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6"/>
  </p:handoutMasterIdLst>
  <p:sldIdLst>
    <p:sldId id="610" r:id="rId3"/>
    <p:sldId id="605" r:id="rId5"/>
    <p:sldId id="838" r:id="rId6"/>
    <p:sldId id="839" r:id="rId7"/>
    <p:sldId id="841" r:id="rId8"/>
    <p:sldId id="746" r:id="rId9"/>
    <p:sldId id="840" r:id="rId10"/>
    <p:sldId id="842" r:id="rId11"/>
    <p:sldId id="843" r:id="rId12"/>
    <p:sldId id="844" r:id="rId13"/>
    <p:sldId id="845" r:id="rId14"/>
    <p:sldId id="846" r:id="rId15"/>
    <p:sldId id="847" r:id="rId16"/>
    <p:sldId id="848" r:id="rId17"/>
    <p:sldId id="849" r:id="rId18"/>
    <p:sldId id="851" r:id="rId19"/>
    <p:sldId id="852" r:id="rId20"/>
    <p:sldId id="860" r:id="rId21"/>
    <p:sldId id="859" r:id="rId22"/>
    <p:sldId id="858" r:id="rId23"/>
    <p:sldId id="857" r:id="rId24"/>
    <p:sldId id="861" r:id="rId25"/>
    <p:sldId id="863" r:id="rId26"/>
    <p:sldId id="862" r:id="rId27"/>
    <p:sldId id="856" r:id="rId28"/>
    <p:sldId id="850" r:id="rId29"/>
    <p:sldId id="853" r:id="rId30"/>
    <p:sldId id="854" r:id="rId31"/>
    <p:sldId id="865" r:id="rId32"/>
    <p:sldId id="866" r:id="rId33"/>
    <p:sldId id="869" r:id="rId34"/>
    <p:sldId id="870" r:id="rId35"/>
    <p:sldId id="871" r:id="rId36"/>
    <p:sldId id="872" r:id="rId37"/>
    <p:sldId id="873" r:id="rId38"/>
    <p:sldId id="874" r:id="rId39"/>
    <p:sldId id="877" r:id="rId40"/>
    <p:sldId id="875" r:id="rId41"/>
    <p:sldId id="878" r:id="rId42"/>
    <p:sldId id="879" r:id="rId43"/>
    <p:sldId id="868" r:id="rId44"/>
    <p:sldId id="880" r:id="rId45"/>
    <p:sldId id="876" r:id="rId46"/>
    <p:sldId id="884" r:id="rId47"/>
    <p:sldId id="867" r:id="rId48"/>
    <p:sldId id="881" r:id="rId49"/>
    <p:sldId id="882" r:id="rId50"/>
    <p:sldId id="883" r:id="rId51"/>
    <p:sldId id="885" r:id="rId52"/>
    <p:sldId id="886" r:id="rId53"/>
    <p:sldId id="888" r:id="rId54"/>
    <p:sldId id="889" r:id="rId55"/>
    <p:sldId id="890" r:id="rId56"/>
    <p:sldId id="891" r:id="rId57"/>
    <p:sldId id="892" r:id="rId58"/>
    <p:sldId id="893" r:id="rId59"/>
    <p:sldId id="894" r:id="rId60"/>
    <p:sldId id="895" r:id="rId61"/>
    <p:sldId id="896" r:id="rId62"/>
    <p:sldId id="887" r:id="rId63"/>
    <p:sldId id="897" r:id="rId64"/>
    <p:sldId id="899" r:id="rId65"/>
    <p:sldId id="900" r:id="rId66"/>
    <p:sldId id="901" r:id="rId67"/>
    <p:sldId id="902" r:id="rId68"/>
    <p:sldId id="903" r:id="rId69"/>
    <p:sldId id="920" r:id="rId70"/>
    <p:sldId id="921" r:id="rId71"/>
    <p:sldId id="922" r:id="rId72"/>
    <p:sldId id="904" r:id="rId73"/>
    <p:sldId id="905" r:id="rId74"/>
    <p:sldId id="923" r:id="rId75"/>
    <p:sldId id="924" r:id="rId76"/>
    <p:sldId id="906" r:id="rId77"/>
    <p:sldId id="925" r:id="rId78"/>
    <p:sldId id="926" r:id="rId79"/>
    <p:sldId id="927" r:id="rId80"/>
    <p:sldId id="928" r:id="rId81"/>
    <p:sldId id="929" r:id="rId82"/>
    <p:sldId id="930" r:id="rId83"/>
    <p:sldId id="931" r:id="rId84"/>
    <p:sldId id="932" r:id="rId85"/>
    <p:sldId id="933" r:id="rId86"/>
    <p:sldId id="907" r:id="rId87"/>
    <p:sldId id="934" r:id="rId88"/>
    <p:sldId id="935" r:id="rId89"/>
    <p:sldId id="936" r:id="rId90"/>
    <p:sldId id="937" r:id="rId91"/>
    <p:sldId id="938" r:id="rId92"/>
    <p:sldId id="939" r:id="rId93"/>
    <p:sldId id="940" r:id="rId94"/>
    <p:sldId id="941" r:id="rId95"/>
  </p:sldIdLst>
  <p:sldSz cx="9144000" cy="6858000" type="screen4x3"/>
  <p:notesSz cx="9931400" cy="6797675"/>
  <p:custDataLst>
    <p:tags r:id="rId100"/>
  </p:custDataLst>
  <p:defaultTextStyle>
    <a:defPPr>
      <a:defRPr lang="zh-CN"/>
    </a:defPPr>
    <a:lvl1pPr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2060"/>
    <a:srgbClr val="FFFFFF"/>
    <a:srgbClr val="E8FAAF"/>
    <a:srgbClr val="8A99B6"/>
    <a:srgbClr val="0070C0"/>
    <a:srgbClr val="FFCC00"/>
    <a:srgbClr val="15C2FF"/>
    <a:srgbClr val="99CC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32" autoAdjust="0"/>
    <p:restoredTop sz="86598" autoAdjust="0"/>
  </p:normalViewPr>
  <p:slideViewPr>
    <p:cSldViewPr showGuides="1">
      <p:cViewPr varScale="1">
        <p:scale>
          <a:sx n="67" d="100"/>
          <a:sy n="67" d="100"/>
        </p:scale>
        <p:origin x="90" y="60"/>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4716"/>
    </p:cViewPr>
  </p:sorterViewPr>
  <p:notesViewPr>
    <p:cSldViewPr>
      <p:cViewPr varScale="1">
        <p:scale>
          <a:sx n="57" d="100"/>
          <a:sy n="57" d="100"/>
        </p:scale>
        <p:origin x="-2604" y="-96"/>
      </p:cViewPr>
      <p:guideLst>
        <p:guide orient="horz" pos="2141"/>
        <p:guide pos="3129"/>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handoutMaster" Target="handoutMasters/handoutMaster1.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0" Type="http://schemas.openxmlformats.org/officeDocument/2006/relationships/tags" Target="tags/tag1.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20.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53.wmf"/><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2.vml.rels><?xml version="1.0" encoding="UTF-8" standalone="yes"?>
<Relationships xmlns="http://schemas.openxmlformats.org/package/2006/relationships"><Relationship Id="rId9" Type="http://schemas.openxmlformats.org/officeDocument/2006/relationships/image" Target="../media/image71.wmf"/><Relationship Id="rId8" Type="http://schemas.openxmlformats.org/officeDocument/2006/relationships/image" Target="../media/image70.wmf"/><Relationship Id="rId7" Type="http://schemas.openxmlformats.org/officeDocument/2006/relationships/image" Target="../media/image69.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4" Type="http://schemas.openxmlformats.org/officeDocument/2006/relationships/image" Target="../media/image76.wmf"/><Relationship Id="rId13" Type="http://schemas.openxmlformats.org/officeDocument/2006/relationships/image" Target="../media/image75.wmf"/><Relationship Id="rId12" Type="http://schemas.openxmlformats.org/officeDocument/2006/relationships/image" Target="../media/image74.wmf"/><Relationship Id="rId11" Type="http://schemas.openxmlformats.org/officeDocument/2006/relationships/image" Target="../media/image73.wmf"/><Relationship Id="rId10" Type="http://schemas.openxmlformats.org/officeDocument/2006/relationships/image" Target="../media/image72.wmf"/><Relationship Id="rId1" Type="http://schemas.openxmlformats.org/officeDocument/2006/relationships/image" Target="../media/image63.wmf"/></Relationships>
</file>

<file path=ppt/drawings/_rels/vmlDrawing23.vml.rels><?xml version="1.0" encoding="UTF-8" standalone="yes"?>
<Relationships xmlns="http://schemas.openxmlformats.org/package/2006/relationships"><Relationship Id="rId9" Type="http://schemas.openxmlformats.org/officeDocument/2006/relationships/image" Target="../media/image71.wmf"/><Relationship Id="rId8" Type="http://schemas.openxmlformats.org/officeDocument/2006/relationships/image" Target="../media/image70.wmf"/><Relationship Id="rId7" Type="http://schemas.openxmlformats.org/officeDocument/2006/relationships/image" Target="../media/image69.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2" Type="http://schemas.openxmlformats.org/officeDocument/2006/relationships/image" Target="../media/image78.wmf"/><Relationship Id="rId11" Type="http://schemas.openxmlformats.org/officeDocument/2006/relationships/image" Target="../media/image73.wmf"/><Relationship Id="rId10" Type="http://schemas.openxmlformats.org/officeDocument/2006/relationships/image" Target="../media/image72.wmf"/><Relationship Id="rId1" Type="http://schemas.openxmlformats.org/officeDocument/2006/relationships/image" Target="../media/image7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5300" cy="339725"/>
          </a:xfrm>
          <a:prstGeom prst="rect">
            <a:avLst/>
          </a:prstGeom>
        </p:spPr>
        <p:txBody>
          <a:bodyPr vert="horz" lIns="92729" tIns="46365" rIns="92729" bIns="46365"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5300" cy="339725"/>
          </a:xfrm>
          <a:prstGeom prst="rect">
            <a:avLst/>
          </a:prstGeom>
        </p:spPr>
        <p:txBody>
          <a:bodyPr vert="horz" lIns="92729" tIns="46365" rIns="92729" bIns="46365" rtlCol="0"/>
          <a:lstStyle>
            <a:lvl1pPr algn="r" eaLnBrk="1" hangingPunct="1">
              <a:defRPr sz="1200">
                <a:latin typeface="Arial" panose="020B0604020202020204" pitchFamily="34" charset="0"/>
                <a:ea typeface="宋体" panose="02010600030101010101" pitchFamily="2" charset="-122"/>
              </a:defRPr>
            </a:lvl1pPr>
          </a:lstStyle>
          <a:p>
            <a:pPr>
              <a:defRPr/>
            </a:pPr>
            <a:fld id="{1982AAC1-DA11-9F49-A068-70592696B482}" type="datetimeFigureOut">
              <a:rPr lang="zh-CN" altLang="en-US"/>
            </a:fld>
            <a:endParaRPr lang="zh-CN" altLang="en-US"/>
          </a:p>
        </p:txBody>
      </p:sp>
      <p:sp>
        <p:nvSpPr>
          <p:cNvPr id="4" name="页脚占位符 3"/>
          <p:cNvSpPr>
            <a:spLocks noGrp="1"/>
          </p:cNvSpPr>
          <p:nvPr>
            <p:ph type="ftr" sz="quarter" idx="2"/>
          </p:nvPr>
        </p:nvSpPr>
        <p:spPr>
          <a:xfrm>
            <a:off x="0" y="6456363"/>
            <a:ext cx="4305300" cy="339725"/>
          </a:xfrm>
          <a:prstGeom prst="rect">
            <a:avLst/>
          </a:prstGeom>
        </p:spPr>
        <p:txBody>
          <a:bodyPr vert="horz" lIns="92729" tIns="46365" rIns="92729" bIns="46365"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456363"/>
            <a:ext cx="4305300" cy="339725"/>
          </a:xfrm>
          <a:prstGeom prst="rect">
            <a:avLst/>
          </a:prstGeom>
        </p:spPr>
        <p:txBody>
          <a:bodyPr vert="horz" wrap="square" lIns="92729" tIns="46365" rIns="92729" bIns="46365" numCol="1" anchor="b" anchorCtr="0" compatLnSpc="1"/>
          <a:lstStyle>
            <a:lvl1pPr algn="r" eaLnBrk="1" hangingPunct="1">
              <a:defRPr sz="1200">
                <a:latin typeface="Arial" panose="020B0604020202020204" pitchFamily="34" charset="0"/>
                <a:ea typeface="宋体" panose="02010600030101010101" pitchFamily="2" charset="-122"/>
              </a:defRPr>
            </a:lvl1pPr>
          </a:lstStyle>
          <a:p>
            <a:pPr>
              <a:defRPr/>
            </a:pPr>
            <a:fld id="{8DB5F817-81BA-A24E-BBA2-6AD127FEB22F}"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5300" cy="339725"/>
          </a:xfrm>
          <a:prstGeom prst="rect">
            <a:avLst/>
          </a:prstGeom>
        </p:spPr>
        <p:txBody>
          <a:bodyPr vert="horz" lIns="92729" tIns="46365" rIns="92729" bIns="46365"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5624513" y="0"/>
            <a:ext cx="4305300" cy="339725"/>
          </a:xfrm>
          <a:prstGeom prst="rect">
            <a:avLst/>
          </a:prstGeom>
        </p:spPr>
        <p:txBody>
          <a:bodyPr vert="horz" lIns="92729" tIns="46365" rIns="92729" bIns="46365" rtlCol="0"/>
          <a:lstStyle>
            <a:lvl1pPr algn="r" eaLnBrk="1" hangingPunct="1">
              <a:defRPr sz="1200">
                <a:latin typeface="Arial" panose="020B0604020202020204" pitchFamily="34" charset="0"/>
                <a:ea typeface="宋体" panose="02010600030101010101" pitchFamily="2" charset="-122"/>
              </a:defRPr>
            </a:lvl1pPr>
          </a:lstStyle>
          <a:p>
            <a:pPr>
              <a:defRPr/>
            </a:pPr>
            <a:fld id="{234F77AB-E719-6D48-BEA8-F92520DC9E27}" type="datetimeFigureOut">
              <a:rPr lang="zh-CN" altLang="en-US"/>
            </a:fld>
            <a:endParaRPr lang="zh-CN" altLang="en-US"/>
          </a:p>
        </p:txBody>
      </p:sp>
      <p:sp>
        <p:nvSpPr>
          <p:cNvPr id="4" name="幻灯片图像占位符 3"/>
          <p:cNvSpPr>
            <a:spLocks noGrp="1" noRot="1" noChangeAspect="1"/>
          </p:cNvSpPr>
          <p:nvPr>
            <p:ph type="sldImg" idx="2"/>
          </p:nvPr>
        </p:nvSpPr>
        <p:spPr>
          <a:xfrm>
            <a:off x="3267075" y="509588"/>
            <a:ext cx="3397250" cy="2549525"/>
          </a:xfrm>
          <a:prstGeom prst="rect">
            <a:avLst/>
          </a:prstGeom>
          <a:noFill/>
          <a:ln w="12700">
            <a:solidFill>
              <a:prstClr val="black"/>
            </a:solidFill>
          </a:ln>
        </p:spPr>
        <p:txBody>
          <a:bodyPr vert="horz" lIns="92729" tIns="46365" rIns="92729" bIns="46365" rtlCol="0" anchor="ctr"/>
          <a:lstStyle/>
          <a:p>
            <a:pPr lvl="0"/>
            <a:endParaRPr lang="zh-CN" altLang="en-US" noProof="0"/>
          </a:p>
        </p:txBody>
      </p:sp>
      <p:sp>
        <p:nvSpPr>
          <p:cNvPr id="5" name="备注占位符 4"/>
          <p:cNvSpPr>
            <a:spLocks noGrp="1"/>
          </p:cNvSpPr>
          <p:nvPr>
            <p:ph type="body" sz="quarter" idx="3"/>
          </p:nvPr>
        </p:nvSpPr>
        <p:spPr>
          <a:xfrm>
            <a:off x="992188" y="3228975"/>
            <a:ext cx="7947025" cy="3059113"/>
          </a:xfrm>
          <a:prstGeom prst="rect">
            <a:avLst/>
          </a:prstGeom>
        </p:spPr>
        <p:txBody>
          <a:bodyPr vert="horz" wrap="square" lIns="92729" tIns="46365" rIns="92729" bIns="46365"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456363"/>
            <a:ext cx="4305300" cy="339725"/>
          </a:xfrm>
          <a:prstGeom prst="rect">
            <a:avLst/>
          </a:prstGeom>
        </p:spPr>
        <p:txBody>
          <a:bodyPr vert="horz" lIns="92729" tIns="46365" rIns="92729" bIns="46365"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5624513" y="6456363"/>
            <a:ext cx="4305300" cy="339725"/>
          </a:xfrm>
          <a:prstGeom prst="rect">
            <a:avLst/>
          </a:prstGeom>
        </p:spPr>
        <p:txBody>
          <a:bodyPr vert="horz" wrap="square" lIns="92729" tIns="46365" rIns="92729" bIns="46365" numCol="1" anchor="b" anchorCtr="0" compatLnSpc="1"/>
          <a:lstStyle>
            <a:lvl1pPr algn="r" eaLnBrk="1" hangingPunct="1">
              <a:defRPr sz="1200">
                <a:latin typeface="Arial" panose="020B0604020202020204" pitchFamily="34" charset="0"/>
                <a:ea typeface="宋体" panose="02010600030101010101" pitchFamily="2" charset="-122"/>
              </a:defRPr>
            </a:lvl1pPr>
          </a:lstStyle>
          <a:p>
            <a:pPr>
              <a:defRPr/>
            </a:pPr>
            <a:fld id="{75CA2C04-2E82-924A-9B0F-7952BA1ED715}"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6AFADFD9-C835-0A48-890C-B4261D84EF45}" type="slidenum">
              <a:rPr lang="zh-CN" altLang="en-US" sz="1200"/>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EAF47332-A07F-C848-A556-265C020D6639}"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957BFE2-CDD7-BD46-8235-7B0FEB2A572A}"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B043EA6-8657-BD4E-85F1-3D14D02C65D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
          <p:cNvSpPr>
            <a:spLocks noGrp="1" noChangeArrowheads="1"/>
          </p:cNvSpPr>
          <p:nvPr>
            <p:ph type="sldNum" sz="quarter" idx="12"/>
          </p:nvPr>
        </p:nvSpPr>
        <p:spPr/>
        <p:txBody>
          <a:bodyPr/>
          <a:lstStyle>
            <a:lvl1pPr>
              <a:defRPr/>
            </a:lvl1pPr>
          </a:lstStyle>
          <a:p>
            <a:pPr>
              <a:defRPr/>
            </a:pPr>
            <a:fld id="{501239D8-41E4-F94C-B978-804A01664E87}"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sldNum" sz="quarter" idx="12"/>
          </p:nvPr>
        </p:nvSpPr>
        <p:spPr/>
        <p:txBody>
          <a:bodyPr/>
          <a:lstStyle>
            <a:lvl1pPr>
              <a:defRPr/>
            </a:lvl1pPr>
          </a:lstStyle>
          <a:p>
            <a:pPr>
              <a:defRPr/>
            </a:pPr>
            <a:fld id="{F6AC3F24-10AC-244A-B80F-A68B6CD91330}"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rtlCol="0">
            <a:normAutofit/>
          </a:bodyPr>
          <a:lstStyle/>
          <a:p>
            <a:pPr lvl="0"/>
            <a:endParaRPr lang="zh-CN" altLang="en-US" noProof="0"/>
          </a:p>
        </p:txBody>
      </p:sp>
      <p:sp>
        <p:nvSpPr>
          <p:cNvPr id="6" name="Rectangle 6"/>
          <p:cNvSpPr>
            <a:spLocks noGrp="1" noChangeArrowheads="1"/>
          </p:cNvSpPr>
          <p:nvPr>
            <p:ph type="sldNum" sz="quarter" idx="12"/>
          </p:nvPr>
        </p:nvSpPr>
        <p:spPr/>
        <p:txBody>
          <a:bodyPr/>
          <a:lstStyle>
            <a:lvl1pPr>
              <a:defRPr/>
            </a:lvl1pPr>
          </a:lstStyle>
          <a:p>
            <a:pPr>
              <a:defRPr/>
            </a:pPr>
            <a:fld id="{5A0B6B6B-FB78-6145-A41F-50AEA58982CC}"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5" name="Rectangle 6"/>
          <p:cNvSpPr>
            <a:spLocks noGrp="1" noChangeArrowheads="1"/>
          </p:cNvSpPr>
          <p:nvPr>
            <p:ph type="sldNum" sz="quarter" idx="12"/>
          </p:nvPr>
        </p:nvSpPr>
        <p:spPr/>
        <p:txBody>
          <a:bodyPr/>
          <a:lstStyle>
            <a:lvl1pPr>
              <a:defRPr/>
            </a:lvl1pPr>
          </a:lstStyle>
          <a:p>
            <a:pPr>
              <a:defRPr/>
            </a:pPr>
            <a:fld id="{F9C9B811-5B83-6745-AF8C-60E519CB948E}"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图表占位符 3"/>
          <p:cNvSpPr>
            <a:spLocks noGrp="1"/>
          </p:cNvSpPr>
          <p:nvPr>
            <p:ph type="chart" sz="half" idx="2"/>
          </p:nvPr>
        </p:nvSpPr>
        <p:spPr>
          <a:xfrm>
            <a:off x="4648200" y="1600200"/>
            <a:ext cx="4038600" cy="4525963"/>
          </a:xfrm>
        </p:spPr>
        <p:txBody>
          <a:bodyPr rtlCol="0">
            <a:normAutofit/>
          </a:bodyPr>
          <a:lstStyle/>
          <a:p>
            <a:pPr lvl="0"/>
            <a:endParaRPr lang="zh-CN" altLang="en-US" noProof="0"/>
          </a:p>
        </p:txBody>
      </p:sp>
      <p:sp>
        <p:nvSpPr>
          <p:cNvPr id="7" name="Rectangle 6"/>
          <p:cNvSpPr>
            <a:spLocks noGrp="1" noChangeArrowheads="1"/>
          </p:cNvSpPr>
          <p:nvPr>
            <p:ph type="sldNum" sz="quarter" idx="12"/>
          </p:nvPr>
        </p:nvSpPr>
        <p:spPr/>
        <p:txBody>
          <a:bodyPr/>
          <a:lstStyle>
            <a:lvl1pPr>
              <a:defRPr/>
            </a:lvl1pPr>
          </a:lstStyle>
          <a:p>
            <a:pPr>
              <a:defRPr/>
            </a:pPr>
            <a:fld id="{4AEA81FB-BF4E-0346-B302-C47549FBA486}"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7"/>
          <p:cNvCxnSpPr/>
          <p:nvPr userDrawn="1"/>
        </p:nvCxnSpPr>
        <p:spPr>
          <a:xfrm>
            <a:off x="0" y="6416675"/>
            <a:ext cx="9144000"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3"/>
          <p:cNvGrpSpPr/>
          <p:nvPr userDrawn="1"/>
        </p:nvGrpSpPr>
        <p:grpSpPr bwMode="auto">
          <a:xfrm>
            <a:off x="161925" y="6515100"/>
            <a:ext cx="142875" cy="144463"/>
            <a:chOff x="1835696" y="2780928"/>
            <a:chExt cx="288032" cy="288032"/>
          </a:xfrm>
        </p:grpSpPr>
        <p:sp>
          <p:nvSpPr>
            <p:cNvPr id="5" name="椭圆​​ 14"/>
            <p:cNvSpPr/>
            <p:nvPr userDrawn="1"/>
          </p:nvSpPr>
          <p:spPr>
            <a:xfrm>
              <a:off x="1909305" y="2853728"/>
              <a:ext cx="144015" cy="142432"/>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6" name="直接连接符​​ 15"/>
            <p:cNvCxnSpPr/>
            <p:nvPr userDrawn="1"/>
          </p:nvCxnSpPr>
          <p:spPr>
            <a:xfrm>
              <a:off x="1835696" y="2926526"/>
              <a:ext cx="28803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16"/>
            <p:cNvCxnSpPr/>
            <p:nvPr userDrawn="1"/>
          </p:nvCxnSpPr>
          <p:spPr>
            <a:xfrm>
              <a:off x="1979713" y="2780928"/>
              <a:ext cx="0" cy="288032"/>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 name="组合 17"/>
          <p:cNvGrpSpPr/>
          <p:nvPr userDrawn="1"/>
        </p:nvGrpSpPr>
        <p:grpSpPr bwMode="auto">
          <a:xfrm>
            <a:off x="8893175" y="6532563"/>
            <a:ext cx="142875" cy="144462"/>
            <a:chOff x="1835696" y="2780928"/>
            <a:chExt cx="288032" cy="288032"/>
          </a:xfrm>
        </p:grpSpPr>
        <p:sp>
          <p:nvSpPr>
            <p:cNvPr id="9" name="椭圆​​ 18"/>
            <p:cNvSpPr/>
            <p:nvPr userDrawn="1"/>
          </p:nvSpPr>
          <p:spPr>
            <a:xfrm>
              <a:off x="1909305" y="2853727"/>
              <a:ext cx="144015" cy="142435"/>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10" name="直接连接符​​ 19"/>
            <p:cNvCxnSpPr/>
            <p:nvPr userDrawn="1"/>
          </p:nvCxnSpPr>
          <p:spPr>
            <a:xfrm>
              <a:off x="1835696" y="2926527"/>
              <a:ext cx="28803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20"/>
            <p:cNvCxnSpPr/>
            <p:nvPr userDrawn="1"/>
          </p:nvCxnSpPr>
          <p:spPr>
            <a:xfrm>
              <a:off x="1979713" y="2780928"/>
              <a:ext cx="0" cy="288032"/>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userDrawn="1"/>
        </p:nvSpPr>
        <p:spPr>
          <a:xfrm>
            <a:off x="3263900" y="6457950"/>
            <a:ext cx="5889625" cy="414338"/>
          </a:xfrm>
          <a:prstGeom prst="rect">
            <a:avLst/>
          </a:prstGeom>
          <a:solidFill>
            <a:srgbClr val="FBCB0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prstClr val="white"/>
              </a:solidFill>
            </a:endParaRPr>
          </a:p>
        </p:txBody>
      </p:sp>
      <p:sp>
        <p:nvSpPr>
          <p:cNvPr id="14" name="矩形 13"/>
          <p:cNvSpPr/>
          <p:nvPr userDrawn="1"/>
        </p:nvSpPr>
        <p:spPr>
          <a:xfrm>
            <a:off x="0" y="6457950"/>
            <a:ext cx="6588125" cy="4143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prstClr val="white"/>
              </a:solidFill>
            </a:endParaRPr>
          </a:p>
        </p:txBody>
      </p:sp>
      <p:sp>
        <p:nvSpPr>
          <p:cNvPr id="15" name="矩形 14"/>
          <p:cNvSpPr/>
          <p:nvPr userDrawn="1"/>
        </p:nvSpPr>
        <p:spPr>
          <a:xfrm>
            <a:off x="104775" y="6346825"/>
            <a:ext cx="9067800" cy="600164"/>
          </a:xfrm>
          <a:prstGeom prst="rect">
            <a:avLst/>
          </a:prstGeom>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200" b="1" dirty="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大数据分析与智能实验室                                             </a:t>
            </a:r>
            <a:r>
              <a:rPr lang="zh-CN" altLang="en-US" sz="2200" b="1" dirty="0">
                <a:solidFill>
                  <a:srgbClr val="1B4E9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哈尔滨工程大学 </a:t>
            </a:r>
            <a:endParaRPr lang="zh-CN" altLang="en-US" sz="2200" b="1" dirty="0">
              <a:solidFill>
                <a:srgbClr val="1B4E9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6" name="Rectangle 2"/>
          <p:cNvSpPr txBox="1">
            <a:spLocks noChangeArrowheads="1"/>
          </p:cNvSpPr>
          <p:nvPr userDrawn="1"/>
        </p:nvSpPr>
        <p:spPr bwMode="auto">
          <a:xfrm>
            <a:off x="52388" y="452438"/>
            <a:ext cx="9036050" cy="815975"/>
          </a:xfrm>
          <a:prstGeom prst="rect">
            <a:avLst/>
          </a:prstGeom>
          <a:solidFill>
            <a:srgbClr val="0070C0"/>
          </a:solidFill>
          <a:ln>
            <a:noFill/>
          </a:ln>
        </p:spPr>
        <p:txBody>
          <a:bodyPr lIns="288000" anchor="b"/>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9pPr>
          </a:lstStyle>
          <a:p>
            <a:pPr algn="l" eaLnBrk="1" hangingPunct="1">
              <a:defRPr/>
            </a:pPr>
            <a:endParaRPr kumimoji="1" lang="zh-CN" altLang="en-US" sz="2800" b="1" dirty="0">
              <a:solidFill>
                <a:schemeClr val="bg1"/>
              </a:solidFill>
              <a:latin typeface="微软雅黑" panose="020B0503020204020204" pitchFamily="34" charset="-122"/>
            </a:endParaRPr>
          </a:p>
        </p:txBody>
      </p:sp>
      <p:pic>
        <p:nvPicPr>
          <p:cNvPr id="17" name="Picture 2" descr="C:\Documents and Settings\Administrator\桌面\素材\e848ade4a4b9956d2f6621c7abdd1951.jpg"/>
          <p:cNvPicPr>
            <a:picLocks noChangeAspect="1" noChangeArrowheads="1"/>
          </p:cNvPicPr>
          <p:nvPr userDrawn="1"/>
        </p:nvPicPr>
        <p:blipFill>
          <a:blip r:embed="rId2">
            <a:clrChange>
              <a:clrFrom>
                <a:srgbClr val="FFFFFF"/>
              </a:clrFrom>
              <a:clrTo>
                <a:srgbClr val="FFFFFF">
                  <a:alpha val="0"/>
                </a:srgbClr>
              </a:clrTo>
            </a:clrChange>
            <a:lum bright="10000" contrast="40000"/>
            <a:extLst>
              <a:ext uri="{28A0092B-C50C-407E-A947-70E740481C1C}">
                <a14:useLocalDpi xmlns:a14="http://schemas.microsoft.com/office/drawing/2010/main" val="0"/>
              </a:ext>
            </a:extLst>
          </a:blip>
          <a:srcRect l="13605" r="12328" b="23662"/>
          <a:stretch>
            <a:fillRect/>
          </a:stretch>
        </p:blipFill>
        <p:spPr bwMode="auto">
          <a:xfrm>
            <a:off x="52388" y="452438"/>
            <a:ext cx="814387"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66775" y="464343"/>
            <a:ext cx="7819863" cy="792163"/>
          </a:xfrm>
        </p:spPr>
        <p:txBody>
          <a:bodyPr/>
          <a:lstStyle>
            <a:lvl1pPr algn="l">
              <a:defRPr sz="3300" b="1">
                <a:solidFill>
                  <a:schemeClr val="bg1"/>
                </a:solidFill>
              </a:defRPr>
            </a:lvl1pPr>
          </a:lstStyle>
          <a:p>
            <a:r>
              <a:rPr lang="zh-CN" altLang="en-US" dirty="0"/>
              <a:t>单击此处编辑母版标题样式</a:t>
            </a:r>
            <a:endParaRPr lang="zh-CN" altLang="en-US" dirty="0"/>
          </a:p>
        </p:txBody>
      </p:sp>
      <p:sp>
        <p:nvSpPr>
          <p:cNvPr id="13" name="矩形 12"/>
          <p:cNvSpPr/>
          <p:nvPr userDrawn="1"/>
        </p:nvSpPr>
        <p:spPr>
          <a:xfrm>
            <a:off x="233362" y="-35263"/>
            <a:ext cx="5372108" cy="43088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2200" b="1" i="1" cap="none" spc="0" dirty="0">
                <a:solidFill>
                  <a:schemeClr val="accent3"/>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rPr>
              <a:t>Big Data Analysis &amp; Intelligence</a:t>
            </a:r>
            <a:endParaRPr lang="zh-CN" altLang="en-US" sz="2200" b="1" i="1" cap="none" spc="0" dirty="0">
              <a:solidFill>
                <a:schemeClr val="accent3"/>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标题 1"/>
          <p:cNvSpPr txBox="1"/>
          <p:nvPr/>
        </p:nvSpPr>
        <p:spPr>
          <a:xfrm rot="16200000">
            <a:off x="-2441574" y="2959100"/>
            <a:ext cx="5903912" cy="922337"/>
          </a:xfrm>
          <a:prstGeom prst="rect">
            <a:avLst/>
          </a:prstGeom>
          <a:solidFill>
            <a:srgbClr val="0070C0"/>
          </a:solidFill>
          <a:ln>
            <a:noFill/>
          </a:ln>
        </p:spPr>
        <p:txBody>
          <a:bodyPr anchor="b">
            <a:normAutofit/>
          </a:bodyPr>
          <a:lstStyle>
            <a:lvl1pPr algn="l" defTabSz="914400" rtl="0" eaLnBrk="1" latinLnBrk="0" hangingPunct="1">
              <a:spcBef>
                <a:spcPct val="0"/>
              </a:spcBef>
              <a:buNone/>
              <a:defRPr sz="2800" kern="1200">
                <a:solidFill>
                  <a:schemeClr val="bg1"/>
                </a:solidFill>
                <a:latin typeface="+mj-ea"/>
                <a:ea typeface="+mj-ea"/>
                <a:cs typeface="+mj-cs"/>
              </a:defRPr>
            </a:lvl1pPr>
          </a:lstStyle>
          <a:p>
            <a:pPr>
              <a:defRPr/>
            </a:pPr>
            <a:endParaRPr lang="zh-CN" altLang="en-US" dirty="0"/>
          </a:p>
        </p:txBody>
      </p:sp>
      <p:cxnSp>
        <p:nvCxnSpPr>
          <p:cNvPr id="3" name="直接连接符​​ 16"/>
          <p:cNvCxnSpPr/>
          <p:nvPr/>
        </p:nvCxnSpPr>
        <p:spPr>
          <a:xfrm flipV="1">
            <a:off x="1008063" y="476250"/>
            <a:ext cx="34925" cy="6048375"/>
          </a:xfrm>
          <a:prstGeom prst="line">
            <a:avLst/>
          </a:prstGeom>
          <a:ln w="63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 name="直接连接符​​ 7"/>
          <p:cNvCxnSpPr/>
          <p:nvPr userDrawn="1"/>
        </p:nvCxnSpPr>
        <p:spPr>
          <a:xfrm>
            <a:off x="0" y="6416675"/>
            <a:ext cx="9144000"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13"/>
          <p:cNvGrpSpPr/>
          <p:nvPr userDrawn="1"/>
        </p:nvGrpSpPr>
        <p:grpSpPr bwMode="auto">
          <a:xfrm>
            <a:off x="161925" y="6515100"/>
            <a:ext cx="142875" cy="144463"/>
            <a:chOff x="1835696" y="2780928"/>
            <a:chExt cx="288032" cy="288032"/>
          </a:xfrm>
        </p:grpSpPr>
        <p:sp>
          <p:nvSpPr>
            <p:cNvPr id="6" name="椭圆​​ 14"/>
            <p:cNvSpPr/>
            <p:nvPr userDrawn="1"/>
          </p:nvSpPr>
          <p:spPr>
            <a:xfrm>
              <a:off x="1909305" y="2853728"/>
              <a:ext cx="144015" cy="142432"/>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7" name="直接连接符​​ 15"/>
            <p:cNvCxnSpPr/>
            <p:nvPr userDrawn="1"/>
          </p:nvCxnSpPr>
          <p:spPr>
            <a:xfrm>
              <a:off x="1835696" y="2926526"/>
              <a:ext cx="28803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16"/>
            <p:cNvCxnSpPr/>
            <p:nvPr userDrawn="1"/>
          </p:nvCxnSpPr>
          <p:spPr>
            <a:xfrm>
              <a:off x="1979713" y="2780928"/>
              <a:ext cx="0" cy="288032"/>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 name="组合 17"/>
          <p:cNvGrpSpPr/>
          <p:nvPr userDrawn="1"/>
        </p:nvGrpSpPr>
        <p:grpSpPr bwMode="auto">
          <a:xfrm>
            <a:off x="8893175" y="6532563"/>
            <a:ext cx="142875" cy="144462"/>
            <a:chOff x="1835696" y="2780928"/>
            <a:chExt cx="288032" cy="288032"/>
          </a:xfrm>
        </p:grpSpPr>
        <p:sp>
          <p:nvSpPr>
            <p:cNvPr id="10" name="椭圆​​ 18"/>
            <p:cNvSpPr/>
            <p:nvPr userDrawn="1"/>
          </p:nvSpPr>
          <p:spPr>
            <a:xfrm>
              <a:off x="1909305" y="2853727"/>
              <a:ext cx="144015" cy="142435"/>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11" name="直接连接符​​ 19"/>
            <p:cNvCxnSpPr/>
            <p:nvPr userDrawn="1"/>
          </p:nvCxnSpPr>
          <p:spPr>
            <a:xfrm>
              <a:off x="1835696" y="2926527"/>
              <a:ext cx="28803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20"/>
            <p:cNvCxnSpPr/>
            <p:nvPr userDrawn="1"/>
          </p:nvCxnSpPr>
          <p:spPr>
            <a:xfrm>
              <a:off x="1979713" y="2780928"/>
              <a:ext cx="0" cy="288032"/>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矩形 12"/>
          <p:cNvSpPr/>
          <p:nvPr userDrawn="1"/>
        </p:nvSpPr>
        <p:spPr>
          <a:xfrm>
            <a:off x="3263900" y="6457950"/>
            <a:ext cx="5889625" cy="414338"/>
          </a:xfrm>
          <a:prstGeom prst="rect">
            <a:avLst/>
          </a:prstGeom>
          <a:solidFill>
            <a:srgbClr val="FBCB0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prstClr val="white"/>
              </a:solidFill>
            </a:endParaRPr>
          </a:p>
        </p:txBody>
      </p:sp>
      <p:sp>
        <p:nvSpPr>
          <p:cNvPr id="14" name="灯片编号占位符 5"/>
          <p:cNvSpPr txBox="1"/>
          <p:nvPr userDrawn="1"/>
        </p:nvSpPr>
        <p:spPr>
          <a:xfrm>
            <a:off x="6913563" y="6457950"/>
            <a:ext cx="2133600" cy="365125"/>
          </a:xfrm>
          <a:prstGeom prst="rect">
            <a:avLst/>
          </a:prstGeom>
        </p:spPr>
        <p:txBody>
          <a:bodyPr anchor="ct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r" eaLnBrk="1" hangingPunct="1">
              <a:defRPr/>
            </a:pPr>
            <a:fld id="{F5CE89B5-48A6-2846-9341-988125A10A37}" type="slidenum">
              <a:rPr lang="en-US" altLang="zh-CN" sz="1800" smtClean="0">
                <a:solidFill>
                  <a:srgbClr val="898989"/>
                </a:solidFill>
              </a:rPr>
            </a:fld>
            <a:endParaRPr lang="en-US" altLang="zh-CN" sz="1800">
              <a:solidFill>
                <a:srgbClr val="898989"/>
              </a:solidFill>
            </a:endParaRPr>
          </a:p>
        </p:txBody>
      </p:sp>
      <p:sp>
        <p:nvSpPr>
          <p:cNvPr id="15" name="矩形 14"/>
          <p:cNvSpPr/>
          <p:nvPr userDrawn="1"/>
        </p:nvSpPr>
        <p:spPr>
          <a:xfrm>
            <a:off x="0" y="6457950"/>
            <a:ext cx="6588125" cy="4143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prstClr val="white"/>
              </a:solidFill>
            </a:endParaRPr>
          </a:p>
        </p:txBody>
      </p:sp>
      <p:sp>
        <p:nvSpPr>
          <p:cNvPr id="17" name="灯片编号占位符 4"/>
          <p:cNvSpPr>
            <a:spLocks noGrp="1"/>
          </p:cNvSpPr>
          <p:nvPr>
            <p:ph type="sldNum" sz="quarter" idx="11"/>
          </p:nvPr>
        </p:nvSpPr>
        <p:spPr/>
        <p:txBody>
          <a:bodyPr/>
          <a:lstStyle>
            <a:lvl1pPr>
              <a:defRPr/>
            </a:lvl1pPr>
          </a:lstStyle>
          <a:p>
            <a:pPr>
              <a:defRPr/>
            </a:pPr>
            <a:fld id="{FA5E8DF9-8742-1145-BCD2-FE5845E9335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75A3178-9D03-554D-9741-C6FED1F0729D}"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AB55FDBB-561B-7846-9299-E144FF929BAD}"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6219F825-D70C-AF40-A043-91F1ED2C8C1C}"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lvl1pPr>
              <a:defRPr/>
            </a:lvl1pPr>
          </a:lstStyle>
          <a:p>
            <a:pPr>
              <a:defRPr/>
            </a:pPr>
            <a:fld id="{E68BB5E8-9D4A-1E47-ACBD-B17AD91DB33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
        <p:nvSpPr>
          <p:cNvPr id="7" name="灯片编号占位符 6"/>
          <p:cNvSpPr>
            <a:spLocks noGrp="1"/>
          </p:cNvSpPr>
          <p:nvPr>
            <p:ph type="sldNum" sz="quarter" idx="12"/>
          </p:nvPr>
        </p:nvSpPr>
        <p:spPr/>
        <p:txBody>
          <a:bodyPr/>
          <a:lstStyle>
            <a:lvl1pPr>
              <a:defRPr/>
            </a:lvl1pPr>
          </a:lstStyle>
          <a:p>
            <a:pPr>
              <a:defRPr/>
            </a:pPr>
            <a:fld id="{C3E14AC1-A68F-1445-B5B7-F6950AE7A091}"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2" descr="C:\Documents and Settings\Administrator\桌面\素材\e848ade4a4b9956d2f6621c7abdd1951.jpg"/>
          <p:cNvPicPr>
            <a:picLocks noChangeAspect="1" noChangeArrowheads="1"/>
          </p:cNvPicPr>
          <p:nvPr userDrawn="1"/>
        </p:nvPicPr>
        <p:blipFill>
          <a:blip r:embed="rId2">
            <a:clrChange>
              <a:clrFrom>
                <a:srgbClr val="FFFFFF"/>
              </a:clrFrom>
              <a:clrTo>
                <a:srgbClr val="FFFFFF">
                  <a:alpha val="0"/>
                </a:srgbClr>
              </a:clrTo>
            </a:clrChange>
            <a:lum bright="10000" contrast="40000"/>
            <a:extLst>
              <a:ext uri="{28A0092B-C50C-407E-A947-70E740481C1C}">
                <a14:useLocalDpi xmlns:a14="http://schemas.microsoft.com/office/drawing/2010/main" val="0"/>
              </a:ext>
            </a:extLst>
          </a:blip>
          <a:srcRect l="13605" r="12328" b="23662"/>
          <a:stretch>
            <a:fillRect/>
          </a:stretch>
        </p:blipFill>
        <p:spPr bwMode="auto">
          <a:xfrm>
            <a:off x="268288" y="508000"/>
            <a:ext cx="10287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8" name="灯片编号占位符 6"/>
          <p:cNvSpPr>
            <a:spLocks noGrp="1"/>
          </p:cNvSpPr>
          <p:nvPr>
            <p:ph type="sldNum" sz="quarter" idx="12"/>
          </p:nvPr>
        </p:nvSpPr>
        <p:spPr/>
        <p:txBody>
          <a:bodyPr/>
          <a:lstStyle>
            <a:lvl1pPr>
              <a:defRPr/>
            </a:lvl1pPr>
          </a:lstStyle>
          <a:p>
            <a:pPr>
              <a:defRPr/>
            </a:pPr>
            <a:fld id="{ED83F226-6AFB-6144-9156-EF86F1315862}"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54927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灯片编号占位符 5"/>
          <p:cNvSpPr>
            <a:spLocks noGrp="1"/>
          </p:cNvSpPr>
          <p:nvPr>
            <p:ph type="sldNum" sz="quarter" idx="4"/>
          </p:nvPr>
        </p:nvSpPr>
        <p:spPr>
          <a:xfrm>
            <a:off x="6875463" y="66675"/>
            <a:ext cx="2133600" cy="365125"/>
          </a:xfrm>
          <a:prstGeom prst="rect">
            <a:avLst/>
          </a:prstGeom>
        </p:spPr>
        <p:txBody>
          <a:bodyPr vert="horz" wrap="square" lIns="91440" tIns="45720" rIns="91440" bIns="45720" numCol="1" anchor="ctr" anchorCtr="0" compatLnSpc="1"/>
          <a:lstStyle>
            <a:lvl1pPr algn="r" eaLnBrk="1" hangingPunct="1">
              <a:defRPr sz="1200" b="1">
                <a:solidFill>
                  <a:srgbClr val="0070C0"/>
                </a:solidFill>
                <a:latin typeface="Arial" panose="020B0604020202020204" pitchFamily="34" charset="0"/>
                <a:ea typeface="宋体" panose="02010600030101010101" pitchFamily="2" charset="-122"/>
              </a:defRPr>
            </a:lvl1pPr>
          </a:lstStyle>
          <a:p>
            <a:pPr>
              <a:defRPr/>
            </a:pPr>
            <a:fld id="{2D13BD9B-D915-EB40-A67D-ADA19850390B}" type="slidenum">
              <a:rPr lang="en-US" altLang="zh-CN"/>
            </a:fld>
            <a:endParaRPr lang="en-US" altLang="zh-CN"/>
          </a:p>
        </p:txBody>
      </p:sp>
      <p:cxnSp>
        <p:nvCxnSpPr>
          <p:cNvPr id="7" name="直接连接符​​ 6"/>
          <p:cNvCxnSpPr/>
          <p:nvPr/>
        </p:nvCxnSpPr>
        <p:spPr>
          <a:xfrm>
            <a:off x="0" y="404813"/>
            <a:ext cx="9144000" cy="0"/>
          </a:xfrm>
          <a:prstGeom prst="line">
            <a:avLst/>
          </a:prstGeom>
          <a:ln w="63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79388" y="177800"/>
            <a:ext cx="107950" cy="10795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椭圆​​ 9"/>
          <p:cNvSpPr/>
          <p:nvPr/>
        </p:nvSpPr>
        <p:spPr>
          <a:xfrm>
            <a:off x="496888" y="177800"/>
            <a:ext cx="144462" cy="14446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椭圆​​ 10"/>
          <p:cNvSpPr/>
          <p:nvPr/>
        </p:nvSpPr>
        <p:spPr>
          <a:xfrm>
            <a:off x="330200" y="177800"/>
            <a:ext cx="125413" cy="12541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椭圆​​ 11"/>
          <p:cNvSpPr/>
          <p:nvPr/>
        </p:nvSpPr>
        <p:spPr>
          <a:xfrm>
            <a:off x="684213" y="177800"/>
            <a:ext cx="161925" cy="1619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30" name="直接连接符​​ 7"/>
          <p:cNvCxnSpPr/>
          <p:nvPr userDrawn="1"/>
        </p:nvCxnSpPr>
        <p:spPr>
          <a:xfrm>
            <a:off x="0" y="6416675"/>
            <a:ext cx="9144000"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9.xml"/><Relationship Id="rId2" Type="http://schemas.openxmlformats.org/officeDocument/2006/relationships/image" Target="../media/image2.jpe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w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22.wmf"/><Relationship Id="rId7" Type="http://schemas.openxmlformats.org/officeDocument/2006/relationships/oleObject" Target="../embeddings/oleObject9.bin"/><Relationship Id="rId6" Type="http://schemas.openxmlformats.org/officeDocument/2006/relationships/image" Target="../media/image21.wmf"/><Relationship Id="rId5" Type="http://schemas.openxmlformats.org/officeDocument/2006/relationships/oleObject" Target="../embeddings/oleObject8.bin"/><Relationship Id="rId4" Type="http://schemas.openxmlformats.org/officeDocument/2006/relationships/image" Target="../media/image20.wmf"/><Relationship Id="rId3" Type="http://schemas.openxmlformats.org/officeDocument/2006/relationships/oleObject" Target="../embeddings/oleObject7.bin"/><Relationship Id="rId2" Type="http://schemas.openxmlformats.org/officeDocument/2006/relationships/image" Target="../media/image19.wmf"/><Relationship Id="rId12" Type="http://schemas.openxmlformats.org/officeDocument/2006/relationships/vmlDrawing" Target="../drawings/vmlDrawing6.vml"/><Relationship Id="rId11" Type="http://schemas.openxmlformats.org/officeDocument/2006/relationships/slideLayout" Target="../slideLayouts/slideLayout2.xml"/><Relationship Id="rId10" Type="http://schemas.openxmlformats.org/officeDocument/2006/relationships/image" Target="../media/image23.wmf"/><Relationship Id="rId1"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image" Target="../media/image27.wmf"/><Relationship Id="rId8" Type="http://schemas.openxmlformats.org/officeDocument/2006/relationships/oleObject" Target="../embeddings/oleObject15.bin"/><Relationship Id="rId7" Type="http://schemas.openxmlformats.org/officeDocument/2006/relationships/image" Target="../media/image26.wmf"/><Relationship Id="rId6" Type="http://schemas.openxmlformats.org/officeDocument/2006/relationships/oleObject" Target="../embeddings/oleObject14.bin"/><Relationship Id="rId5" Type="http://schemas.openxmlformats.org/officeDocument/2006/relationships/image" Target="../media/image25.wmf"/><Relationship Id="rId4" Type="http://schemas.openxmlformats.org/officeDocument/2006/relationships/oleObject" Target="../embeddings/oleObject13.bin"/><Relationship Id="rId3" Type="http://schemas.openxmlformats.org/officeDocument/2006/relationships/oleObject" Target="../embeddings/oleObject12.bin"/><Relationship Id="rId2" Type="http://schemas.openxmlformats.org/officeDocument/2006/relationships/image" Target="../media/image24.wmf"/><Relationship Id="rId11" Type="http://schemas.openxmlformats.org/officeDocument/2006/relationships/vmlDrawing" Target="../drawings/vmlDrawing7.vml"/><Relationship Id="rId10" Type="http://schemas.openxmlformats.org/officeDocument/2006/relationships/slideLayout" Target="../slideLayouts/slideLayout2.xml"/><Relationship Id="rId1" Type="http://schemas.openxmlformats.org/officeDocument/2006/relationships/oleObject" Target="../embeddings/oleObject1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16.bin"/></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30.wmf"/><Relationship Id="rId3" Type="http://schemas.openxmlformats.org/officeDocument/2006/relationships/oleObject" Target="../embeddings/oleObject18.bin"/><Relationship Id="rId2" Type="http://schemas.openxmlformats.org/officeDocument/2006/relationships/image" Target="../media/image29.wmf"/><Relationship Id="rId1" Type="http://schemas.openxmlformats.org/officeDocument/2006/relationships/oleObject" Target="../embeddings/oleObject17.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33.wmf"/><Relationship Id="rId7" Type="http://schemas.openxmlformats.org/officeDocument/2006/relationships/oleObject" Target="../embeddings/oleObject22.bin"/><Relationship Id="rId6" Type="http://schemas.openxmlformats.org/officeDocument/2006/relationships/image" Target="../media/image32.wmf"/><Relationship Id="rId5" Type="http://schemas.openxmlformats.org/officeDocument/2006/relationships/oleObject" Target="../embeddings/oleObject21.bin"/><Relationship Id="rId4" Type="http://schemas.openxmlformats.org/officeDocument/2006/relationships/image" Target="../media/image20.wmf"/><Relationship Id="rId3" Type="http://schemas.openxmlformats.org/officeDocument/2006/relationships/oleObject" Target="../embeddings/oleObject20.bin"/><Relationship Id="rId2" Type="http://schemas.openxmlformats.org/officeDocument/2006/relationships/image" Target="../media/image31.wmf"/><Relationship Id="rId14" Type="http://schemas.openxmlformats.org/officeDocument/2006/relationships/vmlDrawing" Target="../drawings/vmlDrawing10.vml"/><Relationship Id="rId13" Type="http://schemas.openxmlformats.org/officeDocument/2006/relationships/slideLayout" Target="../slideLayouts/slideLayout2.xml"/><Relationship Id="rId12" Type="http://schemas.openxmlformats.org/officeDocument/2006/relationships/image" Target="../media/image35.wmf"/><Relationship Id="rId11" Type="http://schemas.openxmlformats.org/officeDocument/2006/relationships/oleObject" Target="../embeddings/oleObject24.bin"/><Relationship Id="rId10" Type="http://schemas.openxmlformats.org/officeDocument/2006/relationships/image" Target="../media/image34.wmf"/><Relationship Id="rId1" Type="http://schemas.openxmlformats.org/officeDocument/2006/relationships/oleObject" Target="../embeddings/oleObject19.bin"/></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36.wmf"/><Relationship Id="rId1" Type="http://schemas.openxmlformats.org/officeDocument/2006/relationships/oleObject" Target="../embeddings/oleObject25.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wmf"/><Relationship Id="rId1" Type="http://schemas.openxmlformats.org/officeDocument/2006/relationships/oleObject" Target="../embeddings/oleObject26.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45.wmf"/><Relationship Id="rId1"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47.wmf"/><Relationship Id="rId3" Type="http://schemas.openxmlformats.org/officeDocument/2006/relationships/oleObject" Target="../embeddings/oleObject29.bin"/><Relationship Id="rId2" Type="http://schemas.openxmlformats.org/officeDocument/2006/relationships/image" Target="../media/image46.wmf"/><Relationship Id="rId1" Type="http://schemas.openxmlformats.org/officeDocument/2006/relationships/oleObject" Target="../embeddings/oleObject28.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49.wmf"/><Relationship Id="rId1" Type="http://schemas.openxmlformats.org/officeDocument/2006/relationships/image" Target="../media/image48.wmf"/></Relationships>
</file>

<file path=ppt/slides/_rels/slide6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3.wmf"/><Relationship Id="rId7" Type="http://schemas.openxmlformats.org/officeDocument/2006/relationships/oleObject" Target="../embeddings/oleObject33.bin"/><Relationship Id="rId6" Type="http://schemas.openxmlformats.org/officeDocument/2006/relationships/image" Target="../media/image52.wmf"/><Relationship Id="rId5" Type="http://schemas.openxmlformats.org/officeDocument/2006/relationships/oleObject" Target="../embeddings/oleObject32.bin"/><Relationship Id="rId4" Type="http://schemas.openxmlformats.org/officeDocument/2006/relationships/image" Target="../media/image51.wmf"/><Relationship Id="rId3" Type="http://schemas.openxmlformats.org/officeDocument/2006/relationships/oleObject" Target="../embeddings/oleObject31.bin"/><Relationship Id="rId2" Type="http://schemas.openxmlformats.org/officeDocument/2006/relationships/image" Target="../media/image50.wmf"/><Relationship Id="rId11" Type="http://schemas.openxmlformats.org/officeDocument/2006/relationships/notesSlide" Target="../notesSlides/notesSlide10.xml"/><Relationship Id="rId10" Type="http://schemas.openxmlformats.org/officeDocument/2006/relationships/vmlDrawing" Target="../drawings/vmlDrawing15.vml"/><Relationship Id="rId1" Type="http://schemas.openxmlformats.org/officeDocument/2006/relationships/oleObject" Target="../embeddings/oleObject30.bin"/></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55.wmf"/><Relationship Id="rId1" Type="http://schemas.openxmlformats.org/officeDocument/2006/relationships/image" Target="../media/image54.wmf"/></Relationships>
</file>

<file path=ppt/slides/_rels/slide69.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57.wmf"/><Relationship Id="rId3" Type="http://schemas.openxmlformats.org/officeDocument/2006/relationships/oleObject" Target="../embeddings/oleObject35.bin"/><Relationship Id="rId2" Type="http://schemas.openxmlformats.org/officeDocument/2006/relationships/image" Target="../media/image56.wmf"/><Relationship Id="rId1" Type="http://schemas.openxmlformats.org/officeDocument/2006/relationships/oleObject" Target="../embeddings/oleObject3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vmlDrawing" Target="../drawings/vmlDrawing17.vml"/><Relationship Id="rId5" Type="http://schemas.openxmlformats.org/officeDocument/2006/relationships/slideLayout" Target="../slideLayouts/slideLayout2.xml"/><Relationship Id="rId4" Type="http://schemas.openxmlformats.org/officeDocument/2006/relationships/image" Target="../media/image59.wmf"/><Relationship Id="rId3" Type="http://schemas.openxmlformats.org/officeDocument/2006/relationships/oleObject" Target="../embeddings/oleObject37.bin"/><Relationship Id="rId2" Type="http://schemas.openxmlformats.org/officeDocument/2006/relationships/image" Target="../media/image58.wmf"/><Relationship Id="rId1" Type="http://schemas.openxmlformats.org/officeDocument/2006/relationships/oleObject" Target="../embeddings/oleObject36.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58.wmf"/><Relationship Id="rId1" Type="http://schemas.openxmlformats.org/officeDocument/2006/relationships/oleObject" Target="../embeddings/oleObject38.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58.wmf"/><Relationship Id="rId1" Type="http://schemas.openxmlformats.org/officeDocument/2006/relationships/oleObject" Target="../embeddings/oleObject39.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61.wmf"/><Relationship Id="rId1" Type="http://schemas.openxmlformats.org/officeDocument/2006/relationships/oleObject" Target="../embeddings/oleObject40.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vmlDrawing" Target="../drawings/vmlDrawing21.vml"/><Relationship Id="rId3" Type="http://schemas.openxmlformats.org/officeDocument/2006/relationships/slideLayout" Target="../slideLayouts/slideLayout2.xml"/><Relationship Id="rId2" Type="http://schemas.openxmlformats.org/officeDocument/2006/relationships/image" Target="../media/image62.wmf"/><Relationship Id="rId1" Type="http://schemas.openxmlformats.org/officeDocument/2006/relationships/oleObject" Target="../embeddings/oleObject41.bin"/></Relationships>
</file>

<file path=ppt/slides/_rels/slide85.xml.rels><?xml version="1.0" encoding="UTF-8" standalone="yes"?>
<Relationships xmlns="http://schemas.openxmlformats.org/package/2006/relationships"><Relationship Id="rId9" Type="http://schemas.openxmlformats.org/officeDocument/2006/relationships/oleObject" Target="../embeddings/oleObject46.bin"/><Relationship Id="rId8" Type="http://schemas.openxmlformats.org/officeDocument/2006/relationships/image" Target="../media/image66.wmf"/><Relationship Id="rId7" Type="http://schemas.openxmlformats.org/officeDocument/2006/relationships/oleObject" Target="../embeddings/oleObject45.bin"/><Relationship Id="rId6" Type="http://schemas.openxmlformats.org/officeDocument/2006/relationships/image" Target="../media/image65.wmf"/><Relationship Id="rId5" Type="http://schemas.openxmlformats.org/officeDocument/2006/relationships/oleObject" Target="../embeddings/oleObject44.bin"/><Relationship Id="rId4" Type="http://schemas.openxmlformats.org/officeDocument/2006/relationships/image" Target="../media/image64.wmf"/><Relationship Id="rId31" Type="http://schemas.openxmlformats.org/officeDocument/2006/relationships/notesSlide" Target="../notesSlides/notesSlide28.xml"/><Relationship Id="rId30" Type="http://schemas.openxmlformats.org/officeDocument/2006/relationships/vmlDrawing" Target="../drawings/vmlDrawing22.vml"/><Relationship Id="rId3" Type="http://schemas.openxmlformats.org/officeDocument/2006/relationships/oleObject" Target="../embeddings/oleObject43.bin"/><Relationship Id="rId29" Type="http://schemas.openxmlformats.org/officeDocument/2006/relationships/slideLayout" Target="../slideLayouts/slideLayout2.xml"/><Relationship Id="rId28" Type="http://schemas.openxmlformats.org/officeDocument/2006/relationships/image" Target="../media/image76.wmf"/><Relationship Id="rId27" Type="http://schemas.openxmlformats.org/officeDocument/2006/relationships/oleObject" Target="../embeddings/oleObject55.bin"/><Relationship Id="rId26" Type="http://schemas.openxmlformats.org/officeDocument/2006/relationships/image" Target="../media/image75.wmf"/><Relationship Id="rId25" Type="http://schemas.openxmlformats.org/officeDocument/2006/relationships/oleObject" Target="../embeddings/oleObject54.bin"/><Relationship Id="rId24" Type="http://schemas.openxmlformats.org/officeDocument/2006/relationships/image" Target="../media/image74.wmf"/><Relationship Id="rId23" Type="http://schemas.openxmlformats.org/officeDocument/2006/relationships/oleObject" Target="../embeddings/oleObject53.bin"/><Relationship Id="rId22" Type="http://schemas.openxmlformats.org/officeDocument/2006/relationships/image" Target="../media/image73.wmf"/><Relationship Id="rId21" Type="http://schemas.openxmlformats.org/officeDocument/2006/relationships/oleObject" Target="../embeddings/oleObject52.bin"/><Relationship Id="rId20" Type="http://schemas.openxmlformats.org/officeDocument/2006/relationships/image" Target="../media/image72.wmf"/><Relationship Id="rId2" Type="http://schemas.openxmlformats.org/officeDocument/2006/relationships/image" Target="../media/image63.wmf"/><Relationship Id="rId19" Type="http://schemas.openxmlformats.org/officeDocument/2006/relationships/oleObject" Target="../embeddings/oleObject51.bin"/><Relationship Id="rId18" Type="http://schemas.openxmlformats.org/officeDocument/2006/relationships/image" Target="../media/image71.wmf"/><Relationship Id="rId17" Type="http://schemas.openxmlformats.org/officeDocument/2006/relationships/oleObject" Target="../embeddings/oleObject50.bin"/><Relationship Id="rId16" Type="http://schemas.openxmlformats.org/officeDocument/2006/relationships/image" Target="../media/image70.wmf"/><Relationship Id="rId15" Type="http://schemas.openxmlformats.org/officeDocument/2006/relationships/oleObject" Target="../embeddings/oleObject49.bin"/><Relationship Id="rId14" Type="http://schemas.openxmlformats.org/officeDocument/2006/relationships/image" Target="../media/image69.wmf"/><Relationship Id="rId13" Type="http://schemas.openxmlformats.org/officeDocument/2006/relationships/oleObject" Target="../embeddings/oleObject48.bin"/><Relationship Id="rId12" Type="http://schemas.openxmlformats.org/officeDocument/2006/relationships/image" Target="../media/image68.wmf"/><Relationship Id="rId11" Type="http://schemas.openxmlformats.org/officeDocument/2006/relationships/oleObject" Target="../embeddings/oleObject47.bin"/><Relationship Id="rId10" Type="http://schemas.openxmlformats.org/officeDocument/2006/relationships/image" Target="../media/image67.wmf"/><Relationship Id="rId1" Type="http://schemas.openxmlformats.org/officeDocument/2006/relationships/oleObject" Target="../embeddings/oleObject42.bin"/></Relationships>
</file>

<file path=ppt/slides/_rels/slide86.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66.wmf"/><Relationship Id="rId7" Type="http://schemas.openxmlformats.org/officeDocument/2006/relationships/oleObject" Target="../embeddings/oleObject59.bin"/><Relationship Id="rId6" Type="http://schemas.openxmlformats.org/officeDocument/2006/relationships/image" Target="../media/image65.wmf"/><Relationship Id="rId5" Type="http://schemas.openxmlformats.org/officeDocument/2006/relationships/oleObject" Target="../embeddings/oleObject58.bin"/><Relationship Id="rId4" Type="http://schemas.openxmlformats.org/officeDocument/2006/relationships/image" Target="../media/image64.wmf"/><Relationship Id="rId3" Type="http://schemas.openxmlformats.org/officeDocument/2006/relationships/oleObject" Target="../embeddings/oleObject57.bin"/><Relationship Id="rId27" Type="http://schemas.openxmlformats.org/officeDocument/2006/relationships/notesSlide" Target="../notesSlides/notesSlide29.xml"/><Relationship Id="rId26" Type="http://schemas.openxmlformats.org/officeDocument/2006/relationships/vmlDrawing" Target="../drawings/vmlDrawing23.vml"/><Relationship Id="rId25" Type="http://schemas.openxmlformats.org/officeDocument/2006/relationships/slideLayout" Target="../slideLayouts/slideLayout2.xml"/><Relationship Id="rId24" Type="http://schemas.openxmlformats.org/officeDocument/2006/relationships/image" Target="../media/image78.wmf"/><Relationship Id="rId23" Type="http://schemas.openxmlformats.org/officeDocument/2006/relationships/oleObject" Target="../embeddings/oleObject67.bin"/><Relationship Id="rId22" Type="http://schemas.openxmlformats.org/officeDocument/2006/relationships/image" Target="../media/image73.wmf"/><Relationship Id="rId21" Type="http://schemas.openxmlformats.org/officeDocument/2006/relationships/oleObject" Target="../embeddings/oleObject66.bin"/><Relationship Id="rId20" Type="http://schemas.openxmlformats.org/officeDocument/2006/relationships/image" Target="../media/image72.wmf"/><Relationship Id="rId2" Type="http://schemas.openxmlformats.org/officeDocument/2006/relationships/image" Target="../media/image77.wmf"/><Relationship Id="rId19" Type="http://schemas.openxmlformats.org/officeDocument/2006/relationships/oleObject" Target="../embeddings/oleObject65.bin"/><Relationship Id="rId18" Type="http://schemas.openxmlformats.org/officeDocument/2006/relationships/image" Target="../media/image71.wmf"/><Relationship Id="rId17" Type="http://schemas.openxmlformats.org/officeDocument/2006/relationships/oleObject" Target="../embeddings/oleObject64.bin"/><Relationship Id="rId16" Type="http://schemas.openxmlformats.org/officeDocument/2006/relationships/image" Target="../media/image70.wmf"/><Relationship Id="rId15" Type="http://schemas.openxmlformats.org/officeDocument/2006/relationships/oleObject" Target="../embeddings/oleObject63.bin"/><Relationship Id="rId14" Type="http://schemas.openxmlformats.org/officeDocument/2006/relationships/image" Target="../media/image69.wmf"/><Relationship Id="rId13" Type="http://schemas.openxmlformats.org/officeDocument/2006/relationships/oleObject" Target="../embeddings/oleObject62.bin"/><Relationship Id="rId12" Type="http://schemas.openxmlformats.org/officeDocument/2006/relationships/image" Target="../media/image68.wmf"/><Relationship Id="rId11" Type="http://schemas.openxmlformats.org/officeDocument/2006/relationships/oleObject" Target="../embeddings/oleObject61.bin"/><Relationship Id="rId10" Type="http://schemas.openxmlformats.org/officeDocument/2006/relationships/image" Target="../media/image67.wmf"/><Relationship Id="rId1" Type="http://schemas.openxmlformats.org/officeDocument/2006/relationships/oleObject" Target="../embeddings/oleObject56.bin"/></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vmlDrawing" Target="../drawings/vmlDrawing24.vml"/><Relationship Id="rId3" Type="http://schemas.openxmlformats.org/officeDocument/2006/relationships/slideLayout" Target="../slideLayouts/slideLayout2.xml"/><Relationship Id="rId2" Type="http://schemas.openxmlformats.org/officeDocument/2006/relationships/image" Target="../media/image79.wmf"/><Relationship Id="rId1" Type="http://schemas.openxmlformats.org/officeDocument/2006/relationships/oleObject" Target="../embeddings/oleObject68.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90.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80.wmf"/><Relationship Id="rId1" Type="http://schemas.openxmlformats.org/officeDocument/2006/relationships/oleObject" Target="../embeddings/oleObject69.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6" name="Picture 4" descr="p02-p03-wbj1"/>
          <p:cNvPicPr>
            <a:picLocks noChangeAspect="1" noChangeArrowheads="1"/>
          </p:cNvPicPr>
          <p:nvPr/>
        </p:nvPicPr>
        <p:blipFill>
          <a:blip r:embed="rId1">
            <a:extLst>
              <a:ext uri="{28A0092B-C50C-407E-A947-70E740481C1C}">
                <a14:useLocalDpi xmlns:a14="http://schemas.microsoft.com/office/drawing/2010/main" val="0"/>
              </a:ext>
            </a:extLst>
          </a:blip>
          <a:srcRect t="25267" r="2287" b="9125"/>
          <a:stretch>
            <a:fillRect/>
          </a:stretch>
        </p:blipFill>
        <p:spPr bwMode="auto">
          <a:xfrm>
            <a:off x="100781" y="4381963"/>
            <a:ext cx="5286374" cy="238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WordArt 7"/>
          <p:cNvSpPr>
            <a:spLocks noChangeArrowheads="1" noChangeShapeType="1" noTextEdit="1"/>
          </p:cNvSpPr>
          <p:nvPr/>
        </p:nvSpPr>
        <p:spPr bwMode="auto">
          <a:xfrm>
            <a:off x="5638800" y="6013450"/>
            <a:ext cx="3124200" cy="381000"/>
          </a:xfrm>
          <a:prstGeom prst="rect">
            <a:avLst/>
          </a:prstGeom>
        </p:spPr>
        <p:txBody>
          <a:bodyPr/>
          <a:lstStyle/>
          <a:p>
            <a:pPr algn="r" eaLnBrk="1" hangingPunct="1">
              <a:spcBef>
                <a:spcPct val="20000"/>
              </a:spcBef>
              <a:buFont typeface="Arial" panose="020B0604020202020204" pitchFamily="34" charset="0"/>
              <a:buNone/>
              <a:defRPr/>
            </a:pPr>
            <a:r>
              <a:rPr lang="zh-CN" altLang="en-US" sz="1800" dirty="0">
                <a:latin typeface="+mn-lt"/>
                <a:ea typeface="+mn-ea"/>
              </a:rPr>
              <a:t>            </a:t>
            </a:r>
            <a:endParaRPr lang="zh-CN" altLang="en-US" sz="1800" dirty="0">
              <a:latin typeface="+mn-lt"/>
              <a:ea typeface="+mn-ea"/>
            </a:endParaRPr>
          </a:p>
        </p:txBody>
      </p:sp>
      <p:sp>
        <p:nvSpPr>
          <p:cNvPr id="20483" name="矩形​​ 6"/>
          <p:cNvSpPr>
            <a:spLocks noChangeArrowheads="1"/>
          </p:cNvSpPr>
          <p:nvPr/>
        </p:nvSpPr>
        <p:spPr bwMode="auto">
          <a:xfrm>
            <a:off x="100781" y="1"/>
            <a:ext cx="8943975" cy="487196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8000" bIns="324000" anchor="b"/>
          <a:lstStyle>
            <a:lvl1pPr>
              <a:spcBef>
                <a:spcPct val="20000"/>
              </a:spcBef>
              <a:buFont typeface="Arial" panose="020B0604020202020204" pitchFamily="34" charset="0"/>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50000"/>
              </a:spcBef>
              <a:buFontTx/>
              <a:buNone/>
            </a:pPr>
            <a:endParaRPr lang="zh-CN" altLang="en-US" sz="2800" b="1" dirty="0">
              <a:solidFill>
                <a:schemeClr val="bg1"/>
              </a:solidFill>
              <a:latin typeface="微软雅黑" panose="020B0503020204020204" pitchFamily="34" charset="-122"/>
            </a:endParaRPr>
          </a:p>
        </p:txBody>
      </p:sp>
      <p:sp>
        <p:nvSpPr>
          <p:cNvPr id="20487" name="矩形 1"/>
          <p:cNvSpPr>
            <a:spLocks noChangeArrowheads="1"/>
          </p:cNvSpPr>
          <p:nvPr/>
        </p:nvSpPr>
        <p:spPr bwMode="auto">
          <a:xfrm>
            <a:off x="5507805" y="6118190"/>
            <a:ext cx="34163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lang="zh-CN" altLang="en-US" sz="3600" b="1" dirty="0">
                <a:solidFill>
                  <a:srgbClr val="0070C0"/>
                </a:solidFill>
                <a:latin typeface="微软雅黑" panose="020B0503020204020204" pitchFamily="34" charset="-122"/>
              </a:rPr>
              <a:t>哈尔滨工程大学</a:t>
            </a:r>
            <a:endParaRPr lang="zh-CN" altLang="en-US" sz="3600" b="1" dirty="0">
              <a:solidFill>
                <a:srgbClr val="0070C0"/>
              </a:solidFill>
              <a:latin typeface="微软雅黑" panose="020B0503020204020204" pitchFamily="34" charset="-122"/>
            </a:endParaRPr>
          </a:p>
        </p:txBody>
      </p:sp>
      <p:pic>
        <p:nvPicPr>
          <p:cNvPr id="20488" name="Picture 2" descr="C:\Documents and Settings\Administrator\桌面\素材\e848ade4a4b9956d2f6621c7abdd1951.jpg"/>
          <p:cNvPicPr>
            <a:picLocks noChangeAspect="1" noChangeArrowheads="1"/>
          </p:cNvPicPr>
          <p:nvPr/>
        </p:nvPicPr>
        <p:blipFill>
          <a:blip r:embed="rId2">
            <a:clrChange>
              <a:clrFrom>
                <a:srgbClr val="FFFFFF"/>
              </a:clrFrom>
              <a:clrTo>
                <a:srgbClr val="FFFFFF">
                  <a:alpha val="0"/>
                </a:srgbClr>
              </a:clrTo>
            </a:clrChange>
            <a:lum bright="10000" contrast="40000"/>
            <a:extLst>
              <a:ext uri="{28A0092B-C50C-407E-A947-70E740481C1C}">
                <a14:useLocalDpi xmlns:a14="http://schemas.microsoft.com/office/drawing/2010/main" val="0"/>
              </a:ext>
            </a:extLst>
          </a:blip>
          <a:srcRect l="13605" r="12328" b="23662"/>
          <a:stretch>
            <a:fillRect/>
          </a:stretch>
        </p:blipFill>
        <p:spPr bwMode="auto">
          <a:xfrm>
            <a:off x="6686550" y="5148228"/>
            <a:ext cx="102870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auto">
          <a:xfrm>
            <a:off x="3431653" y="3649204"/>
            <a:ext cx="26052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lnSpc>
                <a:spcPct val="120000"/>
              </a:lnSpc>
            </a:pPr>
            <a:r>
              <a:rPr lang="zh-CN" altLang="en-US" sz="3600" dirty="0">
                <a:solidFill>
                  <a:schemeClr val="bg1"/>
                </a:solidFill>
                <a:latin typeface="华文隶书" panose="02010800040101010101" pitchFamily="2" charset="-122"/>
                <a:ea typeface="华文隶书" panose="02010800040101010101" pitchFamily="2" charset="-122"/>
                <a:cs typeface="Arial Unicode MS" panose="020B0604020202020204" pitchFamily="34" charset="-122"/>
              </a:rPr>
              <a:t>韩启龙 教授</a:t>
            </a:r>
            <a:endParaRPr lang="en-US" altLang="zh-CN" sz="3600" dirty="0">
              <a:solidFill>
                <a:schemeClr val="bg1"/>
              </a:solidFill>
              <a:latin typeface="华文隶书" panose="02010800040101010101" pitchFamily="2" charset="-122"/>
              <a:ea typeface="华文隶书" panose="02010800040101010101" pitchFamily="2" charset="-122"/>
              <a:cs typeface="Arial Unicode MS" panose="020B0604020202020204" pitchFamily="34" charset="-122"/>
            </a:endParaRPr>
          </a:p>
        </p:txBody>
      </p:sp>
      <p:sp>
        <p:nvSpPr>
          <p:cNvPr id="9" name="Rectangle 5"/>
          <p:cNvSpPr>
            <a:spLocks noChangeArrowheads="1"/>
          </p:cNvSpPr>
          <p:nvPr/>
        </p:nvSpPr>
        <p:spPr bwMode="auto">
          <a:xfrm>
            <a:off x="1419553" y="1425134"/>
            <a:ext cx="6629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zh-CN" altLang="en-US" sz="4800" b="1" dirty="0">
                <a:solidFill>
                  <a:srgbClr val="FFFFFF"/>
                </a:solidFill>
                <a:ea typeface="宋体" panose="02010600030101010101" pitchFamily="2" charset="-122"/>
              </a:rPr>
              <a:t>第三章 动态规划</a:t>
            </a:r>
            <a:endParaRPr lang="en-US" altLang="zh-CN" sz="4800" b="1" dirty="0">
              <a:solidFill>
                <a:srgbClr val="FFFFFF"/>
              </a:solidFill>
              <a:ea typeface="宋体" panose="02010600030101010101" pitchFamily="2" charset="-122"/>
            </a:endParaRPr>
          </a:p>
        </p:txBody>
      </p:sp>
      <p:sp>
        <p:nvSpPr>
          <p:cNvPr id="2" name="矩形 1"/>
          <p:cNvSpPr/>
          <p:nvPr/>
        </p:nvSpPr>
        <p:spPr>
          <a:xfrm>
            <a:off x="233492" y="116622"/>
            <a:ext cx="8808806" cy="1107996"/>
          </a:xfrm>
          <a:prstGeom prst="rect">
            <a:avLst/>
          </a:prstGeom>
          <a:noFill/>
        </p:spPr>
        <p:txBody>
          <a:bodyPr wrap="square" lIns="91440" tIns="45720" rIns="91440" bIns="45720">
            <a:spAutoFit/>
          </a:bodyPr>
          <a:lstStyle/>
          <a:p>
            <a:r>
              <a:rPr lang="zh-CN" altLang="en-US" sz="3300" b="1" cap="none" spc="0" dirty="0">
                <a:ln w="22225">
                  <a:solidFill>
                    <a:schemeClr val="accent2"/>
                  </a:solidFill>
                  <a:prstDash val="solid"/>
                </a:ln>
                <a:solidFill>
                  <a:srgbClr val="FFFF00"/>
                </a:solidFill>
                <a:effectLst/>
                <a:latin typeface="华文行楷" panose="02010800040101010101" pitchFamily="2" charset="-122"/>
                <a:ea typeface="华文行楷" panose="02010800040101010101" pitchFamily="2" charset="-122"/>
              </a:rPr>
              <a:t>大数据分析与智能实验室</a:t>
            </a:r>
            <a:r>
              <a:rPr lang="en-US" altLang="zh-CN" sz="3300" b="1" cap="none" spc="0" dirty="0">
                <a:ln w="22225">
                  <a:solidFill>
                    <a:schemeClr val="accent2"/>
                  </a:solidFill>
                  <a:prstDash val="solid"/>
                </a:ln>
                <a:solidFill>
                  <a:srgbClr val="FFFF00"/>
                </a:solidFill>
                <a:effectLst/>
                <a:latin typeface="华文行楷" panose="02010800040101010101" pitchFamily="2" charset="-122"/>
                <a:ea typeface="华文行楷" panose="02010800040101010101" pitchFamily="2" charset="-122"/>
              </a:rPr>
              <a:t>(BDAI)</a:t>
            </a:r>
            <a:endParaRPr lang="en-US" altLang="zh-CN" sz="3300" b="1" cap="none" spc="0" dirty="0">
              <a:ln w="22225">
                <a:solidFill>
                  <a:schemeClr val="accent2"/>
                </a:solidFill>
                <a:prstDash val="solid"/>
              </a:ln>
              <a:solidFill>
                <a:srgbClr val="FFFF00"/>
              </a:solidFill>
              <a:effectLst/>
              <a:latin typeface="华文行楷" panose="02010800040101010101" pitchFamily="2" charset="-122"/>
              <a:ea typeface="华文行楷" panose="02010800040101010101" pitchFamily="2" charset="-122"/>
            </a:endParaRPr>
          </a:p>
          <a:p>
            <a:r>
              <a:rPr lang="en-US" altLang="zh-CN" sz="3300" b="1" dirty="0">
                <a:ln w="22225">
                  <a:solidFill>
                    <a:schemeClr val="accent2"/>
                  </a:solidFill>
                  <a:prstDash val="solid"/>
                </a:ln>
                <a:solidFill>
                  <a:srgbClr val="FFFF00"/>
                </a:solidFill>
                <a:latin typeface="华文行楷" panose="02010800040101010101" pitchFamily="2" charset="-122"/>
                <a:ea typeface="华文行楷" panose="02010800040101010101" pitchFamily="2" charset="-122"/>
              </a:rPr>
              <a:t>Big Data Analysis &amp; Intelligence </a:t>
            </a:r>
            <a:endParaRPr lang="zh-CN" altLang="en-US" sz="3300" b="1" cap="none" spc="0" dirty="0">
              <a:ln w="22225">
                <a:solidFill>
                  <a:schemeClr val="accent2"/>
                </a:solidFill>
                <a:prstDash val="solid"/>
              </a:ln>
              <a:solidFill>
                <a:srgbClr val="FFFF00"/>
              </a:solidFill>
              <a:effectLst/>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概述</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fld>
            <a:endParaRPr lang="en-US" altLang="zh-CN"/>
          </a:p>
        </p:txBody>
      </p:sp>
      <p:sp>
        <p:nvSpPr>
          <p:cNvPr id="4" name="Rectangle 2"/>
          <p:cNvSpPr txBox="1">
            <a:spLocks noChangeArrowheads="1"/>
          </p:cNvSpPr>
          <p:nvPr/>
        </p:nvSpPr>
        <p:spPr>
          <a:xfrm>
            <a:off x="609033" y="1466453"/>
            <a:ext cx="4191000" cy="5334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Tx/>
              <a:buNone/>
            </a:pPr>
            <a:r>
              <a:rPr lang="en-US" altLang="zh-CN" sz="3600" b="1" dirty="0">
                <a:solidFill>
                  <a:srgbClr val="FF3300"/>
                </a:solidFill>
                <a:latin typeface="黑体" panose="02010609060101010101" pitchFamily="49" charset="-122"/>
                <a:ea typeface="黑体" panose="02010609060101010101" pitchFamily="49" charset="-122"/>
              </a:rPr>
              <a:t>1. </a:t>
            </a:r>
            <a:r>
              <a:rPr lang="zh-CN" altLang="en-US" sz="3600" b="1" dirty="0">
                <a:solidFill>
                  <a:srgbClr val="FF3300"/>
                </a:solidFill>
                <a:latin typeface="黑体" panose="02010609060101010101" pitchFamily="49" charset="-122"/>
                <a:ea typeface="黑体" panose="02010609060101010101" pitchFamily="49" charset="-122"/>
              </a:rPr>
              <a:t>阶段</a:t>
            </a:r>
            <a:endParaRPr lang="zh-CN" altLang="en-US" sz="3600" b="1" dirty="0">
              <a:solidFill>
                <a:srgbClr val="FF3300"/>
              </a:solidFill>
              <a:latin typeface="黑体" panose="02010609060101010101" pitchFamily="49" charset="-122"/>
              <a:ea typeface="黑体" panose="02010609060101010101" pitchFamily="49" charset="-122"/>
            </a:endParaRPr>
          </a:p>
        </p:txBody>
      </p:sp>
      <p:sp>
        <p:nvSpPr>
          <p:cNvPr id="5" name="Rectangle 5"/>
          <p:cNvSpPr>
            <a:spLocks noChangeArrowheads="1"/>
          </p:cNvSpPr>
          <p:nvPr/>
        </p:nvSpPr>
        <p:spPr bwMode="auto">
          <a:xfrm>
            <a:off x="866775" y="2209800"/>
            <a:ext cx="76200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hlink"/>
              </a:buClr>
              <a:buSzPct val="50000"/>
              <a:buFont typeface="Monotype Sorts" pitchFamily="2" charset="2"/>
              <a:buNone/>
            </a:pPr>
            <a:r>
              <a:rPr kumimoji="1" lang="zh-CN" altLang="en-US" sz="2800" dirty="0">
                <a:latin typeface="宋体" panose="02010600030101010101" pitchFamily="2" charset="-122"/>
                <a:ea typeface="宋体" panose="02010600030101010101" pitchFamily="2" charset="-122"/>
              </a:rPr>
              <a:t>在多阶段决策过程中，决策点将整个过程划分为若干部分，其中的每一部分即为一个阶段。描述阶段的变量称为</a:t>
            </a:r>
            <a:r>
              <a:rPr kumimoji="1" lang="zh-CN" altLang="en-US" sz="2800" dirty="0">
                <a:solidFill>
                  <a:srgbClr val="FF3300"/>
                </a:solidFill>
                <a:latin typeface="宋体" panose="02010600030101010101" pitchFamily="2" charset="-122"/>
                <a:ea typeface="宋体" panose="02010600030101010101" pitchFamily="2" charset="-122"/>
              </a:rPr>
              <a:t>阶段变量</a:t>
            </a:r>
            <a:r>
              <a:rPr kumimoji="1" lang="zh-CN" altLang="en-US" sz="2800" dirty="0">
                <a:latin typeface="宋体" panose="02010600030101010101" pitchFamily="2" charset="-122"/>
                <a:ea typeface="宋体" panose="02010600030101010101" pitchFamily="2" charset="-122"/>
              </a:rPr>
              <a:t>，常用 </a:t>
            </a:r>
            <a:r>
              <a:rPr kumimoji="1" lang="en-US" altLang="zh-CN" sz="2800" i="1" dirty="0">
                <a:solidFill>
                  <a:srgbClr val="0000CC"/>
                </a:solidFill>
                <a:latin typeface="宋体" panose="02010600030101010101" pitchFamily="2" charset="-122"/>
                <a:ea typeface="宋体" panose="02010600030101010101" pitchFamily="2" charset="-122"/>
              </a:rPr>
              <a:t>k </a:t>
            </a:r>
            <a:r>
              <a:rPr kumimoji="1" lang="zh-CN" altLang="en-US" sz="2800" dirty="0">
                <a:latin typeface="宋体" panose="02010600030101010101" pitchFamily="2" charset="-122"/>
                <a:ea typeface="宋体" panose="02010600030101010101" pitchFamily="2" charset="-122"/>
              </a:rPr>
              <a:t>来表示。阶段的划分一般是根据</a:t>
            </a:r>
            <a:r>
              <a:rPr kumimoji="1" lang="zh-CN" altLang="en-US" sz="2800" dirty="0">
                <a:solidFill>
                  <a:srgbClr val="0000CC"/>
                </a:solidFill>
                <a:latin typeface="宋体" panose="02010600030101010101" pitchFamily="2" charset="-122"/>
                <a:ea typeface="宋体" panose="02010600030101010101" pitchFamily="2" charset="-122"/>
              </a:rPr>
              <a:t>时间和空间</a:t>
            </a:r>
            <a:r>
              <a:rPr kumimoji="1" lang="zh-CN" altLang="en-US" sz="2800" dirty="0">
                <a:latin typeface="宋体" panose="02010600030101010101" pitchFamily="2" charset="-122"/>
                <a:ea typeface="宋体" panose="02010600030101010101" pitchFamily="2" charset="-122"/>
              </a:rPr>
              <a:t>的自然特征来进行的，一个</a:t>
            </a:r>
            <a:r>
              <a:rPr kumimoji="1" lang="en-US" altLang="zh-CN" sz="2800" i="1" dirty="0">
                <a:latin typeface="宋体" panose="02010600030101010101" pitchFamily="2" charset="-122"/>
                <a:ea typeface="宋体" panose="02010600030101010101" pitchFamily="2" charset="-122"/>
              </a:rPr>
              <a:t>N</a:t>
            </a:r>
            <a:r>
              <a:rPr kumimoji="1" lang="en-US" altLang="zh-CN" sz="2800" dirty="0">
                <a:latin typeface="宋体" panose="02010600030101010101" pitchFamily="2" charset="-122"/>
                <a:ea typeface="宋体" panose="02010600030101010101" pitchFamily="2" charset="-122"/>
              </a:rPr>
              <a:t> </a:t>
            </a:r>
            <a:r>
              <a:rPr kumimoji="1" lang="zh-CN" altLang="en-US" sz="2800" dirty="0">
                <a:latin typeface="宋体" panose="02010600030101010101" pitchFamily="2" charset="-122"/>
                <a:ea typeface="宋体" panose="02010600030101010101" pitchFamily="2" charset="-122"/>
              </a:rPr>
              <a:t>个阶段的多阶段决策问题其阶段变量 </a:t>
            </a:r>
            <a:r>
              <a:rPr kumimoji="1" lang="en-US" altLang="zh-CN" sz="2800" i="1" dirty="0">
                <a:latin typeface="宋体" panose="02010600030101010101" pitchFamily="2" charset="-122"/>
                <a:ea typeface="宋体" panose="02010600030101010101" pitchFamily="2" charset="-122"/>
              </a:rPr>
              <a:t>k</a:t>
            </a:r>
            <a:r>
              <a:rPr kumimoji="1" lang="en-US" altLang="zh-CN" sz="2800" dirty="0">
                <a:latin typeface="宋体" panose="02010600030101010101" pitchFamily="2" charset="-122"/>
                <a:ea typeface="宋体" panose="02010600030101010101" pitchFamily="2" charset="-122"/>
              </a:rPr>
              <a:t> =1</a:t>
            </a:r>
            <a:r>
              <a:rPr kumimoji="1" lang="zh-CN" altLang="en-US" sz="2800" dirty="0">
                <a:latin typeface="宋体" panose="02010600030101010101" pitchFamily="2" charset="-122"/>
                <a:ea typeface="宋体" panose="02010600030101010101" pitchFamily="2" charset="-122"/>
              </a:rPr>
              <a:t>，</a:t>
            </a:r>
            <a:r>
              <a:rPr kumimoji="1" lang="en-US" altLang="zh-CN" sz="2800" dirty="0">
                <a:latin typeface="宋体" panose="02010600030101010101" pitchFamily="2" charset="-122"/>
                <a:ea typeface="宋体" panose="02010600030101010101" pitchFamily="2" charset="-122"/>
              </a:rPr>
              <a:t>2</a:t>
            </a:r>
            <a:r>
              <a:rPr kumimoji="1" lang="zh-CN" altLang="en-US" sz="2800" dirty="0">
                <a:latin typeface="宋体" panose="02010600030101010101" pitchFamily="2" charset="-122"/>
                <a:ea typeface="宋体" panose="02010600030101010101" pitchFamily="2" charset="-122"/>
              </a:rPr>
              <a:t>，</a:t>
            </a:r>
            <a:r>
              <a:rPr kumimoji="1" lang="zh-CN" altLang="en-US" sz="2800" dirty="0">
                <a:latin typeface="宋体" panose="02010600030101010101" pitchFamily="2" charset="-122"/>
                <a:ea typeface="宋体" panose="02010600030101010101" pitchFamily="2" charset="-122"/>
                <a:sym typeface="MT Extra" panose="05050102010205020202" pitchFamily="2" charset="0"/>
              </a:rPr>
              <a:t>，</a:t>
            </a:r>
            <a:r>
              <a:rPr kumimoji="1" lang="en-US" altLang="zh-CN" sz="2800" i="1" dirty="0">
                <a:latin typeface="宋体" panose="02010600030101010101" pitchFamily="2" charset="-122"/>
                <a:ea typeface="宋体" panose="02010600030101010101" pitchFamily="2" charset="-122"/>
                <a:sym typeface="MT Extra" panose="05050102010205020202" pitchFamily="2" charset="0"/>
              </a:rPr>
              <a:t>N</a:t>
            </a:r>
            <a:r>
              <a:rPr kumimoji="1" lang="zh-CN" altLang="en-US" sz="2800" dirty="0">
                <a:latin typeface="宋体" panose="02010600030101010101" pitchFamily="2" charset="-122"/>
                <a:ea typeface="宋体" panose="02010600030101010101" pitchFamily="2" charset="-122"/>
                <a:sym typeface="MT Extra" panose="05050102010205020202" pitchFamily="2" charset="0"/>
              </a:rPr>
              <a:t>。</a:t>
            </a:r>
            <a:endParaRPr kumimoji="1" lang="zh-CN" altLang="en-US" sz="2800" dirty="0">
              <a:latin typeface="宋体" panose="02010600030101010101" pitchFamily="2" charset="-122"/>
              <a:ea typeface="宋体" panose="02010600030101010101" pitchFamily="2" charset="-122"/>
              <a:sym typeface="MT Extra" panose="05050102010205020202" pitchFamily="2" charset="0"/>
            </a:endParaRPr>
          </a:p>
        </p:txBody>
      </p:sp>
      <p:graphicFrame>
        <p:nvGraphicFramePr>
          <p:cNvPr id="6" name="Object 5"/>
          <p:cNvGraphicFramePr>
            <a:graphicFrameLocks noChangeAspect="1"/>
          </p:cNvGraphicFramePr>
          <p:nvPr/>
        </p:nvGraphicFramePr>
        <p:xfrm>
          <a:off x="5819775" y="5005070"/>
          <a:ext cx="2667000" cy="1175288"/>
        </p:xfrm>
        <a:graphic>
          <a:graphicData uri="http://schemas.openxmlformats.org/presentationml/2006/ole">
            <mc:AlternateContent xmlns:mc="http://schemas.openxmlformats.org/markup-compatibility/2006">
              <mc:Choice xmlns:v="urn:schemas-microsoft-com:vml" Requires="v">
                <p:oleObj spid="_x0000_s3122" name="剪辑" r:id="rId1" imgW="37442775" imgH="19611975" progId="MS_ClipArt_Gallery.2">
                  <p:embed/>
                </p:oleObj>
              </mc:Choice>
              <mc:Fallback>
                <p:oleObj name="剪辑" r:id="rId1" imgW="37442775" imgH="19611975" progId="MS_ClipArt_Gallery.2">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9775" y="5005070"/>
                        <a:ext cx="2667000" cy="1175288"/>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概述</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fld>
            <a:endParaRPr lang="en-US" altLang="zh-CN"/>
          </a:p>
        </p:txBody>
      </p:sp>
      <p:sp>
        <p:nvSpPr>
          <p:cNvPr id="4" name="Rectangle 2"/>
          <p:cNvSpPr txBox="1">
            <a:spLocks noChangeArrowheads="1"/>
          </p:cNvSpPr>
          <p:nvPr/>
        </p:nvSpPr>
        <p:spPr>
          <a:xfrm>
            <a:off x="581040" y="1401139"/>
            <a:ext cx="4191000" cy="5334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Tx/>
              <a:buNone/>
            </a:pPr>
            <a:r>
              <a:rPr lang="en-US" altLang="zh-CN" sz="3600" b="1" dirty="0">
                <a:solidFill>
                  <a:srgbClr val="FF3300"/>
                </a:solidFill>
                <a:latin typeface="黑体" panose="02010609060101010101" pitchFamily="49" charset="-122"/>
                <a:ea typeface="黑体" panose="02010609060101010101" pitchFamily="49" charset="-122"/>
              </a:rPr>
              <a:t>2. </a:t>
            </a:r>
            <a:r>
              <a:rPr lang="zh-CN" altLang="en-US" sz="3600" b="1" dirty="0">
                <a:solidFill>
                  <a:srgbClr val="FF3300"/>
                </a:solidFill>
                <a:latin typeface="黑体" panose="02010609060101010101" pitchFamily="49" charset="-122"/>
                <a:ea typeface="黑体" panose="02010609060101010101" pitchFamily="49" charset="-122"/>
              </a:rPr>
              <a:t>状态</a:t>
            </a:r>
            <a:endParaRPr lang="zh-CN" altLang="en-US" sz="3600" b="1" dirty="0">
              <a:solidFill>
                <a:srgbClr val="FF3300"/>
              </a:solidFill>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866774" y="2057400"/>
            <a:ext cx="7819863" cy="427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hlink"/>
              </a:buClr>
              <a:buSzPct val="50000"/>
              <a:buFont typeface="Monotype Sorts" pitchFamily="2" charset="2"/>
              <a:buNone/>
            </a:pPr>
            <a:r>
              <a:rPr kumimoji="1" lang="zh-CN" altLang="en-US" sz="2800" dirty="0">
                <a:latin typeface="宋体" panose="02010600030101010101" pitchFamily="2" charset="-122"/>
                <a:ea typeface="宋体" panose="02010600030101010101" pitchFamily="2" charset="-122"/>
              </a:rPr>
              <a:t>状态表示每个阶段开始所处的</a:t>
            </a:r>
            <a:r>
              <a:rPr kumimoji="1" lang="zh-CN" altLang="en-US" sz="2800" u="sng" dirty="0">
                <a:solidFill>
                  <a:srgbClr val="FF3300"/>
                </a:solidFill>
                <a:latin typeface="宋体" panose="02010600030101010101" pitchFamily="2" charset="-122"/>
                <a:ea typeface="宋体" panose="02010600030101010101" pitchFamily="2" charset="-122"/>
              </a:rPr>
              <a:t>自然状况或客观条件</a:t>
            </a:r>
            <a:r>
              <a:rPr kumimoji="1" lang="zh-CN" altLang="en-US" sz="2800" dirty="0">
                <a:latin typeface="宋体" panose="02010600030101010101" pitchFamily="2" charset="-122"/>
                <a:ea typeface="宋体" panose="02010600030101010101" pitchFamily="2" charset="-122"/>
              </a:rPr>
              <a:t>，它描述了研究问题过程的状况。状态反映前面</a:t>
            </a:r>
            <a:r>
              <a:rPr kumimoji="1" lang="zh-CN" altLang="en-US" sz="2800" u="sng" dirty="0">
                <a:solidFill>
                  <a:srgbClr val="FF3300"/>
                </a:solidFill>
                <a:latin typeface="宋体" panose="02010600030101010101" pitchFamily="2" charset="-122"/>
                <a:ea typeface="宋体" panose="02010600030101010101" pitchFamily="2" charset="-122"/>
              </a:rPr>
              <a:t>各阶段决策的结局</a:t>
            </a:r>
            <a:r>
              <a:rPr kumimoji="1" lang="zh-CN" altLang="en-US" sz="2800" dirty="0">
                <a:latin typeface="宋体" panose="02010600030101010101" pitchFamily="2" charset="-122"/>
                <a:ea typeface="宋体" panose="02010600030101010101" pitchFamily="2" charset="-122"/>
              </a:rPr>
              <a:t>，又是本阶段决策的</a:t>
            </a:r>
            <a:r>
              <a:rPr kumimoji="1" lang="zh-CN" altLang="en-US" sz="2800" u="sng" dirty="0">
                <a:solidFill>
                  <a:srgbClr val="FF3300"/>
                </a:solidFill>
                <a:latin typeface="宋体" panose="02010600030101010101" pitchFamily="2" charset="-122"/>
                <a:ea typeface="宋体" panose="02010600030101010101" pitchFamily="2" charset="-122"/>
              </a:rPr>
              <a:t>出发点和依据</a:t>
            </a:r>
            <a:r>
              <a:rPr kumimoji="1" lang="zh-CN" altLang="en-US" sz="2800" dirty="0">
                <a:latin typeface="宋体" panose="02010600030101010101" pitchFamily="2" charset="-122"/>
                <a:ea typeface="宋体" panose="02010600030101010101" pitchFamily="2" charset="-122"/>
              </a:rPr>
              <a:t>。状态是各阶段信息的</a:t>
            </a:r>
            <a:r>
              <a:rPr kumimoji="1" lang="zh-CN" altLang="en-US" sz="2800" u="sng" dirty="0">
                <a:solidFill>
                  <a:srgbClr val="FF3300"/>
                </a:solidFill>
                <a:latin typeface="宋体" panose="02010600030101010101" pitchFamily="2" charset="-122"/>
                <a:ea typeface="宋体" panose="02010600030101010101" pitchFamily="2" charset="-122"/>
              </a:rPr>
              <a:t>传递点和结合点</a:t>
            </a:r>
            <a:r>
              <a:rPr kumimoji="1" lang="zh-CN" altLang="en-US" sz="2800" dirty="0">
                <a:latin typeface="宋体" panose="02010600030101010101" pitchFamily="2" charset="-122"/>
                <a:ea typeface="宋体" panose="02010600030101010101" pitchFamily="2" charset="-122"/>
              </a:rPr>
              <a:t>，各阶段的状态通常用状态变量</a:t>
            </a:r>
            <a:r>
              <a:rPr kumimoji="1" lang="en-US" altLang="zh-CN" sz="2800" b="1" i="1" dirty="0" err="1">
                <a:solidFill>
                  <a:srgbClr val="FF3300"/>
                </a:solidFill>
                <a:latin typeface="宋体" panose="02010600030101010101" pitchFamily="2" charset="-122"/>
                <a:ea typeface="宋体" panose="02010600030101010101" pitchFamily="2" charset="-122"/>
              </a:rPr>
              <a:t>S</a:t>
            </a:r>
            <a:r>
              <a:rPr kumimoji="1" lang="en-US" altLang="zh-CN" sz="2800" b="1" i="1" baseline="-25000" dirty="0" err="1">
                <a:solidFill>
                  <a:srgbClr val="FF3300"/>
                </a:solidFill>
                <a:latin typeface="宋体" panose="02010600030101010101" pitchFamily="2" charset="-122"/>
                <a:ea typeface="宋体" panose="02010600030101010101" pitchFamily="2" charset="-122"/>
              </a:rPr>
              <a:t>k</a:t>
            </a:r>
            <a:r>
              <a:rPr kumimoji="1" lang="zh-CN" altLang="zh-CN" sz="2800" dirty="0">
                <a:latin typeface="宋体" panose="02010600030101010101" pitchFamily="2" charset="-122"/>
                <a:ea typeface="宋体" panose="02010600030101010101" pitchFamily="2" charset="-122"/>
              </a:rPr>
              <a:t>来描述。作为</a:t>
            </a:r>
            <a:r>
              <a:rPr kumimoji="1" lang="zh-CN" altLang="en-US" sz="2800" dirty="0">
                <a:latin typeface="宋体" panose="02010600030101010101" pitchFamily="2" charset="-122"/>
                <a:ea typeface="宋体" panose="02010600030101010101" pitchFamily="2" charset="-122"/>
              </a:rPr>
              <a:t>状态应具有这样的性质：在某阶段的状态</a:t>
            </a:r>
            <a:r>
              <a:rPr kumimoji="1" lang="zh-CN" altLang="en-US" sz="2800" dirty="0">
                <a:solidFill>
                  <a:srgbClr val="0000CC"/>
                </a:solidFill>
                <a:latin typeface="宋体" panose="02010600030101010101" pitchFamily="2" charset="-122"/>
                <a:ea typeface="宋体" panose="02010600030101010101" pitchFamily="2" charset="-122"/>
              </a:rPr>
              <a:t>给定</a:t>
            </a:r>
            <a:r>
              <a:rPr kumimoji="1" lang="zh-CN" altLang="en-US" sz="2800" dirty="0">
                <a:latin typeface="宋体" panose="02010600030101010101" pitchFamily="2" charset="-122"/>
                <a:ea typeface="宋体" panose="02010600030101010101" pitchFamily="2" charset="-122"/>
              </a:rPr>
              <a:t>后，该阶段以后过程的发展不受此阶段以前各阶段状态的影响。换句话说，过程的历史只能通过当前的状态来影响未来，当前的状态是过程以往历史的一个总结。这个性质称为</a:t>
            </a:r>
            <a:r>
              <a:rPr kumimoji="1" lang="zh-CN" altLang="en-US" sz="2800" b="1" i="1" dirty="0">
                <a:solidFill>
                  <a:srgbClr val="FF3300"/>
                </a:solidFill>
                <a:latin typeface="宋体" panose="02010600030101010101" pitchFamily="2" charset="-122"/>
                <a:ea typeface="宋体" panose="02010600030101010101" pitchFamily="2" charset="-122"/>
              </a:rPr>
              <a:t>无后效性或健忘性。</a:t>
            </a:r>
            <a:endParaRPr kumimoji="1" lang="zh-CN" altLang="en-US" sz="2800" b="1" i="1" dirty="0">
              <a:solidFill>
                <a:srgbClr val="FF33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概述</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fld>
            <a:endParaRPr lang="en-US" altLang="zh-CN"/>
          </a:p>
        </p:txBody>
      </p:sp>
      <p:sp>
        <p:nvSpPr>
          <p:cNvPr id="4" name="Rectangle 2"/>
          <p:cNvSpPr txBox="1">
            <a:spLocks noChangeArrowheads="1"/>
          </p:cNvSpPr>
          <p:nvPr/>
        </p:nvSpPr>
        <p:spPr>
          <a:xfrm>
            <a:off x="585706" y="1450910"/>
            <a:ext cx="4191000" cy="5334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Tx/>
              <a:buNone/>
            </a:pPr>
            <a:r>
              <a:rPr lang="en-US" altLang="zh-CN" sz="3600" b="1" dirty="0">
                <a:solidFill>
                  <a:srgbClr val="FF3300"/>
                </a:solidFill>
                <a:latin typeface="黑体" panose="02010609060101010101" pitchFamily="49" charset="-122"/>
                <a:ea typeface="黑体" panose="02010609060101010101" pitchFamily="49" charset="-122"/>
              </a:rPr>
              <a:t>3. </a:t>
            </a:r>
            <a:r>
              <a:rPr lang="zh-CN" altLang="en-US" sz="3600" b="1" dirty="0">
                <a:solidFill>
                  <a:srgbClr val="FF3300"/>
                </a:solidFill>
                <a:latin typeface="黑体" panose="02010609060101010101" pitchFamily="49" charset="-122"/>
                <a:ea typeface="黑体" panose="02010609060101010101" pitchFamily="49" charset="-122"/>
              </a:rPr>
              <a:t>决策</a:t>
            </a:r>
            <a:endParaRPr lang="zh-CN" altLang="en-US" sz="3600" b="1" dirty="0">
              <a:solidFill>
                <a:srgbClr val="FF3300"/>
              </a:solidFill>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866775" y="2172494"/>
            <a:ext cx="7819863"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hlink"/>
              </a:buClr>
              <a:buSzPct val="50000"/>
              <a:buFont typeface="Monotype Sorts" pitchFamily="2" charset="2"/>
              <a:buNone/>
            </a:pPr>
            <a:r>
              <a:rPr kumimoji="1" lang="zh-CN" altLang="en-US" sz="2800" dirty="0">
                <a:latin typeface="宋体" panose="02010600030101010101" pitchFamily="2" charset="-122"/>
                <a:ea typeface="宋体" panose="02010600030101010101" pitchFamily="2" charset="-122"/>
              </a:rPr>
              <a:t>决策是指决策者在</a:t>
            </a:r>
            <a:r>
              <a:rPr kumimoji="1" lang="zh-CN" altLang="en-US" sz="2800" dirty="0">
                <a:solidFill>
                  <a:srgbClr val="FF3300"/>
                </a:solidFill>
                <a:latin typeface="宋体" panose="02010600030101010101" pitchFamily="2" charset="-122"/>
                <a:ea typeface="宋体" panose="02010600030101010101" pitchFamily="2" charset="-122"/>
              </a:rPr>
              <a:t>若干可行方案</a:t>
            </a:r>
            <a:r>
              <a:rPr kumimoji="1" lang="zh-CN" altLang="en-US" sz="2800" dirty="0">
                <a:latin typeface="宋体" panose="02010600030101010101" pitchFamily="2" charset="-122"/>
                <a:ea typeface="宋体" panose="02010600030101010101" pitchFamily="2" charset="-122"/>
              </a:rPr>
              <a:t>中所作出的选择。决策变量</a:t>
            </a:r>
            <a:r>
              <a:rPr kumimoji="1" lang="en-US" altLang="en-US" sz="2800" b="1" i="1" dirty="0">
                <a:solidFill>
                  <a:srgbClr val="FF3300"/>
                </a:solidFill>
                <a:latin typeface="宋体" panose="02010600030101010101" pitchFamily="2" charset="-122"/>
                <a:ea typeface="宋体" panose="02010600030101010101" pitchFamily="2" charset="-122"/>
              </a:rPr>
              <a:t>d</a:t>
            </a:r>
            <a:r>
              <a:rPr kumimoji="1" lang="en-US" altLang="en-US" sz="2800" b="1" i="1" baseline="-25000" dirty="0">
                <a:solidFill>
                  <a:srgbClr val="FF3300"/>
                </a:solidFill>
                <a:latin typeface="宋体" panose="02010600030101010101" pitchFamily="2" charset="-122"/>
                <a:ea typeface="宋体" panose="02010600030101010101" pitchFamily="2" charset="-122"/>
              </a:rPr>
              <a:t>k</a:t>
            </a:r>
            <a:r>
              <a:rPr kumimoji="1" lang="en-US" altLang="en-US" sz="2800" b="1" i="1" dirty="0">
                <a:solidFill>
                  <a:srgbClr val="FF3300"/>
                </a:solidFill>
                <a:latin typeface="宋体" panose="02010600030101010101" pitchFamily="2" charset="-122"/>
                <a:ea typeface="宋体" panose="02010600030101010101" pitchFamily="2" charset="-122"/>
              </a:rPr>
              <a:t>(</a:t>
            </a:r>
            <a:r>
              <a:rPr kumimoji="1" lang="en-US" altLang="en-US" sz="2800" b="1" i="1" dirty="0" err="1">
                <a:solidFill>
                  <a:srgbClr val="FF3300"/>
                </a:solidFill>
                <a:latin typeface="宋体" panose="02010600030101010101" pitchFamily="2" charset="-122"/>
                <a:ea typeface="宋体" panose="02010600030101010101" pitchFamily="2" charset="-122"/>
              </a:rPr>
              <a:t>S</a:t>
            </a:r>
            <a:r>
              <a:rPr kumimoji="1" lang="en-US" altLang="en-US" sz="2800" b="1" i="1" baseline="-25000" dirty="0" err="1">
                <a:solidFill>
                  <a:srgbClr val="FF3300"/>
                </a:solidFill>
                <a:latin typeface="宋体" panose="02010600030101010101" pitchFamily="2" charset="-122"/>
                <a:ea typeface="宋体" panose="02010600030101010101" pitchFamily="2" charset="-122"/>
              </a:rPr>
              <a:t>k</a:t>
            </a:r>
            <a:r>
              <a:rPr kumimoji="1" lang="en-US" altLang="en-US" sz="2800" b="1" i="1" dirty="0">
                <a:solidFill>
                  <a:srgbClr val="FF3300"/>
                </a:solidFill>
                <a:latin typeface="宋体" panose="02010600030101010101" pitchFamily="2" charset="-122"/>
                <a:ea typeface="宋体" panose="02010600030101010101" pitchFamily="2" charset="-122"/>
              </a:rPr>
              <a:t>)</a:t>
            </a:r>
            <a:r>
              <a:rPr kumimoji="1" lang="zh-CN" altLang="en-US" sz="2800" dirty="0">
                <a:latin typeface="宋体" panose="02010600030101010101" pitchFamily="2" charset="-122"/>
                <a:ea typeface="宋体" panose="02010600030101010101" pitchFamily="2" charset="-122"/>
              </a:rPr>
              <a:t>表示第</a:t>
            </a:r>
            <a:r>
              <a:rPr kumimoji="1" lang="en-US" altLang="en-US" sz="2800" b="1" i="1" dirty="0">
                <a:solidFill>
                  <a:srgbClr val="FF3300"/>
                </a:solidFill>
                <a:latin typeface="宋体" panose="02010600030101010101" pitchFamily="2" charset="-122"/>
                <a:ea typeface="宋体" panose="02010600030101010101" pitchFamily="2" charset="-122"/>
              </a:rPr>
              <a:t>k </a:t>
            </a:r>
            <a:r>
              <a:rPr kumimoji="1" lang="zh-CN" altLang="en-US" sz="2800" dirty="0">
                <a:latin typeface="宋体" panose="02010600030101010101" pitchFamily="2" charset="-122"/>
                <a:ea typeface="宋体" panose="02010600030101010101" pitchFamily="2" charset="-122"/>
              </a:rPr>
              <a:t>阶段、状态为</a:t>
            </a:r>
            <a:r>
              <a:rPr kumimoji="1" lang="en-US" altLang="zh-CN" sz="2800" b="1" i="1" dirty="0" err="1">
                <a:solidFill>
                  <a:srgbClr val="FF3300"/>
                </a:solidFill>
                <a:latin typeface="宋体" panose="02010600030101010101" pitchFamily="2" charset="-122"/>
                <a:ea typeface="宋体" panose="02010600030101010101" pitchFamily="2" charset="-122"/>
              </a:rPr>
              <a:t>S</a:t>
            </a:r>
            <a:r>
              <a:rPr kumimoji="1" lang="en-US" altLang="zh-CN" sz="2800" b="1" i="1" baseline="-25000" dirty="0" err="1">
                <a:solidFill>
                  <a:srgbClr val="FF3300"/>
                </a:solidFill>
                <a:latin typeface="宋体" panose="02010600030101010101" pitchFamily="2" charset="-122"/>
                <a:ea typeface="宋体" panose="02010600030101010101" pitchFamily="2" charset="-122"/>
              </a:rPr>
              <a:t>k</a:t>
            </a:r>
            <a:r>
              <a:rPr kumimoji="1" lang="zh-CN" altLang="en-US" sz="2800" dirty="0">
                <a:latin typeface="宋体" panose="02010600030101010101" pitchFamily="2" charset="-122"/>
                <a:ea typeface="宋体" panose="02010600030101010101" pitchFamily="2" charset="-122"/>
              </a:rPr>
              <a:t>时的决策。决策变量的取值会受到一定的</a:t>
            </a:r>
            <a:r>
              <a:rPr kumimoji="1" lang="zh-CN" altLang="en-US" sz="2800" b="1" u="sng" dirty="0">
                <a:solidFill>
                  <a:srgbClr val="0000CC"/>
                </a:solidFill>
                <a:latin typeface="宋体" panose="02010600030101010101" pitchFamily="2" charset="-122"/>
                <a:ea typeface="宋体" panose="02010600030101010101" pitchFamily="2" charset="-122"/>
              </a:rPr>
              <a:t>限制</a:t>
            </a:r>
            <a:r>
              <a:rPr kumimoji="1" lang="zh-CN" altLang="en-US" sz="2800" dirty="0">
                <a:latin typeface="宋体" panose="02010600030101010101" pitchFamily="2" charset="-122"/>
                <a:ea typeface="宋体" panose="02010600030101010101" pitchFamily="2" charset="-122"/>
              </a:rPr>
              <a:t>，用</a:t>
            </a:r>
            <a:r>
              <a:rPr kumimoji="1" lang="en-US" altLang="zh-CN" sz="2800" b="1" i="1" dirty="0">
                <a:solidFill>
                  <a:srgbClr val="FF3300"/>
                </a:solidFill>
                <a:latin typeface="宋体" panose="02010600030101010101" pitchFamily="2" charset="-122"/>
                <a:ea typeface="宋体" panose="02010600030101010101" pitchFamily="2" charset="-122"/>
              </a:rPr>
              <a:t>D</a:t>
            </a:r>
            <a:r>
              <a:rPr kumimoji="1" lang="en-US" altLang="en-US" sz="2800" b="1" i="1" baseline="-25000" dirty="0">
                <a:solidFill>
                  <a:srgbClr val="FF3300"/>
                </a:solidFill>
                <a:latin typeface="宋体" panose="02010600030101010101" pitchFamily="2" charset="-122"/>
                <a:ea typeface="宋体" panose="02010600030101010101" pitchFamily="2" charset="-122"/>
              </a:rPr>
              <a:t>k</a:t>
            </a:r>
            <a:r>
              <a:rPr kumimoji="1" lang="en-US" altLang="en-US" sz="2800" b="1" i="1" dirty="0">
                <a:solidFill>
                  <a:srgbClr val="FF3300"/>
                </a:solidFill>
                <a:latin typeface="宋体" panose="02010600030101010101" pitchFamily="2" charset="-122"/>
                <a:ea typeface="宋体" panose="02010600030101010101" pitchFamily="2" charset="-122"/>
              </a:rPr>
              <a:t>(</a:t>
            </a:r>
            <a:r>
              <a:rPr kumimoji="1" lang="en-US" altLang="en-US" sz="2800" b="1" i="1" dirty="0" err="1">
                <a:solidFill>
                  <a:srgbClr val="FF3300"/>
                </a:solidFill>
                <a:latin typeface="宋体" panose="02010600030101010101" pitchFamily="2" charset="-122"/>
                <a:ea typeface="宋体" panose="02010600030101010101" pitchFamily="2" charset="-122"/>
              </a:rPr>
              <a:t>S</a:t>
            </a:r>
            <a:r>
              <a:rPr kumimoji="1" lang="en-US" altLang="en-US" sz="2800" b="1" i="1" baseline="-25000" dirty="0" err="1">
                <a:solidFill>
                  <a:srgbClr val="FF3300"/>
                </a:solidFill>
                <a:latin typeface="宋体" panose="02010600030101010101" pitchFamily="2" charset="-122"/>
                <a:ea typeface="宋体" panose="02010600030101010101" pitchFamily="2" charset="-122"/>
              </a:rPr>
              <a:t>k</a:t>
            </a:r>
            <a:r>
              <a:rPr kumimoji="1" lang="en-US" altLang="en-US" sz="2800" b="1" i="1" dirty="0">
                <a:solidFill>
                  <a:srgbClr val="FF3300"/>
                </a:solidFill>
                <a:latin typeface="宋体" panose="02010600030101010101" pitchFamily="2" charset="-122"/>
                <a:ea typeface="宋体" panose="02010600030101010101" pitchFamily="2" charset="-122"/>
              </a:rPr>
              <a:t>)</a:t>
            </a:r>
            <a:r>
              <a:rPr kumimoji="1" lang="zh-CN" altLang="en-US" sz="2800" dirty="0">
                <a:latin typeface="宋体" panose="02010600030101010101" pitchFamily="2" charset="-122"/>
                <a:ea typeface="宋体" panose="02010600030101010101" pitchFamily="2" charset="-122"/>
              </a:rPr>
              <a:t>表示第</a:t>
            </a:r>
            <a:r>
              <a:rPr kumimoji="1" lang="en-US" altLang="zh-CN" sz="2800" b="1" i="1" dirty="0">
                <a:solidFill>
                  <a:srgbClr val="FF3300"/>
                </a:solidFill>
                <a:latin typeface="宋体" panose="02010600030101010101" pitchFamily="2" charset="-122"/>
                <a:ea typeface="宋体" panose="02010600030101010101" pitchFamily="2" charset="-122"/>
              </a:rPr>
              <a:t>k</a:t>
            </a:r>
            <a:r>
              <a:rPr kumimoji="1" lang="en-US" altLang="zh-CN" sz="2800" i="1" dirty="0">
                <a:latin typeface="宋体" panose="02010600030101010101" pitchFamily="2" charset="-122"/>
                <a:ea typeface="宋体" panose="02010600030101010101" pitchFamily="2" charset="-122"/>
              </a:rPr>
              <a:t> </a:t>
            </a:r>
            <a:r>
              <a:rPr kumimoji="1" lang="zh-CN" altLang="en-US" sz="2800" b="1" dirty="0">
                <a:solidFill>
                  <a:srgbClr val="FF3300"/>
                </a:solidFill>
                <a:latin typeface="宋体" panose="02010600030101010101" pitchFamily="2" charset="-122"/>
                <a:ea typeface="宋体" panose="02010600030101010101" pitchFamily="2" charset="-122"/>
              </a:rPr>
              <a:t>阶段</a:t>
            </a:r>
            <a:r>
              <a:rPr kumimoji="1" lang="zh-CN" altLang="en-US" sz="2800" dirty="0">
                <a:latin typeface="宋体" panose="02010600030101010101" pitchFamily="2" charset="-122"/>
                <a:ea typeface="宋体" panose="02010600030101010101" pitchFamily="2" charset="-122"/>
              </a:rPr>
              <a:t>、</a:t>
            </a:r>
            <a:r>
              <a:rPr kumimoji="1" lang="zh-CN" altLang="en-US" sz="2800" b="1" dirty="0">
                <a:solidFill>
                  <a:srgbClr val="FF3300"/>
                </a:solidFill>
                <a:latin typeface="宋体" panose="02010600030101010101" pitchFamily="2" charset="-122"/>
                <a:ea typeface="宋体" panose="02010600030101010101" pitchFamily="2" charset="-122"/>
              </a:rPr>
              <a:t>状态为</a:t>
            </a:r>
            <a:r>
              <a:rPr kumimoji="1" lang="en-US" altLang="en-US" sz="2800" b="1" i="1" dirty="0" err="1">
                <a:solidFill>
                  <a:srgbClr val="FF3300"/>
                </a:solidFill>
                <a:latin typeface="宋体" panose="02010600030101010101" pitchFamily="2" charset="-122"/>
                <a:ea typeface="宋体" panose="02010600030101010101" pitchFamily="2" charset="-122"/>
              </a:rPr>
              <a:t>S</a:t>
            </a:r>
            <a:r>
              <a:rPr kumimoji="1" lang="en-US" altLang="en-US" sz="2800" b="1" i="1" baseline="-25000" dirty="0" err="1">
                <a:solidFill>
                  <a:srgbClr val="FF3300"/>
                </a:solidFill>
                <a:latin typeface="宋体" panose="02010600030101010101" pitchFamily="2" charset="-122"/>
                <a:ea typeface="宋体" panose="02010600030101010101" pitchFamily="2" charset="-122"/>
              </a:rPr>
              <a:t>k</a:t>
            </a:r>
            <a:r>
              <a:rPr kumimoji="1" lang="en-US" altLang="en-US" sz="2800" i="1" baseline="-25000" dirty="0">
                <a:latin typeface="宋体" panose="02010600030101010101" pitchFamily="2" charset="-122"/>
                <a:ea typeface="宋体" panose="02010600030101010101" pitchFamily="2" charset="-122"/>
              </a:rPr>
              <a:t> </a:t>
            </a:r>
            <a:r>
              <a:rPr kumimoji="1" lang="zh-CN" altLang="en-US" sz="2800" dirty="0">
                <a:latin typeface="宋体" panose="02010600030101010101" pitchFamily="2" charset="-122"/>
                <a:ea typeface="宋体" panose="02010600030101010101" pitchFamily="2" charset="-122"/>
              </a:rPr>
              <a:t>时决策变量允许的取值范围，称为</a:t>
            </a:r>
            <a:r>
              <a:rPr kumimoji="1" lang="zh-CN" altLang="en-US" sz="2800" b="1" dirty="0">
                <a:solidFill>
                  <a:srgbClr val="FF3300"/>
                </a:solidFill>
                <a:latin typeface="宋体" panose="02010600030101010101" pitchFamily="2" charset="-122"/>
                <a:ea typeface="宋体" panose="02010600030101010101" pitchFamily="2" charset="-122"/>
              </a:rPr>
              <a:t>允许决策集合</a:t>
            </a:r>
            <a:r>
              <a:rPr kumimoji="1" lang="zh-CN" altLang="en-US" sz="2800" dirty="0">
                <a:latin typeface="宋体" panose="02010600030101010101" pitchFamily="2" charset="-122"/>
                <a:ea typeface="宋体" panose="02010600030101010101" pitchFamily="2" charset="-122"/>
              </a:rPr>
              <a:t>，因而有</a:t>
            </a:r>
            <a:r>
              <a:rPr kumimoji="1" lang="en-US" altLang="en-US" sz="2800" b="1" i="1" dirty="0">
                <a:solidFill>
                  <a:srgbClr val="0000CC"/>
                </a:solidFill>
                <a:latin typeface="宋体" panose="02010600030101010101" pitchFamily="2" charset="-122"/>
                <a:ea typeface="宋体" panose="02010600030101010101" pitchFamily="2" charset="-122"/>
              </a:rPr>
              <a:t>d</a:t>
            </a:r>
            <a:r>
              <a:rPr kumimoji="1" lang="en-US" altLang="en-US" sz="2800" b="1" i="1" baseline="-25000" dirty="0">
                <a:solidFill>
                  <a:srgbClr val="0000CC"/>
                </a:solidFill>
                <a:latin typeface="宋体" panose="02010600030101010101" pitchFamily="2" charset="-122"/>
                <a:ea typeface="宋体" panose="02010600030101010101" pitchFamily="2" charset="-122"/>
              </a:rPr>
              <a:t>k</a:t>
            </a:r>
            <a:r>
              <a:rPr kumimoji="1" lang="en-US" altLang="en-US" sz="2800" b="1" i="1" dirty="0">
                <a:solidFill>
                  <a:srgbClr val="0000CC"/>
                </a:solidFill>
                <a:latin typeface="宋体" panose="02010600030101010101" pitchFamily="2" charset="-122"/>
                <a:ea typeface="宋体" panose="02010600030101010101" pitchFamily="2" charset="-122"/>
              </a:rPr>
              <a:t>(</a:t>
            </a:r>
            <a:r>
              <a:rPr kumimoji="1" lang="en-US" altLang="en-US" sz="2800" b="1" i="1" dirty="0" err="1">
                <a:solidFill>
                  <a:srgbClr val="0000CC"/>
                </a:solidFill>
                <a:latin typeface="宋体" panose="02010600030101010101" pitchFamily="2" charset="-122"/>
                <a:ea typeface="宋体" panose="02010600030101010101" pitchFamily="2" charset="-122"/>
              </a:rPr>
              <a:t>S</a:t>
            </a:r>
            <a:r>
              <a:rPr kumimoji="1" lang="en-US" altLang="en-US" sz="2800" b="1" i="1" baseline="-25000" dirty="0" err="1">
                <a:solidFill>
                  <a:srgbClr val="0000CC"/>
                </a:solidFill>
                <a:latin typeface="宋体" panose="02010600030101010101" pitchFamily="2" charset="-122"/>
                <a:ea typeface="宋体" panose="02010600030101010101" pitchFamily="2" charset="-122"/>
              </a:rPr>
              <a:t>k</a:t>
            </a:r>
            <a:r>
              <a:rPr kumimoji="1" lang="en-US" altLang="en-US" sz="2800" b="1" i="1" dirty="0">
                <a:solidFill>
                  <a:srgbClr val="0000CC"/>
                </a:solidFill>
                <a:latin typeface="宋体" panose="02010600030101010101" pitchFamily="2" charset="-122"/>
                <a:ea typeface="宋体" panose="02010600030101010101" pitchFamily="2" charset="-122"/>
              </a:rPr>
              <a:t>)</a:t>
            </a:r>
            <a:r>
              <a:rPr kumimoji="1" lang="en-US" altLang="en-US" sz="2800" b="1" i="1" dirty="0">
                <a:solidFill>
                  <a:srgbClr val="0000CC"/>
                </a:solidFill>
                <a:latin typeface="宋体" panose="02010600030101010101" pitchFamily="2" charset="-122"/>
                <a:ea typeface="宋体" panose="02010600030101010101" pitchFamily="2" charset="-122"/>
                <a:sym typeface="Symbol" panose="05050102010706020507" pitchFamily="2" charset="2"/>
              </a:rPr>
              <a:t></a:t>
            </a:r>
            <a:r>
              <a:rPr kumimoji="1" lang="en-US" altLang="zh-CN" sz="2800" b="1" dirty="0">
                <a:solidFill>
                  <a:srgbClr val="0000CC"/>
                </a:solidFill>
                <a:latin typeface="宋体" panose="02010600030101010101" pitchFamily="2" charset="-122"/>
                <a:ea typeface="宋体" panose="02010600030101010101" pitchFamily="2" charset="-122"/>
              </a:rPr>
              <a:t> </a:t>
            </a:r>
            <a:r>
              <a:rPr kumimoji="1" lang="en-US" altLang="zh-CN" sz="2800" b="1" i="1" dirty="0">
                <a:solidFill>
                  <a:srgbClr val="0000CC"/>
                </a:solidFill>
                <a:latin typeface="宋体" panose="02010600030101010101" pitchFamily="2" charset="-122"/>
                <a:ea typeface="宋体" panose="02010600030101010101" pitchFamily="2" charset="-122"/>
              </a:rPr>
              <a:t>D</a:t>
            </a:r>
            <a:r>
              <a:rPr kumimoji="1" lang="en-US" altLang="en-US" sz="2800" b="1" i="1" baseline="-25000" dirty="0">
                <a:solidFill>
                  <a:srgbClr val="0000CC"/>
                </a:solidFill>
                <a:latin typeface="宋体" panose="02010600030101010101" pitchFamily="2" charset="-122"/>
                <a:ea typeface="宋体" panose="02010600030101010101" pitchFamily="2" charset="-122"/>
              </a:rPr>
              <a:t>k</a:t>
            </a:r>
            <a:r>
              <a:rPr kumimoji="1" lang="en-US" altLang="en-US" sz="2800" b="1" i="1" dirty="0">
                <a:solidFill>
                  <a:srgbClr val="0000CC"/>
                </a:solidFill>
                <a:latin typeface="宋体" panose="02010600030101010101" pitchFamily="2" charset="-122"/>
                <a:ea typeface="宋体" panose="02010600030101010101" pitchFamily="2" charset="-122"/>
              </a:rPr>
              <a:t>(</a:t>
            </a:r>
            <a:r>
              <a:rPr kumimoji="1" lang="en-US" altLang="en-US" sz="2800" b="1" i="1" dirty="0" err="1">
                <a:solidFill>
                  <a:srgbClr val="0000CC"/>
                </a:solidFill>
                <a:latin typeface="宋体" panose="02010600030101010101" pitchFamily="2" charset="-122"/>
                <a:ea typeface="宋体" panose="02010600030101010101" pitchFamily="2" charset="-122"/>
              </a:rPr>
              <a:t>S</a:t>
            </a:r>
            <a:r>
              <a:rPr kumimoji="1" lang="en-US" altLang="en-US" sz="2800" b="1" i="1" baseline="-25000" dirty="0" err="1">
                <a:solidFill>
                  <a:srgbClr val="0000CC"/>
                </a:solidFill>
                <a:latin typeface="宋体" panose="02010600030101010101" pitchFamily="2" charset="-122"/>
                <a:ea typeface="宋体" panose="02010600030101010101" pitchFamily="2" charset="-122"/>
              </a:rPr>
              <a:t>k</a:t>
            </a:r>
            <a:r>
              <a:rPr kumimoji="1" lang="en-US" altLang="en-US" sz="2800" b="1" i="1" dirty="0">
                <a:solidFill>
                  <a:srgbClr val="0000CC"/>
                </a:solidFill>
                <a:latin typeface="宋体" panose="02010600030101010101" pitchFamily="2" charset="-122"/>
                <a:ea typeface="宋体" panose="02010600030101010101" pitchFamily="2" charset="-122"/>
              </a:rPr>
              <a:t>)</a:t>
            </a:r>
            <a:r>
              <a:rPr kumimoji="1" lang="en-US" altLang="zh-CN" sz="2800" dirty="0">
                <a:latin typeface="宋体" panose="02010600030101010101" pitchFamily="2" charset="-122"/>
                <a:ea typeface="宋体" panose="02010600030101010101" pitchFamily="2" charset="-122"/>
              </a:rPr>
              <a:t> </a:t>
            </a:r>
            <a:r>
              <a:rPr kumimoji="1" lang="zh-CN" altLang="en-US" sz="2800" dirty="0">
                <a:latin typeface="宋体" panose="02010600030101010101" pitchFamily="2" charset="-122"/>
                <a:ea typeface="宋体" panose="02010600030101010101" pitchFamily="2" charset="-122"/>
              </a:rPr>
              <a:t>。</a:t>
            </a:r>
            <a:endParaRPr kumimoji="1" lang="zh-CN" altLang="en-US" sz="2800" dirty="0">
              <a:latin typeface="宋体" panose="02010600030101010101" pitchFamily="2" charset="-122"/>
              <a:ea typeface="宋体" panose="02010600030101010101" pitchFamily="2" charset="-122"/>
            </a:endParaRPr>
          </a:p>
        </p:txBody>
      </p:sp>
      <p:sp>
        <p:nvSpPr>
          <p:cNvPr id="6" name="Rectangle 2"/>
          <p:cNvSpPr txBox="1">
            <a:spLocks noChangeArrowheads="1"/>
          </p:cNvSpPr>
          <p:nvPr/>
        </p:nvSpPr>
        <p:spPr>
          <a:xfrm>
            <a:off x="581041" y="4370473"/>
            <a:ext cx="4191000" cy="533400"/>
          </a:xfrm>
          <a:prstGeom prst="rect">
            <a:avLst/>
          </a:prstGeom>
        </p:spPr>
        <p:txBody>
          <a:bodyPr/>
          <a:lstStyle>
            <a:defPPr>
              <a:defRPr lang="zh-CN"/>
            </a:defPPr>
            <a:lvl1pPr marL="342900" indent="-342900" eaLnBrk="1" hangingPunct="1">
              <a:spcBef>
                <a:spcPct val="20000"/>
              </a:spcBef>
              <a:buFontTx/>
              <a:buNone/>
              <a:defRPr sz="3600" b="1">
                <a:solidFill>
                  <a:srgbClr val="FF3300"/>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latin typeface="+mn-lt"/>
                <a:ea typeface="+mn-ea"/>
              </a:defRPr>
            </a:lvl2pPr>
            <a:lvl3pPr marL="1143000" indent="-228600">
              <a:spcBef>
                <a:spcPct val="20000"/>
              </a:spcBef>
              <a:buFont typeface="Arial" panose="020B0604020202020204" pitchFamily="34" charset="0"/>
              <a:buChar char="•"/>
              <a:defRPr sz="2400">
                <a:latin typeface="+mn-lt"/>
                <a:ea typeface="+mn-ea"/>
              </a:defRPr>
            </a:lvl3pPr>
            <a:lvl4pPr marL="1600200" indent="-228600">
              <a:spcBef>
                <a:spcPct val="20000"/>
              </a:spcBef>
              <a:buFont typeface="Arial" panose="020B0604020202020204" pitchFamily="34" charset="0"/>
              <a:buChar char="–"/>
              <a:defRPr>
                <a:latin typeface="+mn-lt"/>
                <a:ea typeface="+mn-ea"/>
              </a:defRPr>
            </a:lvl4pPr>
            <a:lvl5pPr marL="2057400" indent="-228600">
              <a:spcBef>
                <a:spcPct val="20000"/>
              </a:spcBef>
              <a:buFont typeface="Arial" panose="020B0604020202020204" pitchFamily="34" charset="0"/>
              <a:buChar char="»"/>
              <a:defRPr>
                <a:latin typeface="+mn-lt"/>
                <a:ea typeface="+mn-ea"/>
              </a:defRPr>
            </a:lvl5pPr>
            <a:lvl6pPr marL="2514600" indent="-228600">
              <a:spcBef>
                <a:spcPct val="20000"/>
              </a:spcBef>
              <a:buFont typeface="Arial" panose="020B0604020202020204" pitchFamily="34" charset="0"/>
              <a:buChar char="•"/>
              <a:defRPr>
                <a:latin typeface="+mn-lt"/>
                <a:ea typeface="+mn-ea"/>
              </a:defRPr>
            </a:lvl6pPr>
            <a:lvl7pPr marL="2971800" indent="-228600">
              <a:spcBef>
                <a:spcPct val="20000"/>
              </a:spcBef>
              <a:buFont typeface="Arial" panose="020B0604020202020204" pitchFamily="34" charset="0"/>
              <a:buChar char="•"/>
              <a:defRPr>
                <a:latin typeface="+mn-lt"/>
                <a:ea typeface="+mn-ea"/>
              </a:defRPr>
            </a:lvl7pPr>
            <a:lvl8pPr marL="3429000" indent="-228600">
              <a:spcBef>
                <a:spcPct val="20000"/>
              </a:spcBef>
              <a:buFont typeface="Arial" panose="020B0604020202020204" pitchFamily="34" charset="0"/>
              <a:buChar char="•"/>
              <a:defRPr>
                <a:latin typeface="+mn-lt"/>
                <a:ea typeface="+mn-ea"/>
              </a:defRPr>
            </a:lvl8pPr>
            <a:lvl9pPr marL="3886200" indent="-228600">
              <a:spcBef>
                <a:spcPct val="20000"/>
              </a:spcBef>
              <a:buFont typeface="Arial" panose="020B0604020202020204" pitchFamily="34" charset="0"/>
              <a:buChar char="•"/>
              <a:defRPr>
                <a:latin typeface="+mn-lt"/>
                <a:ea typeface="+mn-ea"/>
              </a:defRPr>
            </a:lvl9pPr>
          </a:lstStyle>
          <a:p>
            <a:r>
              <a:rPr lang="en-US" altLang="zh-CN" dirty="0"/>
              <a:t>4. </a:t>
            </a:r>
            <a:r>
              <a:rPr lang="zh-CN" altLang="en-US" dirty="0"/>
              <a:t>状态转移律</a:t>
            </a:r>
            <a:endParaRPr lang="zh-CN" altLang="en-US" dirty="0"/>
          </a:p>
        </p:txBody>
      </p:sp>
      <p:sp>
        <p:nvSpPr>
          <p:cNvPr id="7" name="Rectangle 4"/>
          <p:cNvSpPr>
            <a:spLocks noChangeArrowheads="1"/>
          </p:cNvSpPr>
          <p:nvPr/>
        </p:nvSpPr>
        <p:spPr bwMode="auto">
          <a:xfrm>
            <a:off x="866775" y="5210261"/>
            <a:ext cx="78486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hlink"/>
              </a:buClr>
              <a:buSzPct val="50000"/>
              <a:buFont typeface="Monotype Sorts" pitchFamily="2" charset="2"/>
              <a:buNone/>
            </a:pPr>
            <a:r>
              <a:rPr kumimoji="1" lang="zh-CN" altLang="en-US" sz="2800" dirty="0">
                <a:latin typeface="宋体" panose="02010600030101010101" pitchFamily="2" charset="-122"/>
                <a:ea typeface="宋体" panose="02010600030101010101" pitchFamily="2" charset="-122"/>
              </a:rPr>
              <a:t>确定由一个状态到另一个状态演变过程的</a:t>
            </a:r>
            <a:r>
              <a:rPr kumimoji="1" lang="zh-CN" altLang="en-US" sz="2800" b="1" u="sng" dirty="0">
                <a:solidFill>
                  <a:srgbClr val="0000CC"/>
                </a:solidFill>
                <a:latin typeface="宋体" panose="02010600030101010101" pitchFamily="2" charset="-122"/>
                <a:ea typeface="宋体" panose="02010600030101010101" pitchFamily="2" charset="-122"/>
              </a:rPr>
              <a:t>关系式</a:t>
            </a:r>
            <a:r>
              <a:rPr kumimoji="1" lang="zh-CN" altLang="en-US" sz="2800" dirty="0">
                <a:latin typeface="宋体" panose="02010600030101010101" pitchFamily="2" charset="-122"/>
                <a:ea typeface="宋体" panose="02010600030101010101" pitchFamily="2" charset="-122"/>
              </a:rPr>
              <a:t>，这种演变的对应关系记为</a:t>
            </a:r>
            <a:r>
              <a:rPr kumimoji="1" lang="en-US" altLang="en-US" sz="2800" b="1" i="1" dirty="0">
                <a:solidFill>
                  <a:srgbClr val="FF3300"/>
                </a:solidFill>
                <a:latin typeface="宋体" panose="02010600030101010101" pitchFamily="2" charset="-122"/>
                <a:ea typeface="宋体" panose="02010600030101010101" pitchFamily="2" charset="-122"/>
              </a:rPr>
              <a:t>S</a:t>
            </a:r>
            <a:r>
              <a:rPr kumimoji="1" lang="en-US" altLang="en-US" sz="2800" b="1" i="1" baseline="-25000" dirty="0">
                <a:solidFill>
                  <a:srgbClr val="FF3300"/>
                </a:solidFill>
                <a:latin typeface="宋体" panose="02010600030101010101" pitchFamily="2" charset="-122"/>
                <a:ea typeface="宋体" panose="02010600030101010101" pitchFamily="2" charset="-122"/>
              </a:rPr>
              <a:t>k+1</a:t>
            </a:r>
            <a:r>
              <a:rPr kumimoji="1" lang="en-US" altLang="en-US" sz="2800" b="1" i="1" dirty="0">
                <a:solidFill>
                  <a:srgbClr val="FF3300"/>
                </a:solidFill>
                <a:latin typeface="宋体" panose="02010600030101010101" pitchFamily="2" charset="-122"/>
                <a:ea typeface="宋体" panose="02010600030101010101" pitchFamily="2" charset="-122"/>
              </a:rPr>
              <a:t>=T</a:t>
            </a:r>
            <a:r>
              <a:rPr kumimoji="1" lang="en-US" altLang="en-US" sz="2800" b="1" i="1" baseline="-25000" dirty="0">
                <a:solidFill>
                  <a:srgbClr val="FF3300"/>
                </a:solidFill>
                <a:latin typeface="宋体" panose="02010600030101010101" pitchFamily="2" charset="-122"/>
                <a:ea typeface="宋体" panose="02010600030101010101" pitchFamily="2" charset="-122"/>
              </a:rPr>
              <a:t>k</a:t>
            </a:r>
            <a:r>
              <a:rPr kumimoji="1" lang="en-US" altLang="en-US" sz="2800" b="1" i="1" dirty="0">
                <a:solidFill>
                  <a:srgbClr val="FF3300"/>
                </a:solidFill>
                <a:latin typeface="宋体" panose="02010600030101010101" pitchFamily="2" charset="-122"/>
                <a:ea typeface="宋体" panose="02010600030101010101" pitchFamily="2" charset="-122"/>
              </a:rPr>
              <a:t> (</a:t>
            </a:r>
            <a:r>
              <a:rPr kumimoji="1" lang="en-US" altLang="en-US" sz="2800" b="1" i="1" dirty="0" err="1">
                <a:solidFill>
                  <a:srgbClr val="FF3300"/>
                </a:solidFill>
                <a:latin typeface="宋体" panose="02010600030101010101" pitchFamily="2" charset="-122"/>
                <a:ea typeface="宋体" panose="02010600030101010101" pitchFamily="2" charset="-122"/>
              </a:rPr>
              <a:t>S</a:t>
            </a:r>
            <a:r>
              <a:rPr kumimoji="1" lang="en-US" altLang="en-US" sz="2800" b="1" i="1" baseline="-25000" dirty="0" err="1">
                <a:solidFill>
                  <a:srgbClr val="FF3300"/>
                </a:solidFill>
                <a:latin typeface="宋体" panose="02010600030101010101" pitchFamily="2" charset="-122"/>
                <a:ea typeface="宋体" panose="02010600030101010101" pitchFamily="2" charset="-122"/>
              </a:rPr>
              <a:t>k</a:t>
            </a:r>
            <a:r>
              <a:rPr kumimoji="1" lang="en-US" altLang="en-US" sz="2800" b="1" i="1" dirty="0">
                <a:solidFill>
                  <a:srgbClr val="FF3300"/>
                </a:solidFill>
                <a:latin typeface="宋体" panose="02010600030101010101" pitchFamily="2" charset="-122"/>
                <a:ea typeface="宋体" panose="02010600030101010101" pitchFamily="2" charset="-122"/>
              </a:rPr>
              <a:t>, d</a:t>
            </a:r>
            <a:r>
              <a:rPr kumimoji="1" lang="en-US" altLang="en-US" sz="2800" b="1" i="1" baseline="-25000" dirty="0">
                <a:solidFill>
                  <a:srgbClr val="FF3300"/>
                </a:solidFill>
                <a:latin typeface="宋体" panose="02010600030101010101" pitchFamily="2" charset="-122"/>
                <a:ea typeface="宋体" panose="02010600030101010101" pitchFamily="2" charset="-122"/>
              </a:rPr>
              <a:t>k</a:t>
            </a:r>
            <a:r>
              <a:rPr kumimoji="1" lang="en-US" altLang="en-US" sz="2800" b="1" i="1" dirty="0">
                <a:solidFill>
                  <a:srgbClr val="FF3300"/>
                </a:solidFill>
                <a:latin typeface="宋体" panose="02010600030101010101" pitchFamily="2" charset="-122"/>
                <a:ea typeface="宋体" panose="02010600030101010101" pitchFamily="2" charset="-122"/>
              </a:rPr>
              <a:t>)</a:t>
            </a:r>
            <a:r>
              <a:rPr kumimoji="1" lang="zh-CN" altLang="en-US" sz="2800" b="1" i="1" dirty="0">
                <a:solidFill>
                  <a:srgbClr val="FF3300"/>
                </a:solidFill>
                <a:latin typeface="宋体" panose="02010600030101010101" pitchFamily="2" charset="-122"/>
                <a:ea typeface="宋体" panose="02010600030101010101" pitchFamily="2" charset="-122"/>
              </a:rPr>
              <a:t>。</a:t>
            </a:r>
            <a:endParaRPr kumimoji="1" lang="zh-CN" altLang="en-US" sz="2800" b="1" i="1" dirty="0">
              <a:solidFill>
                <a:srgbClr val="FF33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概述</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fld>
            <a:endParaRPr lang="en-US" altLang="zh-CN"/>
          </a:p>
        </p:txBody>
      </p:sp>
      <p:sp>
        <p:nvSpPr>
          <p:cNvPr id="4" name="Rectangle 2"/>
          <p:cNvSpPr txBox="1">
            <a:spLocks noChangeArrowheads="1"/>
          </p:cNvSpPr>
          <p:nvPr/>
        </p:nvSpPr>
        <p:spPr>
          <a:xfrm>
            <a:off x="585706" y="1447800"/>
            <a:ext cx="4191000" cy="5334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Tx/>
              <a:buNone/>
            </a:pPr>
            <a:r>
              <a:rPr lang="en-US" altLang="zh-CN" sz="3600" b="1">
                <a:solidFill>
                  <a:srgbClr val="FF3300"/>
                </a:solidFill>
                <a:latin typeface="黑体" panose="02010609060101010101" pitchFamily="49" charset="-122"/>
                <a:ea typeface="黑体" panose="02010609060101010101" pitchFamily="49" charset="-122"/>
              </a:rPr>
              <a:t>5. </a:t>
            </a:r>
            <a:r>
              <a:rPr lang="zh-CN" altLang="en-US" sz="3600" b="1">
                <a:solidFill>
                  <a:srgbClr val="FF3300"/>
                </a:solidFill>
                <a:latin typeface="黑体" panose="02010609060101010101" pitchFamily="49" charset="-122"/>
                <a:ea typeface="黑体" panose="02010609060101010101" pitchFamily="49" charset="-122"/>
              </a:rPr>
              <a:t>策略与子策略</a:t>
            </a:r>
            <a:endParaRPr lang="zh-CN" altLang="en-US" sz="3600" b="1" dirty="0">
              <a:solidFill>
                <a:srgbClr val="FF3300"/>
              </a:solidFill>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838038" y="2172494"/>
            <a:ext cx="7848600"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latin typeface="宋体" panose="02010600030101010101" pitchFamily="2" charset="-122"/>
                <a:ea typeface="宋体" panose="02010600030101010101" pitchFamily="2" charset="-122"/>
              </a:rPr>
              <a:t>各阶段决策所组成的</a:t>
            </a:r>
            <a:r>
              <a:rPr kumimoji="1" lang="zh-CN" altLang="en-US" sz="2800" b="1" dirty="0">
                <a:solidFill>
                  <a:srgbClr val="0000CC"/>
                </a:solidFill>
                <a:latin typeface="宋体" panose="02010600030101010101" pitchFamily="2" charset="-122"/>
                <a:ea typeface="宋体" panose="02010600030101010101" pitchFamily="2" charset="-122"/>
              </a:rPr>
              <a:t>决策序列</a:t>
            </a:r>
            <a:r>
              <a:rPr kumimoji="1" lang="zh-CN" altLang="en-US" sz="2800" dirty="0">
                <a:latin typeface="宋体" panose="02010600030101010101" pitchFamily="2" charset="-122"/>
                <a:ea typeface="宋体" panose="02010600030101010101" pitchFamily="2" charset="-122"/>
              </a:rPr>
              <a:t>称为一个策略，具有</a:t>
            </a:r>
            <a:r>
              <a:rPr kumimoji="1" lang="en-US" altLang="zh-CN" sz="2800" dirty="0">
                <a:latin typeface="宋体" panose="02010600030101010101" pitchFamily="2" charset="-122"/>
                <a:ea typeface="宋体" panose="02010600030101010101" pitchFamily="2" charset="-122"/>
              </a:rPr>
              <a:t>N</a:t>
            </a:r>
            <a:r>
              <a:rPr kumimoji="1" lang="zh-CN" altLang="en-US" sz="2800" dirty="0">
                <a:latin typeface="宋体" panose="02010600030101010101" pitchFamily="2" charset="-122"/>
                <a:ea typeface="宋体" panose="02010600030101010101" pitchFamily="2" charset="-122"/>
              </a:rPr>
              <a:t>个阶段的动态规划问题的策略可表示为</a:t>
            </a:r>
            <a:endParaRPr kumimoji="1" lang="zh-CN" altLang="en-US" sz="2800" dirty="0">
              <a:latin typeface="宋体" panose="02010600030101010101" pitchFamily="2" charset="-122"/>
              <a:ea typeface="宋体" panose="02010600030101010101" pitchFamily="2" charset="-122"/>
            </a:endParaRPr>
          </a:p>
          <a:p>
            <a:pPr algn="ctr" eaLnBrk="1" hangingPunct="1"/>
            <a:r>
              <a:rPr kumimoji="1" lang="en-US" altLang="zh-CN" sz="2800" b="1" dirty="0">
                <a:solidFill>
                  <a:srgbClr val="FF3300"/>
                </a:solidFill>
                <a:latin typeface="宋体" panose="02010600030101010101" pitchFamily="2" charset="-122"/>
                <a:ea typeface="宋体" panose="02010600030101010101" pitchFamily="2" charset="-122"/>
              </a:rPr>
              <a:t>{</a:t>
            </a:r>
            <a:r>
              <a:rPr kumimoji="1" lang="en-US" altLang="en-US" sz="2800" b="1" i="1" dirty="0">
                <a:solidFill>
                  <a:srgbClr val="FF3300"/>
                </a:solidFill>
                <a:latin typeface="宋体" panose="02010600030101010101" pitchFamily="2" charset="-122"/>
                <a:ea typeface="宋体" panose="02010600030101010101" pitchFamily="2" charset="-122"/>
              </a:rPr>
              <a:t>d</a:t>
            </a:r>
            <a:r>
              <a:rPr kumimoji="1" lang="en-US" altLang="en-US" sz="2800" b="1" i="1" baseline="-25000" dirty="0">
                <a:solidFill>
                  <a:srgbClr val="FF3300"/>
                </a:solidFill>
                <a:latin typeface="宋体" panose="02010600030101010101" pitchFamily="2" charset="-122"/>
                <a:ea typeface="宋体" panose="02010600030101010101" pitchFamily="2" charset="-122"/>
              </a:rPr>
              <a:t>1</a:t>
            </a:r>
            <a:r>
              <a:rPr kumimoji="1" lang="en-US" altLang="en-US" sz="2800" b="1" dirty="0">
                <a:solidFill>
                  <a:srgbClr val="FF3300"/>
                </a:solidFill>
                <a:latin typeface="宋体" panose="02010600030101010101" pitchFamily="2" charset="-122"/>
                <a:ea typeface="宋体" panose="02010600030101010101" pitchFamily="2" charset="-122"/>
              </a:rPr>
              <a:t>(</a:t>
            </a:r>
            <a:r>
              <a:rPr kumimoji="1" lang="en-US" altLang="en-US" sz="2800" b="1" i="1" dirty="0">
                <a:solidFill>
                  <a:srgbClr val="FF3300"/>
                </a:solidFill>
                <a:latin typeface="宋体" panose="02010600030101010101" pitchFamily="2" charset="-122"/>
                <a:ea typeface="宋体" panose="02010600030101010101" pitchFamily="2" charset="-122"/>
              </a:rPr>
              <a:t>S</a:t>
            </a:r>
            <a:r>
              <a:rPr kumimoji="1" lang="en-US" altLang="en-US" sz="2800" b="1" i="1" baseline="-25000" dirty="0">
                <a:solidFill>
                  <a:srgbClr val="FF3300"/>
                </a:solidFill>
                <a:latin typeface="宋体" panose="02010600030101010101" pitchFamily="2" charset="-122"/>
                <a:ea typeface="宋体" panose="02010600030101010101" pitchFamily="2" charset="-122"/>
              </a:rPr>
              <a:t>1</a:t>
            </a:r>
            <a:r>
              <a:rPr kumimoji="1" lang="en-US" altLang="en-US" sz="2800" b="1" dirty="0">
                <a:solidFill>
                  <a:srgbClr val="FF3300"/>
                </a:solidFill>
                <a:latin typeface="宋体" panose="02010600030101010101" pitchFamily="2" charset="-122"/>
                <a:ea typeface="宋体" panose="02010600030101010101" pitchFamily="2" charset="-122"/>
              </a:rPr>
              <a:t>), </a:t>
            </a:r>
            <a:r>
              <a:rPr kumimoji="1" lang="en-US" altLang="en-US" sz="2800" b="1" i="1" dirty="0">
                <a:solidFill>
                  <a:srgbClr val="FF3300"/>
                </a:solidFill>
                <a:latin typeface="宋体" panose="02010600030101010101" pitchFamily="2" charset="-122"/>
                <a:ea typeface="宋体" panose="02010600030101010101" pitchFamily="2" charset="-122"/>
              </a:rPr>
              <a:t>d</a:t>
            </a:r>
            <a:r>
              <a:rPr kumimoji="1" lang="en-US" altLang="en-US" sz="2800" b="1" i="1" baseline="-25000" dirty="0">
                <a:solidFill>
                  <a:srgbClr val="FF3300"/>
                </a:solidFill>
                <a:latin typeface="宋体" panose="02010600030101010101" pitchFamily="2" charset="-122"/>
                <a:ea typeface="宋体" panose="02010600030101010101" pitchFamily="2" charset="-122"/>
              </a:rPr>
              <a:t>2</a:t>
            </a:r>
            <a:r>
              <a:rPr kumimoji="1" lang="en-US" altLang="en-US" sz="2800" b="1" dirty="0">
                <a:solidFill>
                  <a:srgbClr val="FF3300"/>
                </a:solidFill>
                <a:latin typeface="宋体" panose="02010600030101010101" pitchFamily="2" charset="-122"/>
                <a:ea typeface="宋体" panose="02010600030101010101" pitchFamily="2" charset="-122"/>
              </a:rPr>
              <a:t>(</a:t>
            </a:r>
            <a:r>
              <a:rPr kumimoji="1" lang="en-US" altLang="en-US" sz="2800" b="1" i="1" dirty="0">
                <a:solidFill>
                  <a:srgbClr val="FF3300"/>
                </a:solidFill>
                <a:latin typeface="宋体" panose="02010600030101010101" pitchFamily="2" charset="-122"/>
                <a:ea typeface="宋体" panose="02010600030101010101" pitchFamily="2" charset="-122"/>
              </a:rPr>
              <a:t>S</a:t>
            </a:r>
            <a:r>
              <a:rPr kumimoji="1" lang="en-US" altLang="en-US" sz="2800" b="1" i="1" baseline="-25000" dirty="0">
                <a:solidFill>
                  <a:srgbClr val="FF3300"/>
                </a:solidFill>
                <a:latin typeface="宋体" panose="02010600030101010101" pitchFamily="2" charset="-122"/>
                <a:ea typeface="宋体" panose="02010600030101010101" pitchFamily="2" charset="-122"/>
              </a:rPr>
              <a:t>2</a:t>
            </a:r>
            <a:r>
              <a:rPr kumimoji="1" lang="en-US" altLang="en-US" sz="2800" b="1" dirty="0">
                <a:solidFill>
                  <a:srgbClr val="FF3300"/>
                </a:solidFill>
                <a:latin typeface="宋体" panose="02010600030101010101" pitchFamily="2" charset="-122"/>
                <a:ea typeface="宋体" panose="02010600030101010101" pitchFamily="2" charset="-122"/>
              </a:rPr>
              <a:t>), …, </a:t>
            </a:r>
            <a:r>
              <a:rPr kumimoji="1" lang="en-US" altLang="en-US" sz="2800" b="1" i="1" dirty="0" err="1">
                <a:solidFill>
                  <a:srgbClr val="FF3300"/>
                </a:solidFill>
                <a:latin typeface="宋体" panose="02010600030101010101" pitchFamily="2" charset="-122"/>
                <a:ea typeface="宋体" panose="02010600030101010101" pitchFamily="2" charset="-122"/>
              </a:rPr>
              <a:t>d</a:t>
            </a:r>
            <a:r>
              <a:rPr kumimoji="1" lang="en-US" altLang="en-US" sz="2800" b="1" i="1" baseline="-25000" dirty="0" err="1">
                <a:solidFill>
                  <a:srgbClr val="FF3300"/>
                </a:solidFill>
                <a:latin typeface="宋体" panose="02010600030101010101" pitchFamily="2" charset="-122"/>
                <a:ea typeface="宋体" panose="02010600030101010101" pitchFamily="2" charset="-122"/>
              </a:rPr>
              <a:t>N</a:t>
            </a:r>
            <a:r>
              <a:rPr kumimoji="1" lang="en-US" altLang="en-US" sz="2800" b="1" dirty="0">
                <a:solidFill>
                  <a:srgbClr val="FF3300"/>
                </a:solidFill>
                <a:latin typeface="宋体" panose="02010600030101010101" pitchFamily="2" charset="-122"/>
                <a:ea typeface="宋体" panose="02010600030101010101" pitchFamily="2" charset="-122"/>
              </a:rPr>
              <a:t>(</a:t>
            </a:r>
            <a:r>
              <a:rPr kumimoji="1" lang="en-US" altLang="en-US" sz="2800" b="1" i="1" dirty="0">
                <a:solidFill>
                  <a:srgbClr val="FF3300"/>
                </a:solidFill>
                <a:latin typeface="宋体" panose="02010600030101010101" pitchFamily="2" charset="-122"/>
                <a:ea typeface="宋体" panose="02010600030101010101" pitchFamily="2" charset="-122"/>
              </a:rPr>
              <a:t>S</a:t>
            </a:r>
            <a:r>
              <a:rPr kumimoji="1" lang="en-US" altLang="en-US" sz="2800" b="1" i="1" baseline="-25000" dirty="0">
                <a:solidFill>
                  <a:srgbClr val="FF3300"/>
                </a:solidFill>
                <a:latin typeface="宋体" panose="02010600030101010101" pitchFamily="2" charset="-122"/>
                <a:ea typeface="宋体" panose="02010600030101010101" pitchFamily="2" charset="-122"/>
              </a:rPr>
              <a:t>N</a:t>
            </a:r>
            <a:r>
              <a:rPr kumimoji="1" lang="en-US" altLang="en-US" sz="2800" b="1" dirty="0">
                <a:solidFill>
                  <a:srgbClr val="FF3300"/>
                </a:solidFill>
                <a:latin typeface="宋体" panose="02010600030101010101" pitchFamily="2" charset="-122"/>
                <a:ea typeface="宋体" panose="02010600030101010101" pitchFamily="2" charset="-122"/>
              </a:rPr>
              <a:t>)}</a:t>
            </a:r>
            <a:r>
              <a:rPr kumimoji="1" lang="zh-CN" altLang="en-US" sz="2800" b="1" dirty="0">
                <a:solidFill>
                  <a:srgbClr val="FF3300"/>
                </a:solidFill>
                <a:latin typeface="宋体" panose="02010600030101010101" pitchFamily="2" charset="-122"/>
                <a:ea typeface="宋体" panose="02010600030101010101" pitchFamily="2" charset="-122"/>
              </a:rPr>
              <a:t>。</a:t>
            </a:r>
            <a:endParaRPr kumimoji="1" lang="zh-CN" altLang="en-US" sz="2800" b="1" dirty="0">
              <a:solidFill>
                <a:srgbClr val="FF3300"/>
              </a:solidFill>
              <a:latin typeface="宋体" panose="02010600030101010101" pitchFamily="2" charset="-122"/>
              <a:ea typeface="宋体" panose="02010600030101010101" pitchFamily="2" charset="-122"/>
            </a:endParaRPr>
          </a:p>
          <a:p>
            <a:pPr eaLnBrk="1" hangingPunct="1"/>
            <a:r>
              <a:rPr kumimoji="1" lang="zh-CN" altLang="en-US" sz="2800" dirty="0">
                <a:latin typeface="宋体" panose="02010600030101010101" pitchFamily="2" charset="-122"/>
                <a:ea typeface="宋体" panose="02010600030101010101" pitchFamily="2" charset="-122"/>
              </a:rPr>
              <a:t>从某一阶段开始到过程终点为止的决策序列，称为</a:t>
            </a:r>
            <a:r>
              <a:rPr kumimoji="1" lang="zh-CN" altLang="en-US" sz="2800" b="1" dirty="0">
                <a:solidFill>
                  <a:srgbClr val="0000CC"/>
                </a:solidFill>
                <a:latin typeface="宋体" panose="02010600030101010101" pitchFamily="2" charset="-122"/>
                <a:ea typeface="宋体" panose="02010600030101010101" pitchFamily="2" charset="-122"/>
              </a:rPr>
              <a:t>子过程策略或子策略</a:t>
            </a:r>
            <a:r>
              <a:rPr kumimoji="1" lang="zh-CN" altLang="en-US" sz="2800" dirty="0">
                <a:latin typeface="宋体" panose="02010600030101010101" pitchFamily="2" charset="-122"/>
                <a:ea typeface="宋体" panose="02010600030101010101" pitchFamily="2" charset="-122"/>
              </a:rPr>
              <a:t>。从第</a:t>
            </a:r>
            <a:r>
              <a:rPr kumimoji="1" lang="en-US" altLang="zh-CN" sz="2800" dirty="0">
                <a:latin typeface="宋体" panose="02010600030101010101" pitchFamily="2" charset="-122"/>
                <a:ea typeface="宋体" panose="02010600030101010101" pitchFamily="2" charset="-122"/>
              </a:rPr>
              <a:t>k</a:t>
            </a:r>
            <a:r>
              <a:rPr kumimoji="1" lang="zh-CN" altLang="en-US" sz="2800" dirty="0">
                <a:latin typeface="宋体" panose="02010600030101010101" pitchFamily="2" charset="-122"/>
                <a:ea typeface="宋体" panose="02010600030101010101" pitchFamily="2" charset="-122"/>
              </a:rPr>
              <a:t>个阶段起的子策略可表示为</a:t>
            </a:r>
            <a:endParaRPr kumimoji="1" lang="zh-CN" altLang="en-US" sz="2800" dirty="0">
              <a:latin typeface="宋体" panose="02010600030101010101" pitchFamily="2" charset="-122"/>
              <a:ea typeface="宋体" panose="02010600030101010101" pitchFamily="2" charset="-122"/>
            </a:endParaRPr>
          </a:p>
          <a:p>
            <a:pPr algn="ctr" eaLnBrk="1" hangingPunct="1"/>
            <a:r>
              <a:rPr kumimoji="1" lang="en-US" altLang="zh-CN" sz="2800" b="1" i="1" dirty="0">
                <a:solidFill>
                  <a:srgbClr val="FF3300"/>
                </a:solidFill>
                <a:latin typeface="宋体" panose="02010600030101010101" pitchFamily="2" charset="-122"/>
                <a:ea typeface="宋体" panose="02010600030101010101" pitchFamily="2" charset="-122"/>
              </a:rPr>
              <a:t>{</a:t>
            </a:r>
            <a:r>
              <a:rPr kumimoji="1" lang="en-US" altLang="en-US" sz="2800" b="1" i="1" dirty="0">
                <a:solidFill>
                  <a:srgbClr val="FF3300"/>
                </a:solidFill>
                <a:latin typeface="宋体" panose="02010600030101010101" pitchFamily="2" charset="-122"/>
                <a:ea typeface="宋体" panose="02010600030101010101" pitchFamily="2" charset="-122"/>
              </a:rPr>
              <a:t>d</a:t>
            </a:r>
            <a:r>
              <a:rPr kumimoji="1" lang="en-US" altLang="en-US" sz="2800" b="1" i="1" baseline="-25000" dirty="0">
                <a:solidFill>
                  <a:srgbClr val="FF3300"/>
                </a:solidFill>
                <a:latin typeface="宋体" panose="02010600030101010101" pitchFamily="2" charset="-122"/>
                <a:ea typeface="宋体" panose="02010600030101010101" pitchFamily="2" charset="-122"/>
              </a:rPr>
              <a:t>k</a:t>
            </a:r>
            <a:r>
              <a:rPr kumimoji="1" lang="en-US" altLang="en-US" sz="2800" b="1" i="1" dirty="0">
                <a:solidFill>
                  <a:srgbClr val="FF3300"/>
                </a:solidFill>
                <a:latin typeface="宋体" panose="02010600030101010101" pitchFamily="2" charset="-122"/>
                <a:ea typeface="宋体" panose="02010600030101010101" pitchFamily="2" charset="-122"/>
              </a:rPr>
              <a:t>(</a:t>
            </a:r>
            <a:r>
              <a:rPr kumimoji="1" lang="en-US" altLang="en-US" sz="2800" b="1" i="1" dirty="0" err="1">
                <a:solidFill>
                  <a:srgbClr val="FF3300"/>
                </a:solidFill>
                <a:latin typeface="宋体" panose="02010600030101010101" pitchFamily="2" charset="-122"/>
                <a:ea typeface="宋体" panose="02010600030101010101" pitchFamily="2" charset="-122"/>
              </a:rPr>
              <a:t>S</a:t>
            </a:r>
            <a:r>
              <a:rPr kumimoji="1" lang="en-US" altLang="en-US" sz="2800" b="1" i="1" baseline="-25000" dirty="0" err="1">
                <a:solidFill>
                  <a:srgbClr val="FF3300"/>
                </a:solidFill>
                <a:latin typeface="宋体" panose="02010600030101010101" pitchFamily="2" charset="-122"/>
                <a:ea typeface="宋体" panose="02010600030101010101" pitchFamily="2" charset="-122"/>
              </a:rPr>
              <a:t>k</a:t>
            </a:r>
            <a:r>
              <a:rPr kumimoji="1" lang="en-US" altLang="en-US" sz="2800" b="1" i="1" dirty="0">
                <a:solidFill>
                  <a:srgbClr val="FF3300"/>
                </a:solidFill>
                <a:latin typeface="宋体" panose="02010600030101010101" pitchFamily="2" charset="-122"/>
                <a:ea typeface="宋体" panose="02010600030101010101" pitchFamily="2" charset="-122"/>
              </a:rPr>
              <a:t>), d</a:t>
            </a:r>
            <a:r>
              <a:rPr kumimoji="1" lang="en-US" altLang="en-US" sz="2800" b="1" i="1" baseline="-25000" dirty="0">
                <a:solidFill>
                  <a:srgbClr val="FF3300"/>
                </a:solidFill>
                <a:latin typeface="宋体" panose="02010600030101010101" pitchFamily="2" charset="-122"/>
                <a:ea typeface="宋体" panose="02010600030101010101" pitchFamily="2" charset="-122"/>
              </a:rPr>
              <a:t>k</a:t>
            </a:r>
            <a:r>
              <a:rPr kumimoji="1" lang="en-US" altLang="en-US" sz="2800" b="1" i="1" dirty="0">
                <a:solidFill>
                  <a:srgbClr val="FF3300"/>
                </a:solidFill>
                <a:latin typeface="宋体" panose="02010600030101010101" pitchFamily="2" charset="-122"/>
                <a:ea typeface="宋体" panose="02010600030101010101" pitchFamily="2" charset="-122"/>
              </a:rPr>
              <a:t>+1(S</a:t>
            </a:r>
            <a:r>
              <a:rPr kumimoji="1" lang="en-US" altLang="en-US" sz="2800" b="1" i="1" baseline="-25000" dirty="0">
                <a:solidFill>
                  <a:srgbClr val="FF3300"/>
                </a:solidFill>
                <a:latin typeface="宋体" panose="02010600030101010101" pitchFamily="2" charset="-122"/>
                <a:ea typeface="宋体" panose="02010600030101010101" pitchFamily="2" charset="-122"/>
              </a:rPr>
              <a:t>k</a:t>
            </a:r>
            <a:r>
              <a:rPr kumimoji="1" lang="en-US" altLang="en-US" sz="2800" b="1" i="1" dirty="0">
                <a:solidFill>
                  <a:srgbClr val="FF3300"/>
                </a:solidFill>
                <a:latin typeface="宋体" panose="02010600030101010101" pitchFamily="2" charset="-122"/>
                <a:ea typeface="宋体" panose="02010600030101010101" pitchFamily="2" charset="-122"/>
              </a:rPr>
              <a:t>+1), …, </a:t>
            </a:r>
            <a:r>
              <a:rPr kumimoji="1" lang="en-US" altLang="en-US" sz="2800" b="1" i="1" dirty="0" err="1">
                <a:solidFill>
                  <a:srgbClr val="FF3300"/>
                </a:solidFill>
                <a:latin typeface="宋体" panose="02010600030101010101" pitchFamily="2" charset="-122"/>
                <a:ea typeface="宋体" panose="02010600030101010101" pitchFamily="2" charset="-122"/>
              </a:rPr>
              <a:t>d</a:t>
            </a:r>
            <a:r>
              <a:rPr kumimoji="1" lang="en-US" altLang="en-US" sz="2800" b="1" i="1" baseline="-25000" dirty="0" err="1">
                <a:solidFill>
                  <a:srgbClr val="FF3300"/>
                </a:solidFill>
                <a:latin typeface="宋体" panose="02010600030101010101" pitchFamily="2" charset="-122"/>
                <a:ea typeface="宋体" panose="02010600030101010101" pitchFamily="2" charset="-122"/>
              </a:rPr>
              <a:t>N</a:t>
            </a:r>
            <a:r>
              <a:rPr kumimoji="1" lang="en-US" altLang="en-US" sz="2800" b="1" i="1" dirty="0">
                <a:solidFill>
                  <a:srgbClr val="FF3300"/>
                </a:solidFill>
                <a:latin typeface="宋体" panose="02010600030101010101" pitchFamily="2" charset="-122"/>
                <a:ea typeface="宋体" panose="02010600030101010101" pitchFamily="2" charset="-122"/>
              </a:rPr>
              <a:t>(S</a:t>
            </a:r>
            <a:r>
              <a:rPr kumimoji="1" lang="en-US" altLang="en-US" sz="2800" b="1" i="1" baseline="-25000" dirty="0">
                <a:solidFill>
                  <a:srgbClr val="FF3300"/>
                </a:solidFill>
                <a:latin typeface="宋体" panose="02010600030101010101" pitchFamily="2" charset="-122"/>
                <a:ea typeface="宋体" panose="02010600030101010101" pitchFamily="2" charset="-122"/>
              </a:rPr>
              <a:t>N</a:t>
            </a:r>
            <a:r>
              <a:rPr kumimoji="1" lang="en-US" altLang="en-US" sz="2800" b="1" i="1" dirty="0">
                <a:solidFill>
                  <a:srgbClr val="FF3300"/>
                </a:solidFill>
                <a:latin typeface="宋体" panose="02010600030101010101" pitchFamily="2" charset="-122"/>
                <a:ea typeface="宋体" panose="02010600030101010101" pitchFamily="2" charset="-122"/>
              </a:rPr>
              <a:t>)}</a:t>
            </a:r>
            <a:r>
              <a:rPr kumimoji="1" lang="zh-CN" altLang="en-US" sz="2800" b="1" i="1" dirty="0">
                <a:solidFill>
                  <a:srgbClr val="FF3300"/>
                </a:solidFill>
                <a:latin typeface="宋体" panose="02010600030101010101" pitchFamily="2" charset="-122"/>
                <a:ea typeface="宋体" panose="02010600030101010101" pitchFamily="2" charset="-122"/>
              </a:rPr>
              <a:t>。</a:t>
            </a:r>
            <a:endParaRPr kumimoji="1" lang="zh-CN" altLang="en-US" sz="2800" b="1" i="1" dirty="0">
              <a:solidFill>
                <a:srgbClr val="FF3300"/>
              </a:solidFill>
              <a:latin typeface="宋体" panose="02010600030101010101" pitchFamily="2" charset="-122"/>
              <a:ea typeface="宋体" panose="02010600030101010101" pitchFamily="2" charset="-122"/>
            </a:endParaRPr>
          </a:p>
        </p:txBody>
      </p:sp>
      <p:graphicFrame>
        <p:nvGraphicFramePr>
          <p:cNvPr id="6" name="Object 5"/>
          <p:cNvGraphicFramePr>
            <a:graphicFrameLocks noChangeAspect="1"/>
          </p:cNvGraphicFramePr>
          <p:nvPr/>
        </p:nvGraphicFramePr>
        <p:xfrm>
          <a:off x="582596" y="5415765"/>
          <a:ext cx="3124200" cy="867833"/>
        </p:xfrm>
        <a:graphic>
          <a:graphicData uri="http://schemas.openxmlformats.org/presentationml/2006/ole">
            <mc:AlternateContent xmlns:mc="http://schemas.openxmlformats.org/markup-compatibility/2006">
              <mc:Choice xmlns:v="urn:schemas-microsoft-com:vml" Requires="v">
                <p:oleObj spid="_x0000_s4146" name="剪辑" r:id="rId1" imgW="39271575" imgH="10239375" progId="MS_ClipArt_Gallery.2">
                  <p:embed/>
                </p:oleObj>
              </mc:Choice>
              <mc:Fallback>
                <p:oleObj name="剪辑" r:id="rId1" imgW="39271575" imgH="10239375" progId="MS_ClipArt_Gallery.2">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96" y="5415765"/>
                        <a:ext cx="3124200" cy="867833"/>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概述</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fld>
            <a:endParaRPr lang="en-US" altLang="zh-CN"/>
          </a:p>
        </p:txBody>
      </p:sp>
      <p:sp>
        <p:nvSpPr>
          <p:cNvPr id="4" name="Rectangle 2"/>
          <p:cNvSpPr txBox="1">
            <a:spLocks noChangeArrowheads="1"/>
          </p:cNvSpPr>
          <p:nvPr/>
        </p:nvSpPr>
        <p:spPr>
          <a:xfrm>
            <a:off x="573265" y="1524000"/>
            <a:ext cx="4191000" cy="5334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Tx/>
              <a:buNone/>
            </a:pPr>
            <a:r>
              <a:rPr lang="en-US" altLang="zh-CN" sz="3600" b="1" dirty="0">
                <a:solidFill>
                  <a:srgbClr val="FF3300"/>
                </a:solidFill>
                <a:latin typeface="黑体" panose="02010609060101010101" pitchFamily="49" charset="-122"/>
                <a:ea typeface="黑体" panose="02010609060101010101" pitchFamily="49" charset="-122"/>
              </a:rPr>
              <a:t>6. </a:t>
            </a:r>
            <a:r>
              <a:rPr lang="zh-CN" altLang="en-US" sz="3600" b="1" dirty="0">
                <a:solidFill>
                  <a:srgbClr val="FF3300"/>
                </a:solidFill>
                <a:latin typeface="黑体" panose="02010609060101010101" pitchFamily="49" charset="-122"/>
                <a:ea typeface="黑体" panose="02010609060101010101" pitchFamily="49" charset="-122"/>
              </a:rPr>
              <a:t>阶段指标函数</a:t>
            </a:r>
            <a:endParaRPr lang="zh-CN" altLang="en-US" sz="3600" b="1" dirty="0">
              <a:solidFill>
                <a:srgbClr val="FF3300"/>
              </a:solidFill>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866775" y="2324894"/>
            <a:ext cx="80772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latin typeface="宋体" panose="02010600030101010101" pitchFamily="2" charset="-122"/>
                <a:ea typeface="宋体" panose="02010600030101010101" pitchFamily="2" charset="-122"/>
              </a:rPr>
              <a:t>各阶段指标函数是对应某一阶段决策的效率度量，用</a:t>
            </a:r>
            <a:r>
              <a:rPr kumimoji="1" lang="en-US" altLang="en-US" sz="2800" b="1" i="1" dirty="0" err="1">
                <a:solidFill>
                  <a:srgbClr val="FF3300"/>
                </a:solidFill>
                <a:latin typeface="宋体" panose="02010600030101010101" pitchFamily="2" charset="-122"/>
                <a:ea typeface="宋体" panose="02010600030101010101" pitchFamily="2" charset="-122"/>
              </a:rPr>
              <a:t>g</a:t>
            </a:r>
            <a:r>
              <a:rPr kumimoji="1" lang="en-US" altLang="en-US" sz="2800" b="1" i="1" baseline="-25000" dirty="0" err="1">
                <a:solidFill>
                  <a:srgbClr val="FF3300"/>
                </a:solidFill>
                <a:latin typeface="宋体" panose="02010600030101010101" pitchFamily="2" charset="-122"/>
                <a:ea typeface="宋体" panose="02010600030101010101" pitchFamily="2" charset="-122"/>
              </a:rPr>
              <a:t>k</a:t>
            </a:r>
            <a:r>
              <a:rPr kumimoji="1" lang="en-US" altLang="en-US" sz="2800" b="1" i="1" dirty="0">
                <a:solidFill>
                  <a:srgbClr val="FF3300"/>
                </a:solidFill>
                <a:latin typeface="宋体" panose="02010600030101010101" pitchFamily="2" charset="-122"/>
                <a:ea typeface="宋体" panose="02010600030101010101" pitchFamily="2" charset="-122"/>
              </a:rPr>
              <a:t>=</a:t>
            </a:r>
            <a:r>
              <a:rPr kumimoji="1" lang="en-US" altLang="en-US" sz="2800" b="1" i="1" dirty="0" err="1">
                <a:solidFill>
                  <a:srgbClr val="FF3300"/>
                </a:solidFill>
                <a:latin typeface="宋体" panose="02010600030101010101" pitchFamily="2" charset="-122"/>
                <a:ea typeface="宋体" panose="02010600030101010101" pitchFamily="2" charset="-122"/>
              </a:rPr>
              <a:t>r</a:t>
            </a:r>
            <a:r>
              <a:rPr kumimoji="1" lang="en-US" altLang="en-US" sz="2800" b="1" i="1" baseline="-25000" dirty="0" err="1">
                <a:solidFill>
                  <a:srgbClr val="FF3300"/>
                </a:solidFill>
                <a:latin typeface="宋体" panose="02010600030101010101" pitchFamily="2" charset="-122"/>
                <a:ea typeface="宋体" panose="02010600030101010101" pitchFamily="2" charset="-122"/>
              </a:rPr>
              <a:t>k</a:t>
            </a:r>
            <a:r>
              <a:rPr kumimoji="1" lang="en-US" altLang="en-US" sz="2800" b="1" i="1" dirty="0">
                <a:solidFill>
                  <a:srgbClr val="FF3300"/>
                </a:solidFill>
                <a:latin typeface="宋体" panose="02010600030101010101" pitchFamily="2" charset="-122"/>
                <a:ea typeface="宋体" panose="02010600030101010101" pitchFamily="2" charset="-122"/>
              </a:rPr>
              <a:t> (</a:t>
            </a:r>
            <a:r>
              <a:rPr kumimoji="1" lang="en-US" altLang="en-US" sz="2800" b="1" i="1" dirty="0" err="1">
                <a:solidFill>
                  <a:srgbClr val="FF3300"/>
                </a:solidFill>
                <a:latin typeface="宋体" panose="02010600030101010101" pitchFamily="2" charset="-122"/>
                <a:ea typeface="宋体" panose="02010600030101010101" pitchFamily="2" charset="-122"/>
              </a:rPr>
              <a:t>S</a:t>
            </a:r>
            <a:r>
              <a:rPr kumimoji="1" lang="en-US" altLang="en-US" sz="2800" b="1" i="1" baseline="-25000" dirty="0" err="1">
                <a:solidFill>
                  <a:srgbClr val="FF3300"/>
                </a:solidFill>
                <a:latin typeface="宋体" panose="02010600030101010101" pitchFamily="2" charset="-122"/>
                <a:ea typeface="宋体" panose="02010600030101010101" pitchFamily="2" charset="-122"/>
              </a:rPr>
              <a:t>k</a:t>
            </a:r>
            <a:r>
              <a:rPr kumimoji="1" lang="en-US" altLang="en-US" sz="2800" b="1" i="1" dirty="0">
                <a:solidFill>
                  <a:srgbClr val="FF3300"/>
                </a:solidFill>
                <a:latin typeface="宋体" panose="02010600030101010101" pitchFamily="2" charset="-122"/>
                <a:ea typeface="宋体" panose="02010600030101010101" pitchFamily="2" charset="-122"/>
              </a:rPr>
              <a:t>, d</a:t>
            </a:r>
            <a:r>
              <a:rPr kumimoji="1" lang="en-US" altLang="en-US" sz="2800" b="1" i="1" baseline="-25000" dirty="0">
                <a:solidFill>
                  <a:srgbClr val="FF3300"/>
                </a:solidFill>
                <a:latin typeface="宋体" panose="02010600030101010101" pitchFamily="2" charset="-122"/>
                <a:ea typeface="宋体" panose="02010600030101010101" pitchFamily="2" charset="-122"/>
              </a:rPr>
              <a:t>k</a:t>
            </a:r>
            <a:r>
              <a:rPr kumimoji="1" lang="en-US" altLang="en-US" sz="2800" b="1" i="1" dirty="0">
                <a:solidFill>
                  <a:srgbClr val="FF3300"/>
                </a:solidFill>
                <a:latin typeface="宋体" panose="02010600030101010101" pitchFamily="2" charset="-122"/>
                <a:ea typeface="宋体" panose="02010600030101010101" pitchFamily="2" charset="-122"/>
              </a:rPr>
              <a:t>)</a:t>
            </a:r>
            <a:r>
              <a:rPr kumimoji="1" lang="zh-CN" altLang="en-US" sz="2800" dirty="0">
                <a:latin typeface="宋体" panose="02010600030101010101" pitchFamily="2" charset="-122"/>
                <a:ea typeface="宋体" panose="02010600030101010101" pitchFamily="2" charset="-122"/>
              </a:rPr>
              <a:t>来加以表示。</a:t>
            </a:r>
            <a:endParaRPr kumimoji="1" lang="zh-CN" altLang="en-US" sz="2800" b="1" i="1" dirty="0">
              <a:solidFill>
                <a:srgbClr val="FF3300"/>
              </a:solidFill>
              <a:latin typeface="宋体" panose="02010600030101010101" pitchFamily="2" charset="-122"/>
              <a:ea typeface="宋体" panose="02010600030101010101" pitchFamily="2" charset="-122"/>
            </a:endParaRPr>
          </a:p>
        </p:txBody>
      </p:sp>
      <p:sp>
        <p:nvSpPr>
          <p:cNvPr id="6" name="Rectangle 2"/>
          <p:cNvSpPr txBox="1">
            <a:spLocks noChangeArrowheads="1"/>
          </p:cNvSpPr>
          <p:nvPr/>
        </p:nvSpPr>
        <p:spPr>
          <a:xfrm>
            <a:off x="573265" y="3404633"/>
            <a:ext cx="4191000" cy="533400"/>
          </a:xfrm>
          <a:prstGeom prst="rect">
            <a:avLst/>
          </a:prstGeom>
        </p:spPr>
        <p:txBody>
          <a:bodyPr/>
          <a:lstStyle>
            <a:defPPr>
              <a:defRPr lang="zh-CN"/>
            </a:defPPr>
            <a:lvl1pPr marL="342900" indent="-342900" eaLnBrk="1" hangingPunct="1">
              <a:spcBef>
                <a:spcPct val="20000"/>
              </a:spcBef>
              <a:buFontTx/>
              <a:buNone/>
              <a:defRPr sz="3600" b="1">
                <a:solidFill>
                  <a:srgbClr val="FF3300"/>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latin typeface="+mn-lt"/>
                <a:ea typeface="+mn-ea"/>
              </a:defRPr>
            </a:lvl2pPr>
            <a:lvl3pPr marL="1143000" indent="-228600">
              <a:spcBef>
                <a:spcPct val="20000"/>
              </a:spcBef>
              <a:buFont typeface="Arial" panose="020B0604020202020204" pitchFamily="34" charset="0"/>
              <a:buChar char="•"/>
              <a:defRPr sz="2400">
                <a:latin typeface="+mn-lt"/>
                <a:ea typeface="+mn-ea"/>
              </a:defRPr>
            </a:lvl3pPr>
            <a:lvl4pPr marL="1600200" indent="-228600">
              <a:spcBef>
                <a:spcPct val="20000"/>
              </a:spcBef>
              <a:buFont typeface="Arial" panose="020B0604020202020204" pitchFamily="34" charset="0"/>
              <a:buChar char="–"/>
              <a:defRPr>
                <a:latin typeface="+mn-lt"/>
                <a:ea typeface="+mn-ea"/>
              </a:defRPr>
            </a:lvl4pPr>
            <a:lvl5pPr marL="2057400" indent="-228600">
              <a:spcBef>
                <a:spcPct val="20000"/>
              </a:spcBef>
              <a:buFont typeface="Arial" panose="020B0604020202020204" pitchFamily="34" charset="0"/>
              <a:buChar char="»"/>
              <a:defRPr>
                <a:latin typeface="+mn-lt"/>
                <a:ea typeface="+mn-ea"/>
              </a:defRPr>
            </a:lvl5pPr>
            <a:lvl6pPr marL="2514600" indent="-228600">
              <a:spcBef>
                <a:spcPct val="20000"/>
              </a:spcBef>
              <a:buFont typeface="Arial" panose="020B0604020202020204" pitchFamily="34" charset="0"/>
              <a:buChar char="•"/>
              <a:defRPr>
                <a:latin typeface="+mn-lt"/>
                <a:ea typeface="+mn-ea"/>
              </a:defRPr>
            </a:lvl6pPr>
            <a:lvl7pPr marL="2971800" indent="-228600">
              <a:spcBef>
                <a:spcPct val="20000"/>
              </a:spcBef>
              <a:buFont typeface="Arial" panose="020B0604020202020204" pitchFamily="34" charset="0"/>
              <a:buChar char="•"/>
              <a:defRPr>
                <a:latin typeface="+mn-lt"/>
                <a:ea typeface="+mn-ea"/>
              </a:defRPr>
            </a:lvl7pPr>
            <a:lvl8pPr marL="3429000" indent="-228600">
              <a:spcBef>
                <a:spcPct val="20000"/>
              </a:spcBef>
              <a:buFont typeface="Arial" panose="020B0604020202020204" pitchFamily="34" charset="0"/>
              <a:buChar char="•"/>
              <a:defRPr>
                <a:latin typeface="+mn-lt"/>
                <a:ea typeface="+mn-ea"/>
              </a:defRPr>
            </a:lvl8pPr>
            <a:lvl9pPr marL="3886200" indent="-228600">
              <a:spcBef>
                <a:spcPct val="20000"/>
              </a:spcBef>
              <a:buFont typeface="Arial" panose="020B0604020202020204" pitchFamily="34" charset="0"/>
              <a:buChar char="•"/>
              <a:defRPr>
                <a:latin typeface="+mn-lt"/>
                <a:ea typeface="+mn-ea"/>
              </a:defRPr>
            </a:lvl9pPr>
          </a:lstStyle>
          <a:p>
            <a:r>
              <a:rPr lang="en-US" altLang="zh-CN" dirty="0"/>
              <a:t>7. </a:t>
            </a:r>
            <a:r>
              <a:rPr lang="zh-CN" altLang="en-US" dirty="0"/>
              <a:t>过程指标函数</a:t>
            </a:r>
            <a:endParaRPr lang="zh-CN" altLang="en-US" dirty="0"/>
          </a:p>
        </p:txBody>
      </p:sp>
      <p:sp>
        <p:nvSpPr>
          <p:cNvPr id="7" name="Rectangle 4"/>
          <p:cNvSpPr>
            <a:spLocks noChangeArrowheads="1"/>
          </p:cNvSpPr>
          <p:nvPr/>
        </p:nvSpPr>
        <p:spPr bwMode="auto">
          <a:xfrm>
            <a:off x="866775" y="4156513"/>
            <a:ext cx="7620000"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latin typeface="宋体" panose="02010600030101010101" pitchFamily="2" charset="-122"/>
                <a:ea typeface="宋体" panose="02010600030101010101" pitchFamily="2" charset="-122"/>
              </a:rPr>
              <a:t>衡量所</a:t>
            </a:r>
            <a:r>
              <a:rPr kumimoji="1" lang="zh-CN" altLang="en-US" sz="2800" b="1" dirty="0">
                <a:solidFill>
                  <a:srgbClr val="FF3300"/>
                </a:solidFill>
                <a:latin typeface="宋体" panose="02010600030101010101" pitchFamily="2" charset="-122"/>
                <a:ea typeface="宋体" panose="02010600030101010101" pitchFamily="2" charset="-122"/>
              </a:rPr>
              <a:t>实现过程</a:t>
            </a:r>
            <a:r>
              <a:rPr kumimoji="1" lang="zh-CN" altLang="en-US" sz="2800" dirty="0">
                <a:latin typeface="宋体" panose="02010600030101010101" pitchFamily="2" charset="-122"/>
                <a:ea typeface="宋体" panose="02010600030101010101" pitchFamily="2" charset="-122"/>
              </a:rPr>
              <a:t>优劣的数量指标，它是定义在</a:t>
            </a:r>
            <a:r>
              <a:rPr kumimoji="1" lang="zh-CN" altLang="en-US" sz="2800" b="1" dirty="0">
                <a:solidFill>
                  <a:srgbClr val="FF3300"/>
                </a:solidFill>
                <a:latin typeface="宋体" panose="02010600030101010101" pitchFamily="2" charset="-122"/>
                <a:ea typeface="宋体" panose="02010600030101010101" pitchFamily="2" charset="-122"/>
              </a:rPr>
              <a:t>全过程（策略）或后续子过程（子策略）</a:t>
            </a:r>
            <a:r>
              <a:rPr kumimoji="1" lang="zh-CN" altLang="en-US" sz="2800" dirty="0">
                <a:latin typeface="宋体" panose="02010600030101010101" pitchFamily="2" charset="-122"/>
                <a:ea typeface="宋体" panose="02010600030101010101" pitchFamily="2" charset="-122"/>
              </a:rPr>
              <a:t>上的数量函数。常用</a:t>
            </a:r>
            <a:r>
              <a:rPr kumimoji="1" lang="en-US" altLang="zh-CN" sz="2800" b="1" i="1" dirty="0" err="1">
                <a:solidFill>
                  <a:srgbClr val="0000CC"/>
                </a:solidFill>
                <a:latin typeface="宋体" panose="02010600030101010101" pitchFamily="2" charset="-122"/>
                <a:ea typeface="宋体" panose="02010600030101010101" pitchFamily="2" charset="-122"/>
              </a:rPr>
              <a:t>R</a:t>
            </a:r>
            <a:r>
              <a:rPr kumimoji="1" lang="en-US" altLang="zh-CN" sz="2800" b="1" i="1" baseline="-25000" dirty="0" err="1">
                <a:solidFill>
                  <a:srgbClr val="0000CC"/>
                </a:solidFill>
                <a:latin typeface="宋体" panose="02010600030101010101" pitchFamily="2" charset="-122"/>
                <a:ea typeface="宋体" panose="02010600030101010101" pitchFamily="2" charset="-122"/>
              </a:rPr>
              <a:t>k</a:t>
            </a:r>
            <a:r>
              <a:rPr kumimoji="1" lang="en-US" altLang="zh-CN" sz="2800" b="1" i="1" baseline="-25000" dirty="0">
                <a:solidFill>
                  <a:srgbClr val="0000CC"/>
                </a:solidFill>
                <a:latin typeface="宋体" panose="02010600030101010101" pitchFamily="2" charset="-122"/>
                <a:ea typeface="宋体" panose="02010600030101010101" pitchFamily="2" charset="-122"/>
              </a:rPr>
              <a:t>,,N</a:t>
            </a:r>
            <a:r>
              <a:rPr kumimoji="1" lang="en-US" altLang="zh-CN" sz="2800" dirty="0">
                <a:latin typeface="宋体" panose="02010600030101010101" pitchFamily="2" charset="-122"/>
                <a:ea typeface="宋体" panose="02010600030101010101" pitchFamily="2" charset="-122"/>
              </a:rPr>
              <a:t> </a:t>
            </a:r>
            <a:r>
              <a:rPr kumimoji="1" lang="zh-CN" altLang="en-US" sz="2800" dirty="0">
                <a:latin typeface="宋体" panose="02010600030101010101" pitchFamily="2" charset="-122"/>
                <a:ea typeface="宋体" panose="02010600030101010101" pitchFamily="2" charset="-122"/>
              </a:rPr>
              <a:t>来表示，构成动态规划的过程指标函数应具有</a:t>
            </a:r>
            <a:r>
              <a:rPr kumimoji="1" lang="zh-CN" altLang="en-US" sz="2800" b="1" dirty="0">
                <a:solidFill>
                  <a:srgbClr val="FF3300"/>
                </a:solidFill>
                <a:latin typeface="宋体" panose="02010600030101010101" pitchFamily="2" charset="-122"/>
                <a:ea typeface="宋体" panose="02010600030101010101" pitchFamily="2" charset="-122"/>
              </a:rPr>
              <a:t>可分性</a:t>
            </a:r>
            <a:r>
              <a:rPr kumimoji="1" lang="zh-CN" altLang="en-US" sz="2800" dirty="0">
                <a:latin typeface="宋体" panose="02010600030101010101" pitchFamily="2" charset="-122"/>
                <a:ea typeface="宋体" panose="02010600030101010101" pitchFamily="2" charset="-122"/>
              </a:rPr>
              <a:t>并满足</a:t>
            </a:r>
            <a:r>
              <a:rPr kumimoji="1" lang="zh-CN" altLang="en-US" sz="2800" b="1" dirty="0">
                <a:solidFill>
                  <a:srgbClr val="FF3300"/>
                </a:solidFill>
                <a:latin typeface="宋体" panose="02010600030101010101" pitchFamily="2" charset="-122"/>
                <a:ea typeface="宋体" panose="02010600030101010101" pitchFamily="2" charset="-122"/>
              </a:rPr>
              <a:t>递推关系</a:t>
            </a:r>
            <a:r>
              <a:rPr kumimoji="1" lang="zh-CN" altLang="en-US" sz="2800" dirty="0">
                <a:latin typeface="宋体" panose="02010600030101010101" pitchFamily="2" charset="-122"/>
                <a:ea typeface="宋体" panose="02010600030101010101" pitchFamily="2" charset="-122"/>
              </a:rPr>
              <a:t>，即</a:t>
            </a:r>
            <a:r>
              <a:rPr kumimoji="1" lang="en-US" altLang="zh-CN" sz="2800" b="1" i="1" dirty="0" err="1">
                <a:solidFill>
                  <a:srgbClr val="0000CC"/>
                </a:solidFill>
                <a:latin typeface="宋体" panose="02010600030101010101" pitchFamily="2" charset="-122"/>
                <a:ea typeface="宋体" panose="02010600030101010101" pitchFamily="2" charset="-122"/>
              </a:rPr>
              <a:t>R</a:t>
            </a:r>
            <a:r>
              <a:rPr kumimoji="1" lang="en-US" altLang="zh-CN" sz="2800" b="1" i="1" baseline="-25000" dirty="0" err="1">
                <a:solidFill>
                  <a:srgbClr val="0000CC"/>
                </a:solidFill>
                <a:latin typeface="宋体" panose="02010600030101010101" pitchFamily="2" charset="-122"/>
                <a:ea typeface="宋体" panose="02010600030101010101" pitchFamily="2" charset="-122"/>
              </a:rPr>
              <a:t>k</a:t>
            </a:r>
            <a:r>
              <a:rPr kumimoji="1" lang="en-US" altLang="zh-CN" sz="2800" b="1" i="1" baseline="-25000" dirty="0">
                <a:solidFill>
                  <a:srgbClr val="0000CC"/>
                </a:solidFill>
                <a:latin typeface="宋体" panose="02010600030101010101" pitchFamily="2" charset="-122"/>
                <a:ea typeface="宋体" panose="02010600030101010101" pitchFamily="2" charset="-122"/>
              </a:rPr>
              <a:t>,,N</a:t>
            </a:r>
            <a:r>
              <a:rPr kumimoji="1" lang="en-US" altLang="zh-CN" sz="2800" dirty="0">
                <a:latin typeface="宋体" panose="02010600030101010101" pitchFamily="2" charset="-122"/>
                <a:ea typeface="宋体" panose="02010600030101010101" pitchFamily="2" charset="-122"/>
              </a:rPr>
              <a:t> </a:t>
            </a:r>
            <a:r>
              <a:rPr kumimoji="1" lang="zh-CN" altLang="en-US" sz="2800" dirty="0">
                <a:latin typeface="宋体" panose="02010600030101010101" pitchFamily="2" charset="-122"/>
                <a:ea typeface="宋体" panose="02010600030101010101" pitchFamily="2" charset="-122"/>
              </a:rPr>
              <a:t>可表示为</a:t>
            </a:r>
            <a:r>
              <a:rPr kumimoji="1" lang="en-US" altLang="zh-CN" sz="2800" b="1" i="1" dirty="0" err="1">
                <a:solidFill>
                  <a:srgbClr val="0000CC"/>
                </a:solidFill>
                <a:latin typeface="宋体" panose="02010600030101010101" pitchFamily="2" charset="-122"/>
                <a:ea typeface="宋体" panose="02010600030101010101" pitchFamily="2" charset="-122"/>
              </a:rPr>
              <a:t>r</a:t>
            </a:r>
            <a:r>
              <a:rPr kumimoji="1" lang="en-US" altLang="zh-CN" sz="2800" b="1" i="1" baseline="-25000" dirty="0" err="1">
                <a:solidFill>
                  <a:srgbClr val="0000CC"/>
                </a:solidFill>
                <a:latin typeface="宋体" panose="02010600030101010101" pitchFamily="2" charset="-122"/>
                <a:ea typeface="宋体" panose="02010600030101010101" pitchFamily="2" charset="-122"/>
              </a:rPr>
              <a:t>k</a:t>
            </a:r>
            <a:r>
              <a:rPr kumimoji="1" lang="en-US" altLang="zh-CN" sz="2800" b="1" i="1" dirty="0">
                <a:solidFill>
                  <a:srgbClr val="0000CC"/>
                </a:solidFill>
                <a:latin typeface="宋体" panose="02010600030101010101" pitchFamily="2" charset="-122"/>
                <a:ea typeface="宋体" panose="02010600030101010101" pitchFamily="2" charset="-122"/>
              </a:rPr>
              <a:t> </a:t>
            </a:r>
            <a:r>
              <a:rPr kumimoji="1" lang="zh-CN" altLang="en-US" sz="2800" dirty="0">
                <a:latin typeface="宋体" panose="02010600030101010101" pitchFamily="2" charset="-122"/>
                <a:ea typeface="宋体" panose="02010600030101010101" pitchFamily="2" charset="-122"/>
              </a:rPr>
              <a:t>和</a:t>
            </a:r>
            <a:r>
              <a:rPr kumimoji="1" lang="en-US" altLang="zh-CN" sz="2800" b="1" i="1" dirty="0">
                <a:solidFill>
                  <a:srgbClr val="0000CC"/>
                </a:solidFill>
                <a:latin typeface="宋体" panose="02010600030101010101" pitchFamily="2" charset="-122"/>
                <a:ea typeface="宋体" panose="02010600030101010101" pitchFamily="2" charset="-122"/>
              </a:rPr>
              <a:t>R</a:t>
            </a:r>
            <a:r>
              <a:rPr kumimoji="1" lang="en-US" altLang="zh-CN" sz="2800" b="1" i="1" baseline="-25000" dirty="0">
                <a:solidFill>
                  <a:srgbClr val="0000CC"/>
                </a:solidFill>
                <a:latin typeface="宋体" panose="02010600030101010101" pitchFamily="2" charset="-122"/>
                <a:ea typeface="宋体" panose="02010600030101010101" pitchFamily="2" charset="-122"/>
              </a:rPr>
              <a:t>k+1,N</a:t>
            </a:r>
            <a:r>
              <a:rPr kumimoji="1" lang="zh-CN" altLang="en-US" sz="2800" dirty="0">
                <a:latin typeface="宋体" panose="02010600030101010101" pitchFamily="2" charset="-122"/>
                <a:ea typeface="宋体" panose="02010600030101010101" pitchFamily="2" charset="-122"/>
              </a:rPr>
              <a:t>二者的函数。</a:t>
            </a:r>
            <a:endParaRPr kumimoji="1" lang="zh-CN" altLang="en-US" sz="28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概述</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fld>
            <a:endParaRPr lang="en-US" altLang="zh-CN"/>
          </a:p>
        </p:txBody>
      </p:sp>
      <p:sp>
        <p:nvSpPr>
          <p:cNvPr id="4" name="Rectangle 8"/>
          <p:cNvSpPr>
            <a:spLocks noChangeArrowheads="1"/>
          </p:cNvSpPr>
          <p:nvPr/>
        </p:nvSpPr>
        <p:spPr bwMode="auto">
          <a:xfrm>
            <a:off x="422275" y="1347487"/>
            <a:ext cx="419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zh-CN" sz="3600" b="1" dirty="0">
                <a:solidFill>
                  <a:srgbClr val="FF3300"/>
                </a:solidFill>
                <a:latin typeface="黑体" panose="02010609060101010101" pitchFamily="49" charset="-122"/>
                <a:ea typeface="黑体" panose="02010609060101010101" pitchFamily="49" charset="-122"/>
              </a:rPr>
              <a:t>8. </a:t>
            </a:r>
            <a:r>
              <a:rPr lang="zh-CN" altLang="en-US" sz="3600" b="1" dirty="0">
                <a:solidFill>
                  <a:srgbClr val="FF3300"/>
                </a:solidFill>
                <a:latin typeface="黑体" panose="02010609060101010101" pitchFamily="49" charset="-122"/>
                <a:ea typeface="黑体" panose="02010609060101010101" pitchFamily="49" charset="-122"/>
              </a:rPr>
              <a:t>最优指标函数</a:t>
            </a:r>
            <a:endParaRPr lang="zh-CN" altLang="en-US" sz="3600" b="1" dirty="0">
              <a:solidFill>
                <a:srgbClr val="FF3300"/>
              </a:solidFill>
              <a:latin typeface="黑体" panose="02010609060101010101" pitchFamily="49" charset="-122"/>
              <a:ea typeface="黑体" panose="02010609060101010101" pitchFamily="49" charset="-122"/>
            </a:endParaRPr>
          </a:p>
        </p:txBody>
      </p:sp>
      <p:graphicFrame>
        <p:nvGraphicFramePr>
          <p:cNvPr id="5" name="Object 4"/>
          <p:cNvGraphicFramePr>
            <a:graphicFrameLocks noChangeAspect="1"/>
          </p:cNvGraphicFramePr>
          <p:nvPr/>
        </p:nvGraphicFramePr>
        <p:xfrm>
          <a:off x="866775" y="1971868"/>
          <a:ext cx="7493000" cy="4538663"/>
        </p:xfrm>
        <a:graphic>
          <a:graphicData uri="http://schemas.openxmlformats.org/presentationml/2006/ole">
            <mc:AlternateContent xmlns:mc="http://schemas.openxmlformats.org/markup-compatibility/2006">
              <mc:Choice xmlns:v="urn:schemas-microsoft-com:vml" Requires="v">
                <p:oleObj spid="_x0000_s5170" name="文档" r:id="rId1" imgW="2614930" imgH="1581785" progId="Word.Document.8">
                  <p:embed/>
                </p:oleObj>
              </mc:Choice>
              <mc:Fallback>
                <p:oleObj name="文档" r:id="rId1" imgW="2614930" imgH="1581785" progId="Word.Document.8">
                  <p:embed/>
                  <p:pic>
                    <p:nvPicPr>
                      <p:cNvPr id="0" name="Object 4"/>
                      <p:cNvPicPr>
                        <a:picLocks noChangeAspect="1" noChangeArrowheads="1"/>
                      </p:cNvPicPr>
                      <p:nvPr/>
                    </p:nvPicPr>
                    <p:blipFill>
                      <a:blip r:embed="rId2"/>
                      <a:srcRect/>
                      <a:stretch>
                        <a:fillRect/>
                      </a:stretch>
                    </p:blipFill>
                    <p:spPr bwMode="auto">
                      <a:xfrm>
                        <a:off x="866775" y="1971868"/>
                        <a:ext cx="7493000" cy="4538663"/>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3.1</a:t>
            </a:r>
            <a:r>
              <a:rPr kumimoji="1" lang="zh-CN" altLang="en-US" dirty="0"/>
              <a:t>  概述</a:t>
            </a:r>
            <a:endParaRPr kumimoji="1" lang="zh-CN" altLang="en-US" dirty="0"/>
          </a:p>
        </p:txBody>
      </p:sp>
      <p:sp>
        <p:nvSpPr>
          <p:cNvPr id="3" name="Rectangle 2"/>
          <p:cNvSpPr txBox="1">
            <a:spLocks noChangeArrowheads="1"/>
          </p:cNvSpPr>
          <p:nvPr/>
        </p:nvSpPr>
        <p:spPr bwMode="auto">
          <a:xfrm>
            <a:off x="304800" y="1143000"/>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prstDash val="solid"/>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9pPr>
          </a:lstStyle>
          <a:p>
            <a:pPr eaLnBrk="1" hangingPunct="1"/>
            <a:r>
              <a:rPr lang="zh-CN" altLang="en-US" sz="3000" dirty="0">
                <a:solidFill>
                  <a:srgbClr val="FF0000"/>
                </a:solidFill>
                <a:latin typeface="黑体" panose="02010609060101010101" pitchFamily="49" charset="-122"/>
                <a:ea typeface="黑体" panose="02010609060101010101" pitchFamily="49" charset="-122"/>
              </a:rPr>
              <a:t>多阶段最优化问题实例：多段图问题</a:t>
            </a:r>
            <a:endParaRPr lang="zh-CN" altLang="en-US" sz="3000" dirty="0">
              <a:solidFill>
                <a:srgbClr val="FF0000"/>
              </a:solidFill>
              <a:latin typeface="黑体" panose="02010609060101010101" pitchFamily="49" charset="-122"/>
              <a:ea typeface="黑体" panose="02010609060101010101" pitchFamily="49" charset="-122"/>
            </a:endParaRPr>
          </a:p>
        </p:txBody>
      </p:sp>
      <p:pic>
        <p:nvPicPr>
          <p:cNvPr id="5"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43100" y="1995805"/>
            <a:ext cx="4532630" cy="4382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3.1</a:t>
            </a:r>
            <a:r>
              <a:rPr kumimoji="1" lang="zh-CN" altLang="en-US" dirty="0"/>
              <a:t>  概述</a:t>
            </a:r>
            <a:endParaRPr kumimoji="1" lang="zh-CN" altLang="en-US" dirty="0"/>
          </a:p>
        </p:txBody>
      </p:sp>
      <p:sp>
        <p:nvSpPr>
          <p:cNvPr id="3" name="Rectangle 2"/>
          <p:cNvSpPr txBox="1">
            <a:spLocks noChangeArrowheads="1"/>
          </p:cNvSpPr>
          <p:nvPr/>
        </p:nvSpPr>
        <p:spPr bwMode="auto">
          <a:xfrm>
            <a:off x="304800" y="1143000"/>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prstDash val="solid"/>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9pPr>
          </a:lstStyle>
          <a:p>
            <a:pPr eaLnBrk="1" hangingPunct="1"/>
            <a:r>
              <a:rPr lang="zh-CN" altLang="en-US" sz="3000">
                <a:solidFill>
                  <a:srgbClr val="FF0000"/>
                </a:solidFill>
                <a:latin typeface="黑体" panose="02010609060101010101" pitchFamily="49" charset="-122"/>
                <a:ea typeface="黑体" panose="02010609060101010101" pitchFamily="49" charset="-122"/>
              </a:rPr>
              <a:t>多阶段最优化问题实例：多段图问题</a:t>
            </a:r>
            <a:endParaRPr lang="zh-CN" altLang="en-US" sz="3000" dirty="0">
              <a:solidFill>
                <a:srgbClr val="FF0000"/>
              </a:solidFill>
              <a:latin typeface="黑体" panose="02010609060101010101" pitchFamily="49" charset="-122"/>
              <a:ea typeface="黑体" panose="02010609060101010101" pitchFamily="49" charset="-122"/>
            </a:endParaRPr>
          </a:p>
        </p:txBody>
      </p:sp>
      <p:sp>
        <p:nvSpPr>
          <p:cNvPr id="4" name="Rectangle 4"/>
          <p:cNvSpPr>
            <a:spLocks noChangeArrowheads="1"/>
          </p:cNvSpPr>
          <p:nvPr/>
        </p:nvSpPr>
        <p:spPr bwMode="auto">
          <a:xfrm>
            <a:off x="800100" y="2012157"/>
            <a:ext cx="7543800" cy="4373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b="1" dirty="0">
                <a:latin typeface="宋体" panose="02010600030101010101" pitchFamily="2" charset="-122"/>
                <a:ea typeface="宋体" panose="02010600030101010101" pitchFamily="2" charset="-122"/>
              </a:rPr>
              <a:t>阶段</a:t>
            </a:r>
            <a:r>
              <a:rPr kumimoji="1" lang="zh-CN" altLang="en-US" dirty="0">
                <a:latin typeface="宋体" panose="02010600030101010101" pitchFamily="2" charset="-122"/>
                <a:ea typeface="宋体" panose="02010600030101010101" pitchFamily="2" charset="-122"/>
              </a:rPr>
              <a:t>：</a:t>
            </a:r>
            <a:r>
              <a:rPr kumimoji="1" lang="en-US" altLang="en-US" i="1" dirty="0">
                <a:latin typeface="宋体" panose="02010600030101010101" pitchFamily="2" charset="-122"/>
                <a:ea typeface="宋体" panose="02010600030101010101" pitchFamily="2" charset="-122"/>
              </a:rPr>
              <a:t>k=1, 2, 3</a:t>
            </a:r>
            <a:r>
              <a:rPr kumimoji="1" lang="zh-CN" altLang="en-US" i="1" dirty="0">
                <a:latin typeface="宋体" panose="02010600030101010101" pitchFamily="2" charset="-122"/>
                <a:ea typeface="宋体" panose="02010600030101010101" pitchFamily="2" charset="-122"/>
              </a:rPr>
              <a:t>，</a:t>
            </a:r>
            <a:r>
              <a:rPr kumimoji="1" lang="en-US" altLang="zh-CN" i="1" dirty="0">
                <a:latin typeface="宋体" panose="02010600030101010101" pitchFamily="2" charset="-122"/>
                <a:ea typeface="宋体" panose="02010600030101010101" pitchFamily="2" charset="-122"/>
              </a:rPr>
              <a:t>4</a:t>
            </a:r>
            <a:r>
              <a:rPr kumimoji="1" lang="zh-CN" altLang="en-US" i="1" dirty="0">
                <a:latin typeface="宋体" panose="02010600030101010101" pitchFamily="2" charset="-122"/>
                <a:ea typeface="宋体" panose="02010600030101010101" pitchFamily="2" charset="-122"/>
              </a:rPr>
              <a:t>，</a:t>
            </a:r>
            <a:r>
              <a:rPr kumimoji="1" lang="en-US" altLang="zh-CN" i="1" dirty="0">
                <a:latin typeface="宋体" panose="02010600030101010101" pitchFamily="2" charset="-122"/>
                <a:ea typeface="宋体" panose="02010600030101010101" pitchFamily="2" charset="-122"/>
              </a:rPr>
              <a:t>5</a:t>
            </a:r>
            <a:endParaRPr kumimoji="1" lang="en-US" altLang="en-US" i="1" dirty="0">
              <a:latin typeface="宋体" panose="02010600030101010101" pitchFamily="2" charset="-122"/>
              <a:ea typeface="宋体" panose="02010600030101010101" pitchFamily="2" charset="-122"/>
            </a:endParaRPr>
          </a:p>
          <a:p>
            <a:pPr eaLnBrk="1" hangingPunct="1">
              <a:lnSpc>
                <a:spcPct val="120000"/>
              </a:lnSpc>
            </a:pPr>
            <a:r>
              <a:rPr kumimoji="1" lang="zh-CN" altLang="en-US" b="1" dirty="0">
                <a:latin typeface="宋体" panose="02010600030101010101" pitchFamily="2" charset="-122"/>
                <a:ea typeface="宋体" panose="02010600030101010101" pitchFamily="2" charset="-122"/>
              </a:rPr>
              <a:t>状态</a:t>
            </a:r>
            <a:r>
              <a:rPr kumimoji="1" lang="zh-CN" altLang="en-US" dirty="0">
                <a:latin typeface="宋体" panose="02010600030101010101" pitchFamily="2" charset="-122"/>
                <a:ea typeface="宋体" panose="02010600030101010101" pitchFamily="2" charset="-122"/>
              </a:rPr>
              <a:t>：选各阶段所处的位置为状态变量，因此有</a:t>
            </a:r>
            <a:r>
              <a:rPr kumimoji="1" lang="en-US" altLang="en-US" i="1" dirty="0">
                <a:latin typeface="宋体" panose="02010600030101010101" pitchFamily="2" charset="-122"/>
                <a:ea typeface="宋体" panose="02010600030101010101" pitchFamily="2" charset="-122"/>
              </a:rPr>
              <a:t>S</a:t>
            </a:r>
            <a:r>
              <a:rPr kumimoji="1" lang="en-US" altLang="en-US" i="1" baseline="-25000" dirty="0">
                <a:latin typeface="宋体" panose="02010600030101010101" pitchFamily="2" charset="-122"/>
                <a:ea typeface="宋体" panose="02010600030101010101" pitchFamily="2" charset="-122"/>
              </a:rPr>
              <a:t>1</a:t>
            </a:r>
            <a:r>
              <a:rPr kumimoji="1" lang="en-US" altLang="en-US" i="1" dirty="0">
                <a:latin typeface="宋体" panose="02010600030101010101" pitchFamily="2" charset="-122"/>
                <a:ea typeface="宋体" panose="02010600030101010101" pitchFamily="2" charset="-122"/>
              </a:rPr>
              <a:t>= </a:t>
            </a:r>
            <a:r>
              <a:rPr kumimoji="1" lang="en-US" altLang="zh-CN" dirty="0">
                <a:latin typeface="宋体" panose="02010600030101010101" pitchFamily="2" charset="-122"/>
                <a:ea typeface="宋体" panose="02010600030101010101" pitchFamily="2" charset="-122"/>
              </a:rPr>
              <a:t>S</a:t>
            </a:r>
            <a:r>
              <a:rPr kumimoji="1" lang="en-US" altLang="en-US" dirty="0">
                <a:latin typeface="宋体" panose="02010600030101010101" pitchFamily="2" charset="-122"/>
                <a:ea typeface="宋体" panose="02010600030101010101" pitchFamily="2" charset="-122"/>
              </a:rPr>
              <a:t>。</a:t>
            </a:r>
            <a:endParaRPr kumimoji="1" lang="en-US" altLang="en-US" dirty="0">
              <a:latin typeface="宋体" panose="02010600030101010101" pitchFamily="2" charset="-122"/>
              <a:ea typeface="宋体" panose="02010600030101010101" pitchFamily="2" charset="-122"/>
            </a:endParaRPr>
          </a:p>
          <a:p>
            <a:pPr eaLnBrk="1" hangingPunct="1">
              <a:lnSpc>
                <a:spcPct val="120000"/>
              </a:lnSpc>
            </a:pPr>
            <a:r>
              <a:rPr kumimoji="1" lang="zh-CN" altLang="en-US" b="1" dirty="0">
                <a:latin typeface="宋体" panose="02010600030101010101" pitchFamily="2" charset="-122"/>
                <a:ea typeface="宋体" panose="02010600030101010101" pitchFamily="2" charset="-122"/>
              </a:rPr>
              <a:t>决策</a:t>
            </a:r>
            <a:r>
              <a:rPr kumimoji="1" lang="zh-CN" altLang="en-US" dirty="0">
                <a:latin typeface="宋体" panose="02010600030101010101" pitchFamily="2" charset="-122"/>
                <a:ea typeface="宋体" panose="02010600030101010101" pitchFamily="2" charset="-122"/>
              </a:rPr>
              <a:t>：所选择的路线； </a:t>
            </a:r>
            <a:r>
              <a:rPr kumimoji="1" lang="en-US" altLang="zh-CN" i="1" dirty="0">
                <a:latin typeface="宋体" panose="02010600030101010101" pitchFamily="2" charset="-122"/>
                <a:ea typeface="宋体" panose="02010600030101010101" pitchFamily="2" charset="-122"/>
              </a:rPr>
              <a:t>D</a:t>
            </a:r>
            <a:r>
              <a:rPr kumimoji="1" lang="en-US" altLang="zh-CN" i="1" baseline="-25000" dirty="0">
                <a:latin typeface="宋体" panose="02010600030101010101" pitchFamily="2" charset="-122"/>
                <a:ea typeface="宋体" panose="02010600030101010101" pitchFamily="2" charset="-122"/>
              </a:rPr>
              <a:t>1</a:t>
            </a:r>
            <a:r>
              <a:rPr kumimoji="1" lang="en-US" altLang="zh-CN" dirty="0">
                <a:latin typeface="宋体" panose="02010600030101010101" pitchFamily="2" charset="-122"/>
                <a:ea typeface="宋体" panose="02010600030101010101" pitchFamily="2" charset="-122"/>
              </a:rPr>
              <a:t>(</a:t>
            </a:r>
            <a:r>
              <a:rPr kumimoji="1" lang="en-US" altLang="en-US" i="1" dirty="0">
                <a:latin typeface="宋体" panose="02010600030101010101" pitchFamily="2" charset="-122"/>
                <a:ea typeface="宋体" panose="02010600030101010101" pitchFamily="2" charset="-122"/>
              </a:rPr>
              <a:t>S</a:t>
            </a:r>
            <a:r>
              <a:rPr kumimoji="1" lang="en-US" altLang="en-US" i="1" baseline="-25000" dirty="0">
                <a:latin typeface="宋体" panose="02010600030101010101" pitchFamily="2" charset="-122"/>
                <a:ea typeface="宋体" panose="02010600030101010101" pitchFamily="2" charset="-122"/>
              </a:rPr>
              <a:t>1</a:t>
            </a:r>
            <a:r>
              <a:rPr kumimoji="1" lang="en-US" altLang="en-US" i="1" dirty="0">
                <a:latin typeface="宋体" panose="02010600030101010101" pitchFamily="2" charset="-122"/>
                <a:ea typeface="宋体" panose="02010600030101010101" pitchFamily="2" charset="-122"/>
              </a:rPr>
              <a:t>)={ </a:t>
            </a:r>
            <a:r>
              <a:rPr kumimoji="1" lang="en-US" altLang="zh-CN" i="1" dirty="0">
                <a:latin typeface="宋体" panose="02010600030101010101" pitchFamily="2" charset="-122"/>
                <a:ea typeface="宋体" panose="02010600030101010101" pitchFamily="2" charset="-122"/>
              </a:rPr>
              <a:t>A</a:t>
            </a:r>
            <a:r>
              <a:rPr kumimoji="1" lang="en-US" altLang="en-US" i="1" baseline="-25000" dirty="0">
                <a:latin typeface="宋体" panose="02010600030101010101" pitchFamily="2" charset="-122"/>
                <a:ea typeface="宋体" panose="02010600030101010101" pitchFamily="2" charset="-122"/>
              </a:rPr>
              <a:t>1</a:t>
            </a:r>
            <a:r>
              <a:rPr kumimoji="1" lang="en-US" altLang="en-US" i="1" dirty="0">
                <a:latin typeface="宋体" panose="02010600030101010101" pitchFamily="2" charset="-122"/>
                <a:ea typeface="宋体" panose="02010600030101010101" pitchFamily="2" charset="-122"/>
              </a:rPr>
              <a:t>, </a:t>
            </a:r>
            <a:r>
              <a:rPr kumimoji="1" lang="en-US" altLang="zh-CN" i="1" dirty="0">
                <a:latin typeface="宋体" panose="02010600030101010101" pitchFamily="2" charset="-122"/>
                <a:ea typeface="宋体" panose="02010600030101010101" pitchFamily="2" charset="-122"/>
              </a:rPr>
              <a:t>A</a:t>
            </a:r>
            <a:r>
              <a:rPr kumimoji="1" lang="en-US" altLang="en-US" i="1" baseline="-25000" dirty="0">
                <a:latin typeface="宋体" panose="02010600030101010101" pitchFamily="2" charset="-122"/>
                <a:ea typeface="宋体" panose="02010600030101010101" pitchFamily="2" charset="-122"/>
              </a:rPr>
              <a:t>2</a:t>
            </a:r>
            <a:r>
              <a:rPr kumimoji="1" lang="en-US" altLang="en-US" i="1" dirty="0">
                <a:latin typeface="宋体" panose="02010600030101010101" pitchFamily="2" charset="-122"/>
                <a:ea typeface="宋体" panose="02010600030101010101" pitchFamily="2" charset="-122"/>
              </a:rPr>
              <a:t>, </a:t>
            </a:r>
            <a:r>
              <a:rPr kumimoji="1" lang="en-US" altLang="zh-CN" i="1" dirty="0">
                <a:latin typeface="宋体" panose="02010600030101010101" pitchFamily="2" charset="-122"/>
                <a:ea typeface="宋体" panose="02010600030101010101" pitchFamily="2" charset="-122"/>
              </a:rPr>
              <a:t>A</a:t>
            </a:r>
            <a:r>
              <a:rPr kumimoji="1" lang="en-US" altLang="en-US" i="1" baseline="-25000" dirty="0">
                <a:latin typeface="宋体" panose="02010600030101010101" pitchFamily="2" charset="-122"/>
                <a:ea typeface="宋体" panose="02010600030101010101" pitchFamily="2" charset="-122"/>
              </a:rPr>
              <a:t>3</a:t>
            </a:r>
            <a:r>
              <a:rPr kumimoji="1" lang="en-US" altLang="en-US" i="1" dirty="0">
                <a:latin typeface="宋体" panose="02010600030101010101" pitchFamily="2" charset="-122"/>
                <a:ea typeface="宋体" panose="02010600030101010101" pitchFamily="2" charset="-122"/>
              </a:rPr>
              <a:t> }</a:t>
            </a:r>
            <a:endParaRPr kumimoji="1" lang="en-US" altLang="zh-CN" dirty="0">
              <a:latin typeface="宋体" panose="02010600030101010101" pitchFamily="2" charset="-122"/>
              <a:ea typeface="宋体" panose="02010600030101010101" pitchFamily="2" charset="-122"/>
            </a:endParaRPr>
          </a:p>
          <a:p>
            <a:pPr eaLnBrk="1" hangingPunct="1">
              <a:lnSpc>
                <a:spcPct val="120000"/>
              </a:lnSpc>
            </a:pPr>
            <a:r>
              <a:rPr kumimoji="1" lang="zh-CN" altLang="en-US" b="1" dirty="0">
                <a:latin typeface="宋体" panose="02010600030101010101" pitchFamily="2" charset="-122"/>
                <a:ea typeface="宋体" panose="02010600030101010101" pitchFamily="2" charset="-122"/>
              </a:rPr>
              <a:t>状态转移</a:t>
            </a:r>
            <a:r>
              <a:rPr kumimoji="1" lang="zh-CN" altLang="en-US" dirty="0">
                <a:latin typeface="宋体" panose="02010600030101010101" pitchFamily="2" charset="-122"/>
                <a:ea typeface="宋体" panose="02010600030101010101" pitchFamily="2" charset="-122"/>
              </a:rPr>
              <a:t>：目前状态一定，选择的线路一定，下一个状态一定。</a:t>
            </a:r>
            <a:endParaRPr kumimoji="1" lang="zh-CN" altLang="en-US" dirty="0">
              <a:latin typeface="宋体" panose="02010600030101010101" pitchFamily="2" charset="-122"/>
              <a:ea typeface="宋体" panose="02010600030101010101" pitchFamily="2" charset="-122"/>
            </a:endParaRPr>
          </a:p>
          <a:p>
            <a:pPr eaLnBrk="1" hangingPunct="1">
              <a:lnSpc>
                <a:spcPct val="120000"/>
              </a:lnSpc>
            </a:pPr>
            <a:r>
              <a:rPr kumimoji="1" lang="zh-CN" altLang="en-US" b="1" dirty="0">
                <a:latin typeface="宋体" panose="02010600030101010101" pitchFamily="2" charset="-122"/>
                <a:ea typeface="宋体" panose="02010600030101010101" pitchFamily="2" charset="-122"/>
              </a:rPr>
              <a:t>阶段指标函数：</a:t>
            </a:r>
            <a:r>
              <a:rPr kumimoji="1" lang="zh-CN" altLang="en-US" dirty="0">
                <a:latin typeface="宋体" panose="02010600030101010101" pitchFamily="2" charset="-122"/>
                <a:ea typeface="宋体" panose="02010600030101010101" pitchFamily="2" charset="-122"/>
              </a:rPr>
              <a:t>该阶段行进的路程</a:t>
            </a:r>
            <a:endParaRPr kumimoji="1" lang="zh-CN" altLang="en-US" dirty="0">
              <a:latin typeface="宋体" panose="02010600030101010101" pitchFamily="2" charset="-122"/>
              <a:ea typeface="宋体" panose="02010600030101010101" pitchFamily="2" charset="-122"/>
            </a:endParaRPr>
          </a:p>
          <a:p>
            <a:pPr eaLnBrk="1" hangingPunct="1">
              <a:lnSpc>
                <a:spcPct val="120000"/>
              </a:lnSpc>
            </a:pPr>
            <a:r>
              <a:rPr kumimoji="1" lang="zh-CN" altLang="en-US" b="1" dirty="0">
                <a:latin typeface="宋体" panose="02010600030101010101" pitchFamily="2" charset="-122"/>
                <a:ea typeface="宋体" panose="02010600030101010101" pitchFamily="2" charset="-122"/>
              </a:rPr>
              <a:t>过程指标函数：</a:t>
            </a:r>
            <a:r>
              <a:rPr kumimoji="1" lang="zh-CN" altLang="en-US" dirty="0">
                <a:latin typeface="宋体" panose="02010600030101010101" pitchFamily="2" charset="-122"/>
                <a:ea typeface="宋体" panose="02010600030101010101" pitchFamily="2" charset="-122"/>
              </a:rPr>
              <a:t>阶段指标函数的和</a:t>
            </a:r>
            <a:endParaRPr kumimoji="1" lang="zh-CN" altLang="en-US" dirty="0">
              <a:latin typeface="宋体" panose="02010600030101010101" pitchFamily="2" charset="-122"/>
              <a:ea typeface="宋体" panose="02010600030101010101" pitchFamily="2" charset="-122"/>
            </a:endParaRPr>
          </a:p>
          <a:p>
            <a:pPr eaLnBrk="1" hangingPunct="1">
              <a:lnSpc>
                <a:spcPct val="120000"/>
              </a:lnSpc>
            </a:pPr>
            <a:r>
              <a:rPr kumimoji="1" lang="zh-CN" altLang="en-US" b="1" dirty="0">
                <a:latin typeface="宋体" panose="02010600030101010101" pitchFamily="2" charset="-122"/>
                <a:ea typeface="宋体" panose="02010600030101010101" pitchFamily="2" charset="-122"/>
              </a:rPr>
              <a:t>最优指标函数：</a:t>
            </a:r>
            <a:endParaRPr kumimoji="1" lang="zh-CN" altLang="en-US" b="1" dirty="0">
              <a:latin typeface="宋体" panose="02010600030101010101" pitchFamily="2" charset="-122"/>
              <a:ea typeface="宋体" panose="02010600030101010101" pitchFamily="2" charset="-122"/>
            </a:endParaRPr>
          </a:p>
          <a:p>
            <a:pPr algn="ctr" eaLnBrk="1" hangingPunct="1">
              <a:lnSpc>
                <a:spcPct val="120000"/>
              </a:lnSpc>
            </a:pPr>
            <a:r>
              <a:rPr kumimoji="1" lang="en-US" altLang="zh-CN" i="1" dirty="0" err="1">
                <a:latin typeface="宋体" panose="02010600030101010101" pitchFamily="2" charset="-122"/>
                <a:ea typeface="宋体" panose="02010600030101010101" pitchFamily="2" charset="-122"/>
              </a:rPr>
              <a:t>f</a:t>
            </a:r>
            <a:r>
              <a:rPr kumimoji="1" lang="en-US" altLang="zh-CN" i="1" baseline="-25000" dirty="0" err="1">
                <a:latin typeface="宋体" panose="02010600030101010101" pitchFamily="2" charset="-122"/>
                <a:ea typeface="宋体" panose="02010600030101010101" pitchFamily="2" charset="-122"/>
              </a:rPr>
              <a:t>k</a:t>
            </a:r>
            <a:r>
              <a:rPr kumimoji="1" lang="en-US" altLang="zh-CN" i="1" dirty="0">
                <a:latin typeface="宋体" panose="02010600030101010101" pitchFamily="2" charset="-122"/>
                <a:ea typeface="宋体" panose="02010600030101010101" pitchFamily="2" charset="-122"/>
              </a:rPr>
              <a:t>(</a:t>
            </a:r>
            <a:r>
              <a:rPr kumimoji="1" lang="en-US" altLang="zh-CN" i="1" dirty="0" err="1">
                <a:latin typeface="宋体" panose="02010600030101010101" pitchFamily="2" charset="-122"/>
                <a:ea typeface="宋体" panose="02010600030101010101" pitchFamily="2" charset="-122"/>
              </a:rPr>
              <a:t>S</a:t>
            </a:r>
            <a:r>
              <a:rPr kumimoji="1" lang="en-US" altLang="zh-CN" i="1" baseline="-25000" dirty="0" err="1">
                <a:latin typeface="宋体" panose="02010600030101010101" pitchFamily="2" charset="-122"/>
                <a:ea typeface="宋体" panose="02010600030101010101" pitchFamily="2" charset="-122"/>
              </a:rPr>
              <a:t>k</a:t>
            </a:r>
            <a:r>
              <a:rPr kumimoji="1" lang="en-US" altLang="zh-CN" i="1" dirty="0">
                <a:latin typeface="宋体" panose="02010600030101010101" pitchFamily="2" charset="-122"/>
                <a:ea typeface="宋体" panose="02010600030101010101" pitchFamily="2" charset="-122"/>
              </a:rPr>
              <a:t>)=min{</a:t>
            </a:r>
            <a:r>
              <a:rPr kumimoji="1" lang="en-US" altLang="zh-CN" i="1" dirty="0" err="1">
                <a:latin typeface="宋体" panose="02010600030101010101" pitchFamily="2" charset="-122"/>
                <a:ea typeface="宋体" panose="02010600030101010101" pitchFamily="2" charset="-122"/>
              </a:rPr>
              <a:t>r</a:t>
            </a:r>
            <a:r>
              <a:rPr kumimoji="1" lang="en-US" altLang="zh-CN" i="1" baseline="-25000" dirty="0" err="1">
                <a:latin typeface="宋体" panose="02010600030101010101" pitchFamily="2" charset="-122"/>
                <a:ea typeface="宋体" panose="02010600030101010101" pitchFamily="2" charset="-122"/>
              </a:rPr>
              <a:t>k</a:t>
            </a:r>
            <a:r>
              <a:rPr kumimoji="1" lang="en-US" altLang="zh-CN" i="1" dirty="0">
                <a:latin typeface="宋体" panose="02010600030101010101" pitchFamily="2" charset="-122"/>
                <a:ea typeface="宋体" panose="02010600030101010101" pitchFamily="2" charset="-122"/>
              </a:rPr>
              <a:t> +</a:t>
            </a:r>
            <a:r>
              <a:rPr kumimoji="1" lang="en-US" altLang="zh-CN" dirty="0">
                <a:latin typeface="宋体" panose="02010600030101010101" pitchFamily="2" charset="-122"/>
                <a:ea typeface="宋体" panose="02010600030101010101" pitchFamily="2" charset="-122"/>
              </a:rPr>
              <a:t> </a:t>
            </a:r>
            <a:r>
              <a:rPr kumimoji="1" lang="en-US" altLang="zh-CN" i="1" dirty="0">
                <a:latin typeface="宋体" panose="02010600030101010101" pitchFamily="2" charset="-122"/>
                <a:ea typeface="宋体" panose="02010600030101010101" pitchFamily="2" charset="-122"/>
              </a:rPr>
              <a:t>f</a:t>
            </a:r>
            <a:r>
              <a:rPr kumimoji="1" lang="en-US" altLang="zh-CN" i="1" baseline="-25000" dirty="0">
                <a:latin typeface="宋体" panose="02010600030101010101" pitchFamily="2" charset="-122"/>
                <a:ea typeface="宋体" panose="02010600030101010101" pitchFamily="2" charset="-122"/>
              </a:rPr>
              <a:t>k</a:t>
            </a:r>
            <a:r>
              <a:rPr kumimoji="1" lang="en-US" altLang="zh-CN" i="1" dirty="0">
                <a:latin typeface="宋体" panose="02010600030101010101" pitchFamily="2" charset="-122"/>
                <a:ea typeface="宋体" panose="02010600030101010101" pitchFamily="2" charset="-122"/>
              </a:rPr>
              <a:t>+1(S</a:t>
            </a:r>
            <a:r>
              <a:rPr kumimoji="1" lang="en-US" altLang="zh-CN" i="1" baseline="-25000" dirty="0">
                <a:latin typeface="宋体" panose="02010600030101010101" pitchFamily="2" charset="-122"/>
                <a:ea typeface="宋体" panose="02010600030101010101" pitchFamily="2" charset="-122"/>
              </a:rPr>
              <a:t>k+1</a:t>
            </a:r>
            <a:r>
              <a:rPr kumimoji="1" lang="en-US" altLang="zh-CN" i="1" dirty="0">
                <a:latin typeface="宋体" panose="02010600030101010101" pitchFamily="2" charset="-122"/>
                <a:ea typeface="宋体" panose="02010600030101010101" pitchFamily="2" charset="-122"/>
              </a:rPr>
              <a:t>)}</a:t>
            </a:r>
            <a:endParaRPr kumimoji="1" lang="en-US" altLang="zh-CN" i="1" dirty="0">
              <a:latin typeface="宋体" panose="02010600030101010101" pitchFamily="2" charset="-122"/>
              <a:ea typeface="宋体" panose="02010600030101010101" pitchFamily="2" charset="-122"/>
            </a:endParaRPr>
          </a:p>
          <a:p>
            <a:pPr eaLnBrk="1" hangingPunct="1">
              <a:lnSpc>
                <a:spcPct val="120000"/>
              </a:lnSpc>
            </a:pPr>
            <a:r>
              <a:rPr kumimoji="1" lang="zh-CN" altLang="zh-CN" dirty="0">
                <a:latin typeface="宋体" panose="02010600030101010101" pitchFamily="2" charset="-122"/>
                <a:ea typeface="宋体" panose="02010600030101010101" pitchFamily="2" charset="-122"/>
              </a:rPr>
              <a:t>其中，边界条件</a:t>
            </a:r>
            <a:r>
              <a:rPr kumimoji="1" lang="en-US" altLang="zh-CN" i="1" dirty="0">
                <a:latin typeface="宋体" panose="02010600030101010101" pitchFamily="2" charset="-122"/>
                <a:ea typeface="宋体" panose="02010600030101010101" pitchFamily="2" charset="-122"/>
              </a:rPr>
              <a:t>f</a:t>
            </a:r>
            <a:r>
              <a:rPr kumimoji="1" lang="en-US" altLang="zh-CN" i="1" baseline="-25000" dirty="0">
                <a:latin typeface="宋体" panose="02010600030101010101" pitchFamily="2" charset="-122"/>
                <a:ea typeface="宋体" panose="02010600030101010101" pitchFamily="2" charset="-122"/>
              </a:rPr>
              <a:t>k+1</a:t>
            </a:r>
            <a:r>
              <a:rPr kumimoji="1" lang="en-US" altLang="zh-CN" i="1" dirty="0">
                <a:latin typeface="宋体" panose="02010600030101010101" pitchFamily="2" charset="-122"/>
                <a:ea typeface="宋体" panose="02010600030101010101" pitchFamily="2" charset="-122"/>
              </a:rPr>
              <a:t>(S</a:t>
            </a:r>
            <a:r>
              <a:rPr kumimoji="1" lang="en-US" altLang="zh-CN" i="1" baseline="-25000" dirty="0">
                <a:latin typeface="宋体" panose="02010600030101010101" pitchFamily="2" charset="-122"/>
                <a:ea typeface="宋体" panose="02010600030101010101" pitchFamily="2" charset="-122"/>
              </a:rPr>
              <a:t>k+1</a:t>
            </a:r>
            <a:r>
              <a:rPr kumimoji="1" lang="en-US" altLang="zh-CN" i="1" dirty="0">
                <a:latin typeface="宋体" panose="02010600030101010101" pitchFamily="2" charset="-122"/>
                <a:ea typeface="宋体" panose="02010600030101010101" pitchFamily="2" charset="-122"/>
              </a:rPr>
              <a:t>)=0</a:t>
            </a:r>
            <a:r>
              <a:rPr kumimoji="1" lang="zh-CN" altLang="en-US" i="1" dirty="0">
                <a:latin typeface="宋体" panose="02010600030101010101" pitchFamily="2" charset="-122"/>
                <a:ea typeface="宋体" panose="02010600030101010101" pitchFamily="2" charset="-122"/>
              </a:rPr>
              <a:t>。</a:t>
            </a:r>
            <a:endParaRPr kumimoji="1" lang="zh-CN" altLang="en-US" i="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3.1</a:t>
            </a:r>
            <a:r>
              <a:rPr kumimoji="1" lang="zh-CN" altLang="en-US" dirty="0"/>
              <a:t>  概述</a:t>
            </a:r>
            <a:endParaRPr kumimoji="1" lang="zh-CN" altLang="en-US" dirty="0"/>
          </a:p>
        </p:txBody>
      </p:sp>
      <p:sp>
        <p:nvSpPr>
          <p:cNvPr id="4" name="Text Box 8"/>
          <p:cNvSpPr txBox="1">
            <a:spLocks noChangeArrowheads="1"/>
          </p:cNvSpPr>
          <p:nvPr/>
        </p:nvSpPr>
        <p:spPr bwMode="auto">
          <a:xfrm>
            <a:off x="609600" y="1412875"/>
            <a:ext cx="24257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400" b="1" dirty="0">
                <a:solidFill>
                  <a:srgbClr val="002060"/>
                </a:solidFill>
                <a:latin typeface="Arial" panose="020B0604020202020204" pitchFamily="34" charset="0"/>
              </a:rPr>
              <a:t>解题思路</a:t>
            </a:r>
            <a:endParaRPr lang="zh-CN" altLang="en-US" sz="4400" b="1" dirty="0">
              <a:solidFill>
                <a:srgbClr val="002060"/>
              </a:solidFill>
              <a:latin typeface="Arial" panose="020B0604020202020204" pitchFamily="34" charset="0"/>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57600" y="1412875"/>
            <a:ext cx="5297488"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3"/>
          <p:cNvSpPr txBox="1">
            <a:spLocks noChangeArrowheads="1"/>
          </p:cNvSpPr>
          <p:nvPr/>
        </p:nvSpPr>
        <p:spPr bwMode="auto">
          <a:xfrm>
            <a:off x="468313" y="3810000"/>
            <a:ext cx="3417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66"/>
                </a:solidFill>
                <a:latin typeface="Arial" panose="020B0604020202020204" pitchFamily="34" charset="0"/>
              </a:rPr>
              <a:t>f(X,Y)</a:t>
            </a:r>
            <a:r>
              <a:rPr lang="zh-CN" altLang="en-US" b="1">
                <a:solidFill>
                  <a:srgbClr val="000066"/>
                </a:solidFill>
                <a:latin typeface="Arial" panose="020B0604020202020204" pitchFamily="34" charset="0"/>
              </a:rPr>
              <a:t>＝</a:t>
            </a:r>
            <a:r>
              <a:rPr lang="en-US" altLang="zh-CN" b="1">
                <a:solidFill>
                  <a:srgbClr val="000066"/>
                </a:solidFill>
                <a:latin typeface="Arial" panose="020B0604020202020204" pitchFamily="34" charset="0"/>
              </a:rPr>
              <a:t>X</a:t>
            </a:r>
            <a:r>
              <a:rPr lang="zh-CN" altLang="en-US" b="1">
                <a:solidFill>
                  <a:srgbClr val="000066"/>
                </a:solidFill>
                <a:latin typeface="Arial" panose="020B0604020202020204" pitchFamily="34" charset="0"/>
              </a:rPr>
              <a:t>到</a:t>
            </a:r>
            <a:r>
              <a:rPr lang="en-US" altLang="zh-CN" b="1">
                <a:solidFill>
                  <a:srgbClr val="000066"/>
                </a:solidFill>
                <a:latin typeface="Arial" panose="020B0604020202020204" pitchFamily="34" charset="0"/>
              </a:rPr>
              <a:t>Y</a:t>
            </a:r>
            <a:r>
              <a:rPr lang="zh-CN" altLang="en-US" b="1">
                <a:solidFill>
                  <a:srgbClr val="000066"/>
                </a:solidFill>
                <a:latin typeface="Arial" panose="020B0604020202020204" pitchFamily="34" charset="0"/>
              </a:rPr>
              <a:t>之长度</a:t>
            </a:r>
            <a:endParaRPr lang="zh-CN" altLang="en-US" b="1">
              <a:solidFill>
                <a:srgbClr val="000066"/>
              </a:solidFill>
              <a:latin typeface="Arial" panose="020B0604020202020204" pitchFamily="34" charset="0"/>
            </a:endParaRPr>
          </a:p>
        </p:txBody>
      </p:sp>
      <p:sp>
        <p:nvSpPr>
          <p:cNvPr id="9" name="Text Box 4"/>
          <p:cNvSpPr txBox="1">
            <a:spLocks noChangeArrowheads="1"/>
          </p:cNvSpPr>
          <p:nvPr/>
        </p:nvSpPr>
        <p:spPr bwMode="auto">
          <a:xfrm>
            <a:off x="471488" y="3276600"/>
            <a:ext cx="4786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66"/>
                </a:solidFill>
                <a:latin typeface="Arial" panose="020B0604020202020204" pitchFamily="34" charset="0"/>
              </a:rPr>
              <a:t>g*(X)</a:t>
            </a:r>
            <a:r>
              <a:rPr lang="zh-CN" altLang="en-US" b="1">
                <a:solidFill>
                  <a:srgbClr val="000066"/>
                </a:solidFill>
                <a:latin typeface="Arial" panose="020B0604020202020204" pitchFamily="34" charset="0"/>
              </a:rPr>
              <a:t>＝</a:t>
            </a:r>
            <a:r>
              <a:rPr lang="en-US" altLang="zh-CN" b="1">
                <a:solidFill>
                  <a:srgbClr val="000066"/>
                </a:solidFill>
                <a:latin typeface="Arial" panose="020B0604020202020204" pitchFamily="34" charset="0"/>
              </a:rPr>
              <a:t>X</a:t>
            </a:r>
            <a:r>
              <a:rPr lang="zh-CN" altLang="en-US" b="1">
                <a:solidFill>
                  <a:srgbClr val="000066"/>
                </a:solidFill>
                <a:latin typeface="Arial" panose="020B0604020202020204" pitchFamily="34" charset="0"/>
              </a:rPr>
              <a:t>到</a:t>
            </a:r>
            <a:r>
              <a:rPr lang="en-US" altLang="zh-CN" b="1">
                <a:solidFill>
                  <a:srgbClr val="000066"/>
                </a:solidFill>
                <a:latin typeface="Arial" panose="020B0604020202020204" pitchFamily="34" charset="0"/>
              </a:rPr>
              <a:t>T</a:t>
            </a:r>
            <a:r>
              <a:rPr lang="zh-CN" altLang="en-US" b="1">
                <a:solidFill>
                  <a:srgbClr val="000066"/>
                </a:solidFill>
                <a:latin typeface="Arial" panose="020B0604020202020204" pitchFamily="34" charset="0"/>
              </a:rPr>
              <a:t>的最短路径长度</a:t>
            </a:r>
            <a:endParaRPr lang="zh-CN" altLang="en-US" b="1">
              <a:solidFill>
                <a:srgbClr val="000066"/>
              </a:solidFill>
              <a:latin typeface="Arial" panose="020B0604020202020204" pitchFamily="34" charset="0"/>
            </a:endParaRPr>
          </a:p>
        </p:txBody>
      </p:sp>
      <p:sp>
        <p:nvSpPr>
          <p:cNvPr id="10" name="Text Box 5"/>
          <p:cNvSpPr txBox="1">
            <a:spLocks noChangeArrowheads="1"/>
          </p:cNvSpPr>
          <p:nvPr/>
        </p:nvSpPr>
        <p:spPr bwMode="auto">
          <a:xfrm>
            <a:off x="468313" y="4267200"/>
            <a:ext cx="677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000066"/>
                </a:solidFill>
                <a:latin typeface="Arial" panose="020B0604020202020204" pitchFamily="34" charset="0"/>
              </a:rPr>
              <a:t>g*(S)</a:t>
            </a:r>
            <a:r>
              <a:rPr lang="zh-CN" altLang="en-US" b="1" dirty="0">
                <a:solidFill>
                  <a:srgbClr val="000066"/>
                </a:solidFill>
                <a:latin typeface="Arial" panose="020B0604020202020204" pitchFamily="34" charset="0"/>
              </a:rPr>
              <a:t>＝</a:t>
            </a:r>
            <a:r>
              <a:rPr lang="en-US" altLang="zh-CN" b="1" dirty="0">
                <a:solidFill>
                  <a:srgbClr val="000066"/>
                </a:solidFill>
                <a:latin typeface="Arial" panose="020B0604020202020204" pitchFamily="34" charset="0"/>
              </a:rPr>
              <a:t>S</a:t>
            </a:r>
            <a:r>
              <a:rPr lang="zh-CN" altLang="en-US" b="1" dirty="0">
                <a:solidFill>
                  <a:srgbClr val="000066"/>
                </a:solidFill>
                <a:latin typeface="Arial" panose="020B0604020202020204" pitchFamily="34" charset="0"/>
              </a:rPr>
              <a:t>到</a:t>
            </a:r>
            <a:r>
              <a:rPr lang="en-US" altLang="zh-CN" b="1" dirty="0">
                <a:solidFill>
                  <a:srgbClr val="000066"/>
                </a:solidFill>
                <a:latin typeface="Arial" panose="020B0604020202020204" pitchFamily="34" charset="0"/>
              </a:rPr>
              <a:t>T</a:t>
            </a:r>
            <a:r>
              <a:rPr lang="zh-CN" altLang="en-US" b="1" dirty="0">
                <a:solidFill>
                  <a:srgbClr val="000066"/>
                </a:solidFill>
                <a:latin typeface="Arial" panose="020B0604020202020204" pitchFamily="34" charset="0"/>
              </a:rPr>
              <a:t>的最短路径长度（最优解）</a:t>
            </a:r>
            <a:endParaRPr lang="zh-CN" altLang="en-US" b="1" dirty="0">
              <a:solidFill>
                <a:srgbClr val="000066"/>
              </a:solidFill>
              <a:latin typeface="Arial" panose="020B0604020202020204" pitchFamily="34" charset="0"/>
            </a:endParaRPr>
          </a:p>
        </p:txBody>
      </p:sp>
      <p:sp>
        <p:nvSpPr>
          <p:cNvPr id="11" name="Text Box 6"/>
          <p:cNvSpPr txBox="1">
            <a:spLocks noChangeArrowheads="1"/>
          </p:cNvSpPr>
          <p:nvPr/>
        </p:nvSpPr>
        <p:spPr bwMode="auto">
          <a:xfrm>
            <a:off x="457200" y="4816475"/>
            <a:ext cx="71485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66"/>
                </a:solidFill>
                <a:latin typeface="Arial" panose="020B0604020202020204" pitchFamily="34" charset="0"/>
              </a:rPr>
              <a:t>如果我们知道</a:t>
            </a:r>
            <a:r>
              <a:rPr lang="en-US" altLang="zh-CN" b="1">
                <a:solidFill>
                  <a:srgbClr val="000066"/>
                </a:solidFill>
                <a:latin typeface="Arial" panose="020B0604020202020204" pitchFamily="34" charset="0"/>
              </a:rPr>
              <a:t>g(A1),g(A2),g(A3)</a:t>
            </a:r>
            <a:r>
              <a:rPr lang="zh-CN" altLang="en-US" b="1">
                <a:solidFill>
                  <a:srgbClr val="000066"/>
                </a:solidFill>
                <a:latin typeface="Arial" panose="020B0604020202020204" pitchFamily="34" charset="0"/>
              </a:rPr>
              <a:t>，则可得最优解，最短路径长度可以由下面的递归关系求得：</a:t>
            </a:r>
            <a:endParaRPr lang="zh-CN" altLang="en-US" b="1">
              <a:solidFill>
                <a:srgbClr val="000066"/>
              </a:solidFill>
              <a:latin typeface="Arial" panose="020B0604020202020204" pitchFamily="34" charset="0"/>
            </a:endParaRPr>
          </a:p>
        </p:txBody>
      </p:sp>
      <p:pic>
        <p:nvPicPr>
          <p:cNvPr id="1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071" y="5597526"/>
            <a:ext cx="8419857" cy="796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3.1</a:t>
            </a:r>
            <a:r>
              <a:rPr kumimoji="1" lang="zh-CN" altLang="en-US" dirty="0"/>
              <a:t>  概述</a:t>
            </a:r>
            <a:endParaRPr kumimoji="1" lang="zh-CN" alt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7800" y="1398983"/>
            <a:ext cx="5715000" cy="498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学习要点</a:t>
            </a:r>
            <a:endParaRPr lang="zh-CN" altLang="en-US" dirty="0"/>
          </a:p>
        </p:txBody>
      </p:sp>
      <p:sp>
        <p:nvSpPr>
          <p:cNvPr id="4" name="Rectangle 2"/>
          <p:cNvSpPr txBox="1">
            <a:spLocks noChangeArrowheads="1"/>
          </p:cNvSpPr>
          <p:nvPr/>
        </p:nvSpPr>
        <p:spPr>
          <a:xfrm>
            <a:off x="952500" y="1256506"/>
            <a:ext cx="7239000" cy="488632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eaLnBrk="1" hangingPunct="1">
              <a:lnSpc>
                <a:spcPct val="120000"/>
              </a:lnSpc>
              <a:buFont typeface="Symbol" panose="05050102010706020507" pitchFamily="2" charset="2"/>
              <a:buChar char="·"/>
            </a:pPr>
            <a:r>
              <a:rPr lang="zh-CN" altLang="en-US" sz="2800" b="1">
                <a:solidFill>
                  <a:srgbClr val="FF3300"/>
                </a:solidFill>
                <a:ea typeface="宋体" panose="02010600030101010101" pitchFamily="2" charset="-122"/>
              </a:rPr>
              <a:t>理解动态规划算法的概念</a:t>
            </a:r>
            <a:endParaRPr lang="zh-CN" altLang="en-US" sz="2800" b="1">
              <a:solidFill>
                <a:srgbClr val="FF3300"/>
              </a:solidFill>
              <a:ea typeface="宋体" panose="02010600030101010101" pitchFamily="2" charset="-122"/>
            </a:endParaRPr>
          </a:p>
          <a:p>
            <a:pPr marL="457200" indent="-457200" eaLnBrk="1" hangingPunct="1">
              <a:lnSpc>
                <a:spcPct val="120000"/>
              </a:lnSpc>
              <a:buFont typeface="Symbol" panose="05050102010706020507" pitchFamily="2" charset="2"/>
              <a:buChar char="·"/>
            </a:pPr>
            <a:r>
              <a:rPr lang="zh-CN" altLang="en-US" sz="2800" b="1">
                <a:solidFill>
                  <a:srgbClr val="FF3300"/>
                </a:solidFill>
                <a:ea typeface="宋体" panose="02010600030101010101" pitchFamily="2" charset="-122"/>
              </a:rPr>
              <a:t>掌握动态规划算法的基本要素</a:t>
            </a:r>
            <a:endParaRPr lang="zh-CN" altLang="en-US" sz="2800" b="1">
              <a:solidFill>
                <a:srgbClr val="FF3300"/>
              </a:solidFill>
              <a:ea typeface="宋体" panose="02010600030101010101" pitchFamily="2" charset="-122"/>
            </a:endParaRPr>
          </a:p>
          <a:p>
            <a:pPr marL="838200" lvl="1" indent="-381000" eaLnBrk="1" hangingPunct="1">
              <a:lnSpc>
                <a:spcPct val="120000"/>
              </a:lnSpc>
              <a:buFont typeface="Symbol" panose="05050102010706020507" pitchFamily="2" charset="2"/>
              <a:buAutoNum type="arabicPeriod"/>
            </a:pPr>
            <a:r>
              <a:rPr lang="zh-CN" altLang="en-US" sz="2400">
                <a:ea typeface="宋体" panose="02010600030101010101" pitchFamily="2" charset="-122"/>
              </a:rPr>
              <a:t>最优子结构性质</a:t>
            </a:r>
            <a:endParaRPr lang="zh-CN" altLang="en-US" sz="2400">
              <a:ea typeface="宋体" panose="02010600030101010101" pitchFamily="2" charset="-122"/>
            </a:endParaRPr>
          </a:p>
          <a:p>
            <a:pPr marL="838200" lvl="1" indent="-381000" eaLnBrk="1" hangingPunct="1">
              <a:lnSpc>
                <a:spcPct val="120000"/>
              </a:lnSpc>
              <a:buFont typeface="Symbol" panose="05050102010706020507" pitchFamily="2" charset="2"/>
              <a:buAutoNum type="arabicPeriod"/>
            </a:pPr>
            <a:r>
              <a:rPr lang="zh-CN" altLang="en-US" sz="2400">
                <a:ea typeface="宋体" panose="02010600030101010101" pitchFamily="2" charset="-122"/>
              </a:rPr>
              <a:t>重叠子问题性质</a:t>
            </a:r>
            <a:endParaRPr lang="zh-CN" altLang="en-US" sz="2400" b="1">
              <a:ea typeface="宋体" panose="02010600030101010101" pitchFamily="2" charset="-122"/>
              <a:sym typeface="Symbol" panose="05050102010706020507" pitchFamily="2" charset="2"/>
            </a:endParaRPr>
          </a:p>
          <a:p>
            <a:pPr marL="457200" indent="-457200" eaLnBrk="1" hangingPunct="1">
              <a:lnSpc>
                <a:spcPct val="120000"/>
              </a:lnSpc>
              <a:buFont typeface="Symbol" panose="05050102010706020507" pitchFamily="2" charset="2"/>
              <a:buChar char="·"/>
            </a:pPr>
            <a:r>
              <a:rPr lang="zh-CN" altLang="en-US" sz="2800" b="1">
                <a:solidFill>
                  <a:srgbClr val="FF3300"/>
                </a:solidFill>
                <a:ea typeface="宋体" panose="02010600030101010101" pitchFamily="2" charset="-122"/>
              </a:rPr>
              <a:t>掌握设计动态规划算法的步骤</a:t>
            </a:r>
            <a:endParaRPr lang="zh-CN" altLang="en-US" sz="2800" b="1">
              <a:solidFill>
                <a:srgbClr val="FF3300"/>
              </a:solidFill>
              <a:ea typeface="宋体" panose="02010600030101010101" pitchFamily="2" charset="-122"/>
            </a:endParaRPr>
          </a:p>
          <a:p>
            <a:pPr marL="838200" lvl="1" indent="-381000" eaLnBrk="1" hangingPunct="1">
              <a:lnSpc>
                <a:spcPct val="120000"/>
              </a:lnSpc>
              <a:buFont typeface="Symbol" panose="05050102010706020507" pitchFamily="2" charset="2"/>
              <a:buAutoNum type="arabicPeriod"/>
            </a:pPr>
            <a:r>
              <a:rPr lang="zh-CN" altLang="en-US" sz="2400">
                <a:ea typeface="宋体" panose="02010600030101010101" pitchFamily="2" charset="-122"/>
              </a:rPr>
              <a:t>找出最优解的性质，并刻划其结构特征</a:t>
            </a:r>
            <a:endParaRPr lang="zh-CN" altLang="en-US" sz="2400">
              <a:ea typeface="宋体" panose="02010600030101010101" pitchFamily="2" charset="-122"/>
            </a:endParaRPr>
          </a:p>
          <a:p>
            <a:pPr marL="838200" lvl="1" indent="-381000" eaLnBrk="1" hangingPunct="1">
              <a:lnSpc>
                <a:spcPct val="120000"/>
              </a:lnSpc>
              <a:buFont typeface="Symbol" panose="05050102010706020507" pitchFamily="2" charset="2"/>
              <a:buAutoNum type="arabicPeriod"/>
            </a:pPr>
            <a:r>
              <a:rPr lang="zh-CN" altLang="en-US" sz="2400">
                <a:ea typeface="宋体" panose="02010600030101010101" pitchFamily="2" charset="-122"/>
              </a:rPr>
              <a:t>递归地定义最优值</a:t>
            </a:r>
            <a:endParaRPr lang="zh-CN" altLang="en-US" sz="2400">
              <a:ea typeface="宋体" panose="02010600030101010101" pitchFamily="2" charset="-122"/>
            </a:endParaRPr>
          </a:p>
          <a:p>
            <a:pPr marL="838200" lvl="1" indent="-381000" eaLnBrk="1" hangingPunct="1">
              <a:lnSpc>
                <a:spcPct val="120000"/>
              </a:lnSpc>
              <a:buFont typeface="Symbol" panose="05050102010706020507" pitchFamily="2" charset="2"/>
              <a:buAutoNum type="arabicPeriod"/>
            </a:pPr>
            <a:r>
              <a:rPr lang="zh-CN" altLang="en-US" sz="2400">
                <a:ea typeface="宋体" panose="02010600030101010101" pitchFamily="2" charset="-122"/>
              </a:rPr>
              <a:t>以自底向上的方式计算出最优值</a:t>
            </a:r>
            <a:endParaRPr lang="zh-CN" altLang="en-US" sz="2400">
              <a:ea typeface="宋体" panose="02010600030101010101" pitchFamily="2" charset="-122"/>
            </a:endParaRPr>
          </a:p>
          <a:p>
            <a:pPr marL="838200" lvl="1" indent="-381000" eaLnBrk="1" hangingPunct="1">
              <a:lnSpc>
                <a:spcPct val="120000"/>
              </a:lnSpc>
              <a:buFont typeface="Symbol" panose="05050102010706020507" pitchFamily="2" charset="2"/>
              <a:buAutoNum type="arabicPeriod"/>
            </a:pPr>
            <a:r>
              <a:rPr lang="zh-CN" altLang="en-US" sz="2400">
                <a:ea typeface="宋体" panose="02010600030101010101" pitchFamily="2" charset="-122"/>
              </a:rPr>
              <a:t>根据计算最优值时得到的信息，构造最优解</a:t>
            </a:r>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3.1</a:t>
            </a:r>
            <a:r>
              <a:rPr kumimoji="1" lang="zh-CN" altLang="en-US" dirty="0"/>
              <a:t>  概述</a:t>
            </a:r>
            <a:endParaRPr kumimoji="1" lang="zh-CN" alt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2600" y="1371600"/>
            <a:ext cx="5638800" cy="4890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3.1</a:t>
            </a:r>
            <a:r>
              <a:rPr kumimoji="1" lang="zh-CN" altLang="en-US" dirty="0"/>
              <a:t>  概述</a:t>
            </a:r>
            <a:endParaRPr kumimoji="1" lang="zh-CN" alt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8731" y="1447800"/>
            <a:ext cx="6586537" cy="4798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3.1</a:t>
            </a:r>
            <a:r>
              <a:rPr kumimoji="1" lang="zh-CN" altLang="en-US" dirty="0"/>
              <a:t>  概述</a:t>
            </a:r>
            <a:endParaRPr kumimoji="1" lang="zh-CN" alt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1364476"/>
            <a:ext cx="8077200" cy="4980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3"/>
          <p:cNvSpPr txBox="1">
            <a:spLocks noChangeArrowheads="1"/>
          </p:cNvSpPr>
          <p:nvPr/>
        </p:nvSpPr>
        <p:spPr bwMode="auto">
          <a:xfrm>
            <a:off x="533400" y="5673903"/>
            <a:ext cx="1420813"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800" b="1" dirty="0">
                <a:solidFill>
                  <a:srgbClr val="FF3300"/>
                </a:solidFill>
                <a:latin typeface="黑体" panose="02010609060101010101" pitchFamily="49" charset="-122"/>
                <a:ea typeface="黑体" panose="02010609060101010101" pitchFamily="49" charset="-122"/>
              </a:rPr>
              <a:t>阶段</a:t>
            </a:r>
            <a:r>
              <a:rPr lang="en-US" altLang="zh-CN" sz="3800" b="1" dirty="0">
                <a:solidFill>
                  <a:srgbClr val="FF3300"/>
                </a:solidFill>
                <a:latin typeface="黑体" panose="02010609060101010101" pitchFamily="49" charset="-122"/>
                <a:ea typeface="黑体" panose="02010609060101010101" pitchFamily="49" charset="-122"/>
              </a:rPr>
              <a:t>1</a:t>
            </a:r>
            <a:endParaRPr lang="en-US" altLang="zh-CN" sz="3800" b="1" dirty="0">
              <a:solidFill>
                <a:srgbClr val="FF33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1537" y="1401821"/>
            <a:ext cx="7400925" cy="4942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kumimoji="1" lang="en-US" altLang="zh-CN" dirty="0"/>
              <a:t>3.1</a:t>
            </a:r>
            <a:r>
              <a:rPr kumimoji="1" lang="zh-CN" altLang="en-US" dirty="0"/>
              <a:t>  概述</a:t>
            </a:r>
            <a:endParaRPr kumimoji="1" lang="zh-CN" altLang="en-US" dirty="0"/>
          </a:p>
        </p:txBody>
      </p:sp>
      <p:sp>
        <p:nvSpPr>
          <p:cNvPr id="5" name="Text Box 3"/>
          <p:cNvSpPr txBox="1">
            <a:spLocks noChangeArrowheads="1"/>
          </p:cNvSpPr>
          <p:nvPr/>
        </p:nvSpPr>
        <p:spPr bwMode="auto">
          <a:xfrm>
            <a:off x="533400" y="5673903"/>
            <a:ext cx="140775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800" b="1" dirty="0">
                <a:solidFill>
                  <a:srgbClr val="FF3300"/>
                </a:solidFill>
                <a:latin typeface="黑体" panose="02010609060101010101" pitchFamily="49" charset="-122"/>
                <a:ea typeface="黑体" panose="02010609060101010101" pitchFamily="49" charset="-122"/>
              </a:rPr>
              <a:t>阶段</a:t>
            </a:r>
            <a:r>
              <a:rPr lang="en-US" altLang="zh-CN" sz="3800" b="1" dirty="0">
                <a:solidFill>
                  <a:srgbClr val="FF3300"/>
                </a:solidFill>
                <a:latin typeface="黑体" panose="02010609060101010101" pitchFamily="49" charset="-122"/>
                <a:ea typeface="黑体" panose="02010609060101010101" pitchFamily="49" charset="-122"/>
              </a:rPr>
              <a:t>2</a:t>
            </a:r>
            <a:endParaRPr lang="en-US" altLang="zh-CN" sz="3800" b="1" dirty="0">
              <a:solidFill>
                <a:srgbClr val="FF33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1346877"/>
            <a:ext cx="7162800" cy="504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kumimoji="1" lang="en-US" altLang="zh-CN"/>
              <a:t>3.1</a:t>
            </a:r>
            <a:r>
              <a:rPr kumimoji="1" lang="zh-CN" altLang="en-US"/>
              <a:t>  概述</a:t>
            </a:r>
            <a:endParaRPr kumimoji="1" lang="zh-CN" altLang="en-US" dirty="0"/>
          </a:p>
        </p:txBody>
      </p:sp>
      <p:sp>
        <p:nvSpPr>
          <p:cNvPr id="5" name="Text Box 3"/>
          <p:cNvSpPr txBox="1">
            <a:spLocks noChangeArrowheads="1"/>
          </p:cNvSpPr>
          <p:nvPr/>
        </p:nvSpPr>
        <p:spPr bwMode="auto">
          <a:xfrm>
            <a:off x="533400" y="5673903"/>
            <a:ext cx="140775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800" b="1" dirty="0">
                <a:solidFill>
                  <a:srgbClr val="FF3300"/>
                </a:solidFill>
                <a:latin typeface="黑体" panose="02010609060101010101" pitchFamily="49" charset="-122"/>
                <a:ea typeface="黑体" panose="02010609060101010101" pitchFamily="49" charset="-122"/>
              </a:rPr>
              <a:t>阶段</a:t>
            </a:r>
            <a:r>
              <a:rPr lang="en-US" altLang="zh-CN" sz="3800" b="1" dirty="0">
                <a:solidFill>
                  <a:srgbClr val="FF3300"/>
                </a:solidFill>
                <a:latin typeface="黑体" panose="02010609060101010101" pitchFamily="49" charset="-122"/>
                <a:ea typeface="黑体" panose="02010609060101010101" pitchFamily="49" charset="-122"/>
              </a:rPr>
              <a:t>3</a:t>
            </a:r>
            <a:endParaRPr lang="en-US" altLang="zh-CN" sz="3800" b="1" dirty="0">
              <a:solidFill>
                <a:srgbClr val="FF33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01954" y="1447800"/>
            <a:ext cx="6940091"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kumimoji="1" lang="en-US" altLang="zh-CN" dirty="0"/>
              <a:t>3.1</a:t>
            </a:r>
            <a:r>
              <a:rPr kumimoji="1" lang="zh-CN" altLang="en-US" dirty="0"/>
              <a:t>  概述</a:t>
            </a:r>
            <a:endParaRPr kumimoji="1" lang="zh-CN" altLang="en-US" dirty="0"/>
          </a:p>
        </p:txBody>
      </p:sp>
      <p:sp>
        <p:nvSpPr>
          <p:cNvPr id="5" name="Text Box 3"/>
          <p:cNvSpPr txBox="1">
            <a:spLocks noChangeArrowheads="1"/>
          </p:cNvSpPr>
          <p:nvPr/>
        </p:nvSpPr>
        <p:spPr bwMode="auto">
          <a:xfrm>
            <a:off x="533400" y="5673903"/>
            <a:ext cx="140775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800" b="1" dirty="0">
                <a:solidFill>
                  <a:srgbClr val="FF3300"/>
                </a:solidFill>
                <a:latin typeface="黑体" panose="02010609060101010101" pitchFamily="49" charset="-122"/>
                <a:ea typeface="黑体" panose="02010609060101010101" pitchFamily="49" charset="-122"/>
              </a:rPr>
              <a:t>阶段</a:t>
            </a:r>
            <a:r>
              <a:rPr lang="en-US" altLang="zh-CN" sz="3800" b="1" dirty="0">
                <a:solidFill>
                  <a:srgbClr val="FF3300"/>
                </a:solidFill>
                <a:latin typeface="黑体" panose="02010609060101010101" pitchFamily="49" charset="-122"/>
                <a:ea typeface="黑体" panose="02010609060101010101" pitchFamily="49" charset="-122"/>
              </a:rPr>
              <a:t>4</a:t>
            </a:r>
            <a:endParaRPr lang="en-US" altLang="zh-CN" sz="3800" b="1" dirty="0">
              <a:solidFill>
                <a:srgbClr val="FF33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762000" y="304800"/>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prstDash val="solid"/>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3600" dirty="0">
                <a:ea typeface="黑体" panose="02010609060101010101" pitchFamily="49" charset="-122"/>
              </a:rPr>
              <a:t>※ ※</a:t>
            </a:r>
            <a:r>
              <a:rPr lang="zh-CN" altLang="en-US" sz="3600" dirty="0">
                <a:ea typeface="黑体" panose="02010609060101010101" pitchFamily="49" charset="-122"/>
              </a:rPr>
              <a:t>最优性原理与动态规划法</a:t>
            </a:r>
            <a:r>
              <a:rPr lang="en-US" altLang="zh-CN" sz="3600" dirty="0">
                <a:ea typeface="黑体" panose="02010609060101010101" pitchFamily="49" charset="-122"/>
              </a:rPr>
              <a:t>※ ※</a:t>
            </a:r>
            <a:endParaRPr lang="en-US" altLang="zh-CN" sz="3600" dirty="0">
              <a:ea typeface="黑体" panose="02010609060101010101" pitchFamily="49" charset="-122"/>
            </a:endParaRPr>
          </a:p>
        </p:txBody>
      </p:sp>
      <p:sp>
        <p:nvSpPr>
          <p:cNvPr id="5" name="Rectangle 3"/>
          <p:cNvSpPr txBox="1">
            <a:spLocks noChangeArrowheads="1"/>
          </p:cNvSpPr>
          <p:nvPr/>
        </p:nvSpPr>
        <p:spPr>
          <a:xfrm>
            <a:off x="304800" y="1447800"/>
            <a:ext cx="8534400" cy="45720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zh-CN" altLang="en-US" sz="2800">
                <a:latin typeface="黑体" panose="02010609060101010101" pitchFamily="49" charset="-122"/>
                <a:ea typeface="黑体" panose="02010609060101010101" pitchFamily="49" charset="-122"/>
              </a:rPr>
              <a:t>一个最优化问题如果满足最优性原理，则动态规划法是一种好的选择</a:t>
            </a:r>
            <a:endParaRPr lang="zh-CN" altLang="en-US" sz="2800">
              <a:latin typeface="黑体" panose="02010609060101010101" pitchFamily="49" charset="-122"/>
              <a:ea typeface="黑体" panose="02010609060101010101" pitchFamily="49" charset="-122"/>
            </a:endParaRPr>
          </a:p>
          <a:p>
            <a:pPr eaLnBrk="1" hangingPunct="1">
              <a:lnSpc>
                <a:spcPct val="90000"/>
              </a:lnSpc>
            </a:pPr>
            <a:r>
              <a:rPr lang="zh-CN" altLang="en-US" sz="2800">
                <a:latin typeface="黑体" panose="02010609060101010101" pitchFamily="49" charset="-122"/>
                <a:ea typeface="黑体" panose="02010609060101010101" pitchFamily="49" charset="-122"/>
              </a:rPr>
              <a:t>一个问题如果满足最优性原理，则该问题的最优解包含着相关子问题的最优解</a:t>
            </a:r>
            <a:endParaRPr lang="zh-CN" altLang="en-US" sz="2800">
              <a:latin typeface="黑体" panose="02010609060101010101" pitchFamily="49" charset="-122"/>
              <a:ea typeface="黑体" panose="02010609060101010101" pitchFamily="49" charset="-122"/>
            </a:endParaRPr>
          </a:p>
          <a:p>
            <a:pPr eaLnBrk="1" hangingPunct="1">
              <a:lnSpc>
                <a:spcPct val="90000"/>
              </a:lnSpc>
            </a:pPr>
            <a:r>
              <a:rPr lang="zh-CN" altLang="en-US" sz="2800">
                <a:latin typeface="黑体" panose="02010609060101010101" pitchFamily="49" charset="-122"/>
                <a:ea typeface="黑体" panose="02010609060101010101" pitchFamily="49" charset="-122"/>
              </a:rPr>
              <a:t>一个最优化问题如果既满足最优性原理，又具有子问题覆盖的特点，则用动态规划法求解这类问题将十分有效</a:t>
            </a:r>
            <a:endParaRPr lang="zh-CN" altLang="en-US" sz="2800">
              <a:latin typeface="黑体" panose="02010609060101010101" pitchFamily="49" charset="-122"/>
              <a:ea typeface="黑体" panose="02010609060101010101" pitchFamily="49" charset="-122"/>
            </a:endParaRPr>
          </a:p>
          <a:p>
            <a:pPr eaLnBrk="1" hangingPunct="1">
              <a:lnSpc>
                <a:spcPct val="90000"/>
              </a:lnSpc>
            </a:pPr>
            <a:r>
              <a:rPr lang="zh-CN" altLang="en-US" sz="2800">
                <a:latin typeface="黑体" panose="02010609060101010101" pitchFamily="49" charset="-122"/>
                <a:ea typeface="黑体" panose="02010609060101010101" pitchFamily="49" charset="-122"/>
              </a:rPr>
              <a:t>用动态规划法求解时，首先需要分析问题本身，发现问题的最优子结构（</a:t>
            </a:r>
            <a:r>
              <a:rPr lang="en-US" altLang="zh-CN" sz="2800">
                <a:latin typeface="黑体" panose="02010609060101010101" pitchFamily="49" charset="-122"/>
                <a:ea typeface="黑体" panose="02010609060101010101" pitchFamily="49" charset="-122"/>
              </a:rPr>
              <a:t>optimal substructure</a:t>
            </a:r>
            <a:r>
              <a:rPr lang="zh-CN" altLang="en-US" sz="2800">
                <a:latin typeface="黑体" panose="02010609060101010101" pitchFamily="49" charset="-122"/>
                <a:ea typeface="黑体" panose="02010609060101010101" pitchFamily="49" charset="-122"/>
              </a:rPr>
              <a:t>），给出问题求解时的递推关系式，在此基础上再按照自底向上的方式设计算法</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762000" y="304800"/>
            <a:ext cx="844169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prstDash val="solid"/>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3600" dirty="0">
                <a:ea typeface="黑体" panose="02010609060101010101" pitchFamily="49" charset="-122"/>
              </a:rPr>
              <a:t>※ ※</a:t>
            </a:r>
            <a:r>
              <a:rPr lang="zh-CN" altLang="en-US" sz="3600" dirty="0">
                <a:ea typeface="黑体" panose="02010609060101010101" pitchFamily="49" charset="-122"/>
              </a:rPr>
              <a:t>使用动态规划方法的基本条件</a:t>
            </a:r>
            <a:r>
              <a:rPr lang="en-US" altLang="zh-CN" sz="3600" dirty="0">
                <a:ea typeface="黑体" panose="02010609060101010101" pitchFamily="49" charset="-122"/>
              </a:rPr>
              <a:t>※ ※</a:t>
            </a:r>
            <a:endParaRPr lang="en-US" altLang="zh-CN" sz="3600" dirty="0">
              <a:ea typeface="黑体" panose="02010609060101010101" pitchFamily="49" charset="-122"/>
            </a:endParaRPr>
          </a:p>
        </p:txBody>
      </p:sp>
      <p:sp>
        <p:nvSpPr>
          <p:cNvPr id="6" name="Rectangle 2"/>
          <p:cNvSpPr txBox="1">
            <a:spLocks noRot="1" noChangeArrowheads="1"/>
          </p:cNvSpPr>
          <p:nvPr/>
        </p:nvSpPr>
        <p:spPr>
          <a:xfrm>
            <a:off x="495300" y="1447800"/>
            <a:ext cx="8153400" cy="4498975"/>
          </a:xfrm>
          <a:prstGeom prst="rect">
            <a:avLst/>
          </a:prstGeom>
          <a:noFill/>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eaLnBrk="1" hangingPunct="1"/>
            <a:r>
              <a:rPr lang="zh-CN" altLang="en-US" b="1" dirty="0">
                <a:solidFill>
                  <a:srgbClr val="FF3300"/>
                </a:solidFill>
                <a:latin typeface="黑体" panose="02010609060101010101" pitchFamily="49" charset="-122"/>
                <a:ea typeface="黑体" panose="02010609060101010101" pitchFamily="49" charset="-122"/>
              </a:rPr>
              <a:t>最优子结构</a:t>
            </a:r>
            <a:endParaRPr lang="zh-CN" altLang="en-US" b="1" dirty="0">
              <a:solidFill>
                <a:srgbClr val="FF3300"/>
              </a:solidFill>
              <a:latin typeface="黑体" panose="02010609060101010101" pitchFamily="49" charset="-122"/>
              <a:ea typeface="黑体" panose="02010609060101010101" pitchFamily="49" charset="-122"/>
            </a:endParaRPr>
          </a:p>
          <a:p>
            <a:pPr lvl="2" eaLnBrk="1" hangingPunct="1"/>
            <a:r>
              <a:rPr lang="zh-CN" altLang="en-US" sz="2200" dirty="0">
                <a:latin typeface="黑体" panose="02010609060101010101" pitchFamily="49" charset="-122"/>
                <a:ea typeface="黑体" panose="02010609060101010101" pitchFamily="49" charset="-122"/>
              </a:rPr>
              <a:t>当一个问题的优化解包含了子问题的优化解时</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我们说这个问题具有优化子结构</a:t>
            </a:r>
            <a:endParaRPr lang="zh-CN" altLang="en-US" sz="2200" dirty="0">
              <a:latin typeface="黑体" panose="02010609060101010101" pitchFamily="49" charset="-122"/>
              <a:ea typeface="黑体" panose="02010609060101010101" pitchFamily="49" charset="-122"/>
            </a:endParaRPr>
          </a:p>
          <a:p>
            <a:pPr lvl="2" eaLnBrk="1" hangingPunct="1"/>
            <a:r>
              <a:rPr lang="zh-CN" altLang="en-US" sz="2200" dirty="0">
                <a:latin typeface="黑体" panose="02010609060101010101" pitchFamily="49" charset="-122"/>
                <a:ea typeface="黑体" panose="02010609060101010101" pitchFamily="49" charset="-122"/>
              </a:rPr>
              <a:t>缩小子问题的集合</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只要哪些优化问题包含了优化子问题</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降低实现复杂性</a:t>
            </a:r>
            <a:endParaRPr lang="zh-CN" altLang="en-US" sz="2200" dirty="0">
              <a:latin typeface="黑体" panose="02010609060101010101" pitchFamily="49" charset="-122"/>
              <a:ea typeface="黑体" panose="02010609060101010101" pitchFamily="49" charset="-122"/>
            </a:endParaRPr>
          </a:p>
          <a:p>
            <a:pPr lvl="1" eaLnBrk="1" hangingPunct="1"/>
            <a:r>
              <a:rPr lang="zh-CN" altLang="en-US" b="1" dirty="0">
                <a:solidFill>
                  <a:srgbClr val="FF3300"/>
                </a:solidFill>
                <a:latin typeface="黑体" panose="02010609060101010101" pitchFamily="49" charset="-122"/>
                <a:ea typeface="黑体" panose="02010609060101010101" pitchFamily="49" charset="-122"/>
              </a:rPr>
              <a:t>重叠子问题</a:t>
            </a:r>
            <a:endParaRPr lang="zh-CN" altLang="en-US" b="1" dirty="0">
              <a:solidFill>
                <a:srgbClr val="FF3300"/>
              </a:solidFill>
              <a:latin typeface="黑体" panose="02010609060101010101" pitchFamily="49" charset="-122"/>
              <a:ea typeface="黑体" panose="02010609060101010101" pitchFamily="49" charset="-122"/>
            </a:endParaRPr>
          </a:p>
          <a:p>
            <a:pPr lvl="2" eaLnBrk="1" hangingPunct="1"/>
            <a:r>
              <a:rPr lang="zh-CN" altLang="en-US" sz="2200" dirty="0">
                <a:latin typeface="黑体" panose="02010609060101010101" pitchFamily="49" charset="-122"/>
                <a:ea typeface="黑体" panose="02010609060101010101" pitchFamily="49" charset="-122"/>
              </a:rPr>
              <a:t>在问题的求解过程中</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很多子问题的解被多次重复使用</a:t>
            </a:r>
            <a:endParaRPr lang="zh-CN" altLang="en-US" sz="2200" dirty="0">
              <a:latin typeface="黑体" panose="02010609060101010101" pitchFamily="49" charset="-122"/>
              <a:ea typeface="黑体" panose="02010609060101010101" pitchFamily="49" charset="-122"/>
            </a:endParaRPr>
          </a:p>
          <a:p>
            <a:pPr lvl="1" eaLnBrk="1" hangingPunct="1"/>
            <a:r>
              <a:rPr lang="zh-CN" altLang="en-US" b="1" dirty="0">
                <a:solidFill>
                  <a:srgbClr val="FF3300"/>
                </a:solidFill>
                <a:latin typeface="黑体" panose="02010609060101010101" pitchFamily="49" charset="-122"/>
                <a:ea typeface="黑体" panose="02010609060101010101" pitchFamily="49" charset="-122"/>
              </a:rPr>
              <a:t>无后效性</a:t>
            </a:r>
            <a:endParaRPr lang="zh-CN" altLang="en-US" b="1" dirty="0">
              <a:solidFill>
                <a:srgbClr val="FF3300"/>
              </a:solidFill>
              <a:latin typeface="黑体" panose="02010609060101010101" pitchFamily="49" charset="-122"/>
              <a:ea typeface="黑体" panose="02010609060101010101" pitchFamily="49" charset="-122"/>
            </a:endParaRPr>
          </a:p>
          <a:p>
            <a:pPr lvl="2" eaLnBrk="1" hangingPunct="1"/>
            <a:r>
              <a:rPr lang="zh-CN" altLang="en-US" sz="2200" dirty="0">
                <a:latin typeface="黑体" panose="02010609060101010101" pitchFamily="49" charset="-122"/>
                <a:ea typeface="黑体" panose="02010609060101010101" pitchFamily="49" charset="-122"/>
              </a:rPr>
              <a:t>即一个问题被划分阶段后，阶段</a:t>
            </a:r>
            <a:r>
              <a:rPr lang="en-US" altLang="zh-CN" sz="2200" dirty="0">
                <a:latin typeface="黑体" panose="02010609060101010101" pitchFamily="49" charset="-122"/>
                <a:ea typeface="黑体" panose="02010609060101010101" pitchFamily="49" charset="-122"/>
              </a:rPr>
              <a:t>I</a:t>
            </a:r>
            <a:r>
              <a:rPr lang="zh-CN" altLang="en-US" sz="2200" dirty="0">
                <a:latin typeface="黑体" panose="02010609060101010101" pitchFamily="49" charset="-122"/>
                <a:ea typeface="黑体" panose="02010609060101010101" pitchFamily="49" charset="-122"/>
              </a:rPr>
              <a:t>中的状态只能由</a:t>
            </a:r>
            <a:r>
              <a:rPr lang="en-US" altLang="zh-CN" sz="2200" dirty="0">
                <a:latin typeface="黑体" panose="02010609060101010101" pitchFamily="49" charset="-122"/>
                <a:ea typeface="黑体" panose="02010609060101010101" pitchFamily="49" charset="-122"/>
              </a:rPr>
              <a:t>i+1</a:t>
            </a:r>
            <a:r>
              <a:rPr lang="zh-CN" altLang="en-US" sz="2200" dirty="0">
                <a:latin typeface="黑体" panose="02010609060101010101" pitchFamily="49" charset="-122"/>
                <a:ea typeface="黑体" panose="02010609060101010101" pitchFamily="49" charset="-122"/>
              </a:rPr>
              <a:t>中的状态通过状态转移方程得来，与其他状态没有关系，特别是与未发生的状态没有关系</a:t>
            </a:r>
            <a:endParaRPr lang="zh-CN" altLang="en-US" sz="22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762000" y="304800"/>
            <a:ext cx="845248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prstDash val="solid"/>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3600" dirty="0">
                <a:ea typeface="黑体" panose="02010609060101010101" pitchFamily="49" charset="-122"/>
              </a:rPr>
              <a:t>※ ※</a:t>
            </a:r>
            <a:r>
              <a:rPr lang="zh-CN" altLang="en-US" sz="3600" dirty="0">
                <a:ea typeface="黑体" panose="02010609060101010101" pitchFamily="49" charset="-122"/>
              </a:rPr>
              <a:t>使用动态规划方法的求解步骤</a:t>
            </a:r>
            <a:r>
              <a:rPr lang="en-US" altLang="zh-CN" sz="3600" dirty="0">
                <a:ea typeface="黑体" panose="02010609060101010101" pitchFamily="49" charset="-122"/>
              </a:rPr>
              <a:t>※ ※</a:t>
            </a:r>
            <a:endParaRPr lang="en-US" altLang="zh-CN" sz="3600" dirty="0">
              <a:ea typeface="黑体" panose="02010609060101010101" pitchFamily="49" charset="-122"/>
            </a:endParaRPr>
          </a:p>
        </p:txBody>
      </p:sp>
      <p:sp>
        <p:nvSpPr>
          <p:cNvPr id="4" name="Rectangle 4"/>
          <p:cNvSpPr>
            <a:spLocks noRot="1" noChangeArrowheads="1"/>
          </p:cNvSpPr>
          <p:nvPr/>
        </p:nvSpPr>
        <p:spPr bwMode="auto">
          <a:xfrm>
            <a:off x="616743" y="1600200"/>
            <a:ext cx="8367713" cy="3657600"/>
          </a:xfrm>
          <a:prstGeom prst="rect">
            <a:avLst/>
          </a:prstGeom>
          <a:noFill/>
          <a:ln>
            <a:noFill/>
          </a:ln>
          <a:effec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514350" indent="-514350" eaLnBrk="1" hangingPunct="1">
              <a:buFont typeface="+mj-lt"/>
              <a:buAutoNum type="arabicPeriod"/>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找出最优解的性质，并刻划其结构特征。</a:t>
            </a:r>
            <a:endPar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514350" indent="-514350" eaLnBrk="1" hangingPunct="1">
              <a:buFont typeface="+mj-lt"/>
              <a:buAutoNum type="arabicPeriod"/>
            </a:pPr>
            <a:r>
              <a:rPr lang="zh-CN" altLang="en-US" sz="2800" dirty="0">
                <a:latin typeface="黑体" panose="02010609060101010101" pitchFamily="49" charset="-122"/>
                <a:ea typeface="黑体" panose="02010609060101010101" pitchFamily="49" charset="-122"/>
                <a:cs typeface="Times New Roman" panose="02020603050405020304" pitchFamily="18" charset="0"/>
              </a:rPr>
              <a:t>递归地定义最优值。</a:t>
            </a:r>
            <a:endParaRPr lang="zh-CN" altLang="en-US" sz="2800" dirty="0">
              <a:latin typeface="黑体" panose="02010609060101010101" pitchFamily="49" charset="-122"/>
              <a:ea typeface="黑体" panose="02010609060101010101" pitchFamily="49" charset="-122"/>
              <a:cs typeface="Times New Roman" panose="02020603050405020304" pitchFamily="18" charset="0"/>
            </a:endParaRPr>
          </a:p>
          <a:p>
            <a:pPr marL="514350" indent="-514350" eaLnBrk="1" hangingPunct="1">
              <a:buFont typeface="+mj-lt"/>
              <a:buAutoNum type="arabicPeriod"/>
            </a:pPr>
            <a:r>
              <a:rPr lang="zh-CN" altLang="en-US" sz="2800" dirty="0">
                <a:latin typeface="黑体" panose="02010609060101010101" pitchFamily="49" charset="-122"/>
                <a:ea typeface="黑体" panose="02010609060101010101" pitchFamily="49" charset="-122"/>
                <a:cs typeface="Times New Roman" panose="02020603050405020304" pitchFamily="18" charset="0"/>
              </a:rPr>
              <a:t>以自底向上的方式计算出最优值。</a:t>
            </a:r>
            <a:endParaRPr lang="zh-CN" altLang="en-US" sz="2800" dirty="0">
              <a:latin typeface="黑体" panose="02010609060101010101" pitchFamily="49" charset="-122"/>
              <a:ea typeface="黑体" panose="02010609060101010101" pitchFamily="49" charset="-122"/>
              <a:cs typeface="Times New Roman" panose="02020603050405020304" pitchFamily="18" charset="0"/>
            </a:endParaRPr>
          </a:p>
          <a:p>
            <a:pPr marL="514350" indent="-514350" eaLnBrk="1" hangingPunct="1">
              <a:buFont typeface="+mj-lt"/>
              <a:buAutoNum type="arabicPeriod"/>
            </a:pPr>
            <a:r>
              <a:rPr lang="zh-CN" altLang="en-US" sz="2800" dirty="0">
                <a:latin typeface="黑体" panose="02010609060101010101" pitchFamily="49" charset="-122"/>
                <a:ea typeface="黑体" panose="02010609060101010101" pitchFamily="49" charset="-122"/>
                <a:cs typeface="Times New Roman" panose="02020603050405020304" pitchFamily="18" charset="0"/>
              </a:rPr>
              <a:t>根据计算最优值时得到的信息，构造最优解。</a:t>
            </a:r>
            <a:endParaRPr lang="zh-CN" altLang="en-US" sz="28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3.2</a:t>
            </a:r>
            <a:r>
              <a:rPr kumimoji="1" lang="zh-CN" altLang="en-US" dirty="0"/>
              <a:t> 矩阵连乘问题</a:t>
            </a:r>
            <a:endParaRPr kumimoji="1" lang="zh-CN" altLang="en-US" dirty="0"/>
          </a:p>
        </p:txBody>
      </p:sp>
      <p:sp>
        <p:nvSpPr>
          <p:cNvPr id="3" name="Rectangle 3"/>
          <p:cNvSpPr>
            <a:spLocks noChangeArrowheads="1"/>
          </p:cNvSpPr>
          <p:nvPr/>
        </p:nvSpPr>
        <p:spPr bwMode="auto">
          <a:xfrm>
            <a:off x="547606" y="1371600"/>
            <a:ext cx="8458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chemeClr val="accent2"/>
              </a:buClr>
              <a:buSzPct val="50000"/>
              <a:buFont typeface="Wingdings" panose="05000000000000000000" pitchFamily="2" charset="2"/>
              <a:buChar char="n"/>
            </a:pPr>
            <a:r>
              <a:rPr lang="zh-CN" altLang="en-US" sz="2800" dirty="0">
                <a:latin typeface="黑体" panose="02010609060101010101" pitchFamily="49" charset="-122"/>
                <a:ea typeface="黑体" panose="02010609060101010101" pitchFamily="49" charset="-122"/>
              </a:rPr>
              <a:t>给定</a:t>
            </a:r>
            <a:r>
              <a:rPr lang="en-US" altLang="zh-CN" sz="2800" dirty="0">
                <a:latin typeface="黑体" panose="02010609060101010101" pitchFamily="49" charset="-122"/>
                <a:ea typeface="黑体" panose="02010609060101010101" pitchFamily="49" charset="-122"/>
              </a:rPr>
              <a:t>n</a:t>
            </a:r>
            <a:r>
              <a:rPr lang="zh-CN" altLang="en-US" sz="2800" dirty="0">
                <a:latin typeface="黑体" panose="02010609060101010101" pitchFamily="49" charset="-122"/>
                <a:ea typeface="黑体" panose="02010609060101010101" pitchFamily="49" charset="-122"/>
              </a:rPr>
              <a:t>个矩阵           ， 其中  与    是可乘的，         。考察这</a:t>
            </a:r>
            <a:r>
              <a:rPr lang="en-US" altLang="zh-CN" sz="2800" dirty="0">
                <a:latin typeface="黑体" panose="02010609060101010101" pitchFamily="49" charset="-122"/>
                <a:ea typeface="黑体" panose="02010609060101010101" pitchFamily="49" charset="-122"/>
              </a:rPr>
              <a:t>n</a:t>
            </a:r>
            <a:r>
              <a:rPr lang="zh-CN" altLang="en-US" sz="2800" dirty="0">
                <a:latin typeface="黑体" panose="02010609060101010101" pitchFamily="49" charset="-122"/>
                <a:ea typeface="黑体" panose="02010609060101010101" pitchFamily="49" charset="-122"/>
              </a:rPr>
              <a:t>个矩阵的连乘积          </a:t>
            </a:r>
            <a:endParaRPr lang="zh-CN" altLang="en-US" sz="2800" dirty="0">
              <a:latin typeface="黑体" panose="02010609060101010101" pitchFamily="49" charset="-122"/>
              <a:ea typeface="黑体" panose="02010609060101010101" pitchFamily="49" charset="-122"/>
            </a:endParaRPr>
          </a:p>
          <a:p>
            <a:pPr marL="0" indent="0" eaLnBrk="1" hangingPunct="1">
              <a:buClr>
                <a:schemeClr val="accent2"/>
              </a:buClr>
              <a:buSzPct val="50000"/>
              <a:buNone/>
            </a:pPr>
            <a:endParaRPr lang="zh-CN" altLang="en-US" sz="2800" dirty="0">
              <a:latin typeface="黑体" panose="02010609060101010101" pitchFamily="49" charset="-122"/>
              <a:ea typeface="黑体" panose="02010609060101010101" pitchFamily="49" charset="-122"/>
            </a:endParaRPr>
          </a:p>
          <a:p>
            <a:pPr eaLnBrk="1" hangingPunct="1">
              <a:buClr>
                <a:schemeClr val="accent2"/>
              </a:buClr>
              <a:buSzPct val="50000"/>
              <a:buFont typeface="Wingdings" panose="05000000000000000000" pitchFamily="2" charset="2"/>
              <a:buChar char="n"/>
            </a:pPr>
            <a:r>
              <a:rPr lang="zh-CN" altLang="en-US" sz="2800" dirty="0">
                <a:latin typeface="黑体" panose="02010609060101010101" pitchFamily="49" charset="-122"/>
                <a:ea typeface="黑体" panose="02010609060101010101" pitchFamily="49" charset="-122"/>
              </a:rPr>
              <a:t>由于矩阵乘法满足结合律，所以计算矩阵的连乘可以有许多不同的</a:t>
            </a:r>
            <a:r>
              <a:rPr lang="zh-CN" altLang="en-US" sz="2800" dirty="0">
                <a:solidFill>
                  <a:srgbClr val="C00000"/>
                </a:solidFill>
                <a:latin typeface="黑体" panose="02010609060101010101" pitchFamily="49" charset="-122"/>
                <a:ea typeface="黑体" panose="02010609060101010101" pitchFamily="49" charset="-122"/>
              </a:rPr>
              <a:t>计算次序</a:t>
            </a:r>
            <a:r>
              <a:rPr lang="zh-CN" altLang="en-US" sz="2800" dirty="0">
                <a:latin typeface="黑体" panose="02010609060101010101" pitchFamily="49" charset="-122"/>
                <a:ea typeface="黑体" panose="02010609060101010101" pitchFamily="49" charset="-122"/>
              </a:rPr>
              <a:t>。这种计算次序可以用</a:t>
            </a:r>
            <a:r>
              <a:rPr lang="zh-CN" altLang="en-US" sz="2800" dirty="0">
                <a:solidFill>
                  <a:srgbClr val="C00000"/>
                </a:solidFill>
                <a:latin typeface="黑体" panose="02010609060101010101" pitchFamily="49" charset="-122"/>
                <a:ea typeface="黑体" panose="02010609060101010101" pitchFamily="49" charset="-122"/>
              </a:rPr>
              <a:t>加括号</a:t>
            </a:r>
            <a:r>
              <a:rPr lang="zh-CN" altLang="en-US" sz="2800" dirty="0">
                <a:latin typeface="黑体" panose="02010609060101010101" pitchFamily="49" charset="-122"/>
                <a:ea typeface="黑体" panose="02010609060101010101" pitchFamily="49" charset="-122"/>
              </a:rPr>
              <a:t>的方式来确定。</a:t>
            </a:r>
            <a:endParaRPr lang="zh-CN" altLang="en-US" sz="2800" dirty="0">
              <a:latin typeface="黑体" panose="02010609060101010101" pitchFamily="49" charset="-122"/>
              <a:ea typeface="黑体" panose="02010609060101010101" pitchFamily="49" charset="-122"/>
            </a:endParaRPr>
          </a:p>
          <a:p>
            <a:pPr eaLnBrk="1" hangingPunct="1">
              <a:buClr>
                <a:schemeClr val="accent2"/>
              </a:buClr>
              <a:buSzPct val="50000"/>
              <a:buFont typeface="Wingdings" panose="05000000000000000000" pitchFamily="2" charset="2"/>
              <a:buChar char="n"/>
            </a:pPr>
            <a:r>
              <a:rPr lang="zh-CN" altLang="en-US" sz="2800" dirty="0">
                <a:latin typeface="黑体" panose="02010609060101010101" pitchFamily="49" charset="-122"/>
                <a:ea typeface="黑体" panose="02010609060101010101" pitchFamily="49" charset="-122"/>
              </a:rPr>
              <a:t>若一个矩阵连乘积的计算次序完全确定，也就是说该连乘积已</a:t>
            </a:r>
            <a:r>
              <a:rPr lang="zh-CN" altLang="en-US" sz="2800" dirty="0">
                <a:solidFill>
                  <a:srgbClr val="C00000"/>
                </a:solidFill>
                <a:latin typeface="黑体" panose="02010609060101010101" pitchFamily="49" charset="-122"/>
                <a:ea typeface="黑体" panose="02010609060101010101" pitchFamily="49" charset="-122"/>
              </a:rPr>
              <a:t>完全加括号</a:t>
            </a:r>
            <a:r>
              <a:rPr lang="zh-CN" altLang="en-US" sz="2800" dirty="0">
                <a:latin typeface="黑体" panose="02010609060101010101" pitchFamily="49" charset="-122"/>
                <a:ea typeface="黑体" panose="02010609060101010101" pitchFamily="49" charset="-122"/>
              </a:rPr>
              <a:t>，则可以依此次序反复调用</a:t>
            </a: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个矩阵相乘的标准算法计算出矩阵连乘积。</a:t>
            </a:r>
            <a:endParaRPr lang="en-US" altLang="ja-JP" sz="2800" dirty="0">
              <a:latin typeface="黑体" panose="02010609060101010101" pitchFamily="49" charset="-122"/>
              <a:ea typeface="黑体" panose="02010609060101010101" pitchFamily="49" charset="-122"/>
            </a:endParaRPr>
          </a:p>
        </p:txBody>
      </p:sp>
      <p:graphicFrame>
        <p:nvGraphicFramePr>
          <p:cNvPr id="4" name="Object 4"/>
          <p:cNvGraphicFramePr>
            <a:graphicFrameLocks noChangeAspect="1"/>
          </p:cNvGraphicFramePr>
          <p:nvPr/>
        </p:nvGraphicFramePr>
        <p:xfrm>
          <a:off x="2971800" y="1371600"/>
          <a:ext cx="1981200" cy="525463"/>
        </p:xfrm>
        <a:graphic>
          <a:graphicData uri="http://schemas.openxmlformats.org/presentationml/2006/ole">
            <mc:AlternateContent xmlns:mc="http://schemas.openxmlformats.org/markup-compatibility/2006">
              <mc:Choice xmlns:v="urn:schemas-microsoft-com:vml" Requires="v">
                <p:oleObj spid="_x0000_s6390" name="数式" r:id="rId1" imgW="20726400" imgH="5486400" progId="Equation.3">
                  <p:embed/>
                </p:oleObj>
              </mc:Choice>
              <mc:Fallback>
                <p:oleObj name="数式" r:id="rId1" imgW="20726400" imgH="54864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371600"/>
                        <a:ext cx="1981200"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p:cNvGraphicFramePr>
            <a:graphicFrameLocks noChangeAspect="1"/>
          </p:cNvGraphicFramePr>
          <p:nvPr/>
        </p:nvGraphicFramePr>
        <p:xfrm>
          <a:off x="6096000" y="1403350"/>
          <a:ext cx="357188" cy="493713"/>
        </p:xfrm>
        <a:graphic>
          <a:graphicData uri="http://schemas.openxmlformats.org/presentationml/2006/ole">
            <mc:AlternateContent xmlns:mc="http://schemas.openxmlformats.org/markup-compatibility/2006">
              <mc:Choice xmlns:v="urn:schemas-microsoft-com:vml" Requires="v">
                <p:oleObj spid="_x0000_s6391" name="数式" r:id="rId3" imgW="3962400" imgH="5486400" progId="Equation.3">
                  <p:embed/>
                </p:oleObj>
              </mc:Choice>
              <mc:Fallback>
                <p:oleObj name="数式" r:id="rId3" imgW="3962400" imgH="5486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403350"/>
                        <a:ext cx="357188"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nvGraphicFramePr>
        <p:xfrm>
          <a:off x="6921135" y="1403350"/>
          <a:ext cx="549275" cy="493713"/>
        </p:xfrm>
        <a:graphic>
          <a:graphicData uri="http://schemas.openxmlformats.org/presentationml/2006/ole">
            <mc:AlternateContent xmlns:mc="http://schemas.openxmlformats.org/markup-compatibility/2006">
              <mc:Choice xmlns:v="urn:schemas-microsoft-com:vml" Requires="v">
                <p:oleObj spid="_x0000_s6392" name="数式" r:id="rId5" imgW="6096000" imgH="5486400" progId="Equation.3">
                  <p:embed/>
                </p:oleObj>
              </mc:Choice>
              <mc:Fallback>
                <p:oleObj name="数式" r:id="rId5" imgW="6096000" imgH="5486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1135" y="1403350"/>
                        <a:ext cx="549275"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7"/>
          <p:cNvGraphicFramePr>
            <a:graphicFrameLocks noChangeAspect="1"/>
          </p:cNvGraphicFramePr>
          <p:nvPr/>
        </p:nvGraphicFramePr>
        <p:xfrm>
          <a:off x="1580259" y="1897063"/>
          <a:ext cx="1649413" cy="357188"/>
        </p:xfrm>
        <a:graphic>
          <a:graphicData uri="http://schemas.openxmlformats.org/presentationml/2006/ole">
            <mc:AlternateContent xmlns:mc="http://schemas.openxmlformats.org/markup-compatibility/2006">
              <mc:Choice xmlns:v="urn:schemas-microsoft-com:vml" Requires="v">
                <p:oleObj spid="_x0000_s6393" name="数式" r:id="rId7" imgW="21031200" imgH="4572000" progId="Equation.3">
                  <p:embed/>
                </p:oleObj>
              </mc:Choice>
              <mc:Fallback>
                <p:oleObj name="数式" r:id="rId7" imgW="21031200" imgH="45720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0259" y="1897063"/>
                        <a:ext cx="164941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p:cNvGraphicFramePr>
            <a:graphicFrameLocks noChangeAspect="1"/>
          </p:cNvGraphicFramePr>
          <p:nvPr/>
        </p:nvGraphicFramePr>
        <p:xfrm>
          <a:off x="3070225" y="2254251"/>
          <a:ext cx="1501775" cy="587375"/>
        </p:xfrm>
        <a:graphic>
          <a:graphicData uri="http://schemas.openxmlformats.org/presentationml/2006/ole">
            <mc:AlternateContent xmlns:mc="http://schemas.openxmlformats.org/markup-compatibility/2006">
              <mc:Choice xmlns:v="urn:schemas-microsoft-com:vml" Requires="v">
                <p:oleObj spid="_x0000_s6394" name="数式" r:id="rId9" imgW="14020800" imgH="5486400" progId="Equation.3">
                  <p:embed/>
                </p:oleObj>
              </mc:Choice>
              <mc:Fallback>
                <p:oleObj name="数式" r:id="rId9" imgW="14020800" imgH="54864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0225" y="2254251"/>
                        <a:ext cx="1501775"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学习要点</a:t>
            </a:r>
            <a:endParaRPr lang="zh-CN" altLang="en-US" dirty="0"/>
          </a:p>
        </p:txBody>
      </p:sp>
      <p:sp>
        <p:nvSpPr>
          <p:cNvPr id="5" name="Rectangle 4"/>
          <p:cNvSpPr>
            <a:spLocks noChangeArrowheads="1"/>
          </p:cNvSpPr>
          <p:nvPr/>
        </p:nvSpPr>
        <p:spPr bwMode="auto">
          <a:xfrm>
            <a:off x="822960" y="1371600"/>
            <a:ext cx="8229600" cy="503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990600" indent="-533400">
              <a:spcBef>
                <a:spcPct val="20000"/>
              </a:spcBef>
              <a:buChar char="–"/>
              <a:defRPr sz="28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752600" indent="-381000">
              <a:spcBef>
                <a:spcPct val="20000"/>
              </a:spcBef>
              <a:buChar char="–"/>
              <a:defRPr sz="2000">
                <a:solidFill>
                  <a:schemeClr val="tx1"/>
                </a:solidFill>
                <a:latin typeface="Arial" panose="020B0604020202020204" pitchFamily="34" charset="0"/>
              </a:defRPr>
            </a:lvl4pPr>
            <a:lvl5pPr marL="2209800" indent="-381000">
              <a:spcBef>
                <a:spcPct val="20000"/>
              </a:spcBef>
              <a:buChar char="»"/>
              <a:defRPr sz="2000">
                <a:solidFill>
                  <a:schemeClr val="tx1"/>
                </a:solidFill>
                <a:latin typeface="Arial" panose="020B0604020202020204" pitchFamily="34" charset="0"/>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20000"/>
              </a:lnSpc>
              <a:buFont typeface="Symbol" panose="05050102010706020507" pitchFamily="2" charset="2"/>
              <a:buChar char="·"/>
            </a:pPr>
            <a:r>
              <a:rPr lang="zh-CN" altLang="en-US" sz="2800" b="1" dirty="0">
                <a:solidFill>
                  <a:srgbClr val="FF3300"/>
                </a:solidFill>
              </a:rPr>
              <a:t>通过范例学习动态规划算法设计策略</a:t>
            </a:r>
            <a:endParaRPr lang="zh-CN" altLang="en-US" sz="2800" b="1" dirty="0">
              <a:solidFill>
                <a:srgbClr val="FF3300"/>
              </a:solidFill>
            </a:endParaRPr>
          </a:p>
          <a:p>
            <a:pPr lvl="2" eaLnBrk="1" hangingPunct="1">
              <a:lnSpc>
                <a:spcPct val="120000"/>
              </a:lnSpc>
              <a:buFont typeface="Symbol" panose="05050102010706020507" pitchFamily="2" charset="2"/>
              <a:buAutoNum type="arabicPeriod"/>
            </a:pPr>
            <a:r>
              <a:rPr lang="zh-CN" altLang="en-US" dirty="0"/>
              <a:t>矩阵连乘问题；</a:t>
            </a:r>
            <a:endParaRPr lang="zh-CN" altLang="en-US" dirty="0"/>
          </a:p>
          <a:p>
            <a:pPr lvl="2" eaLnBrk="1" hangingPunct="1">
              <a:lnSpc>
                <a:spcPct val="120000"/>
              </a:lnSpc>
              <a:buFont typeface="Symbol" panose="05050102010706020507" pitchFamily="2" charset="2"/>
              <a:buAutoNum type="arabicPeriod"/>
            </a:pPr>
            <a:r>
              <a:rPr lang="zh-CN" altLang="en-US" dirty="0"/>
              <a:t>最长公共子序列；</a:t>
            </a:r>
            <a:endParaRPr lang="zh-CN" altLang="en-US" dirty="0"/>
          </a:p>
          <a:p>
            <a:pPr lvl="2" eaLnBrk="1" hangingPunct="1">
              <a:lnSpc>
                <a:spcPct val="120000"/>
              </a:lnSpc>
              <a:buFont typeface="Symbol" panose="05050102010706020507" pitchFamily="2" charset="2"/>
              <a:buAutoNum type="arabicPeriod"/>
            </a:pPr>
            <a:r>
              <a:rPr lang="zh-CN" altLang="en-US" dirty="0"/>
              <a:t>凸多边形最优三角剖分；</a:t>
            </a:r>
            <a:endParaRPr lang="zh-CN" altLang="en-US" dirty="0"/>
          </a:p>
          <a:p>
            <a:pPr lvl="2" eaLnBrk="1" hangingPunct="1">
              <a:lnSpc>
                <a:spcPct val="120000"/>
              </a:lnSpc>
              <a:buFont typeface="Symbol" panose="05050102010706020507" pitchFamily="2" charset="2"/>
              <a:buAutoNum type="arabicPeriod"/>
            </a:pPr>
            <a:r>
              <a:rPr lang="zh-CN" altLang="en-US" dirty="0"/>
              <a:t>多边形游戏；</a:t>
            </a:r>
            <a:endParaRPr lang="zh-CN" altLang="en-US" dirty="0"/>
          </a:p>
          <a:p>
            <a:pPr lvl="2" eaLnBrk="1" hangingPunct="1">
              <a:lnSpc>
                <a:spcPct val="120000"/>
              </a:lnSpc>
              <a:buFont typeface="Symbol" panose="05050102010706020507" pitchFamily="2" charset="2"/>
              <a:buAutoNum type="arabicPeriod"/>
            </a:pPr>
            <a:r>
              <a:rPr lang="zh-CN" altLang="en-US" dirty="0"/>
              <a:t>流水作业调度；</a:t>
            </a:r>
            <a:endParaRPr lang="zh-CN" altLang="en-US" dirty="0"/>
          </a:p>
          <a:p>
            <a:pPr lvl="2" eaLnBrk="1" hangingPunct="1">
              <a:lnSpc>
                <a:spcPct val="120000"/>
              </a:lnSpc>
              <a:buFont typeface="Symbol" panose="05050102010706020507" pitchFamily="2" charset="2"/>
              <a:buAutoNum type="arabicPeriod"/>
            </a:pPr>
            <a:r>
              <a:rPr lang="zh-CN" altLang="en-US" dirty="0"/>
              <a:t>背包问题；</a:t>
            </a:r>
            <a:endParaRPr lang="zh-CN" altLang="en-US" dirty="0"/>
          </a:p>
          <a:p>
            <a:pPr lvl="2" eaLnBrk="1" hangingPunct="1">
              <a:lnSpc>
                <a:spcPct val="120000"/>
              </a:lnSpc>
              <a:buFont typeface="Symbol" panose="05050102010706020507" pitchFamily="2" charset="2"/>
              <a:buAutoNum type="arabicPeriod"/>
            </a:pPr>
            <a:r>
              <a:rPr lang="zh-CN" altLang="en-US" dirty="0"/>
              <a:t>最优二叉搜索树</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3.2</a:t>
            </a:r>
            <a:r>
              <a:rPr kumimoji="1" lang="zh-CN" altLang="en-US" dirty="0"/>
              <a:t> 矩阵连乘问题</a:t>
            </a:r>
            <a:endParaRPr kumimoji="1" lang="zh-CN" altLang="en-US" dirty="0"/>
          </a:p>
        </p:txBody>
      </p:sp>
      <p:sp>
        <p:nvSpPr>
          <p:cNvPr id="3" name="Rectangle 12"/>
          <p:cNvSpPr>
            <a:spLocks noChangeArrowheads="1"/>
          </p:cNvSpPr>
          <p:nvPr/>
        </p:nvSpPr>
        <p:spPr bwMode="auto">
          <a:xfrm>
            <a:off x="380999" y="1757768"/>
            <a:ext cx="8382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buClr>
                <a:schemeClr val="accent2"/>
              </a:buClr>
              <a:buSzPct val="50000"/>
              <a:buNone/>
            </a:pPr>
            <a:r>
              <a:rPr lang="zh-CN" altLang="en-US" sz="2800" dirty="0">
                <a:latin typeface="黑体" panose="02010609060101010101" pitchFamily="49" charset="-122"/>
                <a:ea typeface="黑体" panose="02010609060101010101" pitchFamily="49" charset="-122"/>
              </a:rPr>
              <a:t>完全加括号的矩阵连乘积可</a:t>
            </a:r>
            <a:r>
              <a:rPr lang="zh-CN" altLang="en-US" sz="2800" b="1" dirty="0">
                <a:solidFill>
                  <a:srgbClr val="660066"/>
                </a:solidFill>
                <a:latin typeface="黑体" panose="02010609060101010101" pitchFamily="49" charset="-122"/>
                <a:ea typeface="黑体" panose="02010609060101010101" pitchFamily="49" charset="-122"/>
              </a:rPr>
              <a:t>递归</a:t>
            </a:r>
            <a:r>
              <a:rPr lang="zh-CN" altLang="en-US" sz="2800" dirty="0">
                <a:latin typeface="黑体" panose="02010609060101010101" pitchFamily="49" charset="-122"/>
                <a:ea typeface="黑体" panose="02010609060101010101" pitchFamily="49" charset="-122"/>
              </a:rPr>
              <a:t>地定义：</a:t>
            </a:r>
            <a:endParaRPr lang="zh-CN" altLang="en-US" sz="2800" dirty="0">
              <a:latin typeface="黑体" panose="02010609060101010101" pitchFamily="49" charset="-122"/>
              <a:ea typeface="黑体" panose="02010609060101010101" pitchFamily="49" charset="-122"/>
            </a:endParaRPr>
          </a:p>
        </p:txBody>
      </p:sp>
      <p:grpSp>
        <p:nvGrpSpPr>
          <p:cNvPr id="4" name="Group 13"/>
          <p:cNvGrpSpPr/>
          <p:nvPr/>
        </p:nvGrpSpPr>
        <p:grpSpPr bwMode="auto">
          <a:xfrm>
            <a:off x="1243013" y="2602318"/>
            <a:ext cx="6657975" cy="1604962"/>
            <a:chOff x="1062" y="1620"/>
            <a:chExt cx="4194" cy="1011"/>
          </a:xfrm>
        </p:grpSpPr>
        <p:sp>
          <p:nvSpPr>
            <p:cNvPr id="5" name="Text Box 14"/>
            <p:cNvSpPr txBox="1">
              <a:spLocks noChangeArrowheads="1"/>
            </p:cNvSpPr>
            <p:nvPr/>
          </p:nvSpPr>
          <p:spPr bwMode="auto">
            <a:xfrm>
              <a:off x="1062" y="1620"/>
              <a:ext cx="4194"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latin typeface="Verdana" panose="020B0604030504040204" pitchFamily="34" charset="0"/>
                  <a:ea typeface="黑体" panose="02010609060101010101" pitchFamily="49" charset="-122"/>
                </a:rPr>
                <a:t>（</a:t>
              </a:r>
              <a:r>
                <a:rPr kumimoji="1" lang="en-US" altLang="zh-CN" dirty="0">
                  <a:latin typeface="Verdana" panose="020B0604030504040204" pitchFamily="34" charset="0"/>
                  <a:ea typeface="黑体" panose="02010609060101010101" pitchFamily="49" charset="-122"/>
                </a:rPr>
                <a:t>1</a:t>
              </a:r>
              <a:r>
                <a:rPr kumimoji="1" lang="zh-CN" altLang="en-US" dirty="0">
                  <a:latin typeface="Verdana" panose="020B0604030504040204" pitchFamily="34" charset="0"/>
                  <a:ea typeface="黑体" panose="02010609060101010101" pitchFamily="49" charset="-122"/>
                </a:rPr>
                <a:t>）单个矩阵是完全加括号的；</a:t>
              </a:r>
              <a:endParaRPr kumimoji="1" lang="zh-CN" altLang="en-US" dirty="0">
                <a:latin typeface="Verdana" panose="020B0604030504040204" pitchFamily="34" charset="0"/>
                <a:ea typeface="黑体" panose="02010609060101010101" pitchFamily="49" charset="-122"/>
              </a:endParaRPr>
            </a:p>
            <a:p>
              <a:pPr eaLnBrk="1" hangingPunct="1"/>
              <a:r>
                <a:rPr kumimoji="1" lang="zh-CN" altLang="en-US" dirty="0">
                  <a:latin typeface="Verdana" panose="020B0604030504040204" pitchFamily="34" charset="0"/>
                  <a:ea typeface="黑体" panose="02010609060101010101" pitchFamily="49" charset="-122"/>
                </a:rPr>
                <a:t>（</a:t>
              </a:r>
              <a:r>
                <a:rPr kumimoji="1" lang="en-US" altLang="zh-CN" dirty="0">
                  <a:latin typeface="Verdana" panose="020B0604030504040204" pitchFamily="34" charset="0"/>
                  <a:ea typeface="黑体" panose="02010609060101010101" pitchFamily="49" charset="-122"/>
                </a:rPr>
                <a:t>2</a:t>
              </a:r>
              <a:r>
                <a:rPr kumimoji="1" lang="zh-CN" altLang="en-US" dirty="0">
                  <a:latin typeface="Verdana" panose="020B0604030504040204" pitchFamily="34" charset="0"/>
                  <a:ea typeface="黑体" panose="02010609060101010101" pitchFamily="49" charset="-122"/>
                </a:rPr>
                <a:t>）矩阵连乘积   是完全加括号的，则   可</a:t>
              </a:r>
              <a:endParaRPr kumimoji="1" lang="zh-CN" altLang="en-US" dirty="0">
                <a:latin typeface="Verdana" panose="020B0604030504040204" pitchFamily="34" charset="0"/>
                <a:ea typeface="黑体" panose="02010609060101010101" pitchFamily="49" charset="-122"/>
              </a:endParaRPr>
            </a:p>
            <a:p>
              <a:pPr eaLnBrk="1" hangingPunct="1"/>
              <a:r>
                <a:rPr kumimoji="1" lang="zh-CN" altLang="en-US" dirty="0">
                  <a:latin typeface="Verdana" panose="020B0604030504040204" pitchFamily="34" charset="0"/>
                  <a:ea typeface="黑体" panose="02010609060101010101" pitchFamily="49" charset="-122"/>
                </a:rPr>
                <a:t>       表示为</a:t>
              </a:r>
              <a:r>
                <a:rPr kumimoji="1" lang="en-US" altLang="zh-CN" dirty="0">
                  <a:latin typeface="Verdana" panose="020B0604030504040204" pitchFamily="34" charset="0"/>
                  <a:ea typeface="黑体" panose="02010609060101010101" pitchFamily="49" charset="-122"/>
                </a:rPr>
                <a:t>2</a:t>
              </a:r>
              <a:r>
                <a:rPr kumimoji="1" lang="zh-CN" altLang="en-US" dirty="0">
                  <a:latin typeface="Verdana" panose="020B0604030504040204" pitchFamily="34" charset="0"/>
                  <a:ea typeface="黑体" panose="02010609060101010101" pitchFamily="49" charset="-122"/>
                </a:rPr>
                <a:t>个完全加括号的矩阵连乘积   和   </a:t>
              </a:r>
              <a:endParaRPr kumimoji="1" lang="zh-CN" altLang="en-US" dirty="0">
                <a:latin typeface="Verdana" panose="020B0604030504040204" pitchFamily="34" charset="0"/>
                <a:ea typeface="黑体" panose="02010609060101010101" pitchFamily="49" charset="-122"/>
              </a:endParaRPr>
            </a:p>
            <a:p>
              <a:pPr eaLnBrk="1" hangingPunct="1"/>
              <a:r>
                <a:rPr kumimoji="1" lang="zh-CN" altLang="en-US" dirty="0">
                  <a:latin typeface="Verdana" panose="020B0604030504040204" pitchFamily="34" charset="0"/>
                  <a:ea typeface="黑体" panose="02010609060101010101" pitchFamily="49" charset="-122"/>
                </a:rPr>
                <a:t>       的乘积并加括号，即    </a:t>
              </a:r>
              <a:endParaRPr kumimoji="1" lang="ja-JP" altLang="en-US">
                <a:latin typeface="Verdana" panose="020B0604030504040204" pitchFamily="34" charset="0"/>
                <a:ea typeface="黑体" panose="02010609060101010101" pitchFamily="49" charset="-122"/>
              </a:endParaRPr>
            </a:p>
          </p:txBody>
        </p:sp>
        <p:graphicFrame>
          <p:nvGraphicFramePr>
            <p:cNvPr id="6" name="Object 15"/>
            <p:cNvGraphicFramePr>
              <a:graphicFrameLocks noChangeAspect="1"/>
            </p:cNvGraphicFramePr>
            <p:nvPr/>
          </p:nvGraphicFramePr>
          <p:xfrm>
            <a:off x="2570" y="1862"/>
            <a:ext cx="224" cy="243"/>
          </p:xfrm>
          <a:graphic>
            <a:graphicData uri="http://schemas.openxmlformats.org/presentationml/2006/ole">
              <mc:AlternateContent xmlns:mc="http://schemas.openxmlformats.org/markup-compatibility/2006">
                <mc:Choice xmlns:v="urn:schemas-microsoft-com:vml" Requires="v">
                  <p:oleObj spid="_x0000_s7414" name="数式" r:id="rId1" imgW="3657600" imgH="3962400" progId="Equation.3">
                    <p:embed/>
                  </p:oleObj>
                </mc:Choice>
                <mc:Fallback>
                  <p:oleObj name="数式" r:id="rId1" imgW="3657600" imgH="3962400" progId="Equation.3">
                    <p:embed/>
                    <p:pic>
                      <p:nvPicPr>
                        <p:cNvPr id="0" name="Object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 y="1862"/>
                          <a:ext cx="22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6"/>
            <p:cNvGraphicFramePr>
              <a:graphicFrameLocks noChangeAspect="1"/>
            </p:cNvGraphicFramePr>
            <p:nvPr/>
          </p:nvGraphicFramePr>
          <p:xfrm>
            <a:off x="4512" y="1857"/>
            <a:ext cx="224" cy="243"/>
          </p:xfrm>
          <a:graphic>
            <a:graphicData uri="http://schemas.openxmlformats.org/presentationml/2006/ole">
              <mc:AlternateContent xmlns:mc="http://schemas.openxmlformats.org/markup-compatibility/2006">
                <mc:Choice xmlns:v="urn:schemas-microsoft-com:vml" Requires="v">
                  <p:oleObj spid="_x0000_s7415" name="数式" r:id="rId3" imgW="3657600" imgH="3962400" progId="Equation.3">
                    <p:embed/>
                  </p:oleObj>
                </mc:Choice>
                <mc:Fallback>
                  <p:oleObj name="数式" r:id="rId3" imgW="3657600" imgH="3962400" progId="Equation.3">
                    <p:embed/>
                    <p:pic>
                      <p:nvPicPr>
                        <p:cNvPr id="0" name="Object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 y="1857"/>
                          <a:ext cx="22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7"/>
            <p:cNvGraphicFramePr>
              <a:graphicFrameLocks noChangeAspect="1"/>
            </p:cNvGraphicFramePr>
            <p:nvPr/>
          </p:nvGraphicFramePr>
          <p:xfrm>
            <a:off x="4614" y="2107"/>
            <a:ext cx="224" cy="224"/>
          </p:xfrm>
          <a:graphic>
            <a:graphicData uri="http://schemas.openxmlformats.org/presentationml/2006/ole">
              <mc:AlternateContent xmlns:mc="http://schemas.openxmlformats.org/markup-compatibility/2006">
                <mc:Choice xmlns:v="urn:schemas-microsoft-com:vml" Requires="v">
                  <p:oleObj spid="_x0000_s7416" name="数式" r:id="rId4" imgW="3657600" imgH="3657600" progId="Equation.3">
                    <p:embed/>
                  </p:oleObj>
                </mc:Choice>
                <mc:Fallback>
                  <p:oleObj name="数式" r:id="rId4" imgW="3657600" imgH="365760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4" y="2107"/>
                          <a:ext cx="22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8"/>
            <p:cNvGraphicFramePr>
              <a:graphicFrameLocks noChangeAspect="1"/>
            </p:cNvGraphicFramePr>
            <p:nvPr/>
          </p:nvGraphicFramePr>
          <p:xfrm>
            <a:off x="5015" y="2096"/>
            <a:ext cx="224" cy="262"/>
          </p:xfrm>
          <a:graphic>
            <a:graphicData uri="http://schemas.openxmlformats.org/presentationml/2006/ole">
              <mc:AlternateContent xmlns:mc="http://schemas.openxmlformats.org/markup-compatibility/2006">
                <mc:Choice xmlns:v="urn:schemas-microsoft-com:vml" Requires="v">
                  <p:oleObj spid="_x0000_s7417" name="数式" r:id="rId6" imgW="3657600" imgH="4267200" progId="Equation.3">
                    <p:embed/>
                  </p:oleObj>
                </mc:Choice>
                <mc:Fallback>
                  <p:oleObj name="数式" r:id="rId6" imgW="3657600" imgH="426720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5" y="2096"/>
                          <a:ext cx="22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9"/>
            <p:cNvGraphicFramePr>
              <a:graphicFrameLocks noChangeAspect="1"/>
            </p:cNvGraphicFramePr>
            <p:nvPr/>
          </p:nvGraphicFramePr>
          <p:xfrm>
            <a:off x="3340" y="2332"/>
            <a:ext cx="896" cy="299"/>
          </p:xfrm>
          <a:graphic>
            <a:graphicData uri="http://schemas.openxmlformats.org/presentationml/2006/ole">
              <mc:AlternateContent xmlns:mc="http://schemas.openxmlformats.org/markup-compatibility/2006">
                <mc:Choice xmlns:v="urn:schemas-microsoft-com:vml" Requires="v">
                  <p:oleObj spid="_x0000_s7418" name="数式" r:id="rId8" imgW="14630400" imgH="4876800" progId="Equation.3">
                    <p:embed/>
                  </p:oleObj>
                </mc:Choice>
                <mc:Fallback>
                  <p:oleObj name="数式" r:id="rId8" imgW="14630400" imgH="4876800"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0" y="2332"/>
                          <a:ext cx="896"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3.2</a:t>
            </a:r>
            <a:r>
              <a:rPr kumimoji="1" lang="zh-CN" altLang="en-US" dirty="0"/>
              <a:t> 矩阵连乘问题</a:t>
            </a:r>
            <a:endParaRPr kumimoji="1" lang="zh-CN" altLang="en-US" dirty="0"/>
          </a:p>
        </p:txBody>
      </p:sp>
      <p:sp>
        <p:nvSpPr>
          <p:cNvPr id="3" name="Text Box 3"/>
          <p:cNvSpPr txBox="1">
            <a:spLocks noChangeArrowheads="1"/>
          </p:cNvSpPr>
          <p:nvPr/>
        </p:nvSpPr>
        <p:spPr bwMode="auto">
          <a:xfrm>
            <a:off x="343969" y="1484798"/>
            <a:ext cx="835977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问题描述：</a:t>
            </a:r>
            <a:r>
              <a:rPr lang="zh-CN" altLang="en-US" sz="2800" dirty="0">
                <a:latin typeface="黑体" panose="02010609060101010101" pitchFamily="49" charset="-122"/>
                <a:ea typeface="黑体" panose="02010609060101010101" pitchFamily="49" charset="-122"/>
                <a:cs typeface="Times New Roman" panose="02020603050405020304" pitchFamily="18" charset="0"/>
              </a:rPr>
              <a:t>给定</a:t>
            </a:r>
            <a:r>
              <a:rPr lang="en-US" altLang="zh-CN" sz="2800" dirty="0">
                <a:latin typeface="黑体" panose="02010609060101010101" pitchFamily="49" charset="-122"/>
                <a:ea typeface="黑体" panose="02010609060101010101" pitchFamily="49" charset="-122"/>
                <a:cs typeface="Times New Roman" panose="02020603050405020304" pitchFamily="18" charset="0"/>
              </a:rPr>
              <a:t>n</a:t>
            </a:r>
            <a:r>
              <a:rPr lang="zh-CN" altLang="en-US" sz="2800" dirty="0">
                <a:latin typeface="黑体" panose="02010609060101010101" pitchFamily="49" charset="-122"/>
                <a:ea typeface="黑体" panose="02010609060101010101" pitchFamily="49" charset="-122"/>
                <a:cs typeface="Times New Roman" panose="02020603050405020304" pitchFamily="18" charset="0"/>
              </a:rPr>
              <a:t>个矩阵｛</a:t>
            </a:r>
            <a:r>
              <a:rPr lang="en-US" altLang="zh-CN" sz="2800" dirty="0">
                <a:latin typeface="黑体" panose="02010609060101010101" pitchFamily="49" charset="-122"/>
                <a:ea typeface="黑体" panose="02010609060101010101" pitchFamily="49" charset="-122"/>
                <a:cs typeface="Times New Roman" panose="02020603050405020304" pitchFamily="18" charset="0"/>
              </a:rPr>
              <a:t>A</a:t>
            </a:r>
            <a:r>
              <a:rPr lang="en-US" altLang="zh-CN" sz="2800" baseline="-25000" dirty="0">
                <a:latin typeface="黑体" panose="02010609060101010101" pitchFamily="49" charset="-122"/>
                <a:ea typeface="黑体" panose="02010609060101010101" pitchFamily="49" charset="-122"/>
                <a:cs typeface="Times New Roman" panose="02020603050405020304" pitchFamily="18" charset="0"/>
              </a:rPr>
              <a:t>1</a:t>
            </a:r>
            <a:r>
              <a:rPr lang="en-US" altLang="zh-CN" sz="2800" dirty="0">
                <a:latin typeface="黑体" panose="02010609060101010101" pitchFamily="49" charset="-122"/>
                <a:ea typeface="黑体" panose="02010609060101010101" pitchFamily="49" charset="-122"/>
                <a:cs typeface="Times New Roman" panose="02020603050405020304" pitchFamily="18" charset="0"/>
              </a:rPr>
              <a:t>,A</a:t>
            </a:r>
            <a:r>
              <a:rPr lang="en-US" altLang="zh-CN" sz="2800" baseline="-25000" dirty="0">
                <a:latin typeface="黑体" panose="02010609060101010101" pitchFamily="49" charset="-122"/>
                <a:ea typeface="黑体" panose="02010609060101010101" pitchFamily="49" charset="-122"/>
                <a:cs typeface="Times New Roman" panose="02020603050405020304" pitchFamily="18" charset="0"/>
              </a:rPr>
              <a:t>2</a:t>
            </a:r>
            <a:r>
              <a:rPr lang="en-US" altLang="zh-CN" sz="2800" dirty="0">
                <a:latin typeface="黑体" panose="02010609060101010101" pitchFamily="49" charset="-122"/>
                <a:ea typeface="黑体" panose="02010609060101010101" pitchFamily="49" charset="-122"/>
                <a:cs typeface="Times New Roman" panose="02020603050405020304" pitchFamily="18" charset="0"/>
              </a:rPr>
              <a:t>,…,A</a:t>
            </a:r>
            <a:r>
              <a:rPr lang="en-US" altLang="zh-CN" sz="2800" baseline="-25000" dirty="0">
                <a:latin typeface="黑体" panose="02010609060101010101" pitchFamily="49" charset="-122"/>
                <a:ea typeface="黑体" panose="02010609060101010101" pitchFamily="49" charset="-122"/>
                <a:cs typeface="Times New Roman" panose="02020603050405020304" pitchFamily="18" charset="0"/>
              </a:rPr>
              <a:t>n</a:t>
            </a:r>
            <a:r>
              <a:rPr lang="zh-CN" altLang="en-US" sz="2800" dirty="0">
                <a:latin typeface="黑体" panose="02010609060101010101" pitchFamily="49" charset="-122"/>
                <a:ea typeface="黑体" panose="02010609060101010101" pitchFamily="49" charset="-122"/>
                <a:cs typeface="Times New Roman" panose="02020603050405020304" pitchFamily="18" charset="0"/>
              </a:rPr>
              <a:t>｝，其中</a:t>
            </a:r>
            <a:r>
              <a:rPr lang="en-US" altLang="zh-CN" sz="2800" dirty="0">
                <a:latin typeface="黑体" panose="02010609060101010101" pitchFamily="49" charset="-122"/>
                <a:ea typeface="黑体" panose="02010609060101010101" pitchFamily="49" charset="-122"/>
                <a:cs typeface="Times New Roman" panose="02020603050405020304" pitchFamily="18" charset="0"/>
              </a:rPr>
              <a:t>A</a:t>
            </a:r>
            <a:r>
              <a:rPr lang="en-US" altLang="zh-CN" sz="2800" baseline="-25000" dirty="0">
                <a:latin typeface="黑体" panose="02010609060101010101" pitchFamily="49" charset="-122"/>
                <a:ea typeface="黑体" panose="02010609060101010101" pitchFamily="49" charset="-122"/>
                <a:cs typeface="Times New Roman" panose="02020603050405020304" pitchFamily="18" charset="0"/>
              </a:rPr>
              <a:t>i</a:t>
            </a:r>
            <a:r>
              <a:rPr lang="zh-CN" altLang="en-US" sz="2800" dirty="0">
                <a:latin typeface="黑体" panose="02010609060101010101" pitchFamily="49" charset="-122"/>
                <a:ea typeface="黑体" panose="02010609060101010101" pitchFamily="49" charset="-122"/>
                <a:cs typeface="Times New Roman" panose="02020603050405020304" pitchFamily="18" charset="0"/>
              </a:rPr>
              <a:t>与</a:t>
            </a:r>
            <a:r>
              <a:rPr lang="en-US" altLang="zh-CN" sz="2800" dirty="0">
                <a:latin typeface="黑体" panose="02010609060101010101" pitchFamily="49" charset="-122"/>
                <a:ea typeface="黑体" panose="02010609060101010101" pitchFamily="49" charset="-122"/>
                <a:cs typeface="Times New Roman" panose="02020603050405020304" pitchFamily="18" charset="0"/>
              </a:rPr>
              <a:t>A</a:t>
            </a:r>
            <a:r>
              <a:rPr lang="en-US" altLang="zh-CN" sz="2800" baseline="-25000" dirty="0">
                <a:latin typeface="黑体" panose="02010609060101010101" pitchFamily="49" charset="-122"/>
                <a:ea typeface="黑体" panose="02010609060101010101" pitchFamily="49" charset="-122"/>
                <a:cs typeface="Times New Roman" panose="02020603050405020304" pitchFamily="18" charset="0"/>
              </a:rPr>
              <a:t>i</a:t>
            </a:r>
            <a:r>
              <a:rPr lang="en-US" altLang="zh-CN" sz="2800" dirty="0">
                <a:latin typeface="黑体" panose="02010609060101010101" pitchFamily="49" charset="-122"/>
                <a:ea typeface="黑体" panose="02010609060101010101" pitchFamily="49" charset="-122"/>
                <a:cs typeface="Times New Roman" panose="02020603050405020304" pitchFamily="18" charset="0"/>
              </a:rPr>
              <a:t>+1</a:t>
            </a:r>
            <a:r>
              <a:rPr lang="zh-CN" altLang="en-US" sz="2800" dirty="0">
                <a:latin typeface="黑体" panose="02010609060101010101" pitchFamily="49" charset="-122"/>
                <a:ea typeface="黑体" panose="02010609060101010101" pitchFamily="49" charset="-122"/>
                <a:cs typeface="Times New Roman" panose="02020603050405020304" pitchFamily="18" charset="0"/>
              </a:rPr>
              <a:t>是可乘的，</a:t>
            </a:r>
            <a:r>
              <a:rPr lang="en-US" altLang="zh-CN" sz="2800" dirty="0" err="1">
                <a:latin typeface="黑体" panose="02010609060101010101" pitchFamily="49" charset="-122"/>
                <a:ea typeface="黑体" panose="02010609060101010101" pitchFamily="49" charset="-122"/>
                <a:cs typeface="Times New Roman" panose="02020603050405020304" pitchFamily="18" charset="0"/>
              </a:rPr>
              <a:t>i</a:t>
            </a:r>
            <a:r>
              <a:rPr lang="en-US" altLang="zh-CN" sz="2800" dirty="0">
                <a:latin typeface="黑体" panose="02010609060101010101" pitchFamily="49" charset="-122"/>
                <a:ea typeface="黑体" panose="02010609060101010101" pitchFamily="49" charset="-122"/>
                <a:cs typeface="Times New Roman" panose="02020603050405020304" pitchFamily="18" charset="0"/>
              </a:rPr>
              <a:t>=1,2 ,…,n-1</a:t>
            </a:r>
            <a:r>
              <a:rPr lang="zh-CN" altLang="en-US" sz="2800" dirty="0">
                <a:latin typeface="黑体" panose="02010609060101010101" pitchFamily="49" charset="-122"/>
                <a:ea typeface="黑体" panose="02010609060101010101" pitchFamily="49" charset="-122"/>
                <a:cs typeface="Times New Roman" panose="02020603050405020304" pitchFamily="18" charset="0"/>
              </a:rPr>
              <a:t>。如何确定计算矩阵连乘积的计算次序，使得依此次序计算矩阵</a:t>
            </a:r>
            <a:r>
              <a:rPr lang="zh-CN" altLang="en-US" sz="2800" b="1" dirty="0">
                <a:solidFill>
                  <a:srgbClr val="FF3300"/>
                </a:solidFill>
                <a:latin typeface="黑体" panose="02010609060101010101" pitchFamily="49" charset="-122"/>
                <a:ea typeface="黑体" panose="02010609060101010101" pitchFamily="49" charset="-122"/>
                <a:cs typeface="Times New Roman" panose="02020603050405020304" pitchFamily="18" charset="0"/>
              </a:rPr>
              <a:t>连乘积需要的数乘次数最少</a:t>
            </a:r>
            <a:r>
              <a:rPr lang="zh-CN" altLang="en-US" sz="2800" dirty="0">
                <a:latin typeface="黑体" panose="02010609060101010101" pitchFamily="49" charset="-122"/>
                <a:ea typeface="黑体" panose="02010609060101010101" pitchFamily="49" charset="-122"/>
                <a:cs typeface="Times New Roman" panose="02020603050405020304" pitchFamily="18" charset="0"/>
              </a:rPr>
              <a:t>。</a:t>
            </a:r>
            <a:endParaRPr lang="zh-CN" altLang="en-US" sz="28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Text Box 4"/>
          <p:cNvSpPr txBox="1">
            <a:spLocks noChangeArrowheads="1"/>
          </p:cNvSpPr>
          <p:nvPr/>
        </p:nvSpPr>
        <p:spPr bwMode="auto">
          <a:xfrm>
            <a:off x="396081" y="3657600"/>
            <a:ext cx="835183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457200" indent="-457200" eaLnBrk="1" hangingPunct="1">
              <a:buFont typeface="Wingdings" panose="05000000000000000000" pitchFamily="2" charset="2"/>
              <a:buChar char="Ø"/>
            </a:pPr>
            <a:r>
              <a:rPr lang="zh-CN" altLang="en-US" sz="2800" b="1" dirty="0">
                <a:latin typeface="宋体" panose="02010600030101010101" pitchFamily="2" charset="-122"/>
                <a:ea typeface="宋体" panose="02010600030101010101" pitchFamily="2" charset="-122"/>
                <a:sym typeface="Wingdings" panose="05000000000000000000" pitchFamily="2" charset="2"/>
              </a:rPr>
              <a:t>穷举法</a:t>
            </a:r>
            <a:r>
              <a:rPr lang="zh-CN" altLang="en-US" sz="2800" dirty="0">
                <a:latin typeface="宋体" panose="02010600030101010101" pitchFamily="2" charset="-122"/>
                <a:ea typeface="宋体" panose="02010600030101010101" pitchFamily="2" charset="-122"/>
                <a:sym typeface="Wingdings" panose="05000000000000000000" pitchFamily="2" charset="2"/>
              </a:rPr>
              <a:t>：</a:t>
            </a:r>
            <a:endParaRPr lang="zh-CN" altLang="en-US" sz="2800" dirty="0">
              <a:latin typeface="宋体" panose="02010600030101010101" pitchFamily="2" charset="-122"/>
              <a:ea typeface="宋体" panose="02010600030101010101" pitchFamily="2" charset="-122"/>
              <a:sym typeface="Wingdings" panose="05000000000000000000" pitchFamily="2" charset="2"/>
            </a:endParaRPr>
          </a:p>
          <a:p>
            <a:pPr eaLnBrk="1" hangingPunct="1">
              <a:buFont typeface="Wingdings" panose="05000000000000000000" pitchFamily="2" charset="2"/>
              <a:buNone/>
            </a:pPr>
            <a:r>
              <a:rPr lang="zh-CN" altLang="en-US" sz="2800" dirty="0">
                <a:latin typeface="宋体" panose="02010600030101010101" pitchFamily="2" charset="-122"/>
                <a:ea typeface="宋体" panose="02010600030101010101" pitchFamily="2" charset="-122"/>
                <a:sym typeface="Wingdings" panose="05000000000000000000" pitchFamily="2" charset="2"/>
              </a:rPr>
              <a:t>列举出所有可能的计算次序，并计算出每一种计算次序相应需要的数乘次数，从中找出一种数乘次数最少的计算次序。 </a:t>
            </a:r>
            <a:endParaRPr lang="zh-CN" altLang="en-US" sz="2800" dirty="0">
              <a:latin typeface="宋体" panose="02010600030101010101" pitchFamily="2" charset="-122"/>
              <a:ea typeface="宋体" panose="02010600030101010101" pitchFamily="2" charset="-122"/>
              <a:sym typeface="Wingdings" panose="05000000000000000000" pitchFamily="2" charset="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3.2</a:t>
            </a:r>
            <a:r>
              <a:rPr kumimoji="1" lang="zh-CN" altLang="en-US" dirty="0"/>
              <a:t> 矩阵连乘问题</a:t>
            </a:r>
            <a:endParaRPr kumimoji="1" lang="zh-CN" altLang="en-US" dirty="0"/>
          </a:p>
        </p:txBody>
      </p:sp>
      <p:sp>
        <p:nvSpPr>
          <p:cNvPr id="3" name="Text Box 7"/>
          <p:cNvSpPr txBox="1">
            <a:spLocks noChangeArrowheads="1"/>
          </p:cNvSpPr>
          <p:nvPr/>
        </p:nvSpPr>
        <p:spPr bwMode="auto">
          <a:xfrm>
            <a:off x="304800" y="1528762"/>
            <a:ext cx="8534400" cy="4401205"/>
          </a:xfrm>
          <a:prstGeom prst="rect">
            <a:avLst/>
          </a:prstGeom>
          <a:solidFill>
            <a:schemeClr val="bg1"/>
          </a:solidFill>
          <a:ln w="50800">
            <a:solidFill>
              <a:srgbClr val="FF6600"/>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latin typeface="宋体" panose="02010600030101010101" pitchFamily="2" charset="-122"/>
                <a:ea typeface="宋体" panose="02010600030101010101" pitchFamily="2" charset="-122"/>
              </a:rPr>
              <a:t>算法复杂度分析：</a:t>
            </a:r>
            <a:endParaRPr lang="zh-CN" altLang="en-US" sz="2800" b="1" dirty="0">
              <a:latin typeface="宋体" panose="02010600030101010101" pitchFamily="2" charset="-122"/>
              <a:ea typeface="宋体" panose="02010600030101010101" pitchFamily="2" charset="-122"/>
            </a:endParaRPr>
          </a:p>
          <a:p>
            <a:pPr eaLnBrk="1" hangingPunct="1"/>
            <a:r>
              <a:rPr lang="zh-CN" altLang="en-US" sz="2800" dirty="0">
                <a:latin typeface="宋体" panose="02010600030101010101" pitchFamily="2" charset="-122"/>
                <a:ea typeface="宋体" panose="02010600030101010101" pitchFamily="2" charset="-122"/>
              </a:rPr>
              <a:t>对于</a:t>
            </a:r>
            <a:r>
              <a:rPr lang="en-US" altLang="zh-CN" sz="2800" dirty="0">
                <a:latin typeface="宋体" panose="02010600030101010101" pitchFamily="2" charset="-122"/>
                <a:ea typeface="宋体" panose="02010600030101010101" pitchFamily="2" charset="-122"/>
              </a:rPr>
              <a:t>n</a:t>
            </a:r>
            <a:r>
              <a:rPr lang="zh-CN" altLang="en-US" sz="2800" dirty="0">
                <a:latin typeface="宋体" panose="02010600030101010101" pitchFamily="2" charset="-122"/>
                <a:ea typeface="宋体" panose="02010600030101010101" pitchFamily="2" charset="-122"/>
              </a:rPr>
              <a:t>个矩阵的连乘积，设其不同的计算次序为</a:t>
            </a:r>
            <a:r>
              <a:rPr lang="en-US" altLang="zh-CN" sz="2800" dirty="0">
                <a:latin typeface="宋体" panose="02010600030101010101" pitchFamily="2" charset="-122"/>
                <a:ea typeface="宋体" panose="02010600030101010101" pitchFamily="2" charset="-122"/>
              </a:rPr>
              <a:t>P(n)</a:t>
            </a:r>
            <a:r>
              <a:rPr lang="zh-CN" altLang="en-US" sz="2800" dirty="0">
                <a:latin typeface="宋体" panose="02010600030101010101" pitchFamily="2" charset="-122"/>
                <a:ea typeface="宋体" panose="02010600030101010101" pitchFamily="2" charset="-122"/>
              </a:rPr>
              <a:t>。由于每种加括号方式都可以分解为两个子矩阵的加括号问题：</a:t>
            </a:r>
            <a:r>
              <a:rPr lang="en-US" altLang="zh-CN" sz="2800" dirty="0">
                <a:latin typeface="宋体" panose="02010600030101010101" pitchFamily="2" charset="-122"/>
                <a:ea typeface="宋体" panose="02010600030101010101" pitchFamily="2" charset="-122"/>
              </a:rPr>
              <a:t>(A</a:t>
            </a:r>
            <a:r>
              <a:rPr lang="en-US" altLang="zh-CN" sz="2800" baseline="-25000" dirty="0">
                <a:latin typeface="宋体" panose="02010600030101010101" pitchFamily="2" charset="-122"/>
                <a:ea typeface="宋体" panose="02010600030101010101" pitchFamily="2" charset="-122"/>
              </a:rPr>
              <a:t>1</a:t>
            </a:r>
            <a:r>
              <a:rPr lang="en-US" altLang="zh-CN" sz="2800" dirty="0">
                <a:latin typeface="宋体" panose="02010600030101010101" pitchFamily="2" charset="-122"/>
                <a:ea typeface="宋体" panose="02010600030101010101" pitchFamily="2" charset="-122"/>
              </a:rPr>
              <a:t>...A</a:t>
            </a:r>
            <a:r>
              <a:rPr lang="en-US" altLang="zh-CN" sz="2800" baseline="-25000" dirty="0">
                <a:latin typeface="宋体" panose="02010600030101010101" pitchFamily="2" charset="-122"/>
                <a:ea typeface="宋体" panose="02010600030101010101" pitchFamily="2" charset="-122"/>
              </a:rPr>
              <a:t>k</a:t>
            </a:r>
            <a:r>
              <a:rPr lang="en-US" altLang="zh-CN" sz="2800" dirty="0">
                <a:latin typeface="宋体" panose="02010600030101010101" pitchFamily="2" charset="-122"/>
                <a:ea typeface="宋体" panose="02010600030101010101" pitchFamily="2" charset="-122"/>
              </a:rPr>
              <a:t>)(A</a:t>
            </a:r>
            <a:r>
              <a:rPr lang="en-US" altLang="zh-CN" sz="2800" baseline="-25000" dirty="0">
                <a:latin typeface="宋体" panose="02010600030101010101" pitchFamily="2" charset="-122"/>
                <a:ea typeface="宋体" panose="02010600030101010101" pitchFamily="2" charset="-122"/>
              </a:rPr>
              <a:t>k</a:t>
            </a:r>
            <a:r>
              <a:rPr lang="en-US" altLang="zh-CN" sz="2800" dirty="0">
                <a:latin typeface="宋体" panose="02010600030101010101" pitchFamily="2" charset="-122"/>
                <a:ea typeface="宋体" panose="02010600030101010101" pitchFamily="2" charset="-122"/>
              </a:rPr>
              <a:t>+1…A</a:t>
            </a:r>
            <a:r>
              <a:rPr lang="en-US" altLang="zh-CN" sz="2800" baseline="-25000" dirty="0">
                <a:latin typeface="宋体" panose="02010600030101010101" pitchFamily="2" charset="-122"/>
                <a:ea typeface="宋体" panose="02010600030101010101" pitchFamily="2" charset="-122"/>
              </a:rPr>
              <a:t>n</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可以得到关于</a:t>
            </a:r>
            <a:r>
              <a:rPr lang="en-US" altLang="zh-CN" sz="2800" dirty="0">
                <a:latin typeface="宋体" panose="02010600030101010101" pitchFamily="2" charset="-122"/>
                <a:ea typeface="宋体" panose="02010600030101010101" pitchFamily="2" charset="-122"/>
              </a:rPr>
              <a:t>P(n)</a:t>
            </a:r>
            <a:r>
              <a:rPr lang="zh-CN" altLang="en-US" sz="2800" dirty="0">
                <a:latin typeface="宋体" panose="02010600030101010101" pitchFamily="2" charset="-122"/>
                <a:ea typeface="宋体" panose="02010600030101010101" pitchFamily="2" charset="-122"/>
              </a:rPr>
              <a:t>的</a:t>
            </a:r>
            <a:r>
              <a:rPr lang="zh-CN" altLang="en-US" sz="2800" b="1" dirty="0">
                <a:solidFill>
                  <a:srgbClr val="FF3300"/>
                </a:solidFill>
                <a:latin typeface="宋体" panose="02010600030101010101" pitchFamily="2" charset="-122"/>
                <a:ea typeface="宋体" panose="02010600030101010101" pitchFamily="2" charset="-122"/>
              </a:rPr>
              <a:t>递推式</a:t>
            </a:r>
            <a:r>
              <a:rPr lang="zh-CN" altLang="en-US" sz="2800" dirty="0">
                <a:latin typeface="宋体" panose="02010600030101010101" pitchFamily="2" charset="-122"/>
                <a:ea typeface="宋体" panose="02010600030101010101" pitchFamily="2" charset="-122"/>
              </a:rPr>
              <a:t>如下：</a:t>
            </a:r>
            <a:endParaRPr lang="en-US" altLang="zh-CN" sz="2800" dirty="0">
              <a:latin typeface="宋体" panose="02010600030101010101" pitchFamily="2" charset="-122"/>
              <a:ea typeface="宋体" panose="02010600030101010101" pitchFamily="2" charset="-122"/>
            </a:endParaRPr>
          </a:p>
          <a:p>
            <a:pPr eaLnBrk="1" hangingPunct="1"/>
            <a:endParaRPr lang="en-US" altLang="zh-CN" sz="2800" dirty="0">
              <a:latin typeface="宋体" panose="02010600030101010101" pitchFamily="2" charset="-122"/>
              <a:ea typeface="宋体" panose="02010600030101010101" pitchFamily="2" charset="-122"/>
            </a:endParaRPr>
          </a:p>
          <a:p>
            <a:pPr eaLnBrk="1" hangingPunct="1"/>
            <a:endParaRPr lang="zh-CN" altLang="en-US" sz="2800" dirty="0">
              <a:latin typeface="宋体" panose="02010600030101010101" pitchFamily="2" charset="-122"/>
              <a:ea typeface="宋体" panose="02010600030101010101" pitchFamily="2" charset="-122"/>
            </a:endParaRPr>
          </a:p>
          <a:p>
            <a:pPr eaLnBrk="1" hangingPunct="1"/>
            <a:endParaRPr lang="zh-CN" altLang="en-US" sz="2800" dirty="0">
              <a:latin typeface="宋体" panose="02010600030101010101" pitchFamily="2" charset="-122"/>
              <a:ea typeface="宋体" panose="02010600030101010101" pitchFamily="2" charset="-122"/>
            </a:endParaRPr>
          </a:p>
          <a:p>
            <a:pPr eaLnBrk="1" hangingPunct="1"/>
            <a:endParaRPr lang="zh-CN" altLang="en-US" sz="2800" dirty="0">
              <a:latin typeface="宋体" panose="02010600030101010101" pitchFamily="2" charset="-122"/>
              <a:ea typeface="宋体" panose="02010600030101010101" pitchFamily="2" charset="-122"/>
            </a:endParaRPr>
          </a:p>
          <a:p>
            <a:pPr eaLnBrk="1" hangingPunct="1"/>
            <a:endParaRPr lang="en-US" altLang="zh-CN" sz="2800" dirty="0">
              <a:latin typeface="宋体" panose="02010600030101010101" pitchFamily="2" charset="-122"/>
              <a:ea typeface="宋体" panose="02010600030101010101" pitchFamily="2" charset="-122"/>
            </a:endParaRPr>
          </a:p>
        </p:txBody>
      </p:sp>
      <p:graphicFrame>
        <p:nvGraphicFramePr>
          <p:cNvPr id="4" name="Object 8"/>
          <p:cNvGraphicFramePr>
            <a:graphicFrameLocks noChangeAspect="1"/>
          </p:cNvGraphicFramePr>
          <p:nvPr/>
        </p:nvGraphicFramePr>
        <p:xfrm>
          <a:off x="584718" y="4070351"/>
          <a:ext cx="7974563" cy="1258887"/>
        </p:xfrm>
        <a:graphic>
          <a:graphicData uri="http://schemas.openxmlformats.org/presentationml/2006/ole">
            <mc:AlternateContent xmlns:mc="http://schemas.openxmlformats.org/markup-compatibility/2006">
              <mc:Choice xmlns:v="urn:schemas-microsoft-com:vml" Requires="v">
                <p:oleObj spid="_x0000_s8242" name="公式" r:id="rId1" imgW="78638400" imgH="14630400" progId="Equation.3">
                  <p:embed/>
                </p:oleObj>
              </mc:Choice>
              <mc:Fallback>
                <p:oleObj name="公式" r:id="rId1" imgW="78638400" imgH="146304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718" y="4070351"/>
                        <a:ext cx="7974563" cy="1258887"/>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3.2</a:t>
            </a:r>
            <a:r>
              <a:rPr kumimoji="1" lang="zh-CN" altLang="en-US" dirty="0"/>
              <a:t> 矩阵连乘问题</a:t>
            </a:r>
            <a:endParaRPr kumimoji="1" lang="zh-CN" altLang="en-US" dirty="0"/>
          </a:p>
        </p:txBody>
      </p:sp>
      <p:sp>
        <p:nvSpPr>
          <p:cNvPr id="3" name="Text Box 2"/>
          <p:cNvSpPr txBox="1">
            <a:spLocks noChangeArrowheads="1"/>
          </p:cNvSpPr>
          <p:nvPr/>
        </p:nvSpPr>
        <p:spPr bwMode="auto">
          <a:xfrm>
            <a:off x="1066800" y="1533525"/>
            <a:ext cx="6226175" cy="1095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900" indent="-342900" eaLnBrk="1" hangingPunct="1">
              <a:lnSpc>
                <a:spcPct val="125000"/>
              </a:lnSpc>
              <a:buFont typeface="Wingdings" panose="05000000000000000000" pitchFamily="2" charset="2"/>
              <a:buChar char="Ø"/>
            </a:pPr>
            <a:r>
              <a:rPr lang="zh-CN" altLang="en-US" sz="2800" b="1" dirty="0">
                <a:latin typeface="宋体" panose="02010600030101010101" pitchFamily="2" charset="-122"/>
                <a:ea typeface="宋体" panose="02010600030101010101" pitchFamily="2" charset="-122"/>
                <a:sym typeface="Wingdings" panose="05000000000000000000" pitchFamily="2" charset="2"/>
              </a:rPr>
              <a:t>穷举法</a:t>
            </a:r>
            <a:endParaRPr lang="zh-CN" altLang="en-US" sz="2800" b="1" dirty="0">
              <a:solidFill>
                <a:srgbClr val="FF3300"/>
              </a:solidFill>
              <a:latin typeface="宋体" panose="02010600030101010101" pitchFamily="2" charset="-122"/>
              <a:ea typeface="宋体" panose="02010600030101010101" pitchFamily="2" charset="-122"/>
              <a:sym typeface="Wingdings" panose="05000000000000000000" pitchFamily="2" charset="2"/>
            </a:endParaRPr>
          </a:p>
          <a:p>
            <a:pPr marL="342900" indent="-342900" eaLnBrk="1" hangingPunct="1">
              <a:lnSpc>
                <a:spcPct val="125000"/>
              </a:lnSpc>
              <a:buFont typeface="Wingdings" panose="05000000000000000000" pitchFamily="2" charset="2"/>
              <a:buChar char="Ø"/>
            </a:pPr>
            <a:r>
              <a:rPr lang="zh-CN" altLang="en-US" sz="2800" b="1" dirty="0">
                <a:solidFill>
                  <a:srgbClr val="C00000"/>
                </a:solidFill>
                <a:latin typeface="宋体" panose="02010600030101010101" pitchFamily="2" charset="-122"/>
                <a:ea typeface="宋体" panose="02010600030101010101" pitchFamily="2" charset="-122"/>
                <a:sym typeface="Wingdings" panose="05000000000000000000" pitchFamily="2" charset="2"/>
              </a:rPr>
              <a:t>动态规划</a:t>
            </a:r>
            <a:endParaRPr lang="zh-CN" altLang="en-US" sz="2800" b="1" dirty="0">
              <a:solidFill>
                <a:srgbClr val="C00000"/>
              </a:solidFill>
              <a:latin typeface="宋体" panose="02010600030101010101" pitchFamily="2" charset="-122"/>
              <a:ea typeface="宋体" panose="02010600030101010101" pitchFamily="2" charset="-122"/>
              <a:sym typeface="Wingdings" panose="05000000000000000000" pitchFamily="2" charset="2"/>
            </a:endParaRPr>
          </a:p>
        </p:txBody>
      </p:sp>
      <p:sp>
        <p:nvSpPr>
          <p:cNvPr id="4" name="Text Box 3"/>
          <p:cNvSpPr txBox="1">
            <a:spLocks noChangeArrowheads="1"/>
          </p:cNvSpPr>
          <p:nvPr/>
        </p:nvSpPr>
        <p:spPr bwMode="auto">
          <a:xfrm>
            <a:off x="712789" y="2829619"/>
            <a:ext cx="73644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latin typeface="宋体" panose="02010600030101010101" pitchFamily="2" charset="-122"/>
                <a:ea typeface="宋体" panose="02010600030101010101" pitchFamily="2" charset="-122"/>
              </a:rPr>
              <a:t>将矩阵连乘积           简记为</a:t>
            </a:r>
            <a:r>
              <a:rPr kumimoji="1" lang="en-US" altLang="zh-CN" b="1" dirty="0">
                <a:solidFill>
                  <a:srgbClr val="FF0000"/>
                </a:solidFill>
                <a:latin typeface="宋体" panose="02010600030101010101" pitchFamily="2" charset="-122"/>
                <a:ea typeface="宋体" panose="02010600030101010101" pitchFamily="2" charset="-122"/>
              </a:rPr>
              <a:t>A[</a:t>
            </a:r>
            <a:r>
              <a:rPr kumimoji="1" lang="en-US" altLang="zh-CN" b="1" dirty="0" err="1">
                <a:solidFill>
                  <a:srgbClr val="FF0000"/>
                </a:solidFill>
                <a:latin typeface="宋体" panose="02010600030101010101" pitchFamily="2" charset="-122"/>
                <a:ea typeface="宋体" panose="02010600030101010101" pitchFamily="2" charset="-122"/>
              </a:rPr>
              <a:t>i:j</a:t>
            </a:r>
            <a:r>
              <a:rPr kumimoji="1" lang="en-US" altLang="zh-CN" b="1" dirty="0">
                <a:solidFill>
                  <a:srgbClr val="FF0000"/>
                </a:solidFill>
                <a:latin typeface="宋体" panose="02010600030101010101" pitchFamily="2" charset="-122"/>
                <a:ea typeface="宋体" panose="02010600030101010101" pitchFamily="2" charset="-122"/>
              </a:rPr>
              <a:t>]</a:t>
            </a:r>
            <a:r>
              <a:rPr kumimoji="1" lang="en-US" altLang="zh-CN" dirty="0">
                <a:latin typeface="宋体" panose="02010600030101010101" pitchFamily="2" charset="-122"/>
                <a:ea typeface="宋体" panose="02010600030101010101" pitchFamily="2" charset="-122"/>
              </a:rPr>
              <a:t> </a:t>
            </a:r>
            <a:r>
              <a:rPr kumimoji="1" lang="zh-CN" altLang="en-US" dirty="0">
                <a:latin typeface="宋体" panose="02010600030101010101" pitchFamily="2" charset="-122"/>
                <a:ea typeface="宋体" panose="02010600030101010101" pitchFamily="2" charset="-122"/>
              </a:rPr>
              <a:t>，这里</a:t>
            </a:r>
            <a:r>
              <a:rPr kumimoji="1" lang="en-US" altLang="zh-CN" dirty="0" err="1">
                <a:latin typeface="宋体" panose="02010600030101010101" pitchFamily="2" charset="-122"/>
                <a:ea typeface="宋体" panose="02010600030101010101" pitchFamily="2" charset="-122"/>
              </a:rPr>
              <a:t>i</a:t>
            </a:r>
            <a:r>
              <a:rPr lang="en-US" altLang="zh-CN" dirty="0" err="1">
                <a:latin typeface="宋体" panose="02010600030101010101" pitchFamily="2" charset="-122"/>
                <a:ea typeface="宋体" panose="02010600030101010101" pitchFamily="2" charset="-122"/>
              </a:rPr>
              <a:t>≤</a:t>
            </a:r>
            <a:r>
              <a:rPr kumimoji="1" lang="en-US" altLang="zh-CN" dirty="0" err="1">
                <a:latin typeface="宋体" panose="02010600030101010101" pitchFamily="2" charset="-122"/>
                <a:ea typeface="宋体" panose="02010600030101010101" pitchFamily="2" charset="-122"/>
              </a:rPr>
              <a:t>j</a:t>
            </a:r>
            <a:r>
              <a:rPr kumimoji="1" lang="en-US" altLang="zh-CN" dirty="0">
                <a:latin typeface="宋体" panose="02010600030101010101" pitchFamily="2" charset="-122"/>
                <a:ea typeface="宋体" panose="02010600030101010101" pitchFamily="2" charset="-122"/>
              </a:rPr>
              <a:t>     </a:t>
            </a:r>
            <a:endParaRPr kumimoji="1" lang="en-US" altLang="ja-JP" dirty="0">
              <a:latin typeface="宋体" panose="02010600030101010101" pitchFamily="2" charset="-122"/>
              <a:ea typeface="宋体" panose="02010600030101010101" pitchFamily="2" charset="-122"/>
            </a:endParaRPr>
          </a:p>
        </p:txBody>
      </p:sp>
      <p:graphicFrame>
        <p:nvGraphicFramePr>
          <p:cNvPr id="5" name="Object 4"/>
          <p:cNvGraphicFramePr>
            <a:graphicFrameLocks noChangeAspect="1"/>
          </p:cNvGraphicFramePr>
          <p:nvPr/>
        </p:nvGraphicFramePr>
        <p:xfrm>
          <a:off x="2679700" y="2779712"/>
          <a:ext cx="1538288" cy="573088"/>
        </p:xfrm>
        <a:graphic>
          <a:graphicData uri="http://schemas.openxmlformats.org/presentationml/2006/ole">
            <mc:AlternateContent xmlns:mc="http://schemas.openxmlformats.org/markup-compatibility/2006">
              <mc:Choice xmlns:v="urn:schemas-microsoft-com:vml" Requires="v">
                <p:oleObj spid="_x0000_s9315" name="数式" r:id="rId1" imgW="15544800" imgH="5791200" progId="Equation.3">
                  <p:embed/>
                </p:oleObj>
              </mc:Choice>
              <mc:Fallback>
                <p:oleObj name="数式" r:id="rId1" imgW="15544800" imgH="5791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700" y="2779712"/>
                        <a:ext cx="1538288"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5"/>
          <p:cNvSpPr txBox="1">
            <a:spLocks noChangeArrowheads="1"/>
          </p:cNvSpPr>
          <p:nvPr/>
        </p:nvSpPr>
        <p:spPr bwMode="auto">
          <a:xfrm>
            <a:off x="712789" y="3481178"/>
            <a:ext cx="7591426" cy="166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pPr>
            <a:r>
              <a:rPr kumimoji="1" lang="en-US" altLang="zh-CN" dirty="0">
                <a:latin typeface="宋体" panose="02010600030101010101" pitchFamily="2" charset="-122"/>
                <a:ea typeface="宋体" panose="02010600030101010101" pitchFamily="2" charset="-122"/>
              </a:rPr>
              <a:t>1.</a:t>
            </a:r>
            <a:r>
              <a:rPr kumimoji="1" lang="zh-CN" altLang="en-US" dirty="0">
                <a:latin typeface="宋体" panose="02010600030101010101" pitchFamily="2" charset="-122"/>
                <a:ea typeface="宋体" panose="02010600030101010101" pitchFamily="2" charset="-122"/>
              </a:rPr>
              <a:t>考察计算</a:t>
            </a:r>
            <a:r>
              <a:rPr kumimoji="1" lang="en-US" altLang="zh-CN" dirty="0">
                <a:latin typeface="宋体" panose="02010600030101010101" pitchFamily="2" charset="-122"/>
                <a:ea typeface="宋体" panose="02010600030101010101" pitchFamily="2" charset="-122"/>
              </a:rPr>
              <a:t>A[</a:t>
            </a:r>
            <a:r>
              <a:rPr kumimoji="1" lang="en-US" altLang="zh-CN" dirty="0" err="1">
                <a:latin typeface="宋体" panose="02010600030101010101" pitchFamily="2" charset="-122"/>
                <a:ea typeface="宋体" panose="02010600030101010101" pitchFamily="2" charset="-122"/>
              </a:rPr>
              <a:t>i:j</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的</a:t>
            </a:r>
            <a:r>
              <a:rPr kumimoji="1" lang="zh-CN" altLang="en-US" b="1" dirty="0">
                <a:solidFill>
                  <a:srgbClr val="FF3300"/>
                </a:solidFill>
                <a:latin typeface="宋体" panose="02010600030101010101" pitchFamily="2" charset="-122"/>
                <a:ea typeface="宋体" panose="02010600030101010101" pitchFamily="2" charset="-122"/>
              </a:rPr>
              <a:t>最优计算次序</a:t>
            </a:r>
            <a:r>
              <a:rPr kumimoji="1" lang="zh-CN" altLang="en-US" dirty="0">
                <a:latin typeface="宋体" panose="02010600030101010101" pitchFamily="2" charset="-122"/>
                <a:ea typeface="宋体" panose="02010600030101010101" pitchFamily="2" charset="-122"/>
              </a:rPr>
              <a:t>。设这个计算次序在矩阵</a:t>
            </a:r>
            <a:r>
              <a:rPr kumimoji="1" lang="en-US" altLang="zh-CN" dirty="0">
                <a:latin typeface="宋体" panose="02010600030101010101" pitchFamily="2" charset="-122"/>
                <a:ea typeface="宋体" panose="02010600030101010101" pitchFamily="2" charset="-122"/>
              </a:rPr>
              <a:t>A</a:t>
            </a:r>
            <a:r>
              <a:rPr kumimoji="1" lang="en-US" altLang="zh-CN" baseline="-25000" dirty="0">
                <a:latin typeface="宋体" panose="02010600030101010101" pitchFamily="2" charset="-122"/>
                <a:ea typeface="宋体" panose="02010600030101010101" pitchFamily="2" charset="-122"/>
              </a:rPr>
              <a:t>k</a:t>
            </a:r>
            <a:r>
              <a:rPr kumimoji="1" lang="zh-CN" altLang="en-US" dirty="0">
                <a:latin typeface="宋体" panose="02010600030101010101" pitchFamily="2" charset="-122"/>
                <a:ea typeface="宋体" panose="02010600030101010101" pitchFamily="2" charset="-122"/>
              </a:rPr>
              <a:t>和</a:t>
            </a:r>
            <a:r>
              <a:rPr kumimoji="1" lang="en-US" altLang="zh-CN" dirty="0">
                <a:latin typeface="宋体" panose="02010600030101010101" pitchFamily="2" charset="-122"/>
                <a:ea typeface="宋体" panose="02010600030101010101" pitchFamily="2" charset="-122"/>
              </a:rPr>
              <a:t>A</a:t>
            </a:r>
            <a:r>
              <a:rPr kumimoji="1" lang="en-US" altLang="zh-CN" baseline="-25000" dirty="0">
                <a:latin typeface="宋体" panose="02010600030101010101" pitchFamily="2" charset="-122"/>
                <a:ea typeface="宋体" panose="02010600030101010101" pitchFamily="2" charset="-122"/>
              </a:rPr>
              <a:t>k+1</a:t>
            </a:r>
            <a:r>
              <a:rPr kumimoji="1" lang="zh-CN" altLang="en-US" dirty="0">
                <a:latin typeface="宋体" panose="02010600030101010101" pitchFamily="2" charset="-122"/>
                <a:ea typeface="宋体" panose="02010600030101010101" pitchFamily="2" charset="-122"/>
              </a:rPr>
              <a:t>之间将矩阵链断开，</a:t>
            </a:r>
            <a:r>
              <a:rPr kumimoji="1" lang="en-US" altLang="zh-CN" dirty="0" err="1">
                <a:latin typeface="宋体" panose="02010600030101010101" pitchFamily="2" charset="-122"/>
                <a:ea typeface="宋体" panose="02010600030101010101" pitchFamily="2" charset="-122"/>
              </a:rPr>
              <a:t>i</a:t>
            </a:r>
            <a:r>
              <a:rPr lang="en-US" altLang="zh-CN" dirty="0" err="1">
                <a:latin typeface="宋体" panose="02010600030101010101" pitchFamily="2" charset="-122"/>
                <a:ea typeface="宋体" panose="02010600030101010101" pitchFamily="2" charset="-122"/>
              </a:rPr>
              <a:t>≤k</a:t>
            </a:r>
            <a:r>
              <a:rPr lang="en-US" altLang="zh-CN" dirty="0">
                <a:latin typeface="宋体" panose="02010600030101010101" pitchFamily="2" charset="-122"/>
                <a:ea typeface="宋体" panose="02010600030101010101" pitchFamily="2" charset="-122"/>
              </a:rPr>
              <a:t>&lt;j</a:t>
            </a:r>
            <a:r>
              <a:rPr kumimoji="1" lang="zh-CN" altLang="en-US" dirty="0">
                <a:latin typeface="宋体" panose="02010600030101010101" pitchFamily="2" charset="-122"/>
                <a:ea typeface="宋体" panose="02010600030101010101" pitchFamily="2" charset="-122"/>
              </a:rPr>
              <a:t>，则其相应完全加括号方式为</a:t>
            </a:r>
            <a:endParaRPr kumimoji="1" lang="ja-JP" altLang="en-US">
              <a:latin typeface="宋体" panose="02010600030101010101" pitchFamily="2" charset="-122"/>
              <a:ea typeface="宋体" panose="02010600030101010101" pitchFamily="2" charset="-122"/>
            </a:endParaRPr>
          </a:p>
        </p:txBody>
      </p:sp>
      <p:graphicFrame>
        <p:nvGraphicFramePr>
          <p:cNvPr id="7" name="Object 6"/>
          <p:cNvGraphicFramePr>
            <a:graphicFrameLocks noChangeAspect="1"/>
          </p:cNvGraphicFramePr>
          <p:nvPr/>
        </p:nvGraphicFramePr>
        <p:xfrm>
          <a:off x="3028950" y="4656787"/>
          <a:ext cx="3600450" cy="538252"/>
        </p:xfrm>
        <a:graphic>
          <a:graphicData uri="http://schemas.openxmlformats.org/presentationml/2006/ole">
            <mc:AlternateContent xmlns:mc="http://schemas.openxmlformats.org/markup-compatibility/2006">
              <mc:Choice xmlns:v="urn:schemas-microsoft-com:vml" Requires="v">
                <p:oleObj spid="_x0000_s9316" name="数式" r:id="rId3" imgW="39319200" imgH="5791200" progId="Equation.3">
                  <p:embed/>
                </p:oleObj>
              </mc:Choice>
              <mc:Fallback>
                <p:oleObj name="数式" r:id="rId3" imgW="39319200" imgH="5791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8950" y="4656787"/>
                        <a:ext cx="3600450" cy="538252"/>
                      </a:xfrm>
                      <a:prstGeom prst="rect">
                        <a:avLst/>
                      </a:prstGeom>
                      <a:noFill/>
                      <a:ln>
                        <a:noFill/>
                      </a:ln>
                      <a:effectLst/>
                    </p:spPr>
                  </p:pic>
                </p:oleObj>
              </mc:Fallback>
            </mc:AlternateContent>
          </a:graphicData>
        </a:graphic>
      </p:graphicFrame>
      <p:sp>
        <p:nvSpPr>
          <p:cNvPr id="8" name="Text Box 7"/>
          <p:cNvSpPr txBox="1">
            <a:spLocks noChangeArrowheads="1"/>
          </p:cNvSpPr>
          <p:nvPr/>
        </p:nvSpPr>
        <p:spPr bwMode="auto">
          <a:xfrm>
            <a:off x="712789" y="5249635"/>
            <a:ext cx="7591425" cy="111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kumimoji="1" lang="en-US" altLang="zh-CN" dirty="0">
                <a:latin typeface="宋体" panose="02010600030101010101" pitchFamily="2" charset="-122"/>
                <a:ea typeface="宋体" panose="02010600030101010101" pitchFamily="2" charset="-122"/>
              </a:rPr>
              <a:t>2.</a:t>
            </a:r>
            <a:r>
              <a:rPr kumimoji="1" lang="zh-CN" altLang="en-US" b="1" dirty="0">
                <a:solidFill>
                  <a:srgbClr val="FF0000"/>
                </a:solidFill>
                <a:latin typeface="宋体" panose="02010600030101010101" pitchFamily="2" charset="-122"/>
                <a:ea typeface="宋体" panose="02010600030101010101" pitchFamily="2" charset="-122"/>
              </a:rPr>
              <a:t>计算量。</a:t>
            </a:r>
            <a:r>
              <a:rPr kumimoji="1" lang="en-US" altLang="zh-CN" dirty="0">
                <a:latin typeface="宋体" panose="02010600030101010101" pitchFamily="2" charset="-122"/>
                <a:ea typeface="宋体" panose="02010600030101010101" pitchFamily="2" charset="-122"/>
              </a:rPr>
              <a:t>A[</a:t>
            </a:r>
            <a:r>
              <a:rPr kumimoji="1" lang="en-US" altLang="zh-CN" dirty="0" err="1">
                <a:latin typeface="宋体" panose="02010600030101010101" pitchFamily="2" charset="-122"/>
                <a:ea typeface="宋体" panose="02010600030101010101" pitchFamily="2" charset="-122"/>
              </a:rPr>
              <a:t>i:k</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的计算量加上</a:t>
            </a:r>
            <a:r>
              <a:rPr kumimoji="1" lang="en-US" altLang="zh-CN" dirty="0">
                <a:latin typeface="宋体" panose="02010600030101010101" pitchFamily="2" charset="-122"/>
                <a:ea typeface="宋体" panose="02010600030101010101" pitchFamily="2" charset="-122"/>
              </a:rPr>
              <a:t>A[k+1:j]</a:t>
            </a:r>
            <a:r>
              <a:rPr kumimoji="1" lang="zh-CN" altLang="en-US" dirty="0">
                <a:latin typeface="宋体" panose="02010600030101010101" pitchFamily="2" charset="-122"/>
                <a:ea typeface="宋体" panose="02010600030101010101" pitchFamily="2" charset="-122"/>
              </a:rPr>
              <a:t>的计算量，再加上</a:t>
            </a:r>
            <a:r>
              <a:rPr kumimoji="1" lang="en-US" altLang="zh-CN" dirty="0">
                <a:latin typeface="宋体" panose="02010600030101010101" pitchFamily="2" charset="-122"/>
                <a:ea typeface="宋体" panose="02010600030101010101" pitchFamily="2" charset="-122"/>
              </a:rPr>
              <a:t>A[</a:t>
            </a:r>
            <a:r>
              <a:rPr kumimoji="1" lang="en-US" altLang="zh-CN" dirty="0" err="1">
                <a:latin typeface="宋体" panose="02010600030101010101" pitchFamily="2" charset="-122"/>
                <a:ea typeface="宋体" panose="02010600030101010101" pitchFamily="2" charset="-122"/>
              </a:rPr>
              <a:t>i:k</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和</a:t>
            </a:r>
            <a:r>
              <a:rPr kumimoji="1" lang="en-US" altLang="zh-CN" dirty="0">
                <a:latin typeface="宋体" panose="02010600030101010101" pitchFamily="2" charset="-122"/>
                <a:ea typeface="宋体" panose="02010600030101010101" pitchFamily="2" charset="-122"/>
              </a:rPr>
              <a:t>A[k+1:j]</a:t>
            </a:r>
            <a:r>
              <a:rPr kumimoji="1" lang="zh-CN" altLang="en-US" dirty="0">
                <a:latin typeface="宋体" panose="02010600030101010101" pitchFamily="2" charset="-122"/>
                <a:ea typeface="宋体" panose="02010600030101010101" pitchFamily="2" charset="-122"/>
              </a:rPr>
              <a:t>相乘的计算量</a:t>
            </a:r>
            <a:endParaRPr kumimoji="1" lang="ja-JP" altLang="en-US">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3.2</a:t>
            </a:r>
            <a:r>
              <a:rPr kumimoji="1" lang="zh-CN" altLang="en-US" dirty="0"/>
              <a:t> 矩阵连乘问题</a:t>
            </a:r>
            <a:endParaRPr kumimoji="1" lang="zh-CN" altLang="en-US" dirty="0"/>
          </a:p>
        </p:txBody>
      </p:sp>
      <p:sp>
        <p:nvSpPr>
          <p:cNvPr id="3" name="Rectangle 2"/>
          <p:cNvSpPr txBox="1">
            <a:spLocks noChangeArrowheads="1"/>
          </p:cNvSpPr>
          <p:nvPr/>
        </p:nvSpPr>
        <p:spPr bwMode="auto">
          <a:xfrm>
            <a:off x="533400" y="1066800"/>
            <a:ext cx="888238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prstDash val="solid"/>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3600" dirty="0">
                <a:solidFill>
                  <a:srgbClr val="FF0000"/>
                </a:solidFill>
                <a:ea typeface="黑体" panose="02010609060101010101" pitchFamily="49" charset="-122"/>
              </a:rPr>
              <a:t>※ ※</a:t>
            </a:r>
            <a:r>
              <a:rPr lang="zh-CN" altLang="en-US" sz="3600" dirty="0">
                <a:solidFill>
                  <a:srgbClr val="FF0000"/>
                </a:solidFill>
                <a:ea typeface="黑体" panose="02010609060101010101" pitchFamily="49" charset="-122"/>
              </a:rPr>
              <a:t>使用动态规划方法的求解步骤</a:t>
            </a:r>
            <a:r>
              <a:rPr lang="en-US" altLang="zh-CN" sz="3600" dirty="0">
                <a:solidFill>
                  <a:srgbClr val="FF0000"/>
                </a:solidFill>
                <a:ea typeface="黑体" panose="02010609060101010101" pitchFamily="49" charset="-122"/>
              </a:rPr>
              <a:t>※ ※</a:t>
            </a:r>
            <a:endParaRPr lang="en-US" altLang="zh-CN" sz="3600" dirty="0">
              <a:solidFill>
                <a:srgbClr val="FF0000"/>
              </a:solidFill>
              <a:ea typeface="黑体" panose="02010609060101010101" pitchFamily="49" charset="-122"/>
            </a:endParaRPr>
          </a:p>
        </p:txBody>
      </p:sp>
      <p:sp>
        <p:nvSpPr>
          <p:cNvPr id="4" name="Rectangle 4"/>
          <p:cNvSpPr>
            <a:spLocks noRot="1" noChangeArrowheads="1"/>
          </p:cNvSpPr>
          <p:nvPr/>
        </p:nvSpPr>
        <p:spPr bwMode="auto">
          <a:xfrm>
            <a:off x="592849" y="2127380"/>
            <a:ext cx="8017751" cy="3282820"/>
          </a:xfrm>
          <a:prstGeom prst="rect">
            <a:avLst/>
          </a:prstGeom>
          <a:noFill/>
          <a:ln>
            <a:noFill/>
          </a:ln>
          <a:effec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514350" indent="-514350" eaLnBrk="1" hangingPunct="1">
              <a:buFont typeface="+mj-lt"/>
              <a:buAutoNum type="arabicPeriod"/>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找出最优解的性质，并刻划其结构特征。</a:t>
            </a:r>
            <a:endPar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514350" indent="-514350" eaLnBrk="1" hangingPunct="1">
              <a:buFont typeface="+mj-lt"/>
              <a:buAutoNum type="arabicPeriod"/>
            </a:pPr>
            <a:r>
              <a:rPr lang="zh-CN" altLang="en-US" sz="2800" dirty="0">
                <a:latin typeface="黑体" panose="02010609060101010101" pitchFamily="49" charset="-122"/>
                <a:ea typeface="黑体" panose="02010609060101010101" pitchFamily="49" charset="-122"/>
                <a:cs typeface="Times New Roman" panose="02020603050405020304" pitchFamily="18" charset="0"/>
              </a:rPr>
              <a:t>递归地定义最优值。</a:t>
            </a:r>
            <a:endParaRPr lang="zh-CN" altLang="en-US" sz="2800" dirty="0">
              <a:latin typeface="黑体" panose="02010609060101010101" pitchFamily="49" charset="-122"/>
              <a:ea typeface="黑体" panose="02010609060101010101" pitchFamily="49" charset="-122"/>
              <a:cs typeface="Times New Roman" panose="02020603050405020304" pitchFamily="18" charset="0"/>
            </a:endParaRPr>
          </a:p>
          <a:p>
            <a:pPr marL="514350" indent="-514350" eaLnBrk="1" hangingPunct="1">
              <a:buFont typeface="+mj-lt"/>
              <a:buAutoNum type="arabicPeriod"/>
            </a:pPr>
            <a:r>
              <a:rPr lang="zh-CN" altLang="en-US" sz="2800" dirty="0">
                <a:latin typeface="黑体" panose="02010609060101010101" pitchFamily="49" charset="-122"/>
                <a:ea typeface="黑体" panose="02010609060101010101" pitchFamily="49" charset="-122"/>
                <a:cs typeface="Times New Roman" panose="02020603050405020304" pitchFamily="18" charset="0"/>
              </a:rPr>
              <a:t>以自底向上的方式计算出最优值。</a:t>
            </a:r>
            <a:endParaRPr lang="zh-CN" altLang="en-US" sz="2800" dirty="0">
              <a:latin typeface="黑体" panose="02010609060101010101" pitchFamily="49" charset="-122"/>
              <a:ea typeface="黑体" panose="02010609060101010101" pitchFamily="49" charset="-122"/>
              <a:cs typeface="Times New Roman" panose="02020603050405020304" pitchFamily="18" charset="0"/>
            </a:endParaRPr>
          </a:p>
          <a:p>
            <a:pPr marL="514350" indent="-514350" eaLnBrk="1" hangingPunct="1">
              <a:buFont typeface="+mj-lt"/>
              <a:buAutoNum type="arabicPeriod"/>
            </a:pPr>
            <a:r>
              <a:rPr lang="zh-CN" altLang="en-US" sz="2800" dirty="0">
                <a:latin typeface="黑体" panose="02010609060101010101" pitchFamily="49" charset="-122"/>
                <a:ea typeface="黑体" panose="02010609060101010101" pitchFamily="49" charset="-122"/>
                <a:cs typeface="Times New Roman" panose="02020603050405020304" pitchFamily="18" charset="0"/>
              </a:rPr>
              <a:t>根据计算最优值时得到的信息，构造最优解。</a:t>
            </a:r>
            <a:endParaRPr lang="zh-CN" altLang="en-US" sz="28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3.2</a:t>
            </a:r>
            <a:r>
              <a:rPr kumimoji="1" lang="zh-CN" altLang="en-US" dirty="0"/>
              <a:t> 矩阵连乘问题</a:t>
            </a:r>
            <a:endParaRPr kumimoji="1" lang="zh-CN" altLang="en-US" dirty="0"/>
          </a:p>
        </p:txBody>
      </p:sp>
      <p:sp>
        <p:nvSpPr>
          <p:cNvPr id="3" name="Rectangle 4"/>
          <p:cNvSpPr>
            <a:spLocks noRot="1" noChangeArrowheads="1"/>
          </p:cNvSpPr>
          <p:nvPr/>
        </p:nvSpPr>
        <p:spPr bwMode="auto">
          <a:xfrm>
            <a:off x="563124" y="1391201"/>
            <a:ext cx="8017751" cy="792163"/>
          </a:xfrm>
          <a:prstGeom prst="rect">
            <a:avLst/>
          </a:prstGeom>
          <a:noFill/>
          <a:ln>
            <a:noFill/>
          </a:ln>
          <a:effec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514350" indent="-514350" eaLnBrk="1" hangingPunct="1">
              <a:buFont typeface="+mj-lt"/>
              <a:buAutoNum type="arabicPeriod"/>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找出</a:t>
            </a: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最优解</a:t>
            </a: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的性质，并刻划其结构特征。</a:t>
            </a:r>
            <a:endPar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Rectangle 3"/>
          <p:cNvSpPr>
            <a:spLocks noChangeArrowheads="1"/>
          </p:cNvSpPr>
          <p:nvPr/>
        </p:nvSpPr>
        <p:spPr bwMode="auto">
          <a:xfrm>
            <a:off x="609599" y="2116521"/>
            <a:ext cx="7924800" cy="2624957"/>
          </a:xfrm>
          <a:prstGeom prst="rect">
            <a:avLst/>
          </a:prstGeom>
          <a:noFill/>
          <a:ln>
            <a:noFill/>
          </a:ln>
          <a:effec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zh-CN" altLang="en-US" sz="2800" dirty="0">
                <a:solidFill>
                  <a:srgbClr val="002060"/>
                </a:solidFill>
                <a:latin typeface="宋体" panose="02010600030101010101" pitchFamily="2" charset="-122"/>
                <a:ea typeface="宋体" panose="02010600030101010101" pitchFamily="2" charset="-122"/>
              </a:rPr>
              <a:t>特征：如果</a:t>
            </a:r>
            <a:r>
              <a:rPr lang="en-US" altLang="zh-CN" sz="2800" dirty="0">
                <a:solidFill>
                  <a:srgbClr val="002060"/>
                </a:solidFill>
                <a:latin typeface="宋体" panose="02010600030101010101" pitchFamily="2" charset="-122"/>
                <a:ea typeface="宋体" panose="02010600030101010101" pitchFamily="2" charset="-122"/>
              </a:rPr>
              <a:t>A[</a:t>
            </a:r>
            <a:r>
              <a:rPr lang="en-US" altLang="zh-CN" sz="2800" dirty="0" err="1">
                <a:solidFill>
                  <a:srgbClr val="002060"/>
                </a:solidFill>
                <a:latin typeface="宋体" panose="02010600030101010101" pitchFamily="2" charset="-122"/>
                <a:ea typeface="宋体" panose="02010600030101010101" pitchFamily="2" charset="-122"/>
              </a:rPr>
              <a:t>i:j</a:t>
            </a:r>
            <a:r>
              <a:rPr lang="en-US" altLang="zh-CN" sz="2800" dirty="0">
                <a:solidFill>
                  <a:srgbClr val="002060"/>
                </a:solidFill>
                <a:latin typeface="宋体" panose="02010600030101010101" pitchFamily="2" charset="-122"/>
                <a:ea typeface="宋体" panose="02010600030101010101" pitchFamily="2" charset="-122"/>
              </a:rPr>
              <a:t>]</a:t>
            </a:r>
            <a:r>
              <a:rPr lang="zh-CN" altLang="en-US" sz="2800" dirty="0">
                <a:solidFill>
                  <a:srgbClr val="002060"/>
                </a:solidFill>
                <a:latin typeface="宋体" panose="02010600030101010101" pitchFamily="2" charset="-122"/>
                <a:ea typeface="宋体" panose="02010600030101010101" pitchFamily="2" charset="-122"/>
              </a:rPr>
              <a:t>的最优次序包含矩阵子链 </a:t>
            </a:r>
            <a:r>
              <a:rPr lang="en-US" altLang="zh-CN" sz="2800" dirty="0">
                <a:solidFill>
                  <a:srgbClr val="002060"/>
                </a:solidFill>
                <a:latin typeface="宋体" panose="02010600030101010101" pitchFamily="2" charset="-122"/>
                <a:ea typeface="宋体" panose="02010600030101010101" pitchFamily="2" charset="-122"/>
              </a:rPr>
              <a:t>A[</a:t>
            </a:r>
            <a:r>
              <a:rPr lang="en-US" altLang="zh-CN" sz="2800" dirty="0" err="1">
                <a:solidFill>
                  <a:srgbClr val="002060"/>
                </a:solidFill>
                <a:latin typeface="宋体" panose="02010600030101010101" pitchFamily="2" charset="-122"/>
                <a:ea typeface="宋体" panose="02010600030101010101" pitchFamily="2" charset="-122"/>
              </a:rPr>
              <a:t>i:k</a:t>
            </a:r>
            <a:r>
              <a:rPr lang="en-US" altLang="zh-CN" sz="2800" dirty="0">
                <a:solidFill>
                  <a:srgbClr val="002060"/>
                </a:solidFill>
                <a:latin typeface="宋体" panose="02010600030101010101" pitchFamily="2" charset="-122"/>
                <a:ea typeface="宋体" panose="02010600030101010101" pitchFamily="2" charset="-122"/>
              </a:rPr>
              <a:t>]</a:t>
            </a:r>
            <a:r>
              <a:rPr lang="zh-CN" altLang="en-US" sz="2800" dirty="0">
                <a:solidFill>
                  <a:srgbClr val="002060"/>
                </a:solidFill>
                <a:latin typeface="宋体" panose="02010600030101010101" pitchFamily="2" charset="-122"/>
                <a:ea typeface="宋体" panose="02010600030101010101" pitchFamily="2" charset="-122"/>
              </a:rPr>
              <a:t>和</a:t>
            </a:r>
            <a:r>
              <a:rPr lang="en-US" altLang="zh-CN" sz="2800" dirty="0">
                <a:solidFill>
                  <a:srgbClr val="002060"/>
                </a:solidFill>
                <a:latin typeface="宋体" panose="02010600030101010101" pitchFamily="2" charset="-122"/>
                <a:ea typeface="宋体" panose="02010600030101010101" pitchFamily="2" charset="-122"/>
              </a:rPr>
              <a:t>A[k+1:j]</a:t>
            </a:r>
            <a:r>
              <a:rPr lang="zh-CN" altLang="en-US" sz="2800" dirty="0">
                <a:solidFill>
                  <a:srgbClr val="002060"/>
                </a:solidFill>
                <a:latin typeface="宋体" panose="02010600030101010101" pitchFamily="2" charset="-122"/>
                <a:ea typeface="宋体" panose="02010600030101010101" pitchFamily="2" charset="-122"/>
              </a:rPr>
              <a:t>。则子链的次序也是最优的。</a:t>
            </a:r>
            <a:endParaRPr lang="zh-CN" altLang="en-US" sz="2800" dirty="0">
              <a:solidFill>
                <a:srgbClr val="002060"/>
              </a:solidFill>
              <a:latin typeface="宋体" panose="02010600030101010101" pitchFamily="2" charset="-122"/>
              <a:ea typeface="宋体" panose="02010600030101010101" pitchFamily="2" charset="-122"/>
            </a:endParaRPr>
          </a:p>
          <a:p>
            <a:pPr eaLnBrk="1" hangingPunct="1"/>
            <a:r>
              <a:rPr lang="zh-CN" altLang="en-US" sz="2800" dirty="0">
                <a:solidFill>
                  <a:srgbClr val="002060"/>
                </a:solidFill>
                <a:latin typeface="宋体" panose="02010600030101010101" pitchFamily="2" charset="-122"/>
                <a:ea typeface="宋体" panose="02010600030101010101" pitchFamily="2" charset="-122"/>
              </a:rPr>
              <a:t>矩阵连乘计算次序问题的最优解包含着其子问题的最优解。这种性质称为</a:t>
            </a:r>
            <a:r>
              <a:rPr lang="zh-CN" altLang="en-US" sz="2800" b="1" dirty="0">
                <a:solidFill>
                  <a:srgbClr val="FF0000"/>
                </a:solidFill>
                <a:latin typeface="宋体" panose="02010600030101010101" pitchFamily="2" charset="-122"/>
                <a:ea typeface="宋体" panose="02010600030101010101" pitchFamily="2" charset="-122"/>
              </a:rPr>
              <a:t>最优子结构性质</a:t>
            </a:r>
            <a:r>
              <a:rPr lang="zh-CN" altLang="en-US" sz="2800" dirty="0">
                <a:solidFill>
                  <a:srgbClr val="002060"/>
                </a:solidFill>
                <a:latin typeface="宋体" panose="02010600030101010101" pitchFamily="2" charset="-122"/>
                <a:ea typeface="宋体" panose="02010600030101010101" pitchFamily="2" charset="-122"/>
              </a:rPr>
              <a:t>。</a:t>
            </a:r>
            <a:endParaRPr lang="zh-CN" altLang="en-US" sz="2800" dirty="0">
              <a:solidFill>
                <a:srgbClr val="002060"/>
              </a:solidFill>
              <a:latin typeface="宋体" panose="02010600030101010101" pitchFamily="2" charset="-122"/>
              <a:ea typeface="宋体" panose="02010600030101010101" pitchFamily="2" charset="-122"/>
            </a:endParaRPr>
          </a:p>
          <a:p>
            <a:pPr eaLnBrk="1" hangingPunct="1"/>
            <a:r>
              <a:rPr lang="zh-CN" altLang="en-US" sz="2800" dirty="0">
                <a:solidFill>
                  <a:srgbClr val="002060"/>
                </a:solidFill>
                <a:latin typeface="宋体" panose="02010600030101010101" pitchFamily="2" charset="-122"/>
                <a:ea typeface="宋体" panose="02010600030101010101" pitchFamily="2" charset="-122"/>
              </a:rPr>
              <a:t>证明</a:t>
            </a:r>
            <a:endParaRPr lang="zh-CN" altLang="en-US" sz="2800" dirty="0">
              <a:solidFill>
                <a:srgbClr val="00206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3.2</a:t>
            </a:r>
            <a:r>
              <a:rPr kumimoji="1" lang="zh-CN" altLang="en-US" dirty="0"/>
              <a:t> 矩阵连乘问题</a:t>
            </a:r>
            <a:endParaRPr kumimoji="1" lang="zh-CN" altLang="en-US" dirty="0"/>
          </a:p>
        </p:txBody>
      </p:sp>
      <p:sp>
        <p:nvSpPr>
          <p:cNvPr id="3" name="Rectangle 4"/>
          <p:cNvSpPr>
            <a:spLocks noRot="1" noChangeArrowheads="1"/>
          </p:cNvSpPr>
          <p:nvPr/>
        </p:nvSpPr>
        <p:spPr bwMode="auto">
          <a:xfrm>
            <a:off x="563124" y="1447800"/>
            <a:ext cx="8017751" cy="685800"/>
          </a:xfrm>
          <a:prstGeom prst="rect">
            <a:avLst/>
          </a:prstGeom>
          <a:noFill/>
          <a:ln>
            <a:noFill/>
          </a:ln>
          <a:effec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514350" indent="-514350" eaLnBrk="1" hangingPunct="1">
              <a:buFont typeface="+mj-lt"/>
              <a:buAutoNum type="arabicPeriod" startAt="2"/>
            </a:pPr>
            <a:r>
              <a:rPr lang="zh-CN" altLang="en-US" sz="2800" dirty="0">
                <a:latin typeface="黑体" panose="02010609060101010101" pitchFamily="49" charset="-122"/>
                <a:ea typeface="黑体" panose="02010609060101010101" pitchFamily="49" charset="-122"/>
                <a:cs typeface="Times New Roman" panose="02020603050405020304" pitchFamily="18" charset="0"/>
              </a:rPr>
              <a:t>递归地定义最优值。</a:t>
            </a:r>
            <a:endParaRPr lang="zh-CN" altLang="en-US" sz="28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Text Box 17"/>
          <p:cNvSpPr txBox="1">
            <a:spLocks noChangeArrowheads="1"/>
          </p:cNvSpPr>
          <p:nvPr/>
        </p:nvSpPr>
        <p:spPr bwMode="auto">
          <a:xfrm>
            <a:off x="647699" y="2046514"/>
            <a:ext cx="7848600" cy="1021433"/>
          </a:xfrm>
          <a:prstGeom prst="rect">
            <a:avLst/>
          </a:prstGeom>
          <a:noFill/>
          <a:ln>
            <a:noFill/>
          </a:ln>
          <a:effectLst/>
        </p:spPr>
        <p:txBody>
          <a:bodyPr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dirty="0">
                <a:solidFill>
                  <a:srgbClr val="FF3300"/>
                </a:solidFill>
                <a:latin typeface="宋体" panose="02010600030101010101" pitchFamily="2" charset="-122"/>
                <a:ea typeface="宋体" panose="02010600030101010101" pitchFamily="2" charset="-122"/>
              </a:rPr>
              <a:t>矩阵可乘条件：</a:t>
            </a:r>
            <a:r>
              <a:rPr lang="en-US" altLang="zh-CN" dirty="0">
                <a:solidFill>
                  <a:srgbClr val="0000CC"/>
                </a:solidFill>
                <a:latin typeface="宋体" panose="02010600030101010101" pitchFamily="2" charset="-122"/>
                <a:ea typeface="宋体" panose="02010600030101010101" pitchFamily="2" charset="-122"/>
              </a:rPr>
              <a:t>A</a:t>
            </a:r>
            <a:r>
              <a:rPr lang="zh-CN" altLang="en-US" dirty="0">
                <a:solidFill>
                  <a:srgbClr val="0000CC"/>
                </a:solidFill>
                <a:latin typeface="宋体" panose="02010600030101010101" pitchFamily="2" charset="-122"/>
                <a:ea typeface="宋体" panose="02010600030101010101" pitchFamily="2" charset="-122"/>
              </a:rPr>
              <a:t>的列数等于</a:t>
            </a:r>
            <a:r>
              <a:rPr lang="en-US" altLang="zh-CN" dirty="0">
                <a:solidFill>
                  <a:srgbClr val="0000CC"/>
                </a:solidFill>
                <a:latin typeface="宋体" panose="02010600030101010101" pitchFamily="2" charset="-122"/>
                <a:ea typeface="宋体" panose="02010600030101010101" pitchFamily="2" charset="-122"/>
              </a:rPr>
              <a:t>B</a:t>
            </a:r>
            <a:r>
              <a:rPr lang="zh-CN" altLang="en-US" dirty="0">
                <a:solidFill>
                  <a:srgbClr val="0000CC"/>
                </a:solidFill>
                <a:latin typeface="宋体" panose="02010600030101010101" pitchFamily="2" charset="-122"/>
                <a:ea typeface="宋体" panose="02010600030101010101" pitchFamily="2" charset="-122"/>
              </a:rPr>
              <a:t>的行数。</a:t>
            </a:r>
            <a:r>
              <a:rPr lang="zh-CN" altLang="en-US" dirty="0">
                <a:solidFill>
                  <a:srgbClr val="FF3300"/>
                </a:solidFill>
                <a:latin typeface="宋体" panose="02010600030101010101" pitchFamily="2" charset="-122"/>
                <a:ea typeface="宋体" panose="02010600030101010101" pitchFamily="2" charset="-122"/>
              </a:rPr>
              <a:t>若</a:t>
            </a:r>
            <a:r>
              <a:rPr lang="en-US" altLang="zh-CN" dirty="0">
                <a:solidFill>
                  <a:srgbClr val="FF3300"/>
                </a:solidFill>
                <a:latin typeface="宋体" panose="02010600030101010101" pitchFamily="2" charset="-122"/>
                <a:ea typeface="宋体" panose="02010600030101010101" pitchFamily="2" charset="-122"/>
              </a:rPr>
              <a:t>A</a:t>
            </a:r>
            <a:r>
              <a:rPr lang="zh-CN" altLang="en-US" dirty="0">
                <a:solidFill>
                  <a:srgbClr val="FF3300"/>
                </a:solidFill>
                <a:latin typeface="宋体" panose="02010600030101010101" pitchFamily="2" charset="-122"/>
                <a:ea typeface="宋体" panose="02010600030101010101" pitchFamily="2" charset="-122"/>
              </a:rPr>
              <a:t>是一个</a:t>
            </a:r>
            <a:r>
              <a:rPr lang="en-US" altLang="zh-CN" dirty="0" err="1">
                <a:solidFill>
                  <a:srgbClr val="FF3300"/>
                </a:solidFill>
                <a:latin typeface="宋体" panose="02010600030101010101" pitchFamily="2" charset="-122"/>
                <a:ea typeface="宋体" panose="02010600030101010101" pitchFamily="2" charset="-122"/>
              </a:rPr>
              <a:t>p×q</a:t>
            </a:r>
            <a:r>
              <a:rPr lang="zh-CN" altLang="en-US" dirty="0">
                <a:solidFill>
                  <a:srgbClr val="FF3300"/>
                </a:solidFill>
                <a:latin typeface="宋体" panose="02010600030101010101" pitchFamily="2" charset="-122"/>
                <a:ea typeface="宋体" panose="02010600030101010101" pitchFamily="2" charset="-122"/>
              </a:rPr>
              <a:t>矩阵，</a:t>
            </a:r>
            <a:r>
              <a:rPr lang="en-US" altLang="zh-CN" dirty="0">
                <a:solidFill>
                  <a:srgbClr val="FF3300"/>
                </a:solidFill>
                <a:latin typeface="宋体" panose="02010600030101010101" pitchFamily="2" charset="-122"/>
                <a:ea typeface="宋体" panose="02010600030101010101" pitchFamily="2" charset="-122"/>
              </a:rPr>
              <a:t>B</a:t>
            </a:r>
            <a:r>
              <a:rPr lang="zh-CN" altLang="en-US" dirty="0">
                <a:solidFill>
                  <a:srgbClr val="FF3300"/>
                </a:solidFill>
                <a:latin typeface="宋体" panose="02010600030101010101" pitchFamily="2" charset="-122"/>
                <a:ea typeface="宋体" panose="02010600030101010101" pitchFamily="2" charset="-122"/>
              </a:rPr>
              <a:t>是一个</a:t>
            </a:r>
            <a:r>
              <a:rPr lang="en-US" altLang="zh-CN" dirty="0" err="1">
                <a:solidFill>
                  <a:srgbClr val="FF3300"/>
                </a:solidFill>
                <a:latin typeface="宋体" panose="02010600030101010101" pitchFamily="2" charset="-122"/>
                <a:ea typeface="宋体" panose="02010600030101010101" pitchFamily="2" charset="-122"/>
              </a:rPr>
              <a:t>q×r</a:t>
            </a:r>
            <a:r>
              <a:rPr lang="zh-CN" altLang="en-US" dirty="0">
                <a:solidFill>
                  <a:srgbClr val="FF3300"/>
                </a:solidFill>
                <a:latin typeface="宋体" panose="02010600030101010101" pitchFamily="2" charset="-122"/>
                <a:ea typeface="宋体" panose="02010600030101010101" pitchFamily="2" charset="-122"/>
              </a:rPr>
              <a:t>矩阵，则</a:t>
            </a:r>
            <a:r>
              <a:rPr lang="en-US" altLang="zh-CN" dirty="0">
                <a:solidFill>
                  <a:srgbClr val="FF3300"/>
                </a:solidFill>
                <a:latin typeface="宋体" panose="02010600030101010101" pitchFamily="2" charset="-122"/>
                <a:ea typeface="宋体" panose="02010600030101010101" pitchFamily="2" charset="-122"/>
              </a:rPr>
              <a:t>AB</a:t>
            </a:r>
            <a:r>
              <a:rPr lang="zh-CN" altLang="en-US" dirty="0">
                <a:solidFill>
                  <a:srgbClr val="FF3300"/>
                </a:solidFill>
                <a:latin typeface="宋体" panose="02010600030101010101" pitchFamily="2" charset="-122"/>
                <a:ea typeface="宋体" panose="02010600030101010101" pitchFamily="2" charset="-122"/>
              </a:rPr>
              <a:t>总共需要</a:t>
            </a:r>
            <a:r>
              <a:rPr lang="en-US" altLang="zh-CN" i="1" dirty="0" err="1">
                <a:solidFill>
                  <a:srgbClr val="0000CC"/>
                </a:solidFill>
                <a:latin typeface="宋体" panose="02010600030101010101" pitchFamily="2" charset="-122"/>
                <a:ea typeface="宋体" panose="02010600030101010101" pitchFamily="2" charset="-122"/>
              </a:rPr>
              <a:t>pqr</a:t>
            </a:r>
            <a:r>
              <a:rPr lang="zh-CN" altLang="en-US" dirty="0">
                <a:solidFill>
                  <a:srgbClr val="FF3300"/>
                </a:solidFill>
                <a:latin typeface="宋体" panose="02010600030101010101" pitchFamily="2" charset="-122"/>
                <a:ea typeface="宋体" panose="02010600030101010101" pitchFamily="2" charset="-122"/>
              </a:rPr>
              <a:t>次数乘。</a:t>
            </a:r>
            <a:endParaRPr lang="zh-CN" altLang="en-US" dirty="0">
              <a:solidFill>
                <a:srgbClr val="FF33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3.2</a:t>
            </a:r>
            <a:r>
              <a:rPr kumimoji="1" lang="zh-CN" altLang="en-US" dirty="0"/>
              <a:t> 矩阵连乘问题</a:t>
            </a:r>
            <a:endParaRPr kumimoji="1" lang="zh-CN" altLang="en-US" dirty="0"/>
          </a:p>
        </p:txBody>
      </p:sp>
      <p:sp>
        <p:nvSpPr>
          <p:cNvPr id="3" name="Rectangle 4"/>
          <p:cNvSpPr>
            <a:spLocks noRot="1" noChangeArrowheads="1"/>
          </p:cNvSpPr>
          <p:nvPr/>
        </p:nvSpPr>
        <p:spPr bwMode="auto">
          <a:xfrm>
            <a:off x="563124" y="1447800"/>
            <a:ext cx="8017751" cy="685800"/>
          </a:xfrm>
          <a:prstGeom prst="rect">
            <a:avLst/>
          </a:prstGeom>
          <a:noFill/>
          <a:ln>
            <a:noFill/>
          </a:ln>
          <a:effec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514350" indent="-514350" eaLnBrk="1" hangingPunct="1">
              <a:buFont typeface="+mj-lt"/>
              <a:buAutoNum type="arabicPeriod" startAt="2"/>
            </a:pPr>
            <a:r>
              <a:rPr lang="zh-CN" altLang="en-US" sz="2800" dirty="0">
                <a:latin typeface="黑体" panose="02010609060101010101" pitchFamily="49" charset="-122"/>
                <a:ea typeface="黑体" panose="02010609060101010101" pitchFamily="49" charset="-122"/>
                <a:cs typeface="Times New Roman" panose="02020603050405020304" pitchFamily="18" charset="0"/>
              </a:rPr>
              <a:t>递归地定义最优值。</a:t>
            </a:r>
            <a:endParaRPr lang="zh-CN" altLang="en-US" sz="28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5" name="Rectangle 3"/>
          <p:cNvSpPr>
            <a:spLocks noChangeArrowheads="1"/>
          </p:cNvSpPr>
          <p:nvPr/>
        </p:nvSpPr>
        <p:spPr bwMode="auto">
          <a:xfrm>
            <a:off x="75565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chemeClr val="accent2"/>
              </a:buClr>
              <a:buSzPct val="50000"/>
              <a:buFont typeface="Wingdings" panose="05000000000000000000" pitchFamily="2" charset="2"/>
              <a:buChar char="n"/>
            </a:pPr>
            <a:r>
              <a:rPr lang="zh-CN" altLang="en-US" sz="2400" dirty="0">
                <a:latin typeface="Verdana" panose="020B0604030504040204" pitchFamily="34" charset="0"/>
                <a:ea typeface="楷体_GB2312" pitchFamily="49" charset="-122"/>
              </a:rPr>
              <a:t>设计算</a:t>
            </a:r>
            <a:r>
              <a:rPr lang="en-US" altLang="zh-CN" sz="2400" dirty="0">
                <a:latin typeface="Verdana" panose="020B0604030504040204" pitchFamily="34" charset="0"/>
                <a:ea typeface="楷体_GB2312" pitchFamily="49" charset="-122"/>
              </a:rPr>
              <a:t>A[</a:t>
            </a:r>
            <a:r>
              <a:rPr lang="en-US" altLang="zh-CN" sz="2400" dirty="0" err="1">
                <a:latin typeface="Verdana" panose="020B0604030504040204" pitchFamily="34" charset="0"/>
                <a:ea typeface="楷体_GB2312" pitchFamily="49" charset="-122"/>
              </a:rPr>
              <a:t>i:j</a:t>
            </a:r>
            <a:r>
              <a:rPr lang="en-US" altLang="zh-CN" sz="2400" dirty="0">
                <a:latin typeface="Verdana" panose="020B0604030504040204" pitchFamily="34" charset="0"/>
                <a:ea typeface="楷体_GB2312" pitchFamily="49" charset="-122"/>
              </a:rPr>
              <a:t>]</a:t>
            </a:r>
            <a:r>
              <a:rPr lang="zh-CN" altLang="en-US" sz="2400" dirty="0">
                <a:latin typeface="Verdana" panose="020B0604030504040204" pitchFamily="34" charset="0"/>
                <a:ea typeface="楷体_GB2312" pitchFamily="49" charset="-122"/>
              </a:rPr>
              <a:t>，</a:t>
            </a:r>
            <a:r>
              <a:rPr lang="en-US" altLang="zh-CN" sz="2400" dirty="0">
                <a:latin typeface="Verdana" panose="020B0604030504040204" pitchFamily="34" charset="0"/>
                <a:ea typeface="楷体_GB2312" pitchFamily="49" charset="-122"/>
              </a:rPr>
              <a:t>1≤i≤j≤n</a:t>
            </a:r>
            <a:r>
              <a:rPr lang="zh-CN" altLang="en-US" sz="2400" dirty="0">
                <a:latin typeface="Verdana" panose="020B0604030504040204" pitchFamily="34" charset="0"/>
                <a:ea typeface="楷体_GB2312" pitchFamily="49" charset="-122"/>
              </a:rPr>
              <a:t>，所需要的</a:t>
            </a:r>
            <a:r>
              <a:rPr lang="zh-CN" altLang="en-US" sz="2400" b="1" dirty="0">
                <a:solidFill>
                  <a:srgbClr val="0000CC"/>
                </a:solidFill>
                <a:latin typeface="Verdana" panose="020B0604030504040204" pitchFamily="34" charset="0"/>
                <a:ea typeface="黑体" panose="02010609060101010101" pitchFamily="49" charset="-122"/>
              </a:rPr>
              <a:t>最少数乘次数</a:t>
            </a:r>
            <a:r>
              <a:rPr lang="en-US" altLang="zh-CN" sz="2400" b="1" dirty="0">
                <a:solidFill>
                  <a:srgbClr val="FF0000"/>
                </a:solidFill>
                <a:latin typeface="Verdana" panose="020B0604030504040204" pitchFamily="34" charset="0"/>
                <a:ea typeface="楷体_GB2312" pitchFamily="49" charset="-122"/>
              </a:rPr>
              <a:t>m[</a:t>
            </a:r>
            <a:r>
              <a:rPr lang="en-US" altLang="zh-CN" sz="2400" b="1" dirty="0" err="1">
                <a:solidFill>
                  <a:srgbClr val="FF0000"/>
                </a:solidFill>
                <a:latin typeface="Verdana" panose="020B0604030504040204" pitchFamily="34" charset="0"/>
                <a:ea typeface="楷体_GB2312" pitchFamily="49" charset="-122"/>
              </a:rPr>
              <a:t>i,j</a:t>
            </a:r>
            <a:r>
              <a:rPr lang="en-US" altLang="zh-CN" sz="2400" b="1" dirty="0">
                <a:solidFill>
                  <a:srgbClr val="FF0000"/>
                </a:solidFill>
                <a:latin typeface="Verdana" panose="020B0604030504040204" pitchFamily="34" charset="0"/>
                <a:ea typeface="楷体_GB2312" pitchFamily="49" charset="-122"/>
              </a:rPr>
              <a:t>]</a:t>
            </a:r>
            <a:r>
              <a:rPr lang="zh-CN" altLang="en-US" sz="2400" dirty="0">
                <a:latin typeface="Verdana" panose="020B0604030504040204" pitchFamily="34" charset="0"/>
                <a:ea typeface="楷体_GB2312" pitchFamily="49" charset="-122"/>
              </a:rPr>
              <a:t>，则原问题的最优值为</a:t>
            </a:r>
            <a:r>
              <a:rPr lang="en-US" altLang="zh-CN" sz="2400" dirty="0">
                <a:latin typeface="Verdana" panose="020B0604030504040204" pitchFamily="34" charset="0"/>
                <a:ea typeface="楷体_GB2312" pitchFamily="49" charset="-122"/>
              </a:rPr>
              <a:t>m[1,n]         </a:t>
            </a:r>
            <a:endParaRPr lang="en-US" altLang="zh-CN" sz="2400" dirty="0">
              <a:latin typeface="Verdana" panose="020B0604030504040204" pitchFamily="34" charset="0"/>
              <a:ea typeface="楷体_GB2312" pitchFamily="49" charset="-122"/>
            </a:endParaRPr>
          </a:p>
          <a:p>
            <a:pPr eaLnBrk="1" hangingPunct="1">
              <a:buClr>
                <a:schemeClr val="accent2"/>
              </a:buClr>
              <a:buSzPct val="50000"/>
              <a:buFont typeface="Wingdings" panose="05000000000000000000" pitchFamily="2" charset="2"/>
              <a:buChar char="n"/>
            </a:pPr>
            <a:r>
              <a:rPr lang="zh-CN" altLang="en-US" sz="2400" dirty="0">
                <a:latin typeface="Verdana" panose="020B0604030504040204" pitchFamily="34" charset="0"/>
                <a:ea typeface="楷体_GB2312" pitchFamily="49" charset="-122"/>
              </a:rPr>
              <a:t>当</a:t>
            </a:r>
            <a:r>
              <a:rPr lang="en-US" altLang="zh-CN" sz="2400" dirty="0" err="1">
                <a:latin typeface="Verdana" panose="020B0604030504040204" pitchFamily="34" charset="0"/>
                <a:ea typeface="楷体_GB2312" pitchFamily="49" charset="-122"/>
              </a:rPr>
              <a:t>i</a:t>
            </a:r>
            <a:r>
              <a:rPr lang="en-US" altLang="zh-CN" sz="2400" dirty="0">
                <a:latin typeface="Verdana" panose="020B0604030504040204" pitchFamily="34" charset="0"/>
                <a:ea typeface="楷体_GB2312" pitchFamily="49" charset="-122"/>
              </a:rPr>
              <a:t>=j</a:t>
            </a:r>
            <a:r>
              <a:rPr lang="zh-CN" altLang="en-US" sz="2400" dirty="0">
                <a:latin typeface="Verdana" panose="020B0604030504040204" pitchFamily="34" charset="0"/>
                <a:ea typeface="楷体_GB2312" pitchFamily="49" charset="-122"/>
              </a:rPr>
              <a:t>时，</a:t>
            </a:r>
            <a:r>
              <a:rPr lang="en-US" altLang="zh-CN" sz="2400" dirty="0">
                <a:latin typeface="Verdana" panose="020B0604030504040204" pitchFamily="34" charset="0"/>
                <a:ea typeface="楷体_GB2312" pitchFamily="49" charset="-122"/>
              </a:rPr>
              <a:t>A[</a:t>
            </a:r>
            <a:r>
              <a:rPr lang="en-US" altLang="zh-CN" sz="2400" dirty="0" err="1">
                <a:latin typeface="Verdana" panose="020B0604030504040204" pitchFamily="34" charset="0"/>
                <a:ea typeface="楷体_GB2312" pitchFamily="49" charset="-122"/>
              </a:rPr>
              <a:t>i:j</a:t>
            </a:r>
            <a:r>
              <a:rPr lang="en-US" altLang="zh-CN" sz="2400" dirty="0">
                <a:latin typeface="Verdana" panose="020B0604030504040204" pitchFamily="34" charset="0"/>
                <a:ea typeface="楷体_GB2312" pitchFamily="49" charset="-122"/>
              </a:rPr>
              <a:t>]=A</a:t>
            </a:r>
            <a:r>
              <a:rPr lang="en-US" altLang="zh-CN" sz="2400" baseline="-25000" dirty="0">
                <a:latin typeface="Verdana" panose="020B0604030504040204" pitchFamily="34" charset="0"/>
                <a:ea typeface="楷体_GB2312" pitchFamily="49" charset="-122"/>
              </a:rPr>
              <a:t>i</a:t>
            </a:r>
            <a:r>
              <a:rPr lang="zh-CN" altLang="en-US" sz="2400" dirty="0">
                <a:latin typeface="Verdana" panose="020B0604030504040204" pitchFamily="34" charset="0"/>
                <a:ea typeface="楷体_GB2312" pitchFamily="49" charset="-122"/>
              </a:rPr>
              <a:t>，因此，</a:t>
            </a:r>
            <a:r>
              <a:rPr lang="en-US" altLang="zh-CN" sz="2400" dirty="0">
                <a:latin typeface="Verdana" panose="020B0604030504040204" pitchFamily="34" charset="0"/>
                <a:ea typeface="楷体_GB2312" pitchFamily="49" charset="-122"/>
              </a:rPr>
              <a:t>m[</a:t>
            </a:r>
            <a:r>
              <a:rPr lang="en-US" altLang="zh-CN" sz="2400" dirty="0" err="1">
                <a:latin typeface="Verdana" panose="020B0604030504040204" pitchFamily="34" charset="0"/>
                <a:ea typeface="楷体_GB2312" pitchFamily="49" charset="-122"/>
              </a:rPr>
              <a:t>i,i</a:t>
            </a:r>
            <a:r>
              <a:rPr lang="en-US" altLang="zh-CN" sz="2400" dirty="0">
                <a:latin typeface="Verdana" panose="020B0604030504040204" pitchFamily="34" charset="0"/>
                <a:ea typeface="楷体_GB2312" pitchFamily="49" charset="-122"/>
              </a:rPr>
              <a:t>]=0</a:t>
            </a:r>
            <a:r>
              <a:rPr lang="zh-CN" altLang="en-US" sz="2400" dirty="0">
                <a:latin typeface="Verdana" panose="020B0604030504040204" pitchFamily="34" charset="0"/>
                <a:ea typeface="楷体_GB2312" pitchFamily="49" charset="-122"/>
              </a:rPr>
              <a:t>，</a:t>
            </a:r>
            <a:r>
              <a:rPr lang="en-US" altLang="zh-CN" sz="2400" dirty="0" err="1">
                <a:latin typeface="Verdana" panose="020B0604030504040204" pitchFamily="34" charset="0"/>
                <a:ea typeface="楷体_GB2312" pitchFamily="49" charset="-122"/>
              </a:rPr>
              <a:t>i</a:t>
            </a:r>
            <a:r>
              <a:rPr lang="en-US" altLang="zh-CN" sz="2400" dirty="0">
                <a:latin typeface="Verdana" panose="020B0604030504040204" pitchFamily="34" charset="0"/>
                <a:ea typeface="楷体_GB2312" pitchFamily="49" charset="-122"/>
              </a:rPr>
              <a:t>=1,2,…,n</a:t>
            </a:r>
            <a:endParaRPr lang="en-US" altLang="zh-CN" sz="2400" dirty="0">
              <a:latin typeface="Verdana" panose="020B0604030504040204" pitchFamily="34" charset="0"/>
              <a:ea typeface="楷体_GB2312" pitchFamily="49" charset="-122"/>
            </a:endParaRPr>
          </a:p>
          <a:p>
            <a:pPr eaLnBrk="1" hangingPunct="1">
              <a:buClr>
                <a:schemeClr val="accent2"/>
              </a:buClr>
              <a:buSzPct val="50000"/>
              <a:buFont typeface="Wingdings" panose="05000000000000000000" pitchFamily="2" charset="2"/>
              <a:buChar char="n"/>
            </a:pPr>
            <a:r>
              <a:rPr lang="zh-CN" altLang="en-US" sz="2400" dirty="0">
                <a:latin typeface="Verdana" panose="020B0604030504040204" pitchFamily="34" charset="0"/>
                <a:ea typeface="楷体_GB2312" pitchFamily="49" charset="-122"/>
              </a:rPr>
              <a:t>当</a:t>
            </a:r>
            <a:r>
              <a:rPr lang="en-US" altLang="zh-CN" sz="2400" dirty="0" err="1">
                <a:latin typeface="Verdana" panose="020B0604030504040204" pitchFamily="34" charset="0"/>
                <a:ea typeface="楷体_GB2312" pitchFamily="49" charset="-122"/>
              </a:rPr>
              <a:t>i</a:t>
            </a:r>
            <a:r>
              <a:rPr lang="en-US" altLang="zh-CN" sz="2400" dirty="0">
                <a:latin typeface="Verdana" panose="020B0604030504040204" pitchFamily="34" charset="0"/>
                <a:ea typeface="楷体_GB2312" pitchFamily="49" charset="-122"/>
              </a:rPr>
              <a:t>&lt;j</a:t>
            </a:r>
            <a:r>
              <a:rPr lang="zh-CN" altLang="en-US" sz="2400" dirty="0">
                <a:latin typeface="Verdana" panose="020B0604030504040204" pitchFamily="34" charset="0"/>
                <a:ea typeface="楷体_GB2312" pitchFamily="49" charset="-122"/>
              </a:rPr>
              <a:t>时，</a:t>
            </a:r>
            <a:endParaRPr lang="zh-CN" altLang="en-US" sz="2400" dirty="0">
              <a:latin typeface="Verdana" panose="020B0604030504040204" pitchFamily="34" charset="0"/>
              <a:ea typeface="楷体_GB2312" pitchFamily="49" charset="-122"/>
            </a:endParaRPr>
          </a:p>
          <a:p>
            <a:pPr eaLnBrk="1" hangingPunct="1">
              <a:buClr>
                <a:schemeClr val="accent2"/>
              </a:buClr>
              <a:buSzPct val="50000"/>
              <a:buFont typeface="Wingdings" panose="05000000000000000000" pitchFamily="2" charset="2"/>
              <a:buChar char="n"/>
            </a:pPr>
            <a:endParaRPr lang="zh-CN" altLang="en-US" sz="2400" dirty="0">
              <a:latin typeface="Verdana" panose="020B0604030504040204" pitchFamily="34" charset="0"/>
              <a:ea typeface="楷体_GB2312" pitchFamily="49" charset="-122"/>
            </a:endParaRPr>
          </a:p>
          <a:p>
            <a:pPr marL="0" indent="0" eaLnBrk="1" hangingPunct="1">
              <a:buClr>
                <a:schemeClr val="accent2"/>
              </a:buClr>
              <a:buSzPct val="50000"/>
              <a:buNone/>
            </a:pPr>
            <a:endParaRPr lang="zh-CN" altLang="en-US" sz="2400" dirty="0">
              <a:latin typeface="Verdana" panose="020B0604030504040204" pitchFamily="34" charset="0"/>
              <a:ea typeface="楷体_GB2312" pitchFamily="49" charset="-122"/>
            </a:endParaRPr>
          </a:p>
          <a:p>
            <a:pPr eaLnBrk="1" hangingPunct="1">
              <a:buClr>
                <a:schemeClr val="accent2"/>
              </a:buClr>
              <a:buSzPct val="50000"/>
              <a:buFont typeface="Wingdings" panose="05000000000000000000" pitchFamily="2" charset="2"/>
              <a:buChar char="n"/>
            </a:pPr>
            <a:r>
              <a:rPr lang="zh-CN" altLang="en-US" sz="2400" dirty="0">
                <a:latin typeface="Verdana" panose="020B0604030504040204" pitchFamily="34" charset="0"/>
                <a:ea typeface="楷体_GB2312" pitchFamily="49" charset="-122"/>
              </a:rPr>
              <a:t>可以递归地定义</a:t>
            </a:r>
            <a:r>
              <a:rPr lang="en-US" altLang="zh-CN" sz="2400" dirty="0">
                <a:latin typeface="Verdana" panose="020B0604030504040204" pitchFamily="34" charset="0"/>
                <a:ea typeface="楷体_GB2312" pitchFamily="49" charset="-122"/>
              </a:rPr>
              <a:t>m[</a:t>
            </a:r>
            <a:r>
              <a:rPr lang="en-US" altLang="zh-CN" sz="2400" dirty="0" err="1">
                <a:latin typeface="Verdana" panose="020B0604030504040204" pitchFamily="34" charset="0"/>
                <a:ea typeface="楷体_GB2312" pitchFamily="49" charset="-122"/>
              </a:rPr>
              <a:t>i,j</a:t>
            </a:r>
            <a:r>
              <a:rPr lang="en-US" altLang="zh-CN" sz="2400" dirty="0">
                <a:latin typeface="Verdana" panose="020B0604030504040204" pitchFamily="34" charset="0"/>
                <a:ea typeface="楷体_GB2312" pitchFamily="49" charset="-122"/>
              </a:rPr>
              <a:t>]</a:t>
            </a:r>
            <a:r>
              <a:rPr lang="zh-CN" altLang="en-US" sz="2400" dirty="0">
                <a:latin typeface="Verdana" panose="020B0604030504040204" pitchFamily="34" charset="0"/>
                <a:ea typeface="楷体_GB2312" pitchFamily="49" charset="-122"/>
              </a:rPr>
              <a:t>为：</a:t>
            </a:r>
            <a:endParaRPr lang="zh-CN" altLang="en-US" sz="2400" dirty="0">
              <a:latin typeface="Verdana" panose="020B0604030504040204" pitchFamily="34" charset="0"/>
              <a:ea typeface="楷体_GB2312" pitchFamily="49" charset="-122"/>
            </a:endParaRPr>
          </a:p>
          <a:p>
            <a:pPr eaLnBrk="1" hangingPunct="1">
              <a:buClr>
                <a:schemeClr val="accent2"/>
              </a:buClr>
              <a:buSzPct val="50000"/>
              <a:buFont typeface="Wingdings" panose="05000000000000000000" pitchFamily="2" charset="2"/>
              <a:buChar char="n"/>
            </a:pPr>
            <a:endParaRPr lang="ja-JP" altLang="en-US" sz="2400">
              <a:latin typeface="Verdana" panose="020B0604030504040204" pitchFamily="34" charset="0"/>
              <a:ea typeface="楷体_GB2312" pitchFamily="49" charset="-122"/>
            </a:endParaRPr>
          </a:p>
        </p:txBody>
      </p:sp>
      <p:graphicFrame>
        <p:nvGraphicFramePr>
          <p:cNvPr id="6" name="Object 4"/>
          <p:cNvGraphicFramePr>
            <a:graphicFrameLocks noChangeAspect="1"/>
          </p:cNvGraphicFramePr>
          <p:nvPr/>
        </p:nvGraphicFramePr>
        <p:xfrm>
          <a:off x="1714500" y="3657600"/>
          <a:ext cx="5008563" cy="517525"/>
        </p:xfrm>
        <a:graphic>
          <a:graphicData uri="http://schemas.openxmlformats.org/presentationml/2006/ole">
            <mc:AlternateContent xmlns:mc="http://schemas.openxmlformats.org/markup-compatibility/2006">
              <mc:Choice xmlns:v="urn:schemas-microsoft-com:vml" Requires="v">
                <p:oleObj spid="_x0000_s10535" name="数式" r:id="rId1" imgW="56083200" imgH="5791200" progId="Equation.3">
                  <p:embed/>
                </p:oleObj>
              </mc:Choice>
              <mc:Fallback>
                <p:oleObj name="数式" r:id="rId1" imgW="56083200" imgH="5791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657600"/>
                        <a:ext cx="500856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5"/>
          <p:cNvGrpSpPr/>
          <p:nvPr/>
        </p:nvGrpSpPr>
        <p:grpSpPr bwMode="auto">
          <a:xfrm>
            <a:off x="1663700" y="4038600"/>
            <a:ext cx="3768725" cy="577850"/>
            <a:chOff x="747" y="3562"/>
            <a:chExt cx="2374" cy="364"/>
          </a:xfrm>
        </p:grpSpPr>
        <p:sp>
          <p:nvSpPr>
            <p:cNvPr id="8" name="Text Box 6"/>
            <p:cNvSpPr txBox="1">
              <a:spLocks noChangeArrowheads="1"/>
            </p:cNvSpPr>
            <p:nvPr/>
          </p:nvSpPr>
          <p:spPr bwMode="auto">
            <a:xfrm>
              <a:off x="747" y="3593"/>
              <a:ext cx="22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latin typeface="Verdana" panose="020B0604030504040204" pitchFamily="34" charset="0"/>
                  <a:ea typeface="黑体" panose="02010609060101010101" pitchFamily="49" charset="-122"/>
                </a:rPr>
                <a:t>这里     的维数为         </a:t>
              </a:r>
              <a:endParaRPr kumimoji="1" lang="ja-JP" altLang="en-US">
                <a:latin typeface="Verdana" panose="020B0604030504040204" pitchFamily="34" charset="0"/>
                <a:ea typeface="黑体" panose="02010609060101010101" pitchFamily="49" charset="-122"/>
              </a:endParaRPr>
            </a:p>
          </p:txBody>
        </p:sp>
        <p:graphicFrame>
          <p:nvGraphicFramePr>
            <p:cNvPr id="9" name="Object 7"/>
            <p:cNvGraphicFramePr>
              <a:graphicFrameLocks noChangeAspect="1"/>
            </p:cNvGraphicFramePr>
            <p:nvPr/>
          </p:nvGraphicFramePr>
          <p:xfrm>
            <a:off x="1222" y="3584"/>
            <a:ext cx="247" cy="342"/>
          </p:xfrm>
          <a:graphic>
            <a:graphicData uri="http://schemas.openxmlformats.org/presentationml/2006/ole">
              <mc:AlternateContent xmlns:mc="http://schemas.openxmlformats.org/markup-compatibility/2006">
                <mc:Choice xmlns:v="urn:schemas-microsoft-com:vml" Requires="v">
                  <p:oleObj spid="_x0000_s10536" name="数式" r:id="rId3" imgW="3962400" imgH="5486400" progId="Equation.3">
                    <p:embed/>
                  </p:oleObj>
                </mc:Choice>
                <mc:Fallback>
                  <p:oleObj name="数式" r:id="rId3" imgW="3962400" imgH="54864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 y="3584"/>
                          <a:ext cx="247"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8"/>
            <p:cNvGraphicFramePr>
              <a:graphicFrameLocks noChangeAspect="1"/>
            </p:cNvGraphicFramePr>
            <p:nvPr/>
          </p:nvGraphicFramePr>
          <p:xfrm>
            <a:off x="2342" y="3562"/>
            <a:ext cx="779" cy="342"/>
          </p:xfrm>
          <a:graphic>
            <a:graphicData uri="http://schemas.openxmlformats.org/presentationml/2006/ole">
              <mc:AlternateContent xmlns:mc="http://schemas.openxmlformats.org/markup-compatibility/2006">
                <mc:Choice xmlns:v="urn:schemas-microsoft-com:vml" Requires="v">
                  <p:oleObj spid="_x0000_s10537" name="数式" r:id="rId5" imgW="12496800" imgH="5486400" progId="Equation.3">
                    <p:embed/>
                  </p:oleObj>
                </mc:Choice>
                <mc:Fallback>
                  <p:oleObj name="数式" r:id="rId5" imgW="12496800" imgH="54864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2" y="3562"/>
                          <a:ext cx="779"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 name="Object 9"/>
          <p:cNvGraphicFramePr>
            <a:graphicFrameLocks noChangeAspect="1"/>
          </p:cNvGraphicFramePr>
          <p:nvPr/>
        </p:nvGraphicFramePr>
        <p:xfrm>
          <a:off x="1273175" y="4953000"/>
          <a:ext cx="6858000" cy="1144588"/>
        </p:xfrm>
        <a:graphic>
          <a:graphicData uri="http://schemas.openxmlformats.org/presentationml/2006/ole">
            <mc:AlternateContent xmlns:mc="http://schemas.openxmlformats.org/markup-compatibility/2006">
              <mc:Choice xmlns:v="urn:schemas-microsoft-com:vml" Requires="v">
                <p:oleObj spid="_x0000_s10538" name="数式" r:id="rId7" imgW="76809600" imgH="12801600" progId="Equation.3">
                  <p:embed/>
                </p:oleObj>
              </mc:Choice>
              <mc:Fallback>
                <p:oleObj name="数式" r:id="rId7" imgW="76809600" imgH="12801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3175" y="4953000"/>
                        <a:ext cx="6858000"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 name="Group 10"/>
          <p:cNvGrpSpPr/>
          <p:nvPr/>
        </p:nvGrpSpPr>
        <p:grpSpPr bwMode="auto">
          <a:xfrm>
            <a:off x="1176338" y="6002338"/>
            <a:ext cx="3594100" cy="474662"/>
            <a:chOff x="892" y="3924"/>
            <a:chExt cx="2264" cy="299"/>
          </a:xfrm>
        </p:grpSpPr>
        <p:sp>
          <p:nvSpPr>
            <p:cNvPr id="13" name="Text Box 11"/>
            <p:cNvSpPr txBox="1">
              <a:spLocks noChangeArrowheads="1"/>
            </p:cNvSpPr>
            <p:nvPr/>
          </p:nvSpPr>
          <p:spPr bwMode="auto">
            <a:xfrm>
              <a:off x="892" y="3924"/>
              <a:ext cx="2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ja-JP" altLang="en-US">
                  <a:latin typeface="Verdana" panose="020B0604030504040204" pitchFamily="34" charset="0"/>
                  <a:ea typeface="楷体_GB2312" pitchFamily="49" charset="-122"/>
                </a:rPr>
                <a:t>   </a:t>
              </a:r>
              <a:r>
                <a:rPr kumimoji="1" lang="zh-CN" altLang="en-US" dirty="0">
                  <a:latin typeface="Verdana" panose="020B0604030504040204" pitchFamily="34" charset="0"/>
                  <a:ea typeface="楷体_GB2312" pitchFamily="49" charset="-122"/>
                </a:rPr>
                <a:t>的位置只有      </a:t>
              </a:r>
              <a:r>
                <a:rPr kumimoji="1" lang="zh-CN" altLang="en-US" dirty="0">
                  <a:latin typeface="Arial" panose="020B0604020202020204" pitchFamily="34" charset="0"/>
                  <a:ea typeface="楷体_GB2312" pitchFamily="49" charset="-122"/>
                </a:rPr>
                <a:t>种</a:t>
              </a:r>
              <a:r>
                <a:rPr kumimoji="1" lang="zh-CN" altLang="en-US" dirty="0">
                  <a:latin typeface="Verdana" panose="020B0604030504040204" pitchFamily="34" charset="0"/>
                  <a:ea typeface="楷体_GB2312" pitchFamily="49" charset="-122"/>
                </a:rPr>
                <a:t>可能</a:t>
              </a:r>
              <a:endParaRPr kumimoji="1" lang="ja-JP" altLang="en-US">
                <a:latin typeface="Verdana" panose="020B0604030504040204" pitchFamily="34" charset="0"/>
                <a:ea typeface="楷体_GB2312" pitchFamily="49" charset="-122"/>
              </a:endParaRPr>
            </a:p>
          </p:txBody>
        </p:sp>
        <p:graphicFrame>
          <p:nvGraphicFramePr>
            <p:cNvPr id="14" name="Object 12"/>
            <p:cNvGraphicFramePr>
              <a:graphicFrameLocks noChangeAspect="1"/>
            </p:cNvGraphicFramePr>
            <p:nvPr/>
          </p:nvGraphicFramePr>
          <p:xfrm>
            <a:off x="940" y="3944"/>
            <a:ext cx="163" cy="229"/>
          </p:xfrm>
          <a:graphic>
            <a:graphicData uri="http://schemas.openxmlformats.org/presentationml/2006/ole">
              <mc:AlternateContent xmlns:mc="http://schemas.openxmlformats.org/markup-compatibility/2006">
                <mc:Choice xmlns:v="urn:schemas-microsoft-com:vml" Requires="v">
                  <p:oleObj spid="_x0000_s10539" name="数式" r:id="rId9" imgW="3048000" imgH="4267200" progId="Equation.3">
                    <p:embed/>
                  </p:oleObj>
                </mc:Choice>
                <mc:Fallback>
                  <p:oleObj name="数式" r:id="rId9" imgW="3048000" imgH="42672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0" y="3944"/>
                          <a:ext cx="163"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3"/>
            <p:cNvGraphicFramePr>
              <a:graphicFrameLocks noChangeAspect="1"/>
            </p:cNvGraphicFramePr>
            <p:nvPr/>
          </p:nvGraphicFramePr>
          <p:xfrm>
            <a:off x="2095" y="3954"/>
            <a:ext cx="430" cy="269"/>
          </p:xfrm>
          <a:graphic>
            <a:graphicData uri="http://schemas.openxmlformats.org/presentationml/2006/ole">
              <mc:AlternateContent xmlns:mc="http://schemas.openxmlformats.org/markup-compatibility/2006">
                <mc:Choice xmlns:v="urn:schemas-microsoft-com:vml" Requires="v">
                  <p:oleObj spid="_x0000_s10540" name="数式" r:id="rId11" imgW="7315200" imgH="4572000" progId="Equation.3">
                    <p:embed/>
                  </p:oleObj>
                </mc:Choice>
                <mc:Fallback>
                  <p:oleObj name="数式" r:id="rId11" imgW="7315200" imgH="45720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95" y="3954"/>
                          <a:ext cx="43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3.2</a:t>
            </a:r>
            <a:r>
              <a:rPr kumimoji="1" lang="zh-CN" altLang="en-US" dirty="0"/>
              <a:t> 矩阵连乘问题</a:t>
            </a:r>
            <a:endParaRPr kumimoji="1" lang="zh-CN" altLang="en-US" dirty="0"/>
          </a:p>
        </p:txBody>
      </p:sp>
      <p:sp>
        <p:nvSpPr>
          <p:cNvPr id="3" name="Rectangle 4"/>
          <p:cNvSpPr>
            <a:spLocks noRot="1" noChangeArrowheads="1"/>
          </p:cNvSpPr>
          <p:nvPr/>
        </p:nvSpPr>
        <p:spPr bwMode="auto">
          <a:xfrm>
            <a:off x="563124" y="1352323"/>
            <a:ext cx="8017751" cy="539620"/>
          </a:xfrm>
          <a:prstGeom prst="rect">
            <a:avLst/>
          </a:prstGeom>
          <a:noFill/>
          <a:ln>
            <a:noFill/>
          </a:ln>
          <a:effec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514350" indent="-514350" eaLnBrk="1" hangingPunct="1">
              <a:buFont typeface="+mj-lt"/>
              <a:buAutoNum type="arabicPeriod" startAt="3"/>
            </a:pPr>
            <a:r>
              <a:rPr lang="zh-CN" altLang="en-US" sz="2800" dirty="0">
                <a:latin typeface="黑体" panose="02010609060101010101" pitchFamily="49" charset="-122"/>
                <a:ea typeface="黑体" panose="02010609060101010101" pitchFamily="49" charset="-122"/>
                <a:cs typeface="Times New Roman" panose="02020603050405020304" pitchFamily="18" charset="0"/>
              </a:rPr>
              <a:t>以自底向上的方式计算出最优值。</a:t>
            </a:r>
            <a:endParaRPr lang="zh-CN" altLang="en-US" sz="28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6" name="Rectangle 2"/>
          <p:cNvSpPr>
            <a:spLocks noChangeArrowheads="1"/>
          </p:cNvSpPr>
          <p:nvPr/>
        </p:nvSpPr>
        <p:spPr bwMode="auto">
          <a:xfrm>
            <a:off x="609600" y="1906587"/>
            <a:ext cx="8077200" cy="4487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buClr>
                <a:schemeClr val="accent2"/>
              </a:buClr>
              <a:buSzPct val="50000"/>
              <a:buNone/>
            </a:pPr>
            <a:r>
              <a:rPr lang="zh-CN" altLang="en-US" sz="2400" b="1" dirty="0">
                <a:latin typeface="宋体" panose="02010600030101010101" pitchFamily="2" charset="-122"/>
                <a:ea typeface="宋体" panose="02010600030101010101" pitchFamily="2" charset="-122"/>
              </a:rPr>
              <a:t>对于</a:t>
            </a:r>
            <a:r>
              <a:rPr lang="en-US" altLang="zh-CN" sz="2400" b="1" dirty="0">
                <a:latin typeface="宋体" panose="02010600030101010101" pitchFamily="2" charset="-122"/>
                <a:ea typeface="宋体" panose="02010600030101010101" pitchFamily="2" charset="-122"/>
              </a:rPr>
              <a:t>1≤i≤j≤n</a:t>
            </a:r>
            <a:r>
              <a:rPr lang="zh-CN" altLang="en-US" sz="2400" b="1" dirty="0">
                <a:latin typeface="宋体" panose="02010600030101010101" pitchFamily="2" charset="-122"/>
                <a:ea typeface="宋体" panose="02010600030101010101" pitchFamily="2" charset="-122"/>
              </a:rPr>
              <a:t>不同的有序对</a:t>
            </a:r>
            <a:r>
              <a:rPr lang="en-US" altLang="zh-CN" sz="2400" b="1" dirty="0">
                <a:latin typeface="宋体" panose="02010600030101010101" pitchFamily="2" charset="-122"/>
                <a:ea typeface="宋体" panose="02010600030101010101" pitchFamily="2" charset="-122"/>
              </a:rPr>
              <a:t>(</a:t>
            </a:r>
            <a:r>
              <a:rPr lang="en-US" altLang="zh-CN" sz="2400" b="1" dirty="0" err="1">
                <a:latin typeface="宋体" panose="02010600030101010101" pitchFamily="2" charset="-122"/>
                <a:ea typeface="宋体" panose="02010600030101010101" pitchFamily="2" charset="-122"/>
              </a:rPr>
              <a:t>i,j</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对应于不同的子问题。因此，</a:t>
            </a:r>
            <a:r>
              <a:rPr lang="zh-CN" altLang="en-US" sz="2400" b="1" dirty="0">
                <a:solidFill>
                  <a:srgbClr val="FF0000"/>
                </a:solidFill>
                <a:latin typeface="宋体" panose="02010600030101010101" pitchFamily="2" charset="-122"/>
                <a:ea typeface="宋体" panose="02010600030101010101" pitchFamily="2" charset="-122"/>
              </a:rPr>
              <a:t>不同子问题的个数</a:t>
            </a:r>
            <a:r>
              <a:rPr lang="zh-CN" altLang="en-US" sz="2400" b="1" dirty="0">
                <a:latin typeface="宋体" panose="02010600030101010101" pitchFamily="2" charset="-122"/>
                <a:ea typeface="宋体" panose="02010600030101010101" pitchFamily="2" charset="-122"/>
              </a:rPr>
              <a:t>最多只有</a:t>
            </a:r>
            <a:endParaRPr lang="zh-CN" altLang="en-US" sz="2400" b="1" dirty="0">
              <a:latin typeface="宋体" panose="02010600030101010101" pitchFamily="2" charset="-122"/>
              <a:ea typeface="宋体" panose="02010600030101010101" pitchFamily="2" charset="-122"/>
            </a:endParaRPr>
          </a:p>
          <a:p>
            <a:pPr marL="0" indent="0" eaLnBrk="1" hangingPunct="1">
              <a:buClr>
                <a:schemeClr val="accent2"/>
              </a:buClr>
              <a:buSzPct val="50000"/>
              <a:buNone/>
            </a:pPr>
            <a:endParaRPr lang="zh-CN" altLang="en-US" sz="2400" b="1" dirty="0">
              <a:latin typeface="宋体" panose="02010600030101010101" pitchFamily="2" charset="-122"/>
              <a:ea typeface="宋体" panose="02010600030101010101" pitchFamily="2" charset="-122"/>
            </a:endParaRPr>
          </a:p>
          <a:p>
            <a:pPr marL="0" indent="0" eaLnBrk="1" hangingPunct="1">
              <a:buClr>
                <a:schemeClr val="accent2"/>
              </a:buClr>
              <a:buSzPct val="50000"/>
              <a:buNone/>
            </a:pPr>
            <a:endParaRPr lang="zh-CN" altLang="en-US" sz="2400" b="1" dirty="0">
              <a:latin typeface="宋体" panose="02010600030101010101" pitchFamily="2" charset="-122"/>
              <a:ea typeface="宋体" panose="02010600030101010101" pitchFamily="2" charset="-122"/>
            </a:endParaRPr>
          </a:p>
          <a:p>
            <a:pPr marL="0" indent="0" eaLnBrk="1" hangingPunct="1">
              <a:buClr>
                <a:schemeClr val="accent2"/>
              </a:buClr>
              <a:buSzPct val="50000"/>
              <a:buNone/>
            </a:pPr>
            <a:r>
              <a:rPr lang="zh-CN" altLang="en-US" sz="2800" b="1" i="1" dirty="0">
                <a:solidFill>
                  <a:srgbClr val="002060"/>
                </a:solidFill>
                <a:latin typeface="宋体" panose="02010600030101010101" pitchFamily="2" charset="-122"/>
                <a:ea typeface="宋体" panose="02010600030101010101" pitchFamily="2" charset="-122"/>
              </a:rPr>
              <a:t>？？？</a:t>
            </a:r>
            <a:r>
              <a:rPr lang="en-US" altLang="zh-CN" sz="2800" b="1" i="1" dirty="0">
                <a:solidFill>
                  <a:srgbClr val="002060"/>
                </a:solidFill>
                <a:latin typeface="宋体" panose="02010600030101010101" pitchFamily="2" charset="-122"/>
                <a:ea typeface="宋体" panose="02010600030101010101" pitchFamily="2" charset="-122"/>
              </a:rPr>
              <a:t>1+2+…+n</a:t>
            </a:r>
            <a:endParaRPr lang="en-US" altLang="zh-CN" sz="2800" b="1" i="1" dirty="0">
              <a:solidFill>
                <a:srgbClr val="002060"/>
              </a:solidFill>
              <a:latin typeface="宋体" panose="02010600030101010101" pitchFamily="2" charset="-122"/>
              <a:ea typeface="宋体" panose="02010600030101010101" pitchFamily="2" charset="-122"/>
            </a:endParaRPr>
          </a:p>
          <a:p>
            <a:pPr marL="0" indent="0" eaLnBrk="1" hangingPunct="1">
              <a:buClr>
                <a:schemeClr val="accent2"/>
              </a:buClr>
              <a:buSzPct val="50000"/>
              <a:buNone/>
            </a:pPr>
            <a:r>
              <a:rPr lang="zh-CN" altLang="en-US" sz="2400" b="1" dirty="0">
                <a:latin typeface="宋体" panose="02010600030101010101" pitchFamily="2" charset="-122"/>
                <a:ea typeface="宋体" panose="02010600030101010101" pitchFamily="2" charset="-122"/>
              </a:rPr>
              <a:t>在递归计算时，</a:t>
            </a:r>
            <a:r>
              <a:rPr lang="zh-CN" altLang="en-US" sz="2400" b="1" dirty="0">
                <a:solidFill>
                  <a:srgbClr val="FF0000"/>
                </a:solidFill>
                <a:latin typeface="宋体" panose="02010600030101010101" pitchFamily="2" charset="-122"/>
                <a:ea typeface="宋体" panose="02010600030101010101" pitchFamily="2" charset="-122"/>
              </a:rPr>
              <a:t>许多子问题被重复计算多次</a:t>
            </a:r>
            <a:r>
              <a:rPr lang="zh-CN" altLang="en-US" sz="2400" b="1" dirty="0">
                <a:latin typeface="宋体" panose="02010600030101010101" pitchFamily="2" charset="-122"/>
                <a:ea typeface="宋体" panose="02010600030101010101" pitchFamily="2" charset="-122"/>
              </a:rPr>
              <a:t>。也是该问题可用动态规划算法求解的又一特征。</a:t>
            </a:r>
            <a:endParaRPr lang="zh-CN" altLang="en-US" sz="2400" b="1" dirty="0">
              <a:latin typeface="宋体" panose="02010600030101010101" pitchFamily="2" charset="-122"/>
              <a:ea typeface="宋体" panose="02010600030101010101" pitchFamily="2" charset="-122"/>
            </a:endParaRPr>
          </a:p>
          <a:p>
            <a:pPr marL="0" indent="0" eaLnBrk="1" hangingPunct="1">
              <a:buClr>
                <a:schemeClr val="accent2"/>
              </a:buClr>
              <a:buSzPct val="50000"/>
              <a:buNone/>
            </a:pPr>
            <a:r>
              <a:rPr lang="zh-CN" altLang="en-US" sz="2400" b="1" dirty="0">
                <a:latin typeface="宋体" panose="02010600030101010101" pitchFamily="2" charset="-122"/>
                <a:ea typeface="宋体" panose="02010600030101010101" pitchFamily="2" charset="-122"/>
              </a:rPr>
              <a:t>可依据其递归式以自底向上的方式进行计算。在计算过程中，保存已解决的子问题答案。</a:t>
            </a:r>
            <a:r>
              <a:rPr lang="zh-CN" altLang="en-US" sz="2400" b="1" dirty="0">
                <a:solidFill>
                  <a:srgbClr val="FF0000"/>
                </a:solidFill>
                <a:latin typeface="宋体" panose="02010600030101010101" pitchFamily="2" charset="-122"/>
                <a:ea typeface="宋体" panose="02010600030101010101" pitchFamily="2" charset="-122"/>
              </a:rPr>
              <a:t>每个子问题只计算一次</a:t>
            </a:r>
            <a:r>
              <a:rPr lang="zh-CN" altLang="en-US" sz="2400" b="1" dirty="0">
                <a:latin typeface="宋体" panose="02010600030101010101" pitchFamily="2" charset="-122"/>
                <a:ea typeface="宋体" panose="02010600030101010101" pitchFamily="2" charset="-122"/>
              </a:rPr>
              <a:t>，而在后面需要时只要简单查一下，从而避免大量的重复计算，最终得到多项式时间的算法。</a:t>
            </a:r>
            <a:endParaRPr lang="zh-CN" altLang="en-US" sz="2400" b="1" dirty="0">
              <a:latin typeface="宋体" panose="02010600030101010101" pitchFamily="2" charset="-122"/>
              <a:ea typeface="宋体" panose="02010600030101010101" pitchFamily="2" charset="-122"/>
            </a:endParaRPr>
          </a:p>
        </p:txBody>
      </p:sp>
      <p:graphicFrame>
        <p:nvGraphicFramePr>
          <p:cNvPr id="7" name="Object 3"/>
          <p:cNvGraphicFramePr>
            <a:graphicFrameLocks noChangeAspect="1"/>
          </p:cNvGraphicFramePr>
          <p:nvPr/>
        </p:nvGraphicFramePr>
        <p:xfrm>
          <a:off x="2800350" y="2667000"/>
          <a:ext cx="2311400" cy="1014413"/>
        </p:xfrm>
        <a:graphic>
          <a:graphicData uri="http://schemas.openxmlformats.org/presentationml/2006/ole">
            <mc:AlternateContent xmlns:mc="http://schemas.openxmlformats.org/markup-compatibility/2006">
              <mc:Choice xmlns:v="urn:schemas-microsoft-com:vml" Requires="v">
                <p:oleObj spid="_x0000_s11314" name="数式" r:id="rId1" imgW="24079200" imgH="10972800" progId="Equation.3">
                  <p:embed/>
                </p:oleObj>
              </mc:Choice>
              <mc:Fallback>
                <p:oleObj name="数式" r:id="rId1" imgW="24079200" imgH="109728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350" y="2667000"/>
                        <a:ext cx="2311400"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3.2</a:t>
            </a:r>
            <a:r>
              <a:rPr kumimoji="1" lang="zh-CN" altLang="en-US" dirty="0"/>
              <a:t> 矩阵连乘问题</a:t>
            </a:r>
            <a:endParaRPr kumimoji="1" lang="zh-CN" altLang="en-US" dirty="0"/>
          </a:p>
        </p:txBody>
      </p:sp>
      <p:sp>
        <p:nvSpPr>
          <p:cNvPr id="3" name="Rectangle 4"/>
          <p:cNvSpPr>
            <a:spLocks noRot="1" noChangeArrowheads="1"/>
          </p:cNvSpPr>
          <p:nvPr/>
        </p:nvSpPr>
        <p:spPr bwMode="auto">
          <a:xfrm>
            <a:off x="563124" y="1352323"/>
            <a:ext cx="8017751" cy="539620"/>
          </a:xfrm>
          <a:prstGeom prst="rect">
            <a:avLst/>
          </a:prstGeom>
          <a:noFill/>
          <a:ln>
            <a:noFill/>
          </a:ln>
          <a:effec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514350" indent="-514350" eaLnBrk="1" hangingPunct="1">
              <a:buFont typeface="+mj-lt"/>
              <a:buAutoNum type="arabicPeriod" startAt="3"/>
            </a:pPr>
            <a:r>
              <a:rPr lang="zh-CN" altLang="en-US" sz="2800" dirty="0">
                <a:latin typeface="黑体" panose="02010609060101010101" pitchFamily="49" charset="-122"/>
                <a:ea typeface="黑体" panose="02010609060101010101" pitchFamily="49" charset="-122"/>
                <a:cs typeface="Times New Roman" panose="02020603050405020304" pitchFamily="18" charset="0"/>
              </a:rPr>
              <a:t>以自底向上的方式计算出最优值。</a:t>
            </a:r>
            <a:endParaRPr lang="zh-CN" altLang="en-US" sz="28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8" name="Rectangle 3"/>
          <p:cNvSpPr>
            <a:spLocks noChangeArrowheads="1"/>
          </p:cNvSpPr>
          <p:nvPr/>
        </p:nvSpPr>
        <p:spPr bwMode="auto">
          <a:xfrm>
            <a:off x="1752599" y="1905000"/>
            <a:ext cx="5638800" cy="4723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1100"/>
              </a:lnSpc>
              <a:spcBef>
                <a:spcPct val="50000"/>
              </a:spcBef>
            </a:pPr>
            <a:r>
              <a:rPr lang="en-US" altLang="zh-CN" sz="1700" b="1" dirty="0" err="1">
                <a:latin typeface="Arial" panose="020B0604020202020204" pitchFamily="34" charset="0"/>
                <a:ea typeface="楷体_GB2312" pitchFamily="49" charset="-122"/>
              </a:rPr>
              <a:t>matrixChain</a:t>
            </a:r>
            <a:r>
              <a:rPr lang="en-US" altLang="zh-CN" sz="1700" b="1" dirty="0">
                <a:latin typeface="Arial" panose="020B0604020202020204" pitchFamily="34" charset="0"/>
                <a:ea typeface="楷体_GB2312" pitchFamily="49" charset="-122"/>
              </a:rPr>
              <a:t>(int [ ] p, int [ ][ ] m, int [ ][ ] s)</a:t>
            </a:r>
            <a:endParaRPr lang="en-US" altLang="zh-CN" sz="1700" b="1" dirty="0">
              <a:latin typeface="Arial" panose="020B0604020202020204" pitchFamily="34" charset="0"/>
              <a:ea typeface="楷体_GB2312" pitchFamily="49" charset="-122"/>
            </a:endParaRPr>
          </a:p>
          <a:p>
            <a:pPr eaLnBrk="1" hangingPunct="1">
              <a:lnSpc>
                <a:spcPts val="1100"/>
              </a:lnSpc>
              <a:spcBef>
                <a:spcPct val="50000"/>
              </a:spcBef>
            </a:pPr>
            <a:r>
              <a:rPr lang="en-US" altLang="zh-CN" sz="1700" b="1" dirty="0">
                <a:latin typeface="Arial" panose="020B0604020202020204" pitchFamily="34" charset="0"/>
                <a:ea typeface="楷体_GB2312" pitchFamily="49" charset="-122"/>
              </a:rPr>
              <a:t>   {</a:t>
            </a:r>
            <a:endParaRPr lang="en-US" altLang="zh-CN" sz="1700" b="1" dirty="0">
              <a:latin typeface="Arial" panose="020B0604020202020204" pitchFamily="34" charset="0"/>
              <a:ea typeface="楷体_GB2312" pitchFamily="49" charset="-122"/>
            </a:endParaRPr>
          </a:p>
          <a:p>
            <a:pPr eaLnBrk="1" hangingPunct="1">
              <a:lnSpc>
                <a:spcPts val="1100"/>
              </a:lnSpc>
              <a:spcBef>
                <a:spcPct val="50000"/>
              </a:spcBef>
            </a:pPr>
            <a:r>
              <a:rPr lang="en-US" altLang="zh-CN" sz="1700" b="1" dirty="0">
                <a:latin typeface="Arial" panose="020B0604020202020204" pitchFamily="34" charset="0"/>
                <a:ea typeface="楷体_GB2312" pitchFamily="49" charset="-122"/>
              </a:rPr>
              <a:t>      int n=p.length-1;</a:t>
            </a:r>
            <a:endParaRPr lang="en-US" altLang="zh-CN" sz="1700" b="1" dirty="0">
              <a:latin typeface="Arial" panose="020B0604020202020204" pitchFamily="34" charset="0"/>
              <a:ea typeface="楷体_GB2312" pitchFamily="49" charset="-122"/>
            </a:endParaRPr>
          </a:p>
          <a:p>
            <a:pPr eaLnBrk="1" hangingPunct="1">
              <a:lnSpc>
                <a:spcPts val="1100"/>
              </a:lnSpc>
              <a:spcBef>
                <a:spcPct val="50000"/>
              </a:spcBef>
            </a:pPr>
            <a:r>
              <a:rPr lang="en-US" altLang="zh-CN" sz="1700" b="1" dirty="0">
                <a:latin typeface="Arial" panose="020B0604020202020204" pitchFamily="34" charset="0"/>
                <a:ea typeface="楷体_GB2312" pitchFamily="49" charset="-122"/>
              </a:rPr>
              <a:t>      for (int </a:t>
            </a:r>
            <a:r>
              <a:rPr lang="en-US" altLang="zh-CN" sz="1700" b="1" dirty="0" err="1">
                <a:latin typeface="Arial" panose="020B0604020202020204" pitchFamily="34" charset="0"/>
                <a:ea typeface="楷体_GB2312" pitchFamily="49" charset="-122"/>
              </a:rPr>
              <a:t>i</a:t>
            </a:r>
            <a:r>
              <a:rPr lang="en-US" altLang="zh-CN" sz="1700" b="1" dirty="0">
                <a:latin typeface="Arial" panose="020B0604020202020204" pitchFamily="34" charset="0"/>
                <a:ea typeface="楷体_GB2312" pitchFamily="49" charset="-122"/>
              </a:rPr>
              <a:t> = 1; </a:t>
            </a:r>
            <a:r>
              <a:rPr lang="en-US" altLang="zh-CN" sz="1700" b="1" dirty="0" err="1">
                <a:latin typeface="Arial" panose="020B0604020202020204" pitchFamily="34" charset="0"/>
                <a:ea typeface="楷体_GB2312" pitchFamily="49" charset="-122"/>
              </a:rPr>
              <a:t>i</a:t>
            </a:r>
            <a:r>
              <a:rPr lang="en-US" altLang="zh-CN" sz="1700" b="1" dirty="0">
                <a:latin typeface="Arial" panose="020B0604020202020204" pitchFamily="34" charset="0"/>
                <a:ea typeface="楷体_GB2312" pitchFamily="49" charset="-122"/>
              </a:rPr>
              <a:t> &lt;= n; </a:t>
            </a:r>
            <a:r>
              <a:rPr lang="en-US" altLang="zh-CN" sz="1700" b="1" dirty="0" err="1">
                <a:latin typeface="Arial" panose="020B0604020202020204" pitchFamily="34" charset="0"/>
                <a:ea typeface="楷体_GB2312" pitchFamily="49" charset="-122"/>
              </a:rPr>
              <a:t>i</a:t>
            </a:r>
            <a:r>
              <a:rPr lang="en-US" altLang="zh-CN" sz="1700" b="1" dirty="0">
                <a:latin typeface="Arial" panose="020B0604020202020204" pitchFamily="34" charset="0"/>
                <a:ea typeface="楷体_GB2312" pitchFamily="49" charset="-122"/>
              </a:rPr>
              <a:t>++) m[</a:t>
            </a:r>
            <a:r>
              <a:rPr lang="en-US" altLang="zh-CN" sz="1700" b="1" dirty="0" err="1">
                <a:latin typeface="Arial" panose="020B0604020202020204" pitchFamily="34" charset="0"/>
                <a:ea typeface="楷体_GB2312" pitchFamily="49" charset="-122"/>
              </a:rPr>
              <a:t>i</a:t>
            </a:r>
            <a:r>
              <a:rPr lang="en-US" altLang="zh-CN" sz="1700" b="1" dirty="0">
                <a:latin typeface="Arial" panose="020B0604020202020204" pitchFamily="34" charset="0"/>
                <a:ea typeface="楷体_GB2312" pitchFamily="49" charset="-122"/>
              </a:rPr>
              <a:t>][</a:t>
            </a:r>
            <a:r>
              <a:rPr lang="en-US" altLang="zh-CN" sz="1700" b="1" dirty="0" err="1">
                <a:latin typeface="Arial" panose="020B0604020202020204" pitchFamily="34" charset="0"/>
                <a:ea typeface="楷体_GB2312" pitchFamily="49" charset="-122"/>
              </a:rPr>
              <a:t>i</a:t>
            </a:r>
            <a:r>
              <a:rPr lang="en-US" altLang="zh-CN" sz="1700" b="1" dirty="0">
                <a:latin typeface="Arial" panose="020B0604020202020204" pitchFamily="34" charset="0"/>
                <a:ea typeface="楷体_GB2312" pitchFamily="49" charset="-122"/>
              </a:rPr>
              <a:t>] = 0;</a:t>
            </a:r>
            <a:endParaRPr lang="en-US" altLang="zh-CN" sz="1700" b="1" dirty="0">
              <a:latin typeface="Arial" panose="020B0604020202020204" pitchFamily="34" charset="0"/>
              <a:ea typeface="楷体_GB2312" pitchFamily="49" charset="-122"/>
            </a:endParaRPr>
          </a:p>
          <a:p>
            <a:pPr eaLnBrk="1" hangingPunct="1">
              <a:lnSpc>
                <a:spcPts val="1100"/>
              </a:lnSpc>
              <a:spcBef>
                <a:spcPct val="50000"/>
              </a:spcBef>
            </a:pPr>
            <a:r>
              <a:rPr lang="en-US" altLang="zh-CN" sz="1700" b="1" dirty="0">
                <a:latin typeface="Arial" panose="020B0604020202020204" pitchFamily="34" charset="0"/>
                <a:ea typeface="楷体_GB2312" pitchFamily="49" charset="-122"/>
              </a:rPr>
              <a:t>      for (int r = 2; r &lt;= n; r++)</a:t>
            </a:r>
            <a:endParaRPr lang="en-US" altLang="zh-CN" sz="1700" b="1" dirty="0">
              <a:latin typeface="Arial" panose="020B0604020202020204" pitchFamily="34" charset="0"/>
              <a:ea typeface="楷体_GB2312" pitchFamily="49" charset="-122"/>
            </a:endParaRPr>
          </a:p>
          <a:p>
            <a:pPr eaLnBrk="1" hangingPunct="1">
              <a:lnSpc>
                <a:spcPts val="1100"/>
              </a:lnSpc>
              <a:spcBef>
                <a:spcPct val="50000"/>
              </a:spcBef>
            </a:pPr>
            <a:r>
              <a:rPr lang="en-US" altLang="zh-CN" sz="1700" b="1" dirty="0">
                <a:latin typeface="Arial" panose="020B0604020202020204" pitchFamily="34" charset="0"/>
                <a:ea typeface="楷体_GB2312" pitchFamily="49" charset="-122"/>
              </a:rPr>
              <a:t>         for (int </a:t>
            </a:r>
            <a:r>
              <a:rPr lang="en-US" altLang="zh-CN" sz="1700" b="1" dirty="0" err="1">
                <a:latin typeface="Arial" panose="020B0604020202020204" pitchFamily="34" charset="0"/>
                <a:ea typeface="楷体_GB2312" pitchFamily="49" charset="-122"/>
              </a:rPr>
              <a:t>i</a:t>
            </a:r>
            <a:r>
              <a:rPr lang="en-US" altLang="zh-CN" sz="1700" b="1" dirty="0">
                <a:latin typeface="Arial" panose="020B0604020202020204" pitchFamily="34" charset="0"/>
                <a:ea typeface="楷体_GB2312" pitchFamily="49" charset="-122"/>
              </a:rPr>
              <a:t> = 1; </a:t>
            </a:r>
            <a:r>
              <a:rPr lang="en-US" altLang="zh-CN" sz="1700" b="1" dirty="0" err="1">
                <a:latin typeface="Arial" panose="020B0604020202020204" pitchFamily="34" charset="0"/>
                <a:ea typeface="楷体_GB2312" pitchFamily="49" charset="-122"/>
              </a:rPr>
              <a:t>i</a:t>
            </a:r>
            <a:r>
              <a:rPr lang="en-US" altLang="zh-CN" sz="1700" b="1" dirty="0">
                <a:latin typeface="Arial" panose="020B0604020202020204" pitchFamily="34" charset="0"/>
                <a:ea typeface="楷体_GB2312" pitchFamily="49" charset="-122"/>
              </a:rPr>
              <a:t> &lt;= n - r+1; </a:t>
            </a:r>
            <a:r>
              <a:rPr lang="en-US" altLang="zh-CN" sz="1700" b="1" dirty="0" err="1">
                <a:latin typeface="Arial" panose="020B0604020202020204" pitchFamily="34" charset="0"/>
                <a:ea typeface="楷体_GB2312" pitchFamily="49" charset="-122"/>
              </a:rPr>
              <a:t>i</a:t>
            </a:r>
            <a:r>
              <a:rPr lang="en-US" altLang="zh-CN" sz="1700" b="1" dirty="0">
                <a:latin typeface="Arial" panose="020B0604020202020204" pitchFamily="34" charset="0"/>
                <a:ea typeface="楷体_GB2312" pitchFamily="49" charset="-122"/>
              </a:rPr>
              <a:t>++) {</a:t>
            </a:r>
            <a:endParaRPr lang="en-US" altLang="zh-CN" sz="1700" b="1" dirty="0">
              <a:latin typeface="Arial" panose="020B0604020202020204" pitchFamily="34" charset="0"/>
              <a:ea typeface="楷体_GB2312" pitchFamily="49" charset="-122"/>
            </a:endParaRPr>
          </a:p>
          <a:p>
            <a:pPr eaLnBrk="1" hangingPunct="1">
              <a:lnSpc>
                <a:spcPts val="1100"/>
              </a:lnSpc>
              <a:spcBef>
                <a:spcPct val="50000"/>
              </a:spcBef>
            </a:pPr>
            <a:r>
              <a:rPr lang="en-US" altLang="zh-CN" sz="1700" b="1" dirty="0">
                <a:latin typeface="Arial" panose="020B0604020202020204" pitchFamily="34" charset="0"/>
                <a:ea typeface="楷体_GB2312" pitchFamily="49" charset="-122"/>
              </a:rPr>
              <a:t>            int j=i+r-1;</a:t>
            </a:r>
            <a:endParaRPr lang="en-US" altLang="zh-CN" sz="1700" b="1" dirty="0">
              <a:latin typeface="Arial" panose="020B0604020202020204" pitchFamily="34" charset="0"/>
              <a:ea typeface="楷体_GB2312" pitchFamily="49" charset="-122"/>
            </a:endParaRPr>
          </a:p>
          <a:p>
            <a:pPr eaLnBrk="1" hangingPunct="1">
              <a:lnSpc>
                <a:spcPts val="1100"/>
              </a:lnSpc>
              <a:spcBef>
                <a:spcPct val="50000"/>
              </a:spcBef>
            </a:pPr>
            <a:r>
              <a:rPr lang="en-US" altLang="zh-CN" sz="1700" b="1" dirty="0">
                <a:latin typeface="Arial" panose="020B0604020202020204" pitchFamily="34" charset="0"/>
                <a:ea typeface="楷体_GB2312" pitchFamily="49" charset="-122"/>
              </a:rPr>
              <a:t>            m[</a:t>
            </a:r>
            <a:r>
              <a:rPr lang="en-US" altLang="zh-CN" sz="1700" b="1" dirty="0" err="1">
                <a:latin typeface="Arial" panose="020B0604020202020204" pitchFamily="34" charset="0"/>
                <a:ea typeface="楷体_GB2312" pitchFamily="49" charset="-122"/>
              </a:rPr>
              <a:t>i</a:t>
            </a:r>
            <a:r>
              <a:rPr lang="en-US" altLang="zh-CN" sz="1700" b="1" dirty="0">
                <a:latin typeface="Arial" panose="020B0604020202020204" pitchFamily="34" charset="0"/>
                <a:ea typeface="楷体_GB2312" pitchFamily="49" charset="-122"/>
              </a:rPr>
              <a:t>][j] = m[i+1][j]+ p[i-1]*p[</a:t>
            </a:r>
            <a:r>
              <a:rPr lang="en-US" altLang="zh-CN" sz="1700" b="1" dirty="0" err="1">
                <a:latin typeface="Arial" panose="020B0604020202020204" pitchFamily="34" charset="0"/>
                <a:ea typeface="楷体_GB2312" pitchFamily="49" charset="-122"/>
              </a:rPr>
              <a:t>i</a:t>
            </a:r>
            <a:r>
              <a:rPr lang="en-US" altLang="zh-CN" sz="1700" b="1" dirty="0">
                <a:latin typeface="Arial" panose="020B0604020202020204" pitchFamily="34" charset="0"/>
                <a:ea typeface="楷体_GB2312" pitchFamily="49" charset="-122"/>
              </a:rPr>
              <a:t>]*p[j];</a:t>
            </a:r>
            <a:endParaRPr lang="en-US" altLang="zh-CN" sz="1700" b="1" dirty="0">
              <a:latin typeface="Arial" panose="020B0604020202020204" pitchFamily="34" charset="0"/>
              <a:ea typeface="楷体_GB2312" pitchFamily="49" charset="-122"/>
            </a:endParaRPr>
          </a:p>
          <a:p>
            <a:pPr eaLnBrk="1" hangingPunct="1">
              <a:lnSpc>
                <a:spcPts val="1100"/>
              </a:lnSpc>
              <a:spcBef>
                <a:spcPct val="50000"/>
              </a:spcBef>
            </a:pPr>
            <a:r>
              <a:rPr lang="en-US" altLang="zh-CN" sz="1700" b="1" dirty="0">
                <a:latin typeface="Arial" panose="020B0604020202020204" pitchFamily="34" charset="0"/>
                <a:ea typeface="楷体_GB2312" pitchFamily="49" charset="-122"/>
              </a:rPr>
              <a:t>            s[</a:t>
            </a:r>
            <a:r>
              <a:rPr lang="en-US" altLang="zh-CN" sz="1700" b="1" dirty="0" err="1">
                <a:latin typeface="Arial" panose="020B0604020202020204" pitchFamily="34" charset="0"/>
                <a:ea typeface="楷体_GB2312" pitchFamily="49" charset="-122"/>
              </a:rPr>
              <a:t>i</a:t>
            </a:r>
            <a:r>
              <a:rPr lang="en-US" altLang="zh-CN" sz="1700" b="1" dirty="0">
                <a:latin typeface="Arial" panose="020B0604020202020204" pitchFamily="34" charset="0"/>
                <a:ea typeface="楷体_GB2312" pitchFamily="49" charset="-122"/>
              </a:rPr>
              <a:t>][j] = </a:t>
            </a:r>
            <a:r>
              <a:rPr lang="en-US" altLang="zh-CN" sz="1700" b="1" dirty="0" err="1">
                <a:latin typeface="Arial" panose="020B0604020202020204" pitchFamily="34" charset="0"/>
                <a:ea typeface="楷体_GB2312" pitchFamily="49" charset="-122"/>
              </a:rPr>
              <a:t>i</a:t>
            </a:r>
            <a:r>
              <a:rPr lang="en-US" altLang="zh-CN" sz="1700" b="1" dirty="0">
                <a:latin typeface="Arial" panose="020B0604020202020204" pitchFamily="34" charset="0"/>
                <a:ea typeface="楷体_GB2312" pitchFamily="49" charset="-122"/>
              </a:rPr>
              <a:t>;</a:t>
            </a:r>
            <a:endParaRPr lang="en-US" altLang="zh-CN" sz="1700" b="1" dirty="0">
              <a:latin typeface="Arial" panose="020B0604020202020204" pitchFamily="34" charset="0"/>
              <a:ea typeface="楷体_GB2312" pitchFamily="49" charset="-122"/>
            </a:endParaRPr>
          </a:p>
          <a:p>
            <a:pPr eaLnBrk="1" hangingPunct="1">
              <a:lnSpc>
                <a:spcPts val="1100"/>
              </a:lnSpc>
              <a:spcBef>
                <a:spcPct val="50000"/>
              </a:spcBef>
            </a:pPr>
            <a:r>
              <a:rPr lang="en-US" altLang="zh-CN" sz="1700" b="1" dirty="0">
                <a:latin typeface="Arial" panose="020B0604020202020204" pitchFamily="34" charset="0"/>
                <a:ea typeface="楷体_GB2312" pitchFamily="49" charset="-122"/>
              </a:rPr>
              <a:t>            for (int k = i+1; k &lt; j; k++) {</a:t>
            </a:r>
            <a:endParaRPr lang="en-US" altLang="zh-CN" sz="1700" b="1" dirty="0">
              <a:latin typeface="Arial" panose="020B0604020202020204" pitchFamily="34" charset="0"/>
              <a:ea typeface="楷体_GB2312" pitchFamily="49" charset="-122"/>
            </a:endParaRPr>
          </a:p>
          <a:p>
            <a:pPr eaLnBrk="1" hangingPunct="1">
              <a:lnSpc>
                <a:spcPts val="1100"/>
              </a:lnSpc>
              <a:spcBef>
                <a:spcPct val="50000"/>
              </a:spcBef>
            </a:pPr>
            <a:r>
              <a:rPr lang="en-US" altLang="zh-CN" sz="1700" b="1" dirty="0">
                <a:latin typeface="Arial" panose="020B0604020202020204" pitchFamily="34" charset="0"/>
                <a:ea typeface="楷体_GB2312" pitchFamily="49" charset="-122"/>
              </a:rPr>
              <a:t>               int t = m[</a:t>
            </a:r>
            <a:r>
              <a:rPr lang="en-US" altLang="zh-CN" sz="1700" b="1" dirty="0" err="1">
                <a:latin typeface="Arial" panose="020B0604020202020204" pitchFamily="34" charset="0"/>
                <a:ea typeface="楷体_GB2312" pitchFamily="49" charset="-122"/>
              </a:rPr>
              <a:t>i</a:t>
            </a:r>
            <a:r>
              <a:rPr lang="en-US" altLang="zh-CN" sz="1700" b="1" dirty="0">
                <a:latin typeface="Arial" panose="020B0604020202020204" pitchFamily="34" charset="0"/>
                <a:ea typeface="楷体_GB2312" pitchFamily="49" charset="-122"/>
              </a:rPr>
              <a:t>][k] + m[k+1][j] + p[i-1]*p[k]*p[j];</a:t>
            </a:r>
            <a:endParaRPr lang="en-US" altLang="zh-CN" sz="1700" b="1" dirty="0">
              <a:latin typeface="Arial" panose="020B0604020202020204" pitchFamily="34" charset="0"/>
              <a:ea typeface="楷体_GB2312" pitchFamily="49" charset="-122"/>
            </a:endParaRPr>
          </a:p>
          <a:p>
            <a:pPr eaLnBrk="1" hangingPunct="1">
              <a:lnSpc>
                <a:spcPts val="1100"/>
              </a:lnSpc>
              <a:spcBef>
                <a:spcPct val="50000"/>
              </a:spcBef>
            </a:pPr>
            <a:r>
              <a:rPr lang="en-US" altLang="zh-CN" sz="1700" b="1" dirty="0">
                <a:latin typeface="Arial" panose="020B0604020202020204" pitchFamily="34" charset="0"/>
                <a:ea typeface="楷体_GB2312" pitchFamily="49" charset="-122"/>
              </a:rPr>
              <a:t>               if (t &lt; m[</a:t>
            </a:r>
            <a:r>
              <a:rPr lang="en-US" altLang="zh-CN" sz="1700" b="1" dirty="0" err="1">
                <a:latin typeface="Arial" panose="020B0604020202020204" pitchFamily="34" charset="0"/>
                <a:ea typeface="楷体_GB2312" pitchFamily="49" charset="-122"/>
              </a:rPr>
              <a:t>i</a:t>
            </a:r>
            <a:r>
              <a:rPr lang="en-US" altLang="zh-CN" sz="1700" b="1" dirty="0">
                <a:latin typeface="Arial" panose="020B0604020202020204" pitchFamily="34" charset="0"/>
                <a:ea typeface="楷体_GB2312" pitchFamily="49" charset="-122"/>
              </a:rPr>
              <a:t>][j]) {</a:t>
            </a:r>
            <a:endParaRPr lang="en-US" altLang="zh-CN" sz="1700" b="1" dirty="0">
              <a:latin typeface="Arial" panose="020B0604020202020204" pitchFamily="34" charset="0"/>
              <a:ea typeface="楷体_GB2312" pitchFamily="49" charset="-122"/>
            </a:endParaRPr>
          </a:p>
          <a:p>
            <a:pPr eaLnBrk="1" hangingPunct="1">
              <a:lnSpc>
                <a:spcPts val="1100"/>
              </a:lnSpc>
              <a:spcBef>
                <a:spcPct val="50000"/>
              </a:spcBef>
            </a:pPr>
            <a:r>
              <a:rPr lang="en-US" altLang="zh-CN" sz="1700" b="1" dirty="0">
                <a:latin typeface="Arial" panose="020B0604020202020204" pitchFamily="34" charset="0"/>
                <a:ea typeface="楷体_GB2312" pitchFamily="49" charset="-122"/>
              </a:rPr>
              <a:t>                 m[</a:t>
            </a:r>
            <a:r>
              <a:rPr lang="en-US" altLang="zh-CN" sz="1700" b="1" dirty="0" err="1">
                <a:latin typeface="Arial" panose="020B0604020202020204" pitchFamily="34" charset="0"/>
                <a:ea typeface="楷体_GB2312" pitchFamily="49" charset="-122"/>
              </a:rPr>
              <a:t>i</a:t>
            </a:r>
            <a:r>
              <a:rPr lang="en-US" altLang="zh-CN" sz="1700" b="1" dirty="0">
                <a:latin typeface="Arial" panose="020B0604020202020204" pitchFamily="34" charset="0"/>
                <a:ea typeface="楷体_GB2312" pitchFamily="49" charset="-122"/>
              </a:rPr>
              <a:t>][j] = t;</a:t>
            </a:r>
            <a:endParaRPr lang="en-US" altLang="zh-CN" sz="1700" b="1" dirty="0">
              <a:latin typeface="Arial" panose="020B0604020202020204" pitchFamily="34" charset="0"/>
              <a:ea typeface="楷体_GB2312" pitchFamily="49" charset="-122"/>
            </a:endParaRPr>
          </a:p>
          <a:p>
            <a:pPr eaLnBrk="1" hangingPunct="1">
              <a:lnSpc>
                <a:spcPts val="1100"/>
              </a:lnSpc>
              <a:spcBef>
                <a:spcPct val="50000"/>
              </a:spcBef>
            </a:pPr>
            <a:r>
              <a:rPr lang="en-US" altLang="zh-CN" sz="1700" b="1" dirty="0">
                <a:latin typeface="Arial" panose="020B0604020202020204" pitchFamily="34" charset="0"/>
                <a:ea typeface="楷体_GB2312" pitchFamily="49" charset="-122"/>
              </a:rPr>
              <a:t>                 s[</a:t>
            </a:r>
            <a:r>
              <a:rPr lang="en-US" altLang="zh-CN" sz="1700" b="1" dirty="0" err="1">
                <a:latin typeface="Arial" panose="020B0604020202020204" pitchFamily="34" charset="0"/>
                <a:ea typeface="楷体_GB2312" pitchFamily="49" charset="-122"/>
              </a:rPr>
              <a:t>i</a:t>
            </a:r>
            <a:r>
              <a:rPr lang="en-US" altLang="zh-CN" sz="1700" b="1" dirty="0">
                <a:latin typeface="Arial" panose="020B0604020202020204" pitchFamily="34" charset="0"/>
                <a:ea typeface="楷体_GB2312" pitchFamily="49" charset="-122"/>
              </a:rPr>
              <a:t>][j] = k;}</a:t>
            </a:r>
            <a:endParaRPr lang="en-US" altLang="zh-CN" sz="1700" b="1" dirty="0">
              <a:latin typeface="Arial" panose="020B0604020202020204" pitchFamily="34" charset="0"/>
              <a:ea typeface="楷体_GB2312" pitchFamily="49" charset="-122"/>
            </a:endParaRPr>
          </a:p>
          <a:p>
            <a:pPr eaLnBrk="1" hangingPunct="1">
              <a:lnSpc>
                <a:spcPts val="1100"/>
              </a:lnSpc>
              <a:spcBef>
                <a:spcPct val="50000"/>
              </a:spcBef>
            </a:pPr>
            <a:r>
              <a:rPr lang="en-US" altLang="zh-CN" sz="1700" b="1" dirty="0">
                <a:latin typeface="Arial" panose="020B0604020202020204" pitchFamily="34" charset="0"/>
                <a:ea typeface="楷体_GB2312" pitchFamily="49" charset="-122"/>
              </a:rPr>
              <a:t>               }</a:t>
            </a:r>
            <a:endParaRPr lang="en-US" altLang="zh-CN" sz="1700" b="1" dirty="0">
              <a:latin typeface="Arial" panose="020B0604020202020204" pitchFamily="34" charset="0"/>
              <a:ea typeface="楷体_GB2312" pitchFamily="49" charset="-122"/>
            </a:endParaRPr>
          </a:p>
          <a:p>
            <a:pPr eaLnBrk="1" hangingPunct="1">
              <a:lnSpc>
                <a:spcPts val="1100"/>
              </a:lnSpc>
              <a:spcBef>
                <a:spcPct val="50000"/>
              </a:spcBef>
            </a:pPr>
            <a:r>
              <a:rPr lang="en-US" altLang="zh-CN" sz="1700" b="1" dirty="0">
                <a:latin typeface="Arial" panose="020B0604020202020204" pitchFamily="34" charset="0"/>
                <a:ea typeface="楷体_GB2312" pitchFamily="49" charset="-122"/>
              </a:rPr>
              <a:t>            }</a:t>
            </a:r>
            <a:endParaRPr lang="en-US" altLang="zh-CN" sz="1700" b="1" dirty="0">
              <a:latin typeface="Arial" panose="020B0604020202020204" pitchFamily="34" charset="0"/>
              <a:ea typeface="楷体_GB2312" pitchFamily="49" charset="-122"/>
            </a:endParaRPr>
          </a:p>
          <a:p>
            <a:pPr eaLnBrk="1" hangingPunct="1">
              <a:lnSpc>
                <a:spcPts val="1100"/>
              </a:lnSpc>
              <a:spcBef>
                <a:spcPct val="50000"/>
              </a:spcBef>
            </a:pPr>
            <a:r>
              <a:rPr lang="en-US" altLang="zh-CN" sz="1700" b="1" dirty="0">
                <a:latin typeface="Arial" panose="020B0604020202020204" pitchFamily="34" charset="0"/>
                <a:ea typeface="楷体_GB2312" pitchFamily="49" charset="-122"/>
              </a:rPr>
              <a:t>   }</a:t>
            </a:r>
            <a:endParaRPr lang="en-US" altLang="zh-CN" sz="1700" b="1" dirty="0">
              <a:latin typeface="Arial" panose="020B0604020202020204" pitchFamily="34" charset="0"/>
              <a:ea typeface="楷体_GB2312"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概述</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fld>
            <a:endParaRPr lang="en-US" altLang="zh-CN"/>
          </a:p>
        </p:txBody>
      </p:sp>
      <p:sp>
        <p:nvSpPr>
          <p:cNvPr id="11" name="Text Box 2"/>
          <p:cNvSpPr txBox="1">
            <a:spLocks noChangeArrowheads="1"/>
          </p:cNvSpPr>
          <p:nvPr/>
        </p:nvSpPr>
        <p:spPr bwMode="auto">
          <a:xfrm>
            <a:off x="787400" y="1305580"/>
            <a:ext cx="756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0000"/>
                </a:solidFill>
                <a:latin typeface="黑体" panose="02010609060101010101" pitchFamily="49" charset="-122"/>
                <a:ea typeface="黑体" panose="02010609060101010101" pitchFamily="49" charset="-122"/>
              </a:rPr>
              <a:t>解决</a:t>
            </a:r>
            <a:r>
              <a:rPr lang="zh-CN" altLang="en-US" sz="2800" b="1" dirty="0">
                <a:solidFill>
                  <a:srgbClr val="FF0000"/>
                </a:solidFill>
                <a:latin typeface="黑体" panose="02010609060101010101" pitchFamily="49" charset="-122"/>
                <a:ea typeface="黑体" panose="02010609060101010101" pitchFamily="49" charset="-122"/>
              </a:rPr>
              <a:t>多阶段决策过程</a:t>
            </a:r>
            <a:r>
              <a:rPr lang="zh-CN" altLang="en-US" sz="2800" dirty="0">
                <a:solidFill>
                  <a:srgbClr val="FF0000"/>
                </a:solidFill>
                <a:latin typeface="黑体" panose="02010609060101010101" pitchFamily="49" charset="-122"/>
                <a:ea typeface="黑体" panose="02010609060101010101" pitchFamily="49" charset="-122"/>
              </a:rPr>
              <a:t>的</a:t>
            </a:r>
            <a:r>
              <a:rPr lang="zh-CN" altLang="en-US" sz="2800" b="1" dirty="0">
                <a:solidFill>
                  <a:srgbClr val="FF0000"/>
                </a:solidFill>
                <a:latin typeface="黑体" panose="02010609060101010101" pitchFamily="49" charset="-122"/>
                <a:ea typeface="黑体" panose="02010609060101010101" pitchFamily="49" charset="-122"/>
              </a:rPr>
              <a:t>最优化问题</a:t>
            </a:r>
            <a:r>
              <a:rPr lang="zh-CN" altLang="en-US" sz="2800" dirty="0">
                <a:solidFill>
                  <a:srgbClr val="FF0000"/>
                </a:solidFill>
                <a:latin typeface="黑体" panose="02010609060101010101" pitchFamily="49" charset="-122"/>
                <a:ea typeface="黑体" panose="02010609060101010101" pitchFamily="49" charset="-122"/>
              </a:rPr>
              <a:t>的一种方法</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6" name="Rectangle 2"/>
          <p:cNvSpPr txBox="1">
            <a:spLocks noChangeArrowheads="1"/>
          </p:cNvSpPr>
          <p:nvPr/>
        </p:nvSpPr>
        <p:spPr>
          <a:xfrm>
            <a:off x="571500" y="1877874"/>
            <a:ext cx="8001000" cy="42703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zh-CN" altLang="en-US" sz="2600" dirty="0">
                <a:latin typeface="宋体" panose="02010600030101010101" pitchFamily="2" charset="-122"/>
                <a:ea typeface="宋体" panose="02010600030101010101" pitchFamily="2" charset="-122"/>
              </a:rPr>
              <a:t>在</a:t>
            </a:r>
            <a:r>
              <a:rPr lang="en-US" altLang="zh-CN" sz="2600" dirty="0">
                <a:latin typeface="宋体" panose="02010600030101010101" pitchFamily="2" charset="-122"/>
                <a:ea typeface="宋体" panose="02010600030101010101" pitchFamily="2" charset="-122"/>
              </a:rPr>
              <a:t>50</a:t>
            </a:r>
            <a:r>
              <a:rPr lang="zh-CN" altLang="en-US" sz="2600" dirty="0">
                <a:latin typeface="宋体" panose="02010600030101010101" pitchFamily="2" charset="-122"/>
                <a:ea typeface="宋体" panose="02010600030101010101" pitchFamily="2" charset="-122"/>
              </a:rPr>
              <a:t>年代</a:t>
            </a:r>
            <a:r>
              <a:rPr lang="en-US" altLang="zh-CN" sz="2600" dirty="0">
                <a:latin typeface="宋体" panose="02010600030101010101" pitchFamily="2" charset="-122"/>
                <a:ea typeface="宋体" panose="02010600030101010101" pitchFamily="2" charset="-122"/>
              </a:rPr>
              <a:t>,Richard Bellman</a:t>
            </a:r>
            <a:r>
              <a:rPr lang="zh-CN" altLang="en-US" sz="2600" dirty="0">
                <a:latin typeface="宋体" panose="02010600030101010101" pitchFamily="2" charset="-122"/>
                <a:ea typeface="宋体" panose="02010600030101010101" pitchFamily="2" charset="-122"/>
              </a:rPr>
              <a:t>等人提出了</a:t>
            </a:r>
            <a:r>
              <a:rPr lang="zh-CN" altLang="en-US" sz="2600" dirty="0">
                <a:solidFill>
                  <a:srgbClr val="FF3300"/>
                </a:solidFill>
                <a:latin typeface="宋体" panose="02010600030101010101" pitchFamily="2" charset="-122"/>
                <a:ea typeface="宋体" panose="02010600030101010101" pitchFamily="2" charset="-122"/>
              </a:rPr>
              <a:t>解决多阶段决策问题的</a:t>
            </a:r>
            <a:r>
              <a:rPr lang="zh-CN" altLang="en-US" sz="2600" dirty="0">
                <a:latin typeface="宋体" panose="02010600030101010101" pitchFamily="2" charset="-122"/>
                <a:ea typeface="宋体" panose="02010600030101010101" pitchFamily="2" charset="-122"/>
              </a:rPr>
              <a:t>“</a:t>
            </a:r>
            <a:r>
              <a:rPr lang="zh-CN" altLang="en-US" sz="2600" dirty="0">
                <a:solidFill>
                  <a:srgbClr val="0000CC"/>
                </a:solidFill>
                <a:latin typeface="宋体" panose="02010600030101010101" pitchFamily="2" charset="-122"/>
                <a:ea typeface="宋体" panose="02010600030101010101" pitchFamily="2" charset="-122"/>
              </a:rPr>
              <a:t>最优性原理</a:t>
            </a:r>
            <a:r>
              <a:rPr lang="zh-CN" altLang="en-US" sz="2600" dirty="0">
                <a:latin typeface="宋体" panose="02010600030101010101" pitchFamily="2" charset="-122"/>
                <a:ea typeface="宋体" panose="02010600030101010101" pitchFamily="2" charset="-122"/>
              </a:rPr>
              <a:t>”，并创建了最优化问题的一种新的求解方法</a:t>
            </a:r>
            <a:r>
              <a:rPr lang="en-US" altLang="zh-CN" sz="2600" dirty="0">
                <a:latin typeface="宋体" panose="02010600030101010101" pitchFamily="2" charset="-122"/>
                <a:ea typeface="宋体" panose="02010600030101010101" pitchFamily="2" charset="-122"/>
              </a:rPr>
              <a:t>--</a:t>
            </a:r>
            <a:r>
              <a:rPr lang="zh-CN" altLang="en-US" sz="2600" dirty="0">
                <a:latin typeface="宋体" panose="02010600030101010101" pitchFamily="2" charset="-122"/>
                <a:ea typeface="宋体" panose="02010600030101010101" pitchFamily="2" charset="-122"/>
              </a:rPr>
              <a:t>动态规划。</a:t>
            </a:r>
            <a:endParaRPr lang="zh-CN" altLang="en-US" sz="2600" dirty="0">
              <a:latin typeface="宋体" panose="02010600030101010101" pitchFamily="2" charset="-122"/>
              <a:ea typeface="宋体" panose="02010600030101010101" pitchFamily="2" charset="-122"/>
            </a:endParaRPr>
          </a:p>
          <a:p>
            <a:pPr eaLnBrk="1" hangingPunct="1">
              <a:lnSpc>
                <a:spcPct val="90000"/>
              </a:lnSpc>
            </a:pPr>
            <a:r>
              <a:rPr lang="zh-CN" altLang="en-US" sz="2600" dirty="0">
                <a:latin typeface="宋体" panose="02010600030101010101" pitchFamily="2" charset="-122"/>
                <a:ea typeface="宋体" panose="02010600030101010101" pitchFamily="2" charset="-122"/>
              </a:rPr>
              <a:t>动态规划是通过求解子问题，获得有关子问题的最优解，并将子问题的最优解组合起来，获取原问题的最优解。就这一点而言，动态规划与分治法有点类似，但动态规划又不同于分治法，在动态规划法中，求解子问题时可以共享已经求解过的更小的子问题的解。</a:t>
            </a:r>
            <a:endParaRPr lang="zh-CN" altLang="en-US" sz="2600" dirty="0">
              <a:latin typeface="宋体" panose="02010600030101010101" pitchFamily="2" charset="-122"/>
              <a:ea typeface="宋体" panose="02010600030101010101" pitchFamily="2" charset="-122"/>
            </a:endParaRPr>
          </a:p>
          <a:p>
            <a:pPr eaLnBrk="1" hangingPunct="1">
              <a:lnSpc>
                <a:spcPct val="90000"/>
              </a:lnSpc>
            </a:pPr>
            <a:r>
              <a:rPr lang="zh-CN" altLang="en-US" sz="2600" dirty="0">
                <a:latin typeface="宋体" panose="02010600030101010101" pitchFamily="2" charset="-122"/>
                <a:ea typeface="宋体" panose="02010600030101010101" pitchFamily="2" charset="-122"/>
              </a:rPr>
              <a:t>动态规划法中，每个子问题只需要求解一次，并通过辅助变量，将子问题的解加以保存，避免同一个子问题的重复计算，从而达到减少计算量的目的。</a:t>
            </a:r>
            <a:endParaRPr lang="zh-CN" altLang="en-US" sz="2600" dirty="0">
              <a:latin typeface="宋体" panose="02010600030101010101" pitchFamily="2" charset="-122"/>
              <a:ea typeface="宋体" panose="02010600030101010101" pitchFamily="2" charset="-122"/>
            </a:endParaRPr>
          </a:p>
          <a:p>
            <a:pPr eaLnBrk="1" hangingPunct="1">
              <a:lnSpc>
                <a:spcPct val="90000"/>
              </a:lnSpc>
            </a:pPr>
            <a:endParaRPr lang="en-US" altLang="zh-CN" sz="26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3.2</a:t>
            </a:r>
            <a:r>
              <a:rPr kumimoji="1" lang="zh-CN" altLang="en-US" dirty="0"/>
              <a:t> 矩阵连乘问题</a:t>
            </a:r>
            <a:endParaRPr kumimoji="1" lang="zh-CN" altLang="en-US" dirty="0"/>
          </a:p>
        </p:txBody>
      </p:sp>
      <p:sp>
        <p:nvSpPr>
          <p:cNvPr id="3" name="Rectangle 4"/>
          <p:cNvSpPr>
            <a:spLocks noRot="1" noChangeArrowheads="1"/>
          </p:cNvSpPr>
          <p:nvPr/>
        </p:nvSpPr>
        <p:spPr bwMode="auto">
          <a:xfrm>
            <a:off x="563124" y="1352323"/>
            <a:ext cx="8017751" cy="539620"/>
          </a:xfrm>
          <a:prstGeom prst="rect">
            <a:avLst/>
          </a:prstGeom>
          <a:noFill/>
          <a:ln>
            <a:noFill/>
          </a:ln>
          <a:effec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514350" indent="-514350" eaLnBrk="1" hangingPunct="1">
              <a:buFont typeface="+mj-lt"/>
              <a:buAutoNum type="arabicPeriod" startAt="3"/>
            </a:pPr>
            <a:r>
              <a:rPr lang="zh-CN" altLang="en-US" sz="2800" dirty="0">
                <a:latin typeface="黑体" panose="02010609060101010101" pitchFamily="49" charset="-122"/>
                <a:ea typeface="黑体" panose="02010609060101010101" pitchFamily="49" charset="-122"/>
                <a:cs typeface="Times New Roman" panose="02020603050405020304" pitchFamily="18" charset="0"/>
              </a:rPr>
              <a:t>以自底向上的方式计算出最优值。</a:t>
            </a:r>
            <a:endParaRPr lang="zh-CN" altLang="en-US" sz="28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5" name="Text Box 5"/>
          <p:cNvSpPr txBox="1">
            <a:spLocks noChangeArrowheads="1"/>
          </p:cNvSpPr>
          <p:nvPr/>
        </p:nvSpPr>
        <p:spPr bwMode="auto">
          <a:xfrm>
            <a:off x="434473" y="2289968"/>
            <a:ext cx="8115300" cy="2278063"/>
          </a:xfrm>
          <a:prstGeom prst="rect">
            <a:avLst/>
          </a:prstGeom>
          <a:solidFill>
            <a:schemeClr val="bg1"/>
          </a:solidFill>
          <a:ln w="50800">
            <a:solidFill>
              <a:srgbClr val="FF6600"/>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latin typeface="黑体" panose="02010609060101010101" pitchFamily="49" charset="-122"/>
                <a:ea typeface="黑体" panose="02010609060101010101" pitchFamily="49" charset="-122"/>
              </a:rPr>
              <a:t>算法复杂度分析：</a:t>
            </a:r>
            <a:endParaRPr lang="zh-CN" altLang="en-US" sz="2800" b="1" dirty="0">
              <a:latin typeface="黑体" panose="02010609060101010101" pitchFamily="49" charset="-122"/>
              <a:ea typeface="黑体" panose="02010609060101010101" pitchFamily="49" charset="-122"/>
            </a:endParaRPr>
          </a:p>
          <a:p>
            <a:pPr eaLnBrk="1" hangingPunct="1"/>
            <a:r>
              <a:rPr lang="zh-CN" altLang="en-US" sz="2800" dirty="0">
                <a:latin typeface="黑体" panose="02010609060101010101" pitchFamily="49" charset="-122"/>
                <a:ea typeface="黑体" panose="02010609060101010101" pitchFamily="49" charset="-122"/>
              </a:rPr>
              <a:t>算法</a:t>
            </a:r>
            <a:r>
              <a:rPr lang="en-US" altLang="zh-CN" sz="2800" b="1" dirty="0" err="1">
                <a:latin typeface="黑体" panose="02010609060101010101" pitchFamily="49" charset="-122"/>
                <a:ea typeface="黑体" panose="02010609060101010101" pitchFamily="49" charset="-122"/>
              </a:rPr>
              <a:t>matrixChain</a:t>
            </a:r>
            <a:r>
              <a:rPr lang="zh-CN" altLang="en-US" sz="2800" dirty="0">
                <a:latin typeface="黑体" panose="02010609060101010101" pitchFamily="49" charset="-122"/>
                <a:ea typeface="黑体" panose="02010609060101010101" pitchFamily="49" charset="-122"/>
              </a:rPr>
              <a:t>的主要计算量取决于算法中对</a:t>
            </a:r>
            <a:r>
              <a:rPr lang="en-US" altLang="zh-CN" sz="2800" dirty="0">
                <a:latin typeface="黑体" panose="02010609060101010101" pitchFamily="49" charset="-122"/>
                <a:ea typeface="黑体" panose="02010609060101010101" pitchFamily="49" charset="-122"/>
              </a:rPr>
              <a:t>r</a:t>
            </a:r>
            <a:r>
              <a:rPr lang="zh-CN" altLang="en-US" sz="2800" dirty="0">
                <a:latin typeface="黑体" panose="02010609060101010101" pitchFamily="49" charset="-122"/>
                <a:ea typeface="黑体" panose="02010609060101010101" pitchFamily="49" charset="-122"/>
              </a:rPr>
              <a:t>，</a:t>
            </a:r>
            <a:r>
              <a:rPr lang="en-US" altLang="zh-CN" sz="2800" dirty="0" err="1">
                <a:latin typeface="黑体" panose="02010609060101010101" pitchFamily="49" charset="-122"/>
                <a:ea typeface="黑体" panose="02010609060101010101" pitchFamily="49" charset="-122"/>
              </a:rPr>
              <a:t>i</a:t>
            </a:r>
            <a:r>
              <a:rPr lang="zh-CN" altLang="en-US" sz="2800" dirty="0">
                <a:latin typeface="黑体" panose="02010609060101010101" pitchFamily="49" charset="-122"/>
                <a:ea typeface="黑体" panose="02010609060101010101" pitchFamily="49" charset="-122"/>
              </a:rPr>
              <a:t>和</a:t>
            </a:r>
            <a:r>
              <a:rPr lang="en-US" altLang="zh-CN" sz="2800" dirty="0">
                <a:latin typeface="黑体" panose="02010609060101010101" pitchFamily="49" charset="-122"/>
                <a:ea typeface="黑体" panose="02010609060101010101" pitchFamily="49" charset="-122"/>
              </a:rPr>
              <a:t>k</a:t>
            </a:r>
            <a:r>
              <a:rPr lang="zh-CN" altLang="en-US" sz="2800" dirty="0">
                <a:latin typeface="黑体" panose="02010609060101010101" pitchFamily="49" charset="-122"/>
                <a:ea typeface="黑体" panose="02010609060101010101" pitchFamily="49" charset="-122"/>
              </a:rPr>
              <a:t>的</a:t>
            </a:r>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重循环。循环体内的计算量为</a:t>
            </a:r>
            <a:r>
              <a:rPr lang="en-US" altLang="zh-CN" sz="2800" dirty="0">
                <a:latin typeface="黑体" panose="02010609060101010101" pitchFamily="49" charset="-122"/>
                <a:ea typeface="黑体" panose="02010609060101010101" pitchFamily="49" charset="-122"/>
              </a:rPr>
              <a:t>O(1)</a:t>
            </a:r>
            <a:r>
              <a:rPr lang="zh-CN" altLang="en-US" sz="2800" dirty="0">
                <a:latin typeface="黑体" panose="02010609060101010101" pitchFamily="49" charset="-122"/>
                <a:ea typeface="黑体" panose="02010609060101010101" pitchFamily="49" charset="-122"/>
              </a:rPr>
              <a:t>，而</a:t>
            </a:r>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重循环的总次数为</a:t>
            </a:r>
            <a:r>
              <a:rPr lang="en-US" altLang="zh-CN" sz="2800" dirty="0">
                <a:latin typeface="黑体" panose="02010609060101010101" pitchFamily="49" charset="-122"/>
                <a:ea typeface="黑体" panose="02010609060101010101" pitchFamily="49" charset="-122"/>
              </a:rPr>
              <a:t>O(n</a:t>
            </a:r>
            <a:r>
              <a:rPr lang="en-US" altLang="zh-CN" sz="2800" baseline="30000" dirty="0">
                <a:latin typeface="黑体" panose="02010609060101010101" pitchFamily="49" charset="-122"/>
                <a:ea typeface="黑体" panose="02010609060101010101" pitchFamily="49" charset="-122"/>
              </a:rPr>
              <a:t>3</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。因此算法的</a:t>
            </a:r>
            <a:r>
              <a:rPr lang="zh-CN" altLang="en-US" sz="2800" dirty="0">
                <a:solidFill>
                  <a:srgbClr val="FF0000"/>
                </a:solidFill>
                <a:latin typeface="黑体" panose="02010609060101010101" pitchFamily="49" charset="-122"/>
                <a:ea typeface="黑体" panose="02010609060101010101" pitchFamily="49" charset="-122"/>
              </a:rPr>
              <a:t>计算时间</a:t>
            </a:r>
            <a:r>
              <a:rPr lang="zh-CN" altLang="en-US" sz="2800" dirty="0">
                <a:latin typeface="黑体" panose="02010609060101010101" pitchFamily="49" charset="-122"/>
                <a:ea typeface="黑体" panose="02010609060101010101" pitchFamily="49" charset="-122"/>
              </a:rPr>
              <a:t>上界为</a:t>
            </a:r>
            <a:r>
              <a:rPr lang="en-US" altLang="zh-CN" sz="2800" dirty="0">
                <a:latin typeface="黑体" panose="02010609060101010101" pitchFamily="49" charset="-122"/>
                <a:ea typeface="黑体" panose="02010609060101010101" pitchFamily="49" charset="-122"/>
              </a:rPr>
              <a:t>O(n</a:t>
            </a:r>
            <a:r>
              <a:rPr lang="en-US" altLang="zh-CN" sz="2800" baseline="30000" dirty="0">
                <a:latin typeface="黑体" panose="02010609060101010101" pitchFamily="49" charset="-122"/>
                <a:ea typeface="黑体" panose="02010609060101010101" pitchFamily="49" charset="-122"/>
              </a:rPr>
              <a:t>3</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。算法所占用的</a:t>
            </a:r>
            <a:r>
              <a:rPr lang="zh-CN" altLang="en-US" sz="2800" dirty="0">
                <a:solidFill>
                  <a:srgbClr val="FF0000"/>
                </a:solidFill>
                <a:latin typeface="黑体" panose="02010609060101010101" pitchFamily="49" charset="-122"/>
                <a:ea typeface="黑体" panose="02010609060101010101" pitchFamily="49" charset="-122"/>
              </a:rPr>
              <a:t>空间</a:t>
            </a:r>
            <a:r>
              <a:rPr lang="zh-CN" altLang="en-US" sz="2800" dirty="0">
                <a:latin typeface="黑体" panose="02010609060101010101" pitchFamily="49" charset="-122"/>
                <a:ea typeface="黑体" panose="02010609060101010101" pitchFamily="49" charset="-122"/>
              </a:rPr>
              <a:t>显然为</a:t>
            </a:r>
            <a:r>
              <a:rPr lang="en-US" altLang="zh-CN" sz="2800" dirty="0">
                <a:latin typeface="黑体" panose="02010609060101010101" pitchFamily="49" charset="-122"/>
                <a:ea typeface="黑体" panose="02010609060101010101" pitchFamily="49" charset="-122"/>
              </a:rPr>
              <a:t>O(n</a:t>
            </a:r>
            <a:r>
              <a:rPr lang="en-US" altLang="zh-CN" sz="2800" baseline="30000" dirty="0">
                <a:latin typeface="黑体" panose="02010609060101010101" pitchFamily="49" charset="-122"/>
                <a:ea typeface="黑体" panose="02010609060101010101" pitchFamily="49" charset="-122"/>
              </a:rPr>
              <a:t>2</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3.2</a:t>
            </a:r>
            <a:r>
              <a:rPr kumimoji="1" lang="zh-CN" altLang="en-US" dirty="0"/>
              <a:t> 矩阵连乘问题</a:t>
            </a:r>
            <a:endParaRPr kumimoji="1" lang="zh-CN" altLang="en-US" dirty="0"/>
          </a:p>
        </p:txBody>
      </p:sp>
      <p:graphicFrame>
        <p:nvGraphicFramePr>
          <p:cNvPr id="3" name="Group 33"/>
          <p:cNvGraphicFramePr>
            <a:graphicFrameLocks noGrp="1"/>
          </p:cNvGraphicFramePr>
          <p:nvPr/>
        </p:nvGraphicFramePr>
        <p:xfrm>
          <a:off x="1536700" y="1524000"/>
          <a:ext cx="6159500" cy="884238"/>
        </p:xfrm>
        <a:graphic>
          <a:graphicData uri="http://schemas.openxmlformats.org/drawingml/2006/table">
            <a:tbl>
              <a:tblPr/>
              <a:tblGrid>
                <a:gridCol w="1041400"/>
                <a:gridCol w="1041400"/>
                <a:gridCol w="881063"/>
                <a:gridCol w="882650"/>
                <a:gridCol w="1041400"/>
                <a:gridCol w="1271587"/>
              </a:tblGrid>
              <a:tr h="45736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A1</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A2</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A3</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A4</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A5</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A6</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87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30</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2" charset="2"/>
                        </a:rPr>
                        <a:t>35</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35</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2" charset="2"/>
                        </a:rPr>
                        <a:t></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15</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15</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2" charset="2"/>
                        </a:rPr>
                        <a:t></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2" charset="2"/>
                        </a:rPr>
                        <a:t></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2" charset="2"/>
                        </a:rPr>
                        <a:t></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20</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20</a:t>
                      </a:r>
                      <a:r>
                        <a:rPr kumimoji="0" lang="en-US" altLang="zh-CN"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Symbol" panose="05050102010706020507" pitchFamily="2" charset="2"/>
                        </a:rPr>
                        <a:t></a:t>
                      </a:r>
                      <a:r>
                        <a:rPr kumimoji="0" lang="en-US" altLang="zh-CN"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25</a:t>
                      </a:r>
                      <a:endParaRPr kumimoji="0" lang="en-US" altLang="zh-CN"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矩形 3"/>
          <p:cNvSpPr/>
          <p:nvPr/>
        </p:nvSpPr>
        <p:spPr>
          <a:xfrm>
            <a:off x="594104" y="1704509"/>
            <a:ext cx="906017" cy="523220"/>
          </a:xfrm>
          <a:prstGeom prst="rect">
            <a:avLst/>
          </a:prstGeom>
        </p:spPr>
        <p:txBody>
          <a:bodyPr wrap="none">
            <a:spAutoFit/>
          </a:bodyPr>
          <a:lstStyle/>
          <a:p>
            <a:pPr eaLnBrk="1" hangingPunct="1">
              <a:defRPr/>
            </a:pPr>
            <a:r>
              <a:rPr lang="zh-CN" altLang="en-US" sz="2800" b="1" dirty="0">
                <a:solidFill>
                  <a:srgbClr val="FF3300"/>
                </a:solidFill>
                <a:effectLst>
                  <a:outerShdw blurRad="38100" dist="38100" dir="2700000" algn="tl">
                    <a:srgbClr val="C0C0C0"/>
                  </a:outerShdw>
                </a:effectLst>
              </a:rPr>
              <a:t>例：</a:t>
            </a:r>
            <a:endParaRPr lang="zh-CN" altLang="en-US" sz="2800" b="1" dirty="0">
              <a:solidFill>
                <a:srgbClr val="FF3300"/>
              </a:solidFill>
              <a:effectLst>
                <a:outerShdw blurRad="38100" dist="38100" dir="2700000" algn="tl">
                  <a:srgbClr val="C0C0C0"/>
                </a:outerShdw>
              </a:effectLst>
            </a:endParaRPr>
          </a:p>
        </p:txBody>
      </p:sp>
      <p:graphicFrame>
        <p:nvGraphicFramePr>
          <p:cNvPr id="5" name="Object 27"/>
          <p:cNvGraphicFramePr>
            <a:graphicFrameLocks noChangeAspect="1"/>
          </p:cNvGraphicFramePr>
          <p:nvPr/>
        </p:nvGraphicFramePr>
        <p:xfrm>
          <a:off x="280826" y="2514600"/>
          <a:ext cx="8405812" cy="1260475"/>
        </p:xfrm>
        <a:graphic>
          <a:graphicData uri="http://schemas.openxmlformats.org/presentationml/2006/ole">
            <mc:AlternateContent xmlns:mc="http://schemas.openxmlformats.org/markup-compatibility/2006">
              <mc:Choice xmlns:v="urn:schemas-microsoft-com:vml" Requires="v">
                <p:oleObj spid="_x0000_s12338" name="公式" r:id="rId1" imgW="114300000" imgH="17068800" progId="Equation.3">
                  <p:embed/>
                </p:oleObj>
              </mc:Choice>
              <mc:Fallback>
                <p:oleObj name="公式" r:id="rId1" imgW="114300000" imgH="17068800" progId="Equation.3">
                  <p:embed/>
                  <p:pic>
                    <p:nvPicPr>
                      <p:cNvPr id="0" name="Object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6" y="2514600"/>
                        <a:ext cx="8405812"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26" descr="t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1588"/>
            <a:ext cx="9144000"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3.2</a:t>
            </a:r>
            <a:r>
              <a:rPr kumimoji="1" lang="zh-CN" altLang="en-US" dirty="0"/>
              <a:t> 矩阵连乘问题</a:t>
            </a:r>
            <a:endParaRPr kumimoji="1" lang="zh-CN" altLang="en-US" dirty="0"/>
          </a:p>
        </p:txBody>
      </p:sp>
      <p:graphicFrame>
        <p:nvGraphicFramePr>
          <p:cNvPr id="3" name="Group 33"/>
          <p:cNvGraphicFramePr>
            <a:graphicFrameLocks noGrp="1"/>
          </p:cNvGraphicFramePr>
          <p:nvPr/>
        </p:nvGraphicFramePr>
        <p:xfrm>
          <a:off x="1536700" y="1524000"/>
          <a:ext cx="6159500" cy="884238"/>
        </p:xfrm>
        <a:graphic>
          <a:graphicData uri="http://schemas.openxmlformats.org/drawingml/2006/table">
            <a:tbl>
              <a:tblPr/>
              <a:tblGrid>
                <a:gridCol w="1041400"/>
                <a:gridCol w="1041400"/>
                <a:gridCol w="881063"/>
                <a:gridCol w="882650"/>
                <a:gridCol w="1041400"/>
                <a:gridCol w="1271587"/>
              </a:tblGrid>
              <a:tr h="45736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A1</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A2</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A3</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A4</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A5</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A6</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87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30</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2" charset="2"/>
                        </a:rPr>
                        <a:t>35</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35</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2" charset="2"/>
                        </a:rPr>
                        <a:t></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15</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15</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2" charset="2"/>
                        </a:rPr>
                        <a:t></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2" charset="2"/>
                        </a:rPr>
                        <a:t></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2" charset="2"/>
                        </a:rPr>
                        <a:t></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20</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20</a:t>
                      </a:r>
                      <a:r>
                        <a:rPr kumimoji="0" lang="en-US" altLang="zh-CN"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Symbol" panose="05050102010706020507" pitchFamily="2" charset="2"/>
                        </a:rPr>
                        <a:t></a:t>
                      </a:r>
                      <a:r>
                        <a:rPr kumimoji="0" lang="en-US" altLang="zh-CN"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25</a:t>
                      </a:r>
                      <a:endParaRPr kumimoji="0" lang="en-US" altLang="zh-CN"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矩形 3"/>
          <p:cNvSpPr/>
          <p:nvPr/>
        </p:nvSpPr>
        <p:spPr>
          <a:xfrm>
            <a:off x="594104" y="1704509"/>
            <a:ext cx="906017" cy="523220"/>
          </a:xfrm>
          <a:prstGeom prst="rect">
            <a:avLst/>
          </a:prstGeom>
        </p:spPr>
        <p:txBody>
          <a:bodyPr wrap="none">
            <a:spAutoFit/>
          </a:bodyPr>
          <a:lstStyle/>
          <a:p>
            <a:pPr eaLnBrk="1" hangingPunct="1">
              <a:defRPr/>
            </a:pPr>
            <a:r>
              <a:rPr lang="zh-CN" altLang="en-US" sz="2800" b="1" dirty="0">
                <a:solidFill>
                  <a:srgbClr val="FF3300"/>
                </a:solidFill>
                <a:effectLst>
                  <a:outerShdw blurRad="38100" dist="38100" dir="2700000" algn="tl">
                    <a:srgbClr val="C0C0C0"/>
                  </a:outerShdw>
                </a:effectLst>
              </a:rPr>
              <a:t>例：</a:t>
            </a:r>
            <a:endParaRPr lang="zh-CN" altLang="en-US" sz="2800" b="1" dirty="0">
              <a:solidFill>
                <a:srgbClr val="FF3300"/>
              </a:solidFill>
              <a:effectLst>
                <a:outerShdw blurRad="38100" dist="38100" dir="2700000" algn="tl">
                  <a:srgbClr val="C0C0C0"/>
                </a:outerShdw>
              </a:effectLst>
            </a:endParaRPr>
          </a:p>
        </p:txBody>
      </p:sp>
      <p:sp>
        <p:nvSpPr>
          <p:cNvPr id="7" name="Text Box 34"/>
          <p:cNvSpPr txBox="1">
            <a:spLocks noChangeArrowheads="1"/>
          </p:cNvSpPr>
          <p:nvPr/>
        </p:nvSpPr>
        <p:spPr bwMode="auto">
          <a:xfrm>
            <a:off x="2667632" y="2675732"/>
            <a:ext cx="3808735" cy="3406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sz="4800" dirty="0">
                <a:solidFill>
                  <a:srgbClr val="FF3300"/>
                </a:solidFill>
                <a:latin typeface="黑体" panose="02010609060101010101" pitchFamily="49" charset="-122"/>
                <a:ea typeface="黑体" panose="02010609060101010101" pitchFamily="49" charset="-122"/>
              </a:rPr>
              <a:t>课堂练习</a:t>
            </a:r>
            <a:endParaRPr lang="zh-CN" altLang="en-US" sz="4800" dirty="0">
              <a:solidFill>
                <a:srgbClr val="FF3300"/>
              </a:solidFill>
              <a:latin typeface="黑体" panose="02010609060101010101" pitchFamily="49" charset="-122"/>
              <a:ea typeface="黑体" panose="02010609060101010101" pitchFamily="49" charset="-122"/>
            </a:endParaRPr>
          </a:p>
          <a:p>
            <a:pPr algn="ctr" eaLnBrk="1" hangingPunct="1">
              <a:lnSpc>
                <a:spcPct val="150000"/>
              </a:lnSpc>
            </a:pPr>
            <a:r>
              <a:rPr lang="en-US" altLang="zh-CN" sz="5400" dirty="0">
                <a:solidFill>
                  <a:srgbClr val="0000CC"/>
                </a:solidFill>
                <a:latin typeface="黑体" panose="02010609060101010101" pitchFamily="49" charset="-122"/>
                <a:ea typeface="黑体" panose="02010609060101010101" pitchFamily="49" charset="-122"/>
              </a:rPr>
              <a:t>m[3][5]=???</a:t>
            </a:r>
            <a:endParaRPr lang="en-US" altLang="zh-CN" sz="5400" dirty="0">
              <a:solidFill>
                <a:srgbClr val="0000CC"/>
              </a:solidFill>
              <a:latin typeface="黑体" panose="02010609060101010101" pitchFamily="49" charset="-122"/>
              <a:ea typeface="黑体" panose="02010609060101010101" pitchFamily="49" charset="-122"/>
            </a:endParaRPr>
          </a:p>
          <a:p>
            <a:pPr algn="ctr" eaLnBrk="1" hangingPunct="1">
              <a:lnSpc>
                <a:spcPct val="150000"/>
              </a:lnSpc>
            </a:pPr>
            <a:r>
              <a:rPr lang="en-US" altLang="zh-CN" sz="5400" dirty="0">
                <a:solidFill>
                  <a:srgbClr val="0000CC"/>
                </a:solidFill>
                <a:latin typeface="黑体" panose="02010609060101010101" pitchFamily="49" charset="-122"/>
                <a:ea typeface="黑体" panose="02010609060101010101" pitchFamily="49" charset="-122"/>
              </a:rPr>
              <a:t>k=???</a:t>
            </a:r>
            <a:endParaRPr lang="en-US" altLang="zh-CN" sz="5400" dirty="0">
              <a:solidFill>
                <a:srgbClr val="0000CC"/>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3.2</a:t>
            </a:r>
            <a:r>
              <a:rPr kumimoji="1" lang="zh-CN" altLang="en-US" dirty="0"/>
              <a:t> 矩阵连乘问题</a:t>
            </a:r>
            <a:endParaRPr kumimoji="1" lang="zh-CN" altLang="en-US" dirty="0"/>
          </a:p>
        </p:txBody>
      </p:sp>
      <p:sp>
        <p:nvSpPr>
          <p:cNvPr id="3" name="Rectangle 4"/>
          <p:cNvSpPr>
            <a:spLocks noRot="1" noChangeArrowheads="1"/>
          </p:cNvSpPr>
          <p:nvPr/>
        </p:nvSpPr>
        <p:spPr bwMode="auto">
          <a:xfrm>
            <a:off x="563124" y="1335217"/>
            <a:ext cx="8017751" cy="539620"/>
          </a:xfrm>
          <a:prstGeom prst="rect">
            <a:avLst/>
          </a:prstGeom>
          <a:noFill/>
          <a:ln>
            <a:noFill/>
          </a:ln>
          <a:effec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514350" indent="-514350" eaLnBrk="1" hangingPunct="1">
              <a:buFont typeface="+mj-lt"/>
              <a:buAutoNum type="arabicPeriod" startAt="4"/>
            </a:pPr>
            <a:r>
              <a:rPr lang="zh-CN" altLang="en-US" sz="2800" dirty="0">
                <a:latin typeface="黑体" panose="02010609060101010101" pitchFamily="49" charset="-122"/>
                <a:ea typeface="黑体" panose="02010609060101010101" pitchFamily="49" charset="-122"/>
                <a:cs typeface="Times New Roman" panose="02020603050405020304" pitchFamily="18" charset="0"/>
              </a:rPr>
              <a:t>根据计算最优值时得到的信息，构造最优解。</a:t>
            </a:r>
            <a:endParaRPr lang="zh-CN" altLang="en-US" sz="2800" dirty="0">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4" name="Group 2"/>
          <p:cNvGraphicFramePr>
            <a:graphicFrameLocks noGrp="1"/>
          </p:cNvGraphicFramePr>
          <p:nvPr/>
        </p:nvGraphicFramePr>
        <p:xfrm>
          <a:off x="1492249" y="1986205"/>
          <a:ext cx="6159500" cy="884238"/>
        </p:xfrm>
        <a:graphic>
          <a:graphicData uri="http://schemas.openxmlformats.org/drawingml/2006/table">
            <a:tbl>
              <a:tblPr/>
              <a:tblGrid>
                <a:gridCol w="1041400"/>
                <a:gridCol w="1041400"/>
                <a:gridCol w="881063"/>
                <a:gridCol w="882650"/>
                <a:gridCol w="1041400"/>
                <a:gridCol w="1271587"/>
              </a:tblGrid>
              <a:tr h="45736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A1</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A2</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A3</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A4</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A5</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A6</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87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30</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2" charset="2"/>
                        </a:rPr>
                        <a:t>35</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35</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2" charset="2"/>
                        </a:rPr>
                        <a:t></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15</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15</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2" charset="2"/>
                        </a:rPr>
                        <a:t></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2" charset="2"/>
                        </a:rPr>
                        <a:t></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endPar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a:t>
                      </a:r>
                      <a:r>
                        <a:rPr kumimoji="0" lang="en-US" altLang="zh-CN"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Symbol" panose="05050102010706020507" pitchFamily="2" charset="2"/>
                        </a:rPr>
                        <a:t></a:t>
                      </a:r>
                      <a:r>
                        <a:rPr kumimoji="0" lang="en-US" altLang="zh-CN"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20</a:t>
                      </a:r>
                      <a:endParaRPr kumimoji="0" lang="en-US" altLang="zh-CN"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20</a:t>
                      </a:r>
                      <a:r>
                        <a:rPr kumimoji="0" lang="en-US" altLang="zh-CN"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Symbol" panose="05050102010706020507" pitchFamily="2" charset="2"/>
                        </a:rPr>
                        <a:t></a:t>
                      </a:r>
                      <a:r>
                        <a:rPr kumimoji="0" lang="en-US" altLang="zh-CN"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25</a:t>
                      </a:r>
                      <a:endParaRPr kumimoji="0" lang="en-US" altLang="zh-CN"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30"/>
          <p:cNvSpPr txBox="1">
            <a:spLocks noChangeArrowheads="1"/>
          </p:cNvSpPr>
          <p:nvPr/>
        </p:nvSpPr>
        <p:spPr bwMode="auto">
          <a:xfrm>
            <a:off x="1309250" y="3326036"/>
            <a:ext cx="287258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t>最优解如何构造？</a:t>
            </a:r>
            <a:endParaRPr lang="zh-CN" altLang="en-US" sz="2800" dirty="0"/>
          </a:p>
        </p:txBody>
      </p:sp>
      <p:sp>
        <p:nvSpPr>
          <p:cNvPr id="6" name="Text Box 31"/>
          <p:cNvSpPr txBox="1">
            <a:spLocks noChangeArrowheads="1"/>
          </p:cNvSpPr>
          <p:nvPr/>
        </p:nvSpPr>
        <p:spPr bwMode="auto">
          <a:xfrm>
            <a:off x="2442733" y="4094499"/>
            <a:ext cx="466794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3300"/>
                </a:solidFill>
                <a:latin typeface="黑体" panose="02010609060101010101" pitchFamily="49" charset="-122"/>
                <a:ea typeface="黑体" panose="02010609060101010101" pitchFamily="49" charset="-122"/>
              </a:rPr>
              <a:t>根据</a:t>
            </a:r>
            <a:r>
              <a:rPr lang="en-US" altLang="zh-CN" sz="2800">
                <a:solidFill>
                  <a:srgbClr val="FF3300"/>
                </a:solidFill>
                <a:latin typeface="黑体" panose="02010609060101010101" pitchFamily="49" charset="-122"/>
                <a:ea typeface="黑体" panose="02010609060101010101" pitchFamily="49" charset="-122"/>
              </a:rPr>
              <a:t>k</a:t>
            </a:r>
            <a:r>
              <a:rPr lang="zh-CN" altLang="en-US" sz="2800">
                <a:solidFill>
                  <a:srgbClr val="FF3300"/>
                </a:solidFill>
                <a:latin typeface="黑体" panose="02010609060101010101" pitchFamily="49" charset="-122"/>
                <a:ea typeface="黑体" panose="02010609060101010101" pitchFamily="49" charset="-122"/>
              </a:rPr>
              <a:t>值，即</a:t>
            </a:r>
            <a:r>
              <a:rPr lang="en-US" altLang="zh-CN" sz="2800">
                <a:solidFill>
                  <a:srgbClr val="FF3300"/>
                </a:solidFill>
                <a:latin typeface="黑体" panose="02010609060101010101" pitchFamily="49" charset="-122"/>
                <a:ea typeface="黑体" panose="02010609060101010101" pitchFamily="49" charset="-122"/>
              </a:rPr>
              <a:t>s[i][j]</a:t>
            </a:r>
            <a:r>
              <a:rPr lang="zh-CN" altLang="en-US" sz="2800">
                <a:solidFill>
                  <a:srgbClr val="FF3300"/>
                </a:solidFill>
                <a:latin typeface="黑体" panose="02010609060101010101" pitchFamily="49" charset="-122"/>
                <a:ea typeface="黑体" panose="02010609060101010101" pitchFamily="49" charset="-122"/>
              </a:rPr>
              <a:t>来构造。</a:t>
            </a:r>
            <a:endParaRPr lang="zh-CN" altLang="en-US" sz="2800">
              <a:solidFill>
                <a:srgbClr val="FF3300"/>
              </a:solidFill>
              <a:latin typeface="黑体" panose="02010609060101010101" pitchFamily="49" charset="-122"/>
              <a:ea typeface="黑体" panose="02010609060101010101" pitchFamily="49" charset="-122"/>
            </a:endParaRPr>
          </a:p>
        </p:txBody>
      </p:sp>
      <p:sp>
        <p:nvSpPr>
          <p:cNvPr id="7" name="Text Box 32"/>
          <p:cNvSpPr txBox="1">
            <a:spLocks noChangeArrowheads="1"/>
          </p:cNvSpPr>
          <p:nvPr/>
        </p:nvSpPr>
        <p:spPr bwMode="auto">
          <a:xfrm>
            <a:off x="1309250" y="4928274"/>
            <a:ext cx="65255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t>A[</a:t>
            </a:r>
            <a:r>
              <a:rPr lang="en-US" altLang="zh-CN" sz="2800" dirty="0" err="1"/>
              <a:t>i:j</a:t>
            </a:r>
            <a:r>
              <a:rPr lang="en-US" altLang="zh-CN" sz="2800" dirty="0"/>
              <a:t>]</a:t>
            </a:r>
            <a:r>
              <a:rPr lang="zh-CN" altLang="en-US" sz="2800" dirty="0"/>
              <a:t>的最佳方式应该在</a:t>
            </a:r>
            <a:r>
              <a:rPr lang="en-US" altLang="zh-CN" sz="2800" b="1" i="1" dirty="0">
                <a:solidFill>
                  <a:srgbClr val="FF3300"/>
                </a:solidFill>
              </a:rPr>
              <a:t>A</a:t>
            </a:r>
            <a:r>
              <a:rPr lang="en-US" altLang="zh-CN" sz="2800" b="1" i="1" baseline="-25000" dirty="0">
                <a:solidFill>
                  <a:srgbClr val="FF3300"/>
                </a:solidFill>
              </a:rPr>
              <a:t>k</a:t>
            </a:r>
            <a:r>
              <a:rPr lang="zh-CN" altLang="en-US" sz="2800" dirty="0"/>
              <a:t>和</a:t>
            </a:r>
            <a:r>
              <a:rPr lang="en-US" altLang="zh-CN" sz="2800" b="1" i="1" dirty="0">
                <a:solidFill>
                  <a:srgbClr val="FF3300"/>
                </a:solidFill>
              </a:rPr>
              <a:t>A</a:t>
            </a:r>
            <a:r>
              <a:rPr lang="en-US" altLang="zh-CN" sz="2800" b="1" i="1" baseline="-25000" dirty="0">
                <a:solidFill>
                  <a:srgbClr val="FF3300"/>
                </a:solidFill>
              </a:rPr>
              <a:t>k+1</a:t>
            </a:r>
            <a:r>
              <a:rPr lang="zh-CN" altLang="en-US" sz="2800" dirty="0"/>
              <a:t>之间断开。</a:t>
            </a:r>
            <a:endParaRPr lang="zh-CN" altLang="en-US"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3.3</a:t>
            </a:r>
            <a:r>
              <a:rPr kumimoji="1" lang="zh-CN" altLang="en-US" dirty="0"/>
              <a:t> 最长公共子序列</a:t>
            </a:r>
            <a:endParaRPr kumimoji="1" lang="zh-CN" altLang="en-US" dirty="0"/>
          </a:p>
        </p:txBody>
      </p:sp>
      <p:sp>
        <p:nvSpPr>
          <p:cNvPr id="3" name="Text Box 3"/>
          <p:cNvSpPr txBox="1">
            <a:spLocks noChangeArrowheads="1"/>
          </p:cNvSpPr>
          <p:nvPr/>
        </p:nvSpPr>
        <p:spPr>
          <a:xfrm>
            <a:off x="459606" y="1484992"/>
            <a:ext cx="8231188" cy="4876800"/>
          </a:xfrm>
          <a:prstGeom prst="rect">
            <a:avLst/>
          </a:prstGeom>
          <a:noFill/>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110000"/>
              </a:lnSpc>
              <a:spcBef>
                <a:spcPct val="0"/>
              </a:spcBef>
              <a:buClr>
                <a:schemeClr val="accent2"/>
              </a:buClr>
            </a:pPr>
            <a:r>
              <a:rPr lang="zh-CN" altLang="en-US" sz="2800" b="1" dirty="0">
                <a:latin typeface="黑体" panose="02010609060101010101" pitchFamily="49" charset="-122"/>
                <a:ea typeface="黑体" panose="02010609060101010101" pitchFamily="49" charset="-122"/>
              </a:rPr>
              <a:t>定义：</a:t>
            </a:r>
            <a:r>
              <a:rPr lang="zh-CN" altLang="en-US" sz="2400" dirty="0">
                <a:latin typeface="楷体_GB2312" pitchFamily="49" charset="-122"/>
                <a:ea typeface="楷体_GB2312" pitchFamily="49" charset="-122"/>
              </a:rPr>
              <a:t>若给定序列</a:t>
            </a:r>
            <a:r>
              <a:rPr lang="en-US" altLang="zh-CN" sz="2400" dirty="0">
                <a:latin typeface="楷体_GB2312" pitchFamily="49" charset="-122"/>
                <a:ea typeface="楷体_GB2312" pitchFamily="49" charset="-122"/>
              </a:rPr>
              <a:t>X={x</a:t>
            </a:r>
            <a:r>
              <a:rPr lang="en-US" altLang="zh-CN" sz="2400" baseline="-25000" dirty="0">
                <a:latin typeface="楷体_GB2312" pitchFamily="49" charset="-122"/>
                <a:ea typeface="楷体_GB2312" pitchFamily="49" charset="-122"/>
              </a:rPr>
              <a:t>1</a:t>
            </a:r>
            <a:r>
              <a:rPr lang="en-US" altLang="zh-CN" sz="2400" dirty="0">
                <a:latin typeface="楷体_GB2312" pitchFamily="49" charset="-122"/>
                <a:ea typeface="楷体_GB2312" pitchFamily="49" charset="-122"/>
              </a:rPr>
              <a:t>,x</a:t>
            </a:r>
            <a:r>
              <a:rPr lang="en-US" altLang="zh-CN" sz="2400" baseline="-25000" dirty="0">
                <a:latin typeface="楷体_GB2312" pitchFamily="49" charset="-122"/>
                <a:ea typeface="楷体_GB2312" pitchFamily="49" charset="-122"/>
              </a:rPr>
              <a:t>2</a:t>
            </a:r>
            <a:r>
              <a:rPr lang="en-US" altLang="zh-CN" sz="2400" dirty="0">
                <a:latin typeface="楷体_GB2312" pitchFamily="49" charset="-122"/>
                <a:ea typeface="楷体_GB2312" pitchFamily="49" charset="-122"/>
              </a:rPr>
              <a:t>,</a:t>
            </a:r>
            <a:r>
              <a:rPr lang="en-US" altLang="zh-CN" sz="2400" dirty="0">
                <a:ea typeface="楷体_GB2312" pitchFamily="49" charset="-122"/>
              </a:rPr>
              <a:t>…</a:t>
            </a:r>
            <a:r>
              <a:rPr lang="en-US" altLang="zh-CN"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x</a:t>
            </a:r>
            <a:r>
              <a:rPr lang="en-US" altLang="zh-CN" sz="2400" baseline="-25000" dirty="0" err="1">
                <a:latin typeface="楷体_GB2312" pitchFamily="49" charset="-122"/>
                <a:ea typeface="楷体_GB2312" pitchFamily="49" charset="-122"/>
              </a:rPr>
              <a:t>m</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，则另一序列</a:t>
            </a:r>
            <a:r>
              <a:rPr lang="en-US" altLang="zh-CN" sz="2400" dirty="0">
                <a:latin typeface="楷体_GB2312" pitchFamily="49" charset="-122"/>
                <a:ea typeface="楷体_GB2312" pitchFamily="49" charset="-122"/>
              </a:rPr>
              <a:t>Z={z</a:t>
            </a:r>
            <a:r>
              <a:rPr lang="en-US" altLang="zh-CN" sz="2400" baseline="-25000" dirty="0">
                <a:latin typeface="楷体_GB2312" pitchFamily="49" charset="-122"/>
                <a:ea typeface="楷体_GB2312" pitchFamily="49" charset="-122"/>
              </a:rPr>
              <a:t>1</a:t>
            </a:r>
            <a:r>
              <a:rPr lang="en-US" altLang="zh-CN" sz="2400" dirty="0">
                <a:latin typeface="楷体_GB2312" pitchFamily="49" charset="-122"/>
                <a:ea typeface="楷体_GB2312" pitchFamily="49" charset="-122"/>
              </a:rPr>
              <a:t>,z</a:t>
            </a:r>
            <a:r>
              <a:rPr lang="en-US" altLang="zh-CN" sz="2400" baseline="-25000" dirty="0">
                <a:latin typeface="楷体_GB2312" pitchFamily="49" charset="-122"/>
                <a:ea typeface="楷体_GB2312" pitchFamily="49" charset="-122"/>
              </a:rPr>
              <a:t>2</a:t>
            </a:r>
            <a:r>
              <a:rPr lang="en-US" altLang="zh-CN" sz="2400" dirty="0">
                <a:latin typeface="楷体_GB2312" pitchFamily="49" charset="-122"/>
                <a:ea typeface="楷体_GB2312" pitchFamily="49" charset="-122"/>
              </a:rPr>
              <a:t>,</a:t>
            </a:r>
            <a:r>
              <a:rPr lang="en-US" altLang="zh-CN" sz="2400" dirty="0">
                <a:ea typeface="楷体_GB2312" pitchFamily="49" charset="-122"/>
              </a:rPr>
              <a:t>…</a:t>
            </a:r>
            <a:r>
              <a:rPr lang="en-US" altLang="zh-CN"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z</a:t>
            </a:r>
            <a:r>
              <a:rPr lang="en-US" altLang="zh-CN" sz="2400" baseline="-25000" dirty="0" err="1">
                <a:latin typeface="楷体_GB2312" pitchFamily="49" charset="-122"/>
                <a:ea typeface="楷体_GB2312" pitchFamily="49" charset="-122"/>
              </a:rPr>
              <a:t>k</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，是</a:t>
            </a:r>
            <a:r>
              <a:rPr lang="en-US" altLang="zh-CN" sz="2400" dirty="0">
                <a:latin typeface="楷体_GB2312" pitchFamily="49" charset="-122"/>
                <a:ea typeface="楷体_GB2312" pitchFamily="49" charset="-122"/>
              </a:rPr>
              <a:t>X</a:t>
            </a:r>
            <a:r>
              <a:rPr lang="zh-CN" altLang="en-US" sz="2400" dirty="0">
                <a:latin typeface="楷体_GB2312" pitchFamily="49" charset="-122"/>
                <a:ea typeface="楷体_GB2312" pitchFamily="49" charset="-122"/>
              </a:rPr>
              <a:t>的</a:t>
            </a:r>
            <a:r>
              <a:rPr lang="zh-CN" altLang="en-US" sz="2400" b="1" dirty="0">
                <a:solidFill>
                  <a:srgbClr val="0000CC"/>
                </a:solidFill>
                <a:latin typeface="黑体" panose="02010609060101010101" pitchFamily="49" charset="-122"/>
                <a:ea typeface="黑体" panose="02010609060101010101" pitchFamily="49" charset="-122"/>
              </a:rPr>
              <a:t>子序列</a:t>
            </a:r>
            <a:r>
              <a:rPr lang="zh-CN" altLang="en-US" sz="2400" dirty="0">
                <a:latin typeface="楷体_GB2312" pitchFamily="49" charset="-122"/>
                <a:ea typeface="楷体_GB2312" pitchFamily="49" charset="-122"/>
              </a:rPr>
              <a:t>是指存在一个严格递增下标序列</a:t>
            </a:r>
            <a:r>
              <a:rPr lang="en-US" altLang="zh-CN" sz="2400" dirty="0">
                <a:latin typeface="楷体_GB2312" pitchFamily="49" charset="-122"/>
                <a:ea typeface="楷体_GB2312" pitchFamily="49" charset="-122"/>
              </a:rPr>
              <a:t>{i</a:t>
            </a:r>
            <a:r>
              <a:rPr lang="en-US" altLang="zh-CN" sz="2400" baseline="-25000" dirty="0">
                <a:latin typeface="楷体_GB2312" pitchFamily="49" charset="-122"/>
                <a:ea typeface="楷体_GB2312" pitchFamily="49" charset="-122"/>
              </a:rPr>
              <a:t>1</a:t>
            </a:r>
            <a:r>
              <a:rPr lang="en-US" altLang="zh-CN" sz="2400" dirty="0">
                <a:latin typeface="楷体_GB2312" pitchFamily="49" charset="-122"/>
                <a:ea typeface="楷体_GB2312" pitchFamily="49" charset="-122"/>
              </a:rPr>
              <a:t>,i</a:t>
            </a:r>
            <a:r>
              <a:rPr lang="en-US" altLang="zh-CN" sz="2400" baseline="-25000" dirty="0">
                <a:latin typeface="楷体_GB2312" pitchFamily="49" charset="-122"/>
                <a:ea typeface="楷体_GB2312" pitchFamily="49" charset="-122"/>
              </a:rPr>
              <a:t>2</a:t>
            </a:r>
            <a:r>
              <a:rPr lang="en-US" altLang="zh-CN" sz="2400" dirty="0">
                <a:latin typeface="楷体_GB2312" pitchFamily="49" charset="-122"/>
                <a:ea typeface="楷体_GB2312" pitchFamily="49" charset="-122"/>
              </a:rPr>
              <a:t>,</a:t>
            </a:r>
            <a:r>
              <a:rPr lang="en-US" altLang="zh-CN" sz="2400" dirty="0">
                <a:ea typeface="楷体_GB2312" pitchFamily="49" charset="-122"/>
              </a:rPr>
              <a:t>…</a:t>
            </a:r>
            <a:r>
              <a:rPr lang="en-US" altLang="zh-CN"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i</a:t>
            </a:r>
            <a:r>
              <a:rPr lang="en-US" altLang="zh-CN" sz="2400" baseline="-25000" dirty="0" err="1">
                <a:latin typeface="楷体_GB2312" pitchFamily="49" charset="-122"/>
                <a:ea typeface="楷体_GB2312" pitchFamily="49" charset="-122"/>
              </a:rPr>
              <a:t>k</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使得对于所有</a:t>
            </a:r>
            <a:r>
              <a:rPr lang="en-US" altLang="zh-CN" sz="2400" dirty="0">
                <a:latin typeface="楷体_GB2312" pitchFamily="49" charset="-122"/>
                <a:ea typeface="楷体_GB2312" pitchFamily="49" charset="-122"/>
              </a:rPr>
              <a:t>j=1,2,</a:t>
            </a:r>
            <a:r>
              <a:rPr lang="en-US" altLang="zh-CN" sz="2400" dirty="0">
                <a:ea typeface="楷体_GB2312" pitchFamily="49" charset="-122"/>
              </a:rPr>
              <a:t>…</a:t>
            </a:r>
            <a:r>
              <a:rPr lang="en-US" altLang="zh-CN" sz="2400" dirty="0">
                <a:latin typeface="楷体_GB2312" pitchFamily="49" charset="-122"/>
                <a:ea typeface="楷体_GB2312" pitchFamily="49" charset="-122"/>
              </a:rPr>
              <a:t>,k</a:t>
            </a:r>
            <a:r>
              <a:rPr lang="zh-CN" altLang="en-US" sz="2400" dirty="0">
                <a:latin typeface="楷体_GB2312" pitchFamily="49" charset="-122"/>
                <a:ea typeface="楷体_GB2312" pitchFamily="49" charset="-122"/>
              </a:rPr>
              <a:t>有：</a:t>
            </a:r>
            <a:r>
              <a:rPr lang="en-US" altLang="zh-CN" sz="2400" dirty="0" err="1">
                <a:latin typeface="楷体_GB2312" pitchFamily="49" charset="-122"/>
                <a:ea typeface="楷体_GB2312" pitchFamily="49" charset="-122"/>
              </a:rPr>
              <a:t>z</a:t>
            </a:r>
            <a:r>
              <a:rPr lang="en-US" altLang="zh-CN" sz="2400" baseline="-25000" dirty="0" err="1">
                <a:latin typeface="楷体_GB2312" pitchFamily="49" charset="-122"/>
                <a:ea typeface="楷体_GB2312" pitchFamily="49" charset="-122"/>
              </a:rPr>
              <a:t>j</a:t>
            </a:r>
            <a:r>
              <a:rPr lang="en-US" altLang="zh-CN"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x</a:t>
            </a:r>
            <a:r>
              <a:rPr lang="en-US" altLang="zh-CN" sz="2400" baseline="-25000" dirty="0" err="1">
                <a:latin typeface="楷体_GB2312" pitchFamily="49" charset="-122"/>
                <a:ea typeface="楷体_GB2312" pitchFamily="49" charset="-122"/>
              </a:rPr>
              <a:t>i</a:t>
            </a:r>
            <a:r>
              <a:rPr lang="en-US" altLang="zh-CN" sz="2400" baseline="-50000" dirty="0" err="1">
                <a:latin typeface="楷体_GB2312" pitchFamily="49" charset="-122"/>
                <a:ea typeface="楷体_GB2312" pitchFamily="49" charset="-122"/>
              </a:rPr>
              <a:t>j</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a:p>
            <a:pPr eaLnBrk="1" hangingPunct="1">
              <a:lnSpc>
                <a:spcPct val="110000"/>
              </a:lnSpc>
              <a:spcBef>
                <a:spcPct val="0"/>
              </a:spcBef>
              <a:buClr>
                <a:schemeClr val="accent2"/>
              </a:buClr>
            </a:pPr>
            <a:r>
              <a:rPr lang="zh-CN" altLang="en-US" sz="2400" dirty="0">
                <a:latin typeface="楷体_GB2312" pitchFamily="49" charset="-122"/>
                <a:ea typeface="楷体_GB2312" pitchFamily="49" charset="-122"/>
              </a:rPr>
              <a:t>例如，序列</a:t>
            </a:r>
            <a:r>
              <a:rPr lang="en-US" altLang="zh-CN" sz="2400" dirty="0">
                <a:latin typeface="楷体_GB2312" pitchFamily="49" charset="-122"/>
                <a:ea typeface="楷体_GB2312" pitchFamily="49" charset="-122"/>
              </a:rPr>
              <a:t>Z={B</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C</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D</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是序列</a:t>
            </a:r>
            <a:r>
              <a:rPr lang="en-US" altLang="zh-CN" sz="2400" dirty="0">
                <a:latin typeface="楷体_GB2312" pitchFamily="49" charset="-122"/>
                <a:ea typeface="楷体_GB2312" pitchFamily="49" charset="-122"/>
              </a:rPr>
              <a:t>X={A</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C</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D</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的子序列，相应的递增下标序列为</a:t>
            </a: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3</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5</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7}</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a:p>
            <a:pPr eaLnBrk="1" hangingPunct="1">
              <a:lnSpc>
                <a:spcPct val="110000"/>
              </a:lnSpc>
              <a:spcBef>
                <a:spcPct val="0"/>
              </a:spcBef>
              <a:buClr>
                <a:schemeClr val="accent2"/>
              </a:buClr>
            </a:pPr>
            <a:r>
              <a:rPr lang="zh-CN" altLang="en-US" sz="2800" b="1" dirty="0">
                <a:latin typeface="黑体" panose="02010609060101010101" pitchFamily="49" charset="-122"/>
                <a:ea typeface="黑体" panose="02010609060101010101" pitchFamily="49" charset="-122"/>
              </a:rPr>
              <a:t>定义</a:t>
            </a:r>
            <a:r>
              <a:rPr lang="zh-CN" altLang="en-US" sz="2400" b="1"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给定</a:t>
            </a: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个序列</a:t>
            </a:r>
            <a:r>
              <a:rPr lang="en-US" altLang="zh-CN" sz="2400" dirty="0">
                <a:latin typeface="楷体_GB2312" pitchFamily="49" charset="-122"/>
                <a:ea typeface="楷体_GB2312" pitchFamily="49" charset="-122"/>
              </a:rPr>
              <a:t>X</a:t>
            </a:r>
            <a:r>
              <a:rPr lang="zh-CN" altLang="en-US" sz="2400" dirty="0">
                <a:latin typeface="楷体_GB2312" pitchFamily="49" charset="-122"/>
                <a:ea typeface="楷体_GB2312" pitchFamily="49" charset="-122"/>
              </a:rPr>
              <a:t>和</a:t>
            </a:r>
            <a:r>
              <a:rPr lang="en-US" altLang="zh-CN" sz="2400" dirty="0">
                <a:latin typeface="楷体_GB2312" pitchFamily="49" charset="-122"/>
                <a:ea typeface="楷体_GB2312" pitchFamily="49" charset="-122"/>
              </a:rPr>
              <a:t>Y</a:t>
            </a:r>
            <a:r>
              <a:rPr lang="zh-CN" altLang="en-US" sz="2400" dirty="0">
                <a:latin typeface="楷体_GB2312" pitchFamily="49" charset="-122"/>
                <a:ea typeface="楷体_GB2312" pitchFamily="49" charset="-122"/>
              </a:rPr>
              <a:t>，当另一序列</a:t>
            </a:r>
            <a:r>
              <a:rPr lang="en-US" altLang="zh-CN" sz="2400" dirty="0">
                <a:latin typeface="楷体_GB2312" pitchFamily="49" charset="-122"/>
                <a:ea typeface="楷体_GB2312" pitchFamily="49" charset="-122"/>
              </a:rPr>
              <a:t>Z</a:t>
            </a:r>
            <a:r>
              <a:rPr lang="zh-CN" altLang="en-US" sz="2400" dirty="0">
                <a:latin typeface="楷体_GB2312" pitchFamily="49" charset="-122"/>
                <a:ea typeface="楷体_GB2312" pitchFamily="49" charset="-122"/>
              </a:rPr>
              <a:t>既是</a:t>
            </a:r>
            <a:r>
              <a:rPr lang="en-US" altLang="zh-CN" sz="2400" dirty="0">
                <a:latin typeface="楷体_GB2312" pitchFamily="49" charset="-122"/>
                <a:ea typeface="楷体_GB2312" pitchFamily="49" charset="-122"/>
              </a:rPr>
              <a:t>X</a:t>
            </a:r>
            <a:r>
              <a:rPr lang="zh-CN" altLang="en-US" sz="2400" dirty="0">
                <a:latin typeface="楷体_GB2312" pitchFamily="49" charset="-122"/>
                <a:ea typeface="楷体_GB2312" pitchFamily="49" charset="-122"/>
              </a:rPr>
              <a:t>的子序列又是</a:t>
            </a:r>
            <a:r>
              <a:rPr lang="en-US" altLang="zh-CN" sz="2400" dirty="0">
                <a:latin typeface="楷体_GB2312" pitchFamily="49" charset="-122"/>
                <a:ea typeface="楷体_GB2312" pitchFamily="49" charset="-122"/>
              </a:rPr>
              <a:t>Y</a:t>
            </a:r>
            <a:r>
              <a:rPr lang="zh-CN" altLang="en-US" sz="2400" dirty="0">
                <a:latin typeface="楷体_GB2312" pitchFamily="49" charset="-122"/>
                <a:ea typeface="楷体_GB2312" pitchFamily="49" charset="-122"/>
              </a:rPr>
              <a:t>的子序列时，称</a:t>
            </a:r>
            <a:r>
              <a:rPr lang="en-US" altLang="zh-CN" sz="2400" dirty="0">
                <a:latin typeface="楷体_GB2312" pitchFamily="49" charset="-122"/>
                <a:ea typeface="楷体_GB2312" pitchFamily="49" charset="-122"/>
              </a:rPr>
              <a:t>Z</a:t>
            </a:r>
            <a:r>
              <a:rPr lang="zh-CN" altLang="en-US" sz="2400" dirty="0">
                <a:latin typeface="楷体_GB2312" pitchFamily="49" charset="-122"/>
                <a:ea typeface="楷体_GB2312" pitchFamily="49" charset="-122"/>
              </a:rPr>
              <a:t>是序列</a:t>
            </a:r>
            <a:r>
              <a:rPr lang="en-US" altLang="zh-CN" sz="2400" dirty="0">
                <a:latin typeface="楷体_GB2312" pitchFamily="49" charset="-122"/>
                <a:ea typeface="楷体_GB2312" pitchFamily="49" charset="-122"/>
              </a:rPr>
              <a:t>X</a:t>
            </a:r>
            <a:r>
              <a:rPr lang="zh-CN" altLang="en-US" sz="2400" dirty="0">
                <a:latin typeface="楷体_GB2312" pitchFamily="49" charset="-122"/>
                <a:ea typeface="楷体_GB2312" pitchFamily="49" charset="-122"/>
              </a:rPr>
              <a:t>和</a:t>
            </a:r>
            <a:r>
              <a:rPr lang="en-US" altLang="zh-CN" sz="2400" dirty="0">
                <a:latin typeface="楷体_GB2312" pitchFamily="49" charset="-122"/>
                <a:ea typeface="楷体_GB2312" pitchFamily="49" charset="-122"/>
              </a:rPr>
              <a:t>Y</a:t>
            </a:r>
            <a:r>
              <a:rPr lang="zh-CN" altLang="en-US" sz="2400" dirty="0">
                <a:latin typeface="楷体_GB2312" pitchFamily="49" charset="-122"/>
                <a:ea typeface="楷体_GB2312" pitchFamily="49" charset="-122"/>
              </a:rPr>
              <a:t>的</a:t>
            </a:r>
            <a:r>
              <a:rPr lang="zh-CN" altLang="en-US" sz="2400" b="1" dirty="0">
                <a:solidFill>
                  <a:srgbClr val="0000CC"/>
                </a:solidFill>
                <a:latin typeface="黑体" panose="02010609060101010101" pitchFamily="49" charset="-122"/>
                <a:ea typeface="黑体" panose="02010609060101010101" pitchFamily="49" charset="-122"/>
              </a:rPr>
              <a:t>公共子序列</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a:p>
            <a:pPr eaLnBrk="1" hangingPunct="1">
              <a:lnSpc>
                <a:spcPct val="110000"/>
              </a:lnSpc>
              <a:spcBef>
                <a:spcPct val="0"/>
              </a:spcBef>
              <a:buClr>
                <a:schemeClr val="accent2"/>
              </a:buClr>
            </a:pPr>
            <a:r>
              <a:rPr lang="zh-CN" altLang="en-US" sz="2800" b="1" dirty="0">
                <a:latin typeface="黑体" panose="02010609060101010101" pitchFamily="49" charset="-122"/>
                <a:ea typeface="黑体" panose="02010609060101010101" pitchFamily="49" charset="-122"/>
              </a:rPr>
              <a:t>最长公共子序列问题描述：</a:t>
            </a:r>
            <a:endParaRPr lang="zh-CN" altLang="en-US" sz="2800" b="1" dirty="0">
              <a:latin typeface="黑体" panose="02010609060101010101" pitchFamily="49" charset="-122"/>
              <a:ea typeface="黑体" panose="02010609060101010101" pitchFamily="49" charset="-122"/>
            </a:endParaRPr>
          </a:p>
          <a:p>
            <a:pPr eaLnBrk="1" hangingPunct="1">
              <a:lnSpc>
                <a:spcPct val="110000"/>
              </a:lnSpc>
              <a:spcBef>
                <a:spcPct val="0"/>
              </a:spcBef>
              <a:buClr>
                <a:schemeClr val="accent2"/>
              </a:buClr>
              <a:buFontTx/>
              <a:buNone/>
            </a:pPr>
            <a:r>
              <a:rPr lang="zh-CN" altLang="en-US" sz="2400" dirty="0">
                <a:latin typeface="楷体_GB2312" pitchFamily="49" charset="-122"/>
                <a:ea typeface="楷体_GB2312" pitchFamily="49" charset="-122"/>
              </a:rPr>
              <a:t>	给定</a:t>
            </a: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个序列</a:t>
            </a:r>
            <a:r>
              <a:rPr lang="en-US" altLang="zh-CN" sz="2400" dirty="0">
                <a:latin typeface="楷体_GB2312" pitchFamily="49" charset="-122"/>
                <a:ea typeface="楷体_GB2312" pitchFamily="49" charset="-122"/>
              </a:rPr>
              <a:t>X={x</a:t>
            </a:r>
            <a:r>
              <a:rPr lang="en-US" altLang="zh-CN" sz="2400" baseline="-25000" dirty="0">
                <a:latin typeface="楷体_GB2312" pitchFamily="49" charset="-122"/>
                <a:ea typeface="楷体_GB2312" pitchFamily="49" charset="-122"/>
              </a:rPr>
              <a:t>1</a:t>
            </a:r>
            <a:r>
              <a:rPr lang="en-US" altLang="zh-CN" sz="2400" dirty="0">
                <a:latin typeface="楷体_GB2312" pitchFamily="49" charset="-122"/>
                <a:ea typeface="楷体_GB2312" pitchFamily="49" charset="-122"/>
              </a:rPr>
              <a:t>,x</a:t>
            </a:r>
            <a:r>
              <a:rPr lang="en-US" altLang="zh-CN" sz="2400" baseline="-25000" dirty="0">
                <a:latin typeface="楷体_GB2312" pitchFamily="49" charset="-122"/>
                <a:ea typeface="楷体_GB2312" pitchFamily="49" charset="-122"/>
              </a:rPr>
              <a:t>2</a:t>
            </a:r>
            <a:r>
              <a:rPr lang="en-US" altLang="zh-CN" sz="2400" dirty="0">
                <a:latin typeface="楷体_GB2312" pitchFamily="49" charset="-122"/>
                <a:ea typeface="楷体_GB2312" pitchFamily="49" charset="-122"/>
              </a:rPr>
              <a:t>,</a:t>
            </a:r>
            <a:r>
              <a:rPr lang="en-US" altLang="zh-CN" sz="2400" dirty="0">
                <a:ea typeface="楷体_GB2312" pitchFamily="49" charset="-122"/>
              </a:rPr>
              <a:t>…</a:t>
            </a:r>
            <a:r>
              <a:rPr lang="en-US" altLang="zh-CN"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x</a:t>
            </a:r>
            <a:r>
              <a:rPr lang="en-US" altLang="zh-CN" sz="2400" baseline="-25000" dirty="0" err="1">
                <a:latin typeface="楷体_GB2312" pitchFamily="49" charset="-122"/>
                <a:ea typeface="楷体_GB2312" pitchFamily="49" charset="-122"/>
              </a:rPr>
              <a:t>m</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和</a:t>
            </a:r>
            <a:r>
              <a:rPr lang="en-US" altLang="zh-CN" sz="2400" dirty="0">
                <a:latin typeface="楷体_GB2312" pitchFamily="49" charset="-122"/>
                <a:ea typeface="楷体_GB2312" pitchFamily="49" charset="-122"/>
              </a:rPr>
              <a:t>Y={y</a:t>
            </a:r>
            <a:r>
              <a:rPr lang="en-US" altLang="zh-CN" sz="2400" baseline="-25000" dirty="0">
                <a:latin typeface="楷体_GB2312" pitchFamily="49" charset="-122"/>
                <a:ea typeface="楷体_GB2312" pitchFamily="49" charset="-122"/>
              </a:rPr>
              <a:t>1</a:t>
            </a:r>
            <a:r>
              <a:rPr lang="en-US" altLang="zh-CN" sz="2400" dirty="0">
                <a:latin typeface="楷体_GB2312" pitchFamily="49" charset="-122"/>
                <a:ea typeface="楷体_GB2312" pitchFamily="49" charset="-122"/>
              </a:rPr>
              <a:t>,y</a:t>
            </a:r>
            <a:r>
              <a:rPr lang="en-US" altLang="zh-CN" sz="2400" baseline="-25000" dirty="0">
                <a:latin typeface="楷体_GB2312" pitchFamily="49" charset="-122"/>
                <a:ea typeface="楷体_GB2312" pitchFamily="49" charset="-122"/>
              </a:rPr>
              <a:t>2</a:t>
            </a:r>
            <a:r>
              <a:rPr lang="en-US" altLang="zh-CN" sz="2400" dirty="0">
                <a:latin typeface="楷体_GB2312" pitchFamily="49" charset="-122"/>
                <a:ea typeface="楷体_GB2312" pitchFamily="49" charset="-122"/>
              </a:rPr>
              <a:t>,</a:t>
            </a:r>
            <a:r>
              <a:rPr lang="en-US" altLang="zh-CN" sz="2400" dirty="0">
                <a:ea typeface="楷体_GB2312" pitchFamily="49" charset="-122"/>
              </a:rPr>
              <a:t>…</a:t>
            </a:r>
            <a:r>
              <a:rPr lang="en-US" altLang="zh-CN"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y</a:t>
            </a:r>
            <a:r>
              <a:rPr lang="en-US" altLang="zh-CN" sz="2400" baseline="-25000" dirty="0" err="1">
                <a:latin typeface="楷体_GB2312" pitchFamily="49" charset="-122"/>
                <a:ea typeface="楷体_GB2312" pitchFamily="49" charset="-122"/>
              </a:rPr>
              <a:t>n</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，找出</a:t>
            </a:r>
            <a:r>
              <a:rPr lang="en-US" altLang="zh-CN" sz="2400" dirty="0">
                <a:latin typeface="楷体_GB2312" pitchFamily="49" charset="-122"/>
                <a:ea typeface="楷体_GB2312" pitchFamily="49" charset="-122"/>
              </a:rPr>
              <a:t>X</a:t>
            </a:r>
            <a:r>
              <a:rPr lang="zh-CN" altLang="en-US" sz="2400" dirty="0">
                <a:latin typeface="楷体_GB2312" pitchFamily="49" charset="-122"/>
                <a:ea typeface="楷体_GB2312" pitchFamily="49" charset="-122"/>
              </a:rPr>
              <a:t>和</a:t>
            </a:r>
            <a:r>
              <a:rPr lang="en-US" altLang="zh-CN" sz="2400" dirty="0">
                <a:latin typeface="楷体_GB2312" pitchFamily="49" charset="-122"/>
                <a:ea typeface="楷体_GB2312" pitchFamily="49" charset="-122"/>
              </a:rPr>
              <a:t>Y</a:t>
            </a:r>
            <a:r>
              <a:rPr lang="zh-CN" altLang="en-US" sz="2400" dirty="0">
                <a:latin typeface="楷体_GB2312" pitchFamily="49" charset="-122"/>
                <a:ea typeface="楷体_GB2312" pitchFamily="49" charset="-122"/>
              </a:rPr>
              <a:t>的最长公共子序列。 </a:t>
            </a:r>
            <a:endParaRPr lang="zh-CN" altLang="en-US" sz="24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3.3</a:t>
            </a:r>
            <a:r>
              <a:rPr kumimoji="1" lang="zh-CN" altLang="en-US" dirty="0"/>
              <a:t> 最长公共子序列</a:t>
            </a:r>
            <a:endParaRPr kumimoji="1" lang="zh-CN" altLang="en-US" dirty="0"/>
          </a:p>
        </p:txBody>
      </p:sp>
      <p:sp>
        <p:nvSpPr>
          <p:cNvPr id="3" name="Rectangle 9"/>
          <p:cNvSpPr>
            <a:spLocks noChangeArrowheads="1"/>
          </p:cNvSpPr>
          <p:nvPr/>
        </p:nvSpPr>
        <p:spPr bwMode="auto">
          <a:xfrm>
            <a:off x="381000" y="1371600"/>
            <a:ext cx="2590800" cy="492443"/>
          </a:xfrm>
          <a:prstGeom prst="rect">
            <a:avLst/>
          </a:prstGeom>
          <a:noFill/>
          <a:ln>
            <a:noFill/>
          </a:ln>
          <a:effectLst/>
        </p:spPr>
        <p:txBody>
          <a:bodyPr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3200" b="1" dirty="0">
                <a:solidFill>
                  <a:srgbClr val="FF3300"/>
                </a:solidFill>
                <a:effectLst>
                  <a:outerShdw blurRad="38100" dist="38100" dir="2700000" algn="tl">
                    <a:srgbClr val="C0C0C0"/>
                  </a:outerShdw>
                </a:effectLst>
              </a:rPr>
              <a:t>1.</a:t>
            </a:r>
            <a:r>
              <a:rPr lang="zh-CN" altLang="en-US" sz="3200" b="1" dirty="0">
                <a:solidFill>
                  <a:srgbClr val="FF3300"/>
                </a:solidFill>
                <a:effectLst>
                  <a:outerShdw blurRad="38100" dist="38100" dir="2700000" algn="tl">
                    <a:srgbClr val="C0C0C0"/>
                  </a:outerShdw>
                </a:effectLst>
              </a:rPr>
              <a:t>问题分析</a:t>
            </a:r>
            <a:endParaRPr lang="zh-CN" altLang="en-US" sz="3200" b="1" dirty="0">
              <a:solidFill>
                <a:srgbClr val="FF3300"/>
              </a:solidFill>
              <a:effectLst>
                <a:outerShdw blurRad="38100" dist="38100" dir="2700000" algn="tl">
                  <a:srgbClr val="C0C0C0"/>
                </a:outerShdw>
              </a:effectLst>
            </a:endParaRPr>
          </a:p>
        </p:txBody>
      </p:sp>
      <p:sp>
        <p:nvSpPr>
          <p:cNvPr id="4" name="Text Box 6"/>
          <p:cNvSpPr txBox="1">
            <a:spLocks noChangeArrowheads="1"/>
          </p:cNvSpPr>
          <p:nvPr/>
        </p:nvSpPr>
        <p:spPr bwMode="auto">
          <a:xfrm>
            <a:off x="2590800" y="1406843"/>
            <a:ext cx="486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400" b="1" dirty="0">
                <a:solidFill>
                  <a:srgbClr val="0000CC"/>
                </a:solidFill>
                <a:ea typeface="楷体_GB2312" pitchFamily="49" charset="-122"/>
              </a:rPr>
              <a:t>穷举法可以解决问题（</a:t>
            </a:r>
            <a:r>
              <a:rPr lang="zh-CN" altLang="en-US" sz="2400" b="1" i="1" dirty="0">
                <a:solidFill>
                  <a:srgbClr val="FF3300"/>
                </a:solidFill>
                <a:ea typeface="楷体_GB2312" pitchFamily="49" charset="-122"/>
              </a:rPr>
              <a:t>代价太大</a:t>
            </a:r>
            <a:r>
              <a:rPr lang="zh-CN" altLang="en-US" sz="2400" b="1" dirty="0">
                <a:solidFill>
                  <a:srgbClr val="0000CC"/>
                </a:solidFill>
                <a:ea typeface="楷体_GB2312" pitchFamily="49" charset="-122"/>
              </a:rPr>
              <a:t>） </a:t>
            </a:r>
            <a:endParaRPr lang="zh-CN" altLang="en-US" sz="2400" b="1" dirty="0">
              <a:solidFill>
                <a:srgbClr val="0000CC"/>
              </a:solidFill>
              <a:ea typeface="楷体_GB2312" pitchFamily="49" charset="-122"/>
            </a:endParaRPr>
          </a:p>
        </p:txBody>
      </p:sp>
      <p:sp>
        <p:nvSpPr>
          <p:cNvPr id="5" name="Text Box 7"/>
          <p:cNvSpPr txBox="1">
            <a:spLocks noChangeArrowheads="1"/>
          </p:cNvSpPr>
          <p:nvPr/>
        </p:nvSpPr>
        <p:spPr bwMode="auto">
          <a:xfrm>
            <a:off x="381000" y="1982515"/>
            <a:ext cx="399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dirty="0">
                <a:latin typeface="楷体_GB2312" pitchFamily="49" charset="-122"/>
                <a:ea typeface="楷体_GB2312" pitchFamily="49" charset="-122"/>
              </a:rPr>
              <a:t>LCS</a:t>
            </a:r>
            <a:r>
              <a:rPr lang="zh-CN" altLang="en-US" sz="2400" dirty="0">
                <a:latin typeface="楷体_GB2312" pitchFamily="49" charset="-122"/>
                <a:ea typeface="楷体_GB2312" pitchFamily="49" charset="-122"/>
              </a:rPr>
              <a:t>问题的最优子结构特性：</a:t>
            </a:r>
            <a:endParaRPr lang="zh-CN" altLang="en-US" sz="2400" dirty="0">
              <a:latin typeface="楷体_GB2312" pitchFamily="49" charset="-122"/>
              <a:ea typeface="楷体_GB2312" pitchFamily="49" charset="-122"/>
            </a:endParaRPr>
          </a:p>
        </p:txBody>
      </p:sp>
      <p:sp>
        <p:nvSpPr>
          <p:cNvPr id="6" name="Text Box 4"/>
          <p:cNvSpPr txBox="1">
            <a:spLocks noChangeArrowheads="1"/>
          </p:cNvSpPr>
          <p:nvPr/>
        </p:nvSpPr>
        <p:spPr bwMode="auto">
          <a:xfrm>
            <a:off x="381000" y="2438400"/>
            <a:ext cx="8362950" cy="257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0000"/>
              </a:lnSpc>
              <a:spcBef>
                <a:spcPct val="0"/>
              </a:spcBef>
              <a:buFontTx/>
              <a:buNone/>
            </a:pPr>
            <a:r>
              <a:rPr lang="zh-CN" altLang="en-US" sz="2800" b="1" dirty="0">
                <a:solidFill>
                  <a:srgbClr val="FF3300"/>
                </a:solidFill>
                <a:ea typeface="黑体" panose="02010609060101010101" pitchFamily="49" charset="-122"/>
              </a:rPr>
              <a:t>定理：</a:t>
            </a:r>
            <a:r>
              <a:rPr lang="zh-CN" altLang="en-US" sz="2400" dirty="0">
                <a:ea typeface="楷体_GB2312" pitchFamily="49" charset="-122"/>
              </a:rPr>
              <a:t>设序列</a:t>
            </a:r>
            <a:r>
              <a:rPr lang="en-US" altLang="zh-CN" sz="2400" dirty="0">
                <a:ea typeface="楷体_GB2312" pitchFamily="49" charset="-122"/>
              </a:rPr>
              <a:t>X={x</a:t>
            </a:r>
            <a:r>
              <a:rPr lang="en-US" altLang="zh-CN" sz="2400" baseline="-25000" dirty="0">
                <a:ea typeface="楷体_GB2312" pitchFamily="49" charset="-122"/>
              </a:rPr>
              <a:t>1</a:t>
            </a:r>
            <a:r>
              <a:rPr lang="en-US" altLang="zh-CN" sz="2400" dirty="0">
                <a:ea typeface="楷体_GB2312" pitchFamily="49" charset="-122"/>
              </a:rPr>
              <a:t>,x</a:t>
            </a:r>
            <a:r>
              <a:rPr lang="en-US" altLang="zh-CN" sz="2400" baseline="-25000" dirty="0">
                <a:ea typeface="楷体_GB2312" pitchFamily="49" charset="-122"/>
              </a:rPr>
              <a:t>2</a:t>
            </a:r>
            <a:r>
              <a:rPr lang="en-US" altLang="zh-CN" sz="2400" dirty="0">
                <a:ea typeface="楷体_GB2312" pitchFamily="49" charset="-122"/>
              </a:rPr>
              <a:t>,…,</a:t>
            </a:r>
            <a:r>
              <a:rPr lang="en-US" altLang="zh-CN" sz="2400" dirty="0" err="1">
                <a:ea typeface="楷体_GB2312" pitchFamily="49" charset="-122"/>
              </a:rPr>
              <a:t>x</a:t>
            </a:r>
            <a:r>
              <a:rPr lang="en-US" altLang="zh-CN" sz="2400" baseline="-25000" dirty="0" err="1">
                <a:ea typeface="楷体_GB2312" pitchFamily="49" charset="-122"/>
              </a:rPr>
              <a:t>m</a:t>
            </a:r>
            <a:r>
              <a:rPr lang="en-US" altLang="zh-CN" sz="2400" dirty="0">
                <a:ea typeface="楷体_GB2312" pitchFamily="49" charset="-122"/>
              </a:rPr>
              <a:t>}</a:t>
            </a:r>
            <a:r>
              <a:rPr lang="zh-CN" altLang="en-US" sz="2400" dirty="0">
                <a:ea typeface="楷体_GB2312" pitchFamily="49" charset="-122"/>
              </a:rPr>
              <a:t>和</a:t>
            </a:r>
            <a:r>
              <a:rPr lang="en-US" altLang="zh-CN" sz="2400" dirty="0">
                <a:ea typeface="楷体_GB2312" pitchFamily="49" charset="-122"/>
              </a:rPr>
              <a:t>Y={y</a:t>
            </a:r>
            <a:r>
              <a:rPr lang="en-US" altLang="zh-CN" sz="2400" baseline="-25000" dirty="0">
                <a:ea typeface="楷体_GB2312" pitchFamily="49" charset="-122"/>
              </a:rPr>
              <a:t>1</a:t>
            </a:r>
            <a:r>
              <a:rPr lang="en-US" altLang="zh-CN" sz="2400" dirty="0">
                <a:ea typeface="楷体_GB2312" pitchFamily="49" charset="-122"/>
              </a:rPr>
              <a:t>,y</a:t>
            </a:r>
            <a:r>
              <a:rPr lang="en-US" altLang="zh-CN" sz="2400" baseline="-25000" dirty="0">
                <a:ea typeface="楷体_GB2312" pitchFamily="49" charset="-122"/>
              </a:rPr>
              <a:t>2</a:t>
            </a:r>
            <a:r>
              <a:rPr lang="en-US" altLang="zh-CN" sz="2400" dirty="0">
                <a:ea typeface="楷体_GB2312" pitchFamily="49" charset="-122"/>
              </a:rPr>
              <a:t>,…,</a:t>
            </a:r>
            <a:r>
              <a:rPr lang="en-US" altLang="zh-CN" sz="2400" dirty="0" err="1">
                <a:ea typeface="楷体_GB2312" pitchFamily="49" charset="-122"/>
              </a:rPr>
              <a:t>y</a:t>
            </a:r>
            <a:r>
              <a:rPr lang="en-US" altLang="zh-CN" sz="2400" baseline="-25000" dirty="0" err="1">
                <a:ea typeface="楷体_GB2312" pitchFamily="49" charset="-122"/>
              </a:rPr>
              <a:t>n</a:t>
            </a:r>
            <a:r>
              <a:rPr lang="en-US" altLang="zh-CN" sz="2400" dirty="0">
                <a:ea typeface="楷体_GB2312" pitchFamily="49" charset="-122"/>
              </a:rPr>
              <a:t>}</a:t>
            </a:r>
            <a:r>
              <a:rPr lang="zh-CN" altLang="en-US" sz="2400" dirty="0">
                <a:ea typeface="楷体_GB2312" pitchFamily="49" charset="-122"/>
              </a:rPr>
              <a:t>的最长公共子序列为</a:t>
            </a:r>
            <a:r>
              <a:rPr lang="en-US" altLang="zh-CN" sz="2400" dirty="0">
                <a:ea typeface="楷体_GB2312" pitchFamily="49" charset="-122"/>
              </a:rPr>
              <a:t>Z={z</a:t>
            </a:r>
            <a:r>
              <a:rPr lang="en-US" altLang="zh-CN" sz="2400" baseline="-25000" dirty="0">
                <a:ea typeface="楷体_GB2312" pitchFamily="49" charset="-122"/>
              </a:rPr>
              <a:t>1</a:t>
            </a:r>
            <a:r>
              <a:rPr lang="en-US" altLang="zh-CN" sz="2400" dirty="0">
                <a:ea typeface="楷体_GB2312" pitchFamily="49" charset="-122"/>
              </a:rPr>
              <a:t>,z</a:t>
            </a:r>
            <a:r>
              <a:rPr lang="en-US" altLang="zh-CN" sz="2400" baseline="-25000" dirty="0">
                <a:ea typeface="楷体_GB2312" pitchFamily="49" charset="-122"/>
              </a:rPr>
              <a:t>2</a:t>
            </a:r>
            <a:r>
              <a:rPr lang="en-US" altLang="zh-CN" sz="2400" dirty="0">
                <a:ea typeface="楷体_GB2312" pitchFamily="49" charset="-122"/>
              </a:rPr>
              <a:t>,…,</a:t>
            </a:r>
            <a:r>
              <a:rPr lang="en-US" altLang="zh-CN" sz="2400" dirty="0" err="1">
                <a:ea typeface="楷体_GB2312" pitchFamily="49" charset="-122"/>
              </a:rPr>
              <a:t>z</a:t>
            </a:r>
            <a:r>
              <a:rPr lang="en-US" altLang="zh-CN" sz="2400" baseline="-25000" dirty="0" err="1">
                <a:ea typeface="楷体_GB2312" pitchFamily="49" charset="-122"/>
              </a:rPr>
              <a:t>k</a:t>
            </a:r>
            <a:r>
              <a:rPr lang="en-US" altLang="zh-CN" sz="2400" dirty="0">
                <a:ea typeface="楷体_GB2312" pitchFamily="49" charset="-122"/>
              </a:rPr>
              <a:t>} </a:t>
            </a:r>
            <a:r>
              <a:rPr lang="zh-CN" altLang="en-US" sz="2400" dirty="0">
                <a:ea typeface="楷体_GB2312" pitchFamily="49" charset="-122"/>
              </a:rPr>
              <a:t>，则</a:t>
            </a:r>
            <a:endParaRPr lang="zh-CN" altLang="en-US" sz="2400" dirty="0">
              <a:ea typeface="楷体_GB2312" pitchFamily="49" charset="-122"/>
            </a:endParaRPr>
          </a:p>
          <a:p>
            <a:pPr eaLnBrk="1" hangingPunct="1">
              <a:lnSpc>
                <a:spcPct val="110000"/>
              </a:lnSpc>
              <a:spcBef>
                <a:spcPct val="0"/>
              </a:spcBef>
              <a:buFontTx/>
              <a:buNone/>
            </a:pPr>
            <a:r>
              <a:rPr lang="en-US" altLang="zh-CN" sz="2400" dirty="0">
                <a:ea typeface="楷体_GB2312" pitchFamily="49" charset="-122"/>
              </a:rPr>
              <a:t>(1)</a:t>
            </a:r>
            <a:r>
              <a:rPr lang="zh-CN" altLang="en-US" sz="2400" dirty="0">
                <a:ea typeface="楷体_GB2312" pitchFamily="49" charset="-122"/>
              </a:rPr>
              <a:t>若</a:t>
            </a:r>
            <a:r>
              <a:rPr lang="en-US" altLang="zh-CN" sz="2400" dirty="0" err="1">
                <a:ea typeface="楷体_GB2312" pitchFamily="49" charset="-122"/>
              </a:rPr>
              <a:t>x</a:t>
            </a:r>
            <a:r>
              <a:rPr lang="en-US" altLang="zh-CN" sz="2400" baseline="-25000" dirty="0" err="1">
                <a:ea typeface="楷体_GB2312" pitchFamily="49" charset="-122"/>
              </a:rPr>
              <a:t>m</a:t>
            </a:r>
            <a:r>
              <a:rPr lang="en-US" altLang="zh-CN" sz="2400" dirty="0">
                <a:ea typeface="楷体_GB2312" pitchFamily="49" charset="-122"/>
              </a:rPr>
              <a:t>=</a:t>
            </a:r>
            <a:r>
              <a:rPr lang="en-US" altLang="zh-CN" sz="2400" dirty="0" err="1">
                <a:ea typeface="楷体_GB2312" pitchFamily="49" charset="-122"/>
              </a:rPr>
              <a:t>y</a:t>
            </a:r>
            <a:r>
              <a:rPr lang="en-US" altLang="zh-CN" sz="2400" baseline="-25000" dirty="0" err="1">
                <a:ea typeface="楷体_GB2312" pitchFamily="49" charset="-122"/>
              </a:rPr>
              <a:t>n</a:t>
            </a:r>
            <a:r>
              <a:rPr lang="zh-CN" altLang="en-US" sz="2400" dirty="0">
                <a:ea typeface="楷体_GB2312" pitchFamily="49" charset="-122"/>
              </a:rPr>
              <a:t>，则</a:t>
            </a:r>
            <a:r>
              <a:rPr lang="en-US" altLang="zh-CN" sz="2400" dirty="0" err="1">
                <a:ea typeface="楷体_GB2312" pitchFamily="49" charset="-122"/>
              </a:rPr>
              <a:t>z</a:t>
            </a:r>
            <a:r>
              <a:rPr lang="en-US" altLang="zh-CN" sz="2400" baseline="-25000" dirty="0" err="1">
                <a:ea typeface="楷体_GB2312" pitchFamily="49" charset="-122"/>
              </a:rPr>
              <a:t>k</a:t>
            </a:r>
            <a:r>
              <a:rPr lang="en-US" altLang="zh-CN" sz="2400" dirty="0">
                <a:ea typeface="楷体_GB2312" pitchFamily="49" charset="-122"/>
              </a:rPr>
              <a:t>=</a:t>
            </a:r>
            <a:r>
              <a:rPr lang="en-US" altLang="zh-CN" sz="2400" dirty="0" err="1">
                <a:ea typeface="楷体_GB2312" pitchFamily="49" charset="-122"/>
              </a:rPr>
              <a:t>x</a:t>
            </a:r>
            <a:r>
              <a:rPr lang="en-US" altLang="zh-CN" sz="2400" baseline="-25000" dirty="0" err="1">
                <a:ea typeface="楷体_GB2312" pitchFamily="49" charset="-122"/>
              </a:rPr>
              <a:t>m</a:t>
            </a:r>
            <a:r>
              <a:rPr lang="en-US" altLang="zh-CN" sz="2400" dirty="0">
                <a:ea typeface="楷体_GB2312" pitchFamily="49" charset="-122"/>
              </a:rPr>
              <a:t>=</a:t>
            </a:r>
            <a:r>
              <a:rPr lang="en-US" altLang="zh-CN" sz="2400" dirty="0" err="1">
                <a:ea typeface="楷体_GB2312" pitchFamily="49" charset="-122"/>
              </a:rPr>
              <a:t>y</a:t>
            </a:r>
            <a:r>
              <a:rPr lang="en-US" altLang="zh-CN" sz="2400" baseline="-25000" dirty="0" err="1">
                <a:ea typeface="楷体_GB2312" pitchFamily="49" charset="-122"/>
              </a:rPr>
              <a:t>n</a:t>
            </a:r>
            <a:r>
              <a:rPr lang="zh-CN" altLang="en-US" sz="2400" dirty="0">
                <a:ea typeface="楷体_GB2312" pitchFamily="49" charset="-122"/>
              </a:rPr>
              <a:t>，且</a:t>
            </a:r>
            <a:r>
              <a:rPr lang="en-US" altLang="zh-CN" sz="2400" dirty="0">
                <a:ea typeface="楷体_GB2312" pitchFamily="49" charset="-122"/>
              </a:rPr>
              <a:t>z</a:t>
            </a:r>
            <a:r>
              <a:rPr lang="en-US" altLang="zh-CN" sz="2400" baseline="-25000" dirty="0">
                <a:ea typeface="楷体_GB2312" pitchFamily="49" charset="-122"/>
              </a:rPr>
              <a:t>k-1</a:t>
            </a:r>
            <a:r>
              <a:rPr lang="zh-CN" altLang="en-US" sz="2400" dirty="0">
                <a:ea typeface="楷体_GB2312" pitchFamily="49" charset="-122"/>
              </a:rPr>
              <a:t>是</a:t>
            </a:r>
            <a:r>
              <a:rPr lang="en-US" altLang="zh-CN" sz="2400" dirty="0">
                <a:ea typeface="楷体_GB2312" pitchFamily="49" charset="-122"/>
              </a:rPr>
              <a:t>x</a:t>
            </a:r>
            <a:r>
              <a:rPr lang="en-US" altLang="zh-CN" sz="2400" baseline="-25000" dirty="0">
                <a:ea typeface="楷体_GB2312" pitchFamily="49" charset="-122"/>
              </a:rPr>
              <a:t>m-1</a:t>
            </a:r>
            <a:r>
              <a:rPr lang="zh-CN" altLang="en-US" sz="2400" dirty="0">
                <a:ea typeface="楷体_GB2312" pitchFamily="49" charset="-122"/>
              </a:rPr>
              <a:t>和</a:t>
            </a:r>
            <a:r>
              <a:rPr lang="en-US" altLang="zh-CN" sz="2400" dirty="0">
                <a:ea typeface="楷体_GB2312" pitchFamily="49" charset="-122"/>
              </a:rPr>
              <a:t>y</a:t>
            </a:r>
            <a:r>
              <a:rPr lang="en-US" altLang="zh-CN" sz="2400" baseline="-25000" dirty="0">
                <a:ea typeface="楷体_GB2312" pitchFamily="49" charset="-122"/>
              </a:rPr>
              <a:t>n-1</a:t>
            </a:r>
            <a:r>
              <a:rPr lang="zh-CN" altLang="en-US" sz="2400" dirty="0">
                <a:ea typeface="楷体_GB2312" pitchFamily="49" charset="-122"/>
              </a:rPr>
              <a:t>的最长公共子序列。</a:t>
            </a:r>
            <a:endParaRPr lang="zh-CN" altLang="en-US" sz="2400" dirty="0">
              <a:ea typeface="楷体_GB2312" pitchFamily="49" charset="-122"/>
            </a:endParaRPr>
          </a:p>
          <a:p>
            <a:pPr eaLnBrk="1" hangingPunct="1">
              <a:lnSpc>
                <a:spcPct val="110000"/>
              </a:lnSpc>
              <a:spcBef>
                <a:spcPct val="0"/>
              </a:spcBef>
              <a:buFontTx/>
              <a:buNone/>
            </a:pPr>
            <a:r>
              <a:rPr lang="en-US" altLang="zh-CN" sz="2400" dirty="0">
                <a:ea typeface="楷体_GB2312" pitchFamily="49" charset="-122"/>
              </a:rPr>
              <a:t>(2)</a:t>
            </a:r>
            <a:r>
              <a:rPr lang="zh-CN" altLang="en-US" sz="2400" dirty="0">
                <a:ea typeface="楷体_GB2312" pitchFamily="49" charset="-122"/>
              </a:rPr>
              <a:t>若</a:t>
            </a:r>
            <a:r>
              <a:rPr lang="en-US" altLang="zh-CN" sz="2400" dirty="0" err="1">
                <a:ea typeface="楷体_GB2312" pitchFamily="49" charset="-122"/>
              </a:rPr>
              <a:t>x</a:t>
            </a:r>
            <a:r>
              <a:rPr lang="en-US" altLang="zh-CN" sz="2400" baseline="-25000" dirty="0" err="1">
                <a:ea typeface="楷体_GB2312" pitchFamily="49" charset="-122"/>
              </a:rPr>
              <a:t>m</a:t>
            </a:r>
            <a:r>
              <a:rPr lang="en-US" altLang="zh-CN" sz="2400" dirty="0" err="1">
                <a:ea typeface="楷体_GB2312" pitchFamily="49" charset="-122"/>
              </a:rPr>
              <a:t>≠y</a:t>
            </a:r>
            <a:r>
              <a:rPr lang="en-US" altLang="zh-CN" sz="2400" baseline="-25000" dirty="0" err="1">
                <a:ea typeface="楷体_GB2312" pitchFamily="49" charset="-122"/>
              </a:rPr>
              <a:t>n</a:t>
            </a:r>
            <a:r>
              <a:rPr lang="zh-CN" altLang="en-US" sz="2400" dirty="0">
                <a:ea typeface="楷体_GB2312" pitchFamily="49" charset="-122"/>
              </a:rPr>
              <a:t>且</a:t>
            </a:r>
            <a:r>
              <a:rPr lang="en-US" altLang="zh-CN" sz="2400" dirty="0" err="1">
                <a:ea typeface="楷体_GB2312" pitchFamily="49" charset="-122"/>
              </a:rPr>
              <a:t>z</a:t>
            </a:r>
            <a:r>
              <a:rPr lang="en-US" altLang="zh-CN" sz="2400" baseline="-25000" dirty="0" err="1">
                <a:ea typeface="楷体_GB2312" pitchFamily="49" charset="-122"/>
              </a:rPr>
              <a:t>k</a:t>
            </a:r>
            <a:r>
              <a:rPr lang="en-US" altLang="zh-CN" sz="2400" dirty="0" err="1">
                <a:ea typeface="楷体_GB2312" pitchFamily="49" charset="-122"/>
              </a:rPr>
              <a:t>≠x</a:t>
            </a:r>
            <a:r>
              <a:rPr lang="en-US" altLang="zh-CN" sz="2400" baseline="-25000" dirty="0" err="1">
                <a:ea typeface="楷体_GB2312" pitchFamily="49" charset="-122"/>
              </a:rPr>
              <a:t>m</a:t>
            </a:r>
            <a:r>
              <a:rPr lang="zh-CN" altLang="en-US" sz="2400" dirty="0">
                <a:ea typeface="楷体_GB2312" pitchFamily="49" charset="-122"/>
              </a:rPr>
              <a:t>，则</a:t>
            </a:r>
            <a:r>
              <a:rPr lang="en-US" altLang="zh-CN" sz="2400" dirty="0">
                <a:ea typeface="楷体_GB2312" pitchFamily="49" charset="-122"/>
              </a:rPr>
              <a:t>Z</a:t>
            </a:r>
            <a:r>
              <a:rPr lang="zh-CN" altLang="en-US" sz="2400" dirty="0">
                <a:ea typeface="楷体_GB2312" pitchFamily="49" charset="-122"/>
              </a:rPr>
              <a:t>是</a:t>
            </a:r>
            <a:r>
              <a:rPr lang="en-US" altLang="zh-CN" sz="2400" dirty="0">
                <a:ea typeface="楷体_GB2312" pitchFamily="49" charset="-122"/>
              </a:rPr>
              <a:t>x</a:t>
            </a:r>
            <a:r>
              <a:rPr lang="en-US" altLang="zh-CN" sz="2400" baseline="-25000" dirty="0">
                <a:ea typeface="楷体_GB2312" pitchFamily="49" charset="-122"/>
              </a:rPr>
              <a:t>m-1</a:t>
            </a:r>
            <a:r>
              <a:rPr lang="zh-CN" altLang="en-US" sz="2400" dirty="0">
                <a:ea typeface="楷体_GB2312" pitchFamily="49" charset="-122"/>
              </a:rPr>
              <a:t>和</a:t>
            </a:r>
            <a:r>
              <a:rPr lang="en-US" altLang="zh-CN" sz="2400" dirty="0">
                <a:ea typeface="楷体_GB2312" pitchFamily="49" charset="-122"/>
              </a:rPr>
              <a:t>Y</a:t>
            </a:r>
            <a:r>
              <a:rPr lang="zh-CN" altLang="en-US" sz="2400" dirty="0">
                <a:ea typeface="楷体_GB2312" pitchFamily="49" charset="-122"/>
              </a:rPr>
              <a:t>的最长公共子序列。</a:t>
            </a:r>
            <a:endParaRPr lang="zh-CN" altLang="en-US" sz="2400" dirty="0">
              <a:ea typeface="楷体_GB2312" pitchFamily="49" charset="-122"/>
            </a:endParaRPr>
          </a:p>
          <a:p>
            <a:pPr eaLnBrk="1" hangingPunct="1">
              <a:lnSpc>
                <a:spcPct val="110000"/>
              </a:lnSpc>
              <a:spcBef>
                <a:spcPct val="0"/>
              </a:spcBef>
              <a:buFontTx/>
              <a:buNone/>
            </a:pPr>
            <a:r>
              <a:rPr lang="en-US" altLang="zh-CN" sz="2400" dirty="0">
                <a:ea typeface="楷体_GB2312" pitchFamily="49" charset="-122"/>
              </a:rPr>
              <a:t>(3)</a:t>
            </a:r>
            <a:r>
              <a:rPr lang="zh-CN" altLang="en-US" sz="2400" dirty="0">
                <a:ea typeface="楷体_GB2312" pitchFamily="49" charset="-122"/>
              </a:rPr>
              <a:t>若</a:t>
            </a:r>
            <a:r>
              <a:rPr lang="en-US" altLang="zh-CN" sz="2400" dirty="0" err="1">
                <a:ea typeface="楷体_GB2312" pitchFamily="49" charset="-122"/>
              </a:rPr>
              <a:t>x</a:t>
            </a:r>
            <a:r>
              <a:rPr lang="en-US" altLang="zh-CN" sz="2400" baseline="-25000" dirty="0" err="1">
                <a:ea typeface="楷体_GB2312" pitchFamily="49" charset="-122"/>
              </a:rPr>
              <a:t>m</a:t>
            </a:r>
            <a:r>
              <a:rPr lang="en-US" altLang="zh-CN" sz="2400" dirty="0" err="1">
                <a:ea typeface="楷体_GB2312" pitchFamily="49" charset="-122"/>
              </a:rPr>
              <a:t>≠y</a:t>
            </a:r>
            <a:r>
              <a:rPr lang="en-US" altLang="zh-CN" sz="2400" baseline="-25000" dirty="0" err="1">
                <a:ea typeface="楷体_GB2312" pitchFamily="49" charset="-122"/>
              </a:rPr>
              <a:t>n</a:t>
            </a:r>
            <a:r>
              <a:rPr lang="zh-CN" altLang="en-US" sz="2400" dirty="0">
                <a:ea typeface="楷体_GB2312" pitchFamily="49" charset="-122"/>
              </a:rPr>
              <a:t>且</a:t>
            </a:r>
            <a:r>
              <a:rPr lang="en-US" altLang="zh-CN" sz="2400" dirty="0" err="1">
                <a:ea typeface="楷体_GB2312" pitchFamily="49" charset="-122"/>
              </a:rPr>
              <a:t>z</a:t>
            </a:r>
            <a:r>
              <a:rPr lang="en-US" altLang="zh-CN" sz="2400" baseline="-25000" dirty="0" err="1">
                <a:ea typeface="楷体_GB2312" pitchFamily="49" charset="-122"/>
              </a:rPr>
              <a:t>k</a:t>
            </a:r>
            <a:r>
              <a:rPr lang="en-US" altLang="zh-CN" sz="2400" dirty="0" err="1">
                <a:ea typeface="楷体_GB2312" pitchFamily="49" charset="-122"/>
              </a:rPr>
              <a:t>≠y</a:t>
            </a:r>
            <a:r>
              <a:rPr lang="en-US" altLang="zh-CN" sz="2400" baseline="-25000" dirty="0" err="1">
                <a:ea typeface="楷体_GB2312" pitchFamily="49" charset="-122"/>
              </a:rPr>
              <a:t>n</a:t>
            </a:r>
            <a:r>
              <a:rPr lang="zh-CN" altLang="en-US" sz="2400" dirty="0">
                <a:ea typeface="楷体_GB2312" pitchFamily="49" charset="-122"/>
              </a:rPr>
              <a:t>，则</a:t>
            </a:r>
            <a:r>
              <a:rPr lang="en-US" altLang="zh-CN" sz="2400" dirty="0">
                <a:ea typeface="楷体_GB2312" pitchFamily="49" charset="-122"/>
              </a:rPr>
              <a:t>Z</a:t>
            </a:r>
            <a:r>
              <a:rPr lang="zh-CN" altLang="en-US" sz="2400" dirty="0">
                <a:ea typeface="楷体_GB2312" pitchFamily="49" charset="-122"/>
              </a:rPr>
              <a:t>是</a:t>
            </a:r>
            <a:r>
              <a:rPr lang="en-US" altLang="zh-CN" sz="2400" dirty="0">
                <a:ea typeface="楷体_GB2312" pitchFamily="49" charset="-122"/>
              </a:rPr>
              <a:t>X</a:t>
            </a:r>
            <a:r>
              <a:rPr lang="zh-CN" altLang="en-US" sz="2400" dirty="0">
                <a:ea typeface="楷体_GB2312" pitchFamily="49" charset="-122"/>
              </a:rPr>
              <a:t>和</a:t>
            </a:r>
            <a:r>
              <a:rPr lang="en-US" altLang="zh-CN" sz="2400" dirty="0">
                <a:ea typeface="楷体_GB2312" pitchFamily="49" charset="-122"/>
              </a:rPr>
              <a:t>y</a:t>
            </a:r>
            <a:r>
              <a:rPr lang="en-US" altLang="zh-CN" sz="2400" baseline="-25000" dirty="0">
                <a:ea typeface="楷体_GB2312" pitchFamily="49" charset="-122"/>
              </a:rPr>
              <a:t>n-1</a:t>
            </a:r>
            <a:r>
              <a:rPr lang="zh-CN" altLang="en-US" sz="2400" dirty="0">
                <a:ea typeface="楷体_GB2312" pitchFamily="49" charset="-122"/>
              </a:rPr>
              <a:t>的最长公共子序列。</a:t>
            </a:r>
            <a:endParaRPr lang="zh-CN" altLang="en-US" sz="2400" dirty="0">
              <a:ea typeface="楷体_GB2312" pitchFamily="49" charset="-122"/>
            </a:endParaRPr>
          </a:p>
        </p:txBody>
      </p:sp>
      <p:sp>
        <p:nvSpPr>
          <p:cNvPr id="7" name="Text Box 2"/>
          <p:cNvSpPr txBox="1">
            <a:spLocks noChangeArrowheads="1"/>
          </p:cNvSpPr>
          <p:nvPr/>
        </p:nvSpPr>
        <p:spPr bwMode="auto">
          <a:xfrm>
            <a:off x="2949633" y="5008563"/>
            <a:ext cx="3124200" cy="14335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8800" b="1" dirty="0">
                <a:solidFill>
                  <a:srgbClr val="FF3300"/>
                </a:solidFill>
                <a:ea typeface="黑体" panose="02010609060101010101" pitchFamily="49" charset="-122"/>
              </a:rPr>
              <a:t>证  明</a:t>
            </a:r>
            <a:endParaRPr lang="zh-CN" altLang="en-US" sz="8800" b="1" dirty="0">
              <a:solidFill>
                <a:srgbClr val="FF3300"/>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3.3</a:t>
            </a:r>
            <a:r>
              <a:rPr kumimoji="1" lang="zh-CN" altLang="en-US" dirty="0"/>
              <a:t> 最长公共子序列</a:t>
            </a:r>
            <a:endParaRPr kumimoji="1" lang="zh-CN" altLang="en-US" dirty="0"/>
          </a:p>
        </p:txBody>
      </p:sp>
      <p:sp>
        <p:nvSpPr>
          <p:cNvPr id="3" name="Rectangle 7"/>
          <p:cNvSpPr>
            <a:spLocks noChangeArrowheads="1"/>
          </p:cNvSpPr>
          <p:nvPr/>
        </p:nvSpPr>
        <p:spPr bwMode="auto">
          <a:xfrm>
            <a:off x="381000" y="1447800"/>
            <a:ext cx="5105400" cy="507831"/>
          </a:xfrm>
          <a:prstGeom prst="rect">
            <a:avLst/>
          </a:prstGeom>
          <a:noFill/>
          <a:ln>
            <a:noFill/>
          </a:ln>
          <a:effectLst/>
        </p:spPr>
        <p:txBody>
          <a:bodyPr wrap="square"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3300" b="1" dirty="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rPr>
              <a:t>2.</a:t>
            </a:r>
            <a:r>
              <a:rPr lang="zh-CN" altLang="en-US" sz="3300" b="1" dirty="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rPr>
              <a:t>子问题的递归结构</a:t>
            </a:r>
            <a:endParaRPr lang="zh-CN" altLang="en-US" sz="3300" b="1" dirty="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endParaRPr>
          </a:p>
        </p:txBody>
      </p:sp>
      <p:sp>
        <p:nvSpPr>
          <p:cNvPr id="4" name="Text Box 4"/>
          <p:cNvSpPr txBox="1">
            <a:spLocks noChangeArrowheads="1"/>
          </p:cNvSpPr>
          <p:nvPr/>
        </p:nvSpPr>
        <p:spPr bwMode="auto">
          <a:xfrm>
            <a:off x="381000" y="2045264"/>
            <a:ext cx="8372475" cy="1938992"/>
          </a:xfrm>
          <a:prstGeom prst="rect">
            <a:avLst/>
          </a:prstGeom>
          <a:noFill/>
          <a:ln>
            <a:solidFill>
              <a:srgbClr val="C00000"/>
            </a:solidFill>
          </a:ln>
          <a:effec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400" dirty="0">
                <a:ea typeface="楷体_GB2312" pitchFamily="49" charset="-122"/>
              </a:rPr>
              <a:t>由最长公共子序列问题的最优子结构性质建立子问题最优值的递归关系。用</a:t>
            </a:r>
            <a:r>
              <a:rPr lang="en-US" altLang="zh-CN" sz="2400" dirty="0">
                <a:ea typeface="楷体_GB2312" pitchFamily="49" charset="-122"/>
              </a:rPr>
              <a:t>c[</a:t>
            </a:r>
            <a:r>
              <a:rPr lang="en-US" altLang="zh-CN" sz="2400" dirty="0" err="1">
                <a:ea typeface="楷体_GB2312" pitchFamily="49" charset="-122"/>
              </a:rPr>
              <a:t>i</a:t>
            </a:r>
            <a:r>
              <a:rPr lang="en-US" altLang="zh-CN" sz="2400" dirty="0">
                <a:ea typeface="楷体_GB2312" pitchFamily="49" charset="-122"/>
              </a:rPr>
              <a:t>][j]</a:t>
            </a:r>
            <a:r>
              <a:rPr lang="zh-CN" altLang="en-US" sz="2400" dirty="0">
                <a:ea typeface="楷体_GB2312" pitchFamily="49" charset="-122"/>
              </a:rPr>
              <a:t>记录序列和的最长公共子序列的长度。其中， </a:t>
            </a:r>
            <a:r>
              <a:rPr lang="en-US" altLang="zh-CN" sz="2400" dirty="0">
                <a:ea typeface="楷体_GB2312" pitchFamily="49" charset="-122"/>
              </a:rPr>
              <a:t>X</a:t>
            </a:r>
            <a:r>
              <a:rPr lang="en-US" altLang="zh-CN" sz="2400" baseline="-25000" dirty="0">
                <a:ea typeface="楷体_GB2312" pitchFamily="49" charset="-122"/>
              </a:rPr>
              <a:t>i</a:t>
            </a:r>
            <a:r>
              <a:rPr lang="en-US" altLang="zh-CN" sz="2400" dirty="0">
                <a:ea typeface="楷体_GB2312" pitchFamily="49" charset="-122"/>
              </a:rPr>
              <a:t>={x</a:t>
            </a:r>
            <a:r>
              <a:rPr lang="en-US" altLang="zh-CN" sz="2400" baseline="-25000" dirty="0">
                <a:ea typeface="楷体_GB2312" pitchFamily="49" charset="-122"/>
              </a:rPr>
              <a:t>1</a:t>
            </a:r>
            <a:r>
              <a:rPr lang="en-US" altLang="zh-CN" sz="2400" dirty="0">
                <a:ea typeface="楷体_GB2312" pitchFamily="49" charset="-122"/>
              </a:rPr>
              <a:t>,x</a:t>
            </a:r>
            <a:r>
              <a:rPr lang="en-US" altLang="zh-CN" sz="2400" baseline="-25000" dirty="0">
                <a:ea typeface="楷体_GB2312" pitchFamily="49" charset="-122"/>
              </a:rPr>
              <a:t>2</a:t>
            </a:r>
            <a:r>
              <a:rPr lang="en-US" altLang="zh-CN" sz="2400" dirty="0">
                <a:ea typeface="楷体_GB2312" pitchFamily="49" charset="-122"/>
              </a:rPr>
              <a:t>,…,x</a:t>
            </a:r>
            <a:r>
              <a:rPr lang="en-US" altLang="zh-CN" sz="2400" baseline="-25000" dirty="0">
                <a:ea typeface="楷体_GB2312" pitchFamily="49" charset="-122"/>
              </a:rPr>
              <a:t>i</a:t>
            </a:r>
            <a:r>
              <a:rPr lang="en-US" altLang="zh-CN" sz="2400" dirty="0">
                <a:ea typeface="楷体_GB2312" pitchFamily="49" charset="-122"/>
              </a:rPr>
              <a:t>}</a:t>
            </a:r>
            <a:r>
              <a:rPr lang="zh-CN" altLang="en-US" sz="2400" dirty="0">
                <a:ea typeface="楷体_GB2312" pitchFamily="49" charset="-122"/>
              </a:rPr>
              <a:t>；</a:t>
            </a:r>
            <a:r>
              <a:rPr lang="en-US" altLang="zh-CN" sz="2400" dirty="0" err="1">
                <a:ea typeface="楷体_GB2312" pitchFamily="49" charset="-122"/>
              </a:rPr>
              <a:t>Y</a:t>
            </a:r>
            <a:r>
              <a:rPr lang="en-US" altLang="zh-CN" sz="2400" baseline="-25000" dirty="0" err="1">
                <a:ea typeface="楷体_GB2312" pitchFamily="49" charset="-122"/>
              </a:rPr>
              <a:t>j</a:t>
            </a:r>
            <a:r>
              <a:rPr lang="en-US" altLang="zh-CN" sz="2400" dirty="0">
                <a:ea typeface="楷体_GB2312" pitchFamily="49" charset="-122"/>
              </a:rPr>
              <a:t>={y</a:t>
            </a:r>
            <a:r>
              <a:rPr lang="en-US" altLang="zh-CN" sz="2400" baseline="-25000" dirty="0">
                <a:ea typeface="楷体_GB2312" pitchFamily="49" charset="-122"/>
              </a:rPr>
              <a:t>1</a:t>
            </a:r>
            <a:r>
              <a:rPr lang="en-US" altLang="zh-CN" sz="2400" dirty="0">
                <a:ea typeface="楷体_GB2312" pitchFamily="49" charset="-122"/>
              </a:rPr>
              <a:t>,y</a:t>
            </a:r>
            <a:r>
              <a:rPr lang="en-US" altLang="zh-CN" sz="2400" baseline="-25000" dirty="0">
                <a:ea typeface="楷体_GB2312" pitchFamily="49" charset="-122"/>
              </a:rPr>
              <a:t>2</a:t>
            </a:r>
            <a:r>
              <a:rPr lang="en-US" altLang="zh-CN" sz="2400" dirty="0">
                <a:ea typeface="楷体_GB2312" pitchFamily="49" charset="-122"/>
              </a:rPr>
              <a:t>,…,</a:t>
            </a:r>
            <a:r>
              <a:rPr lang="en-US" altLang="zh-CN" sz="2400" dirty="0" err="1">
                <a:ea typeface="楷体_GB2312" pitchFamily="49" charset="-122"/>
              </a:rPr>
              <a:t>y</a:t>
            </a:r>
            <a:r>
              <a:rPr lang="en-US" altLang="zh-CN" sz="2400" baseline="-25000" dirty="0" err="1">
                <a:ea typeface="楷体_GB2312" pitchFamily="49" charset="-122"/>
              </a:rPr>
              <a:t>j</a:t>
            </a:r>
            <a:r>
              <a:rPr lang="en-US" altLang="zh-CN" sz="2400" dirty="0">
                <a:ea typeface="楷体_GB2312" pitchFamily="49" charset="-122"/>
              </a:rPr>
              <a:t>}</a:t>
            </a:r>
            <a:r>
              <a:rPr lang="zh-CN" altLang="en-US" sz="2400" dirty="0">
                <a:ea typeface="楷体_GB2312" pitchFamily="49" charset="-122"/>
              </a:rPr>
              <a:t>。当</a:t>
            </a:r>
            <a:r>
              <a:rPr lang="en-US" altLang="zh-CN" sz="2400" dirty="0" err="1">
                <a:ea typeface="楷体_GB2312" pitchFamily="49" charset="-122"/>
              </a:rPr>
              <a:t>i</a:t>
            </a:r>
            <a:r>
              <a:rPr lang="en-US" altLang="zh-CN" sz="2400" dirty="0">
                <a:ea typeface="楷体_GB2312" pitchFamily="49" charset="-122"/>
              </a:rPr>
              <a:t>=0</a:t>
            </a:r>
            <a:r>
              <a:rPr lang="zh-CN" altLang="en-US" sz="2400" dirty="0">
                <a:ea typeface="楷体_GB2312" pitchFamily="49" charset="-122"/>
              </a:rPr>
              <a:t>或</a:t>
            </a:r>
            <a:r>
              <a:rPr lang="en-US" altLang="zh-CN" sz="2400" dirty="0">
                <a:ea typeface="楷体_GB2312" pitchFamily="49" charset="-122"/>
              </a:rPr>
              <a:t>j=0</a:t>
            </a:r>
            <a:r>
              <a:rPr lang="zh-CN" altLang="en-US" sz="2400" dirty="0">
                <a:ea typeface="楷体_GB2312" pitchFamily="49" charset="-122"/>
              </a:rPr>
              <a:t>时，空序列是</a:t>
            </a:r>
            <a:r>
              <a:rPr lang="en-US" altLang="zh-CN" sz="2400" dirty="0">
                <a:ea typeface="楷体_GB2312" pitchFamily="49" charset="-122"/>
              </a:rPr>
              <a:t>X</a:t>
            </a:r>
            <a:r>
              <a:rPr lang="en-US" altLang="zh-CN" sz="2400" baseline="-25000" dirty="0">
                <a:ea typeface="楷体_GB2312" pitchFamily="49" charset="-122"/>
              </a:rPr>
              <a:t>i</a:t>
            </a:r>
            <a:r>
              <a:rPr lang="zh-CN" altLang="en-US" sz="2400" dirty="0">
                <a:ea typeface="楷体_GB2312" pitchFamily="49" charset="-122"/>
              </a:rPr>
              <a:t>和</a:t>
            </a:r>
            <a:r>
              <a:rPr lang="en-US" altLang="zh-CN" sz="2400" dirty="0" err="1">
                <a:ea typeface="楷体_GB2312" pitchFamily="49" charset="-122"/>
              </a:rPr>
              <a:t>Y</a:t>
            </a:r>
            <a:r>
              <a:rPr lang="en-US" altLang="zh-CN" sz="2400" baseline="-25000" dirty="0" err="1">
                <a:ea typeface="楷体_GB2312" pitchFamily="49" charset="-122"/>
              </a:rPr>
              <a:t>j</a:t>
            </a:r>
            <a:r>
              <a:rPr lang="zh-CN" altLang="en-US" sz="2400" dirty="0">
                <a:ea typeface="楷体_GB2312" pitchFamily="49" charset="-122"/>
              </a:rPr>
              <a:t>的最长公共子序列。故此时</a:t>
            </a:r>
            <a:r>
              <a:rPr lang="en-US" altLang="zh-CN" sz="2400" dirty="0">
                <a:ea typeface="楷体_GB2312" pitchFamily="49" charset="-122"/>
              </a:rPr>
              <a:t>C[</a:t>
            </a:r>
            <a:r>
              <a:rPr lang="en-US" altLang="zh-CN" sz="2400" dirty="0" err="1">
                <a:ea typeface="楷体_GB2312" pitchFamily="49" charset="-122"/>
              </a:rPr>
              <a:t>i</a:t>
            </a:r>
            <a:r>
              <a:rPr lang="en-US" altLang="zh-CN" sz="2400" dirty="0">
                <a:ea typeface="楷体_GB2312" pitchFamily="49" charset="-122"/>
              </a:rPr>
              <a:t>][j]=0</a:t>
            </a:r>
            <a:r>
              <a:rPr lang="zh-CN" altLang="en-US" sz="2400" dirty="0">
                <a:ea typeface="楷体_GB2312" pitchFamily="49" charset="-122"/>
              </a:rPr>
              <a:t>。其他情况下，由最优子结构性质可建立递归关系如下：</a:t>
            </a:r>
            <a:endParaRPr lang="zh-CN" altLang="en-US" sz="2400" dirty="0">
              <a:ea typeface="楷体_GB2312" pitchFamily="49" charset="-122"/>
            </a:endParaRPr>
          </a:p>
        </p:txBody>
      </p:sp>
      <p:pic>
        <p:nvPicPr>
          <p:cNvPr id="6" name="图片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3243" y="4667993"/>
            <a:ext cx="8027987"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247693" y="1256506"/>
            <a:ext cx="7058025" cy="5170646"/>
          </a:xfrm>
          <a:prstGeom prst="rect">
            <a:avLst/>
          </a:prstGeom>
          <a:solidFill>
            <a:schemeClr val="bg1"/>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a:spcBef>
                <a:spcPct val="20000"/>
              </a:spcBef>
              <a:buChar char="»"/>
              <a:defRPr sz="2000">
                <a:solidFill>
                  <a:schemeClr val="tx1"/>
                </a:solidFill>
                <a:latin typeface="Arial" panose="020B0604020202020204" pitchFamily="34" charset="0"/>
              </a:defRPr>
            </a:lvl5pPr>
            <a:lvl6pPr eaLnBrk="0" fontAlgn="base" hangingPunct="0">
              <a:spcBef>
                <a:spcPct val="20000"/>
              </a:spcBef>
              <a:spcAft>
                <a:spcPct val="0"/>
              </a:spcAft>
              <a:buChar char="»"/>
              <a:defRPr sz="2000">
                <a:solidFill>
                  <a:schemeClr val="tx1"/>
                </a:solidFill>
                <a:latin typeface="Arial" panose="020B0604020202020204" pitchFamily="34" charset="0"/>
              </a:defRPr>
            </a:lvl6pPr>
            <a:lvl7pPr eaLnBrk="0" fontAlgn="base" hangingPunct="0">
              <a:spcBef>
                <a:spcPct val="20000"/>
              </a:spcBef>
              <a:spcAft>
                <a:spcPct val="0"/>
              </a:spcAft>
              <a:buChar char="»"/>
              <a:defRPr sz="2000">
                <a:solidFill>
                  <a:schemeClr val="tx1"/>
                </a:solidFill>
                <a:latin typeface="Arial" panose="020B0604020202020204" pitchFamily="34" charset="0"/>
              </a:defRPr>
            </a:lvl7pPr>
            <a:lvl8pPr eaLnBrk="0" fontAlgn="base" hangingPunct="0">
              <a:spcBef>
                <a:spcPct val="20000"/>
              </a:spcBef>
              <a:spcAft>
                <a:spcPct val="0"/>
              </a:spcAft>
              <a:buChar char="»"/>
              <a:defRPr sz="2000">
                <a:solidFill>
                  <a:schemeClr val="tx1"/>
                </a:solidFill>
                <a:latin typeface="Arial" panose="020B0604020202020204" pitchFamily="34" charset="0"/>
              </a:defRPr>
            </a:lvl8pPr>
            <a:lvl9pPr eaLnBrk="0" fontAlgn="base" hangingPunct="0">
              <a:spcBef>
                <a:spcPct val="20000"/>
              </a:spcBef>
              <a:spcAft>
                <a:spcPct val="0"/>
              </a:spcAft>
              <a:buChar char="»"/>
              <a:defRPr sz="2000">
                <a:solidFill>
                  <a:schemeClr val="tx1"/>
                </a:solidFill>
                <a:latin typeface="Arial" panose="020B0604020202020204" pitchFamily="34" charset="0"/>
              </a:defRPr>
            </a:lvl9pPr>
          </a:lstStyle>
          <a:p>
            <a:pPr lvl="4" eaLnBrk="1" hangingPunct="1">
              <a:spcBef>
                <a:spcPct val="0"/>
              </a:spcBef>
              <a:buFontTx/>
              <a:buNone/>
            </a:pPr>
            <a:r>
              <a:rPr kumimoji="1" lang="en-US" altLang="zh-CN" sz="2200" b="1" dirty="0">
                <a:ea typeface="楷体_GB2312" pitchFamily="49" charset="-122"/>
              </a:rPr>
              <a:t>Algorithm</a:t>
            </a:r>
            <a:r>
              <a:rPr kumimoji="1" lang="en-US" altLang="zh-CN" sz="2200" dirty="0">
                <a:ea typeface="楷体_GB2312" pitchFamily="49" charset="-122"/>
              </a:rPr>
              <a:t> </a:t>
            </a:r>
            <a:r>
              <a:rPr kumimoji="1" lang="en-US" altLang="zh-CN" sz="2200" b="1" dirty="0" err="1">
                <a:ea typeface="楷体_GB2312" pitchFamily="49" charset="-122"/>
              </a:rPr>
              <a:t>lcsLength</a:t>
            </a:r>
            <a:r>
              <a:rPr kumimoji="1" lang="en-US" altLang="zh-CN" sz="2200" dirty="0">
                <a:ea typeface="楷体_GB2312" pitchFamily="49" charset="-122"/>
              </a:rPr>
              <a:t>(</a:t>
            </a:r>
            <a:r>
              <a:rPr kumimoji="1" lang="en-US" altLang="zh-CN" sz="2200" dirty="0" err="1">
                <a:ea typeface="楷体_GB2312" pitchFamily="49" charset="-122"/>
              </a:rPr>
              <a:t>x,y,b</a:t>
            </a:r>
            <a:r>
              <a:rPr kumimoji="1" lang="en-US" altLang="zh-CN" sz="2200" dirty="0">
                <a:ea typeface="楷体_GB2312" pitchFamily="49" charset="-122"/>
              </a:rPr>
              <a:t>)</a:t>
            </a:r>
            <a:endParaRPr kumimoji="1" lang="en-US" altLang="zh-CN" sz="2200" dirty="0">
              <a:ea typeface="楷体_GB2312" pitchFamily="49" charset="-122"/>
            </a:endParaRPr>
          </a:p>
          <a:p>
            <a:pPr lvl="4" eaLnBrk="1" hangingPunct="1">
              <a:spcBef>
                <a:spcPct val="0"/>
              </a:spcBef>
              <a:buFontTx/>
              <a:buNone/>
            </a:pPr>
            <a:r>
              <a:rPr kumimoji="1" lang="en-US" altLang="zh-CN" sz="2200" dirty="0">
                <a:ea typeface="楷体_GB2312" pitchFamily="49" charset="-122"/>
              </a:rPr>
              <a:t>1: m</a:t>
            </a:r>
            <a:r>
              <a:rPr kumimoji="1" lang="en-US" altLang="zh-CN" sz="2200" dirty="0">
                <a:ea typeface="楷体_GB2312" pitchFamily="49" charset="-122"/>
                <a:sym typeface="Wingdings" panose="05000000000000000000" pitchFamily="2" charset="2"/>
              </a:rPr>
              <a:t></a:t>
            </a:r>
            <a:r>
              <a:rPr kumimoji="1" lang="en-US" altLang="zh-CN" sz="2200" dirty="0">
                <a:ea typeface="楷体_GB2312" pitchFamily="49" charset="-122"/>
              </a:rPr>
              <a:t>x.length-1;</a:t>
            </a:r>
            <a:endParaRPr kumimoji="1" lang="en-US" altLang="zh-CN" sz="2200" dirty="0">
              <a:ea typeface="楷体_GB2312" pitchFamily="49" charset="-122"/>
            </a:endParaRPr>
          </a:p>
          <a:p>
            <a:pPr lvl="4" eaLnBrk="1" hangingPunct="1">
              <a:spcBef>
                <a:spcPct val="0"/>
              </a:spcBef>
              <a:buFontTx/>
              <a:buNone/>
            </a:pPr>
            <a:r>
              <a:rPr kumimoji="1" lang="en-US" altLang="zh-CN" sz="2200" dirty="0">
                <a:ea typeface="楷体_GB2312" pitchFamily="49" charset="-122"/>
              </a:rPr>
              <a:t>2: n</a:t>
            </a:r>
            <a:r>
              <a:rPr kumimoji="1" lang="en-US" altLang="zh-CN" sz="2200" dirty="0">
                <a:ea typeface="楷体_GB2312" pitchFamily="49" charset="-122"/>
                <a:sym typeface="Wingdings" panose="05000000000000000000" pitchFamily="2" charset="2"/>
              </a:rPr>
              <a:t></a:t>
            </a:r>
            <a:r>
              <a:rPr kumimoji="1" lang="en-US" altLang="zh-CN" sz="2200" dirty="0">
                <a:ea typeface="楷体_GB2312" pitchFamily="49" charset="-122"/>
              </a:rPr>
              <a:t>y.length-1;</a:t>
            </a:r>
            <a:endParaRPr kumimoji="1" lang="en-US" altLang="zh-CN" sz="2200" dirty="0">
              <a:ea typeface="楷体_GB2312" pitchFamily="49" charset="-122"/>
            </a:endParaRPr>
          </a:p>
          <a:p>
            <a:pPr lvl="4" eaLnBrk="1" hangingPunct="1">
              <a:spcBef>
                <a:spcPct val="0"/>
              </a:spcBef>
              <a:buFontTx/>
              <a:buNone/>
            </a:pPr>
            <a:r>
              <a:rPr kumimoji="1" lang="en-US" altLang="zh-CN" sz="2200" dirty="0">
                <a:ea typeface="楷体_GB2312" pitchFamily="49" charset="-122"/>
              </a:rPr>
              <a:t>3: c[</a:t>
            </a:r>
            <a:r>
              <a:rPr kumimoji="1" lang="en-US" altLang="zh-CN" sz="2200" dirty="0" err="1">
                <a:ea typeface="楷体_GB2312" pitchFamily="49" charset="-122"/>
              </a:rPr>
              <a:t>i</a:t>
            </a:r>
            <a:r>
              <a:rPr kumimoji="1" lang="en-US" altLang="zh-CN" sz="2200" dirty="0">
                <a:ea typeface="楷体_GB2312" pitchFamily="49" charset="-122"/>
              </a:rPr>
              <a:t>][0]=0; c[0][</a:t>
            </a:r>
            <a:r>
              <a:rPr kumimoji="1" lang="en-US" altLang="zh-CN" sz="2200" dirty="0" err="1">
                <a:ea typeface="楷体_GB2312" pitchFamily="49" charset="-122"/>
              </a:rPr>
              <a:t>i</a:t>
            </a:r>
            <a:r>
              <a:rPr kumimoji="1" lang="en-US" altLang="zh-CN" sz="2200" dirty="0">
                <a:ea typeface="楷体_GB2312" pitchFamily="49" charset="-122"/>
              </a:rPr>
              <a:t>]=0;</a:t>
            </a:r>
            <a:endParaRPr kumimoji="1" lang="en-US" altLang="zh-CN" sz="2200" dirty="0">
              <a:ea typeface="楷体_GB2312" pitchFamily="49" charset="-122"/>
            </a:endParaRPr>
          </a:p>
          <a:p>
            <a:pPr lvl="4" eaLnBrk="1" hangingPunct="1">
              <a:spcBef>
                <a:spcPct val="0"/>
              </a:spcBef>
              <a:buFontTx/>
              <a:buNone/>
            </a:pPr>
            <a:r>
              <a:rPr kumimoji="1" lang="en-US" altLang="zh-CN" sz="2200" dirty="0">
                <a:ea typeface="楷体_GB2312" pitchFamily="49" charset="-122"/>
              </a:rPr>
              <a:t>4: </a:t>
            </a:r>
            <a:r>
              <a:rPr kumimoji="1" lang="en-US" altLang="zh-CN" sz="2200" b="1" dirty="0">
                <a:ea typeface="楷体_GB2312" pitchFamily="49" charset="-122"/>
              </a:rPr>
              <a:t>for</a:t>
            </a:r>
            <a:r>
              <a:rPr kumimoji="1" lang="en-US" altLang="zh-CN" sz="2200" dirty="0">
                <a:ea typeface="楷体_GB2312" pitchFamily="49" charset="-122"/>
              </a:rPr>
              <a:t> (int </a:t>
            </a:r>
            <a:r>
              <a:rPr kumimoji="1" lang="en-US" altLang="zh-CN" sz="2200" dirty="0" err="1">
                <a:ea typeface="楷体_GB2312" pitchFamily="49" charset="-122"/>
              </a:rPr>
              <a:t>i</a:t>
            </a:r>
            <a:r>
              <a:rPr kumimoji="1" lang="en-US" altLang="zh-CN" sz="2200" dirty="0">
                <a:ea typeface="楷体_GB2312" pitchFamily="49" charset="-122"/>
              </a:rPr>
              <a:t> = 1; </a:t>
            </a:r>
            <a:r>
              <a:rPr kumimoji="1" lang="en-US" altLang="zh-CN" sz="2200" dirty="0" err="1">
                <a:ea typeface="楷体_GB2312" pitchFamily="49" charset="-122"/>
              </a:rPr>
              <a:t>i</a:t>
            </a:r>
            <a:r>
              <a:rPr kumimoji="1" lang="en-US" altLang="zh-CN" sz="2200" dirty="0">
                <a:ea typeface="楷体_GB2312" pitchFamily="49" charset="-122"/>
              </a:rPr>
              <a:t> &lt;= m; </a:t>
            </a:r>
            <a:r>
              <a:rPr kumimoji="1" lang="en-US" altLang="zh-CN" sz="2200" dirty="0" err="1">
                <a:ea typeface="楷体_GB2312" pitchFamily="49" charset="-122"/>
              </a:rPr>
              <a:t>i</a:t>
            </a:r>
            <a:r>
              <a:rPr kumimoji="1" lang="en-US" altLang="zh-CN" sz="2200" dirty="0">
                <a:ea typeface="楷体_GB2312" pitchFamily="49" charset="-122"/>
              </a:rPr>
              <a:t>++)</a:t>
            </a:r>
            <a:endParaRPr kumimoji="1" lang="en-US" altLang="zh-CN" sz="2200" dirty="0">
              <a:ea typeface="楷体_GB2312" pitchFamily="49" charset="-122"/>
            </a:endParaRPr>
          </a:p>
          <a:p>
            <a:pPr lvl="4" eaLnBrk="1" hangingPunct="1">
              <a:spcBef>
                <a:spcPct val="0"/>
              </a:spcBef>
              <a:buFontTx/>
              <a:buNone/>
            </a:pPr>
            <a:r>
              <a:rPr kumimoji="1" lang="en-US" altLang="zh-CN" sz="2200" dirty="0">
                <a:ea typeface="楷体_GB2312" pitchFamily="49" charset="-122"/>
              </a:rPr>
              <a:t>5:    </a:t>
            </a:r>
            <a:r>
              <a:rPr kumimoji="1" lang="en-US" altLang="zh-CN" sz="2200" b="1" dirty="0">
                <a:ea typeface="楷体_GB2312" pitchFamily="49" charset="-122"/>
              </a:rPr>
              <a:t>for</a:t>
            </a:r>
            <a:r>
              <a:rPr kumimoji="1" lang="en-US" altLang="zh-CN" sz="2200" dirty="0">
                <a:ea typeface="楷体_GB2312" pitchFamily="49" charset="-122"/>
              </a:rPr>
              <a:t> (int j = 1; j &lt;= n; </a:t>
            </a:r>
            <a:r>
              <a:rPr kumimoji="1" lang="en-US" altLang="zh-CN" sz="2200" dirty="0" err="1">
                <a:ea typeface="楷体_GB2312" pitchFamily="49" charset="-122"/>
              </a:rPr>
              <a:t>j++</a:t>
            </a:r>
            <a:r>
              <a:rPr kumimoji="1" lang="en-US" altLang="zh-CN" sz="2200" dirty="0">
                <a:ea typeface="楷体_GB2312" pitchFamily="49" charset="-122"/>
              </a:rPr>
              <a:t>) </a:t>
            </a:r>
            <a:endParaRPr kumimoji="1" lang="en-US" altLang="zh-CN" sz="2200" dirty="0">
              <a:ea typeface="楷体_GB2312" pitchFamily="49" charset="-122"/>
            </a:endParaRPr>
          </a:p>
          <a:p>
            <a:pPr lvl="4" eaLnBrk="1" hangingPunct="1">
              <a:spcBef>
                <a:spcPct val="0"/>
              </a:spcBef>
              <a:buFontTx/>
              <a:buNone/>
            </a:pPr>
            <a:r>
              <a:rPr kumimoji="1" lang="en-US" altLang="zh-CN" sz="2200" dirty="0">
                <a:ea typeface="楷体_GB2312" pitchFamily="49" charset="-122"/>
              </a:rPr>
              <a:t>6:       </a:t>
            </a:r>
            <a:r>
              <a:rPr kumimoji="1" lang="en-US" altLang="zh-CN" sz="2200" b="1" dirty="0">
                <a:ea typeface="楷体_GB2312" pitchFamily="49" charset="-122"/>
              </a:rPr>
              <a:t>if</a:t>
            </a:r>
            <a:r>
              <a:rPr kumimoji="1" lang="en-US" altLang="zh-CN" sz="2200" dirty="0">
                <a:ea typeface="楷体_GB2312" pitchFamily="49" charset="-122"/>
              </a:rPr>
              <a:t> (x[</a:t>
            </a:r>
            <a:r>
              <a:rPr kumimoji="1" lang="en-US" altLang="zh-CN" sz="2200" dirty="0" err="1">
                <a:ea typeface="楷体_GB2312" pitchFamily="49" charset="-122"/>
              </a:rPr>
              <a:t>i</a:t>
            </a:r>
            <a:r>
              <a:rPr kumimoji="1" lang="en-US" altLang="zh-CN" sz="2200" dirty="0">
                <a:ea typeface="楷体_GB2312" pitchFamily="49" charset="-122"/>
              </a:rPr>
              <a:t>]==y[j]) </a:t>
            </a:r>
            <a:endParaRPr kumimoji="1" lang="en-US" altLang="zh-CN" sz="2200" dirty="0">
              <a:ea typeface="楷体_GB2312" pitchFamily="49" charset="-122"/>
            </a:endParaRPr>
          </a:p>
          <a:p>
            <a:pPr lvl="4" eaLnBrk="1" hangingPunct="1">
              <a:spcBef>
                <a:spcPct val="0"/>
              </a:spcBef>
              <a:buFontTx/>
              <a:buNone/>
            </a:pPr>
            <a:r>
              <a:rPr kumimoji="1" lang="en-US" altLang="zh-CN" sz="2200" dirty="0">
                <a:ea typeface="楷体_GB2312" pitchFamily="49" charset="-122"/>
              </a:rPr>
              <a:t>7:           c[</a:t>
            </a:r>
            <a:r>
              <a:rPr kumimoji="1" lang="en-US" altLang="zh-CN" sz="2200" dirty="0" err="1">
                <a:ea typeface="楷体_GB2312" pitchFamily="49" charset="-122"/>
              </a:rPr>
              <a:t>i</a:t>
            </a:r>
            <a:r>
              <a:rPr kumimoji="1" lang="en-US" altLang="zh-CN" sz="2200" dirty="0">
                <a:ea typeface="楷体_GB2312" pitchFamily="49" charset="-122"/>
              </a:rPr>
              <a:t>][j]=c[i-1][j-1]+1;</a:t>
            </a:r>
            <a:endParaRPr kumimoji="1" lang="en-US" altLang="zh-CN" sz="2200" dirty="0">
              <a:ea typeface="楷体_GB2312" pitchFamily="49" charset="-122"/>
            </a:endParaRPr>
          </a:p>
          <a:p>
            <a:pPr lvl="4" eaLnBrk="1" hangingPunct="1">
              <a:spcBef>
                <a:spcPct val="0"/>
              </a:spcBef>
              <a:buFontTx/>
              <a:buNone/>
            </a:pPr>
            <a:r>
              <a:rPr kumimoji="1" lang="en-US" altLang="zh-CN" sz="2200" dirty="0">
                <a:ea typeface="楷体_GB2312" pitchFamily="49" charset="-122"/>
              </a:rPr>
              <a:t>8:           b[</a:t>
            </a:r>
            <a:r>
              <a:rPr kumimoji="1" lang="en-US" altLang="zh-CN" sz="2200" dirty="0" err="1">
                <a:ea typeface="楷体_GB2312" pitchFamily="49" charset="-122"/>
              </a:rPr>
              <a:t>i</a:t>
            </a:r>
            <a:r>
              <a:rPr kumimoji="1" lang="en-US" altLang="zh-CN" sz="2200" dirty="0">
                <a:ea typeface="楷体_GB2312" pitchFamily="49" charset="-122"/>
              </a:rPr>
              <a:t>][j]=</a:t>
            </a:r>
            <a:r>
              <a:rPr kumimoji="1" lang="zh-CN" altLang="en-US" sz="2200" dirty="0">
                <a:ea typeface="楷体_GB2312" pitchFamily="49" charset="-122"/>
              </a:rPr>
              <a:t>＼</a:t>
            </a:r>
            <a:r>
              <a:rPr kumimoji="1" lang="en-US" altLang="zh-CN" sz="2200" dirty="0">
                <a:ea typeface="楷体_GB2312" pitchFamily="49" charset="-122"/>
              </a:rPr>
              <a:t>;</a:t>
            </a:r>
            <a:endParaRPr kumimoji="1" lang="en-US" altLang="zh-CN" sz="2200" dirty="0">
              <a:ea typeface="楷体_GB2312" pitchFamily="49" charset="-122"/>
            </a:endParaRPr>
          </a:p>
          <a:p>
            <a:pPr lvl="4" eaLnBrk="1" hangingPunct="1">
              <a:spcBef>
                <a:spcPct val="0"/>
              </a:spcBef>
              <a:buFontTx/>
              <a:buNone/>
            </a:pPr>
            <a:r>
              <a:rPr kumimoji="1" lang="en-US" altLang="zh-CN" sz="2200" dirty="0">
                <a:ea typeface="楷体_GB2312" pitchFamily="49" charset="-122"/>
              </a:rPr>
              <a:t>9:        </a:t>
            </a:r>
            <a:r>
              <a:rPr kumimoji="1" lang="en-US" altLang="zh-CN" sz="2200" b="1" dirty="0">
                <a:ea typeface="楷体_GB2312" pitchFamily="49" charset="-122"/>
              </a:rPr>
              <a:t>else if</a:t>
            </a:r>
            <a:r>
              <a:rPr kumimoji="1" lang="en-US" altLang="zh-CN" sz="2200" dirty="0">
                <a:ea typeface="楷体_GB2312" pitchFamily="49" charset="-122"/>
              </a:rPr>
              <a:t> (c[i-1][j]&gt;=c[</a:t>
            </a:r>
            <a:r>
              <a:rPr kumimoji="1" lang="en-US" altLang="zh-CN" sz="2200" dirty="0" err="1">
                <a:ea typeface="楷体_GB2312" pitchFamily="49" charset="-122"/>
              </a:rPr>
              <a:t>i</a:t>
            </a:r>
            <a:r>
              <a:rPr kumimoji="1" lang="en-US" altLang="zh-CN" sz="2200" dirty="0">
                <a:ea typeface="楷体_GB2312" pitchFamily="49" charset="-122"/>
              </a:rPr>
              <a:t>][j-1]) </a:t>
            </a:r>
            <a:endParaRPr kumimoji="1" lang="en-US" altLang="zh-CN" sz="2200" dirty="0">
              <a:ea typeface="楷体_GB2312" pitchFamily="49" charset="-122"/>
            </a:endParaRPr>
          </a:p>
          <a:p>
            <a:pPr lvl="4" eaLnBrk="1" hangingPunct="1">
              <a:spcBef>
                <a:spcPct val="0"/>
              </a:spcBef>
              <a:buFontTx/>
              <a:buNone/>
            </a:pPr>
            <a:r>
              <a:rPr kumimoji="1" lang="en-US" altLang="zh-CN" sz="2200" dirty="0">
                <a:ea typeface="楷体_GB2312" pitchFamily="49" charset="-122"/>
              </a:rPr>
              <a:t>10:          c[</a:t>
            </a:r>
            <a:r>
              <a:rPr kumimoji="1" lang="en-US" altLang="zh-CN" sz="2200" dirty="0" err="1">
                <a:ea typeface="楷体_GB2312" pitchFamily="49" charset="-122"/>
              </a:rPr>
              <a:t>i</a:t>
            </a:r>
            <a:r>
              <a:rPr kumimoji="1" lang="en-US" altLang="zh-CN" sz="2200" dirty="0">
                <a:ea typeface="楷体_GB2312" pitchFamily="49" charset="-122"/>
              </a:rPr>
              <a:t>][j]=c[i-1][j];</a:t>
            </a:r>
            <a:endParaRPr kumimoji="1" lang="en-US" altLang="zh-CN" sz="2200" dirty="0">
              <a:ea typeface="楷体_GB2312" pitchFamily="49" charset="-122"/>
            </a:endParaRPr>
          </a:p>
          <a:p>
            <a:pPr lvl="4" eaLnBrk="1" hangingPunct="1">
              <a:spcBef>
                <a:spcPct val="0"/>
              </a:spcBef>
              <a:buFontTx/>
              <a:buNone/>
            </a:pPr>
            <a:r>
              <a:rPr kumimoji="1" lang="en-US" altLang="zh-CN" sz="2200" dirty="0">
                <a:ea typeface="楷体_GB2312" pitchFamily="49" charset="-122"/>
              </a:rPr>
              <a:t>11:          b[</a:t>
            </a:r>
            <a:r>
              <a:rPr kumimoji="1" lang="en-US" altLang="zh-CN" sz="2200" dirty="0" err="1">
                <a:ea typeface="楷体_GB2312" pitchFamily="49" charset="-122"/>
              </a:rPr>
              <a:t>i</a:t>
            </a:r>
            <a:r>
              <a:rPr kumimoji="1" lang="en-US" altLang="zh-CN" sz="2200" dirty="0">
                <a:ea typeface="楷体_GB2312" pitchFamily="49" charset="-122"/>
              </a:rPr>
              <a:t>][j]=</a:t>
            </a:r>
            <a:r>
              <a:rPr kumimoji="1" lang="en-US" altLang="zh-CN" sz="2200" dirty="0">
                <a:ea typeface="楷体_GB2312" pitchFamily="49" charset="-122"/>
                <a:cs typeface="Arial" panose="020B0604020202020204" pitchFamily="34" charset="0"/>
              </a:rPr>
              <a:t>↑</a:t>
            </a:r>
            <a:r>
              <a:rPr kumimoji="1" lang="en-US" altLang="zh-CN" sz="2200" dirty="0">
                <a:ea typeface="楷体_GB2312" pitchFamily="49" charset="-122"/>
              </a:rPr>
              <a:t>;</a:t>
            </a:r>
            <a:endParaRPr kumimoji="1" lang="en-US" altLang="zh-CN" sz="2200" dirty="0">
              <a:ea typeface="楷体_GB2312" pitchFamily="49" charset="-122"/>
            </a:endParaRPr>
          </a:p>
          <a:p>
            <a:pPr lvl="4" eaLnBrk="1" hangingPunct="1">
              <a:spcBef>
                <a:spcPct val="0"/>
              </a:spcBef>
              <a:buFontTx/>
              <a:buNone/>
            </a:pPr>
            <a:r>
              <a:rPr kumimoji="1" lang="en-US" altLang="zh-CN" sz="2200" dirty="0">
                <a:ea typeface="楷体_GB2312" pitchFamily="49" charset="-122"/>
              </a:rPr>
              <a:t>12:      </a:t>
            </a:r>
            <a:r>
              <a:rPr kumimoji="1" lang="en-US" altLang="zh-CN" sz="2200" b="1" dirty="0">
                <a:ea typeface="楷体_GB2312" pitchFamily="49" charset="-122"/>
              </a:rPr>
              <a:t>else </a:t>
            </a:r>
            <a:endParaRPr kumimoji="1" lang="en-US" altLang="zh-CN" sz="2200" b="1" dirty="0">
              <a:ea typeface="楷体_GB2312" pitchFamily="49" charset="-122"/>
            </a:endParaRPr>
          </a:p>
          <a:p>
            <a:pPr lvl="4" eaLnBrk="1" hangingPunct="1">
              <a:spcBef>
                <a:spcPct val="0"/>
              </a:spcBef>
              <a:buFontTx/>
              <a:buNone/>
            </a:pPr>
            <a:r>
              <a:rPr kumimoji="1" lang="en-US" altLang="zh-CN" sz="2200" dirty="0">
                <a:ea typeface="楷体_GB2312" pitchFamily="49" charset="-122"/>
              </a:rPr>
              <a:t>13:           c[</a:t>
            </a:r>
            <a:r>
              <a:rPr kumimoji="1" lang="en-US" altLang="zh-CN" sz="2200" dirty="0" err="1">
                <a:ea typeface="楷体_GB2312" pitchFamily="49" charset="-122"/>
              </a:rPr>
              <a:t>i</a:t>
            </a:r>
            <a:r>
              <a:rPr kumimoji="1" lang="en-US" altLang="zh-CN" sz="2200" dirty="0">
                <a:ea typeface="楷体_GB2312" pitchFamily="49" charset="-122"/>
              </a:rPr>
              <a:t>][j]=c[</a:t>
            </a:r>
            <a:r>
              <a:rPr kumimoji="1" lang="en-US" altLang="zh-CN" sz="2200" dirty="0" err="1">
                <a:ea typeface="楷体_GB2312" pitchFamily="49" charset="-122"/>
              </a:rPr>
              <a:t>i</a:t>
            </a:r>
            <a:r>
              <a:rPr kumimoji="1" lang="en-US" altLang="zh-CN" sz="2200" dirty="0">
                <a:ea typeface="楷体_GB2312" pitchFamily="49" charset="-122"/>
              </a:rPr>
              <a:t>][j-1];</a:t>
            </a:r>
            <a:endParaRPr kumimoji="1" lang="en-US" altLang="zh-CN" sz="2200" dirty="0">
              <a:ea typeface="楷体_GB2312" pitchFamily="49" charset="-122"/>
            </a:endParaRPr>
          </a:p>
          <a:p>
            <a:pPr lvl="4" eaLnBrk="1" hangingPunct="1">
              <a:spcBef>
                <a:spcPct val="0"/>
              </a:spcBef>
              <a:buFontTx/>
              <a:buNone/>
            </a:pPr>
            <a:r>
              <a:rPr kumimoji="1" lang="en-US" altLang="zh-CN" sz="2200" dirty="0">
                <a:ea typeface="楷体_GB2312" pitchFamily="49" charset="-122"/>
              </a:rPr>
              <a:t>14:           b[</a:t>
            </a:r>
            <a:r>
              <a:rPr kumimoji="1" lang="en-US" altLang="zh-CN" sz="2200" dirty="0" err="1">
                <a:ea typeface="楷体_GB2312" pitchFamily="49" charset="-122"/>
              </a:rPr>
              <a:t>i</a:t>
            </a:r>
            <a:r>
              <a:rPr kumimoji="1" lang="en-US" altLang="zh-CN" sz="2200" dirty="0">
                <a:ea typeface="楷体_GB2312" pitchFamily="49" charset="-122"/>
              </a:rPr>
              <a:t>][j]=←;</a:t>
            </a:r>
            <a:endParaRPr kumimoji="1" lang="en-US" altLang="zh-CN" sz="2200" dirty="0">
              <a:ea typeface="楷体_GB2312" pitchFamily="49" charset="-122"/>
            </a:endParaRPr>
          </a:p>
        </p:txBody>
      </p:sp>
      <p:sp>
        <p:nvSpPr>
          <p:cNvPr id="2" name="标题 1"/>
          <p:cNvSpPr>
            <a:spLocks noGrp="1"/>
          </p:cNvSpPr>
          <p:nvPr>
            <p:ph type="title"/>
          </p:nvPr>
        </p:nvSpPr>
        <p:spPr/>
        <p:txBody>
          <a:bodyPr/>
          <a:lstStyle/>
          <a:p>
            <a:r>
              <a:rPr kumimoji="1" lang="en-US" altLang="zh-CN" dirty="0"/>
              <a:t>3.3</a:t>
            </a:r>
            <a:r>
              <a:rPr kumimoji="1" lang="zh-CN" altLang="en-US" dirty="0"/>
              <a:t> 最长公共子序列</a:t>
            </a:r>
            <a:endParaRPr kumimoji="1" lang="zh-CN" altLang="en-US" dirty="0"/>
          </a:p>
        </p:txBody>
      </p:sp>
      <p:sp>
        <p:nvSpPr>
          <p:cNvPr id="4" name="Rectangle 7"/>
          <p:cNvSpPr>
            <a:spLocks noChangeArrowheads="1"/>
          </p:cNvSpPr>
          <p:nvPr/>
        </p:nvSpPr>
        <p:spPr bwMode="auto">
          <a:xfrm>
            <a:off x="381000" y="1447800"/>
            <a:ext cx="3581400" cy="507831"/>
          </a:xfrm>
          <a:prstGeom prst="rect">
            <a:avLst/>
          </a:prstGeom>
          <a:noFill/>
          <a:ln>
            <a:noFill/>
          </a:ln>
          <a:effectLst/>
        </p:spPr>
        <p:txBody>
          <a:bodyPr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3300" b="1" dirty="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rPr>
              <a:t>3.</a:t>
            </a:r>
            <a:r>
              <a:rPr lang="zh-CN" altLang="en-US" sz="3300" b="1" dirty="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rPr>
              <a:t>计算最优值</a:t>
            </a:r>
            <a:endParaRPr lang="zh-CN" altLang="en-US" sz="3300" b="1" dirty="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3.3</a:t>
            </a:r>
            <a:r>
              <a:rPr kumimoji="1" lang="zh-CN" altLang="en-US" dirty="0"/>
              <a:t> 最长公共子序列</a:t>
            </a:r>
            <a:endParaRPr kumimoji="1" lang="zh-CN" altLang="en-US" dirty="0"/>
          </a:p>
        </p:txBody>
      </p:sp>
      <p:sp>
        <p:nvSpPr>
          <p:cNvPr id="3" name="Rectangle 7"/>
          <p:cNvSpPr>
            <a:spLocks noChangeArrowheads="1"/>
          </p:cNvSpPr>
          <p:nvPr/>
        </p:nvSpPr>
        <p:spPr bwMode="auto">
          <a:xfrm>
            <a:off x="381000" y="1447800"/>
            <a:ext cx="3581400" cy="507831"/>
          </a:xfrm>
          <a:prstGeom prst="rect">
            <a:avLst/>
          </a:prstGeom>
          <a:noFill/>
          <a:ln>
            <a:noFill/>
          </a:ln>
          <a:effectLst/>
        </p:spPr>
        <p:txBody>
          <a:bodyPr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3300" b="1" dirty="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rPr>
              <a:t>4.</a:t>
            </a:r>
            <a:r>
              <a:rPr lang="zh-CN" altLang="en-US" sz="3300" b="1" dirty="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rPr>
              <a:t>构造最优解</a:t>
            </a:r>
            <a:endParaRPr lang="zh-CN" altLang="en-US" sz="3300" b="1" dirty="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endParaRPr>
          </a:p>
        </p:txBody>
      </p:sp>
      <p:sp>
        <p:nvSpPr>
          <p:cNvPr id="4" name="Text Box 2"/>
          <p:cNvSpPr txBox="1">
            <a:spLocks noChangeArrowheads="1"/>
          </p:cNvSpPr>
          <p:nvPr/>
        </p:nvSpPr>
        <p:spPr bwMode="auto">
          <a:xfrm>
            <a:off x="1706795" y="1977074"/>
            <a:ext cx="6139822" cy="449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600" b="1" dirty="0">
                <a:ea typeface="黑体" panose="02010609060101010101" pitchFamily="49" charset="-122"/>
              </a:rPr>
              <a:t>构造最长公共子序列</a:t>
            </a:r>
            <a:endParaRPr lang="zh-CN" altLang="en-US" sz="2600" b="1" dirty="0">
              <a:ea typeface="黑体" panose="02010609060101010101" pitchFamily="49" charset="-122"/>
            </a:endParaRPr>
          </a:p>
          <a:p>
            <a:pPr eaLnBrk="1" hangingPunct="1">
              <a:spcBef>
                <a:spcPct val="0"/>
              </a:spcBef>
              <a:buFontTx/>
              <a:buNone/>
            </a:pPr>
            <a:r>
              <a:rPr lang="en-US" altLang="zh-CN" sz="2600" b="1" dirty="0">
                <a:ea typeface="楷体_GB2312" pitchFamily="49" charset="-122"/>
              </a:rPr>
              <a:t>Algorithm lcs</a:t>
            </a:r>
            <a:r>
              <a:rPr lang="en-US" altLang="zh-CN" sz="2600" dirty="0">
                <a:ea typeface="楷体_GB2312" pitchFamily="49" charset="-122"/>
              </a:rPr>
              <a:t>(int </a:t>
            </a:r>
            <a:r>
              <a:rPr lang="en-US" altLang="zh-CN" sz="2600" dirty="0" err="1">
                <a:ea typeface="楷体_GB2312" pitchFamily="49" charset="-122"/>
              </a:rPr>
              <a:t>i,int</a:t>
            </a:r>
            <a:r>
              <a:rPr lang="en-US" altLang="zh-CN" sz="2600" dirty="0">
                <a:ea typeface="楷体_GB2312" pitchFamily="49" charset="-122"/>
              </a:rPr>
              <a:t> </a:t>
            </a:r>
            <a:r>
              <a:rPr lang="en-US" altLang="zh-CN" sz="2600" dirty="0" err="1">
                <a:ea typeface="楷体_GB2312" pitchFamily="49" charset="-122"/>
              </a:rPr>
              <a:t>j,char</a:t>
            </a:r>
            <a:r>
              <a:rPr lang="en-US" altLang="zh-CN" sz="2600" dirty="0">
                <a:ea typeface="楷体_GB2312" pitchFamily="49" charset="-122"/>
              </a:rPr>
              <a:t> [] </a:t>
            </a:r>
            <a:r>
              <a:rPr lang="en-US" altLang="zh-CN" sz="2600" dirty="0" err="1">
                <a:ea typeface="楷体_GB2312" pitchFamily="49" charset="-122"/>
              </a:rPr>
              <a:t>x,int</a:t>
            </a:r>
            <a:r>
              <a:rPr lang="en-US" altLang="zh-CN" sz="2600" dirty="0">
                <a:ea typeface="楷体_GB2312" pitchFamily="49" charset="-122"/>
              </a:rPr>
              <a:t> [][] b)</a:t>
            </a:r>
            <a:endParaRPr lang="en-US" altLang="zh-CN" sz="2600" dirty="0">
              <a:ea typeface="楷体_GB2312" pitchFamily="49" charset="-122"/>
            </a:endParaRPr>
          </a:p>
          <a:p>
            <a:pPr eaLnBrk="1" hangingPunct="1">
              <a:spcBef>
                <a:spcPct val="0"/>
              </a:spcBef>
              <a:buFontTx/>
              <a:buNone/>
            </a:pPr>
            <a:r>
              <a:rPr lang="en-US" altLang="zh-CN" sz="2600" dirty="0">
                <a:ea typeface="楷体_GB2312" pitchFamily="49" charset="-122"/>
              </a:rPr>
              <a:t>   {</a:t>
            </a:r>
            <a:endParaRPr lang="en-US" altLang="zh-CN" sz="2600" dirty="0">
              <a:ea typeface="楷体_GB2312" pitchFamily="49" charset="-122"/>
            </a:endParaRPr>
          </a:p>
          <a:p>
            <a:pPr eaLnBrk="1" hangingPunct="1">
              <a:spcBef>
                <a:spcPct val="0"/>
              </a:spcBef>
              <a:buFontTx/>
              <a:buNone/>
            </a:pPr>
            <a:r>
              <a:rPr lang="en-US" altLang="zh-CN" sz="2600" dirty="0">
                <a:ea typeface="楷体_GB2312" pitchFamily="49" charset="-122"/>
              </a:rPr>
              <a:t>     </a:t>
            </a:r>
            <a:r>
              <a:rPr lang="en-US" altLang="zh-CN" sz="2600" b="1" dirty="0">
                <a:ea typeface="楷体_GB2312" pitchFamily="49" charset="-122"/>
              </a:rPr>
              <a:t> if</a:t>
            </a:r>
            <a:r>
              <a:rPr lang="en-US" altLang="zh-CN" sz="2600" dirty="0">
                <a:ea typeface="楷体_GB2312" pitchFamily="49" charset="-122"/>
              </a:rPr>
              <a:t> (</a:t>
            </a:r>
            <a:r>
              <a:rPr lang="en-US" altLang="zh-CN" sz="2600" dirty="0" err="1">
                <a:ea typeface="楷体_GB2312" pitchFamily="49" charset="-122"/>
              </a:rPr>
              <a:t>i</a:t>
            </a:r>
            <a:r>
              <a:rPr lang="en-US" altLang="zh-CN" sz="2600" dirty="0">
                <a:ea typeface="楷体_GB2312" pitchFamily="49" charset="-122"/>
              </a:rPr>
              <a:t> ==0 || j==0) </a:t>
            </a:r>
            <a:r>
              <a:rPr lang="en-US" altLang="zh-CN" sz="2600" b="1" dirty="0">
                <a:ea typeface="楷体_GB2312" pitchFamily="49" charset="-122"/>
              </a:rPr>
              <a:t>return</a:t>
            </a:r>
            <a:r>
              <a:rPr lang="en-US" altLang="zh-CN" sz="2600" dirty="0">
                <a:ea typeface="楷体_GB2312" pitchFamily="49" charset="-122"/>
              </a:rPr>
              <a:t>;</a:t>
            </a:r>
            <a:endParaRPr lang="en-US" altLang="zh-CN" sz="2600" dirty="0">
              <a:ea typeface="楷体_GB2312" pitchFamily="49" charset="-122"/>
            </a:endParaRPr>
          </a:p>
          <a:p>
            <a:pPr eaLnBrk="1" hangingPunct="1">
              <a:spcBef>
                <a:spcPct val="0"/>
              </a:spcBef>
              <a:buFontTx/>
              <a:buNone/>
            </a:pPr>
            <a:r>
              <a:rPr lang="en-US" altLang="zh-CN" sz="2600" dirty="0">
                <a:ea typeface="楷体_GB2312" pitchFamily="49" charset="-122"/>
              </a:rPr>
              <a:t>      </a:t>
            </a:r>
            <a:r>
              <a:rPr lang="en-US" altLang="zh-CN" sz="2600" b="1" dirty="0">
                <a:ea typeface="楷体_GB2312" pitchFamily="49" charset="-122"/>
              </a:rPr>
              <a:t>if</a:t>
            </a:r>
            <a:r>
              <a:rPr lang="en-US" altLang="zh-CN" sz="2600" dirty="0">
                <a:ea typeface="楷体_GB2312" pitchFamily="49" charset="-122"/>
              </a:rPr>
              <a:t> (b[</a:t>
            </a:r>
            <a:r>
              <a:rPr lang="en-US" altLang="zh-CN" sz="2600" dirty="0" err="1">
                <a:ea typeface="楷体_GB2312" pitchFamily="49" charset="-122"/>
              </a:rPr>
              <a:t>i</a:t>
            </a:r>
            <a:r>
              <a:rPr lang="en-US" altLang="zh-CN" sz="2600" dirty="0">
                <a:ea typeface="楷体_GB2312" pitchFamily="49" charset="-122"/>
              </a:rPr>
              <a:t>][j]== </a:t>
            </a:r>
            <a:r>
              <a:rPr kumimoji="1" lang="zh-CN" altLang="en-US" sz="2600" dirty="0"/>
              <a:t>＼</a:t>
            </a:r>
            <a:r>
              <a:rPr lang="en-US" altLang="zh-CN" sz="2600" dirty="0">
                <a:ea typeface="楷体_GB2312" pitchFamily="49" charset="-122"/>
              </a:rPr>
              <a:t>){</a:t>
            </a:r>
            <a:endParaRPr lang="en-US" altLang="zh-CN" sz="2600" dirty="0">
              <a:ea typeface="楷体_GB2312" pitchFamily="49" charset="-122"/>
            </a:endParaRPr>
          </a:p>
          <a:p>
            <a:pPr eaLnBrk="1" hangingPunct="1">
              <a:spcBef>
                <a:spcPct val="0"/>
              </a:spcBef>
              <a:buFontTx/>
              <a:buNone/>
            </a:pPr>
            <a:r>
              <a:rPr lang="en-US" altLang="zh-CN" sz="2600" dirty="0">
                <a:ea typeface="楷体_GB2312" pitchFamily="49" charset="-122"/>
              </a:rPr>
              <a:t>        </a:t>
            </a:r>
            <a:r>
              <a:rPr lang="en-US" altLang="zh-CN" sz="2600" b="1" dirty="0">
                <a:ea typeface="楷体_GB2312" pitchFamily="49" charset="-122"/>
              </a:rPr>
              <a:t>lcs</a:t>
            </a:r>
            <a:r>
              <a:rPr lang="en-US" altLang="zh-CN" sz="2600" dirty="0">
                <a:ea typeface="楷体_GB2312" pitchFamily="49" charset="-122"/>
              </a:rPr>
              <a:t>(i-1,j-1,x,b);</a:t>
            </a:r>
            <a:endParaRPr lang="en-US" altLang="zh-CN" sz="2600" dirty="0">
              <a:ea typeface="楷体_GB2312" pitchFamily="49" charset="-122"/>
            </a:endParaRPr>
          </a:p>
          <a:p>
            <a:pPr eaLnBrk="1" hangingPunct="1">
              <a:spcBef>
                <a:spcPct val="0"/>
              </a:spcBef>
              <a:buFontTx/>
              <a:buNone/>
            </a:pPr>
            <a:r>
              <a:rPr lang="en-US" altLang="zh-CN" sz="2600" dirty="0">
                <a:ea typeface="楷体_GB2312" pitchFamily="49" charset="-122"/>
              </a:rPr>
              <a:t>        </a:t>
            </a:r>
            <a:r>
              <a:rPr lang="en-US" altLang="zh-CN" sz="2600" dirty="0" err="1">
                <a:ea typeface="楷体_GB2312" pitchFamily="49" charset="-122"/>
              </a:rPr>
              <a:t>System.out.</a:t>
            </a:r>
            <a:r>
              <a:rPr lang="en-US" altLang="zh-CN" sz="2600" b="1" dirty="0" err="1">
                <a:ea typeface="楷体_GB2312" pitchFamily="49" charset="-122"/>
              </a:rPr>
              <a:t>print</a:t>
            </a:r>
            <a:r>
              <a:rPr lang="en-US" altLang="zh-CN" sz="2600" dirty="0">
                <a:ea typeface="楷体_GB2312" pitchFamily="49" charset="-122"/>
              </a:rPr>
              <a:t>(x[</a:t>
            </a:r>
            <a:r>
              <a:rPr lang="en-US" altLang="zh-CN" sz="2600" dirty="0" err="1">
                <a:ea typeface="楷体_GB2312" pitchFamily="49" charset="-122"/>
              </a:rPr>
              <a:t>i</a:t>
            </a:r>
            <a:r>
              <a:rPr lang="en-US" altLang="zh-CN" sz="2600" dirty="0">
                <a:ea typeface="楷体_GB2312" pitchFamily="49" charset="-122"/>
              </a:rPr>
              <a:t>]);</a:t>
            </a:r>
            <a:endParaRPr lang="en-US" altLang="zh-CN" sz="2600" dirty="0">
              <a:ea typeface="楷体_GB2312" pitchFamily="49" charset="-122"/>
            </a:endParaRPr>
          </a:p>
          <a:p>
            <a:pPr eaLnBrk="1" hangingPunct="1">
              <a:spcBef>
                <a:spcPct val="0"/>
              </a:spcBef>
              <a:buFontTx/>
              <a:buNone/>
            </a:pPr>
            <a:r>
              <a:rPr lang="en-US" altLang="zh-CN" sz="2600" dirty="0">
                <a:ea typeface="楷体_GB2312" pitchFamily="49" charset="-122"/>
              </a:rPr>
              <a:t>        }</a:t>
            </a:r>
            <a:endParaRPr lang="en-US" altLang="zh-CN" sz="2600" dirty="0">
              <a:ea typeface="楷体_GB2312" pitchFamily="49" charset="-122"/>
            </a:endParaRPr>
          </a:p>
          <a:p>
            <a:pPr eaLnBrk="1" hangingPunct="1">
              <a:spcBef>
                <a:spcPct val="0"/>
              </a:spcBef>
              <a:buFontTx/>
              <a:buNone/>
            </a:pPr>
            <a:r>
              <a:rPr lang="en-US" altLang="zh-CN" sz="2600" dirty="0">
                <a:ea typeface="楷体_GB2312" pitchFamily="49" charset="-122"/>
              </a:rPr>
              <a:t>      </a:t>
            </a:r>
            <a:r>
              <a:rPr lang="en-US" altLang="zh-CN" sz="2600" b="1" dirty="0">
                <a:ea typeface="楷体_GB2312" pitchFamily="49" charset="-122"/>
              </a:rPr>
              <a:t>else if</a:t>
            </a:r>
            <a:r>
              <a:rPr lang="en-US" altLang="zh-CN" sz="2600" dirty="0">
                <a:ea typeface="楷体_GB2312" pitchFamily="49" charset="-122"/>
              </a:rPr>
              <a:t> (b[</a:t>
            </a:r>
            <a:r>
              <a:rPr lang="en-US" altLang="zh-CN" sz="2600" dirty="0" err="1">
                <a:ea typeface="楷体_GB2312" pitchFamily="49" charset="-122"/>
              </a:rPr>
              <a:t>i</a:t>
            </a:r>
            <a:r>
              <a:rPr lang="en-US" altLang="zh-CN" sz="2600" dirty="0">
                <a:ea typeface="楷体_GB2312" pitchFamily="49" charset="-122"/>
              </a:rPr>
              <a:t>][j]== </a:t>
            </a:r>
            <a:r>
              <a:rPr kumimoji="1" lang="en-US" altLang="zh-CN" sz="2600" dirty="0"/>
              <a:t>↑</a:t>
            </a:r>
            <a:r>
              <a:rPr lang="en-US" altLang="zh-CN" sz="2600" dirty="0">
                <a:ea typeface="楷体_GB2312" pitchFamily="49" charset="-122"/>
              </a:rPr>
              <a:t>) </a:t>
            </a:r>
            <a:r>
              <a:rPr lang="en-US" altLang="zh-CN" sz="2600" b="1" dirty="0">
                <a:ea typeface="楷体_GB2312" pitchFamily="49" charset="-122"/>
              </a:rPr>
              <a:t>lcs</a:t>
            </a:r>
            <a:r>
              <a:rPr lang="en-US" altLang="zh-CN" sz="2600" dirty="0">
                <a:ea typeface="楷体_GB2312" pitchFamily="49" charset="-122"/>
              </a:rPr>
              <a:t>(i-1,j,x,b);</a:t>
            </a:r>
            <a:endParaRPr lang="en-US" altLang="zh-CN" sz="2600" dirty="0">
              <a:ea typeface="楷体_GB2312" pitchFamily="49" charset="-122"/>
            </a:endParaRPr>
          </a:p>
          <a:p>
            <a:pPr eaLnBrk="1" hangingPunct="1">
              <a:spcBef>
                <a:spcPct val="0"/>
              </a:spcBef>
              <a:buFontTx/>
              <a:buNone/>
            </a:pPr>
            <a:r>
              <a:rPr lang="en-US" altLang="zh-CN" sz="2600" dirty="0">
                <a:ea typeface="楷体_GB2312" pitchFamily="49" charset="-122"/>
              </a:rPr>
              <a:t>        </a:t>
            </a:r>
            <a:r>
              <a:rPr lang="en-US" altLang="zh-CN" sz="2600" b="1" dirty="0">
                <a:ea typeface="楷体_GB2312" pitchFamily="49" charset="-122"/>
              </a:rPr>
              <a:t>else lcs</a:t>
            </a:r>
            <a:r>
              <a:rPr lang="en-US" altLang="zh-CN" sz="2600" dirty="0">
                <a:ea typeface="楷体_GB2312" pitchFamily="49" charset="-122"/>
              </a:rPr>
              <a:t>(i,j-1,x,b);</a:t>
            </a:r>
            <a:endParaRPr lang="en-US" altLang="zh-CN" sz="2600" dirty="0">
              <a:ea typeface="楷体_GB2312" pitchFamily="49" charset="-122"/>
            </a:endParaRPr>
          </a:p>
          <a:p>
            <a:pPr eaLnBrk="1" hangingPunct="1">
              <a:spcBef>
                <a:spcPct val="0"/>
              </a:spcBef>
              <a:buFontTx/>
              <a:buNone/>
            </a:pPr>
            <a:r>
              <a:rPr lang="en-US" altLang="zh-CN" sz="2600" dirty="0">
                <a:ea typeface="楷体_GB2312" pitchFamily="49" charset="-122"/>
              </a:rPr>
              <a:t>   }</a:t>
            </a:r>
            <a:endParaRPr lang="en-US" altLang="zh-CN" sz="2600" dirty="0">
              <a:ea typeface="楷体_GB2312"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3.3</a:t>
            </a:r>
            <a:r>
              <a:rPr kumimoji="1" lang="zh-CN" altLang="en-US" dirty="0"/>
              <a:t> 最长公共子序列</a:t>
            </a:r>
            <a:endParaRPr kumimoji="1" lang="zh-CN" altLang="en-US" dirty="0"/>
          </a:p>
        </p:txBody>
      </p:sp>
      <p:sp>
        <p:nvSpPr>
          <p:cNvPr id="3" name="Rectangle 7"/>
          <p:cNvSpPr>
            <a:spLocks noChangeArrowheads="1"/>
          </p:cNvSpPr>
          <p:nvPr/>
        </p:nvSpPr>
        <p:spPr bwMode="auto">
          <a:xfrm>
            <a:off x="381000" y="1447800"/>
            <a:ext cx="3581400" cy="507831"/>
          </a:xfrm>
          <a:prstGeom prst="rect">
            <a:avLst/>
          </a:prstGeom>
          <a:noFill/>
          <a:ln>
            <a:noFill/>
          </a:ln>
          <a:effectLst/>
        </p:spPr>
        <p:txBody>
          <a:bodyPr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3300" b="1" dirty="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rPr>
              <a:t>5.</a:t>
            </a:r>
            <a:r>
              <a:rPr lang="zh-CN" altLang="en-US" sz="3300" b="1" dirty="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rPr>
              <a:t>例子</a:t>
            </a:r>
            <a:endParaRPr lang="zh-CN" altLang="en-US" sz="3300" b="1" dirty="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endParaRPr>
          </a:p>
        </p:txBody>
      </p:sp>
      <p:sp>
        <p:nvSpPr>
          <p:cNvPr id="4" name="Text Box 3"/>
          <p:cNvSpPr txBox="1">
            <a:spLocks noChangeArrowheads="1"/>
          </p:cNvSpPr>
          <p:nvPr/>
        </p:nvSpPr>
        <p:spPr bwMode="auto">
          <a:xfrm>
            <a:off x="599993" y="1994295"/>
            <a:ext cx="8353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400" dirty="0">
                <a:latin typeface="楷体_GB2312" pitchFamily="49" charset="-122"/>
                <a:ea typeface="楷体_GB2312" pitchFamily="49" charset="-122"/>
              </a:rPr>
              <a:t>设所给的</a:t>
            </a: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个序列为</a:t>
            </a:r>
            <a:r>
              <a:rPr lang="en-US" altLang="zh-CN" sz="2400" dirty="0">
                <a:latin typeface="楷体_GB2312" pitchFamily="49" charset="-122"/>
                <a:ea typeface="楷体_GB2312" pitchFamily="49" charset="-122"/>
              </a:rPr>
              <a:t>X={A,B,C,B,D,A,B}</a:t>
            </a:r>
            <a:r>
              <a:rPr lang="zh-CN" altLang="en-US" sz="2400" dirty="0">
                <a:latin typeface="楷体_GB2312" pitchFamily="49" charset="-122"/>
                <a:ea typeface="楷体_GB2312" pitchFamily="49" charset="-122"/>
              </a:rPr>
              <a:t>和</a:t>
            </a:r>
            <a:r>
              <a:rPr lang="en-US" altLang="zh-CN" sz="2400" dirty="0">
                <a:latin typeface="楷体_GB2312" pitchFamily="49" charset="-122"/>
                <a:ea typeface="楷体_GB2312" pitchFamily="49" charset="-122"/>
              </a:rPr>
              <a:t>Y={B,D,C,A,B,A}</a:t>
            </a:r>
            <a:r>
              <a:rPr lang="zh-CN" altLang="en-US" sz="2400" dirty="0">
                <a:latin typeface="楷体_GB2312" pitchFamily="49" charset="-122"/>
                <a:ea typeface="楷体_GB2312" pitchFamily="49" charset="-122"/>
              </a:rPr>
              <a:t>。由算法</a:t>
            </a:r>
            <a:r>
              <a:rPr lang="en-US" altLang="zh-CN" sz="2400" dirty="0" err="1">
                <a:latin typeface="楷体_GB2312" pitchFamily="49" charset="-122"/>
                <a:ea typeface="楷体_GB2312" pitchFamily="49" charset="-122"/>
              </a:rPr>
              <a:t>LCSLength</a:t>
            </a:r>
            <a:r>
              <a:rPr lang="zh-CN" altLang="en-US" sz="2400" dirty="0">
                <a:latin typeface="楷体_GB2312" pitchFamily="49" charset="-122"/>
                <a:ea typeface="楷体_GB2312" pitchFamily="49" charset="-122"/>
              </a:rPr>
              <a:t>和</a:t>
            </a:r>
            <a:r>
              <a:rPr lang="en-US" altLang="zh-CN" sz="2400" dirty="0">
                <a:latin typeface="楷体_GB2312" pitchFamily="49" charset="-122"/>
                <a:ea typeface="楷体_GB2312" pitchFamily="49" charset="-122"/>
              </a:rPr>
              <a:t>LCS</a:t>
            </a:r>
            <a:r>
              <a:rPr lang="zh-CN" altLang="en-US" sz="2400" dirty="0">
                <a:latin typeface="楷体_GB2312" pitchFamily="49" charset="-122"/>
                <a:ea typeface="楷体_GB2312" pitchFamily="49" charset="-122"/>
              </a:rPr>
              <a:t>计算的过程如下：</a:t>
            </a:r>
            <a:endParaRPr lang="zh-CN" altLang="en-US" sz="2400" dirty="0">
              <a:latin typeface="楷体_GB2312" pitchFamily="49" charset="-122"/>
              <a:ea typeface="楷体_GB2312" pitchFamily="49" charset="-122"/>
            </a:endParaRPr>
          </a:p>
        </p:txBody>
      </p:sp>
      <p:pic>
        <p:nvPicPr>
          <p:cNvPr id="133" name="图片 13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11425" y="2816620"/>
            <a:ext cx="4121150" cy="357703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概述</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fld>
            <a:endParaRPr lang="en-US" altLang="zh-CN"/>
          </a:p>
        </p:txBody>
      </p:sp>
      <p:sp>
        <p:nvSpPr>
          <p:cNvPr id="11" name="Text Box 2"/>
          <p:cNvSpPr txBox="1">
            <a:spLocks noChangeArrowheads="1"/>
          </p:cNvSpPr>
          <p:nvPr/>
        </p:nvSpPr>
        <p:spPr bwMode="auto">
          <a:xfrm>
            <a:off x="787400" y="1305580"/>
            <a:ext cx="756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0000"/>
                </a:solidFill>
                <a:latin typeface="黑体" panose="02010609060101010101" pitchFamily="49" charset="-122"/>
                <a:ea typeface="黑体" panose="02010609060101010101" pitchFamily="49" charset="-122"/>
              </a:rPr>
              <a:t>解决</a:t>
            </a:r>
            <a:r>
              <a:rPr lang="zh-CN" altLang="en-US" sz="2800" b="1" dirty="0">
                <a:solidFill>
                  <a:srgbClr val="FF0000"/>
                </a:solidFill>
                <a:latin typeface="黑体" panose="02010609060101010101" pitchFamily="49" charset="-122"/>
                <a:ea typeface="黑体" panose="02010609060101010101" pitchFamily="49" charset="-122"/>
              </a:rPr>
              <a:t>多阶段决策过程</a:t>
            </a:r>
            <a:r>
              <a:rPr lang="zh-CN" altLang="en-US" sz="2800" dirty="0">
                <a:solidFill>
                  <a:srgbClr val="FF0000"/>
                </a:solidFill>
                <a:latin typeface="黑体" panose="02010609060101010101" pitchFamily="49" charset="-122"/>
                <a:ea typeface="黑体" panose="02010609060101010101" pitchFamily="49" charset="-122"/>
              </a:rPr>
              <a:t>的</a:t>
            </a:r>
            <a:r>
              <a:rPr lang="zh-CN" altLang="en-US" sz="2800" b="1" dirty="0">
                <a:solidFill>
                  <a:srgbClr val="FF0000"/>
                </a:solidFill>
                <a:latin typeface="黑体" panose="02010609060101010101" pitchFamily="49" charset="-122"/>
                <a:ea typeface="黑体" panose="02010609060101010101" pitchFamily="49" charset="-122"/>
              </a:rPr>
              <a:t>最优化问题</a:t>
            </a:r>
            <a:r>
              <a:rPr lang="zh-CN" altLang="en-US" sz="2800" dirty="0">
                <a:solidFill>
                  <a:srgbClr val="FF0000"/>
                </a:solidFill>
                <a:latin typeface="黑体" panose="02010609060101010101" pitchFamily="49" charset="-122"/>
                <a:ea typeface="黑体" panose="02010609060101010101" pitchFamily="49" charset="-122"/>
              </a:rPr>
              <a:t>的一种方法</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14" name="Rectangle 8"/>
          <p:cNvSpPr txBox="1">
            <a:spLocks noChangeArrowheads="1"/>
          </p:cNvSpPr>
          <p:nvPr/>
        </p:nvSpPr>
        <p:spPr>
          <a:xfrm>
            <a:off x="304800" y="1828800"/>
            <a:ext cx="8534400" cy="4572000"/>
          </a:xfrm>
          <a:prstGeom prst="rect">
            <a:avLst/>
          </a:prstGeom>
          <a:ln>
            <a:solidFill>
              <a:schemeClr val="accent1"/>
            </a:solid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b="1" dirty="0">
                <a:ea typeface="宋体" panose="02010600030101010101" pitchFamily="2" charset="-122"/>
                <a:sym typeface="Marlett" pitchFamily="2" charset="2"/>
              </a:rPr>
              <a:t>多阶段决策问题</a:t>
            </a:r>
            <a:r>
              <a:rPr lang="zh-CN" altLang="en-US" sz="2800" dirty="0">
                <a:ea typeface="宋体" panose="02010600030101010101" pitchFamily="2" charset="-122"/>
                <a:sym typeface="Marlett" pitchFamily="2" charset="2"/>
              </a:rPr>
              <a:t>，其整个过程可分为</a:t>
            </a:r>
            <a:r>
              <a:rPr lang="zh-CN" altLang="en-US" sz="2800" dirty="0">
                <a:solidFill>
                  <a:srgbClr val="FF3300"/>
                </a:solidFill>
                <a:ea typeface="宋体" panose="02010600030101010101" pitchFamily="2" charset="-122"/>
                <a:sym typeface="Marlett" pitchFamily="2" charset="2"/>
              </a:rPr>
              <a:t>若干相互联系的阶段</a:t>
            </a:r>
            <a:r>
              <a:rPr lang="zh-CN" altLang="en-US" sz="2800" dirty="0">
                <a:ea typeface="宋体" panose="02010600030101010101" pitchFamily="2" charset="-122"/>
                <a:sym typeface="Marlett" pitchFamily="2" charset="2"/>
              </a:rPr>
              <a:t>，</a:t>
            </a:r>
            <a:r>
              <a:rPr lang="zh-CN" altLang="en-US" sz="2800" b="1" dirty="0">
                <a:solidFill>
                  <a:srgbClr val="0000CC"/>
                </a:solidFill>
                <a:ea typeface="宋体" panose="02010600030101010101" pitchFamily="2" charset="-122"/>
                <a:sym typeface="Marlett" pitchFamily="2" charset="2"/>
              </a:rPr>
              <a:t>每一阶段</a:t>
            </a:r>
            <a:r>
              <a:rPr lang="zh-CN" altLang="en-US" sz="2800" dirty="0">
                <a:ea typeface="宋体" panose="02010600030101010101" pitchFamily="2" charset="-122"/>
                <a:sym typeface="Marlett" pitchFamily="2" charset="2"/>
              </a:rPr>
              <a:t>都要作出相应的决策，从而使整个过程达到最佳的活动效果。任何一个阶段</a:t>
            </a:r>
            <a:r>
              <a:rPr lang="en-US" altLang="zh-CN" sz="2800" dirty="0">
                <a:ea typeface="宋体" panose="02010600030101010101" pitchFamily="2" charset="-122"/>
                <a:sym typeface="Marlett" pitchFamily="2" charset="2"/>
              </a:rPr>
              <a:t>(</a:t>
            </a:r>
            <a:r>
              <a:rPr lang="en-US" altLang="en-US" sz="2800" dirty="0">
                <a:sym typeface="Marlett" pitchFamily="2" charset="2"/>
              </a:rPr>
              <a:t>Stage，</a:t>
            </a:r>
            <a:r>
              <a:rPr lang="zh-CN" altLang="zh-CN" sz="2800" dirty="0">
                <a:ea typeface="宋体" panose="02010600030101010101" pitchFamily="2" charset="-122"/>
                <a:sym typeface="Marlett" pitchFamily="2" charset="2"/>
              </a:rPr>
              <a:t>决策</a:t>
            </a:r>
            <a:r>
              <a:rPr lang="zh-CN" altLang="en-US" sz="2800" dirty="0">
                <a:ea typeface="宋体" panose="02010600030101010101" pitchFamily="2" charset="-122"/>
                <a:sym typeface="Marlett" pitchFamily="2" charset="2"/>
              </a:rPr>
              <a:t>点</a:t>
            </a:r>
            <a:r>
              <a:rPr lang="en-US" altLang="zh-CN" sz="2800" dirty="0">
                <a:ea typeface="宋体" panose="02010600030101010101" pitchFamily="2" charset="-122"/>
                <a:sym typeface="Marlett" pitchFamily="2" charset="2"/>
              </a:rPr>
              <a:t>)</a:t>
            </a:r>
            <a:r>
              <a:rPr lang="zh-CN" altLang="en-US" sz="2800" dirty="0">
                <a:ea typeface="宋体" panose="02010600030101010101" pitchFamily="2" charset="-122"/>
                <a:sym typeface="Marlett" pitchFamily="2" charset="2"/>
              </a:rPr>
              <a:t>都是由</a:t>
            </a:r>
            <a:r>
              <a:rPr lang="zh-CN" altLang="en-US" sz="2800" dirty="0">
                <a:solidFill>
                  <a:srgbClr val="0000CC"/>
                </a:solidFill>
                <a:ea typeface="宋体" panose="02010600030101010101" pitchFamily="2" charset="-122"/>
                <a:sym typeface="Marlett" pitchFamily="2" charset="2"/>
              </a:rPr>
              <a:t>输入</a:t>
            </a:r>
            <a:r>
              <a:rPr lang="en-US" altLang="zh-CN" sz="2800" dirty="0">
                <a:ea typeface="宋体" panose="02010600030101010101" pitchFamily="2" charset="-122"/>
                <a:sym typeface="Marlett" pitchFamily="2" charset="2"/>
              </a:rPr>
              <a:t>(Input)</a:t>
            </a:r>
            <a:r>
              <a:rPr lang="zh-CN" altLang="en-US" sz="2800" dirty="0">
                <a:ea typeface="宋体" panose="02010600030101010101" pitchFamily="2" charset="-122"/>
                <a:sym typeface="Marlett" pitchFamily="2" charset="2"/>
              </a:rPr>
              <a:t>、</a:t>
            </a:r>
            <a:r>
              <a:rPr lang="zh-CN" altLang="en-US" sz="2800" dirty="0">
                <a:solidFill>
                  <a:srgbClr val="0000CC"/>
                </a:solidFill>
                <a:ea typeface="宋体" panose="02010600030101010101" pitchFamily="2" charset="-122"/>
                <a:sym typeface="Marlett" pitchFamily="2" charset="2"/>
              </a:rPr>
              <a:t>决策</a:t>
            </a:r>
            <a:r>
              <a:rPr lang="en-US" altLang="zh-CN" sz="2800" dirty="0">
                <a:ea typeface="宋体" panose="02010600030101010101" pitchFamily="2" charset="-122"/>
                <a:sym typeface="Marlett" pitchFamily="2" charset="2"/>
              </a:rPr>
              <a:t>(Decision)</a:t>
            </a:r>
            <a:r>
              <a:rPr lang="zh-CN" altLang="en-US" sz="2800" dirty="0">
                <a:ea typeface="宋体" panose="02010600030101010101" pitchFamily="2" charset="-122"/>
                <a:sym typeface="Marlett" pitchFamily="2" charset="2"/>
              </a:rPr>
              <a:t>、</a:t>
            </a:r>
            <a:r>
              <a:rPr lang="zh-CN" altLang="en-US" sz="2800" dirty="0">
                <a:solidFill>
                  <a:srgbClr val="0000CC"/>
                </a:solidFill>
                <a:ea typeface="宋体" panose="02010600030101010101" pitchFamily="2" charset="-122"/>
                <a:sym typeface="Marlett" pitchFamily="2" charset="2"/>
              </a:rPr>
              <a:t>转移律</a:t>
            </a:r>
            <a:r>
              <a:rPr lang="en-US" altLang="zh-CN" sz="2800" dirty="0">
                <a:ea typeface="宋体" panose="02010600030101010101" pitchFamily="2" charset="-122"/>
                <a:sym typeface="Marlett" pitchFamily="2" charset="2"/>
              </a:rPr>
              <a:t>(Transformation)</a:t>
            </a:r>
            <a:r>
              <a:rPr lang="zh-CN" altLang="en-US" sz="2800" dirty="0">
                <a:ea typeface="宋体" panose="02010600030101010101" pitchFamily="2" charset="-122"/>
                <a:sym typeface="Marlett" pitchFamily="2" charset="2"/>
              </a:rPr>
              <a:t>和</a:t>
            </a:r>
            <a:r>
              <a:rPr lang="zh-CN" altLang="en-US" sz="2800" dirty="0">
                <a:solidFill>
                  <a:srgbClr val="0000CC"/>
                </a:solidFill>
                <a:ea typeface="宋体" panose="02010600030101010101" pitchFamily="2" charset="-122"/>
                <a:sym typeface="Marlett" pitchFamily="2" charset="2"/>
              </a:rPr>
              <a:t>输出</a:t>
            </a:r>
            <a:r>
              <a:rPr lang="en-US" altLang="zh-CN" sz="2800" dirty="0">
                <a:ea typeface="宋体" panose="02010600030101010101" pitchFamily="2" charset="-122"/>
                <a:sym typeface="Marlett" pitchFamily="2" charset="2"/>
              </a:rPr>
              <a:t>(output)</a:t>
            </a:r>
            <a:r>
              <a:rPr lang="zh-CN" altLang="en-US" sz="2800" dirty="0">
                <a:ea typeface="宋体" panose="02010600030101010101" pitchFamily="2" charset="-122"/>
                <a:sym typeface="Marlett" pitchFamily="2" charset="2"/>
              </a:rPr>
              <a:t>构成的，如图</a:t>
            </a:r>
            <a:r>
              <a:rPr lang="en-US" altLang="zh-CN" sz="2800" dirty="0">
                <a:ea typeface="宋体" panose="02010600030101010101" pitchFamily="2" charset="-122"/>
                <a:sym typeface="Marlett" pitchFamily="2" charset="2"/>
              </a:rPr>
              <a:t>3-1(a)</a:t>
            </a:r>
            <a:r>
              <a:rPr lang="zh-CN" altLang="en-US" sz="2800" dirty="0">
                <a:ea typeface="宋体" panose="02010600030101010101" pitchFamily="2" charset="-122"/>
                <a:sym typeface="Marlett" pitchFamily="2" charset="2"/>
              </a:rPr>
              <a:t>所示。由于每一阶段都对应一个决策，所以每一阶段都应存在一个</a:t>
            </a:r>
            <a:r>
              <a:rPr lang="zh-CN" altLang="en-US" sz="2800" b="1" dirty="0">
                <a:solidFill>
                  <a:srgbClr val="FF3300"/>
                </a:solidFill>
                <a:ea typeface="宋体" panose="02010600030101010101" pitchFamily="2" charset="-122"/>
                <a:sym typeface="Marlett" pitchFamily="2" charset="2"/>
              </a:rPr>
              <a:t>衡量决策效益大小</a:t>
            </a:r>
            <a:r>
              <a:rPr lang="zh-CN" altLang="en-US" sz="2800" dirty="0">
                <a:ea typeface="宋体" panose="02010600030101010101" pitchFamily="2" charset="-122"/>
                <a:sym typeface="Marlett" pitchFamily="2" charset="2"/>
              </a:rPr>
              <a:t>的</a:t>
            </a:r>
            <a:r>
              <a:rPr lang="zh-CN" altLang="en-US" sz="2800" dirty="0">
                <a:solidFill>
                  <a:srgbClr val="0000CC"/>
                </a:solidFill>
                <a:ea typeface="宋体" panose="02010600030101010101" pitchFamily="2" charset="-122"/>
                <a:sym typeface="Marlett" pitchFamily="2" charset="2"/>
              </a:rPr>
              <a:t>指标函数</a:t>
            </a:r>
            <a:r>
              <a:rPr lang="zh-CN" altLang="en-US" sz="2800" dirty="0">
                <a:ea typeface="宋体" panose="02010600030101010101" pitchFamily="2" charset="-122"/>
                <a:sym typeface="Marlett" pitchFamily="2" charset="2"/>
              </a:rPr>
              <a:t>，这一指标函数称为</a:t>
            </a:r>
            <a:r>
              <a:rPr lang="zh-CN" altLang="en-US" sz="2800" b="1" dirty="0">
                <a:solidFill>
                  <a:srgbClr val="0000CC"/>
                </a:solidFill>
                <a:ea typeface="宋体" panose="02010600030101010101" pitchFamily="2" charset="-122"/>
                <a:sym typeface="Marlett" pitchFamily="2" charset="2"/>
              </a:rPr>
              <a:t>阶段指标函数</a:t>
            </a:r>
            <a:r>
              <a:rPr lang="zh-CN" altLang="en-US" sz="2800" dirty="0">
                <a:ea typeface="宋体" panose="02010600030101010101" pitchFamily="2" charset="-122"/>
                <a:sym typeface="Marlett" pitchFamily="2" charset="2"/>
              </a:rPr>
              <a:t>，用</a:t>
            </a:r>
            <a:r>
              <a:rPr lang="en-US" altLang="zh-CN" sz="2800" dirty="0" err="1">
                <a:ea typeface="宋体" panose="02010600030101010101" pitchFamily="2" charset="-122"/>
                <a:sym typeface="Marlett" pitchFamily="2" charset="2"/>
              </a:rPr>
              <a:t>g</a:t>
            </a:r>
            <a:r>
              <a:rPr lang="en-US" altLang="zh-CN" sz="2800" baseline="-25000" dirty="0" err="1">
                <a:ea typeface="宋体" panose="02010600030101010101" pitchFamily="2" charset="-122"/>
                <a:sym typeface="Marlett" pitchFamily="2" charset="2"/>
              </a:rPr>
              <a:t>n</a:t>
            </a:r>
            <a:r>
              <a:rPr lang="zh-CN" altLang="en-US" sz="2800" dirty="0">
                <a:ea typeface="宋体" panose="02010600030101010101" pitchFamily="2" charset="-122"/>
                <a:sym typeface="Marlett" pitchFamily="2" charset="2"/>
              </a:rPr>
              <a:t>表示。显然</a:t>
            </a:r>
            <a:r>
              <a:rPr lang="en-US" altLang="zh-CN" sz="2800" dirty="0" err="1">
                <a:ea typeface="宋体" panose="02010600030101010101" pitchFamily="2" charset="-122"/>
                <a:sym typeface="Marlett" pitchFamily="2" charset="2"/>
              </a:rPr>
              <a:t>g</a:t>
            </a:r>
            <a:r>
              <a:rPr lang="en-US" altLang="zh-CN" sz="2800" baseline="-25000" dirty="0" err="1">
                <a:ea typeface="宋体" panose="02010600030101010101" pitchFamily="2" charset="-122"/>
                <a:sym typeface="Marlett" pitchFamily="2" charset="2"/>
              </a:rPr>
              <a:t>n</a:t>
            </a:r>
            <a:r>
              <a:rPr lang="zh-CN" altLang="en-US" sz="2800" dirty="0">
                <a:ea typeface="宋体" panose="02010600030101010101" pitchFamily="2" charset="-122"/>
                <a:sym typeface="Marlett" pitchFamily="2" charset="2"/>
              </a:rPr>
              <a:t>是状态变量</a:t>
            </a:r>
            <a:r>
              <a:rPr lang="en-US" altLang="zh-CN" sz="2800" dirty="0" err="1">
                <a:ea typeface="宋体" panose="02010600030101010101" pitchFamily="2" charset="-122"/>
                <a:sym typeface="Marlett" pitchFamily="2" charset="2"/>
              </a:rPr>
              <a:t>s</a:t>
            </a:r>
            <a:r>
              <a:rPr lang="en-US" altLang="zh-CN" sz="2800" baseline="-25000" dirty="0" err="1">
                <a:ea typeface="宋体" panose="02010600030101010101" pitchFamily="2" charset="-122"/>
                <a:sym typeface="Marlett" pitchFamily="2" charset="2"/>
              </a:rPr>
              <a:t>n</a:t>
            </a:r>
            <a:r>
              <a:rPr lang="zh-CN" altLang="en-US" sz="2800" dirty="0">
                <a:ea typeface="宋体" panose="02010600030101010101" pitchFamily="2" charset="-122"/>
                <a:sym typeface="Marlett" pitchFamily="2" charset="2"/>
              </a:rPr>
              <a:t>和决策变量</a:t>
            </a:r>
            <a:r>
              <a:rPr lang="en-US" altLang="zh-CN" sz="2800" dirty="0" err="1">
                <a:ea typeface="宋体" panose="02010600030101010101" pitchFamily="2" charset="-122"/>
                <a:sym typeface="Marlett" pitchFamily="2" charset="2"/>
              </a:rPr>
              <a:t>d</a:t>
            </a:r>
            <a:r>
              <a:rPr lang="en-US" altLang="zh-CN" sz="2800" baseline="-25000" dirty="0" err="1">
                <a:ea typeface="宋体" panose="02010600030101010101" pitchFamily="2" charset="-122"/>
                <a:sym typeface="Marlett" pitchFamily="2" charset="2"/>
              </a:rPr>
              <a:t>n</a:t>
            </a:r>
            <a:r>
              <a:rPr lang="zh-CN" altLang="en-US" sz="2800" dirty="0">
                <a:ea typeface="宋体" panose="02010600030101010101" pitchFamily="2" charset="-122"/>
                <a:sym typeface="Marlett" pitchFamily="2" charset="2"/>
              </a:rPr>
              <a:t>的函数，即</a:t>
            </a:r>
            <a:r>
              <a:rPr lang="en-US" altLang="zh-CN" sz="2800" dirty="0" err="1">
                <a:ea typeface="宋体" panose="02010600030101010101" pitchFamily="2" charset="-122"/>
                <a:sym typeface="Marlett" pitchFamily="2" charset="2"/>
              </a:rPr>
              <a:t>g</a:t>
            </a:r>
            <a:r>
              <a:rPr lang="en-US" altLang="zh-CN" sz="2800" baseline="-25000" dirty="0" err="1">
                <a:ea typeface="宋体" panose="02010600030101010101" pitchFamily="2" charset="-122"/>
                <a:sym typeface="Marlett" pitchFamily="2" charset="2"/>
              </a:rPr>
              <a:t>n</a:t>
            </a:r>
            <a:r>
              <a:rPr lang="en-US" altLang="zh-CN" sz="2800" dirty="0">
                <a:ea typeface="宋体" panose="02010600030101010101" pitchFamily="2" charset="-122"/>
                <a:sym typeface="Marlett" pitchFamily="2" charset="2"/>
              </a:rPr>
              <a:t>= </a:t>
            </a:r>
            <a:r>
              <a:rPr lang="en-US" altLang="zh-CN" sz="2800" dirty="0" err="1">
                <a:ea typeface="宋体" panose="02010600030101010101" pitchFamily="2" charset="-122"/>
                <a:sym typeface="Marlett" pitchFamily="2" charset="2"/>
              </a:rPr>
              <a:t>r</a:t>
            </a:r>
            <a:r>
              <a:rPr lang="en-US" altLang="zh-CN" sz="2800" baseline="-25000" dirty="0" err="1">
                <a:ea typeface="宋体" panose="02010600030101010101" pitchFamily="2" charset="-122"/>
                <a:sym typeface="Marlett" pitchFamily="2" charset="2"/>
              </a:rPr>
              <a:t>n</a:t>
            </a:r>
            <a:r>
              <a:rPr lang="en-US" altLang="zh-CN" sz="2800" dirty="0">
                <a:ea typeface="宋体" panose="02010600030101010101" pitchFamily="2" charset="-122"/>
                <a:sym typeface="Marlett" pitchFamily="2" charset="2"/>
              </a:rPr>
              <a:t>(</a:t>
            </a:r>
            <a:r>
              <a:rPr lang="en-US" altLang="zh-CN" sz="2800" dirty="0" err="1">
                <a:ea typeface="宋体" panose="02010600030101010101" pitchFamily="2" charset="-122"/>
                <a:sym typeface="Marlett" pitchFamily="2" charset="2"/>
              </a:rPr>
              <a:t>s</a:t>
            </a:r>
            <a:r>
              <a:rPr lang="en-US" altLang="zh-CN" sz="2800" baseline="-25000" dirty="0" err="1">
                <a:ea typeface="宋体" panose="02010600030101010101" pitchFamily="2" charset="-122"/>
                <a:sym typeface="Marlett" pitchFamily="2" charset="2"/>
              </a:rPr>
              <a:t>n</a:t>
            </a:r>
            <a:r>
              <a:rPr lang="en-US" altLang="zh-CN" sz="2800" dirty="0">
                <a:ea typeface="宋体" panose="02010600030101010101" pitchFamily="2" charset="-122"/>
                <a:sym typeface="Marlett" pitchFamily="2" charset="2"/>
              </a:rPr>
              <a:t>, </a:t>
            </a:r>
            <a:r>
              <a:rPr lang="en-US" altLang="zh-CN" sz="2800" dirty="0" err="1">
                <a:ea typeface="宋体" panose="02010600030101010101" pitchFamily="2" charset="-122"/>
                <a:sym typeface="Marlett" pitchFamily="2" charset="2"/>
              </a:rPr>
              <a:t>d</a:t>
            </a:r>
            <a:r>
              <a:rPr lang="en-US" altLang="zh-CN" sz="2800" baseline="-25000" dirty="0" err="1">
                <a:ea typeface="宋体" panose="02010600030101010101" pitchFamily="2" charset="-122"/>
                <a:sym typeface="Marlett" pitchFamily="2" charset="2"/>
              </a:rPr>
              <a:t>n</a:t>
            </a:r>
            <a:r>
              <a:rPr lang="en-US" altLang="zh-CN" sz="2800" dirty="0">
                <a:ea typeface="宋体" panose="02010600030101010101" pitchFamily="2" charset="-122"/>
                <a:sym typeface="Marlett" pitchFamily="2" charset="2"/>
              </a:rPr>
              <a:t>)</a:t>
            </a:r>
            <a:r>
              <a:rPr lang="zh-CN" altLang="en-US" sz="2800" dirty="0">
                <a:ea typeface="宋体" panose="02010600030101010101" pitchFamily="2" charset="-122"/>
                <a:sym typeface="Marlett" pitchFamily="2" charset="2"/>
              </a:rPr>
              <a:t>，如图</a:t>
            </a:r>
            <a:r>
              <a:rPr lang="en-US" altLang="zh-CN" sz="2800" dirty="0">
                <a:ea typeface="宋体" panose="02010600030101010101" pitchFamily="2" charset="-122"/>
                <a:sym typeface="Marlett" pitchFamily="2" charset="2"/>
              </a:rPr>
              <a:t>3-1(b)</a:t>
            </a:r>
            <a:r>
              <a:rPr lang="zh-CN" altLang="en-US" sz="2800" dirty="0">
                <a:ea typeface="宋体" panose="02010600030101010101" pitchFamily="2" charset="-122"/>
                <a:sym typeface="Marlett" pitchFamily="2" charset="2"/>
              </a:rPr>
              <a:t>所示</a:t>
            </a:r>
            <a:endParaRPr lang="zh-CN" altLang="en-US" sz="2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3.4</a:t>
            </a:r>
            <a:r>
              <a:rPr kumimoji="1" lang="zh-CN" altLang="en-US" dirty="0"/>
              <a:t> 凸多边形最优三角剖分</a:t>
            </a:r>
            <a:endParaRPr kumimoji="1" lang="zh-CN" altLang="en-US" dirty="0"/>
          </a:p>
        </p:txBody>
      </p:sp>
      <p:sp>
        <p:nvSpPr>
          <p:cNvPr id="3" name="Text Box 6"/>
          <p:cNvSpPr txBox="1">
            <a:spLocks noChangeArrowheads="1"/>
          </p:cNvSpPr>
          <p:nvPr/>
        </p:nvSpPr>
        <p:spPr bwMode="auto">
          <a:xfrm>
            <a:off x="1066800" y="2014934"/>
            <a:ext cx="107721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ajor"/>
        </p:style>
        <p:txBody>
          <a:bodyPr wrap="none" lIns="0" tIns="0" rIns="0" bIns="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spcBef>
                <a:spcPct val="0"/>
              </a:spcBef>
              <a:buFontTx/>
              <a:buNone/>
            </a:pPr>
            <a:r>
              <a:rPr lang="zh-CN" altLang="en-US" sz="2800" dirty="0">
                <a:solidFill>
                  <a:srgbClr val="660033"/>
                </a:solidFill>
                <a:latin typeface="Times New Roman" panose="02020603050405020304" pitchFamily="18" charset="0"/>
                <a:ea typeface="幼圆" panose="02010509060101010101" pitchFamily="49" charset="-122"/>
              </a:rPr>
              <a:t>多边形</a:t>
            </a:r>
            <a:endParaRPr lang="zh-CN" altLang="en-US" sz="2800" dirty="0">
              <a:solidFill>
                <a:srgbClr val="660033"/>
              </a:solidFill>
              <a:latin typeface="Times New Roman" panose="02020603050405020304" pitchFamily="18" charset="0"/>
              <a:ea typeface="幼圆" panose="02010509060101010101" pitchFamily="49" charset="-122"/>
            </a:endParaRPr>
          </a:p>
        </p:txBody>
      </p:sp>
      <p:sp>
        <p:nvSpPr>
          <p:cNvPr id="4" name="Text Box 7"/>
          <p:cNvSpPr txBox="1">
            <a:spLocks noChangeArrowheads="1"/>
          </p:cNvSpPr>
          <p:nvPr/>
        </p:nvSpPr>
        <p:spPr bwMode="auto">
          <a:xfrm>
            <a:off x="1066800" y="4751843"/>
            <a:ext cx="143629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ajor"/>
        </p:style>
        <p:txBody>
          <a:bodyPr wrap="none" lIns="0" tIns="0" rIns="0" bIns="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spcBef>
                <a:spcPct val="0"/>
              </a:spcBef>
              <a:buFontTx/>
              <a:buNone/>
            </a:pPr>
            <a:r>
              <a:rPr lang="zh-CN" altLang="en-US" sz="2800" dirty="0">
                <a:solidFill>
                  <a:srgbClr val="660033"/>
                </a:solidFill>
                <a:latin typeface="Times New Roman" panose="02020603050405020304" pitchFamily="18" charset="0"/>
                <a:ea typeface="幼圆" panose="02010509060101010101" pitchFamily="49" charset="-122"/>
              </a:rPr>
              <a:t>凸多边形</a:t>
            </a:r>
            <a:endParaRPr lang="zh-CN" altLang="en-US" sz="2800" dirty="0">
              <a:solidFill>
                <a:srgbClr val="660033"/>
              </a:solidFill>
              <a:latin typeface="Times New Roman" panose="02020603050405020304" pitchFamily="18" charset="0"/>
              <a:ea typeface="幼圆" panose="02010509060101010101" pitchFamily="49" charset="-122"/>
            </a:endParaRPr>
          </a:p>
        </p:txBody>
      </p:sp>
      <p:sp>
        <p:nvSpPr>
          <p:cNvPr id="5" name="Text Box 8"/>
          <p:cNvSpPr txBox="1">
            <a:spLocks noChangeArrowheads="1"/>
          </p:cNvSpPr>
          <p:nvPr/>
        </p:nvSpPr>
        <p:spPr bwMode="auto">
          <a:xfrm>
            <a:off x="1051560" y="3331567"/>
            <a:ext cx="1795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ajor"/>
        </p:style>
        <p:txBody>
          <a:bodyPr wrap="none" lIns="0" tIns="0" rIns="0" bIns="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spcBef>
                <a:spcPct val="0"/>
              </a:spcBef>
              <a:buFontTx/>
              <a:buNone/>
            </a:pPr>
            <a:r>
              <a:rPr lang="zh-CN" altLang="en-US" sz="2800" dirty="0">
                <a:solidFill>
                  <a:srgbClr val="660033"/>
                </a:solidFill>
                <a:latin typeface="Times New Roman" panose="02020603050405020304" pitchFamily="18" charset="0"/>
                <a:ea typeface="幼圆" panose="02010509060101010101" pitchFamily="49" charset="-122"/>
              </a:rPr>
              <a:t>简单多边形</a:t>
            </a:r>
            <a:endParaRPr lang="zh-CN" altLang="en-US" sz="2800" dirty="0">
              <a:solidFill>
                <a:srgbClr val="660033"/>
              </a:solidFill>
              <a:latin typeface="Times New Roman" panose="02020603050405020304" pitchFamily="18" charset="0"/>
              <a:ea typeface="幼圆" panose="02010509060101010101" pitchFamily="49" charset="-122"/>
            </a:endParaRPr>
          </a:p>
        </p:txBody>
      </p:sp>
      <p:sp>
        <p:nvSpPr>
          <p:cNvPr id="6" name="Text Box 9"/>
          <p:cNvSpPr txBox="1">
            <a:spLocks noChangeArrowheads="1"/>
          </p:cNvSpPr>
          <p:nvPr/>
        </p:nvSpPr>
        <p:spPr bwMode="auto">
          <a:xfrm>
            <a:off x="3276600" y="1773237"/>
            <a:ext cx="39624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ajor"/>
        </p:style>
        <p:txBody>
          <a:bodyPr wrap="none" lIns="0" tIns="0" rIns="0" bIns="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spcBef>
                <a:spcPct val="0"/>
              </a:spcBef>
              <a:buFontTx/>
              <a:buNone/>
            </a:pPr>
            <a:r>
              <a:rPr lang="zh-CN" altLang="en-US" sz="2400" dirty="0">
                <a:solidFill>
                  <a:srgbClr val="0000CC"/>
                </a:solidFill>
                <a:latin typeface="Times New Roman" panose="02020603050405020304" pitchFamily="18" charset="0"/>
              </a:rPr>
              <a:t>平面上</a:t>
            </a:r>
            <a:r>
              <a:rPr lang="zh-CN" altLang="en-US" sz="2400" dirty="0">
                <a:latin typeface="Times New Roman" panose="02020603050405020304" pitchFamily="18" charset="0"/>
              </a:rPr>
              <a:t>一条分段线性</a:t>
            </a:r>
            <a:r>
              <a:rPr lang="zh-CN" altLang="en-US" sz="2400" dirty="0">
                <a:solidFill>
                  <a:srgbClr val="0000CC"/>
                </a:solidFill>
                <a:latin typeface="Times New Roman" panose="02020603050405020304" pitchFamily="18" charset="0"/>
              </a:rPr>
              <a:t>闭曲线；</a:t>
            </a:r>
            <a:endParaRPr lang="zh-CN" altLang="en-US" sz="2400" dirty="0">
              <a:solidFill>
                <a:srgbClr val="0000CC"/>
              </a:solidFill>
              <a:latin typeface="Times New Roman" panose="02020603050405020304" pitchFamily="18" charset="0"/>
            </a:endParaRPr>
          </a:p>
          <a:p>
            <a:pPr eaLnBrk="1" hangingPunct="1">
              <a:spcBef>
                <a:spcPct val="0"/>
              </a:spcBef>
              <a:buFontTx/>
              <a:buNone/>
            </a:pPr>
            <a:r>
              <a:rPr lang="zh-CN" altLang="en-US" sz="2400" dirty="0">
                <a:solidFill>
                  <a:srgbClr val="0000CC"/>
                </a:solidFill>
                <a:latin typeface="Times New Roman" panose="02020603050405020304" pitchFamily="18" charset="0"/>
              </a:rPr>
              <a:t>首尾相接</a:t>
            </a:r>
            <a:r>
              <a:rPr lang="zh-CN" altLang="en-US" sz="2400" dirty="0">
                <a:latin typeface="Times New Roman" panose="02020603050405020304" pitchFamily="18" charset="0"/>
              </a:rPr>
              <a:t>的</a:t>
            </a:r>
            <a:r>
              <a:rPr lang="zh-CN" altLang="en-US" sz="2400" dirty="0">
                <a:solidFill>
                  <a:srgbClr val="0000CC"/>
                </a:solidFill>
                <a:latin typeface="Times New Roman" panose="02020603050405020304" pitchFamily="18" charset="0"/>
              </a:rPr>
              <a:t>直线段</a:t>
            </a:r>
            <a:r>
              <a:rPr lang="zh-CN" altLang="en-US" sz="2400" dirty="0">
                <a:latin typeface="Times New Roman" panose="02020603050405020304" pitchFamily="18" charset="0"/>
              </a:rPr>
              <a:t>所组成的；</a:t>
            </a:r>
            <a:endParaRPr lang="zh-CN" altLang="en-US" sz="2400" dirty="0">
              <a:latin typeface="Times New Roman" panose="02020603050405020304" pitchFamily="18" charset="0"/>
            </a:endParaRPr>
          </a:p>
          <a:p>
            <a:pPr eaLnBrk="1" hangingPunct="1">
              <a:spcBef>
                <a:spcPct val="0"/>
              </a:spcBef>
              <a:buFontTx/>
              <a:buNone/>
            </a:pPr>
            <a:r>
              <a:rPr lang="zh-CN" altLang="en-US" sz="2400" dirty="0">
                <a:latin typeface="Times New Roman" panose="02020603050405020304" pitchFamily="18" charset="0"/>
              </a:rPr>
              <a:t>边、顶点。</a:t>
            </a:r>
            <a:endParaRPr lang="zh-CN" altLang="en-US" sz="2400" dirty="0">
              <a:latin typeface="Times New Roman" panose="02020603050405020304" pitchFamily="18" charset="0"/>
            </a:endParaRPr>
          </a:p>
        </p:txBody>
      </p:sp>
      <p:sp>
        <p:nvSpPr>
          <p:cNvPr id="7" name="Text Box 10"/>
          <p:cNvSpPr txBox="1">
            <a:spLocks noChangeArrowheads="1"/>
          </p:cNvSpPr>
          <p:nvPr/>
        </p:nvSpPr>
        <p:spPr bwMode="auto">
          <a:xfrm>
            <a:off x="3276600" y="3181885"/>
            <a:ext cx="39624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ajor"/>
        </p:style>
        <p:txBody>
          <a:bodyPr wrap="none" lIns="0" tIns="0" rIns="0" bIns="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spcBef>
                <a:spcPct val="0"/>
              </a:spcBef>
              <a:buFontTx/>
              <a:buNone/>
            </a:pPr>
            <a:r>
              <a:rPr lang="zh-CN" altLang="en-US" sz="2400" dirty="0">
                <a:latin typeface="Times New Roman" panose="02020603050405020304" pitchFamily="18" charset="0"/>
              </a:rPr>
              <a:t>边除连接顶点外</a:t>
            </a:r>
            <a:r>
              <a:rPr lang="zh-CN" altLang="en-US" sz="2400" dirty="0">
                <a:solidFill>
                  <a:srgbClr val="0000CC"/>
                </a:solidFill>
                <a:latin typeface="Times New Roman" panose="02020603050405020304" pitchFamily="18" charset="0"/>
              </a:rPr>
              <a:t>无别的交点</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spcBef>
                <a:spcPct val="0"/>
              </a:spcBef>
              <a:buFontTx/>
              <a:buNone/>
            </a:pPr>
            <a:r>
              <a:rPr lang="zh-CN" altLang="en-US" sz="2400" dirty="0">
                <a:latin typeface="Times New Roman" panose="02020603050405020304" pitchFamily="18" charset="0"/>
              </a:rPr>
              <a:t>平面分为三部分。</a:t>
            </a:r>
            <a:endParaRPr lang="zh-CN" altLang="en-US" sz="2400" dirty="0">
              <a:latin typeface="Times New Roman" panose="02020603050405020304" pitchFamily="18" charset="0"/>
            </a:endParaRPr>
          </a:p>
        </p:txBody>
      </p:sp>
      <p:sp>
        <p:nvSpPr>
          <p:cNvPr id="8" name="Text Box 11"/>
          <p:cNvSpPr txBox="1">
            <a:spLocks noChangeArrowheads="1"/>
          </p:cNvSpPr>
          <p:nvPr/>
        </p:nvSpPr>
        <p:spPr bwMode="auto">
          <a:xfrm>
            <a:off x="3276600" y="4485731"/>
            <a:ext cx="51816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ajor"/>
        </p:style>
        <p:txBody>
          <a:bodyPr wrap="none" lIns="0" tIns="0" rIns="0" bIns="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spcBef>
                <a:spcPct val="0"/>
              </a:spcBef>
              <a:buFontTx/>
              <a:buNone/>
            </a:pPr>
            <a:r>
              <a:rPr lang="zh-CN" altLang="en-US" sz="2400">
                <a:latin typeface="Times New Roman" panose="02020603050405020304" pitchFamily="18" charset="0"/>
              </a:rPr>
              <a:t>边界或内部</a:t>
            </a:r>
            <a:r>
              <a:rPr lang="zh-CN" altLang="en-US" sz="2400">
                <a:solidFill>
                  <a:srgbClr val="0000CC"/>
                </a:solidFill>
                <a:latin typeface="Times New Roman" panose="02020603050405020304" pitchFamily="18" charset="0"/>
              </a:rPr>
              <a:t>任意两点</a:t>
            </a:r>
            <a:r>
              <a:rPr lang="zh-CN" altLang="en-US" sz="2400">
                <a:latin typeface="Times New Roman" panose="02020603050405020304" pitchFamily="18" charset="0"/>
              </a:rPr>
              <a:t>所连接的直线段</a:t>
            </a:r>
            <a:endParaRPr lang="zh-CN" altLang="en-US" sz="2400">
              <a:latin typeface="Times New Roman" panose="02020603050405020304" pitchFamily="18" charset="0"/>
            </a:endParaRPr>
          </a:p>
          <a:p>
            <a:pPr eaLnBrk="1" hangingPunct="1">
              <a:spcBef>
                <a:spcPct val="0"/>
              </a:spcBef>
              <a:buFontTx/>
              <a:buNone/>
            </a:pPr>
            <a:r>
              <a:rPr lang="zh-CN" altLang="en-US" sz="2400">
                <a:latin typeface="Times New Roman" panose="02020603050405020304" pitchFamily="18" charset="0"/>
              </a:rPr>
              <a:t>上所有点均在三角形的内部或边界上；</a:t>
            </a:r>
            <a:endParaRPr lang="zh-CN" altLang="en-US"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3.4</a:t>
            </a:r>
            <a:r>
              <a:rPr kumimoji="1" lang="zh-CN" altLang="en-US" dirty="0"/>
              <a:t> 凸多边形最优三角剖分</a:t>
            </a:r>
            <a:endParaRPr kumimoji="1" lang="zh-CN" altLang="en-US" dirty="0"/>
          </a:p>
        </p:txBody>
      </p:sp>
      <p:sp>
        <p:nvSpPr>
          <p:cNvPr id="3" name="Text Box 4"/>
          <p:cNvSpPr txBox="1">
            <a:spLocks noChangeArrowheads="1"/>
          </p:cNvSpPr>
          <p:nvPr/>
        </p:nvSpPr>
        <p:spPr bwMode="auto">
          <a:xfrm>
            <a:off x="609600" y="1527175"/>
            <a:ext cx="251350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ajor"/>
        </p:style>
        <p:txBody>
          <a:bodyPr wrap="none" lIns="0" tIns="0" rIns="0" bIns="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spcBef>
                <a:spcPct val="0"/>
              </a:spcBef>
              <a:buFontTx/>
              <a:buNone/>
            </a:pPr>
            <a:r>
              <a:rPr lang="zh-CN" altLang="en-US" sz="2800" dirty="0">
                <a:solidFill>
                  <a:srgbClr val="660033"/>
                </a:solidFill>
                <a:latin typeface="Times New Roman" panose="02020603050405020304" pitchFamily="18" charset="0"/>
                <a:ea typeface="幼圆" panose="02010509060101010101" pitchFamily="49" charset="-122"/>
              </a:rPr>
              <a:t>凸多边形的表示</a:t>
            </a:r>
            <a:endParaRPr lang="zh-CN" altLang="en-US" sz="2800" dirty="0">
              <a:solidFill>
                <a:srgbClr val="660033"/>
              </a:solidFill>
              <a:latin typeface="Times New Roman" panose="02020603050405020304" pitchFamily="18" charset="0"/>
              <a:ea typeface="幼圆" panose="02010509060101010101" pitchFamily="49" charset="-122"/>
            </a:endParaRPr>
          </a:p>
        </p:txBody>
      </p:sp>
      <p:sp>
        <p:nvSpPr>
          <p:cNvPr id="4" name="Rectangle 9"/>
          <p:cNvSpPr>
            <a:spLocks noChangeArrowheads="1"/>
          </p:cNvSpPr>
          <p:nvPr/>
        </p:nvSpPr>
        <p:spPr bwMode="auto">
          <a:xfrm>
            <a:off x="866775" y="2228731"/>
            <a:ext cx="7286625" cy="2929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ajor"/>
        </p:style>
        <p:txBody>
          <a:bodyPr wrap="square" lIns="0" tIns="0" rIns="0" bIns="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lnSpc>
                <a:spcPct val="150000"/>
              </a:lnSpc>
              <a:spcBef>
                <a:spcPct val="0"/>
              </a:spcBef>
              <a:buFontTx/>
              <a:buNone/>
            </a:pPr>
            <a:r>
              <a:rPr lang="zh-CN" altLang="en-US" sz="2600" dirty="0">
                <a:latin typeface="Times New Roman" panose="02020603050405020304" pitchFamily="18" charset="0"/>
              </a:rPr>
              <a:t>用多边形顶点的逆时针序列表示凸多边形，即</a:t>
            </a:r>
            <a:endParaRPr lang="zh-CN" altLang="en-US" sz="2600" dirty="0">
              <a:latin typeface="Times New Roman" panose="02020603050405020304" pitchFamily="18" charset="0"/>
            </a:endParaRPr>
          </a:p>
          <a:p>
            <a:pPr algn="ctr" eaLnBrk="1" hangingPunct="1">
              <a:lnSpc>
                <a:spcPct val="150000"/>
              </a:lnSpc>
              <a:spcBef>
                <a:spcPct val="0"/>
              </a:spcBef>
              <a:buFontTx/>
              <a:buNone/>
            </a:pPr>
            <a:r>
              <a:rPr lang="en-US" altLang="zh-CN" sz="2600" dirty="0">
                <a:solidFill>
                  <a:srgbClr val="0000CC"/>
                </a:solidFill>
                <a:latin typeface="Times New Roman" panose="02020603050405020304" pitchFamily="18" charset="0"/>
              </a:rPr>
              <a:t>P={v</a:t>
            </a:r>
            <a:r>
              <a:rPr lang="en-US" altLang="zh-CN" sz="2600" baseline="-25000" dirty="0">
                <a:solidFill>
                  <a:srgbClr val="0000CC"/>
                </a:solidFill>
                <a:latin typeface="Times New Roman" panose="02020603050405020304" pitchFamily="18" charset="0"/>
              </a:rPr>
              <a:t>0</a:t>
            </a:r>
            <a:r>
              <a:rPr lang="en-US" altLang="zh-CN" sz="2600" dirty="0">
                <a:solidFill>
                  <a:srgbClr val="0000CC"/>
                </a:solidFill>
                <a:latin typeface="Times New Roman" panose="02020603050405020304" pitchFamily="18" charset="0"/>
              </a:rPr>
              <a:t>,v</a:t>
            </a:r>
            <a:r>
              <a:rPr lang="en-US" altLang="zh-CN" sz="2600" baseline="-25000" dirty="0">
                <a:solidFill>
                  <a:srgbClr val="0000CC"/>
                </a:solidFill>
                <a:latin typeface="Times New Roman" panose="02020603050405020304" pitchFamily="18" charset="0"/>
              </a:rPr>
              <a:t>1</a:t>
            </a:r>
            <a:r>
              <a:rPr lang="en-US" altLang="zh-CN" sz="2600" dirty="0">
                <a:solidFill>
                  <a:srgbClr val="0000CC"/>
                </a:solidFill>
                <a:latin typeface="Times New Roman" panose="02020603050405020304" pitchFamily="18" charset="0"/>
              </a:rPr>
              <a:t>,…,v</a:t>
            </a:r>
            <a:r>
              <a:rPr lang="en-US" altLang="zh-CN" sz="2600" baseline="-25000" dirty="0">
                <a:solidFill>
                  <a:srgbClr val="0000CC"/>
                </a:solidFill>
                <a:latin typeface="Times New Roman" panose="02020603050405020304" pitchFamily="18" charset="0"/>
              </a:rPr>
              <a:t>n-1</a:t>
            </a:r>
            <a:r>
              <a:rPr lang="en-US" altLang="zh-CN" sz="2600" dirty="0">
                <a:solidFill>
                  <a:srgbClr val="0000CC"/>
                </a:solidFill>
                <a:latin typeface="Times New Roman" panose="02020603050405020304" pitchFamily="18" charset="0"/>
              </a:rPr>
              <a:t>}</a:t>
            </a:r>
            <a:endParaRPr lang="en-US" altLang="zh-CN" sz="2600" dirty="0">
              <a:solidFill>
                <a:srgbClr val="0000CC"/>
              </a:solidFill>
              <a:latin typeface="Times New Roman" panose="02020603050405020304" pitchFamily="18" charset="0"/>
            </a:endParaRPr>
          </a:p>
          <a:p>
            <a:pPr eaLnBrk="1" hangingPunct="1">
              <a:lnSpc>
                <a:spcPct val="150000"/>
              </a:lnSpc>
              <a:spcBef>
                <a:spcPct val="0"/>
              </a:spcBef>
              <a:buFontTx/>
              <a:buNone/>
            </a:pPr>
            <a:r>
              <a:rPr lang="zh-CN" altLang="en-US" sz="2600" dirty="0">
                <a:latin typeface="Times New Roman" panose="02020603050405020304" pitchFamily="18" charset="0"/>
              </a:rPr>
              <a:t>表示具有</a:t>
            </a:r>
            <a:r>
              <a:rPr lang="en-US" altLang="zh-CN" sz="2600" dirty="0">
                <a:latin typeface="Times New Roman" panose="02020603050405020304" pitchFamily="18" charset="0"/>
              </a:rPr>
              <a:t>n</a:t>
            </a:r>
            <a:r>
              <a:rPr lang="zh-CN" altLang="en-US" sz="2600" dirty="0">
                <a:latin typeface="Times New Roman" panose="02020603050405020304" pitchFamily="18" charset="0"/>
              </a:rPr>
              <a:t>条边的凸多边形。</a:t>
            </a:r>
            <a:r>
              <a:rPr lang="en-US" altLang="zh-CN" sz="2600" dirty="0">
                <a:latin typeface="Times New Roman" panose="02020603050405020304" pitchFamily="18" charset="0"/>
              </a:rPr>
              <a:t>.</a:t>
            </a:r>
            <a:endParaRPr lang="en-US" altLang="zh-CN" sz="2600" dirty="0">
              <a:latin typeface="Times New Roman" panose="02020603050405020304" pitchFamily="18" charset="0"/>
            </a:endParaRPr>
          </a:p>
          <a:p>
            <a:pPr eaLnBrk="1" hangingPunct="1">
              <a:lnSpc>
                <a:spcPct val="150000"/>
              </a:lnSpc>
              <a:spcBef>
                <a:spcPct val="0"/>
              </a:spcBef>
              <a:buFontTx/>
              <a:buNone/>
            </a:pPr>
            <a:r>
              <a:rPr lang="en-US" altLang="zh-CN" sz="2600" dirty="0">
                <a:latin typeface="Times New Roman" panose="02020603050405020304" pitchFamily="18" charset="0"/>
              </a:rPr>
              <a:t>n</a:t>
            </a:r>
            <a:r>
              <a:rPr lang="zh-CN" altLang="en-US" sz="2600" dirty="0">
                <a:latin typeface="Times New Roman" panose="02020603050405020304" pitchFamily="18" charset="0"/>
              </a:rPr>
              <a:t>条边为：</a:t>
            </a:r>
            <a:r>
              <a:rPr lang="en-US" altLang="zh-CN" sz="2600" dirty="0">
                <a:latin typeface="Times New Roman" panose="02020603050405020304" pitchFamily="18" charset="0"/>
              </a:rPr>
              <a:t>v</a:t>
            </a:r>
            <a:r>
              <a:rPr lang="en-US" altLang="zh-CN" sz="2600" baseline="-25000" dirty="0">
                <a:latin typeface="Times New Roman" panose="02020603050405020304" pitchFamily="18" charset="0"/>
              </a:rPr>
              <a:t>0</a:t>
            </a:r>
            <a:r>
              <a:rPr lang="en-US" altLang="zh-CN" sz="2600" dirty="0">
                <a:latin typeface="Times New Roman" panose="02020603050405020304" pitchFamily="18" charset="0"/>
              </a:rPr>
              <a:t>v</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,v</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v</a:t>
            </a:r>
            <a:r>
              <a:rPr lang="en-US" altLang="zh-CN" sz="2600" baseline="-25000" dirty="0">
                <a:latin typeface="Times New Roman" panose="02020603050405020304" pitchFamily="18" charset="0"/>
              </a:rPr>
              <a:t>2</a:t>
            </a:r>
            <a:r>
              <a:rPr lang="en-US" altLang="zh-CN" sz="2600" dirty="0">
                <a:latin typeface="Times New Roman" panose="02020603050405020304" pitchFamily="18" charset="0"/>
              </a:rPr>
              <a:t>,…,v</a:t>
            </a:r>
            <a:r>
              <a:rPr lang="en-US" altLang="zh-CN" sz="2600" baseline="-25000" dirty="0">
                <a:latin typeface="Times New Roman" panose="02020603050405020304" pitchFamily="18" charset="0"/>
              </a:rPr>
              <a:t>n-1</a:t>
            </a:r>
            <a:r>
              <a:rPr lang="en-US" altLang="zh-CN" sz="2600" dirty="0">
                <a:latin typeface="Times New Roman" panose="02020603050405020304" pitchFamily="18" charset="0"/>
              </a:rPr>
              <a:t>v</a:t>
            </a:r>
            <a:r>
              <a:rPr lang="en-US" altLang="zh-CN" sz="2600" baseline="-25000" dirty="0">
                <a:latin typeface="Times New Roman" panose="02020603050405020304" pitchFamily="18" charset="0"/>
              </a:rPr>
              <a:t>n</a:t>
            </a:r>
            <a:endParaRPr lang="en-US" altLang="zh-CN" sz="2600" baseline="-25000" dirty="0">
              <a:latin typeface="Times New Roman" panose="02020603050405020304" pitchFamily="18" charset="0"/>
            </a:endParaRPr>
          </a:p>
          <a:p>
            <a:pPr eaLnBrk="1" hangingPunct="1">
              <a:lnSpc>
                <a:spcPct val="150000"/>
              </a:lnSpc>
              <a:spcBef>
                <a:spcPct val="0"/>
              </a:spcBef>
              <a:buFontTx/>
              <a:buNone/>
            </a:pPr>
            <a:r>
              <a:rPr lang="zh-CN" altLang="en-US" sz="2600" dirty="0">
                <a:latin typeface="Times New Roman" panose="02020603050405020304" pitchFamily="18" charset="0"/>
              </a:rPr>
              <a:t>约定：</a:t>
            </a:r>
            <a:r>
              <a:rPr lang="en-US" altLang="zh-CN" sz="2600" dirty="0">
                <a:latin typeface="Times New Roman" panose="02020603050405020304" pitchFamily="18" charset="0"/>
              </a:rPr>
              <a:t>v</a:t>
            </a:r>
            <a:r>
              <a:rPr lang="en-US" altLang="zh-CN" sz="2600" baseline="-25000" dirty="0">
                <a:latin typeface="Times New Roman" panose="02020603050405020304" pitchFamily="18" charset="0"/>
              </a:rPr>
              <a:t>0</a:t>
            </a:r>
            <a:r>
              <a:rPr lang="en-US" altLang="zh-CN" sz="2600" dirty="0">
                <a:latin typeface="Times New Roman" panose="02020603050405020304" pitchFamily="18" charset="0"/>
              </a:rPr>
              <a:t>=</a:t>
            </a:r>
            <a:r>
              <a:rPr lang="en-US" altLang="zh-CN" sz="2600" dirty="0" err="1">
                <a:latin typeface="Times New Roman" panose="02020603050405020304" pitchFamily="18" charset="0"/>
              </a:rPr>
              <a:t>v</a:t>
            </a:r>
            <a:r>
              <a:rPr lang="en-US" altLang="zh-CN" sz="2600" baseline="-25000" dirty="0" err="1">
                <a:latin typeface="Times New Roman" panose="02020603050405020304" pitchFamily="18" charset="0"/>
              </a:rPr>
              <a:t>n</a:t>
            </a:r>
            <a:endParaRPr lang="en-US" altLang="zh-CN" sz="2600" baseline="-250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3.4</a:t>
            </a:r>
            <a:r>
              <a:rPr kumimoji="1" lang="zh-CN" altLang="en-US" dirty="0"/>
              <a:t> 凸多边形最优三角剖分</a:t>
            </a:r>
            <a:endParaRPr kumimoji="1" lang="zh-CN" altLang="en-US" dirty="0"/>
          </a:p>
        </p:txBody>
      </p:sp>
      <p:sp>
        <p:nvSpPr>
          <p:cNvPr id="3" name="Text Box 3"/>
          <p:cNvSpPr txBox="1">
            <a:spLocks noChangeArrowheads="1"/>
          </p:cNvSpPr>
          <p:nvPr/>
        </p:nvSpPr>
        <p:spPr bwMode="auto">
          <a:xfrm>
            <a:off x="508000" y="1416577"/>
            <a:ext cx="287258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ajor"/>
        </p:style>
        <p:txBody>
          <a:bodyPr wrap="none" lIns="0" tIns="0" rIns="0" bIns="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spcBef>
                <a:spcPct val="0"/>
              </a:spcBef>
              <a:buFontTx/>
              <a:buNone/>
            </a:pPr>
            <a:r>
              <a:rPr lang="zh-CN" altLang="en-US" sz="2800" dirty="0">
                <a:solidFill>
                  <a:srgbClr val="660033"/>
                </a:solidFill>
                <a:latin typeface="Times New Roman" panose="02020603050405020304" pitchFamily="18" charset="0"/>
                <a:ea typeface="幼圆" panose="02010509060101010101" pitchFamily="49" charset="-122"/>
              </a:rPr>
              <a:t>多边形的三角剖分</a:t>
            </a:r>
            <a:endParaRPr lang="zh-CN" altLang="en-US" sz="2800" dirty="0">
              <a:solidFill>
                <a:srgbClr val="660033"/>
              </a:solidFill>
              <a:latin typeface="Times New Roman" panose="02020603050405020304" pitchFamily="18" charset="0"/>
              <a:ea typeface="幼圆" panose="02010509060101010101" pitchFamily="49" charset="-122"/>
            </a:endParaRPr>
          </a:p>
        </p:txBody>
      </p:sp>
      <p:sp>
        <p:nvSpPr>
          <p:cNvPr id="4" name="Rectangle 4"/>
          <p:cNvSpPr>
            <a:spLocks noChangeArrowheads="1"/>
          </p:cNvSpPr>
          <p:nvPr/>
        </p:nvSpPr>
        <p:spPr bwMode="auto">
          <a:xfrm>
            <a:off x="609600" y="2133600"/>
            <a:ext cx="7924800" cy="2704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ajor"/>
        </p:style>
        <p:txBody>
          <a:bodyPr lIns="0" tIns="0" rIns="0" bIns="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lnSpc>
                <a:spcPct val="150000"/>
              </a:lnSpc>
              <a:spcBef>
                <a:spcPct val="0"/>
              </a:spcBef>
              <a:buFontTx/>
              <a:buNone/>
            </a:pPr>
            <a:r>
              <a:rPr lang="zh-CN" altLang="en-US" sz="2400" dirty="0">
                <a:latin typeface="Times New Roman" panose="02020603050405020304" pitchFamily="18" charset="0"/>
              </a:rPr>
              <a:t>若</a:t>
            </a:r>
            <a:r>
              <a:rPr lang="en-US" altLang="zh-CN" sz="2400" dirty="0">
                <a:latin typeface="Times New Roman" panose="02020603050405020304" pitchFamily="18" charset="0"/>
              </a:rPr>
              <a:t>v</a:t>
            </a:r>
            <a:r>
              <a:rPr lang="en-US" altLang="zh-CN" sz="2400" baseline="-25000" dirty="0">
                <a:latin typeface="Times New Roman" panose="02020603050405020304" pitchFamily="18" charset="0"/>
              </a:rPr>
              <a:t>i</a:t>
            </a:r>
            <a:r>
              <a:rPr lang="zh-CN" altLang="en-US" sz="2400" dirty="0">
                <a:latin typeface="Times New Roman" panose="02020603050405020304" pitchFamily="18" charset="0"/>
              </a:rPr>
              <a:t>与</a:t>
            </a:r>
            <a:r>
              <a:rPr lang="en-US" altLang="zh-CN" sz="2400" dirty="0" err="1">
                <a:latin typeface="Times New Roman" panose="02020603050405020304" pitchFamily="18" charset="0"/>
              </a:rPr>
              <a:t>v</a:t>
            </a:r>
            <a:r>
              <a:rPr lang="en-US" altLang="zh-CN" sz="2400" baseline="-25000" dirty="0" err="1">
                <a:latin typeface="Times New Roman" panose="02020603050405020304" pitchFamily="18" charset="0"/>
              </a:rPr>
              <a:t>j</a:t>
            </a:r>
            <a:r>
              <a:rPr lang="zh-CN" altLang="en-US" sz="2400" dirty="0">
                <a:latin typeface="Times New Roman" panose="02020603050405020304" pitchFamily="18" charset="0"/>
              </a:rPr>
              <a:t>是多边形上</a:t>
            </a:r>
            <a:r>
              <a:rPr lang="zh-CN" altLang="en-US" sz="2400" dirty="0">
                <a:solidFill>
                  <a:srgbClr val="0000CC"/>
                </a:solidFill>
                <a:latin typeface="Times New Roman" panose="02020603050405020304" pitchFamily="18" charset="0"/>
              </a:rPr>
              <a:t>不相邻</a:t>
            </a:r>
            <a:r>
              <a:rPr lang="zh-CN" altLang="en-US" sz="2400" dirty="0">
                <a:latin typeface="Times New Roman" panose="02020603050405020304" pitchFamily="18" charset="0"/>
              </a:rPr>
              <a:t>的</a:t>
            </a:r>
            <a:r>
              <a:rPr lang="en-US" altLang="zh-CN" sz="2400" dirty="0">
                <a:latin typeface="Times New Roman" panose="02020603050405020304" pitchFamily="18" charset="0"/>
              </a:rPr>
              <a:t>2</a:t>
            </a:r>
            <a:r>
              <a:rPr lang="zh-CN" altLang="en-US" sz="2400" dirty="0">
                <a:latin typeface="Times New Roman" panose="02020603050405020304" pitchFamily="18" charset="0"/>
              </a:rPr>
              <a:t>个顶点，则线段</a:t>
            </a:r>
            <a:r>
              <a:rPr lang="en-US" altLang="zh-CN" sz="2400" dirty="0" err="1">
                <a:latin typeface="Times New Roman" panose="02020603050405020304" pitchFamily="18" charset="0"/>
              </a:rPr>
              <a:t>v</a:t>
            </a:r>
            <a:r>
              <a:rPr lang="en-US" altLang="zh-CN" sz="2400" baseline="-25000" dirty="0" err="1">
                <a:latin typeface="Times New Roman" panose="02020603050405020304" pitchFamily="18" charset="0"/>
              </a:rPr>
              <a:t>i</a:t>
            </a:r>
            <a:r>
              <a:rPr lang="en-US" altLang="zh-CN" sz="2400" dirty="0" err="1">
                <a:latin typeface="Times New Roman" panose="02020603050405020304" pitchFamily="18" charset="0"/>
              </a:rPr>
              <a:t>v</a:t>
            </a:r>
            <a:r>
              <a:rPr lang="en-US" altLang="zh-CN" sz="2400" baseline="-25000" dirty="0" err="1">
                <a:latin typeface="Times New Roman" panose="02020603050405020304" pitchFamily="18" charset="0"/>
              </a:rPr>
              <a:t>j</a:t>
            </a:r>
            <a:r>
              <a:rPr lang="zh-CN" altLang="en-US" sz="2400" dirty="0">
                <a:latin typeface="Times New Roman" panose="02020603050405020304" pitchFamily="18" charset="0"/>
              </a:rPr>
              <a:t>称为多边形的一条</a:t>
            </a:r>
            <a:r>
              <a:rPr lang="zh-CN" altLang="en-US" sz="2400" dirty="0">
                <a:solidFill>
                  <a:srgbClr val="0000CC"/>
                </a:solidFill>
                <a:latin typeface="Times New Roman" panose="02020603050405020304" pitchFamily="18" charset="0"/>
              </a:rPr>
              <a:t>弦</a:t>
            </a:r>
            <a:r>
              <a:rPr lang="zh-CN" altLang="en-US" sz="2400" dirty="0">
                <a:latin typeface="Times New Roman" panose="02020603050405020304" pitchFamily="18" charset="0"/>
              </a:rPr>
              <a:t>。弦将多边形</a:t>
            </a:r>
            <a:r>
              <a:rPr lang="zh-CN" altLang="en-US" sz="2400" dirty="0">
                <a:solidFill>
                  <a:srgbClr val="0000CC"/>
                </a:solidFill>
                <a:latin typeface="Times New Roman" panose="02020603050405020304" pitchFamily="18" charset="0"/>
              </a:rPr>
              <a:t>分割</a:t>
            </a:r>
            <a:r>
              <a:rPr lang="zh-CN" altLang="en-US" sz="2400" dirty="0">
                <a:latin typeface="Times New Roman" panose="02020603050405020304" pitchFamily="18" charset="0"/>
              </a:rPr>
              <a:t>成</a:t>
            </a:r>
            <a:r>
              <a:rPr lang="en-US" altLang="zh-CN" sz="2400" dirty="0">
                <a:latin typeface="Times New Roman" panose="02020603050405020304" pitchFamily="18" charset="0"/>
              </a:rPr>
              <a:t>2</a:t>
            </a:r>
            <a:r>
              <a:rPr lang="zh-CN" altLang="en-US" sz="2400" dirty="0">
                <a:latin typeface="Times New Roman" panose="02020603050405020304" pitchFamily="18" charset="0"/>
              </a:rPr>
              <a:t>个多边形</a:t>
            </a:r>
            <a:endParaRPr lang="zh-CN" altLang="en-US" sz="2400" dirty="0">
              <a:latin typeface="Times New Roman" panose="02020603050405020304" pitchFamily="18" charset="0"/>
            </a:endParaRPr>
          </a:p>
          <a:p>
            <a:pPr algn="ctr" eaLnBrk="1" hangingPunct="1">
              <a:lnSpc>
                <a:spcPct val="150000"/>
              </a:lnSpc>
              <a:spcBef>
                <a:spcPct val="0"/>
              </a:spcBef>
              <a:buFontTx/>
              <a:buNone/>
            </a:pPr>
            <a:r>
              <a:rPr lang="en-US" altLang="zh-CN" sz="2400" dirty="0">
                <a:solidFill>
                  <a:srgbClr val="0000CC"/>
                </a:solidFill>
                <a:latin typeface="Times New Roman" panose="02020603050405020304" pitchFamily="18" charset="0"/>
              </a:rPr>
              <a:t>{v</a:t>
            </a:r>
            <a:r>
              <a:rPr lang="en-US" altLang="zh-CN" sz="2400" baseline="-25000" dirty="0">
                <a:solidFill>
                  <a:srgbClr val="0000CC"/>
                </a:solidFill>
                <a:latin typeface="Times New Roman" panose="02020603050405020304" pitchFamily="18" charset="0"/>
              </a:rPr>
              <a:t>i</a:t>
            </a:r>
            <a:r>
              <a:rPr lang="en-US" altLang="zh-CN" sz="2400" dirty="0">
                <a:solidFill>
                  <a:srgbClr val="0000CC"/>
                </a:solidFill>
                <a:latin typeface="Times New Roman" panose="02020603050405020304" pitchFamily="18" charset="0"/>
              </a:rPr>
              <a:t>,v</a:t>
            </a:r>
            <a:r>
              <a:rPr lang="en-US" altLang="zh-CN" sz="2400" baseline="-25000" dirty="0">
                <a:solidFill>
                  <a:srgbClr val="0000CC"/>
                </a:solidFill>
                <a:latin typeface="Times New Roman" panose="02020603050405020304" pitchFamily="18" charset="0"/>
              </a:rPr>
              <a:t>i+1</a:t>
            </a:r>
            <a:r>
              <a:rPr lang="en-US" altLang="zh-CN" sz="2400" dirty="0">
                <a:solidFill>
                  <a:srgbClr val="0000CC"/>
                </a:solidFill>
                <a:latin typeface="Times New Roman" panose="02020603050405020304" pitchFamily="18" charset="0"/>
              </a:rPr>
              <a:t>,…,</a:t>
            </a:r>
            <a:r>
              <a:rPr lang="en-US" altLang="zh-CN" sz="2400" dirty="0" err="1">
                <a:solidFill>
                  <a:srgbClr val="0000CC"/>
                </a:solidFill>
                <a:latin typeface="Times New Roman" panose="02020603050405020304" pitchFamily="18" charset="0"/>
              </a:rPr>
              <a:t>v</a:t>
            </a:r>
            <a:r>
              <a:rPr lang="en-US" altLang="zh-CN" sz="2400" baseline="-25000" dirty="0" err="1">
                <a:solidFill>
                  <a:srgbClr val="0000CC"/>
                </a:solidFill>
                <a:latin typeface="Times New Roman" panose="02020603050405020304" pitchFamily="18" charset="0"/>
              </a:rPr>
              <a:t>j</a:t>
            </a:r>
            <a:r>
              <a:rPr lang="en-US" altLang="zh-CN" sz="2400" dirty="0">
                <a:solidFill>
                  <a:srgbClr val="0000CC"/>
                </a:solidFill>
                <a:latin typeface="Times New Roman" panose="02020603050405020304" pitchFamily="18" charset="0"/>
              </a:rPr>
              <a:t>}</a:t>
            </a:r>
            <a:r>
              <a:rPr lang="zh-CN" altLang="en-US" sz="2400" dirty="0">
                <a:solidFill>
                  <a:srgbClr val="0000CC"/>
                </a:solidFill>
                <a:latin typeface="Times New Roman" panose="02020603050405020304" pitchFamily="18" charset="0"/>
              </a:rPr>
              <a:t>和</a:t>
            </a:r>
            <a:r>
              <a:rPr lang="en-US" altLang="zh-CN" sz="2400" dirty="0">
                <a:solidFill>
                  <a:srgbClr val="0000CC"/>
                </a:solidFill>
                <a:latin typeface="Times New Roman" panose="02020603050405020304" pitchFamily="18" charset="0"/>
              </a:rPr>
              <a:t>{v</a:t>
            </a:r>
            <a:r>
              <a:rPr lang="en-US" altLang="zh-CN" sz="2400" baseline="-25000" dirty="0">
                <a:solidFill>
                  <a:srgbClr val="0000CC"/>
                </a:solidFill>
                <a:latin typeface="Times New Roman" panose="02020603050405020304" pitchFamily="18" charset="0"/>
              </a:rPr>
              <a:t>j</a:t>
            </a:r>
            <a:r>
              <a:rPr lang="en-US" altLang="zh-CN" sz="2400" dirty="0">
                <a:solidFill>
                  <a:srgbClr val="0000CC"/>
                </a:solidFill>
                <a:latin typeface="Times New Roman" panose="02020603050405020304" pitchFamily="18" charset="0"/>
              </a:rPr>
              <a:t>,v</a:t>
            </a:r>
            <a:r>
              <a:rPr lang="en-US" altLang="zh-CN" sz="2400" baseline="-25000" dirty="0">
                <a:solidFill>
                  <a:srgbClr val="0000CC"/>
                </a:solidFill>
                <a:latin typeface="Times New Roman" panose="02020603050405020304" pitchFamily="18" charset="0"/>
              </a:rPr>
              <a:t>j+1</a:t>
            </a:r>
            <a:r>
              <a:rPr lang="en-US" altLang="zh-CN" sz="2400" dirty="0">
                <a:solidFill>
                  <a:srgbClr val="0000CC"/>
                </a:solidFill>
                <a:latin typeface="Times New Roman" panose="02020603050405020304" pitchFamily="18" charset="0"/>
              </a:rPr>
              <a:t>,…v</a:t>
            </a:r>
            <a:r>
              <a:rPr lang="en-US" altLang="zh-CN" sz="2400" baseline="-25000" dirty="0">
                <a:solidFill>
                  <a:srgbClr val="0000CC"/>
                </a:solidFill>
                <a:latin typeface="Times New Roman" panose="02020603050405020304" pitchFamily="18" charset="0"/>
              </a:rPr>
              <a:t>i</a:t>
            </a:r>
            <a:r>
              <a:rPr lang="en-US" altLang="zh-CN" sz="2400" dirty="0">
                <a:solidFill>
                  <a:srgbClr val="0000CC"/>
                </a:solidFill>
                <a:latin typeface="Times New Roman" panose="02020603050405020304" pitchFamily="18" charset="0"/>
              </a:rPr>
              <a:t>}</a:t>
            </a:r>
            <a:endParaRPr lang="en-US" altLang="zh-CN" sz="2400" dirty="0">
              <a:solidFill>
                <a:srgbClr val="0000CC"/>
              </a:solidFill>
              <a:latin typeface="Times New Roman" panose="02020603050405020304" pitchFamily="18" charset="0"/>
            </a:endParaRPr>
          </a:p>
          <a:p>
            <a:pPr eaLnBrk="1" hangingPunct="1">
              <a:lnSpc>
                <a:spcPct val="150000"/>
              </a:lnSpc>
              <a:spcBef>
                <a:spcPct val="0"/>
              </a:spcBef>
              <a:buFontTx/>
              <a:buNone/>
            </a:pPr>
            <a:r>
              <a:rPr lang="zh-CN" altLang="en-US" sz="2400" b="1" dirty="0">
                <a:latin typeface="Times New Roman" panose="02020603050405020304" pitchFamily="18" charset="0"/>
              </a:rPr>
              <a:t>多边形的三角剖分</a:t>
            </a:r>
            <a:r>
              <a:rPr lang="zh-CN" altLang="en-US" sz="2400" dirty="0">
                <a:latin typeface="Times New Roman" panose="02020603050405020304" pitchFamily="18" charset="0"/>
              </a:rPr>
              <a:t>是将多边形分割成</a:t>
            </a:r>
            <a:r>
              <a:rPr lang="zh-CN" altLang="en-US" sz="2400" b="1" dirty="0">
                <a:solidFill>
                  <a:srgbClr val="FF3300"/>
                </a:solidFill>
                <a:latin typeface="Times New Roman" panose="02020603050405020304" pitchFamily="18" charset="0"/>
              </a:rPr>
              <a:t>互不相交的三角形</a:t>
            </a:r>
            <a:r>
              <a:rPr lang="zh-CN" altLang="en-US" sz="2400" dirty="0">
                <a:latin typeface="Times New Roman" panose="02020603050405020304" pitchFamily="18" charset="0"/>
              </a:rPr>
              <a:t>的弦的集合</a:t>
            </a:r>
            <a:r>
              <a:rPr lang="en-US" altLang="zh-CN" sz="2400" dirty="0">
                <a:latin typeface="Times New Roman" panose="02020603050405020304" pitchFamily="18" charset="0"/>
              </a:rPr>
              <a:t>T</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3.4</a:t>
            </a:r>
            <a:r>
              <a:rPr kumimoji="1" lang="zh-CN" altLang="en-US" dirty="0"/>
              <a:t> 凸多边形最优三角剖分</a:t>
            </a:r>
            <a:endParaRPr kumimoji="1" lang="zh-CN" altLang="en-US" dirty="0"/>
          </a:p>
        </p:txBody>
      </p:sp>
      <p:sp>
        <p:nvSpPr>
          <p:cNvPr id="4" name="Text Box 5"/>
          <p:cNvSpPr txBox="1">
            <a:spLocks noChangeArrowheads="1"/>
          </p:cNvSpPr>
          <p:nvPr/>
        </p:nvSpPr>
        <p:spPr bwMode="auto">
          <a:xfrm>
            <a:off x="457200" y="1353906"/>
            <a:ext cx="359072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ajor"/>
        </p:style>
        <p:txBody>
          <a:bodyPr wrap="none" lIns="0" tIns="0" rIns="0" bIns="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spcBef>
                <a:spcPct val="0"/>
              </a:spcBef>
              <a:buFontTx/>
              <a:buNone/>
            </a:pPr>
            <a:r>
              <a:rPr lang="zh-CN" altLang="en-US" sz="2800" dirty="0">
                <a:solidFill>
                  <a:srgbClr val="660033"/>
                </a:solidFill>
                <a:latin typeface="Times New Roman" panose="02020603050405020304" pitchFamily="18" charset="0"/>
                <a:ea typeface="幼圆" panose="02010509060101010101" pitchFamily="49" charset="-122"/>
              </a:rPr>
              <a:t>凸多边形最优三角剖分</a:t>
            </a:r>
            <a:endParaRPr lang="zh-CN" altLang="en-US" sz="2800" dirty="0">
              <a:solidFill>
                <a:srgbClr val="660033"/>
              </a:solidFill>
              <a:latin typeface="Times New Roman" panose="02020603050405020304" pitchFamily="18" charset="0"/>
              <a:ea typeface="幼圆" panose="02010509060101010101" pitchFamily="49" charset="-122"/>
            </a:endParaRPr>
          </a:p>
        </p:txBody>
      </p:sp>
      <p:sp>
        <p:nvSpPr>
          <p:cNvPr id="5" name="Text Box 2"/>
          <p:cNvSpPr txBox="1">
            <a:spLocks noChangeArrowheads="1"/>
          </p:cNvSpPr>
          <p:nvPr/>
        </p:nvSpPr>
        <p:spPr bwMode="auto">
          <a:xfrm>
            <a:off x="455531" y="1882193"/>
            <a:ext cx="8642350" cy="166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buFontTx/>
              <a:buNone/>
            </a:pPr>
            <a:r>
              <a:rPr lang="zh-CN" altLang="en-US" sz="2400" dirty="0">
                <a:latin typeface="黑体" panose="02010609060101010101" pitchFamily="49" charset="-122"/>
                <a:ea typeface="黑体" panose="02010609060101010101" pitchFamily="49" charset="-122"/>
              </a:rPr>
              <a:t>给定凸多边形</a:t>
            </a:r>
            <a:r>
              <a:rPr lang="en-US" altLang="zh-CN" sz="2400" dirty="0">
                <a:latin typeface="黑体" panose="02010609060101010101" pitchFamily="49" charset="-122"/>
                <a:ea typeface="黑体" panose="02010609060101010101" pitchFamily="49" charset="-122"/>
              </a:rPr>
              <a:t>P</a:t>
            </a:r>
            <a:r>
              <a:rPr lang="zh-CN" altLang="en-US" sz="2400" dirty="0">
                <a:latin typeface="黑体" panose="02010609060101010101" pitchFamily="49" charset="-122"/>
                <a:ea typeface="黑体" panose="02010609060101010101" pitchFamily="49" charset="-122"/>
              </a:rPr>
              <a:t>，以及定义在由多边形的边和弦组成的</a:t>
            </a:r>
            <a:r>
              <a:rPr lang="zh-CN" altLang="en-US" sz="2400" i="1" dirty="0">
                <a:solidFill>
                  <a:srgbClr val="FF3300"/>
                </a:solidFill>
                <a:latin typeface="黑体" panose="02010609060101010101" pitchFamily="49" charset="-122"/>
                <a:ea typeface="黑体" panose="02010609060101010101" pitchFamily="49" charset="-122"/>
              </a:rPr>
              <a:t>三角形上的权函数</a:t>
            </a:r>
            <a:r>
              <a:rPr lang="en-US" altLang="zh-CN" sz="2400" i="1" dirty="0">
                <a:solidFill>
                  <a:srgbClr val="FF3300"/>
                </a:solidFill>
                <a:latin typeface="黑体" panose="02010609060101010101" pitchFamily="49" charset="-122"/>
                <a:ea typeface="黑体" panose="02010609060101010101" pitchFamily="49" charset="-122"/>
              </a:rPr>
              <a:t>w</a:t>
            </a:r>
            <a:r>
              <a:rPr lang="zh-CN" altLang="en-US" sz="2400" dirty="0">
                <a:latin typeface="黑体" panose="02010609060101010101" pitchFamily="49" charset="-122"/>
                <a:ea typeface="黑体" panose="02010609060101010101" pitchFamily="49" charset="-122"/>
              </a:rPr>
              <a:t>。要求确定该凸多边形的三角剖分，使得即该三角剖分中诸三角形上权之和为最小。 </a:t>
            </a:r>
            <a:endParaRPr lang="zh-CN" altLang="en-US" sz="2400" dirty="0">
              <a:latin typeface="黑体" panose="02010609060101010101" pitchFamily="49" charset="-122"/>
              <a:ea typeface="黑体" panose="02010609060101010101" pitchFamily="49" charset="-122"/>
            </a:endParaRPr>
          </a:p>
        </p:txBody>
      </p:sp>
      <p:pic>
        <p:nvPicPr>
          <p:cNvPr id="6" name="Picture 3" descr="t3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7700" y="3630260"/>
            <a:ext cx="78486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1" descr="Image0000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38355" y="3203630"/>
            <a:ext cx="4176972" cy="3190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kumimoji="1" lang="en-US" altLang="zh-CN" dirty="0"/>
              <a:t>3.4</a:t>
            </a:r>
            <a:r>
              <a:rPr kumimoji="1" lang="zh-CN" altLang="en-US" dirty="0"/>
              <a:t> 凸多边形最优三角剖分</a:t>
            </a:r>
            <a:endParaRPr kumimoji="1" lang="zh-CN" altLang="en-US" dirty="0"/>
          </a:p>
        </p:txBody>
      </p:sp>
      <p:sp>
        <p:nvSpPr>
          <p:cNvPr id="3" name="Rectangle 3"/>
          <p:cNvSpPr>
            <a:spLocks noChangeArrowheads="1"/>
          </p:cNvSpPr>
          <p:nvPr/>
        </p:nvSpPr>
        <p:spPr bwMode="auto">
          <a:xfrm>
            <a:off x="533400" y="1371599"/>
            <a:ext cx="7345363" cy="609601"/>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1</a:t>
            </a:r>
            <a:r>
              <a:rPr lang="zh-CN"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）三角剖分的结构及其相关问题</a:t>
            </a:r>
            <a:endParaRPr lang="ja-JP" altLang="en-US" sz="280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
        <p:nvSpPr>
          <p:cNvPr id="4" name="Rectangle 6"/>
          <p:cNvSpPr>
            <a:spLocks noChangeArrowheads="1"/>
          </p:cNvSpPr>
          <p:nvPr/>
        </p:nvSpPr>
        <p:spPr bwMode="auto">
          <a:xfrm>
            <a:off x="685800" y="2103438"/>
            <a:ext cx="293211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 typeface="Wingdings" panose="05000000000000000000" pitchFamily="2" charset="2"/>
              <a:buChar char="l"/>
            </a:pPr>
            <a:r>
              <a:rPr lang="en-US" altLang="zh-CN" sz="2800" dirty="0">
                <a:latin typeface="Times New Roman" panose="02020603050405020304" pitchFamily="18" charset="0"/>
                <a:ea typeface="黑体" panose="02010609060101010101" pitchFamily="49" charset="-122"/>
              </a:rPr>
              <a:t>  </a:t>
            </a:r>
            <a:r>
              <a:rPr lang="zh-CN" altLang="en-US" sz="2800" dirty="0">
                <a:latin typeface="Times New Roman" panose="02020603050405020304" pitchFamily="18" charset="0"/>
                <a:ea typeface="黑体" panose="02010609060101010101" pitchFamily="49" charset="-122"/>
              </a:rPr>
              <a:t>表达式的语法树</a:t>
            </a:r>
            <a:endParaRPr lang="zh-CN" altLang="en-US" sz="2800" dirty="0">
              <a:latin typeface="Times New Roman" panose="02020603050405020304" pitchFamily="18" charset="0"/>
              <a:ea typeface="黑体" panose="02010609060101010101" pitchFamily="49" charset="-122"/>
            </a:endParaRPr>
          </a:p>
        </p:txBody>
      </p:sp>
      <p:sp>
        <p:nvSpPr>
          <p:cNvPr id="5" name="Rectangle 7"/>
          <p:cNvSpPr>
            <a:spLocks noChangeArrowheads="1"/>
          </p:cNvSpPr>
          <p:nvPr/>
        </p:nvSpPr>
        <p:spPr bwMode="auto">
          <a:xfrm>
            <a:off x="833524" y="2639492"/>
            <a:ext cx="7467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一个表达式的完全加括号方式相应于一棵完全</a:t>
            </a:r>
            <a:endParaRPr lang="zh-CN" altLang="en-US" sz="2800" dirty="0">
              <a:latin typeface="华文楷体" panose="02010600040101010101" pitchFamily="2" charset="-122"/>
              <a:ea typeface="华文楷体" panose="02010600040101010101" pitchFamily="2" charset="-122"/>
            </a:endParaRPr>
          </a:p>
          <a:p>
            <a:pPr eaLnBrk="1" hangingPunct="1">
              <a:spcBef>
                <a:spcPct val="0"/>
              </a:spcBef>
              <a:buFontTx/>
              <a:buNone/>
            </a:pPr>
            <a:r>
              <a:rPr lang="zh-CN" altLang="en-US" sz="2800" dirty="0">
                <a:latin typeface="华文楷体" panose="02010600040101010101" pitchFamily="2" charset="-122"/>
                <a:ea typeface="华文楷体" panose="02010600040101010101" pitchFamily="2" charset="-122"/>
              </a:rPr>
              <a:t>二叉树，称为表达式的语法树。</a:t>
            </a:r>
            <a:endParaRPr lang="zh-CN" altLang="en-US" sz="2800" dirty="0">
              <a:latin typeface="华文楷体" panose="02010600040101010101" pitchFamily="2" charset="-122"/>
              <a:ea typeface="华文楷体" panose="02010600040101010101" pitchFamily="2" charset="-122"/>
            </a:endParaRPr>
          </a:p>
        </p:txBody>
      </p:sp>
      <p:sp>
        <p:nvSpPr>
          <p:cNvPr id="6" name="Rectangle 8"/>
          <p:cNvSpPr>
            <a:spLocks noChangeArrowheads="1"/>
          </p:cNvSpPr>
          <p:nvPr/>
        </p:nvSpPr>
        <p:spPr bwMode="auto">
          <a:xfrm>
            <a:off x="723207" y="3724821"/>
            <a:ext cx="115411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 typeface="Wingdings" panose="05000000000000000000" pitchFamily="2" charset="2"/>
              <a:buChar char="l"/>
            </a:pPr>
            <a:r>
              <a:rPr lang="en-US" altLang="zh-CN" sz="2800" dirty="0">
                <a:latin typeface="Times New Roman" panose="02020603050405020304" pitchFamily="18" charset="0"/>
                <a:ea typeface="黑体" panose="02010609060101010101" pitchFamily="49" charset="-122"/>
              </a:rPr>
              <a:t>  </a:t>
            </a:r>
            <a:r>
              <a:rPr lang="zh-CN" altLang="en-US" sz="2800" dirty="0">
                <a:latin typeface="Times New Roman" panose="02020603050405020304" pitchFamily="18" charset="0"/>
                <a:ea typeface="黑体" panose="02010609060101010101" pitchFamily="49" charset="-122"/>
              </a:rPr>
              <a:t>例子</a:t>
            </a:r>
            <a:endParaRPr lang="zh-CN" altLang="en-US" sz="2800" dirty="0">
              <a:latin typeface="Times New Roman" panose="02020603050405020304" pitchFamily="18" charset="0"/>
              <a:ea typeface="黑体" panose="02010609060101010101" pitchFamily="49" charset="-122"/>
            </a:endParaRPr>
          </a:p>
        </p:txBody>
      </p:sp>
      <p:sp>
        <p:nvSpPr>
          <p:cNvPr id="7" name="Rectangle 9"/>
          <p:cNvSpPr>
            <a:spLocks noChangeArrowheads="1"/>
          </p:cNvSpPr>
          <p:nvPr/>
        </p:nvSpPr>
        <p:spPr bwMode="auto">
          <a:xfrm>
            <a:off x="798917" y="4277500"/>
            <a:ext cx="3911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800">
                <a:latin typeface="华文楷体" panose="02010600040101010101" pitchFamily="2" charset="-122"/>
                <a:ea typeface="华文楷体" panose="02010600040101010101" pitchFamily="2" charset="-122"/>
              </a:rPr>
              <a:t>完全加括号的矩阵连乘积</a:t>
            </a:r>
            <a:endParaRPr lang="zh-CN" altLang="en-US" sz="2800">
              <a:latin typeface="华文楷体" panose="02010600040101010101" pitchFamily="2" charset="-122"/>
              <a:ea typeface="华文楷体" panose="02010600040101010101" pitchFamily="2" charset="-122"/>
            </a:endParaRPr>
          </a:p>
        </p:txBody>
      </p:sp>
      <p:sp>
        <p:nvSpPr>
          <p:cNvPr id="8" name="Rectangle 10"/>
          <p:cNvSpPr>
            <a:spLocks noChangeArrowheads="1"/>
          </p:cNvSpPr>
          <p:nvPr/>
        </p:nvSpPr>
        <p:spPr bwMode="auto">
          <a:xfrm>
            <a:off x="866775" y="4931636"/>
            <a:ext cx="3479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800" dirty="0">
                <a:latin typeface="华文楷体" panose="02010600040101010101" pitchFamily="2" charset="-122"/>
                <a:ea typeface="华文楷体" panose="02010600040101010101" pitchFamily="2" charset="-122"/>
              </a:rPr>
              <a:t>((A1(A2A3))(A4(A5A6)))</a:t>
            </a:r>
            <a:endParaRPr lang="en-US" altLang="zh-CN" sz="2800" dirty="0">
              <a:latin typeface="华文楷体" panose="02010600040101010101" pitchFamily="2" charset="-122"/>
              <a:ea typeface="华文楷体" panose="02010600040101010101" pitchFamily="2" charset="-122"/>
            </a:endParaRPr>
          </a:p>
          <a:p>
            <a:pPr eaLnBrk="1" hangingPunct="1">
              <a:spcBef>
                <a:spcPct val="0"/>
              </a:spcBef>
              <a:buFontTx/>
              <a:buNone/>
            </a:pPr>
            <a:r>
              <a:rPr lang="zh-CN" altLang="en-US" sz="2800" dirty="0">
                <a:latin typeface="华文楷体" panose="02010600040101010101" pitchFamily="2" charset="-122"/>
                <a:ea typeface="华文楷体" panose="02010600040101010101" pitchFamily="2" charset="-122"/>
              </a:rPr>
              <a:t>所相应的语法树</a:t>
            </a:r>
            <a:endParaRPr lang="zh-CN" altLang="en-US" sz="28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3.4</a:t>
            </a:r>
            <a:r>
              <a:rPr kumimoji="1" lang="zh-CN" altLang="en-US" dirty="0"/>
              <a:t> 凸多边形最优三角剖分</a:t>
            </a:r>
            <a:endParaRPr kumimoji="1" lang="zh-CN" altLang="en-US" dirty="0"/>
          </a:p>
        </p:txBody>
      </p:sp>
      <p:sp>
        <p:nvSpPr>
          <p:cNvPr id="3" name="Rectangle 3"/>
          <p:cNvSpPr>
            <a:spLocks noChangeArrowheads="1"/>
          </p:cNvSpPr>
          <p:nvPr/>
        </p:nvSpPr>
        <p:spPr bwMode="auto">
          <a:xfrm>
            <a:off x="533400" y="1371599"/>
            <a:ext cx="7345363" cy="609601"/>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1</a:t>
            </a:r>
            <a:r>
              <a:rPr lang="zh-CN"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）三角剖分的结构及其相关问题</a:t>
            </a:r>
            <a:endParaRPr lang="ja-JP" altLang="en-US" sz="280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
        <p:nvSpPr>
          <p:cNvPr id="4" name="Rectangle 9"/>
          <p:cNvSpPr>
            <a:spLocks noChangeArrowheads="1"/>
          </p:cNvSpPr>
          <p:nvPr/>
        </p:nvSpPr>
        <p:spPr bwMode="auto">
          <a:xfrm>
            <a:off x="866775" y="2096293"/>
            <a:ext cx="7210425" cy="1106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buFontTx/>
              <a:buNone/>
            </a:pPr>
            <a:r>
              <a:rPr lang="zh-CN" altLang="en-US" sz="2600" b="1" i="1" dirty="0">
                <a:latin typeface="Times New Roman" panose="02020603050405020304" pitchFamily="18" charset="0"/>
              </a:rPr>
              <a:t>凸多边形</a:t>
            </a:r>
            <a:r>
              <a:rPr lang="en-US" altLang="zh-CN" sz="2600" dirty="0">
                <a:solidFill>
                  <a:srgbClr val="FF3300"/>
                </a:solidFill>
                <a:latin typeface="Times New Roman" panose="02020603050405020304" pitchFamily="18" charset="0"/>
              </a:rPr>
              <a:t>{v</a:t>
            </a:r>
            <a:r>
              <a:rPr lang="en-US" altLang="zh-CN" sz="2600" baseline="-25000" dirty="0">
                <a:solidFill>
                  <a:srgbClr val="FF3300"/>
                </a:solidFill>
                <a:latin typeface="Times New Roman" panose="02020603050405020304" pitchFamily="18" charset="0"/>
              </a:rPr>
              <a:t>0</a:t>
            </a:r>
            <a:r>
              <a:rPr lang="en-US" altLang="zh-CN" sz="2600" dirty="0">
                <a:solidFill>
                  <a:srgbClr val="FF3300"/>
                </a:solidFill>
                <a:latin typeface="Times New Roman" panose="02020603050405020304" pitchFamily="18" charset="0"/>
              </a:rPr>
              <a:t>,v</a:t>
            </a:r>
            <a:r>
              <a:rPr lang="en-US" altLang="zh-CN" sz="2600" baseline="-25000" dirty="0">
                <a:solidFill>
                  <a:srgbClr val="FF3300"/>
                </a:solidFill>
                <a:latin typeface="Times New Roman" panose="02020603050405020304" pitchFamily="18" charset="0"/>
              </a:rPr>
              <a:t>1</a:t>
            </a:r>
            <a:r>
              <a:rPr lang="en-US" altLang="zh-CN" sz="2600" dirty="0">
                <a:solidFill>
                  <a:srgbClr val="FF3300"/>
                </a:solidFill>
                <a:latin typeface="Times New Roman" panose="02020603050405020304" pitchFamily="18" charset="0"/>
              </a:rPr>
              <a:t>,…v</a:t>
            </a:r>
            <a:r>
              <a:rPr lang="en-US" altLang="zh-CN" sz="2600" baseline="-25000" dirty="0">
                <a:solidFill>
                  <a:srgbClr val="FF3300"/>
                </a:solidFill>
                <a:latin typeface="Times New Roman" panose="02020603050405020304" pitchFamily="18" charset="0"/>
              </a:rPr>
              <a:t>n-1</a:t>
            </a:r>
            <a:r>
              <a:rPr lang="en-US" altLang="zh-CN" sz="2600" dirty="0">
                <a:solidFill>
                  <a:srgbClr val="FF3300"/>
                </a:solidFill>
                <a:latin typeface="Times New Roman" panose="02020603050405020304" pitchFamily="18" charset="0"/>
              </a:rPr>
              <a:t>}</a:t>
            </a:r>
            <a:r>
              <a:rPr lang="zh-CN" altLang="en-US" sz="2600" b="1" i="1" dirty="0">
                <a:latin typeface="Times New Roman" panose="02020603050405020304" pitchFamily="18" charset="0"/>
              </a:rPr>
              <a:t>的三角剖分是否可以用语法树来表示？？？</a:t>
            </a:r>
            <a:endParaRPr lang="zh-CN" altLang="en-US" sz="2600" b="1" i="1" dirty="0">
              <a:latin typeface="华文楷体" panose="02010600040101010101" pitchFamily="2" charset="-122"/>
              <a:ea typeface="华文楷体" panose="02010600040101010101" pitchFamily="2" charset="-122"/>
            </a:endParaRPr>
          </a:p>
        </p:txBody>
      </p:sp>
      <p:pic>
        <p:nvPicPr>
          <p:cNvPr id="6" name="Picture 12" descr="Image0000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8013" y="3317907"/>
            <a:ext cx="405765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descr="Image00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644807"/>
            <a:ext cx="3933825"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3.4</a:t>
            </a:r>
            <a:r>
              <a:rPr kumimoji="1" lang="zh-CN" altLang="en-US" dirty="0"/>
              <a:t> 凸多边形最优三角剖分</a:t>
            </a:r>
            <a:endParaRPr kumimoji="1" lang="zh-CN" altLang="en-US" dirty="0"/>
          </a:p>
        </p:txBody>
      </p:sp>
      <p:sp>
        <p:nvSpPr>
          <p:cNvPr id="3" name="Text Box 4"/>
          <p:cNvSpPr txBox="1">
            <a:spLocks noChangeArrowheads="1"/>
          </p:cNvSpPr>
          <p:nvPr/>
        </p:nvSpPr>
        <p:spPr bwMode="auto">
          <a:xfrm>
            <a:off x="726200" y="3609974"/>
            <a:ext cx="8101012" cy="2308324"/>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3600" dirty="0">
                <a:latin typeface="宋体" panose="02010600030101010101" pitchFamily="2" charset="-122"/>
                <a:ea typeface="宋体" panose="02010600030101010101" pitchFamily="2" charset="-122"/>
              </a:rPr>
              <a:t>矩阵连乘积中的每个矩阵</a:t>
            </a:r>
            <a:r>
              <a:rPr lang="en-US" altLang="zh-CN" sz="3600" dirty="0">
                <a:latin typeface="宋体" panose="02010600030101010101" pitchFamily="2" charset="-122"/>
                <a:ea typeface="宋体" panose="02010600030101010101" pitchFamily="2" charset="-122"/>
              </a:rPr>
              <a:t>A</a:t>
            </a:r>
            <a:r>
              <a:rPr lang="en-US" altLang="zh-CN" sz="3600" baseline="-25000" dirty="0">
                <a:latin typeface="宋体" panose="02010600030101010101" pitchFamily="2" charset="-122"/>
                <a:ea typeface="宋体" panose="02010600030101010101" pitchFamily="2" charset="-122"/>
              </a:rPr>
              <a:t>i</a:t>
            </a:r>
            <a:r>
              <a:rPr lang="zh-CN" altLang="en-US" sz="3600" dirty="0">
                <a:latin typeface="宋体" panose="02010600030101010101" pitchFamily="2" charset="-122"/>
                <a:ea typeface="宋体" panose="02010600030101010101" pitchFamily="2" charset="-122"/>
              </a:rPr>
              <a:t>对应于凸</a:t>
            </a:r>
            <a:r>
              <a:rPr lang="en-US" altLang="zh-CN" sz="3600" dirty="0">
                <a:latin typeface="宋体" panose="02010600030101010101" pitchFamily="2" charset="-122"/>
                <a:ea typeface="宋体" panose="02010600030101010101" pitchFamily="2" charset="-122"/>
              </a:rPr>
              <a:t>(n+1)</a:t>
            </a:r>
            <a:r>
              <a:rPr lang="zh-CN" altLang="en-US" sz="3600" dirty="0">
                <a:latin typeface="宋体" panose="02010600030101010101" pitchFamily="2" charset="-122"/>
                <a:ea typeface="宋体" panose="02010600030101010101" pitchFamily="2" charset="-122"/>
              </a:rPr>
              <a:t>边形中的一条边</a:t>
            </a:r>
            <a:r>
              <a:rPr lang="en-US" altLang="zh-CN" sz="3600" dirty="0">
                <a:latin typeface="宋体" panose="02010600030101010101" pitchFamily="2" charset="-122"/>
                <a:ea typeface="宋体" panose="02010600030101010101" pitchFamily="2" charset="-122"/>
              </a:rPr>
              <a:t>v</a:t>
            </a:r>
            <a:r>
              <a:rPr lang="en-US" altLang="zh-CN" sz="3600" baseline="-25000" dirty="0">
                <a:latin typeface="宋体" panose="02010600030101010101" pitchFamily="2" charset="-122"/>
                <a:ea typeface="宋体" panose="02010600030101010101" pitchFamily="2" charset="-122"/>
              </a:rPr>
              <a:t>i-1</a:t>
            </a:r>
            <a:r>
              <a:rPr lang="en-US" altLang="zh-CN" sz="3600" dirty="0">
                <a:latin typeface="宋体" panose="02010600030101010101" pitchFamily="2" charset="-122"/>
                <a:ea typeface="宋体" panose="02010600030101010101" pitchFamily="2" charset="-122"/>
              </a:rPr>
              <a:t>v</a:t>
            </a:r>
            <a:r>
              <a:rPr lang="en-US" altLang="zh-CN" sz="3600" baseline="-25000" dirty="0">
                <a:latin typeface="宋体" panose="02010600030101010101" pitchFamily="2" charset="-122"/>
                <a:ea typeface="宋体" panose="02010600030101010101" pitchFamily="2" charset="-122"/>
              </a:rPr>
              <a:t>i</a:t>
            </a:r>
            <a:r>
              <a:rPr lang="zh-CN" altLang="en-US" sz="3600" dirty="0">
                <a:latin typeface="宋体" panose="02010600030101010101" pitchFamily="2" charset="-122"/>
                <a:ea typeface="宋体" panose="02010600030101010101" pitchFamily="2" charset="-122"/>
              </a:rPr>
              <a:t>。三角剖分中的一条弦</a:t>
            </a:r>
            <a:r>
              <a:rPr lang="en-US" altLang="zh-CN" sz="3600" dirty="0" err="1">
                <a:latin typeface="宋体" panose="02010600030101010101" pitchFamily="2" charset="-122"/>
                <a:ea typeface="宋体" panose="02010600030101010101" pitchFamily="2" charset="-122"/>
              </a:rPr>
              <a:t>v</a:t>
            </a:r>
            <a:r>
              <a:rPr lang="en-US" altLang="zh-CN" sz="3600" baseline="-25000" dirty="0" err="1">
                <a:latin typeface="宋体" panose="02010600030101010101" pitchFamily="2" charset="-122"/>
                <a:ea typeface="宋体" panose="02010600030101010101" pitchFamily="2" charset="-122"/>
              </a:rPr>
              <a:t>i</a:t>
            </a:r>
            <a:r>
              <a:rPr lang="en-US" altLang="zh-CN" sz="3600" dirty="0" err="1">
                <a:latin typeface="宋体" panose="02010600030101010101" pitchFamily="2" charset="-122"/>
                <a:ea typeface="宋体" panose="02010600030101010101" pitchFamily="2" charset="-122"/>
              </a:rPr>
              <a:t>v</a:t>
            </a:r>
            <a:r>
              <a:rPr lang="en-US" altLang="zh-CN" sz="3600" baseline="-25000" dirty="0" err="1">
                <a:latin typeface="宋体" panose="02010600030101010101" pitchFamily="2" charset="-122"/>
                <a:ea typeface="宋体" panose="02010600030101010101" pitchFamily="2" charset="-122"/>
              </a:rPr>
              <a:t>j</a:t>
            </a:r>
            <a:r>
              <a:rPr lang="zh-CN" altLang="en-US" sz="3600" dirty="0">
                <a:latin typeface="宋体" panose="02010600030101010101" pitchFamily="2" charset="-122"/>
                <a:ea typeface="宋体" panose="02010600030101010101" pitchFamily="2" charset="-122"/>
              </a:rPr>
              <a:t>，</a:t>
            </a:r>
            <a:r>
              <a:rPr lang="en-US" altLang="zh-CN" sz="3600" dirty="0" err="1">
                <a:latin typeface="宋体" panose="02010600030101010101" pitchFamily="2" charset="-122"/>
                <a:ea typeface="宋体" panose="02010600030101010101" pitchFamily="2" charset="-122"/>
              </a:rPr>
              <a:t>i</a:t>
            </a:r>
            <a:r>
              <a:rPr lang="en-US" altLang="zh-CN" sz="3600" dirty="0">
                <a:latin typeface="宋体" panose="02010600030101010101" pitchFamily="2" charset="-122"/>
                <a:ea typeface="宋体" panose="02010600030101010101" pitchFamily="2" charset="-122"/>
              </a:rPr>
              <a:t>&lt;j</a:t>
            </a:r>
            <a:r>
              <a:rPr lang="zh-CN" altLang="en-US" sz="3600" dirty="0">
                <a:latin typeface="宋体" panose="02010600030101010101" pitchFamily="2" charset="-122"/>
                <a:ea typeface="宋体" panose="02010600030101010101" pitchFamily="2" charset="-122"/>
              </a:rPr>
              <a:t>，对应于矩阵连乘积</a:t>
            </a:r>
            <a:r>
              <a:rPr lang="en-US" altLang="zh-CN" sz="3600" dirty="0">
                <a:latin typeface="宋体" panose="02010600030101010101" pitchFamily="2" charset="-122"/>
                <a:ea typeface="宋体" panose="02010600030101010101" pitchFamily="2" charset="-122"/>
              </a:rPr>
              <a:t>A[i+1:j]</a:t>
            </a:r>
            <a:r>
              <a:rPr lang="zh-CN" altLang="en-US" sz="3600" dirty="0">
                <a:latin typeface="宋体" panose="02010600030101010101" pitchFamily="2" charset="-122"/>
                <a:ea typeface="宋体" panose="02010600030101010101" pitchFamily="2" charset="-122"/>
              </a:rPr>
              <a:t>。</a:t>
            </a:r>
            <a:endParaRPr lang="zh-CN" altLang="en-US" sz="3600" dirty="0">
              <a:latin typeface="宋体" panose="02010600030101010101" pitchFamily="2" charset="-122"/>
              <a:ea typeface="宋体" panose="02010600030101010101" pitchFamily="2" charset="-122"/>
            </a:endParaRPr>
          </a:p>
        </p:txBody>
      </p:sp>
      <p:sp>
        <p:nvSpPr>
          <p:cNvPr id="4" name="Rectangle 6"/>
          <p:cNvSpPr>
            <a:spLocks noChangeArrowheads="1"/>
          </p:cNvSpPr>
          <p:nvPr/>
        </p:nvSpPr>
        <p:spPr bwMode="auto">
          <a:xfrm>
            <a:off x="731572" y="2241589"/>
            <a:ext cx="795506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3600" b="1" i="1" dirty="0">
                <a:solidFill>
                  <a:srgbClr val="FF3300"/>
                </a:solidFill>
                <a:latin typeface="Times New Roman" panose="02020603050405020304" pitchFamily="18" charset="0"/>
              </a:rPr>
              <a:t>凸多边形的三角剖分与矩阵连乘积是否有关系？？有什么关系？？</a:t>
            </a:r>
            <a:endParaRPr lang="zh-CN" altLang="en-US" sz="3600" b="1" i="1" dirty="0">
              <a:solidFill>
                <a:srgbClr val="FF3300"/>
              </a:solidFill>
              <a:latin typeface="华文楷体" panose="02010600040101010101" pitchFamily="2" charset="-122"/>
              <a:ea typeface="华文楷体" panose="02010600040101010101" pitchFamily="2" charset="-122"/>
            </a:endParaRPr>
          </a:p>
        </p:txBody>
      </p:sp>
      <p:sp>
        <p:nvSpPr>
          <p:cNvPr id="5" name="Rectangle 3"/>
          <p:cNvSpPr>
            <a:spLocks noChangeArrowheads="1"/>
          </p:cNvSpPr>
          <p:nvPr/>
        </p:nvSpPr>
        <p:spPr bwMode="auto">
          <a:xfrm>
            <a:off x="533400" y="1371599"/>
            <a:ext cx="7345363" cy="609601"/>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1</a:t>
            </a:r>
            <a:r>
              <a:rPr lang="zh-CN"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）三角剖分的结构及其相关问题</a:t>
            </a:r>
            <a:endParaRPr lang="ja-JP" altLang="en-US" sz="280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3.4</a:t>
            </a:r>
            <a:r>
              <a:rPr kumimoji="1" lang="zh-CN" altLang="en-US" dirty="0"/>
              <a:t> 凸多边形最优三角剖分</a:t>
            </a:r>
            <a:endParaRPr kumimoji="1" lang="zh-CN" altLang="en-US" dirty="0"/>
          </a:p>
        </p:txBody>
      </p:sp>
      <p:sp>
        <p:nvSpPr>
          <p:cNvPr id="3" name="Rectangle 3"/>
          <p:cNvSpPr>
            <a:spLocks noChangeArrowheads="1"/>
          </p:cNvSpPr>
          <p:nvPr/>
        </p:nvSpPr>
        <p:spPr bwMode="auto">
          <a:xfrm>
            <a:off x="533400" y="1371599"/>
            <a:ext cx="7345363" cy="609601"/>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2</a:t>
            </a:r>
            <a:r>
              <a:rPr lang="zh-CN"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）最优子结构性质</a:t>
            </a:r>
            <a:endParaRPr lang="ja-JP" altLang="en-US" sz="280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
        <p:nvSpPr>
          <p:cNvPr id="4" name="Rectangle 5"/>
          <p:cNvSpPr>
            <a:spLocks noChangeArrowheads="1"/>
          </p:cNvSpPr>
          <p:nvPr/>
        </p:nvSpPr>
        <p:spPr bwMode="auto">
          <a:xfrm>
            <a:off x="585706" y="1981200"/>
            <a:ext cx="8382000" cy="4136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FontTx/>
              <a:buNone/>
            </a:pPr>
            <a:r>
              <a:rPr lang="zh-CN" altLang="en-US" sz="3000" dirty="0">
                <a:latin typeface="黑体" panose="02010609060101010101" pitchFamily="49" charset="-122"/>
                <a:ea typeface="黑体" panose="02010609060101010101" pitchFamily="49" charset="-122"/>
              </a:rPr>
              <a:t>证明</a:t>
            </a:r>
            <a:r>
              <a:rPr lang="zh-CN" altLang="en-US" sz="3000" dirty="0">
                <a:latin typeface="Times New Roman" panose="02020603050405020304" pitchFamily="18" charset="0"/>
              </a:rPr>
              <a:t>：若凸</a:t>
            </a:r>
            <a:r>
              <a:rPr lang="en-US" altLang="zh-CN" sz="3000" dirty="0">
                <a:latin typeface="Times New Roman" panose="02020603050405020304" pitchFamily="18" charset="0"/>
              </a:rPr>
              <a:t>(n+1)</a:t>
            </a:r>
            <a:r>
              <a:rPr lang="zh-CN" altLang="en-US" sz="3000" dirty="0">
                <a:latin typeface="Times New Roman" panose="02020603050405020304" pitchFamily="18" charset="0"/>
              </a:rPr>
              <a:t>边形</a:t>
            </a:r>
            <a:r>
              <a:rPr lang="en-US" altLang="zh-CN" sz="3000" dirty="0">
                <a:latin typeface="Times New Roman" panose="02020603050405020304" pitchFamily="18" charset="0"/>
              </a:rPr>
              <a:t>P={v</a:t>
            </a:r>
            <a:r>
              <a:rPr lang="en-US" altLang="zh-CN" sz="3000" baseline="-25000" dirty="0">
                <a:latin typeface="Times New Roman" panose="02020603050405020304" pitchFamily="18" charset="0"/>
              </a:rPr>
              <a:t>0</a:t>
            </a:r>
            <a:r>
              <a:rPr lang="en-US" altLang="zh-CN" sz="3000" dirty="0">
                <a:latin typeface="Times New Roman" panose="02020603050405020304" pitchFamily="18" charset="0"/>
              </a:rPr>
              <a:t>,v</a:t>
            </a:r>
            <a:r>
              <a:rPr lang="en-US" altLang="zh-CN" sz="3000" baseline="-25000" dirty="0">
                <a:latin typeface="Times New Roman" panose="02020603050405020304" pitchFamily="18" charset="0"/>
              </a:rPr>
              <a:t>1</a:t>
            </a:r>
            <a:r>
              <a:rPr lang="en-US" altLang="zh-CN" sz="3000" dirty="0">
                <a:latin typeface="Times New Roman" panose="02020603050405020304" pitchFamily="18" charset="0"/>
              </a:rPr>
              <a:t>,…,v</a:t>
            </a:r>
            <a:r>
              <a:rPr lang="en-US" altLang="zh-CN" sz="3000" baseline="-25000" dirty="0">
                <a:latin typeface="Times New Roman" panose="02020603050405020304" pitchFamily="18" charset="0"/>
              </a:rPr>
              <a:t>n-1</a:t>
            </a:r>
            <a:r>
              <a:rPr lang="en-US" altLang="zh-CN" sz="3000" dirty="0">
                <a:latin typeface="Times New Roman" panose="02020603050405020304" pitchFamily="18" charset="0"/>
              </a:rPr>
              <a:t>}</a:t>
            </a:r>
            <a:r>
              <a:rPr lang="zh-CN" altLang="en-US" sz="3000" dirty="0">
                <a:latin typeface="Times New Roman" panose="02020603050405020304" pitchFamily="18" charset="0"/>
              </a:rPr>
              <a:t>的最优三角剖分</a:t>
            </a:r>
            <a:r>
              <a:rPr lang="en-US" altLang="zh-CN" sz="3000" dirty="0">
                <a:latin typeface="Times New Roman" panose="02020603050405020304" pitchFamily="18" charset="0"/>
              </a:rPr>
              <a:t>T</a:t>
            </a:r>
            <a:r>
              <a:rPr lang="zh-CN" altLang="en-US" sz="3000" dirty="0">
                <a:latin typeface="Times New Roman" panose="02020603050405020304" pitchFamily="18" charset="0"/>
              </a:rPr>
              <a:t>包含三角形</a:t>
            </a:r>
            <a:r>
              <a:rPr lang="en-US" altLang="zh-CN" sz="3000" dirty="0">
                <a:latin typeface="Times New Roman" panose="02020603050405020304" pitchFamily="18" charset="0"/>
              </a:rPr>
              <a:t>v</a:t>
            </a:r>
            <a:r>
              <a:rPr lang="en-US" altLang="zh-CN" sz="3000" baseline="-25000" dirty="0">
                <a:latin typeface="Times New Roman" panose="02020603050405020304" pitchFamily="18" charset="0"/>
              </a:rPr>
              <a:t>0</a:t>
            </a:r>
            <a:r>
              <a:rPr lang="en-US" altLang="zh-CN" sz="3000" dirty="0">
                <a:latin typeface="Times New Roman" panose="02020603050405020304" pitchFamily="18" charset="0"/>
              </a:rPr>
              <a:t>v</a:t>
            </a:r>
            <a:r>
              <a:rPr lang="en-US" altLang="zh-CN" sz="3000" baseline="-25000" dirty="0">
                <a:latin typeface="Times New Roman" panose="02020603050405020304" pitchFamily="18" charset="0"/>
              </a:rPr>
              <a:t>k</a:t>
            </a:r>
            <a:r>
              <a:rPr lang="en-US" altLang="zh-CN" sz="3000" dirty="0">
                <a:latin typeface="Times New Roman" panose="02020603050405020304" pitchFamily="18" charset="0"/>
              </a:rPr>
              <a:t>v</a:t>
            </a:r>
            <a:r>
              <a:rPr lang="en-US" altLang="zh-CN" sz="3000" baseline="-25000" dirty="0">
                <a:latin typeface="Times New Roman" panose="02020603050405020304" pitchFamily="18" charset="0"/>
              </a:rPr>
              <a:t>n</a:t>
            </a:r>
            <a:r>
              <a:rPr lang="zh-CN" altLang="en-US" sz="3000" dirty="0">
                <a:latin typeface="Times New Roman" panose="02020603050405020304" pitchFamily="18" charset="0"/>
              </a:rPr>
              <a:t>，</a:t>
            </a:r>
            <a:r>
              <a:rPr lang="en-US" altLang="zh-CN" sz="3000" dirty="0">
                <a:latin typeface="Times New Roman" panose="02020603050405020304" pitchFamily="18" charset="0"/>
              </a:rPr>
              <a:t>1≤k≤n-1</a:t>
            </a:r>
            <a:r>
              <a:rPr lang="zh-CN" altLang="en-US" sz="3000" dirty="0">
                <a:latin typeface="Times New Roman" panose="02020603050405020304" pitchFamily="18" charset="0"/>
              </a:rPr>
              <a:t>，则</a:t>
            </a:r>
            <a:r>
              <a:rPr lang="en-US" altLang="zh-CN" sz="3000" dirty="0">
                <a:latin typeface="Times New Roman" panose="02020603050405020304" pitchFamily="18" charset="0"/>
              </a:rPr>
              <a:t>T</a:t>
            </a:r>
            <a:r>
              <a:rPr lang="zh-CN" altLang="en-US" sz="3000" dirty="0">
                <a:latin typeface="Times New Roman" panose="02020603050405020304" pitchFamily="18" charset="0"/>
              </a:rPr>
              <a:t>的权为</a:t>
            </a:r>
            <a:r>
              <a:rPr lang="en-US" altLang="zh-CN" sz="3000" dirty="0">
                <a:latin typeface="Times New Roman" panose="02020603050405020304" pitchFamily="18" charset="0"/>
              </a:rPr>
              <a:t>3</a:t>
            </a:r>
            <a:r>
              <a:rPr lang="zh-CN" altLang="en-US" sz="3000" dirty="0">
                <a:latin typeface="Times New Roman" panose="02020603050405020304" pitchFamily="18" charset="0"/>
              </a:rPr>
              <a:t>个部分权的和：</a:t>
            </a:r>
            <a:r>
              <a:rPr lang="zh-CN" altLang="en-US" sz="3000" b="1" dirty="0">
                <a:solidFill>
                  <a:srgbClr val="0000CC"/>
                </a:solidFill>
                <a:latin typeface="Times New Roman" panose="02020603050405020304" pitchFamily="18" charset="0"/>
              </a:rPr>
              <a:t>三角形</a:t>
            </a:r>
            <a:r>
              <a:rPr lang="en-US" altLang="zh-CN" sz="3000" b="1" dirty="0">
                <a:solidFill>
                  <a:srgbClr val="0000CC"/>
                </a:solidFill>
                <a:latin typeface="Times New Roman" panose="02020603050405020304" pitchFamily="18" charset="0"/>
              </a:rPr>
              <a:t>v</a:t>
            </a:r>
            <a:r>
              <a:rPr lang="en-US" altLang="zh-CN" sz="3000" b="1" baseline="-25000" dirty="0">
                <a:solidFill>
                  <a:srgbClr val="0000CC"/>
                </a:solidFill>
                <a:latin typeface="Times New Roman" panose="02020603050405020304" pitchFamily="18" charset="0"/>
              </a:rPr>
              <a:t>0</a:t>
            </a:r>
            <a:r>
              <a:rPr lang="en-US" altLang="zh-CN" sz="3000" b="1" dirty="0">
                <a:solidFill>
                  <a:srgbClr val="0000CC"/>
                </a:solidFill>
                <a:latin typeface="Times New Roman" panose="02020603050405020304" pitchFamily="18" charset="0"/>
              </a:rPr>
              <a:t>v</a:t>
            </a:r>
            <a:r>
              <a:rPr lang="en-US" altLang="zh-CN" sz="3000" b="1" baseline="-25000" dirty="0">
                <a:solidFill>
                  <a:srgbClr val="0000CC"/>
                </a:solidFill>
                <a:latin typeface="Times New Roman" panose="02020603050405020304" pitchFamily="18" charset="0"/>
              </a:rPr>
              <a:t>k</a:t>
            </a:r>
            <a:r>
              <a:rPr lang="en-US" altLang="zh-CN" sz="3000" b="1" dirty="0">
                <a:solidFill>
                  <a:srgbClr val="0000CC"/>
                </a:solidFill>
                <a:latin typeface="Times New Roman" panose="02020603050405020304" pitchFamily="18" charset="0"/>
              </a:rPr>
              <a:t>v</a:t>
            </a:r>
            <a:r>
              <a:rPr lang="en-US" altLang="zh-CN" sz="3000" b="1" baseline="-25000" dirty="0">
                <a:solidFill>
                  <a:srgbClr val="0000CC"/>
                </a:solidFill>
                <a:latin typeface="Times New Roman" panose="02020603050405020304" pitchFamily="18" charset="0"/>
              </a:rPr>
              <a:t>n</a:t>
            </a:r>
            <a:r>
              <a:rPr lang="zh-CN" altLang="en-US" sz="3000" b="1" dirty="0">
                <a:solidFill>
                  <a:srgbClr val="0000CC"/>
                </a:solidFill>
                <a:latin typeface="Times New Roman" panose="02020603050405020304" pitchFamily="18" charset="0"/>
              </a:rPr>
              <a:t>的权</a:t>
            </a:r>
            <a:r>
              <a:rPr lang="zh-CN" altLang="en-US" sz="3000" dirty="0">
                <a:latin typeface="Times New Roman" panose="02020603050405020304" pitchFamily="18" charset="0"/>
              </a:rPr>
              <a:t>，</a:t>
            </a:r>
            <a:r>
              <a:rPr lang="zh-CN" altLang="en-US" sz="3000" b="1" dirty="0">
                <a:solidFill>
                  <a:srgbClr val="0000CC"/>
                </a:solidFill>
                <a:latin typeface="Times New Roman" panose="02020603050405020304" pitchFamily="18" charset="0"/>
              </a:rPr>
              <a:t>子多边形</a:t>
            </a:r>
            <a:r>
              <a:rPr lang="en-US" altLang="zh-CN" sz="3000" b="1" dirty="0">
                <a:solidFill>
                  <a:srgbClr val="0000CC"/>
                </a:solidFill>
                <a:latin typeface="Times New Roman" panose="02020603050405020304" pitchFamily="18" charset="0"/>
              </a:rPr>
              <a:t>{v</a:t>
            </a:r>
            <a:r>
              <a:rPr lang="en-US" altLang="zh-CN" sz="3000" b="1" baseline="-25000" dirty="0">
                <a:solidFill>
                  <a:srgbClr val="0000CC"/>
                </a:solidFill>
                <a:latin typeface="Times New Roman" panose="02020603050405020304" pitchFamily="18" charset="0"/>
              </a:rPr>
              <a:t>0</a:t>
            </a:r>
            <a:r>
              <a:rPr lang="en-US" altLang="zh-CN" sz="3000" b="1" dirty="0">
                <a:solidFill>
                  <a:srgbClr val="0000CC"/>
                </a:solidFill>
                <a:latin typeface="Times New Roman" panose="02020603050405020304" pitchFamily="18" charset="0"/>
              </a:rPr>
              <a:t>,v</a:t>
            </a:r>
            <a:r>
              <a:rPr lang="en-US" altLang="zh-CN" sz="3000" b="1" baseline="-25000" dirty="0">
                <a:solidFill>
                  <a:srgbClr val="0000CC"/>
                </a:solidFill>
                <a:latin typeface="Times New Roman" panose="02020603050405020304" pitchFamily="18" charset="0"/>
              </a:rPr>
              <a:t>1</a:t>
            </a:r>
            <a:r>
              <a:rPr lang="en-US" altLang="zh-CN" sz="3000" b="1" dirty="0">
                <a:solidFill>
                  <a:srgbClr val="0000CC"/>
                </a:solidFill>
                <a:latin typeface="Times New Roman" panose="02020603050405020304" pitchFamily="18" charset="0"/>
              </a:rPr>
              <a:t>,…,</a:t>
            </a:r>
            <a:r>
              <a:rPr lang="en-US" altLang="zh-CN" sz="3000" b="1" dirty="0" err="1">
                <a:solidFill>
                  <a:srgbClr val="0000CC"/>
                </a:solidFill>
                <a:latin typeface="Times New Roman" panose="02020603050405020304" pitchFamily="18" charset="0"/>
              </a:rPr>
              <a:t>v</a:t>
            </a:r>
            <a:r>
              <a:rPr lang="en-US" altLang="zh-CN" sz="3000" b="1" baseline="-25000" dirty="0" err="1">
                <a:solidFill>
                  <a:srgbClr val="0000CC"/>
                </a:solidFill>
                <a:latin typeface="Times New Roman" panose="02020603050405020304" pitchFamily="18" charset="0"/>
              </a:rPr>
              <a:t>k</a:t>
            </a:r>
            <a:r>
              <a:rPr lang="en-US" altLang="zh-CN" sz="3000" b="1" dirty="0">
                <a:solidFill>
                  <a:srgbClr val="0000CC"/>
                </a:solidFill>
                <a:latin typeface="Times New Roman" panose="02020603050405020304" pitchFamily="18" charset="0"/>
              </a:rPr>
              <a:t>}</a:t>
            </a:r>
            <a:r>
              <a:rPr lang="zh-CN" altLang="en-US" sz="3000" dirty="0">
                <a:latin typeface="Times New Roman" panose="02020603050405020304" pitchFamily="18" charset="0"/>
              </a:rPr>
              <a:t>和</a:t>
            </a:r>
            <a:r>
              <a:rPr lang="en-US" altLang="zh-CN" sz="3000" b="1" dirty="0">
                <a:solidFill>
                  <a:srgbClr val="0000CC"/>
                </a:solidFill>
                <a:latin typeface="Times New Roman" panose="02020603050405020304" pitchFamily="18" charset="0"/>
              </a:rPr>
              <a:t>{v</a:t>
            </a:r>
            <a:r>
              <a:rPr lang="en-US" altLang="zh-CN" sz="3000" b="1" baseline="-25000" dirty="0">
                <a:solidFill>
                  <a:srgbClr val="0000CC"/>
                </a:solidFill>
                <a:latin typeface="Times New Roman" panose="02020603050405020304" pitchFamily="18" charset="0"/>
              </a:rPr>
              <a:t>k</a:t>
            </a:r>
            <a:r>
              <a:rPr lang="en-US" altLang="zh-CN" sz="3000" b="1" dirty="0">
                <a:solidFill>
                  <a:srgbClr val="0000CC"/>
                </a:solidFill>
                <a:latin typeface="Times New Roman" panose="02020603050405020304" pitchFamily="18" charset="0"/>
              </a:rPr>
              <a:t>,v</a:t>
            </a:r>
            <a:r>
              <a:rPr lang="en-US" altLang="zh-CN" sz="3000" b="1" baseline="-25000" dirty="0">
                <a:solidFill>
                  <a:srgbClr val="0000CC"/>
                </a:solidFill>
                <a:latin typeface="Times New Roman" panose="02020603050405020304" pitchFamily="18" charset="0"/>
              </a:rPr>
              <a:t>k+1</a:t>
            </a:r>
            <a:r>
              <a:rPr lang="en-US" altLang="zh-CN" sz="3000" b="1" dirty="0">
                <a:solidFill>
                  <a:srgbClr val="0000CC"/>
                </a:solidFill>
                <a:latin typeface="Times New Roman" panose="02020603050405020304" pitchFamily="18" charset="0"/>
              </a:rPr>
              <a:t>,…,</a:t>
            </a:r>
            <a:r>
              <a:rPr lang="en-US" altLang="zh-CN" sz="3000" b="1" dirty="0" err="1">
                <a:solidFill>
                  <a:srgbClr val="0000CC"/>
                </a:solidFill>
                <a:latin typeface="Times New Roman" panose="02020603050405020304" pitchFamily="18" charset="0"/>
              </a:rPr>
              <a:t>v</a:t>
            </a:r>
            <a:r>
              <a:rPr lang="en-US" altLang="zh-CN" sz="3000" b="1" baseline="-25000" dirty="0" err="1">
                <a:solidFill>
                  <a:srgbClr val="0000CC"/>
                </a:solidFill>
                <a:latin typeface="Times New Roman" panose="02020603050405020304" pitchFamily="18" charset="0"/>
              </a:rPr>
              <a:t>n</a:t>
            </a:r>
            <a:r>
              <a:rPr lang="en-US" altLang="zh-CN" sz="3000" b="1" dirty="0">
                <a:solidFill>
                  <a:srgbClr val="0000CC"/>
                </a:solidFill>
                <a:latin typeface="Times New Roman" panose="02020603050405020304" pitchFamily="18" charset="0"/>
              </a:rPr>
              <a:t>}</a:t>
            </a:r>
            <a:r>
              <a:rPr lang="zh-CN" altLang="en-US" sz="3000" dirty="0">
                <a:latin typeface="Times New Roman" panose="02020603050405020304" pitchFamily="18" charset="0"/>
              </a:rPr>
              <a:t>的权之和。可以断言，由</a:t>
            </a:r>
            <a:r>
              <a:rPr lang="en-US" altLang="zh-CN" sz="3000" dirty="0">
                <a:latin typeface="Times New Roman" panose="02020603050405020304" pitchFamily="18" charset="0"/>
              </a:rPr>
              <a:t>T</a:t>
            </a:r>
            <a:r>
              <a:rPr lang="zh-CN" altLang="en-US" sz="3000" dirty="0">
                <a:latin typeface="Times New Roman" panose="02020603050405020304" pitchFamily="18" charset="0"/>
              </a:rPr>
              <a:t>所确定的这</a:t>
            </a:r>
            <a:r>
              <a:rPr lang="en-US" altLang="zh-CN" sz="3000" dirty="0">
                <a:latin typeface="Times New Roman" panose="02020603050405020304" pitchFamily="18" charset="0"/>
              </a:rPr>
              <a:t>2</a:t>
            </a:r>
            <a:r>
              <a:rPr lang="zh-CN" altLang="en-US" sz="3000" dirty="0">
                <a:latin typeface="Times New Roman" panose="02020603050405020304" pitchFamily="18" charset="0"/>
              </a:rPr>
              <a:t>个子多边形的三角剖分也是最优的。因为若有</a:t>
            </a:r>
            <a:r>
              <a:rPr lang="en-US" altLang="zh-CN" sz="3000" dirty="0">
                <a:latin typeface="Times New Roman" panose="02020603050405020304" pitchFamily="18" charset="0"/>
              </a:rPr>
              <a:t>{v</a:t>
            </a:r>
            <a:r>
              <a:rPr lang="en-US" altLang="zh-CN" sz="3000" baseline="-25000" dirty="0">
                <a:latin typeface="Times New Roman" panose="02020603050405020304" pitchFamily="18" charset="0"/>
              </a:rPr>
              <a:t>0</a:t>
            </a:r>
            <a:r>
              <a:rPr lang="en-US" altLang="zh-CN" sz="3000" dirty="0">
                <a:latin typeface="Times New Roman" panose="02020603050405020304" pitchFamily="18" charset="0"/>
              </a:rPr>
              <a:t>,v</a:t>
            </a:r>
            <a:r>
              <a:rPr lang="en-US" altLang="zh-CN" sz="3000" baseline="-25000" dirty="0">
                <a:latin typeface="Times New Roman" panose="02020603050405020304" pitchFamily="18" charset="0"/>
              </a:rPr>
              <a:t>1</a:t>
            </a:r>
            <a:r>
              <a:rPr lang="en-US" altLang="zh-CN" sz="3000" dirty="0">
                <a:latin typeface="Times New Roman" panose="02020603050405020304" pitchFamily="18" charset="0"/>
              </a:rPr>
              <a:t>,…,</a:t>
            </a:r>
            <a:r>
              <a:rPr lang="en-US" altLang="zh-CN" sz="3000" dirty="0" err="1">
                <a:latin typeface="Times New Roman" panose="02020603050405020304" pitchFamily="18" charset="0"/>
              </a:rPr>
              <a:t>v</a:t>
            </a:r>
            <a:r>
              <a:rPr lang="en-US" altLang="zh-CN" sz="3000" baseline="-25000" dirty="0" err="1">
                <a:latin typeface="Times New Roman" panose="02020603050405020304" pitchFamily="18" charset="0"/>
              </a:rPr>
              <a:t>k</a:t>
            </a:r>
            <a:r>
              <a:rPr lang="en-US" altLang="zh-CN" sz="3000" dirty="0">
                <a:latin typeface="Times New Roman" panose="02020603050405020304" pitchFamily="18" charset="0"/>
              </a:rPr>
              <a:t>}</a:t>
            </a:r>
            <a:r>
              <a:rPr lang="zh-CN" altLang="en-US" sz="3000" dirty="0">
                <a:latin typeface="Times New Roman" panose="02020603050405020304" pitchFamily="18" charset="0"/>
              </a:rPr>
              <a:t>或</a:t>
            </a:r>
            <a:r>
              <a:rPr lang="en-US" altLang="zh-CN" sz="3000" dirty="0">
                <a:latin typeface="Times New Roman" panose="02020603050405020304" pitchFamily="18" charset="0"/>
              </a:rPr>
              <a:t>{v</a:t>
            </a:r>
            <a:r>
              <a:rPr lang="en-US" altLang="zh-CN" sz="3000" baseline="-25000" dirty="0">
                <a:latin typeface="Times New Roman" panose="02020603050405020304" pitchFamily="18" charset="0"/>
              </a:rPr>
              <a:t>k</a:t>
            </a:r>
            <a:r>
              <a:rPr lang="en-US" altLang="zh-CN" sz="3000" dirty="0">
                <a:latin typeface="Times New Roman" panose="02020603050405020304" pitchFamily="18" charset="0"/>
              </a:rPr>
              <a:t>,v</a:t>
            </a:r>
            <a:r>
              <a:rPr lang="en-US" altLang="zh-CN" sz="3000" baseline="-25000" dirty="0">
                <a:latin typeface="Times New Roman" panose="02020603050405020304" pitchFamily="18" charset="0"/>
              </a:rPr>
              <a:t>k+1</a:t>
            </a:r>
            <a:r>
              <a:rPr lang="en-US" altLang="zh-CN" sz="3000" dirty="0">
                <a:latin typeface="Times New Roman" panose="02020603050405020304" pitchFamily="18" charset="0"/>
              </a:rPr>
              <a:t>,…,</a:t>
            </a:r>
            <a:r>
              <a:rPr lang="en-US" altLang="zh-CN" sz="3000" dirty="0" err="1">
                <a:latin typeface="Times New Roman" panose="02020603050405020304" pitchFamily="18" charset="0"/>
              </a:rPr>
              <a:t>v</a:t>
            </a:r>
            <a:r>
              <a:rPr lang="en-US" altLang="zh-CN" sz="3000" baseline="-25000" dirty="0" err="1">
                <a:latin typeface="Times New Roman" panose="02020603050405020304" pitchFamily="18" charset="0"/>
              </a:rPr>
              <a:t>n</a:t>
            </a:r>
            <a:r>
              <a:rPr lang="en-US" altLang="zh-CN" sz="3000" dirty="0">
                <a:latin typeface="Times New Roman" panose="02020603050405020304" pitchFamily="18" charset="0"/>
              </a:rPr>
              <a:t>}</a:t>
            </a:r>
            <a:r>
              <a:rPr lang="zh-CN" altLang="en-US" sz="3000" dirty="0">
                <a:latin typeface="Times New Roman" panose="02020603050405020304" pitchFamily="18" charset="0"/>
              </a:rPr>
              <a:t>的更小权的三角剖分将导致</a:t>
            </a:r>
            <a:r>
              <a:rPr lang="en-US" altLang="zh-CN" sz="3000" dirty="0">
                <a:latin typeface="Times New Roman" panose="02020603050405020304" pitchFamily="18" charset="0"/>
              </a:rPr>
              <a:t>T</a:t>
            </a:r>
            <a:r>
              <a:rPr lang="zh-CN" altLang="en-US" sz="3000" dirty="0">
                <a:latin typeface="Times New Roman" panose="02020603050405020304" pitchFamily="18" charset="0"/>
              </a:rPr>
              <a:t>不是最优三角剖分的矛盾。 </a:t>
            </a:r>
            <a:endParaRPr lang="zh-CN" altLang="en-US" sz="30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3.4</a:t>
            </a:r>
            <a:r>
              <a:rPr kumimoji="1" lang="zh-CN" altLang="en-US" dirty="0"/>
              <a:t> 凸多边形最优三角剖分</a:t>
            </a:r>
            <a:endParaRPr kumimoji="1" lang="zh-CN" altLang="en-US" dirty="0"/>
          </a:p>
        </p:txBody>
      </p:sp>
      <p:sp>
        <p:nvSpPr>
          <p:cNvPr id="3" name="Rectangle 3"/>
          <p:cNvSpPr>
            <a:spLocks noChangeArrowheads="1"/>
          </p:cNvSpPr>
          <p:nvPr/>
        </p:nvSpPr>
        <p:spPr bwMode="auto">
          <a:xfrm>
            <a:off x="533400" y="1371599"/>
            <a:ext cx="7345363" cy="609601"/>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3</a:t>
            </a:r>
            <a:r>
              <a:rPr lang="zh-CN"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）最优三角剖分的递归结构</a:t>
            </a:r>
            <a:endParaRPr lang="ja-JP" altLang="en-US" sz="280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
        <p:nvSpPr>
          <p:cNvPr id="4" name="Text Box 3"/>
          <p:cNvSpPr txBox="1">
            <a:spLocks noChangeArrowheads="1"/>
          </p:cNvSpPr>
          <p:nvPr/>
        </p:nvSpPr>
        <p:spPr bwMode="auto">
          <a:xfrm>
            <a:off x="481725" y="1981200"/>
            <a:ext cx="8589962"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 typeface="Wingdings" panose="05000000000000000000" pitchFamily="2" charset="2"/>
              <a:buChar char="u"/>
            </a:pPr>
            <a:r>
              <a:rPr lang="en-US" altLang="zh-CN" sz="2600" dirty="0">
                <a:latin typeface="宋体" panose="02010600030101010101" pitchFamily="2" charset="-122"/>
                <a:ea typeface="宋体" panose="02010600030101010101" pitchFamily="2" charset="-122"/>
              </a:rPr>
              <a:t>  </a:t>
            </a:r>
            <a:r>
              <a:rPr lang="zh-CN" altLang="en-US" sz="2600" dirty="0">
                <a:latin typeface="宋体" panose="02010600030101010101" pitchFamily="2" charset="-122"/>
                <a:ea typeface="宋体" panose="02010600030101010101" pitchFamily="2" charset="-122"/>
              </a:rPr>
              <a:t>定义</a:t>
            </a:r>
            <a:r>
              <a:rPr lang="en-US" altLang="zh-CN" sz="2600" dirty="0">
                <a:latin typeface="宋体" panose="02010600030101010101" pitchFamily="2" charset="-122"/>
                <a:ea typeface="宋体" panose="02010600030101010101" pitchFamily="2" charset="-122"/>
              </a:rPr>
              <a:t>t[</a:t>
            </a:r>
            <a:r>
              <a:rPr lang="en-US" altLang="zh-CN" sz="2600" dirty="0" err="1">
                <a:latin typeface="宋体" panose="02010600030101010101" pitchFamily="2" charset="-122"/>
                <a:ea typeface="宋体" panose="02010600030101010101" pitchFamily="2" charset="-122"/>
              </a:rPr>
              <a:t>i</a:t>
            </a:r>
            <a:r>
              <a:rPr lang="en-US" altLang="zh-CN" sz="2600" dirty="0">
                <a:latin typeface="宋体" panose="02010600030101010101" pitchFamily="2" charset="-122"/>
                <a:ea typeface="宋体" panose="02010600030101010101" pitchFamily="2" charset="-122"/>
              </a:rPr>
              <a:t>][j]</a:t>
            </a:r>
            <a:r>
              <a:rPr lang="zh-CN" altLang="en-US" sz="2600" dirty="0">
                <a:latin typeface="宋体" panose="02010600030101010101" pitchFamily="2" charset="-122"/>
                <a:ea typeface="宋体" panose="02010600030101010101" pitchFamily="2" charset="-122"/>
              </a:rPr>
              <a:t>，</a:t>
            </a:r>
            <a:r>
              <a:rPr lang="en-US" altLang="zh-CN" sz="2600" dirty="0">
                <a:latin typeface="宋体" panose="02010600030101010101" pitchFamily="2" charset="-122"/>
                <a:ea typeface="宋体" panose="02010600030101010101" pitchFamily="2" charset="-122"/>
              </a:rPr>
              <a:t>1≤i&lt;</a:t>
            </a:r>
            <a:r>
              <a:rPr lang="en-US" altLang="zh-CN" sz="2600" dirty="0" err="1">
                <a:latin typeface="宋体" panose="02010600030101010101" pitchFamily="2" charset="-122"/>
                <a:ea typeface="宋体" panose="02010600030101010101" pitchFamily="2" charset="-122"/>
              </a:rPr>
              <a:t>j≤n</a:t>
            </a:r>
            <a:r>
              <a:rPr lang="zh-CN" altLang="en-US" sz="2600" dirty="0">
                <a:latin typeface="宋体" panose="02010600030101010101" pitchFamily="2" charset="-122"/>
                <a:ea typeface="宋体" panose="02010600030101010101" pitchFamily="2" charset="-122"/>
              </a:rPr>
              <a:t>，为凸子多边形</a:t>
            </a:r>
            <a:r>
              <a:rPr lang="en-US" altLang="zh-CN" sz="2600" dirty="0">
                <a:latin typeface="宋体" panose="02010600030101010101" pitchFamily="2" charset="-122"/>
                <a:ea typeface="宋体" panose="02010600030101010101" pitchFamily="2" charset="-122"/>
              </a:rPr>
              <a:t>{v</a:t>
            </a:r>
            <a:r>
              <a:rPr lang="en-US" altLang="zh-CN" sz="2600" baseline="-25000" dirty="0">
                <a:latin typeface="宋体" panose="02010600030101010101" pitchFamily="2" charset="-122"/>
                <a:ea typeface="宋体" panose="02010600030101010101" pitchFamily="2" charset="-122"/>
              </a:rPr>
              <a:t>i-1</a:t>
            </a:r>
            <a:r>
              <a:rPr lang="en-US" altLang="zh-CN" sz="2600" dirty="0">
                <a:latin typeface="宋体" panose="02010600030101010101" pitchFamily="2" charset="-122"/>
                <a:ea typeface="宋体" panose="02010600030101010101" pitchFamily="2" charset="-122"/>
              </a:rPr>
              <a:t>,v</a:t>
            </a:r>
            <a:r>
              <a:rPr lang="en-US" altLang="zh-CN" sz="2600" baseline="-25000" dirty="0">
                <a:latin typeface="宋体" panose="02010600030101010101" pitchFamily="2" charset="-122"/>
                <a:ea typeface="宋体" panose="02010600030101010101" pitchFamily="2" charset="-122"/>
              </a:rPr>
              <a:t>i</a:t>
            </a:r>
            <a:r>
              <a:rPr lang="en-US" altLang="zh-CN" sz="2600" dirty="0">
                <a:latin typeface="宋体" panose="02010600030101010101" pitchFamily="2" charset="-122"/>
                <a:ea typeface="宋体" panose="02010600030101010101" pitchFamily="2" charset="-122"/>
              </a:rPr>
              <a:t>,…,</a:t>
            </a:r>
            <a:r>
              <a:rPr lang="en-US" altLang="zh-CN" sz="2600" dirty="0" err="1">
                <a:latin typeface="宋体" panose="02010600030101010101" pitchFamily="2" charset="-122"/>
                <a:ea typeface="宋体" panose="02010600030101010101" pitchFamily="2" charset="-122"/>
              </a:rPr>
              <a:t>v</a:t>
            </a:r>
            <a:r>
              <a:rPr lang="en-US" altLang="zh-CN" sz="2600" baseline="-25000" dirty="0" err="1">
                <a:latin typeface="宋体" panose="02010600030101010101" pitchFamily="2" charset="-122"/>
                <a:ea typeface="宋体" panose="02010600030101010101" pitchFamily="2" charset="-122"/>
              </a:rPr>
              <a:t>j</a:t>
            </a:r>
            <a:r>
              <a:rPr lang="en-US" altLang="zh-CN" sz="2600" dirty="0">
                <a:latin typeface="宋体" panose="02010600030101010101" pitchFamily="2" charset="-122"/>
                <a:ea typeface="宋体" panose="02010600030101010101" pitchFamily="2" charset="-122"/>
              </a:rPr>
              <a:t>}</a:t>
            </a:r>
            <a:r>
              <a:rPr lang="zh-CN" altLang="en-US" sz="2600" dirty="0">
                <a:latin typeface="宋体" panose="02010600030101010101" pitchFamily="2" charset="-122"/>
                <a:ea typeface="宋体" panose="02010600030101010101" pitchFamily="2" charset="-122"/>
              </a:rPr>
              <a:t>的最优三角剖分所对应的</a:t>
            </a:r>
            <a:r>
              <a:rPr lang="zh-CN" altLang="en-US" sz="2600" b="1" dirty="0">
                <a:solidFill>
                  <a:srgbClr val="FF3300"/>
                </a:solidFill>
                <a:latin typeface="宋体" panose="02010600030101010101" pitchFamily="2" charset="-122"/>
                <a:ea typeface="宋体" panose="02010600030101010101" pitchFamily="2" charset="-122"/>
              </a:rPr>
              <a:t>权函数</a:t>
            </a:r>
            <a:r>
              <a:rPr lang="zh-CN" altLang="en-US" sz="2600" dirty="0">
                <a:latin typeface="宋体" panose="02010600030101010101" pitchFamily="2" charset="-122"/>
                <a:ea typeface="宋体" panose="02010600030101010101" pitchFamily="2" charset="-122"/>
              </a:rPr>
              <a:t>值，即其</a:t>
            </a:r>
            <a:r>
              <a:rPr lang="zh-CN" altLang="en-US" sz="2600" b="1" dirty="0">
                <a:solidFill>
                  <a:srgbClr val="FF3300"/>
                </a:solidFill>
                <a:latin typeface="宋体" panose="02010600030101010101" pitchFamily="2" charset="-122"/>
                <a:ea typeface="宋体" panose="02010600030101010101" pitchFamily="2" charset="-122"/>
              </a:rPr>
              <a:t>最优值</a:t>
            </a:r>
            <a:r>
              <a:rPr lang="zh-CN" altLang="en-US" sz="2600" dirty="0">
                <a:latin typeface="宋体" panose="02010600030101010101" pitchFamily="2" charset="-122"/>
                <a:ea typeface="宋体" panose="02010600030101010101" pitchFamily="2" charset="-122"/>
              </a:rPr>
              <a:t>。为方便起见，设退化的多边形</a:t>
            </a:r>
            <a:r>
              <a:rPr lang="en-US" altLang="zh-CN" sz="2600" dirty="0">
                <a:latin typeface="宋体" panose="02010600030101010101" pitchFamily="2" charset="-122"/>
                <a:ea typeface="宋体" panose="02010600030101010101" pitchFamily="2" charset="-122"/>
              </a:rPr>
              <a:t>{v</a:t>
            </a:r>
            <a:r>
              <a:rPr lang="en-US" altLang="zh-CN" sz="2600" baseline="-25000" dirty="0">
                <a:latin typeface="宋体" panose="02010600030101010101" pitchFamily="2" charset="-122"/>
                <a:ea typeface="宋体" panose="02010600030101010101" pitchFamily="2" charset="-122"/>
              </a:rPr>
              <a:t>i-1</a:t>
            </a:r>
            <a:r>
              <a:rPr lang="en-US" altLang="zh-CN" sz="2600" dirty="0">
                <a:latin typeface="宋体" panose="02010600030101010101" pitchFamily="2" charset="-122"/>
                <a:ea typeface="宋体" panose="02010600030101010101" pitchFamily="2" charset="-122"/>
              </a:rPr>
              <a:t>,v</a:t>
            </a:r>
            <a:r>
              <a:rPr lang="en-US" altLang="zh-CN" sz="2600" baseline="-25000" dirty="0">
                <a:latin typeface="宋体" panose="02010600030101010101" pitchFamily="2" charset="-122"/>
                <a:ea typeface="宋体" panose="02010600030101010101" pitchFamily="2" charset="-122"/>
              </a:rPr>
              <a:t>i</a:t>
            </a:r>
            <a:r>
              <a:rPr lang="en-US" altLang="zh-CN" sz="2600" dirty="0">
                <a:latin typeface="宋体" panose="02010600030101010101" pitchFamily="2" charset="-122"/>
                <a:ea typeface="宋体" panose="02010600030101010101" pitchFamily="2" charset="-122"/>
              </a:rPr>
              <a:t>}</a:t>
            </a:r>
            <a:r>
              <a:rPr lang="zh-CN" altLang="en-US" sz="2600" dirty="0">
                <a:latin typeface="宋体" panose="02010600030101010101" pitchFamily="2" charset="-122"/>
                <a:ea typeface="宋体" panose="02010600030101010101" pitchFamily="2" charset="-122"/>
              </a:rPr>
              <a:t>具有权值</a:t>
            </a:r>
            <a:r>
              <a:rPr lang="en-US" altLang="zh-CN" sz="2600" dirty="0">
                <a:latin typeface="宋体" panose="02010600030101010101" pitchFamily="2" charset="-122"/>
                <a:ea typeface="宋体" panose="02010600030101010101" pitchFamily="2" charset="-122"/>
              </a:rPr>
              <a:t>0</a:t>
            </a:r>
            <a:r>
              <a:rPr lang="zh-CN" altLang="en-US" sz="2600" dirty="0">
                <a:latin typeface="宋体" panose="02010600030101010101" pitchFamily="2" charset="-122"/>
                <a:ea typeface="宋体" panose="02010600030101010101" pitchFamily="2" charset="-122"/>
              </a:rPr>
              <a:t>。据此定义，要计算的凸</a:t>
            </a:r>
            <a:r>
              <a:rPr lang="en-US" altLang="zh-CN" sz="2600" dirty="0">
                <a:latin typeface="宋体" panose="02010600030101010101" pitchFamily="2" charset="-122"/>
                <a:ea typeface="宋体" panose="02010600030101010101" pitchFamily="2" charset="-122"/>
              </a:rPr>
              <a:t>(n+1)</a:t>
            </a:r>
            <a:r>
              <a:rPr lang="zh-CN" altLang="en-US" sz="2600" dirty="0">
                <a:latin typeface="宋体" panose="02010600030101010101" pitchFamily="2" charset="-122"/>
                <a:ea typeface="宋体" panose="02010600030101010101" pitchFamily="2" charset="-122"/>
              </a:rPr>
              <a:t>边形</a:t>
            </a:r>
            <a:r>
              <a:rPr lang="en-US" altLang="zh-CN" sz="2600" dirty="0">
                <a:latin typeface="宋体" panose="02010600030101010101" pitchFamily="2" charset="-122"/>
                <a:ea typeface="宋体" panose="02010600030101010101" pitchFamily="2" charset="-122"/>
              </a:rPr>
              <a:t>P</a:t>
            </a:r>
            <a:r>
              <a:rPr lang="zh-CN" altLang="en-US" sz="2600" dirty="0">
                <a:latin typeface="宋体" panose="02010600030101010101" pitchFamily="2" charset="-122"/>
                <a:ea typeface="宋体" panose="02010600030101010101" pitchFamily="2" charset="-122"/>
              </a:rPr>
              <a:t>的最优权值为</a:t>
            </a:r>
            <a:r>
              <a:rPr lang="en-US" altLang="zh-CN" sz="2600" dirty="0">
                <a:latin typeface="宋体" panose="02010600030101010101" pitchFamily="2" charset="-122"/>
                <a:ea typeface="宋体" panose="02010600030101010101" pitchFamily="2" charset="-122"/>
              </a:rPr>
              <a:t>t[1][n]</a:t>
            </a:r>
            <a:r>
              <a:rPr lang="zh-CN" altLang="en-US" sz="2600" dirty="0">
                <a:latin typeface="宋体" panose="02010600030101010101" pitchFamily="2" charset="-122"/>
                <a:ea typeface="宋体" panose="02010600030101010101" pitchFamily="2" charset="-122"/>
              </a:rPr>
              <a:t>。</a:t>
            </a:r>
            <a:endParaRPr lang="zh-CN" altLang="en-US" sz="2600" dirty="0">
              <a:latin typeface="宋体" panose="02010600030101010101" pitchFamily="2" charset="-122"/>
              <a:ea typeface="宋体" panose="02010600030101010101" pitchFamily="2" charset="-122"/>
            </a:endParaRPr>
          </a:p>
          <a:p>
            <a:pPr eaLnBrk="1" hangingPunct="1">
              <a:spcBef>
                <a:spcPct val="0"/>
              </a:spcBef>
              <a:buFont typeface="Wingdings" panose="05000000000000000000" pitchFamily="2" charset="2"/>
              <a:buChar char="u"/>
            </a:pPr>
            <a:r>
              <a:rPr lang="zh-CN" altLang="en-US" sz="2600" dirty="0">
                <a:latin typeface="宋体" panose="02010600030101010101" pitchFamily="2" charset="-122"/>
                <a:ea typeface="宋体" panose="02010600030101010101" pitchFamily="2" charset="-122"/>
              </a:rPr>
              <a:t>  </a:t>
            </a:r>
            <a:r>
              <a:rPr lang="en-US" altLang="zh-CN" sz="2600" dirty="0">
                <a:latin typeface="宋体" panose="02010600030101010101" pitchFamily="2" charset="-122"/>
                <a:ea typeface="宋体" panose="02010600030101010101" pitchFamily="2" charset="-122"/>
              </a:rPr>
              <a:t>t[</a:t>
            </a:r>
            <a:r>
              <a:rPr lang="en-US" altLang="zh-CN" sz="2600" dirty="0" err="1">
                <a:latin typeface="宋体" panose="02010600030101010101" pitchFamily="2" charset="-122"/>
                <a:ea typeface="宋体" panose="02010600030101010101" pitchFamily="2" charset="-122"/>
              </a:rPr>
              <a:t>i</a:t>
            </a:r>
            <a:r>
              <a:rPr lang="en-US" altLang="zh-CN" sz="2600" dirty="0">
                <a:latin typeface="宋体" panose="02010600030101010101" pitchFamily="2" charset="-122"/>
                <a:ea typeface="宋体" panose="02010600030101010101" pitchFamily="2" charset="-122"/>
              </a:rPr>
              <a:t>][j]</a:t>
            </a:r>
            <a:r>
              <a:rPr lang="zh-CN" altLang="en-US" sz="2600" dirty="0">
                <a:latin typeface="宋体" panose="02010600030101010101" pitchFamily="2" charset="-122"/>
                <a:ea typeface="宋体" panose="02010600030101010101" pitchFamily="2" charset="-122"/>
              </a:rPr>
              <a:t>的值可以利用</a:t>
            </a:r>
            <a:r>
              <a:rPr lang="zh-CN" altLang="en-US" sz="2600" dirty="0">
                <a:solidFill>
                  <a:srgbClr val="0000CC"/>
                </a:solidFill>
                <a:latin typeface="宋体" panose="02010600030101010101" pitchFamily="2" charset="-122"/>
                <a:ea typeface="宋体" panose="02010600030101010101" pitchFamily="2" charset="-122"/>
              </a:rPr>
              <a:t>最优子结构性质</a:t>
            </a:r>
            <a:r>
              <a:rPr lang="zh-CN" altLang="en-US" sz="2600" dirty="0">
                <a:latin typeface="宋体" panose="02010600030101010101" pitchFamily="2" charset="-122"/>
                <a:ea typeface="宋体" panose="02010600030101010101" pitchFamily="2" charset="-122"/>
              </a:rPr>
              <a:t>递归地计算。</a:t>
            </a:r>
            <a:endParaRPr lang="zh-CN" altLang="en-US" sz="2600" dirty="0">
              <a:latin typeface="宋体" panose="02010600030101010101" pitchFamily="2" charset="-122"/>
              <a:ea typeface="宋体" panose="02010600030101010101" pitchFamily="2" charset="-122"/>
            </a:endParaRPr>
          </a:p>
          <a:p>
            <a:pPr eaLnBrk="1" hangingPunct="1">
              <a:spcBef>
                <a:spcPct val="0"/>
              </a:spcBef>
              <a:buFont typeface="Wingdings" panose="05000000000000000000" pitchFamily="2" charset="2"/>
              <a:buNone/>
            </a:pPr>
            <a:r>
              <a:rPr lang="zh-CN" altLang="en-US" sz="2600" dirty="0">
                <a:latin typeface="宋体" panose="02010600030101010101" pitchFamily="2" charset="-122"/>
                <a:ea typeface="宋体" panose="02010600030101010101" pitchFamily="2" charset="-122"/>
              </a:rPr>
              <a:t>     当</a:t>
            </a:r>
            <a:r>
              <a:rPr lang="en-US" altLang="zh-CN" sz="2600" dirty="0">
                <a:latin typeface="宋体" panose="02010600030101010101" pitchFamily="2" charset="-122"/>
                <a:ea typeface="宋体" panose="02010600030101010101" pitchFamily="2" charset="-122"/>
              </a:rPr>
              <a:t>j-i≥1</a:t>
            </a:r>
            <a:r>
              <a:rPr lang="zh-CN" altLang="en-US" sz="2600" dirty="0">
                <a:latin typeface="宋体" panose="02010600030101010101" pitchFamily="2" charset="-122"/>
                <a:ea typeface="宋体" panose="02010600030101010101" pitchFamily="2" charset="-122"/>
              </a:rPr>
              <a:t>时，凸子多边形至少有</a:t>
            </a:r>
            <a:r>
              <a:rPr lang="en-US" altLang="zh-CN" sz="2600" dirty="0">
                <a:latin typeface="宋体" panose="02010600030101010101" pitchFamily="2" charset="-122"/>
                <a:ea typeface="宋体" panose="02010600030101010101" pitchFamily="2" charset="-122"/>
              </a:rPr>
              <a:t>3</a:t>
            </a:r>
            <a:r>
              <a:rPr lang="zh-CN" altLang="en-US" sz="2600" dirty="0">
                <a:latin typeface="宋体" panose="02010600030101010101" pitchFamily="2" charset="-122"/>
                <a:ea typeface="宋体" panose="02010600030101010101" pitchFamily="2" charset="-122"/>
              </a:rPr>
              <a:t>个顶点。</a:t>
            </a:r>
            <a:endParaRPr lang="zh-CN" altLang="en-US" sz="2600" dirty="0">
              <a:latin typeface="宋体" panose="02010600030101010101" pitchFamily="2" charset="-122"/>
              <a:ea typeface="宋体" panose="02010600030101010101" pitchFamily="2" charset="-122"/>
            </a:endParaRPr>
          </a:p>
          <a:p>
            <a:pPr eaLnBrk="1" hangingPunct="1">
              <a:spcBef>
                <a:spcPct val="0"/>
              </a:spcBef>
              <a:buFont typeface="Wingdings" panose="05000000000000000000" pitchFamily="2" charset="2"/>
              <a:buChar char="u"/>
            </a:pPr>
            <a:r>
              <a:rPr lang="zh-CN" altLang="en-US" sz="2600" dirty="0">
                <a:latin typeface="宋体" panose="02010600030101010101" pitchFamily="2" charset="-122"/>
                <a:ea typeface="宋体" panose="02010600030101010101" pitchFamily="2" charset="-122"/>
              </a:rPr>
              <a:t>  由最优子结构性质，</a:t>
            </a:r>
            <a:r>
              <a:rPr lang="en-US" altLang="zh-CN" sz="2600" dirty="0">
                <a:latin typeface="宋体" panose="02010600030101010101" pitchFamily="2" charset="-122"/>
                <a:ea typeface="宋体" panose="02010600030101010101" pitchFamily="2" charset="-122"/>
              </a:rPr>
              <a:t>t[</a:t>
            </a:r>
            <a:r>
              <a:rPr lang="en-US" altLang="zh-CN" sz="2600" dirty="0" err="1">
                <a:latin typeface="宋体" panose="02010600030101010101" pitchFamily="2" charset="-122"/>
                <a:ea typeface="宋体" panose="02010600030101010101" pitchFamily="2" charset="-122"/>
              </a:rPr>
              <a:t>i</a:t>
            </a:r>
            <a:r>
              <a:rPr lang="en-US" altLang="zh-CN" sz="2600" dirty="0">
                <a:latin typeface="宋体" panose="02010600030101010101" pitchFamily="2" charset="-122"/>
                <a:ea typeface="宋体" panose="02010600030101010101" pitchFamily="2" charset="-122"/>
              </a:rPr>
              <a:t>][j]</a:t>
            </a:r>
            <a:r>
              <a:rPr lang="zh-CN" altLang="en-US" sz="2600" dirty="0">
                <a:latin typeface="宋体" panose="02010600030101010101" pitchFamily="2" charset="-122"/>
                <a:ea typeface="宋体" panose="02010600030101010101" pitchFamily="2" charset="-122"/>
              </a:rPr>
              <a:t>的值应为</a:t>
            </a:r>
            <a:r>
              <a:rPr lang="en-US" altLang="zh-CN" sz="2600" b="1" dirty="0">
                <a:solidFill>
                  <a:srgbClr val="0000CC"/>
                </a:solidFill>
                <a:latin typeface="宋体" panose="02010600030101010101" pitchFamily="2" charset="-122"/>
                <a:ea typeface="宋体" panose="02010600030101010101" pitchFamily="2" charset="-122"/>
              </a:rPr>
              <a:t>t[</a:t>
            </a:r>
            <a:r>
              <a:rPr lang="en-US" altLang="zh-CN" sz="2600" b="1" dirty="0" err="1">
                <a:solidFill>
                  <a:srgbClr val="0000CC"/>
                </a:solidFill>
                <a:latin typeface="宋体" panose="02010600030101010101" pitchFamily="2" charset="-122"/>
                <a:ea typeface="宋体" panose="02010600030101010101" pitchFamily="2" charset="-122"/>
              </a:rPr>
              <a:t>i</a:t>
            </a:r>
            <a:r>
              <a:rPr lang="en-US" altLang="zh-CN" sz="2600" b="1" dirty="0">
                <a:solidFill>
                  <a:srgbClr val="0000CC"/>
                </a:solidFill>
                <a:latin typeface="宋体" panose="02010600030101010101" pitchFamily="2" charset="-122"/>
                <a:ea typeface="宋体" panose="02010600030101010101" pitchFamily="2" charset="-122"/>
              </a:rPr>
              <a:t>][k]</a:t>
            </a:r>
            <a:r>
              <a:rPr lang="zh-CN" altLang="en-US" sz="2600" b="1" dirty="0">
                <a:solidFill>
                  <a:srgbClr val="0000CC"/>
                </a:solidFill>
                <a:latin typeface="宋体" panose="02010600030101010101" pitchFamily="2" charset="-122"/>
                <a:ea typeface="宋体" panose="02010600030101010101" pitchFamily="2" charset="-122"/>
              </a:rPr>
              <a:t>的值</a:t>
            </a:r>
            <a:r>
              <a:rPr lang="zh-CN" altLang="en-US" sz="2600" dirty="0">
                <a:latin typeface="宋体" panose="02010600030101010101" pitchFamily="2" charset="-122"/>
                <a:ea typeface="宋体" panose="02010600030101010101" pitchFamily="2" charset="-122"/>
              </a:rPr>
              <a:t>加上</a:t>
            </a:r>
            <a:r>
              <a:rPr lang="en-US" altLang="zh-CN" sz="2600" b="1" dirty="0">
                <a:solidFill>
                  <a:srgbClr val="0000CC"/>
                </a:solidFill>
                <a:latin typeface="宋体" panose="02010600030101010101" pitchFamily="2" charset="-122"/>
                <a:ea typeface="宋体" panose="02010600030101010101" pitchFamily="2" charset="-122"/>
              </a:rPr>
              <a:t>t[k+1][j]</a:t>
            </a:r>
            <a:r>
              <a:rPr lang="zh-CN" altLang="en-US" sz="2600" b="1" dirty="0">
                <a:solidFill>
                  <a:srgbClr val="0000CC"/>
                </a:solidFill>
                <a:latin typeface="宋体" panose="02010600030101010101" pitchFamily="2" charset="-122"/>
                <a:ea typeface="宋体" panose="02010600030101010101" pitchFamily="2" charset="-122"/>
              </a:rPr>
              <a:t>的值</a:t>
            </a:r>
            <a:r>
              <a:rPr lang="zh-CN" altLang="en-US" sz="2600" dirty="0">
                <a:latin typeface="宋体" panose="02010600030101010101" pitchFamily="2" charset="-122"/>
                <a:ea typeface="宋体" panose="02010600030101010101" pitchFamily="2" charset="-122"/>
              </a:rPr>
              <a:t>，再加上</a:t>
            </a:r>
            <a:r>
              <a:rPr lang="zh-CN" altLang="en-US" sz="2600" b="1" dirty="0">
                <a:solidFill>
                  <a:srgbClr val="0000CC"/>
                </a:solidFill>
                <a:latin typeface="宋体" panose="02010600030101010101" pitchFamily="2" charset="-122"/>
                <a:ea typeface="宋体" panose="02010600030101010101" pitchFamily="2" charset="-122"/>
              </a:rPr>
              <a:t>三角形</a:t>
            </a:r>
            <a:r>
              <a:rPr lang="en-US" altLang="zh-CN" sz="2600" b="1" dirty="0">
                <a:solidFill>
                  <a:srgbClr val="0000CC"/>
                </a:solidFill>
                <a:latin typeface="宋体" panose="02010600030101010101" pitchFamily="2" charset="-122"/>
                <a:ea typeface="宋体" panose="02010600030101010101" pitchFamily="2" charset="-122"/>
              </a:rPr>
              <a:t>v</a:t>
            </a:r>
            <a:r>
              <a:rPr lang="en-US" altLang="zh-CN" sz="2600" b="1" baseline="-25000" dirty="0">
                <a:solidFill>
                  <a:srgbClr val="0000CC"/>
                </a:solidFill>
                <a:latin typeface="宋体" panose="02010600030101010101" pitchFamily="2" charset="-122"/>
                <a:ea typeface="宋体" panose="02010600030101010101" pitchFamily="2" charset="-122"/>
              </a:rPr>
              <a:t>i-1</a:t>
            </a:r>
            <a:r>
              <a:rPr lang="en-US" altLang="zh-CN" sz="2600" b="1" dirty="0">
                <a:solidFill>
                  <a:srgbClr val="0000CC"/>
                </a:solidFill>
                <a:latin typeface="宋体" panose="02010600030101010101" pitchFamily="2" charset="-122"/>
                <a:ea typeface="宋体" panose="02010600030101010101" pitchFamily="2" charset="-122"/>
              </a:rPr>
              <a:t>v</a:t>
            </a:r>
            <a:r>
              <a:rPr lang="en-US" altLang="zh-CN" sz="2600" b="1" baseline="-25000" dirty="0">
                <a:solidFill>
                  <a:srgbClr val="0000CC"/>
                </a:solidFill>
                <a:latin typeface="宋体" panose="02010600030101010101" pitchFamily="2" charset="-122"/>
                <a:ea typeface="宋体" panose="02010600030101010101" pitchFamily="2" charset="-122"/>
              </a:rPr>
              <a:t>k</a:t>
            </a:r>
            <a:r>
              <a:rPr lang="en-US" altLang="zh-CN" sz="2600" b="1" dirty="0">
                <a:solidFill>
                  <a:srgbClr val="0000CC"/>
                </a:solidFill>
                <a:latin typeface="宋体" panose="02010600030101010101" pitchFamily="2" charset="-122"/>
                <a:ea typeface="宋体" panose="02010600030101010101" pitchFamily="2" charset="-122"/>
              </a:rPr>
              <a:t>v</a:t>
            </a:r>
            <a:r>
              <a:rPr lang="en-US" altLang="zh-CN" sz="2600" b="1" baseline="-25000" dirty="0">
                <a:solidFill>
                  <a:srgbClr val="0000CC"/>
                </a:solidFill>
                <a:latin typeface="宋体" panose="02010600030101010101" pitchFamily="2" charset="-122"/>
                <a:ea typeface="宋体" panose="02010600030101010101" pitchFamily="2" charset="-122"/>
              </a:rPr>
              <a:t>j</a:t>
            </a:r>
            <a:r>
              <a:rPr lang="zh-CN" altLang="en-US" sz="2600" b="1" dirty="0">
                <a:solidFill>
                  <a:srgbClr val="0000CC"/>
                </a:solidFill>
                <a:latin typeface="宋体" panose="02010600030101010101" pitchFamily="2" charset="-122"/>
                <a:ea typeface="宋体" panose="02010600030101010101" pitchFamily="2" charset="-122"/>
              </a:rPr>
              <a:t>的权值</a:t>
            </a:r>
            <a:r>
              <a:rPr lang="zh-CN" altLang="en-US" sz="2600" dirty="0">
                <a:latin typeface="宋体" panose="02010600030101010101" pitchFamily="2" charset="-122"/>
                <a:ea typeface="宋体" panose="02010600030101010101" pitchFamily="2" charset="-122"/>
              </a:rPr>
              <a:t>，其中</a:t>
            </a:r>
            <a:r>
              <a:rPr lang="en-US" altLang="zh-CN" sz="2600" dirty="0">
                <a:latin typeface="宋体" panose="02010600030101010101" pitchFamily="2" charset="-122"/>
                <a:ea typeface="宋体" panose="02010600030101010101" pitchFamily="2" charset="-122"/>
              </a:rPr>
              <a:t>i≤k≤j-1</a:t>
            </a:r>
            <a:r>
              <a:rPr lang="zh-CN" altLang="en-US" sz="2600" dirty="0">
                <a:latin typeface="宋体" panose="02010600030101010101" pitchFamily="2" charset="-122"/>
                <a:ea typeface="宋体" panose="02010600030101010101" pitchFamily="2" charset="-122"/>
              </a:rPr>
              <a:t>。由于在计算时还不知道</a:t>
            </a:r>
            <a:r>
              <a:rPr lang="en-US" altLang="zh-CN" sz="2600" dirty="0">
                <a:latin typeface="宋体" panose="02010600030101010101" pitchFamily="2" charset="-122"/>
                <a:ea typeface="宋体" panose="02010600030101010101" pitchFamily="2" charset="-122"/>
              </a:rPr>
              <a:t>k</a:t>
            </a:r>
            <a:r>
              <a:rPr lang="zh-CN" altLang="en-US" sz="2600" dirty="0">
                <a:latin typeface="宋体" panose="02010600030101010101" pitchFamily="2" charset="-122"/>
                <a:ea typeface="宋体" panose="02010600030101010101" pitchFamily="2" charset="-122"/>
              </a:rPr>
              <a:t>的确切位置，而</a:t>
            </a:r>
            <a:r>
              <a:rPr lang="en-US" altLang="zh-CN" sz="2600" dirty="0">
                <a:latin typeface="宋体" panose="02010600030101010101" pitchFamily="2" charset="-122"/>
                <a:ea typeface="宋体" panose="02010600030101010101" pitchFamily="2" charset="-122"/>
              </a:rPr>
              <a:t>k</a:t>
            </a:r>
            <a:r>
              <a:rPr lang="zh-CN" altLang="en-US" sz="2600" dirty="0">
                <a:latin typeface="宋体" panose="02010600030101010101" pitchFamily="2" charset="-122"/>
                <a:ea typeface="宋体" panose="02010600030101010101" pitchFamily="2" charset="-122"/>
              </a:rPr>
              <a:t>的所有可能位置只有</a:t>
            </a:r>
            <a:r>
              <a:rPr lang="en-US" altLang="zh-CN" sz="2600" dirty="0">
                <a:latin typeface="宋体" panose="02010600030101010101" pitchFamily="2" charset="-122"/>
                <a:ea typeface="宋体" panose="02010600030101010101" pitchFamily="2" charset="-122"/>
              </a:rPr>
              <a:t>j-</a:t>
            </a:r>
            <a:r>
              <a:rPr lang="en-US" altLang="zh-CN" sz="2600" dirty="0" err="1">
                <a:latin typeface="宋体" panose="02010600030101010101" pitchFamily="2" charset="-122"/>
                <a:ea typeface="宋体" panose="02010600030101010101" pitchFamily="2" charset="-122"/>
              </a:rPr>
              <a:t>i</a:t>
            </a:r>
            <a:r>
              <a:rPr lang="zh-CN" altLang="en-US" sz="2600" dirty="0">
                <a:latin typeface="宋体" panose="02010600030101010101" pitchFamily="2" charset="-122"/>
                <a:ea typeface="宋体" panose="02010600030101010101" pitchFamily="2" charset="-122"/>
              </a:rPr>
              <a:t>个，因此可以在这</a:t>
            </a:r>
            <a:r>
              <a:rPr lang="en-US" altLang="zh-CN" sz="2600" dirty="0">
                <a:latin typeface="宋体" panose="02010600030101010101" pitchFamily="2" charset="-122"/>
                <a:ea typeface="宋体" panose="02010600030101010101" pitchFamily="2" charset="-122"/>
              </a:rPr>
              <a:t>j-</a:t>
            </a:r>
            <a:r>
              <a:rPr lang="en-US" altLang="zh-CN" sz="2600" dirty="0" err="1">
                <a:latin typeface="宋体" panose="02010600030101010101" pitchFamily="2" charset="-122"/>
                <a:ea typeface="宋体" panose="02010600030101010101" pitchFamily="2" charset="-122"/>
              </a:rPr>
              <a:t>i</a:t>
            </a:r>
            <a:r>
              <a:rPr lang="zh-CN" altLang="en-US" sz="2600" dirty="0">
                <a:latin typeface="宋体" panose="02010600030101010101" pitchFamily="2" charset="-122"/>
                <a:ea typeface="宋体" panose="02010600030101010101" pitchFamily="2" charset="-122"/>
              </a:rPr>
              <a:t>个位置中选出使</a:t>
            </a:r>
            <a:r>
              <a:rPr lang="en-US" altLang="zh-CN" sz="2600" dirty="0">
                <a:latin typeface="宋体" panose="02010600030101010101" pitchFamily="2" charset="-122"/>
                <a:ea typeface="宋体" panose="02010600030101010101" pitchFamily="2" charset="-122"/>
              </a:rPr>
              <a:t>t[</a:t>
            </a:r>
            <a:r>
              <a:rPr lang="en-US" altLang="zh-CN" sz="2600" dirty="0" err="1">
                <a:latin typeface="宋体" panose="02010600030101010101" pitchFamily="2" charset="-122"/>
                <a:ea typeface="宋体" panose="02010600030101010101" pitchFamily="2" charset="-122"/>
              </a:rPr>
              <a:t>i</a:t>
            </a:r>
            <a:r>
              <a:rPr lang="en-US" altLang="zh-CN" sz="2600" dirty="0">
                <a:latin typeface="宋体" panose="02010600030101010101" pitchFamily="2" charset="-122"/>
                <a:ea typeface="宋体" panose="02010600030101010101" pitchFamily="2" charset="-122"/>
              </a:rPr>
              <a:t>][j]</a:t>
            </a:r>
            <a:r>
              <a:rPr lang="zh-CN" altLang="en-US" sz="2600" dirty="0">
                <a:latin typeface="宋体" panose="02010600030101010101" pitchFamily="2" charset="-122"/>
                <a:ea typeface="宋体" panose="02010600030101010101" pitchFamily="2" charset="-122"/>
              </a:rPr>
              <a:t>值达到最小的位置。</a:t>
            </a:r>
            <a:r>
              <a:rPr lang="en-US" altLang="zh-CN" sz="2600" dirty="0">
                <a:latin typeface="宋体" panose="02010600030101010101" pitchFamily="2" charset="-122"/>
                <a:ea typeface="宋体" panose="02010600030101010101" pitchFamily="2" charset="-122"/>
              </a:rPr>
              <a:t>t[</a:t>
            </a:r>
            <a:r>
              <a:rPr lang="en-US" altLang="zh-CN" sz="2600" dirty="0" err="1">
                <a:latin typeface="宋体" panose="02010600030101010101" pitchFamily="2" charset="-122"/>
                <a:ea typeface="宋体" panose="02010600030101010101" pitchFamily="2" charset="-122"/>
              </a:rPr>
              <a:t>i</a:t>
            </a:r>
            <a:r>
              <a:rPr lang="en-US" altLang="zh-CN" sz="2600" dirty="0">
                <a:latin typeface="宋体" panose="02010600030101010101" pitchFamily="2" charset="-122"/>
                <a:ea typeface="宋体" panose="02010600030101010101" pitchFamily="2" charset="-122"/>
              </a:rPr>
              <a:t>][j]</a:t>
            </a:r>
            <a:r>
              <a:rPr lang="zh-CN" altLang="en-US" sz="2600" dirty="0">
                <a:latin typeface="宋体" panose="02010600030101010101" pitchFamily="2" charset="-122"/>
                <a:ea typeface="宋体" panose="02010600030101010101" pitchFamily="2" charset="-122"/>
              </a:rPr>
              <a:t>递归地定义为：</a:t>
            </a:r>
            <a:endParaRPr lang="zh-CN" altLang="en-US" sz="26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3.4</a:t>
            </a:r>
            <a:r>
              <a:rPr kumimoji="1" lang="zh-CN" altLang="en-US" dirty="0"/>
              <a:t> 凸多边形最优三角剖分</a:t>
            </a:r>
            <a:endParaRPr kumimoji="1" lang="zh-CN" altLang="en-US" dirty="0"/>
          </a:p>
        </p:txBody>
      </p:sp>
      <p:sp>
        <p:nvSpPr>
          <p:cNvPr id="3" name="Rectangle 3"/>
          <p:cNvSpPr>
            <a:spLocks noChangeArrowheads="1"/>
          </p:cNvSpPr>
          <p:nvPr/>
        </p:nvSpPr>
        <p:spPr bwMode="auto">
          <a:xfrm>
            <a:off x="533400" y="1371599"/>
            <a:ext cx="7345363" cy="609601"/>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3</a:t>
            </a:r>
            <a:r>
              <a:rPr lang="zh-CN"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）最优三角剖分的递归结构</a:t>
            </a:r>
            <a:endParaRPr lang="ja-JP" altLang="en-US" sz="280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graphicFrame>
        <p:nvGraphicFramePr>
          <p:cNvPr id="5" name="Object 7"/>
          <p:cNvGraphicFramePr>
            <a:graphicFrameLocks noChangeAspect="1"/>
          </p:cNvGraphicFramePr>
          <p:nvPr/>
        </p:nvGraphicFramePr>
        <p:xfrm>
          <a:off x="46037" y="2819400"/>
          <a:ext cx="9051925" cy="1638300"/>
        </p:xfrm>
        <a:graphic>
          <a:graphicData uri="http://schemas.openxmlformats.org/presentationml/2006/ole">
            <mc:AlternateContent xmlns:mc="http://schemas.openxmlformats.org/markup-compatibility/2006">
              <mc:Choice xmlns:v="urn:schemas-microsoft-com:vml" Requires="v">
                <p:oleObj spid="_x0000_s25650" name="公式" r:id="rId1" imgW="78028800" imgH="12801600" progId="Equation.3">
                  <p:embed/>
                </p:oleObj>
              </mc:Choice>
              <mc:Fallback>
                <p:oleObj name="公式" r:id="rId1" imgW="78028800" imgH="128016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 y="2819400"/>
                        <a:ext cx="9051925" cy="163830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概述</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fld>
            <a:endParaRPr lang="en-US" altLang="zh-CN"/>
          </a:p>
        </p:txBody>
      </p:sp>
      <p:sp>
        <p:nvSpPr>
          <p:cNvPr id="11" name="Text Box 2"/>
          <p:cNvSpPr txBox="1">
            <a:spLocks noChangeArrowheads="1"/>
          </p:cNvSpPr>
          <p:nvPr/>
        </p:nvSpPr>
        <p:spPr bwMode="auto">
          <a:xfrm>
            <a:off x="787400" y="1305580"/>
            <a:ext cx="756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0000"/>
                </a:solidFill>
                <a:latin typeface="黑体" panose="02010609060101010101" pitchFamily="49" charset="-122"/>
                <a:ea typeface="黑体" panose="02010609060101010101" pitchFamily="49" charset="-122"/>
              </a:rPr>
              <a:t>解决</a:t>
            </a:r>
            <a:r>
              <a:rPr lang="zh-CN" altLang="en-US" sz="2800" b="1" dirty="0">
                <a:solidFill>
                  <a:srgbClr val="FF0000"/>
                </a:solidFill>
                <a:latin typeface="黑体" panose="02010609060101010101" pitchFamily="49" charset="-122"/>
                <a:ea typeface="黑体" panose="02010609060101010101" pitchFamily="49" charset="-122"/>
              </a:rPr>
              <a:t>多阶段决策过程</a:t>
            </a:r>
            <a:r>
              <a:rPr lang="zh-CN" altLang="en-US" sz="2800" dirty="0">
                <a:solidFill>
                  <a:srgbClr val="FF0000"/>
                </a:solidFill>
                <a:latin typeface="黑体" panose="02010609060101010101" pitchFamily="49" charset="-122"/>
                <a:ea typeface="黑体" panose="02010609060101010101" pitchFamily="49" charset="-122"/>
              </a:rPr>
              <a:t>的</a:t>
            </a:r>
            <a:r>
              <a:rPr lang="zh-CN" altLang="en-US" sz="2800" b="1" dirty="0">
                <a:solidFill>
                  <a:srgbClr val="FF0000"/>
                </a:solidFill>
                <a:latin typeface="黑体" panose="02010609060101010101" pitchFamily="49" charset="-122"/>
                <a:ea typeface="黑体" panose="02010609060101010101" pitchFamily="49" charset="-122"/>
              </a:rPr>
              <a:t>最优化问题</a:t>
            </a:r>
            <a:r>
              <a:rPr lang="zh-CN" altLang="en-US" sz="2800" dirty="0">
                <a:solidFill>
                  <a:srgbClr val="FF0000"/>
                </a:solidFill>
                <a:latin typeface="黑体" panose="02010609060101010101" pitchFamily="49" charset="-122"/>
                <a:ea typeface="黑体" panose="02010609060101010101" pitchFamily="49" charset="-122"/>
              </a:rPr>
              <a:t>的一种方法</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15" name="Rectangle 8"/>
          <p:cNvSpPr>
            <a:spLocks noChangeArrowheads="1"/>
          </p:cNvSpPr>
          <p:nvPr/>
        </p:nvSpPr>
        <p:spPr bwMode="auto">
          <a:xfrm>
            <a:off x="2438400" y="3357562"/>
            <a:ext cx="762000" cy="533400"/>
          </a:xfrm>
          <a:prstGeom prst="rect">
            <a:avLst/>
          </a:prstGeom>
          <a:solidFill>
            <a:schemeClr val="accent1"/>
          </a:solidFill>
          <a:ln w="9525">
            <a:solidFill>
              <a:schemeClr val="tx1"/>
            </a:solidFill>
            <a:miter lim="800000"/>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Text Box 9"/>
          <p:cNvSpPr txBox="1">
            <a:spLocks noChangeArrowheads="1"/>
          </p:cNvSpPr>
          <p:nvPr/>
        </p:nvSpPr>
        <p:spPr bwMode="auto">
          <a:xfrm>
            <a:off x="1371600" y="2290762"/>
            <a:ext cx="2971800" cy="3195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dirty="0"/>
              <a:t>             </a:t>
            </a:r>
            <a:r>
              <a:rPr kumimoji="1" lang="zh-CN" altLang="en-US" dirty="0"/>
              <a:t>决策</a:t>
            </a:r>
            <a:endParaRPr kumimoji="1" lang="zh-CN" altLang="en-US" dirty="0"/>
          </a:p>
          <a:p>
            <a:pPr eaLnBrk="1" hangingPunct="1">
              <a:spcBef>
                <a:spcPct val="50000"/>
              </a:spcBef>
            </a:pPr>
            <a:endParaRPr kumimoji="1" lang="zh-CN" altLang="en-US" dirty="0"/>
          </a:p>
          <a:p>
            <a:pPr eaLnBrk="1" hangingPunct="1">
              <a:spcBef>
                <a:spcPct val="50000"/>
              </a:spcBef>
            </a:pPr>
            <a:r>
              <a:rPr kumimoji="1" lang="zh-CN" altLang="en-US" dirty="0"/>
              <a:t>    </a:t>
            </a:r>
            <a:r>
              <a:rPr kumimoji="1" lang="zh-CN" altLang="en-US" sz="1600" dirty="0"/>
              <a:t>输入 </a:t>
            </a:r>
            <a:r>
              <a:rPr kumimoji="1" lang="zh-CN" altLang="en-US" dirty="0"/>
              <a:t>    阶段    </a:t>
            </a:r>
            <a:r>
              <a:rPr kumimoji="1" lang="zh-CN" altLang="en-US" sz="1800" dirty="0"/>
              <a:t>输出</a:t>
            </a:r>
            <a:endParaRPr kumimoji="1" lang="zh-CN" altLang="en-US" dirty="0"/>
          </a:p>
          <a:p>
            <a:pPr eaLnBrk="1" hangingPunct="1">
              <a:spcBef>
                <a:spcPct val="50000"/>
              </a:spcBef>
            </a:pPr>
            <a:endParaRPr kumimoji="1" lang="zh-CN" altLang="en-US" dirty="0"/>
          </a:p>
          <a:p>
            <a:pPr eaLnBrk="1" hangingPunct="1">
              <a:spcBef>
                <a:spcPct val="50000"/>
              </a:spcBef>
            </a:pPr>
            <a:r>
              <a:rPr kumimoji="1" lang="zh-CN" altLang="en-US" dirty="0"/>
              <a:t>            转移律</a:t>
            </a:r>
            <a:endParaRPr kumimoji="1" lang="zh-CN" altLang="en-US" dirty="0"/>
          </a:p>
          <a:p>
            <a:pPr eaLnBrk="1" hangingPunct="1">
              <a:spcBef>
                <a:spcPct val="50000"/>
              </a:spcBef>
            </a:pPr>
            <a:r>
              <a:rPr kumimoji="1" lang="zh-CN" altLang="en-US" dirty="0"/>
              <a:t>           图</a:t>
            </a:r>
            <a:r>
              <a:rPr kumimoji="1" lang="en-US" altLang="zh-CN" dirty="0"/>
              <a:t>3-1(a)</a:t>
            </a:r>
            <a:endParaRPr kumimoji="1" lang="en-US" altLang="zh-CN" dirty="0"/>
          </a:p>
        </p:txBody>
      </p:sp>
      <p:sp>
        <p:nvSpPr>
          <p:cNvPr id="17" name="Line 10"/>
          <p:cNvSpPr>
            <a:spLocks noChangeShapeType="1"/>
          </p:cNvSpPr>
          <p:nvPr/>
        </p:nvSpPr>
        <p:spPr bwMode="auto">
          <a:xfrm>
            <a:off x="2819400" y="2747962"/>
            <a:ext cx="0" cy="609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1"/>
          <p:cNvSpPr>
            <a:spLocks noChangeShapeType="1"/>
          </p:cNvSpPr>
          <p:nvPr/>
        </p:nvSpPr>
        <p:spPr bwMode="auto">
          <a:xfrm flipV="1">
            <a:off x="2819400" y="3890962"/>
            <a:ext cx="0" cy="685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2"/>
          <p:cNvSpPr>
            <a:spLocks noChangeShapeType="1"/>
          </p:cNvSpPr>
          <p:nvPr/>
        </p:nvSpPr>
        <p:spPr bwMode="auto">
          <a:xfrm>
            <a:off x="1447800" y="3738562"/>
            <a:ext cx="990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3"/>
          <p:cNvSpPr>
            <a:spLocks noChangeShapeType="1"/>
          </p:cNvSpPr>
          <p:nvPr/>
        </p:nvSpPr>
        <p:spPr bwMode="auto">
          <a:xfrm>
            <a:off x="3200400" y="3738562"/>
            <a:ext cx="914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1" name="Group 14"/>
          <p:cNvGrpSpPr/>
          <p:nvPr/>
        </p:nvGrpSpPr>
        <p:grpSpPr bwMode="auto">
          <a:xfrm>
            <a:off x="4800600" y="2290762"/>
            <a:ext cx="2819400" cy="3195638"/>
            <a:chOff x="2976" y="1440"/>
            <a:chExt cx="1776" cy="2013"/>
          </a:xfrm>
        </p:grpSpPr>
        <p:sp>
          <p:nvSpPr>
            <p:cNvPr id="22" name="Rectangle 15"/>
            <p:cNvSpPr>
              <a:spLocks noChangeArrowheads="1"/>
            </p:cNvSpPr>
            <p:nvPr/>
          </p:nvSpPr>
          <p:spPr bwMode="auto">
            <a:xfrm>
              <a:off x="3600" y="2208"/>
              <a:ext cx="480" cy="288"/>
            </a:xfrm>
            <a:prstGeom prst="rect">
              <a:avLst/>
            </a:prstGeom>
            <a:solidFill>
              <a:schemeClr val="accent1"/>
            </a:solidFill>
            <a:ln w="9525">
              <a:solidFill>
                <a:schemeClr val="tx1"/>
              </a:solidFill>
              <a:miter lim="800000"/>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Rectangle 16"/>
            <p:cNvSpPr>
              <a:spLocks noChangeArrowheads="1"/>
            </p:cNvSpPr>
            <p:nvPr/>
          </p:nvSpPr>
          <p:spPr bwMode="auto">
            <a:xfrm>
              <a:off x="2976" y="1440"/>
              <a:ext cx="1776" cy="2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dirty="0"/>
                <a:t>              </a:t>
              </a:r>
              <a:r>
                <a:rPr kumimoji="1" lang="zh-CN" altLang="zh-CN" dirty="0"/>
                <a:t> </a:t>
              </a:r>
              <a:r>
                <a:rPr kumimoji="1" lang="en-US" altLang="zh-CN" dirty="0" err="1"/>
                <a:t>d</a:t>
              </a:r>
              <a:r>
                <a:rPr kumimoji="1" lang="en-US" altLang="zh-CN" baseline="-25000" dirty="0" err="1"/>
                <a:t>n</a:t>
              </a:r>
              <a:endParaRPr kumimoji="1" lang="en-US" altLang="zh-CN" dirty="0"/>
            </a:p>
            <a:p>
              <a:pPr eaLnBrk="1" hangingPunct="1">
                <a:spcBef>
                  <a:spcPct val="50000"/>
                </a:spcBef>
              </a:pPr>
              <a:endParaRPr kumimoji="1" lang="en-US" altLang="zh-CN" dirty="0"/>
            </a:p>
            <a:p>
              <a:pPr eaLnBrk="1" hangingPunct="1">
                <a:spcBef>
                  <a:spcPct val="50000"/>
                </a:spcBef>
              </a:pPr>
              <a:r>
                <a:rPr kumimoji="1" lang="en-US" altLang="zh-CN" dirty="0"/>
                <a:t> </a:t>
              </a:r>
              <a:r>
                <a:rPr kumimoji="1" lang="en-US" altLang="zh-CN" dirty="0" err="1"/>
                <a:t>s</a:t>
              </a:r>
              <a:r>
                <a:rPr kumimoji="1" lang="en-US" altLang="zh-CN" baseline="-25000" dirty="0" err="1"/>
                <a:t>n</a:t>
              </a:r>
              <a:r>
                <a:rPr kumimoji="1" lang="en-US" altLang="zh-CN" baseline="-25000" dirty="0"/>
                <a:t>(in)</a:t>
              </a:r>
              <a:r>
                <a:rPr kumimoji="1" lang="en-US" altLang="zh-CN" dirty="0"/>
                <a:t>        n       </a:t>
              </a:r>
              <a:r>
                <a:rPr kumimoji="1" lang="en-US" altLang="zh-CN" dirty="0" err="1"/>
                <a:t>s</a:t>
              </a:r>
              <a:r>
                <a:rPr kumimoji="1" lang="en-US" altLang="zh-CN" baseline="-25000" dirty="0" err="1"/>
                <a:t>n</a:t>
              </a:r>
              <a:r>
                <a:rPr kumimoji="1" lang="en-US" altLang="zh-CN" baseline="-25000" dirty="0"/>
                <a:t>(out)</a:t>
              </a:r>
              <a:endParaRPr kumimoji="1" lang="en-US" altLang="zh-CN" dirty="0"/>
            </a:p>
            <a:p>
              <a:pPr eaLnBrk="1" hangingPunct="1">
                <a:spcBef>
                  <a:spcPct val="50000"/>
                </a:spcBef>
              </a:pPr>
              <a:endParaRPr kumimoji="1" lang="en-US" altLang="zh-CN" dirty="0"/>
            </a:p>
            <a:p>
              <a:pPr eaLnBrk="1" hangingPunct="1">
                <a:spcBef>
                  <a:spcPct val="50000"/>
                </a:spcBef>
              </a:pPr>
              <a:r>
                <a:rPr kumimoji="1" lang="en-US" altLang="zh-CN" dirty="0"/>
                <a:t>       </a:t>
              </a:r>
              <a:r>
                <a:rPr kumimoji="1" lang="en-US" altLang="zh-CN" dirty="0" err="1"/>
                <a:t>g</a:t>
              </a:r>
              <a:r>
                <a:rPr kumimoji="1" lang="en-US" altLang="zh-CN" baseline="-25000" dirty="0" err="1"/>
                <a:t>n</a:t>
              </a:r>
              <a:r>
                <a:rPr kumimoji="1" lang="en-US" altLang="zh-CN" dirty="0"/>
                <a:t>= </a:t>
              </a:r>
              <a:r>
                <a:rPr kumimoji="1" lang="en-US" altLang="zh-CN" dirty="0" err="1"/>
                <a:t>r</a:t>
              </a:r>
              <a:r>
                <a:rPr kumimoji="1" lang="en-US" altLang="zh-CN" baseline="-25000" dirty="0" err="1"/>
                <a:t>n</a:t>
              </a:r>
              <a:r>
                <a:rPr kumimoji="1" lang="en-US" altLang="zh-CN" dirty="0"/>
                <a:t>(</a:t>
              </a:r>
              <a:r>
                <a:rPr kumimoji="1" lang="en-US" altLang="zh-CN" dirty="0" err="1"/>
                <a:t>s</a:t>
              </a:r>
              <a:r>
                <a:rPr kumimoji="1" lang="en-US" altLang="zh-CN" baseline="-25000" dirty="0" err="1"/>
                <a:t>n</a:t>
              </a:r>
              <a:r>
                <a:rPr kumimoji="1" lang="en-US" altLang="zh-CN" dirty="0"/>
                <a:t>, </a:t>
              </a:r>
              <a:r>
                <a:rPr kumimoji="1" lang="en-US" altLang="zh-CN" dirty="0" err="1"/>
                <a:t>d</a:t>
              </a:r>
              <a:r>
                <a:rPr kumimoji="1" lang="en-US" altLang="zh-CN" baseline="-25000" dirty="0" err="1"/>
                <a:t>n</a:t>
              </a:r>
              <a:r>
                <a:rPr kumimoji="1" lang="en-US" altLang="zh-CN" dirty="0"/>
                <a:t>) </a:t>
              </a:r>
              <a:endParaRPr kumimoji="1" lang="en-US" altLang="zh-CN" dirty="0"/>
            </a:p>
            <a:p>
              <a:pPr eaLnBrk="1" hangingPunct="1">
                <a:spcBef>
                  <a:spcPct val="50000"/>
                </a:spcBef>
              </a:pPr>
              <a:r>
                <a:rPr kumimoji="1" lang="en-US" altLang="zh-CN" dirty="0"/>
                <a:t>           </a:t>
              </a:r>
              <a:r>
                <a:rPr kumimoji="1" lang="zh-CN" altLang="en-US" dirty="0"/>
                <a:t>图</a:t>
              </a:r>
              <a:r>
                <a:rPr kumimoji="1" lang="en-US" altLang="zh-CN" dirty="0"/>
                <a:t>3-1(b)</a:t>
              </a:r>
              <a:endParaRPr kumimoji="1" lang="en-US" altLang="zh-CN" dirty="0"/>
            </a:p>
          </p:txBody>
        </p:sp>
        <p:sp>
          <p:nvSpPr>
            <p:cNvPr id="24" name="Line 17"/>
            <p:cNvSpPr>
              <a:spLocks noChangeShapeType="1"/>
            </p:cNvSpPr>
            <p:nvPr/>
          </p:nvSpPr>
          <p:spPr bwMode="auto">
            <a:xfrm>
              <a:off x="3840" y="1728"/>
              <a:ext cx="0" cy="48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8"/>
            <p:cNvSpPr>
              <a:spLocks noChangeShapeType="1"/>
            </p:cNvSpPr>
            <p:nvPr/>
          </p:nvSpPr>
          <p:spPr bwMode="auto">
            <a:xfrm>
              <a:off x="3840" y="2496"/>
              <a:ext cx="0"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9"/>
            <p:cNvSpPr>
              <a:spLocks noChangeShapeType="1"/>
            </p:cNvSpPr>
            <p:nvPr/>
          </p:nvSpPr>
          <p:spPr bwMode="auto">
            <a:xfrm>
              <a:off x="3072" y="2400"/>
              <a:ext cx="52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0"/>
            <p:cNvSpPr>
              <a:spLocks noChangeShapeType="1"/>
            </p:cNvSpPr>
            <p:nvPr/>
          </p:nvSpPr>
          <p:spPr bwMode="auto">
            <a:xfrm>
              <a:off x="4080" y="2400"/>
              <a:ext cx="67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3.4</a:t>
            </a:r>
            <a:r>
              <a:rPr kumimoji="1" lang="zh-CN" altLang="en-US" dirty="0"/>
              <a:t> 凸多边形最优三角剖分</a:t>
            </a:r>
            <a:endParaRPr kumimoji="1" lang="zh-CN" altLang="en-US" dirty="0"/>
          </a:p>
        </p:txBody>
      </p:sp>
      <p:sp>
        <p:nvSpPr>
          <p:cNvPr id="3" name="Rectangle 2"/>
          <p:cNvSpPr>
            <a:spLocks noChangeArrowheads="1"/>
          </p:cNvSpPr>
          <p:nvPr/>
        </p:nvSpPr>
        <p:spPr bwMode="auto">
          <a:xfrm>
            <a:off x="579438" y="2100263"/>
            <a:ext cx="7345362" cy="414337"/>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320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320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4</a:t>
            </a:r>
            <a:r>
              <a:rPr lang="zh-CN" altLang="en-US" sz="320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）计算最优值</a:t>
            </a:r>
            <a:endParaRPr lang="ja-JP" altLang="en-US" sz="320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
        <p:nvSpPr>
          <p:cNvPr id="4" name="Rectangle 7"/>
          <p:cNvSpPr>
            <a:spLocks noChangeArrowheads="1"/>
          </p:cNvSpPr>
          <p:nvPr/>
        </p:nvSpPr>
        <p:spPr bwMode="auto">
          <a:xfrm>
            <a:off x="579438" y="2743200"/>
            <a:ext cx="7345362" cy="414338"/>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320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320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5</a:t>
            </a:r>
            <a:r>
              <a:rPr lang="zh-CN" altLang="en-US" sz="320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）构造最优三角剖分</a:t>
            </a:r>
            <a:endParaRPr lang="ja-JP" altLang="en-US" sz="320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
        <p:nvSpPr>
          <p:cNvPr id="5" name="Rectangle 8"/>
          <p:cNvSpPr>
            <a:spLocks noChangeArrowheads="1"/>
          </p:cNvSpPr>
          <p:nvPr/>
        </p:nvSpPr>
        <p:spPr bwMode="auto">
          <a:xfrm>
            <a:off x="579438" y="3733800"/>
            <a:ext cx="8031162" cy="1176338"/>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32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32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6</a:t>
            </a:r>
            <a:r>
              <a:rPr lang="zh-CN" altLang="en-US" sz="32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）课堂练习</a:t>
            </a:r>
            <a:br>
              <a:rPr lang="zh-CN" altLang="en-US" sz="32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br>
            <a:r>
              <a:rPr lang="zh-CN" altLang="en-US" sz="32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       </a:t>
            </a:r>
            <a:br>
              <a:rPr lang="zh-CN" altLang="en-US" sz="32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br>
            <a:r>
              <a:rPr lang="zh-CN" altLang="en-US" sz="32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      </a:t>
            </a:r>
            <a:r>
              <a:rPr lang="zh-CN" altLang="en-US" sz="3800" dirty="0">
                <a:solidFill>
                  <a:srgbClr val="FF3300"/>
                </a:solidFill>
                <a:effectLst>
                  <a:outerShdw blurRad="38100" dist="38100" dir="2700000" algn="tl">
                    <a:srgbClr val="C0C0C0"/>
                  </a:outerShdw>
                </a:effectLst>
                <a:latin typeface="幼圆" panose="02010509060101010101" pitchFamily="49" charset="-122"/>
                <a:ea typeface="幼圆" panose="02010509060101010101" pitchFamily="49" charset="-122"/>
              </a:rPr>
              <a:t>正六边形的三角划分问题</a:t>
            </a:r>
            <a:endParaRPr lang="ja-JP" altLang="en-US" sz="3800">
              <a:solidFill>
                <a:srgbClr val="FF3300"/>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3.5</a:t>
            </a:r>
            <a:r>
              <a:rPr kumimoji="1" lang="zh-CN" altLang="en-US" dirty="0"/>
              <a:t> 流水作业调度</a:t>
            </a:r>
            <a:endParaRPr kumimoji="1" lang="zh-CN" altLang="en-US" dirty="0"/>
          </a:p>
        </p:txBody>
      </p:sp>
      <p:sp>
        <p:nvSpPr>
          <p:cNvPr id="6" name="Text Box 3"/>
          <p:cNvSpPr txBox="1">
            <a:spLocks noChangeArrowheads="1"/>
          </p:cNvSpPr>
          <p:nvPr/>
        </p:nvSpPr>
        <p:spPr bwMode="auto">
          <a:xfrm>
            <a:off x="304800" y="1571625"/>
            <a:ext cx="8569325" cy="44783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dirty="0">
                <a:solidFill>
                  <a:srgbClr val="0000CC"/>
                </a:solidFill>
                <a:ea typeface="楷体_GB2312" pitchFamily="49" charset="-122"/>
              </a:rPr>
              <a:t>n</a:t>
            </a:r>
            <a:r>
              <a:rPr lang="zh-CN" altLang="en-US" dirty="0">
                <a:solidFill>
                  <a:srgbClr val="0000CC"/>
                </a:solidFill>
                <a:ea typeface="楷体_GB2312" pitchFamily="49" charset="-122"/>
              </a:rPr>
              <a:t>个作业</a:t>
            </a:r>
            <a:r>
              <a:rPr lang="en-US" altLang="zh-CN" dirty="0">
                <a:ea typeface="楷体_GB2312" pitchFamily="49" charset="-122"/>
              </a:rPr>
              <a:t>{1</a:t>
            </a:r>
            <a:r>
              <a:rPr lang="zh-CN" altLang="en-US" dirty="0">
                <a:ea typeface="楷体_GB2312" pitchFamily="49" charset="-122"/>
              </a:rPr>
              <a:t>，</a:t>
            </a:r>
            <a:r>
              <a:rPr lang="en-US" altLang="zh-CN" dirty="0">
                <a:ea typeface="楷体_GB2312" pitchFamily="49" charset="-122"/>
              </a:rPr>
              <a:t>2</a:t>
            </a:r>
            <a:r>
              <a:rPr lang="zh-CN" altLang="en-US" dirty="0">
                <a:ea typeface="楷体_GB2312" pitchFamily="49" charset="-122"/>
              </a:rPr>
              <a:t>，</a:t>
            </a:r>
            <a:r>
              <a:rPr lang="en-US" altLang="zh-CN" dirty="0">
                <a:ea typeface="楷体_GB2312" pitchFamily="49" charset="-122"/>
              </a:rPr>
              <a:t>…</a:t>
            </a:r>
            <a:r>
              <a:rPr lang="zh-CN" altLang="en-US" dirty="0">
                <a:ea typeface="楷体_GB2312" pitchFamily="49" charset="-122"/>
              </a:rPr>
              <a:t>，</a:t>
            </a:r>
            <a:r>
              <a:rPr lang="en-US" altLang="zh-CN" dirty="0">
                <a:ea typeface="楷体_GB2312" pitchFamily="49" charset="-122"/>
              </a:rPr>
              <a:t>n}</a:t>
            </a:r>
            <a:r>
              <a:rPr lang="zh-CN" altLang="en-US" dirty="0">
                <a:ea typeface="楷体_GB2312" pitchFamily="49" charset="-122"/>
              </a:rPr>
              <a:t>要在由</a:t>
            </a:r>
            <a:r>
              <a:rPr lang="en-US" altLang="zh-CN" dirty="0">
                <a:solidFill>
                  <a:srgbClr val="0000CC"/>
                </a:solidFill>
                <a:ea typeface="楷体_GB2312" pitchFamily="49" charset="-122"/>
              </a:rPr>
              <a:t>2</a:t>
            </a:r>
            <a:r>
              <a:rPr lang="zh-CN" altLang="en-US" dirty="0">
                <a:solidFill>
                  <a:srgbClr val="0000CC"/>
                </a:solidFill>
                <a:ea typeface="楷体_GB2312" pitchFamily="49" charset="-122"/>
              </a:rPr>
              <a:t>台机器</a:t>
            </a:r>
            <a:r>
              <a:rPr lang="en-US" altLang="zh-CN" dirty="0">
                <a:ea typeface="楷体_GB2312" pitchFamily="49" charset="-122"/>
              </a:rPr>
              <a:t>M1</a:t>
            </a:r>
            <a:r>
              <a:rPr lang="zh-CN" altLang="en-US" dirty="0">
                <a:ea typeface="楷体_GB2312" pitchFamily="49" charset="-122"/>
              </a:rPr>
              <a:t>和</a:t>
            </a:r>
            <a:r>
              <a:rPr lang="en-US" altLang="zh-CN" dirty="0">
                <a:ea typeface="楷体_GB2312" pitchFamily="49" charset="-122"/>
              </a:rPr>
              <a:t>M2</a:t>
            </a:r>
            <a:r>
              <a:rPr lang="zh-CN" altLang="en-US" dirty="0">
                <a:ea typeface="楷体_GB2312" pitchFamily="49" charset="-122"/>
              </a:rPr>
              <a:t>组成的流水线上完成加工。每个作业加工的顺序都是先在</a:t>
            </a:r>
            <a:r>
              <a:rPr lang="en-US" altLang="zh-CN" dirty="0">
                <a:ea typeface="楷体_GB2312" pitchFamily="49" charset="-122"/>
              </a:rPr>
              <a:t>M1</a:t>
            </a:r>
            <a:r>
              <a:rPr lang="zh-CN" altLang="en-US" dirty="0">
                <a:ea typeface="楷体_GB2312" pitchFamily="49" charset="-122"/>
              </a:rPr>
              <a:t>上加工，然后在</a:t>
            </a:r>
            <a:r>
              <a:rPr lang="en-US" altLang="zh-CN" dirty="0">
                <a:ea typeface="楷体_GB2312" pitchFamily="49" charset="-122"/>
              </a:rPr>
              <a:t>M2</a:t>
            </a:r>
            <a:r>
              <a:rPr lang="zh-CN" altLang="en-US" dirty="0">
                <a:ea typeface="楷体_GB2312" pitchFamily="49" charset="-122"/>
              </a:rPr>
              <a:t>上加工。</a:t>
            </a:r>
            <a:r>
              <a:rPr lang="en-US" altLang="zh-CN" dirty="0">
                <a:ea typeface="楷体_GB2312" pitchFamily="49" charset="-122"/>
              </a:rPr>
              <a:t>M1</a:t>
            </a:r>
            <a:r>
              <a:rPr lang="zh-CN" altLang="en-US" dirty="0">
                <a:ea typeface="楷体_GB2312" pitchFamily="49" charset="-122"/>
              </a:rPr>
              <a:t>和</a:t>
            </a:r>
            <a:r>
              <a:rPr lang="en-US" altLang="zh-CN" dirty="0">
                <a:ea typeface="楷体_GB2312" pitchFamily="49" charset="-122"/>
              </a:rPr>
              <a:t>M2</a:t>
            </a:r>
            <a:r>
              <a:rPr lang="zh-CN" altLang="en-US" dirty="0">
                <a:ea typeface="楷体_GB2312" pitchFamily="49" charset="-122"/>
              </a:rPr>
              <a:t>加工作业</a:t>
            </a:r>
            <a:r>
              <a:rPr lang="en-US" altLang="zh-CN" dirty="0" err="1">
                <a:ea typeface="楷体_GB2312" pitchFamily="49" charset="-122"/>
              </a:rPr>
              <a:t>i</a:t>
            </a:r>
            <a:r>
              <a:rPr lang="zh-CN" altLang="en-US" dirty="0">
                <a:ea typeface="楷体_GB2312" pitchFamily="49" charset="-122"/>
              </a:rPr>
              <a:t>所需的时间分别为</a:t>
            </a:r>
            <a:r>
              <a:rPr lang="en-US" altLang="zh-CN" dirty="0">
                <a:ea typeface="楷体_GB2312" pitchFamily="49" charset="-122"/>
              </a:rPr>
              <a:t>a</a:t>
            </a:r>
            <a:r>
              <a:rPr lang="en-US" altLang="zh-CN" baseline="-25000" dirty="0">
                <a:ea typeface="楷体_GB2312" pitchFamily="49" charset="-122"/>
              </a:rPr>
              <a:t>i</a:t>
            </a:r>
            <a:r>
              <a:rPr lang="zh-CN" altLang="en-US" dirty="0">
                <a:ea typeface="楷体_GB2312" pitchFamily="49" charset="-122"/>
              </a:rPr>
              <a:t>和</a:t>
            </a:r>
            <a:r>
              <a:rPr lang="en-US" altLang="zh-CN" dirty="0">
                <a:ea typeface="楷体_GB2312" pitchFamily="49" charset="-122"/>
              </a:rPr>
              <a:t>b</a:t>
            </a:r>
            <a:r>
              <a:rPr lang="en-US" altLang="zh-CN" baseline="-25000" dirty="0">
                <a:ea typeface="楷体_GB2312" pitchFamily="49" charset="-122"/>
              </a:rPr>
              <a:t>i</a:t>
            </a:r>
            <a:r>
              <a:rPr lang="zh-CN" altLang="en-US" dirty="0">
                <a:ea typeface="楷体_GB2312" pitchFamily="49" charset="-122"/>
              </a:rPr>
              <a:t>。</a:t>
            </a:r>
            <a:endParaRPr lang="zh-CN" altLang="en-US" dirty="0">
              <a:ea typeface="楷体_GB2312" pitchFamily="49" charset="-122"/>
            </a:endParaRPr>
          </a:p>
          <a:p>
            <a:pPr eaLnBrk="1" hangingPunct="1">
              <a:spcBef>
                <a:spcPct val="0"/>
              </a:spcBef>
              <a:buFontTx/>
              <a:buNone/>
            </a:pPr>
            <a:endParaRPr lang="zh-CN" altLang="en-US" dirty="0">
              <a:solidFill>
                <a:srgbClr val="FF3300"/>
              </a:solidFill>
              <a:latin typeface="黑体" panose="02010609060101010101" pitchFamily="49" charset="-122"/>
              <a:ea typeface="黑体" panose="02010609060101010101" pitchFamily="49" charset="-122"/>
            </a:endParaRPr>
          </a:p>
          <a:p>
            <a:pPr eaLnBrk="1" hangingPunct="1">
              <a:spcBef>
                <a:spcPct val="0"/>
              </a:spcBef>
              <a:buFontTx/>
              <a:buNone/>
            </a:pPr>
            <a:r>
              <a:rPr lang="zh-CN" altLang="en-US" dirty="0">
                <a:solidFill>
                  <a:srgbClr val="FF3300"/>
                </a:solidFill>
                <a:latin typeface="黑体" panose="02010609060101010101" pitchFamily="49" charset="-122"/>
                <a:ea typeface="黑体" panose="02010609060101010101" pitchFamily="49" charset="-122"/>
              </a:rPr>
              <a:t>流水作业调度问题</a:t>
            </a:r>
            <a:endParaRPr lang="zh-CN" altLang="en-US" dirty="0">
              <a:solidFill>
                <a:srgbClr val="FF3300"/>
              </a:solidFill>
              <a:latin typeface="黑体" panose="02010609060101010101" pitchFamily="49" charset="-122"/>
              <a:ea typeface="黑体" panose="02010609060101010101" pitchFamily="49" charset="-122"/>
            </a:endParaRPr>
          </a:p>
          <a:p>
            <a:pPr eaLnBrk="1" hangingPunct="1">
              <a:spcBef>
                <a:spcPct val="0"/>
              </a:spcBef>
              <a:buFontTx/>
              <a:buNone/>
            </a:pPr>
            <a:r>
              <a:rPr lang="zh-CN" altLang="en-US" dirty="0">
                <a:latin typeface="黑体" panose="02010609060101010101" pitchFamily="49" charset="-122"/>
                <a:ea typeface="黑体" panose="02010609060101010101" pitchFamily="49" charset="-122"/>
              </a:rPr>
              <a:t>要求确定这</a:t>
            </a:r>
            <a:r>
              <a:rPr lang="en-US" altLang="zh-CN" dirty="0">
                <a:latin typeface="黑体" panose="02010609060101010101" pitchFamily="49" charset="-122"/>
                <a:ea typeface="黑体" panose="02010609060101010101" pitchFamily="49" charset="-122"/>
              </a:rPr>
              <a:t>n</a:t>
            </a:r>
            <a:r>
              <a:rPr lang="zh-CN" altLang="en-US" dirty="0">
                <a:latin typeface="黑体" panose="02010609060101010101" pitchFamily="49" charset="-122"/>
                <a:ea typeface="黑体" panose="02010609060101010101" pitchFamily="49" charset="-122"/>
              </a:rPr>
              <a:t>个作业的最优加工顺序，使得从第一个作业在机器</a:t>
            </a:r>
            <a:r>
              <a:rPr lang="en-US" altLang="zh-CN" dirty="0">
                <a:latin typeface="黑体" panose="02010609060101010101" pitchFamily="49" charset="-122"/>
                <a:ea typeface="黑体" panose="02010609060101010101" pitchFamily="49" charset="-122"/>
              </a:rPr>
              <a:t>M1</a:t>
            </a:r>
            <a:r>
              <a:rPr lang="zh-CN" altLang="en-US" dirty="0">
                <a:latin typeface="黑体" panose="02010609060101010101" pitchFamily="49" charset="-122"/>
                <a:ea typeface="黑体" panose="02010609060101010101" pitchFamily="49" charset="-122"/>
              </a:rPr>
              <a:t>上开始加工，到最后一个作业在机器</a:t>
            </a:r>
            <a:r>
              <a:rPr lang="en-US" altLang="zh-CN" dirty="0">
                <a:latin typeface="黑体" panose="02010609060101010101" pitchFamily="49" charset="-122"/>
                <a:ea typeface="黑体" panose="02010609060101010101" pitchFamily="49" charset="-122"/>
              </a:rPr>
              <a:t>M2</a:t>
            </a:r>
            <a:r>
              <a:rPr lang="zh-CN" altLang="en-US" dirty="0">
                <a:latin typeface="黑体" panose="02010609060101010101" pitchFamily="49" charset="-122"/>
                <a:ea typeface="黑体" panose="02010609060101010101" pitchFamily="49" charset="-122"/>
              </a:rPr>
              <a:t>上加工完成所需的时间最少。</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3.5</a:t>
            </a:r>
            <a:r>
              <a:rPr kumimoji="1" lang="zh-CN" altLang="en-US" dirty="0"/>
              <a:t> 流水作业调度</a:t>
            </a:r>
            <a:endParaRPr kumimoji="1" lang="zh-CN" altLang="en-US" dirty="0"/>
          </a:p>
        </p:txBody>
      </p:sp>
      <p:sp>
        <p:nvSpPr>
          <p:cNvPr id="4" name="Text Box 4"/>
          <p:cNvSpPr txBox="1">
            <a:spLocks noChangeArrowheads="1"/>
          </p:cNvSpPr>
          <p:nvPr/>
        </p:nvSpPr>
        <p:spPr bwMode="auto">
          <a:xfrm>
            <a:off x="261689" y="1371600"/>
            <a:ext cx="8458200" cy="4837113"/>
          </a:xfrm>
          <a:prstGeom prst="rect">
            <a:avLst/>
          </a:prstGeom>
          <a:solidFill>
            <a:schemeClr val="bg1"/>
          </a:solidFill>
          <a:ln w="50800">
            <a:solidFill>
              <a:srgbClr val="FF6600"/>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3000" b="1">
                <a:latin typeface="Verdana" panose="020B0604030504040204" pitchFamily="34" charset="0"/>
                <a:ea typeface="黑体" panose="02010609060101010101" pitchFamily="49" charset="-122"/>
              </a:rPr>
              <a:t>分析：</a:t>
            </a:r>
            <a:endParaRPr lang="zh-CN" altLang="en-US" sz="3000" b="1">
              <a:latin typeface="Verdana" panose="020B0604030504040204" pitchFamily="34" charset="0"/>
              <a:ea typeface="黑体" panose="02010609060101010101" pitchFamily="49" charset="-122"/>
            </a:endParaRPr>
          </a:p>
          <a:p>
            <a:pPr eaLnBrk="1" hangingPunct="1">
              <a:spcBef>
                <a:spcPct val="0"/>
              </a:spcBef>
            </a:pPr>
            <a:r>
              <a:rPr lang="zh-CN" altLang="en-US" sz="3000">
                <a:ea typeface="楷体_GB2312" pitchFamily="49" charset="-122"/>
              </a:rPr>
              <a:t>直观上，一个最优调度应使机器</a:t>
            </a:r>
            <a:r>
              <a:rPr lang="en-US" altLang="zh-CN" sz="3000">
                <a:ea typeface="楷体_GB2312" pitchFamily="49" charset="-122"/>
              </a:rPr>
              <a:t>M1</a:t>
            </a:r>
            <a:r>
              <a:rPr lang="zh-CN" altLang="en-US" sz="3000">
                <a:ea typeface="楷体_GB2312" pitchFamily="49" charset="-122"/>
              </a:rPr>
              <a:t>没有空闲时间，且机器</a:t>
            </a:r>
            <a:r>
              <a:rPr lang="en-US" altLang="zh-CN" sz="3000">
                <a:ea typeface="楷体_GB2312" pitchFamily="49" charset="-122"/>
              </a:rPr>
              <a:t>M2</a:t>
            </a:r>
            <a:r>
              <a:rPr lang="zh-CN" altLang="en-US" sz="3000">
                <a:ea typeface="楷体_GB2312" pitchFamily="49" charset="-122"/>
              </a:rPr>
              <a:t>的空闲时间最少。在一般情况下，机器</a:t>
            </a:r>
            <a:r>
              <a:rPr lang="en-US" altLang="zh-CN" sz="3000">
                <a:ea typeface="楷体_GB2312" pitchFamily="49" charset="-122"/>
              </a:rPr>
              <a:t>M2</a:t>
            </a:r>
            <a:r>
              <a:rPr lang="zh-CN" altLang="en-US" sz="3000">
                <a:ea typeface="楷体_GB2312" pitchFamily="49" charset="-122"/>
              </a:rPr>
              <a:t>上会有机器</a:t>
            </a:r>
            <a:r>
              <a:rPr lang="zh-CN" altLang="en-US" sz="3000">
                <a:solidFill>
                  <a:srgbClr val="FF3300"/>
                </a:solidFill>
                <a:ea typeface="楷体_GB2312" pitchFamily="49" charset="-122"/>
              </a:rPr>
              <a:t>空闲</a:t>
            </a:r>
            <a:r>
              <a:rPr lang="zh-CN" altLang="en-US" sz="3000">
                <a:ea typeface="楷体_GB2312" pitchFamily="49" charset="-122"/>
              </a:rPr>
              <a:t>和</a:t>
            </a:r>
            <a:r>
              <a:rPr lang="zh-CN" altLang="en-US" sz="3000">
                <a:solidFill>
                  <a:srgbClr val="FF3300"/>
                </a:solidFill>
                <a:ea typeface="楷体_GB2312" pitchFamily="49" charset="-122"/>
              </a:rPr>
              <a:t>作业积压</a:t>
            </a:r>
            <a:r>
              <a:rPr lang="en-US" altLang="zh-CN" sz="3000">
                <a:ea typeface="楷体_GB2312" pitchFamily="49" charset="-122"/>
              </a:rPr>
              <a:t>2</a:t>
            </a:r>
            <a:r>
              <a:rPr lang="zh-CN" altLang="en-US" sz="3000">
                <a:ea typeface="楷体_GB2312" pitchFamily="49" charset="-122"/>
              </a:rPr>
              <a:t>种情况。</a:t>
            </a:r>
            <a:endParaRPr lang="zh-CN" altLang="en-US" sz="3000">
              <a:ea typeface="楷体_GB2312" pitchFamily="49" charset="-122"/>
            </a:endParaRPr>
          </a:p>
          <a:p>
            <a:pPr eaLnBrk="1" hangingPunct="1">
              <a:spcBef>
                <a:spcPct val="0"/>
              </a:spcBef>
            </a:pPr>
            <a:r>
              <a:rPr lang="zh-CN" altLang="en-US" sz="3000">
                <a:ea typeface="楷体_GB2312" pitchFamily="49" charset="-122"/>
              </a:rPr>
              <a:t>设全部作业的集合为</a:t>
            </a:r>
            <a:r>
              <a:rPr lang="en-US" altLang="zh-CN" sz="3000">
                <a:ea typeface="楷体_GB2312" pitchFamily="49" charset="-122"/>
              </a:rPr>
              <a:t>N={1</a:t>
            </a:r>
            <a:r>
              <a:rPr lang="zh-CN" altLang="en-US" sz="3000">
                <a:ea typeface="楷体_GB2312" pitchFamily="49" charset="-122"/>
              </a:rPr>
              <a:t>，</a:t>
            </a:r>
            <a:r>
              <a:rPr lang="en-US" altLang="zh-CN" sz="3000">
                <a:ea typeface="楷体_GB2312" pitchFamily="49" charset="-122"/>
              </a:rPr>
              <a:t>2</a:t>
            </a:r>
            <a:r>
              <a:rPr lang="zh-CN" altLang="en-US" sz="3000">
                <a:ea typeface="楷体_GB2312" pitchFamily="49" charset="-122"/>
              </a:rPr>
              <a:t>，</a:t>
            </a:r>
            <a:r>
              <a:rPr lang="en-US" altLang="zh-CN" sz="3000">
                <a:ea typeface="楷体_GB2312" pitchFamily="49" charset="-122"/>
              </a:rPr>
              <a:t>…</a:t>
            </a:r>
            <a:r>
              <a:rPr lang="zh-CN" altLang="en-US" sz="3000">
                <a:ea typeface="楷体_GB2312" pitchFamily="49" charset="-122"/>
              </a:rPr>
              <a:t>，</a:t>
            </a:r>
            <a:r>
              <a:rPr lang="en-US" altLang="zh-CN" sz="3000">
                <a:ea typeface="楷体_GB2312" pitchFamily="49" charset="-122"/>
              </a:rPr>
              <a:t>n}</a:t>
            </a:r>
            <a:r>
              <a:rPr lang="zh-CN" altLang="en-US" sz="3000">
                <a:ea typeface="楷体_GB2312" pitchFamily="49" charset="-122"/>
              </a:rPr>
              <a:t>。</a:t>
            </a:r>
            <a:r>
              <a:rPr lang="en-US" altLang="zh-CN" sz="3000">
                <a:solidFill>
                  <a:srgbClr val="0000CC"/>
                </a:solidFill>
                <a:ea typeface="楷体_GB2312" pitchFamily="49" charset="-122"/>
              </a:rPr>
              <a:t>S</a:t>
            </a:r>
            <a:r>
              <a:rPr lang="en-US" altLang="zh-CN" sz="3000">
                <a:solidFill>
                  <a:srgbClr val="0000CC"/>
                </a:solidFill>
                <a:ea typeface="楷体_GB2312" pitchFamily="49" charset="-122"/>
                <a:sym typeface="Symbol" panose="05050102010706020507" pitchFamily="2" charset="2"/>
              </a:rPr>
              <a:t></a:t>
            </a:r>
            <a:r>
              <a:rPr lang="en-US" altLang="zh-CN" sz="3000">
                <a:solidFill>
                  <a:srgbClr val="0000CC"/>
                </a:solidFill>
                <a:ea typeface="楷体_GB2312" pitchFamily="49" charset="-122"/>
              </a:rPr>
              <a:t>N</a:t>
            </a:r>
            <a:r>
              <a:rPr lang="zh-CN" altLang="en-US" sz="3000">
                <a:solidFill>
                  <a:srgbClr val="0000CC"/>
                </a:solidFill>
                <a:ea typeface="楷体_GB2312" pitchFamily="49" charset="-122"/>
              </a:rPr>
              <a:t>是</a:t>
            </a:r>
            <a:r>
              <a:rPr lang="en-US" altLang="zh-CN" sz="3000">
                <a:solidFill>
                  <a:srgbClr val="0000CC"/>
                </a:solidFill>
                <a:ea typeface="楷体_GB2312" pitchFamily="49" charset="-122"/>
              </a:rPr>
              <a:t>N</a:t>
            </a:r>
            <a:r>
              <a:rPr lang="zh-CN" altLang="en-US" sz="3000">
                <a:solidFill>
                  <a:srgbClr val="0000CC"/>
                </a:solidFill>
                <a:ea typeface="楷体_GB2312" pitchFamily="49" charset="-122"/>
              </a:rPr>
              <a:t>的作业子集</a:t>
            </a:r>
            <a:r>
              <a:rPr lang="zh-CN" altLang="en-US" sz="3000">
                <a:ea typeface="楷体_GB2312" pitchFamily="49" charset="-122"/>
              </a:rPr>
              <a:t>。在一般情况下，机器</a:t>
            </a:r>
            <a:r>
              <a:rPr lang="en-US" altLang="zh-CN" sz="3000">
                <a:ea typeface="楷体_GB2312" pitchFamily="49" charset="-122"/>
              </a:rPr>
              <a:t>M1</a:t>
            </a:r>
            <a:r>
              <a:rPr lang="zh-CN" altLang="en-US" sz="3000">
                <a:ea typeface="楷体_GB2312" pitchFamily="49" charset="-122"/>
              </a:rPr>
              <a:t>开始加工</a:t>
            </a:r>
            <a:r>
              <a:rPr lang="en-US" altLang="zh-CN" sz="3000">
                <a:ea typeface="楷体_GB2312" pitchFamily="49" charset="-122"/>
              </a:rPr>
              <a:t>S</a:t>
            </a:r>
            <a:r>
              <a:rPr lang="zh-CN" altLang="en-US" sz="3000">
                <a:ea typeface="楷体_GB2312" pitchFamily="49" charset="-122"/>
              </a:rPr>
              <a:t>中作业时，机器</a:t>
            </a:r>
            <a:r>
              <a:rPr lang="en-US" altLang="zh-CN" sz="3000">
                <a:ea typeface="楷体_GB2312" pitchFamily="49" charset="-122"/>
              </a:rPr>
              <a:t>M2</a:t>
            </a:r>
            <a:r>
              <a:rPr lang="zh-CN" altLang="en-US" sz="3000">
                <a:ea typeface="楷体_GB2312" pitchFamily="49" charset="-122"/>
              </a:rPr>
              <a:t>还在加工其它作业，要</a:t>
            </a:r>
            <a:r>
              <a:rPr lang="zh-CN" altLang="en-US" sz="3000">
                <a:solidFill>
                  <a:srgbClr val="0000CC"/>
                </a:solidFill>
                <a:ea typeface="楷体_GB2312" pitchFamily="49" charset="-122"/>
              </a:rPr>
              <a:t>等待时间</a:t>
            </a:r>
            <a:r>
              <a:rPr lang="en-US" altLang="zh-CN" sz="3000">
                <a:solidFill>
                  <a:srgbClr val="0000CC"/>
                </a:solidFill>
                <a:ea typeface="楷体_GB2312" pitchFamily="49" charset="-122"/>
              </a:rPr>
              <a:t>t</a:t>
            </a:r>
            <a:r>
              <a:rPr lang="zh-CN" altLang="en-US" sz="3000">
                <a:ea typeface="楷体_GB2312" pitchFamily="49" charset="-122"/>
              </a:rPr>
              <a:t>后才可利用。将这种情况下完成</a:t>
            </a:r>
            <a:r>
              <a:rPr lang="en-US" altLang="zh-CN" sz="3000">
                <a:ea typeface="楷体_GB2312" pitchFamily="49" charset="-122"/>
              </a:rPr>
              <a:t>S</a:t>
            </a:r>
            <a:r>
              <a:rPr lang="zh-CN" altLang="en-US" sz="3000">
                <a:ea typeface="楷体_GB2312" pitchFamily="49" charset="-122"/>
              </a:rPr>
              <a:t>中作业所需的</a:t>
            </a:r>
            <a:r>
              <a:rPr lang="zh-CN" altLang="en-US" sz="3800" b="1" i="1">
                <a:solidFill>
                  <a:srgbClr val="FF3300"/>
                </a:solidFill>
                <a:ea typeface="楷体_GB2312" pitchFamily="49" charset="-122"/>
              </a:rPr>
              <a:t>最短时间</a:t>
            </a:r>
            <a:r>
              <a:rPr lang="zh-CN" altLang="en-US" sz="3000">
                <a:ea typeface="楷体_GB2312" pitchFamily="49" charset="-122"/>
              </a:rPr>
              <a:t>记为</a:t>
            </a:r>
            <a:r>
              <a:rPr lang="en-US" altLang="zh-CN" sz="3000">
                <a:solidFill>
                  <a:srgbClr val="FF3300"/>
                </a:solidFill>
                <a:ea typeface="楷体_GB2312" pitchFamily="49" charset="-122"/>
              </a:rPr>
              <a:t>T(S,t)</a:t>
            </a:r>
            <a:r>
              <a:rPr lang="zh-CN" altLang="en-US" sz="3000">
                <a:ea typeface="楷体_GB2312" pitchFamily="49" charset="-122"/>
              </a:rPr>
              <a:t>。流水作业调度问题的</a:t>
            </a:r>
            <a:r>
              <a:rPr lang="zh-CN" altLang="en-US" sz="3000" b="1">
                <a:solidFill>
                  <a:srgbClr val="0000CC"/>
                </a:solidFill>
                <a:ea typeface="楷体_GB2312" pitchFamily="49" charset="-122"/>
              </a:rPr>
              <a:t>最优值为</a:t>
            </a:r>
            <a:r>
              <a:rPr lang="en-US" altLang="zh-CN" sz="3000" b="1">
                <a:solidFill>
                  <a:srgbClr val="0000CC"/>
                </a:solidFill>
                <a:ea typeface="楷体_GB2312" pitchFamily="49" charset="-122"/>
              </a:rPr>
              <a:t>T(N,0)</a:t>
            </a:r>
            <a:r>
              <a:rPr lang="zh-CN" altLang="en-US" sz="3000">
                <a:ea typeface="楷体_GB2312" pitchFamily="49" charset="-122"/>
              </a:rPr>
              <a:t>。</a:t>
            </a:r>
            <a:endParaRPr lang="zh-CN" altLang="en-US" sz="3000">
              <a:ea typeface="楷体_GB2312" pitchFamily="49"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3.5</a:t>
            </a:r>
            <a:r>
              <a:rPr kumimoji="1" lang="zh-CN" altLang="en-US" dirty="0"/>
              <a:t> 流水作业调度</a:t>
            </a:r>
            <a:endParaRPr kumimoji="1" lang="zh-CN" altLang="en-US" dirty="0"/>
          </a:p>
        </p:txBody>
      </p:sp>
      <p:sp>
        <p:nvSpPr>
          <p:cNvPr id="5" name="Text Box 2"/>
          <p:cNvSpPr txBox="1">
            <a:spLocks noChangeArrowheads="1"/>
          </p:cNvSpPr>
          <p:nvPr/>
        </p:nvSpPr>
        <p:spPr bwMode="auto">
          <a:xfrm>
            <a:off x="482600" y="1600200"/>
            <a:ext cx="8204200" cy="2378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3000" dirty="0">
                <a:ea typeface="楷体_GB2312" pitchFamily="49" charset="-122"/>
              </a:rPr>
              <a:t>设</a:t>
            </a:r>
            <a:r>
              <a:rPr lang="zh-CN" altLang="en-US" sz="3000" dirty="0">
                <a:ea typeface="楷体_GB2312" pitchFamily="49" charset="-122"/>
                <a:sym typeface="Symbol" panose="05050102010706020507" pitchFamily="2" charset="2"/>
              </a:rPr>
              <a:t></a:t>
            </a:r>
            <a:r>
              <a:rPr lang="zh-CN" altLang="en-US" sz="3000" dirty="0">
                <a:ea typeface="楷体_GB2312" pitchFamily="49" charset="-122"/>
              </a:rPr>
              <a:t>是所给</a:t>
            </a:r>
            <a:r>
              <a:rPr lang="en-US" altLang="zh-CN" sz="3000" dirty="0">
                <a:ea typeface="楷体_GB2312" pitchFamily="49" charset="-122"/>
              </a:rPr>
              <a:t>n</a:t>
            </a:r>
            <a:r>
              <a:rPr lang="zh-CN" altLang="en-US" sz="3000" dirty="0">
                <a:ea typeface="楷体_GB2312" pitchFamily="49" charset="-122"/>
              </a:rPr>
              <a:t>个流水作业的一个</a:t>
            </a:r>
            <a:r>
              <a:rPr lang="zh-CN" altLang="en-US" sz="3000" dirty="0">
                <a:solidFill>
                  <a:srgbClr val="FF3300"/>
                </a:solidFill>
                <a:ea typeface="楷体_GB2312" pitchFamily="49" charset="-122"/>
              </a:rPr>
              <a:t>最优调度</a:t>
            </a:r>
            <a:r>
              <a:rPr lang="zh-CN" altLang="en-US" sz="3000" dirty="0">
                <a:ea typeface="楷体_GB2312" pitchFamily="49" charset="-122"/>
              </a:rPr>
              <a:t>，它所需的加工时间为 </a:t>
            </a:r>
            <a:r>
              <a:rPr lang="en-US" altLang="zh-CN" sz="3000" dirty="0">
                <a:solidFill>
                  <a:srgbClr val="FF3300"/>
                </a:solidFill>
                <a:ea typeface="楷体_GB2312" pitchFamily="49" charset="-122"/>
              </a:rPr>
              <a:t>a</a:t>
            </a:r>
            <a:r>
              <a:rPr lang="en-US" altLang="zh-CN" sz="3000" baseline="-25000" dirty="0">
                <a:solidFill>
                  <a:srgbClr val="FF3300"/>
                </a:solidFill>
                <a:ea typeface="楷体_GB2312" pitchFamily="49" charset="-122"/>
                <a:sym typeface="Symbol" panose="05050102010706020507" pitchFamily="2" charset="2"/>
              </a:rPr>
              <a:t>(1)</a:t>
            </a:r>
            <a:r>
              <a:rPr lang="en-US" altLang="zh-CN" sz="3000" dirty="0">
                <a:solidFill>
                  <a:srgbClr val="FF3300"/>
                </a:solidFill>
                <a:ea typeface="楷体_GB2312" pitchFamily="49" charset="-122"/>
                <a:sym typeface="Symbol" panose="05050102010706020507" pitchFamily="2" charset="2"/>
              </a:rPr>
              <a:t>+T’</a:t>
            </a:r>
            <a:r>
              <a:rPr lang="zh-CN" altLang="en-US" sz="3000" dirty="0">
                <a:ea typeface="楷体_GB2312" pitchFamily="49" charset="-122"/>
              </a:rPr>
              <a:t>。其中</a:t>
            </a:r>
            <a:r>
              <a:rPr lang="en-US" altLang="zh-CN" sz="3000" dirty="0">
                <a:ea typeface="楷体_GB2312" pitchFamily="49" charset="-122"/>
              </a:rPr>
              <a:t>T’</a:t>
            </a:r>
            <a:r>
              <a:rPr lang="zh-CN" altLang="en-US" sz="3000" dirty="0">
                <a:ea typeface="楷体_GB2312" pitchFamily="49" charset="-122"/>
              </a:rPr>
              <a:t>是在机器</a:t>
            </a:r>
            <a:r>
              <a:rPr lang="en-US" altLang="zh-CN" sz="3000" dirty="0">
                <a:ea typeface="楷体_GB2312" pitchFamily="49" charset="-122"/>
              </a:rPr>
              <a:t>M2</a:t>
            </a:r>
            <a:r>
              <a:rPr lang="zh-CN" altLang="en-US" sz="3000" dirty="0">
                <a:ea typeface="楷体_GB2312" pitchFamily="49" charset="-122"/>
              </a:rPr>
              <a:t>的等待时间为</a:t>
            </a:r>
            <a:r>
              <a:rPr lang="en-US" altLang="zh-CN" sz="3000" dirty="0">
                <a:solidFill>
                  <a:srgbClr val="FF3300"/>
                </a:solidFill>
                <a:ea typeface="楷体_GB2312" pitchFamily="49" charset="-122"/>
              </a:rPr>
              <a:t>b</a:t>
            </a:r>
            <a:r>
              <a:rPr lang="en-US" altLang="zh-CN" sz="3000" baseline="-25000" dirty="0">
                <a:solidFill>
                  <a:srgbClr val="FF3300"/>
                </a:solidFill>
                <a:ea typeface="楷体_GB2312" pitchFamily="49" charset="-122"/>
                <a:sym typeface="Symbol" panose="05050102010706020507" pitchFamily="2" charset="2"/>
              </a:rPr>
              <a:t>(1)</a:t>
            </a:r>
            <a:r>
              <a:rPr lang="zh-CN" altLang="en-US" sz="3000" dirty="0">
                <a:ea typeface="楷体_GB2312" pitchFamily="49" charset="-122"/>
              </a:rPr>
              <a:t>时，</a:t>
            </a:r>
            <a:r>
              <a:rPr lang="zh-CN" altLang="en-US" sz="3000" dirty="0">
                <a:solidFill>
                  <a:srgbClr val="0000CC"/>
                </a:solidFill>
                <a:ea typeface="楷体_GB2312" pitchFamily="49" charset="-122"/>
              </a:rPr>
              <a:t>安排作业</a:t>
            </a:r>
            <a:r>
              <a:rPr lang="zh-CN" altLang="en-US" sz="3000" dirty="0">
                <a:solidFill>
                  <a:srgbClr val="0000CC"/>
                </a:solidFill>
                <a:ea typeface="楷体_GB2312" pitchFamily="49" charset="-122"/>
                <a:sym typeface="Symbol" panose="05050102010706020507" pitchFamily="2" charset="2"/>
              </a:rPr>
              <a:t></a:t>
            </a:r>
            <a:r>
              <a:rPr lang="en-US" altLang="zh-CN" sz="3000" dirty="0">
                <a:solidFill>
                  <a:srgbClr val="0000CC"/>
                </a:solidFill>
                <a:ea typeface="楷体_GB2312" pitchFamily="49" charset="-122"/>
              </a:rPr>
              <a:t>(2)</a:t>
            </a:r>
            <a:r>
              <a:rPr lang="zh-CN" altLang="en-US" sz="3000" dirty="0">
                <a:solidFill>
                  <a:srgbClr val="0000CC"/>
                </a:solidFill>
                <a:ea typeface="楷体_GB2312" pitchFamily="49" charset="-122"/>
              </a:rPr>
              <a:t>，</a:t>
            </a:r>
            <a:r>
              <a:rPr lang="en-US" altLang="zh-CN" sz="3000" dirty="0">
                <a:solidFill>
                  <a:srgbClr val="0000CC"/>
                </a:solidFill>
                <a:ea typeface="楷体_GB2312" pitchFamily="49" charset="-122"/>
              </a:rPr>
              <a:t>…</a:t>
            </a:r>
            <a:r>
              <a:rPr lang="zh-CN" altLang="en-US" sz="3000" dirty="0">
                <a:solidFill>
                  <a:srgbClr val="0000CC"/>
                </a:solidFill>
                <a:ea typeface="楷体_GB2312" pitchFamily="49" charset="-122"/>
              </a:rPr>
              <a:t>，</a:t>
            </a:r>
            <a:r>
              <a:rPr lang="zh-CN" altLang="en-US" sz="3000" dirty="0">
                <a:solidFill>
                  <a:srgbClr val="0000CC"/>
                </a:solidFill>
                <a:ea typeface="楷体_GB2312" pitchFamily="49" charset="-122"/>
                <a:sym typeface="Symbol" panose="05050102010706020507" pitchFamily="2" charset="2"/>
              </a:rPr>
              <a:t></a:t>
            </a:r>
            <a:r>
              <a:rPr lang="en-US" altLang="zh-CN" sz="3000" dirty="0">
                <a:solidFill>
                  <a:srgbClr val="0000CC"/>
                </a:solidFill>
                <a:ea typeface="楷体_GB2312" pitchFamily="49" charset="-122"/>
              </a:rPr>
              <a:t>(n)</a:t>
            </a:r>
            <a:r>
              <a:rPr lang="zh-CN" altLang="en-US" sz="3000" dirty="0">
                <a:solidFill>
                  <a:srgbClr val="0000CC"/>
                </a:solidFill>
                <a:ea typeface="楷体_GB2312" pitchFamily="49" charset="-122"/>
              </a:rPr>
              <a:t>所需的时间。</a:t>
            </a:r>
            <a:endParaRPr lang="zh-CN" altLang="en-US" sz="3000" dirty="0">
              <a:solidFill>
                <a:srgbClr val="0000CC"/>
              </a:solidFill>
              <a:ea typeface="楷体_GB2312" pitchFamily="49" charset="-122"/>
            </a:endParaRPr>
          </a:p>
          <a:p>
            <a:pPr algn="ctr" eaLnBrk="1" hangingPunct="1">
              <a:spcBef>
                <a:spcPct val="0"/>
              </a:spcBef>
              <a:buFontTx/>
              <a:buNone/>
            </a:pPr>
            <a:r>
              <a:rPr lang="zh-CN" altLang="en-US" sz="3000" b="1" dirty="0">
                <a:solidFill>
                  <a:srgbClr val="FF3300"/>
                </a:solidFill>
                <a:ea typeface="楷体_GB2312" pitchFamily="49" charset="-122"/>
              </a:rPr>
              <a:t>结论： 记</a:t>
            </a:r>
            <a:r>
              <a:rPr lang="en-US" altLang="zh-CN" sz="3000" b="1" dirty="0">
                <a:solidFill>
                  <a:srgbClr val="FF3300"/>
                </a:solidFill>
                <a:ea typeface="楷体_GB2312" pitchFamily="49" charset="-122"/>
              </a:rPr>
              <a:t>S=N-{</a:t>
            </a:r>
            <a:r>
              <a:rPr lang="en-US" altLang="zh-CN" sz="3000" b="1" dirty="0">
                <a:solidFill>
                  <a:srgbClr val="FF3300"/>
                </a:solidFill>
                <a:ea typeface="楷体_GB2312" pitchFamily="49" charset="-122"/>
                <a:sym typeface="Symbol" panose="05050102010706020507" pitchFamily="2" charset="2"/>
              </a:rPr>
              <a:t></a:t>
            </a:r>
            <a:r>
              <a:rPr lang="en-US" altLang="zh-CN" sz="3000" b="1" dirty="0">
                <a:solidFill>
                  <a:srgbClr val="FF3300"/>
                </a:solidFill>
                <a:ea typeface="楷体_GB2312" pitchFamily="49" charset="-122"/>
              </a:rPr>
              <a:t>(1)}</a:t>
            </a:r>
            <a:r>
              <a:rPr lang="zh-CN" altLang="en-US" sz="3000" b="1" dirty="0">
                <a:solidFill>
                  <a:srgbClr val="FF3300"/>
                </a:solidFill>
                <a:ea typeface="楷体_GB2312" pitchFamily="49" charset="-122"/>
              </a:rPr>
              <a:t>，则有</a:t>
            </a:r>
            <a:r>
              <a:rPr lang="en-US" altLang="zh-CN" sz="3000" b="1" dirty="0">
                <a:solidFill>
                  <a:srgbClr val="FF3300"/>
                </a:solidFill>
                <a:ea typeface="楷体_GB2312" pitchFamily="49" charset="-122"/>
              </a:rPr>
              <a:t>T’=T(</a:t>
            </a:r>
            <a:r>
              <a:rPr lang="en-US" altLang="zh-CN" sz="3000" b="1" dirty="0" err="1">
                <a:solidFill>
                  <a:srgbClr val="FF3300"/>
                </a:solidFill>
                <a:ea typeface="楷体_GB2312" pitchFamily="49" charset="-122"/>
              </a:rPr>
              <a:t>S,b</a:t>
            </a:r>
            <a:r>
              <a:rPr lang="en-US" altLang="zh-CN" sz="3000" b="1" baseline="-25000" dirty="0">
                <a:solidFill>
                  <a:srgbClr val="FF3300"/>
                </a:solidFill>
                <a:ea typeface="楷体_GB2312" pitchFamily="49" charset="-122"/>
                <a:sym typeface="Symbol" panose="05050102010706020507" pitchFamily="2" charset="2"/>
              </a:rPr>
              <a:t>(1)</a:t>
            </a:r>
            <a:r>
              <a:rPr lang="en-US" altLang="zh-CN" sz="3000" b="1" dirty="0">
                <a:solidFill>
                  <a:srgbClr val="FF3300"/>
                </a:solidFill>
                <a:ea typeface="楷体_GB2312" pitchFamily="49" charset="-122"/>
              </a:rPr>
              <a:t>)</a:t>
            </a:r>
            <a:r>
              <a:rPr lang="zh-CN" altLang="en-US" sz="3000" b="1" dirty="0">
                <a:solidFill>
                  <a:srgbClr val="FF3300"/>
                </a:solidFill>
                <a:ea typeface="楷体_GB2312" pitchFamily="49" charset="-122"/>
              </a:rPr>
              <a:t>。</a:t>
            </a:r>
            <a:endParaRPr lang="zh-CN" altLang="en-US" sz="3000" b="1" dirty="0">
              <a:solidFill>
                <a:srgbClr val="FF3300"/>
              </a:solidFill>
              <a:ea typeface="楷体_GB2312" pitchFamily="49" charset="-122"/>
            </a:endParaRPr>
          </a:p>
        </p:txBody>
      </p:sp>
      <p:sp>
        <p:nvSpPr>
          <p:cNvPr id="6" name="Text Box 3"/>
          <p:cNvSpPr txBox="1">
            <a:spLocks noChangeArrowheads="1"/>
          </p:cNvSpPr>
          <p:nvPr/>
        </p:nvSpPr>
        <p:spPr bwMode="auto">
          <a:xfrm>
            <a:off x="334963" y="4067175"/>
            <a:ext cx="8351837" cy="2333625"/>
          </a:xfrm>
          <a:prstGeom prst="rect">
            <a:avLst/>
          </a:prstGeom>
          <a:solidFill>
            <a:schemeClr val="bg1"/>
          </a:solidFill>
          <a:ln w="50800">
            <a:solidFill>
              <a:srgbClr val="FF6600"/>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400" b="1">
                <a:latin typeface="Verdana" panose="020B0604030504040204" pitchFamily="34" charset="0"/>
                <a:ea typeface="黑体" panose="02010609060101010101" pitchFamily="49" charset="-122"/>
              </a:rPr>
              <a:t>证明：</a:t>
            </a:r>
            <a:r>
              <a:rPr lang="zh-CN" altLang="en-US" sz="2400">
                <a:ea typeface="楷体_GB2312" pitchFamily="49" charset="-122"/>
              </a:rPr>
              <a:t>事实上，由</a:t>
            </a:r>
            <a:r>
              <a:rPr lang="en-US" altLang="zh-CN" sz="2400">
                <a:solidFill>
                  <a:srgbClr val="0000CC"/>
                </a:solidFill>
                <a:ea typeface="楷体_GB2312" pitchFamily="49" charset="-122"/>
              </a:rPr>
              <a:t>T</a:t>
            </a:r>
            <a:r>
              <a:rPr lang="zh-CN" altLang="en-US" sz="2400">
                <a:solidFill>
                  <a:srgbClr val="0000CC"/>
                </a:solidFill>
                <a:ea typeface="楷体_GB2312" pitchFamily="49" charset="-122"/>
              </a:rPr>
              <a:t>的定义</a:t>
            </a:r>
            <a:r>
              <a:rPr lang="zh-CN" altLang="en-US" sz="2400">
                <a:ea typeface="楷体_GB2312" pitchFamily="49" charset="-122"/>
              </a:rPr>
              <a:t>知</a:t>
            </a:r>
            <a:r>
              <a:rPr lang="en-US" altLang="zh-CN" sz="2400">
                <a:ea typeface="楷体_GB2312" pitchFamily="49" charset="-122"/>
              </a:rPr>
              <a:t>T’</a:t>
            </a:r>
            <a:r>
              <a:rPr lang="en-US" altLang="zh-CN" sz="2400">
                <a:ea typeface="楷体_GB2312" pitchFamily="49" charset="-122"/>
                <a:sym typeface="Symbol" panose="05050102010706020507" pitchFamily="2" charset="2"/>
              </a:rPr>
              <a:t></a:t>
            </a:r>
            <a:r>
              <a:rPr lang="en-US" altLang="zh-CN" sz="2400">
                <a:ea typeface="楷体_GB2312" pitchFamily="49" charset="-122"/>
              </a:rPr>
              <a:t>T(S,b</a:t>
            </a:r>
            <a:r>
              <a:rPr lang="en-US" altLang="zh-CN" sz="2400" baseline="-25000">
                <a:ea typeface="楷体_GB2312" pitchFamily="49" charset="-122"/>
                <a:sym typeface="Symbol" panose="05050102010706020507" pitchFamily="2" charset="2"/>
              </a:rPr>
              <a:t>(1)</a:t>
            </a:r>
            <a:r>
              <a:rPr lang="en-US" altLang="zh-CN" sz="2400">
                <a:ea typeface="楷体_GB2312" pitchFamily="49" charset="-122"/>
              </a:rPr>
              <a:t>)</a:t>
            </a:r>
            <a:r>
              <a:rPr lang="zh-CN" altLang="en-US" sz="2400">
                <a:ea typeface="楷体_GB2312" pitchFamily="49" charset="-122"/>
              </a:rPr>
              <a:t>。若</a:t>
            </a:r>
            <a:r>
              <a:rPr lang="en-US" altLang="zh-CN" sz="2400">
                <a:ea typeface="楷体_GB2312" pitchFamily="49" charset="-122"/>
              </a:rPr>
              <a:t>T’&gt;T(S,b</a:t>
            </a:r>
            <a:r>
              <a:rPr lang="en-US" altLang="zh-CN" sz="2400" baseline="-25000">
                <a:ea typeface="楷体_GB2312" pitchFamily="49" charset="-122"/>
                <a:sym typeface="Symbol" panose="05050102010706020507" pitchFamily="2" charset="2"/>
              </a:rPr>
              <a:t>(1)</a:t>
            </a:r>
            <a:r>
              <a:rPr lang="en-US" altLang="zh-CN" sz="2400">
                <a:ea typeface="楷体_GB2312" pitchFamily="49" charset="-122"/>
              </a:rPr>
              <a:t>)</a:t>
            </a:r>
            <a:r>
              <a:rPr lang="zh-CN" altLang="en-US" sz="2400">
                <a:ea typeface="楷体_GB2312" pitchFamily="49" charset="-122"/>
              </a:rPr>
              <a:t>，设</a:t>
            </a:r>
            <a:r>
              <a:rPr lang="zh-CN" altLang="en-US" sz="2400">
                <a:ea typeface="楷体_GB2312" pitchFamily="49" charset="-122"/>
                <a:sym typeface="Symbol" panose="05050102010706020507" pitchFamily="2" charset="2"/>
              </a:rPr>
              <a:t>’</a:t>
            </a:r>
            <a:r>
              <a:rPr lang="zh-CN" altLang="en-US" sz="2400">
                <a:ea typeface="楷体_GB2312" pitchFamily="49" charset="-122"/>
              </a:rPr>
              <a:t>是作业集</a:t>
            </a:r>
            <a:r>
              <a:rPr lang="en-US" altLang="zh-CN" sz="2400">
                <a:ea typeface="楷体_GB2312" pitchFamily="49" charset="-122"/>
              </a:rPr>
              <a:t>S</a:t>
            </a:r>
            <a:r>
              <a:rPr lang="zh-CN" altLang="en-US" sz="2400">
                <a:ea typeface="楷体_GB2312" pitchFamily="49" charset="-122"/>
              </a:rPr>
              <a:t>在机器</a:t>
            </a:r>
            <a:r>
              <a:rPr lang="en-US" altLang="zh-CN" sz="2400">
                <a:ea typeface="楷体_GB2312" pitchFamily="49" charset="-122"/>
              </a:rPr>
              <a:t>M2</a:t>
            </a:r>
            <a:r>
              <a:rPr lang="zh-CN" altLang="en-US" sz="2400">
                <a:ea typeface="楷体_GB2312" pitchFamily="49" charset="-122"/>
              </a:rPr>
              <a:t>的等待时间为</a:t>
            </a:r>
            <a:r>
              <a:rPr lang="en-US" altLang="zh-CN" sz="2400">
                <a:ea typeface="楷体_GB2312" pitchFamily="49" charset="-122"/>
              </a:rPr>
              <a:t>b</a:t>
            </a:r>
            <a:r>
              <a:rPr lang="en-US" altLang="zh-CN" sz="2400" baseline="-25000">
                <a:ea typeface="楷体_GB2312" pitchFamily="49" charset="-122"/>
                <a:sym typeface="Symbol" panose="05050102010706020507" pitchFamily="2" charset="2"/>
              </a:rPr>
              <a:t>(1)</a:t>
            </a:r>
            <a:r>
              <a:rPr lang="zh-CN" altLang="en-US" sz="2400">
                <a:ea typeface="楷体_GB2312" pitchFamily="49" charset="-122"/>
              </a:rPr>
              <a:t>情况下的一个最优调度。则</a:t>
            </a:r>
            <a:r>
              <a:rPr lang="zh-CN" altLang="en-US" sz="2400">
                <a:ea typeface="楷体_GB2312" pitchFamily="49" charset="-122"/>
                <a:sym typeface="Symbol" panose="05050102010706020507" pitchFamily="2" charset="2"/>
              </a:rPr>
              <a:t></a:t>
            </a:r>
            <a:r>
              <a:rPr lang="en-US" altLang="zh-CN" sz="2400">
                <a:ea typeface="楷体_GB2312" pitchFamily="49" charset="-122"/>
              </a:rPr>
              <a:t>(1)</a:t>
            </a:r>
            <a:r>
              <a:rPr lang="zh-CN" altLang="en-US" sz="2400">
                <a:ea typeface="楷体_GB2312" pitchFamily="49" charset="-122"/>
              </a:rPr>
              <a:t>， </a:t>
            </a:r>
            <a:r>
              <a:rPr lang="zh-CN" altLang="en-US" sz="2400">
                <a:ea typeface="楷体_GB2312" pitchFamily="49" charset="-122"/>
                <a:sym typeface="Symbol" panose="05050102010706020507" pitchFamily="2" charset="2"/>
              </a:rPr>
              <a:t>’</a:t>
            </a:r>
            <a:r>
              <a:rPr lang="en-US" altLang="zh-CN" sz="2400">
                <a:ea typeface="楷体_GB2312" pitchFamily="49" charset="-122"/>
              </a:rPr>
              <a:t>(2)</a:t>
            </a:r>
            <a:r>
              <a:rPr lang="zh-CN" altLang="en-US" sz="2400">
                <a:ea typeface="楷体_GB2312" pitchFamily="49" charset="-122"/>
              </a:rPr>
              <a:t>，</a:t>
            </a:r>
            <a:r>
              <a:rPr lang="en-US" altLang="zh-CN" sz="2400">
                <a:ea typeface="楷体_GB2312" pitchFamily="49" charset="-122"/>
              </a:rPr>
              <a:t>…</a:t>
            </a:r>
            <a:r>
              <a:rPr lang="zh-CN" altLang="en-US" sz="2400">
                <a:ea typeface="楷体_GB2312" pitchFamily="49" charset="-122"/>
              </a:rPr>
              <a:t>， </a:t>
            </a:r>
            <a:r>
              <a:rPr lang="zh-CN" altLang="en-US" sz="2400">
                <a:ea typeface="楷体_GB2312" pitchFamily="49" charset="-122"/>
                <a:sym typeface="Symbol" panose="05050102010706020507" pitchFamily="2" charset="2"/>
              </a:rPr>
              <a:t>’</a:t>
            </a:r>
            <a:r>
              <a:rPr lang="en-US" altLang="zh-CN" sz="2400">
                <a:ea typeface="楷体_GB2312" pitchFamily="49" charset="-122"/>
              </a:rPr>
              <a:t>(n)</a:t>
            </a:r>
            <a:r>
              <a:rPr lang="zh-CN" altLang="en-US" sz="2400">
                <a:ea typeface="楷体_GB2312" pitchFamily="49" charset="-122"/>
              </a:rPr>
              <a:t>是</a:t>
            </a:r>
            <a:r>
              <a:rPr lang="en-US" altLang="zh-CN" sz="2400">
                <a:ea typeface="楷体_GB2312" pitchFamily="49" charset="-122"/>
              </a:rPr>
              <a:t>N</a:t>
            </a:r>
            <a:r>
              <a:rPr lang="zh-CN" altLang="en-US" sz="2400">
                <a:ea typeface="楷体_GB2312" pitchFamily="49" charset="-122"/>
              </a:rPr>
              <a:t>的一个调度，且该调度所需的时间为</a:t>
            </a:r>
            <a:r>
              <a:rPr lang="en-US" altLang="zh-CN" sz="2400">
                <a:ea typeface="楷体_GB2312" pitchFamily="49" charset="-122"/>
              </a:rPr>
              <a:t>a</a:t>
            </a:r>
            <a:r>
              <a:rPr lang="en-US" altLang="zh-CN" sz="2400" baseline="-25000">
                <a:ea typeface="楷体_GB2312" pitchFamily="49" charset="-122"/>
                <a:sym typeface="Symbol" panose="05050102010706020507" pitchFamily="2" charset="2"/>
              </a:rPr>
              <a:t>(1)</a:t>
            </a:r>
            <a:r>
              <a:rPr lang="en-US" altLang="zh-CN" sz="2400">
                <a:ea typeface="楷体_GB2312" pitchFamily="49" charset="-122"/>
              </a:rPr>
              <a:t>+T(S,b</a:t>
            </a:r>
            <a:r>
              <a:rPr lang="en-US" altLang="zh-CN" sz="2400" baseline="-25000">
                <a:ea typeface="楷体_GB2312" pitchFamily="49" charset="-122"/>
                <a:sym typeface="Symbol" panose="05050102010706020507" pitchFamily="2" charset="2"/>
              </a:rPr>
              <a:t>(1)</a:t>
            </a:r>
            <a:r>
              <a:rPr lang="en-US" altLang="zh-CN" sz="2400">
                <a:ea typeface="楷体_GB2312" pitchFamily="49" charset="-122"/>
              </a:rPr>
              <a:t>)&lt;a</a:t>
            </a:r>
            <a:r>
              <a:rPr lang="en-US" altLang="zh-CN" sz="2400" baseline="-25000">
                <a:ea typeface="楷体_GB2312" pitchFamily="49" charset="-122"/>
                <a:sym typeface="Symbol" panose="05050102010706020507" pitchFamily="2" charset="2"/>
              </a:rPr>
              <a:t>(1)</a:t>
            </a:r>
            <a:r>
              <a:rPr lang="en-US" altLang="zh-CN" sz="2400">
                <a:ea typeface="楷体_GB2312" pitchFamily="49" charset="-122"/>
              </a:rPr>
              <a:t>+T’</a:t>
            </a:r>
            <a:r>
              <a:rPr lang="zh-CN" altLang="en-US" sz="2400">
                <a:ea typeface="楷体_GB2312" pitchFamily="49" charset="-122"/>
              </a:rPr>
              <a:t>。这与</a:t>
            </a:r>
            <a:r>
              <a:rPr lang="zh-CN" altLang="en-US" sz="2400">
                <a:ea typeface="楷体_GB2312" pitchFamily="49" charset="-122"/>
                <a:sym typeface="Symbol" panose="05050102010706020507" pitchFamily="2" charset="2"/>
              </a:rPr>
              <a:t></a:t>
            </a:r>
            <a:r>
              <a:rPr lang="zh-CN" altLang="en-US" sz="2400">
                <a:ea typeface="楷体_GB2312" pitchFamily="49" charset="-122"/>
              </a:rPr>
              <a:t>是</a:t>
            </a:r>
            <a:r>
              <a:rPr lang="en-US" altLang="zh-CN" sz="2400">
                <a:ea typeface="楷体_GB2312" pitchFamily="49" charset="-122"/>
              </a:rPr>
              <a:t>N</a:t>
            </a:r>
            <a:r>
              <a:rPr lang="zh-CN" altLang="en-US" sz="2400">
                <a:ea typeface="楷体_GB2312" pitchFamily="49" charset="-122"/>
              </a:rPr>
              <a:t>的最优调度矛盾。故</a:t>
            </a:r>
            <a:r>
              <a:rPr lang="en-US" altLang="zh-CN" sz="2400">
                <a:ea typeface="楷体_GB2312" pitchFamily="49" charset="-122"/>
              </a:rPr>
              <a:t>T’</a:t>
            </a:r>
            <a:r>
              <a:rPr lang="en-US" altLang="zh-CN" sz="2400">
                <a:ea typeface="楷体_GB2312" pitchFamily="49" charset="-122"/>
                <a:sym typeface="Symbol" panose="05050102010706020507" pitchFamily="2" charset="2"/>
              </a:rPr>
              <a:t></a:t>
            </a:r>
            <a:r>
              <a:rPr lang="en-US" altLang="zh-CN" sz="2400">
                <a:ea typeface="楷体_GB2312" pitchFamily="49" charset="-122"/>
              </a:rPr>
              <a:t>T(S,b</a:t>
            </a:r>
            <a:r>
              <a:rPr lang="en-US" altLang="zh-CN" sz="2400" baseline="-25000">
                <a:ea typeface="楷体_GB2312" pitchFamily="49" charset="-122"/>
                <a:sym typeface="Symbol" panose="05050102010706020507" pitchFamily="2" charset="2"/>
              </a:rPr>
              <a:t>(1)</a:t>
            </a:r>
            <a:r>
              <a:rPr lang="en-US" altLang="zh-CN" sz="2400">
                <a:ea typeface="楷体_GB2312" pitchFamily="49" charset="-122"/>
              </a:rPr>
              <a:t>)</a:t>
            </a:r>
            <a:r>
              <a:rPr lang="zh-CN" altLang="en-US" sz="2400">
                <a:ea typeface="楷体_GB2312" pitchFamily="49" charset="-122"/>
              </a:rPr>
              <a:t>。从而</a:t>
            </a:r>
            <a:r>
              <a:rPr lang="en-US" altLang="zh-CN" sz="2400">
                <a:ea typeface="楷体_GB2312" pitchFamily="49" charset="-122"/>
              </a:rPr>
              <a:t>T’=T(S,b</a:t>
            </a:r>
            <a:r>
              <a:rPr lang="en-US" altLang="zh-CN" sz="2400" baseline="-25000">
                <a:ea typeface="楷体_GB2312" pitchFamily="49" charset="-122"/>
                <a:sym typeface="Symbol" panose="05050102010706020507" pitchFamily="2" charset="2"/>
              </a:rPr>
              <a:t>(1)</a:t>
            </a:r>
            <a:r>
              <a:rPr lang="en-US" altLang="zh-CN" sz="2400">
                <a:ea typeface="楷体_GB2312" pitchFamily="49" charset="-122"/>
              </a:rPr>
              <a:t>)</a:t>
            </a:r>
            <a:r>
              <a:rPr lang="zh-CN" altLang="en-US" sz="2400">
                <a:ea typeface="楷体_GB2312" pitchFamily="49" charset="-122"/>
              </a:rPr>
              <a:t>。这就证明了流水作业调度问题具有最优子结构的性质。</a:t>
            </a:r>
            <a:endParaRPr lang="zh-CN" altLang="en-US" sz="2400">
              <a:ea typeface="楷体_GB2312" pitchFamily="49"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3.5</a:t>
            </a:r>
            <a:r>
              <a:rPr kumimoji="1" lang="zh-CN" altLang="en-US" dirty="0"/>
              <a:t> 流水作业调度</a:t>
            </a:r>
            <a:endParaRPr kumimoji="1" lang="zh-CN" altLang="en-US" dirty="0"/>
          </a:p>
        </p:txBody>
      </p:sp>
      <p:grpSp>
        <p:nvGrpSpPr>
          <p:cNvPr id="3" name="Group 11"/>
          <p:cNvGrpSpPr/>
          <p:nvPr/>
        </p:nvGrpSpPr>
        <p:grpSpPr bwMode="auto">
          <a:xfrm>
            <a:off x="857077" y="1371600"/>
            <a:ext cx="7219950" cy="1552575"/>
            <a:chOff x="476" y="3390"/>
            <a:chExt cx="4548" cy="978"/>
          </a:xfrm>
        </p:grpSpPr>
        <p:sp>
          <p:nvSpPr>
            <p:cNvPr id="4" name="Text Box 12"/>
            <p:cNvSpPr txBox="1">
              <a:spLocks noChangeArrowheads="1"/>
            </p:cNvSpPr>
            <p:nvPr/>
          </p:nvSpPr>
          <p:spPr bwMode="auto">
            <a:xfrm>
              <a:off x="476" y="3390"/>
              <a:ext cx="4548" cy="978"/>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400" dirty="0">
                  <a:ea typeface="楷体_GB2312" pitchFamily="49" charset="-122"/>
                </a:rPr>
                <a:t>由流水作业调度问题的最优子结构性质可知，</a:t>
              </a:r>
              <a:endParaRPr lang="zh-CN" altLang="en-US" sz="2400" dirty="0">
                <a:ea typeface="楷体_GB2312" pitchFamily="49" charset="-122"/>
              </a:endParaRPr>
            </a:p>
            <a:p>
              <a:pPr eaLnBrk="1" hangingPunct="1">
                <a:spcBef>
                  <a:spcPct val="0"/>
                </a:spcBef>
                <a:buFontTx/>
                <a:buNone/>
              </a:pPr>
              <a:endParaRPr lang="zh-CN" altLang="en-US" sz="2400" dirty="0">
                <a:ea typeface="楷体_GB2312" pitchFamily="49" charset="-122"/>
              </a:endParaRPr>
            </a:p>
            <a:p>
              <a:pPr eaLnBrk="1" hangingPunct="1">
                <a:spcBef>
                  <a:spcPct val="0"/>
                </a:spcBef>
                <a:buFontTx/>
                <a:buNone/>
              </a:pPr>
              <a:endParaRPr lang="zh-CN" altLang="en-US" sz="2400" dirty="0">
                <a:ea typeface="楷体_GB2312" pitchFamily="49" charset="-122"/>
              </a:endParaRPr>
            </a:p>
            <a:p>
              <a:pPr eaLnBrk="1" hangingPunct="1">
                <a:spcBef>
                  <a:spcPct val="0"/>
                </a:spcBef>
                <a:buFontTx/>
                <a:buNone/>
              </a:pPr>
              <a:endParaRPr lang="en-US" altLang="zh-CN" sz="2400" dirty="0">
                <a:ea typeface="楷体_GB2312" pitchFamily="49" charset="-122"/>
              </a:endParaRPr>
            </a:p>
          </p:txBody>
        </p:sp>
        <p:graphicFrame>
          <p:nvGraphicFramePr>
            <p:cNvPr id="5" name="Object 13"/>
            <p:cNvGraphicFramePr>
              <a:graphicFrameLocks noChangeAspect="1"/>
            </p:cNvGraphicFramePr>
            <p:nvPr/>
          </p:nvGraphicFramePr>
          <p:xfrm>
            <a:off x="839" y="3662"/>
            <a:ext cx="2177" cy="287"/>
          </p:xfrm>
          <a:graphic>
            <a:graphicData uri="http://schemas.openxmlformats.org/presentationml/2006/ole">
              <mc:AlternateContent xmlns:mc="http://schemas.openxmlformats.org/markup-compatibility/2006">
                <mc:Choice xmlns:v="urn:schemas-microsoft-com:vml" Requires="v">
                  <p:oleObj spid="_x0000_s30819" name="公式" r:id="rId1" imgW="50292000" imgH="6705600" progId="Equation.3">
                    <p:embed/>
                  </p:oleObj>
                </mc:Choice>
                <mc:Fallback>
                  <p:oleObj name="公式" r:id="rId1" imgW="50292000" imgH="6705600" progId="Equation.3">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 y="3662"/>
                          <a:ext cx="217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4"/>
            <p:cNvGraphicFramePr>
              <a:graphicFrameLocks noChangeAspect="1"/>
            </p:cNvGraphicFramePr>
            <p:nvPr/>
          </p:nvGraphicFramePr>
          <p:xfrm>
            <a:off x="793" y="3990"/>
            <a:ext cx="3720" cy="345"/>
          </p:xfrm>
          <a:graphic>
            <a:graphicData uri="http://schemas.openxmlformats.org/presentationml/2006/ole">
              <mc:AlternateContent xmlns:mc="http://schemas.openxmlformats.org/markup-compatibility/2006">
                <mc:Choice xmlns:v="urn:schemas-microsoft-com:vml" Requires="v">
                  <p:oleObj spid="_x0000_s30820" name="公式" r:id="rId3" imgW="71628000" imgH="6705600" progId="Equation.3">
                    <p:embed/>
                  </p:oleObj>
                </mc:Choice>
                <mc:Fallback>
                  <p:oleObj name="公式" r:id="rId3" imgW="71628000" imgH="67056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 y="3990"/>
                          <a:ext cx="372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 name="Text Box 10"/>
          <p:cNvSpPr txBox="1">
            <a:spLocks noChangeArrowheads="1"/>
          </p:cNvSpPr>
          <p:nvPr/>
        </p:nvSpPr>
        <p:spPr bwMode="auto">
          <a:xfrm>
            <a:off x="495300" y="3039269"/>
            <a:ext cx="81534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3400" dirty="0">
                <a:solidFill>
                  <a:srgbClr val="0000CC"/>
                </a:solidFill>
                <a:latin typeface="Times New Roman" panose="02020603050405020304" pitchFamily="18" charset="0"/>
              </a:rPr>
              <a:t>max{t-a</a:t>
            </a:r>
            <a:r>
              <a:rPr lang="en-US" altLang="zh-CN" sz="3400" baseline="-25000" dirty="0">
                <a:solidFill>
                  <a:srgbClr val="0000CC"/>
                </a:solidFill>
                <a:latin typeface="Times New Roman" panose="02020603050405020304" pitchFamily="18" charset="0"/>
              </a:rPr>
              <a:t>i</a:t>
            </a:r>
            <a:r>
              <a:rPr lang="en-US" altLang="zh-CN" sz="3400" dirty="0">
                <a:solidFill>
                  <a:srgbClr val="0000CC"/>
                </a:solidFill>
                <a:latin typeface="Times New Roman" panose="02020603050405020304" pitchFamily="18" charset="0"/>
              </a:rPr>
              <a:t>,0}</a:t>
            </a:r>
            <a:r>
              <a:rPr lang="zh-CN" altLang="en-US" sz="3400" dirty="0">
                <a:latin typeface="Times New Roman" panose="02020603050405020304" pitchFamily="18" charset="0"/>
              </a:rPr>
              <a:t>是由于在机器</a:t>
            </a:r>
            <a:r>
              <a:rPr lang="en-US" altLang="zh-CN" sz="3400" dirty="0">
                <a:latin typeface="Times New Roman" panose="02020603050405020304" pitchFamily="18" charset="0"/>
              </a:rPr>
              <a:t>M</a:t>
            </a:r>
            <a:r>
              <a:rPr lang="en-US" altLang="zh-CN" sz="3400" baseline="-25000" dirty="0">
                <a:latin typeface="Times New Roman" panose="02020603050405020304" pitchFamily="18" charset="0"/>
              </a:rPr>
              <a:t>2</a:t>
            </a:r>
            <a:r>
              <a:rPr lang="zh-CN" altLang="en-US" sz="3400" dirty="0">
                <a:latin typeface="Times New Roman" panose="02020603050405020304" pitchFamily="18" charset="0"/>
              </a:rPr>
              <a:t>上，作业</a:t>
            </a:r>
            <a:r>
              <a:rPr lang="en-US" altLang="zh-CN" sz="3400" dirty="0" err="1">
                <a:latin typeface="Times New Roman" panose="02020603050405020304" pitchFamily="18" charset="0"/>
              </a:rPr>
              <a:t>i</a:t>
            </a:r>
            <a:r>
              <a:rPr lang="zh-CN" altLang="en-US" sz="3400" dirty="0">
                <a:latin typeface="Times New Roman" panose="02020603050405020304" pitchFamily="18" charset="0"/>
              </a:rPr>
              <a:t>必须在</a:t>
            </a:r>
            <a:r>
              <a:rPr lang="en-US" altLang="zh-CN" sz="3400" dirty="0">
                <a:latin typeface="Times New Roman" panose="02020603050405020304" pitchFamily="18" charset="0"/>
              </a:rPr>
              <a:t>max{</a:t>
            </a:r>
            <a:r>
              <a:rPr lang="en-US" altLang="zh-CN" sz="3400" dirty="0" err="1">
                <a:latin typeface="Times New Roman" panose="02020603050405020304" pitchFamily="18" charset="0"/>
              </a:rPr>
              <a:t>t,a</a:t>
            </a:r>
            <a:r>
              <a:rPr lang="en-US" altLang="zh-CN" sz="3400" baseline="-25000" dirty="0" err="1">
                <a:latin typeface="Times New Roman" panose="02020603050405020304" pitchFamily="18" charset="0"/>
              </a:rPr>
              <a:t>i</a:t>
            </a:r>
            <a:r>
              <a:rPr lang="en-US" altLang="zh-CN" sz="3400" dirty="0">
                <a:latin typeface="Times New Roman" panose="02020603050405020304" pitchFamily="18" charset="0"/>
              </a:rPr>
              <a:t>}</a:t>
            </a:r>
            <a:r>
              <a:rPr lang="zh-CN" altLang="en-US" sz="3400" dirty="0">
                <a:latin typeface="Times New Roman" panose="02020603050405020304" pitchFamily="18" charset="0"/>
              </a:rPr>
              <a:t>时间之后才能开工。</a:t>
            </a:r>
            <a:endParaRPr lang="zh-CN" altLang="en-US" sz="3400" dirty="0">
              <a:latin typeface="Times New Roman" panose="02020603050405020304" pitchFamily="18" charset="0"/>
            </a:endParaRPr>
          </a:p>
          <a:p>
            <a:pPr eaLnBrk="1" hangingPunct="1">
              <a:spcBef>
                <a:spcPct val="0"/>
              </a:spcBef>
              <a:buFontTx/>
              <a:buNone/>
            </a:pPr>
            <a:r>
              <a:rPr lang="zh-CN" altLang="en-US" sz="3400" dirty="0">
                <a:latin typeface="Times New Roman" panose="02020603050405020304" pitchFamily="18" charset="0"/>
              </a:rPr>
              <a:t>因此，在机器</a:t>
            </a:r>
            <a:r>
              <a:rPr lang="en-US" altLang="zh-CN" sz="3400" dirty="0">
                <a:latin typeface="Times New Roman" panose="02020603050405020304" pitchFamily="18" charset="0"/>
              </a:rPr>
              <a:t>M</a:t>
            </a:r>
            <a:r>
              <a:rPr lang="en-US" altLang="zh-CN" sz="3400" baseline="-25000" dirty="0">
                <a:latin typeface="Times New Roman" panose="02020603050405020304" pitchFamily="18" charset="0"/>
              </a:rPr>
              <a:t>1</a:t>
            </a:r>
            <a:r>
              <a:rPr lang="zh-CN" altLang="en-US" sz="3400" dirty="0">
                <a:latin typeface="Times New Roman" panose="02020603050405020304" pitchFamily="18" charset="0"/>
              </a:rPr>
              <a:t>上完成作业</a:t>
            </a:r>
            <a:r>
              <a:rPr lang="en-US" altLang="zh-CN" sz="3400" dirty="0" err="1">
                <a:latin typeface="Times New Roman" panose="02020603050405020304" pitchFamily="18" charset="0"/>
              </a:rPr>
              <a:t>i</a:t>
            </a:r>
            <a:r>
              <a:rPr lang="zh-CN" altLang="en-US" sz="3400" dirty="0">
                <a:latin typeface="Times New Roman" panose="02020603050405020304" pitchFamily="18" charset="0"/>
              </a:rPr>
              <a:t>之后，在机器上还需</a:t>
            </a:r>
            <a:endParaRPr lang="zh-CN" altLang="en-US" sz="3400" dirty="0">
              <a:latin typeface="Times New Roman" panose="02020603050405020304" pitchFamily="18" charset="0"/>
            </a:endParaRPr>
          </a:p>
          <a:p>
            <a:pPr algn="ctr" eaLnBrk="1" hangingPunct="1">
              <a:spcBef>
                <a:spcPct val="0"/>
              </a:spcBef>
              <a:buFontTx/>
              <a:buNone/>
            </a:pPr>
            <a:r>
              <a:rPr lang="en-US" altLang="zh-CN" sz="3800" dirty="0" err="1">
                <a:solidFill>
                  <a:srgbClr val="0000CC"/>
                </a:solidFill>
                <a:latin typeface="Times New Roman" panose="02020603050405020304" pitchFamily="18" charset="0"/>
              </a:rPr>
              <a:t>b</a:t>
            </a:r>
            <a:r>
              <a:rPr lang="en-US" altLang="zh-CN" sz="3800" baseline="-25000" dirty="0" err="1">
                <a:solidFill>
                  <a:srgbClr val="0000CC"/>
                </a:solidFill>
                <a:latin typeface="Times New Roman" panose="02020603050405020304" pitchFamily="18" charset="0"/>
              </a:rPr>
              <a:t>i</a:t>
            </a:r>
            <a:r>
              <a:rPr lang="en-US" altLang="zh-CN" sz="3800" dirty="0" err="1">
                <a:solidFill>
                  <a:srgbClr val="0000CC"/>
                </a:solidFill>
                <a:latin typeface="Times New Roman" panose="02020603050405020304" pitchFamily="18" charset="0"/>
              </a:rPr>
              <a:t>+max</a:t>
            </a:r>
            <a:r>
              <a:rPr lang="en-US" altLang="zh-CN" sz="3800" dirty="0">
                <a:solidFill>
                  <a:srgbClr val="0000CC"/>
                </a:solidFill>
                <a:latin typeface="Times New Roman" panose="02020603050405020304" pitchFamily="18" charset="0"/>
              </a:rPr>
              <a:t>{</a:t>
            </a:r>
            <a:r>
              <a:rPr lang="en-US" altLang="zh-CN" sz="3800" dirty="0" err="1">
                <a:solidFill>
                  <a:srgbClr val="0000CC"/>
                </a:solidFill>
                <a:latin typeface="Times New Roman" panose="02020603050405020304" pitchFamily="18" charset="0"/>
              </a:rPr>
              <a:t>t,a</a:t>
            </a:r>
            <a:r>
              <a:rPr lang="en-US" altLang="zh-CN" sz="3800" baseline="-25000" dirty="0" err="1">
                <a:solidFill>
                  <a:srgbClr val="0000CC"/>
                </a:solidFill>
                <a:latin typeface="Times New Roman" panose="02020603050405020304" pitchFamily="18" charset="0"/>
              </a:rPr>
              <a:t>i</a:t>
            </a:r>
            <a:r>
              <a:rPr lang="en-US" altLang="zh-CN" sz="3800" dirty="0">
                <a:solidFill>
                  <a:srgbClr val="0000CC"/>
                </a:solidFill>
                <a:latin typeface="Times New Roman" panose="02020603050405020304" pitchFamily="18" charset="0"/>
              </a:rPr>
              <a:t>}-a</a:t>
            </a:r>
            <a:r>
              <a:rPr lang="en-US" altLang="zh-CN" sz="3800" baseline="-25000" dirty="0">
                <a:solidFill>
                  <a:srgbClr val="0000CC"/>
                </a:solidFill>
                <a:latin typeface="Times New Roman" panose="02020603050405020304" pitchFamily="18" charset="0"/>
              </a:rPr>
              <a:t>i</a:t>
            </a:r>
            <a:r>
              <a:rPr lang="en-US" altLang="zh-CN" sz="3800" dirty="0">
                <a:solidFill>
                  <a:srgbClr val="0000CC"/>
                </a:solidFill>
                <a:latin typeface="Times New Roman" panose="02020603050405020304" pitchFamily="18" charset="0"/>
              </a:rPr>
              <a:t>=</a:t>
            </a:r>
            <a:r>
              <a:rPr lang="en-US" altLang="zh-CN" sz="3800" dirty="0" err="1">
                <a:solidFill>
                  <a:srgbClr val="0000CC"/>
                </a:solidFill>
                <a:latin typeface="Times New Roman" panose="02020603050405020304" pitchFamily="18" charset="0"/>
              </a:rPr>
              <a:t>b</a:t>
            </a:r>
            <a:r>
              <a:rPr lang="en-US" altLang="zh-CN" sz="3800" baseline="-25000" dirty="0" err="1">
                <a:solidFill>
                  <a:srgbClr val="0000CC"/>
                </a:solidFill>
                <a:latin typeface="Times New Roman" panose="02020603050405020304" pitchFamily="18" charset="0"/>
              </a:rPr>
              <a:t>i</a:t>
            </a:r>
            <a:r>
              <a:rPr lang="en-US" altLang="zh-CN" sz="3800" dirty="0" err="1">
                <a:solidFill>
                  <a:srgbClr val="0000CC"/>
                </a:solidFill>
                <a:latin typeface="Times New Roman" panose="02020603050405020304" pitchFamily="18" charset="0"/>
              </a:rPr>
              <a:t>+max</a:t>
            </a:r>
            <a:r>
              <a:rPr lang="en-US" altLang="zh-CN" sz="3800" dirty="0">
                <a:solidFill>
                  <a:srgbClr val="0000CC"/>
                </a:solidFill>
                <a:latin typeface="Times New Roman" panose="02020603050405020304" pitchFamily="18" charset="0"/>
              </a:rPr>
              <a:t>{t-a</a:t>
            </a:r>
            <a:r>
              <a:rPr lang="en-US" altLang="zh-CN" sz="3800" baseline="-25000" dirty="0">
                <a:solidFill>
                  <a:srgbClr val="0000CC"/>
                </a:solidFill>
                <a:latin typeface="Times New Roman" panose="02020603050405020304" pitchFamily="18" charset="0"/>
              </a:rPr>
              <a:t>i</a:t>
            </a:r>
            <a:r>
              <a:rPr lang="en-US" altLang="zh-CN" sz="3800" dirty="0">
                <a:solidFill>
                  <a:srgbClr val="0000CC"/>
                </a:solidFill>
                <a:latin typeface="Times New Roman" panose="02020603050405020304" pitchFamily="18" charset="0"/>
              </a:rPr>
              <a:t>,0}</a:t>
            </a:r>
            <a:endParaRPr lang="en-US" altLang="zh-CN" sz="3800" dirty="0">
              <a:solidFill>
                <a:srgbClr val="0000CC"/>
              </a:solidFill>
              <a:latin typeface="Times New Roman" panose="02020603050405020304" pitchFamily="18" charset="0"/>
            </a:endParaRPr>
          </a:p>
          <a:p>
            <a:pPr eaLnBrk="1" hangingPunct="1">
              <a:spcBef>
                <a:spcPct val="0"/>
              </a:spcBef>
              <a:buFontTx/>
              <a:buNone/>
            </a:pPr>
            <a:r>
              <a:rPr lang="zh-CN" altLang="en-US" sz="3400" dirty="0">
                <a:latin typeface="Times New Roman" panose="02020603050405020304" pitchFamily="18" charset="0"/>
              </a:rPr>
              <a:t>时间才能完成对作业</a:t>
            </a:r>
            <a:r>
              <a:rPr lang="en-US" altLang="zh-CN" sz="3400" dirty="0" err="1">
                <a:latin typeface="Times New Roman" panose="02020603050405020304" pitchFamily="18" charset="0"/>
              </a:rPr>
              <a:t>i</a:t>
            </a:r>
            <a:r>
              <a:rPr lang="zh-CN" altLang="en-US" sz="3400" dirty="0">
                <a:latin typeface="Times New Roman" panose="02020603050405020304" pitchFamily="18" charset="0"/>
              </a:rPr>
              <a:t>的加工。</a:t>
            </a:r>
            <a:endParaRPr lang="zh-CN" altLang="en-US" sz="34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3.5</a:t>
            </a:r>
            <a:r>
              <a:rPr kumimoji="1" lang="zh-CN" altLang="en-US" dirty="0"/>
              <a:t> 流水作业调度</a:t>
            </a:r>
            <a:endParaRPr kumimoji="1" lang="zh-CN" altLang="en-US" dirty="0"/>
          </a:p>
        </p:txBody>
      </p:sp>
      <p:sp>
        <p:nvSpPr>
          <p:cNvPr id="3" name="Rectangle 2"/>
          <p:cNvSpPr>
            <a:spLocks noChangeArrowheads="1"/>
          </p:cNvSpPr>
          <p:nvPr/>
        </p:nvSpPr>
        <p:spPr bwMode="auto">
          <a:xfrm>
            <a:off x="990600" y="1905000"/>
            <a:ext cx="7345363" cy="228600"/>
          </a:xfrm>
          <a:prstGeom prst="rect">
            <a:avLst/>
          </a:prstGeom>
          <a:noFill/>
          <a:ln>
            <a:noFill/>
          </a:ln>
          <a:effectLst/>
        </p:spPr>
        <p:txBody>
          <a:bodyPr anchor="b"/>
          <a:lstStyle>
            <a:lvl1pPr>
              <a:defRPr sz="4000">
                <a:solidFill>
                  <a:schemeClr val="tx1"/>
                </a:solidFill>
                <a:effectLst>
                  <a:outerShdw blurRad="38100" dist="38100" dir="2700000" algn="tl">
                    <a:srgbClr val="C0C0C0"/>
                  </a:outerShdw>
                </a:effectLst>
                <a:latin typeface="Arial" panose="020B0604020202020204" pitchFamily="34" charset="0"/>
              </a:defRPr>
            </a:lvl1pPr>
            <a:lvl2pPr>
              <a:defRPr sz="4000">
                <a:solidFill>
                  <a:schemeClr val="tx1"/>
                </a:solidFill>
                <a:effectLst>
                  <a:outerShdw blurRad="38100" dist="38100" dir="2700000" algn="tl">
                    <a:srgbClr val="C0C0C0"/>
                  </a:outerShdw>
                </a:effectLst>
                <a:latin typeface="Arial" panose="020B0604020202020204" pitchFamily="34" charset="0"/>
              </a:defRPr>
            </a:lvl2pPr>
            <a:lvl3pPr>
              <a:defRPr sz="4000">
                <a:solidFill>
                  <a:schemeClr val="tx1"/>
                </a:solidFill>
                <a:effectLst>
                  <a:outerShdw blurRad="38100" dist="38100" dir="2700000" algn="tl">
                    <a:srgbClr val="C0C0C0"/>
                  </a:outerShdw>
                </a:effectLst>
                <a:latin typeface="Arial" panose="020B0604020202020204" pitchFamily="34" charset="0"/>
              </a:defRPr>
            </a:lvl3pPr>
            <a:lvl4pPr>
              <a:defRPr sz="4000">
                <a:solidFill>
                  <a:schemeClr val="tx1"/>
                </a:solidFill>
                <a:effectLst>
                  <a:outerShdw blurRad="38100" dist="38100" dir="2700000" algn="tl">
                    <a:srgbClr val="C0C0C0"/>
                  </a:outerShdw>
                </a:effectLst>
                <a:latin typeface="Arial" panose="020B0604020202020204" pitchFamily="34" charset="0"/>
              </a:defRPr>
            </a:lvl4pPr>
            <a:lvl5pPr>
              <a:defRPr sz="4000">
                <a:solidFill>
                  <a:schemeClr val="tx1"/>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4000">
                <a:solidFill>
                  <a:schemeClr val="tx1"/>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4000">
                <a:solidFill>
                  <a:schemeClr val="tx1"/>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4000">
                <a:solidFill>
                  <a:schemeClr val="tx1"/>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4000">
                <a:solidFill>
                  <a:schemeClr val="tx1"/>
                </a:solidFill>
                <a:effectLst>
                  <a:outerShdw blurRad="38100" dist="38100" dir="2700000" algn="tl">
                    <a:srgbClr val="C0C0C0"/>
                  </a:outerShdw>
                </a:effectLst>
                <a:latin typeface="Arial" panose="020B0604020202020204" pitchFamily="34" charset="0"/>
              </a:defRPr>
            </a:lvl9pPr>
          </a:lstStyle>
          <a:p>
            <a:pPr eaLnBrk="1" hangingPunct="1">
              <a:defRPr/>
            </a:pPr>
            <a:r>
              <a:rPr lang="en-US" altLang="zh-CN" sz="3800" b="1" i="1" dirty="0">
                <a:solidFill>
                  <a:srgbClr val="FF3300"/>
                </a:solidFill>
                <a:ea typeface="黑体" panose="02010609060101010101" pitchFamily="49" charset="-122"/>
              </a:rPr>
              <a:t>Johnson</a:t>
            </a:r>
            <a:r>
              <a:rPr lang="zh-CN" altLang="en-US" sz="3800" b="1" i="1" dirty="0">
                <a:solidFill>
                  <a:srgbClr val="FF3300"/>
                </a:solidFill>
                <a:ea typeface="黑体" panose="02010609060101010101" pitchFamily="49" charset="-122"/>
              </a:rPr>
              <a:t>不等式</a:t>
            </a:r>
            <a:endParaRPr lang="ja-JP" altLang="en-US" sz="3800" b="1" i="1">
              <a:solidFill>
                <a:srgbClr val="FF3300"/>
              </a:solidFill>
              <a:ea typeface="MS PGothic" panose="020B0600070205080204" pitchFamily="34" charset="-128"/>
            </a:endParaRPr>
          </a:p>
        </p:txBody>
      </p:sp>
      <p:sp>
        <p:nvSpPr>
          <p:cNvPr id="4" name="Text Box 8"/>
          <p:cNvSpPr txBox="1">
            <a:spLocks noChangeArrowheads="1"/>
          </p:cNvSpPr>
          <p:nvPr/>
        </p:nvSpPr>
        <p:spPr bwMode="auto">
          <a:xfrm>
            <a:off x="457200" y="2209800"/>
            <a:ext cx="8299450" cy="946150"/>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800">
                <a:latin typeface="黑体" panose="02010609060101010101" pitchFamily="49" charset="-122"/>
                <a:ea typeface="黑体" panose="02010609060101010101" pitchFamily="49" charset="-122"/>
              </a:rPr>
              <a:t>如果作业</a:t>
            </a:r>
            <a:r>
              <a:rPr lang="en-US" altLang="zh-CN" sz="2800">
                <a:latin typeface="黑体" panose="02010609060101010101" pitchFamily="49" charset="-122"/>
                <a:ea typeface="黑体" panose="02010609060101010101" pitchFamily="49" charset="-122"/>
              </a:rPr>
              <a:t>i</a:t>
            </a:r>
            <a:r>
              <a:rPr lang="zh-CN" altLang="en-US" sz="2800">
                <a:latin typeface="黑体" panose="02010609060101010101" pitchFamily="49" charset="-122"/>
                <a:ea typeface="黑体" panose="02010609060101010101" pitchFamily="49" charset="-122"/>
              </a:rPr>
              <a:t>和</a:t>
            </a:r>
            <a:r>
              <a:rPr lang="en-US" altLang="zh-CN" sz="2800">
                <a:latin typeface="黑体" panose="02010609060101010101" pitchFamily="49" charset="-122"/>
                <a:ea typeface="黑体" panose="02010609060101010101" pitchFamily="49" charset="-122"/>
              </a:rPr>
              <a:t>j</a:t>
            </a:r>
            <a:r>
              <a:rPr lang="zh-CN" altLang="en-US" sz="2800">
                <a:latin typeface="黑体" panose="02010609060101010101" pitchFamily="49" charset="-122"/>
                <a:ea typeface="黑体" panose="02010609060101010101" pitchFamily="49" charset="-122"/>
              </a:rPr>
              <a:t>满足</a:t>
            </a:r>
            <a:r>
              <a:rPr lang="en-US" altLang="zh-CN" sz="2800">
                <a:latin typeface="黑体" panose="02010609060101010101" pitchFamily="49" charset="-122"/>
                <a:ea typeface="黑体" panose="02010609060101010101" pitchFamily="49" charset="-122"/>
              </a:rPr>
              <a:t>min{b</a:t>
            </a:r>
            <a:r>
              <a:rPr lang="en-US" altLang="zh-CN" sz="2800" baseline="-25000">
                <a:latin typeface="黑体" panose="02010609060101010101" pitchFamily="49" charset="-122"/>
                <a:ea typeface="黑体" panose="02010609060101010101" pitchFamily="49" charset="-122"/>
              </a:rPr>
              <a:t>i</a:t>
            </a:r>
            <a:r>
              <a:rPr lang="en-US" altLang="zh-CN" sz="2800">
                <a:latin typeface="黑体" panose="02010609060101010101" pitchFamily="49" charset="-122"/>
                <a:ea typeface="黑体" panose="02010609060101010101" pitchFamily="49" charset="-122"/>
              </a:rPr>
              <a:t>,a</a:t>
            </a:r>
            <a:r>
              <a:rPr lang="en-US" altLang="zh-CN" sz="2800" baseline="-25000">
                <a:latin typeface="黑体" panose="02010609060101010101" pitchFamily="49" charset="-122"/>
                <a:ea typeface="黑体" panose="02010609060101010101" pitchFamily="49" charset="-122"/>
              </a:rPr>
              <a:t>j</a:t>
            </a:r>
            <a:r>
              <a:rPr lang="en-US" altLang="zh-CN" sz="2800">
                <a:latin typeface="黑体" panose="02010609060101010101" pitchFamily="49" charset="-122"/>
                <a:ea typeface="黑体" panose="02010609060101010101" pitchFamily="49" charset="-122"/>
              </a:rPr>
              <a:t>}</a:t>
            </a:r>
            <a:r>
              <a:rPr lang="en-US"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min{b</a:t>
            </a:r>
            <a:r>
              <a:rPr lang="en-US" altLang="zh-CN" sz="2800" baseline="-25000">
                <a:latin typeface="黑体" panose="02010609060101010101" pitchFamily="49" charset="-122"/>
                <a:ea typeface="黑体" panose="02010609060101010101" pitchFamily="49" charset="-122"/>
              </a:rPr>
              <a:t>j</a:t>
            </a:r>
            <a:r>
              <a:rPr lang="en-US" altLang="zh-CN" sz="2800">
                <a:latin typeface="黑体" panose="02010609060101010101" pitchFamily="49" charset="-122"/>
                <a:ea typeface="黑体" panose="02010609060101010101" pitchFamily="49" charset="-122"/>
              </a:rPr>
              <a:t>,a</a:t>
            </a:r>
            <a:r>
              <a:rPr lang="en-US" altLang="zh-CN" sz="2800" baseline="-25000">
                <a:latin typeface="黑体" panose="02010609060101010101" pitchFamily="49" charset="-122"/>
                <a:ea typeface="黑体" panose="02010609060101010101" pitchFamily="49" charset="-122"/>
              </a:rPr>
              <a:t>i</a:t>
            </a:r>
            <a:r>
              <a:rPr lang="en-US" altLang="zh-CN" sz="2800">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，则称作业</a:t>
            </a:r>
            <a:r>
              <a:rPr lang="en-US" altLang="zh-CN" sz="2800">
                <a:latin typeface="黑体" panose="02010609060101010101" pitchFamily="49" charset="-122"/>
                <a:ea typeface="黑体" panose="02010609060101010101" pitchFamily="49" charset="-122"/>
              </a:rPr>
              <a:t>i</a:t>
            </a:r>
            <a:r>
              <a:rPr lang="zh-CN" altLang="en-US" sz="2800">
                <a:latin typeface="黑体" panose="02010609060101010101" pitchFamily="49" charset="-122"/>
                <a:ea typeface="黑体" panose="02010609060101010101" pitchFamily="49" charset="-122"/>
              </a:rPr>
              <a:t>和</a:t>
            </a:r>
            <a:r>
              <a:rPr lang="en-US" altLang="zh-CN" sz="2800">
                <a:latin typeface="黑体" panose="02010609060101010101" pitchFamily="49" charset="-122"/>
                <a:ea typeface="黑体" panose="02010609060101010101" pitchFamily="49" charset="-122"/>
              </a:rPr>
              <a:t>j</a:t>
            </a:r>
            <a:r>
              <a:rPr lang="zh-CN" altLang="en-US" sz="2800">
                <a:latin typeface="黑体" panose="02010609060101010101" pitchFamily="49" charset="-122"/>
                <a:ea typeface="黑体" panose="02010609060101010101" pitchFamily="49" charset="-122"/>
              </a:rPr>
              <a:t>满足</a:t>
            </a:r>
            <a:r>
              <a:rPr lang="en-US" altLang="zh-CN" sz="2800" b="1">
                <a:latin typeface="黑体" panose="02010609060101010101" pitchFamily="49" charset="-122"/>
                <a:ea typeface="黑体" panose="02010609060101010101" pitchFamily="49" charset="-122"/>
              </a:rPr>
              <a:t>Johnson</a:t>
            </a:r>
            <a:r>
              <a:rPr lang="zh-CN" altLang="en-US" sz="2800" b="1">
                <a:latin typeface="黑体" panose="02010609060101010101" pitchFamily="49" charset="-122"/>
                <a:ea typeface="黑体" panose="02010609060101010101" pitchFamily="49" charset="-122"/>
              </a:rPr>
              <a:t>不等式</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5" name="Rectangle 10"/>
          <p:cNvSpPr>
            <a:spLocks noChangeArrowheads="1"/>
          </p:cNvSpPr>
          <p:nvPr/>
        </p:nvSpPr>
        <p:spPr bwMode="auto">
          <a:xfrm>
            <a:off x="439738" y="3505200"/>
            <a:ext cx="8323262" cy="946150"/>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800">
                <a:latin typeface="黑体" panose="02010609060101010101" pitchFamily="49" charset="-122"/>
                <a:ea typeface="黑体" panose="02010609060101010101" pitchFamily="49" charset="-122"/>
              </a:rPr>
              <a:t>对于流水作业调度问题，必存在最优调度</a:t>
            </a:r>
            <a:r>
              <a:rPr lang="zh-CN" altLang="en-US" sz="2800">
                <a:latin typeface="黑体" panose="02010609060101010101" pitchFamily="49" charset="-122"/>
                <a:ea typeface="黑体" panose="02010609060101010101" pitchFamily="49" charset="-122"/>
                <a:sym typeface="Symbol" panose="05050102010706020507" pitchFamily="2" charset="2"/>
              </a:rPr>
              <a:t></a:t>
            </a:r>
            <a:r>
              <a:rPr lang="zh-CN" altLang="en-US" sz="2800">
                <a:latin typeface="黑体" panose="02010609060101010101" pitchFamily="49" charset="-122"/>
                <a:ea typeface="黑体" panose="02010609060101010101" pitchFamily="49" charset="-122"/>
              </a:rPr>
              <a:t> ，使得作业</a:t>
            </a:r>
            <a:r>
              <a:rPr lang="zh-CN" altLang="en-US" sz="2800">
                <a:latin typeface="黑体" panose="02010609060101010101" pitchFamily="49" charset="-122"/>
                <a:ea typeface="黑体" panose="02010609060101010101" pitchFamily="49" charset="-122"/>
                <a:sym typeface="Symbol" panose="05050102010706020507" pitchFamily="2" charset="2"/>
              </a:rPr>
              <a:t></a:t>
            </a:r>
            <a:r>
              <a:rPr lang="en-US" altLang="zh-CN" sz="2800">
                <a:latin typeface="黑体" panose="02010609060101010101" pitchFamily="49" charset="-122"/>
                <a:ea typeface="黑体" panose="02010609060101010101" pitchFamily="49" charset="-122"/>
              </a:rPr>
              <a:t>(i)</a:t>
            </a:r>
            <a:r>
              <a:rPr lang="zh-CN" altLang="en-US" sz="2800">
                <a:latin typeface="黑体" panose="02010609060101010101" pitchFamily="49" charset="-122"/>
                <a:ea typeface="黑体" panose="02010609060101010101" pitchFamily="49" charset="-122"/>
              </a:rPr>
              <a:t>和</a:t>
            </a:r>
            <a:r>
              <a:rPr lang="zh-CN" altLang="en-US" sz="2800">
                <a:latin typeface="黑体" panose="02010609060101010101" pitchFamily="49" charset="-122"/>
                <a:ea typeface="黑体" panose="02010609060101010101" pitchFamily="49" charset="-122"/>
                <a:sym typeface="Symbol" panose="05050102010706020507" pitchFamily="2" charset="2"/>
              </a:rPr>
              <a:t></a:t>
            </a:r>
            <a:r>
              <a:rPr lang="en-US" altLang="zh-CN" sz="2800">
                <a:latin typeface="黑体" panose="02010609060101010101" pitchFamily="49" charset="-122"/>
                <a:ea typeface="黑体" panose="02010609060101010101" pitchFamily="49" charset="-122"/>
              </a:rPr>
              <a:t>(i+1)</a:t>
            </a:r>
            <a:r>
              <a:rPr lang="zh-CN" altLang="en-US" sz="2800">
                <a:latin typeface="黑体" panose="02010609060101010101" pitchFamily="49" charset="-122"/>
                <a:ea typeface="黑体" panose="02010609060101010101" pitchFamily="49" charset="-122"/>
              </a:rPr>
              <a:t>满足</a:t>
            </a:r>
            <a:r>
              <a:rPr lang="en-US" altLang="zh-CN" sz="2800">
                <a:latin typeface="黑体" panose="02010609060101010101" pitchFamily="49" charset="-122"/>
                <a:ea typeface="黑体" panose="02010609060101010101" pitchFamily="49" charset="-122"/>
              </a:rPr>
              <a:t>Johnson</a:t>
            </a:r>
            <a:r>
              <a:rPr lang="zh-CN" altLang="en-US" sz="2800">
                <a:latin typeface="黑体" panose="02010609060101010101" pitchFamily="49" charset="-122"/>
                <a:ea typeface="黑体" panose="02010609060101010101" pitchFamily="49" charset="-122"/>
              </a:rPr>
              <a:t>不等式。</a:t>
            </a:r>
            <a:endParaRPr lang="zh-CN" altLang="en-US" sz="280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3.6</a:t>
            </a:r>
            <a:r>
              <a:rPr kumimoji="1" lang="zh-CN" altLang="en-US" dirty="0"/>
              <a:t> </a:t>
            </a:r>
            <a:r>
              <a:rPr kumimoji="1" lang="en-US" altLang="zh-CN" dirty="0"/>
              <a:t>0-1</a:t>
            </a:r>
            <a:r>
              <a:rPr kumimoji="1" lang="zh-CN" altLang="en-US" dirty="0"/>
              <a:t>背包问题</a:t>
            </a:r>
            <a:endParaRPr kumimoji="1" lang="zh-CN" altLang="en-US" dirty="0"/>
          </a:p>
        </p:txBody>
      </p:sp>
      <p:sp>
        <p:nvSpPr>
          <p:cNvPr id="3" name="Text Box 3"/>
          <p:cNvSpPr txBox="1">
            <a:spLocks noChangeArrowheads="1"/>
          </p:cNvSpPr>
          <p:nvPr/>
        </p:nvSpPr>
        <p:spPr bwMode="auto">
          <a:xfrm>
            <a:off x="457200" y="1504950"/>
            <a:ext cx="8516938" cy="207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600" dirty="0">
                <a:latin typeface="黑体" panose="02010609060101010101" pitchFamily="49" charset="-122"/>
                <a:ea typeface="黑体" panose="02010609060101010101" pitchFamily="49" charset="-122"/>
              </a:rPr>
              <a:t>给定</a:t>
            </a:r>
            <a:r>
              <a:rPr lang="en-US" altLang="zh-CN" sz="2600" dirty="0">
                <a:latin typeface="黑体" panose="02010609060101010101" pitchFamily="49" charset="-122"/>
                <a:ea typeface="黑体" panose="02010609060101010101" pitchFamily="49" charset="-122"/>
              </a:rPr>
              <a:t>n</a:t>
            </a:r>
            <a:r>
              <a:rPr lang="zh-CN" altLang="en-US" sz="2600" dirty="0">
                <a:latin typeface="黑体" panose="02010609060101010101" pitchFamily="49" charset="-122"/>
                <a:ea typeface="黑体" panose="02010609060101010101" pitchFamily="49" charset="-122"/>
              </a:rPr>
              <a:t>种物品和一背包。物品</a:t>
            </a:r>
            <a:r>
              <a:rPr lang="en-US" altLang="zh-CN" sz="2600" dirty="0" err="1">
                <a:latin typeface="黑体" panose="02010609060101010101" pitchFamily="49" charset="-122"/>
                <a:ea typeface="黑体" panose="02010609060101010101" pitchFamily="49" charset="-122"/>
              </a:rPr>
              <a:t>i</a:t>
            </a:r>
            <a:r>
              <a:rPr lang="zh-CN" altLang="en-US" sz="2600" dirty="0">
                <a:latin typeface="黑体" panose="02010609060101010101" pitchFamily="49" charset="-122"/>
                <a:ea typeface="黑体" panose="02010609060101010101" pitchFamily="49" charset="-122"/>
              </a:rPr>
              <a:t>的重量是</a:t>
            </a:r>
            <a:r>
              <a:rPr lang="en-US" altLang="zh-CN" sz="2600" dirty="0" err="1">
                <a:latin typeface="黑体" panose="02010609060101010101" pitchFamily="49" charset="-122"/>
                <a:ea typeface="黑体" panose="02010609060101010101" pitchFamily="49" charset="-122"/>
              </a:rPr>
              <a:t>w</a:t>
            </a:r>
            <a:r>
              <a:rPr lang="en-US" altLang="zh-CN" sz="2600" baseline="-25000" dirty="0" err="1">
                <a:latin typeface="黑体" panose="02010609060101010101" pitchFamily="49" charset="-122"/>
                <a:ea typeface="黑体" panose="02010609060101010101" pitchFamily="49" charset="-122"/>
              </a:rPr>
              <a:t>i</a:t>
            </a:r>
            <a:r>
              <a:rPr lang="zh-CN" altLang="en-US" sz="2600" dirty="0">
                <a:latin typeface="黑体" panose="02010609060101010101" pitchFamily="49" charset="-122"/>
                <a:ea typeface="黑体" panose="02010609060101010101" pitchFamily="49" charset="-122"/>
              </a:rPr>
              <a:t>，其价值为</a:t>
            </a:r>
            <a:r>
              <a:rPr lang="en-US" altLang="zh-CN" sz="2600" dirty="0">
                <a:latin typeface="黑体" panose="02010609060101010101" pitchFamily="49" charset="-122"/>
                <a:ea typeface="黑体" panose="02010609060101010101" pitchFamily="49" charset="-122"/>
              </a:rPr>
              <a:t>v</a:t>
            </a:r>
            <a:r>
              <a:rPr lang="en-US" altLang="zh-CN" sz="2600" baseline="-25000" dirty="0">
                <a:latin typeface="黑体" panose="02010609060101010101" pitchFamily="49" charset="-122"/>
                <a:ea typeface="黑体" panose="02010609060101010101" pitchFamily="49" charset="-122"/>
              </a:rPr>
              <a:t>i</a:t>
            </a:r>
            <a:r>
              <a:rPr lang="zh-CN" altLang="en-US" sz="2600" dirty="0">
                <a:latin typeface="黑体" panose="02010609060101010101" pitchFamily="49" charset="-122"/>
                <a:ea typeface="黑体" panose="02010609060101010101" pitchFamily="49" charset="-122"/>
              </a:rPr>
              <a:t>，背包的容量为</a:t>
            </a:r>
            <a:r>
              <a:rPr lang="en-US" altLang="zh-CN" sz="2600" dirty="0">
                <a:latin typeface="黑体" panose="02010609060101010101" pitchFamily="49" charset="-122"/>
                <a:ea typeface="黑体" panose="02010609060101010101" pitchFamily="49" charset="-122"/>
              </a:rPr>
              <a:t>C</a:t>
            </a:r>
            <a:r>
              <a:rPr lang="zh-CN" altLang="en-US" sz="2600" dirty="0">
                <a:latin typeface="黑体" panose="02010609060101010101" pitchFamily="49" charset="-122"/>
                <a:ea typeface="黑体" panose="02010609060101010101" pitchFamily="49" charset="-122"/>
              </a:rPr>
              <a:t>。问应如何选择装入背包的物品，使得装入背包中物品的总价值最大</a:t>
            </a:r>
            <a:r>
              <a:rPr lang="en-US" altLang="zh-CN" sz="2600" dirty="0">
                <a:latin typeface="黑体" panose="02010609060101010101" pitchFamily="49" charset="-122"/>
                <a:ea typeface="黑体" panose="02010609060101010101" pitchFamily="49" charset="-122"/>
              </a:rPr>
              <a:t>?</a:t>
            </a:r>
            <a:endParaRPr lang="en-US" altLang="zh-CN" sz="2600" dirty="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600" dirty="0">
              <a:latin typeface="黑体" panose="02010609060101010101" pitchFamily="49" charset="-122"/>
              <a:ea typeface="黑体" panose="02010609060101010101" pitchFamily="49" charset="-122"/>
            </a:endParaRPr>
          </a:p>
          <a:p>
            <a:pPr eaLnBrk="1" hangingPunct="1">
              <a:spcBef>
                <a:spcPct val="0"/>
              </a:spcBef>
              <a:buFontTx/>
              <a:buNone/>
            </a:pPr>
            <a:r>
              <a:rPr lang="en-US" altLang="zh-CN" sz="2600" dirty="0">
                <a:ea typeface="楷体_GB2312" pitchFamily="49" charset="-122"/>
              </a:rPr>
              <a:t>0-1</a:t>
            </a:r>
            <a:r>
              <a:rPr lang="zh-CN" altLang="en-US" sz="2600" dirty="0">
                <a:ea typeface="楷体_GB2312" pitchFamily="49" charset="-122"/>
              </a:rPr>
              <a:t>背包问题是一个特殊的整数规划问题。</a:t>
            </a:r>
            <a:endParaRPr lang="zh-CN" altLang="en-US" sz="2600" dirty="0">
              <a:ea typeface="楷体_GB2312" pitchFamily="49" charset="-122"/>
            </a:endParaRPr>
          </a:p>
        </p:txBody>
      </p:sp>
      <p:pic>
        <p:nvPicPr>
          <p:cNvPr id="5" name="图片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18674" y="4394835"/>
            <a:ext cx="165576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7200" y="4112259"/>
            <a:ext cx="288131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3.6</a:t>
            </a:r>
            <a:r>
              <a:rPr kumimoji="1" lang="zh-CN" altLang="en-US" dirty="0"/>
              <a:t> </a:t>
            </a:r>
            <a:r>
              <a:rPr kumimoji="1" lang="en-US" altLang="zh-CN" dirty="0"/>
              <a:t>0-1</a:t>
            </a:r>
            <a:r>
              <a:rPr kumimoji="1" lang="zh-CN" altLang="en-US" dirty="0"/>
              <a:t>背包问题</a:t>
            </a:r>
            <a:endParaRPr kumimoji="1" lang="zh-CN" altLang="en-US" dirty="0"/>
          </a:p>
        </p:txBody>
      </p:sp>
      <p:sp>
        <p:nvSpPr>
          <p:cNvPr id="5" name="Text Box 4"/>
          <p:cNvSpPr txBox="1">
            <a:spLocks noChangeArrowheads="1"/>
          </p:cNvSpPr>
          <p:nvPr/>
        </p:nvSpPr>
        <p:spPr bwMode="auto">
          <a:xfrm>
            <a:off x="435769" y="2029618"/>
            <a:ext cx="5892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dirty="0">
                <a:solidFill>
                  <a:srgbClr val="FF3300"/>
                </a:solidFill>
                <a:latin typeface="黑体" panose="02010609060101010101" pitchFamily="49" charset="-122"/>
                <a:ea typeface="黑体" panose="02010609060101010101" pitchFamily="49" charset="-122"/>
              </a:rPr>
              <a:t>0-1</a:t>
            </a:r>
            <a:r>
              <a:rPr lang="zh-CN" altLang="en-US" dirty="0">
                <a:solidFill>
                  <a:srgbClr val="FF3300"/>
                </a:solidFill>
                <a:latin typeface="黑体" panose="02010609060101010101" pitchFamily="49" charset="-122"/>
                <a:ea typeface="黑体" panose="02010609060101010101" pitchFamily="49" charset="-122"/>
              </a:rPr>
              <a:t>背包问题具有最优子结构性质</a:t>
            </a:r>
            <a:endParaRPr lang="zh-CN" altLang="en-US" dirty="0">
              <a:solidFill>
                <a:srgbClr val="FF3300"/>
              </a:solidFill>
              <a:latin typeface="黑体" panose="02010609060101010101" pitchFamily="49" charset="-122"/>
              <a:ea typeface="黑体" panose="02010609060101010101" pitchFamily="49" charset="-122"/>
            </a:endParaRPr>
          </a:p>
        </p:txBody>
      </p:sp>
      <p:sp>
        <p:nvSpPr>
          <p:cNvPr id="6" name="Text Box 5"/>
          <p:cNvSpPr txBox="1">
            <a:spLocks noChangeArrowheads="1"/>
          </p:cNvSpPr>
          <p:nvPr/>
        </p:nvSpPr>
        <p:spPr bwMode="auto">
          <a:xfrm>
            <a:off x="304800" y="2667000"/>
            <a:ext cx="86645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800" dirty="0">
                <a:ea typeface="楷体_GB2312" pitchFamily="49" charset="-122"/>
              </a:rPr>
              <a:t>     </a:t>
            </a:r>
            <a:r>
              <a:rPr lang="zh-CN" altLang="en-US" sz="2800" dirty="0">
                <a:ea typeface="楷体_GB2312" pitchFamily="49" charset="-122"/>
              </a:rPr>
              <a:t>设（</a:t>
            </a:r>
            <a:r>
              <a:rPr lang="en-US" altLang="zh-CN" sz="2800" dirty="0">
                <a:ea typeface="楷体_GB2312" pitchFamily="49" charset="-122"/>
              </a:rPr>
              <a:t>y1,y2,…,</a:t>
            </a:r>
            <a:r>
              <a:rPr lang="en-US" altLang="zh-CN" sz="2800" dirty="0" err="1">
                <a:ea typeface="楷体_GB2312" pitchFamily="49" charset="-122"/>
              </a:rPr>
              <a:t>yn</a:t>
            </a:r>
            <a:r>
              <a:rPr lang="zh-CN" altLang="en-US" sz="2800" dirty="0">
                <a:ea typeface="楷体_GB2312" pitchFamily="49" charset="-122"/>
              </a:rPr>
              <a:t>）是所给</a:t>
            </a:r>
            <a:r>
              <a:rPr lang="en-US" altLang="zh-CN" sz="2800" dirty="0">
                <a:ea typeface="楷体_GB2312" pitchFamily="49" charset="-122"/>
              </a:rPr>
              <a:t>0-1</a:t>
            </a:r>
            <a:r>
              <a:rPr lang="zh-CN" altLang="en-US" sz="2800" dirty="0">
                <a:ea typeface="楷体_GB2312" pitchFamily="49" charset="-122"/>
              </a:rPr>
              <a:t>背包问题的一个最优解。则（</a:t>
            </a:r>
            <a:r>
              <a:rPr lang="en-US" altLang="zh-CN" sz="2800" dirty="0">
                <a:ea typeface="楷体_GB2312" pitchFamily="49" charset="-122"/>
              </a:rPr>
              <a:t>y2,y3,…,</a:t>
            </a:r>
            <a:r>
              <a:rPr lang="en-US" altLang="zh-CN" sz="2800" dirty="0" err="1">
                <a:ea typeface="楷体_GB2312" pitchFamily="49" charset="-122"/>
              </a:rPr>
              <a:t>yn</a:t>
            </a:r>
            <a:r>
              <a:rPr lang="zh-CN" altLang="en-US" sz="2800" dirty="0">
                <a:ea typeface="楷体_GB2312" pitchFamily="49" charset="-122"/>
              </a:rPr>
              <a:t>）是下面相应子问题的一个最优解。</a:t>
            </a:r>
            <a:endParaRPr lang="zh-CN" altLang="en-US" sz="2800" dirty="0">
              <a:ea typeface="楷体_GB2312" pitchFamily="49" charset="-122"/>
            </a:endParaRPr>
          </a:p>
        </p:txBody>
      </p:sp>
      <p:grpSp>
        <p:nvGrpSpPr>
          <p:cNvPr id="7" name="Group 10"/>
          <p:cNvGrpSpPr/>
          <p:nvPr/>
        </p:nvGrpSpPr>
        <p:grpSpPr bwMode="auto">
          <a:xfrm>
            <a:off x="699294" y="3685382"/>
            <a:ext cx="7542212" cy="2081212"/>
            <a:chOff x="384" y="2640"/>
            <a:chExt cx="4751" cy="1311"/>
          </a:xfrm>
        </p:grpSpPr>
        <p:graphicFrame>
          <p:nvGraphicFramePr>
            <p:cNvPr id="8" name="Object 11"/>
            <p:cNvGraphicFramePr>
              <a:graphicFrameLocks noChangeAspect="1"/>
            </p:cNvGraphicFramePr>
            <p:nvPr/>
          </p:nvGraphicFramePr>
          <p:xfrm>
            <a:off x="576" y="2640"/>
            <a:ext cx="1498" cy="639"/>
          </p:xfrm>
          <a:graphic>
            <a:graphicData uri="http://schemas.openxmlformats.org/presentationml/2006/ole">
              <mc:AlternateContent xmlns:mc="http://schemas.openxmlformats.org/markup-compatibility/2006">
                <mc:Choice xmlns:v="urn:schemas-microsoft-com:vml" Requires="v">
                  <p:oleObj spid="_x0000_s33989" name="公式" r:id="rId1" imgW="24079200" imgH="10363200" progId="Equation.3">
                    <p:embed/>
                  </p:oleObj>
                </mc:Choice>
                <mc:Fallback>
                  <p:oleObj name="公式" r:id="rId1" imgW="24079200" imgH="10363200" progId="Equation.3">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 y="2640"/>
                          <a:ext cx="1498"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12"/>
            <p:cNvSpPr txBox="1">
              <a:spLocks noChangeArrowheads="1"/>
            </p:cNvSpPr>
            <p:nvPr/>
          </p:nvSpPr>
          <p:spPr bwMode="auto">
            <a:xfrm>
              <a:off x="2256" y="2813"/>
              <a:ext cx="288"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dirty="0">
                  <a:latin typeface="黑体" panose="02010609060101010101" pitchFamily="49" charset="-122"/>
                  <a:ea typeface="黑体" panose="02010609060101010101" pitchFamily="49" charset="-122"/>
                </a:rPr>
                <a:t>且</a:t>
              </a:r>
              <a:endParaRPr lang="zh-CN" altLang="en-US" dirty="0">
                <a:latin typeface="黑体" panose="02010609060101010101" pitchFamily="49" charset="-122"/>
                <a:ea typeface="黑体" panose="02010609060101010101" pitchFamily="49" charset="-122"/>
              </a:endParaRPr>
            </a:p>
          </p:txBody>
        </p:sp>
        <p:graphicFrame>
          <p:nvGraphicFramePr>
            <p:cNvPr id="10" name="Object 13"/>
            <p:cNvGraphicFramePr>
              <a:graphicFrameLocks noChangeAspect="1"/>
            </p:cNvGraphicFramePr>
            <p:nvPr/>
          </p:nvGraphicFramePr>
          <p:xfrm>
            <a:off x="2766" y="2640"/>
            <a:ext cx="1631" cy="639"/>
          </p:xfrm>
          <a:graphic>
            <a:graphicData uri="http://schemas.openxmlformats.org/presentationml/2006/ole">
              <mc:AlternateContent xmlns:mc="http://schemas.openxmlformats.org/markup-compatibility/2006">
                <mc:Choice xmlns:v="urn:schemas-microsoft-com:vml" Requires="v">
                  <p:oleObj spid="_x0000_s33990" name="公式" r:id="rId3" imgW="26212800" imgH="10363200" progId="Equation.3">
                    <p:embed/>
                  </p:oleObj>
                </mc:Choice>
                <mc:Fallback>
                  <p:oleObj name="公式" r:id="rId3" imgW="26212800" imgH="103632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6" y="2640"/>
                          <a:ext cx="1631"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14"/>
            <p:cNvSpPr txBox="1">
              <a:spLocks noChangeArrowheads="1"/>
            </p:cNvSpPr>
            <p:nvPr/>
          </p:nvSpPr>
          <p:spPr bwMode="auto">
            <a:xfrm>
              <a:off x="384" y="3504"/>
              <a:ext cx="81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dirty="0">
                  <a:latin typeface="黑体" panose="02010609060101010101" pitchFamily="49" charset="-122"/>
                  <a:ea typeface="黑体" panose="02010609060101010101" pitchFamily="49" charset="-122"/>
                </a:rPr>
                <a:t>因此，</a:t>
              </a:r>
              <a:endParaRPr lang="zh-CN" altLang="en-US" dirty="0">
                <a:latin typeface="黑体" panose="02010609060101010101" pitchFamily="49" charset="-122"/>
                <a:ea typeface="黑体" panose="02010609060101010101" pitchFamily="49" charset="-122"/>
              </a:endParaRPr>
            </a:p>
          </p:txBody>
        </p:sp>
        <p:graphicFrame>
          <p:nvGraphicFramePr>
            <p:cNvPr id="12" name="Object 15"/>
            <p:cNvGraphicFramePr>
              <a:graphicFrameLocks noChangeAspect="1"/>
            </p:cNvGraphicFramePr>
            <p:nvPr/>
          </p:nvGraphicFramePr>
          <p:xfrm>
            <a:off x="1231" y="3312"/>
            <a:ext cx="2049" cy="639"/>
          </p:xfrm>
          <a:graphic>
            <a:graphicData uri="http://schemas.openxmlformats.org/presentationml/2006/ole">
              <mc:AlternateContent xmlns:mc="http://schemas.openxmlformats.org/markup-compatibility/2006">
                <mc:Choice xmlns:v="urn:schemas-microsoft-com:vml" Requires="v">
                  <p:oleObj spid="_x0000_s33991" name="公式" r:id="rId5" imgW="32918400" imgH="10363200" progId="Equation.3">
                    <p:embed/>
                  </p:oleObj>
                </mc:Choice>
                <mc:Fallback>
                  <p:oleObj name="公式" r:id="rId5" imgW="32918400" imgH="103632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1" y="3312"/>
                          <a:ext cx="2049"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6"/>
            <p:cNvGraphicFramePr>
              <a:graphicFrameLocks noChangeAspect="1"/>
            </p:cNvGraphicFramePr>
            <p:nvPr/>
          </p:nvGraphicFramePr>
          <p:xfrm>
            <a:off x="3504" y="3312"/>
            <a:ext cx="1631" cy="639"/>
          </p:xfrm>
          <a:graphic>
            <a:graphicData uri="http://schemas.openxmlformats.org/presentationml/2006/ole">
              <mc:AlternateContent xmlns:mc="http://schemas.openxmlformats.org/markup-compatibility/2006">
                <mc:Choice xmlns:v="urn:schemas-microsoft-com:vml" Requires="v">
                  <p:oleObj spid="_x0000_s33992" name="公式" r:id="rId7" imgW="26212800" imgH="10363200" progId="Equation.3">
                    <p:embed/>
                  </p:oleObj>
                </mc:Choice>
                <mc:Fallback>
                  <p:oleObj name="公式" r:id="rId7" imgW="26212800" imgH="103632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4" y="3312"/>
                          <a:ext cx="1631"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17"/>
            <p:cNvSpPr txBox="1">
              <a:spLocks noChangeArrowheads="1"/>
            </p:cNvSpPr>
            <p:nvPr/>
          </p:nvSpPr>
          <p:spPr bwMode="auto">
            <a:xfrm>
              <a:off x="3312" y="3552"/>
              <a:ext cx="48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grpSp>
      <p:sp>
        <p:nvSpPr>
          <p:cNvPr id="16" name="Rectangle 3"/>
          <p:cNvSpPr>
            <a:spLocks noChangeArrowheads="1"/>
          </p:cNvSpPr>
          <p:nvPr/>
        </p:nvSpPr>
        <p:spPr bwMode="auto">
          <a:xfrm>
            <a:off x="152400" y="1273712"/>
            <a:ext cx="7345363" cy="533400"/>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1</a:t>
            </a: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）最优子结构性质</a:t>
            </a:r>
            <a:endParaRPr lang="ja-JP"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3.6</a:t>
            </a:r>
            <a:r>
              <a:rPr kumimoji="1" lang="zh-CN" altLang="en-US" dirty="0"/>
              <a:t> </a:t>
            </a:r>
            <a:r>
              <a:rPr kumimoji="1" lang="en-US" altLang="zh-CN" dirty="0"/>
              <a:t>0-1</a:t>
            </a:r>
            <a:r>
              <a:rPr kumimoji="1" lang="zh-CN" altLang="en-US" dirty="0"/>
              <a:t>背包问题</a:t>
            </a:r>
            <a:endParaRPr kumimoji="1" lang="zh-CN" altLang="en-US" dirty="0"/>
          </a:p>
        </p:txBody>
      </p:sp>
      <p:sp>
        <p:nvSpPr>
          <p:cNvPr id="15" name="Text Box 9"/>
          <p:cNvSpPr txBox="1">
            <a:spLocks noChangeArrowheads="1"/>
          </p:cNvSpPr>
          <p:nvPr/>
        </p:nvSpPr>
        <p:spPr bwMode="auto">
          <a:xfrm>
            <a:off x="509506" y="2173879"/>
            <a:ext cx="8534400"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800" dirty="0">
                <a:solidFill>
                  <a:srgbClr val="FF3300"/>
                </a:solidFill>
                <a:latin typeface="黑体" panose="02010609060101010101" pitchFamily="49" charset="-122"/>
                <a:ea typeface="黑体" panose="02010609060101010101" pitchFamily="49" charset="-122"/>
              </a:rPr>
              <a:t>证明：反证法</a:t>
            </a:r>
            <a:endParaRPr lang="zh-CN" altLang="en-US" sz="2800" dirty="0">
              <a:solidFill>
                <a:srgbClr val="FF3300"/>
              </a:solidFill>
              <a:latin typeface="黑体" panose="02010609060101010101" pitchFamily="49" charset="-122"/>
              <a:ea typeface="黑体" panose="02010609060101010101" pitchFamily="49" charset="-122"/>
            </a:endParaRPr>
          </a:p>
          <a:p>
            <a:pPr eaLnBrk="1" hangingPunct="1">
              <a:spcBef>
                <a:spcPct val="0"/>
              </a:spcBef>
              <a:buFontTx/>
              <a:buNone/>
            </a:pPr>
            <a:r>
              <a:rPr lang="zh-CN" altLang="en-US" sz="2800" dirty="0">
                <a:solidFill>
                  <a:srgbClr val="FF3300"/>
                </a:solidFill>
                <a:latin typeface="黑体" panose="02010609060101010101" pitchFamily="49" charset="-122"/>
                <a:ea typeface="黑体" panose="02010609060101010101" pitchFamily="49" charset="-122"/>
              </a:rPr>
              <a:t>  </a:t>
            </a:r>
            <a:r>
              <a:rPr lang="zh-CN" altLang="en-US" sz="2800" dirty="0">
                <a:latin typeface="楷体_GB2312" pitchFamily="49" charset="-122"/>
                <a:ea typeface="楷体_GB2312" pitchFamily="49" charset="-122"/>
              </a:rPr>
              <a:t>若不然，设（</a:t>
            </a:r>
            <a:r>
              <a:rPr lang="en-US" altLang="zh-CN" sz="2800" dirty="0">
                <a:latin typeface="楷体_GB2312" pitchFamily="49" charset="-122"/>
                <a:ea typeface="楷体_GB2312" pitchFamily="49" charset="-122"/>
              </a:rPr>
              <a:t>z</a:t>
            </a:r>
            <a:r>
              <a:rPr lang="en-US" altLang="zh-CN" sz="2800" baseline="-25000" dirty="0">
                <a:latin typeface="楷体_GB2312" pitchFamily="49" charset="-122"/>
                <a:ea typeface="楷体_GB2312" pitchFamily="49" charset="-122"/>
              </a:rPr>
              <a:t>2</a:t>
            </a:r>
            <a:r>
              <a:rPr lang="en-US" altLang="zh-CN" sz="2800" dirty="0">
                <a:latin typeface="楷体_GB2312" pitchFamily="49" charset="-122"/>
                <a:ea typeface="楷体_GB2312" pitchFamily="49" charset="-122"/>
              </a:rPr>
              <a:t>,z</a:t>
            </a:r>
            <a:r>
              <a:rPr lang="en-US" altLang="zh-CN" sz="2800" baseline="-25000" dirty="0">
                <a:latin typeface="楷体_GB2312" pitchFamily="49" charset="-122"/>
                <a:ea typeface="楷体_GB2312" pitchFamily="49" charset="-122"/>
              </a:rPr>
              <a:t>3</a:t>
            </a:r>
            <a:r>
              <a:rPr lang="en-US" altLang="zh-CN" sz="2800" dirty="0">
                <a:latin typeface="楷体_GB2312" pitchFamily="49" charset="-122"/>
                <a:ea typeface="楷体_GB2312" pitchFamily="49" charset="-122"/>
              </a:rPr>
              <a:t>,</a:t>
            </a:r>
            <a:r>
              <a:rPr lang="en-US" altLang="zh-CN" sz="2800" dirty="0">
                <a:latin typeface="宋体" panose="02010600030101010101" pitchFamily="2" charset="-122"/>
                <a:ea typeface="楷体_GB2312" pitchFamily="49" charset="-122"/>
              </a:rPr>
              <a:t>…</a:t>
            </a:r>
            <a:r>
              <a:rPr lang="en-US" altLang="zh-CN" sz="2800" dirty="0">
                <a:latin typeface="楷体_GB2312" pitchFamily="49" charset="-122"/>
                <a:ea typeface="楷体_GB2312" pitchFamily="49" charset="-122"/>
              </a:rPr>
              <a:t>,</a:t>
            </a:r>
            <a:r>
              <a:rPr lang="en-US" altLang="zh-CN" sz="2800" dirty="0" err="1">
                <a:latin typeface="楷体_GB2312" pitchFamily="49" charset="-122"/>
                <a:ea typeface="楷体_GB2312" pitchFamily="49" charset="-122"/>
              </a:rPr>
              <a:t>z</a:t>
            </a:r>
            <a:r>
              <a:rPr lang="en-US" altLang="zh-CN" sz="2800" baseline="-25000" dirty="0" err="1">
                <a:latin typeface="楷体_GB2312" pitchFamily="49" charset="-122"/>
                <a:ea typeface="楷体_GB2312" pitchFamily="49" charset="-122"/>
              </a:rPr>
              <a:t>n</a:t>
            </a:r>
            <a:r>
              <a:rPr lang="zh-CN" altLang="en-US" sz="2800" dirty="0">
                <a:latin typeface="楷体_GB2312" pitchFamily="49" charset="-122"/>
                <a:ea typeface="楷体_GB2312" pitchFamily="49" charset="-122"/>
              </a:rPr>
              <a:t>）是上述子问题的一个最优解，而（</a:t>
            </a:r>
            <a:r>
              <a:rPr lang="en-US" altLang="zh-CN" sz="2800" dirty="0">
                <a:latin typeface="楷体_GB2312" pitchFamily="49" charset="-122"/>
                <a:ea typeface="楷体_GB2312" pitchFamily="49" charset="-122"/>
              </a:rPr>
              <a:t>y</a:t>
            </a:r>
            <a:r>
              <a:rPr lang="en-US" altLang="zh-CN" sz="2800" baseline="-25000" dirty="0">
                <a:latin typeface="楷体_GB2312" pitchFamily="49" charset="-122"/>
                <a:ea typeface="楷体_GB2312" pitchFamily="49" charset="-122"/>
              </a:rPr>
              <a:t>2</a:t>
            </a:r>
            <a:r>
              <a:rPr lang="en-US" altLang="zh-CN" sz="2800" dirty="0">
                <a:latin typeface="楷体_GB2312" pitchFamily="49" charset="-122"/>
                <a:ea typeface="楷体_GB2312" pitchFamily="49" charset="-122"/>
              </a:rPr>
              <a:t>,y</a:t>
            </a:r>
            <a:r>
              <a:rPr lang="en-US" altLang="zh-CN" sz="2800" baseline="-25000" dirty="0">
                <a:latin typeface="楷体_GB2312" pitchFamily="49" charset="-122"/>
                <a:ea typeface="楷体_GB2312" pitchFamily="49" charset="-122"/>
              </a:rPr>
              <a:t>3</a:t>
            </a:r>
            <a:r>
              <a:rPr lang="en-US" altLang="zh-CN" sz="2800" dirty="0">
                <a:latin typeface="楷体_GB2312" pitchFamily="49" charset="-122"/>
                <a:ea typeface="楷体_GB2312" pitchFamily="49" charset="-122"/>
              </a:rPr>
              <a:t>,</a:t>
            </a:r>
            <a:r>
              <a:rPr lang="en-US" altLang="zh-CN" sz="2800" dirty="0">
                <a:latin typeface="宋体" panose="02010600030101010101" pitchFamily="2" charset="-122"/>
                <a:ea typeface="楷体_GB2312" pitchFamily="49" charset="-122"/>
              </a:rPr>
              <a:t>…</a:t>
            </a:r>
            <a:r>
              <a:rPr lang="en-US" altLang="zh-CN" sz="2800" dirty="0">
                <a:latin typeface="楷体_GB2312" pitchFamily="49" charset="-122"/>
                <a:ea typeface="楷体_GB2312" pitchFamily="49" charset="-122"/>
              </a:rPr>
              <a:t>,</a:t>
            </a:r>
            <a:r>
              <a:rPr lang="en-US" altLang="zh-CN" sz="2800" dirty="0" err="1">
                <a:latin typeface="楷体_GB2312" pitchFamily="49" charset="-122"/>
                <a:ea typeface="楷体_GB2312" pitchFamily="49" charset="-122"/>
              </a:rPr>
              <a:t>y</a:t>
            </a:r>
            <a:r>
              <a:rPr lang="en-US" altLang="zh-CN" sz="2800" baseline="-25000" dirty="0" err="1">
                <a:latin typeface="楷体_GB2312" pitchFamily="49" charset="-122"/>
                <a:ea typeface="楷体_GB2312" pitchFamily="49" charset="-122"/>
              </a:rPr>
              <a:t>n</a:t>
            </a:r>
            <a:r>
              <a:rPr lang="zh-CN" altLang="en-US" sz="2800" dirty="0">
                <a:latin typeface="楷体_GB2312" pitchFamily="49" charset="-122"/>
                <a:ea typeface="楷体_GB2312" pitchFamily="49" charset="-122"/>
              </a:rPr>
              <a:t>）不是它的最优解。由此可知</a:t>
            </a:r>
            <a:endParaRPr lang="zh-CN" altLang="en-US" sz="2800" dirty="0">
              <a:latin typeface="楷体_GB2312" pitchFamily="49" charset="-122"/>
              <a:ea typeface="楷体_GB2312" pitchFamily="49" charset="-122"/>
            </a:endParaRPr>
          </a:p>
        </p:txBody>
      </p:sp>
      <p:pic>
        <p:nvPicPr>
          <p:cNvPr id="16" name="图片 1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76450" y="3858807"/>
            <a:ext cx="174625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3647671"/>
            <a:ext cx="2724150" cy="143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8"/>
          <p:cNvSpPr txBox="1">
            <a:spLocks noChangeArrowheads="1"/>
          </p:cNvSpPr>
          <p:nvPr/>
        </p:nvSpPr>
        <p:spPr bwMode="auto">
          <a:xfrm>
            <a:off x="509506" y="5277035"/>
            <a:ext cx="8534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400" b="1" dirty="0">
                <a:latin typeface="黑体" panose="02010609060101010101" pitchFamily="49" charset="-122"/>
                <a:ea typeface="黑体" panose="02010609060101010101" pitchFamily="49" charset="-122"/>
              </a:rPr>
              <a:t>这说明（</a:t>
            </a:r>
            <a:r>
              <a:rPr lang="en-US" altLang="zh-CN" sz="2400" b="1" dirty="0">
                <a:latin typeface="黑体" panose="02010609060101010101" pitchFamily="49" charset="-122"/>
                <a:ea typeface="黑体" panose="02010609060101010101" pitchFamily="49" charset="-122"/>
              </a:rPr>
              <a:t>y</a:t>
            </a:r>
            <a:r>
              <a:rPr lang="en-US" altLang="zh-CN" sz="2400" b="1" baseline="-25000" dirty="0">
                <a:latin typeface="黑体" panose="02010609060101010101" pitchFamily="49" charset="-122"/>
                <a:ea typeface="黑体" panose="02010609060101010101" pitchFamily="49" charset="-122"/>
              </a:rPr>
              <a:t>1</a:t>
            </a:r>
            <a:r>
              <a:rPr lang="en-US" altLang="zh-CN" sz="2400" b="1" dirty="0">
                <a:latin typeface="黑体" panose="02010609060101010101" pitchFamily="49" charset="-122"/>
                <a:ea typeface="黑体" panose="02010609060101010101" pitchFamily="49" charset="-122"/>
              </a:rPr>
              <a:t>,z</a:t>
            </a:r>
            <a:r>
              <a:rPr lang="en-US" altLang="zh-CN" sz="2400" b="1" baseline="-25000" dirty="0">
                <a:latin typeface="黑体" panose="02010609060101010101" pitchFamily="49" charset="-122"/>
                <a:ea typeface="黑体" panose="02010609060101010101" pitchFamily="49" charset="-122"/>
              </a:rPr>
              <a:t>2</a:t>
            </a:r>
            <a:r>
              <a:rPr lang="en-US" altLang="zh-CN" sz="2400" b="1" dirty="0">
                <a:latin typeface="黑体" panose="02010609060101010101" pitchFamily="49" charset="-122"/>
                <a:ea typeface="黑体" panose="02010609060101010101" pitchFamily="49" charset="-122"/>
              </a:rPr>
              <a:t>,z</a:t>
            </a:r>
            <a:r>
              <a:rPr lang="en-US" altLang="zh-CN" sz="2400" b="1" baseline="-25000" dirty="0">
                <a:latin typeface="黑体" panose="02010609060101010101" pitchFamily="49" charset="-122"/>
                <a:ea typeface="黑体" panose="02010609060101010101" pitchFamily="49" charset="-122"/>
              </a:rPr>
              <a:t>3</a:t>
            </a:r>
            <a:r>
              <a:rPr lang="en-US" altLang="zh-CN" sz="2400" b="1" dirty="0">
                <a:latin typeface="黑体" panose="02010609060101010101" pitchFamily="49" charset="-122"/>
                <a:ea typeface="黑体" panose="02010609060101010101" pitchFamily="49" charset="-122"/>
              </a:rPr>
              <a:t>,</a:t>
            </a:r>
            <a:r>
              <a:rPr lang="en-US" altLang="zh-CN" sz="2400" b="1" dirty="0">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a:t>
            </a:r>
            <a:r>
              <a:rPr lang="en-US" altLang="zh-CN" sz="2400" b="1" dirty="0" err="1">
                <a:latin typeface="黑体" panose="02010609060101010101" pitchFamily="49" charset="-122"/>
                <a:ea typeface="黑体" panose="02010609060101010101" pitchFamily="49" charset="-122"/>
              </a:rPr>
              <a:t>z</a:t>
            </a:r>
            <a:r>
              <a:rPr lang="en-US" altLang="zh-CN" sz="2400" b="1" baseline="-25000" dirty="0" err="1">
                <a:latin typeface="黑体" panose="02010609060101010101" pitchFamily="49" charset="-122"/>
                <a:ea typeface="黑体" panose="02010609060101010101" pitchFamily="49" charset="-122"/>
              </a:rPr>
              <a:t>n</a:t>
            </a:r>
            <a:r>
              <a:rPr lang="zh-CN" altLang="en-US" sz="2400" b="1" dirty="0">
                <a:latin typeface="黑体" panose="02010609060101010101" pitchFamily="49" charset="-122"/>
                <a:ea typeface="黑体" panose="02010609060101010101" pitchFamily="49" charset="-122"/>
              </a:rPr>
              <a:t>）是所给</a:t>
            </a:r>
            <a:r>
              <a:rPr lang="en-US" altLang="zh-CN" sz="2400" b="1" dirty="0">
                <a:latin typeface="黑体" panose="02010609060101010101" pitchFamily="49" charset="-122"/>
                <a:ea typeface="黑体" panose="02010609060101010101" pitchFamily="49" charset="-122"/>
              </a:rPr>
              <a:t>0-1</a:t>
            </a:r>
            <a:r>
              <a:rPr lang="zh-CN" altLang="en-US" sz="2400" b="1" dirty="0">
                <a:latin typeface="黑体" panose="02010609060101010101" pitchFamily="49" charset="-122"/>
                <a:ea typeface="黑体" panose="02010609060101010101" pitchFamily="49" charset="-122"/>
              </a:rPr>
              <a:t>背包问题的一个更优解，从而（</a:t>
            </a:r>
            <a:r>
              <a:rPr lang="en-US" altLang="zh-CN" sz="2400" b="1" dirty="0">
                <a:latin typeface="黑体" panose="02010609060101010101" pitchFamily="49" charset="-122"/>
                <a:ea typeface="黑体" panose="02010609060101010101" pitchFamily="49" charset="-122"/>
              </a:rPr>
              <a:t>y</a:t>
            </a:r>
            <a:r>
              <a:rPr lang="en-US" altLang="zh-CN" sz="2400" b="1" baseline="-25000" dirty="0">
                <a:latin typeface="黑体" panose="02010609060101010101" pitchFamily="49" charset="-122"/>
                <a:ea typeface="黑体" panose="02010609060101010101" pitchFamily="49" charset="-122"/>
              </a:rPr>
              <a:t>1</a:t>
            </a:r>
            <a:r>
              <a:rPr lang="en-US" altLang="zh-CN" sz="2400" b="1" dirty="0">
                <a:latin typeface="黑体" panose="02010609060101010101" pitchFamily="49" charset="-122"/>
                <a:ea typeface="黑体" panose="02010609060101010101" pitchFamily="49" charset="-122"/>
              </a:rPr>
              <a:t>,y</a:t>
            </a:r>
            <a:r>
              <a:rPr lang="en-US" altLang="zh-CN" sz="2400" b="1" baseline="-25000" dirty="0">
                <a:latin typeface="黑体" panose="02010609060101010101" pitchFamily="49" charset="-122"/>
                <a:ea typeface="黑体" panose="02010609060101010101" pitchFamily="49" charset="-122"/>
              </a:rPr>
              <a:t>2</a:t>
            </a:r>
            <a:r>
              <a:rPr lang="en-US" altLang="zh-CN" sz="2400" b="1" dirty="0">
                <a:latin typeface="黑体" panose="02010609060101010101" pitchFamily="49" charset="-122"/>
                <a:ea typeface="黑体" panose="02010609060101010101" pitchFamily="49" charset="-122"/>
              </a:rPr>
              <a:t>,y</a:t>
            </a:r>
            <a:r>
              <a:rPr lang="en-US" altLang="zh-CN" sz="2400" b="1" baseline="-25000" dirty="0">
                <a:latin typeface="黑体" panose="02010609060101010101" pitchFamily="49" charset="-122"/>
                <a:ea typeface="黑体" panose="02010609060101010101" pitchFamily="49" charset="-122"/>
              </a:rPr>
              <a:t>3</a:t>
            </a:r>
            <a:r>
              <a:rPr lang="en-US" altLang="zh-CN" sz="2400" b="1" dirty="0">
                <a:latin typeface="黑体" panose="02010609060101010101" pitchFamily="49" charset="-122"/>
                <a:ea typeface="黑体" panose="02010609060101010101" pitchFamily="49" charset="-122"/>
              </a:rPr>
              <a:t>,</a:t>
            </a:r>
            <a:r>
              <a:rPr lang="en-US" altLang="zh-CN" sz="2400" b="1" dirty="0">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a:t>
            </a:r>
            <a:r>
              <a:rPr lang="en-US" altLang="zh-CN" sz="2400" b="1" dirty="0" err="1">
                <a:latin typeface="黑体" panose="02010609060101010101" pitchFamily="49" charset="-122"/>
                <a:ea typeface="黑体" panose="02010609060101010101" pitchFamily="49" charset="-122"/>
              </a:rPr>
              <a:t>y</a:t>
            </a:r>
            <a:r>
              <a:rPr lang="en-US" altLang="zh-CN" sz="2400" b="1" baseline="-25000" dirty="0" err="1">
                <a:latin typeface="黑体" panose="02010609060101010101" pitchFamily="49" charset="-122"/>
                <a:ea typeface="黑体" panose="02010609060101010101" pitchFamily="49" charset="-122"/>
              </a:rPr>
              <a:t>n</a:t>
            </a:r>
            <a:r>
              <a:rPr lang="zh-CN" altLang="en-US" sz="2400" b="1" dirty="0">
                <a:latin typeface="黑体" panose="02010609060101010101" pitchFamily="49" charset="-122"/>
                <a:ea typeface="黑体" panose="02010609060101010101" pitchFamily="49" charset="-122"/>
              </a:rPr>
              <a:t>）不是所给</a:t>
            </a:r>
            <a:r>
              <a:rPr lang="en-US" altLang="zh-CN" sz="2400" b="1" dirty="0">
                <a:latin typeface="黑体" panose="02010609060101010101" pitchFamily="49" charset="-122"/>
                <a:ea typeface="黑体" panose="02010609060101010101" pitchFamily="49" charset="-122"/>
              </a:rPr>
              <a:t>0-1</a:t>
            </a:r>
            <a:r>
              <a:rPr lang="zh-CN" altLang="en-US" sz="2400" b="1" dirty="0">
                <a:latin typeface="黑体" panose="02010609060101010101" pitchFamily="49" charset="-122"/>
                <a:ea typeface="黑体" panose="02010609060101010101" pitchFamily="49" charset="-122"/>
              </a:rPr>
              <a:t>背包问题的最优解。矛盾</a:t>
            </a:r>
            <a:endParaRPr lang="zh-CN" altLang="en-US" sz="2400" b="1" dirty="0">
              <a:latin typeface="黑体" panose="02010609060101010101" pitchFamily="49" charset="-122"/>
              <a:ea typeface="黑体" panose="02010609060101010101" pitchFamily="49" charset="-122"/>
            </a:endParaRPr>
          </a:p>
        </p:txBody>
      </p:sp>
      <p:sp>
        <p:nvSpPr>
          <p:cNvPr id="8" name="Rectangle 3"/>
          <p:cNvSpPr>
            <a:spLocks noChangeArrowheads="1"/>
          </p:cNvSpPr>
          <p:nvPr/>
        </p:nvSpPr>
        <p:spPr bwMode="auto">
          <a:xfrm>
            <a:off x="152400" y="1273712"/>
            <a:ext cx="7345363" cy="533400"/>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1</a:t>
            </a: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）最优子结构性质</a:t>
            </a:r>
            <a:endParaRPr lang="ja-JP"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3.6</a:t>
            </a:r>
            <a:r>
              <a:rPr kumimoji="1" lang="zh-CN" altLang="en-US" dirty="0"/>
              <a:t> </a:t>
            </a:r>
            <a:r>
              <a:rPr kumimoji="1" lang="en-US" altLang="zh-CN" dirty="0"/>
              <a:t>0-1</a:t>
            </a:r>
            <a:r>
              <a:rPr kumimoji="1" lang="zh-CN" altLang="en-US" dirty="0"/>
              <a:t>背包问题</a:t>
            </a:r>
            <a:endParaRPr kumimoji="1" lang="zh-CN" altLang="en-US" dirty="0"/>
          </a:p>
        </p:txBody>
      </p:sp>
      <p:sp>
        <p:nvSpPr>
          <p:cNvPr id="4" name="Text Box 18"/>
          <p:cNvSpPr txBox="1">
            <a:spLocks noChangeArrowheads="1"/>
          </p:cNvSpPr>
          <p:nvPr/>
        </p:nvSpPr>
        <p:spPr bwMode="auto">
          <a:xfrm>
            <a:off x="838200" y="2057400"/>
            <a:ext cx="4611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800" dirty="0">
                <a:ea typeface="楷体_GB2312" pitchFamily="49" charset="-122"/>
              </a:rPr>
              <a:t>设所给</a:t>
            </a:r>
            <a:r>
              <a:rPr lang="en-US" altLang="zh-CN" sz="2800" dirty="0">
                <a:ea typeface="楷体_GB2312" pitchFamily="49" charset="-122"/>
              </a:rPr>
              <a:t>0-1</a:t>
            </a:r>
            <a:r>
              <a:rPr lang="zh-CN" altLang="en-US" sz="2800" dirty="0">
                <a:ea typeface="楷体_GB2312" pitchFamily="49" charset="-122"/>
              </a:rPr>
              <a:t>背包问题的子问题</a:t>
            </a:r>
            <a:endParaRPr lang="zh-CN" altLang="en-US" sz="2800" dirty="0">
              <a:ea typeface="楷体_GB2312" pitchFamily="49" charset="-122"/>
            </a:endParaRPr>
          </a:p>
        </p:txBody>
      </p:sp>
      <p:graphicFrame>
        <p:nvGraphicFramePr>
          <p:cNvPr id="5" name="Object 19"/>
          <p:cNvGraphicFramePr>
            <a:graphicFrameLocks noChangeAspect="1"/>
          </p:cNvGraphicFramePr>
          <p:nvPr/>
        </p:nvGraphicFramePr>
        <p:xfrm>
          <a:off x="1600200" y="2727325"/>
          <a:ext cx="1897063" cy="1014413"/>
        </p:xfrm>
        <a:graphic>
          <a:graphicData uri="http://schemas.openxmlformats.org/presentationml/2006/ole">
            <mc:AlternateContent xmlns:mc="http://schemas.openxmlformats.org/markup-compatibility/2006">
              <mc:Choice xmlns:v="urn:schemas-microsoft-com:vml" Requires="v">
                <p:oleObj spid="_x0000_s34912" name="公式" r:id="rId1" imgW="13820775" imgH="7458075" progId="Equation.3">
                  <p:embed/>
                </p:oleObj>
              </mc:Choice>
              <mc:Fallback>
                <p:oleObj name="公式" r:id="rId1" imgW="13820775" imgH="7458075" progId="Equation.3">
                  <p:embed/>
                  <p:pic>
                    <p:nvPicPr>
                      <p:cNvPr id="0" name="图片 349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727325"/>
                        <a:ext cx="189706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20"/>
          <p:cNvGraphicFramePr>
            <a:graphicFrameLocks noChangeAspect="1"/>
          </p:cNvGraphicFramePr>
          <p:nvPr/>
        </p:nvGraphicFramePr>
        <p:xfrm>
          <a:off x="3733800" y="2514600"/>
          <a:ext cx="2971800" cy="1474788"/>
        </p:xfrm>
        <a:graphic>
          <a:graphicData uri="http://schemas.openxmlformats.org/presentationml/2006/ole">
            <mc:AlternateContent xmlns:mc="http://schemas.openxmlformats.org/markup-compatibility/2006">
              <mc:Choice xmlns:v="urn:schemas-microsoft-com:vml" Requires="v">
                <p:oleObj spid="_x0000_s34913" name="公式" r:id="rId3" imgW="22164675" imgH="10972800" progId="Equation.3">
                  <p:embed/>
                </p:oleObj>
              </mc:Choice>
              <mc:Fallback>
                <p:oleObj name="公式" r:id="rId3" imgW="22164675" imgH="10972800" progId="Equation.3">
                  <p:embed/>
                  <p:pic>
                    <p:nvPicPr>
                      <p:cNvPr id="0" name="图片 349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514600"/>
                        <a:ext cx="2971800"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21"/>
          <p:cNvSpPr txBox="1">
            <a:spLocks noChangeArrowheads="1"/>
          </p:cNvSpPr>
          <p:nvPr/>
        </p:nvSpPr>
        <p:spPr bwMode="auto">
          <a:xfrm>
            <a:off x="254000" y="4067175"/>
            <a:ext cx="8661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800">
                <a:ea typeface="楷体_GB2312" pitchFamily="49" charset="-122"/>
              </a:rPr>
              <a:t>的</a:t>
            </a:r>
            <a:r>
              <a:rPr lang="zh-CN" altLang="en-US" sz="2800" b="1">
                <a:solidFill>
                  <a:srgbClr val="FF3300"/>
                </a:solidFill>
                <a:ea typeface="楷体_GB2312" pitchFamily="49" charset="-122"/>
              </a:rPr>
              <a:t>最优值为</a:t>
            </a:r>
            <a:r>
              <a:rPr lang="en-US" altLang="zh-CN" sz="2800" b="1">
                <a:solidFill>
                  <a:srgbClr val="FF3300"/>
                </a:solidFill>
                <a:ea typeface="楷体_GB2312" pitchFamily="49" charset="-122"/>
              </a:rPr>
              <a:t>m(i</a:t>
            </a:r>
            <a:r>
              <a:rPr lang="zh-CN" altLang="en-US" sz="2800" b="1">
                <a:solidFill>
                  <a:srgbClr val="FF3300"/>
                </a:solidFill>
                <a:ea typeface="楷体_GB2312" pitchFamily="49" charset="-122"/>
              </a:rPr>
              <a:t>，</a:t>
            </a:r>
            <a:r>
              <a:rPr lang="en-US" altLang="zh-CN" sz="2800" b="1">
                <a:solidFill>
                  <a:srgbClr val="FF3300"/>
                </a:solidFill>
                <a:ea typeface="楷体_GB2312" pitchFamily="49" charset="-122"/>
              </a:rPr>
              <a:t>j)</a:t>
            </a:r>
            <a:r>
              <a:rPr lang="zh-CN" altLang="en-US" sz="2800">
                <a:ea typeface="楷体_GB2312" pitchFamily="49" charset="-122"/>
              </a:rPr>
              <a:t>，即</a:t>
            </a:r>
            <a:r>
              <a:rPr lang="en-US" altLang="zh-CN" sz="2800">
                <a:ea typeface="楷体_GB2312" pitchFamily="49" charset="-122"/>
              </a:rPr>
              <a:t>m(i</a:t>
            </a:r>
            <a:r>
              <a:rPr lang="zh-CN" altLang="en-US" sz="2800">
                <a:ea typeface="楷体_GB2312" pitchFamily="49" charset="-122"/>
              </a:rPr>
              <a:t>，</a:t>
            </a:r>
            <a:r>
              <a:rPr lang="en-US" altLang="zh-CN" sz="2800">
                <a:ea typeface="楷体_GB2312" pitchFamily="49" charset="-122"/>
              </a:rPr>
              <a:t>j)</a:t>
            </a:r>
            <a:r>
              <a:rPr lang="zh-CN" altLang="en-US" sz="2800">
                <a:ea typeface="楷体_GB2312" pitchFamily="49" charset="-122"/>
              </a:rPr>
              <a:t>是</a:t>
            </a:r>
            <a:r>
              <a:rPr lang="zh-CN" altLang="en-US" sz="2800" b="1">
                <a:solidFill>
                  <a:srgbClr val="660033"/>
                </a:solidFill>
                <a:ea typeface="楷体_GB2312" pitchFamily="49" charset="-122"/>
              </a:rPr>
              <a:t>背包容量为</a:t>
            </a:r>
            <a:r>
              <a:rPr lang="en-US" altLang="zh-CN" sz="2800" b="1">
                <a:solidFill>
                  <a:srgbClr val="660033"/>
                </a:solidFill>
                <a:ea typeface="楷体_GB2312" pitchFamily="49" charset="-122"/>
              </a:rPr>
              <a:t>j</a:t>
            </a:r>
            <a:r>
              <a:rPr lang="zh-CN" altLang="en-US" sz="2800">
                <a:ea typeface="楷体_GB2312" pitchFamily="49" charset="-122"/>
              </a:rPr>
              <a:t>，可选择物品为</a:t>
            </a:r>
            <a:r>
              <a:rPr lang="en-US" altLang="zh-CN" sz="2800" b="1">
                <a:solidFill>
                  <a:srgbClr val="660033"/>
                </a:solidFill>
                <a:ea typeface="楷体_GB2312" pitchFamily="49" charset="-122"/>
              </a:rPr>
              <a:t>i</a:t>
            </a:r>
            <a:r>
              <a:rPr lang="zh-CN" altLang="en-US" sz="2800" b="1">
                <a:solidFill>
                  <a:srgbClr val="660033"/>
                </a:solidFill>
                <a:ea typeface="楷体_GB2312" pitchFamily="49" charset="-122"/>
              </a:rPr>
              <a:t>，</a:t>
            </a:r>
            <a:r>
              <a:rPr lang="en-US" altLang="zh-CN" sz="2800" b="1">
                <a:solidFill>
                  <a:srgbClr val="660033"/>
                </a:solidFill>
                <a:ea typeface="楷体_GB2312" pitchFamily="49" charset="-122"/>
              </a:rPr>
              <a:t>i+1</a:t>
            </a:r>
            <a:r>
              <a:rPr lang="zh-CN" altLang="en-US" sz="2800" b="1">
                <a:solidFill>
                  <a:srgbClr val="660033"/>
                </a:solidFill>
                <a:ea typeface="楷体_GB2312" pitchFamily="49" charset="-122"/>
              </a:rPr>
              <a:t>，</a:t>
            </a:r>
            <a:r>
              <a:rPr lang="en-US" altLang="zh-CN" sz="2800" b="1">
                <a:solidFill>
                  <a:srgbClr val="660033"/>
                </a:solidFill>
                <a:ea typeface="楷体_GB2312" pitchFamily="49" charset="-122"/>
              </a:rPr>
              <a:t>…</a:t>
            </a:r>
            <a:r>
              <a:rPr lang="zh-CN" altLang="en-US" sz="2800" b="1">
                <a:solidFill>
                  <a:srgbClr val="660033"/>
                </a:solidFill>
                <a:ea typeface="楷体_GB2312" pitchFamily="49" charset="-122"/>
              </a:rPr>
              <a:t>，</a:t>
            </a:r>
            <a:r>
              <a:rPr lang="en-US" altLang="zh-CN" sz="2800" b="1">
                <a:solidFill>
                  <a:srgbClr val="660033"/>
                </a:solidFill>
                <a:ea typeface="楷体_GB2312" pitchFamily="49" charset="-122"/>
              </a:rPr>
              <a:t>n</a:t>
            </a:r>
            <a:r>
              <a:rPr lang="zh-CN" altLang="en-US" sz="2800">
                <a:ea typeface="楷体_GB2312" pitchFamily="49" charset="-122"/>
              </a:rPr>
              <a:t>时</a:t>
            </a:r>
            <a:r>
              <a:rPr lang="en-US" altLang="zh-CN" sz="2800">
                <a:ea typeface="楷体_GB2312" pitchFamily="49" charset="-122"/>
              </a:rPr>
              <a:t>0-1</a:t>
            </a:r>
            <a:r>
              <a:rPr lang="zh-CN" altLang="en-US" sz="2800">
                <a:ea typeface="楷体_GB2312" pitchFamily="49" charset="-122"/>
              </a:rPr>
              <a:t>背包问题的</a:t>
            </a:r>
            <a:r>
              <a:rPr lang="zh-CN" altLang="en-US" sz="2800">
                <a:solidFill>
                  <a:srgbClr val="660033"/>
                </a:solidFill>
                <a:ea typeface="楷体_GB2312" pitchFamily="49" charset="-122"/>
              </a:rPr>
              <a:t>最优值</a:t>
            </a:r>
            <a:r>
              <a:rPr lang="zh-CN" altLang="en-US" sz="2800">
                <a:ea typeface="楷体_GB2312" pitchFamily="49" charset="-122"/>
              </a:rPr>
              <a:t>。由</a:t>
            </a:r>
            <a:r>
              <a:rPr lang="en-US" altLang="zh-CN" sz="2800">
                <a:ea typeface="楷体_GB2312" pitchFamily="49" charset="-122"/>
              </a:rPr>
              <a:t>0-1</a:t>
            </a:r>
            <a:r>
              <a:rPr lang="zh-CN" altLang="en-US" sz="2800">
                <a:ea typeface="楷体_GB2312" pitchFamily="49" charset="-122"/>
              </a:rPr>
              <a:t>背包问题的最优子结构性质，可以建立计算</a:t>
            </a:r>
            <a:r>
              <a:rPr lang="en-US" altLang="zh-CN" sz="2800">
                <a:ea typeface="楷体_GB2312" pitchFamily="49" charset="-122"/>
              </a:rPr>
              <a:t>m(i</a:t>
            </a:r>
            <a:r>
              <a:rPr lang="zh-CN" altLang="en-US" sz="2800">
                <a:ea typeface="楷体_GB2312" pitchFamily="49" charset="-122"/>
              </a:rPr>
              <a:t>，</a:t>
            </a:r>
            <a:r>
              <a:rPr lang="en-US" altLang="zh-CN" sz="2800">
                <a:ea typeface="楷体_GB2312" pitchFamily="49" charset="-122"/>
              </a:rPr>
              <a:t>j)</a:t>
            </a:r>
            <a:r>
              <a:rPr lang="zh-CN" altLang="en-US" sz="2800">
                <a:ea typeface="楷体_GB2312" pitchFamily="49" charset="-122"/>
              </a:rPr>
              <a:t>的递归式如下。</a:t>
            </a:r>
            <a:endParaRPr lang="zh-CN" altLang="en-US" sz="2800">
              <a:ea typeface="楷体_GB2312" pitchFamily="49" charset="-122"/>
            </a:endParaRPr>
          </a:p>
        </p:txBody>
      </p:sp>
      <p:sp>
        <p:nvSpPr>
          <p:cNvPr id="8" name="Rectangle 3"/>
          <p:cNvSpPr>
            <a:spLocks noChangeArrowheads="1"/>
          </p:cNvSpPr>
          <p:nvPr/>
        </p:nvSpPr>
        <p:spPr bwMode="auto">
          <a:xfrm>
            <a:off x="152400" y="1273712"/>
            <a:ext cx="7345363" cy="533400"/>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2</a:t>
            </a: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）递归关系</a:t>
            </a:r>
            <a:endParaRPr lang="ja-JP"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概述</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fld>
            <a:endParaRPr lang="en-US" altLang="zh-CN"/>
          </a:p>
        </p:txBody>
      </p:sp>
      <p:sp>
        <p:nvSpPr>
          <p:cNvPr id="11" name="Text Box 2"/>
          <p:cNvSpPr txBox="1">
            <a:spLocks noChangeArrowheads="1"/>
          </p:cNvSpPr>
          <p:nvPr/>
        </p:nvSpPr>
        <p:spPr bwMode="auto">
          <a:xfrm>
            <a:off x="787400" y="1305580"/>
            <a:ext cx="756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0000"/>
                </a:solidFill>
                <a:latin typeface="黑体" panose="02010609060101010101" pitchFamily="49" charset="-122"/>
                <a:ea typeface="黑体" panose="02010609060101010101" pitchFamily="49" charset="-122"/>
              </a:rPr>
              <a:t>解决</a:t>
            </a:r>
            <a:r>
              <a:rPr lang="zh-CN" altLang="en-US" sz="2800" b="1" dirty="0">
                <a:solidFill>
                  <a:srgbClr val="FF0000"/>
                </a:solidFill>
                <a:latin typeface="黑体" panose="02010609060101010101" pitchFamily="49" charset="-122"/>
                <a:ea typeface="黑体" panose="02010609060101010101" pitchFamily="49" charset="-122"/>
              </a:rPr>
              <a:t>多阶段决策过程</a:t>
            </a:r>
            <a:r>
              <a:rPr lang="zh-CN" altLang="en-US" sz="2800" dirty="0">
                <a:solidFill>
                  <a:srgbClr val="FF0000"/>
                </a:solidFill>
                <a:latin typeface="黑体" panose="02010609060101010101" pitchFamily="49" charset="-122"/>
                <a:ea typeface="黑体" panose="02010609060101010101" pitchFamily="49" charset="-122"/>
              </a:rPr>
              <a:t>的</a:t>
            </a:r>
            <a:r>
              <a:rPr lang="zh-CN" altLang="en-US" sz="2800" b="1" dirty="0">
                <a:solidFill>
                  <a:srgbClr val="FF0000"/>
                </a:solidFill>
                <a:latin typeface="黑体" panose="02010609060101010101" pitchFamily="49" charset="-122"/>
                <a:ea typeface="黑体" panose="02010609060101010101" pitchFamily="49" charset="-122"/>
              </a:rPr>
              <a:t>最优化问题</a:t>
            </a:r>
            <a:r>
              <a:rPr lang="zh-CN" altLang="en-US" sz="2800" dirty="0">
                <a:solidFill>
                  <a:srgbClr val="FF0000"/>
                </a:solidFill>
                <a:latin typeface="黑体" panose="02010609060101010101" pitchFamily="49" charset="-122"/>
                <a:ea typeface="黑体" panose="02010609060101010101" pitchFamily="49" charset="-122"/>
              </a:rPr>
              <a:t>的一种方法</a:t>
            </a:r>
            <a:endParaRPr lang="zh-CN" altLang="en-US" sz="2800" dirty="0">
              <a:solidFill>
                <a:srgbClr val="FF0000"/>
              </a:solidFill>
              <a:latin typeface="黑体" panose="02010609060101010101" pitchFamily="49" charset="-122"/>
              <a:ea typeface="黑体" panose="02010609060101010101" pitchFamily="49" charset="-122"/>
            </a:endParaRPr>
          </a:p>
        </p:txBody>
      </p:sp>
      <p:grpSp>
        <p:nvGrpSpPr>
          <p:cNvPr id="28" name="Group 2"/>
          <p:cNvGrpSpPr/>
          <p:nvPr/>
        </p:nvGrpSpPr>
        <p:grpSpPr bwMode="auto">
          <a:xfrm>
            <a:off x="1143000" y="2133600"/>
            <a:ext cx="6629400" cy="4162425"/>
            <a:chOff x="864" y="1488"/>
            <a:chExt cx="4176" cy="2622"/>
          </a:xfrm>
        </p:grpSpPr>
        <p:sp>
          <p:nvSpPr>
            <p:cNvPr id="29" name="Rectangle 3"/>
            <p:cNvSpPr>
              <a:spLocks noChangeArrowheads="1"/>
            </p:cNvSpPr>
            <p:nvPr/>
          </p:nvSpPr>
          <p:spPr bwMode="auto">
            <a:xfrm>
              <a:off x="3984" y="2016"/>
              <a:ext cx="528" cy="528"/>
            </a:xfrm>
            <a:prstGeom prst="rect">
              <a:avLst/>
            </a:prstGeom>
            <a:solidFill>
              <a:schemeClr val="accent1"/>
            </a:solidFill>
            <a:ln w="9525">
              <a:solidFill>
                <a:schemeClr val="tx1"/>
              </a:solidFill>
              <a:miter lim="800000"/>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Rectangle 4"/>
            <p:cNvSpPr>
              <a:spLocks noChangeArrowheads="1"/>
            </p:cNvSpPr>
            <p:nvPr/>
          </p:nvSpPr>
          <p:spPr bwMode="auto">
            <a:xfrm>
              <a:off x="2352" y="2016"/>
              <a:ext cx="576" cy="576"/>
            </a:xfrm>
            <a:prstGeom prst="rect">
              <a:avLst/>
            </a:prstGeom>
            <a:solidFill>
              <a:schemeClr val="accent1"/>
            </a:solidFill>
            <a:ln w="9525">
              <a:solidFill>
                <a:schemeClr val="tx1"/>
              </a:solidFill>
              <a:miter lim="800000"/>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Rectangle 5"/>
            <p:cNvSpPr>
              <a:spLocks noChangeArrowheads="1"/>
            </p:cNvSpPr>
            <p:nvPr/>
          </p:nvSpPr>
          <p:spPr bwMode="auto">
            <a:xfrm>
              <a:off x="1248" y="2016"/>
              <a:ext cx="528" cy="576"/>
            </a:xfrm>
            <a:prstGeom prst="rect">
              <a:avLst/>
            </a:prstGeom>
            <a:solidFill>
              <a:schemeClr val="accent1"/>
            </a:solidFill>
            <a:ln w="9525">
              <a:solidFill>
                <a:schemeClr val="tx1"/>
              </a:solidFill>
              <a:miter lim="800000"/>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Text Box 6"/>
            <p:cNvSpPr txBox="1">
              <a:spLocks noChangeArrowheads="1"/>
            </p:cNvSpPr>
            <p:nvPr/>
          </p:nvSpPr>
          <p:spPr bwMode="auto">
            <a:xfrm>
              <a:off x="864" y="1488"/>
              <a:ext cx="4176" cy="2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zh-CN" dirty="0"/>
                <a:t>           </a:t>
              </a:r>
              <a:r>
                <a:rPr kumimoji="1" lang="en-US" altLang="zh-CN" dirty="0"/>
                <a:t>d</a:t>
              </a:r>
              <a:r>
                <a:rPr kumimoji="1" lang="en-US" altLang="zh-CN" baseline="-25000" dirty="0"/>
                <a:t>1                              </a:t>
              </a:r>
              <a:r>
                <a:rPr kumimoji="1" lang="en-US" altLang="zh-CN" dirty="0"/>
                <a:t>d</a:t>
              </a:r>
              <a:r>
                <a:rPr kumimoji="1" lang="en-US" altLang="zh-CN" baseline="-25000" dirty="0"/>
                <a:t>2                                             </a:t>
              </a:r>
              <a:r>
                <a:rPr kumimoji="1" lang="en-US" altLang="zh-CN" dirty="0" err="1"/>
                <a:t>d</a:t>
              </a:r>
              <a:r>
                <a:rPr kumimoji="1" lang="en-US" altLang="zh-CN" baseline="-25000" dirty="0" err="1"/>
                <a:t>N</a:t>
              </a:r>
              <a:endParaRPr kumimoji="1" lang="en-US" altLang="zh-CN" baseline="-25000" dirty="0"/>
            </a:p>
            <a:p>
              <a:pPr eaLnBrk="1" hangingPunct="1">
                <a:spcBef>
                  <a:spcPct val="50000"/>
                </a:spcBef>
              </a:pPr>
              <a:r>
                <a:rPr kumimoji="1" lang="en-US" altLang="zh-CN" dirty="0"/>
                <a:t>s</a:t>
              </a:r>
              <a:r>
                <a:rPr kumimoji="1" lang="en-US" altLang="zh-CN" baseline="-25000" dirty="0"/>
                <a:t>1                              </a:t>
              </a:r>
              <a:r>
                <a:rPr kumimoji="1" lang="en-US" altLang="zh-CN" dirty="0"/>
                <a:t>s</a:t>
              </a:r>
              <a:r>
                <a:rPr kumimoji="1" lang="en-US" altLang="zh-CN" baseline="-25000" dirty="0"/>
                <a:t>2                                </a:t>
              </a:r>
              <a:r>
                <a:rPr kumimoji="1" lang="en-US" altLang="zh-CN" dirty="0"/>
                <a:t>s</a:t>
              </a:r>
              <a:r>
                <a:rPr kumimoji="1" lang="en-US" altLang="zh-CN" baseline="-25000" dirty="0"/>
                <a:t>3  </a:t>
              </a:r>
              <a:r>
                <a:rPr kumimoji="1" lang="en-US" altLang="zh-CN" dirty="0">
                  <a:sym typeface="MT Extra" panose="05050102010205020202" pitchFamily="2" charset="0"/>
                </a:rPr>
                <a:t></a:t>
              </a:r>
              <a:r>
                <a:rPr kumimoji="1" lang="en-US" altLang="zh-CN" baseline="-25000" dirty="0"/>
                <a:t>  </a:t>
              </a:r>
              <a:r>
                <a:rPr kumimoji="1" lang="en-US" altLang="zh-CN" dirty="0" err="1"/>
                <a:t>s</a:t>
              </a:r>
              <a:r>
                <a:rPr kumimoji="1" lang="en-US" altLang="zh-CN" baseline="-25000" dirty="0" err="1"/>
                <a:t>N</a:t>
              </a:r>
              <a:r>
                <a:rPr kumimoji="1" lang="en-US" altLang="zh-CN" baseline="-25000" dirty="0"/>
                <a:t>                          </a:t>
              </a:r>
              <a:r>
                <a:rPr kumimoji="1" lang="en-US" altLang="zh-CN" dirty="0"/>
                <a:t>s</a:t>
              </a:r>
              <a:r>
                <a:rPr kumimoji="1" lang="en-US" altLang="zh-CN" baseline="-25000" dirty="0"/>
                <a:t>N+1</a:t>
              </a:r>
              <a:endParaRPr kumimoji="1" lang="en-US" altLang="zh-CN" baseline="-25000" dirty="0"/>
            </a:p>
            <a:p>
              <a:pPr eaLnBrk="1" hangingPunct="1">
                <a:spcBef>
                  <a:spcPct val="50000"/>
                </a:spcBef>
              </a:pPr>
              <a:r>
                <a:rPr kumimoji="1" lang="en-US" altLang="zh-CN" baseline="-25000" dirty="0"/>
                <a:t>                  1                                 2                                                 N</a:t>
              </a:r>
              <a:endParaRPr kumimoji="1" lang="en-US" altLang="zh-CN" baseline="-25000" dirty="0"/>
            </a:p>
            <a:p>
              <a:pPr eaLnBrk="1" hangingPunct="1">
                <a:spcBef>
                  <a:spcPct val="50000"/>
                </a:spcBef>
              </a:pPr>
              <a:endParaRPr kumimoji="1" lang="en-US" altLang="zh-CN" baseline="-25000" dirty="0"/>
            </a:p>
            <a:p>
              <a:pPr eaLnBrk="1" hangingPunct="1">
                <a:spcBef>
                  <a:spcPct val="50000"/>
                </a:spcBef>
              </a:pPr>
              <a:endParaRPr kumimoji="1" lang="en-US" altLang="zh-CN" baseline="-25000" dirty="0"/>
            </a:p>
            <a:p>
              <a:pPr eaLnBrk="1" hangingPunct="1">
                <a:spcBef>
                  <a:spcPct val="50000"/>
                </a:spcBef>
              </a:pPr>
              <a:r>
                <a:rPr kumimoji="1" lang="en-US" altLang="zh-CN" baseline="-25000" dirty="0"/>
                <a:t>                 </a:t>
              </a:r>
              <a:r>
                <a:rPr kumimoji="1" lang="en-US" altLang="zh-CN" dirty="0"/>
                <a:t>g</a:t>
              </a:r>
              <a:r>
                <a:rPr kumimoji="1" lang="en-US" altLang="zh-CN" baseline="-25000" dirty="0"/>
                <a:t>1                             </a:t>
              </a:r>
              <a:r>
                <a:rPr kumimoji="1" lang="en-US" altLang="zh-CN" dirty="0"/>
                <a:t>g</a:t>
              </a:r>
              <a:r>
                <a:rPr kumimoji="1" lang="en-US" altLang="zh-CN" baseline="-25000" dirty="0"/>
                <a:t>2                                               </a:t>
              </a:r>
              <a:r>
                <a:rPr kumimoji="1" lang="en-US" altLang="zh-CN" dirty="0" err="1"/>
                <a:t>g</a:t>
              </a:r>
              <a:r>
                <a:rPr kumimoji="1" lang="en-US" altLang="zh-CN" baseline="-25000" dirty="0" err="1"/>
                <a:t>N</a:t>
              </a:r>
              <a:endParaRPr kumimoji="1" lang="en-US" altLang="zh-CN" baseline="-25000" dirty="0"/>
            </a:p>
            <a:p>
              <a:pPr eaLnBrk="1" hangingPunct="1">
                <a:spcBef>
                  <a:spcPct val="50000"/>
                </a:spcBef>
              </a:pPr>
              <a:r>
                <a:rPr kumimoji="1" lang="en-US" altLang="zh-CN" baseline="-25000" dirty="0"/>
                <a:t> </a:t>
              </a:r>
              <a:endParaRPr kumimoji="1" lang="en-US" altLang="zh-CN" baseline="-25000" dirty="0"/>
            </a:p>
            <a:p>
              <a:pPr eaLnBrk="1" hangingPunct="1">
                <a:spcBef>
                  <a:spcPct val="50000"/>
                </a:spcBef>
              </a:pPr>
              <a:r>
                <a:rPr kumimoji="1" lang="en-US" altLang="zh-CN" baseline="-25000" dirty="0"/>
                <a:t>                             </a:t>
              </a:r>
              <a:r>
                <a:rPr kumimoji="1" lang="zh-CN" altLang="zh-CN" sz="3800" baseline="-25000" dirty="0"/>
                <a:t>图 </a:t>
              </a:r>
              <a:r>
                <a:rPr kumimoji="1" lang="en-US" altLang="zh-CN" sz="3800" baseline="-25000" dirty="0"/>
                <a:t>3</a:t>
              </a:r>
              <a:r>
                <a:rPr kumimoji="1" lang="zh-CN" altLang="zh-CN" sz="3800" baseline="-25000" dirty="0"/>
                <a:t>-2 </a:t>
              </a:r>
              <a:r>
                <a:rPr kumimoji="1" lang="zh-CN" altLang="zh-CN" sz="3800" i="1" baseline="-25000" dirty="0"/>
                <a:t>N</a:t>
              </a:r>
              <a:r>
                <a:rPr kumimoji="1" lang="zh-CN" altLang="zh-CN" sz="3800" baseline="-25000" dirty="0"/>
                <a:t> 阶段决策系统示意图</a:t>
              </a:r>
              <a:endParaRPr kumimoji="1" lang="zh-CN" altLang="zh-CN" sz="3800" baseline="-25000" dirty="0"/>
            </a:p>
            <a:p>
              <a:pPr eaLnBrk="1" hangingPunct="1">
                <a:spcBef>
                  <a:spcPct val="50000"/>
                </a:spcBef>
              </a:pPr>
              <a:endParaRPr kumimoji="1" lang="en-US" altLang="zh-CN" sz="3800" baseline="-25000" dirty="0"/>
            </a:p>
          </p:txBody>
        </p:sp>
        <p:sp>
          <p:nvSpPr>
            <p:cNvPr id="33" name="Line 7"/>
            <p:cNvSpPr>
              <a:spLocks noChangeShapeType="1"/>
            </p:cNvSpPr>
            <p:nvPr/>
          </p:nvSpPr>
          <p:spPr bwMode="auto">
            <a:xfrm>
              <a:off x="1488" y="1728"/>
              <a:ext cx="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8"/>
            <p:cNvSpPr>
              <a:spLocks noChangeShapeType="1"/>
            </p:cNvSpPr>
            <p:nvPr/>
          </p:nvSpPr>
          <p:spPr bwMode="auto">
            <a:xfrm>
              <a:off x="1488" y="2592"/>
              <a:ext cx="0"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9"/>
            <p:cNvSpPr>
              <a:spLocks noChangeShapeType="1"/>
            </p:cNvSpPr>
            <p:nvPr/>
          </p:nvSpPr>
          <p:spPr bwMode="auto">
            <a:xfrm>
              <a:off x="912" y="2256"/>
              <a:ext cx="33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10"/>
            <p:cNvSpPr>
              <a:spLocks noChangeShapeType="1"/>
            </p:cNvSpPr>
            <p:nvPr/>
          </p:nvSpPr>
          <p:spPr bwMode="auto">
            <a:xfrm>
              <a:off x="1776" y="2256"/>
              <a:ext cx="57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11"/>
            <p:cNvSpPr>
              <a:spLocks noChangeShapeType="1"/>
            </p:cNvSpPr>
            <p:nvPr/>
          </p:nvSpPr>
          <p:spPr bwMode="auto">
            <a:xfrm>
              <a:off x="2928" y="2304"/>
              <a:ext cx="38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12"/>
            <p:cNvSpPr>
              <a:spLocks noChangeShapeType="1"/>
            </p:cNvSpPr>
            <p:nvPr/>
          </p:nvSpPr>
          <p:spPr bwMode="auto">
            <a:xfrm>
              <a:off x="3600" y="2304"/>
              <a:ext cx="38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13"/>
            <p:cNvSpPr>
              <a:spLocks noChangeShapeType="1"/>
            </p:cNvSpPr>
            <p:nvPr/>
          </p:nvSpPr>
          <p:spPr bwMode="auto">
            <a:xfrm>
              <a:off x="4512" y="2304"/>
              <a:ext cx="48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14"/>
            <p:cNvSpPr>
              <a:spLocks noChangeShapeType="1"/>
            </p:cNvSpPr>
            <p:nvPr/>
          </p:nvSpPr>
          <p:spPr bwMode="auto">
            <a:xfrm>
              <a:off x="2640" y="1728"/>
              <a:ext cx="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15"/>
            <p:cNvSpPr>
              <a:spLocks noChangeShapeType="1"/>
            </p:cNvSpPr>
            <p:nvPr/>
          </p:nvSpPr>
          <p:spPr bwMode="auto">
            <a:xfrm>
              <a:off x="2688" y="2592"/>
              <a:ext cx="0"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16"/>
            <p:cNvSpPr>
              <a:spLocks noChangeShapeType="1"/>
            </p:cNvSpPr>
            <p:nvPr/>
          </p:nvSpPr>
          <p:spPr bwMode="auto">
            <a:xfrm>
              <a:off x="4272" y="1728"/>
              <a:ext cx="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17"/>
            <p:cNvSpPr>
              <a:spLocks noChangeShapeType="1"/>
            </p:cNvSpPr>
            <p:nvPr/>
          </p:nvSpPr>
          <p:spPr bwMode="auto">
            <a:xfrm flipH="1">
              <a:off x="4272" y="2544"/>
              <a:ext cx="0" cy="43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3.6</a:t>
            </a:r>
            <a:r>
              <a:rPr kumimoji="1" lang="zh-CN" altLang="en-US" dirty="0"/>
              <a:t> </a:t>
            </a:r>
            <a:r>
              <a:rPr kumimoji="1" lang="en-US" altLang="zh-CN" dirty="0"/>
              <a:t>0-1</a:t>
            </a:r>
            <a:r>
              <a:rPr kumimoji="1" lang="zh-CN" altLang="en-US" dirty="0"/>
              <a:t>背包问题</a:t>
            </a:r>
            <a:endParaRPr kumimoji="1" lang="zh-CN" altLang="en-US" dirty="0"/>
          </a:p>
        </p:txBody>
      </p:sp>
      <p:graphicFrame>
        <p:nvGraphicFramePr>
          <p:cNvPr id="4" name="Object 22"/>
          <p:cNvGraphicFramePr>
            <a:graphicFrameLocks noChangeAspect="1"/>
          </p:cNvGraphicFramePr>
          <p:nvPr/>
        </p:nvGraphicFramePr>
        <p:xfrm>
          <a:off x="304798" y="2099866"/>
          <a:ext cx="8583613" cy="1096962"/>
        </p:xfrm>
        <a:graphic>
          <a:graphicData uri="http://schemas.openxmlformats.org/presentationml/2006/ole">
            <mc:AlternateContent xmlns:mc="http://schemas.openxmlformats.org/markup-compatibility/2006">
              <mc:Choice xmlns:v="urn:schemas-microsoft-com:vml" Requires="v">
                <p:oleObj spid="_x0000_s35936" name="公式" r:id="rId1" imgW="61874400" imgH="7896225" progId="Equation.3">
                  <p:embed/>
                </p:oleObj>
              </mc:Choice>
              <mc:Fallback>
                <p:oleObj name="公式" r:id="rId1" imgW="61874400" imgH="7896225" progId="Equation.3">
                  <p:embed/>
                  <p:pic>
                    <p:nvPicPr>
                      <p:cNvPr id="0" name="图片 359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8" y="2099866"/>
                        <a:ext cx="8583613" cy="1096962"/>
                      </a:xfrm>
                      <a:prstGeom prst="rect">
                        <a:avLst/>
                      </a:prstGeom>
                      <a:solidFill>
                        <a:schemeClr val="accent1">
                          <a:alpha val="30196"/>
                        </a:schemeClr>
                      </a:solidFill>
                      <a:ln w="9525">
                        <a:solidFill>
                          <a:schemeClr val="tx1"/>
                        </a:solidFill>
                        <a:miter lim="800000"/>
                        <a:headEnd/>
                        <a:tailEnd/>
                      </a:ln>
                    </p:spPr>
                  </p:pic>
                </p:oleObj>
              </mc:Fallback>
            </mc:AlternateContent>
          </a:graphicData>
        </a:graphic>
      </p:graphicFrame>
      <p:graphicFrame>
        <p:nvGraphicFramePr>
          <p:cNvPr id="5" name="Object 23"/>
          <p:cNvGraphicFramePr>
            <a:graphicFrameLocks noChangeAspect="1"/>
          </p:cNvGraphicFramePr>
          <p:nvPr/>
        </p:nvGraphicFramePr>
        <p:xfrm>
          <a:off x="2477293" y="3300611"/>
          <a:ext cx="3457575" cy="989012"/>
        </p:xfrm>
        <a:graphic>
          <a:graphicData uri="http://schemas.openxmlformats.org/presentationml/2006/ole">
            <mc:AlternateContent xmlns:mc="http://schemas.openxmlformats.org/markup-compatibility/2006">
              <mc:Choice xmlns:v="urn:schemas-microsoft-com:vml" Requires="v">
                <p:oleObj spid="_x0000_s35937" name="公式" r:id="rId3" imgW="27651075" imgH="7896225" progId="Equation.3">
                  <p:embed/>
                </p:oleObj>
              </mc:Choice>
              <mc:Fallback>
                <p:oleObj name="公式" r:id="rId3" imgW="27651075" imgH="7896225" progId="Equation.3">
                  <p:embed/>
                  <p:pic>
                    <p:nvPicPr>
                      <p:cNvPr id="0" name="图片 359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7293" y="3300611"/>
                        <a:ext cx="3457575" cy="989012"/>
                      </a:xfrm>
                      <a:prstGeom prst="rect">
                        <a:avLst/>
                      </a:prstGeom>
                      <a:solidFill>
                        <a:schemeClr val="accent1">
                          <a:alpha val="30196"/>
                        </a:schemeClr>
                      </a:solidFill>
                      <a:ln w="9525">
                        <a:solidFill>
                          <a:schemeClr val="tx1"/>
                        </a:solidFill>
                        <a:miter lim="800000"/>
                        <a:headEnd/>
                        <a:tailEnd/>
                      </a:ln>
                    </p:spPr>
                  </p:pic>
                </p:oleObj>
              </mc:Fallback>
            </mc:AlternateContent>
          </a:graphicData>
        </a:graphic>
      </p:graphicFrame>
      <p:sp>
        <p:nvSpPr>
          <p:cNvPr id="6" name="Text Box 24"/>
          <p:cNvSpPr txBox="1">
            <a:spLocks noChangeArrowheads="1"/>
          </p:cNvSpPr>
          <p:nvPr/>
        </p:nvSpPr>
        <p:spPr bwMode="auto">
          <a:xfrm>
            <a:off x="194468" y="4412456"/>
            <a:ext cx="8804275" cy="1851025"/>
          </a:xfrm>
          <a:prstGeom prst="rect">
            <a:avLst/>
          </a:prstGeom>
          <a:solidFill>
            <a:schemeClr val="bg1"/>
          </a:solidFill>
          <a:ln w="50800">
            <a:solidFill>
              <a:srgbClr val="FF6600"/>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800" b="1">
                <a:latin typeface="Verdana" panose="020B0604030504040204" pitchFamily="34" charset="0"/>
                <a:ea typeface="黑体" panose="02010609060101010101" pitchFamily="49" charset="-122"/>
              </a:rPr>
              <a:t>算法复杂度分析：</a:t>
            </a:r>
            <a:endParaRPr lang="zh-CN" altLang="en-US" sz="2800" b="1">
              <a:latin typeface="Verdana" panose="020B0604030504040204" pitchFamily="34" charset="0"/>
              <a:ea typeface="黑体" panose="02010609060101010101" pitchFamily="49" charset="-122"/>
            </a:endParaRPr>
          </a:p>
          <a:p>
            <a:pPr eaLnBrk="1" hangingPunct="1">
              <a:spcBef>
                <a:spcPct val="0"/>
              </a:spcBef>
              <a:buFontTx/>
              <a:buNone/>
            </a:pPr>
            <a:r>
              <a:rPr lang="zh-CN" altLang="en-US" sz="2800">
                <a:ea typeface="楷体_GB2312" pitchFamily="49" charset="-122"/>
              </a:rPr>
              <a:t>从</a:t>
            </a:r>
            <a:r>
              <a:rPr lang="en-US" altLang="zh-CN" sz="2800">
                <a:ea typeface="楷体_GB2312" pitchFamily="49" charset="-122"/>
              </a:rPr>
              <a:t>m(i</a:t>
            </a:r>
            <a:r>
              <a:rPr lang="zh-CN" altLang="en-US" sz="2800">
                <a:ea typeface="楷体_GB2312" pitchFamily="49" charset="-122"/>
              </a:rPr>
              <a:t>，</a:t>
            </a:r>
            <a:r>
              <a:rPr lang="en-US" altLang="zh-CN" sz="2800">
                <a:ea typeface="楷体_GB2312" pitchFamily="49" charset="-122"/>
              </a:rPr>
              <a:t>j)</a:t>
            </a:r>
            <a:r>
              <a:rPr lang="zh-CN" altLang="en-US" sz="2800">
                <a:ea typeface="楷体_GB2312" pitchFamily="49" charset="-122"/>
              </a:rPr>
              <a:t>的递归式容易看出，算法需要</a:t>
            </a:r>
            <a:r>
              <a:rPr lang="en-US" altLang="zh-CN" sz="2800">
                <a:ea typeface="楷体_GB2312" pitchFamily="49" charset="-122"/>
              </a:rPr>
              <a:t>O(nc)</a:t>
            </a:r>
            <a:r>
              <a:rPr lang="zh-CN" altLang="en-US" sz="2800">
                <a:ea typeface="楷体_GB2312" pitchFamily="49" charset="-122"/>
              </a:rPr>
              <a:t>计算时间。当背包容量</a:t>
            </a:r>
            <a:r>
              <a:rPr lang="en-US" altLang="zh-CN" sz="2800">
                <a:ea typeface="楷体_GB2312" pitchFamily="49" charset="-122"/>
              </a:rPr>
              <a:t>c</a:t>
            </a:r>
            <a:r>
              <a:rPr lang="zh-CN" altLang="en-US" sz="2800">
                <a:ea typeface="楷体_GB2312" pitchFamily="49" charset="-122"/>
              </a:rPr>
              <a:t>很大时，算法需要的计算时间较多。例如，当</a:t>
            </a:r>
            <a:r>
              <a:rPr lang="en-US" altLang="zh-CN" sz="2800">
                <a:ea typeface="楷体_GB2312" pitchFamily="49" charset="-122"/>
              </a:rPr>
              <a:t>c&gt;2</a:t>
            </a:r>
            <a:r>
              <a:rPr lang="en-US" altLang="zh-CN" sz="2800" baseline="30000">
                <a:ea typeface="楷体_GB2312" pitchFamily="49" charset="-122"/>
              </a:rPr>
              <a:t>n</a:t>
            </a:r>
            <a:r>
              <a:rPr lang="zh-CN" altLang="en-US" sz="2800">
                <a:ea typeface="楷体_GB2312" pitchFamily="49" charset="-122"/>
              </a:rPr>
              <a:t>时，算法需要</a:t>
            </a:r>
            <a:r>
              <a:rPr lang="zh-CN" altLang="zh-CN" sz="2800">
                <a:ea typeface="楷体_GB2312" pitchFamily="49" charset="-122"/>
              </a:rPr>
              <a:t>Ω</a:t>
            </a:r>
            <a:r>
              <a:rPr lang="en-US" altLang="zh-CN" sz="2800">
                <a:ea typeface="楷体_GB2312" pitchFamily="49" charset="-122"/>
              </a:rPr>
              <a:t>(n2</a:t>
            </a:r>
            <a:r>
              <a:rPr lang="en-US" altLang="zh-CN" sz="2800" baseline="30000">
                <a:ea typeface="楷体_GB2312" pitchFamily="49" charset="-122"/>
              </a:rPr>
              <a:t>n</a:t>
            </a:r>
            <a:r>
              <a:rPr lang="en-US" altLang="zh-CN" sz="2800">
                <a:ea typeface="楷体_GB2312" pitchFamily="49" charset="-122"/>
              </a:rPr>
              <a:t>)</a:t>
            </a:r>
            <a:r>
              <a:rPr lang="zh-CN" altLang="en-US" sz="2800">
                <a:ea typeface="楷体_GB2312" pitchFamily="49" charset="-122"/>
              </a:rPr>
              <a:t>计算时间。 </a:t>
            </a:r>
            <a:endParaRPr lang="zh-CN" altLang="en-US" sz="2800">
              <a:ea typeface="楷体_GB2312" pitchFamily="49" charset="-122"/>
            </a:endParaRPr>
          </a:p>
        </p:txBody>
      </p:sp>
      <p:sp>
        <p:nvSpPr>
          <p:cNvPr id="8" name="Rectangle 3"/>
          <p:cNvSpPr>
            <a:spLocks noChangeArrowheads="1"/>
          </p:cNvSpPr>
          <p:nvPr/>
        </p:nvSpPr>
        <p:spPr bwMode="auto">
          <a:xfrm>
            <a:off x="152400" y="1273712"/>
            <a:ext cx="7345363" cy="533400"/>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2</a:t>
            </a: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）递归关系</a:t>
            </a:r>
            <a:endParaRPr lang="ja-JP"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3.6</a:t>
            </a:r>
            <a:r>
              <a:rPr kumimoji="1" lang="zh-CN" altLang="en-US" dirty="0"/>
              <a:t> </a:t>
            </a:r>
            <a:r>
              <a:rPr kumimoji="1" lang="en-US" altLang="zh-CN" dirty="0"/>
              <a:t>0-1</a:t>
            </a:r>
            <a:r>
              <a:rPr kumimoji="1" lang="zh-CN" altLang="en-US" dirty="0"/>
              <a:t>背包问题</a:t>
            </a:r>
            <a:endParaRPr kumimoji="1" lang="zh-CN" altLang="en-US" dirty="0"/>
          </a:p>
        </p:txBody>
      </p:sp>
      <p:sp>
        <p:nvSpPr>
          <p:cNvPr id="4" name="Text Box 14"/>
          <p:cNvSpPr txBox="1">
            <a:spLocks noChangeArrowheads="1"/>
          </p:cNvSpPr>
          <p:nvPr/>
        </p:nvSpPr>
        <p:spPr bwMode="auto">
          <a:xfrm>
            <a:off x="1524000" y="2468563"/>
            <a:ext cx="640080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800">
                <a:solidFill>
                  <a:srgbClr val="FF3300"/>
                </a:solidFill>
                <a:latin typeface="黑体" panose="02010609060101010101" pitchFamily="49" charset="-122"/>
                <a:ea typeface="黑体" panose="02010609060101010101" pitchFamily="49" charset="-122"/>
              </a:rPr>
              <a:t>为什么要进行算法改进</a:t>
            </a:r>
            <a:r>
              <a:rPr lang="en-US" altLang="zh-CN" sz="4800">
                <a:solidFill>
                  <a:srgbClr val="FF3300"/>
                </a:solidFill>
                <a:latin typeface="黑体" panose="02010609060101010101" pitchFamily="49" charset="-122"/>
                <a:ea typeface="黑体" panose="02010609060101010101" pitchFamily="49" charset="-122"/>
              </a:rPr>
              <a:t>?</a:t>
            </a:r>
            <a:endParaRPr lang="en-US" altLang="zh-CN" sz="4800">
              <a:solidFill>
                <a:srgbClr val="FF3300"/>
              </a:solidFill>
              <a:latin typeface="黑体" panose="02010609060101010101" pitchFamily="49" charset="-122"/>
              <a:ea typeface="黑体" panose="02010609060101010101" pitchFamily="49" charset="-122"/>
            </a:endParaRPr>
          </a:p>
        </p:txBody>
      </p:sp>
      <p:sp>
        <p:nvSpPr>
          <p:cNvPr id="5" name="Rectangle 15"/>
          <p:cNvSpPr>
            <a:spLocks noChangeArrowheads="1"/>
          </p:cNvSpPr>
          <p:nvPr/>
        </p:nvSpPr>
        <p:spPr bwMode="auto">
          <a:xfrm>
            <a:off x="3352800" y="3306763"/>
            <a:ext cx="152400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4800" dirty="0" smtClean="0">
                <a:solidFill>
                  <a:srgbClr val="660033"/>
                </a:solidFill>
                <a:latin typeface="黑体" panose="02010609060101010101" pitchFamily="49" charset="-122"/>
                <a:ea typeface="黑体" panose="02010609060101010101" pitchFamily="49" charset="-122"/>
              </a:rPr>
              <a:t>O(</a:t>
            </a:r>
            <a:r>
              <a:rPr lang="en-US" altLang="zh-CN" sz="4800" dirty="0" err="1" smtClean="0">
                <a:solidFill>
                  <a:srgbClr val="660033"/>
                </a:solidFill>
                <a:latin typeface="黑体" panose="02010609060101010101" pitchFamily="49" charset="-122"/>
                <a:ea typeface="黑体" panose="02010609060101010101" pitchFamily="49" charset="-122"/>
              </a:rPr>
              <a:t>nc</a:t>
            </a:r>
            <a:r>
              <a:rPr lang="en-US" altLang="zh-CN" sz="4800" dirty="0">
                <a:solidFill>
                  <a:srgbClr val="660033"/>
                </a:solidFill>
                <a:latin typeface="黑体" panose="02010609060101010101" pitchFamily="49" charset="-122"/>
                <a:ea typeface="黑体" panose="02010609060101010101" pitchFamily="49" charset="-122"/>
              </a:rPr>
              <a:t>)</a:t>
            </a:r>
            <a:endParaRPr lang="en-US" altLang="zh-CN" sz="4800" dirty="0">
              <a:solidFill>
                <a:srgbClr val="660033"/>
              </a:solidFill>
              <a:latin typeface="黑体" panose="02010609060101010101" pitchFamily="49" charset="-122"/>
              <a:ea typeface="黑体" panose="02010609060101010101" pitchFamily="49" charset="-122"/>
            </a:endParaRPr>
          </a:p>
        </p:txBody>
      </p:sp>
      <p:sp>
        <p:nvSpPr>
          <p:cNvPr id="6" name="Rectangle 16"/>
          <p:cNvSpPr>
            <a:spLocks noChangeArrowheads="1"/>
          </p:cNvSpPr>
          <p:nvPr/>
        </p:nvSpPr>
        <p:spPr bwMode="auto">
          <a:xfrm>
            <a:off x="762000" y="4267200"/>
            <a:ext cx="77089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4000">
                <a:solidFill>
                  <a:srgbClr val="0000CC"/>
                </a:solidFill>
                <a:latin typeface="黑体" panose="02010609060101010101" pitchFamily="49" charset="-122"/>
                <a:ea typeface="黑体" panose="02010609060101010101" pitchFamily="49" charset="-122"/>
              </a:rPr>
              <a:t>c&gt;2</a:t>
            </a:r>
            <a:r>
              <a:rPr lang="en-US" altLang="zh-CN" sz="4000" baseline="30000">
                <a:solidFill>
                  <a:srgbClr val="0000CC"/>
                </a:solidFill>
                <a:latin typeface="黑体" panose="02010609060101010101" pitchFamily="49" charset="-122"/>
                <a:ea typeface="黑体" panose="02010609060101010101" pitchFamily="49" charset="-122"/>
              </a:rPr>
              <a:t>n</a:t>
            </a:r>
            <a:r>
              <a:rPr lang="zh-CN" altLang="en-US" sz="4000">
                <a:solidFill>
                  <a:srgbClr val="0000CC"/>
                </a:solidFill>
                <a:latin typeface="黑体" panose="02010609060101010101" pitchFamily="49" charset="-122"/>
                <a:ea typeface="黑体" panose="02010609060101010101" pitchFamily="49" charset="-122"/>
              </a:rPr>
              <a:t>时，算法需要</a:t>
            </a:r>
            <a:r>
              <a:rPr lang="zh-CN" altLang="zh-CN" sz="4000">
                <a:solidFill>
                  <a:srgbClr val="0000CC"/>
                </a:solidFill>
                <a:latin typeface="黑体" panose="02010609060101010101" pitchFamily="49" charset="-122"/>
                <a:ea typeface="黑体" panose="02010609060101010101" pitchFamily="49" charset="-122"/>
              </a:rPr>
              <a:t>Ω</a:t>
            </a:r>
            <a:r>
              <a:rPr lang="en-US" altLang="zh-CN" sz="4000">
                <a:solidFill>
                  <a:srgbClr val="0000CC"/>
                </a:solidFill>
                <a:latin typeface="黑体" panose="02010609060101010101" pitchFamily="49" charset="-122"/>
                <a:ea typeface="黑体" panose="02010609060101010101" pitchFamily="49" charset="-122"/>
              </a:rPr>
              <a:t>(n2</a:t>
            </a:r>
            <a:r>
              <a:rPr lang="en-US" altLang="zh-CN" sz="4000" baseline="30000">
                <a:solidFill>
                  <a:srgbClr val="0000CC"/>
                </a:solidFill>
                <a:latin typeface="黑体" panose="02010609060101010101" pitchFamily="49" charset="-122"/>
                <a:ea typeface="黑体" panose="02010609060101010101" pitchFamily="49" charset="-122"/>
              </a:rPr>
              <a:t>n</a:t>
            </a:r>
            <a:r>
              <a:rPr lang="en-US" altLang="zh-CN" sz="4000">
                <a:solidFill>
                  <a:srgbClr val="0000CC"/>
                </a:solidFill>
                <a:latin typeface="黑体" panose="02010609060101010101" pitchFamily="49" charset="-122"/>
                <a:ea typeface="黑体" panose="02010609060101010101" pitchFamily="49" charset="-122"/>
              </a:rPr>
              <a:t>)</a:t>
            </a:r>
            <a:r>
              <a:rPr lang="zh-CN" altLang="en-US" sz="4000">
                <a:solidFill>
                  <a:srgbClr val="0000CC"/>
                </a:solidFill>
                <a:latin typeface="黑体" panose="02010609060101010101" pitchFamily="49" charset="-122"/>
                <a:ea typeface="黑体" panose="02010609060101010101" pitchFamily="49" charset="-122"/>
              </a:rPr>
              <a:t>计算时间</a:t>
            </a:r>
            <a:endParaRPr lang="zh-CN" altLang="en-US" sz="4000">
              <a:solidFill>
                <a:srgbClr val="0000CC"/>
              </a:solidFill>
              <a:latin typeface="黑体" panose="02010609060101010101" pitchFamily="49" charset="-122"/>
              <a:ea typeface="黑体" panose="02010609060101010101" pitchFamily="49" charset="-122"/>
            </a:endParaRPr>
          </a:p>
        </p:txBody>
      </p:sp>
      <p:sp>
        <p:nvSpPr>
          <p:cNvPr id="8" name="Rectangle 3"/>
          <p:cNvSpPr>
            <a:spLocks noChangeArrowheads="1"/>
          </p:cNvSpPr>
          <p:nvPr/>
        </p:nvSpPr>
        <p:spPr bwMode="auto">
          <a:xfrm>
            <a:off x="152400" y="1273712"/>
            <a:ext cx="7345363" cy="533400"/>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3</a:t>
            </a: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）算法改进</a:t>
            </a:r>
            <a:endParaRPr lang="ja-JP"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3.6</a:t>
            </a:r>
            <a:r>
              <a:rPr kumimoji="1" lang="zh-CN" altLang="en-US" dirty="0"/>
              <a:t> </a:t>
            </a:r>
            <a:r>
              <a:rPr kumimoji="1" lang="en-US" altLang="zh-CN" dirty="0"/>
              <a:t>0-1</a:t>
            </a:r>
            <a:r>
              <a:rPr kumimoji="1" lang="zh-CN" altLang="en-US" dirty="0"/>
              <a:t>背包问题</a:t>
            </a:r>
            <a:endParaRPr kumimoji="1" lang="zh-CN" altLang="en-US" dirty="0"/>
          </a:p>
        </p:txBody>
      </p:sp>
      <p:graphicFrame>
        <p:nvGraphicFramePr>
          <p:cNvPr id="7" name="Object 18"/>
          <p:cNvGraphicFramePr>
            <a:graphicFrameLocks noChangeAspect="1"/>
          </p:cNvGraphicFramePr>
          <p:nvPr/>
        </p:nvGraphicFramePr>
        <p:xfrm>
          <a:off x="381000" y="2057400"/>
          <a:ext cx="8583613" cy="1096963"/>
        </p:xfrm>
        <a:graphic>
          <a:graphicData uri="http://schemas.openxmlformats.org/presentationml/2006/ole">
            <mc:AlternateContent xmlns:mc="http://schemas.openxmlformats.org/markup-compatibility/2006">
              <mc:Choice xmlns:v="urn:schemas-microsoft-com:vml" Requires="v">
                <p:oleObj spid="_x0000_s36910" name="公式" r:id="rId1" imgW="61874400" imgH="7896225" progId="Equation.3">
                  <p:embed/>
                </p:oleObj>
              </mc:Choice>
              <mc:Fallback>
                <p:oleObj name="公式" r:id="rId1" imgW="61874400" imgH="7896225" progId="Equation.3">
                  <p:embed/>
                  <p:pic>
                    <p:nvPicPr>
                      <p:cNvPr id="0" name="图片 369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57400"/>
                        <a:ext cx="8583613" cy="1096963"/>
                      </a:xfrm>
                      <a:prstGeom prst="rect">
                        <a:avLst/>
                      </a:prstGeom>
                      <a:solidFill>
                        <a:schemeClr val="accent1">
                          <a:alpha val="30196"/>
                        </a:schemeClr>
                      </a:solidFill>
                      <a:ln w="9525">
                        <a:solidFill>
                          <a:schemeClr val="tx1"/>
                        </a:solidFill>
                        <a:miter lim="800000"/>
                        <a:headEnd/>
                        <a:tailEnd/>
                      </a:ln>
                    </p:spPr>
                  </p:pic>
                </p:oleObj>
              </mc:Fallback>
            </mc:AlternateContent>
          </a:graphicData>
        </a:graphic>
      </p:graphicFrame>
      <p:sp>
        <p:nvSpPr>
          <p:cNvPr id="8" name="Text Box 17"/>
          <p:cNvSpPr txBox="1">
            <a:spLocks noChangeArrowheads="1"/>
          </p:cNvSpPr>
          <p:nvPr/>
        </p:nvSpPr>
        <p:spPr bwMode="auto">
          <a:xfrm>
            <a:off x="381000" y="3429000"/>
            <a:ext cx="8516938"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a:ea typeface="楷体_GB2312" pitchFamily="49" charset="-122"/>
              </a:rPr>
              <a:t>由</a:t>
            </a:r>
            <a:r>
              <a:rPr lang="en-US" altLang="zh-CN">
                <a:solidFill>
                  <a:srgbClr val="0000CC"/>
                </a:solidFill>
                <a:latin typeface="Times New Roman" panose="02020603050405020304" pitchFamily="18" charset="0"/>
                <a:ea typeface="楷体_GB2312" pitchFamily="49" charset="-122"/>
              </a:rPr>
              <a:t>m(i,j)</a:t>
            </a:r>
            <a:r>
              <a:rPr lang="zh-CN" altLang="en-US">
                <a:ea typeface="楷体_GB2312" pitchFamily="49" charset="-122"/>
              </a:rPr>
              <a:t>的递归式可以看出，在一般情况下，对</a:t>
            </a:r>
            <a:r>
              <a:rPr lang="zh-CN" altLang="en-US" b="1">
                <a:solidFill>
                  <a:srgbClr val="FF3300"/>
                </a:solidFill>
                <a:ea typeface="黑体" panose="02010609060101010101" pitchFamily="49" charset="-122"/>
              </a:rPr>
              <a:t>每一个确定的</a:t>
            </a:r>
            <a:r>
              <a:rPr lang="en-US" altLang="zh-CN" i="1">
                <a:solidFill>
                  <a:srgbClr val="0000CC"/>
                </a:solidFill>
                <a:latin typeface="Times New Roman" panose="02020603050405020304" pitchFamily="18" charset="0"/>
                <a:ea typeface="楷体_GB2312" pitchFamily="49" charset="-122"/>
              </a:rPr>
              <a:t>i</a:t>
            </a:r>
            <a:r>
              <a:rPr lang="en-US" altLang="zh-CN">
                <a:solidFill>
                  <a:srgbClr val="0000CC"/>
                </a:solidFill>
                <a:ea typeface="楷体_GB2312" pitchFamily="49" charset="-122"/>
              </a:rPr>
              <a:t>(1≤</a:t>
            </a:r>
            <a:r>
              <a:rPr lang="en-US" altLang="zh-CN" i="1">
                <a:solidFill>
                  <a:srgbClr val="0000CC"/>
                </a:solidFill>
                <a:latin typeface="Times New Roman" panose="02020603050405020304" pitchFamily="18" charset="0"/>
                <a:ea typeface="楷体_GB2312" pitchFamily="49" charset="-122"/>
              </a:rPr>
              <a:t>i</a:t>
            </a:r>
            <a:r>
              <a:rPr lang="en-US" altLang="zh-CN">
                <a:solidFill>
                  <a:srgbClr val="0000CC"/>
                </a:solidFill>
                <a:ea typeface="楷体_GB2312" pitchFamily="49" charset="-122"/>
              </a:rPr>
              <a:t>≤n)</a:t>
            </a:r>
            <a:r>
              <a:rPr lang="zh-CN" altLang="en-US">
                <a:ea typeface="楷体_GB2312" pitchFamily="49" charset="-122"/>
              </a:rPr>
              <a:t>，函数</a:t>
            </a:r>
            <a:r>
              <a:rPr lang="en-US" altLang="zh-CN">
                <a:latin typeface="Times New Roman" panose="02020603050405020304" pitchFamily="18" charset="0"/>
                <a:ea typeface="楷体_GB2312" pitchFamily="49" charset="-122"/>
              </a:rPr>
              <a:t>m(i,j)</a:t>
            </a:r>
            <a:r>
              <a:rPr lang="zh-CN" altLang="en-US">
                <a:ea typeface="楷体_GB2312" pitchFamily="49" charset="-122"/>
              </a:rPr>
              <a:t>是关于变量</a:t>
            </a:r>
            <a:r>
              <a:rPr lang="en-US" altLang="zh-CN" i="1">
                <a:solidFill>
                  <a:srgbClr val="0000CC"/>
                </a:solidFill>
                <a:latin typeface="Times New Roman" panose="02020603050405020304" pitchFamily="18" charset="0"/>
                <a:ea typeface="楷体_GB2312" pitchFamily="49" charset="-122"/>
              </a:rPr>
              <a:t>j</a:t>
            </a:r>
            <a:r>
              <a:rPr lang="zh-CN" altLang="en-US">
                <a:ea typeface="楷体_GB2312" pitchFamily="49" charset="-122"/>
              </a:rPr>
              <a:t>的</a:t>
            </a:r>
            <a:r>
              <a:rPr lang="zh-CN" altLang="en-US">
                <a:solidFill>
                  <a:srgbClr val="0000CC"/>
                </a:solidFill>
                <a:ea typeface="楷体_GB2312" pitchFamily="49" charset="-122"/>
              </a:rPr>
              <a:t>阶梯状单调不减函数</a:t>
            </a:r>
            <a:r>
              <a:rPr lang="zh-CN" altLang="en-US">
                <a:ea typeface="楷体_GB2312" pitchFamily="49" charset="-122"/>
              </a:rPr>
              <a:t>。跳跃点是这一类函数的描述特征。在一般情况下，函数</a:t>
            </a:r>
            <a:r>
              <a:rPr lang="en-US" altLang="zh-CN">
                <a:latin typeface="Times New Roman" panose="02020603050405020304" pitchFamily="18" charset="0"/>
                <a:ea typeface="楷体_GB2312" pitchFamily="49" charset="-122"/>
              </a:rPr>
              <a:t>m(i,j)</a:t>
            </a:r>
            <a:r>
              <a:rPr lang="zh-CN" altLang="en-US">
                <a:ea typeface="楷体_GB2312" pitchFamily="49" charset="-122"/>
              </a:rPr>
              <a:t>由其全部跳跃点唯一确定。</a:t>
            </a:r>
            <a:endParaRPr lang="zh-CN" altLang="en-US">
              <a:ea typeface="楷体_GB2312" pitchFamily="49" charset="-122"/>
            </a:endParaRPr>
          </a:p>
        </p:txBody>
      </p:sp>
      <p:sp>
        <p:nvSpPr>
          <p:cNvPr id="10" name="Rectangle 3"/>
          <p:cNvSpPr>
            <a:spLocks noChangeArrowheads="1"/>
          </p:cNvSpPr>
          <p:nvPr/>
        </p:nvSpPr>
        <p:spPr bwMode="auto">
          <a:xfrm>
            <a:off x="152400" y="1273712"/>
            <a:ext cx="7345363" cy="533400"/>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3</a:t>
            </a: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）算法改进</a:t>
            </a:r>
            <a:endParaRPr lang="ja-JP"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t3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1905000"/>
            <a:ext cx="5934075" cy="356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kumimoji="1" lang="en-US" altLang="zh-CN" dirty="0"/>
              <a:t>3.6</a:t>
            </a:r>
            <a:r>
              <a:rPr kumimoji="1" lang="zh-CN" altLang="en-US" dirty="0"/>
              <a:t> </a:t>
            </a:r>
            <a:r>
              <a:rPr kumimoji="1" lang="en-US" altLang="zh-CN" dirty="0"/>
              <a:t>0-1</a:t>
            </a:r>
            <a:r>
              <a:rPr kumimoji="1" lang="zh-CN" altLang="en-US" dirty="0"/>
              <a:t>背包问题</a:t>
            </a:r>
            <a:endParaRPr kumimoji="1" lang="zh-CN" altLang="en-US" dirty="0"/>
          </a:p>
        </p:txBody>
      </p:sp>
      <p:sp>
        <p:nvSpPr>
          <p:cNvPr id="8" name="Text Box 11"/>
          <p:cNvSpPr txBox="1">
            <a:spLocks noChangeArrowheads="1"/>
          </p:cNvSpPr>
          <p:nvPr/>
        </p:nvSpPr>
        <p:spPr bwMode="auto">
          <a:xfrm>
            <a:off x="402746" y="5465762"/>
            <a:ext cx="87479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400" b="1" dirty="0">
                <a:solidFill>
                  <a:srgbClr val="0000CC"/>
                </a:solidFill>
                <a:latin typeface="黑体" panose="02010609060101010101" pitchFamily="49" charset="-122"/>
                <a:ea typeface="黑体" panose="02010609060101010101" pitchFamily="49" charset="-122"/>
              </a:rPr>
              <a:t>横坐标：背包容量</a:t>
            </a:r>
            <a:r>
              <a:rPr lang="zh-CN" altLang="en-US" sz="2400" b="1" dirty="0" smtClean="0">
                <a:solidFill>
                  <a:srgbClr val="0000CC"/>
                </a:solidFill>
                <a:latin typeface="黑体" panose="02010609060101010101" pitchFamily="49" charset="-122"/>
                <a:ea typeface="黑体" panose="02010609060101010101" pitchFamily="49" charset="-122"/>
              </a:rPr>
              <a:t>；纵坐标</a:t>
            </a:r>
            <a:r>
              <a:rPr lang="zh-CN" altLang="en-US" sz="2400" b="1" dirty="0">
                <a:solidFill>
                  <a:srgbClr val="0000CC"/>
                </a:solidFill>
                <a:latin typeface="黑体" panose="02010609060101010101" pitchFamily="49" charset="-122"/>
                <a:ea typeface="黑体" panose="02010609060101010101" pitchFamily="49" charset="-122"/>
              </a:rPr>
              <a:t>：可选物品为</a:t>
            </a:r>
            <a:r>
              <a:rPr lang="en-US" altLang="zh-CN" sz="2400" b="1" dirty="0" err="1">
                <a:solidFill>
                  <a:srgbClr val="0000CC"/>
                </a:solidFill>
                <a:latin typeface="黑体" panose="02010609060101010101" pitchFamily="49" charset="-122"/>
                <a:ea typeface="黑体" panose="02010609060101010101" pitchFamily="49" charset="-122"/>
              </a:rPr>
              <a:t>i</a:t>
            </a:r>
            <a:r>
              <a:rPr lang="en-US" altLang="zh-CN" sz="2400" b="1" dirty="0">
                <a:solidFill>
                  <a:srgbClr val="0000CC"/>
                </a:solidFill>
                <a:latin typeface="Times New Roman" panose="02020603050405020304" pitchFamily="18" charset="0"/>
                <a:ea typeface="黑体" panose="02010609060101010101" pitchFamily="49" charset="-122"/>
              </a:rPr>
              <a:t>…</a:t>
            </a:r>
            <a:r>
              <a:rPr lang="en-US" altLang="zh-CN" sz="2400" b="1" dirty="0">
                <a:solidFill>
                  <a:srgbClr val="0000CC"/>
                </a:solidFill>
                <a:latin typeface="黑体" panose="02010609060101010101" pitchFamily="49" charset="-122"/>
                <a:ea typeface="黑体" panose="02010609060101010101" pitchFamily="49" charset="-122"/>
              </a:rPr>
              <a:t>n</a:t>
            </a:r>
            <a:r>
              <a:rPr lang="zh-CN" altLang="en-US" sz="2400" b="1" dirty="0">
                <a:solidFill>
                  <a:srgbClr val="0000CC"/>
                </a:solidFill>
                <a:latin typeface="黑体" panose="02010609060101010101" pitchFamily="49" charset="-122"/>
                <a:ea typeface="黑体" panose="02010609060101010101" pitchFamily="49" charset="-122"/>
              </a:rPr>
              <a:t>时问题的最优值；</a:t>
            </a:r>
            <a:endParaRPr lang="zh-CN" altLang="en-US" sz="2400" b="1" dirty="0">
              <a:solidFill>
                <a:srgbClr val="0000CC"/>
              </a:solidFill>
              <a:latin typeface="黑体" panose="02010609060101010101" pitchFamily="49" charset="-122"/>
              <a:ea typeface="黑体" panose="02010609060101010101" pitchFamily="49" charset="-122"/>
            </a:endParaRPr>
          </a:p>
          <a:p>
            <a:pPr eaLnBrk="1" hangingPunct="1">
              <a:spcBef>
                <a:spcPct val="0"/>
              </a:spcBef>
              <a:buFontTx/>
              <a:buNone/>
            </a:pPr>
            <a:r>
              <a:rPr lang="zh-CN" altLang="en-US" sz="2400" b="1" dirty="0">
                <a:solidFill>
                  <a:srgbClr val="FF3300"/>
                </a:solidFill>
                <a:latin typeface="黑体" panose="02010609060101010101" pitchFamily="49" charset="-122"/>
                <a:ea typeface="黑体" panose="02010609060101010101" pitchFamily="49" charset="-122"/>
              </a:rPr>
              <a:t>注意：此时的</a:t>
            </a:r>
            <a:r>
              <a:rPr lang="en-US" altLang="zh-CN" sz="2400" b="1" dirty="0" err="1">
                <a:solidFill>
                  <a:srgbClr val="FF3300"/>
                </a:solidFill>
                <a:latin typeface="黑体" panose="02010609060101010101" pitchFamily="49" charset="-122"/>
                <a:ea typeface="黑体" panose="02010609060101010101" pitchFamily="49" charset="-122"/>
              </a:rPr>
              <a:t>i</a:t>
            </a:r>
            <a:r>
              <a:rPr lang="zh-CN" altLang="en-US" sz="2400" b="1" dirty="0">
                <a:solidFill>
                  <a:srgbClr val="FF3300"/>
                </a:solidFill>
                <a:latin typeface="黑体" panose="02010609060101010101" pitchFamily="49" charset="-122"/>
                <a:ea typeface="黑体" panose="02010609060101010101" pitchFamily="49" charset="-122"/>
              </a:rPr>
              <a:t>是确定的。</a:t>
            </a:r>
            <a:endParaRPr lang="zh-CN" altLang="en-US" sz="2400" b="1" dirty="0">
              <a:solidFill>
                <a:srgbClr val="FF3300"/>
              </a:solidFill>
              <a:latin typeface="黑体" panose="02010609060101010101" pitchFamily="49" charset="-122"/>
              <a:ea typeface="黑体" panose="02010609060101010101" pitchFamily="49" charset="-122"/>
            </a:endParaRPr>
          </a:p>
        </p:txBody>
      </p:sp>
      <p:sp>
        <p:nvSpPr>
          <p:cNvPr id="10" name="Rectangle 3"/>
          <p:cNvSpPr>
            <a:spLocks noChangeArrowheads="1"/>
          </p:cNvSpPr>
          <p:nvPr/>
        </p:nvSpPr>
        <p:spPr bwMode="auto">
          <a:xfrm>
            <a:off x="152400" y="1273712"/>
            <a:ext cx="7345363" cy="533400"/>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3</a:t>
            </a: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）算法改进</a:t>
            </a:r>
            <a:endParaRPr lang="ja-JP"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3.6</a:t>
            </a:r>
            <a:r>
              <a:rPr kumimoji="1" lang="zh-CN" altLang="en-US" dirty="0"/>
              <a:t> </a:t>
            </a:r>
            <a:r>
              <a:rPr kumimoji="1" lang="en-US" altLang="zh-CN" dirty="0"/>
              <a:t>0-1</a:t>
            </a:r>
            <a:r>
              <a:rPr kumimoji="1" lang="zh-CN" altLang="en-US" dirty="0"/>
              <a:t>背包问题</a:t>
            </a:r>
            <a:endParaRPr kumimoji="1" lang="zh-CN" altLang="en-US" dirty="0"/>
          </a:p>
        </p:txBody>
      </p:sp>
      <p:sp>
        <p:nvSpPr>
          <p:cNvPr id="12" name="Text Box 9"/>
          <p:cNvSpPr txBox="1">
            <a:spLocks noChangeArrowheads="1"/>
          </p:cNvSpPr>
          <p:nvPr/>
        </p:nvSpPr>
        <p:spPr bwMode="auto">
          <a:xfrm>
            <a:off x="578619" y="2387201"/>
            <a:ext cx="16158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800100" indent="-342900">
              <a:defRPr sz="2400">
                <a:solidFill>
                  <a:schemeClr val="tx1"/>
                </a:solidFill>
                <a:latin typeface="Times New Roman" panose="02020603050405020304" pitchFamily="18" charset="0"/>
                <a:ea typeface="宋体" panose="02010600030101010101" pitchFamily="2" charset="-122"/>
              </a:defRPr>
            </a:lvl2pPr>
            <a:lvl3pPr marL="1257300" indent="-342900">
              <a:defRPr sz="2400">
                <a:solidFill>
                  <a:schemeClr val="tx1"/>
                </a:solidFill>
                <a:latin typeface="Times New Roman" panose="02020603050405020304" pitchFamily="18" charset="0"/>
                <a:ea typeface="宋体" panose="02010600030101010101" pitchFamily="2" charset="-122"/>
              </a:defRPr>
            </a:lvl3pPr>
            <a:lvl4pPr marL="1714500" indent="-342900">
              <a:defRPr sz="2400">
                <a:solidFill>
                  <a:schemeClr val="tx1"/>
                </a:solidFill>
                <a:latin typeface="Times New Roman" panose="02020603050405020304" pitchFamily="18" charset="0"/>
                <a:ea typeface="宋体" panose="02010600030101010101" pitchFamily="2" charset="-122"/>
              </a:defRPr>
            </a:lvl4pPr>
            <a:lvl5pPr marL="2171700" indent="-342900">
              <a:defRPr sz="24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u"/>
            </a:pPr>
            <a:r>
              <a:rPr lang="en-US" altLang="zh-CN" sz="2600" b="1" dirty="0">
                <a:solidFill>
                  <a:srgbClr val="0000CC"/>
                </a:solidFill>
              </a:rPr>
              <a:t>  m(</a:t>
            </a:r>
            <a:r>
              <a:rPr lang="en-US" altLang="zh-CN" sz="2600" b="1" i="1" dirty="0" err="1">
                <a:solidFill>
                  <a:srgbClr val="0000CC"/>
                </a:solidFill>
              </a:rPr>
              <a:t>i,j</a:t>
            </a:r>
            <a:r>
              <a:rPr lang="en-US" altLang="zh-CN" sz="2600" b="1" dirty="0">
                <a:solidFill>
                  <a:srgbClr val="0000CC"/>
                </a:solidFill>
              </a:rPr>
              <a:t>)</a:t>
            </a:r>
            <a:r>
              <a:rPr lang="zh-CN" altLang="en-US" sz="2600" b="1" dirty="0">
                <a:solidFill>
                  <a:srgbClr val="0000CC"/>
                </a:solidFill>
              </a:rPr>
              <a:t>：</a:t>
            </a:r>
            <a:endParaRPr lang="zh-CN" altLang="en-US" sz="2600" b="1" dirty="0">
              <a:solidFill>
                <a:srgbClr val="0000CC"/>
              </a:solidFill>
            </a:endParaRPr>
          </a:p>
        </p:txBody>
      </p:sp>
      <p:sp>
        <p:nvSpPr>
          <p:cNvPr id="13" name="Rectangle 10"/>
          <p:cNvSpPr>
            <a:spLocks noChangeArrowheads="1"/>
          </p:cNvSpPr>
          <p:nvPr/>
        </p:nvSpPr>
        <p:spPr bwMode="auto">
          <a:xfrm>
            <a:off x="2031852" y="2409958"/>
            <a:ext cx="67534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600" dirty="0">
                <a:solidFill>
                  <a:srgbClr val="0000CC"/>
                </a:solidFill>
                <a:latin typeface="Times New Roman" panose="02020603050405020304" pitchFamily="18" charset="0"/>
              </a:rPr>
              <a:t>背包容量为</a:t>
            </a:r>
            <a:r>
              <a:rPr lang="en-US" altLang="zh-CN" sz="2600" dirty="0">
                <a:solidFill>
                  <a:srgbClr val="0000CC"/>
                </a:solidFill>
                <a:latin typeface="Times New Roman" panose="02020603050405020304" pitchFamily="18" charset="0"/>
              </a:rPr>
              <a:t>j</a:t>
            </a:r>
            <a:r>
              <a:rPr lang="zh-CN" altLang="en-US" sz="2600" dirty="0">
                <a:solidFill>
                  <a:srgbClr val="0000CC"/>
                </a:solidFill>
                <a:latin typeface="Times New Roman" panose="02020603050405020304" pitchFamily="18" charset="0"/>
              </a:rPr>
              <a:t>，可选物品为</a:t>
            </a:r>
            <a:r>
              <a:rPr lang="en-US" altLang="zh-CN" sz="2600" dirty="0" err="1">
                <a:solidFill>
                  <a:srgbClr val="0000CC"/>
                </a:solidFill>
                <a:latin typeface="Times New Roman" panose="02020603050405020304" pitchFamily="18" charset="0"/>
              </a:rPr>
              <a:t>i</a:t>
            </a:r>
            <a:r>
              <a:rPr lang="en-US" altLang="zh-CN" sz="2600" dirty="0">
                <a:solidFill>
                  <a:srgbClr val="0000CC"/>
                </a:solidFill>
                <a:latin typeface="Times New Roman" panose="02020603050405020304" pitchFamily="18" charset="0"/>
              </a:rPr>
              <a:t>…n</a:t>
            </a:r>
            <a:r>
              <a:rPr lang="zh-CN" altLang="en-US" sz="2600" dirty="0">
                <a:solidFill>
                  <a:srgbClr val="0000CC"/>
                </a:solidFill>
                <a:latin typeface="Times New Roman" panose="02020603050405020304" pitchFamily="18" charset="0"/>
              </a:rPr>
              <a:t>时问题的最优值</a:t>
            </a:r>
            <a:endParaRPr lang="zh-CN" altLang="en-US" sz="2600" dirty="0">
              <a:solidFill>
                <a:srgbClr val="0000CC"/>
              </a:solidFill>
              <a:latin typeface="Times New Roman" panose="02020603050405020304" pitchFamily="18" charset="0"/>
            </a:endParaRPr>
          </a:p>
        </p:txBody>
      </p:sp>
      <p:graphicFrame>
        <p:nvGraphicFramePr>
          <p:cNvPr id="14" name="Object 8"/>
          <p:cNvGraphicFramePr>
            <a:graphicFrameLocks noChangeAspect="1"/>
          </p:cNvGraphicFramePr>
          <p:nvPr/>
        </p:nvGraphicFramePr>
        <p:xfrm>
          <a:off x="228600" y="3056059"/>
          <a:ext cx="8583613" cy="1096963"/>
        </p:xfrm>
        <a:graphic>
          <a:graphicData uri="http://schemas.openxmlformats.org/presentationml/2006/ole">
            <mc:AlternateContent xmlns:mc="http://schemas.openxmlformats.org/markup-compatibility/2006">
              <mc:Choice xmlns:v="urn:schemas-microsoft-com:vml" Requires="v">
                <p:oleObj spid="_x0000_s37930" name="公式" r:id="rId1" imgW="61874400" imgH="7896225" progId="Equation.3">
                  <p:embed/>
                </p:oleObj>
              </mc:Choice>
              <mc:Fallback>
                <p:oleObj name="公式" r:id="rId1" imgW="61874400" imgH="7896225" progId="Equation.3">
                  <p:embed/>
                  <p:pic>
                    <p:nvPicPr>
                      <p:cNvPr id="0" name="图片 379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56059"/>
                        <a:ext cx="8583613" cy="1096963"/>
                      </a:xfrm>
                      <a:prstGeom prst="rect">
                        <a:avLst/>
                      </a:prstGeom>
                      <a:solidFill>
                        <a:schemeClr val="accent1">
                          <a:alpha val="30196"/>
                        </a:schemeClr>
                      </a:solidFill>
                      <a:ln w="9525">
                        <a:solidFill>
                          <a:schemeClr val="tx1"/>
                        </a:solidFill>
                        <a:miter lim="800000"/>
                        <a:headEnd/>
                        <a:tailEnd/>
                      </a:ln>
                    </p:spPr>
                  </p:pic>
                </p:oleObj>
              </mc:Fallback>
            </mc:AlternateContent>
          </a:graphicData>
        </a:graphic>
      </p:graphicFrame>
      <p:sp>
        <p:nvSpPr>
          <p:cNvPr id="15" name="Text Box 11"/>
          <p:cNvSpPr txBox="1">
            <a:spLocks noChangeArrowheads="1"/>
          </p:cNvSpPr>
          <p:nvPr/>
        </p:nvSpPr>
        <p:spPr bwMode="auto">
          <a:xfrm>
            <a:off x="683726" y="4388705"/>
            <a:ext cx="13481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800100" indent="-342900">
              <a:defRPr sz="2400">
                <a:solidFill>
                  <a:schemeClr val="tx1"/>
                </a:solidFill>
                <a:latin typeface="Times New Roman" panose="02020603050405020304" pitchFamily="18" charset="0"/>
                <a:ea typeface="宋体" panose="02010600030101010101" pitchFamily="2" charset="-122"/>
              </a:defRPr>
            </a:lvl2pPr>
            <a:lvl3pPr marL="1257300" indent="-342900">
              <a:defRPr sz="2400">
                <a:solidFill>
                  <a:schemeClr val="tx1"/>
                </a:solidFill>
                <a:latin typeface="Times New Roman" panose="02020603050405020304" pitchFamily="18" charset="0"/>
                <a:ea typeface="宋体" panose="02010600030101010101" pitchFamily="2" charset="-122"/>
              </a:defRPr>
            </a:lvl3pPr>
            <a:lvl4pPr marL="1714500" indent="-342900">
              <a:defRPr sz="2400">
                <a:solidFill>
                  <a:schemeClr val="tx1"/>
                </a:solidFill>
                <a:latin typeface="Times New Roman" panose="02020603050405020304" pitchFamily="18" charset="0"/>
                <a:ea typeface="宋体" panose="02010600030101010101" pitchFamily="2" charset="-122"/>
              </a:defRPr>
            </a:lvl4pPr>
            <a:lvl5pPr marL="2171700" indent="-342900">
              <a:defRPr sz="24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u"/>
            </a:pPr>
            <a:r>
              <a:rPr lang="en-US" altLang="zh-CN" sz="2600" b="1" dirty="0">
                <a:solidFill>
                  <a:srgbClr val="0000CC"/>
                </a:solidFill>
              </a:rPr>
              <a:t>  p[</a:t>
            </a:r>
            <a:r>
              <a:rPr lang="en-US" altLang="zh-CN" sz="2600" b="1" i="1" dirty="0" err="1">
                <a:solidFill>
                  <a:srgbClr val="0000CC"/>
                </a:solidFill>
              </a:rPr>
              <a:t>i</a:t>
            </a:r>
            <a:r>
              <a:rPr lang="en-US" altLang="zh-CN" sz="2600" b="1" dirty="0">
                <a:solidFill>
                  <a:srgbClr val="0000CC"/>
                </a:solidFill>
              </a:rPr>
              <a:t>]</a:t>
            </a:r>
            <a:r>
              <a:rPr lang="zh-CN" altLang="en-US" sz="2600" b="1" dirty="0">
                <a:solidFill>
                  <a:srgbClr val="0000CC"/>
                </a:solidFill>
              </a:rPr>
              <a:t>：</a:t>
            </a:r>
            <a:endParaRPr lang="zh-CN" altLang="en-US" sz="2600" b="1" dirty="0">
              <a:solidFill>
                <a:srgbClr val="0000CC"/>
              </a:solidFill>
            </a:endParaRPr>
          </a:p>
        </p:txBody>
      </p:sp>
      <p:sp>
        <p:nvSpPr>
          <p:cNvPr id="16" name="Rectangle 12"/>
          <p:cNvSpPr>
            <a:spLocks noChangeArrowheads="1"/>
          </p:cNvSpPr>
          <p:nvPr/>
        </p:nvSpPr>
        <p:spPr bwMode="auto">
          <a:xfrm>
            <a:off x="1955309" y="4388705"/>
            <a:ext cx="56249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600" dirty="0">
                <a:solidFill>
                  <a:srgbClr val="0000CC"/>
                </a:solidFill>
                <a:latin typeface="Times New Roman" panose="02020603050405020304" pitchFamily="18" charset="0"/>
              </a:rPr>
              <a:t>存储的</a:t>
            </a:r>
            <a:r>
              <a:rPr lang="en-US" altLang="zh-CN" sz="2600" i="1" dirty="0">
                <a:solidFill>
                  <a:srgbClr val="0000CC"/>
                </a:solidFill>
                <a:latin typeface="Times New Roman" panose="02020603050405020304" pitchFamily="18" charset="0"/>
              </a:rPr>
              <a:t>m(</a:t>
            </a:r>
            <a:r>
              <a:rPr lang="en-US" altLang="zh-CN" sz="2600" i="1" dirty="0" err="1">
                <a:solidFill>
                  <a:srgbClr val="0000CC"/>
                </a:solidFill>
                <a:latin typeface="Times New Roman" panose="02020603050405020304" pitchFamily="18" charset="0"/>
              </a:rPr>
              <a:t>i</a:t>
            </a:r>
            <a:r>
              <a:rPr lang="zh-CN" altLang="en-US" sz="2600" i="1" dirty="0">
                <a:solidFill>
                  <a:srgbClr val="0000CC"/>
                </a:solidFill>
                <a:latin typeface="Times New Roman" panose="02020603050405020304" pitchFamily="18" charset="0"/>
              </a:rPr>
              <a:t>，</a:t>
            </a:r>
            <a:r>
              <a:rPr lang="en-US" altLang="zh-CN" sz="2600" i="1" dirty="0">
                <a:solidFill>
                  <a:srgbClr val="0000CC"/>
                </a:solidFill>
                <a:latin typeface="Times New Roman" panose="02020603050405020304" pitchFamily="18" charset="0"/>
              </a:rPr>
              <a:t>j)</a:t>
            </a:r>
            <a:r>
              <a:rPr lang="zh-CN" altLang="en-US" sz="2600" dirty="0">
                <a:solidFill>
                  <a:srgbClr val="0000CC"/>
                </a:solidFill>
                <a:latin typeface="Times New Roman" panose="02020603050405020304" pitchFamily="18" charset="0"/>
              </a:rPr>
              <a:t>的全部跳跃点，</a:t>
            </a:r>
            <a:r>
              <a:rPr lang="en-US" altLang="zh-CN" sz="2600" dirty="0">
                <a:solidFill>
                  <a:srgbClr val="0000CC"/>
                </a:solidFill>
                <a:latin typeface="Times New Roman" panose="02020603050405020304" pitchFamily="18" charset="0"/>
              </a:rPr>
              <a:t>{</a:t>
            </a:r>
            <a:r>
              <a:rPr lang="en-US" altLang="zh-CN" sz="2600" i="1" dirty="0">
                <a:solidFill>
                  <a:srgbClr val="0000CC"/>
                </a:solidFill>
                <a:latin typeface="Times New Roman" panose="02020603050405020304" pitchFamily="18" charset="0"/>
              </a:rPr>
              <a:t>j, m(</a:t>
            </a:r>
            <a:r>
              <a:rPr lang="en-US" altLang="zh-CN" sz="2600" i="1" dirty="0" err="1">
                <a:solidFill>
                  <a:srgbClr val="0000CC"/>
                </a:solidFill>
                <a:latin typeface="Times New Roman" panose="02020603050405020304" pitchFamily="18" charset="0"/>
              </a:rPr>
              <a:t>i,j</a:t>
            </a:r>
            <a:r>
              <a:rPr lang="en-US" altLang="zh-CN" sz="2600" dirty="0">
                <a:solidFill>
                  <a:srgbClr val="0000CC"/>
                </a:solidFill>
                <a:latin typeface="Times New Roman" panose="02020603050405020304" pitchFamily="18" charset="0"/>
              </a:rPr>
              <a:t>)}</a:t>
            </a:r>
            <a:endParaRPr lang="en-US" altLang="zh-CN" sz="2600" dirty="0">
              <a:solidFill>
                <a:srgbClr val="0000CC"/>
              </a:solidFill>
              <a:latin typeface="Times New Roman" panose="02020603050405020304" pitchFamily="18" charset="0"/>
            </a:endParaRPr>
          </a:p>
        </p:txBody>
      </p:sp>
      <p:sp>
        <p:nvSpPr>
          <p:cNvPr id="17" name="Text Box 6"/>
          <p:cNvSpPr txBox="1">
            <a:spLocks noChangeArrowheads="1"/>
          </p:cNvSpPr>
          <p:nvPr/>
        </p:nvSpPr>
        <p:spPr bwMode="auto">
          <a:xfrm>
            <a:off x="578619" y="4828358"/>
            <a:ext cx="75993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400" dirty="0">
                <a:solidFill>
                  <a:srgbClr val="FF0000"/>
                </a:solidFill>
                <a:latin typeface="Times New Roman" panose="02020603050405020304" pitchFamily="18" charset="0"/>
                <a:ea typeface="楷体_GB2312" pitchFamily="49" charset="-122"/>
              </a:rPr>
              <a:t>注意：</a:t>
            </a:r>
            <a:r>
              <a:rPr lang="en-US" altLang="zh-CN" sz="2400" dirty="0" err="1">
                <a:solidFill>
                  <a:srgbClr val="002060"/>
                </a:solidFill>
                <a:latin typeface="Times New Roman" panose="02020603050405020304" pitchFamily="18" charset="0"/>
                <a:ea typeface="楷体_GB2312" pitchFamily="49" charset="-122"/>
              </a:rPr>
              <a:t>i</a:t>
            </a:r>
            <a:r>
              <a:rPr lang="en-US" altLang="zh-CN" sz="2400" dirty="0">
                <a:solidFill>
                  <a:srgbClr val="002060"/>
                </a:solidFill>
                <a:latin typeface="Times New Roman" panose="02020603050405020304" pitchFamily="18" charset="0"/>
                <a:ea typeface="楷体_GB2312" pitchFamily="49" charset="-122"/>
              </a:rPr>
              <a:t>(1≤i≤n)</a:t>
            </a:r>
            <a:r>
              <a:rPr lang="zh-CN" altLang="en-US" sz="2400" dirty="0">
                <a:solidFill>
                  <a:srgbClr val="002060"/>
                </a:solidFill>
                <a:latin typeface="Times New Roman" panose="02020603050405020304" pitchFamily="18" charset="0"/>
                <a:ea typeface="楷体_GB2312" pitchFamily="49" charset="-122"/>
              </a:rPr>
              <a:t>是确定的。背包容量</a:t>
            </a:r>
            <a:r>
              <a:rPr lang="en-US" altLang="zh-CN" sz="2400" dirty="0">
                <a:solidFill>
                  <a:srgbClr val="002060"/>
                </a:solidFill>
                <a:latin typeface="Times New Roman" panose="02020603050405020304" pitchFamily="18" charset="0"/>
                <a:ea typeface="楷体_GB2312" pitchFamily="49" charset="-122"/>
              </a:rPr>
              <a:t>j</a:t>
            </a:r>
            <a:r>
              <a:rPr lang="zh-CN" altLang="en-US" sz="2400" dirty="0">
                <a:solidFill>
                  <a:srgbClr val="002060"/>
                </a:solidFill>
                <a:latin typeface="Times New Roman" panose="02020603050405020304" pitchFamily="18" charset="0"/>
                <a:ea typeface="楷体_GB2312" pitchFamily="49" charset="-122"/>
              </a:rPr>
              <a:t>是自变量</a:t>
            </a:r>
            <a:endParaRPr lang="zh-CN" altLang="en-US" sz="2400" dirty="0">
              <a:solidFill>
                <a:srgbClr val="002060"/>
              </a:solidFill>
              <a:latin typeface="Times New Roman" panose="02020603050405020304" pitchFamily="18" charset="0"/>
              <a:ea typeface="楷体_GB2312" pitchFamily="49" charset="-122"/>
            </a:endParaRPr>
          </a:p>
          <a:p>
            <a:pPr lvl="1" eaLnBrk="1" hangingPunct="1">
              <a:spcBef>
                <a:spcPct val="0"/>
              </a:spcBef>
              <a:buFontTx/>
              <a:buChar char="•"/>
            </a:pPr>
            <a:r>
              <a:rPr lang="zh-CN" altLang="en-US" sz="2400" dirty="0">
                <a:solidFill>
                  <a:srgbClr val="002060"/>
                </a:solidFill>
                <a:latin typeface="Times New Roman" panose="02020603050405020304" pitchFamily="18" charset="0"/>
                <a:ea typeface="楷体_GB2312" pitchFamily="49" charset="-122"/>
              </a:rPr>
              <a:t> </a:t>
            </a:r>
            <a:r>
              <a:rPr lang="en-US" altLang="zh-CN" sz="2400" dirty="0">
                <a:solidFill>
                  <a:srgbClr val="002060"/>
                </a:solidFill>
                <a:latin typeface="Times New Roman" panose="02020603050405020304" pitchFamily="18" charset="0"/>
                <a:ea typeface="楷体_GB2312" pitchFamily="49" charset="-122"/>
              </a:rPr>
              <a:t>p[</a:t>
            </a:r>
            <a:r>
              <a:rPr lang="en-US" altLang="zh-CN" sz="2400" dirty="0" err="1">
                <a:solidFill>
                  <a:srgbClr val="002060"/>
                </a:solidFill>
                <a:latin typeface="Times New Roman" panose="02020603050405020304" pitchFamily="18" charset="0"/>
                <a:ea typeface="楷体_GB2312" pitchFamily="49" charset="-122"/>
              </a:rPr>
              <a:t>i</a:t>
            </a:r>
            <a:r>
              <a:rPr lang="en-US" altLang="zh-CN" sz="2400" dirty="0">
                <a:solidFill>
                  <a:srgbClr val="002060"/>
                </a:solidFill>
                <a:latin typeface="Times New Roman" panose="02020603050405020304" pitchFamily="18" charset="0"/>
                <a:ea typeface="楷体_GB2312" pitchFamily="49" charset="-122"/>
              </a:rPr>
              <a:t>]</a:t>
            </a:r>
            <a:r>
              <a:rPr lang="zh-CN" altLang="en-US" sz="2400" dirty="0">
                <a:solidFill>
                  <a:srgbClr val="002060"/>
                </a:solidFill>
                <a:latin typeface="Times New Roman" panose="02020603050405020304" pitchFamily="18" charset="0"/>
                <a:ea typeface="楷体_GB2312" pitchFamily="49" charset="-122"/>
              </a:rPr>
              <a:t>可依</a:t>
            </a:r>
            <a:r>
              <a:rPr lang="en-US" altLang="zh-CN" sz="2400" dirty="0">
                <a:solidFill>
                  <a:srgbClr val="002060"/>
                </a:solidFill>
                <a:latin typeface="Times New Roman" panose="02020603050405020304" pitchFamily="18" charset="0"/>
                <a:ea typeface="楷体_GB2312" pitchFamily="49" charset="-122"/>
              </a:rPr>
              <a:t>m(</a:t>
            </a:r>
            <a:r>
              <a:rPr lang="en-US" altLang="zh-CN" sz="2400" dirty="0" err="1">
                <a:solidFill>
                  <a:srgbClr val="002060"/>
                </a:solidFill>
                <a:latin typeface="Times New Roman" panose="02020603050405020304" pitchFamily="18" charset="0"/>
                <a:ea typeface="楷体_GB2312" pitchFamily="49" charset="-122"/>
              </a:rPr>
              <a:t>i</a:t>
            </a:r>
            <a:r>
              <a:rPr lang="zh-CN" altLang="en-US" sz="2400" dirty="0">
                <a:solidFill>
                  <a:srgbClr val="002060"/>
                </a:solidFill>
                <a:latin typeface="Times New Roman" panose="02020603050405020304" pitchFamily="18" charset="0"/>
                <a:ea typeface="楷体_GB2312" pitchFamily="49" charset="-122"/>
              </a:rPr>
              <a:t>，</a:t>
            </a:r>
            <a:r>
              <a:rPr lang="en-US" altLang="zh-CN" sz="2400" dirty="0">
                <a:solidFill>
                  <a:srgbClr val="002060"/>
                </a:solidFill>
                <a:latin typeface="Times New Roman" panose="02020603050405020304" pitchFamily="18" charset="0"/>
                <a:ea typeface="楷体_GB2312" pitchFamily="49" charset="-122"/>
              </a:rPr>
              <a:t>j)</a:t>
            </a:r>
            <a:r>
              <a:rPr lang="zh-CN" altLang="en-US" sz="2400" dirty="0">
                <a:solidFill>
                  <a:srgbClr val="002060"/>
                </a:solidFill>
                <a:latin typeface="Times New Roman" panose="02020603050405020304" pitchFamily="18" charset="0"/>
                <a:ea typeface="楷体_GB2312" pitchFamily="49" charset="-122"/>
              </a:rPr>
              <a:t>的递归式递归地由表</a:t>
            </a:r>
            <a:r>
              <a:rPr lang="en-US" altLang="zh-CN" sz="2400" dirty="0">
                <a:solidFill>
                  <a:srgbClr val="002060"/>
                </a:solidFill>
                <a:latin typeface="Times New Roman" panose="02020603050405020304" pitchFamily="18" charset="0"/>
                <a:ea typeface="楷体_GB2312" pitchFamily="49" charset="-122"/>
              </a:rPr>
              <a:t>p[i+1]</a:t>
            </a:r>
            <a:r>
              <a:rPr lang="zh-CN" altLang="en-US" sz="2400" dirty="0">
                <a:solidFill>
                  <a:srgbClr val="002060"/>
                </a:solidFill>
                <a:latin typeface="Times New Roman" panose="02020603050405020304" pitchFamily="18" charset="0"/>
                <a:ea typeface="楷体_GB2312" pitchFamily="49" charset="-122"/>
              </a:rPr>
              <a:t>计算</a:t>
            </a:r>
            <a:endParaRPr lang="zh-CN" altLang="en-US" sz="2400" dirty="0">
              <a:solidFill>
                <a:srgbClr val="002060"/>
              </a:solidFill>
              <a:latin typeface="Times New Roman" panose="02020603050405020304" pitchFamily="18" charset="0"/>
              <a:ea typeface="楷体_GB2312" pitchFamily="49" charset="-122"/>
            </a:endParaRPr>
          </a:p>
          <a:p>
            <a:pPr lvl="1" eaLnBrk="1" hangingPunct="1">
              <a:spcBef>
                <a:spcPct val="0"/>
              </a:spcBef>
              <a:buFontTx/>
              <a:buChar char="•"/>
            </a:pPr>
            <a:r>
              <a:rPr lang="zh-CN" altLang="en-US" sz="2400" dirty="0">
                <a:solidFill>
                  <a:srgbClr val="002060"/>
                </a:solidFill>
                <a:latin typeface="Times New Roman" panose="02020603050405020304" pitchFamily="18" charset="0"/>
                <a:ea typeface="楷体_GB2312" pitchFamily="49" charset="-122"/>
              </a:rPr>
              <a:t> </a:t>
            </a:r>
            <a:r>
              <a:rPr lang="en-US" altLang="zh-CN" sz="2400" dirty="0">
                <a:solidFill>
                  <a:srgbClr val="002060"/>
                </a:solidFill>
                <a:latin typeface="Times New Roman" panose="02020603050405020304" pitchFamily="18" charset="0"/>
                <a:ea typeface="楷体_GB2312" pitchFamily="49" charset="-122"/>
              </a:rPr>
              <a:t>p[n+1]={(0</a:t>
            </a:r>
            <a:r>
              <a:rPr lang="zh-CN" altLang="en-US" sz="2400" dirty="0">
                <a:solidFill>
                  <a:srgbClr val="002060"/>
                </a:solidFill>
                <a:latin typeface="Times New Roman" panose="02020603050405020304" pitchFamily="18" charset="0"/>
                <a:ea typeface="楷体_GB2312" pitchFamily="49" charset="-122"/>
              </a:rPr>
              <a:t>，</a:t>
            </a:r>
            <a:r>
              <a:rPr lang="en-US" altLang="zh-CN" sz="2400" dirty="0">
                <a:solidFill>
                  <a:srgbClr val="002060"/>
                </a:solidFill>
                <a:latin typeface="Times New Roman" panose="02020603050405020304" pitchFamily="18" charset="0"/>
                <a:ea typeface="楷体_GB2312" pitchFamily="49" charset="-122"/>
              </a:rPr>
              <a:t>0)}</a:t>
            </a:r>
            <a:r>
              <a:rPr lang="zh-CN" altLang="en-US" sz="2400" dirty="0">
                <a:solidFill>
                  <a:srgbClr val="002060"/>
                </a:solidFill>
                <a:latin typeface="Times New Roman" panose="02020603050405020304" pitchFamily="18" charset="0"/>
                <a:ea typeface="楷体_GB2312" pitchFamily="49" charset="-122"/>
              </a:rPr>
              <a:t>。 </a:t>
            </a:r>
            <a:endParaRPr lang="zh-CN" altLang="en-US" sz="2400" dirty="0">
              <a:solidFill>
                <a:srgbClr val="002060"/>
              </a:solidFill>
              <a:latin typeface="Times New Roman" panose="02020603050405020304" pitchFamily="18" charset="0"/>
              <a:ea typeface="楷体_GB2312" pitchFamily="49" charset="-122"/>
            </a:endParaRPr>
          </a:p>
        </p:txBody>
      </p:sp>
      <p:sp>
        <p:nvSpPr>
          <p:cNvPr id="18" name="Rectangle 13"/>
          <p:cNvSpPr>
            <a:spLocks noChangeArrowheads="1"/>
          </p:cNvSpPr>
          <p:nvPr/>
        </p:nvSpPr>
        <p:spPr bwMode="auto">
          <a:xfrm>
            <a:off x="1495539" y="5943600"/>
            <a:ext cx="604973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800" b="1" dirty="0">
                <a:solidFill>
                  <a:srgbClr val="FF3300"/>
                </a:solidFill>
                <a:latin typeface="Times New Roman" panose="02020603050405020304" pitchFamily="18" charset="0"/>
              </a:rPr>
              <a:t>P[1]</a:t>
            </a:r>
            <a:r>
              <a:rPr lang="zh-CN" altLang="en-US" sz="2800" b="1" dirty="0">
                <a:solidFill>
                  <a:srgbClr val="FF3300"/>
                </a:solidFill>
                <a:latin typeface="Times New Roman" panose="02020603050405020304" pitchFamily="18" charset="0"/>
              </a:rPr>
              <a:t>中的最后的跳跃点即问题的最优值</a:t>
            </a:r>
            <a:endParaRPr lang="zh-CN" altLang="en-US" sz="2800" b="1" dirty="0">
              <a:solidFill>
                <a:srgbClr val="FF3300"/>
              </a:solidFill>
              <a:latin typeface="Times New Roman" panose="02020603050405020304" pitchFamily="18" charset="0"/>
            </a:endParaRPr>
          </a:p>
        </p:txBody>
      </p:sp>
      <p:sp>
        <p:nvSpPr>
          <p:cNvPr id="19" name="矩形 18"/>
          <p:cNvSpPr/>
          <p:nvPr/>
        </p:nvSpPr>
        <p:spPr>
          <a:xfrm>
            <a:off x="533400" y="1931765"/>
            <a:ext cx="2492990" cy="400110"/>
          </a:xfrm>
          <a:prstGeom prst="rect">
            <a:avLst/>
          </a:prstGeom>
        </p:spPr>
        <p:txBody>
          <a:bodyPr wrap="none">
            <a:spAutoFit/>
          </a:bodyPr>
          <a:lstStyle/>
          <a:p>
            <a:pPr eaLnBrk="1" hangingPunct="1"/>
            <a:r>
              <a:rPr lang="zh-CN" altLang="en-US" dirty="0">
                <a:solidFill>
                  <a:srgbClr val="FF3300"/>
                </a:solidFill>
                <a:latin typeface="Times New Roman" panose="02020603050405020304" pitchFamily="18" charset="0"/>
                <a:ea typeface="黑体" panose="02010609060101010101" pitchFamily="49" charset="-122"/>
              </a:rPr>
              <a:t>要搞清的几个问题：</a:t>
            </a:r>
            <a:endParaRPr lang="zh-CN" altLang="en-US" dirty="0">
              <a:solidFill>
                <a:srgbClr val="FF3300"/>
              </a:solidFill>
              <a:latin typeface="Times New Roman" panose="02020603050405020304" pitchFamily="18" charset="0"/>
              <a:ea typeface="黑体" panose="02010609060101010101" pitchFamily="49" charset="-122"/>
            </a:endParaRPr>
          </a:p>
        </p:txBody>
      </p:sp>
      <p:sp>
        <p:nvSpPr>
          <p:cNvPr id="20" name="Rectangle 3"/>
          <p:cNvSpPr>
            <a:spLocks noChangeArrowheads="1"/>
          </p:cNvSpPr>
          <p:nvPr/>
        </p:nvSpPr>
        <p:spPr bwMode="auto">
          <a:xfrm>
            <a:off x="152400" y="1273712"/>
            <a:ext cx="7345363" cy="533400"/>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3</a:t>
            </a: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）算法改进</a:t>
            </a:r>
            <a:endParaRPr lang="ja-JP"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3.6</a:t>
            </a:r>
            <a:r>
              <a:rPr kumimoji="1" lang="zh-CN" altLang="en-US" dirty="0"/>
              <a:t> </a:t>
            </a:r>
            <a:r>
              <a:rPr kumimoji="1" lang="en-US" altLang="zh-CN" dirty="0"/>
              <a:t>0-1</a:t>
            </a:r>
            <a:r>
              <a:rPr kumimoji="1" lang="zh-CN" altLang="en-US" dirty="0"/>
              <a:t>背包问题</a:t>
            </a:r>
            <a:endParaRPr kumimoji="1" lang="zh-CN" altLang="en-US" dirty="0"/>
          </a:p>
        </p:txBody>
      </p:sp>
      <p:sp>
        <p:nvSpPr>
          <p:cNvPr id="19" name="Text Box 6"/>
          <p:cNvSpPr txBox="1">
            <a:spLocks noChangeArrowheads="1"/>
          </p:cNvSpPr>
          <p:nvPr/>
        </p:nvSpPr>
        <p:spPr bwMode="auto">
          <a:xfrm>
            <a:off x="685800" y="2523594"/>
            <a:ext cx="17055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800100" indent="-342900">
              <a:defRPr sz="2400">
                <a:solidFill>
                  <a:schemeClr val="tx1"/>
                </a:solidFill>
                <a:latin typeface="Times New Roman" panose="02020603050405020304" pitchFamily="18" charset="0"/>
                <a:ea typeface="宋体" panose="02010600030101010101" pitchFamily="2" charset="-122"/>
              </a:defRPr>
            </a:lvl2pPr>
            <a:lvl3pPr marL="1257300" indent="-342900">
              <a:defRPr sz="2400">
                <a:solidFill>
                  <a:schemeClr val="tx1"/>
                </a:solidFill>
                <a:latin typeface="Times New Roman" panose="02020603050405020304" pitchFamily="18" charset="0"/>
                <a:ea typeface="宋体" panose="02010600030101010101" pitchFamily="2" charset="-122"/>
              </a:defRPr>
            </a:lvl3pPr>
            <a:lvl4pPr marL="1714500" indent="-342900">
              <a:defRPr sz="2400">
                <a:solidFill>
                  <a:schemeClr val="tx1"/>
                </a:solidFill>
                <a:latin typeface="Times New Roman" panose="02020603050405020304" pitchFamily="18" charset="0"/>
                <a:ea typeface="宋体" panose="02010600030101010101" pitchFamily="2" charset="-122"/>
              </a:defRPr>
            </a:lvl4pPr>
            <a:lvl5pPr marL="2171700" indent="-342900">
              <a:defRPr sz="24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u"/>
            </a:pPr>
            <a:r>
              <a:rPr lang="en-US" altLang="zh-CN" sz="2600" b="1" dirty="0">
                <a:solidFill>
                  <a:srgbClr val="0000CC"/>
                </a:solidFill>
              </a:rPr>
              <a:t>  q[</a:t>
            </a:r>
            <a:r>
              <a:rPr lang="en-US" altLang="zh-CN" sz="2600" b="1" i="1" dirty="0">
                <a:solidFill>
                  <a:srgbClr val="0000CC"/>
                </a:solidFill>
              </a:rPr>
              <a:t>i+1</a:t>
            </a:r>
            <a:r>
              <a:rPr lang="en-US" altLang="zh-CN" sz="2600" b="1" dirty="0">
                <a:solidFill>
                  <a:srgbClr val="0000CC"/>
                </a:solidFill>
              </a:rPr>
              <a:t>]</a:t>
            </a:r>
            <a:r>
              <a:rPr lang="zh-CN" altLang="en-US" sz="2600" b="1" dirty="0">
                <a:solidFill>
                  <a:srgbClr val="0000CC"/>
                </a:solidFill>
              </a:rPr>
              <a:t>：</a:t>
            </a:r>
            <a:endParaRPr lang="zh-CN" altLang="en-US" sz="2600" b="1" dirty="0">
              <a:solidFill>
                <a:srgbClr val="0000CC"/>
              </a:solidFill>
            </a:endParaRPr>
          </a:p>
        </p:txBody>
      </p:sp>
      <p:sp>
        <p:nvSpPr>
          <p:cNvPr id="20" name="Rectangle 9"/>
          <p:cNvSpPr>
            <a:spLocks noChangeArrowheads="1"/>
          </p:cNvSpPr>
          <p:nvPr/>
        </p:nvSpPr>
        <p:spPr bwMode="auto">
          <a:xfrm>
            <a:off x="2391395" y="2523594"/>
            <a:ext cx="5339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600" b="1" dirty="0">
                <a:solidFill>
                  <a:srgbClr val="0000CC"/>
                </a:solidFill>
                <a:latin typeface="Times New Roman" panose="02020603050405020304" pitchFamily="18" charset="0"/>
              </a:rPr>
              <a:t>函数</a:t>
            </a:r>
            <a:r>
              <a:rPr lang="en-US" altLang="zh-CN" sz="2600" b="1" i="1" dirty="0">
                <a:solidFill>
                  <a:srgbClr val="FF3300"/>
                </a:solidFill>
                <a:latin typeface="Times New Roman" panose="02020603050405020304" pitchFamily="18" charset="0"/>
              </a:rPr>
              <a:t>m(i+1</a:t>
            </a:r>
            <a:r>
              <a:rPr lang="zh-CN" altLang="en-US" sz="2600" b="1" i="1" dirty="0">
                <a:solidFill>
                  <a:srgbClr val="FF3300"/>
                </a:solidFill>
                <a:latin typeface="Times New Roman" panose="02020603050405020304" pitchFamily="18" charset="0"/>
              </a:rPr>
              <a:t>，</a:t>
            </a:r>
            <a:r>
              <a:rPr lang="en-US" altLang="zh-CN" sz="2600" b="1" i="1" dirty="0">
                <a:solidFill>
                  <a:srgbClr val="FF3300"/>
                </a:solidFill>
                <a:latin typeface="Times New Roman" panose="02020603050405020304" pitchFamily="18" charset="0"/>
              </a:rPr>
              <a:t>j-</a:t>
            </a:r>
            <a:r>
              <a:rPr lang="en-US" altLang="zh-CN" sz="2600" b="1" i="1" dirty="0" err="1">
                <a:solidFill>
                  <a:srgbClr val="FF3300"/>
                </a:solidFill>
                <a:latin typeface="Times New Roman" panose="02020603050405020304" pitchFamily="18" charset="0"/>
              </a:rPr>
              <a:t>w</a:t>
            </a:r>
            <a:r>
              <a:rPr lang="en-US" altLang="zh-CN" sz="2600" b="1" i="1" baseline="-25000" dirty="0" err="1">
                <a:solidFill>
                  <a:srgbClr val="FF3300"/>
                </a:solidFill>
                <a:latin typeface="Times New Roman" panose="02020603050405020304" pitchFamily="18" charset="0"/>
              </a:rPr>
              <a:t>i</a:t>
            </a:r>
            <a:r>
              <a:rPr lang="en-US" altLang="zh-CN" sz="2600" b="1" i="1" dirty="0">
                <a:solidFill>
                  <a:srgbClr val="FF3300"/>
                </a:solidFill>
                <a:latin typeface="Times New Roman" panose="02020603050405020304" pitchFamily="18" charset="0"/>
              </a:rPr>
              <a:t>)+v</a:t>
            </a:r>
            <a:r>
              <a:rPr lang="en-US" altLang="zh-CN" sz="2600" b="1" i="1" baseline="-25000" dirty="0">
                <a:solidFill>
                  <a:srgbClr val="FF3300"/>
                </a:solidFill>
                <a:latin typeface="Times New Roman" panose="02020603050405020304" pitchFamily="18" charset="0"/>
              </a:rPr>
              <a:t>i</a:t>
            </a:r>
            <a:r>
              <a:rPr lang="zh-CN" altLang="en-US" sz="2600" b="1" dirty="0">
                <a:solidFill>
                  <a:srgbClr val="0000CC"/>
                </a:solidFill>
                <a:latin typeface="Times New Roman" panose="02020603050405020304" pitchFamily="18" charset="0"/>
              </a:rPr>
              <a:t>的跳跃点集</a:t>
            </a:r>
            <a:r>
              <a:rPr lang="en-US" altLang="zh-CN" sz="2600" b="1" i="1" dirty="0">
                <a:solidFill>
                  <a:srgbClr val="FF3300"/>
                </a:solidFill>
                <a:latin typeface="Times New Roman" panose="02020603050405020304" pitchFamily="18" charset="0"/>
              </a:rPr>
              <a:t>q[i+1]</a:t>
            </a:r>
            <a:endParaRPr lang="en-US" altLang="zh-CN" sz="2600" b="1" i="1" dirty="0">
              <a:solidFill>
                <a:srgbClr val="FF3300"/>
              </a:solidFill>
              <a:latin typeface="Times New Roman" panose="02020603050405020304" pitchFamily="18" charset="0"/>
            </a:endParaRPr>
          </a:p>
        </p:txBody>
      </p:sp>
      <p:sp>
        <p:nvSpPr>
          <p:cNvPr id="21" name="Rectangle 10"/>
          <p:cNvSpPr>
            <a:spLocks noChangeArrowheads="1"/>
          </p:cNvSpPr>
          <p:nvPr/>
        </p:nvSpPr>
        <p:spPr bwMode="auto">
          <a:xfrm>
            <a:off x="2610562" y="3252579"/>
            <a:ext cx="433228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800" b="1">
                <a:solidFill>
                  <a:srgbClr val="660033"/>
                </a:solidFill>
                <a:latin typeface="Times New Roman" panose="02020603050405020304" pitchFamily="18" charset="0"/>
              </a:rPr>
              <a:t>q[i+1]</a:t>
            </a:r>
            <a:r>
              <a:rPr lang="zh-CN" altLang="en-US" sz="2800" b="1">
                <a:solidFill>
                  <a:srgbClr val="660033"/>
                </a:solidFill>
                <a:latin typeface="Times New Roman" panose="02020603050405020304" pitchFamily="18" charset="0"/>
              </a:rPr>
              <a:t>由函数</a:t>
            </a:r>
            <a:r>
              <a:rPr lang="en-US" altLang="zh-CN" sz="2800" b="1">
                <a:solidFill>
                  <a:srgbClr val="660033"/>
                </a:solidFill>
                <a:latin typeface="Times New Roman" panose="02020603050405020304" pitchFamily="18" charset="0"/>
              </a:rPr>
              <a:t>p[i+1]</a:t>
            </a:r>
            <a:r>
              <a:rPr lang="zh-CN" altLang="en-US" sz="2800" b="1">
                <a:solidFill>
                  <a:srgbClr val="660033"/>
                </a:solidFill>
                <a:latin typeface="Times New Roman" panose="02020603050405020304" pitchFamily="18" charset="0"/>
              </a:rPr>
              <a:t>计算可得</a:t>
            </a:r>
            <a:endParaRPr lang="zh-CN" altLang="en-US" sz="2800" b="1">
              <a:solidFill>
                <a:srgbClr val="660033"/>
              </a:solidFill>
              <a:latin typeface="Times New Roman" panose="02020603050405020304" pitchFamily="18" charset="0"/>
            </a:endParaRPr>
          </a:p>
        </p:txBody>
      </p:sp>
      <p:sp>
        <p:nvSpPr>
          <p:cNvPr id="23" name="矩形 22"/>
          <p:cNvSpPr/>
          <p:nvPr/>
        </p:nvSpPr>
        <p:spPr>
          <a:xfrm>
            <a:off x="533400" y="1931765"/>
            <a:ext cx="2492990" cy="400110"/>
          </a:xfrm>
          <a:prstGeom prst="rect">
            <a:avLst/>
          </a:prstGeom>
        </p:spPr>
        <p:txBody>
          <a:bodyPr wrap="none">
            <a:spAutoFit/>
          </a:bodyPr>
          <a:lstStyle/>
          <a:p>
            <a:pPr eaLnBrk="1" hangingPunct="1"/>
            <a:r>
              <a:rPr lang="zh-CN" altLang="en-US" dirty="0">
                <a:solidFill>
                  <a:srgbClr val="FF3300"/>
                </a:solidFill>
                <a:latin typeface="Times New Roman" panose="02020603050405020304" pitchFamily="18" charset="0"/>
                <a:ea typeface="黑体" panose="02010609060101010101" pitchFamily="49" charset="-122"/>
              </a:rPr>
              <a:t>要搞清的几个问题：</a:t>
            </a:r>
            <a:endParaRPr lang="zh-CN" altLang="en-US" dirty="0">
              <a:solidFill>
                <a:srgbClr val="FF3300"/>
              </a:solidFill>
              <a:latin typeface="Times New Roman" panose="02020603050405020304" pitchFamily="18" charset="0"/>
              <a:ea typeface="黑体" panose="02010609060101010101" pitchFamily="49" charset="-122"/>
            </a:endParaRPr>
          </a:p>
        </p:txBody>
      </p:sp>
      <p:sp>
        <p:nvSpPr>
          <p:cNvPr id="24" name="Rectangle 3"/>
          <p:cNvSpPr>
            <a:spLocks noChangeArrowheads="1"/>
          </p:cNvSpPr>
          <p:nvPr/>
        </p:nvSpPr>
        <p:spPr bwMode="auto">
          <a:xfrm>
            <a:off x="152400" y="1273712"/>
            <a:ext cx="7345363" cy="533400"/>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3</a:t>
            </a: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）算法改进</a:t>
            </a:r>
            <a:endParaRPr lang="ja-JP"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3.6</a:t>
            </a:r>
            <a:r>
              <a:rPr kumimoji="1" lang="zh-CN" altLang="en-US" dirty="0"/>
              <a:t> </a:t>
            </a:r>
            <a:r>
              <a:rPr kumimoji="1" lang="en-US" altLang="zh-CN" dirty="0"/>
              <a:t>0-1</a:t>
            </a:r>
            <a:r>
              <a:rPr kumimoji="1" lang="zh-CN" altLang="en-US" dirty="0"/>
              <a:t>背包问题</a:t>
            </a:r>
            <a:endParaRPr kumimoji="1" lang="zh-CN" altLang="en-US" dirty="0"/>
          </a:p>
        </p:txBody>
      </p:sp>
      <p:sp>
        <p:nvSpPr>
          <p:cNvPr id="22" name="Text Box 11"/>
          <p:cNvSpPr txBox="1">
            <a:spLocks noChangeArrowheads="1"/>
          </p:cNvSpPr>
          <p:nvPr/>
        </p:nvSpPr>
        <p:spPr bwMode="auto">
          <a:xfrm>
            <a:off x="152400" y="2450276"/>
            <a:ext cx="882173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chemeClr val="accent2"/>
              </a:buClr>
            </a:pPr>
            <a:r>
              <a:rPr lang="zh-CN" altLang="en-US" sz="2600" dirty="0">
                <a:latin typeface="Times New Roman" panose="02020603050405020304" pitchFamily="18" charset="0"/>
                <a:ea typeface="楷体_GB2312" pitchFamily="49" charset="-122"/>
              </a:rPr>
              <a:t>函数</a:t>
            </a:r>
            <a:r>
              <a:rPr lang="en-US" altLang="zh-CN" sz="2600" dirty="0">
                <a:solidFill>
                  <a:srgbClr val="FF3300"/>
                </a:solidFill>
                <a:latin typeface="Times New Roman" panose="02020603050405020304" pitchFamily="18" charset="0"/>
                <a:ea typeface="楷体_GB2312" pitchFamily="49" charset="-122"/>
              </a:rPr>
              <a:t>m(</a:t>
            </a:r>
            <a:r>
              <a:rPr lang="en-US" altLang="zh-CN" sz="2600" dirty="0" err="1">
                <a:solidFill>
                  <a:srgbClr val="FF3300"/>
                </a:solidFill>
                <a:latin typeface="Times New Roman" panose="02020603050405020304" pitchFamily="18" charset="0"/>
                <a:ea typeface="楷体_GB2312" pitchFamily="49" charset="-122"/>
              </a:rPr>
              <a:t>i</a:t>
            </a:r>
            <a:r>
              <a:rPr lang="en-US" altLang="zh-CN" sz="2600" dirty="0">
                <a:solidFill>
                  <a:srgbClr val="FF3300"/>
                </a:solidFill>
                <a:latin typeface="Times New Roman" panose="02020603050405020304" pitchFamily="18" charset="0"/>
                <a:ea typeface="楷体_GB2312" pitchFamily="49" charset="-122"/>
              </a:rPr>
              <a:t>, j)</a:t>
            </a:r>
            <a:r>
              <a:rPr lang="zh-CN" altLang="en-US" sz="2600" dirty="0">
                <a:latin typeface="Times New Roman" panose="02020603050405020304" pitchFamily="18" charset="0"/>
                <a:ea typeface="楷体_GB2312" pitchFamily="49" charset="-122"/>
              </a:rPr>
              <a:t>是由函数</a:t>
            </a:r>
            <a:r>
              <a:rPr lang="en-US" altLang="zh-CN" sz="2600" dirty="0">
                <a:solidFill>
                  <a:srgbClr val="FF3300"/>
                </a:solidFill>
                <a:latin typeface="Times New Roman" panose="02020603050405020304" pitchFamily="18" charset="0"/>
                <a:ea typeface="楷体_GB2312" pitchFamily="49" charset="-122"/>
              </a:rPr>
              <a:t>m(i+1, j)</a:t>
            </a:r>
            <a:r>
              <a:rPr lang="zh-CN" altLang="en-US" sz="2600" dirty="0">
                <a:latin typeface="Times New Roman" panose="02020603050405020304" pitchFamily="18" charset="0"/>
                <a:ea typeface="楷体_GB2312" pitchFamily="49" charset="-122"/>
              </a:rPr>
              <a:t>与函数</a:t>
            </a:r>
            <a:r>
              <a:rPr lang="en-US" altLang="zh-CN" sz="2600" dirty="0">
                <a:solidFill>
                  <a:srgbClr val="FF3300"/>
                </a:solidFill>
                <a:latin typeface="Times New Roman" panose="02020603050405020304" pitchFamily="18" charset="0"/>
                <a:ea typeface="楷体_GB2312" pitchFamily="49" charset="-122"/>
              </a:rPr>
              <a:t>m(i+1, j-</a:t>
            </a:r>
            <a:r>
              <a:rPr lang="en-US" altLang="zh-CN" sz="2600" dirty="0" err="1">
                <a:solidFill>
                  <a:srgbClr val="FF3300"/>
                </a:solidFill>
                <a:latin typeface="Times New Roman" panose="02020603050405020304" pitchFamily="18" charset="0"/>
                <a:ea typeface="楷体_GB2312" pitchFamily="49" charset="-122"/>
              </a:rPr>
              <a:t>w</a:t>
            </a:r>
            <a:r>
              <a:rPr lang="en-US" altLang="zh-CN" sz="2600" baseline="-25000" dirty="0" err="1">
                <a:solidFill>
                  <a:srgbClr val="FF3300"/>
                </a:solidFill>
                <a:latin typeface="Times New Roman" panose="02020603050405020304" pitchFamily="18" charset="0"/>
                <a:ea typeface="楷体_GB2312" pitchFamily="49" charset="-122"/>
              </a:rPr>
              <a:t>i</a:t>
            </a:r>
            <a:r>
              <a:rPr lang="en-US" altLang="zh-CN" sz="2600" dirty="0">
                <a:solidFill>
                  <a:srgbClr val="FF3300"/>
                </a:solidFill>
                <a:latin typeface="Times New Roman" panose="02020603050405020304" pitchFamily="18" charset="0"/>
                <a:ea typeface="楷体_GB2312" pitchFamily="49" charset="-122"/>
              </a:rPr>
              <a:t>)+v</a:t>
            </a:r>
            <a:r>
              <a:rPr lang="en-US" altLang="zh-CN" sz="2600" baseline="-25000" dirty="0">
                <a:solidFill>
                  <a:srgbClr val="FF3300"/>
                </a:solidFill>
                <a:latin typeface="Times New Roman" panose="02020603050405020304" pitchFamily="18" charset="0"/>
                <a:ea typeface="楷体_GB2312" pitchFamily="49" charset="-122"/>
              </a:rPr>
              <a:t>i</a:t>
            </a:r>
            <a:r>
              <a:rPr lang="zh-CN" altLang="en-US" sz="2600" dirty="0">
                <a:latin typeface="Times New Roman" panose="02020603050405020304" pitchFamily="18" charset="0"/>
                <a:ea typeface="楷体_GB2312" pitchFamily="49" charset="-122"/>
              </a:rPr>
              <a:t>作</a:t>
            </a:r>
            <a:r>
              <a:rPr lang="en-US" altLang="zh-CN" sz="2600" dirty="0">
                <a:solidFill>
                  <a:srgbClr val="0000CC"/>
                </a:solidFill>
                <a:latin typeface="Times New Roman" panose="02020603050405020304" pitchFamily="18" charset="0"/>
                <a:ea typeface="楷体_GB2312" pitchFamily="49" charset="-122"/>
              </a:rPr>
              <a:t>max</a:t>
            </a:r>
            <a:r>
              <a:rPr lang="zh-CN" altLang="en-US" sz="2600" dirty="0">
                <a:latin typeface="Times New Roman" panose="02020603050405020304" pitchFamily="18" charset="0"/>
                <a:ea typeface="楷体_GB2312" pitchFamily="49" charset="-122"/>
              </a:rPr>
              <a:t>运算得到的。因此，函数</a:t>
            </a:r>
            <a:r>
              <a:rPr lang="en-US" altLang="zh-CN" sz="2600" dirty="0">
                <a:solidFill>
                  <a:srgbClr val="FF3300"/>
                </a:solidFill>
                <a:latin typeface="Times New Roman" panose="02020603050405020304" pitchFamily="18" charset="0"/>
                <a:ea typeface="楷体_GB2312" pitchFamily="49" charset="-122"/>
              </a:rPr>
              <a:t>m(</a:t>
            </a:r>
            <a:r>
              <a:rPr lang="en-US" altLang="zh-CN" sz="2600" dirty="0" err="1">
                <a:solidFill>
                  <a:srgbClr val="FF3300"/>
                </a:solidFill>
                <a:latin typeface="Times New Roman" panose="02020603050405020304" pitchFamily="18" charset="0"/>
                <a:ea typeface="楷体_GB2312" pitchFamily="49" charset="-122"/>
              </a:rPr>
              <a:t>i</a:t>
            </a:r>
            <a:r>
              <a:rPr lang="en-US" altLang="zh-CN" sz="2600" dirty="0">
                <a:solidFill>
                  <a:srgbClr val="FF3300"/>
                </a:solidFill>
                <a:latin typeface="Times New Roman" panose="02020603050405020304" pitchFamily="18" charset="0"/>
                <a:ea typeface="楷体_GB2312" pitchFamily="49" charset="-122"/>
              </a:rPr>
              <a:t>, j)</a:t>
            </a:r>
            <a:r>
              <a:rPr lang="zh-CN" altLang="en-US" sz="2600" dirty="0">
                <a:latin typeface="Times New Roman" panose="02020603050405020304" pitchFamily="18" charset="0"/>
                <a:ea typeface="楷体_GB2312" pitchFamily="49" charset="-122"/>
              </a:rPr>
              <a:t>的全部跳跃点包含于函数</a:t>
            </a:r>
            <a:r>
              <a:rPr lang="en-US" altLang="zh-CN" sz="2600" dirty="0">
                <a:solidFill>
                  <a:srgbClr val="FF3300"/>
                </a:solidFill>
                <a:latin typeface="Times New Roman" panose="02020603050405020304" pitchFamily="18" charset="0"/>
                <a:ea typeface="楷体_GB2312" pitchFamily="49" charset="-122"/>
              </a:rPr>
              <a:t>m(i+1</a:t>
            </a:r>
            <a:r>
              <a:rPr lang="zh-CN" altLang="en-US" sz="2600" dirty="0">
                <a:solidFill>
                  <a:srgbClr val="FF3300"/>
                </a:solidFill>
                <a:latin typeface="Times New Roman" panose="02020603050405020304" pitchFamily="18" charset="0"/>
                <a:ea typeface="楷体_GB2312" pitchFamily="49" charset="-122"/>
              </a:rPr>
              <a:t>，</a:t>
            </a:r>
            <a:r>
              <a:rPr lang="en-US" altLang="zh-CN" sz="2600" dirty="0">
                <a:solidFill>
                  <a:srgbClr val="FF3300"/>
                </a:solidFill>
                <a:latin typeface="Times New Roman" panose="02020603050405020304" pitchFamily="18" charset="0"/>
                <a:ea typeface="楷体_GB2312" pitchFamily="49" charset="-122"/>
              </a:rPr>
              <a:t>j)</a:t>
            </a:r>
            <a:r>
              <a:rPr lang="zh-CN" altLang="en-US" sz="2600" dirty="0">
                <a:latin typeface="Times New Roman" panose="02020603050405020304" pitchFamily="18" charset="0"/>
                <a:ea typeface="楷体_GB2312" pitchFamily="49" charset="-122"/>
              </a:rPr>
              <a:t>的跳跃点集</a:t>
            </a:r>
            <a:r>
              <a:rPr lang="en-US" altLang="zh-CN" sz="2600" dirty="0">
                <a:solidFill>
                  <a:srgbClr val="FF3300"/>
                </a:solidFill>
                <a:latin typeface="Times New Roman" panose="02020603050405020304" pitchFamily="18" charset="0"/>
                <a:ea typeface="楷体_GB2312" pitchFamily="49" charset="-122"/>
              </a:rPr>
              <a:t>p[i+1]</a:t>
            </a:r>
            <a:r>
              <a:rPr lang="zh-CN" altLang="en-US" sz="2600" dirty="0">
                <a:latin typeface="Times New Roman" panose="02020603050405020304" pitchFamily="18" charset="0"/>
                <a:ea typeface="楷体_GB2312" pitchFamily="49" charset="-122"/>
              </a:rPr>
              <a:t>与函数</a:t>
            </a:r>
            <a:r>
              <a:rPr lang="en-US" altLang="zh-CN" sz="2600" b="1" dirty="0">
                <a:solidFill>
                  <a:srgbClr val="660033"/>
                </a:solidFill>
                <a:latin typeface="Times New Roman" panose="02020603050405020304" pitchFamily="18" charset="0"/>
                <a:ea typeface="楷体_GB2312" pitchFamily="49" charset="-122"/>
              </a:rPr>
              <a:t>m(i+1</a:t>
            </a:r>
            <a:r>
              <a:rPr lang="zh-CN" altLang="en-US" sz="2600" b="1" dirty="0">
                <a:solidFill>
                  <a:srgbClr val="660033"/>
                </a:solidFill>
                <a:latin typeface="Times New Roman" panose="02020603050405020304" pitchFamily="18" charset="0"/>
                <a:ea typeface="楷体_GB2312" pitchFamily="49" charset="-122"/>
              </a:rPr>
              <a:t>，</a:t>
            </a:r>
            <a:r>
              <a:rPr lang="en-US" altLang="zh-CN" sz="2600" b="1" dirty="0">
                <a:solidFill>
                  <a:srgbClr val="660033"/>
                </a:solidFill>
                <a:latin typeface="Times New Roman" panose="02020603050405020304" pitchFamily="18" charset="0"/>
                <a:ea typeface="楷体_GB2312" pitchFamily="49" charset="-122"/>
              </a:rPr>
              <a:t>j-</a:t>
            </a:r>
            <a:r>
              <a:rPr lang="en-US" altLang="zh-CN" sz="2600" b="1" dirty="0" err="1">
                <a:solidFill>
                  <a:srgbClr val="660033"/>
                </a:solidFill>
                <a:latin typeface="Times New Roman" panose="02020603050405020304" pitchFamily="18" charset="0"/>
                <a:ea typeface="楷体_GB2312" pitchFamily="49" charset="-122"/>
              </a:rPr>
              <a:t>w</a:t>
            </a:r>
            <a:r>
              <a:rPr lang="en-US" altLang="zh-CN" sz="2600" b="1" baseline="-25000" dirty="0" err="1">
                <a:solidFill>
                  <a:srgbClr val="660033"/>
                </a:solidFill>
                <a:latin typeface="Times New Roman" panose="02020603050405020304" pitchFamily="18" charset="0"/>
                <a:ea typeface="楷体_GB2312" pitchFamily="49" charset="-122"/>
              </a:rPr>
              <a:t>i</a:t>
            </a:r>
            <a:r>
              <a:rPr lang="en-US" altLang="zh-CN" sz="2600" b="1" dirty="0">
                <a:solidFill>
                  <a:srgbClr val="660033"/>
                </a:solidFill>
                <a:latin typeface="Times New Roman" panose="02020603050405020304" pitchFamily="18" charset="0"/>
                <a:ea typeface="楷体_GB2312" pitchFamily="49" charset="-122"/>
              </a:rPr>
              <a:t>)+v</a:t>
            </a:r>
            <a:r>
              <a:rPr lang="en-US" altLang="zh-CN" sz="2600" b="1" baseline="-25000" dirty="0">
                <a:solidFill>
                  <a:srgbClr val="660033"/>
                </a:solidFill>
                <a:latin typeface="Times New Roman" panose="02020603050405020304" pitchFamily="18" charset="0"/>
                <a:ea typeface="楷体_GB2312" pitchFamily="49" charset="-122"/>
              </a:rPr>
              <a:t>i</a:t>
            </a:r>
            <a:r>
              <a:rPr lang="zh-CN" altLang="en-US" sz="2600" dirty="0">
                <a:latin typeface="Times New Roman" panose="02020603050405020304" pitchFamily="18" charset="0"/>
                <a:ea typeface="楷体_GB2312" pitchFamily="49" charset="-122"/>
              </a:rPr>
              <a:t>的跳跃点集</a:t>
            </a:r>
            <a:r>
              <a:rPr lang="en-US" altLang="zh-CN" sz="2600" dirty="0">
                <a:solidFill>
                  <a:srgbClr val="FF3300"/>
                </a:solidFill>
                <a:latin typeface="Times New Roman" panose="02020603050405020304" pitchFamily="18" charset="0"/>
                <a:ea typeface="楷体_GB2312" pitchFamily="49" charset="-122"/>
              </a:rPr>
              <a:t>q[i+1]</a:t>
            </a:r>
            <a:r>
              <a:rPr lang="zh-CN" altLang="en-US" sz="2600" dirty="0">
                <a:latin typeface="Times New Roman" panose="02020603050405020304" pitchFamily="18" charset="0"/>
                <a:ea typeface="楷体_GB2312" pitchFamily="49" charset="-122"/>
              </a:rPr>
              <a:t>的并集中。</a:t>
            </a:r>
            <a:endParaRPr lang="zh-CN" altLang="en-US" sz="2600" dirty="0">
              <a:latin typeface="Times New Roman" panose="02020603050405020304" pitchFamily="18" charset="0"/>
              <a:ea typeface="楷体_GB2312" pitchFamily="49" charset="-122"/>
            </a:endParaRPr>
          </a:p>
          <a:p>
            <a:pPr eaLnBrk="1" hangingPunct="1">
              <a:spcBef>
                <a:spcPct val="0"/>
              </a:spcBef>
              <a:buClr>
                <a:schemeClr val="accent2"/>
              </a:buClr>
            </a:pPr>
            <a:r>
              <a:rPr lang="zh-CN" altLang="en-US" sz="2600" dirty="0">
                <a:latin typeface="Times New Roman" panose="02020603050405020304" pitchFamily="18" charset="0"/>
                <a:ea typeface="楷体_GB2312" pitchFamily="49" charset="-122"/>
              </a:rPr>
              <a:t>易知，</a:t>
            </a:r>
            <a:r>
              <a:rPr lang="en-US" altLang="zh-CN" sz="2600" dirty="0">
                <a:solidFill>
                  <a:srgbClr val="FF3300"/>
                </a:solidFill>
                <a:latin typeface="Times New Roman" panose="02020603050405020304" pitchFamily="18" charset="0"/>
                <a:ea typeface="楷体_GB2312" pitchFamily="49" charset="-122"/>
              </a:rPr>
              <a:t>(</a:t>
            </a:r>
            <a:r>
              <a:rPr lang="en-US" altLang="zh-CN" sz="2600" dirty="0" err="1">
                <a:solidFill>
                  <a:srgbClr val="FF3300"/>
                </a:solidFill>
                <a:latin typeface="Times New Roman" panose="02020603050405020304" pitchFamily="18" charset="0"/>
                <a:ea typeface="楷体_GB2312" pitchFamily="49" charset="-122"/>
              </a:rPr>
              <a:t>s,t</a:t>
            </a:r>
            <a:r>
              <a:rPr lang="en-US" altLang="zh-CN" sz="2600" dirty="0">
                <a:solidFill>
                  <a:srgbClr val="FF3300"/>
                </a:solidFill>
                <a:latin typeface="Times New Roman" panose="02020603050405020304" pitchFamily="18" charset="0"/>
                <a:ea typeface="楷体_GB2312" pitchFamily="49" charset="-122"/>
              </a:rPr>
              <a:t>)</a:t>
            </a:r>
            <a:r>
              <a:rPr lang="en-US" altLang="zh-CN" sz="2600" dirty="0">
                <a:latin typeface="Times New Roman" panose="02020603050405020304" pitchFamily="18" charset="0"/>
                <a:ea typeface="楷体_GB2312" pitchFamily="49" charset="-122"/>
                <a:sym typeface="Symbol" panose="05050102010706020507" pitchFamily="2" charset="2"/>
              </a:rPr>
              <a:t></a:t>
            </a:r>
            <a:r>
              <a:rPr lang="en-US" altLang="zh-CN" sz="2600" dirty="0">
                <a:solidFill>
                  <a:srgbClr val="FF3300"/>
                </a:solidFill>
                <a:latin typeface="Times New Roman" panose="02020603050405020304" pitchFamily="18" charset="0"/>
                <a:ea typeface="楷体_GB2312" pitchFamily="49" charset="-122"/>
              </a:rPr>
              <a:t>q[i+1]</a:t>
            </a:r>
            <a:r>
              <a:rPr lang="zh-CN" altLang="en-US" sz="2600" dirty="0">
                <a:latin typeface="Times New Roman" panose="02020603050405020304" pitchFamily="18" charset="0"/>
                <a:ea typeface="楷体_GB2312" pitchFamily="49" charset="-122"/>
              </a:rPr>
              <a:t>当且仅当</a:t>
            </a:r>
            <a:r>
              <a:rPr lang="en-US" altLang="zh-CN" sz="2600" dirty="0" err="1">
                <a:solidFill>
                  <a:srgbClr val="FF3300"/>
                </a:solidFill>
                <a:latin typeface="Times New Roman" panose="02020603050405020304" pitchFamily="18" charset="0"/>
                <a:ea typeface="楷体_GB2312" pitchFamily="49" charset="-122"/>
              </a:rPr>
              <a:t>w</a:t>
            </a:r>
            <a:r>
              <a:rPr lang="en-US" altLang="zh-CN" sz="2600" baseline="-25000" dirty="0" err="1">
                <a:solidFill>
                  <a:srgbClr val="FF3300"/>
                </a:solidFill>
                <a:latin typeface="Times New Roman" panose="02020603050405020304" pitchFamily="18" charset="0"/>
                <a:ea typeface="楷体_GB2312" pitchFamily="49" charset="-122"/>
              </a:rPr>
              <a:t>i</a:t>
            </a:r>
            <a:r>
              <a:rPr lang="en-US" altLang="zh-CN" sz="2600" dirty="0">
                <a:solidFill>
                  <a:srgbClr val="FF3300"/>
                </a:solidFill>
                <a:latin typeface="Times New Roman" panose="02020603050405020304" pitchFamily="18" charset="0"/>
                <a:ea typeface="楷体_GB2312" pitchFamily="49" charset="-122"/>
                <a:sym typeface="Symbol" panose="05050102010706020507" pitchFamily="2" charset="2"/>
              </a:rPr>
              <a:t> </a:t>
            </a:r>
            <a:r>
              <a:rPr lang="en-US" altLang="zh-CN" sz="2600" dirty="0">
                <a:solidFill>
                  <a:srgbClr val="FF3300"/>
                </a:solidFill>
                <a:latin typeface="Times New Roman" panose="02020603050405020304" pitchFamily="18" charset="0"/>
                <a:ea typeface="楷体_GB2312" pitchFamily="49" charset="-122"/>
              </a:rPr>
              <a:t>s</a:t>
            </a:r>
            <a:r>
              <a:rPr lang="en-US" altLang="zh-CN" sz="2600" dirty="0">
                <a:solidFill>
                  <a:srgbClr val="FF3300"/>
                </a:solidFill>
                <a:latin typeface="Times New Roman" panose="02020603050405020304" pitchFamily="18" charset="0"/>
                <a:ea typeface="楷体_GB2312" pitchFamily="49" charset="-122"/>
                <a:sym typeface="Symbol" panose="05050102010706020507" pitchFamily="2" charset="2"/>
              </a:rPr>
              <a:t> </a:t>
            </a:r>
            <a:r>
              <a:rPr lang="en-US" altLang="zh-CN" sz="2600" dirty="0">
                <a:solidFill>
                  <a:srgbClr val="FF3300"/>
                </a:solidFill>
                <a:latin typeface="Times New Roman" panose="02020603050405020304" pitchFamily="18" charset="0"/>
                <a:ea typeface="楷体_GB2312" pitchFamily="49" charset="-122"/>
              </a:rPr>
              <a:t>c</a:t>
            </a:r>
            <a:r>
              <a:rPr lang="zh-CN" altLang="en-US" sz="2600" dirty="0">
                <a:latin typeface="Times New Roman" panose="02020603050405020304" pitchFamily="18" charset="0"/>
                <a:ea typeface="楷体_GB2312" pitchFamily="49" charset="-122"/>
              </a:rPr>
              <a:t>且</a:t>
            </a:r>
            <a:endParaRPr lang="zh-CN" altLang="en-US" sz="2600" dirty="0">
              <a:latin typeface="Times New Roman" panose="02020603050405020304" pitchFamily="18" charset="0"/>
              <a:ea typeface="楷体_GB2312" pitchFamily="49" charset="-122"/>
            </a:endParaRPr>
          </a:p>
          <a:p>
            <a:pPr algn="ctr" eaLnBrk="1" hangingPunct="1">
              <a:spcBef>
                <a:spcPct val="0"/>
              </a:spcBef>
              <a:buClr>
                <a:schemeClr val="accent2"/>
              </a:buClr>
              <a:buFontTx/>
              <a:buNone/>
            </a:pPr>
            <a:r>
              <a:rPr lang="en-US" altLang="zh-CN" sz="2600" b="1" dirty="0">
                <a:solidFill>
                  <a:srgbClr val="FF3300"/>
                </a:solidFill>
                <a:latin typeface="Times New Roman" panose="02020603050405020304" pitchFamily="18" charset="0"/>
                <a:ea typeface="楷体_GB2312" pitchFamily="49" charset="-122"/>
              </a:rPr>
              <a:t>(s-</a:t>
            </a:r>
            <a:r>
              <a:rPr lang="en-US" altLang="zh-CN" sz="2600" b="1" dirty="0" err="1">
                <a:solidFill>
                  <a:srgbClr val="FF3300"/>
                </a:solidFill>
                <a:latin typeface="Times New Roman" panose="02020603050405020304" pitchFamily="18" charset="0"/>
                <a:ea typeface="楷体_GB2312" pitchFamily="49" charset="-122"/>
              </a:rPr>
              <a:t>w</a:t>
            </a:r>
            <a:r>
              <a:rPr lang="en-US" altLang="zh-CN" sz="2600" b="1" baseline="-25000" dirty="0" err="1">
                <a:solidFill>
                  <a:srgbClr val="FF3300"/>
                </a:solidFill>
                <a:latin typeface="Times New Roman" panose="02020603050405020304" pitchFamily="18" charset="0"/>
                <a:ea typeface="楷体_GB2312" pitchFamily="49" charset="-122"/>
              </a:rPr>
              <a:t>i</a:t>
            </a:r>
            <a:r>
              <a:rPr lang="en-US" altLang="zh-CN" sz="2600" b="1" dirty="0">
                <a:solidFill>
                  <a:srgbClr val="FF3300"/>
                </a:solidFill>
                <a:latin typeface="Times New Roman" panose="02020603050405020304" pitchFamily="18" charset="0"/>
                <a:ea typeface="楷体_GB2312" pitchFamily="49" charset="-122"/>
              </a:rPr>
              <a:t>, t-v</a:t>
            </a:r>
            <a:r>
              <a:rPr lang="en-US" altLang="zh-CN" sz="2600" b="1" baseline="-25000" dirty="0">
                <a:solidFill>
                  <a:srgbClr val="FF3300"/>
                </a:solidFill>
                <a:latin typeface="Times New Roman" panose="02020603050405020304" pitchFamily="18" charset="0"/>
                <a:ea typeface="楷体_GB2312" pitchFamily="49" charset="-122"/>
              </a:rPr>
              <a:t>i </a:t>
            </a:r>
            <a:r>
              <a:rPr lang="en-US" altLang="zh-CN" sz="2600" b="1" dirty="0">
                <a:solidFill>
                  <a:srgbClr val="FF3300"/>
                </a:solidFill>
                <a:latin typeface="Times New Roman" panose="02020603050405020304" pitchFamily="18" charset="0"/>
                <a:ea typeface="楷体_GB2312" pitchFamily="49" charset="-122"/>
              </a:rPr>
              <a:t>)</a:t>
            </a:r>
            <a:r>
              <a:rPr lang="en-US" altLang="zh-CN" sz="2600" b="1" dirty="0">
                <a:solidFill>
                  <a:srgbClr val="FF3300"/>
                </a:solidFill>
                <a:latin typeface="Times New Roman" panose="02020603050405020304" pitchFamily="18" charset="0"/>
                <a:ea typeface="楷体_GB2312" pitchFamily="49" charset="-122"/>
                <a:sym typeface="Symbol" panose="05050102010706020507" pitchFamily="2" charset="2"/>
              </a:rPr>
              <a:t></a:t>
            </a:r>
            <a:r>
              <a:rPr lang="en-US" altLang="zh-CN" sz="2600" b="1" dirty="0">
                <a:solidFill>
                  <a:srgbClr val="FF3300"/>
                </a:solidFill>
                <a:latin typeface="Times New Roman" panose="02020603050405020304" pitchFamily="18" charset="0"/>
                <a:ea typeface="楷体_GB2312" pitchFamily="49" charset="-122"/>
              </a:rPr>
              <a:t>p[i+1]</a:t>
            </a:r>
            <a:r>
              <a:rPr lang="zh-CN" altLang="en-US" sz="2600" dirty="0">
                <a:latin typeface="Times New Roman" panose="02020603050405020304" pitchFamily="18" charset="0"/>
                <a:ea typeface="楷体_GB2312" pitchFamily="49" charset="-122"/>
              </a:rPr>
              <a:t>。</a:t>
            </a:r>
            <a:endParaRPr lang="zh-CN" altLang="en-US" sz="2600" dirty="0">
              <a:latin typeface="Times New Roman" panose="02020603050405020304" pitchFamily="18" charset="0"/>
              <a:ea typeface="楷体_GB2312" pitchFamily="49" charset="-122"/>
            </a:endParaRPr>
          </a:p>
          <a:p>
            <a:pPr eaLnBrk="1" hangingPunct="1">
              <a:spcBef>
                <a:spcPct val="0"/>
              </a:spcBef>
              <a:buClr>
                <a:schemeClr val="accent2"/>
              </a:buClr>
              <a:buFontTx/>
              <a:buNone/>
            </a:pPr>
            <a:r>
              <a:rPr lang="zh-CN" altLang="en-US" sz="2600" dirty="0">
                <a:latin typeface="Times New Roman" panose="02020603050405020304" pitchFamily="18" charset="0"/>
                <a:ea typeface="楷体_GB2312" pitchFamily="49" charset="-122"/>
              </a:rPr>
              <a:t>因此，由</a:t>
            </a:r>
            <a:r>
              <a:rPr lang="en-US" altLang="zh-CN" sz="2600" dirty="0">
                <a:solidFill>
                  <a:srgbClr val="FF3300"/>
                </a:solidFill>
                <a:latin typeface="Times New Roman" panose="02020603050405020304" pitchFamily="18" charset="0"/>
                <a:ea typeface="楷体_GB2312" pitchFamily="49" charset="-122"/>
              </a:rPr>
              <a:t>p[i+1]</a:t>
            </a:r>
            <a:r>
              <a:rPr lang="zh-CN" altLang="en-US" sz="2600" dirty="0">
                <a:latin typeface="Times New Roman" panose="02020603050405020304" pitchFamily="18" charset="0"/>
                <a:ea typeface="楷体_GB2312" pitchFamily="49" charset="-122"/>
              </a:rPr>
              <a:t>确定跳跃点集</a:t>
            </a:r>
            <a:r>
              <a:rPr lang="en-US" altLang="zh-CN" sz="2600" dirty="0">
                <a:solidFill>
                  <a:srgbClr val="FF3300"/>
                </a:solidFill>
                <a:latin typeface="Times New Roman" panose="02020603050405020304" pitchFamily="18" charset="0"/>
                <a:ea typeface="楷体_GB2312" pitchFamily="49" charset="-122"/>
              </a:rPr>
              <a:t>q[i+1]</a:t>
            </a:r>
            <a:r>
              <a:rPr lang="zh-CN" altLang="en-US" sz="2600" dirty="0">
                <a:latin typeface="Times New Roman" panose="02020603050405020304" pitchFamily="18" charset="0"/>
                <a:ea typeface="楷体_GB2312" pitchFamily="49" charset="-122"/>
              </a:rPr>
              <a:t>如下</a:t>
            </a:r>
            <a:r>
              <a:rPr lang="en-US" altLang="zh-CN" sz="2600" dirty="0">
                <a:latin typeface="Times New Roman" panose="02020603050405020304" pitchFamily="18" charset="0"/>
                <a:ea typeface="楷体_GB2312" pitchFamily="49" charset="-122"/>
              </a:rPr>
              <a:t>:</a:t>
            </a:r>
            <a:endParaRPr lang="en-US" altLang="zh-CN" sz="2600" dirty="0">
              <a:latin typeface="Times New Roman" panose="02020603050405020304" pitchFamily="18" charset="0"/>
              <a:ea typeface="楷体_GB2312" pitchFamily="49" charset="-122"/>
            </a:endParaRPr>
          </a:p>
          <a:p>
            <a:pPr eaLnBrk="1" hangingPunct="1">
              <a:spcBef>
                <a:spcPct val="0"/>
              </a:spcBef>
              <a:buClr>
                <a:schemeClr val="accent2"/>
              </a:buClr>
              <a:buFontTx/>
              <a:buNone/>
            </a:pPr>
            <a:endParaRPr lang="en-US" altLang="zh-CN" sz="2600" dirty="0" smtClean="0">
              <a:latin typeface="Times New Roman" panose="02020603050405020304" pitchFamily="18" charset="0"/>
              <a:ea typeface="楷体_GB2312" pitchFamily="49" charset="-122"/>
            </a:endParaRPr>
          </a:p>
          <a:p>
            <a:pPr eaLnBrk="1" hangingPunct="1">
              <a:spcBef>
                <a:spcPct val="0"/>
              </a:spcBef>
              <a:buClr>
                <a:schemeClr val="accent2"/>
              </a:buClr>
              <a:buFontTx/>
              <a:buNone/>
            </a:pPr>
            <a:r>
              <a:rPr lang="en-US" altLang="zh-CN" sz="2600" b="1" dirty="0" smtClean="0">
                <a:solidFill>
                  <a:srgbClr val="0000CC"/>
                </a:solidFill>
                <a:latin typeface="Times New Roman" panose="02020603050405020304" pitchFamily="18" charset="0"/>
                <a:ea typeface="楷体_GB2312" pitchFamily="49" charset="-122"/>
              </a:rPr>
              <a:t>q[i+1</a:t>
            </a:r>
            <a:r>
              <a:rPr lang="en-US" altLang="zh-CN" sz="2600" b="1" dirty="0">
                <a:solidFill>
                  <a:srgbClr val="0000CC"/>
                </a:solidFill>
                <a:latin typeface="Times New Roman" panose="02020603050405020304" pitchFamily="18" charset="0"/>
                <a:ea typeface="楷体_GB2312" pitchFamily="49" charset="-122"/>
              </a:rPr>
              <a:t>]=p[i+1]</a:t>
            </a:r>
            <a:r>
              <a:rPr lang="en-US" altLang="zh-CN" sz="2600" b="1" dirty="0">
                <a:solidFill>
                  <a:srgbClr val="0000CC"/>
                </a:solidFill>
                <a:latin typeface="Times New Roman" panose="02020603050405020304" pitchFamily="18" charset="0"/>
                <a:ea typeface="楷体_GB2312" pitchFamily="49" charset="-122"/>
                <a:sym typeface="Symbol" panose="05050102010706020507" pitchFamily="2" charset="2"/>
              </a:rPr>
              <a:t></a:t>
            </a:r>
            <a:r>
              <a:rPr lang="en-US" altLang="zh-CN" sz="2600" b="1" dirty="0">
                <a:solidFill>
                  <a:srgbClr val="0000CC"/>
                </a:solidFill>
                <a:latin typeface="Times New Roman" panose="02020603050405020304" pitchFamily="18" charset="0"/>
                <a:ea typeface="楷体_GB2312" pitchFamily="49" charset="-122"/>
              </a:rPr>
              <a:t>(</a:t>
            </a:r>
            <a:r>
              <a:rPr lang="en-US" altLang="zh-CN" sz="2600" b="1" dirty="0" err="1">
                <a:solidFill>
                  <a:srgbClr val="0000CC"/>
                </a:solidFill>
                <a:latin typeface="Times New Roman" panose="02020603050405020304" pitchFamily="18" charset="0"/>
                <a:ea typeface="楷体_GB2312" pitchFamily="49" charset="-122"/>
              </a:rPr>
              <a:t>w</a:t>
            </a:r>
            <a:r>
              <a:rPr lang="en-US" altLang="zh-CN" sz="2600" b="1" baseline="-25000" dirty="0" err="1">
                <a:solidFill>
                  <a:srgbClr val="0000CC"/>
                </a:solidFill>
                <a:latin typeface="Times New Roman" panose="02020603050405020304" pitchFamily="18" charset="0"/>
                <a:ea typeface="楷体_GB2312" pitchFamily="49" charset="-122"/>
              </a:rPr>
              <a:t>i</a:t>
            </a:r>
            <a:r>
              <a:rPr lang="en-US" altLang="zh-CN" sz="2600" b="1" dirty="0" err="1">
                <a:solidFill>
                  <a:srgbClr val="0000CC"/>
                </a:solidFill>
                <a:latin typeface="Times New Roman" panose="02020603050405020304" pitchFamily="18" charset="0"/>
                <a:ea typeface="楷体_GB2312" pitchFamily="49" charset="-122"/>
              </a:rPr>
              <a:t>,v</a:t>
            </a:r>
            <a:r>
              <a:rPr lang="en-US" altLang="zh-CN" sz="2600" b="1" baseline="-25000" dirty="0" err="1">
                <a:solidFill>
                  <a:srgbClr val="0000CC"/>
                </a:solidFill>
                <a:latin typeface="Times New Roman" panose="02020603050405020304" pitchFamily="18" charset="0"/>
                <a:ea typeface="楷体_GB2312" pitchFamily="49" charset="-122"/>
              </a:rPr>
              <a:t>i</a:t>
            </a:r>
            <a:r>
              <a:rPr lang="en-US" altLang="zh-CN" sz="2600" b="1" dirty="0">
                <a:solidFill>
                  <a:srgbClr val="0000CC"/>
                </a:solidFill>
                <a:latin typeface="Times New Roman" panose="02020603050405020304" pitchFamily="18" charset="0"/>
                <a:ea typeface="楷体_GB2312" pitchFamily="49" charset="-122"/>
              </a:rPr>
              <a:t>)={(</a:t>
            </a:r>
            <a:r>
              <a:rPr lang="en-US" altLang="zh-CN" sz="2600" b="1" dirty="0" err="1">
                <a:solidFill>
                  <a:srgbClr val="0000CC"/>
                </a:solidFill>
                <a:latin typeface="Times New Roman" panose="02020603050405020304" pitchFamily="18" charset="0"/>
                <a:ea typeface="楷体_GB2312" pitchFamily="49" charset="-122"/>
              </a:rPr>
              <a:t>j+w</a:t>
            </a:r>
            <a:r>
              <a:rPr lang="en-US" altLang="zh-CN" sz="2600" b="1" baseline="-25000" dirty="0" err="1">
                <a:solidFill>
                  <a:srgbClr val="0000CC"/>
                </a:solidFill>
                <a:latin typeface="Times New Roman" panose="02020603050405020304" pitchFamily="18" charset="0"/>
                <a:ea typeface="楷体_GB2312" pitchFamily="49" charset="-122"/>
              </a:rPr>
              <a:t>i</a:t>
            </a:r>
            <a:r>
              <a:rPr lang="en-US" altLang="zh-CN" sz="2600" b="1" dirty="0">
                <a:solidFill>
                  <a:srgbClr val="0000CC"/>
                </a:solidFill>
                <a:latin typeface="Times New Roman" panose="02020603050405020304" pitchFamily="18" charset="0"/>
                <a:ea typeface="楷体_GB2312" pitchFamily="49" charset="-122"/>
              </a:rPr>
              <a:t>, m(</a:t>
            </a:r>
            <a:r>
              <a:rPr lang="en-US" altLang="zh-CN" sz="2600" b="1" dirty="0" err="1">
                <a:solidFill>
                  <a:srgbClr val="0000CC"/>
                </a:solidFill>
                <a:latin typeface="Times New Roman" panose="02020603050405020304" pitchFamily="18" charset="0"/>
                <a:ea typeface="楷体_GB2312" pitchFamily="49" charset="-122"/>
              </a:rPr>
              <a:t>i,j</a:t>
            </a:r>
            <a:r>
              <a:rPr lang="en-US" altLang="zh-CN" sz="2600" b="1" dirty="0">
                <a:solidFill>
                  <a:srgbClr val="0000CC"/>
                </a:solidFill>
                <a:latin typeface="Times New Roman" panose="02020603050405020304" pitchFamily="18" charset="0"/>
                <a:ea typeface="楷体_GB2312" pitchFamily="49" charset="-122"/>
              </a:rPr>
              <a:t>)+v</a:t>
            </a:r>
            <a:r>
              <a:rPr lang="en-US" altLang="zh-CN" sz="2600" b="1" baseline="-25000" dirty="0">
                <a:solidFill>
                  <a:srgbClr val="0000CC"/>
                </a:solidFill>
                <a:latin typeface="Times New Roman" panose="02020603050405020304" pitchFamily="18" charset="0"/>
                <a:ea typeface="楷体_GB2312" pitchFamily="49" charset="-122"/>
              </a:rPr>
              <a:t>i</a:t>
            </a:r>
            <a:r>
              <a:rPr lang="en-US" altLang="zh-CN" sz="2600" b="1" dirty="0">
                <a:solidFill>
                  <a:srgbClr val="0000CC"/>
                </a:solidFill>
                <a:latin typeface="Times New Roman" panose="02020603050405020304" pitchFamily="18" charset="0"/>
                <a:ea typeface="楷体_GB2312" pitchFamily="49" charset="-122"/>
              </a:rPr>
              <a:t>)|(</a:t>
            </a:r>
            <a:r>
              <a:rPr lang="en-US" altLang="zh-CN" sz="2600" b="1" dirty="0" err="1">
                <a:solidFill>
                  <a:srgbClr val="0000CC"/>
                </a:solidFill>
                <a:latin typeface="Times New Roman" panose="02020603050405020304" pitchFamily="18" charset="0"/>
                <a:ea typeface="楷体_GB2312" pitchFamily="49" charset="-122"/>
              </a:rPr>
              <a:t>j,m</a:t>
            </a:r>
            <a:r>
              <a:rPr lang="en-US" altLang="zh-CN" sz="2600" b="1" dirty="0">
                <a:solidFill>
                  <a:srgbClr val="0000CC"/>
                </a:solidFill>
                <a:latin typeface="Times New Roman" panose="02020603050405020304" pitchFamily="18" charset="0"/>
                <a:ea typeface="楷体_GB2312" pitchFamily="49" charset="-122"/>
              </a:rPr>
              <a:t>(</a:t>
            </a:r>
            <a:r>
              <a:rPr lang="en-US" altLang="zh-CN" sz="2600" b="1" dirty="0" err="1">
                <a:solidFill>
                  <a:srgbClr val="0000CC"/>
                </a:solidFill>
                <a:latin typeface="Times New Roman" panose="02020603050405020304" pitchFamily="18" charset="0"/>
                <a:ea typeface="楷体_GB2312" pitchFamily="49" charset="-122"/>
              </a:rPr>
              <a:t>i,j</a:t>
            </a:r>
            <a:r>
              <a:rPr lang="en-US" altLang="zh-CN" sz="2600" b="1" dirty="0">
                <a:solidFill>
                  <a:srgbClr val="0000CC"/>
                </a:solidFill>
                <a:latin typeface="Times New Roman" panose="02020603050405020304" pitchFamily="18" charset="0"/>
                <a:ea typeface="楷体_GB2312" pitchFamily="49" charset="-122"/>
              </a:rPr>
              <a:t>))</a:t>
            </a:r>
            <a:r>
              <a:rPr lang="en-US" altLang="zh-CN" sz="2600" b="1" dirty="0">
                <a:solidFill>
                  <a:srgbClr val="0000CC"/>
                </a:solidFill>
                <a:latin typeface="Times New Roman" panose="02020603050405020304" pitchFamily="18" charset="0"/>
                <a:ea typeface="楷体_GB2312" pitchFamily="49" charset="-122"/>
                <a:sym typeface="Symbol" panose="05050102010706020507" pitchFamily="2" charset="2"/>
              </a:rPr>
              <a:t></a:t>
            </a:r>
            <a:r>
              <a:rPr lang="en-US" altLang="zh-CN" sz="2600" b="1" dirty="0">
                <a:solidFill>
                  <a:srgbClr val="0000CC"/>
                </a:solidFill>
                <a:latin typeface="Times New Roman" panose="02020603050405020304" pitchFamily="18" charset="0"/>
                <a:ea typeface="楷体_GB2312" pitchFamily="49" charset="-122"/>
              </a:rPr>
              <a:t>p[i+1]}</a:t>
            </a:r>
            <a:r>
              <a:rPr lang="en-US" altLang="zh-CN" sz="2600" dirty="0">
                <a:latin typeface="Times New Roman" panose="02020603050405020304" pitchFamily="18" charset="0"/>
                <a:ea typeface="楷体_GB2312" pitchFamily="49" charset="-122"/>
              </a:rPr>
              <a:t> </a:t>
            </a:r>
            <a:endParaRPr lang="en-US" altLang="zh-CN" sz="2600" dirty="0">
              <a:latin typeface="Times New Roman" panose="02020603050405020304" pitchFamily="18" charset="0"/>
              <a:ea typeface="楷体_GB2312" pitchFamily="49" charset="-122"/>
            </a:endParaRPr>
          </a:p>
        </p:txBody>
      </p:sp>
      <p:sp>
        <p:nvSpPr>
          <p:cNvPr id="9" name="矩形 8"/>
          <p:cNvSpPr/>
          <p:nvPr/>
        </p:nvSpPr>
        <p:spPr>
          <a:xfrm>
            <a:off x="533400" y="1931765"/>
            <a:ext cx="2492990" cy="400110"/>
          </a:xfrm>
          <a:prstGeom prst="rect">
            <a:avLst/>
          </a:prstGeom>
        </p:spPr>
        <p:txBody>
          <a:bodyPr wrap="none">
            <a:spAutoFit/>
          </a:bodyPr>
          <a:lstStyle/>
          <a:p>
            <a:pPr eaLnBrk="1" hangingPunct="1"/>
            <a:r>
              <a:rPr lang="zh-CN" altLang="en-US" dirty="0">
                <a:solidFill>
                  <a:srgbClr val="FF3300"/>
                </a:solidFill>
                <a:latin typeface="Times New Roman" panose="02020603050405020304" pitchFamily="18" charset="0"/>
                <a:ea typeface="黑体" panose="02010609060101010101" pitchFamily="49" charset="-122"/>
              </a:rPr>
              <a:t>要搞清的几个问题：</a:t>
            </a:r>
            <a:endParaRPr lang="zh-CN" altLang="en-US" dirty="0">
              <a:solidFill>
                <a:srgbClr val="FF3300"/>
              </a:solidFill>
              <a:latin typeface="Times New Roman" panose="02020603050405020304" pitchFamily="18" charset="0"/>
              <a:ea typeface="黑体" panose="02010609060101010101" pitchFamily="49" charset="-122"/>
            </a:endParaRPr>
          </a:p>
        </p:txBody>
      </p:sp>
      <p:sp>
        <p:nvSpPr>
          <p:cNvPr id="10" name="Rectangle 3"/>
          <p:cNvSpPr>
            <a:spLocks noChangeArrowheads="1"/>
          </p:cNvSpPr>
          <p:nvPr/>
        </p:nvSpPr>
        <p:spPr bwMode="auto">
          <a:xfrm>
            <a:off x="152400" y="1273712"/>
            <a:ext cx="7345363" cy="533400"/>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3</a:t>
            </a: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）算法改进</a:t>
            </a:r>
            <a:endParaRPr lang="ja-JP"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3.6</a:t>
            </a:r>
            <a:r>
              <a:rPr kumimoji="1" lang="zh-CN" altLang="en-US" dirty="0"/>
              <a:t> </a:t>
            </a:r>
            <a:r>
              <a:rPr kumimoji="1" lang="en-US" altLang="zh-CN" dirty="0"/>
              <a:t>0-1</a:t>
            </a:r>
            <a:r>
              <a:rPr kumimoji="1" lang="zh-CN" altLang="en-US" dirty="0"/>
              <a:t>背包问题</a:t>
            </a:r>
            <a:endParaRPr kumimoji="1" lang="zh-CN" altLang="en-US" dirty="0"/>
          </a:p>
        </p:txBody>
      </p:sp>
      <p:sp>
        <p:nvSpPr>
          <p:cNvPr id="6" name="Text Box 12"/>
          <p:cNvSpPr txBox="1">
            <a:spLocks noChangeArrowheads="1"/>
          </p:cNvSpPr>
          <p:nvPr/>
        </p:nvSpPr>
        <p:spPr bwMode="auto">
          <a:xfrm>
            <a:off x="762000" y="2456528"/>
            <a:ext cx="25231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800100" indent="-342900">
              <a:defRPr sz="2400">
                <a:solidFill>
                  <a:schemeClr val="tx1"/>
                </a:solidFill>
                <a:latin typeface="Times New Roman" panose="02020603050405020304" pitchFamily="18" charset="0"/>
                <a:ea typeface="宋体" panose="02010600030101010101" pitchFamily="2" charset="-122"/>
              </a:defRPr>
            </a:lvl2pPr>
            <a:lvl3pPr marL="1257300" indent="-342900">
              <a:defRPr sz="2400">
                <a:solidFill>
                  <a:schemeClr val="tx1"/>
                </a:solidFill>
                <a:latin typeface="Times New Roman" panose="02020603050405020304" pitchFamily="18" charset="0"/>
                <a:ea typeface="宋体" panose="02010600030101010101" pitchFamily="2" charset="-122"/>
              </a:defRPr>
            </a:lvl3pPr>
            <a:lvl4pPr marL="1714500" indent="-342900">
              <a:defRPr sz="2400">
                <a:solidFill>
                  <a:schemeClr val="tx1"/>
                </a:solidFill>
                <a:latin typeface="Times New Roman" panose="02020603050405020304" pitchFamily="18" charset="0"/>
                <a:ea typeface="宋体" panose="02010600030101010101" pitchFamily="2" charset="-122"/>
              </a:defRPr>
            </a:lvl4pPr>
            <a:lvl5pPr marL="2171700" indent="-342900">
              <a:defRPr sz="24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u"/>
            </a:pPr>
            <a:r>
              <a:rPr lang="en-US" altLang="zh-CN" sz="2600" b="1" dirty="0">
                <a:solidFill>
                  <a:srgbClr val="0000CC"/>
                </a:solidFill>
              </a:rPr>
              <a:t>  </a:t>
            </a:r>
            <a:r>
              <a:rPr lang="zh-CN" altLang="en-US" sz="2600" b="1" dirty="0">
                <a:solidFill>
                  <a:srgbClr val="0000CC"/>
                </a:solidFill>
              </a:rPr>
              <a:t>受控跳跃点：</a:t>
            </a:r>
            <a:endParaRPr lang="zh-CN" altLang="en-US" sz="2600" b="1" dirty="0">
              <a:solidFill>
                <a:srgbClr val="0000CC"/>
              </a:solidFill>
            </a:endParaRPr>
          </a:p>
        </p:txBody>
      </p:sp>
      <p:sp>
        <p:nvSpPr>
          <p:cNvPr id="7" name="Rectangle 13"/>
          <p:cNvSpPr>
            <a:spLocks noChangeArrowheads="1"/>
          </p:cNvSpPr>
          <p:nvPr/>
        </p:nvSpPr>
        <p:spPr bwMode="auto">
          <a:xfrm>
            <a:off x="533400" y="2981291"/>
            <a:ext cx="8458200" cy="2640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0000"/>
              </a:lnSpc>
              <a:spcBef>
                <a:spcPct val="0"/>
              </a:spcBef>
              <a:buClr>
                <a:schemeClr val="accent2"/>
              </a:buClr>
              <a:buFontTx/>
              <a:buNone/>
            </a:pPr>
            <a:r>
              <a:rPr lang="zh-CN" altLang="en-US" sz="2600" dirty="0">
                <a:latin typeface="Times New Roman" panose="02020603050405020304" pitchFamily="18" charset="0"/>
              </a:rPr>
              <a:t>设</a:t>
            </a:r>
            <a:r>
              <a:rPr lang="en-US" altLang="zh-CN" sz="2600" dirty="0">
                <a:latin typeface="Times New Roman" panose="02020603050405020304" pitchFamily="18" charset="0"/>
              </a:rPr>
              <a:t>(a</a:t>
            </a:r>
            <a:r>
              <a:rPr lang="zh-CN" altLang="en-US" sz="2600" dirty="0">
                <a:latin typeface="Times New Roman" panose="02020603050405020304" pitchFamily="18" charset="0"/>
              </a:rPr>
              <a:t>，</a:t>
            </a:r>
            <a:r>
              <a:rPr lang="en-US" altLang="zh-CN" sz="2600" dirty="0">
                <a:latin typeface="Times New Roman" panose="02020603050405020304" pitchFamily="18" charset="0"/>
              </a:rPr>
              <a:t>b)</a:t>
            </a:r>
            <a:r>
              <a:rPr lang="zh-CN" altLang="en-US" sz="2600" dirty="0">
                <a:latin typeface="Times New Roman" panose="02020603050405020304" pitchFamily="18" charset="0"/>
              </a:rPr>
              <a:t>和</a:t>
            </a:r>
            <a:r>
              <a:rPr lang="en-US" altLang="zh-CN" sz="2600" dirty="0">
                <a:latin typeface="Times New Roman" panose="02020603050405020304" pitchFamily="18" charset="0"/>
              </a:rPr>
              <a:t>(c</a:t>
            </a:r>
            <a:r>
              <a:rPr lang="zh-CN" altLang="en-US" sz="2600" dirty="0">
                <a:latin typeface="Times New Roman" panose="02020603050405020304" pitchFamily="18" charset="0"/>
              </a:rPr>
              <a:t>，</a:t>
            </a:r>
            <a:r>
              <a:rPr lang="en-US" altLang="zh-CN" sz="2600" dirty="0">
                <a:latin typeface="Times New Roman" panose="02020603050405020304" pitchFamily="18" charset="0"/>
              </a:rPr>
              <a:t>d)</a:t>
            </a:r>
            <a:r>
              <a:rPr lang="zh-CN" altLang="en-US" sz="2600" dirty="0">
                <a:latin typeface="Times New Roman" panose="02020603050405020304" pitchFamily="18" charset="0"/>
              </a:rPr>
              <a:t>是</a:t>
            </a:r>
            <a:r>
              <a:rPr lang="en-US" altLang="zh-CN" sz="2600" dirty="0">
                <a:latin typeface="Times New Roman" panose="02020603050405020304" pitchFamily="18" charset="0"/>
              </a:rPr>
              <a:t>p[i+1]</a:t>
            </a:r>
            <a:r>
              <a:rPr lang="en-US" altLang="zh-CN" sz="2600" dirty="0">
                <a:latin typeface="Times New Roman" panose="02020603050405020304" pitchFamily="18" charset="0"/>
                <a:sym typeface="Symbol" panose="05050102010706020507" pitchFamily="2" charset="2"/>
              </a:rPr>
              <a:t></a:t>
            </a:r>
            <a:r>
              <a:rPr lang="en-US" altLang="zh-CN" sz="2600" dirty="0">
                <a:latin typeface="Times New Roman" panose="02020603050405020304" pitchFamily="18" charset="0"/>
              </a:rPr>
              <a:t>q[i+1]</a:t>
            </a:r>
            <a:r>
              <a:rPr lang="zh-CN" altLang="en-US" sz="2600" dirty="0">
                <a:latin typeface="Times New Roman" panose="02020603050405020304" pitchFamily="18" charset="0"/>
              </a:rPr>
              <a:t>中的</a:t>
            </a:r>
            <a:r>
              <a:rPr lang="en-US" altLang="zh-CN" sz="2600" dirty="0">
                <a:latin typeface="Times New Roman" panose="02020603050405020304" pitchFamily="18" charset="0"/>
              </a:rPr>
              <a:t>2</a:t>
            </a:r>
            <a:r>
              <a:rPr lang="zh-CN" altLang="en-US" sz="2600" dirty="0">
                <a:latin typeface="Times New Roman" panose="02020603050405020304" pitchFamily="18" charset="0"/>
              </a:rPr>
              <a:t>个跳跃点，则当</a:t>
            </a:r>
            <a:r>
              <a:rPr lang="en-US" altLang="zh-CN" sz="2600" dirty="0" err="1">
                <a:latin typeface="Times New Roman" panose="02020603050405020304" pitchFamily="18" charset="0"/>
              </a:rPr>
              <a:t>c</a:t>
            </a:r>
            <a:r>
              <a:rPr lang="en-US" altLang="zh-CN" sz="2600" dirty="0" err="1">
                <a:latin typeface="Times New Roman" panose="02020603050405020304" pitchFamily="18" charset="0"/>
                <a:sym typeface="Symbol" panose="05050102010706020507" pitchFamily="2" charset="2"/>
              </a:rPr>
              <a:t></a:t>
            </a:r>
            <a:r>
              <a:rPr lang="en-US" altLang="zh-CN" sz="2600" dirty="0" err="1">
                <a:latin typeface="Times New Roman" panose="02020603050405020304" pitchFamily="18" charset="0"/>
              </a:rPr>
              <a:t>a</a:t>
            </a:r>
            <a:r>
              <a:rPr lang="zh-CN" altLang="en-US" sz="2600" dirty="0">
                <a:latin typeface="Times New Roman" panose="02020603050405020304" pitchFamily="18" charset="0"/>
              </a:rPr>
              <a:t>且</a:t>
            </a:r>
            <a:r>
              <a:rPr lang="en-US" altLang="zh-CN" sz="2600" dirty="0">
                <a:latin typeface="Times New Roman" panose="02020603050405020304" pitchFamily="18" charset="0"/>
              </a:rPr>
              <a:t>d&lt;b</a:t>
            </a:r>
            <a:r>
              <a:rPr lang="zh-CN" altLang="en-US" sz="2600" dirty="0">
                <a:latin typeface="Times New Roman" panose="02020603050405020304" pitchFamily="18" charset="0"/>
              </a:rPr>
              <a:t>时，</a:t>
            </a:r>
            <a:r>
              <a:rPr lang="en-US" altLang="zh-CN" sz="2600" dirty="0">
                <a:latin typeface="Times New Roman" panose="02020603050405020304" pitchFamily="18" charset="0"/>
              </a:rPr>
              <a:t>(c</a:t>
            </a:r>
            <a:r>
              <a:rPr lang="zh-CN" altLang="en-US" sz="2600" dirty="0">
                <a:latin typeface="Times New Roman" panose="02020603050405020304" pitchFamily="18" charset="0"/>
              </a:rPr>
              <a:t>，</a:t>
            </a:r>
            <a:r>
              <a:rPr lang="en-US" altLang="zh-CN" sz="2600" dirty="0">
                <a:latin typeface="Times New Roman" panose="02020603050405020304" pitchFamily="18" charset="0"/>
              </a:rPr>
              <a:t>d)</a:t>
            </a:r>
            <a:r>
              <a:rPr lang="zh-CN" altLang="en-US" sz="2600" dirty="0">
                <a:latin typeface="Times New Roman" panose="02020603050405020304" pitchFamily="18" charset="0"/>
              </a:rPr>
              <a:t>受控于</a:t>
            </a:r>
            <a:r>
              <a:rPr lang="en-US" altLang="zh-CN" sz="2600" dirty="0">
                <a:latin typeface="Times New Roman" panose="02020603050405020304" pitchFamily="18" charset="0"/>
              </a:rPr>
              <a:t>(a</a:t>
            </a:r>
            <a:r>
              <a:rPr lang="zh-CN" altLang="en-US" sz="2600" dirty="0">
                <a:latin typeface="Times New Roman" panose="02020603050405020304" pitchFamily="18" charset="0"/>
              </a:rPr>
              <a:t>，</a:t>
            </a:r>
            <a:r>
              <a:rPr lang="en-US" altLang="zh-CN" sz="2600" dirty="0">
                <a:latin typeface="Times New Roman" panose="02020603050405020304" pitchFamily="18" charset="0"/>
              </a:rPr>
              <a:t>b)</a:t>
            </a:r>
            <a:r>
              <a:rPr lang="zh-CN" altLang="en-US" sz="2600" dirty="0">
                <a:latin typeface="Times New Roman" panose="02020603050405020304" pitchFamily="18" charset="0"/>
              </a:rPr>
              <a:t>，从而</a:t>
            </a:r>
            <a:r>
              <a:rPr lang="en-US" altLang="zh-CN" sz="2600" dirty="0">
                <a:latin typeface="Times New Roman" panose="02020603050405020304" pitchFamily="18" charset="0"/>
              </a:rPr>
              <a:t>(c</a:t>
            </a:r>
            <a:r>
              <a:rPr lang="zh-CN" altLang="en-US" sz="2600" dirty="0">
                <a:latin typeface="Times New Roman" panose="02020603050405020304" pitchFamily="18" charset="0"/>
              </a:rPr>
              <a:t>，</a:t>
            </a:r>
            <a:r>
              <a:rPr lang="en-US" altLang="zh-CN" sz="2600" dirty="0">
                <a:latin typeface="Times New Roman" panose="02020603050405020304" pitchFamily="18" charset="0"/>
              </a:rPr>
              <a:t>d)</a:t>
            </a:r>
            <a:r>
              <a:rPr lang="zh-CN" altLang="en-US" sz="2600" dirty="0">
                <a:latin typeface="Times New Roman" panose="02020603050405020304" pitchFamily="18" charset="0"/>
              </a:rPr>
              <a:t>不是</a:t>
            </a:r>
            <a:r>
              <a:rPr lang="en-US" altLang="zh-CN" sz="2600" dirty="0">
                <a:latin typeface="Times New Roman" panose="02020603050405020304" pitchFamily="18" charset="0"/>
              </a:rPr>
              <a:t>p[</a:t>
            </a:r>
            <a:r>
              <a:rPr lang="en-US" altLang="zh-CN" sz="2600" dirty="0" err="1">
                <a:latin typeface="Times New Roman" panose="02020603050405020304" pitchFamily="18" charset="0"/>
              </a:rPr>
              <a:t>i</a:t>
            </a:r>
            <a:r>
              <a:rPr lang="en-US" altLang="zh-CN" sz="2600" dirty="0">
                <a:latin typeface="Times New Roman" panose="02020603050405020304" pitchFamily="18" charset="0"/>
              </a:rPr>
              <a:t>]</a:t>
            </a:r>
            <a:r>
              <a:rPr lang="zh-CN" altLang="en-US" sz="2600" dirty="0">
                <a:latin typeface="Times New Roman" panose="02020603050405020304" pitchFamily="18" charset="0"/>
              </a:rPr>
              <a:t>中的跳跃点。即，</a:t>
            </a:r>
            <a:r>
              <a:rPr lang="zh-CN" altLang="en-US" sz="2600" b="1" dirty="0">
                <a:solidFill>
                  <a:srgbClr val="0000CC"/>
                </a:solidFill>
                <a:latin typeface="Times New Roman" panose="02020603050405020304" pitchFamily="18" charset="0"/>
              </a:rPr>
              <a:t>背包容量大，装的物品价值小。</a:t>
            </a:r>
            <a:endParaRPr lang="zh-CN" altLang="en-US" sz="2600" b="1" dirty="0">
              <a:solidFill>
                <a:srgbClr val="0000CC"/>
              </a:solidFill>
              <a:latin typeface="Times New Roman" panose="02020603050405020304" pitchFamily="18" charset="0"/>
            </a:endParaRPr>
          </a:p>
          <a:p>
            <a:pPr eaLnBrk="1" hangingPunct="1">
              <a:lnSpc>
                <a:spcPct val="110000"/>
              </a:lnSpc>
              <a:spcBef>
                <a:spcPct val="0"/>
              </a:spcBef>
              <a:buClr>
                <a:schemeClr val="accent2"/>
              </a:buClr>
              <a:buFontTx/>
              <a:buNone/>
            </a:pPr>
            <a:r>
              <a:rPr lang="en-US" altLang="zh-CN" sz="2600" b="1" dirty="0">
                <a:solidFill>
                  <a:srgbClr val="FF3300"/>
                </a:solidFill>
                <a:latin typeface="Times New Roman" panose="02020603050405020304" pitchFamily="18" charset="0"/>
              </a:rPr>
              <a:t>(c</a:t>
            </a:r>
            <a:r>
              <a:rPr lang="zh-CN" altLang="en-US" sz="2600" b="1" dirty="0">
                <a:solidFill>
                  <a:srgbClr val="FF3300"/>
                </a:solidFill>
                <a:latin typeface="Times New Roman" panose="02020603050405020304" pitchFamily="18" charset="0"/>
              </a:rPr>
              <a:t>，</a:t>
            </a:r>
            <a:r>
              <a:rPr lang="en-US" altLang="zh-CN" sz="2600" b="1" dirty="0">
                <a:solidFill>
                  <a:srgbClr val="FF3300"/>
                </a:solidFill>
                <a:latin typeface="Times New Roman" panose="02020603050405020304" pitchFamily="18" charset="0"/>
              </a:rPr>
              <a:t>d)</a:t>
            </a:r>
            <a:r>
              <a:rPr lang="zh-CN" altLang="en-US" sz="2600" b="1" dirty="0">
                <a:solidFill>
                  <a:srgbClr val="FF3300"/>
                </a:solidFill>
                <a:latin typeface="Times New Roman" panose="02020603050405020304" pitchFamily="18" charset="0"/>
              </a:rPr>
              <a:t>肯定不是最优值。</a:t>
            </a:r>
            <a:endParaRPr lang="zh-CN" altLang="en-US" sz="2600" b="1" dirty="0">
              <a:solidFill>
                <a:srgbClr val="FF3300"/>
              </a:solidFill>
              <a:latin typeface="Times New Roman" panose="02020603050405020304" pitchFamily="18" charset="0"/>
            </a:endParaRPr>
          </a:p>
          <a:p>
            <a:pPr eaLnBrk="1" hangingPunct="1">
              <a:lnSpc>
                <a:spcPct val="110000"/>
              </a:lnSpc>
              <a:spcBef>
                <a:spcPct val="0"/>
              </a:spcBef>
              <a:buClr>
                <a:schemeClr val="accent2"/>
              </a:buClr>
              <a:buFontTx/>
              <a:buNone/>
            </a:pPr>
            <a:r>
              <a:rPr lang="zh-CN" altLang="en-US" sz="2600" dirty="0">
                <a:latin typeface="Times New Roman" panose="02020603050405020304" pitchFamily="18" charset="0"/>
              </a:rPr>
              <a:t>除受控跳跃点外，</a:t>
            </a:r>
            <a:r>
              <a:rPr lang="en-US" altLang="zh-CN" sz="2600" dirty="0">
                <a:latin typeface="Times New Roman" panose="02020603050405020304" pitchFamily="18" charset="0"/>
              </a:rPr>
              <a:t>p[i+1]</a:t>
            </a:r>
            <a:r>
              <a:rPr lang="en-US" altLang="zh-CN" sz="2600" dirty="0">
                <a:latin typeface="Times New Roman" panose="02020603050405020304" pitchFamily="18" charset="0"/>
                <a:sym typeface="Symbol" panose="05050102010706020507" pitchFamily="2" charset="2"/>
              </a:rPr>
              <a:t></a:t>
            </a:r>
            <a:r>
              <a:rPr lang="en-US" altLang="zh-CN" sz="2600" dirty="0">
                <a:latin typeface="Times New Roman" panose="02020603050405020304" pitchFamily="18" charset="0"/>
              </a:rPr>
              <a:t>q[i+1]</a:t>
            </a:r>
            <a:r>
              <a:rPr lang="zh-CN" altLang="en-US" sz="2600" dirty="0">
                <a:latin typeface="Times New Roman" panose="02020603050405020304" pitchFamily="18" charset="0"/>
              </a:rPr>
              <a:t>中的其它跳跃点均为</a:t>
            </a:r>
            <a:r>
              <a:rPr lang="en-US" altLang="zh-CN" sz="2600" dirty="0">
                <a:latin typeface="Times New Roman" panose="02020603050405020304" pitchFamily="18" charset="0"/>
              </a:rPr>
              <a:t>p[</a:t>
            </a:r>
            <a:r>
              <a:rPr lang="en-US" altLang="zh-CN" sz="2600" dirty="0" err="1">
                <a:latin typeface="Times New Roman" panose="02020603050405020304" pitchFamily="18" charset="0"/>
              </a:rPr>
              <a:t>i</a:t>
            </a:r>
            <a:r>
              <a:rPr lang="en-US" altLang="zh-CN" sz="2600" dirty="0">
                <a:latin typeface="Times New Roman" panose="02020603050405020304" pitchFamily="18" charset="0"/>
              </a:rPr>
              <a:t>]</a:t>
            </a:r>
            <a:r>
              <a:rPr lang="zh-CN" altLang="en-US" sz="2600" dirty="0">
                <a:latin typeface="Times New Roman" panose="02020603050405020304" pitchFamily="18" charset="0"/>
              </a:rPr>
              <a:t>中的跳跃点。</a:t>
            </a:r>
            <a:endParaRPr lang="zh-CN" altLang="en-US" sz="2600" dirty="0">
              <a:latin typeface="Times New Roman" panose="02020603050405020304" pitchFamily="18" charset="0"/>
            </a:endParaRPr>
          </a:p>
        </p:txBody>
      </p:sp>
      <p:sp>
        <p:nvSpPr>
          <p:cNvPr id="8" name="矩形 7"/>
          <p:cNvSpPr/>
          <p:nvPr/>
        </p:nvSpPr>
        <p:spPr>
          <a:xfrm>
            <a:off x="533400" y="1931765"/>
            <a:ext cx="2492990" cy="400110"/>
          </a:xfrm>
          <a:prstGeom prst="rect">
            <a:avLst/>
          </a:prstGeom>
        </p:spPr>
        <p:txBody>
          <a:bodyPr wrap="none">
            <a:spAutoFit/>
          </a:bodyPr>
          <a:lstStyle/>
          <a:p>
            <a:pPr eaLnBrk="1" hangingPunct="1"/>
            <a:r>
              <a:rPr lang="zh-CN" altLang="en-US" dirty="0">
                <a:solidFill>
                  <a:srgbClr val="FF3300"/>
                </a:solidFill>
                <a:latin typeface="Times New Roman" panose="02020603050405020304" pitchFamily="18" charset="0"/>
                <a:ea typeface="黑体" panose="02010609060101010101" pitchFamily="49" charset="-122"/>
              </a:rPr>
              <a:t>要搞清的几个问题：</a:t>
            </a:r>
            <a:endParaRPr lang="zh-CN" altLang="en-US" dirty="0">
              <a:solidFill>
                <a:srgbClr val="FF3300"/>
              </a:solidFill>
              <a:latin typeface="Times New Roman" panose="02020603050405020304" pitchFamily="18" charset="0"/>
              <a:ea typeface="黑体" panose="02010609060101010101" pitchFamily="49" charset="-122"/>
            </a:endParaRPr>
          </a:p>
        </p:txBody>
      </p:sp>
      <p:sp>
        <p:nvSpPr>
          <p:cNvPr id="9" name="Rectangle 3"/>
          <p:cNvSpPr>
            <a:spLocks noChangeArrowheads="1"/>
          </p:cNvSpPr>
          <p:nvPr/>
        </p:nvSpPr>
        <p:spPr bwMode="auto">
          <a:xfrm>
            <a:off x="152400" y="1273712"/>
            <a:ext cx="7345363" cy="533400"/>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3</a:t>
            </a: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）算法改进</a:t>
            </a:r>
            <a:endParaRPr lang="ja-JP"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3.6</a:t>
            </a:r>
            <a:r>
              <a:rPr kumimoji="1" lang="zh-CN" altLang="en-US" dirty="0"/>
              <a:t> </a:t>
            </a:r>
            <a:r>
              <a:rPr kumimoji="1" lang="en-US" altLang="zh-CN" dirty="0"/>
              <a:t>0-1</a:t>
            </a:r>
            <a:r>
              <a:rPr kumimoji="1" lang="zh-CN" altLang="en-US" dirty="0"/>
              <a:t>背包问题</a:t>
            </a:r>
            <a:endParaRPr kumimoji="1" lang="zh-CN" altLang="en-US" dirty="0"/>
          </a:p>
        </p:txBody>
      </p:sp>
      <p:sp>
        <p:nvSpPr>
          <p:cNvPr id="8" name="Rectangle 6"/>
          <p:cNvSpPr>
            <a:spLocks noChangeArrowheads="1"/>
          </p:cNvSpPr>
          <p:nvPr/>
        </p:nvSpPr>
        <p:spPr bwMode="auto">
          <a:xfrm>
            <a:off x="834820" y="2551197"/>
            <a:ext cx="3683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3400" b="1" dirty="0">
                <a:solidFill>
                  <a:srgbClr val="0000CC"/>
                </a:solidFill>
                <a:latin typeface="Times New Roman" panose="02020603050405020304" pitchFamily="18" charset="0"/>
              </a:rPr>
              <a:t>p[</a:t>
            </a:r>
            <a:r>
              <a:rPr lang="en-US" altLang="zh-CN" sz="3400" b="1" dirty="0" err="1">
                <a:solidFill>
                  <a:srgbClr val="0000CC"/>
                </a:solidFill>
                <a:latin typeface="Times New Roman" panose="02020603050405020304" pitchFamily="18" charset="0"/>
              </a:rPr>
              <a:t>i</a:t>
            </a:r>
            <a:r>
              <a:rPr lang="en-US" altLang="zh-CN" sz="3400" b="1" dirty="0">
                <a:solidFill>
                  <a:srgbClr val="0000CC"/>
                </a:solidFill>
                <a:latin typeface="Times New Roman" panose="02020603050405020304" pitchFamily="18" charset="0"/>
              </a:rPr>
              <a:t>]</a:t>
            </a:r>
            <a:r>
              <a:rPr lang="zh-CN" altLang="en-US" sz="3400" b="1" dirty="0">
                <a:solidFill>
                  <a:srgbClr val="0000CC"/>
                </a:solidFill>
                <a:latin typeface="Times New Roman" panose="02020603050405020304" pitchFamily="18" charset="0"/>
              </a:rPr>
              <a:t>的计算：分三步</a:t>
            </a:r>
            <a:endParaRPr lang="zh-CN" altLang="en-US" sz="3400" b="1" dirty="0">
              <a:solidFill>
                <a:srgbClr val="0000CC"/>
              </a:solidFill>
              <a:latin typeface="Times New Roman" panose="02020603050405020304" pitchFamily="18" charset="0"/>
            </a:endParaRPr>
          </a:p>
        </p:txBody>
      </p:sp>
      <p:sp>
        <p:nvSpPr>
          <p:cNvPr id="9" name="Text Box 11"/>
          <p:cNvSpPr txBox="1">
            <a:spLocks noChangeArrowheads="1"/>
          </p:cNvSpPr>
          <p:nvPr/>
        </p:nvSpPr>
        <p:spPr bwMode="auto">
          <a:xfrm>
            <a:off x="1063420" y="3221122"/>
            <a:ext cx="7543800" cy="243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800100" indent="-342900">
              <a:defRPr sz="2400">
                <a:solidFill>
                  <a:schemeClr val="tx1"/>
                </a:solidFill>
                <a:latin typeface="Times New Roman" panose="02020603050405020304" pitchFamily="18" charset="0"/>
                <a:ea typeface="宋体" panose="02010600030101010101" pitchFamily="2" charset="-122"/>
              </a:defRPr>
            </a:lvl2pPr>
            <a:lvl3pPr marL="1257300" indent="-342900">
              <a:defRPr sz="2400">
                <a:solidFill>
                  <a:schemeClr val="tx1"/>
                </a:solidFill>
                <a:latin typeface="Times New Roman" panose="02020603050405020304" pitchFamily="18" charset="0"/>
                <a:ea typeface="宋体" panose="02010600030101010101" pitchFamily="2" charset="-122"/>
              </a:defRPr>
            </a:lvl3pPr>
            <a:lvl4pPr marL="1714500" indent="-342900">
              <a:defRPr sz="2400">
                <a:solidFill>
                  <a:schemeClr val="tx1"/>
                </a:solidFill>
                <a:latin typeface="Times New Roman" panose="02020603050405020304" pitchFamily="18" charset="0"/>
                <a:ea typeface="宋体" panose="02010600030101010101" pitchFamily="2" charset="-122"/>
              </a:defRPr>
            </a:lvl4pPr>
            <a:lvl5pPr marL="2171700" indent="-342900">
              <a:defRPr sz="24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FontTx/>
              <a:buAutoNum type="arabicPeriod"/>
            </a:pPr>
            <a:r>
              <a:rPr lang="zh-CN" altLang="en-US" sz="3800">
                <a:ea typeface="方正姚体" panose="02010601030101010101" pitchFamily="2" charset="-122"/>
              </a:rPr>
              <a:t>先由</a:t>
            </a:r>
            <a:r>
              <a:rPr lang="en-US" altLang="zh-CN" sz="3800">
                <a:ea typeface="方正姚体" panose="02010601030101010101" pitchFamily="2" charset="-122"/>
              </a:rPr>
              <a:t>p[i+1]</a:t>
            </a:r>
            <a:r>
              <a:rPr lang="zh-CN" altLang="en-US" sz="3800">
                <a:ea typeface="方正姚体" panose="02010601030101010101" pitchFamily="2" charset="-122"/>
              </a:rPr>
              <a:t>计算出</a:t>
            </a:r>
            <a:r>
              <a:rPr lang="en-US" altLang="zh-CN" sz="3800">
                <a:ea typeface="方正姚体" panose="02010601030101010101" pitchFamily="2" charset="-122"/>
              </a:rPr>
              <a:t>q[i+1]</a:t>
            </a:r>
            <a:endParaRPr lang="en-US" altLang="zh-CN" sz="3800">
              <a:ea typeface="方正姚体" panose="02010601030101010101" pitchFamily="2" charset="-122"/>
            </a:endParaRPr>
          </a:p>
          <a:p>
            <a:pPr eaLnBrk="1" hangingPunct="1">
              <a:buClr>
                <a:schemeClr val="accent2"/>
              </a:buClr>
              <a:buFontTx/>
              <a:buAutoNum type="arabicPeriod"/>
            </a:pPr>
            <a:r>
              <a:rPr lang="zh-CN" altLang="en-US" sz="3800">
                <a:ea typeface="方正姚体" panose="02010601030101010101" pitchFamily="2" charset="-122"/>
              </a:rPr>
              <a:t>合并表</a:t>
            </a:r>
            <a:r>
              <a:rPr lang="en-US" altLang="zh-CN" sz="3800">
                <a:ea typeface="方正姚体" panose="02010601030101010101" pitchFamily="2" charset="-122"/>
              </a:rPr>
              <a:t>p[i+1]</a:t>
            </a:r>
            <a:r>
              <a:rPr lang="zh-CN" altLang="en-US" sz="3800">
                <a:ea typeface="方正姚体" panose="02010601030101010101" pitchFamily="2" charset="-122"/>
              </a:rPr>
              <a:t>和表</a:t>
            </a:r>
            <a:r>
              <a:rPr lang="en-US" altLang="zh-CN" sz="3800">
                <a:ea typeface="方正姚体" panose="02010601030101010101" pitchFamily="2" charset="-122"/>
              </a:rPr>
              <a:t>q[i+1]</a:t>
            </a:r>
            <a:endParaRPr lang="en-US" altLang="zh-CN" sz="3800">
              <a:ea typeface="方正姚体" panose="02010601030101010101" pitchFamily="2" charset="-122"/>
            </a:endParaRPr>
          </a:p>
          <a:p>
            <a:pPr eaLnBrk="1" hangingPunct="1">
              <a:buClr>
                <a:schemeClr val="accent2"/>
              </a:buClr>
              <a:buFontTx/>
              <a:buAutoNum type="arabicPeriod"/>
            </a:pPr>
            <a:r>
              <a:rPr lang="zh-CN" altLang="en-US" sz="3800">
                <a:ea typeface="方正姚体" panose="02010601030101010101" pitchFamily="2" charset="-122"/>
              </a:rPr>
              <a:t>清除其中的受控跳跃点得到表</a:t>
            </a:r>
            <a:r>
              <a:rPr lang="en-US" altLang="zh-CN" sz="3800">
                <a:ea typeface="方正姚体" panose="02010601030101010101" pitchFamily="2" charset="-122"/>
              </a:rPr>
              <a:t>p[i]</a:t>
            </a:r>
            <a:endParaRPr lang="en-US" altLang="zh-CN" sz="3800">
              <a:ea typeface="方正姚体" panose="02010601030101010101" pitchFamily="2" charset="-122"/>
            </a:endParaRPr>
          </a:p>
          <a:p>
            <a:pPr algn="ctr" eaLnBrk="1" hangingPunct="1">
              <a:buClr>
                <a:schemeClr val="accent2"/>
              </a:buClr>
            </a:pPr>
            <a:r>
              <a:rPr lang="en-US" altLang="zh-CN" sz="4000" b="1">
                <a:solidFill>
                  <a:srgbClr val="FF3300"/>
                </a:solidFill>
                <a:ea typeface="方正姚体" panose="02010601030101010101" pitchFamily="2" charset="-122"/>
              </a:rPr>
              <a:t>p[i] = p[i+1]</a:t>
            </a:r>
            <a:r>
              <a:rPr lang="en-US" altLang="zh-CN" sz="4000" b="1">
                <a:solidFill>
                  <a:srgbClr val="FF3300"/>
                </a:solidFill>
                <a:ea typeface="方正姚体" panose="02010601030101010101" pitchFamily="2" charset="-122"/>
                <a:sym typeface="Symbol" panose="05050102010706020507" pitchFamily="2" charset="2"/>
              </a:rPr>
              <a:t></a:t>
            </a:r>
            <a:r>
              <a:rPr lang="en-US" altLang="zh-CN" sz="4000" b="1">
                <a:solidFill>
                  <a:srgbClr val="FF3300"/>
                </a:solidFill>
                <a:ea typeface="方正姚体" panose="02010601030101010101" pitchFamily="2" charset="-122"/>
              </a:rPr>
              <a:t>q[i+1]</a:t>
            </a:r>
            <a:endParaRPr lang="en-US" altLang="zh-CN" sz="4000" b="1">
              <a:solidFill>
                <a:srgbClr val="FF3300"/>
              </a:solidFill>
              <a:ea typeface="方正姚体" panose="02010601030101010101" pitchFamily="2" charset="-122"/>
            </a:endParaRPr>
          </a:p>
        </p:txBody>
      </p:sp>
      <p:sp>
        <p:nvSpPr>
          <p:cNvPr id="11" name="矩形 10"/>
          <p:cNvSpPr/>
          <p:nvPr/>
        </p:nvSpPr>
        <p:spPr>
          <a:xfrm>
            <a:off x="533400" y="1931765"/>
            <a:ext cx="2492990" cy="400110"/>
          </a:xfrm>
          <a:prstGeom prst="rect">
            <a:avLst/>
          </a:prstGeom>
        </p:spPr>
        <p:txBody>
          <a:bodyPr wrap="none">
            <a:spAutoFit/>
          </a:bodyPr>
          <a:lstStyle/>
          <a:p>
            <a:pPr eaLnBrk="1" hangingPunct="1"/>
            <a:r>
              <a:rPr lang="zh-CN" altLang="en-US" dirty="0">
                <a:solidFill>
                  <a:srgbClr val="FF3300"/>
                </a:solidFill>
                <a:latin typeface="Times New Roman" panose="02020603050405020304" pitchFamily="18" charset="0"/>
                <a:ea typeface="黑体" panose="02010609060101010101" pitchFamily="49" charset="-122"/>
              </a:rPr>
              <a:t>要搞清的几个问题：</a:t>
            </a:r>
            <a:endParaRPr lang="zh-CN" altLang="en-US" dirty="0">
              <a:solidFill>
                <a:srgbClr val="FF3300"/>
              </a:solidFill>
              <a:latin typeface="Times New Roman" panose="02020603050405020304" pitchFamily="18" charset="0"/>
              <a:ea typeface="黑体" panose="02010609060101010101" pitchFamily="49" charset="-122"/>
            </a:endParaRPr>
          </a:p>
        </p:txBody>
      </p:sp>
      <p:sp>
        <p:nvSpPr>
          <p:cNvPr id="12" name="Rectangle 3"/>
          <p:cNvSpPr>
            <a:spLocks noChangeArrowheads="1"/>
          </p:cNvSpPr>
          <p:nvPr/>
        </p:nvSpPr>
        <p:spPr bwMode="auto">
          <a:xfrm>
            <a:off x="152400" y="1273712"/>
            <a:ext cx="7345363" cy="533400"/>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3</a:t>
            </a: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）算法改进</a:t>
            </a:r>
            <a:endParaRPr lang="ja-JP"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3.6</a:t>
            </a:r>
            <a:r>
              <a:rPr kumimoji="1" lang="zh-CN" altLang="en-US" dirty="0"/>
              <a:t> </a:t>
            </a:r>
            <a:r>
              <a:rPr kumimoji="1" lang="en-US" altLang="zh-CN" dirty="0"/>
              <a:t>0-1</a:t>
            </a:r>
            <a:r>
              <a:rPr kumimoji="1" lang="zh-CN" altLang="en-US" dirty="0"/>
              <a:t>背包问题</a:t>
            </a:r>
            <a:endParaRPr kumimoji="1" lang="zh-CN" altLang="en-US" dirty="0"/>
          </a:p>
        </p:txBody>
      </p:sp>
      <p:sp>
        <p:nvSpPr>
          <p:cNvPr id="4" name="矩形 3"/>
          <p:cNvSpPr/>
          <p:nvPr/>
        </p:nvSpPr>
        <p:spPr>
          <a:xfrm>
            <a:off x="533400" y="1931765"/>
            <a:ext cx="2492990" cy="400110"/>
          </a:xfrm>
          <a:prstGeom prst="rect">
            <a:avLst/>
          </a:prstGeom>
        </p:spPr>
        <p:txBody>
          <a:bodyPr wrap="none">
            <a:spAutoFit/>
          </a:bodyPr>
          <a:lstStyle/>
          <a:p>
            <a:pPr eaLnBrk="1" hangingPunct="1"/>
            <a:r>
              <a:rPr lang="zh-CN" altLang="en-US" dirty="0">
                <a:solidFill>
                  <a:srgbClr val="FF3300"/>
                </a:solidFill>
                <a:latin typeface="Times New Roman" panose="02020603050405020304" pitchFamily="18" charset="0"/>
                <a:ea typeface="黑体" panose="02010609060101010101" pitchFamily="49" charset="-122"/>
              </a:rPr>
              <a:t>要搞清的几个问题：</a:t>
            </a:r>
            <a:endParaRPr lang="zh-CN" altLang="en-US" dirty="0">
              <a:solidFill>
                <a:srgbClr val="FF3300"/>
              </a:solidFill>
              <a:latin typeface="Times New Roman" panose="02020603050405020304" pitchFamily="18" charset="0"/>
              <a:ea typeface="黑体" panose="02010609060101010101" pitchFamily="49" charset="-122"/>
            </a:endParaRPr>
          </a:p>
        </p:txBody>
      </p:sp>
      <p:sp>
        <p:nvSpPr>
          <p:cNvPr id="7" name="Text Box 5"/>
          <p:cNvSpPr txBox="1">
            <a:spLocks noChangeArrowheads="1"/>
          </p:cNvSpPr>
          <p:nvPr/>
        </p:nvSpPr>
        <p:spPr bwMode="auto">
          <a:xfrm>
            <a:off x="661906" y="2340171"/>
            <a:ext cx="8229600" cy="359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800100" indent="-342900">
              <a:defRPr sz="2400">
                <a:solidFill>
                  <a:schemeClr val="tx1"/>
                </a:solidFill>
                <a:latin typeface="Times New Roman" panose="02020603050405020304" pitchFamily="18" charset="0"/>
                <a:ea typeface="宋体" panose="02010600030101010101" pitchFamily="2" charset="-122"/>
              </a:defRPr>
            </a:lvl2pPr>
            <a:lvl3pPr marL="1257300" indent="-342900">
              <a:defRPr sz="2400">
                <a:solidFill>
                  <a:schemeClr val="tx1"/>
                </a:solidFill>
                <a:latin typeface="Times New Roman" panose="02020603050405020304" pitchFamily="18" charset="0"/>
                <a:ea typeface="宋体" panose="02010600030101010101" pitchFamily="2" charset="-122"/>
              </a:defRPr>
            </a:lvl3pPr>
            <a:lvl4pPr marL="1714500" indent="-342900">
              <a:defRPr sz="2400">
                <a:solidFill>
                  <a:schemeClr val="tx1"/>
                </a:solidFill>
                <a:latin typeface="Times New Roman" panose="02020603050405020304" pitchFamily="18" charset="0"/>
                <a:ea typeface="宋体" panose="02010600030101010101" pitchFamily="2" charset="-122"/>
              </a:defRPr>
            </a:lvl4pPr>
            <a:lvl5pPr marL="2171700" indent="-342900">
              <a:defRPr sz="24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FontTx/>
              <a:buAutoNum type="arabicPeriod"/>
            </a:pPr>
            <a:r>
              <a:rPr lang="en-US" altLang="zh-CN" sz="3800" dirty="0">
                <a:ea typeface="方正姚体" panose="02010601030101010101" pitchFamily="2" charset="-122"/>
              </a:rPr>
              <a:t> m</a:t>
            </a:r>
            <a:r>
              <a:rPr lang="zh-CN" altLang="en-US" sz="3800" dirty="0">
                <a:ea typeface="方正姚体" panose="02010601030101010101" pitchFamily="2" charset="-122"/>
              </a:rPr>
              <a:t>（</a:t>
            </a:r>
            <a:r>
              <a:rPr lang="en-US" altLang="zh-CN" sz="3800" dirty="0" err="1">
                <a:ea typeface="方正姚体" panose="02010601030101010101" pitchFamily="2" charset="-122"/>
              </a:rPr>
              <a:t>i</a:t>
            </a:r>
            <a:r>
              <a:rPr lang="zh-CN" altLang="en-US" sz="3800" dirty="0">
                <a:ea typeface="方正姚体" panose="02010601030101010101" pitchFamily="2" charset="-122"/>
              </a:rPr>
              <a:t>，</a:t>
            </a:r>
            <a:r>
              <a:rPr lang="en-US" altLang="zh-CN" sz="3800" dirty="0">
                <a:ea typeface="方正姚体" panose="02010601030101010101" pitchFamily="2" charset="-122"/>
              </a:rPr>
              <a:t>j</a:t>
            </a:r>
            <a:r>
              <a:rPr lang="zh-CN" altLang="en-US" sz="3800" dirty="0">
                <a:ea typeface="方正姚体" panose="02010601030101010101" pitchFamily="2" charset="-122"/>
              </a:rPr>
              <a:t>）</a:t>
            </a:r>
            <a:endParaRPr lang="zh-CN" altLang="en-US" sz="3800" dirty="0">
              <a:ea typeface="方正姚体" panose="02010601030101010101" pitchFamily="2" charset="-122"/>
            </a:endParaRPr>
          </a:p>
          <a:p>
            <a:pPr eaLnBrk="1" hangingPunct="1">
              <a:buClr>
                <a:schemeClr val="accent2"/>
              </a:buClr>
              <a:buFontTx/>
              <a:buAutoNum type="arabicPeriod"/>
            </a:pPr>
            <a:r>
              <a:rPr lang="zh-CN" altLang="en-US" sz="3800" dirty="0">
                <a:ea typeface="方正姚体" panose="02010601030101010101" pitchFamily="2" charset="-122"/>
              </a:rPr>
              <a:t>跳跃点（</a:t>
            </a:r>
            <a:r>
              <a:rPr lang="en-US" altLang="zh-CN" sz="3800" dirty="0">
                <a:ea typeface="方正姚体" panose="02010601030101010101" pitchFamily="2" charset="-122"/>
              </a:rPr>
              <a:t>s</a:t>
            </a:r>
            <a:r>
              <a:rPr lang="zh-CN" altLang="en-US" sz="3800" dirty="0">
                <a:ea typeface="方正姚体" panose="02010601030101010101" pitchFamily="2" charset="-122"/>
              </a:rPr>
              <a:t>，</a:t>
            </a:r>
            <a:r>
              <a:rPr lang="en-US" altLang="zh-CN" sz="3800" dirty="0">
                <a:ea typeface="方正姚体" panose="02010601030101010101" pitchFamily="2" charset="-122"/>
              </a:rPr>
              <a:t>t</a:t>
            </a:r>
            <a:r>
              <a:rPr lang="zh-CN" altLang="en-US" sz="3800" dirty="0">
                <a:ea typeface="方正姚体" panose="02010601030101010101" pitchFamily="2" charset="-122"/>
              </a:rPr>
              <a:t>）</a:t>
            </a:r>
            <a:r>
              <a:rPr lang="en-US" altLang="zh-CN" sz="3800" dirty="0">
                <a:ea typeface="方正姚体" panose="02010601030101010101" pitchFamily="2" charset="-122"/>
              </a:rPr>
              <a:t>——</a:t>
            </a:r>
            <a:r>
              <a:rPr lang="zh-CN" altLang="en-US" sz="3000" dirty="0">
                <a:ea typeface="方正姚体" panose="02010601030101010101" pitchFamily="2" charset="-122"/>
              </a:rPr>
              <a:t>（</a:t>
            </a:r>
            <a:r>
              <a:rPr lang="en-US" altLang="zh-CN" sz="3000" dirty="0">
                <a:ea typeface="方正姚体" panose="02010601030101010101" pitchFamily="2" charset="-122"/>
              </a:rPr>
              <a:t>x</a:t>
            </a:r>
            <a:r>
              <a:rPr lang="zh-CN" altLang="en-US" sz="3000" dirty="0">
                <a:ea typeface="方正姚体" panose="02010601030101010101" pitchFamily="2" charset="-122"/>
              </a:rPr>
              <a:t>，</a:t>
            </a:r>
            <a:r>
              <a:rPr lang="en-US" altLang="zh-CN" sz="3000" dirty="0">
                <a:ea typeface="方正姚体" panose="02010601030101010101" pitchFamily="2" charset="-122"/>
              </a:rPr>
              <a:t>m</a:t>
            </a:r>
            <a:r>
              <a:rPr lang="zh-CN" altLang="en-US" sz="3000" dirty="0">
                <a:ea typeface="方正姚体" panose="02010601030101010101" pitchFamily="2" charset="-122"/>
              </a:rPr>
              <a:t>（</a:t>
            </a:r>
            <a:r>
              <a:rPr lang="en-US" altLang="zh-CN" sz="3000" dirty="0" err="1">
                <a:ea typeface="方正姚体" panose="02010601030101010101" pitchFamily="2" charset="-122"/>
              </a:rPr>
              <a:t>i</a:t>
            </a:r>
            <a:r>
              <a:rPr lang="zh-CN" altLang="en-US" sz="3000" dirty="0">
                <a:ea typeface="方正姚体" panose="02010601030101010101" pitchFamily="2" charset="-122"/>
              </a:rPr>
              <a:t>，</a:t>
            </a:r>
            <a:r>
              <a:rPr lang="en-US" altLang="zh-CN" sz="3000" dirty="0">
                <a:ea typeface="方正姚体" panose="02010601030101010101" pitchFamily="2" charset="-122"/>
              </a:rPr>
              <a:t>x</a:t>
            </a:r>
            <a:r>
              <a:rPr lang="zh-CN" altLang="en-US" sz="3000" dirty="0">
                <a:ea typeface="方正姚体" panose="02010601030101010101" pitchFamily="2" charset="-122"/>
              </a:rPr>
              <a:t>））</a:t>
            </a:r>
            <a:endParaRPr lang="zh-CN" altLang="en-US" sz="3000" dirty="0">
              <a:ea typeface="方正姚体" panose="02010601030101010101" pitchFamily="2" charset="-122"/>
            </a:endParaRPr>
          </a:p>
          <a:p>
            <a:pPr eaLnBrk="1" hangingPunct="1">
              <a:buClr>
                <a:schemeClr val="accent2"/>
              </a:buClr>
              <a:buFontTx/>
              <a:buAutoNum type="arabicPeriod"/>
            </a:pPr>
            <a:r>
              <a:rPr lang="zh-CN" altLang="en-US" sz="3800" dirty="0">
                <a:ea typeface="方正姚体" panose="02010601030101010101" pitchFamily="2" charset="-122"/>
              </a:rPr>
              <a:t> </a:t>
            </a:r>
            <a:r>
              <a:rPr lang="en-US" altLang="zh-CN" sz="3800" dirty="0">
                <a:ea typeface="方正姚体" panose="02010601030101010101" pitchFamily="2" charset="-122"/>
              </a:rPr>
              <a:t>p[</a:t>
            </a:r>
            <a:r>
              <a:rPr lang="en-US" altLang="zh-CN" sz="3800" dirty="0" err="1">
                <a:ea typeface="方正姚体" panose="02010601030101010101" pitchFamily="2" charset="-122"/>
              </a:rPr>
              <a:t>i</a:t>
            </a:r>
            <a:r>
              <a:rPr lang="en-US" altLang="zh-CN" sz="3800" dirty="0">
                <a:ea typeface="方正姚体" panose="02010601030101010101" pitchFamily="2" charset="-122"/>
              </a:rPr>
              <a:t>]</a:t>
            </a:r>
            <a:endParaRPr lang="en-US" altLang="zh-CN" sz="3800" dirty="0">
              <a:ea typeface="方正姚体" panose="02010601030101010101" pitchFamily="2" charset="-122"/>
            </a:endParaRPr>
          </a:p>
          <a:p>
            <a:pPr eaLnBrk="1" hangingPunct="1">
              <a:buClr>
                <a:schemeClr val="accent2"/>
              </a:buClr>
              <a:buFontTx/>
              <a:buAutoNum type="arabicPeriod"/>
            </a:pPr>
            <a:r>
              <a:rPr lang="en-US" altLang="zh-CN" sz="3800" dirty="0">
                <a:ea typeface="方正姚体" panose="02010601030101010101" pitchFamily="2" charset="-122"/>
              </a:rPr>
              <a:t> q[</a:t>
            </a:r>
            <a:r>
              <a:rPr lang="en-US" altLang="zh-CN" sz="3800" dirty="0" err="1">
                <a:ea typeface="方正姚体" panose="02010601030101010101" pitchFamily="2" charset="-122"/>
              </a:rPr>
              <a:t>i</a:t>
            </a:r>
            <a:r>
              <a:rPr lang="en-US" altLang="zh-CN" sz="3800" dirty="0">
                <a:ea typeface="方正姚体" panose="02010601030101010101" pitchFamily="2" charset="-122"/>
              </a:rPr>
              <a:t>]</a:t>
            </a:r>
            <a:endParaRPr lang="en-US" altLang="zh-CN" sz="3800" dirty="0">
              <a:ea typeface="方正姚体" panose="02010601030101010101" pitchFamily="2" charset="-122"/>
            </a:endParaRPr>
          </a:p>
          <a:p>
            <a:pPr eaLnBrk="1" hangingPunct="1">
              <a:buClr>
                <a:schemeClr val="accent2"/>
              </a:buClr>
              <a:buFontTx/>
              <a:buAutoNum type="arabicPeriod"/>
            </a:pPr>
            <a:r>
              <a:rPr lang="zh-CN" altLang="en-US" sz="3800" dirty="0">
                <a:ea typeface="方正姚体" panose="02010601030101010101" pitchFamily="2" charset="-122"/>
              </a:rPr>
              <a:t>受控跳跃点</a:t>
            </a:r>
            <a:endParaRPr lang="zh-CN" altLang="en-US" sz="3800" dirty="0">
              <a:ea typeface="方正姚体" panose="02010601030101010101" pitchFamily="2" charset="-122"/>
            </a:endParaRPr>
          </a:p>
          <a:p>
            <a:pPr algn="ctr" eaLnBrk="1" hangingPunct="1">
              <a:buClr>
                <a:schemeClr val="accent2"/>
              </a:buClr>
            </a:pPr>
            <a:r>
              <a:rPr lang="en-US" altLang="zh-CN" sz="4000" b="1" dirty="0">
                <a:solidFill>
                  <a:srgbClr val="FF3300"/>
                </a:solidFill>
                <a:ea typeface="方正姚体" panose="02010601030101010101" pitchFamily="2" charset="-122"/>
              </a:rPr>
              <a:t>p[</a:t>
            </a:r>
            <a:r>
              <a:rPr lang="en-US" altLang="zh-CN" sz="4000" b="1" dirty="0" err="1">
                <a:solidFill>
                  <a:srgbClr val="FF3300"/>
                </a:solidFill>
                <a:ea typeface="方正姚体" panose="02010601030101010101" pitchFamily="2" charset="-122"/>
              </a:rPr>
              <a:t>i</a:t>
            </a:r>
            <a:r>
              <a:rPr lang="en-US" altLang="zh-CN" sz="4000" b="1" dirty="0">
                <a:solidFill>
                  <a:srgbClr val="FF3300"/>
                </a:solidFill>
                <a:ea typeface="方正姚体" panose="02010601030101010101" pitchFamily="2" charset="-122"/>
              </a:rPr>
              <a:t>] = p[i+1]</a:t>
            </a:r>
            <a:r>
              <a:rPr lang="en-US" altLang="zh-CN" sz="4000" b="1" dirty="0">
                <a:solidFill>
                  <a:srgbClr val="FF3300"/>
                </a:solidFill>
                <a:ea typeface="方正姚体" panose="02010601030101010101" pitchFamily="2" charset="-122"/>
                <a:sym typeface="Symbol" panose="05050102010706020507" pitchFamily="2" charset="2"/>
              </a:rPr>
              <a:t></a:t>
            </a:r>
            <a:r>
              <a:rPr lang="en-US" altLang="zh-CN" sz="4000" b="1" dirty="0">
                <a:solidFill>
                  <a:srgbClr val="FF3300"/>
                </a:solidFill>
                <a:ea typeface="方正姚体" panose="02010601030101010101" pitchFamily="2" charset="-122"/>
              </a:rPr>
              <a:t>q[i+1]</a:t>
            </a:r>
            <a:endParaRPr lang="en-US" altLang="zh-CN" sz="4000" b="1" dirty="0">
              <a:solidFill>
                <a:srgbClr val="FF3300"/>
              </a:solidFill>
              <a:ea typeface="方正姚体" panose="02010601030101010101" pitchFamily="2" charset="-122"/>
            </a:endParaRPr>
          </a:p>
        </p:txBody>
      </p:sp>
      <p:sp>
        <p:nvSpPr>
          <p:cNvPr id="10" name="Rectangle 3"/>
          <p:cNvSpPr>
            <a:spLocks noChangeArrowheads="1"/>
          </p:cNvSpPr>
          <p:nvPr/>
        </p:nvSpPr>
        <p:spPr bwMode="auto">
          <a:xfrm>
            <a:off x="152400" y="1273712"/>
            <a:ext cx="7345363" cy="533400"/>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3</a:t>
            </a: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）算法改进</a:t>
            </a:r>
            <a:endParaRPr lang="ja-JP"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概述</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fld>
            <a:endParaRPr lang="en-US" altLang="zh-CN"/>
          </a:p>
        </p:txBody>
      </p:sp>
      <p:sp>
        <p:nvSpPr>
          <p:cNvPr id="21" name="Rectangle 19"/>
          <p:cNvSpPr>
            <a:spLocks noChangeArrowheads="1"/>
          </p:cNvSpPr>
          <p:nvPr/>
        </p:nvSpPr>
        <p:spPr bwMode="auto">
          <a:xfrm>
            <a:off x="380838" y="1497413"/>
            <a:ext cx="8305800" cy="3863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2800" dirty="0">
                <a:latin typeface="黑体" panose="02010609060101010101" pitchFamily="49" charset="-122"/>
                <a:ea typeface="黑体" panose="02010609060101010101" pitchFamily="49" charset="-122"/>
              </a:rPr>
              <a:t>贝尔曼在深入研究的基础上，提出了著名的多阶段决策的</a:t>
            </a:r>
            <a:r>
              <a:rPr lang="zh-CN" altLang="en-US" sz="2800" dirty="0">
                <a:solidFill>
                  <a:srgbClr val="FF0000"/>
                </a:solidFill>
                <a:latin typeface="黑体" panose="02010609060101010101" pitchFamily="49" charset="-122"/>
                <a:ea typeface="黑体" panose="02010609060101010101" pitchFamily="49" charset="-122"/>
              </a:rPr>
              <a:t>贝尔曼</a:t>
            </a:r>
            <a:r>
              <a:rPr lang="zh-CN" altLang="en-US" sz="2800" dirty="0">
                <a:solidFill>
                  <a:srgbClr val="FF3300"/>
                </a:solidFill>
                <a:latin typeface="黑体" panose="02010609060101010101" pitchFamily="49" charset="-122"/>
                <a:ea typeface="黑体" panose="02010609060101010101" pitchFamily="49" charset="-122"/>
              </a:rPr>
              <a:t>最优性原理。</a:t>
            </a:r>
            <a:endParaRPr lang="zh-CN" altLang="en-US" sz="2800" dirty="0">
              <a:solidFill>
                <a:srgbClr val="FF3300"/>
              </a:solidFill>
              <a:latin typeface="黑体" panose="02010609060101010101" pitchFamily="49" charset="-122"/>
              <a:ea typeface="黑体" panose="02010609060101010101" pitchFamily="49" charset="-122"/>
            </a:endParaRPr>
          </a:p>
          <a:p>
            <a:pPr eaLnBrk="1" hangingPunct="1">
              <a:lnSpc>
                <a:spcPct val="150000"/>
              </a:lnSpc>
              <a:spcBef>
                <a:spcPct val="20000"/>
              </a:spcBef>
              <a:buClr>
                <a:schemeClr val="hlink"/>
              </a:buClr>
              <a:buSzPct val="50000"/>
              <a:buFont typeface="Monotype Sorts" pitchFamily="2" charset="2"/>
              <a:buNone/>
            </a:pPr>
            <a:r>
              <a:rPr kumimoji="1" lang="zh-CN" altLang="en-US" sz="2800" dirty="0">
                <a:latin typeface="黑体" panose="02010609060101010101" pitchFamily="49" charset="-122"/>
                <a:ea typeface="黑体" panose="02010609060101010101" pitchFamily="49" charset="-122"/>
                <a:sym typeface="Marlett" pitchFamily="2" charset="2"/>
              </a:rPr>
              <a:t>作为整个过程的最优策略具有这样的性质： </a:t>
            </a:r>
            <a:r>
              <a:rPr kumimoji="1" lang="zh-CN" altLang="en-US" sz="2800" dirty="0">
                <a:solidFill>
                  <a:srgbClr val="0000CC"/>
                </a:solidFill>
                <a:latin typeface="黑体" panose="02010609060101010101" pitchFamily="49" charset="-122"/>
                <a:ea typeface="黑体" panose="02010609060101010101" pitchFamily="49" charset="-122"/>
                <a:sym typeface="Marlett" pitchFamily="2" charset="2"/>
              </a:rPr>
              <a:t>即无论过去的状态和决策如何，对前面的决策所形成的状态而言，余下的诸决策必须构成最优子策略。简而言之，一个最优策略的任一子策略都是最优子策略。</a:t>
            </a:r>
            <a:endParaRPr kumimoji="1" lang="zh-CN" altLang="zh-CN" sz="2800" dirty="0">
              <a:solidFill>
                <a:srgbClr val="0000CC"/>
              </a:solidFill>
              <a:latin typeface="黑体" panose="02010609060101010101" pitchFamily="49" charset="-122"/>
              <a:ea typeface="黑体" panose="02010609060101010101" pitchFamily="49" charset="-122"/>
              <a:sym typeface="Marlett" pitchFamily="2" charset="2"/>
              <a:hlinkClick r:id="" action="ppaction://noaction"/>
            </a:endParaRPr>
          </a:p>
        </p:txBody>
      </p:sp>
      <p:graphicFrame>
        <p:nvGraphicFramePr>
          <p:cNvPr id="22" name="Object 20"/>
          <p:cNvGraphicFramePr>
            <a:graphicFrameLocks noChangeAspect="1"/>
          </p:cNvGraphicFramePr>
          <p:nvPr/>
        </p:nvGraphicFramePr>
        <p:xfrm>
          <a:off x="6308887" y="5484504"/>
          <a:ext cx="2454275" cy="864688"/>
        </p:xfrm>
        <a:graphic>
          <a:graphicData uri="http://schemas.openxmlformats.org/presentationml/2006/ole">
            <mc:AlternateContent xmlns:mc="http://schemas.openxmlformats.org/markup-compatibility/2006">
              <mc:Choice xmlns:v="urn:schemas-microsoft-com:vml" Requires="v">
                <p:oleObj spid="_x0000_s1074" name="剪辑" r:id="rId1" imgW="30727650" imgH="10829925" progId="MS_ClipArt_Gallery.2">
                  <p:embed/>
                </p:oleObj>
              </mc:Choice>
              <mc:Fallback>
                <p:oleObj name="剪辑" r:id="rId1" imgW="30727650" imgH="10829925" progId="MS_ClipArt_Gallery.2">
                  <p:embed/>
                  <p:pic>
                    <p:nvPicPr>
                      <p:cNvPr id="0" name="Object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887" y="5484504"/>
                        <a:ext cx="2454275" cy="864688"/>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3.6</a:t>
            </a:r>
            <a:r>
              <a:rPr kumimoji="1" lang="zh-CN" altLang="en-US" dirty="0"/>
              <a:t> </a:t>
            </a:r>
            <a:r>
              <a:rPr kumimoji="1" lang="en-US" altLang="zh-CN" dirty="0"/>
              <a:t>0-1</a:t>
            </a:r>
            <a:r>
              <a:rPr kumimoji="1" lang="zh-CN" altLang="en-US" dirty="0"/>
              <a:t>背包问题</a:t>
            </a:r>
            <a:endParaRPr kumimoji="1" lang="zh-CN" altLang="en-US" dirty="0"/>
          </a:p>
        </p:txBody>
      </p:sp>
      <p:sp>
        <p:nvSpPr>
          <p:cNvPr id="4" name="矩形 3"/>
          <p:cNvSpPr/>
          <p:nvPr/>
        </p:nvSpPr>
        <p:spPr>
          <a:xfrm>
            <a:off x="533400" y="1928785"/>
            <a:ext cx="954107" cy="400110"/>
          </a:xfrm>
          <a:prstGeom prst="rect">
            <a:avLst/>
          </a:prstGeom>
        </p:spPr>
        <p:txBody>
          <a:bodyPr wrap="none">
            <a:spAutoFit/>
          </a:bodyPr>
          <a:lstStyle/>
          <a:p>
            <a:pPr eaLnBrk="1" hangingPunct="1"/>
            <a:r>
              <a:rPr lang="zh-CN" altLang="en-US" dirty="0" smtClean="0">
                <a:solidFill>
                  <a:srgbClr val="FF3300"/>
                </a:solidFill>
                <a:latin typeface="Times New Roman" panose="02020603050405020304" pitchFamily="18" charset="0"/>
                <a:ea typeface="黑体" panose="02010609060101010101" pitchFamily="49" charset="-122"/>
              </a:rPr>
              <a:t>例子：</a:t>
            </a:r>
            <a:endParaRPr lang="zh-CN" altLang="en-US" dirty="0">
              <a:solidFill>
                <a:srgbClr val="FF3300"/>
              </a:solidFill>
              <a:latin typeface="Times New Roman" panose="02020603050405020304" pitchFamily="18" charset="0"/>
              <a:ea typeface="黑体" panose="02010609060101010101" pitchFamily="49" charset="-122"/>
            </a:endParaRPr>
          </a:p>
        </p:txBody>
      </p:sp>
      <p:sp>
        <p:nvSpPr>
          <p:cNvPr id="6" name="Text Box 2"/>
          <p:cNvSpPr txBox="1">
            <a:spLocks noChangeArrowheads="1"/>
          </p:cNvSpPr>
          <p:nvPr/>
        </p:nvSpPr>
        <p:spPr bwMode="auto">
          <a:xfrm>
            <a:off x="565355" y="2418864"/>
            <a:ext cx="7862888" cy="457200"/>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ea typeface="楷体_GB2312" pitchFamily="49" charset="-122"/>
              </a:rPr>
              <a:t>n=5</a:t>
            </a:r>
            <a:r>
              <a:rPr lang="zh-CN" altLang="en-US" sz="2400">
                <a:ea typeface="楷体_GB2312" pitchFamily="49" charset="-122"/>
              </a:rPr>
              <a:t>，</a:t>
            </a:r>
            <a:r>
              <a:rPr lang="en-US" altLang="zh-CN" sz="2400">
                <a:ea typeface="楷体_GB2312" pitchFamily="49" charset="-122"/>
              </a:rPr>
              <a:t>c=10</a:t>
            </a:r>
            <a:r>
              <a:rPr lang="zh-CN" altLang="en-US" sz="2400">
                <a:ea typeface="楷体_GB2312" pitchFamily="49" charset="-122"/>
              </a:rPr>
              <a:t>，</a:t>
            </a:r>
            <a:r>
              <a:rPr lang="en-US" altLang="zh-CN" sz="2400">
                <a:ea typeface="楷体_GB2312" pitchFamily="49" charset="-122"/>
              </a:rPr>
              <a:t>w={2</a:t>
            </a:r>
            <a:r>
              <a:rPr lang="zh-CN" altLang="en-US" sz="2400">
                <a:ea typeface="楷体_GB2312" pitchFamily="49" charset="-122"/>
              </a:rPr>
              <a:t>，</a:t>
            </a:r>
            <a:r>
              <a:rPr lang="en-US" altLang="zh-CN" sz="2400">
                <a:ea typeface="楷体_GB2312" pitchFamily="49" charset="-122"/>
              </a:rPr>
              <a:t>2</a:t>
            </a:r>
            <a:r>
              <a:rPr lang="zh-CN" altLang="en-US" sz="2400">
                <a:ea typeface="楷体_GB2312" pitchFamily="49" charset="-122"/>
              </a:rPr>
              <a:t>，</a:t>
            </a:r>
            <a:r>
              <a:rPr lang="en-US" altLang="zh-CN" sz="2400">
                <a:ea typeface="楷体_GB2312" pitchFamily="49" charset="-122"/>
              </a:rPr>
              <a:t>6</a:t>
            </a:r>
            <a:r>
              <a:rPr lang="zh-CN" altLang="en-US" sz="2400">
                <a:ea typeface="楷体_GB2312" pitchFamily="49" charset="-122"/>
              </a:rPr>
              <a:t>，</a:t>
            </a:r>
            <a:r>
              <a:rPr lang="en-US" altLang="zh-CN" sz="2400">
                <a:ea typeface="楷体_GB2312" pitchFamily="49" charset="-122"/>
              </a:rPr>
              <a:t>5</a:t>
            </a:r>
            <a:r>
              <a:rPr lang="zh-CN" altLang="en-US" sz="2400">
                <a:ea typeface="楷体_GB2312" pitchFamily="49" charset="-122"/>
              </a:rPr>
              <a:t>，</a:t>
            </a:r>
            <a:r>
              <a:rPr lang="en-US" altLang="zh-CN" sz="2400">
                <a:ea typeface="楷体_GB2312" pitchFamily="49" charset="-122"/>
              </a:rPr>
              <a:t>4}</a:t>
            </a:r>
            <a:r>
              <a:rPr lang="zh-CN" altLang="en-US" sz="2400">
                <a:ea typeface="楷体_GB2312" pitchFamily="49" charset="-122"/>
              </a:rPr>
              <a:t>，</a:t>
            </a:r>
            <a:r>
              <a:rPr lang="en-US" altLang="zh-CN" sz="2400">
                <a:ea typeface="楷体_GB2312" pitchFamily="49" charset="-122"/>
              </a:rPr>
              <a:t>v={6</a:t>
            </a:r>
            <a:r>
              <a:rPr lang="zh-CN" altLang="en-US" sz="2400">
                <a:ea typeface="楷体_GB2312" pitchFamily="49" charset="-122"/>
              </a:rPr>
              <a:t>，</a:t>
            </a:r>
            <a:r>
              <a:rPr lang="en-US" altLang="zh-CN" sz="2400">
                <a:ea typeface="楷体_GB2312" pitchFamily="49" charset="-122"/>
              </a:rPr>
              <a:t>3</a:t>
            </a:r>
            <a:r>
              <a:rPr lang="zh-CN" altLang="en-US" sz="2400">
                <a:ea typeface="楷体_GB2312" pitchFamily="49" charset="-122"/>
              </a:rPr>
              <a:t>，</a:t>
            </a:r>
            <a:r>
              <a:rPr lang="en-US" altLang="zh-CN" sz="2400">
                <a:ea typeface="楷体_GB2312" pitchFamily="49" charset="-122"/>
              </a:rPr>
              <a:t>5</a:t>
            </a:r>
            <a:r>
              <a:rPr lang="zh-CN" altLang="en-US" sz="2400">
                <a:ea typeface="楷体_GB2312" pitchFamily="49" charset="-122"/>
              </a:rPr>
              <a:t>，</a:t>
            </a:r>
            <a:r>
              <a:rPr lang="en-US" altLang="zh-CN" sz="2400">
                <a:ea typeface="楷体_GB2312" pitchFamily="49" charset="-122"/>
              </a:rPr>
              <a:t>4</a:t>
            </a:r>
            <a:r>
              <a:rPr lang="zh-CN" altLang="en-US" sz="2400">
                <a:ea typeface="楷体_GB2312" pitchFamily="49" charset="-122"/>
              </a:rPr>
              <a:t>，</a:t>
            </a:r>
            <a:r>
              <a:rPr lang="en-US" altLang="zh-CN" sz="2400">
                <a:ea typeface="楷体_GB2312" pitchFamily="49" charset="-122"/>
              </a:rPr>
              <a:t>6}</a:t>
            </a:r>
            <a:r>
              <a:rPr lang="zh-CN" altLang="en-US" sz="2400">
                <a:ea typeface="楷体_GB2312" pitchFamily="49" charset="-122"/>
              </a:rPr>
              <a:t>。</a:t>
            </a:r>
            <a:endParaRPr lang="zh-CN" altLang="en-US" sz="2400">
              <a:ea typeface="楷体_GB2312" pitchFamily="49" charset="-122"/>
            </a:endParaRPr>
          </a:p>
        </p:txBody>
      </p:sp>
      <p:sp>
        <p:nvSpPr>
          <p:cNvPr id="8" name="Text Box 3"/>
          <p:cNvSpPr txBox="1">
            <a:spLocks noChangeArrowheads="1"/>
          </p:cNvSpPr>
          <p:nvPr/>
        </p:nvSpPr>
        <p:spPr bwMode="auto">
          <a:xfrm>
            <a:off x="533400" y="2966033"/>
            <a:ext cx="8589962" cy="3139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0000"/>
              </a:lnSpc>
              <a:spcBef>
                <a:spcPct val="0"/>
              </a:spcBef>
              <a:buFontTx/>
              <a:buNone/>
            </a:pPr>
            <a:r>
              <a:rPr lang="zh-CN" altLang="en-US" sz="2600">
                <a:ea typeface="楷体_GB2312" pitchFamily="49" charset="-122"/>
              </a:rPr>
              <a:t>初始时</a:t>
            </a:r>
            <a:r>
              <a:rPr lang="en-US" altLang="zh-CN" sz="2600">
                <a:ea typeface="楷体_GB2312" pitchFamily="49" charset="-122"/>
              </a:rPr>
              <a:t>p[6]={(0,0)}</a:t>
            </a:r>
            <a:r>
              <a:rPr lang="zh-CN" altLang="en-US" sz="2600">
                <a:ea typeface="楷体_GB2312" pitchFamily="49" charset="-122"/>
              </a:rPr>
              <a:t>，</a:t>
            </a:r>
            <a:r>
              <a:rPr lang="en-US" altLang="zh-CN" sz="2600">
                <a:ea typeface="楷体_GB2312" pitchFamily="49" charset="-122"/>
              </a:rPr>
              <a:t>(w</a:t>
            </a:r>
            <a:r>
              <a:rPr lang="en-US" altLang="zh-CN" sz="2600" baseline="-25000">
                <a:ea typeface="楷体_GB2312" pitchFamily="49" charset="-122"/>
              </a:rPr>
              <a:t>5</a:t>
            </a:r>
            <a:r>
              <a:rPr lang="en-US" altLang="zh-CN" sz="2600">
                <a:ea typeface="楷体_GB2312" pitchFamily="49" charset="-122"/>
              </a:rPr>
              <a:t>,v</a:t>
            </a:r>
            <a:r>
              <a:rPr lang="en-US" altLang="zh-CN" sz="2600" baseline="-25000">
                <a:ea typeface="楷体_GB2312" pitchFamily="49" charset="-122"/>
              </a:rPr>
              <a:t>5</a:t>
            </a:r>
            <a:r>
              <a:rPr lang="en-US" altLang="zh-CN" sz="2600">
                <a:ea typeface="楷体_GB2312" pitchFamily="49" charset="-122"/>
              </a:rPr>
              <a:t>)=(4,6)</a:t>
            </a:r>
            <a:r>
              <a:rPr lang="zh-CN" altLang="en-US" sz="2600">
                <a:ea typeface="楷体_GB2312" pitchFamily="49" charset="-122"/>
              </a:rPr>
              <a:t>。因此，</a:t>
            </a:r>
            <a:r>
              <a:rPr lang="en-US" altLang="zh-CN" sz="2600">
                <a:ea typeface="楷体_GB2312" pitchFamily="49" charset="-122"/>
              </a:rPr>
              <a:t>q[6]=p[6]</a:t>
            </a:r>
            <a:r>
              <a:rPr lang="en-US" altLang="zh-CN" sz="2600">
                <a:ea typeface="楷体_GB2312" pitchFamily="49" charset="-122"/>
                <a:sym typeface="Symbol" panose="05050102010706020507" pitchFamily="2" charset="2"/>
              </a:rPr>
              <a:t></a:t>
            </a:r>
            <a:r>
              <a:rPr lang="en-US" altLang="zh-CN" sz="2600">
                <a:ea typeface="楷体_GB2312" pitchFamily="49" charset="-122"/>
              </a:rPr>
              <a:t>(w</a:t>
            </a:r>
            <a:r>
              <a:rPr lang="en-US" altLang="zh-CN" sz="2600" baseline="-25000">
                <a:ea typeface="楷体_GB2312" pitchFamily="49" charset="-122"/>
              </a:rPr>
              <a:t>5</a:t>
            </a:r>
            <a:r>
              <a:rPr lang="en-US" altLang="zh-CN" sz="2600">
                <a:ea typeface="楷体_GB2312" pitchFamily="49" charset="-122"/>
              </a:rPr>
              <a:t>,v</a:t>
            </a:r>
            <a:r>
              <a:rPr lang="en-US" altLang="zh-CN" sz="2600" baseline="-25000">
                <a:ea typeface="楷体_GB2312" pitchFamily="49" charset="-122"/>
              </a:rPr>
              <a:t>5</a:t>
            </a:r>
            <a:r>
              <a:rPr lang="en-US" altLang="zh-CN" sz="2600">
                <a:ea typeface="楷体_GB2312" pitchFamily="49" charset="-122"/>
              </a:rPr>
              <a:t>)={(4,6)}</a:t>
            </a:r>
            <a:r>
              <a:rPr lang="zh-CN" altLang="en-US" sz="2600">
                <a:ea typeface="楷体_GB2312" pitchFamily="49" charset="-122"/>
              </a:rPr>
              <a:t>。</a:t>
            </a:r>
            <a:endParaRPr lang="zh-CN" altLang="en-US" sz="2600">
              <a:ea typeface="楷体_GB2312" pitchFamily="49" charset="-122"/>
            </a:endParaRPr>
          </a:p>
          <a:p>
            <a:pPr eaLnBrk="1" hangingPunct="1">
              <a:lnSpc>
                <a:spcPct val="110000"/>
              </a:lnSpc>
              <a:spcBef>
                <a:spcPct val="0"/>
              </a:spcBef>
              <a:buFontTx/>
              <a:buNone/>
            </a:pPr>
            <a:r>
              <a:rPr lang="en-US" altLang="zh-CN" sz="2600">
                <a:ea typeface="楷体_GB2312" pitchFamily="49" charset="-122"/>
              </a:rPr>
              <a:t>p[5]={(0,0),(4,6)}</a:t>
            </a:r>
            <a:r>
              <a:rPr lang="zh-CN" altLang="en-US" sz="2600">
                <a:ea typeface="楷体_GB2312" pitchFamily="49" charset="-122"/>
              </a:rPr>
              <a:t>。</a:t>
            </a:r>
            <a:endParaRPr lang="zh-CN" altLang="en-US" sz="2600">
              <a:ea typeface="楷体_GB2312" pitchFamily="49" charset="-122"/>
            </a:endParaRPr>
          </a:p>
          <a:p>
            <a:pPr eaLnBrk="1" hangingPunct="1">
              <a:lnSpc>
                <a:spcPct val="110000"/>
              </a:lnSpc>
              <a:spcBef>
                <a:spcPct val="0"/>
              </a:spcBef>
              <a:buFontTx/>
              <a:buNone/>
            </a:pPr>
            <a:r>
              <a:rPr lang="en-US" altLang="zh-CN" sz="2600">
                <a:ea typeface="楷体_GB2312" pitchFamily="49" charset="-122"/>
              </a:rPr>
              <a:t>q[5]=p[5]</a:t>
            </a:r>
            <a:r>
              <a:rPr lang="en-US" altLang="zh-CN" sz="2600">
                <a:ea typeface="楷体_GB2312" pitchFamily="49" charset="-122"/>
                <a:sym typeface="Symbol" panose="05050102010706020507" pitchFamily="2" charset="2"/>
              </a:rPr>
              <a:t></a:t>
            </a:r>
            <a:r>
              <a:rPr lang="en-US" altLang="zh-CN" sz="2600">
                <a:ea typeface="楷体_GB2312" pitchFamily="49" charset="-122"/>
              </a:rPr>
              <a:t>(w</a:t>
            </a:r>
            <a:r>
              <a:rPr lang="en-US" altLang="zh-CN" sz="2600" baseline="-25000">
                <a:ea typeface="楷体_GB2312" pitchFamily="49" charset="-122"/>
              </a:rPr>
              <a:t>4</a:t>
            </a:r>
            <a:r>
              <a:rPr lang="en-US" altLang="zh-CN" sz="2600">
                <a:ea typeface="楷体_GB2312" pitchFamily="49" charset="-122"/>
              </a:rPr>
              <a:t>,v</a:t>
            </a:r>
            <a:r>
              <a:rPr lang="en-US" altLang="zh-CN" sz="2600" baseline="-25000">
                <a:ea typeface="楷体_GB2312" pitchFamily="49" charset="-122"/>
              </a:rPr>
              <a:t>4</a:t>
            </a:r>
            <a:r>
              <a:rPr lang="en-US" altLang="zh-CN" sz="2600">
                <a:ea typeface="楷体_GB2312" pitchFamily="49" charset="-122"/>
              </a:rPr>
              <a:t>)={(5,4),(9,10)}</a:t>
            </a:r>
            <a:r>
              <a:rPr lang="zh-CN" altLang="en-US" sz="2600">
                <a:ea typeface="楷体_GB2312" pitchFamily="49" charset="-122"/>
              </a:rPr>
              <a:t>。从跳跃点集</a:t>
            </a:r>
            <a:r>
              <a:rPr lang="en-US" altLang="zh-CN" sz="2600">
                <a:ea typeface="楷体_GB2312" pitchFamily="49" charset="-122"/>
              </a:rPr>
              <a:t>p[5]</a:t>
            </a:r>
            <a:r>
              <a:rPr lang="zh-CN" altLang="en-US" sz="2600">
                <a:ea typeface="楷体_GB2312" pitchFamily="49" charset="-122"/>
              </a:rPr>
              <a:t>与</a:t>
            </a:r>
            <a:r>
              <a:rPr lang="en-US" altLang="zh-CN" sz="2600">
                <a:ea typeface="楷体_GB2312" pitchFamily="49" charset="-122"/>
              </a:rPr>
              <a:t>q[5]</a:t>
            </a:r>
            <a:r>
              <a:rPr lang="zh-CN" altLang="en-US" sz="2600">
                <a:ea typeface="楷体_GB2312" pitchFamily="49" charset="-122"/>
              </a:rPr>
              <a:t>的并集</a:t>
            </a:r>
            <a:r>
              <a:rPr lang="en-US" altLang="zh-CN" sz="2600">
                <a:ea typeface="楷体_GB2312" pitchFamily="49" charset="-122"/>
              </a:rPr>
              <a:t>p[5]</a:t>
            </a:r>
            <a:r>
              <a:rPr lang="en-US" altLang="zh-CN" sz="2600">
                <a:ea typeface="楷体_GB2312" pitchFamily="49" charset="-122"/>
                <a:sym typeface="Symbol" panose="05050102010706020507" pitchFamily="2" charset="2"/>
              </a:rPr>
              <a:t></a:t>
            </a:r>
            <a:r>
              <a:rPr lang="en-US" altLang="zh-CN" sz="2600">
                <a:ea typeface="楷体_GB2312" pitchFamily="49" charset="-122"/>
              </a:rPr>
              <a:t>q[5]={(0,0),(4,6),(5,4),(9,10)}</a:t>
            </a:r>
            <a:r>
              <a:rPr lang="zh-CN" altLang="en-US" sz="2600">
                <a:ea typeface="楷体_GB2312" pitchFamily="49" charset="-122"/>
              </a:rPr>
              <a:t>中看到跳跃点</a:t>
            </a:r>
            <a:r>
              <a:rPr lang="en-US" altLang="zh-CN" sz="2600">
                <a:ea typeface="楷体_GB2312" pitchFamily="49" charset="-122"/>
              </a:rPr>
              <a:t>(5,4)</a:t>
            </a:r>
            <a:r>
              <a:rPr lang="zh-CN" altLang="en-US" sz="2600">
                <a:ea typeface="楷体_GB2312" pitchFamily="49" charset="-122"/>
              </a:rPr>
              <a:t>受控于跳跃点</a:t>
            </a:r>
            <a:r>
              <a:rPr lang="en-US" altLang="zh-CN" sz="2600">
                <a:ea typeface="楷体_GB2312" pitchFamily="49" charset="-122"/>
              </a:rPr>
              <a:t>(4,6)</a:t>
            </a:r>
            <a:r>
              <a:rPr lang="zh-CN" altLang="en-US" sz="2600">
                <a:ea typeface="楷体_GB2312" pitchFamily="49" charset="-122"/>
              </a:rPr>
              <a:t>。将受控跳跃点</a:t>
            </a:r>
            <a:r>
              <a:rPr lang="en-US" altLang="zh-CN" sz="2600">
                <a:ea typeface="楷体_GB2312" pitchFamily="49" charset="-122"/>
              </a:rPr>
              <a:t>(5,4)</a:t>
            </a:r>
            <a:r>
              <a:rPr lang="zh-CN" altLang="en-US" sz="2600">
                <a:ea typeface="楷体_GB2312" pitchFamily="49" charset="-122"/>
              </a:rPr>
              <a:t>清除后，得到</a:t>
            </a:r>
            <a:r>
              <a:rPr lang="en-US" altLang="zh-CN" sz="2600">
                <a:ea typeface="楷体_GB2312" pitchFamily="49" charset="-122"/>
              </a:rPr>
              <a:t>p[4]={(0,0),(4,6),(9,10)}</a:t>
            </a:r>
            <a:endParaRPr lang="en-US" altLang="zh-CN" sz="2600">
              <a:ea typeface="楷体_GB2312" pitchFamily="49" charset="-122"/>
            </a:endParaRPr>
          </a:p>
        </p:txBody>
      </p:sp>
      <p:sp>
        <p:nvSpPr>
          <p:cNvPr id="9" name="Rectangle 3"/>
          <p:cNvSpPr>
            <a:spLocks noChangeArrowheads="1"/>
          </p:cNvSpPr>
          <p:nvPr/>
        </p:nvSpPr>
        <p:spPr bwMode="auto">
          <a:xfrm>
            <a:off x="152400" y="1273712"/>
            <a:ext cx="7345363" cy="533400"/>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3</a:t>
            </a: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）算法改进</a:t>
            </a:r>
            <a:endParaRPr lang="ja-JP"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3.6</a:t>
            </a:r>
            <a:r>
              <a:rPr kumimoji="1" lang="zh-CN" altLang="en-US" dirty="0"/>
              <a:t> </a:t>
            </a:r>
            <a:r>
              <a:rPr kumimoji="1" lang="en-US" altLang="zh-CN" dirty="0"/>
              <a:t>0-1</a:t>
            </a:r>
            <a:r>
              <a:rPr kumimoji="1" lang="zh-CN" altLang="en-US" dirty="0"/>
              <a:t>背包问题</a:t>
            </a:r>
            <a:endParaRPr kumimoji="1" lang="zh-CN" altLang="en-US" dirty="0"/>
          </a:p>
        </p:txBody>
      </p:sp>
      <p:sp>
        <p:nvSpPr>
          <p:cNvPr id="6" name="Text Box 2"/>
          <p:cNvSpPr txBox="1">
            <a:spLocks noChangeArrowheads="1"/>
          </p:cNvSpPr>
          <p:nvPr/>
        </p:nvSpPr>
        <p:spPr bwMode="auto">
          <a:xfrm>
            <a:off x="518595" y="1998009"/>
            <a:ext cx="7862888" cy="457200"/>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dirty="0">
                <a:ea typeface="楷体_GB2312" pitchFamily="49" charset="-122"/>
              </a:rPr>
              <a:t>n=5</a:t>
            </a:r>
            <a:r>
              <a:rPr lang="zh-CN" altLang="en-US" sz="2400" dirty="0">
                <a:ea typeface="楷体_GB2312" pitchFamily="49" charset="-122"/>
              </a:rPr>
              <a:t>，</a:t>
            </a:r>
            <a:r>
              <a:rPr lang="en-US" altLang="zh-CN" sz="2400" dirty="0">
                <a:ea typeface="楷体_GB2312" pitchFamily="49" charset="-122"/>
              </a:rPr>
              <a:t>c=10</a:t>
            </a:r>
            <a:r>
              <a:rPr lang="zh-CN" altLang="en-US" sz="2400" dirty="0">
                <a:ea typeface="楷体_GB2312" pitchFamily="49" charset="-122"/>
              </a:rPr>
              <a:t>，</a:t>
            </a:r>
            <a:r>
              <a:rPr lang="en-US" altLang="zh-CN" sz="2400" dirty="0">
                <a:ea typeface="楷体_GB2312" pitchFamily="49" charset="-122"/>
              </a:rPr>
              <a:t>w={2</a:t>
            </a:r>
            <a:r>
              <a:rPr lang="zh-CN" altLang="en-US" sz="2400" dirty="0">
                <a:ea typeface="楷体_GB2312" pitchFamily="49" charset="-122"/>
              </a:rPr>
              <a:t>，</a:t>
            </a:r>
            <a:r>
              <a:rPr lang="en-US" altLang="zh-CN" sz="2400" dirty="0">
                <a:ea typeface="楷体_GB2312" pitchFamily="49" charset="-122"/>
              </a:rPr>
              <a:t>2</a:t>
            </a:r>
            <a:r>
              <a:rPr lang="zh-CN" altLang="en-US" sz="2400" dirty="0">
                <a:ea typeface="楷体_GB2312" pitchFamily="49" charset="-122"/>
              </a:rPr>
              <a:t>，</a:t>
            </a:r>
            <a:r>
              <a:rPr lang="en-US" altLang="zh-CN" sz="2400" dirty="0">
                <a:ea typeface="楷体_GB2312" pitchFamily="49" charset="-122"/>
              </a:rPr>
              <a:t>6</a:t>
            </a:r>
            <a:r>
              <a:rPr lang="zh-CN" altLang="en-US" sz="2400" dirty="0">
                <a:ea typeface="楷体_GB2312" pitchFamily="49" charset="-122"/>
              </a:rPr>
              <a:t>，</a:t>
            </a:r>
            <a:r>
              <a:rPr lang="en-US" altLang="zh-CN" sz="2400" dirty="0">
                <a:ea typeface="楷体_GB2312" pitchFamily="49" charset="-122"/>
              </a:rPr>
              <a:t>5</a:t>
            </a:r>
            <a:r>
              <a:rPr lang="zh-CN" altLang="en-US" sz="2400" dirty="0">
                <a:ea typeface="楷体_GB2312" pitchFamily="49" charset="-122"/>
              </a:rPr>
              <a:t>，</a:t>
            </a:r>
            <a:r>
              <a:rPr lang="en-US" altLang="zh-CN" sz="2400" dirty="0">
                <a:ea typeface="楷体_GB2312" pitchFamily="49" charset="-122"/>
              </a:rPr>
              <a:t>4}</a:t>
            </a:r>
            <a:r>
              <a:rPr lang="zh-CN" altLang="en-US" sz="2400" dirty="0">
                <a:ea typeface="楷体_GB2312" pitchFamily="49" charset="-122"/>
              </a:rPr>
              <a:t>，</a:t>
            </a:r>
            <a:r>
              <a:rPr lang="en-US" altLang="zh-CN" sz="2400" dirty="0">
                <a:ea typeface="楷体_GB2312" pitchFamily="49" charset="-122"/>
              </a:rPr>
              <a:t>v={6</a:t>
            </a:r>
            <a:r>
              <a:rPr lang="zh-CN" altLang="en-US" sz="2400" dirty="0">
                <a:ea typeface="楷体_GB2312" pitchFamily="49" charset="-122"/>
              </a:rPr>
              <a:t>，</a:t>
            </a:r>
            <a:r>
              <a:rPr lang="en-US" altLang="zh-CN" sz="2400" dirty="0">
                <a:ea typeface="楷体_GB2312" pitchFamily="49" charset="-122"/>
              </a:rPr>
              <a:t>3</a:t>
            </a:r>
            <a:r>
              <a:rPr lang="zh-CN" altLang="en-US" sz="2400" dirty="0">
                <a:ea typeface="楷体_GB2312" pitchFamily="49" charset="-122"/>
              </a:rPr>
              <a:t>，</a:t>
            </a:r>
            <a:r>
              <a:rPr lang="en-US" altLang="zh-CN" sz="2400" dirty="0">
                <a:ea typeface="楷体_GB2312" pitchFamily="49" charset="-122"/>
              </a:rPr>
              <a:t>5</a:t>
            </a:r>
            <a:r>
              <a:rPr lang="zh-CN" altLang="en-US" sz="2400" dirty="0">
                <a:ea typeface="楷体_GB2312" pitchFamily="49" charset="-122"/>
              </a:rPr>
              <a:t>，</a:t>
            </a:r>
            <a:r>
              <a:rPr lang="en-US" altLang="zh-CN" sz="2400" dirty="0">
                <a:ea typeface="楷体_GB2312" pitchFamily="49" charset="-122"/>
              </a:rPr>
              <a:t>4</a:t>
            </a:r>
            <a:r>
              <a:rPr lang="zh-CN" altLang="en-US" sz="2400" dirty="0">
                <a:ea typeface="楷体_GB2312" pitchFamily="49" charset="-122"/>
              </a:rPr>
              <a:t>，</a:t>
            </a:r>
            <a:r>
              <a:rPr lang="en-US" altLang="zh-CN" sz="2400" dirty="0">
                <a:ea typeface="楷体_GB2312" pitchFamily="49" charset="-122"/>
              </a:rPr>
              <a:t>6}</a:t>
            </a:r>
            <a:r>
              <a:rPr lang="zh-CN" altLang="en-US" sz="2400" dirty="0">
                <a:ea typeface="楷体_GB2312" pitchFamily="49" charset="-122"/>
              </a:rPr>
              <a:t>。</a:t>
            </a:r>
            <a:endParaRPr lang="zh-CN" altLang="en-US" sz="2400" dirty="0">
              <a:ea typeface="楷体_GB2312" pitchFamily="49" charset="-122"/>
            </a:endParaRPr>
          </a:p>
        </p:txBody>
      </p:sp>
      <p:sp>
        <p:nvSpPr>
          <p:cNvPr id="7" name="Text Box 3"/>
          <p:cNvSpPr txBox="1">
            <a:spLocks noChangeArrowheads="1"/>
          </p:cNvSpPr>
          <p:nvPr/>
        </p:nvSpPr>
        <p:spPr bwMode="auto">
          <a:xfrm>
            <a:off x="486640" y="2540011"/>
            <a:ext cx="8589963"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buFontTx/>
              <a:buNone/>
            </a:pPr>
            <a:r>
              <a:rPr lang="en-US" altLang="zh-CN" sz="2200" dirty="0">
                <a:ea typeface="楷体_GB2312" pitchFamily="49" charset="-122"/>
              </a:rPr>
              <a:t>q[4]=p[4]</a:t>
            </a:r>
            <a:r>
              <a:rPr lang="en-US" altLang="zh-CN" sz="2200" dirty="0">
                <a:ea typeface="楷体_GB2312" pitchFamily="49" charset="-122"/>
                <a:sym typeface="Symbol" panose="05050102010706020507" pitchFamily="2" charset="2"/>
              </a:rPr>
              <a:t></a:t>
            </a:r>
            <a:r>
              <a:rPr lang="en-US" altLang="zh-CN" sz="2200" dirty="0">
                <a:ea typeface="楷体_GB2312" pitchFamily="49" charset="-122"/>
              </a:rPr>
              <a:t>(6</a:t>
            </a:r>
            <a:r>
              <a:rPr lang="zh-CN" altLang="en-US" sz="2200" dirty="0">
                <a:ea typeface="楷体_GB2312" pitchFamily="49" charset="-122"/>
              </a:rPr>
              <a:t>，</a:t>
            </a:r>
            <a:r>
              <a:rPr lang="en-US" altLang="zh-CN" sz="2200" dirty="0">
                <a:ea typeface="楷体_GB2312" pitchFamily="49" charset="-122"/>
              </a:rPr>
              <a:t>5)={(6</a:t>
            </a:r>
            <a:r>
              <a:rPr lang="zh-CN" altLang="en-US" sz="2200" dirty="0">
                <a:ea typeface="楷体_GB2312" pitchFamily="49" charset="-122"/>
              </a:rPr>
              <a:t>，</a:t>
            </a:r>
            <a:r>
              <a:rPr lang="en-US" altLang="zh-CN" sz="2200" dirty="0">
                <a:ea typeface="楷体_GB2312" pitchFamily="49" charset="-122"/>
              </a:rPr>
              <a:t>5)</a:t>
            </a:r>
            <a:r>
              <a:rPr lang="zh-CN" altLang="en-US" sz="2200" dirty="0">
                <a:ea typeface="楷体_GB2312" pitchFamily="49" charset="-122"/>
              </a:rPr>
              <a:t>，</a:t>
            </a:r>
            <a:r>
              <a:rPr lang="en-US" altLang="zh-CN" sz="2200" dirty="0">
                <a:ea typeface="楷体_GB2312" pitchFamily="49" charset="-122"/>
              </a:rPr>
              <a:t>(10</a:t>
            </a:r>
            <a:r>
              <a:rPr lang="zh-CN" altLang="en-US" sz="2200" dirty="0">
                <a:ea typeface="楷体_GB2312" pitchFamily="49" charset="-122"/>
              </a:rPr>
              <a:t>，</a:t>
            </a:r>
            <a:r>
              <a:rPr lang="en-US" altLang="zh-CN" sz="2200" dirty="0">
                <a:ea typeface="楷体_GB2312" pitchFamily="49" charset="-122"/>
              </a:rPr>
              <a:t>11)}</a:t>
            </a:r>
            <a:endParaRPr lang="en-US" altLang="zh-CN" sz="2200" dirty="0">
              <a:ea typeface="楷体_GB2312" pitchFamily="49" charset="-122"/>
            </a:endParaRPr>
          </a:p>
          <a:p>
            <a:pPr eaLnBrk="1" hangingPunct="1">
              <a:lnSpc>
                <a:spcPct val="150000"/>
              </a:lnSpc>
              <a:spcBef>
                <a:spcPct val="0"/>
              </a:spcBef>
              <a:buFontTx/>
              <a:buNone/>
            </a:pPr>
            <a:r>
              <a:rPr lang="en-US" altLang="zh-CN" sz="2200" dirty="0">
                <a:ea typeface="楷体_GB2312" pitchFamily="49" charset="-122"/>
              </a:rPr>
              <a:t>p[3]={(0</a:t>
            </a:r>
            <a:r>
              <a:rPr lang="zh-CN" altLang="en-US" sz="2200" dirty="0">
                <a:ea typeface="楷体_GB2312" pitchFamily="49" charset="-122"/>
              </a:rPr>
              <a:t>，</a:t>
            </a:r>
            <a:r>
              <a:rPr lang="en-US" altLang="zh-CN" sz="2200" dirty="0">
                <a:ea typeface="楷体_GB2312" pitchFamily="49" charset="-122"/>
              </a:rPr>
              <a:t>0)</a:t>
            </a:r>
            <a:r>
              <a:rPr lang="zh-CN" altLang="en-US" sz="2200" dirty="0">
                <a:ea typeface="楷体_GB2312" pitchFamily="49" charset="-122"/>
              </a:rPr>
              <a:t>，</a:t>
            </a:r>
            <a:r>
              <a:rPr lang="en-US" altLang="zh-CN" sz="2200" dirty="0">
                <a:ea typeface="楷体_GB2312" pitchFamily="49" charset="-122"/>
              </a:rPr>
              <a:t>(4</a:t>
            </a:r>
            <a:r>
              <a:rPr lang="zh-CN" altLang="en-US" sz="2200" dirty="0">
                <a:ea typeface="楷体_GB2312" pitchFamily="49" charset="-122"/>
              </a:rPr>
              <a:t>，</a:t>
            </a:r>
            <a:r>
              <a:rPr lang="en-US" altLang="zh-CN" sz="2200" dirty="0">
                <a:ea typeface="楷体_GB2312" pitchFamily="49" charset="-122"/>
              </a:rPr>
              <a:t>6)</a:t>
            </a:r>
            <a:r>
              <a:rPr lang="zh-CN" altLang="en-US" sz="2200" dirty="0">
                <a:ea typeface="楷体_GB2312" pitchFamily="49" charset="-122"/>
              </a:rPr>
              <a:t>，</a:t>
            </a:r>
            <a:r>
              <a:rPr lang="en-US" altLang="zh-CN" sz="2200" dirty="0">
                <a:ea typeface="楷体_GB2312" pitchFamily="49" charset="-122"/>
              </a:rPr>
              <a:t>(9</a:t>
            </a:r>
            <a:r>
              <a:rPr lang="zh-CN" altLang="en-US" sz="2200" dirty="0">
                <a:ea typeface="楷体_GB2312" pitchFamily="49" charset="-122"/>
              </a:rPr>
              <a:t>，</a:t>
            </a:r>
            <a:r>
              <a:rPr lang="en-US" altLang="zh-CN" sz="2200" dirty="0">
                <a:ea typeface="楷体_GB2312" pitchFamily="49" charset="-122"/>
              </a:rPr>
              <a:t>10)</a:t>
            </a:r>
            <a:r>
              <a:rPr lang="zh-CN" altLang="en-US" sz="2200" dirty="0">
                <a:ea typeface="楷体_GB2312" pitchFamily="49" charset="-122"/>
              </a:rPr>
              <a:t>，</a:t>
            </a:r>
            <a:r>
              <a:rPr lang="en-US" altLang="zh-CN" sz="2200" dirty="0">
                <a:ea typeface="楷体_GB2312" pitchFamily="49" charset="-122"/>
              </a:rPr>
              <a:t>(10</a:t>
            </a:r>
            <a:r>
              <a:rPr lang="zh-CN" altLang="en-US" sz="2200" dirty="0">
                <a:ea typeface="楷体_GB2312" pitchFamily="49" charset="-122"/>
              </a:rPr>
              <a:t>，</a:t>
            </a:r>
            <a:r>
              <a:rPr lang="en-US" altLang="zh-CN" sz="2200" dirty="0">
                <a:ea typeface="楷体_GB2312" pitchFamily="49" charset="-122"/>
              </a:rPr>
              <a:t>11)}</a:t>
            </a:r>
            <a:endParaRPr lang="en-US" altLang="zh-CN" sz="2200" dirty="0">
              <a:ea typeface="楷体_GB2312" pitchFamily="49" charset="-122"/>
            </a:endParaRPr>
          </a:p>
          <a:p>
            <a:pPr eaLnBrk="1" hangingPunct="1">
              <a:lnSpc>
                <a:spcPct val="150000"/>
              </a:lnSpc>
              <a:spcBef>
                <a:spcPct val="0"/>
              </a:spcBef>
              <a:buFontTx/>
              <a:buNone/>
            </a:pPr>
            <a:r>
              <a:rPr lang="en-US" altLang="zh-CN" sz="2200" dirty="0">
                <a:ea typeface="楷体_GB2312" pitchFamily="49" charset="-122"/>
              </a:rPr>
              <a:t>q[3]=p[3]</a:t>
            </a:r>
            <a:r>
              <a:rPr lang="en-US" altLang="zh-CN" sz="2200" dirty="0">
                <a:ea typeface="楷体_GB2312" pitchFamily="49" charset="-122"/>
                <a:sym typeface="Symbol" panose="05050102010706020507" pitchFamily="2" charset="2"/>
              </a:rPr>
              <a:t></a:t>
            </a:r>
            <a:r>
              <a:rPr lang="en-US" altLang="zh-CN" sz="2200" dirty="0">
                <a:ea typeface="楷体_GB2312" pitchFamily="49" charset="-122"/>
              </a:rPr>
              <a:t>(2</a:t>
            </a:r>
            <a:r>
              <a:rPr lang="zh-CN" altLang="en-US" sz="2200" dirty="0">
                <a:ea typeface="楷体_GB2312" pitchFamily="49" charset="-122"/>
              </a:rPr>
              <a:t>，</a:t>
            </a:r>
            <a:r>
              <a:rPr lang="en-US" altLang="zh-CN" sz="2200" dirty="0">
                <a:ea typeface="楷体_GB2312" pitchFamily="49" charset="-122"/>
              </a:rPr>
              <a:t>3)={(2</a:t>
            </a:r>
            <a:r>
              <a:rPr lang="zh-CN" altLang="en-US" sz="2200" dirty="0">
                <a:ea typeface="楷体_GB2312" pitchFamily="49" charset="-122"/>
              </a:rPr>
              <a:t>，</a:t>
            </a:r>
            <a:r>
              <a:rPr lang="en-US" altLang="zh-CN" sz="2200" dirty="0">
                <a:ea typeface="楷体_GB2312" pitchFamily="49" charset="-122"/>
              </a:rPr>
              <a:t>3)</a:t>
            </a:r>
            <a:r>
              <a:rPr lang="zh-CN" altLang="en-US" sz="2200" dirty="0">
                <a:ea typeface="楷体_GB2312" pitchFamily="49" charset="-122"/>
              </a:rPr>
              <a:t>，</a:t>
            </a:r>
            <a:r>
              <a:rPr lang="en-US" altLang="zh-CN" sz="2200" dirty="0">
                <a:ea typeface="楷体_GB2312" pitchFamily="49" charset="-122"/>
              </a:rPr>
              <a:t>(6</a:t>
            </a:r>
            <a:r>
              <a:rPr lang="zh-CN" altLang="en-US" sz="2200" dirty="0">
                <a:ea typeface="楷体_GB2312" pitchFamily="49" charset="-122"/>
              </a:rPr>
              <a:t>，</a:t>
            </a:r>
            <a:r>
              <a:rPr lang="en-US" altLang="zh-CN" sz="2200" dirty="0">
                <a:ea typeface="楷体_GB2312" pitchFamily="49" charset="-122"/>
              </a:rPr>
              <a:t>9)}</a:t>
            </a:r>
            <a:endParaRPr lang="en-US" altLang="zh-CN" sz="2200" dirty="0">
              <a:ea typeface="楷体_GB2312" pitchFamily="49" charset="-122"/>
            </a:endParaRPr>
          </a:p>
          <a:p>
            <a:pPr eaLnBrk="1" hangingPunct="1">
              <a:lnSpc>
                <a:spcPct val="150000"/>
              </a:lnSpc>
              <a:spcBef>
                <a:spcPct val="0"/>
              </a:spcBef>
              <a:buFontTx/>
              <a:buNone/>
            </a:pPr>
            <a:r>
              <a:rPr lang="en-US" altLang="zh-CN" sz="2200" dirty="0">
                <a:ea typeface="楷体_GB2312" pitchFamily="49" charset="-122"/>
              </a:rPr>
              <a:t>p[2]={(0</a:t>
            </a:r>
            <a:r>
              <a:rPr lang="zh-CN" altLang="en-US" sz="2200" dirty="0">
                <a:ea typeface="楷体_GB2312" pitchFamily="49" charset="-122"/>
              </a:rPr>
              <a:t>，</a:t>
            </a:r>
            <a:r>
              <a:rPr lang="en-US" altLang="zh-CN" sz="2200" dirty="0">
                <a:ea typeface="楷体_GB2312" pitchFamily="49" charset="-122"/>
              </a:rPr>
              <a:t>0)</a:t>
            </a:r>
            <a:r>
              <a:rPr lang="zh-CN" altLang="en-US" sz="2200" dirty="0">
                <a:ea typeface="楷体_GB2312" pitchFamily="49" charset="-122"/>
              </a:rPr>
              <a:t>，</a:t>
            </a:r>
            <a:r>
              <a:rPr lang="en-US" altLang="zh-CN" sz="2200" dirty="0">
                <a:ea typeface="楷体_GB2312" pitchFamily="49" charset="-122"/>
              </a:rPr>
              <a:t>(2</a:t>
            </a:r>
            <a:r>
              <a:rPr lang="zh-CN" altLang="en-US" sz="2200" dirty="0">
                <a:ea typeface="楷体_GB2312" pitchFamily="49" charset="-122"/>
              </a:rPr>
              <a:t>，</a:t>
            </a:r>
            <a:r>
              <a:rPr lang="en-US" altLang="zh-CN" sz="2200" dirty="0">
                <a:ea typeface="楷体_GB2312" pitchFamily="49" charset="-122"/>
              </a:rPr>
              <a:t>3)</a:t>
            </a:r>
            <a:r>
              <a:rPr lang="zh-CN" altLang="en-US" sz="2200" dirty="0">
                <a:ea typeface="楷体_GB2312" pitchFamily="49" charset="-122"/>
              </a:rPr>
              <a:t>，</a:t>
            </a:r>
            <a:r>
              <a:rPr lang="en-US" altLang="zh-CN" sz="2200" dirty="0">
                <a:ea typeface="楷体_GB2312" pitchFamily="49" charset="-122"/>
              </a:rPr>
              <a:t>(4</a:t>
            </a:r>
            <a:r>
              <a:rPr lang="zh-CN" altLang="en-US" sz="2200" dirty="0">
                <a:ea typeface="楷体_GB2312" pitchFamily="49" charset="-122"/>
              </a:rPr>
              <a:t>，</a:t>
            </a:r>
            <a:r>
              <a:rPr lang="en-US" altLang="zh-CN" sz="2200" dirty="0">
                <a:ea typeface="楷体_GB2312" pitchFamily="49" charset="-122"/>
              </a:rPr>
              <a:t>6)</a:t>
            </a:r>
            <a:r>
              <a:rPr lang="zh-CN" altLang="en-US" sz="2200" dirty="0">
                <a:ea typeface="楷体_GB2312" pitchFamily="49" charset="-122"/>
              </a:rPr>
              <a:t>，</a:t>
            </a:r>
            <a:r>
              <a:rPr lang="en-US" altLang="zh-CN" sz="2200" dirty="0">
                <a:ea typeface="楷体_GB2312" pitchFamily="49" charset="-122"/>
              </a:rPr>
              <a:t>(6</a:t>
            </a:r>
            <a:r>
              <a:rPr lang="zh-CN" altLang="en-US" sz="2200" dirty="0">
                <a:ea typeface="楷体_GB2312" pitchFamily="49" charset="-122"/>
              </a:rPr>
              <a:t>，</a:t>
            </a:r>
            <a:r>
              <a:rPr lang="en-US" altLang="zh-CN" sz="2200" dirty="0">
                <a:ea typeface="楷体_GB2312" pitchFamily="49" charset="-122"/>
              </a:rPr>
              <a:t>9)</a:t>
            </a:r>
            <a:r>
              <a:rPr lang="zh-CN" altLang="en-US" sz="2200" dirty="0">
                <a:ea typeface="楷体_GB2312" pitchFamily="49" charset="-122"/>
              </a:rPr>
              <a:t>，</a:t>
            </a:r>
            <a:r>
              <a:rPr lang="en-US" altLang="zh-CN" sz="2200" dirty="0">
                <a:ea typeface="楷体_GB2312" pitchFamily="49" charset="-122"/>
              </a:rPr>
              <a:t>(9</a:t>
            </a:r>
            <a:r>
              <a:rPr lang="zh-CN" altLang="en-US" sz="2200" dirty="0">
                <a:ea typeface="楷体_GB2312" pitchFamily="49" charset="-122"/>
              </a:rPr>
              <a:t>，</a:t>
            </a:r>
            <a:r>
              <a:rPr lang="en-US" altLang="zh-CN" sz="2200" dirty="0">
                <a:ea typeface="楷体_GB2312" pitchFamily="49" charset="-122"/>
              </a:rPr>
              <a:t>10)</a:t>
            </a:r>
            <a:r>
              <a:rPr lang="zh-CN" altLang="en-US" sz="2200" dirty="0">
                <a:ea typeface="楷体_GB2312" pitchFamily="49" charset="-122"/>
              </a:rPr>
              <a:t>，</a:t>
            </a:r>
            <a:r>
              <a:rPr lang="en-US" altLang="zh-CN" sz="2200" dirty="0">
                <a:ea typeface="楷体_GB2312" pitchFamily="49" charset="-122"/>
              </a:rPr>
              <a:t>(10</a:t>
            </a:r>
            <a:r>
              <a:rPr lang="zh-CN" altLang="en-US" sz="2200" dirty="0">
                <a:ea typeface="楷体_GB2312" pitchFamily="49" charset="-122"/>
              </a:rPr>
              <a:t>，</a:t>
            </a:r>
            <a:r>
              <a:rPr lang="en-US" altLang="zh-CN" sz="2200" dirty="0">
                <a:ea typeface="楷体_GB2312" pitchFamily="49" charset="-122"/>
              </a:rPr>
              <a:t>11)}</a:t>
            </a:r>
            <a:endParaRPr lang="en-US" altLang="zh-CN" sz="2200" dirty="0">
              <a:ea typeface="楷体_GB2312" pitchFamily="49" charset="-122"/>
            </a:endParaRPr>
          </a:p>
          <a:p>
            <a:pPr eaLnBrk="1" hangingPunct="1">
              <a:lnSpc>
                <a:spcPct val="150000"/>
              </a:lnSpc>
              <a:spcBef>
                <a:spcPct val="0"/>
              </a:spcBef>
              <a:buFontTx/>
              <a:buNone/>
            </a:pPr>
            <a:r>
              <a:rPr lang="en-US" altLang="zh-CN" sz="2200" dirty="0">
                <a:ea typeface="楷体_GB2312" pitchFamily="49" charset="-122"/>
              </a:rPr>
              <a:t>q[2]=p[2]</a:t>
            </a:r>
            <a:r>
              <a:rPr lang="en-US" altLang="zh-CN" sz="2200" dirty="0">
                <a:ea typeface="楷体_GB2312" pitchFamily="49" charset="-122"/>
                <a:sym typeface="Symbol" panose="05050102010706020507" pitchFamily="2" charset="2"/>
              </a:rPr>
              <a:t></a:t>
            </a:r>
            <a:r>
              <a:rPr lang="en-US" altLang="zh-CN" sz="2200" dirty="0">
                <a:ea typeface="楷体_GB2312" pitchFamily="49" charset="-122"/>
              </a:rPr>
              <a:t>(2</a:t>
            </a:r>
            <a:r>
              <a:rPr lang="zh-CN" altLang="en-US" sz="2200" dirty="0">
                <a:ea typeface="楷体_GB2312" pitchFamily="49" charset="-122"/>
              </a:rPr>
              <a:t>，</a:t>
            </a:r>
            <a:r>
              <a:rPr lang="en-US" altLang="zh-CN" sz="2200" dirty="0">
                <a:ea typeface="楷体_GB2312" pitchFamily="49" charset="-122"/>
              </a:rPr>
              <a:t>6)={(2</a:t>
            </a:r>
            <a:r>
              <a:rPr lang="zh-CN" altLang="en-US" sz="2200" dirty="0">
                <a:ea typeface="楷体_GB2312" pitchFamily="49" charset="-122"/>
              </a:rPr>
              <a:t>，</a:t>
            </a:r>
            <a:r>
              <a:rPr lang="en-US" altLang="zh-CN" sz="2200" dirty="0">
                <a:ea typeface="楷体_GB2312" pitchFamily="49" charset="-122"/>
              </a:rPr>
              <a:t>6)</a:t>
            </a:r>
            <a:r>
              <a:rPr lang="zh-CN" altLang="en-US" sz="2200" dirty="0">
                <a:ea typeface="楷体_GB2312" pitchFamily="49" charset="-122"/>
              </a:rPr>
              <a:t>，</a:t>
            </a:r>
            <a:r>
              <a:rPr lang="en-US" altLang="zh-CN" sz="2200" dirty="0">
                <a:ea typeface="楷体_GB2312" pitchFamily="49" charset="-122"/>
              </a:rPr>
              <a:t>(4</a:t>
            </a:r>
            <a:r>
              <a:rPr lang="zh-CN" altLang="en-US" sz="2200" dirty="0">
                <a:ea typeface="楷体_GB2312" pitchFamily="49" charset="-122"/>
              </a:rPr>
              <a:t>，</a:t>
            </a:r>
            <a:r>
              <a:rPr lang="en-US" altLang="zh-CN" sz="2200" dirty="0">
                <a:ea typeface="楷体_GB2312" pitchFamily="49" charset="-122"/>
              </a:rPr>
              <a:t>9)</a:t>
            </a:r>
            <a:r>
              <a:rPr lang="zh-CN" altLang="en-US" sz="2200" dirty="0">
                <a:ea typeface="楷体_GB2312" pitchFamily="49" charset="-122"/>
              </a:rPr>
              <a:t>，</a:t>
            </a:r>
            <a:r>
              <a:rPr lang="en-US" altLang="zh-CN" sz="2200" dirty="0">
                <a:ea typeface="楷体_GB2312" pitchFamily="49" charset="-122"/>
              </a:rPr>
              <a:t>(6</a:t>
            </a:r>
            <a:r>
              <a:rPr lang="zh-CN" altLang="en-US" sz="2200" dirty="0">
                <a:ea typeface="楷体_GB2312" pitchFamily="49" charset="-122"/>
              </a:rPr>
              <a:t>，</a:t>
            </a:r>
            <a:r>
              <a:rPr lang="en-US" altLang="zh-CN" sz="2200" dirty="0">
                <a:ea typeface="楷体_GB2312" pitchFamily="49" charset="-122"/>
              </a:rPr>
              <a:t>12)</a:t>
            </a:r>
            <a:r>
              <a:rPr lang="zh-CN" altLang="en-US" sz="2200" dirty="0">
                <a:ea typeface="楷体_GB2312" pitchFamily="49" charset="-122"/>
              </a:rPr>
              <a:t>，</a:t>
            </a:r>
            <a:r>
              <a:rPr lang="en-US" altLang="zh-CN" sz="2200" dirty="0">
                <a:ea typeface="楷体_GB2312" pitchFamily="49" charset="-122"/>
              </a:rPr>
              <a:t>(8</a:t>
            </a:r>
            <a:r>
              <a:rPr lang="zh-CN" altLang="en-US" sz="2200" dirty="0">
                <a:ea typeface="楷体_GB2312" pitchFamily="49" charset="-122"/>
              </a:rPr>
              <a:t>，</a:t>
            </a:r>
            <a:r>
              <a:rPr lang="en-US" altLang="zh-CN" sz="2200" dirty="0">
                <a:ea typeface="楷体_GB2312" pitchFamily="49" charset="-122"/>
              </a:rPr>
              <a:t>15)}</a:t>
            </a:r>
            <a:endParaRPr lang="en-US" altLang="zh-CN" sz="2200" dirty="0">
              <a:ea typeface="楷体_GB2312" pitchFamily="49" charset="-122"/>
            </a:endParaRPr>
          </a:p>
          <a:p>
            <a:pPr eaLnBrk="1" hangingPunct="1">
              <a:lnSpc>
                <a:spcPct val="150000"/>
              </a:lnSpc>
              <a:spcBef>
                <a:spcPct val="0"/>
              </a:spcBef>
              <a:buFontTx/>
              <a:buNone/>
            </a:pPr>
            <a:r>
              <a:rPr lang="en-US" altLang="zh-CN" sz="2200" dirty="0">
                <a:ea typeface="楷体_GB2312" pitchFamily="49" charset="-122"/>
              </a:rPr>
              <a:t>p[1]={(0</a:t>
            </a:r>
            <a:r>
              <a:rPr lang="zh-CN" altLang="en-US" sz="2200" dirty="0">
                <a:ea typeface="楷体_GB2312" pitchFamily="49" charset="-122"/>
              </a:rPr>
              <a:t>，</a:t>
            </a:r>
            <a:r>
              <a:rPr lang="en-US" altLang="zh-CN" sz="2200" dirty="0">
                <a:ea typeface="楷体_GB2312" pitchFamily="49" charset="-122"/>
              </a:rPr>
              <a:t>0)</a:t>
            </a:r>
            <a:r>
              <a:rPr lang="zh-CN" altLang="en-US" sz="2200" dirty="0">
                <a:ea typeface="楷体_GB2312" pitchFamily="49" charset="-122"/>
              </a:rPr>
              <a:t>，</a:t>
            </a:r>
            <a:r>
              <a:rPr lang="en-US" altLang="zh-CN" sz="2200" dirty="0">
                <a:ea typeface="楷体_GB2312" pitchFamily="49" charset="-122"/>
              </a:rPr>
              <a:t>(2</a:t>
            </a:r>
            <a:r>
              <a:rPr lang="zh-CN" altLang="en-US" sz="2200" dirty="0">
                <a:ea typeface="楷体_GB2312" pitchFamily="49" charset="-122"/>
              </a:rPr>
              <a:t>，</a:t>
            </a:r>
            <a:r>
              <a:rPr lang="en-US" altLang="zh-CN" sz="2200" dirty="0">
                <a:ea typeface="楷体_GB2312" pitchFamily="49" charset="-122"/>
              </a:rPr>
              <a:t>6)</a:t>
            </a:r>
            <a:r>
              <a:rPr lang="zh-CN" altLang="en-US" sz="2200" dirty="0">
                <a:ea typeface="楷体_GB2312" pitchFamily="49" charset="-122"/>
              </a:rPr>
              <a:t>，</a:t>
            </a:r>
            <a:r>
              <a:rPr lang="en-US" altLang="zh-CN" sz="2200" dirty="0">
                <a:ea typeface="楷体_GB2312" pitchFamily="49" charset="-122"/>
              </a:rPr>
              <a:t>(4</a:t>
            </a:r>
            <a:r>
              <a:rPr lang="zh-CN" altLang="en-US" sz="2200" dirty="0">
                <a:ea typeface="楷体_GB2312" pitchFamily="49" charset="-122"/>
              </a:rPr>
              <a:t>，</a:t>
            </a:r>
            <a:r>
              <a:rPr lang="en-US" altLang="zh-CN" sz="2200" dirty="0">
                <a:ea typeface="楷体_GB2312" pitchFamily="49" charset="-122"/>
              </a:rPr>
              <a:t>9)</a:t>
            </a:r>
            <a:r>
              <a:rPr lang="zh-CN" altLang="en-US" sz="2200" dirty="0">
                <a:ea typeface="楷体_GB2312" pitchFamily="49" charset="-122"/>
              </a:rPr>
              <a:t>，</a:t>
            </a:r>
            <a:r>
              <a:rPr lang="en-US" altLang="zh-CN" sz="2200" dirty="0">
                <a:ea typeface="楷体_GB2312" pitchFamily="49" charset="-122"/>
              </a:rPr>
              <a:t>(6</a:t>
            </a:r>
            <a:r>
              <a:rPr lang="zh-CN" altLang="en-US" sz="2200" dirty="0">
                <a:ea typeface="楷体_GB2312" pitchFamily="49" charset="-122"/>
              </a:rPr>
              <a:t>，</a:t>
            </a:r>
            <a:r>
              <a:rPr lang="en-US" altLang="zh-CN" sz="2200" dirty="0">
                <a:ea typeface="楷体_GB2312" pitchFamily="49" charset="-122"/>
              </a:rPr>
              <a:t>12)</a:t>
            </a:r>
            <a:r>
              <a:rPr lang="zh-CN" altLang="en-US" sz="2200" dirty="0">
                <a:ea typeface="楷体_GB2312" pitchFamily="49" charset="-122"/>
              </a:rPr>
              <a:t>，</a:t>
            </a:r>
            <a:r>
              <a:rPr lang="en-US" altLang="zh-CN" sz="2200" dirty="0">
                <a:ea typeface="楷体_GB2312" pitchFamily="49" charset="-122"/>
              </a:rPr>
              <a:t>(8</a:t>
            </a:r>
            <a:r>
              <a:rPr lang="zh-CN" altLang="en-US" sz="2200" dirty="0">
                <a:ea typeface="楷体_GB2312" pitchFamily="49" charset="-122"/>
              </a:rPr>
              <a:t>，</a:t>
            </a:r>
            <a:r>
              <a:rPr lang="en-US" altLang="zh-CN" sz="2200" dirty="0">
                <a:ea typeface="楷体_GB2312" pitchFamily="49" charset="-122"/>
              </a:rPr>
              <a:t>15)}</a:t>
            </a:r>
            <a:endParaRPr lang="en-US" altLang="zh-CN" sz="2200" dirty="0">
              <a:ea typeface="楷体_GB2312" pitchFamily="49" charset="-122"/>
            </a:endParaRPr>
          </a:p>
          <a:p>
            <a:pPr eaLnBrk="1" hangingPunct="1">
              <a:lnSpc>
                <a:spcPct val="150000"/>
              </a:lnSpc>
              <a:spcBef>
                <a:spcPct val="0"/>
              </a:spcBef>
              <a:buFontTx/>
              <a:buNone/>
            </a:pPr>
            <a:r>
              <a:rPr lang="en-US" altLang="zh-CN" sz="2200" dirty="0">
                <a:ea typeface="楷体_GB2312" pitchFamily="49" charset="-122"/>
              </a:rPr>
              <a:t>p[1]</a:t>
            </a:r>
            <a:r>
              <a:rPr lang="zh-CN" altLang="en-US" sz="2200" dirty="0">
                <a:ea typeface="楷体_GB2312" pitchFamily="49" charset="-122"/>
              </a:rPr>
              <a:t>的最后的那个跳跃点</a:t>
            </a:r>
            <a:r>
              <a:rPr lang="en-US" altLang="zh-CN" sz="2200" dirty="0">
                <a:ea typeface="楷体_GB2312" pitchFamily="49" charset="-122"/>
              </a:rPr>
              <a:t>(8,15)</a:t>
            </a:r>
            <a:r>
              <a:rPr lang="zh-CN" altLang="en-US" sz="2200" dirty="0">
                <a:ea typeface="楷体_GB2312" pitchFamily="49" charset="-122"/>
              </a:rPr>
              <a:t>给出所求的最优值为</a:t>
            </a:r>
            <a:r>
              <a:rPr lang="en-US" altLang="zh-CN" sz="2200" dirty="0">
                <a:ea typeface="楷体_GB2312" pitchFamily="49" charset="-122"/>
              </a:rPr>
              <a:t>m(1,c)=15</a:t>
            </a:r>
            <a:r>
              <a:rPr lang="zh-CN" altLang="en-US" sz="2200" dirty="0">
                <a:ea typeface="楷体_GB2312" pitchFamily="49" charset="-122"/>
              </a:rPr>
              <a:t>。</a:t>
            </a:r>
            <a:endParaRPr lang="zh-CN" altLang="en-US" sz="2200" dirty="0">
              <a:ea typeface="楷体_GB2312" pitchFamily="49" charset="-122"/>
            </a:endParaRPr>
          </a:p>
        </p:txBody>
      </p:sp>
      <p:sp>
        <p:nvSpPr>
          <p:cNvPr id="9" name="Rectangle 3"/>
          <p:cNvSpPr>
            <a:spLocks noChangeArrowheads="1"/>
          </p:cNvSpPr>
          <p:nvPr/>
        </p:nvSpPr>
        <p:spPr bwMode="auto">
          <a:xfrm>
            <a:off x="152400" y="1273712"/>
            <a:ext cx="7345363" cy="533400"/>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3</a:t>
            </a: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）算法改进</a:t>
            </a:r>
            <a:endParaRPr lang="ja-JP"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3.6</a:t>
            </a:r>
            <a:r>
              <a:rPr kumimoji="1" lang="zh-CN" altLang="en-US" dirty="0"/>
              <a:t> </a:t>
            </a:r>
            <a:r>
              <a:rPr kumimoji="1" lang="en-US" altLang="zh-CN" dirty="0"/>
              <a:t>0-1</a:t>
            </a:r>
            <a:r>
              <a:rPr kumimoji="1" lang="zh-CN" altLang="en-US" dirty="0"/>
              <a:t>背包问题</a:t>
            </a:r>
            <a:endParaRPr kumimoji="1" lang="zh-CN" altLang="en-US" dirty="0"/>
          </a:p>
        </p:txBody>
      </p:sp>
      <p:sp>
        <p:nvSpPr>
          <p:cNvPr id="3" name="Rectangle 3"/>
          <p:cNvSpPr>
            <a:spLocks noChangeArrowheads="1"/>
          </p:cNvSpPr>
          <p:nvPr/>
        </p:nvSpPr>
        <p:spPr bwMode="auto">
          <a:xfrm>
            <a:off x="152400" y="1273712"/>
            <a:ext cx="7345363" cy="533400"/>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3</a:t>
            </a: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）算法改进</a:t>
            </a:r>
            <a:endParaRPr lang="ja-JP"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
        <p:nvSpPr>
          <p:cNvPr id="8" name="Text Box 2"/>
          <p:cNvSpPr txBox="1">
            <a:spLocks noChangeArrowheads="1"/>
          </p:cNvSpPr>
          <p:nvPr/>
        </p:nvSpPr>
        <p:spPr bwMode="auto">
          <a:xfrm>
            <a:off x="381000" y="1905000"/>
            <a:ext cx="8459788" cy="4455835"/>
          </a:xfrm>
          <a:prstGeom prst="rect">
            <a:avLst/>
          </a:prstGeom>
          <a:solidFill>
            <a:schemeClr val="bg1"/>
          </a:solidFill>
          <a:ln w="50800">
            <a:solidFill>
              <a:srgbClr val="FF6600"/>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0000"/>
              </a:lnSpc>
              <a:spcBef>
                <a:spcPct val="0"/>
              </a:spcBef>
              <a:buFontTx/>
              <a:buNone/>
            </a:pPr>
            <a:r>
              <a:rPr lang="zh-CN" altLang="en-US" sz="2600" dirty="0">
                <a:ea typeface="楷体_GB2312" pitchFamily="49" charset="-122"/>
              </a:rPr>
              <a:t>上述算法的主要计算量在于计算跳跃点集</a:t>
            </a:r>
            <a:r>
              <a:rPr lang="en-US" altLang="zh-CN" sz="2600" dirty="0">
                <a:ea typeface="楷体_GB2312" pitchFamily="49" charset="-122"/>
              </a:rPr>
              <a:t>p[</a:t>
            </a:r>
            <a:r>
              <a:rPr lang="en-US" altLang="zh-CN" sz="2600" dirty="0" err="1">
                <a:ea typeface="楷体_GB2312" pitchFamily="49" charset="-122"/>
              </a:rPr>
              <a:t>i</a:t>
            </a:r>
            <a:r>
              <a:rPr lang="en-US" altLang="zh-CN" sz="2600" dirty="0">
                <a:ea typeface="楷体_GB2312" pitchFamily="49" charset="-122"/>
              </a:rPr>
              <a:t>](1≤i≤n)</a:t>
            </a:r>
            <a:r>
              <a:rPr lang="zh-CN" altLang="en-US" sz="2600" dirty="0">
                <a:ea typeface="楷体_GB2312" pitchFamily="49" charset="-122"/>
              </a:rPr>
              <a:t>。由于</a:t>
            </a:r>
            <a:r>
              <a:rPr lang="en-US" altLang="zh-CN" sz="2600" dirty="0">
                <a:ea typeface="楷体_GB2312" pitchFamily="49" charset="-122"/>
              </a:rPr>
              <a:t>q[i+1]=p[i+1]</a:t>
            </a:r>
            <a:r>
              <a:rPr lang="en-US" altLang="zh-CN" sz="2600" dirty="0">
                <a:ea typeface="楷体_GB2312" pitchFamily="49" charset="-122"/>
                <a:sym typeface="Symbol" panose="05050102010706020507" pitchFamily="2" charset="2"/>
              </a:rPr>
              <a:t></a:t>
            </a:r>
            <a:r>
              <a:rPr lang="en-US" altLang="zh-CN" sz="2600" dirty="0">
                <a:ea typeface="楷体_GB2312" pitchFamily="49" charset="-122"/>
              </a:rPr>
              <a:t>(</a:t>
            </a:r>
            <a:r>
              <a:rPr lang="en-US" altLang="zh-CN" sz="2600" dirty="0" err="1">
                <a:ea typeface="楷体_GB2312" pitchFamily="49" charset="-122"/>
              </a:rPr>
              <a:t>w</a:t>
            </a:r>
            <a:r>
              <a:rPr lang="en-US" altLang="zh-CN" sz="2600" baseline="-25000" dirty="0" err="1">
                <a:ea typeface="楷体_GB2312" pitchFamily="49" charset="-122"/>
              </a:rPr>
              <a:t>i</a:t>
            </a:r>
            <a:r>
              <a:rPr lang="zh-CN" altLang="en-US" sz="2600" dirty="0">
                <a:ea typeface="楷体_GB2312" pitchFamily="49" charset="-122"/>
              </a:rPr>
              <a:t>，</a:t>
            </a:r>
            <a:r>
              <a:rPr lang="en-US" altLang="zh-CN" sz="2600" dirty="0">
                <a:ea typeface="楷体_GB2312" pitchFamily="49" charset="-122"/>
              </a:rPr>
              <a:t>v</a:t>
            </a:r>
            <a:r>
              <a:rPr lang="en-US" altLang="zh-CN" sz="2600" baseline="-25000" dirty="0">
                <a:ea typeface="楷体_GB2312" pitchFamily="49" charset="-122"/>
              </a:rPr>
              <a:t>i</a:t>
            </a:r>
            <a:r>
              <a:rPr lang="en-US" altLang="zh-CN" sz="2600" dirty="0">
                <a:ea typeface="楷体_GB2312" pitchFamily="49" charset="-122"/>
              </a:rPr>
              <a:t>)</a:t>
            </a:r>
            <a:r>
              <a:rPr lang="zh-CN" altLang="en-US" sz="2600" dirty="0">
                <a:ea typeface="楷体_GB2312" pitchFamily="49" charset="-122"/>
              </a:rPr>
              <a:t>，故计算</a:t>
            </a:r>
            <a:r>
              <a:rPr lang="en-US" altLang="zh-CN" sz="2600" dirty="0">
                <a:ea typeface="楷体_GB2312" pitchFamily="49" charset="-122"/>
              </a:rPr>
              <a:t>q[i+1]</a:t>
            </a:r>
            <a:r>
              <a:rPr lang="zh-CN" altLang="en-US" sz="2600" dirty="0">
                <a:ea typeface="楷体_GB2312" pitchFamily="49" charset="-122"/>
              </a:rPr>
              <a:t>需要</a:t>
            </a:r>
            <a:r>
              <a:rPr lang="en-US" altLang="zh-CN" sz="2600" dirty="0">
                <a:ea typeface="楷体_GB2312" pitchFamily="49" charset="-122"/>
              </a:rPr>
              <a:t>O(|p[i+1]|)</a:t>
            </a:r>
            <a:r>
              <a:rPr lang="zh-CN" altLang="en-US" sz="2600" dirty="0">
                <a:ea typeface="楷体_GB2312" pitchFamily="49" charset="-122"/>
              </a:rPr>
              <a:t>计算时间。合并</a:t>
            </a:r>
            <a:r>
              <a:rPr lang="en-US" altLang="zh-CN" sz="2600" dirty="0">
                <a:ea typeface="楷体_GB2312" pitchFamily="49" charset="-122"/>
              </a:rPr>
              <a:t>p[i+1]</a:t>
            </a:r>
            <a:r>
              <a:rPr lang="zh-CN" altLang="en-US" sz="2600" dirty="0">
                <a:ea typeface="楷体_GB2312" pitchFamily="49" charset="-122"/>
              </a:rPr>
              <a:t>和</a:t>
            </a:r>
            <a:r>
              <a:rPr lang="en-US" altLang="zh-CN" sz="2600" dirty="0">
                <a:ea typeface="楷体_GB2312" pitchFamily="49" charset="-122"/>
              </a:rPr>
              <a:t>q[i+1]</a:t>
            </a:r>
            <a:r>
              <a:rPr lang="zh-CN" altLang="en-US" sz="2600" dirty="0">
                <a:ea typeface="楷体_GB2312" pitchFamily="49" charset="-122"/>
              </a:rPr>
              <a:t>并清除受控跳跃点也需要</a:t>
            </a:r>
            <a:r>
              <a:rPr lang="en-US" altLang="zh-CN" sz="2600" dirty="0">
                <a:ea typeface="楷体_GB2312" pitchFamily="49" charset="-122"/>
              </a:rPr>
              <a:t>O(|p[i+1]|)</a:t>
            </a:r>
            <a:r>
              <a:rPr lang="zh-CN" altLang="en-US" sz="2600" dirty="0">
                <a:ea typeface="楷体_GB2312" pitchFamily="49" charset="-122"/>
              </a:rPr>
              <a:t>计算时间。从跳跃点集</a:t>
            </a:r>
            <a:r>
              <a:rPr lang="en-US" altLang="zh-CN" sz="2600" dirty="0">
                <a:ea typeface="楷体_GB2312" pitchFamily="49" charset="-122"/>
              </a:rPr>
              <a:t>p[</a:t>
            </a:r>
            <a:r>
              <a:rPr lang="en-US" altLang="zh-CN" sz="2600" dirty="0" err="1">
                <a:ea typeface="楷体_GB2312" pitchFamily="49" charset="-122"/>
              </a:rPr>
              <a:t>i</a:t>
            </a:r>
            <a:r>
              <a:rPr lang="en-US" altLang="zh-CN" sz="2600" dirty="0">
                <a:ea typeface="楷体_GB2312" pitchFamily="49" charset="-122"/>
              </a:rPr>
              <a:t>]</a:t>
            </a:r>
            <a:r>
              <a:rPr lang="zh-CN" altLang="en-US" sz="2600" dirty="0">
                <a:ea typeface="楷体_GB2312" pitchFamily="49" charset="-122"/>
              </a:rPr>
              <a:t>的定义可以看出，</a:t>
            </a:r>
            <a:r>
              <a:rPr lang="en-US" altLang="zh-CN" sz="2600" dirty="0">
                <a:ea typeface="楷体_GB2312" pitchFamily="49" charset="-122"/>
              </a:rPr>
              <a:t>p[</a:t>
            </a:r>
            <a:r>
              <a:rPr lang="en-US" altLang="zh-CN" sz="2600" dirty="0" err="1">
                <a:ea typeface="楷体_GB2312" pitchFamily="49" charset="-122"/>
              </a:rPr>
              <a:t>i</a:t>
            </a:r>
            <a:r>
              <a:rPr lang="en-US" altLang="zh-CN" sz="2600" dirty="0">
                <a:ea typeface="楷体_GB2312" pitchFamily="49" charset="-122"/>
              </a:rPr>
              <a:t>]</a:t>
            </a:r>
            <a:r>
              <a:rPr lang="zh-CN" altLang="en-US" sz="2600" dirty="0">
                <a:ea typeface="楷体_GB2312" pitchFamily="49" charset="-122"/>
              </a:rPr>
              <a:t>中的跳跃点相应于</a:t>
            </a:r>
            <a:r>
              <a:rPr lang="en-US" altLang="zh-CN" sz="2600" dirty="0">
                <a:ea typeface="楷体_GB2312" pitchFamily="49" charset="-122"/>
              </a:rPr>
              <a:t>x</a:t>
            </a:r>
            <a:r>
              <a:rPr lang="en-US" altLang="zh-CN" sz="2600" baseline="-25000" dirty="0">
                <a:ea typeface="楷体_GB2312" pitchFamily="49" charset="-122"/>
              </a:rPr>
              <a:t>i</a:t>
            </a:r>
            <a:r>
              <a:rPr lang="en-US" altLang="zh-CN" sz="2600" dirty="0">
                <a:ea typeface="楷体_GB2312" pitchFamily="49" charset="-122"/>
              </a:rPr>
              <a:t>,…,</a:t>
            </a:r>
            <a:r>
              <a:rPr lang="en-US" altLang="zh-CN" sz="2600" dirty="0" err="1">
                <a:ea typeface="楷体_GB2312" pitchFamily="49" charset="-122"/>
              </a:rPr>
              <a:t>x</a:t>
            </a:r>
            <a:r>
              <a:rPr lang="en-US" altLang="zh-CN" sz="2600" baseline="-25000" dirty="0" err="1">
                <a:ea typeface="楷体_GB2312" pitchFamily="49" charset="-122"/>
              </a:rPr>
              <a:t>n</a:t>
            </a:r>
            <a:r>
              <a:rPr lang="zh-CN" altLang="en-US" sz="2600" dirty="0">
                <a:ea typeface="楷体_GB2312" pitchFamily="49" charset="-122"/>
              </a:rPr>
              <a:t>的</a:t>
            </a:r>
            <a:r>
              <a:rPr lang="en-US" altLang="zh-CN" sz="2600" dirty="0">
                <a:ea typeface="楷体_GB2312" pitchFamily="49" charset="-122"/>
              </a:rPr>
              <a:t>0/1</a:t>
            </a:r>
            <a:r>
              <a:rPr lang="zh-CN" altLang="en-US" sz="2600" dirty="0">
                <a:ea typeface="楷体_GB2312" pitchFamily="49" charset="-122"/>
              </a:rPr>
              <a:t>赋值。因此，</a:t>
            </a:r>
            <a:r>
              <a:rPr lang="en-US" altLang="zh-CN" sz="2600" dirty="0">
                <a:ea typeface="楷体_GB2312" pitchFamily="49" charset="-122"/>
              </a:rPr>
              <a:t>p[</a:t>
            </a:r>
            <a:r>
              <a:rPr lang="en-US" altLang="zh-CN" sz="2600" dirty="0" err="1">
                <a:ea typeface="楷体_GB2312" pitchFamily="49" charset="-122"/>
              </a:rPr>
              <a:t>i</a:t>
            </a:r>
            <a:r>
              <a:rPr lang="en-US" altLang="zh-CN" sz="2600" dirty="0">
                <a:ea typeface="楷体_GB2312" pitchFamily="49" charset="-122"/>
              </a:rPr>
              <a:t>]</a:t>
            </a:r>
            <a:r>
              <a:rPr lang="zh-CN" altLang="en-US" sz="2600" dirty="0">
                <a:ea typeface="楷体_GB2312" pitchFamily="49" charset="-122"/>
              </a:rPr>
              <a:t>中跳跃点个数不超过</a:t>
            </a:r>
            <a:r>
              <a:rPr lang="en-US" altLang="zh-CN" sz="2600" dirty="0">
                <a:ea typeface="楷体_GB2312" pitchFamily="49" charset="-122"/>
              </a:rPr>
              <a:t>2</a:t>
            </a:r>
            <a:r>
              <a:rPr lang="en-US" altLang="zh-CN" sz="2600" baseline="30000" dirty="0">
                <a:ea typeface="楷体_GB2312" pitchFamily="49" charset="-122"/>
              </a:rPr>
              <a:t>n-i+1</a:t>
            </a:r>
            <a:r>
              <a:rPr lang="zh-CN" altLang="en-US" sz="2600" dirty="0">
                <a:ea typeface="楷体_GB2312" pitchFamily="49" charset="-122"/>
              </a:rPr>
              <a:t>。由此可见，算法计算跳跃点集</a:t>
            </a:r>
            <a:r>
              <a:rPr lang="en-US" altLang="zh-CN" sz="2600" dirty="0">
                <a:ea typeface="楷体_GB2312" pitchFamily="49" charset="-122"/>
              </a:rPr>
              <a:t>p[</a:t>
            </a:r>
            <a:r>
              <a:rPr lang="en-US" altLang="zh-CN" sz="2600" dirty="0" err="1">
                <a:ea typeface="楷体_GB2312" pitchFamily="49" charset="-122"/>
              </a:rPr>
              <a:t>i</a:t>
            </a:r>
            <a:r>
              <a:rPr lang="en-US" altLang="zh-CN" sz="2600" dirty="0">
                <a:ea typeface="楷体_GB2312" pitchFamily="49" charset="-122"/>
              </a:rPr>
              <a:t>]</a:t>
            </a:r>
            <a:r>
              <a:rPr lang="zh-CN" altLang="en-US" sz="2600" dirty="0">
                <a:ea typeface="楷体_GB2312" pitchFamily="49" charset="-122"/>
              </a:rPr>
              <a:t>所花费的计算时间为</a:t>
            </a:r>
            <a:endParaRPr lang="zh-CN" altLang="en-US" sz="2600" dirty="0">
              <a:ea typeface="楷体_GB2312" pitchFamily="49" charset="-122"/>
            </a:endParaRPr>
          </a:p>
          <a:p>
            <a:pPr eaLnBrk="1" hangingPunct="1">
              <a:lnSpc>
                <a:spcPct val="110000"/>
              </a:lnSpc>
              <a:spcBef>
                <a:spcPct val="0"/>
              </a:spcBef>
              <a:buFontTx/>
              <a:buNone/>
            </a:pPr>
            <a:r>
              <a:rPr lang="zh-CN" altLang="en-US" sz="2600" dirty="0">
                <a:ea typeface="楷体_GB2312" pitchFamily="49" charset="-122"/>
              </a:rPr>
              <a:t>从而，改进后算法的计算时间复杂性为</a:t>
            </a:r>
            <a:r>
              <a:rPr lang="en-US" altLang="zh-CN" sz="2600" dirty="0">
                <a:ea typeface="楷体_GB2312" pitchFamily="49" charset="-122"/>
              </a:rPr>
              <a:t>O(2</a:t>
            </a:r>
            <a:r>
              <a:rPr lang="en-US" altLang="zh-CN" sz="2600" baseline="30000" dirty="0">
                <a:ea typeface="楷体_GB2312" pitchFamily="49" charset="-122"/>
              </a:rPr>
              <a:t>n</a:t>
            </a:r>
            <a:r>
              <a:rPr lang="en-US" altLang="zh-CN" sz="2600" dirty="0">
                <a:ea typeface="楷体_GB2312" pitchFamily="49" charset="-122"/>
              </a:rPr>
              <a:t>)</a:t>
            </a:r>
            <a:r>
              <a:rPr lang="zh-CN" altLang="en-US" sz="2600" dirty="0">
                <a:ea typeface="楷体_GB2312" pitchFamily="49" charset="-122"/>
              </a:rPr>
              <a:t>。当所给物品的重量</a:t>
            </a:r>
            <a:r>
              <a:rPr lang="en-US" altLang="zh-CN" sz="2600" dirty="0" err="1">
                <a:ea typeface="楷体_GB2312" pitchFamily="49" charset="-122"/>
              </a:rPr>
              <a:t>w</a:t>
            </a:r>
            <a:r>
              <a:rPr lang="en-US" altLang="zh-CN" sz="2600" baseline="-25000" dirty="0" err="1">
                <a:ea typeface="楷体_GB2312" pitchFamily="49" charset="-122"/>
              </a:rPr>
              <a:t>i</a:t>
            </a:r>
            <a:r>
              <a:rPr lang="en-US" altLang="zh-CN" sz="2600" dirty="0">
                <a:ea typeface="楷体_GB2312" pitchFamily="49" charset="-122"/>
              </a:rPr>
              <a:t>(1≤i≤n)</a:t>
            </a:r>
            <a:r>
              <a:rPr lang="zh-CN" altLang="en-US" sz="2600" dirty="0">
                <a:ea typeface="楷体_GB2312" pitchFamily="49" charset="-122"/>
              </a:rPr>
              <a:t>是整数时，</a:t>
            </a:r>
            <a:r>
              <a:rPr lang="en-US" altLang="zh-CN" sz="2600" dirty="0">
                <a:ea typeface="楷体_GB2312" pitchFamily="49" charset="-122"/>
              </a:rPr>
              <a:t>|p[</a:t>
            </a:r>
            <a:r>
              <a:rPr lang="en-US" altLang="zh-CN" sz="2600" dirty="0" err="1">
                <a:ea typeface="楷体_GB2312" pitchFamily="49" charset="-122"/>
              </a:rPr>
              <a:t>i</a:t>
            </a:r>
            <a:r>
              <a:rPr lang="en-US" altLang="zh-CN" sz="2600" dirty="0">
                <a:ea typeface="楷体_GB2312" pitchFamily="49" charset="-122"/>
              </a:rPr>
              <a:t>]|≤c+1</a:t>
            </a:r>
            <a:r>
              <a:rPr lang="zh-CN" altLang="en-US" sz="2600" dirty="0">
                <a:ea typeface="楷体_GB2312" pitchFamily="49" charset="-122"/>
              </a:rPr>
              <a:t>，</a:t>
            </a:r>
            <a:r>
              <a:rPr lang="en-US" altLang="zh-CN" sz="2600" dirty="0">
                <a:ea typeface="楷体_GB2312" pitchFamily="49" charset="-122"/>
              </a:rPr>
              <a:t>(1≤i≤n)</a:t>
            </a:r>
            <a:r>
              <a:rPr lang="zh-CN" altLang="en-US" sz="2600" dirty="0">
                <a:ea typeface="楷体_GB2312" pitchFamily="49" charset="-122"/>
              </a:rPr>
              <a:t>。在这种情况下，改进后算法的计算时间复杂性为</a:t>
            </a:r>
            <a:r>
              <a:rPr lang="en-US" altLang="zh-CN" sz="2600" dirty="0">
                <a:ea typeface="楷体_GB2312" pitchFamily="49" charset="-122"/>
              </a:rPr>
              <a:t>O(min{nc,2</a:t>
            </a:r>
            <a:r>
              <a:rPr lang="en-US" altLang="zh-CN" sz="2600" baseline="30000" dirty="0">
                <a:ea typeface="楷体_GB2312" pitchFamily="49" charset="-122"/>
              </a:rPr>
              <a:t>n</a:t>
            </a:r>
            <a:r>
              <a:rPr lang="en-US" altLang="zh-CN" sz="2600" dirty="0">
                <a:ea typeface="楷体_GB2312" pitchFamily="49" charset="-122"/>
              </a:rPr>
              <a:t>})</a:t>
            </a:r>
            <a:r>
              <a:rPr lang="zh-CN" altLang="en-US" sz="2600" dirty="0">
                <a:ea typeface="楷体_GB2312" pitchFamily="49" charset="-122"/>
              </a:rPr>
              <a:t>。</a:t>
            </a:r>
            <a:endParaRPr lang="zh-CN" altLang="en-US" sz="2600" dirty="0">
              <a:ea typeface="楷体_GB2312" pitchFamily="49" charset="-122"/>
            </a:endParaRPr>
          </a:p>
        </p:txBody>
      </p:sp>
      <p:graphicFrame>
        <p:nvGraphicFramePr>
          <p:cNvPr id="9" name="Object 5"/>
          <p:cNvGraphicFramePr>
            <a:graphicFrameLocks noChangeAspect="1"/>
          </p:cNvGraphicFramePr>
          <p:nvPr/>
        </p:nvGraphicFramePr>
        <p:xfrm>
          <a:off x="2895600" y="4495800"/>
          <a:ext cx="3025775" cy="585787"/>
        </p:xfrm>
        <a:graphic>
          <a:graphicData uri="http://schemas.openxmlformats.org/presentationml/2006/ole">
            <mc:AlternateContent xmlns:mc="http://schemas.openxmlformats.org/markup-compatibility/2006">
              <mc:Choice xmlns:v="urn:schemas-microsoft-com:vml" Requires="v">
                <p:oleObj spid="_x0000_s38942" name="公式" r:id="rId1" imgW="40814625" imgH="7896225" progId="Equation.3">
                  <p:embed/>
                </p:oleObj>
              </mc:Choice>
              <mc:Fallback>
                <p:oleObj name="公式" r:id="rId1" imgW="40814625" imgH="7896225" progId="Equation.3">
                  <p:embed/>
                  <p:pic>
                    <p:nvPicPr>
                      <p:cNvPr id="0" name="图片 389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495800"/>
                        <a:ext cx="30257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3.6</a:t>
            </a:r>
            <a:r>
              <a:rPr kumimoji="1" lang="zh-CN" altLang="en-US" dirty="0"/>
              <a:t> </a:t>
            </a:r>
            <a:r>
              <a:rPr kumimoji="1" lang="en-US" altLang="zh-CN" dirty="0"/>
              <a:t>0-1</a:t>
            </a:r>
            <a:r>
              <a:rPr kumimoji="1" lang="zh-CN" altLang="en-US" dirty="0"/>
              <a:t>背包问题</a:t>
            </a:r>
            <a:endParaRPr kumimoji="1" lang="zh-CN" altLang="en-US" dirty="0"/>
          </a:p>
        </p:txBody>
      </p:sp>
      <p:sp>
        <p:nvSpPr>
          <p:cNvPr id="3" name="Rectangle 3"/>
          <p:cNvSpPr>
            <a:spLocks noChangeArrowheads="1"/>
          </p:cNvSpPr>
          <p:nvPr/>
        </p:nvSpPr>
        <p:spPr bwMode="auto">
          <a:xfrm>
            <a:off x="152400" y="1273712"/>
            <a:ext cx="7345363" cy="533400"/>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en-US" altLang="zh-CN"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4</a:t>
            </a: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a:t>
            </a:r>
            <a:r>
              <a:rPr lang="zh-CN" altLang="en-US" sz="2800" dirty="0" smtClean="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rPr>
              <a:t>课堂练习</a:t>
            </a:r>
            <a:endParaRPr lang="zh-CN" altLang="en-US" sz="2800" dirty="0">
              <a:solidFill>
                <a:srgbClr val="660033"/>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
        <p:nvSpPr>
          <p:cNvPr id="6" name="Text Box 2"/>
          <p:cNvSpPr txBox="1">
            <a:spLocks noChangeArrowheads="1"/>
          </p:cNvSpPr>
          <p:nvPr/>
        </p:nvSpPr>
        <p:spPr bwMode="auto">
          <a:xfrm>
            <a:off x="1905000" y="2362200"/>
            <a:ext cx="4349750" cy="2530475"/>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4000">
                <a:ea typeface="楷体_GB2312" pitchFamily="49" charset="-122"/>
              </a:rPr>
              <a:t>n=4</a:t>
            </a:r>
            <a:r>
              <a:rPr lang="zh-CN" altLang="en-US" sz="4000">
                <a:ea typeface="楷体_GB2312" pitchFamily="49" charset="-122"/>
              </a:rPr>
              <a:t>，</a:t>
            </a:r>
            <a:endParaRPr lang="zh-CN" altLang="en-US" sz="4000">
              <a:ea typeface="楷体_GB2312" pitchFamily="49" charset="-122"/>
            </a:endParaRPr>
          </a:p>
          <a:p>
            <a:pPr eaLnBrk="1" hangingPunct="1">
              <a:spcBef>
                <a:spcPct val="0"/>
              </a:spcBef>
              <a:buFontTx/>
              <a:buNone/>
            </a:pPr>
            <a:r>
              <a:rPr lang="en-US" altLang="zh-CN" sz="4000">
                <a:ea typeface="楷体_GB2312" pitchFamily="49" charset="-122"/>
              </a:rPr>
              <a:t>c=9</a:t>
            </a:r>
            <a:r>
              <a:rPr lang="zh-CN" altLang="en-US" sz="4000">
                <a:ea typeface="楷体_GB2312" pitchFamily="49" charset="-122"/>
              </a:rPr>
              <a:t>，</a:t>
            </a:r>
            <a:endParaRPr lang="zh-CN" altLang="en-US" sz="4000">
              <a:ea typeface="楷体_GB2312" pitchFamily="49" charset="-122"/>
            </a:endParaRPr>
          </a:p>
          <a:p>
            <a:pPr eaLnBrk="1" hangingPunct="1">
              <a:spcBef>
                <a:spcPct val="0"/>
              </a:spcBef>
              <a:buFontTx/>
              <a:buNone/>
            </a:pPr>
            <a:r>
              <a:rPr lang="en-US" altLang="zh-CN" sz="4000">
                <a:ea typeface="楷体_GB2312" pitchFamily="49" charset="-122"/>
              </a:rPr>
              <a:t>w={2</a:t>
            </a:r>
            <a:r>
              <a:rPr lang="zh-CN" altLang="en-US" sz="4000">
                <a:ea typeface="楷体_GB2312" pitchFamily="49" charset="-122"/>
              </a:rPr>
              <a:t>，</a:t>
            </a:r>
            <a:r>
              <a:rPr lang="en-US" altLang="zh-CN" sz="4000">
                <a:ea typeface="楷体_GB2312" pitchFamily="49" charset="-122"/>
              </a:rPr>
              <a:t>3</a:t>
            </a:r>
            <a:r>
              <a:rPr lang="zh-CN" altLang="en-US" sz="4000">
                <a:ea typeface="楷体_GB2312" pitchFamily="49" charset="-122"/>
              </a:rPr>
              <a:t>，</a:t>
            </a:r>
            <a:r>
              <a:rPr lang="en-US" altLang="zh-CN" sz="4000">
                <a:ea typeface="楷体_GB2312" pitchFamily="49" charset="-122"/>
              </a:rPr>
              <a:t>4</a:t>
            </a:r>
            <a:r>
              <a:rPr lang="zh-CN" altLang="en-US" sz="4000">
                <a:ea typeface="楷体_GB2312" pitchFamily="49" charset="-122"/>
              </a:rPr>
              <a:t>，</a:t>
            </a:r>
            <a:r>
              <a:rPr lang="en-US" altLang="zh-CN" sz="4000">
                <a:ea typeface="楷体_GB2312" pitchFamily="49" charset="-122"/>
              </a:rPr>
              <a:t>5}</a:t>
            </a:r>
            <a:r>
              <a:rPr lang="zh-CN" altLang="en-US" sz="4000">
                <a:ea typeface="楷体_GB2312" pitchFamily="49" charset="-122"/>
              </a:rPr>
              <a:t>，</a:t>
            </a:r>
            <a:endParaRPr lang="zh-CN" altLang="en-US" sz="4000">
              <a:ea typeface="楷体_GB2312" pitchFamily="49" charset="-122"/>
            </a:endParaRPr>
          </a:p>
          <a:p>
            <a:pPr eaLnBrk="1" hangingPunct="1">
              <a:spcBef>
                <a:spcPct val="0"/>
              </a:spcBef>
              <a:buFontTx/>
              <a:buNone/>
            </a:pPr>
            <a:r>
              <a:rPr lang="en-US" altLang="zh-CN" sz="4000">
                <a:ea typeface="楷体_GB2312" pitchFamily="49" charset="-122"/>
              </a:rPr>
              <a:t>v={3</a:t>
            </a:r>
            <a:r>
              <a:rPr lang="zh-CN" altLang="en-US" sz="4000">
                <a:ea typeface="楷体_GB2312" pitchFamily="49" charset="-122"/>
              </a:rPr>
              <a:t>，</a:t>
            </a:r>
            <a:r>
              <a:rPr lang="en-US" altLang="zh-CN" sz="4000">
                <a:ea typeface="楷体_GB2312" pitchFamily="49" charset="-122"/>
              </a:rPr>
              <a:t>4</a:t>
            </a:r>
            <a:r>
              <a:rPr lang="zh-CN" altLang="en-US" sz="4000">
                <a:ea typeface="楷体_GB2312" pitchFamily="49" charset="-122"/>
              </a:rPr>
              <a:t>，</a:t>
            </a:r>
            <a:r>
              <a:rPr lang="en-US" altLang="zh-CN" sz="4000">
                <a:ea typeface="楷体_GB2312" pitchFamily="49" charset="-122"/>
              </a:rPr>
              <a:t>5</a:t>
            </a:r>
            <a:r>
              <a:rPr lang="zh-CN" altLang="en-US" sz="4000">
                <a:ea typeface="楷体_GB2312" pitchFamily="49" charset="-122"/>
              </a:rPr>
              <a:t>，</a:t>
            </a:r>
            <a:r>
              <a:rPr lang="en-US" altLang="zh-CN" sz="4000">
                <a:ea typeface="楷体_GB2312" pitchFamily="49" charset="-122"/>
              </a:rPr>
              <a:t>7}</a:t>
            </a:r>
            <a:r>
              <a:rPr lang="zh-CN" altLang="en-US" sz="4000">
                <a:ea typeface="楷体_GB2312" pitchFamily="49" charset="-122"/>
              </a:rPr>
              <a:t>。</a:t>
            </a:r>
            <a:endParaRPr lang="zh-CN" altLang="en-US" sz="4000">
              <a:ea typeface="楷体_GB2312" pitchFamily="49"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3.7</a:t>
            </a:r>
            <a:r>
              <a:rPr kumimoji="1" lang="zh-CN" altLang="en-US" dirty="0" smtClean="0"/>
              <a:t> 最优二叉搜索树</a:t>
            </a:r>
            <a:endParaRPr kumimoji="1" lang="zh-CN" altLang="en-US" dirty="0"/>
          </a:p>
        </p:txBody>
      </p:sp>
      <p:sp>
        <p:nvSpPr>
          <p:cNvPr id="3" name="Rectangle 3"/>
          <p:cNvSpPr>
            <a:spLocks noChangeArrowheads="1"/>
          </p:cNvSpPr>
          <p:nvPr/>
        </p:nvSpPr>
        <p:spPr bwMode="auto">
          <a:xfrm>
            <a:off x="650875" y="1893888"/>
            <a:ext cx="7772400"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zh-CN" altLang="en-US" sz="2800" b="1" dirty="0">
                <a:solidFill>
                  <a:srgbClr val="660033"/>
                </a:solidFill>
                <a:latin typeface="黑体" panose="02010609060101010101" pitchFamily="49" charset="-122"/>
                <a:ea typeface="黑体" panose="02010609060101010101" pitchFamily="49" charset="-122"/>
              </a:rPr>
              <a:t>二叉搜索树</a:t>
            </a:r>
            <a:endParaRPr lang="zh-CN" altLang="en-US" b="1" dirty="0">
              <a:solidFill>
                <a:srgbClr val="660033"/>
              </a:solidFill>
              <a:latin typeface="Verdana" panose="020B0604030504040204" pitchFamily="34" charset="0"/>
            </a:endParaRPr>
          </a:p>
          <a:p>
            <a:pPr eaLnBrk="1" hangingPunct="1">
              <a:buFontTx/>
              <a:buNone/>
            </a:pPr>
            <a:endParaRPr lang="ja-JP" altLang="en-US" dirty="0">
              <a:ea typeface="MS PGothic" panose="020B0600070205080204" pitchFamily="34" charset="-128"/>
            </a:endParaRPr>
          </a:p>
        </p:txBody>
      </p:sp>
      <p:sp>
        <p:nvSpPr>
          <p:cNvPr id="4" name="Text Box 4"/>
          <p:cNvSpPr txBox="1">
            <a:spLocks noChangeArrowheads="1"/>
          </p:cNvSpPr>
          <p:nvPr/>
        </p:nvSpPr>
        <p:spPr bwMode="auto">
          <a:xfrm>
            <a:off x="395288" y="2963863"/>
            <a:ext cx="5837237" cy="19177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ea typeface="宋体" panose="02010600030101010101" pitchFamily="2" charset="-122"/>
              </a:defRPr>
            </a:lvl1pPr>
            <a:lvl2pPr marL="914400" indent="-457200">
              <a:defRPr sz="2400">
                <a:solidFill>
                  <a:schemeClr val="tx1"/>
                </a:solidFill>
                <a:latin typeface="Times New Roman" panose="02020603050405020304" pitchFamily="18" charset="0"/>
                <a:ea typeface="宋体" panose="02010600030101010101" pitchFamily="2" charset="-122"/>
              </a:defRPr>
            </a:lvl2pPr>
            <a:lvl3pPr marL="1371600" indent="-457200">
              <a:defRPr sz="2400">
                <a:solidFill>
                  <a:schemeClr val="tx1"/>
                </a:solidFill>
                <a:latin typeface="Times New Roman" panose="02020603050405020304" pitchFamily="18" charset="0"/>
                <a:ea typeface="宋体" panose="02010600030101010101" pitchFamily="2" charset="-122"/>
              </a:defRPr>
            </a:lvl3pPr>
            <a:lvl4pPr marL="1828800" indent="-457200">
              <a:defRPr sz="2400">
                <a:solidFill>
                  <a:schemeClr val="tx1"/>
                </a:solidFill>
                <a:latin typeface="Times New Roman" panose="02020603050405020304" pitchFamily="18" charset="0"/>
                <a:ea typeface="宋体" panose="02010600030101010101" pitchFamily="2" charset="-122"/>
              </a:defRPr>
            </a:lvl4pPr>
            <a:lvl5pPr marL="2286000" indent="-457200">
              <a:defRPr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a:latin typeface="Tahoma" panose="020B0604030504040204" pitchFamily="34" charset="0"/>
                <a:ea typeface="黑体" panose="02010609060101010101" pitchFamily="49" charset="-122"/>
              </a:rPr>
              <a:t>（</a:t>
            </a:r>
            <a:r>
              <a:rPr kumimoji="1" lang="en-US" altLang="zh-CN">
                <a:latin typeface="Tahoma" panose="020B0604030504040204" pitchFamily="34" charset="0"/>
                <a:ea typeface="黑体" panose="02010609060101010101" pitchFamily="49" charset="-122"/>
              </a:rPr>
              <a:t>1</a:t>
            </a:r>
            <a:r>
              <a:rPr kumimoji="1" lang="zh-CN" altLang="en-US">
                <a:latin typeface="Tahoma" panose="020B0604030504040204" pitchFamily="34" charset="0"/>
                <a:ea typeface="黑体" panose="02010609060101010101" pitchFamily="49" charset="-122"/>
              </a:rPr>
              <a:t>）若它的左子树不空，则左子树上</a:t>
            </a:r>
            <a:r>
              <a:rPr kumimoji="1" lang="zh-CN" altLang="en-US" u="sng">
                <a:solidFill>
                  <a:srgbClr val="0000CC"/>
                </a:solidFill>
                <a:latin typeface="Tahoma" panose="020B0604030504040204" pitchFamily="34" charset="0"/>
                <a:ea typeface="黑体" panose="02010609060101010101" pitchFamily="49" charset="-122"/>
              </a:rPr>
              <a:t>所有</a:t>
            </a:r>
            <a:endParaRPr kumimoji="1" lang="zh-CN" altLang="en-US" u="sng">
              <a:solidFill>
                <a:srgbClr val="0000CC"/>
              </a:solidFill>
              <a:latin typeface="Tahoma" panose="020B0604030504040204" pitchFamily="34" charset="0"/>
              <a:ea typeface="黑体" panose="02010609060101010101" pitchFamily="49" charset="-122"/>
            </a:endParaRPr>
          </a:p>
          <a:p>
            <a:pPr eaLnBrk="1" hangingPunct="1"/>
            <a:r>
              <a:rPr kumimoji="1" lang="zh-CN" altLang="en-US">
                <a:latin typeface="Tahoma" panose="020B0604030504040204" pitchFamily="34" charset="0"/>
                <a:ea typeface="黑体" panose="02010609060101010101" pitchFamily="49" charset="-122"/>
              </a:rPr>
              <a:t>　　　节点的值</a:t>
            </a:r>
            <a:r>
              <a:rPr kumimoji="1" lang="zh-CN" altLang="en-US" u="sng">
                <a:solidFill>
                  <a:srgbClr val="0000CC"/>
                </a:solidFill>
                <a:latin typeface="Tahoma" panose="020B0604030504040204" pitchFamily="34" charset="0"/>
                <a:ea typeface="黑体" panose="02010609060101010101" pitchFamily="49" charset="-122"/>
              </a:rPr>
              <a:t>均小于</a:t>
            </a:r>
            <a:r>
              <a:rPr kumimoji="1" lang="zh-CN" altLang="en-US">
                <a:latin typeface="Tahoma" panose="020B0604030504040204" pitchFamily="34" charset="0"/>
                <a:ea typeface="黑体" panose="02010609060101010101" pitchFamily="49" charset="-122"/>
              </a:rPr>
              <a:t>它的根节点的值；</a:t>
            </a:r>
            <a:endParaRPr kumimoji="1" lang="zh-CN" altLang="en-US">
              <a:latin typeface="Tahoma" panose="020B0604030504040204" pitchFamily="34" charset="0"/>
              <a:ea typeface="黑体" panose="02010609060101010101" pitchFamily="49" charset="-122"/>
            </a:endParaRPr>
          </a:p>
          <a:p>
            <a:pPr eaLnBrk="1" hangingPunct="1"/>
            <a:r>
              <a:rPr kumimoji="1" lang="zh-CN" altLang="en-US">
                <a:latin typeface="Tahoma" panose="020B0604030504040204" pitchFamily="34" charset="0"/>
                <a:ea typeface="黑体" panose="02010609060101010101" pitchFamily="49" charset="-122"/>
              </a:rPr>
              <a:t>（</a:t>
            </a:r>
            <a:r>
              <a:rPr kumimoji="1" lang="en-US" altLang="zh-CN">
                <a:latin typeface="Tahoma" panose="020B0604030504040204" pitchFamily="34" charset="0"/>
                <a:ea typeface="黑体" panose="02010609060101010101" pitchFamily="49" charset="-122"/>
              </a:rPr>
              <a:t>2</a:t>
            </a:r>
            <a:r>
              <a:rPr kumimoji="1" lang="zh-CN" altLang="en-US">
                <a:latin typeface="Tahoma" panose="020B0604030504040204" pitchFamily="34" charset="0"/>
                <a:ea typeface="黑体" panose="02010609060101010101" pitchFamily="49" charset="-122"/>
              </a:rPr>
              <a:t>）若它的右子树不空，则右子树上</a:t>
            </a:r>
            <a:r>
              <a:rPr kumimoji="1" lang="zh-CN" altLang="en-US" u="sng">
                <a:solidFill>
                  <a:srgbClr val="0000CC"/>
                </a:solidFill>
                <a:latin typeface="Tahoma" panose="020B0604030504040204" pitchFamily="34" charset="0"/>
                <a:ea typeface="黑体" panose="02010609060101010101" pitchFamily="49" charset="-122"/>
              </a:rPr>
              <a:t>所有</a:t>
            </a:r>
            <a:endParaRPr kumimoji="1" lang="zh-CN" altLang="en-US" u="sng">
              <a:solidFill>
                <a:srgbClr val="0000CC"/>
              </a:solidFill>
              <a:latin typeface="Tahoma" panose="020B0604030504040204" pitchFamily="34" charset="0"/>
              <a:ea typeface="黑体" panose="02010609060101010101" pitchFamily="49" charset="-122"/>
            </a:endParaRPr>
          </a:p>
          <a:p>
            <a:pPr eaLnBrk="1" hangingPunct="1"/>
            <a:r>
              <a:rPr kumimoji="1" lang="zh-CN" altLang="en-US">
                <a:latin typeface="Tahoma" panose="020B0604030504040204" pitchFamily="34" charset="0"/>
                <a:ea typeface="黑体" panose="02010609060101010101" pitchFamily="49" charset="-122"/>
              </a:rPr>
              <a:t>　　　节点的值</a:t>
            </a:r>
            <a:r>
              <a:rPr kumimoji="1" lang="zh-CN" altLang="en-US" u="sng">
                <a:solidFill>
                  <a:srgbClr val="0000CC"/>
                </a:solidFill>
                <a:latin typeface="Tahoma" panose="020B0604030504040204" pitchFamily="34" charset="0"/>
                <a:ea typeface="黑体" panose="02010609060101010101" pitchFamily="49" charset="-122"/>
              </a:rPr>
              <a:t>均大于</a:t>
            </a:r>
            <a:r>
              <a:rPr kumimoji="1" lang="zh-CN" altLang="en-US">
                <a:latin typeface="Tahoma" panose="020B0604030504040204" pitchFamily="34" charset="0"/>
                <a:ea typeface="黑体" panose="02010609060101010101" pitchFamily="49" charset="-122"/>
              </a:rPr>
              <a:t>它的根节点的值；</a:t>
            </a:r>
            <a:endParaRPr kumimoji="1" lang="zh-CN" altLang="en-US">
              <a:latin typeface="Tahoma" panose="020B0604030504040204" pitchFamily="34" charset="0"/>
              <a:ea typeface="黑体" panose="02010609060101010101" pitchFamily="49" charset="-122"/>
            </a:endParaRPr>
          </a:p>
          <a:p>
            <a:pPr eaLnBrk="1" hangingPunct="1"/>
            <a:r>
              <a:rPr kumimoji="1" lang="zh-CN" altLang="en-US">
                <a:latin typeface="Tahoma" panose="020B0604030504040204" pitchFamily="34" charset="0"/>
                <a:ea typeface="黑体" panose="02010609060101010101" pitchFamily="49" charset="-122"/>
              </a:rPr>
              <a:t>（</a:t>
            </a:r>
            <a:r>
              <a:rPr kumimoji="1" lang="en-US" altLang="zh-CN">
                <a:latin typeface="Tahoma" panose="020B0604030504040204" pitchFamily="34" charset="0"/>
                <a:ea typeface="黑体" panose="02010609060101010101" pitchFamily="49" charset="-122"/>
              </a:rPr>
              <a:t>3   </a:t>
            </a:r>
            <a:r>
              <a:rPr kumimoji="1" lang="zh-CN" altLang="en-US">
                <a:latin typeface="Tahoma" panose="020B0604030504040204" pitchFamily="34" charset="0"/>
                <a:ea typeface="黑体" panose="02010609060101010101" pitchFamily="49" charset="-122"/>
              </a:rPr>
              <a:t>它的左</a:t>
            </a:r>
            <a:r>
              <a:rPr kumimoji="1" lang="zh-CN" altLang="en-US">
                <a:solidFill>
                  <a:schemeClr val="tx2"/>
                </a:solidFill>
                <a:latin typeface="Tahoma" panose="020B0604030504040204" pitchFamily="34" charset="0"/>
              </a:rPr>
              <a:t>、</a:t>
            </a:r>
            <a:r>
              <a:rPr kumimoji="1" lang="zh-CN" altLang="en-US">
                <a:latin typeface="Tahoma" panose="020B0604030504040204" pitchFamily="34" charset="0"/>
                <a:ea typeface="黑体" panose="02010609060101010101" pitchFamily="49" charset="-122"/>
              </a:rPr>
              <a:t>右子树也分别为二叉排序树</a:t>
            </a:r>
            <a:endParaRPr kumimoji="1" lang="en-US" altLang="ja-JP">
              <a:latin typeface="Tahoma" panose="020B0604030504040204" pitchFamily="34" charset="0"/>
              <a:ea typeface="黑体" panose="02010609060101010101" pitchFamily="49" charset="-122"/>
            </a:endParaRPr>
          </a:p>
        </p:txBody>
      </p:sp>
      <p:grpSp>
        <p:nvGrpSpPr>
          <p:cNvPr id="5" name="Group 35"/>
          <p:cNvGrpSpPr/>
          <p:nvPr/>
        </p:nvGrpSpPr>
        <p:grpSpPr bwMode="auto">
          <a:xfrm>
            <a:off x="755650" y="5268913"/>
            <a:ext cx="6280150" cy="827087"/>
            <a:chOff x="1073" y="3623"/>
            <a:chExt cx="3956" cy="521"/>
          </a:xfrm>
        </p:grpSpPr>
        <p:sp>
          <p:nvSpPr>
            <p:cNvPr id="6" name="Text Box 36"/>
            <p:cNvSpPr txBox="1">
              <a:spLocks noChangeArrowheads="1"/>
            </p:cNvSpPr>
            <p:nvPr/>
          </p:nvSpPr>
          <p:spPr bwMode="auto">
            <a:xfrm>
              <a:off x="1073" y="3623"/>
              <a:ext cx="3956" cy="518"/>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zh-CN" altLang="en-US" sz="2400">
                  <a:latin typeface="Verdana" panose="020B0604030504040204" pitchFamily="34" charset="0"/>
                  <a:ea typeface="黑体" panose="02010609060101010101" pitchFamily="49" charset="-122"/>
                </a:rPr>
                <a:t>在随机的情况下，二叉查找树的平均查找长度</a:t>
              </a:r>
              <a:endParaRPr kumimoji="1" lang="zh-CN" altLang="en-US" sz="2400">
                <a:latin typeface="Verdana" panose="020B0604030504040204" pitchFamily="34" charset="0"/>
                <a:ea typeface="黑体" panose="02010609060101010101" pitchFamily="49" charset="-122"/>
              </a:endParaRPr>
            </a:p>
            <a:p>
              <a:pPr eaLnBrk="1" hangingPunct="1">
                <a:spcBef>
                  <a:spcPct val="0"/>
                </a:spcBef>
                <a:buFontTx/>
                <a:buNone/>
              </a:pPr>
              <a:r>
                <a:rPr kumimoji="1" lang="zh-CN" altLang="en-US" sz="2400">
                  <a:latin typeface="Verdana" panose="020B0604030504040204" pitchFamily="34" charset="0"/>
                  <a:ea typeface="黑体" panose="02010609060101010101" pitchFamily="49" charset="-122"/>
                </a:rPr>
                <a:t>和      是等数量级的</a:t>
              </a:r>
              <a:endParaRPr kumimoji="1" lang="ja-JP" altLang="en-US" sz="2400">
                <a:latin typeface="Verdana" panose="020B0604030504040204" pitchFamily="34" charset="0"/>
                <a:ea typeface="黑体" panose="02010609060101010101" pitchFamily="49" charset="-122"/>
              </a:endParaRPr>
            </a:p>
          </p:txBody>
        </p:sp>
        <p:graphicFrame>
          <p:nvGraphicFramePr>
            <p:cNvPr id="7" name="Object 37"/>
            <p:cNvGraphicFramePr>
              <a:graphicFrameLocks noChangeAspect="1"/>
            </p:cNvGraphicFramePr>
            <p:nvPr/>
          </p:nvGraphicFramePr>
          <p:xfrm>
            <a:off x="1316" y="3872"/>
            <a:ext cx="459" cy="272"/>
          </p:xfrm>
          <a:graphic>
            <a:graphicData uri="http://schemas.openxmlformats.org/presentationml/2006/ole">
              <mc:AlternateContent xmlns:mc="http://schemas.openxmlformats.org/markup-compatibility/2006">
                <mc:Choice xmlns:v="urn:schemas-microsoft-com:vml" Requires="v">
                  <p:oleObj spid="_x0000_s39953" name="数式" r:id="rId1" imgW="5924550" imgH="3514725" progId="Equation.3">
                    <p:embed/>
                  </p:oleObj>
                </mc:Choice>
                <mc:Fallback>
                  <p:oleObj name="数式" r:id="rId1" imgW="5924550" imgH="3514725" progId="Equation.3">
                    <p:embed/>
                    <p:pic>
                      <p:nvPicPr>
                        <p:cNvPr id="0" name="图片 399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 y="3872"/>
                          <a:ext cx="459" cy="27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5"/>
          <p:cNvGrpSpPr/>
          <p:nvPr/>
        </p:nvGrpSpPr>
        <p:grpSpPr bwMode="auto">
          <a:xfrm>
            <a:off x="5943600" y="1433513"/>
            <a:ext cx="2971800" cy="3429000"/>
            <a:chOff x="3744" y="1248"/>
            <a:chExt cx="1872" cy="2160"/>
          </a:xfrm>
        </p:grpSpPr>
        <p:sp>
          <p:nvSpPr>
            <p:cNvPr id="9" name="Oval 6"/>
            <p:cNvSpPr>
              <a:spLocks noChangeArrowheads="1"/>
            </p:cNvSpPr>
            <p:nvPr/>
          </p:nvSpPr>
          <p:spPr bwMode="auto">
            <a:xfrm>
              <a:off x="4512" y="1248"/>
              <a:ext cx="240" cy="240"/>
            </a:xfrm>
            <a:prstGeom prst="ellipse">
              <a:avLst/>
            </a:prstGeom>
            <a:noFill/>
            <a:ln w="28575">
              <a:solidFill>
                <a:schemeClr val="tx1"/>
              </a:solidFill>
              <a:rou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 name="Oval 7"/>
            <p:cNvSpPr>
              <a:spLocks noChangeArrowheads="1"/>
            </p:cNvSpPr>
            <p:nvPr/>
          </p:nvSpPr>
          <p:spPr bwMode="auto">
            <a:xfrm>
              <a:off x="3744" y="2016"/>
              <a:ext cx="240" cy="240"/>
            </a:xfrm>
            <a:prstGeom prst="ellipse">
              <a:avLst/>
            </a:prstGeom>
            <a:noFill/>
            <a:ln w="28575">
              <a:solidFill>
                <a:schemeClr val="tx1"/>
              </a:solidFill>
              <a:rou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1" name="Oval 8"/>
            <p:cNvSpPr>
              <a:spLocks noChangeArrowheads="1"/>
            </p:cNvSpPr>
            <p:nvPr/>
          </p:nvSpPr>
          <p:spPr bwMode="auto">
            <a:xfrm>
              <a:off x="4128" y="1632"/>
              <a:ext cx="240" cy="240"/>
            </a:xfrm>
            <a:prstGeom prst="ellipse">
              <a:avLst/>
            </a:prstGeom>
            <a:noFill/>
            <a:ln w="28575">
              <a:solidFill>
                <a:schemeClr val="tx1"/>
              </a:solidFill>
              <a:rou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2" name="Oval 9"/>
            <p:cNvSpPr>
              <a:spLocks noChangeArrowheads="1"/>
            </p:cNvSpPr>
            <p:nvPr/>
          </p:nvSpPr>
          <p:spPr bwMode="auto">
            <a:xfrm>
              <a:off x="4896" y="1632"/>
              <a:ext cx="240" cy="240"/>
            </a:xfrm>
            <a:prstGeom prst="ellipse">
              <a:avLst/>
            </a:prstGeom>
            <a:noFill/>
            <a:ln w="28575">
              <a:solidFill>
                <a:schemeClr val="tx1"/>
              </a:solidFill>
              <a:rou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3" name="Oval 10"/>
            <p:cNvSpPr>
              <a:spLocks noChangeArrowheads="1"/>
            </p:cNvSpPr>
            <p:nvPr/>
          </p:nvSpPr>
          <p:spPr bwMode="auto">
            <a:xfrm>
              <a:off x="5328" y="2064"/>
              <a:ext cx="240" cy="240"/>
            </a:xfrm>
            <a:prstGeom prst="ellipse">
              <a:avLst/>
            </a:prstGeom>
            <a:noFill/>
            <a:ln w="28575">
              <a:solidFill>
                <a:schemeClr val="tx1"/>
              </a:solidFill>
              <a:rou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4" name="Oval 11"/>
            <p:cNvSpPr>
              <a:spLocks noChangeArrowheads="1"/>
            </p:cNvSpPr>
            <p:nvPr/>
          </p:nvSpPr>
          <p:spPr bwMode="auto">
            <a:xfrm>
              <a:off x="4512" y="2016"/>
              <a:ext cx="240" cy="240"/>
            </a:xfrm>
            <a:prstGeom prst="ellipse">
              <a:avLst/>
            </a:prstGeom>
            <a:noFill/>
            <a:ln w="28575">
              <a:solidFill>
                <a:schemeClr val="tx1"/>
              </a:solidFill>
              <a:rou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5" name="Oval 12"/>
            <p:cNvSpPr>
              <a:spLocks noChangeArrowheads="1"/>
            </p:cNvSpPr>
            <p:nvPr/>
          </p:nvSpPr>
          <p:spPr bwMode="auto">
            <a:xfrm>
              <a:off x="4992" y="2448"/>
              <a:ext cx="240" cy="240"/>
            </a:xfrm>
            <a:prstGeom prst="ellipse">
              <a:avLst/>
            </a:prstGeom>
            <a:noFill/>
            <a:ln w="28575">
              <a:solidFill>
                <a:schemeClr val="tx1"/>
              </a:solidFill>
              <a:rou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6" name="Oval 13"/>
            <p:cNvSpPr>
              <a:spLocks noChangeArrowheads="1"/>
            </p:cNvSpPr>
            <p:nvPr/>
          </p:nvSpPr>
          <p:spPr bwMode="auto">
            <a:xfrm>
              <a:off x="4992" y="3168"/>
              <a:ext cx="240" cy="240"/>
            </a:xfrm>
            <a:prstGeom prst="ellipse">
              <a:avLst/>
            </a:prstGeom>
            <a:noFill/>
            <a:ln w="28575">
              <a:solidFill>
                <a:schemeClr val="tx1"/>
              </a:solidFill>
              <a:rou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7" name="Oval 14"/>
            <p:cNvSpPr>
              <a:spLocks noChangeArrowheads="1"/>
            </p:cNvSpPr>
            <p:nvPr/>
          </p:nvSpPr>
          <p:spPr bwMode="auto">
            <a:xfrm>
              <a:off x="4168" y="2396"/>
              <a:ext cx="240" cy="240"/>
            </a:xfrm>
            <a:prstGeom prst="ellipse">
              <a:avLst/>
            </a:prstGeom>
            <a:noFill/>
            <a:ln w="28575">
              <a:solidFill>
                <a:schemeClr val="tx1"/>
              </a:solidFill>
              <a:rou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8" name="Oval 15"/>
            <p:cNvSpPr>
              <a:spLocks noChangeArrowheads="1"/>
            </p:cNvSpPr>
            <p:nvPr/>
          </p:nvSpPr>
          <p:spPr bwMode="auto">
            <a:xfrm>
              <a:off x="5328" y="2784"/>
              <a:ext cx="240" cy="240"/>
            </a:xfrm>
            <a:prstGeom prst="ellipse">
              <a:avLst/>
            </a:prstGeom>
            <a:noFill/>
            <a:ln w="28575">
              <a:solidFill>
                <a:schemeClr val="tx1"/>
              </a:solidFill>
              <a:rou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cxnSp>
          <p:nvCxnSpPr>
            <p:cNvPr id="19" name="AutoShape 16"/>
            <p:cNvCxnSpPr>
              <a:cxnSpLocks noChangeShapeType="1"/>
              <a:stCxn id="9" idx="3"/>
              <a:endCxn id="11" idx="7"/>
            </p:cNvCxnSpPr>
            <p:nvPr/>
          </p:nvCxnSpPr>
          <p:spPr bwMode="auto">
            <a:xfrm flipH="1">
              <a:off x="4333" y="1462"/>
              <a:ext cx="214" cy="1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7"/>
            <p:cNvCxnSpPr>
              <a:cxnSpLocks noChangeShapeType="1"/>
              <a:stCxn id="11" idx="3"/>
              <a:endCxn id="10" idx="7"/>
            </p:cNvCxnSpPr>
            <p:nvPr/>
          </p:nvCxnSpPr>
          <p:spPr bwMode="auto">
            <a:xfrm flipH="1">
              <a:off x="3949" y="1846"/>
              <a:ext cx="214" cy="1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8"/>
            <p:cNvCxnSpPr>
              <a:cxnSpLocks noChangeShapeType="1"/>
              <a:stCxn id="11" idx="5"/>
              <a:endCxn id="14" idx="1"/>
            </p:cNvCxnSpPr>
            <p:nvPr/>
          </p:nvCxnSpPr>
          <p:spPr bwMode="auto">
            <a:xfrm>
              <a:off x="4333" y="1846"/>
              <a:ext cx="214" cy="1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19"/>
            <p:cNvCxnSpPr>
              <a:cxnSpLocks noChangeShapeType="1"/>
              <a:stCxn id="9" idx="5"/>
              <a:endCxn id="12" idx="1"/>
            </p:cNvCxnSpPr>
            <p:nvPr/>
          </p:nvCxnSpPr>
          <p:spPr bwMode="auto">
            <a:xfrm>
              <a:off x="4717" y="1462"/>
              <a:ext cx="214" cy="1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0"/>
            <p:cNvCxnSpPr>
              <a:cxnSpLocks noChangeShapeType="1"/>
              <a:stCxn id="12" idx="5"/>
              <a:endCxn id="13" idx="1"/>
            </p:cNvCxnSpPr>
            <p:nvPr/>
          </p:nvCxnSpPr>
          <p:spPr bwMode="auto">
            <a:xfrm>
              <a:off x="5101" y="1846"/>
              <a:ext cx="262" cy="24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1"/>
            <p:cNvCxnSpPr>
              <a:cxnSpLocks noChangeShapeType="1"/>
              <a:stCxn id="13" idx="3"/>
              <a:endCxn id="15" idx="7"/>
            </p:cNvCxnSpPr>
            <p:nvPr/>
          </p:nvCxnSpPr>
          <p:spPr bwMode="auto">
            <a:xfrm flipH="1">
              <a:off x="5197" y="2278"/>
              <a:ext cx="166" cy="1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22"/>
            <p:cNvCxnSpPr>
              <a:cxnSpLocks noChangeShapeType="1"/>
              <a:stCxn id="15" idx="5"/>
              <a:endCxn id="18" idx="1"/>
            </p:cNvCxnSpPr>
            <p:nvPr/>
          </p:nvCxnSpPr>
          <p:spPr bwMode="auto">
            <a:xfrm>
              <a:off x="5197" y="2662"/>
              <a:ext cx="166" cy="14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3"/>
            <p:cNvCxnSpPr>
              <a:cxnSpLocks noChangeShapeType="1"/>
              <a:stCxn id="18" idx="3"/>
              <a:endCxn id="16" idx="7"/>
            </p:cNvCxnSpPr>
            <p:nvPr/>
          </p:nvCxnSpPr>
          <p:spPr bwMode="auto">
            <a:xfrm flipH="1">
              <a:off x="5197" y="2998"/>
              <a:ext cx="166" cy="1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 Box 24"/>
            <p:cNvSpPr txBox="1">
              <a:spLocks noChangeArrowheads="1"/>
            </p:cNvSpPr>
            <p:nvPr/>
          </p:nvSpPr>
          <p:spPr bwMode="auto">
            <a:xfrm>
              <a:off x="4495" y="1264"/>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ja-JP" altLang="en-US" sz="1600">
                  <a:latin typeface="Verdana" panose="020B0604030504040204" pitchFamily="34" charset="0"/>
                </a:rPr>
                <a:t>45</a:t>
              </a:r>
              <a:endParaRPr kumimoji="1" lang="ja-JP" altLang="en-US" sz="1600">
                <a:latin typeface="Verdana" panose="020B0604030504040204" pitchFamily="34" charset="0"/>
              </a:endParaRPr>
            </a:p>
          </p:txBody>
        </p:sp>
        <p:sp>
          <p:nvSpPr>
            <p:cNvPr id="28" name="Text Box 25"/>
            <p:cNvSpPr txBox="1">
              <a:spLocks noChangeArrowheads="1"/>
            </p:cNvSpPr>
            <p:nvPr/>
          </p:nvSpPr>
          <p:spPr bwMode="auto">
            <a:xfrm>
              <a:off x="4113" y="1644"/>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ja-JP" altLang="en-US" sz="1600">
                  <a:latin typeface="Verdana" panose="020B0604030504040204" pitchFamily="34" charset="0"/>
                </a:rPr>
                <a:t>12</a:t>
              </a:r>
              <a:endParaRPr kumimoji="1" lang="ja-JP" altLang="en-US" sz="1600">
                <a:latin typeface="Verdana" panose="020B0604030504040204" pitchFamily="34" charset="0"/>
              </a:endParaRPr>
            </a:p>
          </p:txBody>
        </p:sp>
        <p:sp>
          <p:nvSpPr>
            <p:cNvPr id="29" name="Text Box 26"/>
            <p:cNvSpPr txBox="1">
              <a:spLocks noChangeArrowheads="1"/>
            </p:cNvSpPr>
            <p:nvPr/>
          </p:nvSpPr>
          <p:spPr bwMode="auto">
            <a:xfrm>
              <a:off x="4881" y="1648"/>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ja-JP" altLang="en-US" sz="1600">
                  <a:latin typeface="Verdana" panose="020B0604030504040204" pitchFamily="34" charset="0"/>
                </a:rPr>
                <a:t>53</a:t>
              </a:r>
              <a:endParaRPr kumimoji="1" lang="ja-JP" altLang="en-US" sz="1600">
                <a:latin typeface="Verdana" panose="020B0604030504040204" pitchFamily="34" charset="0"/>
              </a:endParaRPr>
            </a:p>
          </p:txBody>
        </p:sp>
        <p:sp>
          <p:nvSpPr>
            <p:cNvPr id="30" name="Text Box 27"/>
            <p:cNvSpPr txBox="1">
              <a:spLocks noChangeArrowheads="1"/>
            </p:cNvSpPr>
            <p:nvPr/>
          </p:nvSpPr>
          <p:spPr bwMode="auto">
            <a:xfrm>
              <a:off x="3765" y="2036"/>
              <a:ext cx="197"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ja-JP" altLang="en-US" sz="1600">
                  <a:latin typeface="Verdana" panose="020B0604030504040204" pitchFamily="34" charset="0"/>
                </a:rPr>
                <a:t>3</a:t>
              </a:r>
              <a:endParaRPr kumimoji="1" lang="ja-JP" altLang="en-US" sz="1600">
                <a:latin typeface="Verdana" panose="020B0604030504040204" pitchFamily="34" charset="0"/>
              </a:endParaRPr>
            </a:p>
          </p:txBody>
        </p:sp>
        <p:sp>
          <p:nvSpPr>
            <p:cNvPr id="31" name="Text Box 28"/>
            <p:cNvSpPr txBox="1">
              <a:spLocks noChangeArrowheads="1"/>
            </p:cNvSpPr>
            <p:nvPr/>
          </p:nvSpPr>
          <p:spPr bwMode="auto">
            <a:xfrm>
              <a:off x="4489" y="2028"/>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ja-JP" altLang="en-US" sz="1600">
                  <a:latin typeface="Verdana" panose="020B0604030504040204" pitchFamily="34" charset="0"/>
                </a:rPr>
                <a:t>37</a:t>
              </a:r>
              <a:endParaRPr kumimoji="1" lang="ja-JP" altLang="en-US" sz="1600">
                <a:latin typeface="Verdana" panose="020B0604030504040204" pitchFamily="34" charset="0"/>
              </a:endParaRPr>
            </a:p>
          </p:txBody>
        </p:sp>
        <p:sp>
          <p:nvSpPr>
            <p:cNvPr id="32" name="Text Box 29"/>
            <p:cNvSpPr txBox="1">
              <a:spLocks noChangeArrowheads="1"/>
            </p:cNvSpPr>
            <p:nvPr/>
          </p:nvSpPr>
          <p:spPr bwMode="auto">
            <a:xfrm>
              <a:off x="4149" y="2408"/>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ja-JP" altLang="en-US" sz="1600">
                  <a:latin typeface="Verdana" panose="020B0604030504040204" pitchFamily="34" charset="0"/>
                </a:rPr>
                <a:t>24</a:t>
              </a:r>
              <a:endParaRPr kumimoji="1" lang="ja-JP" altLang="en-US" sz="1600">
                <a:latin typeface="Verdana" panose="020B0604030504040204" pitchFamily="34" charset="0"/>
              </a:endParaRPr>
            </a:p>
          </p:txBody>
        </p:sp>
        <p:sp>
          <p:nvSpPr>
            <p:cNvPr id="33" name="Text Box 30"/>
            <p:cNvSpPr txBox="1">
              <a:spLocks noChangeArrowheads="1"/>
            </p:cNvSpPr>
            <p:nvPr/>
          </p:nvSpPr>
          <p:spPr bwMode="auto">
            <a:xfrm>
              <a:off x="5287" y="2088"/>
              <a:ext cx="329" cy="19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ja-JP" altLang="en-US" sz="1400">
                  <a:latin typeface="Verdana" panose="020B0604030504040204" pitchFamily="34" charset="0"/>
                </a:rPr>
                <a:t>100</a:t>
              </a:r>
              <a:endParaRPr kumimoji="1" lang="ja-JP" altLang="en-US" sz="1400">
                <a:latin typeface="Verdana" panose="020B0604030504040204" pitchFamily="34" charset="0"/>
              </a:endParaRPr>
            </a:p>
          </p:txBody>
        </p:sp>
        <p:sp>
          <p:nvSpPr>
            <p:cNvPr id="34" name="Text Box 31"/>
            <p:cNvSpPr txBox="1">
              <a:spLocks noChangeArrowheads="1"/>
            </p:cNvSpPr>
            <p:nvPr/>
          </p:nvSpPr>
          <p:spPr bwMode="auto">
            <a:xfrm>
              <a:off x="4977" y="2464"/>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ja-JP" altLang="en-US" sz="1600">
                  <a:latin typeface="Verdana" panose="020B0604030504040204" pitchFamily="34" charset="0"/>
                </a:rPr>
                <a:t>61</a:t>
              </a:r>
              <a:endParaRPr kumimoji="1" lang="ja-JP" altLang="en-US" sz="1600">
                <a:latin typeface="Verdana" panose="020B0604030504040204" pitchFamily="34" charset="0"/>
              </a:endParaRPr>
            </a:p>
          </p:txBody>
        </p:sp>
        <p:sp>
          <p:nvSpPr>
            <p:cNvPr id="35" name="Text Box 32"/>
            <p:cNvSpPr txBox="1">
              <a:spLocks noChangeArrowheads="1"/>
            </p:cNvSpPr>
            <p:nvPr/>
          </p:nvSpPr>
          <p:spPr bwMode="auto">
            <a:xfrm>
              <a:off x="5305" y="2800"/>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ja-JP" altLang="en-US" sz="1600">
                  <a:latin typeface="Verdana" panose="020B0604030504040204" pitchFamily="34" charset="0"/>
                </a:rPr>
                <a:t>90</a:t>
              </a:r>
              <a:endParaRPr kumimoji="1" lang="ja-JP" altLang="en-US" sz="1600">
                <a:latin typeface="Verdana" panose="020B0604030504040204" pitchFamily="34" charset="0"/>
              </a:endParaRPr>
            </a:p>
          </p:txBody>
        </p:sp>
        <p:sp>
          <p:nvSpPr>
            <p:cNvPr id="36" name="Text Box 33"/>
            <p:cNvSpPr txBox="1">
              <a:spLocks noChangeArrowheads="1"/>
            </p:cNvSpPr>
            <p:nvPr/>
          </p:nvSpPr>
          <p:spPr bwMode="auto">
            <a:xfrm>
              <a:off x="4977" y="3184"/>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ja-JP" altLang="en-US" sz="1600">
                  <a:latin typeface="Verdana" panose="020B0604030504040204" pitchFamily="34" charset="0"/>
                </a:rPr>
                <a:t>78</a:t>
              </a:r>
              <a:endParaRPr kumimoji="1" lang="ja-JP" altLang="en-US" sz="1600">
                <a:latin typeface="Verdana" panose="020B0604030504040204" pitchFamily="34" charset="0"/>
              </a:endParaRPr>
            </a:p>
          </p:txBody>
        </p:sp>
        <p:cxnSp>
          <p:nvCxnSpPr>
            <p:cNvPr id="37" name="AutoShape 34"/>
            <p:cNvCxnSpPr>
              <a:cxnSpLocks noChangeShapeType="1"/>
              <a:stCxn id="14" idx="3"/>
              <a:endCxn id="17" idx="7"/>
            </p:cNvCxnSpPr>
            <p:nvPr/>
          </p:nvCxnSpPr>
          <p:spPr bwMode="auto">
            <a:xfrm flipH="1">
              <a:off x="4373" y="2230"/>
              <a:ext cx="174" cy="19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3.7</a:t>
            </a:r>
            <a:r>
              <a:rPr kumimoji="1" lang="zh-CN" altLang="en-US" dirty="0" smtClean="0"/>
              <a:t> 最优二叉搜索树</a:t>
            </a:r>
            <a:endParaRPr kumimoji="1" lang="zh-CN" altLang="en-US" dirty="0"/>
          </a:p>
        </p:txBody>
      </p:sp>
      <p:sp>
        <p:nvSpPr>
          <p:cNvPr id="38" name="Rectangle 7"/>
          <p:cNvSpPr>
            <a:spLocks noChangeArrowheads="1"/>
          </p:cNvSpPr>
          <p:nvPr/>
        </p:nvSpPr>
        <p:spPr bwMode="auto">
          <a:xfrm>
            <a:off x="457200" y="1447800"/>
            <a:ext cx="7345363" cy="533400"/>
          </a:xfrm>
          <a:prstGeom prst="rect">
            <a:avLst/>
          </a:prstGeom>
          <a:noFill/>
          <a:ln>
            <a:noFill/>
          </a:ln>
          <a:effectLst/>
        </p:spPr>
        <p:txBody>
          <a:bodyPr anchor="b"/>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800" b="1">
                <a:solidFill>
                  <a:srgbClr val="660033"/>
                </a:solidFill>
                <a:effectLst>
                  <a:outerShdw blurRad="38100" dist="38100" dir="2700000" algn="tl">
                    <a:srgbClr val="C0C0C0"/>
                  </a:outerShdw>
                </a:effectLst>
                <a:ea typeface="黑体" panose="02010609060101010101" pitchFamily="49" charset="-122"/>
              </a:rPr>
              <a:t>二叉查找树的期望耗费</a:t>
            </a:r>
            <a:endParaRPr lang="ja-JP" altLang="en-US" sz="2800" b="1">
              <a:solidFill>
                <a:srgbClr val="660033"/>
              </a:solidFill>
              <a:effectLst>
                <a:outerShdw blurRad="38100" dist="38100" dir="2700000" algn="tl">
                  <a:srgbClr val="C0C0C0"/>
                </a:outerShdw>
              </a:effectLst>
              <a:ea typeface="MS PGothic" panose="020B0600070205080204" pitchFamily="34" charset="-128"/>
            </a:endParaRPr>
          </a:p>
        </p:txBody>
      </p:sp>
      <p:sp>
        <p:nvSpPr>
          <p:cNvPr id="39" name="Rectangle 2"/>
          <p:cNvSpPr>
            <a:spLocks noChangeArrowheads="1"/>
          </p:cNvSpPr>
          <p:nvPr/>
        </p:nvSpPr>
        <p:spPr bwMode="auto">
          <a:xfrm>
            <a:off x="755650" y="19812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pPr>
            <a:r>
              <a:rPr lang="zh-CN" altLang="en-US" sz="2000" dirty="0">
                <a:ea typeface="黑体" panose="02010609060101010101" pitchFamily="49" charset="-122"/>
              </a:rPr>
              <a:t>查找成功与不成功的概率</a:t>
            </a:r>
            <a:endParaRPr lang="zh-CN" altLang="en-US" sz="2000" dirty="0">
              <a:ea typeface="黑体" panose="02010609060101010101" pitchFamily="49" charset="-122"/>
            </a:endParaRPr>
          </a:p>
          <a:p>
            <a:pPr eaLnBrk="1" hangingPunct="1">
              <a:lnSpc>
                <a:spcPct val="90000"/>
              </a:lnSpc>
            </a:pPr>
            <a:endParaRPr lang="zh-CN" altLang="en-US" sz="2000" dirty="0"/>
          </a:p>
          <a:p>
            <a:pPr eaLnBrk="1" hangingPunct="1">
              <a:lnSpc>
                <a:spcPct val="90000"/>
              </a:lnSpc>
            </a:pPr>
            <a:endParaRPr lang="en-US" altLang="zh-CN" sz="2000" dirty="0" smtClean="0"/>
          </a:p>
          <a:p>
            <a:pPr eaLnBrk="1" hangingPunct="1">
              <a:lnSpc>
                <a:spcPct val="90000"/>
              </a:lnSpc>
            </a:pPr>
            <a:endParaRPr lang="zh-CN" altLang="en-US" sz="2000" dirty="0"/>
          </a:p>
          <a:p>
            <a:pPr eaLnBrk="1" hangingPunct="1">
              <a:lnSpc>
                <a:spcPct val="90000"/>
              </a:lnSpc>
            </a:pPr>
            <a:r>
              <a:rPr lang="zh-CN" altLang="en-US" sz="2000" dirty="0">
                <a:ea typeface="黑体" panose="02010609060101010101" pitchFamily="49" charset="-122"/>
              </a:rPr>
              <a:t>二叉查找树的期望耗费</a:t>
            </a:r>
            <a:endParaRPr lang="zh-CN" altLang="en-US" sz="2000" dirty="0">
              <a:ea typeface="黑体" panose="02010609060101010101" pitchFamily="49" charset="-122"/>
            </a:endParaRPr>
          </a:p>
          <a:p>
            <a:pPr eaLnBrk="1" hangingPunct="1">
              <a:lnSpc>
                <a:spcPct val="90000"/>
              </a:lnSpc>
            </a:pPr>
            <a:endParaRPr lang="zh-CN" altLang="en-US" sz="2000" dirty="0"/>
          </a:p>
          <a:p>
            <a:pPr eaLnBrk="1" hangingPunct="1">
              <a:lnSpc>
                <a:spcPct val="90000"/>
              </a:lnSpc>
            </a:pPr>
            <a:endParaRPr lang="zh-CN" altLang="en-US" sz="2000" dirty="0"/>
          </a:p>
          <a:p>
            <a:pPr eaLnBrk="1" hangingPunct="1">
              <a:lnSpc>
                <a:spcPct val="90000"/>
              </a:lnSpc>
            </a:pPr>
            <a:endParaRPr lang="zh-CN" altLang="en-US" sz="2000" dirty="0"/>
          </a:p>
          <a:p>
            <a:pPr eaLnBrk="1" hangingPunct="1">
              <a:lnSpc>
                <a:spcPct val="90000"/>
              </a:lnSpc>
            </a:pPr>
            <a:endParaRPr lang="zh-CN" altLang="en-US" sz="2000" dirty="0"/>
          </a:p>
          <a:p>
            <a:pPr eaLnBrk="1" hangingPunct="1">
              <a:lnSpc>
                <a:spcPct val="90000"/>
              </a:lnSpc>
            </a:pPr>
            <a:endParaRPr lang="zh-CN" altLang="en-US" sz="2000" dirty="0">
              <a:ea typeface="黑体" panose="02010609060101010101" pitchFamily="49" charset="-122"/>
            </a:endParaRPr>
          </a:p>
          <a:p>
            <a:pPr eaLnBrk="1" hangingPunct="1">
              <a:lnSpc>
                <a:spcPct val="90000"/>
              </a:lnSpc>
            </a:pPr>
            <a:endParaRPr lang="zh-CN" altLang="en-US" sz="2000" dirty="0">
              <a:ea typeface="黑体" panose="02010609060101010101" pitchFamily="49" charset="-122"/>
            </a:endParaRPr>
          </a:p>
          <a:p>
            <a:pPr eaLnBrk="1" hangingPunct="1">
              <a:lnSpc>
                <a:spcPct val="90000"/>
              </a:lnSpc>
            </a:pPr>
            <a:endParaRPr lang="zh-CN" altLang="en-US" sz="2000" dirty="0">
              <a:ea typeface="黑体" panose="02010609060101010101" pitchFamily="49" charset="-122"/>
            </a:endParaRPr>
          </a:p>
          <a:p>
            <a:pPr eaLnBrk="1" hangingPunct="1">
              <a:lnSpc>
                <a:spcPct val="90000"/>
              </a:lnSpc>
            </a:pPr>
            <a:r>
              <a:rPr lang="zh-CN" altLang="en-US" sz="2000" dirty="0" smtClean="0">
                <a:ea typeface="黑体" panose="02010609060101010101" pitchFamily="49" charset="-122"/>
              </a:rPr>
              <a:t>穷举</a:t>
            </a:r>
            <a:r>
              <a:rPr lang="zh-CN" altLang="en-US" sz="2000" dirty="0">
                <a:ea typeface="黑体" panose="02010609060101010101" pitchFamily="49" charset="-122"/>
              </a:rPr>
              <a:t>搜索法的时间复杂度为指数级</a:t>
            </a:r>
            <a:endParaRPr lang="zh-CN" altLang="en-US" sz="2000" dirty="0"/>
          </a:p>
        </p:txBody>
      </p:sp>
      <p:graphicFrame>
        <p:nvGraphicFramePr>
          <p:cNvPr id="40" name="Object 3"/>
          <p:cNvGraphicFramePr>
            <a:graphicFrameLocks noChangeAspect="1"/>
          </p:cNvGraphicFramePr>
          <p:nvPr/>
        </p:nvGraphicFramePr>
        <p:xfrm>
          <a:off x="1758157" y="2393951"/>
          <a:ext cx="1778000" cy="774700"/>
        </p:xfrm>
        <a:graphic>
          <a:graphicData uri="http://schemas.openxmlformats.org/presentationml/2006/ole">
            <mc:AlternateContent xmlns:mc="http://schemas.openxmlformats.org/markup-compatibility/2006">
              <mc:Choice xmlns:v="urn:schemas-microsoft-com:vml" Requires="v">
                <p:oleObj spid="_x0000_s41131" name="数式" r:id="rId1" imgW="17116425" imgH="7458075" progId="Equation.3">
                  <p:embed/>
                </p:oleObj>
              </mc:Choice>
              <mc:Fallback>
                <p:oleObj name="数式" r:id="rId1" imgW="17116425" imgH="7458075" progId="Equation.3">
                  <p:embed/>
                  <p:pic>
                    <p:nvPicPr>
                      <p:cNvPr id="0" name="图片 411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157" y="2393951"/>
                        <a:ext cx="17780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 name="Group 8"/>
          <p:cNvGrpSpPr/>
          <p:nvPr/>
        </p:nvGrpSpPr>
        <p:grpSpPr bwMode="auto">
          <a:xfrm>
            <a:off x="6323013" y="1484313"/>
            <a:ext cx="2400300" cy="2744787"/>
            <a:chOff x="3953" y="613"/>
            <a:chExt cx="1512" cy="1729"/>
          </a:xfrm>
        </p:grpSpPr>
        <p:sp>
          <p:nvSpPr>
            <p:cNvPr id="42" name="Oval 9"/>
            <p:cNvSpPr>
              <a:spLocks noChangeArrowheads="1"/>
            </p:cNvSpPr>
            <p:nvPr/>
          </p:nvSpPr>
          <p:spPr bwMode="auto">
            <a:xfrm>
              <a:off x="4501" y="613"/>
              <a:ext cx="232" cy="220"/>
            </a:xfrm>
            <a:prstGeom prst="ellipse">
              <a:avLst/>
            </a:prstGeom>
            <a:solidFill>
              <a:schemeClr val="accent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43" name="Oval 10"/>
            <p:cNvSpPr>
              <a:spLocks noChangeArrowheads="1"/>
            </p:cNvSpPr>
            <p:nvPr/>
          </p:nvSpPr>
          <p:spPr bwMode="auto">
            <a:xfrm>
              <a:off x="4097" y="937"/>
              <a:ext cx="232" cy="220"/>
            </a:xfrm>
            <a:prstGeom prst="ellipse">
              <a:avLst/>
            </a:prstGeom>
            <a:solidFill>
              <a:schemeClr val="accent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44" name="Oval 11"/>
            <p:cNvSpPr>
              <a:spLocks noChangeArrowheads="1"/>
            </p:cNvSpPr>
            <p:nvPr/>
          </p:nvSpPr>
          <p:spPr bwMode="auto">
            <a:xfrm>
              <a:off x="4913" y="929"/>
              <a:ext cx="232" cy="220"/>
            </a:xfrm>
            <a:prstGeom prst="ellipse">
              <a:avLst/>
            </a:prstGeom>
            <a:solidFill>
              <a:schemeClr val="accent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45" name="Oval 12"/>
            <p:cNvSpPr>
              <a:spLocks noChangeArrowheads="1"/>
            </p:cNvSpPr>
            <p:nvPr/>
          </p:nvSpPr>
          <p:spPr bwMode="auto">
            <a:xfrm>
              <a:off x="4462" y="1757"/>
              <a:ext cx="232" cy="220"/>
            </a:xfrm>
            <a:prstGeom prst="ellipse">
              <a:avLst/>
            </a:prstGeom>
            <a:solidFill>
              <a:schemeClr val="accent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46" name="Oval 13"/>
            <p:cNvSpPr>
              <a:spLocks noChangeArrowheads="1"/>
            </p:cNvSpPr>
            <p:nvPr/>
          </p:nvSpPr>
          <p:spPr bwMode="auto">
            <a:xfrm>
              <a:off x="4614" y="1363"/>
              <a:ext cx="232" cy="220"/>
            </a:xfrm>
            <a:prstGeom prst="ellipse">
              <a:avLst/>
            </a:prstGeom>
            <a:solidFill>
              <a:schemeClr val="accent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47" name="Rectangle 14"/>
            <p:cNvSpPr>
              <a:spLocks noChangeArrowheads="1"/>
            </p:cNvSpPr>
            <p:nvPr/>
          </p:nvSpPr>
          <p:spPr bwMode="auto">
            <a:xfrm>
              <a:off x="4221" y="1353"/>
              <a:ext cx="216" cy="188"/>
            </a:xfrm>
            <a:prstGeom prst="rect">
              <a:avLst/>
            </a:prstGeom>
            <a:solidFill>
              <a:srgbClr val="FFCC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48" name="Rectangle 15"/>
            <p:cNvSpPr>
              <a:spLocks noChangeArrowheads="1"/>
            </p:cNvSpPr>
            <p:nvPr/>
          </p:nvSpPr>
          <p:spPr bwMode="auto">
            <a:xfrm>
              <a:off x="3953" y="1357"/>
              <a:ext cx="216" cy="188"/>
            </a:xfrm>
            <a:prstGeom prst="rect">
              <a:avLst/>
            </a:prstGeom>
            <a:solidFill>
              <a:srgbClr val="FFCC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49" name="Rectangle 16"/>
            <p:cNvSpPr>
              <a:spLocks noChangeArrowheads="1"/>
            </p:cNvSpPr>
            <p:nvPr/>
          </p:nvSpPr>
          <p:spPr bwMode="auto">
            <a:xfrm>
              <a:off x="5249" y="1357"/>
              <a:ext cx="216" cy="188"/>
            </a:xfrm>
            <a:prstGeom prst="rect">
              <a:avLst/>
            </a:prstGeom>
            <a:solidFill>
              <a:srgbClr val="FFCC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0" name="Rectangle 17"/>
            <p:cNvSpPr>
              <a:spLocks noChangeArrowheads="1"/>
            </p:cNvSpPr>
            <p:nvPr/>
          </p:nvSpPr>
          <p:spPr bwMode="auto">
            <a:xfrm>
              <a:off x="4615" y="2154"/>
              <a:ext cx="216" cy="188"/>
            </a:xfrm>
            <a:prstGeom prst="rect">
              <a:avLst/>
            </a:prstGeom>
            <a:solidFill>
              <a:srgbClr val="FFCC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1" name="Rectangle 18"/>
            <p:cNvSpPr>
              <a:spLocks noChangeArrowheads="1"/>
            </p:cNvSpPr>
            <p:nvPr/>
          </p:nvSpPr>
          <p:spPr bwMode="auto">
            <a:xfrm>
              <a:off x="4311" y="2154"/>
              <a:ext cx="216" cy="188"/>
            </a:xfrm>
            <a:prstGeom prst="rect">
              <a:avLst/>
            </a:prstGeom>
            <a:solidFill>
              <a:srgbClr val="FFCC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2" name="Rectangle 19"/>
            <p:cNvSpPr>
              <a:spLocks noChangeArrowheads="1"/>
            </p:cNvSpPr>
            <p:nvPr/>
          </p:nvSpPr>
          <p:spPr bwMode="auto">
            <a:xfrm>
              <a:off x="4813" y="1745"/>
              <a:ext cx="216" cy="188"/>
            </a:xfrm>
            <a:prstGeom prst="rect">
              <a:avLst/>
            </a:prstGeom>
            <a:solidFill>
              <a:srgbClr val="FFCC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3" name="Line 20"/>
            <p:cNvSpPr>
              <a:spLocks noChangeShapeType="1"/>
            </p:cNvSpPr>
            <p:nvPr/>
          </p:nvSpPr>
          <p:spPr bwMode="auto">
            <a:xfrm flipH="1">
              <a:off x="4052" y="1141"/>
              <a:ext cx="109" cy="21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 name="Line 21"/>
            <p:cNvSpPr>
              <a:spLocks noChangeShapeType="1"/>
            </p:cNvSpPr>
            <p:nvPr/>
          </p:nvSpPr>
          <p:spPr bwMode="auto">
            <a:xfrm>
              <a:off x="4244" y="1149"/>
              <a:ext cx="82" cy="2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 name="Line 22"/>
            <p:cNvSpPr>
              <a:spLocks noChangeShapeType="1"/>
            </p:cNvSpPr>
            <p:nvPr/>
          </p:nvSpPr>
          <p:spPr bwMode="auto">
            <a:xfrm flipH="1">
              <a:off x="4198" y="799"/>
              <a:ext cx="360" cy="1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Line 23"/>
            <p:cNvSpPr>
              <a:spLocks noChangeShapeType="1"/>
            </p:cNvSpPr>
            <p:nvPr/>
          </p:nvSpPr>
          <p:spPr bwMode="auto">
            <a:xfrm>
              <a:off x="4649" y="799"/>
              <a:ext cx="386" cy="16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Line 24"/>
            <p:cNvSpPr>
              <a:spLocks noChangeShapeType="1"/>
            </p:cNvSpPr>
            <p:nvPr/>
          </p:nvSpPr>
          <p:spPr bwMode="auto">
            <a:xfrm flipH="1">
              <a:off x="4726" y="1144"/>
              <a:ext cx="286" cy="22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Line 25"/>
            <p:cNvSpPr>
              <a:spLocks noChangeShapeType="1"/>
            </p:cNvSpPr>
            <p:nvPr/>
          </p:nvSpPr>
          <p:spPr bwMode="auto">
            <a:xfrm>
              <a:off x="5054" y="1144"/>
              <a:ext cx="297" cy="21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 name="Line 26"/>
            <p:cNvSpPr>
              <a:spLocks noChangeShapeType="1"/>
            </p:cNvSpPr>
            <p:nvPr/>
          </p:nvSpPr>
          <p:spPr bwMode="auto">
            <a:xfrm flipH="1">
              <a:off x="4408" y="1959"/>
              <a:ext cx="110" cy="19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 name="Line 27"/>
            <p:cNvSpPr>
              <a:spLocks noChangeShapeType="1"/>
            </p:cNvSpPr>
            <p:nvPr/>
          </p:nvSpPr>
          <p:spPr bwMode="auto">
            <a:xfrm>
              <a:off x="4608" y="1973"/>
              <a:ext cx="110" cy="1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 name="Line 28"/>
            <p:cNvSpPr>
              <a:spLocks noChangeShapeType="1"/>
            </p:cNvSpPr>
            <p:nvPr/>
          </p:nvSpPr>
          <p:spPr bwMode="auto">
            <a:xfrm flipH="1">
              <a:off x="4575" y="1576"/>
              <a:ext cx="99" cy="17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 name="Line 29"/>
            <p:cNvSpPr>
              <a:spLocks noChangeShapeType="1"/>
            </p:cNvSpPr>
            <p:nvPr/>
          </p:nvSpPr>
          <p:spPr bwMode="auto">
            <a:xfrm>
              <a:off x="4782" y="1576"/>
              <a:ext cx="139" cy="17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63" name="Object 30"/>
            <p:cNvGraphicFramePr>
              <a:graphicFrameLocks noChangeAspect="1"/>
            </p:cNvGraphicFramePr>
            <p:nvPr/>
          </p:nvGraphicFramePr>
          <p:xfrm>
            <a:off x="3989" y="1361"/>
            <a:ext cx="134" cy="172"/>
          </p:xfrm>
          <a:graphic>
            <a:graphicData uri="http://schemas.openxmlformats.org/presentationml/2006/ole">
              <mc:AlternateContent xmlns:mc="http://schemas.openxmlformats.org/markup-compatibility/2006">
                <mc:Choice xmlns:v="urn:schemas-microsoft-com:vml" Requires="v">
                  <p:oleObj spid="_x0000_s41132" name="数式" r:id="rId3" imgW="3076575" imgH="3952875" progId="Equation.3">
                    <p:embed/>
                  </p:oleObj>
                </mc:Choice>
                <mc:Fallback>
                  <p:oleObj name="数式" r:id="rId3" imgW="3076575" imgH="3952875" progId="Equation.3">
                    <p:embed/>
                    <p:pic>
                      <p:nvPicPr>
                        <p:cNvPr id="0" name="图片 411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9" y="1361"/>
                          <a:ext cx="134" cy="17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31"/>
            <p:cNvGraphicFramePr>
              <a:graphicFrameLocks noChangeAspect="1"/>
            </p:cNvGraphicFramePr>
            <p:nvPr/>
          </p:nvGraphicFramePr>
          <p:xfrm>
            <a:off x="4262" y="1365"/>
            <a:ext cx="124" cy="163"/>
          </p:xfrm>
          <a:graphic>
            <a:graphicData uri="http://schemas.openxmlformats.org/presentationml/2006/ole">
              <mc:AlternateContent xmlns:mc="http://schemas.openxmlformats.org/markup-compatibility/2006">
                <mc:Choice xmlns:v="urn:schemas-microsoft-com:vml" Requires="v">
                  <p:oleObj spid="_x0000_s41133" name="数式" r:id="rId5" imgW="2847975" imgH="3733800" progId="Equation.3">
                    <p:embed/>
                  </p:oleObj>
                </mc:Choice>
                <mc:Fallback>
                  <p:oleObj name="数式" r:id="rId5" imgW="2847975" imgH="3733800" progId="Equation.3">
                    <p:embed/>
                    <p:pic>
                      <p:nvPicPr>
                        <p:cNvPr id="0" name="图片 411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2" y="1365"/>
                          <a:ext cx="124" cy="163"/>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32"/>
            <p:cNvGraphicFramePr>
              <a:graphicFrameLocks noChangeAspect="1"/>
            </p:cNvGraphicFramePr>
            <p:nvPr/>
          </p:nvGraphicFramePr>
          <p:xfrm>
            <a:off x="4352" y="2169"/>
            <a:ext cx="134" cy="162"/>
          </p:xfrm>
          <a:graphic>
            <a:graphicData uri="http://schemas.openxmlformats.org/presentationml/2006/ole">
              <mc:AlternateContent xmlns:mc="http://schemas.openxmlformats.org/markup-compatibility/2006">
                <mc:Choice xmlns:v="urn:schemas-microsoft-com:vml" Requires="v">
                  <p:oleObj spid="_x0000_s41134" name="数式" r:id="rId7" imgW="3076575" imgH="3733800" progId="Equation.3">
                    <p:embed/>
                  </p:oleObj>
                </mc:Choice>
                <mc:Fallback>
                  <p:oleObj name="数式" r:id="rId7" imgW="3076575" imgH="3733800" progId="Equation.3">
                    <p:embed/>
                    <p:pic>
                      <p:nvPicPr>
                        <p:cNvPr id="0" name="图片 411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2" y="2169"/>
                          <a:ext cx="134" cy="16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 name="Object 33"/>
            <p:cNvGraphicFramePr>
              <a:graphicFrameLocks noChangeAspect="1"/>
            </p:cNvGraphicFramePr>
            <p:nvPr/>
          </p:nvGraphicFramePr>
          <p:xfrm>
            <a:off x="4657" y="2161"/>
            <a:ext cx="134" cy="172"/>
          </p:xfrm>
          <a:graphic>
            <a:graphicData uri="http://schemas.openxmlformats.org/presentationml/2006/ole">
              <mc:AlternateContent xmlns:mc="http://schemas.openxmlformats.org/markup-compatibility/2006">
                <mc:Choice xmlns:v="urn:schemas-microsoft-com:vml" Requires="v">
                  <p:oleObj spid="_x0000_s41135" name="数式" r:id="rId9" imgW="3076575" imgH="3952875" progId="Equation.3">
                    <p:embed/>
                  </p:oleObj>
                </mc:Choice>
                <mc:Fallback>
                  <p:oleObj name="数式" r:id="rId9" imgW="3076575" imgH="3952875" progId="Equation.3">
                    <p:embed/>
                    <p:pic>
                      <p:nvPicPr>
                        <p:cNvPr id="0" name="图片 411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7" y="2161"/>
                          <a:ext cx="134" cy="17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 name="Object 34"/>
            <p:cNvGraphicFramePr>
              <a:graphicFrameLocks noChangeAspect="1"/>
            </p:cNvGraphicFramePr>
            <p:nvPr/>
          </p:nvGraphicFramePr>
          <p:xfrm>
            <a:off x="4850" y="1757"/>
            <a:ext cx="134" cy="163"/>
          </p:xfrm>
          <a:graphic>
            <a:graphicData uri="http://schemas.openxmlformats.org/presentationml/2006/ole">
              <mc:AlternateContent xmlns:mc="http://schemas.openxmlformats.org/markup-compatibility/2006">
                <mc:Choice xmlns:v="urn:schemas-microsoft-com:vml" Requires="v">
                  <p:oleObj spid="_x0000_s41136" name="数式" r:id="rId11" imgW="3076575" imgH="3733800" progId="Equation.3">
                    <p:embed/>
                  </p:oleObj>
                </mc:Choice>
                <mc:Fallback>
                  <p:oleObj name="数式" r:id="rId11" imgW="3076575" imgH="3733800" progId="Equation.3">
                    <p:embed/>
                    <p:pic>
                      <p:nvPicPr>
                        <p:cNvPr id="0" name="图片 411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50" y="1757"/>
                          <a:ext cx="134" cy="163"/>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 name="Object 35"/>
            <p:cNvGraphicFramePr>
              <a:graphicFrameLocks noChangeAspect="1"/>
            </p:cNvGraphicFramePr>
            <p:nvPr/>
          </p:nvGraphicFramePr>
          <p:xfrm>
            <a:off x="5294" y="1363"/>
            <a:ext cx="134" cy="172"/>
          </p:xfrm>
          <a:graphic>
            <a:graphicData uri="http://schemas.openxmlformats.org/presentationml/2006/ole">
              <mc:AlternateContent xmlns:mc="http://schemas.openxmlformats.org/markup-compatibility/2006">
                <mc:Choice xmlns:v="urn:schemas-microsoft-com:vml" Requires="v">
                  <p:oleObj spid="_x0000_s41137" name="数式" r:id="rId13" imgW="3076575" imgH="3952875" progId="Equation.3">
                    <p:embed/>
                  </p:oleObj>
                </mc:Choice>
                <mc:Fallback>
                  <p:oleObj name="数式" r:id="rId13" imgW="3076575" imgH="3952875" progId="Equation.3">
                    <p:embed/>
                    <p:pic>
                      <p:nvPicPr>
                        <p:cNvPr id="0" name="图片 411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94" y="1363"/>
                          <a:ext cx="134" cy="17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 name="Object 36"/>
            <p:cNvGraphicFramePr>
              <a:graphicFrameLocks noChangeAspect="1"/>
            </p:cNvGraphicFramePr>
            <p:nvPr/>
          </p:nvGraphicFramePr>
          <p:xfrm>
            <a:off x="4150" y="961"/>
            <a:ext cx="115" cy="162"/>
          </p:xfrm>
          <a:graphic>
            <a:graphicData uri="http://schemas.openxmlformats.org/presentationml/2006/ole">
              <mc:AlternateContent xmlns:mc="http://schemas.openxmlformats.org/markup-compatibility/2006">
                <mc:Choice xmlns:v="urn:schemas-microsoft-com:vml" Requires="v">
                  <p:oleObj spid="_x0000_s41138" name="数式" r:id="rId15" imgW="2628900" imgH="3733800" progId="Equation.3">
                    <p:embed/>
                  </p:oleObj>
                </mc:Choice>
                <mc:Fallback>
                  <p:oleObj name="数式" r:id="rId15" imgW="2628900" imgH="3733800" progId="Equation.3">
                    <p:embed/>
                    <p:pic>
                      <p:nvPicPr>
                        <p:cNvPr id="0" name="图片 411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50" y="961"/>
                          <a:ext cx="115"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 name="Object 37"/>
            <p:cNvGraphicFramePr>
              <a:graphicFrameLocks noChangeAspect="1"/>
            </p:cNvGraphicFramePr>
            <p:nvPr/>
          </p:nvGraphicFramePr>
          <p:xfrm>
            <a:off x="4558" y="633"/>
            <a:ext cx="125" cy="162"/>
          </p:xfrm>
          <a:graphic>
            <a:graphicData uri="http://schemas.openxmlformats.org/presentationml/2006/ole">
              <mc:AlternateContent xmlns:mc="http://schemas.openxmlformats.org/markup-compatibility/2006">
                <mc:Choice xmlns:v="urn:schemas-microsoft-com:vml" Requires="v">
                  <p:oleObj spid="_x0000_s41139" name="数式" r:id="rId17" imgW="2847975" imgH="3733800" progId="Equation.3">
                    <p:embed/>
                  </p:oleObj>
                </mc:Choice>
                <mc:Fallback>
                  <p:oleObj name="数式" r:id="rId17" imgW="2847975" imgH="3733800" progId="Equation.3">
                    <p:embed/>
                    <p:pic>
                      <p:nvPicPr>
                        <p:cNvPr id="0" name="图片 411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58" y="633"/>
                          <a:ext cx="125"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 name="Object 38"/>
            <p:cNvGraphicFramePr>
              <a:graphicFrameLocks noChangeAspect="1"/>
            </p:cNvGraphicFramePr>
            <p:nvPr/>
          </p:nvGraphicFramePr>
          <p:xfrm>
            <a:off x="4515" y="1778"/>
            <a:ext cx="125" cy="171"/>
          </p:xfrm>
          <a:graphic>
            <a:graphicData uri="http://schemas.openxmlformats.org/presentationml/2006/ole">
              <mc:AlternateContent xmlns:mc="http://schemas.openxmlformats.org/markup-compatibility/2006">
                <mc:Choice xmlns:v="urn:schemas-microsoft-com:vml" Requires="v">
                  <p:oleObj spid="_x0000_s41140" name="数式" r:id="rId19" imgW="2847975" imgH="3952875" progId="Equation.3">
                    <p:embed/>
                  </p:oleObj>
                </mc:Choice>
                <mc:Fallback>
                  <p:oleObj name="数式" r:id="rId19" imgW="2847975" imgH="3952875" progId="Equation.3">
                    <p:embed/>
                    <p:pic>
                      <p:nvPicPr>
                        <p:cNvPr id="0" name="图片 4113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15" y="1778"/>
                          <a:ext cx="125"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 name="Object 39"/>
            <p:cNvGraphicFramePr>
              <a:graphicFrameLocks noChangeAspect="1"/>
            </p:cNvGraphicFramePr>
            <p:nvPr/>
          </p:nvGraphicFramePr>
          <p:xfrm>
            <a:off x="4668" y="1390"/>
            <a:ext cx="125" cy="162"/>
          </p:xfrm>
          <a:graphic>
            <a:graphicData uri="http://schemas.openxmlformats.org/presentationml/2006/ole">
              <mc:AlternateContent xmlns:mc="http://schemas.openxmlformats.org/markup-compatibility/2006">
                <mc:Choice xmlns:v="urn:schemas-microsoft-com:vml" Requires="v">
                  <p:oleObj spid="_x0000_s41141" name="数式" r:id="rId21" imgW="2847975" imgH="3733800" progId="Equation.3">
                    <p:embed/>
                  </p:oleObj>
                </mc:Choice>
                <mc:Fallback>
                  <p:oleObj name="数式" r:id="rId21" imgW="2847975" imgH="3733800" progId="Equation.3">
                    <p:embed/>
                    <p:pic>
                      <p:nvPicPr>
                        <p:cNvPr id="0" name="图片 4114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68" y="1390"/>
                          <a:ext cx="125"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 name="Object 40"/>
            <p:cNvGraphicFramePr>
              <a:graphicFrameLocks noChangeAspect="1"/>
            </p:cNvGraphicFramePr>
            <p:nvPr/>
          </p:nvGraphicFramePr>
          <p:xfrm>
            <a:off x="4963" y="949"/>
            <a:ext cx="125" cy="171"/>
          </p:xfrm>
          <a:graphic>
            <a:graphicData uri="http://schemas.openxmlformats.org/presentationml/2006/ole">
              <mc:AlternateContent xmlns:mc="http://schemas.openxmlformats.org/markup-compatibility/2006">
                <mc:Choice xmlns:v="urn:schemas-microsoft-com:vml" Requires="v">
                  <p:oleObj spid="_x0000_s41142" name="公式" r:id="rId23" imgW="2847975" imgH="3952875" progId="Equation.3">
                    <p:embed/>
                  </p:oleObj>
                </mc:Choice>
                <mc:Fallback>
                  <p:oleObj name="公式" r:id="rId23" imgW="2847975" imgH="3952875" progId="Equation.3">
                    <p:embed/>
                    <p:pic>
                      <p:nvPicPr>
                        <p:cNvPr id="0" name="图片 4114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63" y="949"/>
                          <a:ext cx="125"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4" name="Object 4"/>
          <p:cNvGraphicFramePr>
            <a:graphicFrameLocks noChangeAspect="1"/>
          </p:cNvGraphicFramePr>
          <p:nvPr/>
        </p:nvGraphicFramePr>
        <p:xfrm>
          <a:off x="1026319" y="3758407"/>
          <a:ext cx="5594350" cy="2071688"/>
        </p:xfrm>
        <a:graphic>
          <a:graphicData uri="http://schemas.openxmlformats.org/presentationml/2006/ole">
            <mc:AlternateContent xmlns:mc="http://schemas.openxmlformats.org/markup-compatibility/2006">
              <mc:Choice xmlns:v="urn:schemas-microsoft-com:vml" Requires="v">
                <p:oleObj spid="_x0000_s41143" name="数式" r:id="rId25" imgW="50911125" imgH="18869025" progId="Equation.3">
                  <p:embed/>
                </p:oleObj>
              </mc:Choice>
              <mc:Fallback>
                <p:oleObj name="数式" r:id="rId25" imgW="50911125" imgH="18869025" progId="Equation.3">
                  <p:embed/>
                  <p:pic>
                    <p:nvPicPr>
                      <p:cNvPr id="0" name="图片 4114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26319" y="3758407"/>
                        <a:ext cx="5594350" cy="2071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 name="Object 6"/>
          <p:cNvGraphicFramePr>
            <a:graphicFrameLocks noChangeAspect="1"/>
          </p:cNvGraphicFramePr>
          <p:nvPr/>
        </p:nvGraphicFramePr>
        <p:xfrm>
          <a:off x="5116512" y="5948136"/>
          <a:ext cx="1474788" cy="457200"/>
        </p:xfrm>
        <a:graphic>
          <a:graphicData uri="http://schemas.openxmlformats.org/presentationml/2006/ole">
            <mc:AlternateContent xmlns:mc="http://schemas.openxmlformats.org/markup-compatibility/2006">
              <mc:Choice xmlns:v="urn:schemas-microsoft-com:vml" Requires="v">
                <p:oleObj spid="_x0000_s41144" name="数式" r:id="rId27" imgW="12725400" imgH="3952875" progId="Equation.3">
                  <p:embed/>
                </p:oleObj>
              </mc:Choice>
              <mc:Fallback>
                <p:oleObj name="数式" r:id="rId27" imgW="12725400" imgH="3952875" progId="Equation.3">
                  <p:embed/>
                  <p:pic>
                    <p:nvPicPr>
                      <p:cNvPr id="0" name="图片 4114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116512" y="5948136"/>
                        <a:ext cx="14747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3.7</a:t>
            </a:r>
            <a:r>
              <a:rPr kumimoji="1" lang="zh-CN" altLang="en-US" dirty="0" smtClean="0"/>
              <a:t> 最优二叉搜索树</a:t>
            </a:r>
            <a:endParaRPr kumimoji="1" lang="zh-CN" altLang="en-US" dirty="0"/>
          </a:p>
        </p:txBody>
      </p:sp>
      <p:sp>
        <p:nvSpPr>
          <p:cNvPr id="4" name="Rectangle 38"/>
          <p:cNvSpPr>
            <a:spLocks noChangeArrowheads="1"/>
          </p:cNvSpPr>
          <p:nvPr/>
        </p:nvSpPr>
        <p:spPr bwMode="auto">
          <a:xfrm>
            <a:off x="304801" y="1424384"/>
            <a:ext cx="2522538" cy="490537"/>
          </a:xfrm>
          <a:prstGeom prst="rect">
            <a:avLst/>
          </a:prstGeom>
          <a:noFill/>
          <a:ln>
            <a:noFill/>
          </a:ln>
          <a:effectLst/>
        </p:spPr>
        <p:txBody>
          <a:bodyPr anchor="b"/>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800" b="1" dirty="0" smtClean="0">
                <a:solidFill>
                  <a:srgbClr val="660033"/>
                </a:solidFill>
                <a:effectLst>
                  <a:outerShdw blurRad="38100" dist="38100" dir="2700000" algn="tl">
                    <a:srgbClr val="C0C0C0"/>
                  </a:outerShdw>
                </a:effectLst>
                <a:ea typeface="黑体" panose="02010609060101010101" pitchFamily="49" charset="-122"/>
              </a:rPr>
              <a:t>期望</a:t>
            </a:r>
            <a:r>
              <a:rPr lang="zh-CN" altLang="en-US" sz="2800" b="1" dirty="0">
                <a:solidFill>
                  <a:srgbClr val="660033"/>
                </a:solidFill>
                <a:effectLst>
                  <a:outerShdw blurRad="38100" dist="38100" dir="2700000" algn="tl">
                    <a:srgbClr val="C0C0C0"/>
                  </a:outerShdw>
                </a:effectLst>
                <a:ea typeface="黑体" panose="02010609060101010101" pitchFamily="49" charset="-122"/>
              </a:rPr>
              <a:t>耗费示例</a:t>
            </a:r>
            <a:endParaRPr lang="ja-JP" altLang="en-US" sz="2800" b="1" dirty="0">
              <a:solidFill>
                <a:srgbClr val="660033"/>
              </a:solidFill>
              <a:effectLst>
                <a:outerShdw blurRad="38100" dist="38100" dir="2700000" algn="tl">
                  <a:srgbClr val="C0C0C0"/>
                </a:outerShdw>
              </a:effectLst>
              <a:ea typeface="黑体" panose="02010609060101010101" pitchFamily="49" charset="-122"/>
            </a:endParaRPr>
          </a:p>
        </p:txBody>
      </p:sp>
      <p:grpSp>
        <p:nvGrpSpPr>
          <p:cNvPr id="5" name="Group 2"/>
          <p:cNvGrpSpPr/>
          <p:nvPr/>
        </p:nvGrpSpPr>
        <p:grpSpPr bwMode="auto">
          <a:xfrm>
            <a:off x="3462339" y="1419621"/>
            <a:ext cx="5453061" cy="4981179"/>
            <a:chOff x="155" y="1080"/>
            <a:chExt cx="3280" cy="3088"/>
          </a:xfrm>
        </p:grpSpPr>
        <p:graphicFrame>
          <p:nvGraphicFramePr>
            <p:cNvPr id="6" name="Object 3"/>
            <p:cNvGraphicFramePr>
              <a:graphicFrameLocks noChangeAspect="1"/>
            </p:cNvGraphicFramePr>
            <p:nvPr/>
          </p:nvGraphicFramePr>
          <p:xfrm>
            <a:off x="158" y="1080"/>
            <a:ext cx="3114" cy="3088"/>
          </p:xfrm>
          <a:graphic>
            <a:graphicData uri="http://schemas.openxmlformats.org/presentationml/2006/ole">
              <mc:AlternateContent xmlns:mc="http://schemas.openxmlformats.org/markup-compatibility/2006">
                <mc:Choice xmlns:v="urn:schemas-microsoft-com:vml" Requires="v">
                  <p:oleObj spid="_x0000_s46214" name="数式" r:id="rId1" imgW="51349275" imgH="50911125" progId="Equation.3">
                    <p:embed/>
                  </p:oleObj>
                </mc:Choice>
                <mc:Fallback>
                  <p:oleObj name="数式" r:id="rId1" imgW="51349275" imgH="50911125" progId="Equation.3">
                    <p:embed/>
                    <p:pic>
                      <p:nvPicPr>
                        <p:cNvPr id="0" name="图片 46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 y="1080"/>
                          <a:ext cx="3114" cy="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Line 4"/>
            <p:cNvSpPr>
              <a:spLocks noChangeShapeType="1"/>
            </p:cNvSpPr>
            <p:nvPr/>
          </p:nvSpPr>
          <p:spPr bwMode="auto">
            <a:xfrm>
              <a:off x="155" y="1291"/>
              <a:ext cx="3248"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Line 5"/>
            <p:cNvSpPr>
              <a:spLocks noChangeShapeType="1"/>
            </p:cNvSpPr>
            <p:nvPr/>
          </p:nvSpPr>
          <p:spPr bwMode="auto">
            <a:xfrm>
              <a:off x="187" y="3979"/>
              <a:ext cx="3248"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 name="Oval 6"/>
          <p:cNvSpPr>
            <a:spLocks noChangeArrowheads="1"/>
          </p:cNvSpPr>
          <p:nvPr/>
        </p:nvSpPr>
        <p:spPr bwMode="auto">
          <a:xfrm>
            <a:off x="1366838" y="2997200"/>
            <a:ext cx="368300" cy="349250"/>
          </a:xfrm>
          <a:prstGeom prst="ellipse">
            <a:avLst/>
          </a:prstGeom>
          <a:solidFill>
            <a:schemeClr val="accent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 name="Oval 7"/>
          <p:cNvSpPr>
            <a:spLocks noChangeArrowheads="1"/>
          </p:cNvSpPr>
          <p:nvPr/>
        </p:nvSpPr>
        <p:spPr bwMode="auto">
          <a:xfrm>
            <a:off x="725488" y="3511550"/>
            <a:ext cx="368300" cy="349250"/>
          </a:xfrm>
          <a:prstGeom prst="ellipse">
            <a:avLst/>
          </a:prstGeom>
          <a:solidFill>
            <a:schemeClr val="accent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1" name="Oval 8"/>
          <p:cNvSpPr>
            <a:spLocks noChangeArrowheads="1"/>
          </p:cNvSpPr>
          <p:nvPr/>
        </p:nvSpPr>
        <p:spPr bwMode="auto">
          <a:xfrm>
            <a:off x="2020888" y="3498850"/>
            <a:ext cx="368300" cy="349250"/>
          </a:xfrm>
          <a:prstGeom prst="ellipse">
            <a:avLst/>
          </a:prstGeom>
          <a:solidFill>
            <a:schemeClr val="accent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2" name="Oval 9"/>
          <p:cNvSpPr>
            <a:spLocks noChangeArrowheads="1"/>
          </p:cNvSpPr>
          <p:nvPr/>
        </p:nvSpPr>
        <p:spPr bwMode="auto">
          <a:xfrm>
            <a:off x="1543050" y="4183063"/>
            <a:ext cx="368300" cy="349250"/>
          </a:xfrm>
          <a:prstGeom prst="ellipse">
            <a:avLst/>
          </a:prstGeom>
          <a:solidFill>
            <a:schemeClr val="accent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3" name="Oval 10"/>
          <p:cNvSpPr>
            <a:spLocks noChangeArrowheads="1"/>
          </p:cNvSpPr>
          <p:nvPr/>
        </p:nvSpPr>
        <p:spPr bwMode="auto">
          <a:xfrm>
            <a:off x="2536825" y="4179888"/>
            <a:ext cx="368300" cy="349250"/>
          </a:xfrm>
          <a:prstGeom prst="ellipse">
            <a:avLst/>
          </a:prstGeom>
          <a:solidFill>
            <a:schemeClr val="accent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4" name="Rectangle 11"/>
          <p:cNvSpPr>
            <a:spLocks noChangeArrowheads="1"/>
          </p:cNvSpPr>
          <p:nvPr/>
        </p:nvSpPr>
        <p:spPr bwMode="auto">
          <a:xfrm>
            <a:off x="922338" y="4171950"/>
            <a:ext cx="342900" cy="298450"/>
          </a:xfrm>
          <a:prstGeom prst="rect">
            <a:avLst/>
          </a:prstGeom>
          <a:solidFill>
            <a:srgbClr val="FFCC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5" name="Rectangle 12"/>
          <p:cNvSpPr>
            <a:spLocks noChangeArrowheads="1"/>
          </p:cNvSpPr>
          <p:nvPr/>
        </p:nvSpPr>
        <p:spPr bwMode="auto">
          <a:xfrm>
            <a:off x="496888" y="4178300"/>
            <a:ext cx="342900" cy="298450"/>
          </a:xfrm>
          <a:prstGeom prst="rect">
            <a:avLst/>
          </a:prstGeom>
          <a:solidFill>
            <a:srgbClr val="FFCC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6" name="Rectangle 13"/>
          <p:cNvSpPr>
            <a:spLocks noChangeArrowheads="1"/>
          </p:cNvSpPr>
          <p:nvPr/>
        </p:nvSpPr>
        <p:spPr bwMode="auto">
          <a:xfrm>
            <a:off x="2338388" y="4800600"/>
            <a:ext cx="342900" cy="298450"/>
          </a:xfrm>
          <a:prstGeom prst="rect">
            <a:avLst/>
          </a:prstGeom>
          <a:solidFill>
            <a:srgbClr val="FFCC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7" name="Rectangle 14"/>
          <p:cNvSpPr>
            <a:spLocks noChangeArrowheads="1"/>
          </p:cNvSpPr>
          <p:nvPr/>
        </p:nvSpPr>
        <p:spPr bwMode="auto">
          <a:xfrm>
            <a:off x="1785938" y="4813300"/>
            <a:ext cx="342900" cy="298450"/>
          </a:xfrm>
          <a:prstGeom prst="rect">
            <a:avLst/>
          </a:prstGeom>
          <a:solidFill>
            <a:srgbClr val="FFCC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8" name="Rectangle 15"/>
          <p:cNvSpPr>
            <a:spLocks noChangeArrowheads="1"/>
          </p:cNvSpPr>
          <p:nvPr/>
        </p:nvSpPr>
        <p:spPr bwMode="auto">
          <a:xfrm>
            <a:off x="1303338" y="4813300"/>
            <a:ext cx="342900" cy="298450"/>
          </a:xfrm>
          <a:prstGeom prst="rect">
            <a:avLst/>
          </a:prstGeom>
          <a:solidFill>
            <a:srgbClr val="FFCC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9" name="Rectangle 16"/>
          <p:cNvSpPr>
            <a:spLocks noChangeArrowheads="1"/>
          </p:cNvSpPr>
          <p:nvPr/>
        </p:nvSpPr>
        <p:spPr bwMode="auto">
          <a:xfrm>
            <a:off x="2827338" y="4794250"/>
            <a:ext cx="342900" cy="298450"/>
          </a:xfrm>
          <a:prstGeom prst="rect">
            <a:avLst/>
          </a:prstGeom>
          <a:solidFill>
            <a:srgbClr val="FFCC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20" name="Line 17"/>
          <p:cNvSpPr>
            <a:spLocks noChangeShapeType="1"/>
          </p:cNvSpPr>
          <p:nvPr/>
        </p:nvSpPr>
        <p:spPr bwMode="auto">
          <a:xfrm flipH="1">
            <a:off x="654050" y="3835400"/>
            <a:ext cx="173038" cy="3429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18"/>
          <p:cNvSpPr>
            <a:spLocks noChangeShapeType="1"/>
          </p:cNvSpPr>
          <p:nvPr/>
        </p:nvSpPr>
        <p:spPr bwMode="auto">
          <a:xfrm>
            <a:off x="958850" y="3848100"/>
            <a:ext cx="130175" cy="3302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19"/>
          <p:cNvSpPr>
            <a:spLocks noChangeShapeType="1"/>
          </p:cNvSpPr>
          <p:nvPr/>
        </p:nvSpPr>
        <p:spPr bwMode="auto">
          <a:xfrm flipH="1">
            <a:off x="885825" y="3319463"/>
            <a:ext cx="571500" cy="2032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20"/>
          <p:cNvSpPr>
            <a:spLocks noChangeShapeType="1"/>
          </p:cNvSpPr>
          <p:nvPr/>
        </p:nvSpPr>
        <p:spPr bwMode="auto">
          <a:xfrm>
            <a:off x="1614488" y="3340100"/>
            <a:ext cx="588962" cy="1651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21"/>
          <p:cNvSpPr>
            <a:spLocks noChangeShapeType="1"/>
          </p:cNvSpPr>
          <p:nvPr/>
        </p:nvSpPr>
        <p:spPr bwMode="auto">
          <a:xfrm flipH="1">
            <a:off x="1724025" y="3840163"/>
            <a:ext cx="454025" cy="3508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22"/>
          <p:cNvSpPr>
            <a:spLocks noChangeShapeType="1"/>
          </p:cNvSpPr>
          <p:nvPr/>
        </p:nvSpPr>
        <p:spPr bwMode="auto">
          <a:xfrm>
            <a:off x="2244725" y="3840163"/>
            <a:ext cx="471488" cy="3381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23"/>
          <p:cNvSpPr>
            <a:spLocks noChangeShapeType="1"/>
          </p:cNvSpPr>
          <p:nvPr/>
        </p:nvSpPr>
        <p:spPr bwMode="auto">
          <a:xfrm flipH="1">
            <a:off x="1457325" y="4503738"/>
            <a:ext cx="174625" cy="3095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24"/>
          <p:cNvSpPr>
            <a:spLocks noChangeShapeType="1"/>
          </p:cNvSpPr>
          <p:nvPr/>
        </p:nvSpPr>
        <p:spPr bwMode="auto">
          <a:xfrm>
            <a:off x="1774825" y="4525963"/>
            <a:ext cx="174625" cy="2921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25"/>
          <p:cNvSpPr>
            <a:spLocks noChangeShapeType="1"/>
          </p:cNvSpPr>
          <p:nvPr/>
        </p:nvSpPr>
        <p:spPr bwMode="auto">
          <a:xfrm flipH="1">
            <a:off x="2498725" y="4521200"/>
            <a:ext cx="157163" cy="284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26"/>
          <p:cNvSpPr>
            <a:spLocks noChangeShapeType="1"/>
          </p:cNvSpPr>
          <p:nvPr/>
        </p:nvSpPr>
        <p:spPr bwMode="auto">
          <a:xfrm>
            <a:off x="2778125" y="4525963"/>
            <a:ext cx="220663" cy="2698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0" name="Object 27"/>
          <p:cNvGraphicFramePr>
            <a:graphicFrameLocks noChangeAspect="1"/>
          </p:cNvGraphicFramePr>
          <p:nvPr/>
        </p:nvGraphicFramePr>
        <p:xfrm>
          <a:off x="554038" y="4184650"/>
          <a:ext cx="212725" cy="273050"/>
        </p:xfrm>
        <a:graphic>
          <a:graphicData uri="http://schemas.openxmlformats.org/presentationml/2006/ole">
            <mc:AlternateContent xmlns:mc="http://schemas.openxmlformats.org/markup-compatibility/2006">
              <mc:Choice xmlns:v="urn:schemas-microsoft-com:vml" Requires="v">
                <p:oleObj spid="_x0000_s46215" name="数式" r:id="rId3" imgW="3076575" imgH="3952875" progId="Equation.3">
                  <p:embed/>
                </p:oleObj>
              </mc:Choice>
              <mc:Fallback>
                <p:oleObj name="数式" r:id="rId3" imgW="3076575" imgH="3952875" progId="Equation.3">
                  <p:embed/>
                  <p:pic>
                    <p:nvPicPr>
                      <p:cNvPr id="0" name="图片 462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038" y="4184650"/>
                        <a:ext cx="212725" cy="273050"/>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28"/>
          <p:cNvGraphicFramePr>
            <a:graphicFrameLocks noChangeAspect="1"/>
          </p:cNvGraphicFramePr>
          <p:nvPr/>
        </p:nvGraphicFramePr>
        <p:xfrm>
          <a:off x="987425" y="4191000"/>
          <a:ext cx="196850" cy="258763"/>
        </p:xfrm>
        <a:graphic>
          <a:graphicData uri="http://schemas.openxmlformats.org/presentationml/2006/ole">
            <mc:AlternateContent xmlns:mc="http://schemas.openxmlformats.org/markup-compatibility/2006">
              <mc:Choice xmlns:v="urn:schemas-microsoft-com:vml" Requires="v">
                <p:oleObj spid="_x0000_s46216" name="数式" r:id="rId5" imgW="2847975" imgH="3733800" progId="Equation.3">
                  <p:embed/>
                </p:oleObj>
              </mc:Choice>
              <mc:Fallback>
                <p:oleObj name="数式" r:id="rId5" imgW="2847975" imgH="3733800" progId="Equation.3">
                  <p:embed/>
                  <p:pic>
                    <p:nvPicPr>
                      <p:cNvPr id="0" name="图片 462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7425" y="4191000"/>
                        <a:ext cx="196850" cy="258763"/>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29"/>
          <p:cNvGraphicFramePr>
            <a:graphicFrameLocks noChangeAspect="1"/>
          </p:cNvGraphicFramePr>
          <p:nvPr/>
        </p:nvGraphicFramePr>
        <p:xfrm>
          <a:off x="1368425" y="4837113"/>
          <a:ext cx="212725" cy="257175"/>
        </p:xfrm>
        <a:graphic>
          <a:graphicData uri="http://schemas.openxmlformats.org/presentationml/2006/ole">
            <mc:AlternateContent xmlns:mc="http://schemas.openxmlformats.org/markup-compatibility/2006">
              <mc:Choice xmlns:v="urn:schemas-microsoft-com:vml" Requires="v">
                <p:oleObj spid="_x0000_s46217" name="数式" r:id="rId7" imgW="3076575" imgH="3733800" progId="Equation.3">
                  <p:embed/>
                </p:oleObj>
              </mc:Choice>
              <mc:Fallback>
                <p:oleObj name="数式" r:id="rId7" imgW="3076575" imgH="3733800" progId="Equation.3">
                  <p:embed/>
                  <p:pic>
                    <p:nvPicPr>
                      <p:cNvPr id="0" name="图片 462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8425" y="4837113"/>
                        <a:ext cx="212725" cy="257175"/>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30"/>
          <p:cNvGraphicFramePr>
            <a:graphicFrameLocks noChangeAspect="1"/>
          </p:cNvGraphicFramePr>
          <p:nvPr/>
        </p:nvGraphicFramePr>
        <p:xfrm>
          <a:off x="1852613" y="4824413"/>
          <a:ext cx="212725" cy="273050"/>
        </p:xfrm>
        <a:graphic>
          <a:graphicData uri="http://schemas.openxmlformats.org/presentationml/2006/ole">
            <mc:AlternateContent xmlns:mc="http://schemas.openxmlformats.org/markup-compatibility/2006">
              <mc:Choice xmlns:v="urn:schemas-microsoft-com:vml" Requires="v">
                <p:oleObj spid="_x0000_s46218" name="数式" r:id="rId9" imgW="3076575" imgH="3952875" progId="Equation.3">
                  <p:embed/>
                </p:oleObj>
              </mc:Choice>
              <mc:Fallback>
                <p:oleObj name="数式" r:id="rId9" imgW="3076575" imgH="3952875" progId="Equation.3">
                  <p:embed/>
                  <p:pic>
                    <p:nvPicPr>
                      <p:cNvPr id="0" name="图片 462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2613" y="4824413"/>
                        <a:ext cx="212725" cy="273050"/>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31"/>
          <p:cNvGraphicFramePr>
            <a:graphicFrameLocks noChangeAspect="1"/>
          </p:cNvGraphicFramePr>
          <p:nvPr/>
        </p:nvGraphicFramePr>
        <p:xfrm>
          <a:off x="2406650" y="4821238"/>
          <a:ext cx="212725" cy="258762"/>
        </p:xfrm>
        <a:graphic>
          <a:graphicData uri="http://schemas.openxmlformats.org/presentationml/2006/ole">
            <mc:AlternateContent xmlns:mc="http://schemas.openxmlformats.org/markup-compatibility/2006">
              <mc:Choice xmlns:v="urn:schemas-microsoft-com:vml" Requires="v">
                <p:oleObj spid="_x0000_s46219" name="数式" r:id="rId11" imgW="3076575" imgH="3733800" progId="Equation.3">
                  <p:embed/>
                </p:oleObj>
              </mc:Choice>
              <mc:Fallback>
                <p:oleObj name="数式" r:id="rId11" imgW="3076575" imgH="3733800" progId="Equation.3">
                  <p:embed/>
                  <p:pic>
                    <p:nvPicPr>
                      <p:cNvPr id="0" name="图片 462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6650" y="4821238"/>
                        <a:ext cx="212725" cy="25876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32"/>
          <p:cNvGraphicFramePr>
            <a:graphicFrameLocks noChangeAspect="1"/>
          </p:cNvGraphicFramePr>
          <p:nvPr/>
        </p:nvGraphicFramePr>
        <p:xfrm>
          <a:off x="2892425" y="4802188"/>
          <a:ext cx="212725" cy="273050"/>
        </p:xfrm>
        <a:graphic>
          <a:graphicData uri="http://schemas.openxmlformats.org/presentationml/2006/ole">
            <mc:AlternateContent xmlns:mc="http://schemas.openxmlformats.org/markup-compatibility/2006">
              <mc:Choice xmlns:v="urn:schemas-microsoft-com:vml" Requires="v">
                <p:oleObj spid="_x0000_s46220" name="数式" r:id="rId13" imgW="3076575" imgH="3952875" progId="Equation.3">
                  <p:embed/>
                </p:oleObj>
              </mc:Choice>
              <mc:Fallback>
                <p:oleObj name="数式" r:id="rId13" imgW="3076575" imgH="3952875" progId="Equation.3">
                  <p:embed/>
                  <p:pic>
                    <p:nvPicPr>
                      <p:cNvPr id="0" name="图片 462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92425" y="4802188"/>
                        <a:ext cx="212725" cy="273050"/>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33"/>
          <p:cNvGraphicFramePr>
            <a:graphicFrameLocks noChangeAspect="1"/>
          </p:cNvGraphicFramePr>
          <p:nvPr/>
        </p:nvGraphicFramePr>
        <p:xfrm>
          <a:off x="809625" y="3549650"/>
          <a:ext cx="182563" cy="257175"/>
        </p:xfrm>
        <a:graphic>
          <a:graphicData uri="http://schemas.openxmlformats.org/presentationml/2006/ole">
            <mc:AlternateContent xmlns:mc="http://schemas.openxmlformats.org/markup-compatibility/2006">
              <mc:Choice xmlns:v="urn:schemas-microsoft-com:vml" Requires="v">
                <p:oleObj spid="_x0000_s46221" name="数式" r:id="rId15" imgW="2628900" imgH="3733800" progId="Equation.3">
                  <p:embed/>
                </p:oleObj>
              </mc:Choice>
              <mc:Fallback>
                <p:oleObj name="数式" r:id="rId15" imgW="2628900" imgH="3733800" progId="Equation.3">
                  <p:embed/>
                  <p:pic>
                    <p:nvPicPr>
                      <p:cNvPr id="0" name="图片 462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9625" y="3549650"/>
                        <a:ext cx="182563"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34"/>
          <p:cNvGraphicFramePr>
            <a:graphicFrameLocks noChangeAspect="1"/>
          </p:cNvGraphicFramePr>
          <p:nvPr/>
        </p:nvGraphicFramePr>
        <p:xfrm>
          <a:off x="1457325" y="3028950"/>
          <a:ext cx="198438" cy="257175"/>
        </p:xfrm>
        <a:graphic>
          <a:graphicData uri="http://schemas.openxmlformats.org/presentationml/2006/ole">
            <mc:AlternateContent xmlns:mc="http://schemas.openxmlformats.org/markup-compatibility/2006">
              <mc:Choice xmlns:v="urn:schemas-microsoft-com:vml" Requires="v">
                <p:oleObj spid="_x0000_s46222" name="数式" r:id="rId17" imgW="2847975" imgH="3733800" progId="Equation.3">
                  <p:embed/>
                </p:oleObj>
              </mc:Choice>
              <mc:Fallback>
                <p:oleObj name="数式" r:id="rId17" imgW="2847975" imgH="3733800" progId="Equation.3">
                  <p:embed/>
                  <p:pic>
                    <p:nvPicPr>
                      <p:cNvPr id="0" name="图片 462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57325" y="3028950"/>
                        <a:ext cx="198438"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35"/>
          <p:cNvGraphicFramePr>
            <a:graphicFrameLocks noChangeAspect="1"/>
          </p:cNvGraphicFramePr>
          <p:nvPr/>
        </p:nvGraphicFramePr>
        <p:xfrm>
          <a:off x="1627188" y="4216400"/>
          <a:ext cx="198437" cy="271463"/>
        </p:xfrm>
        <a:graphic>
          <a:graphicData uri="http://schemas.openxmlformats.org/presentationml/2006/ole">
            <mc:AlternateContent xmlns:mc="http://schemas.openxmlformats.org/markup-compatibility/2006">
              <mc:Choice xmlns:v="urn:schemas-microsoft-com:vml" Requires="v">
                <p:oleObj spid="_x0000_s46223" name="数式" r:id="rId19" imgW="2847975" imgH="3952875" progId="Equation.3">
                  <p:embed/>
                </p:oleObj>
              </mc:Choice>
              <mc:Fallback>
                <p:oleObj name="数式" r:id="rId19" imgW="2847975" imgH="3952875" progId="Equation.3">
                  <p:embed/>
                  <p:pic>
                    <p:nvPicPr>
                      <p:cNvPr id="0" name="图片 462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27188" y="4216400"/>
                        <a:ext cx="198437"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36"/>
          <p:cNvGraphicFramePr>
            <a:graphicFrameLocks noChangeAspect="1"/>
          </p:cNvGraphicFramePr>
          <p:nvPr/>
        </p:nvGraphicFramePr>
        <p:xfrm>
          <a:off x="2105025" y="3544888"/>
          <a:ext cx="198438" cy="257175"/>
        </p:xfrm>
        <a:graphic>
          <a:graphicData uri="http://schemas.openxmlformats.org/presentationml/2006/ole">
            <mc:AlternateContent xmlns:mc="http://schemas.openxmlformats.org/markup-compatibility/2006">
              <mc:Choice xmlns:v="urn:schemas-microsoft-com:vml" Requires="v">
                <p:oleObj spid="_x0000_s46224" name="数式" r:id="rId21" imgW="2847975" imgH="3733800" progId="Equation.3">
                  <p:embed/>
                </p:oleObj>
              </mc:Choice>
              <mc:Fallback>
                <p:oleObj name="数式" r:id="rId21" imgW="2847975" imgH="3733800" progId="Equation.3">
                  <p:embed/>
                  <p:pic>
                    <p:nvPicPr>
                      <p:cNvPr id="0" name="图片 462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05025" y="3544888"/>
                        <a:ext cx="198438"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37"/>
          <p:cNvGraphicFramePr>
            <a:graphicFrameLocks noChangeAspect="1"/>
          </p:cNvGraphicFramePr>
          <p:nvPr/>
        </p:nvGraphicFramePr>
        <p:xfrm>
          <a:off x="2620963" y="4216400"/>
          <a:ext cx="198437" cy="271463"/>
        </p:xfrm>
        <a:graphic>
          <a:graphicData uri="http://schemas.openxmlformats.org/presentationml/2006/ole">
            <mc:AlternateContent xmlns:mc="http://schemas.openxmlformats.org/markup-compatibility/2006">
              <mc:Choice xmlns:v="urn:schemas-microsoft-com:vml" Requires="v">
                <p:oleObj spid="_x0000_s46225" name="数式" r:id="rId23" imgW="2847975" imgH="3952875" progId="Equation.3">
                  <p:embed/>
                </p:oleObj>
              </mc:Choice>
              <mc:Fallback>
                <p:oleObj name="数式" r:id="rId23" imgW="2847975" imgH="3952875" progId="Equation.3">
                  <p:embed/>
                  <p:pic>
                    <p:nvPicPr>
                      <p:cNvPr id="0" name="图片 462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20963" y="4216400"/>
                        <a:ext cx="198437"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3.7</a:t>
            </a:r>
            <a:r>
              <a:rPr kumimoji="1" lang="zh-CN" altLang="en-US" dirty="0" smtClean="0"/>
              <a:t> 最优二叉搜索树</a:t>
            </a:r>
            <a:endParaRPr kumimoji="1" lang="zh-CN" altLang="en-US" dirty="0"/>
          </a:p>
        </p:txBody>
      </p:sp>
      <p:sp>
        <p:nvSpPr>
          <p:cNvPr id="4" name="Rectangle 2"/>
          <p:cNvSpPr>
            <a:spLocks noChangeArrowheads="1"/>
          </p:cNvSpPr>
          <p:nvPr/>
        </p:nvSpPr>
        <p:spPr bwMode="auto">
          <a:xfrm>
            <a:off x="380838" y="1270793"/>
            <a:ext cx="8305800" cy="485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latinLnBrk="1" hangingPunct="1">
              <a:spcBef>
                <a:spcPct val="0"/>
              </a:spcBef>
              <a:buFontTx/>
              <a:buNone/>
            </a:pPr>
            <a:r>
              <a:rPr lang="zh-CN" altLang="en-US" sz="2600" dirty="0"/>
              <a:t>给定一个由</a:t>
            </a:r>
            <a:r>
              <a:rPr lang="en-US" altLang="zh-CN" sz="2600" dirty="0"/>
              <a:t>n</a:t>
            </a:r>
            <a:r>
              <a:rPr lang="zh-CN" altLang="en-US" sz="2600" dirty="0"/>
              <a:t>个互异的关键字组成的序列</a:t>
            </a:r>
            <a:r>
              <a:rPr lang="en-US" altLang="zh-CN" sz="2600" dirty="0"/>
              <a:t>K</a:t>
            </a:r>
            <a:r>
              <a:rPr lang="zh-CN" altLang="en-US" sz="2600" dirty="0"/>
              <a:t>＝</a:t>
            </a:r>
            <a:r>
              <a:rPr lang="en-US" altLang="zh-CN" sz="2600" dirty="0"/>
              <a:t>&lt;k</a:t>
            </a:r>
            <a:r>
              <a:rPr lang="en-US" altLang="zh-CN" sz="2600" baseline="-25000" dirty="0"/>
              <a:t>1</a:t>
            </a:r>
            <a:r>
              <a:rPr lang="en-US" altLang="zh-CN" sz="2600" dirty="0"/>
              <a:t>,k</a:t>
            </a:r>
            <a:r>
              <a:rPr lang="en-US" altLang="zh-CN" sz="2600" baseline="-25000" dirty="0"/>
              <a:t>2</a:t>
            </a:r>
            <a:r>
              <a:rPr lang="en-US" altLang="zh-CN" sz="2600" dirty="0"/>
              <a:t>,…,</a:t>
            </a:r>
            <a:r>
              <a:rPr lang="en-US" altLang="zh-CN" sz="2600" dirty="0" err="1"/>
              <a:t>k</a:t>
            </a:r>
            <a:r>
              <a:rPr lang="en-US" altLang="zh-CN" sz="2600" baseline="-25000" dirty="0" err="1"/>
              <a:t>n</a:t>
            </a:r>
            <a:r>
              <a:rPr lang="en-US" altLang="zh-CN" sz="2600" dirty="0"/>
              <a:t>&gt;</a:t>
            </a:r>
            <a:r>
              <a:rPr lang="zh-CN" altLang="en-US" sz="2600" dirty="0"/>
              <a:t>，且</a:t>
            </a:r>
            <a:r>
              <a:rPr lang="zh-CN" altLang="en-US" sz="2600" b="1" dirty="0">
                <a:solidFill>
                  <a:srgbClr val="0000CC"/>
                </a:solidFill>
              </a:rPr>
              <a:t>关键字有序</a:t>
            </a:r>
            <a:r>
              <a:rPr lang="zh-CN" altLang="en-US" sz="2600" dirty="0"/>
              <a:t>，（</a:t>
            </a:r>
            <a:r>
              <a:rPr lang="en-US" altLang="zh-CN" sz="2600" dirty="0"/>
              <a:t>k</a:t>
            </a:r>
            <a:r>
              <a:rPr lang="en-US" altLang="zh-CN" sz="2600" baseline="-25000" dirty="0"/>
              <a:t>1</a:t>
            </a:r>
            <a:r>
              <a:rPr lang="en-US" altLang="zh-CN" sz="2600" dirty="0"/>
              <a:t>&lt;k</a:t>
            </a:r>
            <a:r>
              <a:rPr lang="en-US" altLang="zh-CN" sz="2600" baseline="-25000" dirty="0"/>
              <a:t>2</a:t>
            </a:r>
            <a:r>
              <a:rPr lang="en-US" altLang="zh-CN" sz="2600" dirty="0"/>
              <a:t>&lt;...&lt;</a:t>
            </a:r>
            <a:r>
              <a:rPr lang="en-US" altLang="zh-CN" sz="2600" dirty="0" err="1"/>
              <a:t>k</a:t>
            </a:r>
            <a:r>
              <a:rPr lang="en-US" altLang="zh-CN" sz="2600" baseline="-25000" dirty="0" err="1"/>
              <a:t>n</a:t>
            </a:r>
            <a:r>
              <a:rPr lang="zh-CN" altLang="en-US" sz="2600" dirty="0"/>
              <a:t>），我们想从这些关键字中</a:t>
            </a:r>
            <a:r>
              <a:rPr lang="zh-CN" altLang="en-US" sz="2600" b="1" dirty="0">
                <a:solidFill>
                  <a:srgbClr val="FF3300"/>
                </a:solidFill>
              </a:rPr>
              <a:t>构造</a:t>
            </a:r>
            <a:r>
              <a:rPr lang="zh-CN" altLang="en-US" sz="2600" dirty="0"/>
              <a:t>一棵二叉查找树。对每个关键字</a:t>
            </a:r>
            <a:r>
              <a:rPr lang="en-US" altLang="zh-CN" sz="2600" dirty="0" err="1"/>
              <a:t>k</a:t>
            </a:r>
            <a:r>
              <a:rPr lang="en-US" altLang="zh-CN" sz="2600" baseline="-25000" dirty="0" err="1"/>
              <a:t>i</a:t>
            </a:r>
            <a:r>
              <a:rPr lang="zh-CN" altLang="en-US" sz="2600" dirty="0"/>
              <a:t>，一次搜索为</a:t>
            </a:r>
            <a:r>
              <a:rPr lang="en-US" altLang="zh-CN" sz="2600" dirty="0" err="1"/>
              <a:t>k</a:t>
            </a:r>
            <a:r>
              <a:rPr lang="en-US" altLang="zh-CN" sz="2600" baseline="-25000" dirty="0" err="1"/>
              <a:t>i</a:t>
            </a:r>
            <a:r>
              <a:rPr lang="zh-CN" altLang="en-US" sz="2600" dirty="0"/>
              <a:t>的概率是</a:t>
            </a:r>
            <a:r>
              <a:rPr lang="en-US" altLang="zh-CN" sz="2600" dirty="0"/>
              <a:t>p</a:t>
            </a:r>
            <a:r>
              <a:rPr lang="en-US" altLang="zh-CN" sz="2600" baseline="-25000" dirty="0"/>
              <a:t>i</a:t>
            </a:r>
            <a:r>
              <a:rPr lang="zh-CN" altLang="en-US" sz="2600" dirty="0"/>
              <a:t>。某些搜索的值可能不在</a:t>
            </a:r>
            <a:r>
              <a:rPr lang="en-US" altLang="zh-CN" sz="2600" dirty="0"/>
              <a:t>K</a:t>
            </a:r>
            <a:r>
              <a:rPr lang="zh-CN" altLang="en-US" sz="2600" dirty="0"/>
              <a:t>内，因此，还有</a:t>
            </a:r>
            <a:r>
              <a:rPr lang="en-US" altLang="zh-CN" sz="2600" dirty="0"/>
              <a:t>n+1</a:t>
            </a:r>
            <a:r>
              <a:rPr lang="zh-CN" altLang="en-US" sz="2600" dirty="0"/>
              <a:t>个</a:t>
            </a:r>
            <a:r>
              <a:rPr lang="zh-CN" altLang="en-US" sz="2600" b="1" dirty="0">
                <a:solidFill>
                  <a:srgbClr val="0000CC"/>
                </a:solidFill>
              </a:rPr>
              <a:t>“虚拟键”</a:t>
            </a:r>
            <a:r>
              <a:rPr lang="en-US" altLang="zh-CN" sz="2600" dirty="0"/>
              <a:t>d</a:t>
            </a:r>
            <a:r>
              <a:rPr lang="en-US" altLang="zh-CN" sz="2600" baseline="-25000" dirty="0"/>
              <a:t>0</a:t>
            </a:r>
            <a:r>
              <a:rPr lang="en-US" altLang="zh-CN" sz="2600" dirty="0"/>
              <a:t>,d</a:t>
            </a:r>
            <a:r>
              <a:rPr lang="en-US" altLang="zh-CN" sz="2600" baseline="-25000" dirty="0"/>
              <a:t>1</a:t>
            </a:r>
            <a:r>
              <a:rPr lang="en-US" altLang="zh-CN" sz="2600" dirty="0"/>
              <a:t>,…,</a:t>
            </a:r>
            <a:r>
              <a:rPr lang="en-US" altLang="zh-CN" sz="2600" dirty="0" err="1"/>
              <a:t>d</a:t>
            </a:r>
            <a:r>
              <a:rPr lang="en-US" altLang="zh-CN" sz="2600" baseline="-25000" dirty="0" err="1"/>
              <a:t>n</a:t>
            </a:r>
            <a:r>
              <a:rPr lang="zh-CN" altLang="en-US" sz="2600" dirty="0"/>
              <a:t>代表不在</a:t>
            </a:r>
            <a:r>
              <a:rPr lang="en-US" altLang="zh-CN" sz="2600" dirty="0"/>
              <a:t>K</a:t>
            </a:r>
            <a:r>
              <a:rPr lang="zh-CN" altLang="en-US" sz="2600" dirty="0"/>
              <a:t>内的值。具体地，</a:t>
            </a:r>
            <a:r>
              <a:rPr lang="en-US" altLang="zh-CN" sz="2600" dirty="0"/>
              <a:t>d</a:t>
            </a:r>
            <a:r>
              <a:rPr lang="en-US" altLang="zh-CN" sz="2600" baseline="-25000" dirty="0"/>
              <a:t>0</a:t>
            </a:r>
            <a:r>
              <a:rPr lang="zh-CN" altLang="en-US" sz="2600" dirty="0"/>
              <a:t>代表所有小于</a:t>
            </a:r>
            <a:r>
              <a:rPr lang="en-US" altLang="zh-CN" sz="2600" dirty="0"/>
              <a:t>k</a:t>
            </a:r>
            <a:r>
              <a:rPr lang="en-US" altLang="zh-CN" sz="2600" baseline="-25000" dirty="0"/>
              <a:t>1</a:t>
            </a:r>
            <a:r>
              <a:rPr lang="zh-CN" altLang="en-US" sz="2600" dirty="0"/>
              <a:t>的值，</a:t>
            </a:r>
            <a:r>
              <a:rPr lang="en-US" altLang="zh-CN" sz="2600" dirty="0" err="1"/>
              <a:t>d</a:t>
            </a:r>
            <a:r>
              <a:rPr lang="en-US" altLang="zh-CN" sz="2600" baseline="-25000" dirty="0" err="1"/>
              <a:t>n</a:t>
            </a:r>
            <a:r>
              <a:rPr lang="zh-CN" altLang="en-US" sz="2600" dirty="0"/>
              <a:t>代表所有大于</a:t>
            </a:r>
            <a:r>
              <a:rPr lang="en-US" altLang="zh-CN" sz="2600" dirty="0" err="1"/>
              <a:t>k</a:t>
            </a:r>
            <a:r>
              <a:rPr lang="en-US" altLang="zh-CN" sz="2600" baseline="-25000" dirty="0" err="1"/>
              <a:t>n</a:t>
            </a:r>
            <a:r>
              <a:rPr lang="zh-CN" altLang="en-US" sz="2600" dirty="0"/>
              <a:t>的值，而对于</a:t>
            </a:r>
            <a:r>
              <a:rPr lang="en-US" altLang="zh-CN" sz="2600" dirty="0" err="1"/>
              <a:t>i</a:t>
            </a:r>
            <a:r>
              <a:rPr lang="en-US" altLang="zh-CN" sz="2600" dirty="0"/>
              <a:t>=1,2,…,n-1</a:t>
            </a:r>
            <a:r>
              <a:rPr lang="zh-CN" altLang="en-US" sz="2600" dirty="0"/>
              <a:t>，虚拟键</a:t>
            </a:r>
            <a:r>
              <a:rPr lang="en-US" altLang="zh-CN" sz="2600" dirty="0"/>
              <a:t>d</a:t>
            </a:r>
            <a:r>
              <a:rPr lang="en-US" altLang="zh-CN" sz="2600" baseline="-25000" dirty="0"/>
              <a:t>i</a:t>
            </a:r>
            <a:r>
              <a:rPr lang="zh-CN" altLang="en-US" sz="2600" dirty="0"/>
              <a:t>代表所有位于</a:t>
            </a:r>
            <a:r>
              <a:rPr lang="en-US" altLang="zh-CN" sz="2600" dirty="0" err="1"/>
              <a:t>k</a:t>
            </a:r>
            <a:r>
              <a:rPr lang="en-US" altLang="zh-CN" sz="2600" baseline="-25000" dirty="0" err="1"/>
              <a:t>i</a:t>
            </a:r>
            <a:r>
              <a:rPr lang="zh-CN" altLang="en-US" sz="2600" dirty="0"/>
              <a:t>和</a:t>
            </a:r>
            <a:r>
              <a:rPr lang="en-US" altLang="zh-CN" sz="2600" dirty="0"/>
              <a:t>k</a:t>
            </a:r>
            <a:r>
              <a:rPr lang="en-US" altLang="zh-CN" sz="2600" baseline="-25000" dirty="0"/>
              <a:t>i+1</a:t>
            </a:r>
            <a:r>
              <a:rPr lang="zh-CN" altLang="en-US" sz="2600" dirty="0"/>
              <a:t>之间的值。对于每个虚拟键</a:t>
            </a:r>
            <a:r>
              <a:rPr lang="en-US" altLang="zh-CN" sz="2600" dirty="0"/>
              <a:t>d</a:t>
            </a:r>
            <a:r>
              <a:rPr lang="en-US" altLang="zh-CN" sz="2600" baseline="-25000" dirty="0"/>
              <a:t>i</a:t>
            </a:r>
            <a:r>
              <a:rPr lang="zh-CN" altLang="en-US" sz="2600" dirty="0"/>
              <a:t>，一次搜索对应于</a:t>
            </a:r>
            <a:r>
              <a:rPr lang="en-US" altLang="zh-CN" sz="2600" dirty="0"/>
              <a:t>d</a:t>
            </a:r>
            <a:r>
              <a:rPr lang="en-US" altLang="zh-CN" sz="2600" baseline="-25000" dirty="0"/>
              <a:t>i</a:t>
            </a:r>
            <a:r>
              <a:rPr lang="zh-CN" altLang="en-US" sz="2600" dirty="0"/>
              <a:t>的概率是</a:t>
            </a:r>
            <a:r>
              <a:rPr lang="en-US" altLang="zh-CN" sz="2600" dirty="0"/>
              <a:t>q</a:t>
            </a:r>
            <a:r>
              <a:rPr lang="en-US" altLang="zh-CN" sz="2600" baseline="-25000" dirty="0"/>
              <a:t>i</a:t>
            </a:r>
            <a:r>
              <a:rPr lang="zh-CN" altLang="en-US" sz="2600" dirty="0"/>
              <a:t>。</a:t>
            </a:r>
            <a:endParaRPr lang="zh-CN" altLang="en-US" sz="2600" dirty="0"/>
          </a:p>
          <a:p>
            <a:pPr eaLnBrk="1" latinLnBrk="1" hangingPunct="1">
              <a:spcBef>
                <a:spcPct val="0"/>
              </a:spcBef>
              <a:buFontTx/>
              <a:buNone/>
            </a:pPr>
            <a:r>
              <a:rPr lang="zh-CN" altLang="en-US" sz="2600" dirty="0"/>
              <a:t>每个关键字</a:t>
            </a:r>
            <a:r>
              <a:rPr lang="en-US" altLang="zh-CN" sz="2600" dirty="0" err="1"/>
              <a:t>k</a:t>
            </a:r>
            <a:r>
              <a:rPr lang="en-US" altLang="zh-CN" sz="2600" baseline="-25000" dirty="0" err="1"/>
              <a:t>i</a:t>
            </a:r>
            <a:r>
              <a:rPr lang="zh-CN" altLang="en-US" sz="2600" dirty="0"/>
              <a:t>是一个内部节点，每个虚拟键</a:t>
            </a:r>
            <a:r>
              <a:rPr lang="en-US" altLang="zh-CN" sz="2600" dirty="0"/>
              <a:t>d</a:t>
            </a:r>
            <a:r>
              <a:rPr lang="en-US" altLang="zh-CN" sz="2600" baseline="-25000" dirty="0"/>
              <a:t>i</a:t>
            </a:r>
            <a:r>
              <a:rPr lang="zh-CN" altLang="en-US" sz="2600" dirty="0"/>
              <a:t>是一个叶子节点。每次</a:t>
            </a:r>
            <a:r>
              <a:rPr lang="zh-CN" altLang="en-US" sz="2600" b="1" dirty="0">
                <a:solidFill>
                  <a:srgbClr val="0000CC"/>
                </a:solidFill>
              </a:rPr>
              <a:t>搜索要么成功找到</a:t>
            </a:r>
            <a:r>
              <a:rPr lang="en-US" altLang="zh-CN" sz="2600" b="1" dirty="0" err="1">
                <a:solidFill>
                  <a:srgbClr val="0000CC"/>
                </a:solidFill>
              </a:rPr>
              <a:t>k</a:t>
            </a:r>
            <a:r>
              <a:rPr lang="en-US" altLang="zh-CN" sz="2600" b="1" baseline="-25000" dirty="0" err="1">
                <a:solidFill>
                  <a:srgbClr val="0000CC"/>
                </a:solidFill>
              </a:rPr>
              <a:t>i</a:t>
            </a:r>
            <a:r>
              <a:rPr lang="zh-CN" altLang="en-US" sz="2600" b="1" dirty="0">
                <a:solidFill>
                  <a:srgbClr val="0000CC"/>
                </a:solidFill>
              </a:rPr>
              <a:t>，要么失败</a:t>
            </a:r>
            <a:r>
              <a:rPr lang="zh-CN" altLang="en-US" sz="2600" dirty="0"/>
              <a:t>（找到某个虚拟键）。</a:t>
            </a:r>
            <a:endParaRPr lang="zh-CN" altLang="en-US" sz="26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3.7</a:t>
            </a:r>
            <a:r>
              <a:rPr kumimoji="1" lang="zh-CN" altLang="en-US" dirty="0" smtClean="0"/>
              <a:t> 最优二叉搜索树</a:t>
            </a:r>
            <a:endParaRPr kumimoji="1" lang="zh-CN" altLang="en-US" dirty="0"/>
          </a:p>
        </p:txBody>
      </p:sp>
      <p:sp>
        <p:nvSpPr>
          <p:cNvPr id="4" name="Rectangle 2"/>
          <p:cNvSpPr>
            <a:spLocks noChangeArrowheads="1"/>
          </p:cNvSpPr>
          <p:nvPr/>
        </p:nvSpPr>
        <p:spPr bwMode="auto">
          <a:xfrm>
            <a:off x="228600" y="1256506"/>
            <a:ext cx="7726362" cy="676275"/>
          </a:xfrm>
          <a:prstGeom prst="rect">
            <a:avLst/>
          </a:prstGeom>
          <a:noFill/>
          <a:ln>
            <a:noFill/>
          </a:ln>
          <a:effectLst/>
        </p:spPr>
        <p:txBody>
          <a:bodyPr anchor="b"/>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0"/>
              </a:spcBef>
              <a:buFontTx/>
              <a:buNone/>
            </a:pPr>
            <a:r>
              <a:rPr lang="zh-CN" altLang="en-US" sz="2800" b="1" dirty="0" smtClean="0">
                <a:solidFill>
                  <a:srgbClr val="FF3300"/>
                </a:solidFill>
                <a:effectLst>
                  <a:outerShdw blurRad="38100" dist="38100" dir="2700000" algn="tl">
                    <a:srgbClr val="C0C0C0"/>
                  </a:outerShdw>
                </a:effectLst>
              </a:rPr>
              <a:t>步骤</a:t>
            </a:r>
            <a:r>
              <a:rPr lang="en-US" altLang="zh-CN" sz="2800" b="1" dirty="0" smtClean="0">
                <a:solidFill>
                  <a:srgbClr val="FF3300"/>
                </a:solidFill>
                <a:effectLst>
                  <a:outerShdw blurRad="38100" dist="38100" dir="2700000" algn="tl">
                    <a:srgbClr val="C0C0C0"/>
                  </a:outerShdw>
                </a:effectLst>
              </a:rPr>
              <a:t>1</a:t>
            </a:r>
            <a:r>
              <a:rPr lang="zh-CN" altLang="en-US" sz="2800" b="1" dirty="0" smtClean="0">
                <a:solidFill>
                  <a:srgbClr val="FF3300"/>
                </a:solidFill>
                <a:effectLst>
                  <a:outerShdw blurRad="38100" dist="38100" dir="2700000" algn="tl">
                    <a:srgbClr val="C0C0C0"/>
                  </a:outerShdw>
                </a:effectLst>
              </a:rPr>
              <a:t>：最</a:t>
            </a:r>
            <a:r>
              <a:rPr lang="zh-CN" altLang="en-US" sz="2800" b="1" dirty="0">
                <a:solidFill>
                  <a:srgbClr val="FF3300"/>
                </a:solidFill>
                <a:effectLst>
                  <a:outerShdw blurRad="38100" dist="38100" dir="2700000" algn="tl">
                    <a:srgbClr val="C0C0C0"/>
                  </a:outerShdw>
                </a:effectLst>
              </a:rPr>
              <a:t>优二叉查找树的结构</a:t>
            </a:r>
            <a:endParaRPr lang="ja-JP" altLang="en-US" sz="2800" b="1" dirty="0">
              <a:solidFill>
                <a:srgbClr val="FF3300"/>
              </a:solidFill>
              <a:effectLst>
                <a:outerShdw blurRad="38100" dist="38100" dir="2700000" algn="tl">
                  <a:srgbClr val="C0C0C0"/>
                </a:outerShdw>
              </a:effectLst>
              <a:ea typeface="MS PGothic" panose="020B0600070205080204" pitchFamily="34" charset="-128"/>
            </a:endParaRPr>
          </a:p>
        </p:txBody>
      </p:sp>
      <p:sp>
        <p:nvSpPr>
          <p:cNvPr id="5" name="Rectangle 3"/>
          <p:cNvSpPr>
            <a:spLocks noChangeArrowheads="1"/>
          </p:cNvSpPr>
          <p:nvPr/>
        </p:nvSpPr>
        <p:spPr bwMode="auto">
          <a:xfrm>
            <a:off x="762000" y="2289045"/>
            <a:ext cx="7772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400" dirty="0"/>
              <a:t>一棵二叉查找树的任意一棵子树必定包含在连续范围内的关键字</a:t>
            </a:r>
            <a:r>
              <a:rPr lang="en-US" altLang="zh-CN" sz="2400" dirty="0" err="1"/>
              <a:t>k</a:t>
            </a:r>
            <a:r>
              <a:rPr lang="en-US" altLang="zh-CN" sz="2400" baseline="-25000" dirty="0" err="1"/>
              <a:t>i</a:t>
            </a:r>
            <a:r>
              <a:rPr lang="en-US" altLang="zh-CN" sz="2400" dirty="0"/>
              <a:t>,…</a:t>
            </a:r>
            <a:r>
              <a:rPr lang="en-US" altLang="zh-CN" sz="2400" dirty="0" err="1"/>
              <a:t>k</a:t>
            </a:r>
            <a:r>
              <a:rPr lang="en-US" altLang="zh-CN" sz="2400" baseline="-25000" dirty="0" err="1"/>
              <a:t>j</a:t>
            </a:r>
            <a:r>
              <a:rPr lang="zh-CN" altLang="en-US" sz="2400" dirty="0"/>
              <a:t>，对某个</a:t>
            </a:r>
            <a:r>
              <a:rPr lang="en-US" altLang="zh-CN" sz="2400" dirty="0"/>
              <a:t>1≤i≤j≤n</a:t>
            </a:r>
            <a:r>
              <a:rPr lang="zh-CN" altLang="en-US" sz="2400" dirty="0"/>
              <a:t>。另外，一棵含有关键字</a:t>
            </a:r>
            <a:r>
              <a:rPr lang="en-US" altLang="zh-CN" sz="2400" dirty="0" err="1"/>
              <a:t>k</a:t>
            </a:r>
            <a:r>
              <a:rPr lang="en-US" altLang="zh-CN" sz="2400" baseline="-25000" dirty="0" err="1"/>
              <a:t>i</a:t>
            </a:r>
            <a:r>
              <a:rPr lang="en-US" altLang="zh-CN" sz="2400" dirty="0"/>
              <a:t>,…</a:t>
            </a:r>
            <a:r>
              <a:rPr lang="en-US" altLang="zh-CN" sz="2400" dirty="0" err="1"/>
              <a:t>k</a:t>
            </a:r>
            <a:r>
              <a:rPr lang="en-US" altLang="zh-CN" sz="2400" baseline="-25000" dirty="0" err="1"/>
              <a:t>j</a:t>
            </a:r>
            <a:r>
              <a:rPr lang="zh-CN" altLang="en-US" sz="2400" dirty="0"/>
              <a:t>的子树必定也含有虚拟键</a:t>
            </a:r>
            <a:r>
              <a:rPr lang="en-US" altLang="zh-CN" sz="2400" dirty="0"/>
              <a:t>d</a:t>
            </a:r>
            <a:r>
              <a:rPr lang="en-US" altLang="zh-CN" sz="2400" baseline="-25000" dirty="0"/>
              <a:t>i-1</a:t>
            </a:r>
            <a:r>
              <a:rPr lang="en-US" altLang="zh-CN" sz="2400" dirty="0"/>
              <a:t>,…,</a:t>
            </a:r>
            <a:r>
              <a:rPr lang="en-US" altLang="zh-CN" sz="2400" dirty="0" err="1"/>
              <a:t>d</a:t>
            </a:r>
            <a:r>
              <a:rPr lang="en-US" altLang="zh-CN" sz="2400" baseline="-25000" dirty="0" err="1"/>
              <a:t>j</a:t>
            </a:r>
            <a:r>
              <a:rPr lang="zh-CN" altLang="en-US" sz="2400" dirty="0"/>
              <a:t>作为叶子。</a:t>
            </a:r>
            <a:endParaRPr lang="zh-CN" altLang="en-US" sz="2400" dirty="0"/>
          </a:p>
        </p:txBody>
      </p:sp>
      <p:sp>
        <p:nvSpPr>
          <p:cNvPr id="6" name="Rectangle 4"/>
          <p:cNvSpPr>
            <a:spLocks noChangeArrowheads="1"/>
          </p:cNvSpPr>
          <p:nvPr/>
        </p:nvSpPr>
        <p:spPr bwMode="auto">
          <a:xfrm>
            <a:off x="685800" y="1905000"/>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400" dirty="0">
                <a:solidFill>
                  <a:srgbClr val="0000CC"/>
                </a:solidFill>
              </a:rPr>
              <a:t>首先，考察子树</a:t>
            </a:r>
            <a:endParaRPr lang="zh-CN" altLang="en-US" sz="2400" dirty="0">
              <a:solidFill>
                <a:srgbClr val="0000CC"/>
              </a:solidFill>
            </a:endParaRPr>
          </a:p>
        </p:txBody>
      </p:sp>
      <p:sp>
        <p:nvSpPr>
          <p:cNvPr id="7" name="Rectangle 5"/>
          <p:cNvSpPr>
            <a:spLocks noChangeArrowheads="1"/>
          </p:cNvSpPr>
          <p:nvPr/>
        </p:nvSpPr>
        <p:spPr bwMode="auto">
          <a:xfrm>
            <a:off x="671512" y="3978226"/>
            <a:ext cx="8229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400" dirty="0"/>
              <a:t>如果一棵最优二叉查找树</a:t>
            </a:r>
            <a:r>
              <a:rPr lang="en-US" altLang="zh-CN" sz="2400" dirty="0"/>
              <a:t>T</a:t>
            </a:r>
            <a:r>
              <a:rPr lang="zh-CN" altLang="en-US" sz="2400" dirty="0"/>
              <a:t>有一棵包含关键字</a:t>
            </a:r>
            <a:r>
              <a:rPr lang="en-US" altLang="zh-CN" sz="2400" dirty="0" err="1"/>
              <a:t>k</a:t>
            </a:r>
            <a:r>
              <a:rPr lang="en-US" altLang="zh-CN" sz="2400" baseline="-25000" dirty="0" err="1"/>
              <a:t>i</a:t>
            </a:r>
            <a:r>
              <a:rPr lang="en-US" altLang="zh-CN" sz="2400" dirty="0"/>
              <a:t>,…</a:t>
            </a:r>
            <a:r>
              <a:rPr lang="en-US" altLang="zh-CN" sz="2400" dirty="0" err="1"/>
              <a:t>k</a:t>
            </a:r>
            <a:r>
              <a:rPr lang="en-US" altLang="zh-CN" sz="2400" baseline="-25000" dirty="0" err="1"/>
              <a:t>j</a:t>
            </a:r>
            <a:r>
              <a:rPr lang="zh-CN" altLang="en-US" sz="2400" dirty="0"/>
              <a:t>的子树</a:t>
            </a:r>
            <a:r>
              <a:rPr lang="en-US" altLang="zh-CN" sz="2400" dirty="0"/>
              <a:t>T’</a:t>
            </a:r>
            <a:r>
              <a:rPr lang="zh-CN" altLang="en-US" sz="2400" dirty="0"/>
              <a:t>，那么这颗子树</a:t>
            </a:r>
            <a:r>
              <a:rPr lang="en-US" altLang="zh-CN" sz="2400" dirty="0"/>
              <a:t>T’</a:t>
            </a:r>
            <a:r>
              <a:rPr lang="zh-CN" altLang="en-US" sz="2400" dirty="0"/>
              <a:t>对于关键字</a:t>
            </a:r>
            <a:r>
              <a:rPr lang="en-US" altLang="zh-CN" sz="2400" dirty="0" err="1"/>
              <a:t>k</a:t>
            </a:r>
            <a:r>
              <a:rPr lang="en-US" altLang="zh-CN" sz="2400" baseline="-25000" dirty="0" err="1"/>
              <a:t>i</a:t>
            </a:r>
            <a:r>
              <a:rPr lang="en-US" altLang="zh-CN" sz="2400" dirty="0"/>
              <a:t>,…</a:t>
            </a:r>
            <a:r>
              <a:rPr lang="en-US" altLang="zh-CN" sz="2400" dirty="0" err="1"/>
              <a:t>k</a:t>
            </a:r>
            <a:r>
              <a:rPr lang="en-US" altLang="zh-CN" sz="2400" baseline="-25000" dirty="0" err="1"/>
              <a:t>j</a:t>
            </a:r>
            <a:r>
              <a:rPr lang="zh-CN" altLang="en-US" sz="2400" dirty="0"/>
              <a:t>和虚拟键</a:t>
            </a:r>
            <a:r>
              <a:rPr lang="en-US" altLang="zh-CN" sz="2400" dirty="0"/>
              <a:t>d</a:t>
            </a:r>
            <a:r>
              <a:rPr lang="en-US" altLang="zh-CN" sz="2400" baseline="-25000" dirty="0"/>
              <a:t>i-1</a:t>
            </a:r>
            <a:r>
              <a:rPr lang="en-US" altLang="zh-CN" sz="2400" dirty="0"/>
              <a:t>,…,</a:t>
            </a:r>
            <a:r>
              <a:rPr lang="en-US" altLang="zh-CN" sz="2400" dirty="0" err="1"/>
              <a:t>d</a:t>
            </a:r>
            <a:r>
              <a:rPr lang="en-US" altLang="zh-CN" sz="2400" baseline="-25000" dirty="0" err="1"/>
              <a:t>j</a:t>
            </a:r>
            <a:r>
              <a:rPr lang="zh-CN" altLang="en-US" sz="2400" dirty="0"/>
              <a:t>的子问题也必定是最优的。</a:t>
            </a:r>
            <a:endParaRPr lang="zh-CN" altLang="en-US" sz="2400" dirty="0"/>
          </a:p>
          <a:p>
            <a:pPr eaLnBrk="1" hangingPunct="1">
              <a:spcBef>
                <a:spcPct val="0"/>
              </a:spcBef>
              <a:buFontTx/>
              <a:buNone/>
            </a:pPr>
            <a:r>
              <a:rPr lang="zh-CN" altLang="en-US" sz="2400" dirty="0"/>
              <a:t>证明</a:t>
            </a:r>
            <a:r>
              <a:rPr lang="en-US" altLang="zh-CN" sz="2400" dirty="0"/>
              <a:t>. </a:t>
            </a:r>
            <a:r>
              <a:rPr lang="zh-CN" altLang="en-US" sz="2400" dirty="0"/>
              <a:t>如果有一棵子树</a:t>
            </a:r>
            <a:r>
              <a:rPr lang="en-US" altLang="zh-CN" sz="2400" dirty="0"/>
              <a:t>T”</a:t>
            </a:r>
            <a:r>
              <a:rPr lang="zh-CN" altLang="en-US" sz="2400" dirty="0"/>
              <a:t>其期望代价比</a:t>
            </a:r>
            <a:r>
              <a:rPr lang="en-US" altLang="zh-CN" sz="2400" dirty="0"/>
              <a:t>T’</a:t>
            </a:r>
            <a:r>
              <a:rPr lang="zh-CN" altLang="en-US" sz="2400" dirty="0"/>
              <a:t>的小，那么我们可以用其替换</a:t>
            </a:r>
            <a:r>
              <a:rPr lang="en-US" altLang="zh-CN" sz="2400" dirty="0"/>
              <a:t>T’</a:t>
            </a:r>
            <a:r>
              <a:rPr lang="zh-CN" altLang="en-US" sz="2400" dirty="0"/>
              <a:t>，从而产生一棵比</a:t>
            </a:r>
            <a:r>
              <a:rPr lang="en-US" altLang="zh-CN" sz="2400" dirty="0"/>
              <a:t>T</a:t>
            </a:r>
            <a:r>
              <a:rPr lang="zh-CN" altLang="en-US" sz="2400" dirty="0"/>
              <a:t>期望代价小的二叉查找树，与</a:t>
            </a:r>
            <a:r>
              <a:rPr lang="en-US" altLang="zh-CN" sz="2400" dirty="0"/>
              <a:t>T</a:t>
            </a:r>
            <a:r>
              <a:rPr lang="zh-CN" altLang="en-US" sz="2400" dirty="0"/>
              <a:t>为最优解矛盾。</a:t>
            </a:r>
            <a:endParaRPr lang="zh-CN" altLang="en-US" sz="2400" dirty="0"/>
          </a:p>
        </p:txBody>
      </p:sp>
      <p:sp>
        <p:nvSpPr>
          <p:cNvPr id="8" name="Rectangle 6"/>
          <p:cNvSpPr>
            <a:spLocks noChangeArrowheads="1"/>
          </p:cNvSpPr>
          <p:nvPr/>
        </p:nvSpPr>
        <p:spPr bwMode="auto">
          <a:xfrm>
            <a:off x="762000" y="3505200"/>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400" dirty="0">
                <a:solidFill>
                  <a:srgbClr val="0000CC"/>
                </a:solidFill>
              </a:rPr>
              <a:t>最优子结构</a:t>
            </a:r>
            <a:endParaRPr lang="zh-CN" altLang="en-US" sz="2400" dirty="0">
              <a:solidFill>
                <a:srgbClr val="0000CC"/>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3.7</a:t>
            </a:r>
            <a:r>
              <a:rPr kumimoji="1" lang="zh-CN" altLang="en-US" dirty="0" smtClean="0"/>
              <a:t> 最优二叉搜索树</a:t>
            </a:r>
            <a:endParaRPr kumimoji="1" lang="zh-CN" altLang="en-US" dirty="0"/>
          </a:p>
        </p:txBody>
      </p:sp>
      <p:sp>
        <p:nvSpPr>
          <p:cNvPr id="4" name="Rectangle 5"/>
          <p:cNvSpPr>
            <a:spLocks noChangeArrowheads="1"/>
          </p:cNvSpPr>
          <p:nvPr/>
        </p:nvSpPr>
        <p:spPr bwMode="auto">
          <a:xfrm>
            <a:off x="838200" y="1371600"/>
            <a:ext cx="3429000" cy="519113"/>
          </a:xfrm>
          <a:prstGeom prst="rect">
            <a:avLst/>
          </a:prstGeom>
          <a:noFill/>
          <a:ln>
            <a:noFill/>
          </a:ln>
          <a:effectLst/>
        </p:spPr>
        <p:txBody>
          <a:bodyPr anchor="b"/>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0"/>
              </a:spcBef>
              <a:buFontTx/>
              <a:buNone/>
            </a:pPr>
            <a:r>
              <a:rPr lang="zh-CN" altLang="en-US" sz="2800" b="1" dirty="0" smtClean="0">
                <a:solidFill>
                  <a:srgbClr val="FF3300"/>
                </a:solidFill>
                <a:effectLst>
                  <a:outerShdw blurRad="38100" dist="38100" dir="2700000" algn="tl">
                    <a:srgbClr val="C0C0C0"/>
                  </a:outerShdw>
                </a:effectLst>
              </a:rPr>
              <a:t>步骤</a:t>
            </a:r>
            <a:r>
              <a:rPr lang="en-US" altLang="zh-CN" sz="2800" b="1" dirty="0" smtClean="0">
                <a:solidFill>
                  <a:srgbClr val="FF3300"/>
                </a:solidFill>
                <a:effectLst>
                  <a:outerShdw blurRad="38100" dist="38100" dir="2700000" algn="tl">
                    <a:srgbClr val="C0C0C0"/>
                  </a:outerShdw>
                </a:effectLst>
              </a:rPr>
              <a:t>2</a:t>
            </a:r>
            <a:r>
              <a:rPr lang="zh-CN" altLang="en-US" sz="2800" b="1" dirty="0" smtClean="0">
                <a:solidFill>
                  <a:srgbClr val="FF3300"/>
                </a:solidFill>
                <a:effectLst>
                  <a:outerShdw blurRad="38100" dist="38100" dir="2700000" algn="tl">
                    <a:srgbClr val="C0C0C0"/>
                  </a:outerShdw>
                </a:effectLst>
              </a:rPr>
              <a:t>：</a:t>
            </a:r>
            <a:r>
              <a:rPr lang="zh-CN" altLang="en-US" sz="2800" b="1" dirty="0">
                <a:solidFill>
                  <a:srgbClr val="FF3300"/>
                </a:solidFill>
                <a:effectLst>
                  <a:outerShdw blurRad="38100" dist="38100" dir="2700000" algn="tl">
                    <a:srgbClr val="C0C0C0"/>
                  </a:outerShdw>
                </a:effectLst>
              </a:rPr>
              <a:t>递归解</a:t>
            </a:r>
            <a:endParaRPr lang="zh-CN" altLang="en-US" sz="2800" b="1" dirty="0">
              <a:solidFill>
                <a:srgbClr val="FF3300"/>
              </a:solidFill>
              <a:effectLst>
                <a:outerShdw blurRad="38100" dist="38100" dir="2700000" algn="tl">
                  <a:srgbClr val="C0C0C0"/>
                </a:outerShdw>
              </a:effectLst>
            </a:endParaRPr>
          </a:p>
        </p:txBody>
      </p:sp>
      <p:sp>
        <p:nvSpPr>
          <p:cNvPr id="5" name="Rectangle 2"/>
          <p:cNvSpPr>
            <a:spLocks noChangeArrowheads="1"/>
          </p:cNvSpPr>
          <p:nvPr/>
        </p:nvSpPr>
        <p:spPr bwMode="auto">
          <a:xfrm>
            <a:off x="171450" y="1853277"/>
            <a:ext cx="87630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2000" dirty="0">
                <a:latin typeface="Times New Roman" panose="02020603050405020304" pitchFamily="18" charset="0"/>
                <a:cs typeface="Times New Roman" panose="02020603050405020304" pitchFamily="18" charset="0"/>
              </a:rPr>
              <a:t>选取子问题为找一个包含关键字</a:t>
            </a:r>
            <a:r>
              <a:rPr lang="en-US" altLang="zh-CN" sz="2000" dirty="0" err="1">
                <a:latin typeface="Times New Roman" panose="02020603050405020304" pitchFamily="18" charset="0"/>
                <a:cs typeface="Times New Roman" panose="02020603050405020304" pitchFamily="18" charset="0"/>
              </a:rPr>
              <a:t>k</a:t>
            </a:r>
            <a:r>
              <a:rPr lang="en-US" altLang="zh-CN" sz="2400" baseline="-25000" dirty="0" err="1">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r>
              <a:rPr lang="en-US" altLang="zh-CN" sz="2000" dirty="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k</a:t>
            </a:r>
            <a:r>
              <a:rPr lang="en-US" altLang="zh-CN" sz="2400" baseline="-25000" dirty="0" err="1">
                <a:cs typeface="Times New Roman" panose="02020603050405020304" pitchFamily="18" charset="0"/>
              </a:rPr>
              <a:t>j</a:t>
            </a:r>
            <a:r>
              <a:rPr lang="zh-CN" altLang="en-US" sz="2000" dirty="0">
                <a:latin typeface="Times New Roman" panose="02020603050405020304" pitchFamily="18" charset="0"/>
                <a:cs typeface="Times New Roman" panose="02020603050405020304" pitchFamily="18" charset="0"/>
              </a:rPr>
              <a:t>的最优二叉查找树，其中，</a:t>
            </a:r>
            <a:r>
              <a:rPr lang="en-US" altLang="zh-CN" sz="2000" dirty="0">
                <a:latin typeface="宋体" panose="02010600030101010101" pitchFamily="2" charset="-122"/>
                <a:cs typeface="Times New Roman" panose="02020603050405020304" pitchFamily="18" charset="0"/>
              </a:rPr>
              <a:t>1≤i</a:t>
            </a:r>
            <a:r>
              <a:rPr lang="zh-CN" altLang="en-US" sz="2000" dirty="0">
                <a:latin typeface="宋体" panose="02010600030101010101" pitchFamily="2" charset="-122"/>
                <a:cs typeface="Times New Roman" panose="02020603050405020304" pitchFamily="18" charset="0"/>
              </a:rPr>
              <a:t>，</a:t>
            </a:r>
            <a:r>
              <a:rPr lang="en-US" altLang="zh-CN" sz="2000" dirty="0" err="1">
                <a:latin typeface="宋体" panose="02010600030101010101" pitchFamily="2" charset="-122"/>
                <a:cs typeface="Times New Roman" panose="02020603050405020304" pitchFamily="18" charset="0"/>
              </a:rPr>
              <a:t>j≤</a:t>
            </a:r>
            <a:r>
              <a:rPr lang="en-US" altLang="zh-CN" sz="2000" dirty="0" err="1">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且</a:t>
            </a:r>
            <a:r>
              <a:rPr lang="en-US" altLang="zh-CN" sz="2000" dirty="0">
                <a:latin typeface="宋体" panose="02010600030101010101" pitchFamily="2" charset="-122"/>
                <a:cs typeface="Times New Roman" panose="02020603050405020304" pitchFamily="18" charset="0"/>
              </a:rPr>
              <a:t>j≥i-1</a:t>
            </a:r>
            <a:r>
              <a:rPr lang="zh-CN" altLang="en-US" sz="2000" dirty="0">
                <a:latin typeface="宋体" panose="02010600030101010101" pitchFamily="2" charset="-122"/>
                <a:cs typeface="Times New Roman" panose="02020603050405020304" pitchFamily="18" charset="0"/>
              </a:rPr>
              <a:t>。当等号成立时没有真实的关键字；只有虚拟键</a:t>
            </a:r>
            <a:r>
              <a:rPr lang="en-US" altLang="zh-CN" sz="2000" dirty="0">
                <a:latin typeface="宋体" panose="02010600030101010101" pitchFamily="2" charset="-122"/>
                <a:cs typeface="Times New Roman" panose="02020603050405020304" pitchFamily="18" charset="0"/>
              </a:rPr>
              <a:t>d</a:t>
            </a:r>
            <a:r>
              <a:rPr lang="en-US" altLang="zh-CN" sz="2400" baseline="-25000" dirty="0">
                <a:cs typeface="Times New Roman" panose="02020603050405020304" pitchFamily="18" charset="0"/>
              </a:rPr>
              <a:t>i-1</a:t>
            </a:r>
            <a:r>
              <a:rPr lang="zh-CN" altLang="en-US" sz="2000" dirty="0">
                <a:latin typeface="宋体" panose="02010600030101010101" pitchFamily="2" charset="-122"/>
                <a:cs typeface="Times New Roman" panose="02020603050405020304" pitchFamily="18" charset="0"/>
              </a:rPr>
              <a:t>。定义</a:t>
            </a:r>
            <a:r>
              <a:rPr lang="en-US" altLang="zh-CN" sz="2000" dirty="0">
                <a:latin typeface="宋体" panose="02010600030101010101" pitchFamily="2" charset="-122"/>
                <a:cs typeface="Times New Roman" panose="02020603050405020304" pitchFamily="18" charset="0"/>
              </a:rPr>
              <a:t>e[</a:t>
            </a:r>
            <a:r>
              <a:rPr lang="en-US" altLang="zh-CN" sz="2000" dirty="0" err="1">
                <a:latin typeface="宋体" panose="02010600030101010101" pitchFamily="2" charset="-122"/>
                <a:cs typeface="Times New Roman" panose="02020603050405020304" pitchFamily="18" charset="0"/>
              </a:rPr>
              <a:t>i,j</a:t>
            </a:r>
            <a:r>
              <a:rPr lang="en-US" altLang="zh-CN" sz="2000" dirty="0">
                <a:latin typeface="宋体" panose="02010600030101010101" pitchFamily="2" charset="-122"/>
                <a:cs typeface="Times New Roman" panose="02020603050405020304" pitchFamily="18" charset="0"/>
              </a:rPr>
              <a:t>]</a:t>
            </a:r>
            <a:r>
              <a:rPr lang="zh-CN" altLang="en-US" sz="2000" dirty="0">
                <a:latin typeface="宋体" panose="02010600030101010101" pitchFamily="2" charset="-122"/>
                <a:cs typeface="Times New Roman" panose="02020603050405020304" pitchFamily="18" charset="0"/>
              </a:rPr>
              <a:t>为搜索一棵包含关键字</a:t>
            </a:r>
            <a:r>
              <a:rPr lang="en-US" altLang="zh-CN" sz="2000" dirty="0" err="1">
                <a:latin typeface="Times New Roman" panose="02020603050405020304" pitchFamily="18" charset="0"/>
                <a:cs typeface="Times New Roman" panose="02020603050405020304" pitchFamily="18" charset="0"/>
              </a:rPr>
              <a:t>k</a:t>
            </a:r>
            <a:r>
              <a:rPr lang="en-US" altLang="zh-CN" sz="2400" baseline="-25000" dirty="0" err="1">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r>
              <a:rPr lang="en-US" altLang="zh-CN" sz="2000" dirty="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k</a:t>
            </a:r>
            <a:r>
              <a:rPr lang="en-US" altLang="zh-CN" sz="2400" baseline="-25000" dirty="0" err="1">
                <a:cs typeface="Times New Roman" panose="02020603050405020304" pitchFamily="18" charset="0"/>
              </a:rPr>
              <a:t>j</a:t>
            </a:r>
            <a:r>
              <a:rPr lang="zh-CN" altLang="en-US" sz="2000" dirty="0">
                <a:latin typeface="Times New Roman" panose="02020603050405020304" pitchFamily="18" charset="0"/>
                <a:cs typeface="Times New Roman" panose="02020603050405020304" pitchFamily="18" charset="0"/>
              </a:rPr>
              <a:t>的最优二叉查找树的期望代价。最终，要计算</a:t>
            </a:r>
            <a:r>
              <a:rPr lang="en-US" altLang="zh-CN" sz="2000" dirty="0">
                <a:latin typeface="宋体" panose="02010600030101010101" pitchFamily="2" charset="-122"/>
                <a:cs typeface="Times New Roman" panose="02020603050405020304" pitchFamily="18" charset="0"/>
              </a:rPr>
              <a:t>e[1,n]</a:t>
            </a:r>
            <a:r>
              <a:rPr lang="zh-CN" altLang="en-US" sz="2000" dirty="0">
                <a:latin typeface="宋体" panose="02010600030101010101" pitchFamily="2" charset="-122"/>
                <a:cs typeface="Times New Roman" panose="02020603050405020304" pitchFamily="18" charset="0"/>
              </a:rPr>
              <a:t>。</a:t>
            </a:r>
            <a:endParaRPr lang="zh-CN" altLang="en-US" sz="2000" dirty="0">
              <a:cs typeface="Times New Roman" panose="02020603050405020304" pitchFamily="18" charset="0"/>
            </a:endParaRPr>
          </a:p>
          <a:p>
            <a:pPr>
              <a:spcBef>
                <a:spcPct val="0"/>
              </a:spcBef>
              <a:buFontTx/>
              <a:buNone/>
            </a:pPr>
            <a:r>
              <a:rPr lang="zh-CN" altLang="en-US" sz="2000" dirty="0">
                <a:latin typeface="宋体" panose="02010600030101010101" pitchFamily="2" charset="-122"/>
                <a:cs typeface="Times New Roman" panose="02020603050405020304" pitchFamily="18" charset="0"/>
              </a:rPr>
              <a:t>当</a:t>
            </a:r>
            <a:r>
              <a:rPr lang="en-US" altLang="zh-CN" sz="2000" dirty="0">
                <a:latin typeface="宋体" panose="02010600030101010101" pitchFamily="2" charset="-122"/>
                <a:cs typeface="Times New Roman" panose="02020603050405020304" pitchFamily="18" charset="0"/>
              </a:rPr>
              <a:t>j</a:t>
            </a:r>
            <a:r>
              <a:rPr lang="zh-CN" altLang="en-US" sz="2000" dirty="0">
                <a:latin typeface="宋体" panose="02010600030101010101" pitchFamily="2" charset="-122"/>
                <a:cs typeface="Times New Roman" panose="02020603050405020304" pitchFamily="18" charset="0"/>
              </a:rPr>
              <a:t>＝</a:t>
            </a:r>
            <a:r>
              <a:rPr lang="en-US" altLang="zh-CN" sz="2000" dirty="0">
                <a:latin typeface="宋体" panose="02010600030101010101" pitchFamily="2" charset="-122"/>
                <a:cs typeface="Times New Roman" panose="02020603050405020304" pitchFamily="18" charset="0"/>
              </a:rPr>
              <a:t>i-1</a:t>
            </a:r>
            <a:r>
              <a:rPr lang="zh-CN" altLang="en-US" sz="2000" dirty="0">
                <a:latin typeface="宋体" panose="02010600030101010101" pitchFamily="2" charset="-122"/>
                <a:cs typeface="Times New Roman" panose="02020603050405020304" pitchFamily="18" charset="0"/>
              </a:rPr>
              <a:t>时出现简单情况。此时只有虚拟键</a:t>
            </a:r>
            <a:r>
              <a:rPr lang="en-US" altLang="zh-CN" sz="2000" dirty="0">
                <a:latin typeface="宋体" panose="02010600030101010101" pitchFamily="2" charset="-122"/>
                <a:cs typeface="Times New Roman" panose="02020603050405020304" pitchFamily="18" charset="0"/>
              </a:rPr>
              <a:t>d</a:t>
            </a:r>
            <a:r>
              <a:rPr lang="en-US" altLang="zh-CN" sz="2000" baseline="-30000" dirty="0">
                <a:latin typeface="宋体" panose="02010600030101010101" pitchFamily="2" charset="-122"/>
                <a:cs typeface="Times New Roman" panose="02020603050405020304" pitchFamily="18" charset="0"/>
              </a:rPr>
              <a:t>i-1</a:t>
            </a:r>
            <a:r>
              <a:rPr lang="zh-CN" altLang="en-US" sz="2000" dirty="0">
                <a:latin typeface="宋体" panose="02010600030101010101" pitchFamily="2" charset="-122"/>
                <a:cs typeface="Times New Roman" panose="02020603050405020304" pitchFamily="18" charset="0"/>
              </a:rPr>
              <a:t>。期望搜索代价为</a:t>
            </a:r>
            <a:r>
              <a:rPr lang="en-US" altLang="zh-CN" sz="2000" dirty="0">
                <a:latin typeface="宋体" panose="02010600030101010101" pitchFamily="2" charset="-122"/>
                <a:cs typeface="Times New Roman" panose="02020603050405020304" pitchFamily="18" charset="0"/>
              </a:rPr>
              <a:t>q</a:t>
            </a:r>
            <a:r>
              <a:rPr lang="en-US" altLang="zh-CN" sz="2000" baseline="-30000" dirty="0">
                <a:latin typeface="宋体" panose="02010600030101010101" pitchFamily="2" charset="-122"/>
                <a:cs typeface="Times New Roman" panose="02020603050405020304" pitchFamily="18" charset="0"/>
              </a:rPr>
              <a:t>i-1</a:t>
            </a:r>
            <a:r>
              <a:rPr lang="zh-CN" altLang="en-US" sz="2000" dirty="0">
                <a:latin typeface="宋体" panose="02010600030101010101" pitchFamily="2" charset="-122"/>
                <a:cs typeface="Times New Roman" panose="02020603050405020304" pitchFamily="18" charset="0"/>
              </a:rPr>
              <a:t>。</a:t>
            </a:r>
            <a:endParaRPr lang="zh-CN" altLang="en-US" sz="2000" dirty="0">
              <a:cs typeface="Times New Roman" panose="02020603050405020304" pitchFamily="18" charset="0"/>
            </a:endParaRPr>
          </a:p>
          <a:p>
            <a:pPr>
              <a:spcBef>
                <a:spcPct val="0"/>
              </a:spcBef>
              <a:buFontTx/>
              <a:buNone/>
            </a:pPr>
            <a:r>
              <a:rPr lang="zh-CN" altLang="en-US" sz="2000" dirty="0">
                <a:latin typeface="宋体" panose="02010600030101010101" pitchFamily="2" charset="-122"/>
                <a:cs typeface="Times New Roman" panose="02020603050405020304" pitchFamily="18" charset="0"/>
              </a:rPr>
              <a:t>当</a:t>
            </a:r>
            <a:r>
              <a:rPr lang="en-US" altLang="zh-CN" sz="2000" dirty="0" err="1">
                <a:latin typeface="宋体" panose="02010600030101010101" pitchFamily="2" charset="-122"/>
                <a:cs typeface="Times New Roman" panose="02020603050405020304" pitchFamily="18" charset="0"/>
              </a:rPr>
              <a:t>j≥i</a:t>
            </a:r>
            <a:r>
              <a:rPr lang="zh-CN" altLang="en-US" sz="2000" dirty="0">
                <a:latin typeface="宋体" panose="02010600030101010101" pitchFamily="2" charset="-122"/>
                <a:cs typeface="Times New Roman" panose="02020603050405020304" pitchFamily="18" charset="0"/>
              </a:rPr>
              <a:t>时，需要从</a:t>
            </a:r>
            <a:r>
              <a:rPr lang="en-US" altLang="zh-CN" sz="2000" dirty="0" err="1">
                <a:latin typeface="Times New Roman" panose="02020603050405020304" pitchFamily="18" charset="0"/>
                <a:cs typeface="Times New Roman" panose="02020603050405020304" pitchFamily="18" charset="0"/>
              </a:rPr>
              <a:t>k</a:t>
            </a:r>
            <a:r>
              <a:rPr lang="en-US" altLang="zh-CN" sz="2400" baseline="-25000" dirty="0" err="1">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r>
              <a:rPr lang="en-US" altLang="zh-CN" sz="2000" dirty="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k</a:t>
            </a:r>
            <a:r>
              <a:rPr lang="en-US" altLang="zh-CN" sz="2400" baseline="-25000" dirty="0" err="1">
                <a:cs typeface="Times New Roman" panose="02020603050405020304" pitchFamily="18" charset="0"/>
              </a:rPr>
              <a:t>j</a:t>
            </a:r>
            <a:r>
              <a:rPr lang="zh-CN" altLang="en-US" sz="2000" dirty="0">
                <a:latin typeface="Times New Roman" panose="02020603050405020304" pitchFamily="18" charset="0"/>
                <a:cs typeface="Times New Roman" panose="02020603050405020304" pitchFamily="18" charset="0"/>
              </a:rPr>
              <a:t>中选择一个根</a:t>
            </a:r>
            <a:r>
              <a:rPr lang="en-US" altLang="zh-CN" sz="2000" dirty="0" err="1">
                <a:latin typeface="Times New Roman" panose="02020603050405020304" pitchFamily="18" charset="0"/>
                <a:cs typeface="Times New Roman" panose="02020603050405020304" pitchFamily="18" charset="0"/>
              </a:rPr>
              <a:t>k</a:t>
            </a:r>
            <a:r>
              <a:rPr lang="en-US" altLang="zh-CN" sz="2400" baseline="-25000" dirty="0" err="1">
                <a:cs typeface="Times New Roman" panose="02020603050405020304" pitchFamily="18" charset="0"/>
              </a:rPr>
              <a:t>r</a:t>
            </a:r>
            <a:r>
              <a:rPr lang="zh-CN" altLang="en-US" sz="2000" dirty="0">
                <a:latin typeface="Times New Roman" panose="02020603050405020304" pitchFamily="18" charset="0"/>
                <a:cs typeface="Times New Roman" panose="02020603050405020304" pitchFamily="18" charset="0"/>
              </a:rPr>
              <a:t>，然后用关键字</a:t>
            </a:r>
            <a:r>
              <a:rPr lang="en-US" altLang="zh-CN" sz="2000" dirty="0" err="1">
                <a:latin typeface="Times New Roman" panose="02020603050405020304" pitchFamily="18" charset="0"/>
                <a:cs typeface="Times New Roman" panose="02020603050405020304" pitchFamily="18" charset="0"/>
              </a:rPr>
              <a:t>k</a:t>
            </a:r>
            <a:r>
              <a:rPr lang="en-US" altLang="zh-CN" sz="2400" baseline="-25000" dirty="0" err="1">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r>
              <a:rPr lang="en-US" altLang="zh-CN" sz="2000" dirty="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k</a:t>
            </a:r>
            <a:r>
              <a:rPr lang="en-US" altLang="zh-CN" sz="2400" baseline="-25000" dirty="0">
                <a:cs typeface="Times New Roman" panose="02020603050405020304" pitchFamily="18" charset="0"/>
              </a:rPr>
              <a:t>r-1</a:t>
            </a:r>
            <a:r>
              <a:rPr lang="zh-CN" altLang="en-US" sz="2000" dirty="0">
                <a:latin typeface="Times New Roman" panose="02020603050405020304" pitchFamily="18" charset="0"/>
                <a:cs typeface="Times New Roman" panose="02020603050405020304" pitchFamily="18" charset="0"/>
              </a:rPr>
              <a:t>来构造一棵最优二叉查找树最为其左子树，并用</a:t>
            </a:r>
            <a:r>
              <a:rPr lang="en-US" altLang="zh-CN" sz="2000" dirty="0">
                <a:latin typeface="Times New Roman" panose="02020603050405020304" pitchFamily="18" charset="0"/>
                <a:cs typeface="Times New Roman" panose="02020603050405020304" pitchFamily="18" charset="0"/>
              </a:rPr>
              <a:t>k</a:t>
            </a:r>
            <a:r>
              <a:rPr lang="en-US" altLang="zh-CN" sz="2400" baseline="-25000" dirty="0">
                <a:cs typeface="Times New Roman" panose="02020603050405020304" pitchFamily="18" charset="0"/>
              </a:rPr>
              <a:t>r+1</a:t>
            </a:r>
            <a:r>
              <a:rPr lang="en-US" altLang="zh-CN" sz="2000" dirty="0">
                <a:latin typeface="Times New Roman" panose="02020603050405020304" pitchFamily="18" charset="0"/>
                <a:cs typeface="Times New Roman" panose="02020603050405020304" pitchFamily="18" charset="0"/>
              </a:rPr>
              <a:t>,</a:t>
            </a:r>
            <a:r>
              <a:rPr lang="en-US" altLang="zh-CN" sz="2000" dirty="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k</a:t>
            </a:r>
            <a:r>
              <a:rPr lang="en-US" altLang="zh-CN" sz="2400" baseline="-25000" dirty="0" err="1">
                <a:cs typeface="Times New Roman" panose="02020603050405020304" pitchFamily="18" charset="0"/>
              </a:rPr>
              <a:t>j</a:t>
            </a:r>
            <a:r>
              <a:rPr lang="zh-CN" altLang="en-US" sz="2000" dirty="0">
                <a:latin typeface="Times New Roman" panose="02020603050405020304" pitchFamily="18" charset="0"/>
                <a:cs typeface="Times New Roman" panose="02020603050405020304" pitchFamily="18" charset="0"/>
              </a:rPr>
              <a:t>来构造一棵最优二叉查找树最为其右子树</a:t>
            </a:r>
            <a:r>
              <a:rPr lang="zh-CN" altLang="en-US" sz="2000" dirty="0" smtClean="0">
                <a:latin typeface="Times New Roman" panose="02020603050405020304" pitchFamily="18" charset="0"/>
                <a:cs typeface="Times New Roman" panose="02020603050405020304" pitchFamily="18" charset="0"/>
              </a:rPr>
              <a:t>。对于</a:t>
            </a:r>
            <a:r>
              <a:rPr lang="zh-CN" altLang="en-US" sz="2000" dirty="0">
                <a:latin typeface="Times New Roman" panose="02020603050405020304" pitchFamily="18" charset="0"/>
                <a:cs typeface="Times New Roman" panose="02020603050405020304" pitchFamily="18" charset="0"/>
              </a:rPr>
              <a:t>一棵有关键字</a:t>
            </a:r>
            <a:r>
              <a:rPr lang="en-US" altLang="zh-CN" sz="2000" dirty="0" err="1">
                <a:latin typeface="Times New Roman" panose="02020603050405020304" pitchFamily="18" charset="0"/>
                <a:cs typeface="Times New Roman" panose="02020603050405020304" pitchFamily="18" charset="0"/>
              </a:rPr>
              <a:t>k</a:t>
            </a:r>
            <a:r>
              <a:rPr lang="en-US" altLang="zh-CN" sz="2400" baseline="-25000" dirty="0" err="1">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r>
              <a:rPr lang="en-US" altLang="zh-CN" sz="2000" dirty="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k</a:t>
            </a:r>
            <a:r>
              <a:rPr lang="en-US" altLang="zh-CN" sz="2400" baseline="-25000" dirty="0" err="1">
                <a:cs typeface="Times New Roman" panose="02020603050405020304" pitchFamily="18" charset="0"/>
              </a:rPr>
              <a:t>j</a:t>
            </a:r>
            <a:r>
              <a:rPr lang="zh-CN" altLang="en-US" sz="2000" dirty="0">
                <a:latin typeface="Times New Roman" panose="02020603050405020304" pitchFamily="18" charset="0"/>
                <a:cs typeface="Times New Roman" panose="02020603050405020304" pitchFamily="18" charset="0"/>
              </a:rPr>
              <a:t>的子树，定义概率总和</a:t>
            </a:r>
            <a:r>
              <a:rPr lang="zh-CN" altLang="en-US" sz="2000" dirty="0" smtClean="0">
                <a:latin typeface="Times New Roman" panose="02020603050405020304" pitchFamily="18" charset="0"/>
                <a:cs typeface="Times New Roman" panose="02020603050405020304" pitchFamily="18" charset="0"/>
              </a:rPr>
              <a:t>为</a:t>
            </a:r>
            <a:r>
              <a:rPr lang="en-US" altLang="zh-CN" sz="2000" dirty="0" smtClean="0">
                <a:latin typeface="Times New Roman" panose="02020603050405020304" pitchFamily="18" charset="0"/>
                <a:cs typeface="Times New Roman" panose="02020603050405020304" pitchFamily="18" charset="0"/>
              </a:rPr>
              <a:t>:</a:t>
            </a:r>
            <a:endParaRPr lang="en-US" altLang="zh-CN" sz="2000" dirty="0">
              <a:cs typeface="Times New Roman" panose="02020603050405020304" pitchFamily="18" charset="0"/>
            </a:endParaRPr>
          </a:p>
        </p:txBody>
      </p:sp>
      <p:graphicFrame>
        <p:nvGraphicFramePr>
          <p:cNvPr id="6" name="Object 3"/>
          <p:cNvGraphicFramePr>
            <a:graphicFrameLocks noChangeAspect="1"/>
          </p:cNvGraphicFramePr>
          <p:nvPr/>
        </p:nvGraphicFramePr>
        <p:xfrm>
          <a:off x="2633662" y="4426077"/>
          <a:ext cx="2743200" cy="889000"/>
        </p:xfrm>
        <a:graphic>
          <a:graphicData uri="http://schemas.openxmlformats.org/presentationml/2006/ole">
            <mc:AlternateContent xmlns:mc="http://schemas.openxmlformats.org/markup-compatibility/2006">
              <mc:Choice xmlns:v="urn:schemas-microsoft-com:vml" Requires="v">
                <p:oleObj spid="_x0000_s47112" name="Equation" r:id="rId1" imgW="20402550" imgH="6581775" progId="Equation.DSMT4">
                  <p:embed/>
                </p:oleObj>
              </mc:Choice>
              <mc:Fallback>
                <p:oleObj name="Equation" r:id="rId1" imgW="20402550" imgH="6581775" progId="Equation.DSMT4">
                  <p:embed/>
                  <p:pic>
                    <p:nvPicPr>
                      <p:cNvPr id="0" name="图片 47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662" y="4426077"/>
                        <a:ext cx="27432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4"/>
          <p:cNvSpPr>
            <a:spLocks noChangeArrowheads="1"/>
          </p:cNvSpPr>
          <p:nvPr/>
        </p:nvSpPr>
        <p:spPr bwMode="auto">
          <a:xfrm>
            <a:off x="138112" y="5308663"/>
            <a:ext cx="7148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000">
                <a:latin typeface="Times New Roman" panose="02020603050405020304" pitchFamily="18" charset="0"/>
                <a:cs typeface="Times New Roman" panose="02020603050405020304" pitchFamily="18" charset="0"/>
              </a:rPr>
              <a:t>因此，如果</a:t>
            </a:r>
            <a:r>
              <a:rPr lang="en-US" altLang="zh-CN" sz="2000">
                <a:latin typeface="Times New Roman" panose="02020603050405020304" pitchFamily="18" charset="0"/>
                <a:cs typeface="Times New Roman" panose="02020603050405020304" pitchFamily="18" charset="0"/>
              </a:rPr>
              <a:t>k</a:t>
            </a:r>
            <a:r>
              <a:rPr lang="en-US" altLang="zh-CN" sz="2400" baseline="-25000">
                <a:cs typeface="Times New Roman" panose="02020603050405020304" pitchFamily="18" charset="0"/>
              </a:rPr>
              <a:t>r</a:t>
            </a:r>
            <a:r>
              <a:rPr lang="zh-CN" altLang="en-US" sz="2000">
                <a:latin typeface="Times New Roman" panose="02020603050405020304" pitchFamily="18" charset="0"/>
                <a:cs typeface="Times New Roman" panose="02020603050405020304" pitchFamily="18" charset="0"/>
              </a:rPr>
              <a:t>是一棵包含关键字</a:t>
            </a:r>
            <a:r>
              <a:rPr lang="en-US" altLang="zh-CN" sz="2000">
                <a:latin typeface="Times New Roman" panose="02020603050405020304" pitchFamily="18" charset="0"/>
                <a:cs typeface="Times New Roman" panose="02020603050405020304" pitchFamily="18" charset="0"/>
              </a:rPr>
              <a:t>k</a:t>
            </a:r>
            <a:r>
              <a:rPr lang="en-US" altLang="zh-CN" sz="2400" baseline="-25000">
                <a:cs typeface="Times New Roman" panose="02020603050405020304" pitchFamily="18" charset="0"/>
              </a:rPr>
              <a:t>i</a:t>
            </a:r>
            <a:r>
              <a:rPr lang="en-US" altLang="zh-CN" sz="2000">
                <a:latin typeface="Times New Roman" panose="02020603050405020304" pitchFamily="18" charset="0"/>
                <a:cs typeface="Times New Roman" panose="02020603050405020304" pitchFamily="18" charset="0"/>
              </a:rPr>
              <a:t>,</a:t>
            </a:r>
            <a:r>
              <a:rPr lang="en-US" altLang="zh-CN" sz="200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k</a:t>
            </a:r>
            <a:r>
              <a:rPr lang="en-US" altLang="zh-CN" sz="2400" baseline="-25000">
                <a:cs typeface="Times New Roman" panose="02020603050405020304" pitchFamily="18" charset="0"/>
              </a:rPr>
              <a:t>j</a:t>
            </a:r>
            <a:r>
              <a:rPr lang="zh-CN" altLang="en-US" sz="2000">
                <a:latin typeface="Times New Roman" panose="02020603050405020304" pitchFamily="18" charset="0"/>
                <a:cs typeface="Times New Roman" panose="02020603050405020304" pitchFamily="18" charset="0"/>
              </a:rPr>
              <a:t>的最优子树的根，则有</a:t>
            </a:r>
            <a:endParaRPr lang="zh-CN" altLang="en-US" sz="2000">
              <a:cs typeface="Times New Roman" panose="02020603050405020304" pitchFamily="18" charset="0"/>
            </a:endParaRPr>
          </a:p>
        </p:txBody>
      </p:sp>
      <p:sp>
        <p:nvSpPr>
          <p:cNvPr id="8" name="Rectangle 6"/>
          <p:cNvSpPr>
            <a:spLocks noChangeArrowheads="1"/>
          </p:cNvSpPr>
          <p:nvPr/>
        </p:nvSpPr>
        <p:spPr bwMode="auto">
          <a:xfrm>
            <a:off x="1117600" y="5841331"/>
            <a:ext cx="629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dirty="0">
                <a:solidFill>
                  <a:srgbClr val="FF0000"/>
                </a:solidFill>
              </a:rPr>
              <a:t>e[</a:t>
            </a:r>
            <a:r>
              <a:rPr lang="en-US" altLang="zh-CN" sz="2400" dirty="0" err="1">
                <a:solidFill>
                  <a:srgbClr val="FF0000"/>
                </a:solidFill>
              </a:rPr>
              <a:t>i,j</a:t>
            </a:r>
            <a:r>
              <a:rPr lang="en-US" altLang="zh-CN" sz="2400" dirty="0">
                <a:solidFill>
                  <a:srgbClr val="FF0000"/>
                </a:solidFill>
              </a:rPr>
              <a:t>]</a:t>
            </a:r>
            <a:r>
              <a:rPr lang="zh-CN" altLang="en-US" sz="2400" dirty="0">
                <a:solidFill>
                  <a:srgbClr val="FF0000"/>
                </a:solidFill>
              </a:rPr>
              <a:t>＝</a:t>
            </a:r>
            <a:r>
              <a:rPr lang="en-US" altLang="zh-CN" sz="2400" dirty="0" err="1">
                <a:solidFill>
                  <a:srgbClr val="FF0000"/>
                </a:solidFill>
              </a:rPr>
              <a:t>pr</a:t>
            </a:r>
            <a:r>
              <a:rPr lang="en-US" altLang="zh-CN" sz="2400" dirty="0">
                <a:solidFill>
                  <a:srgbClr val="FF0000"/>
                </a:solidFill>
              </a:rPr>
              <a:t>+(e[i,r-1]+w(</a:t>
            </a:r>
            <a:r>
              <a:rPr lang="en-US" altLang="zh-CN" sz="2400" dirty="0" err="1">
                <a:solidFill>
                  <a:srgbClr val="FF0000"/>
                </a:solidFill>
              </a:rPr>
              <a:t>i</a:t>
            </a:r>
            <a:r>
              <a:rPr lang="en-US" altLang="zh-CN" sz="2400" dirty="0">
                <a:solidFill>
                  <a:srgbClr val="FF0000"/>
                </a:solidFill>
              </a:rPr>
              <a:t>, r-1))+(e[r+1,j]+w(r+1,j))</a:t>
            </a:r>
            <a:endParaRPr lang="en-US" altLang="zh-CN" sz="2400"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概述</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fld>
            <a:endParaRPr lang="en-US" altLang="zh-CN"/>
          </a:p>
        </p:txBody>
      </p:sp>
      <p:sp>
        <p:nvSpPr>
          <p:cNvPr id="6" name="Rectangle 3"/>
          <p:cNvSpPr txBox="1">
            <a:spLocks noChangeArrowheads="1"/>
          </p:cNvSpPr>
          <p:nvPr/>
        </p:nvSpPr>
        <p:spPr>
          <a:xfrm>
            <a:off x="2476500" y="1676400"/>
            <a:ext cx="4191000" cy="45720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Tx/>
              <a:buNone/>
            </a:pPr>
            <a:r>
              <a:rPr lang="en-US" altLang="zh-CN" sz="2800" b="1" dirty="0">
                <a:solidFill>
                  <a:srgbClr val="FF3300"/>
                </a:solidFill>
                <a:ea typeface="宋体" panose="02010600030101010101" pitchFamily="2" charset="-122"/>
              </a:rPr>
              <a:t>1. </a:t>
            </a:r>
            <a:r>
              <a:rPr lang="zh-CN" altLang="en-US" sz="2800" b="1" dirty="0">
                <a:solidFill>
                  <a:srgbClr val="FF3300"/>
                </a:solidFill>
                <a:ea typeface="宋体" panose="02010600030101010101" pitchFamily="2" charset="-122"/>
              </a:rPr>
              <a:t>阶段</a:t>
            </a:r>
            <a:endParaRPr lang="zh-CN" altLang="en-US" sz="2800" b="1" dirty="0">
              <a:solidFill>
                <a:srgbClr val="FF3300"/>
              </a:solidFill>
              <a:ea typeface="宋体" panose="02010600030101010101" pitchFamily="2" charset="-122"/>
            </a:endParaRPr>
          </a:p>
          <a:p>
            <a:pPr eaLnBrk="1" hangingPunct="1">
              <a:buFontTx/>
              <a:buNone/>
            </a:pPr>
            <a:r>
              <a:rPr lang="en-US" altLang="zh-CN" sz="2800" b="1" dirty="0">
                <a:solidFill>
                  <a:srgbClr val="FF3300"/>
                </a:solidFill>
                <a:ea typeface="宋体" panose="02010600030101010101" pitchFamily="2" charset="-122"/>
              </a:rPr>
              <a:t>2. </a:t>
            </a:r>
            <a:r>
              <a:rPr lang="zh-CN" altLang="en-US" sz="2800" b="1" dirty="0">
                <a:solidFill>
                  <a:srgbClr val="FF3300"/>
                </a:solidFill>
                <a:ea typeface="宋体" panose="02010600030101010101" pitchFamily="2" charset="-122"/>
              </a:rPr>
              <a:t>状态</a:t>
            </a:r>
            <a:endParaRPr lang="zh-CN" altLang="en-US" sz="2800" b="1" dirty="0">
              <a:solidFill>
                <a:srgbClr val="FF3300"/>
              </a:solidFill>
              <a:ea typeface="宋体" panose="02010600030101010101" pitchFamily="2" charset="-122"/>
            </a:endParaRPr>
          </a:p>
          <a:p>
            <a:pPr eaLnBrk="1" hangingPunct="1">
              <a:buFontTx/>
              <a:buNone/>
            </a:pPr>
            <a:r>
              <a:rPr lang="en-US" altLang="zh-CN" sz="2800" b="1" dirty="0">
                <a:solidFill>
                  <a:srgbClr val="FF3300"/>
                </a:solidFill>
                <a:ea typeface="宋体" panose="02010600030101010101" pitchFamily="2" charset="-122"/>
              </a:rPr>
              <a:t>3. </a:t>
            </a:r>
            <a:r>
              <a:rPr lang="zh-CN" altLang="en-US" sz="2800" b="1" dirty="0">
                <a:solidFill>
                  <a:srgbClr val="FF3300"/>
                </a:solidFill>
                <a:ea typeface="宋体" panose="02010600030101010101" pitchFamily="2" charset="-122"/>
              </a:rPr>
              <a:t>决策 </a:t>
            </a:r>
            <a:endParaRPr lang="zh-CN" altLang="en-US" sz="2800" b="1" dirty="0">
              <a:solidFill>
                <a:srgbClr val="FF3300"/>
              </a:solidFill>
              <a:ea typeface="宋体" panose="02010600030101010101" pitchFamily="2" charset="-122"/>
            </a:endParaRPr>
          </a:p>
          <a:p>
            <a:pPr eaLnBrk="1" hangingPunct="1">
              <a:buFontTx/>
              <a:buNone/>
            </a:pPr>
            <a:r>
              <a:rPr lang="en-US" altLang="zh-CN" sz="2800" b="1" dirty="0">
                <a:solidFill>
                  <a:srgbClr val="FF3300"/>
                </a:solidFill>
                <a:ea typeface="宋体" panose="02010600030101010101" pitchFamily="2" charset="-122"/>
              </a:rPr>
              <a:t>4. </a:t>
            </a:r>
            <a:r>
              <a:rPr lang="zh-CN" altLang="en-US" sz="2800" b="1" dirty="0">
                <a:solidFill>
                  <a:srgbClr val="FF3300"/>
                </a:solidFill>
                <a:ea typeface="宋体" panose="02010600030101010101" pitchFamily="2" charset="-122"/>
              </a:rPr>
              <a:t>状态转移律</a:t>
            </a:r>
            <a:endParaRPr lang="zh-CN" altLang="en-US" sz="2800" b="1" dirty="0">
              <a:solidFill>
                <a:srgbClr val="FF3300"/>
              </a:solidFill>
              <a:ea typeface="宋体" panose="02010600030101010101" pitchFamily="2" charset="-122"/>
            </a:endParaRPr>
          </a:p>
          <a:p>
            <a:pPr eaLnBrk="1" hangingPunct="1">
              <a:buFontTx/>
              <a:buNone/>
            </a:pPr>
            <a:r>
              <a:rPr lang="en-US" altLang="zh-CN" sz="2800" b="1" dirty="0">
                <a:solidFill>
                  <a:srgbClr val="FF3300"/>
                </a:solidFill>
                <a:ea typeface="宋体" panose="02010600030101010101" pitchFamily="2" charset="-122"/>
              </a:rPr>
              <a:t>5. </a:t>
            </a:r>
            <a:r>
              <a:rPr lang="zh-CN" altLang="en-US" sz="2800" b="1" dirty="0">
                <a:solidFill>
                  <a:srgbClr val="FF3300"/>
                </a:solidFill>
                <a:ea typeface="宋体" panose="02010600030101010101" pitchFamily="2" charset="-122"/>
              </a:rPr>
              <a:t>策略与子策略</a:t>
            </a:r>
            <a:endParaRPr lang="zh-CN" altLang="en-US" sz="2800" b="1" dirty="0">
              <a:solidFill>
                <a:srgbClr val="FF3300"/>
              </a:solidFill>
              <a:ea typeface="宋体" panose="02010600030101010101" pitchFamily="2" charset="-122"/>
            </a:endParaRPr>
          </a:p>
          <a:p>
            <a:pPr eaLnBrk="1" hangingPunct="1">
              <a:buFontTx/>
              <a:buNone/>
            </a:pPr>
            <a:r>
              <a:rPr lang="en-US" altLang="zh-CN" sz="2800" b="1" dirty="0">
                <a:solidFill>
                  <a:srgbClr val="FF3300"/>
                </a:solidFill>
                <a:ea typeface="宋体" panose="02010600030101010101" pitchFamily="2" charset="-122"/>
              </a:rPr>
              <a:t>6. </a:t>
            </a:r>
            <a:r>
              <a:rPr lang="zh-CN" altLang="en-US" sz="2800" b="1" dirty="0">
                <a:solidFill>
                  <a:srgbClr val="FF3300"/>
                </a:solidFill>
                <a:ea typeface="宋体" panose="02010600030101010101" pitchFamily="2" charset="-122"/>
              </a:rPr>
              <a:t>阶段指标函数</a:t>
            </a:r>
            <a:endParaRPr lang="zh-CN" altLang="en-US" sz="2800" b="1" dirty="0">
              <a:solidFill>
                <a:srgbClr val="FF3300"/>
              </a:solidFill>
              <a:ea typeface="宋体" panose="02010600030101010101" pitchFamily="2" charset="-122"/>
            </a:endParaRPr>
          </a:p>
          <a:p>
            <a:pPr eaLnBrk="1" hangingPunct="1">
              <a:buFontTx/>
              <a:buNone/>
            </a:pPr>
            <a:r>
              <a:rPr lang="en-US" altLang="zh-CN" sz="2800" b="1" dirty="0">
                <a:solidFill>
                  <a:srgbClr val="FF3300"/>
                </a:solidFill>
                <a:ea typeface="宋体" panose="02010600030101010101" pitchFamily="2" charset="-122"/>
              </a:rPr>
              <a:t>7. </a:t>
            </a:r>
            <a:r>
              <a:rPr lang="zh-CN" altLang="en-US" sz="2800" b="1" dirty="0">
                <a:solidFill>
                  <a:srgbClr val="FF3300"/>
                </a:solidFill>
                <a:ea typeface="宋体" panose="02010600030101010101" pitchFamily="2" charset="-122"/>
              </a:rPr>
              <a:t>过程指标函数</a:t>
            </a:r>
            <a:endParaRPr lang="zh-CN" altLang="en-US" sz="2800" b="1" dirty="0">
              <a:solidFill>
                <a:srgbClr val="FF3300"/>
              </a:solidFill>
              <a:ea typeface="宋体" panose="02010600030101010101" pitchFamily="2" charset="-122"/>
            </a:endParaRPr>
          </a:p>
          <a:p>
            <a:pPr eaLnBrk="1" hangingPunct="1">
              <a:buFontTx/>
              <a:buNone/>
            </a:pPr>
            <a:r>
              <a:rPr lang="en-US" altLang="zh-CN" sz="2800" b="1" dirty="0">
                <a:solidFill>
                  <a:srgbClr val="FF3300"/>
                </a:solidFill>
                <a:ea typeface="宋体" panose="02010600030101010101" pitchFamily="2" charset="-122"/>
              </a:rPr>
              <a:t>8. </a:t>
            </a:r>
            <a:r>
              <a:rPr lang="zh-CN" altLang="en-US" sz="2800" b="1" dirty="0">
                <a:solidFill>
                  <a:srgbClr val="FF3300"/>
                </a:solidFill>
                <a:ea typeface="宋体" panose="02010600030101010101" pitchFamily="2" charset="-122"/>
              </a:rPr>
              <a:t>最优指标函数</a:t>
            </a:r>
            <a:endParaRPr lang="zh-CN" altLang="en-US" sz="2800" b="1" dirty="0">
              <a:solidFill>
                <a:srgbClr val="FF3300"/>
              </a:solidFill>
              <a:ea typeface="宋体" panose="02010600030101010101" pitchFamily="2" charset="-122"/>
            </a:endParaRPr>
          </a:p>
        </p:txBody>
      </p:sp>
      <p:graphicFrame>
        <p:nvGraphicFramePr>
          <p:cNvPr id="7" name="Object 8"/>
          <p:cNvGraphicFramePr>
            <a:graphicFrameLocks noChangeAspect="1"/>
          </p:cNvGraphicFramePr>
          <p:nvPr/>
        </p:nvGraphicFramePr>
        <p:xfrm>
          <a:off x="5837976" y="2667000"/>
          <a:ext cx="2848662" cy="3151188"/>
        </p:xfrm>
        <a:graphic>
          <a:graphicData uri="http://schemas.openxmlformats.org/presentationml/2006/ole">
            <mc:AlternateContent xmlns:mc="http://schemas.openxmlformats.org/markup-compatibility/2006">
              <mc:Choice xmlns:v="urn:schemas-microsoft-com:vml" Requires="v">
                <p:oleObj spid="_x0000_s2098" name="剪辑" r:id="rId1" imgW="27841575" imgH="22955250" progId="MS_ClipArt_Gallery.2">
                  <p:embed/>
                </p:oleObj>
              </mc:Choice>
              <mc:Fallback>
                <p:oleObj name="剪辑" r:id="rId1" imgW="27841575" imgH="22955250" progId="MS_ClipArt_Gallery.2">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7976" y="2667000"/>
                        <a:ext cx="2848662" cy="3151188"/>
                      </a:xfrm>
                      <a:prstGeom prst="rect">
                        <a:avLst/>
                      </a:prstGeom>
                      <a:noFill/>
                      <a:ln>
                        <a:noFill/>
                      </a:ln>
                      <a:effectLst/>
                    </p:spPr>
                  </p:pic>
                </p:oleObj>
              </mc:Fallback>
            </mc:AlternateContent>
          </a:graphicData>
        </a:graphic>
      </p:graphicFrame>
      <p:sp>
        <p:nvSpPr>
          <p:cNvPr id="3" name="矩形 2"/>
          <p:cNvSpPr/>
          <p:nvPr/>
        </p:nvSpPr>
        <p:spPr>
          <a:xfrm>
            <a:off x="5802209" y="1568686"/>
            <a:ext cx="2037737" cy="646331"/>
          </a:xfrm>
          <a:prstGeom prst="rect">
            <a:avLst/>
          </a:prstGeom>
        </p:spPr>
        <p:txBody>
          <a:bodyPr wrap="none">
            <a:spAutoFit/>
          </a:bodyPr>
          <a:lstStyle/>
          <a:p>
            <a:r>
              <a:rPr lang="zh-CN" altLang="en-US" sz="3600" b="1" dirty="0">
                <a:latin typeface="Arial" panose="020B0604020202020204" pitchFamily="34" charset="0"/>
              </a:rPr>
              <a:t>数学描述</a:t>
            </a:r>
            <a:endParaRPr lang="zh-CN" altLang="en-US" sz="36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3.7</a:t>
            </a:r>
            <a:r>
              <a:rPr kumimoji="1" lang="zh-CN" altLang="en-US" dirty="0" smtClean="0"/>
              <a:t> 最优二叉搜索树</a:t>
            </a:r>
            <a:endParaRPr kumimoji="1" lang="zh-CN" altLang="en-US" dirty="0"/>
          </a:p>
        </p:txBody>
      </p:sp>
      <p:sp>
        <p:nvSpPr>
          <p:cNvPr id="4" name="Rectangle 2"/>
          <p:cNvSpPr>
            <a:spLocks noChangeArrowheads="1"/>
          </p:cNvSpPr>
          <p:nvPr/>
        </p:nvSpPr>
        <p:spPr bwMode="auto">
          <a:xfrm>
            <a:off x="685800" y="1417638"/>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2400" b="1">
                <a:latin typeface="Times New Roman" panose="02020603050405020304" pitchFamily="18" charset="0"/>
                <a:cs typeface="Times New Roman" panose="02020603050405020304" pitchFamily="18" charset="0"/>
              </a:rPr>
              <a:t>其中，</a:t>
            </a:r>
            <a:endParaRPr lang="zh-CN" altLang="en-US" sz="2400" b="1">
              <a:latin typeface="Times New Roman" panose="02020603050405020304" pitchFamily="18" charset="0"/>
              <a:cs typeface="Times New Roman" panose="02020603050405020304" pitchFamily="18" charset="0"/>
            </a:endParaRPr>
          </a:p>
        </p:txBody>
      </p:sp>
      <p:sp>
        <p:nvSpPr>
          <p:cNvPr id="5" name="Rectangle 3"/>
          <p:cNvSpPr>
            <a:spLocks noChangeArrowheads="1"/>
          </p:cNvSpPr>
          <p:nvPr/>
        </p:nvSpPr>
        <p:spPr bwMode="auto">
          <a:xfrm>
            <a:off x="533400" y="2057400"/>
            <a:ext cx="80010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20000"/>
              </a:lnSpc>
              <a:spcBef>
                <a:spcPct val="0"/>
              </a:spcBef>
              <a:buFontTx/>
              <a:buNone/>
            </a:pPr>
            <a:r>
              <a:rPr lang="en-US" altLang="zh-CN"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因此，如果</a:t>
            </a:r>
            <a:r>
              <a:rPr lang="en-US" altLang="zh-CN" sz="2400" b="1">
                <a:latin typeface="Times New Roman" panose="02020603050405020304" pitchFamily="18" charset="0"/>
                <a:cs typeface="Times New Roman" panose="02020603050405020304" pitchFamily="18" charset="0"/>
              </a:rPr>
              <a:t>kr</a:t>
            </a:r>
            <a:r>
              <a:rPr lang="zh-CN" altLang="en-US" sz="2400" b="1">
                <a:latin typeface="Times New Roman" panose="02020603050405020304" pitchFamily="18" charset="0"/>
                <a:cs typeface="Times New Roman" panose="02020603050405020304" pitchFamily="18" charset="0"/>
              </a:rPr>
              <a:t>是一棵包含关键字</a:t>
            </a:r>
            <a:r>
              <a:rPr lang="en-US" altLang="zh-CN" sz="2400" b="1">
                <a:latin typeface="Times New Roman" panose="02020603050405020304" pitchFamily="18" charset="0"/>
                <a:cs typeface="Times New Roman" panose="02020603050405020304" pitchFamily="18" charset="0"/>
              </a:rPr>
              <a:t>k</a:t>
            </a:r>
            <a:r>
              <a:rPr lang="en-US" altLang="zh-CN" sz="2400" baseline="-25000">
                <a:cs typeface="Times New Roman" panose="02020603050405020304" pitchFamily="18" charset="0"/>
              </a:rPr>
              <a:t>i</a:t>
            </a:r>
            <a:r>
              <a:rPr lang="en-US" altLang="zh-CN" sz="2400" b="1">
                <a:latin typeface="Times New Roman" panose="02020603050405020304" pitchFamily="18" charset="0"/>
                <a:cs typeface="Times New Roman" panose="02020603050405020304" pitchFamily="18" charset="0"/>
              </a:rPr>
              <a:t>,</a:t>
            </a:r>
            <a:r>
              <a:rPr lang="en-US" altLang="zh-CN" sz="2400" b="1">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k</a:t>
            </a:r>
            <a:r>
              <a:rPr lang="en-US" altLang="zh-CN" sz="2400" baseline="-25000">
                <a:cs typeface="Times New Roman" panose="02020603050405020304" pitchFamily="18" charset="0"/>
              </a:rPr>
              <a:t>j</a:t>
            </a:r>
            <a:r>
              <a:rPr lang="zh-CN" altLang="en-US" sz="2400" b="1">
                <a:latin typeface="Times New Roman" panose="02020603050405020304" pitchFamily="18" charset="0"/>
                <a:cs typeface="Times New Roman" panose="02020603050405020304" pitchFamily="18" charset="0"/>
              </a:rPr>
              <a:t>的最优子树的根，则有最终的递归公式：</a:t>
            </a:r>
            <a:endParaRPr lang="zh-CN" altLang="en-US" sz="2400" b="1">
              <a:cs typeface="Times New Roman" panose="02020603050405020304" pitchFamily="18" charset="0"/>
            </a:endParaRPr>
          </a:p>
        </p:txBody>
      </p:sp>
      <p:sp>
        <p:nvSpPr>
          <p:cNvPr id="6" name="Rectangle 5"/>
          <p:cNvSpPr>
            <a:spLocks noChangeArrowheads="1"/>
          </p:cNvSpPr>
          <p:nvPr/>
        </p:nvSpPr>
        <p:spPr bwMode="auto">
          <a:xfrm>
            <a:off x="1905000" y="1447800"/>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dirty="0">
                <a:solidFill>
                  <a:srgbClr val="FF3300"/>
                </a:solidFill>
              </a:rPr>
              <a:t>w(</a:t>
            </a:r>
            <a:r>
              <a:rPr lang="en-US" altLang="zh-CN" sz="2400" b="1" dirty="0" err="1">
                <a:solidFill>
                  <a:srgbClr val="FF3300"/>
                </a:solidFill>
              </a:rPr>
              <a:t>i,j</a:t>
            </a:r>
            <a:r>
              <a:rPr lang="en-US" altLang="zh-CN" sz="2400" b="1" dirty="0">
                <a:solidFill>
                  <a:srgbClr val="FF3300"/>
                </a:solidFill>
              </a:rPr>
              <a:t>)</a:t>
            </a:r>
            <a:r>
              <a:rPr lang="zh-CN" altLang="en-US" sz="2400" b="1" dirty="0">
                <a:solidFill>
                  <a:srgbClr val="FF3300"/>
                </a:solidFill>
              </a:rPr>
              <a:t>＝</a:t>
            </a:r>
            <a:r>
              <a:rPr lang="en-US" altLang="zh-CN" sz="2400" b="1" dirty="0">
                <a:solidFill>
                  <a:srgbClr val="FF3300"/>
                </a:solidFill>
              </a:rPr>
              <a:t>w(</a:t>
            </a:r>
            <a:r>
              <a:rPr lang="en-US" altLang="zh-CN" sz="2400" b="1" dirty="0" err="1">
                <a:solidFill>
                  <a:srgbClr val="FF3300"/>
                </a:solidFill>
              </a:rPr>
              <a:t>i</a:t>
            </a:r>
            <a:r>
              <a:rPr lang="en-US" altLang="zh-CN" sz="2400" b="1" dirty="0">
                <a:solidFill>
                  <a:srgbClr val="FF3300"/>
                </a:solidFill>
              </a:rPr>
              <a:t>, r-1)+ </a:t>
            </a:r>
            <a:r>
              <a:rPr lang="en-US" altLang="zh-CN" sz="2400" b="1" dirty="0" err="1">
                <a:solidFill>
                  <a:srgbClr val="FF3300"/>
                </a:solidFill>
              </a:rPr>
              <a:t>p</a:t>
            </a:r>
            <a:r>
              <a:rPr lang="en-US" altLang="zh-CN" sz="2400" baseline="-25000" dirty="0" err="1"/>
              <a:t>r</a:t>
            </a:r>
            <a:r>
              <a:rPr lang="en-US" altLang="zh-CN" sz="2400" b="1" dirty="0">
                <a:solidFill>
                  <a:srgbClr val="FF3300"/>
                </a:solidFill>
              </a:rPr>
              <a:t> +w(r+1,j)</a:t>
            </a:r>
            <a:endParaRPr lang="en-US" altLang="zh-CN" sz="2400" b="1" dirty="0">
              <a:solidFill>
                <a:srgbClr val="FF3300"/>
              </a:solidFill>
            </a:endParaRPr>
          </a:p>
        </p:txBody>
      </p:sp>
      <p:graphicFrame>
        <p:nvGraphicFramePr>
          <p:cNvPr id="7" name="Object 6"/>
          <p:cNvGraphicFramePr>
            <a:graphicFrameLocks noChangeAspect="1"/>
          </p:cNvGraphicFramePr>
          <p:nvPr/>
        </p:nvGraphicFramePr>
        <p:xfrm>
          <a:off x="990600" y="3124200"/>
          <a:ext cx="7204075" cy="1543050"/>
        </p:xfrm>
        <a:graphic>
          <a:graphicData uri="http://schemas.openxmlformats.org/presentationml/2006/ole">
            <mc:AlternateContent xmlns:mc="http://schemas.openxmlformats.org/markup-compatibility/2006">
              <mc:Choice xmlns:v="urn:schemas-microsoft-com:vml" Requires="v">
                <p:oleObj spid="_x0000_s48134" name="Equation" r:id="rId1" imgW="51568350" imgH="11191875" progId="Equation.DSMT4">
                  <p:embed/>
                </p:oleObj>
              </mc:Choice>
              <mc:Fallback>
                <p:oleObj name="Equation" r:id="rId1" imgW="51568350" imgH="11191875" progId="Equation.DSMT4">
                  <p:embed/>
                  <p:pic>
                    <p:nvPicPr>
                      <p:cNvPr id="0" name="图片 481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124200"/>
                        <a:ext cx="7204075" cy="154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7"/>
          <p:cNvSpPr>
            <a:spLocks noChangeArrowheads="1"/>
          </p:cNvSpPr>
          <p:nvPr/>
        </p:nvSpPr>
        <p:spPr bwMode="auto">
          <a:xfrm>
            <a:off x="381000" y="4800600"/>
            <a:ext cx="80010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20000"/>
              </a:lnSpc>
              <a:spcBef>
                <a:spcPct val="0"/>
              </a:spcBef>
              <a:buFontTx/>
              <a:buNone/>
            </a:pPr>
            <a:r>
              <a:rPr lang="en-US" altLang="zh-CN" sz="2400" b="1">
                <a:latin typeface="Times New Roman" panose="02020603050405020304" pitchFamily="18" charset="0"/>
                <a:cs typeface="Times New Roman" panose="02020603050405020304" pitchFamily="18" charset="0"/>
              </a:rPr>
              <a:t>   e[i,j]</a:t>
            </a:r>
            <a:r>
              <a:rPr lang="zh-CN" altLang="en-US" sz="2400" b="1">
                <a:latin typeface="Times New Roman" panose="02020603050405020304" pitchFamily="18" charset="0"/>
                <a:cs typeface="Times New Roman" panose="02020603050405020304" pitchFamily="18" charset="0"/>
              </a:rPr>
              <a:t>的值是在最优二叉查找树中的期望搜索代价。为了有助于记录二叉树的结构，定义</a:t>
            </a:r>
            <a:r>
              <a:rPr lang="en-US" altLang="zh-CN" sz="2400" b="1">
                <a:latin typeface="Times New Roman" panose="02020603050405020304" pitchFamily="18" charset="0"/>
                <a:cs typeface="Times New Roman" panose="02020603050405020304" pitchFamily="18" charset="0"/>
              </a:rPr>
              <a:t>root[i,j]</a:t>
            </a:r>
            <a:r>
              <a:rPr lang="zh-CN" altLang="en-US" sz="2400" b="1">
                <a:latin typeface="Times New Roman" panose="02020603050405020304" pitchFamily="18" charset="0"/>
                <a:cs typeface="Times New Roman" panose="02020603050405020304" pitchFamily="18" charset="0"/>
              </a:rPr>
              <a:t>为包含关键字</a:t>
            </a:r>
            <a:r>
              <a:rPr lang="en-US" altLang="zh-CN" sz="2400" b="1">
                <a:cs typeface="Times New Roman" panose="02020603050405020304" pitchFamily="18" charset="0"/>
              </a:rPr>
              <a:t>k</a:t>
            </a:r>
            <a:r>
              <a:rPr lang="en-US" altLang="zh-CN" sz="2400" baseline="-25000">
                <a:cs typeface="Times New Roman" panose="02020603050405020304" pitchFamily="18" charset="0"/>
              </a:rPr>
              <a:t>i</a:t>
            </a:r>
            <a:r>
              <a:rPr lang="en-US" altLang="zh-CN" sz="2400" b="1">
                <a:cs typeface="Times New Roman" panose="02020603050405020304" pitchFamily="18" charset="0"/>
              </a:rPr>
              <a:t>,…k</a:t>
            </a:r>
            <a:r>
              <a:rPr lang="en-US" altLang="zh-CN" sz="2400" baseline="-25000">
                <a:cs typeface="Times New Roman" panose="02020603050405020304" pitchFamily="18" charset="0"/>
              </a:rPr>
              <a:t>j</a:t>
            </a:r>
            <a:r>
              <a:rPr lang="zh-CN" altLang="en-US" sz="2400" b="1">
                <a:cs typeface="Times New Roman" panose="02020603050405020304" pitchFamily="18" charset="0"/>
              </a:rPr>
              <a:t>的一棵最优二叉查找树的根。</a:t>
            </a:r>
            <a:endParaRPr lang="zh-CN" altLang="en-US" sz="24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3.7</a:t>
            </a:r>
            <a:r>
              <a:rPr kumimoji="1" lang="zh-CN" altLang="en-US" dirty="0" smtClean="0"/>
              <a:t> 最优二叉搜索树</a:t>
            </a:r>
            <a:endParaRPr kumimoji="1" lang="zh-CN" altLang="en-US" dirty="0"/>
          </a:p>
        </p:txBody>
      </p:sp>
      <p:sp>
        <p:nvSpPr>
          <p:cNvPr id="4" name="Rectangle 9"/>
          <p:cNvSpPr>
            <a:spLocks noChangeArrowheads="1"/>
          </p:cNvSpPr>
          <p:nvPr/>
        </p:nvSpPr>
        <p:spPr bwMode="auto">
          <a:xfrm>
            <a:off x="609600" y="1600200"/>
            <a:ext cx="3429000" cy="396875"/>
          </a:xfrm>
          <a:prstGeom prst="rect">
            <a:avLst/>
          </a:prstGeom>
          <a:noFill/>
          <a:ln>
            <a:noFill/>
          </a:ln>
          <a:effectLst/>
        </p:spPr>
        <p:txBody>
          <a:bodyPr anchor="b"/>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0"/>
              </a:spcBef>
              <a:buFontTx/>
              <a:buNone/>
            </a:pPr>
            <a:r>
              <a:rPr lang="zh-CN" altLang="en-US" sz="2800" b="1" dirty="0" smtClean="0">
                <a:solidFill>
                  <a:srgbClr val="FF3300"/>
                </a:solidFill>
                <a:effectLst>
                  <a:outerShdw blurRad="38100" dist="38100" dir="2700000" algn="tl">
                    <a:srgbClr val="C0C0C0"/>
                  </a:outerShdw>
                </a:effectLst>
              </a:rPr>
              <a:t>步骤</a:t>
            </a:r>
            <a:r>
              <a:rPr lang="en-US" altLang="zh-CN" sz="2800" b="1" dirty="0" smtClean="0">
                <a:solidFill>
                  <a:srgbClr val="FF3300"/>
                </a:solidFill>
                <a:effectLst>
                  <a:outerShdw blurRad="38100" dist="38100" dir="2700000" algn="tl">
                    <a:srgbClr val="C0C0C0"/>
                  </a:outerShdw>
                </a:effectLst>
              </a:rPr>
              <a:t>3</a:t>
            </a:r>
            <a:r>
              <a:rPr lang="zh-CN" altLang="en-US" sz="2800" b="1" dirty="0" smtClean="0">
                <a:solidFill>
                  <a:srgbClr val="FF3300"/>
                </a:solidFill>
                <a:effectLst>
                  <a:outerShdw blurRad="38100" dist="38100" dir="2700000" algn="tl">
                    <a:srgbClr val="C0C0C0"/>
                  </a:outerShdw>
                </a:effectLst>
              </a:rPr>
              <a:t>：</a:t>
            </a:r>
            <a:r>
              <a:rPr lang="zh-CN" altLang="en-US" sz="2800" b="1" dirty="0">
                <a:solidFill>
                  <a:srgbClr val="FF3300"/>
                </a:solidFill>
                <a:effectLst>
                  <a:outerShdw blurRad="38100" dist="38100" dir="2700000" algn="tl">
                    <a:srgbClr val="C0C0C0"/>
                  </a:outerShdw>
                </a:effectLst>
              </a:rPr>
              <a:t>计算最优解</a:t>
            </a:r>
            <a:endParaRPr lang="zh-CN" altLang="en-US" sz="2800" b="1" dirty="0">
              <a:solidFill>
                <a:srgbClr val="FF3300"/>
              </a:solidFill>
              <a:effectLst>
                <a:outerShdw blurRad="38100" dist="38100" dir="2700000" algn="tl">
                  <a:srgbClr val="C0C0C0"/>
                </a:outerShdw>
              </a:effectLst>
            </a:endParaRPr>
          </a:p>
        </p:txBody>
      </p:sp>
      <p:sp>
        <p:nvSpPr>
          <p:cNvPr id="5" name="Rectangle 2"/>
          <p:cNvSpPr txBox="1">
            <a:spLocks noChangeArrowheads="1"/>
          </p:cNvSpPr>
          <p:nvPr/>
        </p:nvSpPr>
        <p:spPr>
          <a:xfrm>
            <a:off x="1752600" y="2054225"/>
            <a:ext cx="6861175" cy="42703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09600" indent="-609600" eaLnBrk="1" hangingPunct="1">
              <a:buFont typeface="Wingdings" panose="05000000000000000000" pitchFamily="2" charset="2"/>
              <a:buAutoNum type="arabicPeriod"/>
            </a:pPr>
            <a:r>
              <a:rPr lang="en-US" altLang="zh-CN" sz="1600" dirty="0" smtClean="0">
                <a:ea typeface="宋体" panose="02010600030101010101" pitchFamily="2" charset="-122"/>
              </a:rPr>
              <a:t>for </a:t>
            </a:r>
            <a:r>
              <a:rPr lang="en-US" altLang="zh-CN" sz="1600" dirty="0" err="1" smtClean="0">
                <a:ea typeface="宋体" panose="02010600030101010101" pitchFamily="2" charset="-122"/>
              </a:rPr>
              <a:t>i</a:t>
            </a:r>
            <a:r>
              <a:rPr lang="en-US" altLang="zh-CN" sz="1600" dirty="0" smtClean="0">
                <a:ea typeface="宋体" panose="02010600030101010101" pitchFamily="2" charset="-122"/>
              </a:rPr>
              <a:t>=1 to n+1 </a:t>
            </a:r>
            <a:endParaRPr lang="en-US" altLang="zh-CN" sz="1600" dirty="0" smtClean="0">
              <a:ea typeface="宋体" panose="02010600030101010101" pitchFamily="2" charset="-122"/>
            </a:endParaRPr>
          </a:p>
          <a:p>
            <a:pPr marL="609600" indent="-609600" eaLnBrk="1" hangingPunct="1">
              <a:buFont typeface="Wingdings" panose="05000000000000000000" pitchFamily="2" charset="2"/>
              <a:buAutoNum type="arabicPeriod"/>
            </a:pPr>
            <a:r>
              <a:rPr lang="en-US" altLang="zh-CN" sz="1600" dirty="0" smtClean="0">
                <a:ea typeface="宋体" panose="02010600030101010101" pitchFamily="2" charset="-122"/>
              </a:rPr>
              <a:t>    do e[i,i-1]=qi-1</a:t>
            </a:r>
            <a:endParaRPr lang="en-US" altLang="zh-CN" sz="1600" dirty="0" smtClean="0">
              <a:ea typeface="宋体" panose="02010600030101010101" pitchFamily="2" charset="-122"/>
            </a:endParaRPr>
          </a:p>
          <a:p>
            <a:pPr marL="609600" indent="-609600" eaLnBrk="1" hangingPunct="1">
              <a:buFont typeface="Wingdings" panose="05000000000000000000" pitchFamily="2" charset="2"/>
              <a:buAutoNum type="arabicPeriod"/>
            </a:pPr>
            <a:r>
              <a:rPr lang="en-US" altLang="zh-CN" sz="1600" dirty="0" smtClean="0">
                <a:ea typeface="宋体" panose="02010600030101010101" pitchFamily="2" charset="-122"/>
              </a:rPr>
              <a:t>         w[i,i-1]=qi-1</a:t>
            </a:r>
            <a:endParaRPr lang="en-US" altLang="zh-CN" sz="1600" dirty="0" smtClean="0">
              <a:ea typeface="宋体" panose="02010600030101010101" pitchFamily="2" charset="-122"/>
            </a:endParaRPr>
          </a:p>
          <a:p>
            <a:pPr marL="609600" indent="-609600" eaLnBrk="1" hangingPunct="1">
              <a:buFont typeface="Wingdings" panose="05000000000000000000" pitchFamily="2" charset="2"/>
              <a:buAutoNum type="arabicPeriod"/>
            </a:pPr>
            <a:r>
              <a:rPr lang="en-US" altLang="zh-CN" sz="1600" dirty="0" smtClean="0">
                <a:ea typeface="宋体" panose="02010600030101010101" pitchFamily="2" charset="-122"/>
              </a:rPr>
              <a:t>for l=1 to n</a:t>
            </a:r>
            <a:endParaRPr lang="en-US" altLang="zh-CN" sz="1600" dirty="0" smtClean="0">
              <a:ea typeface="宋体" panose="02010600030101010101" pitchFamily="2" charset="-122"/>
            </a:endParaRPr>
          </a:p>
          <a:p>
            <a:pPr marL="609600" indent="-609600" eaLnBrk="1" hangingPunct="1">
              <a:buFont typeface="Wingdings" panose="05000000000000000000" pitchFamily="2" charset="2"/>
              <a:buAutoNum type="arabicPeriod"/>
            </a:pPr>
            <a:r>
              <a:rPr lang="en-US" altLang="zh-CN" sz="1600" dirty="0" smtClean="0">
                <a:ea typeface="宋体" panose="02010600030101010101" pitchFamily="2" charset="-122"/>
              </a:rPr>
              <a:t>     do for </a:t>
            </a:r>
            <a:r>
              <a:rPr lang="en-US" altLang="zh-CN" sz="1600" dirty="0" err="1" smtClean="0">
                <a:ea typeface="宋体" panose="02010600030101010101" pitchFamily="2" charset="-122"/>
              </a:rPr>
              <a:t>i</a:t>
            </a:r>
            <a:r>
              <a:rPr lang="en-US" altLang="zh-CN" sz="1600" dirty="0" smtClean="0">
                <a:ea typeface="宋体" panose="02010600030101010101" pitchFamily="2" charset="-122"/>
              </a:rPr>
              <a:t>=1 to n-l+1</a:t>
            </a:r>
            <a:endParaRPr lang="en-US" altLang="zh-CN" sz="1600" dirty="0" smtClean="0">
              <a:ea typeface="宋体" panose="02010600030101010101" pitchFamily="2" charset="-122"/>
            </a:endParaRPr>
          </a:p>
          <a:p>
            <a:pPr marL="609600" indent="-609600" eaLnBrk="1" hangingPunct="1">
              <a:buFont typeface="Wingdings" panose="05000000000000000000" pitchFamily="2" charset="2"/>
              <a:buAutoNum type="arabicPeriod"/>
            </a:pPr>
            <a:r>
              <a:rPr lang="en-US" altLang="zh-CN" sz="1600" dirty="0" smtClean="0">
                <a:ea typeface="宋体" panose="02010600030101010101" pitchFamily="2" charset="-122"/>
              </a:rPr>
              <a:t>          do j=i+l-1</a:t>
            </a:r>
            <a:endParaRPr lang="en-US" altLang="zh-CN" sz="1600" dirty="0" smtClean="0">
              <a:ea typeface="宋体" panose="02010600030101010101" pitchFamily="2" charset="-122"/>
            </a:endParaRPr>
          </a:p>
          <a:p>
            <a:pPr marL="609600" indent="-609600" eaLnBrk="1" hangingPunct="1">
              <a:buFont typeface="Wingdings" panose="05000000000000000000" pitchFamily="2" charset="2"/>
              <a:buAutoNum type="arabicPeriod"/>
            </a:pPr>
            <a:r>
              <a:rPr lang="en-US" altLang="zh-CN" sz="1600" dirty="0" smtClean="0">
                <a:ea typeface="宋体" panose="02010600030101010101" pitchFamily="2" charset="-122"/>
              </a:rPr>
              <a:t>               e[</a:t>
            </a:r>
            <a:r>
              <a:rPr lang="en-US" altLang="zh-CN" sz="1600" dirty="0" err="1" smtClean="0">
                <a:ea typeface="宋体" panose="02010600030101010101" pitchFamily="2" charset="-122"/>
              </a:rPr>
              <a:t>i,j</a:t>
            </a:r>
            <a:r>
              <a:rPr lang="en-US" altLang="zh-CN" sz="1600" dirty="0" smtClean="0">
                <a:ea typeface="宋体" panose="02010600030101010101" pitchFamily="2" charset="-122"/>
              </a:rPr>
              <a:t>]=∞</a:t>
            </a:r>
            <a:endParaRPr lang="en-US" altLang="zh-CN" sz="1600" dirty="0" smtClean="0">
              <a:ea typeface="宋体" panose="02010600030101010101" pitchFamily="2" charset="-122"/>
            </a:endParaRPr>
          </a:p>
          <a:p>
            <a:pPr marL="609600" indent="-609600" eaLnBrk="1" hangingPunct="1">
              <a:buFont typeface="Wingdings" panose="05000000000000000000" pitchFamily="2" charset="2"/>
              <a:buAutoNum type="arabicPeriod"/>
            </a:pPr>
            <a:r>
              <a:rPr lang="en-US" altLang="zh-CN" sz="1600" dirty="0" smtClean="0">
                <a:ea typeface="宋体" panose="02010600030101010101" pitchFamily="2" charset="-122"/>
              </a:rPr>
              <a:t>               w[</a:t>
            </a:r>
            <a:r>
              <a:rPr lang="en-US" altLang="zh-CN" sz="1600" dirty="0" err="1" smtClean="0">
                <a:ea typeface="宋体" panose="02010600030101010101" pitchFamily="2" charset="-122"/>
              </a:rPr>
              <a:t>i,j</a:t>
            </a:r>
            <a:r>
              <a:rPr lang="en-US" altLang="zh-CN" sz="1600" dirty="0" smtClean="0">
                <a:ea typeface="宋体" panose="02010600030101010101" pitchFamily="2" charset="-122"/>
              </a:rPr>
              <a:t>]= w[i,j-1]+</a:t>
            </a:r>
            <a:r>
              <a:rPr lang="en-US" altLang="zh-CN" sz="1600" dirty="0" err="1" smtClean="0">
                <a:ea typeface="宋体" panose="02010600030101010101" pitchFamily="2" charset="-122"/>
              </a:rPr>
              <a:t>pj+qj</a:t>
            </a:r>
            <a:endParaRPr lang="en-US" altLang="zh-CN" sz="1600" dirty="0" smtClean="0">
              <a:ea typeface="宋体" panose="02010600030101010101" pitchFamily="2" charset="-122"/>
            </a:endParaRPr>
          </a:p>
          <a:p>
            <a:pPr marL="609600" indent="-609600" eaLnBrk="1" hangingPunct="1">
              <a:buFont typeface="Wingdings" panose="05000000000000000000" pitchFamily="2" charset="2"/>
              <a:buAutoNum type="arabicPeriod"/>
            </a:pPr>
            <a:r>
              <a:rPr lang="en-US" altLang="zh-CN" sz="1600" dirty="0" smtClean="0">
                <a:ea typeface="宋体" panose="02010600030101010101" pitchFamily="2" charset="-122"/>
              </a:rPr>
              <a:t>                       for r=</a:t>
            </a:r>
            <a:r>
              <a:rPr lang="en-US" altLang="zh-CN" sz="1600" dirty="0" err="1" smtClean="0">
                <a:ea typeface="宋体" panose="02010600030101010101" pitchFamily="2" charset="-122"/>
              </a:rPr>
              <a:t>i</a:t>
            </a:r>
            <a:r>
              <a:rPr lang="en-US" altLang="zh-CN" sz="1600" dirty="0" smtClean="0">
                <a:ea typeface="宋体" panose="02010600030101010101" pitchFamily="2" charset="-122"/>
              </a:rPr>
              <a:t> to j</a:t>
            </a:r>
            <a:endParaRPr lang="en-US" altLang="zh-CN" sz="1600" dirty="0" smtClean="0">
              <a:ea typeface="宋体" panose="02010600030101010101" pitchFamily="2" charset="-122"/>
            </a:endParaRPr>
          </a:p>
          <a:p>
            <a:pPr marL="609600" indent="-609600" eaLnBrk="1" hangingPunct="1">
              <a:buFont typeface="Wingdings" panose="05000000000000000000" pitchFamily="2" charset="2"/>
              <a:buAutoNum type="arabicPeriod"/>
            </a:pPr>
            <a:r>
              <a:rPr lang="en-US" altLang="zh-CN" sz="1600" dirty="0" smtClean="0">
                <a:ea typeface="宋体" panose="02010600030101010101" pitchFamily="2" charset="-122"/>
              </a:rPr>
              <a:t>                            do t=e[i,r-1]+e[r+1,j]+w[</a:t>
            </a:r>
            <a:r>
              <a:rPr lang="en-US" altLang="zh-CN" sz="1600" dirty="0" err="1" smtClean="0">
                <a:ea typeface="宋体" panose="02010600030101010101" pitchFamily="2" charset="-122"/>
              </a:rPr>
              <a:t>i,j</a:t>
            </a:r>
            <a:r>
              <a:rPr lang="en-US" altLang="zh-CN" sz="1600" dirty="0" smtClean="0">
                <a:ea typeface="宋体" panose="02010600030101010101" pitchFamily="2" charset="-122"/>
              </a:rPr>
              <a:t>]</a:t>
            </a:r>
            <a:endParaRPr lang="en-US" altLang="zh-CN" sz="1600" dirty="0" smtClean="0">
              <a:ea typeface="宋体" panose="02010600030101010101" pitchFamily="2" charset="-122"/>
            </a:endParaRPr>
          </a:p>
          <a:p>
            <a:pPr marL="609600" indent="-609600" eaLnBrk="1" hangingPunct="1">
              <a:buFont typeface="Wingdings" panose="05000000000000000000" pitchFamily="2" charset="2"/>
              <a:buAutoNum type="arabicPeriod"/>
            </a:pPr>
            <a:r>
              <a:rPr lang="en-US" altLang="zh-CN" sz="1600" dirty="0" smtClean="0">
                <a:ea typeface="宋体" panose="02010600030101010101" pitchFamily="2" charset="-122"/>
              </a:rPr>
              <a:t>                                 if t&lt;e[</a:t>
            </a:r>
            <a:r>
              <a:rPr lang="en-US" altLang="zh-CN" sz="1600" dirty="0" err="1" smtClean="0">
                <a:ea typeface="宋体" panose="02010600030101010101" pitchFamily="2" charset="-122"/>
              </a:rPr>
              <a:t>i,j</a:t>
            </a:r>
            <a:r>
              <a:rPr lang="en-US" altLang="zh-CN" sz="1600" dirty="0" smtClean="0">
                <a:ea typeface="宋体" panose="02010600030101010101" pitchFamily="2" charset="-122"/>
              </a:rPr>
              <a:t>]</a:t>
            </a:r>
            <a:endParaRPr lang="en-US" altLang="zh-CN" sz="1600" dirty="0" smtClean="0">
              <a:ea typeface="宋体" panose="02010600030101010101" pitchFamily="2" charset="-122"/>
            </a:endParaRPr>
          </a:p>
          <a:p>
            <a:pPr marL="609600" indent="-609600" eaLnBrk="1" hangingPunct="1">
              <a:buFont typeface="Wingdings" panose="05000000000000000000" pitchFamily="2" charset="2"/>
              <a:buAutoNum type="arabicPeriod"/>
            </a:pPr>
            <a:r>
              <a:rPr lang="en-US" altLang="zh-CN" sz="1600" dirty="0" smtClean="0">
                <a:ea typeface="宋体" panose="02010600030101010101" pitchFamily="2" charset="-122"/>
              </a:rPr>
              <a:t>                                    then e[</a:t>
            </a:r>
            <a:r>
              <a:rPr lang="en-US" altLang="zh-CN" sz="1600" dirty="0" err="1" smtClean="0">
                <a:ea typeface="宋体" panose="02010600030101010101" pitchFamily="2" charset="-122"/>
              </a:rPr>
              <a:t>i,j</a:t>
            </a:r>
            <a:r>
              <a:rPr lang="en-US" altLang="zh-CN" sz="1600" dirty="0" smtClean="0">
                <a:ea typeface="宋体" panose="02010600030101010101" pitchFamily="2" charset="-122"/>
              </a:rPr>
              <a:t>]=t</a:t>
            </a:r>
            <a:endParaRPr lang="en-US" altLang="zh-CN" sz="1600" dirty="0" smtClean="0">
              <a:ea typeface="宋体" panose="02010600030101010101" pitchFamily="2" charset="-122"/>
            </a:endParaRPr>
          </a:p>
          <a:p>
            <a:pPr marL="609600" indent="-609600" eaLnBrk="1" hangingPunct="1">
              <a:buFont typeface="Wingdings" panose="05000000000000000000" pitchFamily="2" charset="2"/>
              <a:buAutoNum type="arabicPeriod"/>
            </a:pPr>
            <a:r>
              <a:rPr lang="en-US" altLang="zh-CN" sz="1600" dirty="0" smtClean="0">
                <a:ea typeface="宋体" panose="02010600030101010101" pitchFamily="2" charset="-122"/>
              </a:rPr>
              <a:t>                                    root[</a:t>
            </a:r>
            <a:r>
              <a:rPr lang="en-US" altLang="zh-CN" sz="1600" dirty="0" err="1" smtClean="0">
                <a:ea typeface="宋体" panose="02010600030101010101" pitchFamily="2" charset="-122"/>
              </a:rPr>
              <a:t>i,j</a:t>
            </a:r>
            <a:r>
              <a:rPr lang="en-US" altLang="zh-CN" sz="1600" dirty="0" smtClean="0">
                <a:ea typeface="宋体" panose="02010600030101010101" pitchFamily="2" charset="-122"/>
              </a:rPr>
              <a:t>]=r</a:t>
            </a:r>
            <a:endParaRPr lang="en-US" altLang="zh-CN" sz="1600" dirty="0" smtClean="0">
              <a:ea typeface="宋体" panose="02010600030101010101" pitchFamily="2" charset="-122"/>
            </a:endParaRPr>
          </a:p>
          <a:p>
            <a:pPr marL="609600" indent="-609600" eaLnBrk="1" hangingPunct="1">
              <a:buFont typeface="Wingdings" panose="05000000000000000000" pitchFamily="2" charset="2"/>
              <a:buAutoNum type="arabicPeriod"/>
            </a:pPr>
            <a:r>
              <a:rPr lang="en-US" altLang="zh-CN" sz="1600" dirty="0" smtClean="0">
                <a:ea typeface="宋体" panose="02010600030101010101" pitchFamily="2" charset="-122"/>
              </a:rPr>
              <a:t>return e[</a:t>
            </a:r>
            <a:r>
              <a:rPr lang="en-US" altLang="zh-CN" sz="1600" dirty="0" err="1" smtClean="0">
                <a:ea typeface="宋体" panose="02010600030101010101" pitchFamily="2" charset="-122"/>
              </a:rPr>
              <a:t>i,j</a:t>
            </a:r>
            <a:r>
              <a:rPr lang="en-US" altLang="zh-CN" sz="1600" dirty="0" smtClean="0">
                <a:ea typeface="宋体" panose="02010600030101010101" pitchFamily="2" charset="-122"/>
              </a:rPr>
              <a:t>] and root</a:t>
            </a:r>
            <a:endParaRPr lang="en-US" altLang="zh-CN" sz="1600" dirty="0" smtClean="0">
              <a:ea typeface="宋体" panose="02010600030101010101" pitchFamily="2" charset="-122"/>
            </a:endParaRPr>
          </a:p>
        </p:txBody>
      </p:sp>
      <p:sp>
        <p:nvSpPr>
          <p:cNvPr id="6" name="AutoShape 3"/>
          <p:cNvSpPr>
            <a:spLocks noChangeArrowheads="1"/>
          </p:cNvSpPr>
          <p:nvPr/>
        </p:nvSpPr>
        <p:spPr bwMode="auto">
          <a:xfrm>
            <a:off x="5206999" y="1313656"/>
            <a:ext cx="1981200" cy="990600"/>
          </a:xfrm>
          <a:prstGeom prst="wedgeRectCallout">
            <a:avLst>
              <a:gd name="adj1" fmla="val -83736"/>
              <a:gd name="adj2" fmla="val 65704"/>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dirty="0"/>
              <a:t>1~3</a:t>
            </a:r>
            <a:r>
              <a:rPr lang="zh-CN" altLang="en-US" sz="1800" dirty="0"/>
              <a:t>行</a:t>
            </a:r>
            <a:r>
              <a:rPr lang="en-US" altLang="zh-CN" sz="1800" dirty="0"/>
              <a:t>for</a:t>
            </a:r>
            <a:r>
              <a:rPr lang="zh-CN" altLang="en-US" sz="1800" dirty="0"/>
              <a:t>循环初始化</a:t>
            </a:r>
            <a:endParaRPr lang="zh-CN" altLang="en-US" sz="1800" dirty="0"/>
          </a:p>
        </p:txBody>
      </p:sp>
      <p:sp>
        <p:nvSpPr>
          <p:cNvPr id="7" name="AutoShape 6"/>
          <p:cNvSpPr/>
          <p:nvPr/>
        </p:nvSpPr>
        <p:spPr bwMode="auto">
          <a:xfrm>
            <a:off x="4191000" y="2087562"/>
            <a:ext cx="152400" cy="869950"/>
          </a:xfrm>
          <a:prstGeom prst="rightBrace">
            <a:avLst>
              <a:gd name="adj1" fmla="val 58333"/>
              <a:gd name="adj2" fmla="val 50000"/>
            </a:avLst>
          </a:prstGeom>
          <a:solidFill>
            <a:schemeClr val="fo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8" name="AutoShape 5"/>
          <p:cNvSpPr>
            <a:spLocks noChangeArrowheads="1"/>
          </p:cNvSpPr>
          <p:nvPr/>
        </p:nvSpPr>
        <p:spPr bwMode="auto">
          <a:xfrm>
            <a:off x="533400" y="3121025"/>
            <a:ext cx="2133600" cy="990600"/>
          </a:xfrm>
          <a:prstGeom prst="wedgeRectCallout">
            <a:avLst>
              <a:gd name="adj1" fmla="val -2827"/>
              <a:gd name="adj2" fmla="val 148559"/>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dirty="0"/>
              <a:t>9~13</a:t>
            </a:r>
            <a:r>
              <a:rPr lang="zh-CN" altLang="en-US" sz="1800" dirty="0"/>
              <a:t>行尝试每个下标</a:t>
            </a:r>
            <a:r>
              <a:rPr lang="en-US" altLang="zh-CN" sz="1800" dirty="0"/>
              <a:t>r</a:t>
            </a:r>
            <a:r>
              <a:rPr lang="zh-CN" altLang="en-US" sz="1800" dirty="0"/>
              <a:t>以确定使用哪个关键字作为根</a:t>
            </a:r>
            <a:endParaRPr lang="zh-CN" altLang="en-US" sz="1800" dirty="0"/>
          </a:p>
        </p:txBody>
      </p:sp>
      <p:sp>
        <p:nvSpPr>
          <p:cNvPr id="9" name="AutoShape 8"/>
          <p:cNvSpPr/>
          <p:nvPr/>
        </p:nvSpPr>
        <p:spPr bwMode="auto">
          <a:xfrm>
            <a:off x="1524000" y="4494212"/>
            <a:ext cx="228600" cy="1368425"/>
          </a:xfrm>
          <a:prstGeom prst="leftBrace">
            <a:avLst>
              <a:gd name="adj1" fmla="val 91667"/>
              <a:gd name="adj2" fmla="val 50000"/>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 name="AutoShape 7"/>
          <p:cNvSpPr/>
          <p:nvPr/>
        </p:nvSpPr>
        <p:spPr bwMode="auto">
          <a:xfrm>
            <a:off x="6553200" y="3121025"/>
            <a:ext cx="228600" cy="2830512"/>
          </a:xfrm>
          <a:prstGeom prst="rightBrace">
            <a:avLst>
              <a:gd name="adj1" fmla="val 187500"/>
              <a:gd name="adj2" fmla="val 50000"/>
            </a:avLst>
          </a:prstGeom>
          <a:solidFill>
            <a:schemeClr val="tx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1" name="AutoShape 4"/>
          <p:cNvSpPr>
            <a:spLocks noChangeArrowheads="1"/>
          </p:cNvSpPr>
          <p:nvPr/>
        </p:nvSpPr>
        <p:spPr bwMode="auto">
          <a:xfrm>
            <a:off x="7188199" y="2579290"/>
            <a:ext cx="1752600" cy="1045369"/>
          </a:xfrm>
          <a:prstGeom prst="wedgeRectCallout">
            <a:avLst>
              <a:gd name="adj1" fmla="val -67119"/>
              <a:gd name="adj2" fmla="val 130041"/>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dirty="0"/>
              <a:t>4~13</a:t>
            </a:r>
            <a:r>
              <a:rPr lang="zh-CN" altLang="en-US" sz="1800" dirty="0"/>
              <a:t>行</a:t>
            </a:r>
            <a:r>
              <a:rPr lang="en-US" altLang="zh-CN" sz="1800" dirty="0"/>
              <a:t>for</a:t>
            </a:r>
            <a:r>
              <a:rPr lang="zh-CN" altLang="en-US" sz="1800" dirty="0"/>
              <a:t>循环递归计算</a:t>
            </a:r>
            <a:r>
              <a:rPr lang="en-US" altLang="zh-CN" sz="1800" dirty="0"/>
              <a:t>e[ ]</a:t>
            </a:r>
            <a:r>
              <a:rPr lang="zh-CN" altLang="en-US" sz="1800" dirty="0"/>
              <a:t>和</a:t>
            </a:r>
            <a:r>
              <a:rPr lang="en-US" altLang="zh-CN" sz="1800" dirty="0"/>
              <a:t>w[ ]</a:t>
            </a:r>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1+#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总   结</a:t>
            </a:r>
            <a:endParaRPr kumimoji="1" lang="zh-CN" altLang="en-US" dirty="0"/>
          </a:p>
        </p:txBody>
      </p:sp>
      <p:sp>
        <p:nvSpPr>
          <p:cNvPr id="4" name="Rectangle 5"/>
          <p:cNvSpPr txBox="1">
            <a:spLocks noChangeArrowheads="1"/>
          </p:cNvSpPr>
          <p:nvPr/>
        </p:nvSpPr>
        <p:spPr>
          <a:xfrm>
            <a:off x="1348499" y="1524000"/>
            <a:ext cx="6856413" cy="4522787"/>
          </a:xfrm>
          <a:prstGeom prst="rect">
            <a:avLst/>
          </a:prstGeom>
          <a:noFill/>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mtClean="0">
                <a:ea typeface="宋体" panose="02010600030101010101" pitchFamily="2" charset="-122"/>
              </a:rPr>
              <a:t>动态规划的基本要素</a:t>
            </a:r>
            <a:endParaRPr lang="zh-CN" altLang="en-US" smtClean="0">
              <a:ea typeface="宋体" panose="02010600030101010101" pitchFamily="2" charset="-122"/>
            </a:endParaRPr>
          </a:p>
          <a:p>
            <a:pPr eaLnBrk="1" hangingPunct="1"/>
            <a:r>
              <a:rPr lang="zh-CN" altLang="en-US" smtClean="0">
                <a:ea typeface="宋体" panose="02010600030101010101" pitchFamily="2" charset="-122"/>
              </a:rPr>
              <a:t>利用动态规划方法解题的步骤</a:t>
            </a:r>
            <a:endParaRPr lang="zh-CN" altLang="en-US" smtClean="0">
              <a:ea typeface="宋体" panose="02010600030101010101" pitchFamily="2" charset="-122"/>
            </a:endParaRPr>
          </a:p>
          <a:p>
            <a:pPr eaLnBrk="1" hangingPunct="1"/>
            <a:r>
              <a:rPr lang="zh-CN" altLang="en-US" smtClean="0">
                <a:ea typeface="宋体" panose="02010600030101010101" pitchFamily="2" charset="-122"/>
              </a:rPr>
              <a:t>经典例子：</a:t>
            </a:r>
            <a:endParaRPr lang="zh-CN" altLang="en-US" smtClean="0">
              <a:ea typeface="宋体" panose="02010600030101010101" pitchFamily="2" charset="-122"/>
            </a:endParaRPr>
          </a:p>
          <a:p>
            <a:pPr lvl="1" eaLnBrk="1" hangingPunct="1"/>
            <a:r>
              <a:rPr lang="zh-CN" altLang="en-US" smtClean="0">
                <a:ea typeface="宋体" panose="02010600030101010101" pitchFamily="2" charset="-122"/>
              </a:rPr>
              <a:t>矩阵连乘积问题</a:t>
            </a:r>
            <a:endParaRPr lang="zh-CN" altLang="en-US" smtClean="0">
              <a:ea typeface="宋体" panose="02010600030101010101" pitchFamily="2" charset="-122"/>
            </a:endParaRPr>
          </a:p>
          <a:p>
            <a:pPr lvl="1" eaLnBrk="1" hangingPunct="1"/>
            <a:r>
              <a:rPr lang="zh-CN" altLang="en-US" smtClean="0">
                <a:ea typeface="宋体" panose="02010600030101010101" pitchFamily="2" charset="-122"/>
              </a:rPr>
              <a:t>最长公共子序列</a:t>
            </a:r>
            <a:endParaRPr lang="zh-CN" altLang="en-US" smtClean="0">
              <a:ea typeface="宋体" panose="02010600030101010101" pitchFamily="2" charset="-122"/>
            </a:endParaRPr>
          </a:p>
          <a:p>
            <a:pPr lvl="1" eaLnBrk="1" hangingPunct="1"/>
            <a:r>
              <a:rPr lang="zh-CN" altLang="en-US" smtClean="0">
                <a:ea typeface="宋体" panose="02010600030101010101" pitchFamily="2" charset="-122"/>
              </a:rPr>
              <a:t>凸多边形的三角剖分</a:t>
            </a:r>
            <a:endParaRPr lang="zh-CN" altLang="en-US" smtClean="0">
              <a:ea typeface="宋体" panose="02010600030101010101" pitchFamily="2" charset="-122"/>
            </a:endParaRPr>
          </a:p>
          <a:p>
            <a:pPr lvl="1" eaLnBrk="1" hangingPunct="1"/>
            <a:r>
              <a:rPr lang="en-US" altLang="zh-CN" smtClean="0">
                <a:ea typeface="宋体" panose="02010600030101010101" pitchFamily="2" charset="-122"/>
              </a:rPr>
              <a:t>0-1</a:t>
            </a:r>
            <a:r>
              <a:rPr lang="zh-CN" altLang="en-US" smtClean="0">
                <a:ea typeface="宋体" panose="02010600030101010101" pitchFamily="2" charset="-122"/>
              </a:rPr>
              <a:t>背包问题</a:t>
            </a:r>
            <a:endParaRPr lang="zh-CN" altLang="en-US" smtClean="0">
              <a:ea typeface="宋体" panose="02010600030101010101" pitchFamily="2" charset="-122"/>
            </a:endParaRPr>
          </a:p>
          <a:p>
            <a:pPr lvl="1" eaLnBrk="1" hangingPunct="1"/>
            <a:r>
              <a:rPr lang="zh-CN" altLang="en-US" smtClean="0">
                <a:ea typeface="宋体" panose="02010600030101010101" pitchFamily="2" charset="-122"/>
              </a:rPr>
              <a:t>最优二叉搜索树</a:t>
            </a:r>
            <a:endParaRPr lang="zh-CN" altLang="en-US" smtClean="0">
              <a:ea typeface="宋体" panose="02010600030101010101" pitchFamily="2" charset="-122"/>
            </a:endParaRPr>
          </a:p>
          <a:p>
            <a:pPr lvl="1" eaLnBrk="1" hangingPunct="1">
              <a:lnSpc>
                <a:spcPct val="90000"/>
              </a:lnSpc>
            </a:pPr>
            <a:endParaRPr lang="en-US" altLang="zh-CN"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23048261-b1d5-4ddf-9a83-24d31bf23292"/>
  <p:tag name="COMMONDATA" val="eyJoZGlkIjoiZTQ4ODQwNThiYTg4YTBlNDhkZDRmNGNiNWM5NWE1YzAifQ=="/>
</p:tagLst>
</file>

<file path=ppt/theme/theme1.xml><?xml version="1.0" encoding="utf-8"?>
<a:theme xmlns:a="http://schemas.openxmlformats.org/drawingml/2006/main" name="3G产品促销策略专题">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14358</Words>
  <Application>WPS 演示</Application>
  <PresentationFormat>全屏显示(4:3)</PresentationFormat>
  <Paragraphs>996</Paragraphs>
  <Slides>92</Slides>
  <Notes>35</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69</vt:i4>
      </vt:variant>
      <vt:variant>
        <vt:lpstr>幻灯片标题</vt:lpstr>
      </vt:variant>
      <vt:variant>
        <vt:i4>92</vt:i4>
      </vt:variant>
    </vt:vector>
  </HeadingPairs>
  <TitlesOfParts>
    <vt:vector size="187" baseType="lpstr">
      <vt:lpstr>Arial</vt:lpstr>
      <vt:lpstr>宋体</vt:lpstr>
      <vt:lpstr>Wingdings</vt:lpstr>
      <vt:lpstr>微软雅黑</vt:lpstr>
      <vt:lpstr>方正舒体</vt:lpstr>
      <vt:lpstr>Verdana</vt:lpstr>
      <vt:lpstr>华文琥珀</vt:lpstr>
      <vt:lpstr>华文隶书</vt:lpstr>
      <vt:lpstr>Arial Unicode MS</vt:lpstr>
      <vt:lpstr>华文行楷</vt:lpstr>
      <vt:lpstr>Symbol</vt:lpstr>
      <vt:lpstr>Times New Roman</vt:lpstr>
      <vt:lpstr>黑体</vt:lpstr>
      <vt:lpstr>Marlett</vt:lpstr>
      <vt:lpstr>MT Extra</vt:lpstr>
      <vt:lpstr>Monotype Sorts</vt:lpstr>
      <vt:lpstr>Wingdings</vt:lpstr>
      <vt:lpstr>Calibri</vt:lpstr>
      <vt:lpstr>楷体_GB2312</vt:lpstr>
      <vt:lpstr>新宋体</vt:lpstr>
      <vt:lpstr>幼圆</vt:lpstr>
      <vt:lpstr>华文楷体</vt:lpstr>
      <vt:lpstr>MS PGothic</vt:lpstr>
      <vt:lpstr>方正姚体</vt:lpstr>
      <vt:lpstr>Tahoma</vt:lpstr>
      <vt:lpstr>3G产品促销策略专题</vt:lpstr>
      <vt:lpstr>MS_ClipArt_Gallery.2</vt:lpstr>
      <vt:lpstr>Equation.3</vt:lpstr>
      <vt:lpstr>Equation.3</vt:lpstr>
      <vt:lpstr>Equation.3</vt:lpstr>
      <vt:lpstr>Equation.3</vt:lpstr>
      <vt:lpstr>Equation.3</vt:lpstr>
      <vt:lpstr>Equation.3</vt:lpstr>
      <vt:lpstr>Equation.3</vt:lpstr>
      <vt:lpstr>Equation.3</vt:lpstr>
      <vt:lpstr>Equation.3</vt:lpstr>
      <vt:lpstr>Equation.3</vt:lpstr>
      <vt:lpstr>MS_ClipArt_Gallery.2</vt:lpstr>
      <vt:lpstr>Equation.3</vt:lpstr>
      <vt:lpstr>Equation.3</vt:lpstr>
      <vt:lpstr>Equation.3</vt:lpstr>
      <vt:lpstr>Equation.3</vt:lpstr>
      <vt:lpstr>Equation.3</vt:lpstr>
      <vt:lpstr>Equation.3</vt:lpstr>
      <vt:lpstr>Equation.3</vt:lpstr>
      <vt:lpstr>Equation.3</vt:lpstr>
      <vt:lpstr>Equation.3</vt:lpstr>
      <vt:lpstr>Equation.3</vt:lpstr>
      <vt:lpstr>MS_ClipArt_Gallery.2</vt:lpstr>
      <vt:lpstr>Equation.3</vt:lpstr>
      <vt:lpstr>Equation.3</vt:lpstr>
      <vt:lpstr>Equation.3</vt:lpstr>
      <vt:lpstr>Equation.3</vt:lpstr>
      <vt:lpstr>Equation.3</vt:lpstr>
      <vt:lpstr>Equation.3</vt:lpstr>
      <vt:lpstr>Equation.3</vt:lpstr>
      <vt:lpstr>Equation.3</vt:lpstr>
      <vt:lpstr>Equation.3</vt:lpstr>
      <vt:lpstr>Equation.3</vt:lpstr>
      <vt:lpstr>MS_ClipArt_Gallery.2</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PowerPoint 演示文稿</vt:lpstr>
      <vt:lpstr>学习要点</vt:lpstr>
      <vt:lpstr>学习要点</vt:lpstr>
      <vt:lpstr>3.1  概述</vt:lpstr>
      <vt:lpstr>3.1  概述</vt:lpstr>
      <vt:lpstr>3.1  概述</vt:lpstr>
      <vt:lpstr>3.1  概述</vt:lpstr>
      <vt:lpstr>3.1  概述</vt:lpstr>
      <vt:lpstr>3.1  概述</vt:lpstr>
      <vt:lpstr>3.1  概述</vt:lpstr>
      <vt:lpstr>3.1  概述</vt:lpstr>
      <vt:lpstr>3.1  概述</vt:lpstr>
      <vt:lpstr>3.1  概述</vt:lpstr>
      <vt:lpstr>3.1  概述</vt:lpstr>
      <vt:lpstr>3.1  概述</vt:lpstr>
      <vt:lpstr>3.1  概述</vt:lpstr>
      <vt:lpstr>3.1  概述</vt:lpstr>
      <vt:lpstr>3.1  概述</vt:lpstr>
      <vt:lpstr>3.1  概述</vt:lpstr>
      <vt:lpstr>3.1  概述</vt:lpstr>
      <vt:lpstr>3.1  概述</vt:lpstr>
      <vt:lpstr>3.1  概述</vt:lpstr>
      <vt:lpstr>3.1  概述</vt:lpstr>
      <vt:lpstr>3.1  概述</vt:lpstr>
      <vt:lpstr>3.1  概述</vt:lpstr>
      <vt:lpstr>PowerPoint 演示文稿</vt:lpstr>
      <vt:lpstr>PowerPoint 演示文稿</vt:lpstr>
      <vt:lpstr>PowerPoint 演示文稿</vt:lpstr>
      <vt:lpstr>3.2 矩阵连乘问题</vt:lpstr>
      <vt:lpstr>3.2 矩阵连乘问题</vt:lpstr>
      <vt:lpstr>3.2 矩阵连乘问题</vt:lpstr>
      <vt:lpstr>3.2 矩阵连乘问题</vt:lpstr>
      <vt:lpstr>3.2 矩阵连乘问题</vt:lpstr>
      <vt:lpstr>3.2 矩阵连乘问题</vt:lpstr>
      <vt:lpstr>3.2 矩阵连乘问题</vt:lpstr>
      <vt:lpstr>3.2 矩阵连乘问题</vt:lpstr>
      <vt:lpstr>3.2 矩阵连乘问题</vt:lpstr>
      <vt:lpstr>3.2 矩阵连乘问题</vt:lpstr>
      <vt:lpstr>3.2 矩阵连乘问题</vt:lpstr>
      <vt:lpstr>3.2 矩阵连乘问题</vt:lpstr>
      <vt:lpstr>3.2 矩阵连乘问题</vt:lpstr>
      <vt:lpstr>3.2 矩阵连乘问题</vt:lpstr>
      <vt:lpstr>3.2 矩阵连乘问题</vt:lpstr>
      <vt:lpstr>3.3 最长公共子序列</vt:lpstr>
      <vt:lpstr>3.3 最长公共子序列</vt:lpstr>
      <vt:lpstr>3.3 最长公共子序列</vt:lpstr>
      <vt:lpstr>3.3 最长公共子序列</vt:lpstr>
      <vt:lpstr>3.3 最长公共子序列</vt:lpstr>
      <vt:lpstr>3.3 最长公共子序列</vt:lpstr>
      <vt:lpstr>3.4 凸多边形最优三角剖分</vt:lpstr>
      <vt:lpstr>3.4 凸多边形最优三角剖分</vt:lpstr>
      <vt:lpstr>3.4 凸多边形最优三角剖分</vt:lpstr>
      <vt:lpstr>3.4 凸多边形最优三角剖分</vt:lpstr>
      <vt:lpstr>3.4 凸多边形最优三角剖分</vt:lpstr>
      <vt:lpstr>3.4 凸多边形最优三角剖分</vt:lpstr>
      <vt:lpstr>3.4 凸多边形最优三角剖分</vt:lpstr>
      <vt:lpstr>3.4 凸多边形最优三角剖分</vt:lpstr>
      <vt:lpstr>3.4 凸多边形最优三角剖分</vt:lpstr>
      <vt:lpstr>3.4 凸多边形最优三角剖分</vt:lpstr>
      <vt:lpstr>3.4 凸多边形最优三角剖分</vt:lpstr>
      <vt:lpstr>3.5 流水作业调度</vt:lpstr>
      <vt:lpstr>3.5 流水作业调度</vt:lpstr>
      <vt:lpstr>3.5 流水作业调度</vt:lpstr>
      <vt:lpstr>3.5 流水作业调度</vt:lpstr>
      <vt:lpstr>3.5 流水作业调度</vt:lpstr>
      <vt:lpstr>3.6 0-1背包问题</vt:lpstr>
      <vt:lpstr>3.6 0-1背包问题</vt:lpstr>
      <vt:lpstr>3.6 0-1背包问题</vt:lpstr>
      <vt:lpstr>3.6 0-1背包问题</vt:lpstr>
      <vt:lpstr>3.6 0-1背包问题</vt:lpstr>
      <vt:lpstr>3.6 0-1背包问题</vt:lpstr>
      <vt:lpstr>3.6 0-1背包问题</vt:lpstr>
      <vt:lpstr>3.6 0-1背包问题</vt:lpstr>
      <vt:lpstr>3.6 0-1背包问题</vt:lpstr>
      <vt:lpstr>3.6 0-1背包问题</vt:lpstr>
      <vt:lpstr>3.6 0-1背包问题</vt:lpstr>
      <vt:lpstr>3.6 0-1背包问题</vt:lpstr>
      <vt:lpstr>3.6 0-1背包问题</vt:lpstr>
      <vt:lpstr>3.6 0-1背包问题</vt:lpstr>
      <vt:lpstr>3.6 0-1背包问题</vt:lpstr>
      <vt:lpstr>3.6 0-1背包问题</vt:lpstr>
      <vt:lpstr>3.6 0-1背包问题</vt:lpstr>
      <vt:lpstr>3.6 0-1背包问题</vt:lpstr>
      <vt:lpstr>3.7 最优二叉搜索树</vt:lpstr>
      <vt:lpstr>3.7 最优二叉搜索树</vt:lpstr>
      <vt:lpstr>3.7 最优二叉搜索树</vt:lpstr>
      <vt:lpstr>3.7 最优二叉搜索树</vt:lpstr>
      <vt:lpstr>3.7 最优二叉搜索树</vt:lpstr>
      <vt:lpstr>3.7 最优二叉搜索树</vt:lpstr>
      <vt:lpstr>3.7 最优二叉搜索树</vt:lpstr>
      <vt:lpstr>3.7 最优二叉搜索树</vt:lpstr>
      <vt:lpstr>  总   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Sophie</dc:creator>
  <cp:lastModifiedBy>韩启龙</cp:lastModifiedBy>
  <cp:revision>1322</cp:revision>
  <cp:lastPrinted>2015-02-01T12:29:00Z</cp:lastPrinted>
  <dcterms:created xsi:type="dcterms:W3CDTF">2113-01-01T00:00:00Z</dcterms:created>
  <dcterms:modified xsi:type="dcterms:W3CDTF">2023-08-31T10:15:08Z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963E0259CFE2460FB551573BCBC9585E_12</vt:lpwstr>
  </property>
  <property fmtid="{D5CDD505-2E9C-101B-9397-08002B2CF9AE}" pid="4" name="KSOProductBuildVer">
    <vt:lpwstr>2052-11.1.0.14309</vt:lpwstr>
  </property>
</Properties>
</file>