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3"/>
  </p:notesMasterIdLst>
  <p:handoutMasterIdLst>
    <p:handoutMasterId r:id="rId54"/>
  </p:handoutMasterIdLst>
  <p:sldIdLst>
    <p:sldId id="610" r:id="rId2"/>
    <p:sldId id="605" r:id="rId3"/>
    <p:sldId id="839" r:id="rId4"/>
    <p:sldId id="1101" r:id="rId5"/>
    <p:sldId id="1102" r:id="rId6"/>
    <p:sldId id="1015" r:id="rId7"/>
    <p:sldId id="1103" r:id="rId8"/>
    <p:sldId id="1104" r:id="rId9"/>
    <p:sldId id="1105" r:id="rId10"/>
    <p:sldId id="1106" r:id="rId11"/>
    <p:sldId id="1107" r:id="rId12"/>
    <p:sldId id="1108" r:id="rId13"/>
    <p:sldId id="1109" r:id="rId14"/>
    <p:sldId id="1110" r:id="rId15"/>
    <p:sldId id="1111" r:id="rId16"/>
    <p:sldId id="1112" r:id="rId17"/>
    <p:sldId id="1113" r:id="rId18"/>
    <p:sldId id="1114" r:id="rId19"/>
    <p:sldId id="1115" r:id="rId20"/>
    <p:sldId id="1116" r:id="rId21"/>
    <p:sldId id="1117" r:id="rId22"/>
    <p:sldId id="1118" r:id="rId23"/>
    <p:sldId id="1119" r:id="rId24"/>
    <p:sldId id="1120" r:id="rId25"/>
    <p:sldId id="1121" r:id="rId26"/>
    <p:sldId id="1122" r:id="rId27"/>
    <p:sldId id="1123" r:id="rId28"/>
    <p:sldId id="1124" r:id="rId29"/>
    <p:sldId id="1125" r:id="rId30"/>
    <p:sldId id="1126" r:id="rId31"/>
    <p:sldId id="1127" r:id="rId32"/>
    <p:sldId id="1128" r:id="rId33"/>
    <p:sldId id="1129" r:id="rId34"/>
    <p:sldId id="1130" r:id="rId35"/>
    <p:sldId id="1131" r:id="rId36"/>
    <p:sldId id="1132" r:id="rId37"/>
    <p:sldId id="1133" r:id="rId38"/>
    <p:sldId id="1134" r:id="rId39"/>
    <p:sldId id="1135" r:id="rId40"/>
    <p:sldId id="1136" r:id="rId41"/>
    <p:sldId id="1137" r:id="rId42"/>
    <p:sldId id="1138" r:id="rId43"/>
    <p:sldId id="1139" r:id="rId44"/>
    <p:sldId id="1140" r:id="rId45"/>
    <p:sldId id="1141" r:id="rId46"/>
    <p:sldId id="1142" r:id="rId47"/>
    <p:sldId id="1143" r:id="rId48"/>
    <p:sldId id="1144" r:id="rId49"/>
    <p:sldId id="1145" r:id="rId50"/>
    <p:sldId id="1146" r:id="rId51"/>
    <p:sldId id="941" r:id="rId52"/>
  </p:sldIdLst>
  <p:sldSz cx="9144000" cy="6858000" type="screen4x3"/>
  <p:notesSz cx="9931400" cy="6797675"/>
  <p:defaultTextStyle>
    <a:defPPr>
      <a:defRPr lang="zh-CN"/>
    </a:defPPr>
    <a:lvl1pPr algn="l" rtl="0" eaLnBrk="0" fontAlgn="base" hangingPunct="0">
      <a:spcBef>
        <a:spcPct val="0"/>
      </a:spcBef>
      <a:spcAft>
        <a:spcPct val="0"/>
      </a:spcAft>
      <a:defRPr sz="2000" kern="1200">
        <a:solidFill>
          <a:schemeClr val="tx1"/>
        </a:solidFill>
        <a:latin typeface="Arial" charset="0"/>
        <a:ea typeface="宋体" charset="-122"/>
        <a:cs typeface="+mn-cs"/>
      </a:defRPr>
    </a:lvl1pPr>
    <a:lvl2pPr marL="457200" algn="l" rtl="0" eaLnBrk="0" fontAlgn="base" hangingPunct="0">
      <a:spcBef>
        <a:spcPct val="0"/>
      </a:spcBef>
      <a:spcAft>
        <a:spcPct val="0"/>
      </a:spcAft>
      <a:defRPr sz="2000" kern="1200">
        <a:solidFill>
          <a:schemeClr val="tx1"/>
        </a:solidFill>
        <a:latin typeface="Arial" charset="0"/>
        <a:ea typeface="宋体" charset="-122"/>
        <a:cs typeface="+mn-cs"/>
      </a:defRPr>
    </a:lvl2pPr>
    <a:lvl3pPr marL="914400" algn="l" rtl="0" eaLnBrk="0" fontAlgn="base" hangingPunct="0">
      <a:spcBef>
        <a:spcPct val="0"/>
      </a:spcBef>
      <a:spcAft>
        <a:spcPct val="0"/>
      </a:spcAft>
      <a:defRPr sz="2000" kern="1200">
        <a:solidFill>
          <a:schemeClr val="tx1"/>
        </a:solidFill>
        <a:latin typeface="Arial" charset="0"/>
        <a:ea typeface="宋体" charset="-122"/>
        <a:cs typeface="+mn-cs"/>
      </a:defRPr>
    </a:lvl3pPr>
    <a:lvl4pPr marL="1371600" algn="l" rtl="0" eaLnBrk="0" fontAlgn="base" hangingPunct="0">
      <a:spcBef>
        <a:spcPct val="0"/>
      </a:spcBef>
      <a:spcAft>
        <a:spcPct val="0"/>
      </a:spcAft>
      <a:defRPr sz="2000" kern="1200">
        <a:solidFill>
          <a:schemeClr val="tx1"/>
        </a:solidFill>
        <a:latin typeface="Arial" charset="0"/>
        <a:ea typeface="宋体" charset="-122"/>
        <a:cs typeface="+mn-cs"/>
      </a:defRPr>
    </a:lvl4pPr>
    <a:lvl5pPr marL="1828800" algn="l" rtl="0" eaLnBrk="0" fontAlgn="base" hangingPunct="0">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060"/>
    <a:srgbClr val="FFFFFF"/>
    <a:srgbClr val="E8FAAF"/>
    <a:srgbClr val="8A99B6"/>
    <a:srgbClr val="0070C0"/>
    <a:srgbClr val="FFCC00"/>
    <a:srgbClr val="15C2FF"/>
    <a:srgbClr val="99CC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17" autoAdjust="0"/>
    <p:restoredTop sz="86599" autoAdjust="0"/>
  </p:normalViewPr>
  <p:slideViewPr>
    <p:cSldViewPr>
      <p:cViewPr varScale="1">
        <p:scale>
          <a:sx n="97" d="100"/>
          <a:sy n="97" d="100"/>
        </p:scale>
        <p:origin x="208" y="47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4716"/>
    </p:cViewPr>
  </p:sorterViewPr>
  <p:notesViewPr>
    <p:cSldViewPr>
      <p:cViewPr varScale="1">
        <p:scale>
          <a:sx n="57" d="100"/>
          <a:sy n="57" d="100"/>
        </p:scale>
        <p:origin x="-2604" y="-96"/>
      </p:cViewPr>
      <p:guideLst>
        <p:guide orient="horz" pos="2141"/>
        <p:guide pos="31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5300" cy="339725"/>
          </a:xfrm>
          <a:prstGeom prst="rect">
            <a:avLst/>
          </a:prstGeom>
        </p:spPr>
        <p:txBody>
          <a:bodyPr vert="horz" lIns="92729" tIns="46365" rIns="92729" bIns="46365" rtlCol="0"/>
          <a:lstStyle>
            <a:lvl1pPr algn="r" eaLnBrk="1" hangingPunct="1">
              <a:defRPr sz="1200">
                <a:latin typeface="Arial" charset="0"/>
                <a:ea typeface="宋体" panose="02010600030101010101" pitchFamily="2" charset="-122"/>
              </a:defRPr>
            </a:lvl1pPr>
          </a:lstStyle>
          <a:p>
            <a:pPr>
              <a:defRPr/>
            </a:pPr>
            <a:fld id="{1982AAC1-DA11-9F49-A068-70592696B482}" type="datetimeFigureOut">
              <a:rPr lang="zh-CN" altLang="en-US"/>
              <a:pPr>
                <a:defRPr/>
              </a:pPr>
              <a:t>2020/10/30</a:t>
            </a:fld>
            <a:endParaRPr lang="zh-CN" altLang="en-US"/>
          </a:p>
        </p:txBody>
      </p:sp>
      <p:sp>
        <p:nvSpPr>
          <p:cNvPr id="4" name="页脚占位符 3"/>
          <p:cNvSpPr>
            <a:spLocks noGrp="1"/>
          </p:cNvSpPr>
          <p:nvPr>
            <p:ph type="ftr" sz="quarter" idx="2"/>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456363"/>
            <a:ext cx="4305300" cy="339725"/>
          </a:xfrm>
          <a:prstGeom prst="rect">
            <a:avLst/>
          </a:prstGeom>
        </p:spPr>
        <p:txBody>
          <a:bodyPr vert="horz" wrap="square" lIns="92729" tIns="46365" rIns="92729" bIns="46365"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8DB5F817-81BA-A24E-BBA2-6AD127FEB22F}" type="slidenum">
              <a:rPr lang="zh-CN" altLang="en-US"/>
              <a:pPr>
                <a:defRPr/>
              </a:pPr>
              <a:t>‹#›</a:t>
            </a:fld>
            <a:endParaRPr lang="en-US" altLang="zh-CN"/>
          </a:p>
        </p:txBody>
      </p:sp>
    </p:spTree>
    <p:extLst>
      <p:ext uri="{BB962C8B-B14F-4D97-AF65-F5344CB8AC3E}">
        <p14:creationId xmlns:p14="http://schemas.microsoft.com/office/powerpoint/2010/main" val="2974072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5300" cy="339725"/>
          </a:xfrm>
          <a:prstGeom prst="rect">
            <a:avLst/>
          </a:prstGeom>
        </p:spPr>
        <p:txBody>
          <a:bodyPr vert="horz" lIns="92729" tIns="46365" rIns="92729" bIns="46365"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24513" y="0"/>
            <a:ext cx="4305300" cy="339725"/>
          </a:xfrm>
          <a:prstGeom prst="rect">
            <a:avLst/>
          </a:prstGeom>
        </p:spPr>
        <p:txBody>
          <a:bodyPr vert="horz" lIns="92729" tIns="46365" rIns="92729" bIns="46365" rtlCol="0"/>
          <a:lstStyle>
            <a:lvl1pPr algn="r" eaLnBrk="1" hangingPunct="1">
              <a:defRPr sz="1200">
                <a:latin typeface="Arial" charset="0"/>
                <a:ea typeface="宋体" pitchFamily="2" charset="-122"/>
              </a:defRPr>
            </a:lvl1pPr>
          </a:lstStyle>
          <a:p>
            <a:pPr>
              <a:defRPr/>
            </a:pPr>
            <a:fld id="{234F77AB-E719-6D48-BEA8-F92520DC9E27}" type="datetimeFigureOut">
              <a:rPr lang="zh-CN" altLang="en-US"/>
              <a:pPr>
                <a:defRPr/>
              </a:pPr>
              <a:t>2020/10/30</a:t>
            </a:fld>
            <a:endParaRPr lang="zh-CN" altLang="en-US"/>
          </a:p>
        </p:txBody>
      </p:sp>
      <p:sp>
        <p:nvSpPr>
          <p:cNvPr id="4" name="幻灯片图像占位符 3"/>
          <p:cNvSpPr>
            <a:spLocks noGrp="1" noRot="1" noChangeAspect="1"/>
          </p:cNvSpPr>
          <p:nvPr>
            <p:ph type="sldImg" idx="2"/>
          </p:nvPr>
        </p:nvSpPr>
        <p:spPr>
          <a:xfrm>
            <a:off x="3267075" y="509588"/>
            <a:ext cx="3397250" cy="2549525"/>
          </a:xfrm>
          <a:prstGeom prst="rect">
            <a:avLst/>
          </a:prstGeom>
          <a:noFill/>
          <a:ln w="12700">
            <a:solidFill>
              <a:prstClr val="black"/>
            </a:solidFill>
          </a:ln>
        </p:spPr>
        <p:txBody>
          <a:bodyPr vert="horz" lIns="92729" tIns="46365" rIns="92729" bIns="46365" rtlCol="0" anchor="ctr"/>
          <a:lstStyle/>
          <a:p>
            <a:pPr lvl="0"/>
            <a:endParaRPr lang="zh-CN" altLang="en-US" noProof="0"/>
          </a:p>
        </p:txBody>
      </p:sp>
      <p:sp>
        <p:nvSpPr>
          <p:cNvPr id="5" name="备注占位符 4"/>
          <p:cNvSpPr>
            <a:spLocks noGrp="1"/>
          </p:cNvSpPr>
          <p:nvPr>
            <p:ph type="body" sz="quarter" idx="3"/>
          </p:nvPr>
        </p:nvSpPr>
        <p:spPr>
          <a:xfrm>
            <a:off x="992188" y="3228975"/>
            <a:ext cx="7947025" cy="3059113"/>
          </a:xfrm>
          <a:prstGeom prst="rect">
            <a:avLst/>
          </a:prstGeom>
        </p:spPr>
        <p:txBody>
          <a:bodyPr vert="horz" wrap="square" lIns="92729" tIns="46365" rIns="92729" bIns="4636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363"/>
            <a:ext cx="4305300" cy="339725"/>
          </a:xfrm>
          <a:prstGeom prst="rect">
            <a:avLst/>
          </a:prstGeom>
        </p:spPr>
        <p:txBody>
          <a:bodyPr vert="horz" lIns="92729" tIns="46365" rIns="92729" bIns="46365"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24513" y="6456363"/>
            <a:ext cx="4305300" cy="339725"/>
          </a:xfrm>
          <a:prstGeom prst="rect">
            <a:avLst/>
          </a:prstGeom>
        </p:spPr>
        <p:txBody>
          <a:bodyPr vert="horz" wrap="square" lIns="92729" tIns="46365" rIns="92729" bIns="46365"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75CA2C04-2E82-924A-9B0F-7952BA1ED715}" type="slidenum">
              <a:rPr lang="zh-CN" altLang="en-US"/>
              <a:pPr>
                <a:defRPr/>
              </a:pPr>
              <a:t>‹#›</a:t>
            </a:fld>
            <a:endParaRPr lang="en-US" altLang="zh-CN"/>
          </a:p>
        </p:txBody>
      </p:sp>
    </p:spTree>
    <p:extLst>
      <p:ext uri="{BB962C8B-B14F-4D97-AF65-F5344CB8AC3E}">
        <p14:creationId xmlns:p14="http://schemas.microsoft.com/office/powerpoint/2010/main" val="1535994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宋体" charset="-122"/>
              </a:defRPr>
            </a:lvl1pPr>
            <a:lvl2pPr marL="742950" indent="-285750">
              <a:defRPr sz="2000">
                <a:solidFill>
                  <a:schemeClr val="tx1"/>
                </a:solidFill>
                <a:latin typeface="Arial" charset="0"/>
                <a:ea typeface="宋体" charset="-122"/>
              </a:defRPr>
            </a:lvl2pPr>
            <a:lvl3pPr marL="1143000" indent="-228600">
              <a:defRPr sz="2000">
                <a:solidFill>
                  <a:schemeClr val="tx1"/>
                </a:solidFill>
                <a:latin typeface="Arial" charset="0"/>
                <a:ea typeface="宋体" charset="-122"/>
              </a:defRPr>
            </a:lvl3pPr>
            <a:lvl4pPr marL="1600200" indent="-228600">
              <a:defRPr sz="2000">
                <a:solidFill>
                  <a:schemeClr val="tx1"/>
                </a:solidFill>
                <a:latin typeface="Arial" charset="0"/>
                <a:ea typeface="宋体" charset="-122"/>
              </a:defRPr>
            </a:lvl4pPr>
            <a:lvl5pPr marL="2057400" indent="-22860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6AFADFD9-C835-0A48-890C-B4261D84EF45}" type="slidenum">
              <a:rPr lang="zh-CN" altLang="en-US" sz="1200"/>
              <a:pPr/>
              <a:t>1</a:t>
            </a:fld>
            <a:endParaRPr lang="en-US" altLang="zh-CN" sz="1200"/>
          </a:p>
        </p:txBody>
      </p:sp>
    </p:spTree>
    <p:extLst>
      <p:ext uri="{BB962C8B-B14F-4D97-AF65-F5344CB8AC3E}">
        <p14:creationId xmlns:p14="http://schemas.microsoft.com/office/powerpoint/2010/main" val="315778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pPr>
                <a:defRPr/>
              </a:pPr>
              <a:t>9</a:t>
            </a:fld>
            <a:endParaRPr lang="en-US" altLang="zh-CN"/>
          </a:p>
        </p:txBody>
      </p:sp>
    </p:spTree>
    <p:extLst>
      <p:ext uri="{BB962C8B-B14F-4D97-AF65-F5344CB8AC3E}">
        <p14:creationId xmlns:p14="http://schemas.microsoft.com/office/powerpoint/2010/main" val="4543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75CA2C04-2E82-924A-9B0F-7952BA1ED715}" type="slidenum">
              <a:rPr lang="zh-CN" altLang="en-US" smtClean="0"/>
              <a:pPr>
                <a:defRPr/>
              </a:pPr>
              <a:t>51</a:t>
            </a:fld>
            <a:endParaRPr lang="en-US" altLang="zh-CN"/>
          </a:p>
        </p:txBody>
      </p:sp>
    </p:spTree>
    <p:extLst>
      <p:ext uri="{BB962C8B-B14F-4D97-AF65-F5344CB8AC3E}">
        <p14:creationId xmlns:p14="http://schemas.microsoft.com/office/powerpoint/2010/main" val="28537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灯片编号占位符 5"/>
          <p:cNvSpPr>
            <a:spLocks noGrp="1"/>
          </p:cNvSpPr>
          <p:nvPr>
            <p:ph type="sldNum" sz="quarter" idx="11"/>
          </p:nvPr>
        </p:nvSpPr>
        <p:spPr/>
        <p:txBody>
          <a:bodyPr/>
          <a:lstStyle>
            <a:lvl1pPr>
              <a:defRPr/>
            </a:lvl1pPr>
          </a:lstStyle>
          <a:p>
            <a:pPr>
              <a:defRPr/>
            </a:pPr>
            <a:fld id="{EAF47332-A07F-C848-A556-265C020D6639}" type="slidenum">
              <a:rPr lang="en-US" altLang="zh-CN"/>
              <a:pPr>
                <a:defRPr/>
              </a:pPr>
              <a:t>‹#›</a:t>
            </a:fld>
            <a:endParaRPr lang="en-US" altLang="zh-CN"/>
          </a:p>
        </p:txBody>
      </p:sp>
    </p:spTree>
    <p:extLst>
      <p:ext uri="{BB962C8B-B14F-4D97-AF65-F5344CB8AC3E}">
        <p14:creationId xmlns:p14="http://schemas.microsoft.com/office/powerpoint/2010/main" val="87453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D957BFE2-CDD7-BD46-8235-7B0FEB2A572A}" type="slidenum">
              <a:rPr lang="en-US" altLang="zh-CN"/>
              <a:pPr>
                <a:defRPr/>
              </a:pPr>
              <a:t>‹#›</a:t>
            </a:fld>
            <a:endParaRPr lang="en-US" altLang="zh-CN"/>
          </a:p>
        </p:txBody>
      </p:sp>
    </p:spTree>
    <p:extLst>
      <p:ext uri="{BB962C8B-B14F-4D97-AF65-F5344CB8AC3E}">
        <p14:creationId xmlns:p14="http://schemas.microsoft.com/office/powerpoint/2010/main" val="197176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lvl1pPr>
              <a:defRPr/>
            </a:lvl1pPr>
          </a:lstStyle>
          <a:p>
            <a:pPr>
              <a:defRPr/>
            </a:pPr>
            <a:fld id="{5B043EA6-8657-BD4E-85F1-3D14D02C65DF}" type="slidenum">
              <a:rPr lang="en-US" altLang="zh-CN"/>
              <a:pPr>
                <a:defRPr/>
              </a:pPr>
              <a:t>‹#›</a:t>
            </a:fld>
            <a:endParaRPr lang="en-US" altLang="zh-CN"/>
          </a:p>
        </p:txBody>
      </p:sp>
    </p:spTree>
    <p:extLst>
      <p:ext uri="{BB962C8B-B14F-4D97-AF65-F5344CB8AC3E}">
        <p14:creationId xmlns:p14="http://schemas.microsoft.com/office/powerpoint/2010/main" val="170003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2"/>
          </p:nvPr>
        </p:nvSpPr>
        <p:spPr/>
        <p:txBody>
          <a:bodyPr/>
          <a:lstStyle>
            <a:lvl1pPr>
              <a:defRPr/>
            </a:lvl1pPr>
          </a:lstStyle>
          <a:p>
            <a:pPr>
              <a:defRPr/>
            </a:pPr>
            <a:fld id="{501239D8-41E4-F94C-B978-804A01664E87}" type="slidenum">
              <a:rPr lang="en-US" altLang="zh-CN"/>
              <a:pPr>
                <a:defRPr/>
              </a:pPr>
              <a:t>‹#›</a:t>
            </a:fld>
            <a:endParaRPr lang="en-US" altLang="zh-CN"/>
          </a:p>
        </p:txBody>
      </p:sp>
    </p:spTree>
    <p:extLst>
      <p:ext uri="{BB962C8B-B14F-4D97-AF65-F5344CB8AC3E}">
        <p14:creationId xmlns:p14="http://schemas.microsoft.com/office/powerpoint/2010/main" val="15381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2"/>
          </p:nvPr>
        </p:nvSpPr>
        <p:spPr/>
        <p:txBody>
          <a:bodyPr/>
          <a:lstStyle>
            <a:lvl1pPr>
              <a:defRPr/>
            </a:lvl1pPr>
          </a:lstStyle>
          <a:p>
            <a:pPr>
              <a:defRPr/>
            </a:pPr>
            <a:fld id="{F6AC3F24-10AC-244A-B80F-A68B6CD91330}" type="slidenum">
              <a:rPr lang="en-US" altLang="zh-CN"/>
              <a:pPr>
                <a:defRPr/>
              </a:pPr>
              <a:t>‹#›</a:t>
            </a:fld>
            <a:endParaRPr lang="en-US" altLang="zh-CN"/>
          </a:p>
        </p:txBody>
      </p:sp>
    </p:spTree>
    <p:extLst>
      <p:ext uri="{BB962C8B-B14F-4D97-AF65-F5344CB8AC3E}">
        <p14:creationId xmlns:p14="http://schemas.microsoft.com/office/powerpoint/2010/main" val="176939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rtlCol="0">
            <a:normAutofit/>
          </a:bodyPr>
          <a:lstStyle/>
          <a:p>
            <a:pPr lvl="0"/>
            <a:endParaRPr lang="zh-CN" altLang="en-US" noProof="0"/>
          </a:p>
        </p:txBody>
      </p:sp>
      <p:sp>
        <p:nvSpPr>
          <p:cNvPr id="6" name="Rectangle 6"/>
          <p:cNvSpPr>
            <a:spLocks noGrp="1" noChangeArrowheads="1"/>
          </p:cNvSpPr>
          <p:nvPr>
            <p:ph type="sldNum" sz="quarter" idx="12"/>
          </p:nvPr>
        </p:nvSpPr>
        <p:spPr/>
        <p:txBody>
          <a:bodyPr/>
          <a:lstStyle>
            <a:lvl1pPr>
              <a:defRPr/>
            </a:lvl1pPr>
          </a:lstStyle>
          <a:p>
            <a:pPr>
              <a:defRPr/>
            </a:pPr>
            <a:fld id="{5A0B6B6B-FB78-6145-A41F-50AEA58982CC}" type="slidenum">
              <a:rPr lang="en-US" altLang="zh-CN"/>
              <a:pPr>
                <a:defRPr/>
              </a:pPr>
              <a:t>‹#›</a:t>
            </a:fld>
            <a:endParaRPr lang="en-US" altLang="zh-CN"/>
          </a:p>
        </p:txBody>
      </p:sp>
    </p:spTree>
    <p:extLst>
      <p:ext uri="{BB962C8B-B14F-4D97-AF65-F5344CB8AC3E}">
        <p14:creationId xmlns:p14="http://schemas.microsoft.com/office/powerpoint/2010/main" val="1942628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Rectangle 6"/>
          <p:cNvSpPr>
            <a:spLocks noGrp="1" noChangeArrowheads="1"/>
          </p:cNvSpPr>
          <p:nvPr>
            <p:ph type="sldNum" sz="quarter" idx="12"/>
          </p:nvPr>
        </p:nvSpPr>
        <p:spPr/>
        <p:txBody>
          <a:bodyPr/>
          <a:lstStyle>
            <a:lvl1pPr>
              <a:defRPr/>
            </a:lvl1pPr>
          </a:lstStyle>
          <a:p>
            <a:pPr>
              <a:defRPr/>
            </a:pPr>
            <a:fld id="{F9C9B811-5B83-6745-AF8C-60E519CB948E}" type="slidenum">
              <a:rPr lang="en-US" altLang="zh-CN"/>
              <a:pPr>
                <a:defRPr/>
              </a:pPr>
              <a:t>‹#›</a:t>
            </a:fld>
            <a:endParaRPr lang="en-US" altLang="zh-CN"/>
          </a:p>
        </p:txBody>
      </p:sp>
    </p:spTree>
    <p:extLst>
      <p:ext uri="{BB962C8B-B14F-4D97-AF65-F5344CB8AC3E}">
        <p14:creationId xmlns:p14="http://schemas.microsoft.com/office/powerpoint/2010/main" val="155751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600200"/>
            <a:ext cx="4038600" cy="4525963"/>
          </a:xfrm>
        </p:spPr>
        <p:txBody>
          <a:bodyPr rtlCol="0">
            <a:normAutofit/>
          </a:bodyPr>
          <a:lstStyle/>
          <a:p>
            <a:pPr lvl="0"/>
            <a:endParaRPr lang="zh-CN" altLang="en-US" noProof="0"/>
          </a:p>
        </p:txBody>
      </p:sp>
      <p:sp>
        <p:nvSpPr>
          <p:cNvPr id="7" name="Rectangle 6"/>
          <p:cNvSpPr>
            <a:spLocks noGrp="1" noChangeArrowheads="1"/>
          </p:cNvSpPr>
          <p:nvPr>
            <p:ph type="sldNum" sz="quarter" idx="12"/>
          </p:nvPr>
        </p:nvSpPr>
        <p:spPr/>
        <p:txBody>
          <a:bodyPr/>
          <a:lstStyle>
            <a:lvl1pPr>
              <a:defRPr/>
            </a:lvl1pPr>
          </a:lstStyle>
          <a:p>
            <a:pPr>
              <a:defRPr/>
            </a:pPr>
            <a:fld id="{4AEA81FB-BF4E-0346-B302-C47549FBA486}" type="slidenum">
              <a:rPr lang="en-US" altLang="zh-CN"/>
              <a:pPr>
                <a:defRPr/>
              </a:pPr>
              <a:t>‹#›</a:t>
            </a:fld>
            <a:endParaRPr lang="en-US" altLang="zh-CN"/>
          </a:p>
        </p:txBody>
      </p:sp>
    </p:spTree>
    <p:extLst>
      <p:ext uri="{BB962C8B-B14F-4D97-AF65-F5344CB8AC3E}">
        <p14:creationId xmlns:p14="http://schemas.microsoft.com/office/powerpoint/2010/main" val="148893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13"/>
          <p:cNvGrpSpPr>
            <a:grpSpLocks/>
          </p:cNvGrpSpPr>
          <p:nvPr userDrawn="1"/>
        </p:nvGrpSpPr>
        <p:grpSpPr bwMode="auto">
          <a:xfrm>
            <a:off x="161925" y="6515100"/>
            <a:ext cx="142875" cy="144463"/>
            <a:chOff x="1835696" y="2780928"/>
            <a:chExt cx="288032" cy="288032"/>
          </a:xfrm>
        </p:grpSpPr>
        <p:sp>
          <p:nvSpPr>
            <p:cNvPr id="5"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6"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组合 17"/>
          <p:cNvGrpSpPr>
            <a:grpSpLocks/>
          </p:cNvGrpSpPr>
          <p:nvPr userDrawn="1"/>
        </p:nvGrpSpPr>
        <p:grpSpPr bwMode="auto">
          <a:xfrm>
            <a:off x="8893175" y="6532563"/>
            <a:ext cx="142875" cy="144462"/>
            <a:chOff x="1835696" y="2780928"/>
            <a:chExt cx="288032" cy="288032"/>
          </a:xfrm>
        </p:grpSpPr>
        <p:sp>
          <p:nvSpPr>
            <p:cNvPr id="9"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0"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矩形 13"/>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5" name="矩形 14"/>
          <p:cNvSpPr/>
          <p:nvPr userDrawn="1"/>
        </p:nvSpPr>
        <p:spPr>
          <a:xfrm>
            <a:off x="104775" y="6346825"/>
            <a:ext cx="9067800" cy="600164"/>
          </a:xfrm>
          <a:prstGeom prst="rect">
            <a:avLst/>
          </a:prstGeom>
        </p:spPr>
        <p:txBody>
          <a:bodyPr>
            <a:spAutoFit/>
          </a:bodyPr>
          <a:lstStyle>
            <a:lvl1pPr>
              <a:defRPr sz="2000">
                <a:solidFill>
                  <a:schemeClr val="tx1"/>
                </a:solidFill>
                <a:latin typeface="Arial" charset="0"/>
                <a:ea typeface="宋体" charset="-122"/>
              </a:defRPr>
            </a:lvl1pPr>
            <a:lvl2pPr marL="742950" indent="-285750">
              <a:defRPr sz="2000">
                <a:solidFill>
                  <a:schemeClr val="tx1"/>
                </a:solidFill>
                <a:latin typeface="Arial" charset="0"/>
                <a:ea typeface="宋体" charset="-122"/>
              </a:defRPr>
            </a:lvl2pPr>
            <a:lvl3pPr marL="1143000" indent="-228600">
              <a:defRPr sz="2000">
                <a:solidFill>
                  <a:schemeClr val="tx1"/>
                </a:solidFill>
                <a:latin typeface="Arial" charset="0"/>
                <a:ea typeface="宋体" charset="-122"/>
              </a:defRPr>
            </a:lvl3pPr>
            <a:lvl4pPr marL="1600200" indent="-228600">
              <a:defRPr sz="2000">
                <a:solidFill>
                  <a:schemeClr val="tx1"/>
                </a:solidFill>
                <a:latin typeface="Arial" charset="0"/>
                <a:ea typeface="宋体" charset="-122"/>
              </a:defRPr>
            </a:lvl4pPr>
            <a:lvl5pPr marL="2057400" indent="-22860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150000"/>
              </a:lnSpc>
            </a:pPr>
            <a:r>
              <a:rPr lang="zh-CN" altLang="en-US" sz="2200" b="1" dirty="0">
                <a:solidFill>
                  <a:srgbClr val="FFFFFF"/>
                </a:solidFill>
                <a:effectLst>
                  <a:outerShdw blurRad="38100" dist="38100" dir="2700000" algn="tl">
                    <a:srgbClr val="C0C0C0"/>
                  </a:outerShdw>
                </a:effectLst>
                <a:latin typeface="微软雅黑" charset="-122"/>
                <a:ea typeface="微软雅黑" charset="-122"/>
              </a:rPr>
              <a:t>大数据分析与智能实验室                                             </a:t>
            </a:r>
            <a:r>
              <a:rPr lang="zh-CN" altLang="en-US" sz="2200" b="1" dirty="0">
                <a:solidFill>
                  <a:srgbClr val="1B4E9C"/>
                </a:solidFill>
                <a:effectLst>
                  <a:outerShdw blurRad="38100" dist="38100" dir="2700000" algn="tl">
                    <a:srgbClr val="C0C0C0"/>
                  </a:outerShdw>
                </a:effectLst>
                <a:latin typeface="微软雅黑" charset="-122"/>
                <a:ea typeface="微软雅黑" charset="-122"/>
              </a:rPr>
              <a:t>哈尔滨工程大学 </a:t>
            </a:r>
          </a:p>
        </p:txBody>
      </p:sp>
      <p:sp>
        <p:nvSpPr>
          <p:cNvPr id="16" name="Rectangle 2"/>
          <p:cNvSpPr txBox="1">
            <a:spLocks noChangeArrowheads="1"/>
          </p:cNvSpPr>
          <p:nvPr userDrawn="1"/>
        </p:nvSpPr>
        <p:spPr bwMode="auto">
          <a:xfrm>
            <a:off x="52388" y="452438"/>
            <a:ext cx="9036050" cy="815975"/>
          </a:xfrm>
          <a:prstGeom prst="rect">
            <a:avLst/>
          </a:prstGeom>
          <a:solidFill>
            <a:srgbClr val="0070C0"/>
          </a:solidFill>
          <a:ln>
            <a:noFill/>
          </a:ln>
        </p:spPr>
        <p:txBody>
          <a:bodyPr lIns="288000" anchor="b"/>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algn="l" eaLnBrk="1" hangingPunct="1">
              <a:defRPr/>
            </a:pPr>
            <a:endParaRPr kumimoji="1" lang="zh-CN" altLang="en-US" sz="2800" b="1" dirty="0">
              <a:solidFill>
                <a:schemeClr val="bg1"/>
              </a:solidFill>
              <a:latin typeface="微软雅黑" pitchFamily="34" charset="-122"/>
            </a:endParaRPr>
          </a:p>
        </p:txBody>
      </p:sp>
      <p:pic>
        <p:nvPicPr>
          <p:cNvPr id="17"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52388" y="452438"/>
            <a:ext cx="8143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66775" y="464343"/>
            <a:ext cx="7819863" cy="792163"/>
          </a:xfrm>
        </p:spPr>
        <p:txBody>
          <a:bodyPr/>
          <a:lstStyle>
            <a:lvl1pPr algn="l">
              <a:defRPr sz="3300" b="1">
                <a:solidFill>
                  <a:schemeClr val="bg1"/>
                </a:solidFill>
              </a:defRPr>
            </a:lvl1pPr>
          </a:lstStyle>
          <a:p>
            <a:r>
              <a:rPr lang="zh-CN" altLang="en-US" dirty="0"/>
              <a:t>单击此处编辑母版标题样式</a:t>
            </a:r>
          </a:p>
        </p:txBody>
      </p:sp>
      <p:sp>
        <p:nvSpPr>
          <p:cNvPr id="13" name="矩形 12"/>
          <p:cNvSpPr/>
          <p:nvPr userDrawn="1"/>
        </p:nvSpPr>
        <p:spPr>
          <a:xfrm>
            <a:off x="233362" y="-35263"/>
            <a:ext cx="5372108" cy="4308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2200" b="1" i="1" cap="none" spc="0" dirty="0">
                <a:ln/>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Big Data Analysis &amp; Intelligence</a:t>
            </a:r>
            <a:endParaRPr lang="zh-CN" altLang="en-US" sz="2200" b="1" i="1" cap="none" spc="0" dirty="0">
              <a:ln/>
              <a:solidFill>
                <a:schemeClr val="accent3"/>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87529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标题 1"/>
          <p:cNvSpPr txBox="1">
            <a:spLocks/>
          </p:cNvSpPr>
          <p:nvPr/>
        </p:nvSpPr>
        <p:spPr>
          <a:xfrm rot="16200000">
            <a:off x="-2441574" y="2959100"/>
            <a:ext cx="5903912" cy="922337"/>
          </a:xfrm>
          <a:prstGeom prst="rect">
            <a:avLst/>
          </a:prstGeom>
          <a:solidFill>
            <a:srgbClr val="0070C0"/>
          </a:solidFill>
          <a:ln>
            <a:noFill/>
          </a:ln>
        </p:spPr>
        <p:txBody>
          <a:bodyPr anchor="b">
            <a:normAutofit/>
          </a:bodyPr>
          <a:lstStyle>
            <a:lvl1pPr algn="l" defTabSz="914400" rtl="0" eaLnBrk="1" latinLnBrk="0" hangingPunct="1">
              <a:spcBef>
                <a:spcPct val="0"/>
              </a:spcBef>
              <a:buNone/>
              <a:defRPr sz="2800" kern="1200">
                <a:solidFill>
                  <a:schemeClr val="bg1"/>
                </a:solidFill>
                <a:latin typeface="+mj-ea"/>
                <a:ea typeface="+mj-ea"/>
                <a:cs typeface="+mj-cs"/>
              </a:defRPr>
            </a:lvl1pPr>
          </a:lstStyle>
          <a:p>
            <a:pPr>
              <a:defRPr/>
            </a:pPr>
            <a:endParaRPr lang="zh-CN" altLang="en-US" dirty="0"/>
          </a:p>
        </p:txBody>
      </p:sp>
      <p:cxnSp>
        <p:nvCxnSpPr>
          <p:cNvPr id="3" name="直接连接符​​ 16"/>
          <p:cNvCxnSpPr/>
          <p:nvPr/>
        </p:nvCxnSpPr>
        <p:spPr>
          <a:xfrm flipV="1">
            <a:off x="1008063" y="476250"/>
            <a:ext cx="34925" cy="6048375"/>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13"/>
          <p:cNvGrpSpPr>
            <a:grpSpLocks/>
          </p:cNvGrpSpPr>
          <p:nvPr userDrawn="1"/>
        </p:nvGrpSpPr>
        <p:grpSpPr bwMode="auto">
          <a:xfrm>
            <a:off x="161925" y="6515100"/>
            <a:ext cx="142875" cy="144463"/>
            <a:chOff x="1835696" y="2780928"/>
            <a:chExt cx="288032" cy="288032"/>
          </a:xfrm>
        </p:grpSpPr>
        <p:sp>
          <p:nvSpPr>
            <p:cNvPr id="6" name="椭圆​​ 14"/>
            <p:cNvSpPr/>
            <p:nvPr userDrawn="1"/>
          </p:nvSpPr>
          <p:spPr>
            <a:xfrm>
              <a:off x="1909305" y="2853728"/>
              <a:ext cx="144015" cy="142432"/>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7" name="直接连接符​​ 15"/>
            <p:cNvCxnSpPr/>
            <p:nvPr userDrawn="1"/>
          </p:nvCxnSpPr>
          <p:spPr>
            <a:xfrm>
              <a:off x="1835696" y="2926526"/>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16"/>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17"/>
          <p:cNvGrpSpPr>
            <a:grpSpLocks/>
          </p:cNvGrpSpPr>
          <p:nvPr userDrawn="1"/>
        </p:nvGrpSpPr>
        <p:grpSpPr bwMode="auto">
          <a:xfrm>
            <a:off x="8893175" y="6532563"/>
            <a:ext cx="142875" cy="144462"/>
            <a:chOff x="1835696" y="2780928"/>
            <a:chExt cx="288032" cy="288032"/>
          </a:xfrm>
        </p:grpSpPr>
        <p:sp>
          <p:nvSpPr>
            <p:cNvPr id="10" name="椭圆​​ 18"/>
            <p:cNvSpPr/>
            <p:nvPr userDrawn="1"/>
          </p:nvSpPr>
          <p:spPr>
            <a:xfrm>
              <a:off x="1909305" y="2853727"/>
              <a:ext cx="144015" cy="14243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直接连接符​​ 19"/>
            <p:cNvCxnSpPr/>
            <p:nvPr userDrawn="1"/>
          </p:nvCxnSpPr>
          <p:spPr>
            <a:xfrm>
              <a:off x="1835696" y="2926527"/>
              <a:ext cx="28803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userDrawn="1"/>
          </p:nvCxnSpPr>
          <p:spPr>
            <a:xfrm>
              <a:off x="1979713" y="2780928"/>
              <a:ext cx="0" cy="288032"/>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nvSpPr>
        <p:spPr>
          <a:xfrm>
            <a:off x="3263900" y="6457950"/>
            <a:ext cx="5889625" cy="414338"/>
          </a:xfrm>
          <a:prstGeom prst="rect">
            <a:avLst/>
          </a:prstGeom>
          <a:solidFill>
            <a:srgbClr val="FBCB0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4" name="灯片编号占位符 5"/>
          <p:cNvSpPr txBox="1">
            <a:spLocks/>
          </p:cNvSpPr>
          <p:nvPr userDrawn="1"/>
        </p:nvSpPr>
        <p:spPr>
          <a:xfrm>
            <a:off x="6913563" y="6457950"/>
            <a:ext cx="2133600" cy="365125"/>
          </a:xfrm>
          <a:prstGeom prst="rect">
            <a:avLst/>
          </a:prstGeom>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r" eaLnBrk="1" hangingPunct="1">
              <a:defRPr/>
            </a:pPr>
            <a:fld id="{F5CE89B5-48A6-2846-9341-988125A10A37}" type="slidenum">
              <a:rPr lang="en-US" altLang="zh-CN" sz="1800" smtClean="0">
                <a:solidFill>
                  <a:srgbClr val="898989"/>
                </a:solidFill>
              </a:rPr>
              <a:pPr algn="r" eaLnBrk="1" hangingPunct="1">
                <a:defRPr/>
              </a:pPr>
              <a:t>‹#›</a:t>
            </a:fld>
            <a:endParaRPr lang="en-US" altLang="zh-CN" sz="1800">
              <a:solidFill>
                <a:srgbClr val="898989"/>
              </a:solidFill>
            </a:endParaRPr>
          </a:p>
        </p:txBody>
      </p:sp>
      <p:sp>
        <p:nvSpPr>
          <p:cNvPr id="15" name="矩形 14"/>
          <p:cNvSpPr/>
          <p:nvPr userDrawn="1"/>
        </p:nvSpPr>
        <p:spPr>
          <a:xfrm>
            <a:off x="0" y="6457950"/>
            <a:ext cx="6588125" cy="4143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prstClr val="white"/>
              </a:solidFill>
            </a:endParaRPr>
          </a:p>
        </p:txBody>
      </p:sp>
      <p:sp>
        <p:nvSpPr>
          <p:cNvPr id="17" name="灯片编号占位符 4"/>
          <p:cNvSpPr>
            <a:spLocks noGrp="1"/>
          </p:cNvSpPr>
          <p:nvPr>
            <p:ph type="sldNum" sz="quarter" idx="11"/>
          </p:nvPr>
        </p:nvSpPr>
        <p:spPr/>
        <p:txBody>
          <a:bodyPr/>
          <a:lstStyle>
            <a:lvl1pPr>
              <a:defRPr/>
            </a:lvl1pPr>
          </a:lstStyle>
          <a:p>
            <a:pPr>
              <a:defRPr/>
            </a:pPr>
            <a:fld id="{FA5E8DF9-8742-1145-BCD2-FE5845E9335F}" type="slidenum">
              <a:rPr lang="en-US" altLang="zh-CN"/>
              <a:pPr>
                <a:defRPr/>
              </a:pPr>
              <a:t>‹#›</a:t>
            </a:fld>
            <a:endParaRPr lang="en-US" altLang="zh-CN"/>
          </a:p>
        </p:txBody>
      </p:sp>
    </p:spTree>
    <p:extLst>
      <p:ext uri="{BB962C8B-B14F-4D97-AF65-F5344CB8AC3E}">
        <p14:creationId xmlns:p14="http://schemas.microsoft.com/office/powerpoint/2010/main" val="80754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975A3178-9D03-554D-9741-C6FED1F0729D}" type="slidenum">
              <a:rPr lang="en-US" altLang="zh-CN"/>
              <a:pPr>
                <a:defRPr/>
              </a:pPr>
              <a:t>‹#›</a:t>
            </a:fld>
            <a:endParaRPr lang="en-US" altLang="zh-CN"/>
          </a:p>
        </p:txBody>
      </p:sp>
    </p:spTree>
    <p:extLst>
      <p:ext uri="{BB962C8B-B14F-4D97-AF65-F5344CB8AC3E}">
        <p14:creationId xmlns:p14="http://schemas.microsoft.com/office/powerpoint/2010/main" val="31263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lvl1pPr>
              <a:defRPr/>
            </a:lvl1pPr>
          </a:lstStyle>
          <a:p>
            <a:pPr>
              <a:defRPr/>
            </a:pPr>
            <a:fld id="{AB55FDBB-561B-7846-9299-E144FF929BAD}" type="slidenum">
              <a:rPr lang="en-US" altLang="zh-CN"/>
              <a:pPr>
                <a:defRPr/>
              </a:pPr>
              <a:t>‹#›</a:t>
            </a:fld>
            <a:endParaRPr lang="en-US" altLang="zh-CN"/>
          </a:p>
        </p:txBody>
      </p:sp>
    </p:spTree>
    <p:extLst>
      <p:ext uri="{BB962C8B-B14F-4D97-AF65-F5344CB8AC3E}">
        <p14:creationId xmlns:p14="http://schemas.microsoft.com/office/powerpoint/2010/main" val="173759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lvl1pPr>
              <a:defRPr/>
            </a:lvl1pPr>
          </a:lstStyle>
          <a:p>
            <a:pPr>
              <a:defRPr/>
            </a:pPr>
            <a:fld id="{6219F825-D70C-AF40-A043-91F1ED2C8C1C}" type="slidenum">
              <a:rPr lang="en-US" altLang="zh-CN"/>
              <a:pPr>
                <a:defRPr/>
              </a:pPr>
              <a:t>‹#›</a:t>
            </a:fld>
            <a:endParaRPr lang="en-US" altLang="zh-CN"/>
          </a:p>
        </p:txBody>
      </p:sp>
    </p:spTree>
    <p:extLst>
      <p:ext uri="{BB962C8B-B14F-4D97-AF65-F5344CB8AC3E}">
        <p14:creationId xmlns:p14="http://schemas.microsoft.com/office/powerpoint/2010/main" val="14804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a:defRPr/>
            </a:lvl1pPr>
          </a:lstStyle>
          <a:p>
            <a:pPr>
              <a:defRPr/>
            </a:pPr>
            <a:fld id="{E68BB5E8-9D4A-1E47-ACBD-B17AD91DB331}" type="slidenum">
              <a:rPr lang="en-US" altLang="zh-CN"/>
              <a:pPr>
                <a:defRPr/>
              </a:pPr>
              <a:t>‹#›</a:t>
            </a:fld>
            <a:endParaRPr lang="en-US" altLang="zh-CN"/>
          </a:p>
        </p:txBody>
      </p:sp>
    </p:spTree>
    <p:extLst>
      <p:ext uri="{BB962C8B-B14F-4D97-AF65-F5344CB8AC3E}">
        <p14:creationId xmlns:p14="http://schemas.microsoft.com/office/powerpoint/2010/main" val="134502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7" name="灯片编号占位符 6"/>
          <p:cNvSpPr>
            <a:spLocks noGrp="1"/>
          </p:cNvSpPr>
          <p:nvPr>
            <p:ph type="sldNum" sz="quarter" idx="12"/>
          </p:nvPr>
        </p:nvSpPr>
        <p:spPr/>
        <p:txBody>
          <a:bodyPr/>
          <a:lstStyle>
            <a:lvl1pPr>
              <a:defRPr/>
            </a:lvl1pPr>
          </a:lstStyle>
          <a:p>
            <a:pPr>
              <a:defRPr/>
            </a:pPr>
            <a:fld id="{C3E14AC1-A68F-1445-B5B7-F6950AE7A091}" type="slidenum">
              <a:rPr lang="en-US" altLang="zh-CN"/>
              <a:pPr>
                <a:defRPr/>
              </a:pPr>
              <a:t>‹#›</a:t>
            </a:fld>
            <a:endParaRPr lang="en-US" altLang="zh-CN"/>
          </a:p>
        </p:txBody>
      </p:sp>
    </p:spTree>
    <p:extLst>
      <p:ext uri="{BB962C8B-B14F-4D97-AF65-F5344CB8AC3E}">
        <p14:creationId xmlns:p14="http://schemas.microsoft.com/office/powerpoint/2010/main" val="140336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2" descr="C:\Documents and Settings\Administrator\桌面\素材\e848ade4a4b9956d2f6621c7abdd1951.jpg"/>
          <p:cNvPicPr>
            <a:picLocks noChangeAspect="1" noChangeArrowheads="1"/>
          </p:cNvPicPr>
          <p:nvPr userDrawn="1"/>
        </p:nvPicPr>
        <p:blipFill>
          <a:blip r:embed="rId2">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268288" y="508000"/>
            <a:ext cx="10287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灯片编号占位符 6"/>
          <p:cNvSpPr>
            <a:spLocks noGrp="1"/>
          </p:cNvSpPr>
          <p:nvPr>
            <p:ph type="sldNum" sz="quarter" idx="12"/>
          </p:nvPr>
        </p:nvSpPr>
        <p:spPr/>
        <p:txBody>
          <a:bodyPr/>
          <a:lstStyle>
            <a:lvl1pPr>
              <a:defRPr/>
            </a:lvl1pPr>
          </a:lstStyle>
          <a:p>
            <a:pPr>
              <a:defRPr/>
            </a:pPr>
            <a:fld id="{ED83F226-6AFB-6144-9156-EF86F1315862}" type="slidenum">
              <a:rPr lang="en-US" altLang="zh-CN"/>
              <a:pPr>
                <a:defRPr/>
              </a:pPr>
              <a:t>‹#›</a:t>
            </a:fld>
            <a:endParaRPr lang="en-US" altLang="zh-CN"/>
          </a:p>
        </p:txBody>
      </p:sp>
    </p:spTree>
    <p:extLst>
      <p:ext uri="{BB962C8B-B14F-4D97-AF65-F5344CB8AC3E}">
        <p14:creationId xmlns:p14="http://schemas.microsoft.com/office/powerpoint/2010/main" val="54583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5492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875463" y="666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a:solidFill>
                  <a:srgbClr val="0070C0"/>
                </a:solidFill>
                <a:latin typeface="Arial" panose="020B0604020202020204" pitchFamily="34" charset="0"/>
                <a:ea typeface="宋体" panose="02010600030101010101" pitchFamily="2" charset="-122"/>
              </a:defRPr>
            </a:lvl1pPr>
          </a:lstStyle>
          <a:p>
            <a:pPr>
              <a:defRPr/>
            </a:pPr>
            <a:fld id="{2D13BD9B-D915-EB40-A67D-ADA19850390B}" type="slidenum">
              <a:rPr lang="en-US" altLang="zh-CN"/>
              <a:pPr>
                <a:defRPr/>
              </a:pPr>
              <a:t>‹#›</a:t>
            </a:fld>
            <a:endParaRPr lang="en-US" altLang="zh-CN"/>
          </a:p>
        </p:txBody>
      </p:sp>
      <p:cxnSp>
        <p:nvCxnSpPr>
          <p:cNvPr id="7" name="直接连接符​​ 6"/>
          <p:cNvCxnSpPr/>
          <p:nvPr/>
        </p:nvCxnSpPr>
        <p:spPr>
          <a:xfrm>
            <a:off x="0" y="404813"/>
            <a:ext cx="9144000" cy="0"/>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79388" y="177800"/>
            <a:ext cx="107950" cy="10795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椭圆​​ 9"/>
          <p:cNvSpPr/>
          <p:nvPr/>
        </p:nvSpPr>
        <p:spPr>
          <a:xfrm>
            <a:off x="496888" y="177800"/>
            <a:ext cx="144462" cy="14446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p:cNvSpPr/>
          <p:nvPr/>
        </p:nvSpPr>
        <p:spPr>
          <a:xfrm>
            <a:off x="330200" y="177800"/>
            <a:ext cx="125413" cy="1254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p:cNvSpPr/>
          <p:nvPr/>
        </p:nvSpPr>
        <p:spPr>
          <a:xfrm>
            <a:off x="684213" y="177800"/>
            <a:ext cx="161925" cy="1619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30" name="直接连接符​​ 7"/>
          <p:cNvCxnSpPr/>
          <p:nvPr userDrawn="1"/>
        </p:nvCxnSpPr>
        <p:spPr>
          <a:xfrm>
            <a:off x="0" y="6416675"/>
            <a:ext cx="9144000"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6142" r:id="rId1"/>
    <p:sldLayoutId id="2147486143" r:id="rId2"/>
    <p:sldLayoutId id="2147486144" r:id="rId3"/>
    <p:sldLayoutId id="2147486145" r:id="rId4"/>
    <p:sldLayoutId id="2147486146" r:id="rId5"/>
    <p:sldLayoutId id="2147486147" r:id="rId6"/>
    <p:sldLayoutId id="2147486148" r:id="rId7"/>
    <p:sldLayoutId id="2147486149" r:id="rId8"/>
    <p:sldLayoutId id="2147486150" r:id="rId9"/>
    <p:sldLayoutId id="2147486151" r:id="rId10"/>
    <p:sldLayoutId id="2147486152" r:id="rId11"/>
    <p:sldLayoutId id="2147486153" r:id="rId12"/>
    <p:sldLayoutId id="2147486154" r:id="rId13"/>
    <p:sldLayoutId id="2147486155" r:id="rId14"/>
    <p:sldLayoutId id="2147486156" r:id="rId15"/>
    <p:sldLayoutId id="2147486157"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image" Target="../media/image19.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descr="p02-p03-wbj1"/>
          <p:cNvPicPr>
            <a:picLocks noChangeAspect="1" noChangeArrowheads="1"/>
          </p:cNvPicPr>
          <p:nvPr/>
        </p:nvPicPr>
        <p:blipFill>
          <a:blip r:embed="rId3">
            <a:extLst>
              <a:ext uri="{28A0092B-C50C-407E-A947-70E740481C1C}">
                <a14:useLocalDpi xmlns:a14="http://schemas.microsoft.com/office/drawing/2010/main" val="0"/>
              </a:ext>
            </a:extLst>
          </a:blip>
          <a:srcRect t="25267" r="2287" b="9125"/>
          <a:stretch>
            <a:fillRect/>
          </a:stretch>
        </p:blipFill>
        <p:spPr bwMode="auto">
          <a:xfrm>
            <a:off x="100781" y="4381963"/>
            <a:ext cx="5286374" cy="238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WordArt 7"/>
          <p:cNvSpPr>
            <a:spLocks noChangeArrowheads="1" noChangeShapeType="1" noTextEdit="1"/>
          </p:cNvSpPr>
          <p:nvPr/>
        </p:nvSpPr>
        <p:spPr bwMode="auto">
          <a:xfrm>
            <a:off x="5638800" y="6013450"/>
            <a:ext cx="3124200" cy="381000"/>
          </a:xfrm>
          <a:prstGeom prst="rect">
            <a:avLst/>
          </a:prstGeom>
        </p:spPr>
        <p:txBody>
          <a:bodyPr/>
          <a:lstStyle/>
          <a:p>
            <a:pPr algn="r" eaLnBrk="1" hangingPunct="1">
              <a:spcBef>
                <a:spcPct val="20000"/>
              </a:spcBef>
              <a:buFont typeface="Arial" pitchFamily="34" charset="0"/>
              <a:buNone/>
              <a:defRPr/>
            </a:pPr>
            <a:r>
              <a:rPr lang="zh-CN" altLang="en-US" sz="1800" dirty="0">
                <a:latin typeface="+mn-lt"/>
                <a:ea typeface="+mn-ea"/>
              </a:rPr>
              <a:t>            </a:t>
            </a:r>
          </a:p>
        </p:txBody>
      </p:sp>
      <p:sp>
        <p:nvSpPr>
          <p:cNvPr id="20483" name="矩形​​ 6"/>
          <p:cNvSpPr>
            <a:spLocks noChangeArrowheads="1"/>
          </p:cNvSpPr>
          <p:nvPr/>
        </p:nvSpPr>
        <p:spPr bwMode="auto">
          <a:xfrm>
            <a:off x="100781" y="290728"/>
            <a:ext cx="8943975" cy="487196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bIns="324000" anchor="b"/>
          <a:lstStyle>
            <a:lvl1pPr>
              <a:spcBef>
                <a:spcPct val="20000"/>
              </a:spcBef>
              <a:buFont typeface="Arial" charset="0"/>
              <a:buChar char="•"/>
              <a:defRPr sz="3200">
                <a:solidFill>
                  <a:schemeClr val="tx1"/>
                </a:solidFill>
                <a:latin typeface="Arial" charset="0"/>
                <a:ea typeface="微软雅黑" charset="-122"/>
              </a:defRPr>
            </a:lvl1pPr>
            <a:lvl2pPr marL="742950" indent="-285750">
              <a:spcBef>
                <a:spcPct val="20000"/>
              </a:spcBef>
              <a:buFont typeface="Arial" charset="0"/>
              <a:buChar char="–"/>
              <a:defRPr sz="2800">
                <a:solidFill>
                  <a:schemeClr val="tx1"/>
                </a:solidFill>
                <a:latin typeface="Arial" charset="0"/>
                <a:ea typeface="微软雅黑" charset="-122"/>
              </a:defRPr>
            </a:lvl2pPr>
            <a:lvl3pPr marL="1143000" indent="-228600">
              <a:spcBef>
                <a:spcPct val="20000"/>
              </a:spcBef>
              <a:buFont typeface="Arial" charset="0"/>
              <a:buChar char="•"/>
              <a:defRPr sz="2400">
                <a:solidFill>
                  <a:schemeClr val="tx1"/>
                </a:solidFill>
                <a:latin typeface="Arial" charset="0"/>
                <a:ea typeface="微软雅黑" charset="-122"/>
              </a:defRPr>
            </a:lvl3pPr>
            <a:lvl4pPr marL="1600200" indent="-228600">
              <a:spcBef>
                <a:spcPct val="20000"/>
              </a:spcBef>
              <a:buFont typeface="Arial" charset="0"/>
              <a:buChar char="–"/>
              <a:defRPr sz="2000">
                <a:solidFill>
                  <a:schemeClr val="tx1"/>
                </a:solidFill>
                <a:latin typeface="Arial" charset="0"/>
                <a:ea typeface="微软雅黑" charset="-122"/>
              </a:defRPr>
            </a:lvl4pPr>
            <a:lvl5pPr marL="2057400" indent="-228600">
              <a:spcBef>
                <a:spcPct val="20000"/>
              </a:spcBef>
              <a:buFont typeface="Arial" charset="0"/>
              <a:buChar char="»"/>
              <a:defRPr sz="2000">
                <a:solidFill>
                  <a:schemeClr val="tx1"/>
                </a:solidFill>
                <a:latin typeface="Arial" charset="0"/>
                <a:ea typeface="微软雅黑"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9pPr>
          </a:lstStyle>
          <a:p>
            <a:pPr algn="ctr" eaLnBrk="1" hangingPunct="1">
              <a:spcBef>
                <a:spcPct val="50000"/>
              </a:spcBef>
              <a:buFontTx/>
              <a:buNone/>
            </a:pPr>
            <a:endParaRPr lang="zh-CN" altLang="en-US" sz="2800" b="1" dirty="0">
              <a:solidFill>
                <a:schemeClr val="bg1"/>
              </a:solidFill>
              <a:latin typeface="微软雅黑" charset="-122"/>
            </a:endParaRPr>
          </a:p>
        </p:txBody>
      </p:sp>
      <p:sp>
        <p:nvSpPr>
          <p:cNvPr id="20487" name="矩形 1"/>
          <p:cNvSpPr>
            <a:spLocks noChangeArrowheads="1"/>
          </p:cNvSpPr>
          <p:nvPr/>
        </p:nvSpPr>
        <p:spPr bwMode="auto">
          <a:xfrm>
            <a:off x="5507805" y="6118190"/>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Arial" charset="0"/>
                <a:ea typeface="微软雅黑" charset="-122"/>
              </a:defRPr>
            </a:lvl1pPr>
            <a:lvl2pPr marL="742950" indent="-285750">
              <a:spcBef>
                <a:spcPct val="20000"/>
              </a:spcBef>
              <a:buFont typeface="Arial" charset="0"/>
              <a:buChar char="–"/>
              <a:defRPr sz="2800">
                <a:solidFill>
                  <a:schemeClr val="tx1"/>
                </a:solidFill>
                <a:latin typeface="Arial" charset="0"/>
                <a:ea typeface="微软雅黑" charset="-122"/>
              </a:defRPr>
            </a:lvl2pPr>
            <a:lvl3pPr marL="1143000" indent="-228600">
              <a:spcBef>
                <a:spcPct val="20000"/>
              </a:spcBef>
              <a:buFont typeface="Arial" charset="0"/>
              <a:buChar char="•"/>
              <a:defRPr sz="2400">
                <a:solidFill>
                  <a:schemeClr val="tx1"/>
                </a:solidFill>
                <a:latin typeface="Arial" charset="0"/>
                <a:ea typeface="微软雅黑" charset="-122"/>
              </a:defRPr>
            </a:lvl3pPr>
            <a:lvl4pPr marL="1600200" indent="-228600">
              <a:spcBef>
                <a:spcPct val="20000"/>
              </a:spcBef>
              <a:buFont typeface="Arial" charset="0"/>
              <a:buChar char="–"/>
              <a:defRPr sz="2000">
                <a:solidFill>
                  <a:schemeClr val="tx1"/>
                </a:solidFill>
                <a:latin typeface="Arial" charset="0"/>
                <a:ea typeface="微软雅黑" charset="-122"/>
              </a:defRPr>
            </a:lvl4pPr>
            <a:lvl5pPr marL="2057400" indent="-228600">
              <a:spcBef>
                <a:spcPct val="20000"/>
              </a:spcBef>
              <a:buFont typeface="Arial" charset="0"/>
              <a:buChar char="»"/>
              <a:defRPr sz="2000">
                <a:solidFill>
                  <a:schemeClr val="tx1"/>
                </a:solidFill>
                <a:latin typeface="Arial" charset="0"/>
                <a:ea typeface="微软雅黑"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微软雅黑" charset="-122"/>
              </a:defRPr>
            </a:lvl9pPr>
          </a:lstStyle>
          <a:p>
            <a:pPr eaLnBrk="1" hangingPunct="1">
              <a:spcBef>
                <a:spcPct val="50000"/>
              </a:spcBef>
              <a:buFontTx/>
              <a:buNone/>
            </a:pPr>
            <a:r>
              <a:rPr lang="zh-CN" altLang="en-US" sz="3600" b="1" dirty="0">
                <a:solidFill>
                  <a:srgbClr val="0070C0"/>
                </a:solidFill>
                <a:latin typeface="微软雅黑" charset="-122"/>
              </a:rPr>
              <a:t>哈尔滨工程大学</a:t>
            </a:r>
          </a:p>
        </p:txBody>
      </p:sp>
      <p:pic>
        <p:nvPicPr>
          <p:cNvPr id="20488" name="Picture 2" descr="C:\Documents and Settings\Administrator\桌面\素材\e848ade4a4b9956d2f6621c7abdd1951.jpg"/>
          <p:cNvPicPr>
            <a:picLocks noChangeAspect="1" noChangeArrowheads="1"/>
          </p:cNvPicPr>
          <p:nvPr/>
        </p:nvPicPr>
        <p:blipFill>
          <a:blip r:embed="rId4">
            <a:clrChange>
              <a:clrFrom>
                <a:srgbClr val="FFFFFF"/>
              </a:clrFrom>
              <a:clrTo>
                <a:srgbClr val="FFFFFF">
                  <a:alpha val="0"/>
                </a:srgbClr>
              </a:clrTo>
            </a:clrChange>
            <a:lum bright="10000" contrast="40000"/>
            <a:extLst>
              <a:ext uri="{28A0092B-C50C-407E-A947-70E740481C1C}">
                <a14:useLocalDpi xmlns:a14="http://schemas.microsoft.com/office/drawing/2010/main" val="0"/>
              </a:ext>
            </a:extLst>
          </a:blip>
          <a:srcRect l="13605" r="12328" b="23662"/>
          <a:stretch>
            <a:fillRect/>
          </a:stretch>
        </p:blipFill>
        <p:spPr bwMode="auto">
          <a:xfrm>
            <a:off x="6686550" y="5148228"/>
            <a:ext cx="10287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270168" y="3515417"/>
            <a:ext cx="26052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FF0000"/>
                </a:solidFill>
                <a:latin typeface="Verdana" panose="020B0604030504040204" pitchFamily="34" charset="0"/>
                <a:ea typeface="华文琥珀" panose="02010800040101010101" pitchFamily="2" charset="-122"/>
              </a:defRPr>
            </a:lvl1pPr>
            <a:lvl2pPr>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lnSpc>
                <a:spcPct val="120000"/>
              </a:lnSpc>
            </a:pPr>
            <a:r>
              <a:rPr lang="zh-CN" altLang="en-US"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rPr>
              <a:t>韩启龙 教授</a:t>
            </a:r>
            <a:endParaRPr lang="en-US" altLang="zh-CN" sz="3600" dirty="0">
              <a:solidFill>
                <a:schemeClr val="bg1"/>
              </a:solidFill>
              <a:latin typeface="华文隶书" panose="02010800040101010101" pitchFamily="2" charset="-122"/>
              <a:ea typeface="华文隶书" panose="02010800040101010101" pitchFamily="2" charset="-122"/>
              <a:cs typeface="Arial Unicode MS" panose="020B0604020202020204" pitchFamily="34" charset="-122"/>
            </a:endParaRPr>
          </a:p>
        </p:txBody>
      </p:sp>
      <p:sp>
        <p:nvSpPr>
          <p:cNvPr id="9" name="Rectangle 5"/>
          <p:cNvSpPr>
            <a:spLocks noChangeArrowheads="1"/>
          </p:cNvSpPr>
          <p:nvPr/>
        </p:nvSpPr>
        <p:spPr bwMode="auto">
          <a:xfrm>
            <a:off x="1930659" y="1962380"/>
            <a:ext cx="5414471" cy="915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a:solidFill>
                  <a:srgbClr val="FF0000"/>
                </a:solidFill>
                <a:latin typeface="Verdana" panose="020B0604030504040204" pitchFamily="34" charset="0"/>
                <a:ea typeface="华文琥珀" panose="02010800040101010101" pitchFamily="2" charset="-122"/>
              </a:defRPr>
            </a:lvl1pPr>
            <a:lvl2pPr marL="742950" indent="-285750">
              <a:defRPr sz="3200">
                <a:solidFill>
                  <a:srgbClr val="FF0000"/>
                </a:solidFill>
                <a:latin typeface="Verdana" panose="020B0604030504040204" pitchFamily="34" charset="0"/>
                <a:ea typeface="华文琥珀" panose="02010800040101010101" pitchFamily="2" charset="-122"/>
              </a:defRPr>
            </a:lvl2pPr>
            <a:lvl3pPr marL="1143000" indent="-228600">
              <a:defRPr sz="3200">
                <a:solidFill>
                  <a:srgbClr val="FF0000"/>
                </a:solidFill>
                <a:latin typeface="Verdana" panose="020B0604030504040204" pitchFamily="34" charset="0"/>
                <a:ea typeface="华文琥珀" panose="02010800040101010101" pitchFamily="2" charset="-122"/>
              </a:defRPr>
            </a:lvl3pPr>
            <a:lvl4pPr marL="1600200" indent="-228600">
              <a:defRPr sz="3200">
                <a:solidFill>
                  <a:srgbClr val="FF0000"/>
                </a:solidFill>
                <a:latin typeface="Verdana" panose="020B0604030504040204" pitchFamily="34" charset="0"/>
                <a:ea typeface="华文琥珀" panose="02010800040101010101" pitchFamily="2" charset="-122"/>
              </a:defRPr>
            </a:lvl4pPr>
            <a:lvl5pPr marL="2057400" indent="-228600">
              <a:defRPr sz="3200">
                <a:solidFill>
                  <a:srgbClr val="FF0000"/>
                </a:solidFill>
                <a:latin typeface="Verdana" panose="020B0604030504040204" pitchFamily="34" charset="0"/>
                <a:ea typeface="华文琥珀" panose="02010800040101010101" pitchFamily="2" charset="-122"/>
              </a:defRPr>
            </a:lvl5pPr>
            <a:lvl6pPr marL="25146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6pPr>
            <a:lvl7pPr marL="29718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7pPr>
            <a:lvl8pPr marL="34290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8pPr>
            <a:lvl9pPr marL="3886200" indent="-228600" eaLnBrk="0" fontAlgn="base" hangingPunct="0">
              <a:spcBef>
                <a:spcPct val="0"/>
              </a:spcBef>
              <a:spcAft>
                <a:spcPct val="0"/>
              </a:spcAft>
              <a:defRPr sz="3200">
                <a:solidFill>
                  <a:srgbClr val="FF0000"/>
                </a:solidFill>
                <a:latin typeface="Verdana" panose="020B0604030504040204" pitchFamily="34" charset="0"/>
                <a:ea typeface="华文琥珀" panose="02010800040101010101" pitchFamily="2" charset="-122"/>
              </a:defRPr>
            </a:lvl9pPr>
          </a:lstStyle>
          <a:p>
            <a:pPr eaLnBrk="1" hangingPunct="1"/>
            <a:r>
              <a:rPr lang="zh-CN" altLang="en-US" sz="4800" b="1" dirty="0">
                <a:solidFill>
                  <a:srgbClr val="FFFFFF"/>
                </a:solidFill>
                <a:ea typeface="宋体" panose="02010600030101010101" pitchFamily="2" charset="-122"/>
              </a:rPr>
              <a:t>第六章 分支界限法</a:t>
            </a:r>
            <a:endParaRPr lang="en-US" altLang="zh-CN" sz="4800" b="1" dirty="0">
              <a:solidFill>
                <a:srgbClr val="FFFFFF"/>
              </a:solidFill>
              <a:ea typeface="宋体" panose="02010600030101010101" pitchFamily="2" charset="-122"/>
            </a:endParaRPr>
          </a:p>
        </p:txBody>
      </p:sp>
      <p:sp>
        <p:nvSpPr>
          <p:cNvPr id="2" name="矩形 1"/>
          <p:cNvSpPr/>
          <p:nvPr/>
        </p:nvSpPr>
        <p:spPr>
          <a:xfrm>
            <a:off x="233492" y="116622"/>
            <a:ext cx="8808806" cy="1107996"/>
          </a:xfrm>
          <a:prstGeom prst="rect">
            <a:avLst/>
          </a:prstGeom>
          <a:noFill/>
        </p:spPr>
        <p:txBody>
          <a:bodyPr wrap="square" lIns="91440" tIns="45720" rIns="91440" bIns="45720">
            <a:spAutoFit/>
          </a:bodyPr>
          <a:lstStyle/>
          <a:p>
            <a:r>
              <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大数据分析与智能实验室</a:t>
            </a:r>
            <a:r>
              <a:rPr lang="en-US" altLang="zh-CN"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rPr>
              <a:t>(BDAI)</a:t>
            </a:r>
          </a:p>
          <a:p>
            <a:r>
              <a:rPr lang="en-US" altLang="zh-CN" sz="3300" b="1" dirty="0">
                <a:ln w="22225">
                  <a:solidFill>
                    <a:schemeClr val="accent2"/>
                  </a:solidFill>
                  <a:prstDash val="solid"/>
                </a:ln>
                <a:solidFill>
                  <a:srgbClr val="FFFF00"/>
                </a:solidFill>
                <a:latin typeface="华文行楷" panose="02010800040101010101" pitchFamily="2" charset="-122"/>
                <a:ea typeface="华文行楷" panose="02010800040101010101" pitchFamily="2" charset="-122"/>
              </a:rPr>
              <a:t>Big Data Analysis &amp; Intelligence </a:t>
            </a:r>
            <a:endParaRPr lang="zh-CN" altLang="en-US" sz="3300" b="1" cap="none" spc="0" dirty="0">
              <a:ln w="22225">
                <a:solidFill>
                  <a:schemeClr val="accent2"/>
                </a:solidFill>
                <a:prstDash val="solid"/>
              </a:ln>
              <a:solidFill>
                <a:srgbClr val="FFFF00"/>
              </a:solidFill>
              <a:effectLst/>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02811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10</a:t>
            </a:fld>
            <a:endParaRPr lang="en-US" altLang="zh-CN"/>
          </a:p>
        </p:txBody>
      </p:sp>
      <p:sp>
        <p:nvSpPr>
          <p:cNvPr id="4" name="Text Box 2">
            <a:extLst>
              <a:ext uri="{FF2B5EF4-FFF2-40B4-BE49-F238E27FC236}">
                <a16:creationId xmlns:a16="http://schemas.microsoft.com/office/drawing/2014/main" id="{AA136A20-0682-E348-BA18-F75CAA96D4F0}"/>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Text Box 14">
            <a:extLst>
              <a:ext uri="{FF2B5EF4-FFF2-40B4-BE49-F238E27FC236}">
                <a16:creationId xmlns:a16="http://schemas.microsoft.com/office/drawing/2014/main" id="{6C35204A-88A0-8B49-A9A0-250EDC3F2EDE}"/>
              </a:ext>
            </a:extLst>
          </p:cNvPr>
          <p:cNvSpPr txBox="1">
            <a:spLocks noChangeArrowheads="1"/>
          </p:cNvSpPr>
          <p:nvPr/>
        </p:nvSpPr>
        <p:spPr bwMode="auto">
          <a:xfrm>
            <a:off x="685800" y="1917382"/>
            <a:ext cx="7819864" cy="188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000" dirty="0">
                <a:latin typeface="楷体_GB2312" pitchFamily="49" charset="-122"/>
                <a:ea typeface="楷体_GB2312" pitchFamily="49" charset="-122"/>
              </a:rPr>
              <a:t>在</a:t>
            </a:r>
            <a:r>
              <a:rPr lang="en-US" altLang="zh-CN" sz="2000" dirty="0">
                <a:latin typeface="楷体_GB2312" pitchFamily="49" charset="-122"/>
                <a:ea typeface="楷体_GB2312" pitchFamily="49" charset="-122"/>
              </a:rPr>
              <a:t>LIFO</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FIFO</a:t>
            </a:r>
            <a:r>
              <a:rPr lang="zh-CN" altLang="en-US" sz="2000" dirty="0">
                <a:latin typeface="楷体_GB2312" pitchFamily="49" charset="-122"/>
                <a:ea typeface="楷体_GB2312" pitchFamily="49" charset="-122"/>
              </a:rPr>
              <a:t>搜索中，对下一个</a:t>
            </a:r>
            <a:r>
              <a:rPr lang="en-US" altLang="zh-CN" sz="2000" dirty="0">
                <a:latin typeface="楷体_GB2312" pitchFamily="49" charset="-122"/>
                <a:ea typeface="楷体_GB2312" pitchFamily="49" charset="-122"/>
              </a:rPr>
              <a:t>EN</a:t>
            </a:r>
            <a:r>
              <a:rPr lang="zh-CN" altLang="en-US" sz="2000" dirty="0">
                <a:latin typeface="楷体_GB2312" pitchFamily="49" charset="-122"/>
                <a:ea typeface="楷体_GB2312" pitchFamily="49" charset="-122"/>
              </a:rPr>
              <a:t>结点的选择规则相当死板，而且在某种意义上是</a:t>
            </a:r>
            <a:r>
              <a:rPr lang="zh-CN" altLang="en-US"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盲目</a:t>
            </a:r>
            <a:r>
              <a:rPr lang="zh-CN" altLang="en-US"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的。这种选择规则对于有可能快速检索到一个答案结点的结点没有给出任何优先权。对活结点使用一个</a:t>
            </a:r>
            <a:r>
              <a:rPr lang="zh-CN" altLang="en-US"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有智能</a:t>
            </a:r>
            <a:r>
              <a:rPr lang="zh-CN" altLang="en-US" sz="2000" dirty="0">
                <a:latin typeface="Arial" panose="020B0604020202020204" pitchFamily="34" charset="0"/>
                <a:ea typeface="楷体_GB2312" pitchFamily="49" charset="-122"/>
              </a:rPr>
              <a:t>”</a:t>
            </a:r>
            <a:r>
              <a:rPr lang="zh-CN" altLang="en-US" sz="2000" dirty="0">
                <a:latin typeface="楷体_GB2312" pitchFamily="49" charset="-122"/>
                <a:ea typeface="楷体_GB2312" pitchFamily="49" charset="-122"/>
              </a:rPr>
              <a:t>的排序函数</a:t>
            </a:r>
            <a:r>
              <a:rPr lang="en-US" altLang="zh-CN" sz="2000" dirty="0">
                <a:latin typeface="楷体_GB2312" pitchFamily="49" charset="-122"/>
                <a:ea typeface="楷体_GB2312" pitchFamily="49" charset="-122"/>
              </a:rPr>
              <a:t>C()</a:t>
            </a:r>
            <a:r>
              <a:rPr lang="zh-CN" altLang="en-US" sz="2000" dirty="0">
                <a:latin typeface="楷体_GB2312" pitchFamily="49" charset="-122"/>
                <a:ea typeface="楷体_GB2312" pitchFamily="49" charset="-122"/>
              </a:rPr>
              <a:t>来选取下一个</a:t>
            </a:r>
            <a:r>
              <a:rPr lang="en-US" altLang="zh-CN" sz="2000" dirty="0">
                <a:latin typeface="楷体_GB2312" pitchFamily="49" charset="-122"/>
                <a:ea typeface="楷体_GB2312" pitchFamily="49" charset="-122"/>
              </a:rPr>
              <a:t>EN</a:t>
            </a:r>
            <a:r>
              <a:rPr lang="zh-CN" altLang="en-US" sz="2000" dirty="0">
                <a:latin typeface="楷体_GB2312" pitchFamily="49" charset="-122"/>
                <a:ea typeface="楷体_GB2312" pitchFamily="49" charset="-122"/>
              </a:rPr>
              <a:t>结点，往往可以加快获取答案的速度。</a:t>
            </a:r>
          </a:p>
        </p:txBody>
      </p:sp>
      <p:sp>
        <p:nvSpPr>
          <p:cNvPr id="6" name="Rectangle 4">
            <a:extLst>
              <a:ext uri="{FF2B5EF4-FFF2-40B4-BE49-F238E27FC236}">
                <a16:creationId xmlns:a16="http://schemas.microsoft.com/office/drawing/2014/main" id="{CF37BAC4-79A3-DC46-955A-104ABEFEB4DC}"/>
              </a:ext>
            </a:extLst>
          </p:cNvPr>
          <p:cNvSpPr txBox="1">
            <a:spLocks noChangeArrowheads="1"/>
          </p:cNvSpPr>
          <p:nvPr/>
        </p:nvSpPr>
        <p:spPr>
          <a:xfrm>
            <a:off x="665055" y="3932237"/>
            <a:ext cx="7840609" cy="1295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altLang="zh-CN" sz="2000">
                <a:latin typeface="华文楷体" charset="-122"/>
                <a:ea typeface="华文楷体" charset="-122"/>
              </a:rPr>
              <a:t>LC</a:t>
            </a:r>
            <a:r>
              <a:rPr lang="zh-CN" altLang="en-US" sz="2000">
                <a:latin typeface="华文楷体" charset="-122"/>
                <a:ea typeface="华文楷体" charset="-122"/>
              </a:rPr>
              <a:t>搜索</a:t>
            </a:r>
          </a:p>
          <a:p>
            <a:pPr lvl="1" eaLnBrk="1" hangingPunct="1">
              <a:defRPr/>
            </a:pPr>
            <a:r>
              <a:rPr lang="zh-CN" altLang="en-US" sz="2000">
                <a:latin typeface="华文楷体" charset="-122"/>
                <a:ea typeface="华文楷体" charset="-122"/>
              </a:rPr>
              <a:t>将活结点表组织成一个优先队列，并按优先队列中规定的结点优先级选取优先级最高的下一个结点成为扩展结点。</a:t>
            </a:r>
            <a:endParaRPr lang="zh-CN" altLang="en-US" sz="2000" dirty="0">
              <a:latin typeface="华文楷体" charset="-122"/>
              <a:ea typeface="华文楷体" charset="-122"/>
            </a:endParaRPr>
          </a:p>
        </p:txBody>
      </p:sp>
      <p:sp>
        <p:nvSpPr>
          <p:cNvPr id="7" name="Rectangle 15">
            <a:extLst>
              <a:ext uri="{FF2B5EF4-FFF2-40B4-BE49-F238E27FC236}">
                <a16:creationId xmlns:a16="http://schemas.microsoft.com/office/drawing/2014/main" id="{00B17430-176F-F341-BD94-FF76D322FB1F}"/>
              </a:ext>
            </a:extLst>
          </p:cNvPr>
          <p:cNvSpPr>
            <a:spLocks noChangeArrowheads="1"/>
          </p:cNvSpPr>
          <p:nvPr/>
        </p:nvSpPr>
        <p:spPr bwMode="auto">
          <a:xfrm>
            <a:off x="2966915" y="5333134"/>
            <a:ext cx="18097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eaLnBrk="1" hangingPunct="1">
              <a:defRPr/>
            </a:pPr>
            <a:r>
              <a:rPr lang="zh-CN" altLang="en-US">
                <a:solidFill>
                  <a:srgbClr val="0000CC"/>
                </a:solidFill>
                <a:latin typeface="Times New Roman" charset="0"/>
                <a:ea typeface="宋体" charset="-122"/>
              </a:rPr>
              <a:t>代价函数</a:t>
            </a:r>
            <a:r>
              <a:rPr lang="en-US" altLang="zh-CN">
                <a:solidFill>
                  <a:srgbClr val="0000CC"/>
                </a:solidFill>
                <a:latin typeface="Times New Roman" charset="0"/>
                <a:ea typeface="宋体" charset="-122"/>
              </a:rPr>
              <a:t>C(X)</a:t>
            </a:r>
            <a:r>
              <a:rPr lang="zh-CN" altLang="en-US">
                <a:solidFill>
                  <a:srgbClr val="0000CC"/>
                </a:solidFill>
                <a:latin typeface="Times New Roman" charset="0"/>
                <a:ea typeface="宋体" charset="-122"/>
              </a:rPr>
              <a:t>：</a:t>
            </a:r>
          </a:p>
        </p:txBody>
      </p:sp>
      <p:sp>
        <p:nvSpPr>
          <p:cNvPr id="8" name="Rectangle 16">
            <a:extLst>
              <a:ext uri="{FF2B5EF4-FFF2-40B4-BE49-F238E27FC236}">
                <a16:creationId xmlns:a16="http://schemas.microsoft.com/office/drawing/2014/main" id="{14395E52-552C-FD4C-AED2-0E6EBAAD59B4}"/>
              </a:ext>
            </a:extLst>
          </p:cNvPr>
          <p:cNvSpPr>
            <a:spLocks noChangeArrowheads="1"/>
          </p:cNvSpPr>
          <p:nvPr/>
        </p:nvSpPr>
        <p:spPr bwMode="auto">
          <a:xfrm>
            <a:off x="2971800" y="5824772"/>
            <a:ext cx="20085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eaLnBrk="1" hangingPunct="1">
              <a:defRPr/>
            </a:pPr>
            <a:r>
              <a:rPr lang="zh-CN" altLang="en-US">
                <a:solidFill>
                  <a:srgbClr val="0000CC"/>
                </a:solidFill>
                <a:latin typeface="Times New Roman" charset="0"/>
                <a:ea typeface="宋体" charset="-122"/>
              </a:rPr>
              <a:t>结点成本函数</a:t>
            </a:r>
            <a:r>
              <a:rPr lang="en-US" altLang="zh-CN">
                <a:solidFill>
                  <a:srgbClr val="0000CC"/>
                </a:solidFill>
                <a:latin typeface="Times New Roman" charset="0"/>
                <a:ea typeface="宋体" charset="-122"/>
              </a:rPr>
              <a:t>C(*)</a:t>
            </a:r>
          </a:p>
        </p:txBody>
      </p:sp>
    </p:spTree>
    <p:extLst>
      <p:ext uri="{BB962C8B-B14F-4D97-AF65-F5344CB8AC3E}">
        <p14:creationId xmlns:p14="http://schemas.microsoft.com/office/powerpoint/2010/main" val="344091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11</a:t>
            </a:fld>
            <a:endParaRPr lang="en-US" altLang="zh-CN"/>
          </a:p>
        </p:txBody>
      </p:sp>
      <p:sp>
        <p:nvSpPr>
          <p:cNvPr id="4" name="Text Box 2">
            <a:extLst>
              <a:ext uri="{FF2B5EF4-FFF2-40B4-BE49-F238E27FC236}">
                <a16:creationId xmlns:a16="http://schemas.microsoft.com/office/drawing/2014/main" id="{8AF2D950-E734-4C4A-AEB4-8330D3520428}"/>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Rectangle 6">
            <a:extLst>
              <a:ext uri="{FF2B5EF4-FFF2-40B4-BE49-F238E27FC236}">
                <a16:creationId xmlns:a16="http://schemas.microsoft.com/office/drawing/2014/main" id="{015F0D97-84AD-9B46-892A-BAF8E1974708}"/>
              </a:ext>
            </a:extLst>
          </p:cNvPr>
          <p:cNvSpPr>
            <a:spLocks noChangeArrowheads="1"/>
          </p:cNvSpPr>
          <p:nvPr/>
        </p:nvSpPr>
        <p:spPr bwMode="auto">
          <a:xfrm>
            <a:off x="990600" y="2178801"/>
            <a:ext cx="2261838" cy="384721"/>
          </a:xfrm>
          <a:prstGeom prst="rect">
            <a:avLst/>
          </a:prstGeom>
          <a:noFill/>
          <a:ln>
            <a:noFill/>
          </a:ln>
          <a:effectLst/>
        </p:spPr>
        <p:txBody>
          <a:bodyPr wrap="none" lIns="0" tIns="0" rIns="0" bIns="0">
            <a:spAutoFit/>
          </a:bodyPr>
          <a:lstStyle/>
          <a:p>
            <a:pPr eaLnBrk="1" hangingPunct="1">
              <a:defRPr/>
            </a:pPr>
            <a:r>
              <a:rPr lang="zh-CN" altLang="en-US" sz="2500" b="1" dirty="0">
                <a:solidFill>
                  <a:srgbClr val="0000CC"/>
                </a:solidFill>
                <a:latin typeface="SimSun" panose="02010600030101010101" pitchFamily="2" charset="-122"/>
                <a:ea typeface="SimSun" panose="02010600030101010101" pitchFamily="2" charset="-122"/>
              </a:rPr>
              <a:t>代价函数</a:t>
            </a:r>
            <a:r>
              <a:rPr lang="en-US" altLang="zh-CN" sz="2500" b="1" dirty="0">
                <a:solidFill>
                  <a:srgbClr val="0000CC"/>
                </a:solidFill>
                <a:latin typeface="SimSun" panose="02010600030101010101" pitchFamily="2" charset="-122"/>
                <a:ea typeface="SimSun" panose="02010600030101010101" pitchFamily="2" charset="-122"/>
              </a:rPr>
              <a:t>C(X)</a:t>
            </a:r>
            <a:r>
              <a:rPr lang="zh-CN" altLang="en-US" sz="2500" b="1" dirty="0">
                <a:solidFill>
                  <a:srgbClr val="0000CC"/>
                </a:solidFill>
                <a:latin typeface="SimSun" panose="02010600030101010101" pitchFamily="2" charset="-122"/>
                <a:ea typeface="SimSun" panose="02010600030101010101" pitchFamily="2" charset="-122"/>
              </a:rPr>
              <a:t>：</a:t>
            </a:r>
          </a:p>
        </p:txBody>
      </p:sp>
      <p:sp>
        <p:nvSpPr>
          <p:cNvPr id="6" name="Oval 9">
            <a:extLst>
              <a:ext uri="{FF2B5EF4-FFF2-40B4-BE49-F238E27FC236}">
                <a16:creationId xmlns:a16="http://schemas.microsoft.com/office/drawing/2014/main" id="{C5017A61-C5CA-2C44-9521-52957BA15FE1}"/>
              </a:ext>
            </a:extLst>
          </p:cNvPr>
          <p:cNvSpPr>
            <a:spLocks noChangeArrowheads="1"/>
          </p:cNvSpPr>
          <p:nvPr/>
        </p:nvSpPr>
        <p:spPr bwMode="auto">
          <a:xfrm>
            <a:off x="1157287" y="3124200"/>
            <a:ext cx="381000" cy="381000"/>
          </a:xfrm>
          <a:prstGeom prst="ellipse">
            <a:avLst/>
          </a:prstGeom>
          <a:solidFill>
            <a:schemeClr val="bg1"/>
          </a:solidFill>
          <a:ln w="6350">
            <a:solidFill>
              <a:schemeClr val="tx1"/>
            </a:solidFill>
            <a:round/>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r</a:t>
            </a:r>
          </a:p>
        </p:txBody>
      </p:sp>
      <p:sp>
        <p:nvSpPr>
          <p:cNvPr id="7" name="Oval 10">
            <a:extLst>
              <a:ext uri="{FF2B5EF4-FFF2-40B4-BE49-F238E27FC236}">
                <a16:creationId xmlns:a16="http://schemas.microsoft.com/office/drawing/2014/main" id="{ED35D341-21A0-4A46-A7D0-AE66F153B632}"/>
              </a:ext>
            </a:extLst>
          </p:cNvPr>
          <p:cNvSpPr>
            <a:spLocks noChangeArrowheads="1"/>
          </p:cNvSpPr>
          <p:nvPr/>
        </p:nvSpPr>
        <p:spPr bwMode="auto">
          <a:xfrm>
            <a:off x="1157287" y="4114800"/>
            <a:ext cx="349250" cy="404813"/>
          </a:xfrm>
          <a:prstGeom prst="ellipse">
            <a:avLst/>
          </a:prstGeom>
          <a:solidFill>
            <a:schemeClr val="bg1"/>
          </a:solidFill>
          <a:ln w="6350">
            <a:solidFill>
              <a:schemeClr val="tx1"/>
            </a:solidFill>
            <a:round/>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X</a:t>
            </a:r>
          </a:p>
        </p:txBody>
      </p:sp>
      <p:sp>
        <p:nvSpPr>
          <p:cNvPr id="8" name="Oval 11">
            <a:extLst>
              <a:ext uri="{FF2B5EF4-FFF2-40B4-BE49-F238E27FC236}">
                <a16:creationId xmlns:a16="http://schemas.microsoft.com/office/drawing/2014/main" id="{EE1E9E40-0AB7-1646-90AF-23953EF1930D}"/>
              </a:ext>
            </a:extLst>
          </p:cNvPr>
          <p:cNvSpPr>
            <a:spLocks noChangeArrowheads="1"/>
          </p:cNvSpPr>
          <p:nvPr/>
        </p:nvSpPr>
        <p:spPr bwMode="auto">
          <a:xfrm>
            <a:off x="1690687" y="5257800"/>
            <a:ext cx="388938" cy="381000"/>
          </a:xfrm>
          <a:prstGeom prst="ellipse">
            <a:avLst/>
          </a:prstGeom>
          <a:solidFill>
            <a:schemeClr val="bg1"/>
          </a:solidFill>
          <a:ln w="6350">
            <a:solidFill>
              <a:schemeClr val="tx1"/>
            </a:solidFill>
            <a:round/>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a</a:t>
            </a:r>
          </a:p>
        </p:txBody>
      </p:sp>
      <p:sp>
        <p:nvSpPr>
          <p:cNvPr id="9" name="Line 12">
            <a:extLst>
              <a:ext uri="{FF2B5EF4-FFF2-40B4-BE49-F238E27FC236}">
                <a16:creationId xmlns:a16="http://schemas.microsoft.com/office/drawing/2014/main" id="{0FAA512A-EAC3-384F-A0A9-6504B607FA55}"/>
              </a:ext>
            </a:extLst>
          </p:cNvPr>
          <p:cNvSpPr>
            <a:spLocks noChangeShapeType="1"/>
          </p:cNvSpPr>
          <p:nvPr/>
        </p:nvSpPr>
        <p:spPr bwMode="auto">
          <a:xfrm>
            <a:off x="838200" y="3997325"/>
            <a:ext cx="1008062" cy="0"/>
          </a:xfrm>
          <a:prstGeom prst="line">
            <a:avLst/>
          </a:prstGeom>
          <a:noFill/>
          <a:ln w="6350">
            <a:solidFill>
              <a:schemeClr val="tx1"/>
            </a:solidFill>
            <a:prstDash val="dash"/>
            <a:round/>
            <a:headEnd/>
            <a:tailEnd/>
          </a:ln>
          <a:effectLst/>
        </p:spPr>
        <p:txBody>
          <a:bodyPr anchor="ctr">
            <a:spAutoFit/>
          </a:bodyPr>
          <a:lstStyle/>
          <a:p>
            <a:pPr eaLnBrk="1" hangingPunct="1">
              <a:defRPr/>
            </a:pPr>
            <a:endParaRPr lang="zh-CN" altLang="en-US">
              <a:latin typeface="Times New Roman" charset="0"/>
              <a:ea typeface="宋体" charset="-122"/>
            </a:endParaRPr>
          </a:p>
        </p:txBody>
      </p:sp>
      <p:cxnSp>
        <p:nvCxnSpPr>
          <p:cNvPr id="10" name="AutoShape 13">
            <a:extLst>
              <a:ext uri="{FF2B5EF4-FFF2-40B4-BE49-F238E27FC236}">
                <a16:creationId xmlns:a16="http://schemas.microsoft.com/office/drawing/2014/main" id="{CC2B914D-E3B7-1641-8506-EADC84228382}"/>
              </a:ext>
            </a:extLst>
          </p:cNvPr>
          <p:cNvCxnSpPr>
            <a:cxnSpLocks noChangeShapeType="1"/>
          </p:cNvCxnSpPr>
          <p:nvPr/>
        </p:nvCxnSpPr>
        <p:spPr bwMode="auto">
          <a:xfrm rot="16200000" flipH="1">
            <a:off x="1312862" y="4645025"/>
            <a:ext cx="746125" cy="447675"/>
          </a:xfrm>
          <a:prstGeom prst="curvedConnector3">
            <a:avLst>
              <a:gd name="adj1" fmla="val 52764"/>
            </a:avLst>
          </a:prstGeom>
          <a:noFill/>
          <a:ln w="6350">
            <a:solidFill>
              <a:schemeClr val="tx1"/>
            </a:solidFill>
            <a:round/>
            <a:headEnd/>
            <a:tailEnd/>
          </a:ln>
          <a:effectLst/>
        </p:spPr>
      </p:cxnSp>
      <p:sp>
        <p:nvSpPr>
          <p:cNvPr id="11" name="Text Box 14">
            <a:extLst>
              <a:ext uri="{FF2B5EF4-FFF2-40B4-BE49-F238E27FC236}">
                <a16:creationId xmlns:a16="http://schemas.microsoft.com/office/drawing/2014/main" id="{424AA336-CECF-184D-9C66-A31A84BF1E96}"/>
              </a:ext>
            </a:extLst>
          </p:cNvPr>
          <p:cNvSpPr txBox="1">
            <a:spLocks noChangeArrowheads="1"/>
          </p:cNvSpPr>
          <p:nvPr/>
        </p:nvSpPr>
        <p:spPr bwMode="auto">
          <a:xfrm>
            <a:off x="3625850" y="3319463"/>
            <a:ext cx="184150" cy="366712"/>
          </a:xfrm>
          <a:prstGeom prst="rect">
            <a:avLst/>
          </a:prstGeom>
          <a:noFill/>
          <a:ln>
            <a:noFill/>
          </a:ln>
          <a:effectLst/>
        </p:spPr>
        <p:txBody>
          <a:bodyPr wrap="none">
            <a:spAutoFit/>
          </a:bodyPr>
          <a:lstStyle/>
          <a:p>
            <a:pPr algn="ctr" eaLnBrk="1" hangingPunct="1">
              <a:defRPr/>
            </a:pPr>
            <a:endParaRPr lang="zh-CN" altLang="zh-CN" sz="1800">
              <a:solidFill>
                <a:schemeClr val="accent2"/>
              </a:solidFill>
              <a:latin typeface="Arial" charset="0"/>
              <a:ea typeface="华文行楷" charset="-122"/>
            </a:endParaRPr>
          </a:p>
        </p:txBody>
      </p:sp>
      <p:sp>
        <p:nvSpPr>
          <p:cNvPr id="13" name="Text Box 15">
            <a:extLst>
              <a:ext uri="{FF2B5EF4-FFF2-40B4-BE49-F238E27FC236}">
                <a16:creationId xmlns:a16="http://schemas.microsoft.com/office/drawing/2014/main" id="{9D476935-1C83-DC41-AF56-67A8526EA44E}"/>
              </a:ext>
            </a:extLst>
          </p:cNvPr>
          <p:cNvSpPr txBox="1">
            <a:spLocks noChangeArrowheads="1"/>
          </p:cNvSpPr>
          <p:nvPr/>
        </p:nvSpPr>
        <p:spPr bwMode="auto">
          <a:xfrm>
            <a:off x="2461429" y="3048887"/>
            <a:ext cx="5976938" cy="861774"/>
          </a:xfrm>
          <a:prstGeom prst="rect">
            <a:avLst/>
          </a:prstGeom>
          <a:noFill/>
          <a:ln>
            <a:noFill/>
          </a:ln>
          <a:effectLst/>
        </p:spPr>
        <p:txBody>
          <a:bodyPr>
            <a:spAutoFit/>
          </a:bodyPr>
          <a:lstStyle/>
          <a:p>
            <a:pPr eaLnBrk="1" hangingPunct="1">
              <a:defRPr/>
            </a:pPr>
            <a:r>
              <a:rPr lang="zh-CN" altLang="en-US" sz="2500" b="1" dirty="0">
                <a:latin typeface="SimSun" panose="02010600030101010101" pitchFamily="2" charset="-122"/>
                <a:ea typeface="SimSun" panose="02010600030101010101" pitchFamily="2" charset="-122"/>
              </a:rPr>
              <a:t>将可能导致答案的活结点赋以优先次序，必然要</a:t>
            </a:r>
            <a:r>
              <a:rPr lang="zh-CN" altLang="en-US" sz="2500" b="1" dirty="0">
                <a:solidFill>
                  <a:srgbClr val="0000CC"/>
                </a:solidFill>
                <a:latin typeface="SimSun" panose="02010600030101010101" pitchFamily="2" charset="-122"/>
                <a:ea typeface="SimSun" panose="02010600030101010101" pitchFamily="2" charset="-122"/>
              </a:rPr>
              <a:t>附加若干计算工作，即要付出代价。</a:t>
            </a:r>
          </a:p>
        </p:txBody>
      </p:sp>
      <p:sp>
        <p:nvSpPr>
          <p:cNvPr id="14" name="Rectangle 16">
            <a:extLst>
              <a:ext uri="{FF2B5EF4-FFF2-40B4-BE49-F238E27FC236}">
                <a16:creationId xmlns:a16="http://schemas.microsoft.com/office/drawing/2014/main" id="{AE12C0B4-EA0F-1C48-B7C4-87B4F25898E8}"/>
              </a:ext>
            </a:extLst>
          </p:cNvPr>
          <p:cNvSpPr>
            <a:spLocks noChangeArrowheads="1"/>
          </p:cNvSpPr>
          <p:nvPr/>
        </p:nvSpPr>
        <p:spPr bwMode="auto">
          <a:xfrm>
            <a:off x="2461429" y="4187863"/>
            <a:ext cx="6248400" cy="1154162"/>
          </a:xfrm>
          <a:prstGeom prst="rect">
            <a:avLst/>
          </a:prstGeom>
          <a:noFill/>
          <a:ln>
            <a:noFill/>
          </a:ln>
          <a:effectLst/>
        </p:spPr>
        <p:txBody>
          <a:bodyPr lIns="0" tIns="0" rIns="0" bIns="0">
            <a:spAutoFit/>
          </a:bodyPr>
          <a:lstStyle/>
          <a:p>
            <a:pPr eaLnBrk="1" hangingPunct="1">
              <a:defRPr/>
            </a:pPr>
            <a:r>
              <a:rPr lang="zh-CN" altLang="en-US" sz="2500" b="1">
                <a:latin typeface="SimSun" panose="02010600030101010101" pitchFamily="2" charset="-122"/>
                <a:ea typeface="SimSun" panose="02010600030101010101" pitchFamily="2" charset="-122"/>
              </a:rPr>
              <a:t>对于任一结点</a:t>
            </a:r>
            <a:r>
              <a:rPr lang="en-US" altLang="zh-CN" sz="2500" b="1">
                <a:latin typeface="SimSun" panose="02010600030101010101" pitchFamily="2" charset="-122"/>
                <a:ea typeface="SimSun" panose="02010600030101010101" pitchFamily="2" charset="-122"/>
              </a:rPr>
              <a:t>X</a:t>
            </a:r>
            <a:r>
              <a:rPr lang="zh-CN" altLang="en-US" sz="2500" b="1">
                <a:latin typeface="SimSun" panose="02010600030101010101" pitchFamily="2" charset="-122"/>
                <a:ea typeface="SimSun" panose="02010600030101010101" pitchFamily="2" charset="-122"/>
              </a:rPr>
              <a:t>，要付出的代价可以使用以下标准来衡量：</a:t>
            </a:r>
            <a:r>
              <a:rPr lang="zh-CN" altLang="en-US" sz="2500" b="1">
                <a:solidFill>
                  <a:srgbClr val="FF3300"/>
                </a:solidFill>
                <a:latin typeface="SimSun" panose="02010600030101010101" pitchFamily="2" charset="-122"/>
                <a:ea typeface="SimSun" panose="02010600030101010101" pitchFamily="2" charset="-122"/>
              </a:rPr>
              <a:t>在子树</a:t>
            </a:r>
            <a:r>
              <a:rPr lang="en-US" altLang="zh-CN" sz="2500" b="1">
                <a:solidFill>
                  <a:srgbClr val="FF3300"/>
                </a:solidFill>
                <a:latin typeface="SimSun" panose="02010600030101010101" pitchFamily="2" charset="-122"/>
                <a:ea typeface="SimSun" panose="02010600030101010101" pitchFamily="2" charset="-122"/>
              </a:rPr>
              <a:t>X</a:t>
            </a:r>
            <a:r>
              <a:rPr lang="zh-CN" altLang="en-US" sz="2500" b="1">
                <a:solidFill>
                  <a:srgbClr val="FF3300"/>
                </a:solidFill>
                <a:latin typeface="SimSun" panose="02010600030101010101" pitchFamily="2" charset="-122"/>
                <a:ea typeface="SimSun" panose="02010600030101010101" pitchFamily="2" charset="-122"/>
              </a:rPr>
              <a:t>中离</a:t>
            </a:r>
            <a:r>
              <a:rPr lang="en-US" altLang="zh-CN" sz="2500" b="1">
                <a:solidFill>
                  <a:srgbClr val="FF3300"/>
                </a:solidFill>
                <a:latin typeface="SimSun" panose="02010600030101010101" pitchFamily="2" charset="-122"/>
                <a:ea typeface="SimSun" panose="02010600030101010101" pitchFamily="2" charset="-122"/>
              </a:rPr>
              <a:t>X</a:t>
            </a:r>
            <a:r>
              <a:rPr lang="zh-CN" altLang="en-US" sz="2500" b="1">
                <a:solidFill>
                  <a:srgbClr val="FF3300"/>
                </a:solidFill>
                <a:latin typeface="SimSun" panose="02010600030101010101" pitchFamily="2" charset="-122"/>
                <a:ea typeface="SimSun" panose="02010600030101010101" pitchFamily="2" charset="-122"/>
              </a:rPr>
              <a:t>最近的那个答案结点到</a:t>
            </a:r>
            <a:r>
              <a:rPr lang="en-US" altLang="zh-CN" sz="2500" b="1">
                <a:solidFill>
                  <a:srgbClr val="FF3300"/>
                </a:solidFill>
                <a:latin typeface="SimSun" panose="02010600030101010101" pitchFamily="2" charset="-122"/>
                <a:ea typeface="SimSun" panose="02010600030101010101" pitchFamily="2" charset="-122"/>
              </a:rPr>
              <a:t>X</a:t>
            </a:r>
            <a:r>
              <a:rPr lang="zh-CN" altLang="en-US" sz="2500" b="1">
                <a:solidFill>
                  <a:srgbClr val="FF3300"/>
                </a:solidFill>
                <a:latin typeface="SimSun" panose="02010600030101010101" pitchFamily="2" charset="-122"/>
                <a:ea typeface="SimSun" panose="02010600030101010101" pitchFamily="2" charset="-122"/>
              </a:rPr>
              <a:t>的路径长度</a:t>
            </a:r>
          </a:p>
        </p:txBody>
      </p:sp>
    </p:spTree>
    <p:extLst>
      <p:ext uri="{BB962C8B-B14F-4D97-AF65-F5344CB8AC3E}">
        <p14:creationId xmlns:p14="http://schemas.microsoft.com/office/powerpoint/2010/main" val="25070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12</a:t>
            </a:fld>
            <a:endParaRPr lang="en-US" altLang="zh-CN"/>
          </a:p>
        </p:txBody>
      </p:sp>
      <p:sp>
        <p:nvSpPr>
          <p:cNvPr id="4" name="Text Box 2">
            <a:extLst>
              <a:ext uri="{FF2B5EF4-FFF2-40B4-BE49-F238E27FC236}">
                <a16:creationId xmlns:a16="http://schemas.microsoft.com/office/drawing/2014/main" id="{8AA216F0-24F3-0647-97E6-457A7D545842}"/>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Text Box 10">
            <a:extLst>
              <a:ext uri="{FF2B5EF4-FFF2-40B4-BE49-F238E27FC236}">
                <a16:creationId xmlns:a16="http://schemas.microsoft.com/office/drawing/2014/main" id="{57C4DB6F-49F5-1E4B-93EB-21FE2E4F1317}"/>
              </a:ext>
            </a:extLst>
          </p:cNvPr>
          <p:cNvSpPr txBox="1">
            <a:spLocks noChangeArrowheads="1"/>
          </p:cNvSpPr>
          <p:nvPr/>
        </p:nvSpPr>
        <p:spPr bwMode="auto">
          <a:xfrm>
            <a:off x="3687473" y="3471863"/>
            <a:ext cx="184731" cy="477054"/>
          </a:xfrm>
          <a:prstGeom prst="rect">
            <a:avLst/>
          </a:prstGeom>
          <a:noFill/>
          <a:ln>
            <a:noFill/>
          </a:ln>
          <a:effectLst/>
        </p:spPr>
        <p:txBody>
          <a:bodyPr wrap="none">
            <a:spAutoFit/>
          </a:bodyPr>
          <a:lstStyle/>
          <a:p>
            <a:pPr algn="ctr" eaLnBrk="1" hangingPunct="1">
              <a:defRPr/>
            </a:pPr>
            <a:endParaRPr lang="zh-CN" altLang="zh-CN" sz="2500">
              <a:solidFill>
                <a:schemeClr val="accent2"/>
              </a:solidFill>
              <a:latin typeface="SimSun" panose="02010600030101010101" pitchFamily="2" charset="-122"/>
              <a:ea typeface="SimSun" panose="02010600030101010101" pitchFamily="2" charset="-122"/>
            </a:endParaRPr>
          </a:p>
        </p:txBody>
      </p:sp>
      <p:sp>
        <p:nvSpPr>
          <p:cNvPr id="6" name="Rectangle 13">
            <a:extLst>
              <a:ext uri="{FF2B5EF4-FFF2-40B4-BE49-F238E27FC236}">
                <a16:creationId xmlns:a16="http://schemas.microsoft.com/office/drawing/2014/main" id="{98889F7F-FEF1-F845-B122-8D762CC0DA8A}"/>
              </a:ext>
            </a:extLst>
          </p:cNvPr>
          <p:cNvSpPr>
            <a:spLocks noChangeArrowheads="1"/>
          </p:cNvSpPr>
          <p:nvPr/>
        </p:nvSpPr>
        <p:spPr bwMode="auto">
          <a:xfrm>
            <a:off x="533400" y="2036070"/>
            <a:ext cx="2564805" cy="384721"/>
          </a:xfrm>
          <a:prstGeom prst="rect">
            <a:avLst/>
          </a:prstGeom>
          <a:noFill/>
          <a:ln>
            <a:noFill/>
          </a:ln>
          <a:effectLst/>
        </p:spPr>
        <p:txBody>
          <a:bodyPr wrap="none" lIns="0" tIns="0" rIns="0" bIns="0">
            <a:spAutoFit/>
          </a:bodyPr>
          <a:lstStyle/>
          <a:p>
            <a:pPr eaLnBrk="1" hangingPunct="1">
              <a:defRPr/>
            </a:pPr>
            <a:r>
              <a:rPr lang="zh-CN" altLang="en-US" sz="2500" dirty="0">
                <a:solidFill>
                  <a:srgbClr val="0000CC"/>
                </a:solidFill>
                <a:latin typeface="SimSun" panose="02010600030101010101" pitchFamily="2" charset="-122"/>
                <a:ea typeface="SimSun" panose="02010600030101010101" pitchFamily="2" charset="-122"/>
              </a:rPr>
              <a:t>结点成本函数</a:t>
            </a:r>
            <a:r>
              <a:rPr lang="en-US" altLang="zh-CN" sz="2500" dirty="0">
                <a:solidFill>
                  <a:srgbClr val="0000CC"/>
                </a:solidFill>
                <a:latin typeface="SimSun" panose="02010600030101010101" pitchFamily="2" charset="-122"/>
                <a:ea typeface="SimSun" panose="02010600030101010101" pitchFamily="2" charset="-122"/>
              </a:rPr>
              <a:t>C(*)</a:t>
            </a:r>
          </a:p>
        </p:txBody>
      </p:sp>
      <p:sp>
        <p:nvSpPr>
          <p:cNvPr id="7" name="Rectangle 14">
            <a:extLst>
              <a:ext uri="{FF2B5EF4-FFF2-40B4-BE49-F238E27FC236}">
                <a16:creationId xmlns:a16="http://schemas.microsoft.com/office/drawing/2014/main" id="{7C7F27BC-3F3B-5148-8773-188CF55CD4AA}"/>
              </a:ext>
            </a:extLst>
          </p:cNvPr>
          <p:cNvSpPr>
            <a:spLocks noChangeArrowheads="1"/>
          </p:cNvSpPr>
          <p:nvPr/>
        </p:nvSpPr>
        <p:spPr bwMode="auto">
          <a:xfrm>
            <a:off x="366091" y="2588315"/>
            <a:ext cx="8411817" cy="1246495"/>
          </a:xfrm>
          <a:prstGeom prst="rect">
            <a:avLst/>
          </a:prstGeom>
          <a:noFill/>
          <a:ln>
            <a:noFill/>
          </a:ln>
          <a:effec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500" dirty="0">
                <a:latin typeface="SimSun" panose="02010600030101010101" pitchFamily="2" charset="-122"/>
                <a:ea typeface="SimSun" panose="02010600030101010101" pitchFamily="2" charset="-122"/>
              </a:rPr>
              <a:t>如果</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是答案结点，则</a:t>
            </a:r>
            <a:r>
              <a:rPr lang="en-US" altLang="zh-CN" sz="2500" dirty="0">
                <a:latin typeface="SimSun" panose="02010600030101010101" pitchFamily="2" charset="-122"/>
                <a:ea typeface="SimSun" panose="02010600030101010101" pitchFamily="2" charset="-122"/>
              </a:rPr>
              <a:t>C(X)</a:t>
            </a:r>
            <a:r>
              <a:rPr lang="zh-CN" altLang="en-US" sz="2500" dirty="0">
                <a:latin typeface="SimSun" panose="02010600030101010101" pitchFamily="2" charset="-122"/>
                <a:ea typeface="SimSun" panose="02010600030101010101" pitchFamily="2" charset="-122"/>
              </a:rPr>
              <a:t>是由状态空间树的根结点到</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的成本。如果</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不是答案结点且子树</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不包含任何答案结点，则</a:t>
            </a:r>
            <a:r>
              <a:rPr lang="en-US" altLang="zh-CN" sz="2500" dirty="0">
                <a:latin typeface="SimSun" panose="02010600030101010101" pitchFamily="2" charset="-122"/>
                <a:ea typeface="SimSun" panose="02010600030101010101" pitchFamily="2" charset="-122"/>
              </a:rPr>
              <a:t>C(X)=;</a:t>
            </a:r>
            <a:r>
              <a:rPr lang="zh-CN" altLang="en-US" sz="2500" dirty="0">
                <a:latin typeface="SimSun" panose="02010600030101010101" pitchFamily="2" charset="-122"/>
                <a:ea typeface="SimSun" panose="02010600030101010101" pitchFamily="2" charset="-122"/>
              </a:rPr>
              <a:t>否则</a:t>
            </a:r>
            <a:r>
              <a:rPr lang="en-US" altLang="zh-CN" sz="2500" dirty="0">
                <a:latin typeface="SimSun" panose="02010600030101010101" pitchFamily="2" charset="-122"/>
                <a:ea typeface="SimSun" panose="02010600030101010101" pitchFamily="2" charset="-122"/>
              </a:rPr>
              <a:t>C(X)</a:t>
            </a:r>
            <a:r>
              <a:rPr lang="zh-CN" altLang="en-US" sz="2500" dirty="0">
                <a:latin typeface="SimSun" panose="02010600030101010101" pitchFamily="2" charset="-122"/>
                <a:ea typeface="SimSun" panose="02010600030101010101" pitchFamily="2" charset="-122"/>
              </a:rPr>
              <a:t>等于子树</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中具有最小成本的结点的成本。</a:t>
            </a:r>
          </a:p>
        </p:txBody>
      </p:sp>
      <p:sp>
        <p:nvSpPr>
          <p:cNvPr id="8" name="Text Box 15">
            <a:extLst>
              <a:ext uri="{FF2B5EF4-FFF2-40B4-BE49-F238E27FC236}">
                <a16:creationId xmlns:a16="http://schemas.microsoft.com/office/drawing/2014/main" id="{3A18582B-84FF-864B-9B82-9D96B003E66A}"/>
              </a:ext>
            </a:extLst>
          </p:cNvPr>
          <p:cNvSpPr txBox="1">
            <a:spLocks noChangeArrowheads="1"/>
          </p:cNvSpPr>
          <p:nvPr/>
        </p:nvSpPr>
        <p:spPr bwMode="auto">
          <a:xfrm>
            <a:off x="347167" y="4095111"/>
            <a:ext cx="8411817" cy="2015936"/>
          </a:xfrm>
          <a:prstGeom prst="rect">
            <a:avLst/>
          </a:prstGeom>
          <a:noFill/>
          <a:ln>
            <a:noFill/>
          </a:ln>
          <a:effec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dist" eaLnBrk="1" hangingPunct="1">
              <a:defRPr/>
            </a:pPr>
            <a:r>
              <a:rPr lang="zh-CN" altLang="en-US"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注意：要得到结点成本函数</a:t>
            </a:r>
            <a:r>
              <a:rPr lang="en-US" altLang="zh-CN"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C(*)</a:t>
            </a:r>
            <a:r>
              <a:rPr lang="zh-CN" altLang="en-US"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所用的计算工作量与解原问题具有相同的复杂度，这是因为计算一个结点的代价通常要检索包含一个答案结点的子树</a:t>
            </a:r>
            <a:r>
              <a:rPr lang="en-US" altLang="zh-CN"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X</a:t>
            </a:r>
            <a:r>
              <a:rPr lang="zh-CN" altLang="en-US"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才能确定，因此要得到精确的成本函数一般是不现实的。在算法中检测活结点的次序通常更具能够大致估计结点成本的函数</a:t>
            </a:r>
            <a:r>
              <a:rPr lang="en-US" altLang="zh-CN"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C</a:t>
            </a:r>
            <a:r>
              <a:rPr lang="en-US" altLang="zh-CN" sz="2500" b="1" baseline="30000"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a:t>
            </a:r>
            <a:r>
              <a:rPr lang="en-US" altLang="zh-CN"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a:t>
            </a:r>
            <a:r>
              <a:rPr lang="zh-CN" altLang="en-US"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来排出。</a:t>
            </a:r>
          </a:p>
        </p:txBody>
      </p:sp>
    </p:spTree>
    <p:extLst>
      <p:ext uri="{BB962C8B-B14F-4D97-AF65-F5344CB8AC3E}">
        <p14:creationId xmlns:p14="http://schemas.microsoft.com/office/powerpoint/2010/main" val="38888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13</a:t>
            </a:fld>
            <a:endParaRPr lang="en-US" altLang="zh-CN"/>
          </a:p>
        </p:txBody>
      </p:sp>
      <p:sp>
        <p:nvSpPr>
          <p:cNvPr id="4" name="Text Box 2">
            <a:extLst>
              <a:ext uri="{FF2B5EF4-FFF2-40B4-BE49-F238E27FC236}">
                <a16:creationId xmlns:a16="http://schemas.microsoft.com/office/drawing/2014/main" id="{8AA216F0-24F3-0647-97E6-457A7D545842}"/>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6" name="Rectangle 11">
            <a:extLst>
              <a:ext uri="{FF2B5EF4-FFF2-40B4-BE49-F238E27FC236}">
                <a16:creationId xmlns:a16="http://schemas.microsoft.com/office/drawing/2014/main" id="{4E29E34D-A2C3-454F-98A8-A43FE8C64120}"/>
              </a:ext>
            </a:extLst>
          </p:cNvPr>
          <p:cNvSpPr>
            <a:spLocks noChangeArrowheads="1"/>
          </p:cNvSpPr>
          <p:nvPr/>
        </p:nvSpPr>
        <p:spPr bwMode="auto">
          <a:xfrm>
            <a:off x="914400" y="2057400"/>
            <a:ext cx="2511906" cy="384721"/>
          </a:xfrm>
          <a:prstGeom prst="rect">
            <a:avLst/>
          </a:prstGeom>
          <a:noFill/>
          <a:ln>
            <a:noFill/>
          </a:ln>
          <a:effectLst/>
        </p:spPr>
        <p:txBody>
          <a:bodyPr wrap="none" lIns="0" tIns="0" rIns="0" bIns="0">
            <a:spAutoFit/>
          </a:bodyPr>
          <a:lstStyle/>
          <a:p>
            <a:pPr eaLnBrk="1" hangingPunct="1">
              <a:defRPr/>
            </a:pPr>
            <a:r>
              <a:rPr lang="zh-CN" altLang="en-US" sz="2500" dirty="0">
                <a:solidFill>
                  <a:srgbClr val="0000CC"/>
                </a:solidFill>
                <a:latin typeface="Times New Roman" charset="0"/>
                <a:ea typeface="宋体" charset="-122"/>
              </a:rPr>
              <a:t>结点成本函数</a:t>
            </a:r>
            <a:r>
              <a:rPr lang="en-US" altLang="zh-CN" sz="2500" dirty="0">
                <a:solidFill>
                  <a:srgbClr val="0000CC"/>
                </a:solidFill>
                <a:latin typeface="Times New Roman" charset="0"/>
                <a:ea typeface="宋体" charset="-122"/>
              </a:rPr>
              <a:t>C(*)</a:t>
            </a:r>
          </a:p>
        </p:txBody>
      </p:sp>
      <p:sp>
        <p:nvSpPr>
          <p:cNvPr id="7" name="Text Box 14">
            <a:extLst>
              <a:ext uri="{FF2B5EF4-FFF2-40B4-BE49-F238E27FC236}">
                <a16:creationId xmlns:a16="http://schemas.microsoft.com/office/drawing/2014/main" id="{A62F4A8C-5521-B346-8CCB-FE796ECEE1BC}"/>
              </a:ext>
            </a:extLst>
          </p:cNvPr>
          <p:cNvSpPr txBox="1">
            <a:spLocks noChangeArrowheads="1"/>
          </p:cNvSpPr>
          <p:nvPr/>
        </p:nvSpPr>
        <p:spPr bwMode="auto">
          <a:xfrm>
            <a:off x="304800" y="2743200"/>
            <a:ext cx="5791200" cy="2015936"/>
          </a:xfrm>
          <a:prstGeom prst="rect">
            <a:avLst/>
          </a:prstGeom>
          <a:noFill/>
          <a:ln>
            <a:noFill/>
          </a:ln>
          <a:effec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500" dirty="0">
                <a:latin typeface="SimSun" panose="02010600030101010101" pitchFamily="2" charset="-122"/>
                <a:ea typeface="SimSun" panose="02010600030101010101" pitchFamily="2" charset="-122"/>
              </a:rPr>
              <a:t>结点成本估计函数</a:t>
            </a:r>
            <a:r>
              <a:rPr lang="en-US" altLang="zh-CN" sz="2500" dirty="0">
                <a:latin typeface="SimSun" panose="02010600030101010101" pitchFamily="2" charset="-122"/>
                <a:ea typeface="SimSun" panose="02010600030101010101" pitchFamily="2" charset="-122"/>
              </a:rPr>
              <a:t>C</a:t>
            </a:r>
            <a:r>
              <a:rPr lang="en-US" altLang="zh-CN" sz="2500" baseline="30000" dirty="0">
                <a:latin typeface="SimSun" panose="02010600030101010101" pitchFamily="2" charset="-122"/>
                <a:ea typeface="SimSun" panose="02010600030101010101" pitchFamily="2" charset="-122"/>
              </a:rPr>
              <a:t>’</a:t>
            </a:r>
            <a:r>
              <a:rPr lang="en-US" altLang="zh-CN" sz="2500" dirty="0">
                <a:latin typeface="SimSun" panose="02010600030101010101" pitchFamily="2" charset="-122"/>
                <a:ea typeface="SimSun" panose="02010600030101010101" pitchFamily="2" charset="-122"/>
              </a:rPr>
              <a:t>(*)</a:t>
            </a:r>
            <a:r>
              <a:rPr lang="zh-CN" altLang="en-US" sz="2500" dirty="0">
                <a:latin typeface="SimSun" panose="02010600030101010101" pitchFamily="2" charset="-122"/>
                <a:ea typeface="SimSun" panose="02010600030101010101" pitchFamily="2" charset="-122"/>
              </a:rPr>
              <a:t>的定义</a:t>
            </a:r>
          </a:p>
          <a:p>
            <a:pPr eaLnBrk="1" hangingPunct="1">
              <a:defRPr/>
            </a:pPr>
            <a:r>
              <a:rPr lang="en-US" altLang="zh-CN" sz="2500" dirty="0">
                <a:latin typeface="SimSun" panose="02010600030101010101" pitchFamily="2" charset="-122"/>
                <a:ea typeface="SimSun" panose="02010600030101010101" pitchFamily="2" charset="-122"/>
              </a:rPr>
              <a:t>C</a:t>
            </a:r>
            <a:r>
              <a:rPr lang="en-US" altLang="zh-CN" sz="2500" baseline="30000" dirty="0">
                <a:latin typeface="SimSun" panose="02010600030101010101" pitchFamily="2" charset="-122"/>
                <a:ea typeface="SimSun" panose="02010600030101010101" pitchFamily="2" charset="-122"/>
              </a:rPr>
              <a:t>’</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a:t>
            </a:r>
            <a:r>
              <a:rPr lang="en-US" altLang="zh-CN" sz="2500" dirty="0">
                <a:latin typeface="SimSun" panose="02010600030101010101" pitchFamily="2" charset="-122"/>
                <a:ea typeface="SimSun" panose="02010600030101010101" pitchFamily="2" charset="-122"/>
              </a:rPr>
              <a:t>h(x)+ g</a:t>
            </a:r>
            <a:r>
              <a:rPr lang="en-US" altLang="zh-CN" sz="2500" baseline="30000" dirty="0">
                <a:latin typeface="SimSun" panose="02010600030101010101" pitchFamily="2" charset="-122"/>
                <a:ea typeface="SimSun" panose="02010600030101010101" pitchFamily="2" charset="-122"/>
              </a:rPr>
              <a:t>’</a:t>
            </a:r>
            <a:r>
              <a:rPr lang="en-US" altLang="zh-CN" sz="2500" dirty="0">
                <a:latin typeface="SimSun" panose="02010600030101010101" pitchFamily="2" charset="-122"/>
                <a:ea typeface="SimSun" panose="02010600030101010101" pitchFamily="2" charset="-122"/>
              </a:rPr>
              <a:t>(X)</a:t>
            </a:r>
          </a:p>
          <a:p>
            <a:pPr eaLnBrk="1" hangingPunct="1">
              <a:defRPr/>
            </a:pPr>
            <a:r>
              <a:rPr lang="en-US" altLang="zh-CN" sz="2500" dirty="0">
                <a:latin typeface="SimSun" panose="02010600030101010101" pitchFamily="2" charset="-122"/>
                <a:ea typeface="SimSun" panose="02010600030101010101" pitchFamily="2" charset="-122"/>
              </a:rPr>
              <a:t>h(x)</a:t>
            </a:r>
            <a:r>
              <a:rPr lang="zh-CN" altLang="en-US" sz="2500" dirty="0">
                <a:latin typeface="SimSun" panose="02010600030101010101" pitchFamily="2" charset="-122"/>
                <a:ea typeface="SimSun" panose="02010600030101010101" pitchFamily="2" charset="-122"/>
              </a:rPr>
              <a:t>：由根结点到结点</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的代价</a:t>
            </a:r>
          </a:p>
          <a:p>
            <a:pPr eaLnBrk="1" hangingPunct="1">
              <a:defRPr/>
            </a:pPr>
            <a:r>
              <a:rPr lang="en-US" altLang="zh-CN" sz="2500" dirty="0">
                <a:latin typeface="SimSun" panose="02010600030101010101" pitchFamily="2" charset="-122"/>
                <a:ea typeface="SimSun" panose="02010600030101010101" pitchFamily="2" charset="-122"/>
              </a:rPr>
              <a:t>g</a:t>
            </a:r>
            <a:r>
              <a:rPr lang="en-US" altLang="zh-CN" sz="2500" baseline="30000" dirty="0">
                <a:latin typeface="SimSun" panose="02010600030101010101" pitchFamily="2" charset="-122"/>
                <a:ea typeface="SimSun" panose="02010600030101010101" pitchFamily="2" charset="-122"/>
              </a:rPr>
              <a:t>’</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：由</a:t>
            </a:r>
            <a:r>
              <a:rPr lang="en-US" altLang="zh-CN" sz="2500" dirty="0">
                <a:latin typeface="SimSun" panose="02010600030101010101" pitchFamily="2" charset="-122"/>
                <a:ea typeface="SimSun" panose="02010600030101010101" pitchFamily="2" charset="-122"/>
              </a:rPr>
              <a:t>X</a:t>
            </a:r>
            <a:r>
              <a:rPr lang="zh-CN" altLang="en-US" sz="2500" dirty="0">
                <a:latin typeface="SimSun" panose="02010600030101010101" pitchFamily="2" charset="-122"/>
                <a:ea typeface="SimSun" panose="02010600030101010101" pitchFamily="2" charset="-122"/>
              </a:rPr>
              <a:t>到达一个答案结点的代价估计函数，有</a:t>
            </a:r>
            <a:r>
              <a:rPr lang="en-US" altLang="zh-CN"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C</a:t>
            </a:r>
            <a:r>
              <a:rPr lang="en-US" altLang="zh-CN" sz="2500" b="1" baseline="30000"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a:t>
            </a:r>
            <a:r>
              <a:rPr lang="en-US" altLang="zh-CN" sz="25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(X)&lt;= C(X)</a:t>
            </a:r>
          </a:p>
        </p:txBody>
      </p:sp>
      <p:grpSp>
        <p:nvGrpSpPr>
          <p:cNvPr id="8" name="Group 15">
            <a:extLst>
              <a:ext uri="{FF2B5EF4-FFF2-40B4-BE49-F238E27FC236}">
                <a16:creationId xmlns:a16="http://schemas.microsoft.com/office/drawing/2014/main" id="{A7E4AF3C-54D4-8646-BEC7-033CF15C64BF}"/>
              </a:ext>
            </a:extLst>
          </p:cNvPr>
          <p:cNvGrpSpPr>
            <a:grpSpLocks/>
          </p:cNvGrpSpPr>
          <p:nvPr/>
        </p:nvGrpSpPr>
        <p:grpSpPr bwMode="auto">
          <a:xfrm>
            <a:off x="6597488" y="1909465"/>
            <a:ext cx="2089150" cy="4338638"/>
            <a:chOff x="1900" y="1392"/>
            <a:chExt cx="1316" cy="2733"/>
          </a:xfrm>
        </p:grpSpPr>
        <p:sp>
          <p:nvSpPr>
            <p:cNvPr id="9" name="Oval 16">
              <a:extLst>
                <a:ext uri="{FF2B5EF4-FFF2-40B4-BE49-F238E27FC236}">
                  <a16:creationId xmlns:a16="http://schemas.microsoft.com/office/drawing/2014/main" id="{6ADB7161-B024-6246-81FA-FDB9BCAAD349}"/>
                </a:ext>
              </a:extLst>
            </p:cNvPr>
            <p:cNvSpPr>
              <a:spLocks noChangeArrowheads="1"/>
            </p:cNvSpPr>
            <p:nvPr/>
          </p:nvSpPr>
          <p:spPr bwMode="auto">
            <a:xfrm>
              <a:off x="2304" y="1392"/>
              <a:ext cx="432" cy="432"/>
            </a:xfrm>
            <a:prstGeom prst="ellipse">
              <a:avLst/>
            </a:prstGeom>
            <a:solidFill>
              <a:schemeClr val="bg1"/>
            </a:solidFill>
            <a:ln w="6350">
              <a:solidFill>
                <a:schemeClr val="tx1"/>
              </a:solidFill>
              <a:round/>
              <a:headEnd/>
              <a:tailEnd/>
            </a:ln>
            <a:effectLst/>
          </p:spPr>
          <p:txBody>
            <a:bodyPr wrap="none" lIns="0" tIns="0" rIns="0" bIns="0" anchor="ctr"/>
            <a:lstStyle/>
            <a:p>
              <a:pPr algn="ctr" eaLnBrk="1" hangingPunct="1">
                <a:defRPr/>
              </a:pPr>
              <a:r>
                <a:rPr lang="en-US" altLang="zh-CN" sz="2500">
                  <a:solidFill>
                    <a:schemeClr val="accent2"/>
                  </a:solidFill>
                  <a:latin typeface="Arial" charset="0"/>
                  <a:ea typeface="华文行楷" charset="-122"/>
                </a:rPr>
                <a:t>r</a:t>
              </a:r>
            </a:p>
          </p:txBody>
        </p:sp>
        <p:sp>
          <p:nvSpPr>
            <p:cNvPr id="10" name="Oval 17">
              <a:extLst>
                <a:ext uri="{FF2B5EF4-FFF2-40B4-BE49-F238E27FC236}">
                  <a16:creationId xmlns:a16="http://schemas.microsoft.com/office/drawing/2014/main" id="{84563D64-2276-D24D-9135-4BB07156E161}"/>
                </a:ext>
              </a:extLst>
            </p:cNvPr>
            <p:cNvSpPr>
              <a:spLocks noChangeArrowheads="1"/>
            </p:cNvSpPr>
            <p:nvPr/>
          </p:nvSpPr>
          <p:spPr bwMode="auto">
            <a:xfrm>
              <a:off x="2304" y="2688"/>
              <a:ext cx="389" cy="433"/>
            </a:xfrm>
            <a:prstGeom prst="ellipse">
              <a:avLst/>
            </a:prstGeom>
            <a:solidFill>
              <a:schemeClr val="bg1"/>
            </a:solidFill>
            <a:ln w="6350">
              <a:solidFill>
                <a:schemeClr val="tx1"/>
              </a:solidFill>
              <a:round/>
              <a:headEnd/>
              <a:tailEnd/>
            </a:ln>
            <a:effectLst/>
          </p:spPr>
          <p:txBody>
            <a:bodyPr wrap="none" lIns="0" tIns="0" rIns="0" bIns="0" anchor="ctr"/>
            <a:lstStyle/>
            <a:p>
              <a:pPr algn="ctr" eaLnBrk="1" hangingPunct="1">
                <a:defRPr/>
              </a:pPr>
              <a:r>
                <a:rPr lang="en-US" altLang="zh-CN" sz="2500">
                  <a:solidFill>
                    <a:schemeClr val="accent2"/>
                  </a:solidFill>
                  <a:latin typeface="Arial" charset="0"/>
                  <a:ea typeface="华文行楷" charset="-122"/>
                </a:rPr>
                <a:t>X</a:t>
              </a:r>
            </a:p>
          </p:txBody>
        </p:sp>
        <p:sp>
          <p:nvSpPr>
            <p:cNvPr id="11" name="Oval 18">
              <a:extLst>
                <a:ext uri="{FF2B5EF4-FFF2-40B4-BE49-F238E27FC236}">
                  <a16:creationId xmlns:a16="http://schemas.microsoft.com/office/drawing/2014/main" id="{EBB573CF-8D56-A84E-8C00-7C00679C48F4}"/>
                </a:ext>
              </a:extLst>
            </p:cNvPr>
            <p:cNvSpPr>
              <a:spLocks noChangeArrowheads="1"/>
            </p:cNvSpPr>
            <p:nvPr/>
          </p:nvSpPr>
          <p:spPr bwMode="auto">
            <a:xfrm>
              <a:off x="2832" y="3792"/>
              <a:ext cx="384" cy="333"/>
            </a:xfrm>
            <a:prstGeom prst="ellipse">
              <a:avLst/>
            </a:prstGeom>
            <a:solidFill>
              <a:schemeClr val="bg1"/>
            </a:solidFill>
            <a:ln w="6350">
              <a:solidFill>
                <a:schemeClr val="tx1"/>
              </a:solidFill>
              <a:round/>
              <a:headEnd/>
              <a:tailEnd/>
            </a:ln>
            <a:effectLst/>
          </p:spPr>
          <p:txBody>
            <a:bodyPr wrap="none" lIns="0" tIns="0" rIns="0" bIns="0" anchor="ctr"/>
            <a:lstStyle/>
            <a:p>
              <a:pPr algn="ctr" eaLnBrk="1" hangingPunct="1">
                <a:defRPr/>
              </a:pPr>
              <a:r>
                <a:rPr lang="en-US" altLang="zh-CN" sz="2500">
                  <a:solidFill>
                    <a:schemeClr val="accent2"/>
                  </a:solidFill>
                  <a:latin typeface="Arial" charset="0"/>
                  <a:ea typeface="华文行楷" charset="-122"/>
                </a:rPr>
                <a:t>a</a:t>
              </a:r>
            </a:p>
          </p:txBody>
        </p:sp>
        <p:sp>
          <p:nvSpPr>
            <p:cNvPr id="13" name="Text Box 19">
              <a:extLst>
                <a:ext uri="{FF2B5EF4-FFF2-40B4-BE49-F238E27FC236}">
                  <a16:creationId xmlns:a16="http://schemas.microsoft.com/office/drawing/2014/main" id="{E4E221D1-BB90-224E-9002-F54B8A7929DF}"/>
                </a:ext>
              </a:extLst>
            </p:cNvPr>
            <p:cNvSpPr txBox="1">
              <a:spLocks noChangeArrowheads="1"/>
            </p:cNvSpPr>
            <p:nvPr/>
          </p:nvSpPr>
          <p:spPr bwMode="auto">
            <a:xfrm>
              <a:off x="1900" y="2154"/>
              <a:ext cx="925" cy="301"/>
            </a:xfrm>
            <a:prstGeom prst="rect">
              <a:avLst/>
            </a:prstGeom>
            <a:noFill/>
            <a:ln>
              <a:noFill/>
            </a:ln>
            <a:effectLst/>
          </p:spPr>
          <p:txBody>
            <a:bodyPr wrap="none">
              <a:spAutoFit/>
            </a:bodyPr>
            <a:lstStyle/>
            <a:p>
              <a:pPr algn="ctr" eaLnBrk="1" hangingPunct="1">
                <a:defRPr/>
              </a:pPr>
              <a:r>
                <a:rPr lang="en-US" altLang="zh-CN" sz="2500">
                  <a:solidFill>
                    <a:schemeClr val="accent2"/>
                  </a:solidFill>
                  <a:latin typeface="Arial" charset="0"/>
                  <a:ea typeface="华文行楷" charset="-122"/>
                </a:rPr>
                <a:t>…….h(x)</a:t>
              </a:r>
            </a:p>
          </p:txBody>
        </p:sp>
        <p:sp>
          <p:nvSpPr>
            <p:cNvPr id="14" name="Text Box 20">
              <a:extLst>
                <a:ext uri="{FF2B5EF4-FFF2-40B4-BE49-F238E27FC236}">
                  <a16:creationId xmlns:a16="http://schemas.microsoft.com/office/drawing/2014/main" id="{B39DB5CB-AA1E-E642-BFAD-88D7FBCBA430}"/>
                </a:ext>
              </a:extLst>
            </p:cNvPr>
            <p:cNvSpPr txBox="1">
              <a:spLocks noChangeArrowheads="1"/>
            </p:cNvSpPr>
            <p:nvPr/>
          </p:nvSpPr>
          <p:spPr bwMode="auto">
            <a:xfrm>
              <a:off x="1997" y="3216"/>
              <a:ext cx="1059" cy="301"/>
            </a:xfrm>
            <a:prstGeom prst="rect">
              <a:avLst/>
            </a:prstGeom>
            <a:noFill/>
            <a:ln>
              <a:noFill/>
            </a:ln>
            <a:effectLst/>
          </p:spPr>
          <p:txBody>
            <a:bodyPr wrap="none">
              <a:spAutoFit/>
            </a:bodyPr>
            <a:lstStyle/>
            <a:p>
              <a:pPr algn="ctr" eaLnBrk="1" hangingPunct="1">
                <a:defRPr/>
              </a:pPr>
              <a:r>
                <a:rPr lang="en-US" altLang="zh-CN" sz="2500">
                  <a:solidFill>
                    <a:schemeClr val="accent2"/>
                  </a:solidFill>
                  <a:latin typeface="Arial" charset="0"/>
                  <a:ea typeface="华文行楷" charset="-122"/>
                </a:rPr>
                <a:t>……..g’(X)</a:t>
              </a:r>
            </a:p>
          </p:txBody>
        </p:sp>
      </p:grpSp>
    </p:spTree>
    <p:extLst>
      <p:ext uri="{BB962C8B-B14F-4D97-AF65-F5344CB8AC3E}">
        <p14:creationId xmlns:p14="http://schemas.microsoft.com/office/powerpoint/2010/main" val="255824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14</a:t>
            </a:fld>
            <a:endParaRPr lang="en-US" altLang="zh-CN"/>
          </a:p>
        </p:txBody>
      </p:sp>
      <p:sp>
        <p:nvSpPr>
          <p:cNvPr id="4" name="Text Box 2">
            <a:extLst>
              <a:ext uri="{FF2B5EF4-FFF2-40B4-BE49-F238E27FC236}">
                <a16:creationId xmlns:a16="http://schemas.microsoft.com/office/drawing/2014/main" id="{8AA216F0-24F3-0647-97E6-457A7D545842}"/>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Text Box 12">
            <a:extLst>
              <a:ext uri="{FF2B5EF4-FFF2-40B4-BE49-F238E27FC236}">
                <a16:creationId xmlns:a16="http://schemas.microsoft.com/office/drawing/2014/main" id="{C79EC5D4-DD7F-7E40-95C9-E65195ADA0EB}"/>
              </a:ext>
            </a:extLst>
          </p:cNvPr>
          <p:cNvSpPr txBox="1">
            <a:spLocks noChangeArrowheads="1"/>
          </p:cNvSpPr>
          <p:nvPr/>
        </p:nvSpPr>
        <p:spPr bwMode="auto">
          <a:xfrm>
            <a:off x="457200" y="1981200"/>
            <a:ext cx="8147050" cy="1107996"/>
          </a:xfrm>
          <a:prstGeom prst="rect">
            <a:avLst/>
          </a:prstGeom>
          <a:noFill/>
          <a:ln>
            <a:noFill/>
          </a:ln>
          <a:effectLst/>
        </p:spPr>
        <p:txBody>
          <a:bodyPr>
            <a:spAutoFit/>
          </a:bodyPr>
          <a:lstStyle/>
          <a:p>
            <a:pPr eaLnBrk="1" hangingPunct="1">
              <a:defRPr/>
            </a:pPr>
            <a:r>
              <a:rPr lang="zh-CN" altLang="en-US" sz="2200" dirty="0">
                <a:latin typeface="SimSun" panose="02010600030101010101" pitchFamily="2" charset="-122"/>
                <a:ea typeface="SimSun" panose="02010600030101010101" pitchFamily="2" charset="-122"/>
              </a:rPr>
              <a:t>选择下一个</a:t>
            </a:r>
            <a:r>
              <a:rPr lang="en-US" altLang="zh-CN" sz="2200" dirty="0">
                <a:latin typeface="SimSun" panose="02010600030101010101" pitchFamily="2" charset="-122"/>
                <a:ea typeface="SimSun" panose="02010600030101010101" pitchFamily="2" charset="-122"/>
              </a:rPr>
              <a:t>EN</a:t>
            </a:r>
            <a:r>
              <a:rPr lang="zh-CN" altLang="en-US" sz="2200" dirty="0">
                <a:latin typeface="SimSun" panose="02010600030101010101" pitchFamily="2" charset="-122"/>
                <a:ea typeface="SimSun" panose="02010600030101010101" pitchFamily="2" charset="-122"/>
              </a:rPr>
              <a:t>结点的搜索策略总是选取有最小成本估值的活结点作为下一个</a:t>
            </a:r>
            <a:r>
              <a:rPr lang="en-US" altLang="zh-CN" sz="2200" dirty="0">
                <a:latin typeface="SimSun" panose="02010600030101010101" pitchFamily="2" charset="-122"/>
                <a:ea typeface="SimSun" panose="02010600030101010101" pitchFamily="2" charset="-122"/>
              </a:rPr>
              <a:t>EN</a:t>
            </a:r>
            <a:r>
              <a:rPr lang="zh-CN" altLang="en-US" sz="2200" dirty="0">
                <a:latin typeface="SimSun" panose="02010600030101010101" pitchFamily="2" charset="-122"/>
                <a:ea typeface="SimSun" panose="02010600030101010101" pitchFamily="2" charset="-122"/>
              </a:rPr>
              <a:t>结点。因此，这种策略称之为最小代价检索。伴之有</a:t>
            </a:r>
            <a:r>
              <a:rPr lang="zh-CN" altLang="en-US" sz="2200" b="1" dirty="0">
                <a:solidFill>
                  <a:srgbClr val="FF3300"/>
                </a:solidFill>
                <a:effectLst>
                  <a:outerShdw blurRad="38100" dist="38100" dir="2700000" algn="tl">
                    <a:srgbClr val="C0C0C0"/>
                  </a:outerShdw>
                </a:effectLst>
                <a:latin typeface="SimSun" panose="02010600030101010101" pitchFamily="2" charset="-122"/>
                <a:ea typeface="SimSun" panose="02010600030101010101" pitchFamily="2" charset="-122"/>
              </a:rPr>
              <a:t>限界函数</a:t>
            </a:r>
            <a:r>
              <a:rPr lang="zh-CN" altLang="en-US" sz="2200" dirty="0">
                <a:latin typeface="SimSun" panose="02010600030101010101" pitchFamily="2" charset="-122"/>
                <a:ea typeface="SimSun" panose="02010600030101010101" pitchFamily="2" charset="-122"/>
              </a:rPr>
              <a:t>的</a:t>
            </a:r>
            <a:r>
              <a:rPr lang="en-US" altLang="zh-CN" sz="2200" dirty="0">
                <a:latin typeface="SimSun" panose="02010600030101010101" pitchFamily="2" charset="-122"/>
                <a:ea typeface="SimSun" panose="02010600030101010101" pitchFamily="2" charset="-122"/>
              </a:rPr>
              <a:t>LC-</a:t>
            </a:r>
            <a:r>
              <a:rPr lang="zh-CN" altLang="en-US" sz="2200" dirty="0">
                <a:latin typeface="SimSun" panose="02010600030101010101" pitchFamily="2" charset="-122"/>
                <a:ea typeface="SimSun" panose="02010600030101010101" pitchFamily="2" charset="-122"/>
              </a:rPr>
              <a:t>搜索称为</a:t>
            </a:r>
            <a:r>
              <a:rPr lang="en-US" altLang="zh-CN" sz="2200" b="1" dirty="0">
                <a:solidFill>
                  <a:srgbClr val="0000CC"/>
                </a:solidFill>
                <a:effectLst>
                  <a:outerShdw blurRad="38100" dist="38100" dir="2700000" algn="tl">
                    <a:srgbClr val="C0C0C0"/>
                  </a:outerShdw>
                </a:effectLst>
                <a:latin typeface="SimSun" panose="02010600030101010101" pitchFamily="2" charset="-122"/>
                <a:ea typeface="SimSun" panose="02010600030101010101" pitchFamily="2" charset="-122"/>
              </a:rPr>
              <a:t>LC</a:t>
            </a:r>
            <a:r>
              <a:rPr lang="zh-CN" altLang="en-US" sz="2200" b="1" dirty="0">
                <a:solidFill>
                  <a:srgbClr val="0000CC"/>
                </a:solidFill>
                <a:effectLst>
                  <a:outerShdw blurRad="38100" dist="38100" dir="2700000" algn="tl">
                    <a:srgbClr val="C0C0C0"/>
                  </a:outerShdw>
                </a:effectLst>
                <a:latin typeface="SimSun" panose="02010600030101010101" pitchFamily="2" charset="-122"/>
                <a:ea typeface="SimSun" panose="02010600030101010101" pitchFamily="2" charset="-122"/>
              </a:rPr>
              <a:t>分枝－限界搜索</a:t>
            </a:r>
            <a:r>
              <a:rPr lang="zh-CN" altLang="en-US" sz="2200" dirty="0">
                <a:latin typeface="SimSun" panose="02010600030101010101" pitchFamily="2" charset="-122"/>
                <a:ea typeface="SimSun" panose="02010600030101010101" pitchFamily="2" charset="-122"/>
              </a:rPr>
              <a:t>。</a:t>
            </a:r>
          </a:p>
        </p:txBody>
      </p:sp>
      <p:sp>
        <p:nvSpPr>
          <p:cNvPr id="6" name="Text Box 13">
            <a:extLst>
              <a:ext uri="{FF2B5EF4-FFF2-40B4-BE49-F238E27FC236}">
                <a16:creationId xmlns:a16="http://schemas.microsoft.com/office/drawing/2014/main" id="{F1EB3A5D-25F2-7041-B5D5-7A70B7BAB8E8}"/>
              </a:ext>
            </a:extLst>
          </p:cNvPr>
          <p:cNvSpPr txBox="1">
            <a:spLocks noChangeArrowheads="1"/>
          </p:cNvSpPr>
          <p:nvPr/>
        </p:nvSpPr>
        <p:spPr bwMode="auto">
          <a:xfrm>
            <a:off x="457200" y="3158959"/>
            <a:ext cx="7924800" cy="1446550"/>
          </a:xfrm>
          <a:prstGeom prst="rect">
            <a:avLst/>
          </a:prstGeom>
          <a:noFill/>
          <a:ln>
            <a:noFill/>
          </a:ln>
          <a:effectLst/>
        </p:spPr>
        <p:txBody>
          <a:bodyPr>
            <a:spAutoFit/>
          </a:bodyPr>
          <a:lstStyle/>
          <a:p>
            <a:pPr eaLnBrk="1" hangingPunct="1">
              <a:defRPr/>
            </a:pPr>
            <a:r>
              <a:rPr lang="zh-CN" altLang="en-US" sz="2200" dirty="0">
                <a:latin typeface="+mn-ea"/>
                <a:ea typeface="+mn-ea"/>
              </a:rPr>
              <a:t>举例：用最小代价搜索</a:t>
            </a:r>
            <a:r>
              <a:rPr lang="en-US" altLang="zh-CN" sz="2200" dirty="0">
                <a:latin typeface="+mn-ea"/>
                <a:ea typeface="+mn-ea"/>
              </a:rPr>
              <a:t>9</a:t>
            </a:r>
            <a:r>
              <a:rPr lang="zh-CN" altLang="en-US" sz="2200" dirty="0">
                <a:latin typeface="+mn-ea"/>
                <a:ea typeface="+mn-ea"/>
              </a:rPr>
              <a:t>宫问题。</a:t>
            </a:r>
            <a:r>
              <a:rPr lang="en-US" altLang="zh-CN" sz="2200" dirty="0">
                <a:latin typeface="+mn-ea"/>
                <a:ea typeface="+mn-ea"/>
              </a:rPr>
              <a:t>9</a:t>
            </a:r>
            <a:r>
              <a:rPr lang="zh-CN" altLang="en-US" sz="2200" dirty="0">
                <a:latin typeface="+mn-ea"/>
                <a:ea typeface="+mn-ea"/>
              </a:rPr>
              <a:t>宫问题如下：在如图所示的</a:t>
            </a:r>
            <a:r>
              <a:rPr lang="en-US" altLang="zh-CN" sz="2200" dirty="0">
                <a:latin typeface="+mn-ea"/>
                <a:ea typeface="+mn-ea"/>
              </a:rPr>
              <a:t>3×3</a:t>
            </a:r>
            <a:r>
              <a:rPr lang="zh-CN" altLang="en-US" sz="2200" dirty="0">
                <a:latin typeface="+mn-ea"/>
                <a:ea typeface="+mn-ea"/>
              </a:rPr>
              <a:t>的棋盘上，要求用最少的步骤，将</a:t>
            </a:r>
            <a:r>
              <a:rPr lang="en-US" altLang="zh-CN" sz="2200" dirty="0">
                <a:latin typeface="+mn-ea"/>
                <a:ea typeface="+mn-ea"/>
              </a:rPr>
              <a:t>8</a:t>
            </a:r>
            <a:r>
              <a:rPr lang="zh-CN" altLang="en-US" sz="2200" dirty="0">
                <a:latin typeface="+mn-ea"/>
                <a:ea typeface="+mn-ea"/>
              </a:rPr>
              <a:t>个处于初始状态的数字移动到目标状态。移动的规则是：只能在空格的上下左右</a:t>
            </a:r>
            <a:r>
              <a:rPr lang="en-US" altLang="zh-CN" sz="2200" dirty="0">
                <a:latin typeface="+mn-ea"/>
                <a:ea typeface="+mn-ea"/>
              </a:rPr>
              <a:t>4</a:t>
            </a:r>
            <a:r>
              <a:rPr lang="zh-CN" altLang="en-US" sz="2200" dirty="0">
                <a:latin typeface="+mn-ea"/>
                <a:ea typeface="+mn-ea"/>
              </a:rPr>
              <a:t>个数字中选一个移入方格。</a:t>
            </a:r>
          </a:p>
        </p:txBody>
      </p:sp>
      <p:sp>
        <p:nvSpPr>
          <p:cNvPr id="7" name="Rectangle 14">
            <a:extLst>
              <a:ext uri="{FF2B5EF4-FFF2-40B4-BE49-F238E27FC236}">
                <a16:creationId xmlns:a16="http://schemas.microsoft.com/office/drawing/2014/main" id="{E8C6274F-1904-7947-BE0B-2825FC3315D8}"/>
              </a:ext>
            </a:extLst>
          </p:cNvPr>
          <p:cNvSpPr>
            <a:spLocks noChangeArrowheads="1"/>
          </p:cNvSpPr>
          <p:nvPr/>
        </p:nvSpPr>
        <p:spPr bwMode="auto">
          <a:xfrm>
            <a:off x="2124075" y="4724400"/>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2</a:t>
            </a:r>
          </a:p>
        </p:txBody>
      </p:sp>
      <p:sp>
        <p:nvSpPr>
          <p:cNvPr id="8" name="Rectangle 15">
            <a:extLst>
              <a:ext uri="{FF2B5EF4-FFF2-40B4-BE49-F238E27FC236}">
                <a16:creationId xmlns:a16="http://schemas.microsoft.com/office/drawing/2014/main" id="{698FEC07-DD4C-DE44-8B5E-2FBEB3D521A2}"/>
              </a:ext>
            </a:extLst>
          </p:cNvPr>
          <p:cNvSpPr>
            <a:spLocks noChangeArrowheads="1"/>
          </p:cNvSpPr>
          <p:nvPr/>
        </p:nvSpPr>
        <p:spPr bwMode="auto">
          <a:xfrm>
            <a:off x="2566988" y="4724400"/>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8</a:t>
            </a:r>
          </a:p>
        </p:txBody>
      </p:sp>
      <p:sp>
        <p:nvSpPr>
          <p:cNvPr id="9" name="Rectangle 16">
            <a:extLst>
              <a:ext uri="{FF2B5EF4-FFF2-40B4-BE49-F238E27FC236}">
                <a16:creationId xmlns:a16="http://schemas.microsoft.com/office/drawing/2014/main" id="{42BDFBE5-E74E-0C4D-B8EF-83BBBC360B82}"/>
              </a:ext>
            </a:extLst>
          </p:cNvPr>
          <p:cNvSpPr>
            <a:spLocks noChangeArrowheads="1"/>
          </p:cNvSpPr>
          <p:nvPr/>
        </p:nvSpPr>
        <p:spPr bwMode="auto">
          <a:xfrm>
            <a:off x="2987675" y="4724400"/>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3</a:t>
            </a:r>
          </a:p>
        </p:txBody>
      </p:sp>
      <p:sp>
        <p:nvSpPr>
          <p:cNvPr id="10" name="Rectangle 17">
            <a:extLst>
              <a:ext uri="{FF2B5EF4-FFF2-40B4-BE49-F238E27FC236}">
                <a16:creationId xmlns:a16="http://schemas.microsoft.com/office/drawing/2014/main" id="{EB84C90C-6597-7E47-BD05-E3E7E85AD065}"/>
              </a:ext>
            </a:extLst>
          </p:cNvPr>
          <p:cNvSpPr>
            <a:spLocks noChangeArrowheads="1"/>
          </p:cNvSpPr>
          <p:nvPr/>
        </p:nvSpPr>
        <p:spPr bwMode="auto">
          <a:xfrm>
            <a:off x="2124075" y="5084763"/>
            <a:ext cx="431800" cy="360362"/>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1</a:t>
            </a:r>
          </a:p>
        </p:txBody>
      </p:sp>
      <p:sp>
        <p:nvSpPr>
          <p:cNvPr id="11" name="Rectangle 18">
            <a:extLst>
              <a:ext uri="{FF2B5EF4-FFF2-40B4-BE49-F238E27FC236}">
                <a16:creationId xmlns:a16="http://schemas.microsoft.com/office/drawing/2014/main" id="{5BF5A91A-67AC-E94F-813C-85001965167F}"/>
              </a:ext>
            </a:extLst>
          </p:cNvPr>
          <p:cNvSpPr>
            <a:spLocks noChangeArrowheads="1"/>
          </p:cNvSpPr>
          <p:nvPr/>
        </p:nvSpPr>
        <p:spPr bwMode="auto">
          <a:xfrm>
            <a:off x="2555875" y="5084763"/>
            <a:ext cx="431800" cy="360362"/>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6</a:t>
            </a:r>
          </a:p>
        </p:txBody>
      </p:sp>
      <p:sp>
        <p:nvSpPr>
          <p:cNvPr id="13" name="Rectangle 19">
            <a:extLst>
              <a:ext uri="{FF2B5EF4-FFF2-40B4-BE49-F238E27FC236}">
                <a16:creationId xmlns:a16="http://schemas.microsoft.com/office/drawing/2014/main" id="{1189218F-9B03-8346-BE7C-298781E9414A}"/>
              </a:ext>
            </a:extLst>
          </p:cNvPr>
          <p:cNvSpPr>
            <a:spLocks noChangeArrowheads="1"/>
          </p:cNvSpPr>
          <p:nvPr/>
        </p:nvSpPr>
        <p:spPr bwMode="auto">
          <a:xfrm>
            <a:off x="2987675" y="5084763"/>
            <a:ext cx="431800" cy="360362"/>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4</a:t>
            </a:r>
          </a:p>
        </p:txBody>
      </p:sp>
      <p:sp>
        <p:nvSpPr>
          <p:cNvPr id="14" name="Rectangle 20">
            <a:extLst>
              <a:ext uri="{FF2B5EF4-FFF2-40B4-BE49-F238E27FC236}">
                <a16:creationId xmlns:a16="http://schemas.microsoft.com/office/drawing/2014/main" id="{8EB76839-A7E5-8240-B4FE-4FF9BE5D68A8}"/>
              </a:ext>
            </a:extLst>
          </p:cNvPr>
          <p:cNvSpPr>
            <a:spLocks noChangeArrowheads="1"/>
          </p:cNvSpPr>
          <p:nvPr/>
        </p:nvSpPr>
        <p:spPr bwMode="auto">
          <a:xfrm>
            <a:off x="2124075" y="5445125"/>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7</a:t>
            </a:r>
          </a:p>
        </p:txBody>
      </p:sp>
      <p:sp>
        <p:nvSpPr>
          <p:cNvPr id="15" name="Rectangle 21">
            <a:extLst>
              <a:ext uri="{FF2B5EF4-FFF2-40B4-BE49-F238E27FC236}">
                <a16:creationId xmlns:a16="http://schemas.microsoft.com/office/drawing/2014/main" id="{2ED9C712-8642-8849-BF85-B65A7019A515}"/>
              </a:ext>
            </a:extLst>
          </p:cNvPr>
          <p:cNvSpPr>
            <a:spLocks noChangeArrowheads="1"/>
          </p:cNvSpPr>
          <p:nvPr/>
        </p:nvSpPr>
        <p:spPr bwMode="auto">
          <a:xfrm>
            <a:off x="2555875" y="5445125"/>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eaLnBrk="1" hangingPunct="1">
              <a:defRPr/>
            </a:pPr>
            <a:endParaRPr lang="zh-CN" altLang="en-US">
              <a:latin typeface="Times New Roman" charset="0"/>
              <a:ea typeface="宋体" charset="-122"/>
            </a:endParaRPr>
          </a:p>
        </p:txBody>
      </p:sp>
      <p:sp>
        <p:nvSpPr>
          <p:cNvPr id="16" name="Rectangle 22">
            <a:extLst>
              <a:ext uri="{FF2B5EF4-FFF2-40B4-BE49-F238E27FC236}">
                <a16:creationId xmlns:a16="http://schemas.microsoft.com/office/drawing/2014/main" id="{7463E6DF-C8C9-9745-8CB2-5884F574D564}"/>
              </a:ext>
            </a:extLst>
          </p:cNvPr>
          <p:cNvSpPr>
            <a:spLocks noChangeArrowheads="1"/>
          </p:cNvSpPr>
          <p:nvPr/>
        </p:nvSpPr>
        <p:spPr bwMode="auto">
          <a:xfrm>
            <a:off x="2987675" y="5445125"/>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5</a:t>
            </a:r>
          </a:p>
        </p:txBody>
      </p:sp>
      <p:sp>
        <p:nvSpPr>
          <p:cNvPr id="17" name="Rectangle 23">
            <a:extLst>
              <a:ext uri="{FF2B5EF4-FFF2-40B4-BE49-F238E27FC236}">
                <a16:creationId xmlns:a16="http://schemas.microsoft.com/office/drawing/2014/main" id="{9AFEC287-0CAF-0843-9317-3159A70AFE02}"/>
              </a:ext>
            </a:extLst>
          </p:cNvPr>
          <p:cNvSpPr>
            <a:spLocks noChangeArrowheads="1"/>
          </p:cNvSpPr>
          <p:nvPr/>
        </p:nvSpPr>
        <p:spPr bwMode="auto">
          <a:xfrm>
            <a:off x="4429125" y="4724400"/>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1</a:t>
            </a:r>
          </a:p>
        </p:txBody>
      </p:sp>
      <p:sp>
        <p:nvSpPr>
          <p:cNvPr id="18" name="Rectangle 24">
            <a:extLst>
              <a:ext uri="{FF2B5EF4-FFF2-40B4-BE49-F238E27FC236}">
                <a16:creationId xmlns:a16="http://schemas.microsoft.com/office/drawing/2014/main" id="{8E186722-55A1-B840-A82A-2C3E08803D33}"/>
              </a:ext>
            </a:extLst>
          </p:cNvPr>
          <p:cNvSpPr>
            <a:spLocks noChangeArrowheads="1"/>
          </p:cNvSpPr>
          <p:nvPr/>
        </p:nvSpPr>
        <p:spPr bwMode="auto">
          <a:xfrm>
            <a:off x="4860925" y="4724400"/>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2</a:t>
            </a:r>
          </a:p>
        </p:txBody>
      </p:sp>
      <p:sp>
        <p:nvSpPr>
          <p:cNvPr id="19" name="Rectangle 25">
            <a:extLst>
              <a:ext uri="{FF2B5EF4-FFF2-40B4-BE49-F238E27FC236}">
                <a16:creationId xmlns:a16="http://schemas.microsoft.com/office/drawing/2014/main" id="{9E5EDB62-D4A8-4348-AB96-7872D01C0355}"/>
              </a:ext>
            </a:extLst>
          </p:cNvPr>
          <p:cNvSpPr>
            <a:spLocks noChangeArrowheads="1"/>
          </p:cNvSpPr>
          <p:nvPr/>
        </p:nvSpPr>
        <p:spPr bwMode="auto">
          <a:xfrm>
            <a:off x="5292725" y="4724400"/>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3</a:t>
            </a:r>
          </a:p>
        </p:txBody>
      </p:sp>
      <p:sp>
        <p:nvSpPr>
          <p:cNvPr id="20" name="Rectangle 26">
            <a:extLst>
              <a:ext uri="{FF2B5EF4-FFF2-40B4-BE49-F238E27FC236}">
                <a16:creationId xmlns:a16="http://schemas.microsoft.com/office/drawing/2014/main" id="{6F41BD79-49A3-B844-B334-09B3DBEA1258}"/>
              </a:ext>
            </a:extLst>
          </p:cNvPr>
          <p:cNvSpPr>
            <a:spLocks noChangeArrowheads="1"/>
          </p:cNvSpPr>
          <p:nvPr/>
        </p:nvSpPr>
        <p:spPr bwMode="auto">
          <a:xfrm>
            <a:off x="4429125" y="5084763"/>
            <a:ext cx="431800" cy="360362"/>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8</a:t>
            </a:r>
          </a:p>
        </p:txBody>
      </p:sp>
      <p:sp>
        <p:nvSpPr>
          <p:cNvPr id="21" name="Rectangle 27">
            <a:extLst>
              <a:ext uri="{FF2B5EF4-FFF2-40B4-BE49-F238E27FC236}">
                <a16:creationId xmlns:a16="http://schemas.microsoft.com/office/drawing/2014/main" id="{48E7EA46-B941-EB44-814D-5BF35AE5B7DC}"/>
              </a:ext>
            </a:extLst>
          </p:cNvPr>
          <p:cNvSpPr>
            <a:spLocks noChangeArrowheads="1"/>
          </p:cNvSpPr>
          <p:nvPr/>
        </p:nvSpPr>
        <p:spPr bwMode="auto">
          <a:xfrm>
            <a:off x="4860925" y="5084763"/>
            <a:ext cx="431800" cy="360362"/>
          </a:xfrm>
          <a:prstGeom prst="rect">
            <a:avLst/>
          </a:prstGeom>
          <a:solidFill>
            <a:schemeClr val="bg1"/>
          </a:solidFill>
          <a:ln w="6350">
            <a:solidFill>
              <a:schemeClr val="tx1"/>
            </a:solidFill>
            <a:miter lim="800000"/>
            <a:headEnd/>
            <a:tailEnd/>
          </a:ln>
          <a:effectLst/>
        </p:spPr>
        <p:txBody>
          <a:bodyPr wrap="none" lIns="0" tIns="0" rIns="0" bIns="0" anchor="ctr"/>
          <a:lstStyle/>
          <a:p>
            <a:pPr eaLnBrk="1" hangingPunct="1">
              <a:defRPr/>
            </a:pPr>
            <a:endParaRPr lang="zh-CN" altLang="en-US">
              <a:latin typeface="Times New Roman" charset="0"/>
              <a:ea typeface="宋体" charset="-122"/>
            </a:endParaRPr>
          </a:p>
        </p:txBody>
      </p:sp>
      <p:sp>
        <p:nvSpPr>
          <p:cNvPr id="22" name="Rectangle 28">
            <a:extLst>
              <a:ext uri="{FF2B5EF4-FFF2-40B4-BE49-F238E27FC236}">
                <a16:creationId xmlns:a16="http://schemas.microsoft.com/office/drawing/2014/main" id="{D7F44673-453A-C34E-80B8-79683D11150D}"/>
              </a:ext>
            </a:extLst>
          </p:cNvPr>
          <p:cNvSpPr>
            <a:spLocks noChangeArrowheads="1"/>
          </p:cNvSpPr>
          <p:nvPr/>
        </p:nvSpPr>
        <p:spPr bwMode="auto">
          <a:xfrm>
            <a:off x="5292725" y="5084763"/>
            <a:ext cx="431800" cy="360362"/>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4</a:t>
            </a:r>
          </a:p>
        </p:txBody>
      </p:sp>
      <p:sp>
        <p:nvSpPr>
          <p:cNvPr id="23" name="Rectangle 29">
            <a:extLst>
              <a:ext uri="{FF2B5EF4-FFF2-40B4-BE49-F238E27FC236}">
                <a16:creationId xmlns:a16="http://schemas.microsoft.com/office/drawing/2014/main" id="{3BEB9C2A-1EB0-BB47-9027-94DD35BF48FE}"/>
              </a:ext>
            </a:extLst>
          </p:cNvPr>
          <p:cNvSpPr>
            <a:spLocks noChangeArrowheads="1"/>
          </p:cNvSpPr>
          <p:nvPr/>
        </p:nvSpPr>
        <p:spPr bwMode="auto">
          <a:xfrm>
            <a:off x="4429125" y="5445125"/>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7</a:t>
            </a:r>
          </a:p>
        </p:txBody>
      </p:sp>
      <p:sp>
        <p:nvSpPr>
          <p:cNvPr id="24" name="Rectangle 30">
            <a:extLst>
              <a:ext uri="{FF2B5EF4-FFF2-40B4-BE49-F238E27FC236}">
                <a16:creationId xmlns:a16="http://schemas.microsoft.com/office/drawing/2014/main" id="{96A21573-B752-B24F-A3B8-DDBD7512D20C}"/>
              </a:ext>
            </a:extLst>
          </p:cNvPr>
          <p:cNvSpPr>
            <a:spLocks noChangeArrowheads="1"/>
          </p:cNvSpPr>
          <p:nvPr/>
        </p:nvSpPr>
        <p:spPr bwMode="auto">
          <a:xfrm>
            <a:off x="4860925" y="5445125"/>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6</a:t>
            </a:r>
          </a:p>
        </p:txBody>
      </p:sp>
      <p:sp>
        <p:nvSpPr>
          <p:cNvPr id="25" name="Rectangle 31">
            <a:extLst>
              <a:ext uri="{FF2B5EF4-FFF2-40B4-BE49-F238E27FC236}">
                <a16:creationId xmlns:a16="http://schemas.microsoft.com/office/drawing/2014/main" id="{0598675B-1610-0F4D-BB85-0C043A067241}"/>
              </a:ext>
            </a:extLst>
          </p:cNvPr>
          <p:cNvSpPr>
            <a:spLocks noChangeArrowheads="1"/>
          </p:cNvSpPr>
          <p:nvPr/>
        </p:nvSpPr>
        <p:spPr bwMode="auto">
          <a:xfrm>
            <a:off x="5292725" y="5445125"/>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5</a:t>
            </a:r>
          </a:p>
        </p:txBody>
      </p:sp>
      <p:sp>
        <p:nvSpPr>
          <p:cNvPr id="26" name="Line 32">
            <a:extLst>
              <a:ext uri="{FF2B5EF4-FFF2-40B4-BE49-F238E27FC236}">
                <a16:creationId xmlns:a16="http://schemas.microsoft.com/office/drawing/2014/main" id="{A84D8522-E189-2441-89C7-CFB2815D2784}"/>
              </a:ext>
            </a:extLst>
          </p:cNvPr>
          <p:cNvSpPr>
            <a:spLocks noChangeShapeType="1"/>
          </p:cNvSpPr>
          <p:nvPr/>
        </p:nvSpPr>
        <p:spPr bwMode="auto">
          <a:xfrm>
            <a:off x="3635375" y="5300663"/>
            <a:ext cx="649288" cy="0"/>
          </a:xfrm>
          <a:prstGeom prst="line">
            <a:avLst/>
          </a:prstGeom>
          <a:noFill/>
          <a:ln w="6350">
            <a:solidFill>
              <a:schemeClr val="tx1"/>
            </a:solidFill>
            <a:round/>
            <a:headEnd/>
            <a:tailEnd type="triangle" w="med" len="me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7" name="Text Box 33">
            <a:extLst>
              <a:ext uri="{FF2B5EF4-FFF2-40B4-BE49-F238E27FC236}">
                <a16:creationId xmlns:a16="http://schemas.microsoft.com/office/drawing/2014/main" id="{9E96E70E-FDF6-D44A-ADF3-B7BB6E0C7B31}"/>
              </a:ext>
            </a:extLst>
          </p:cNvPr>
          <p:cNvSpPr txBox="1">
            <a:spLocks noChangeArrowheads="1"/>
          </p:cNvSpPr>
          <p:nvPr/>
        </p:nvSpPr>
        <p:spPr bwMode="auto">
          <a:xfrm>
            <a:off x="2124075" y="5876925"/>
            <a:ext cx="1098550" cy="366713"/>
          </a:xfrm>
          <a:prstGeom prst="rect">
            <a:avLst/>
          </a:prstGeom>
          <a:noFill/>
          <a:ln>
            <a:noFill/>
          </a:ln>
          <a:effectLst/>
        </p:spPr>
        <p:txBody>
          <a:bodyPr wrap="none">
            <a:spAutoFit/>
          </a:bodyPr>
          <a:lstStyle/>
          <a:p>
            <a:pPr algn="ctr" eaLnBrk="1" hangingPunct="1">
              <a:defRPr/>
            </a:pPr>
            <a:r>
              <a:rPr lang="zh-CN" altLang="en-US" sz="1800">
                <a:solidFill>
                  <a:schemeClr val="accent2"/>
                </a:solidFill>
                <a:latin typeface="Arial" charset="0"/>
                <a:ea typeface="华文行楷" charset="-122"/>
              </a:rPr>
              <a:t>初始状态</a:t>
            </a:r>
          </a:p>
        </p:txBody>
      </p:sp>
      <p:sp>
        <p:nvSpPr>
          <p:cNvPr id="28" name="Text Box 34">
            <a:extLst>
              <a:ext uri="{FF2B5EF4-FFF2-40B4-BE49-F238E27FC236}">
                <a16:creationId xmlns:a16="http://schemas.microsoft.com/office/drawing/2014/main" id="{356CA2EF-9ACB-4044-8D44-B361956DD6E8}"/>
              </a:ext>
            </a:extLst>
          </p:cNvPr>
          <p:cNvSpPr txBox="1">
            <a:spLocks noChangeArrowheads="1"/>
          </p:cNvSpPr>
          <p:nvPr/>
        </p:nvSpPr>
        <p:spPr bwMode="auto">
          <a:xfrm>
            <a:off x="4500563" y="5876925"/>
            <a:ext cx="1098550" cy="366713"/>
          </a:xfrm>
          <a:prstGeom prst="rect">
            <a:avLst/>
          </a:prstGeom>
          <a:noFill/>
          <a:ln>
            <a:noFill/>
          </a:ln>
          <a:effectLst/>
        </p:spPr>
        <p:txBody>
          <a:bodyPr wrap="none">
            <a:spAutoFit/>
          </a:bodyPr>
          <a:lstStyle/>
          <a:p>
            <a:pPr algn="ctr" eaLnBrk="1" hangingPunct="1">
              <a:defRPr/>
            </a:pPr>
            <a:r>
              <a:rPr lang="zh-CN" altLang="en-US" sz="1800">
                <a:solidFill>
                  <a:schemeClr val="accent2"/>
                </a:solidFill>
                <a:latin typeface="Arial" charset="0"/>
                <a:ea typeface="华文行楷" charset="-122"/>
              </a:rPr>
              <a:t>目标状态</a:t>
            </a:r>
          </a:p>
        </p:txBody>
      </p:sp>
    </p:spTree>
    <p:extLst>
      <p:ext uri="{BB962C8B-B14F-4D97-AF65-F5344CB8AC3E}">
        <p14:creationId xmlns:p14="http://schemas.microsoft.com/office/powerpoint/2010/main" val="357365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15</a:t>
            </a:fld>
            <a:endParaRPr lang="en-US" altLang="zh-CN"/>
          </a:p>
        </p:txBody>
      </p:sp>
      <p:sp>
        <p:nvSpPr>
          <p:cNvPr id="4" name="Text Box 2">
            <a:extLst>
              <a:ext uri="{FF2B5EF4-FFF2-40B4-BE49-F238E27FC236}">
                <a16:creationId xmlns:a16="http://schemas.microsoft.com/office/drawing/2014/main" id="{8AA216F0-24F3-0647-97E6-457A7D545842}"/>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29" name="Text Box 2">
            <a:extLst>
              <a:ext uri="{FF2B5EF4-FFF2-40B4-BE49-F238E27FC236}">
                <a16:creationId xmlns:a16="http://schemas.microsoft.com/office/drawing/2014/main" id="{BE016B8D-BD6F-0042-B75E-B53F1ABC4CD5}"/>
              </a:ext>
            </a:extLst>
          </p:cNvPr>
          <p:cNvSpPr txBox="1">
            <a:spLocks noChangeArrowheads="1"/>
          </p:cNvSpPr>
          <p:nvPr/>
        </p:nvSpPr>
        <p:spPr bwMode="auto">
          <a:xfrm>
            <a:off x="685800" y="1909465"/>
            <a:ext cx="7991475" cy="2800767"/>
          </a:xfrm>
          <a:prstGeom prst="rect">
            <a:avLst/>
          </a:prstGeom>
          <a:noFill/>
          <a:ln>
            <a:noFill/>
          </a:ln>
          <a:effec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200" dirty="0">
                <a:latin typeface="SimSun" panose="02010600030101010101" pitchFamily="2" charset="-122"/>
                <a:ea typeface="SimSun" panose="02010600030101010101" pitchFamily="2" charset="-122"/>
              </a:rPr>
              <a:t>分析：</a:t>
            </a:r>
          </a:p>
          <a:p>
            <a:pPr eaLnBrk="1" hangingPunct="1">
              <a:defRPr/>
            </a:pPr>
            <a:r>
              <a:rPr lang="en-US" altLang="zh-CN" sz="2200" dirty="0">
                <a:latin typeface="SimSun" panose="02010600030101010101" pitchFamily="2" charset="-122"/>
                <a:ea typeface="SimSun" panose="02010600030101010101" pitchFamily="2" charset="-122"/>
              </a:rPr>
              <a:t>1</a:t>
            </a:r>
            <a:r>
              <a:rPr lang="zh-CN" altLang="en-US" sz="2200" dirty="0">
                <a:latin typeface="SimSun" panose="02010600030101010101" pitchFamily="2" charset="-122"/>
                <a:ea typeface="SimSun" panose="02010600030101010101" pitchFamily="2" charset="-122"/>
              </a:rPr>
              <a:t>）状态结点为棋盘的某一状态</a:t>
            </a:r>
          </a:p>
          <a:p>
            <a:pPr eaLnBrk="1" hangingPunct="1">
              <a:defRPr/>
            </a:pPr>
            <a:r>
              <a:rPr lang="en-US" altLang="zh-CN" sz="2200" dirty="0">
                <a:latin typeface="SimSun" panose="02010600030101010101" pitchFamily="2" charset="-122"/>
                <a:ea typeface="SimSun" panose="02010600030101010101" pitchFamily="2" charset="-122"/>
              </a:rPr>
              <a:t>2</a:t>
            </a:r>
            <a:r>
              <a:rPr lang="zh-CN" altLang="en-US" sz="2200" dirty="0">
                <a:latin typeface="SimSun" panose="02010600030101010101" pitchFamily="2" charset="-122"/>
                <a:ea typeface="SimSun" panose="02010600030101010101" pitchFamily="2" charset="-122"/>
              </a:rPr>
              <a:t>）子结点为可以移动数字块达到的状态</a:t>
            </a:r>
          </a:p>
          <a:p>
            <a:pPr eaLnBrk="1" hangingPunct="1">
              <a:defRPr/>
            </a:pPr>
            <a:r>
              <a:rPr lang="en-US" altLang="zh-CN" sz="2200" dirty="0">
                <a:latin typeface="SimSun" panose="02010600030101010101" pitchFamily="2" charset="-122"/>
                <a:ea typeface="SimSun" panose="02010600030101010101" pitchFamily="2" charset="-122"/>
              </a:rPr>
              <a:t>3</a:t>
            </a:r>
            <a:r>
              <a:rPr lang="zh-CN" altLang="en-US" sz="2200" dirty="0">
                <a:latin typeface="SimSun" panose="02010600030101010101" pitchFamily="2" charset="-122"/>
                <a:ea typeface="SimSun" panose="02010600030101010101" pitchFamily="2" charset="-122"/>
              </a:rPr>
              <a:t>）代价函数为从初始状态到达目标状态所移动的步骤</a:t>
            </a:r>
          </a:p>
          <a:p>
            <a:pPr eaLnBrk="1" hangingPunct="1">
              <a:defRPr/>
            </a:pPr>
            <a:r>
              <a:rPr lang="zh-CN" altLang="en-US" sz="2200" b="1" dirty="0">
                <a:solidFill>
                  <a:srgbClr val="0000CC"/>
                </a:solidFill>
                <a:effectLst>
                  <a:outerShdw blurRad="38100" dist="38100" dir="2700000" algn="tl">
                    <a:srgbClr val="C0C0C0"/>
                  </a:outerShdw>
                </a:effectLst>
                <a:latin typeface="SimSun" panose="02010600030101010101" pitchFamily="2" charset="-122"/>
                <a:ea typeface="SimSun" panose="02010600030101010101" pitchFamily="2" charset="-122"/>
              </a:rPr>
              <a:t>最小代价估计函数：</a:t>
            </a:r>
          </a:p>
          <a:p>
            <a:pPr eaLnBrk="1" hangingPunct="1">
              <a:defRPr/>
            </a:pPr>
            <a:r>
              <a:rPr lang="en-US" altLang="zh-CN" sz="2200" b="1" dirty="0">
                <a:latin typeface="SimSun" panose="02010600030101010101" pitchFamily="2" charset="-122"/>
                <a:ea typeface="SimSun" panose="02010600030101010101" pitchFamily="2" charset="-122"/>
              </a:rPr>
              <a:t>C</a:t>
            </a:r>
            <a:r>
              <a:rPr lang="en-US" altLang="zh-CN" sz="2200" b="1" baseline="30000" dirty="0">
                <a:latin typeface="SimSun" panose="02010600030101010101" pitchFamily="2" charset="-122"/>
                <a:ea typeface="SimSun" panose="02010600030101010101" pitchFamily="2" charset="-122"/>
              </a:rPr>
              <a:t>’</a:t>
            </a:r>
            <a:r>
              <a:rPr lang="en-US" altLang="zh-CN" sz="2200" b="1" dirty="0">
                <a:latin typeface="SimSun" panose="02010600030101010101" pitchFamily="2" charset="-122"/>
                <a:ea typeface="SimSun" panose="02010600030101010101" pitchFamily="2" charset="-122"/>
              </a:rPr>
              <a:t>(X)</a:t>
            </a:r>
            <a:r>
              <a:rPr lang="zh-CN" altLang="en-US" sz="2200" b="1" dirty="0">
                <a:latin typeface="SimSun" panose="02010600030101010101" pitchFamily="2" charset="-122"/>
                <a:ea typeface="SimSun" panose="02010600030101010101" pitchFamily="2" charset="-122"/>
              </a:rPr>
              <a:t>＝从初始状态到</a:t>
            </a:r>
            <a:r>
              <a:rPr lang="en-US" altLang="zh-CN" sz="2200" b="1" dirty="0">
                <a:latin typeface="SimSun" panose="02010600030101010101" pitchFamily="2" charset="-122"/>
                <a:ea typeface="SimSun" panose="02010600030101010101" pitchFamily="2" charset="-122"/>
              </a:rPr>
              <a:t>X</a:t>
            </a:r>
            <a:r>
              <a:rPr lang="zh-CN" altLang="en-US" sz="2200" b="1" dirty="0">
                <a:latin typeface="SimSun" panose="02010600030101010101" pitchFamily="2" charset="-122"/>
                <a:ea typeface="SimSun" panose="02010600030101010101" pitchFamily="2" charset="-122"/>
              </a:rPr>
              <a:t>所移动的次数＋还未到位的数字方块数</a:t>
            </a:r>
            <a:r>
              <a:rPr lang="zh-CN" altLang="en-US" sz="2200" dirty="0">
                <a:latin typeface="SimSun" panose="02010600030101010101" pitchFamily="2" charset="-122"/>
                <a:ea typeface="SimSun" panose="02010600030101010101" pitchFamily="2" charset="-122"/>
              </a:rPr>
              <a:t>。</a:t>
            </a:r>
          </a:p>
          <a:p>
            <a:pPr eaLnBrk="1" hangingPunct="1">
              <a:defRPr/>
            </a:pPr>
            <a:r>
              <a:rPr lang="zh-CN" altLang="en-US" sz="2200" dirty="0">
                <a:latin typeface="SimSun" panose="02010600030101010101" pitchFamily="2" charset="-122"/>
                <a:ea typeface="SimSun" panose="02010600030101010101" pitchFamily="2" charset="-122"/>
              </a:rPr>
              <a:t>从初始状态到</a:t>
            </a:r>
            <a:r>
              <a:rPr lang="en-US" altLang="zh-CN" sz="2200" dirty="0">
                <a:latin typeface="SimSun" panose="02010600030101010101" pitchFamily="2" charset="-122"/>
                <a:ea typeface="SimSun" panose="02010600030101010101" pitchFamily="2" charset="-122"/>
              </a:rPr>
              <a:t>X</a:t>
            </a:r>
            <a:r>
              <a:rPr lang="zh-CN" altLang="en-US" sz="2200" dirty="0">
                <a:latin typeface="SimSun" panose="02010600030101010101" pitchFamily="2" charset="-122"/>
                <a:ea typeface="SimSun" panose="02010600030101010101" pitchFamily="2" charset="-122"/>
              </a:rPr>
              <a:t>所移动的次数是</a:t>
            </a:r>
            <a:r>
              <a:rPr lang="zh-CN" altLang="en-US" sz="2200" b="1" dirty="0">
                <a:solidFill>
                  <a:srgbClr val="0000CC"/>
                </a:solidFill>
                <a:latin typeface="SimSun" panose="02010600030101010101" pitchFamily="2" charset="-122"/>
                <a:ea typeface="SimSun" panose="02010600030101010101" pitchFamily="2" charset="-122"/>
              </a:rPr>
              <a:t>实际耗费的代价</a:t>
            </a:r>
            <a:r>
              <a:rPr lang="zh-CN" altLang="en-US" sz="2200" dirty="0">
                <a:latin typeface="SimSun" panose="02010600030101010101" pitchFamily="2" charset="-122"/>
                <a:ea typeface="SimSun" panose="02010600030101010101" pitchFamily="2" charset="-122"/>
              </a:rPr>
              <a:t>，还未到位的数字方块数表示至少还要移动的次数。初始状态为根结点，有：</a:t>
            </a:r>
          </a:p>
        </p:txBody>
      </p:sp>
      <p:sp>
        <p:nvSpPr>
          <p:cNvPr id="31" name="Rectangle 3">
            <a:extLst>
              <a:ext uri="{FF2B5EF4-FFF2-40B4-BE49-F238E27FC236}">
                <a16:creationId xmlns:a16="http://schemas.microsoft.com/office/drawing/2014/main" id="{93A5B7DF-7CCD-5B47-8B21-E064F98E3F48}"/>
              </a:ext>
            </a:extLst>
          </p:cNvPr>
          <p:cNvSpPr>
            <a:spLocks noChangeArrowheads="1"/>
          </p:cNvSpPr>
          <p:nvPr/>
        </p:nvSpPr>
        <p:spPr bwMode="auto">
          <a:xfrm>
            <a:off x="2257425" y="4937918"/>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2</a:t>
            </a:r>
          </a:p>
        </p:txBody>
      </p:sp>
      <p:sp>
        <p:nvSpPr>
          <p:cNvPr id="32" name="Rectangle 4">
            <a:extLst>
              <a:ext uri="{FF2B5EF4-FFF2-40B4-BE49-F238E27FC236}">
                <a16:creationId xmlns:a16="http://schemas.microsoft.com/office/drawing/2014/main" id="{AB7E54DA-6B34-6A4F-BE9C-025F47A9BB11}"/>
              </a:ext>
            </a:extLst>
          </p:cNvPr>
          <p:cNvSpPr>
            <a:spLocks noChangeArrowheads="1"/>
          </p:cNvSpPr>
          <p:nvPr/>
        </p:nvSpPr>
        <p:spPr bwMode="auto">
          <a:xfrm>
            <a:off x="2689225" y="4937918"/>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8</a:t>
            </a:r>
          </a:p>
        </p:txBody>
      </p:sp>
      <p:sp>
        <p:nvSpPr>
          <p:cNvPr id="33" name="Rectangle 5">
            <a:extLst>
              <a:ext uri="{FF2B5EF4-FFF2-40B4-BE49-F238E27FC236}">
                <a16:creationId xmlns:a16="http://schemas.microsoft.com/office/drawing/2014/main" id="{837A4251-5775-794B-89EB-E9F9F7CE6110}"/>
              </a:ext>
            </a:extLst>
          </p:cNvPr>
          <p:cNvSpPr>
            <a:spLocks noChangeArrowheads="1"/>
          </p:cNvSpPr>
          <p:nvPr/>
        </p:nvSpPr>
        <p:spPr bwMode="auto">
          <a:xfrm>
            <a:off x="3121025" y="4937918"/>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3</a:t>
            </a:r>
          </a:p>
        </p:txBody>
      </p:sp>
      <p:sp>
        <p:nvSpPr>
          <p:cNvPr id="34" name="Rectangle 6">
            <a:extLst>
              <a:ext uri="{FF2B5EF4-FFF2-40B4-BE49-F238E27FC236}">
                <a16:creationId xmlns:a16="http://schemas.microsoft.com/office/drawing/2014/main" id="{1F6E0BDB-9298-A744-90A2-526898364AB2}"/>
              </a:ext>
            </a:extLst>
          </p:cNvPr>
          <p:cNvSpPr>
            <a:spLocks noChangeArrowheads="1"/>
          </p:cNvSpPr>
          <p:nvPr/>
        </p:nvSpPr>
        <p:spPr bwMode="auto">
          <a:xfrm>
            <a:off x="2257425" y="5298281"/>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1</a:t>
            </a:r>
          </a:p>
        </p:txBody>
      </p:sp>
      <p:sp>
        <p:nvSpPr>
          <p:cNvPr id="35" name="Rectangle 7">
            <a:extLst>
              <a:ext uri="{FF2B5EF4-FFF2-40B4-BE49-F238E27FC236}">
                <a16:creationId xmlns:a16="http://schemas.microsoft.com/office/drawing/2014/main" id="{3522BF44-7014-204B-B76A-4F1D9AF055BC}"/>
              </a:ext>
            </a:extLst>
          </p:cNvPr>
          <p:cNvSpPr>
            <a:spLocks noChangeArrowheads="1"/>
          </p:cNvSpPr>
          <p:nvPr/>
        </p:nvSpPr>
        <p:spPr bwMode="auto">
          <a:xfrm>
            <a:off x="2689225" y="5298281"/>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6</a:t>
            </a:r>
          </a:p>
        </p:txBody>
      </p:sp>
      <p:sp>
        <p:nvSpPr>
          <p:cNvPr id="36" name="Rectangle 8">
            <a:extLst>
              <a:ext uri="{FF2B5EF4-FFF2-40B4-BE49-F238E27FC236}">
                <a16:creationId xmlns:a16="http://schemas.microsoft.com/office/drawing/2014/main" id="{633D4CEE-9C70-FD4F-A71A-333B1440F000}"/>
              </a:ext>
            </a:extLst>
          </p:cNvPr>
          <p:cNvSpPr>
            <a:spLocks noChangeArrowheads="1"/>
          </p:cNvSpPr>
          <p:nvPr/>
        </p:nvSpPr>
        <p:spPr bwMode="auto">
          <a:xfrm>
            <a:off x="3121025" y="5298281"/>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4</a:t>
            </a:r>
          </a:p>
        </p:txBody>
      </p:sp>
      <p:sp>
        <p:nvSpPr>
          <p:cNvPr id="37" name="Rectangle 9">
            <a:extLst>
              <a:ext uri="{FF2B5EF4-FFF2-40B4-BE49-F238E27FC236}">
                <a16:creationId xmlns:a16="http://schemas.microsoft.com/office/drawing/2014/main" id="{1E34EC2D-78E2-754B-AE90-ADFC1EDA5F14}"/>
              </a:ext>
            </a:extLst>
          </p:cNvPr>
          <p:cNvSpPr>
            <a:spLocks noChangeArrowheads="1"/>
          </p:cNvSpPr>
          <p:nvPr/>
        </p:nvSpPr>
        <p:spPr bwMode="auto">
          <a:xfrm>
            <a:off x="2257425" y="5658643"/>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7</a:t>
            </a:r>
          </a:p>
        </p:txBody>
      </p:sp>
      <p:sp>
        <p:nvSpPr>
          <p:cNvPr id="38" name="Rectangle 10">
            <a:extLst>
              <a:ext uri="{FF2B5EF4-FFF2-40B4-BE49-F238E27FC236}">
                <a16:creationId xmlns:a16="http://schemas.microsoft.com/office/drawing/2014/main" id="{372E1B3D-DCCA-624D-979B-FB0B4AC7B631}"/>
              </a:ext>
            </a:extLst>
          </p:cNvPr>
          <p:cNvSpPr>
            <a:spLocks noChangeArrowheads="1"/>
          </p:cNvSpPr>
          <p:nvPr/>
        </p:nvSpPr>
        <p:spPr bwMode="auto">
          <a:xfrm>
            <a:off x="2689225" y="5658643"/>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eaLnBrk="1" hangingPunct="1">
              <a:defRPr/>
            </a:pPr>
            <a:endParaRPr lang="zh-CN" altLang="en-US">
              <a:latin typeface="Times New Roman" charset="0"/>
              <a:ea typeface="宋体" charset="-122"/>
            </a:endParaRPr>
          </a:p>
        </p:txBody>
      </p:sp>
      <p:sp>
        <p:nvSpPr>
          <p:cNvPr id="39" name="Rectangle 11">
            <a:extLst>
              <a:ext uri="{FF2B5EF4-FFF2-40B4-BE49-F238E27FC236}">
                <a16:creationId xmlns:a16="http://schemas.microsoft.com/office/drawing/2014/main" id="{129AB6C3-4CF6-224C-BAA1-4655705E7A37}"/>
              </a:ext>
            </a:extLst>
          </p:cNvPr>
          <p:cNvSpPr>
            <a:spLocks noChangeArrowheads="1"/>
          </p:cNvSpPr>
          <p:nvPr/>
        </p:nvSpPr>
        <p:spPr bwMode="auto">
          <a:xfrm>
            <a:off x="3121025" y="5658643"/>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5</a:t>
            </a:r>
          </a:p>
        </p:txBody>
      </p:sp>
      <p:sp>
        <p:nvSpPr>
          <p:cNvPr id="40" name="Rectangle 12">
            <a:extLst>
              <a:ext uri="{FF2B5EF4-FFF2-40B4-BE49-F238E27FC236}">
                <a16:creationId xmlns:a16="http://schemas.microsoft.com/office/drawing/2014/main" id="{76476B21-A3A8-2746-B871-1C56FA1DF8F1}"/>
              </a:ext>
            </a:extLst>
          </p:cNvPr>
          <p:cNvSpPr>
            <a:spLocks noChangeArrowheads="1"/>
          </p:cNvSpPr>
          <p:nvPr/>
        </p:nvSpPr>
        <p:spPr bwMode="auto">
          <a:xfrm>
            <a:off x="4562475" y="4937918"/>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1</a:t>
            </a:r>
          </a:p>
        </p:txBody>
      </p:sp>
      <p:sp>
        <p:nvSpPr>
          <p:cNvPr id="41" name="Rectangle 13">
            <a:extLst>
              <a:ext uri="{FF2B5EF4-FFF2-40B4-BE49-F238E27FC236}">
                <a16:creationId xmlns:a16="http://schemas.microsoft.com/office/drawing/2014/main" id="{22F1D2B0-B8A0-8843-AD0F-35D208455B25}"/>
              </a:ext>
            </a:extLst>
          </p:cNvPr>
          <p:cNvSpPr>
            <a:spLocks noChangeArrowheads="1"/>
          </p:cNvSpPr>
          <p:nvPr/>
        </p:nvSpPr>
        <p:spPr bwMode="auto">
          <a:xfrm>
            <a:off x="4994275" y="4937918"/>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2</a:t>
            </a:r>
          </a:p>
        </p:txBody>
      </p:sp>
      <p:sp>
        <p:nvSpPr>
          <p:cNvPr id="42" name="Rectangle 14">
            <a:extLst>
              <a:ext uri="{FF2B5EF4-FFF2-40B4-BE49-F238E27FC236}">
                <a16:creationId xmlns:a16="http://schemas.microsoft.com/office/drawing/2014/main" id="{A726CA58-3C0C-E641-820B-4F1BE6B7036E}"/>
              </a:ext>
            </a:extLst>
          </p:cNvPr>
          <p:cNvSpPr>
            <a:spLocks noChangeArrowheads="1"/>
          </p:cNvSpPr>
          <p:nvPr/>
        </p:nvSpPr>
        <p:spPr bwMode="auto">
          <a:xfrm>
            <a:off x="5426075" y="4937918"/>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3</a:t>
            </a:r>
          </a:p>
        </p:txBody>
      </p:sp>
      <p:sp>
        <p:nvSpPr>
          <p:cNvPr id="43" name="Rectangle 15">
            <a:extLst>
              <a:ext uri="{FF2B5EF4-FFF2-40B4-BE49-F238E27FC236}">
                <a16:creationId xmlns:a16="http://schemas.microsoft.com/office/drawing/2014/main" id="{15564EAC-BAE2-C945-A9CE-005C33417ADE}"/>
              </a:ext>
            </a:extLst>
          </p:cNvPr>
          <p:cNvSpPr>
            <a:spLocks noChangeArrowheads="1"/>
          </p:cNvSpPr>
          <p:nvPr/>
        </p:nvSpPr>
        <p:spPr bwMode="auto">
          <a:xfrm>
            <a:off x="4562475" y="5298281"/>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8</a:t>
            </a:r>
          </a:p>
        </p:txBody>
      </p:sp>
      <p:sp>
        <p:nvSpPr>
          <p:cNvPr id="44" name="Rectangle 16">
            <a:extLst>
              <a:ext uri="{FF2B5EF4-FFF2-40B4-BE49-F238E27FC236}">
                <a16:creationId xmlns:a16="http://schemas.microsoft.com/office/drawing/2014/main" id="{BF4D7236-4BB1-B34F-8297-96E73966F855}"/>
              </a:ext>
            </a:extLst>
          </p:cNvPr>
          <p:cNvSpPr>
            <a:spLocks noChangeArrowheads="1"/>
          </p:cNvSpPr>
          <p:nvPr/>
        </p:nvSpPr>
        <p:spPr bwMode="auto">
          <a:xfrm>
            <a:off x="4994275" y="5298281"/>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eaLnBrk="1" hangingPunct="1">
              <a:defRPr/>
            </a:pPr>
            <a:endParaRPr lang="zh-CN" altLang="en-US">
              <a:latin typeface="Times New Roman" charset="0"/>
              <a:ea typeface="宋体" charset="-122"/>
            </a:endParaRPr>
          </a:p>
        </p:txBody>
      </p:sp>
      <p:sp>
        <p:nvSpPr>
          <p:cNvPr id="45" name="Rectangle 17">
            <a:extLst>
              <a:ext uri="{FF2B5EF4-FFF2-40B4-BE49-F238E27FC236}">
                <a16:creationId xmlns:a16="http://schemas.microsoft.com/office/drawing/2014/main" id="{260F506E-37F5-9E45-AB6C-3C8FE864CA55}"/>
              </a:ext>
            </a:extLst>
          </p:cNvPr>
          <p:cNvSpPr>
            <a:spLocks noChangeArrowheads="1"/>
          </p:cNvSpPr>
          <p:nvPr/>
        </p:nvSpPr>
        <p:spPr bwMode="auto">
          <a:xfrm>
            <a:off x="5426075" y="5298281"/>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4</a:t>
            </a:r>
          </a:p>
        </p:txBody>
      </p:sp>
      <p:sp>
        <p:nvSpPr>
          <p:cNvPr id="46" name="Rectangle 18">
            <a:extLst>
              <a:ext uri="{FF2B5EF4-FFF2-40B4-BE49-F238E27FC236}">
                <a16:creationId xmlns:a16="http://schemas.microsoft.com/office/drawing/2014/main" id="{6CDD8FA1-724E-264D-8350-7319781304CD}"/>
              </a:ext>
            </a:extLst>
          </p:cNvPr>
          <p:cNvSpPr>
            <a:spLocks noChangeArrowheads="1"/>
          </p:cNvSpPr>
          <p:nvPr/>
        </p:nvSpPr>
        <p:spPr bwMode="auto">
          <a:xfrm>
            <a:off x="4562475" y="5658643"/>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7</a:t>
            </a:r>
          </a:p>
        </p:txBody>
      </p:sp>
      <p:sp>
        <p:nvSpPr>
          <p:cNvPr id="47" name="Rectangle 19">
            <a:extLst>
              <a:ext uri="{FF2B5EF4-FFF2-40B4-BE49-F238E27FC236}">
                <a16:creationId xmlns:a16="http://schemas.microsoft.com/office/drawing/2014/main" id="{CC5E1DD4-D830-C748-A9D8-ED3951729A71}"/>
              </a:ext>
            </a:extLst>
          </p:cNvPr>
          <p:cNvSpPr>
            <a:spLocks noChangeArrowheads="1"/>
          </p:cNvSpPr>
          <p:nvPr/>
        </p:nvSpPr>
        <p:spPr bwMode="auto">
          <a:xfrm>
            <a:off x="4994275" y="5658643"/>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6</a:t>
            </a:r>
          </a:p>
        </p:txBody>
      </p:sp>
      <p:sp>
        <p:nvSpPr>
          <p:cNvPr id="48" name="Rectangle 20">
            <a:extLst>
              <a:ext uri="{FF2B5EF4-FFF2-40B4-BE49-F238E27FC236}">
                <a16:creationId xmlns:a16="http://schemas.microsoft.com/office/drawing/2014/main" id="{EBD8BF47-A5A8-1F48-BCAD-4227DCE0ED16}"/>
              </a:ext>
            </a:extLst>
          </p:cNvPr>
          <p:cNvSpPr>
            <a:spLocks noChangeArrowheads="1"/>
          </p:cNvSpPr>
          <p:nvPr/>
        </p:nvSpPr>
        <p:spPr bwMode="auto">
          <a:xfrm>
            <a:off x="5426075" y="5658643"/>
            <a:ext cx="431800" cy="360363"/>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800">
                <a:solidFill>
                  <a:schemeClr val="accent2"/>
                </a:solidFill>
                <a:latin typeface="Arial" charset="0"/>
                <a:ea typeface="华文行楷" charset="-122"/>
              </a:rPr>
              <a:t>5</a:t>
            </a:r>
          </a:p>
        </p:txBody>
      </p:sp>
      <p:sp>
        <p:nvSpPr>
          <p:cNvPr id="49" name="Line 21">
            <a:extLst>
              <a:ext uri="{FF2B5EF4-FFF2-40B4-BE49-F238E27FC236}">
                <a16:creationId xmlns:a16="http://schemas.microsoft.com/office/drawing/2014/main" id="{FE4A7ED3-B6AD-FA41-A5F3-48A6A656ECD6}"/>
              </a:ext>
            </a:extLst>
          </p:cNvPr>
          <p:cNvSpPr>
            <a:spLocks noChangeShapeType="1"/>
          </p:cNvSpPr>
          <p:nvPr/>
        </p:nvSpPr>
        <p:spPr bwMode="auto">
          <a:xfrm>
            <a:off x="3768725" y="5514181"/>
            <a:ext cx="649288" cy="0"/>
          </a:xfrm>
          <a:prstGeom prst="line">
            <a:avLst/>
          </a:prstGeom>
          <a:noFill/>
          <a:ln w="6350">
            <a:solidFill>
              <a:schemeClr val="tx1"/>
            </a:solidFill>
            <a:round/>
            <a:headEnd/>
            <a:tailEnd type="triangle" w="med" len="me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50" name="Text Box 22">
            <a:extLst>
              <a:ext uri="{FF2B5EF4-FFF2-40B4-BE49-F238E27FC236}">
                <a16:creationId xmlns:a16="http://schemas.microsoft.com/office/drawing/2014/main" id="{79300A3E-83E4-EA46-A38A-F8CFDEE5E09E}"/>
              </a:ext>
            </a:extLst>
          </p:cNvPr>
          <p:cNvSpPr txBox="1">
            <a:spLocks noChangeArrowheads="1"/>
          </p:cNvSpPr>
          <p:nvPr/>
        </p:nvSpPr>
        <p:spPr bwMode="auto">
          <a:xfrm>
            <a:off x="2257425" y="6090443"/>
            <a:ext cx="1098550" cy="366713"/>
          </a:xfrm>
          <a:prstGeom prst="rect">
            <a:avLst/>
          </a:prstGeom>
          <a:noFill/>
          <a:ln>
            <a:noFill/>
          </a:ln>
          <a:effectLst/>
        </p:spPr>
        <p:txBody>
          <a:bodyPr wrap="none">
            <a:spAutoFit/>
          </a:bodyPr>
          <a:lstStyle/>
          <a:p>
            <a:pPr algn="ctr" eaLnBrk="1" hangingPunct="1">
              <a:defRPr/>
            </a:pPr>
            <a:r>
              <a:rPr lang="zh-CN" altLang="en-US" sz="1800">
                <a:solidFill>
                  <a:schemeClr val="accent2"/>
                </a:solidFill>
                <a:latin typeface="Arial" charset="0"/>
                <a:ea typeface="华文行楷" charset="-122"/>
              </a:rPr>
              <a:t>初始状态</a:t>
            </a:r>
          </a:p>
        </p:txBody>
      </p:sp>
      <p:sp>
        <p:nvSpPr>
          <p:cNvPr id="51" name="Text Box 23">
            <a:extLst>
              <a:ext uri="{FF2B5EF4-FFF2-40B4-BE49-F238E27FC236}">
                <a16:creationId xmlns:a16="http://schemas.microsoft.com/office/drawing/2014/main" id="{4C42C6FD-0621-AB44-B65E-35739AD08DB3}"/>
              </a:ext>
            </a:extLst>
          </p:cNvPr>
          <p:cNvSpPr txBox="1">
            <a:spLocks noChangeArrowheads="1"/>
          </p:cNvSpPr>
          <p:nvPr/>
        </p:nvSpPr>
        <p:spPr bwMode="auto">
          <a:xfrm>
            <a:off x="4633913" y="6090443"/>
            <a:ext cx="1098550" cy="366713"/>
          </a:xfrm>
          <a:prstGeom prst="rect">
            <a:avLst/>
          </a:prstGeom>
          <a:noFill/>
          <a:ln>
            <a:noFill/>
          </a:ln>
          <a:effectLst/>
        </p:spPr>
        <p:txBody>
          <a:bodyPr wrap="none">
            <a:spAutoFit/>
          </a:bodyPr>
          <a:lstStyle/>
          <a:p>
            <a:pPr algn="ctr" eaLnBrk="1" hangingPunct="1">
              <a:defRPr/>
            </a:pPr>
            <a:r>
              <a:rPr lang="zh-CN" altLang="en-US" sz="1800">
                <a:solidFill>
                  <a:schemeClr val="accent2"/>
                </a:solidFill>
                <a:latin typeface="Arial" charset="0"/>
                <a:ea typeface="华文行楷" charset="-122"/>
              </a:rPr>
              <a:t>目标状态</a:t>
            </a:r>
          </a:p>
        </p:txBody>
      </p:sp>
      <p:sp>
        <p:nvSpPr>
          <p:cNvPr id="52" name="Oval 24">
            <a:extLst>
              <a:ext uri="{FF2B5EF4-FFF2-40B4-BE49-F238E27FC236}">
                <a16:creationId xmlns:a16="http://schemas.microsoft.com/office/drawing/2014/main" id="{5EEA9796-DD6F-434C-897D-6D4B95CA6E48}"/>
              </a:ext>
            </a:extLst>
          </p:cNvPr>
          <p:cNvSpPr>
            <a:spLocks noChangeArrowheads="1"/>
          </p:cNvSpPr>
          <p:nvPr/>
        </p:nvSpPr>
        <p:spPr bwMode="auto">
          <a:xfrm>
            <a:off x="1752600" y="5010943"/>
            <a:ext cx="369888" cy="487363"/>
          </a:xfrm>
          <a:prstGeom prst="ellipse">
            <a:avLst/>
          </a:prstGeom>
          <a:solidFill>
            <a:schemeClr val="accent1"/>
          </a:solidFill>
          <a:ln w="6350">
            <a:solidFill>
              <a:srgbClr val="00FFFF"/>
            </a:solidFill>
            <a:round/>
            <a:headEnd/>
            <a:tailEnd/>
          </a:ln>
          <a:effectLst/>
        </p:spPr>
        <p:txBody>
          <a:bodyPr wrap="none" anchor="ctr">
            <a:spAutoFit/>
          </a:bodyPr>
          <a:lstStyle/>
          <a:p>
            <a:pPr algn="ctr" eaLnBrk="1" hangingPunct="1">
              <a:defRPr/>
            </a:pPr>
            <a:r>
              <a:rPr lang="en-US" altLang="zh-CN" sz="1800">
                <a:solidFill>
                  <a:schemeClr val="accent2"/>
                </a:solidFill>
                <a:latin typeface="Arial" charset="0"/>
                <a:ea typeface="华文行楷" charset="-122"/>
              </a:rPr>
              <a:t>1</a:t>
            </a:r>
          </a:p>
        </p:txBody>
      </p:sp>
      <p:sp>
        <p:nvSpPr>
          <p:cNvPr id="53" name="Text Box 25">
            <a:extLst>
              <a:ext uri="{FF2B5EF4-FFF2-40B4-BE49-F238E27FC236}">
                <a16:creationId xmlns:a16="http://schemas.microsoft.com/office/drawing/2014/main" id="{6C315016-57C5-274B-A60C-F7595784A984}"/>
              </a:ext>
            </a:extLst>
          </p:cNvPr>
          <p:cNvSpPr txBox="1">
            <a:spLocks noChangeArrowheads="1"/>
          </p:cNvSpPr>
          <p:nvPr/>
        </p:nvSpPr>
        <p:spPr bwMode="auto">
          <a:xfrm>
            <a:off x="838444" y="5673081"/>
            <a:ext cx="1035050" cy="366713"/>
          </a:xfrm>
          <a:prstGeom prst="rect">
            <a:avLst/>
          </a:prstGeom>
          <a:noFill/>
          <a:ln>
            <a:noFill/>
          </a:ln>
          <a:effectLst/>
        </p:spPr>
        <p:txBody>
          <a:bodyPr wrap="none">
            <a:spAutoFit/>
          </a:bodyPr>
          <a:lstStyle/>
          <a:p>
            <a:pPr algn="ctr" eaLnBrk="1" hangingPunct="1">
              <a:defRPr/>
            </a:pPr>
            <a:r>
              <a:rPr lang="en-US" altLang="zh-CN" sz="1800" dirty="0">
                <a:latin typeface="Arial" charset="0"/>
                <a:ea typeface="华文行楷" charset="-122"/>
              </a:rPr>
              <a:t>C’(1)</a:t>
            </a:r>
            <a:r>
              <a:rPr lang="zh-CN" altLang="en-US" sz="1800" dirty="0">
                <a:latin typeface="Arial" charset="0"/>
                <a:ea typeface="华文行楷" charset="-122"/>
              </a:rPr>
              <a:t>＝</a:t>
            </a:r>
            <a:r>
              <a:rPr lang="en-US" altLang="zh-CN" sz="1800" dirty="0">
                <a:latin typeface="Arial" charset="0"/>
                <a:ea typeface="华文行楷" charset="-122"/>
              </a:rPr>
              <a:t>4</a:t>
            </a:r>
          </a:p>
        </p:txBody>
      </p:sp>
    </p:spTree>
    <p:extLst>
      <p:ext uri="{BB962C8B-B14F-4D97-AF65-F5344CB8AC3E}">
        <p14:creationId xmlns:p14="http://schemas.microsoft.com/office/powerpoint/2010/main" val="18088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 calcmode="lin" valueType="num">
                                      <p:cBhvr additive="base">
                                        <p:cTn id="12"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
                                            <p:txEl>
                                              <p:pRg st="3" end="3"/>
                                            </p:txEl>
                                          </p:spTgt>
                                        </p:tgtEl>
                                        <p:attrNameLst>
                                          <p:attrName>style.visibility</p:attrName>
                                        </p:attrNameLst>
                                      </p:cBhvr>
                                      <p:to>
                                        <p:strVal val="visible"/>
                                      </p:to>
                                    </p:set>
                                    <p:anim calcmode="lin" valueType="num">
                                      <p:cBhvr additive="base">
                                        <p:cTn id="18"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9">
                                            <p:txEl>
                                              <p:pRg st="4" end="4"/>
                                            </p:txEl>
                                          </p:spTgt>
                                        </p:tgtEl>
                                        <p:attrNameLst>
                                          <p:attrName>style.visibility</p:attrName>
                                        </p:attrNameLst>
                                      </p:cBhvr>
                                      <p:to>
                                        <p:strVal val="visible"/>
                                      </p:to>
                                    </p:set>
                                    <p:anim calcmode="lin" valueType="num">
                                      <p:cBhvr additive="base">
                                        <p:cTn id="24"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
                                            <p:txEl>
                                              <p:pRg st="5" end="5"/>
                                            </p:txEl>
                                          </p:spTgt>
                                        </p:tgtEl>
                                        <p:attrNameLst>
                                          <p:attrName>style.visibility</p:attrName>
                                        </p:attrNameLst>
                                      </p:cBhvr>
                                      <p:to>
                                        <p:strVal val="visible"/>
                                      </p:to>
                                    </p:set>
                                    <p:animEffect transition="in" filter="blinds(horizontal)">
                                      <p:cBhvr>
                                        <p:cTn id="30" dur="500"/>
                                        <p:tgtEl>
                                          <p:spTgt spid="2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
                                            <p:txEl>
                                              <p:pRg st="6" end="6"/>
                                            </p:txEl>
                                          </p:spTgt>
                                        </p:tgtEl>
                                        <p:attrNameLst>
                                          <p:attrName>style.visibility</p:attrName>
                                        </p:attrNameLst>
                                      </p:cBhvr>
                                      <p:to>
                                        <p:strVal val="visible"/>
                                      </p:to>
                                    </p:set>
                                    <p:anim calcmode="lin" valueType="num">
                                      <p:cBhvr additive="base">
                                        <p:cTn id="35" dur="500" fill="hold"/>
                                        <p:tgtEl>
                                          <p:spTgt spid="2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16</a:t>
            </a:fld>
            <a:endParaRPr lang="en-US" altLang="zh-CN"/>
          </a:p>
        </p:txBody>
      </p:sp>
      <p:grpSp>
        <p:nvGrpSpPr>
          <p:cNvPr id="30" name="Group 2">
            <a:extLst>
              <a:ext uri="{FF2B5EF4-FFF2-40B4-BE49-F238E27FC236}">
                <a16:creationId xmlns:a16="http://schemas.microsoft.com/office/drawing/2014/main" id="{84A7DDD6-84EF-D24A-98E5-A979F42F21AF}"/>
              </a:ext>
            </a:extLst>
          </p:cNvPr>
          <p:cNvGrpSpPr>
            <a:grpSpLocks/>
          </p:cNvGrpSpPr>
          <p:nvPr/>
        </p:nvGrpSpPr>
        <p:grpSpPr bwMode="auto">
          <a:xfrm>
            <a:off x="3605213" y="331788"/>
            <a:ext cx="1006475" cy="720725"/>
            <a:chOff x="2790" y="2976"/>
            <a:chExt cx="816" cy="681"/>
          </a:xfrm>
        </p:grpSpPr>
        <p:sp>
          <p:nvSpPr>
            <p:cNvPr id="54" name="Rectangle 3">
              <a:extLst>
                <a:ext uri="{FF2B5EF4-FFF2-40B4-BE49-F238E27FC236}">
                  <a16:creationId xmlns:a16="http://schemas.microsoft.com/office/drawing/2014/main" id="{2EF78582-A778-A94F-B9E8-892360172274}"/>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55" name="Rectangle 4">
              <a:extLst>
                <a:ext uri="{FF2B5EF4-FFF2-40B4-BE49-F238E27FC236}">
                  <a16:creationId xmlns:a16="http://schemas.microsoft.com/office/drawing/2014/main" id="{377E2492-B24D-D244-8416-6269C18C256D}"/>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56" name="Rectangle 5">
              <a:extLst>
                <a:ext uri="{FF2B5EF4-FFF2-40B4-BE49-F238E27FC236}">
                  <a16:creationId xmlns:a16="http://schemas.microsoft.com/office/drawing/2014/main" id="{DB34C586-F59F-C545-84DC-E6FC9803DB84}"/>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57" name="Rectangle 6">
              <a:extLst>
                <a:ext uri="{FF2B5EF4-FFF2-40B4-BE49-F238E27FC236}">
                  <a16:creationId xmlns:a16="http://schemas.microsoft.com/office/drawing/2014/main" id="{07C202DC-31C3-1F46-87F8-008915404EE9}"/>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58" name="Rectangle 7">
              <a:extLst>
                <a:ext uri="{FF2B5EF4-FFF2-40B4-BE49-F238E27FC236}">
                  <a16:creationId xmlns:a16="http://schemas.microsoft.com/office/drawing/2014/main" id="{52CBC1C1-6F52-7344-972E-98DA710B7B30}"/>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59" name="Rectangle 8">
              <a:extLst>
                <a:ext uri="{FF2B5EF4-FFF2-40B4-BE49-F238E27FC236}">
                  <a16:creationId xmlns:a16="http://schemas.microsoft.com/office/drawing/2014/main" id="{9DF72ECB-5D42-314F-B829-2372D6D2BBEF}"/>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60" name="Rectangle 9">
              <a:extLst>
                <a:ext uri="{FF2B5EF4-FFF2-40B4-BE49-F238E27FC236}">
                  <a16:creationId xmlns:a16="http://schemas.microsoft.com/office/drawing/2014/main" id="{8BCC9C37-0D85-FA42-BD13-BA6CBAB0CA4E}"/>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61" name="Rectangle 10">
              <a:extLst>
                <a:ext uri="{FF2B5EF4-FFF2-40B4-BE49-F238E27FC236}">
                  <a16:creationId xmlns:a16="http://schemas.microsoft.com/office/drawing/2014/main" id="{19BB66D7-6F48-0D41-8CC5-DAD38A6BE73E}"/>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62" name="Rectangle 11">
              <a:extLst>
                <a:ext uri="{FF2B5EF4-FFF2-40B4-BE49-F238E27FC236}">
                  <a16:creationId xmlns:a16="http://schemas.microsoft.com/office/drawing/2014/main" id="{5CA44A35-C20A-CA48-8BA6-6D57DF652873}"/>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63" name="Group 12">
            <a:extLst>
              <a:ext uri="{FF2B5EF4-FFF2-40B4-BE49-F238E27FC236}">
                <a16:creationId xmlns:a16="http://schemas.microsoft.com/office/drawing/2014/main" id="{325027F4-6F0B-F34D-A037-BFF09AFBBE52}"/>
              </a:ext>
            </a:extLst>
          </p:cNvPr>
          <p:cNvGrpSpPr>
            <a:grpSpLocks/>
          </p:cNvGrpSpPr>
          <p:nvPr/>
        </p:nvGrpSpPr>
        <p:grpSpPr bwMode="auto">
          <a:xfrm>
            <a:off x="3675063" y="5734050"/>
            <a:ext cx="1006475" cy="720725"/>
            <a:chOff x="2790" y="2976"/>
            <a:chExt cx="816" cy="681"/>
          </a:xfrm>
        </p:grpSpPr>
        <p:sp>
          <p:nvSpPr>
            <p:cNvPr id="64" name="Rectangle 13">
              <a:extLst>
                <a:ext uri="{FF2B5EF4-FFF2-40B4-BE49-F238E27FC236}">
                  <a16:creationId xmlns:a16="http://schemas.microsoft.com/office/drawing/2014/main" id="{9E3C3C5E-220A-FD4A-AD0E-3B7EF50C08E7}"/>
                </a:ext>
              </a:extLst>
            </p:cNvPr>
            <p:cNvSpPr>
              <a:spLocks noChangeArrowheads="1"/>
            </p:cNvSpPr>
            <p:nvPr/>
          </p:nvSpPr>
          <p:spPr bwMode="auto">
            <a:xfrm>
              <a:off x="2790"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65" name="Rectangle 14">
              <a:extLst>
                <a:ext uri="{FF2B5EF4-FFF2-40B4-BE49-F238E27FC236}">
                  <a16:creationId xmlns:a16="http://schemas.microsoft.com/office/drawing/2014/main" id="{6F3775F2-F720-2342-BD4F-D9CA6B70BE3F}"/>
                </a:ext>
              </a:extLst>
            </p:cNvPr>
            <p:cNvSpPr>
              <a:spLocks noChangeArrowheads="1"/>
            </p:cNvSpPr>
            <p:nvPr/>
          </p:nvSpPr>
          <p:spPr bwMode="auto">
            <a:xfrm>
              <a:off x="3062" y="2976"/>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66" name="Rectangle 15">
              <a:extLst>
                <a:ext uri="{FF2B5EF4-FFF2-40B4-BE49-F238E27FC236}">
                  <a16:creationId xmlns:a16="http://schemas.microsoft.com/office/drawing/2014/main" id="{C08F4A9F-E28C-1448-9EB2-8EB68B2D2448}"/>
                </a:ext>
              </a:extLst>
            </p:cNvPr>
            <p:cNvSpPr>
              <a:spLocks noChangeArrowheads="1"/>
            </p:cNvSpPr>
            <p:nvPr/>
          </p:nvSpPr>
          <p:spPr bwMode="auto">
            <a:xfrm>
              <a:off x="3334"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67" name="Rectangle 16">
              <a:extLst>
                <a:ext uri="{FF2B5EF4-FFF2-40B4-BE49-F238E27FC236}">
                  <a16:creationId xmlns:a16="http://schemas.microsoft.com/office/drawing/2014/main" id="{1B46A568-5379-5243-8494-03D4A27A1BA7}"/>
                </a:ext>
              </a:extLst>
            </p:cNvPr>
            <p:cNvSpPr>
              <a:spLocks noChangeArrowheads="1"/>
            </p:cNvSpPr>
            <p:nvPr/>
          </p:nvSpPr>
          <p:spPr bwMode="auto">
            <a:xfrm>
              <a:off x="2790"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68" name="Rectangle 17">
              <a:extLst>
                <a:ext uri="{FF2B5EF4-FFF2-40B4-BE49-F238E27FC236}">
                  <a16:creationId xmlns:a16="http://schemas.microsoft.com/office/drawing/2014/main" id="{E65E4B7A-B7BA-C949-8B86-886F9B1D4F07}"/>
                </a:ext>
              </a:extLst>
            </p:cNvPr>
            <p:cNvSpPr>
              <a:spLocks noChangeArrowheads="1"/>
            </p:cNvSpPr>
            <p:nvPr/>
          </p:nvSpPr>
          <p:spPr bwMode="auto">
            <a:xfrm>
              <a:off x="3062" y="3203"/>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eaLnBrk="1" hangingPunct="1">
                <a:defRPr/>
              </a:pPr>
              <a:endParaRPr lang="zh-CN" altLang="en-US">
                <a:latin typeface="Times New Roman" charset="0"/>
                <a:ea typeface="宋体" charset="-122"/>
              </a:endParaRPr>
            </a:p>
          </p:txBody>
        </p:sp>
        <p:sp>
          <p:nvSpPr>
            <p:cNvPr id="69" name="Rectangle 18">
              <a:extLst>
                <a:ext uri="{FF2B5EF4-FFF2-40B4-BE49-F238E27FC236}">
                  <a16:creationId xmlns:a16="http://schemas.microsoft.com/office/drawing/2014/main" id="{0ADB51A3-4BF7-8C4E-B8E2-475D4051A5B9}"/>
                </a:ext>
              </a:extLst>
            </p:cNvPr>
            <p:cNvSpPr>
              <a:spLocks noChangeArrowheads="1"/>
            </p:cNvSpPr>
            <p:nvPr/>
          </p:nvSpPr>
          <p:spPr bwMode="auto">
            <a:xfrm>
              <a:off x="3334"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70" name="Rectangle 19">
              <a:extLst>
                <a:ext uri="{FF2B5EF4-FFF2-40B4-BE49-F238E27FC236}">
                  <a16:creationId xmlns:a16="http://schemas.microsoft.com/office/drawing/2014/main" id="{1E392F00-CAF6-1F4C-BFA4-D7C5D945EDED}"/>
                </a:ext>
              </a:extLst>
            </p:cNvPr>
            <p:cNvSpPr>
              <a:spLocks noChangeArrowheads="1"/>
            </p:cNvSpPr>
            <p:nvPr/>
          </p:nvSpPr>
          <p:spPr bwMode="auto">
            <a:xfrm>
              <a:off x="2790"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71" name="Rectangle 20">
              <a:extLst>
                <a:ext uri="{FF2B5EF4-FFF2-40B4-BE49-F238E27FC236}">
                  <a16:creationId xmlns:a16="http://schemas.microsoft.com/office/drawing/2014/main" id="{018E5A59-9337-8045-B3D2-B18B4AA4C5CB}"/>
                </a:ext>
              </a:extLst>
            </p:cNvPr>
            <p:cNvSpPr>
              <a:spLocks noChangeArrowheads="1"/>
            </p:cNvSpPr>
            <p:nvPr/>
          </p:nvSpPr>
          <p:spPr bwMode="auto">
            <a:xfrm>
              <a:off x="3062" y="3431"/>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72" name="Rectangle 21">
              <a:extLst>
                <a:ext uri="{FF2B5EF4-FFF2-40B4-BE49-F238E27FC236}">
                  <a16:creationId xmlns:a16="http://schemas.microsoft.com/office/drawing/2014/main" id="{0E7CD7E0-6A12-5840-9FA7-36E8ED09ACC5}"/>
                </a:ext>
              </a:extLst>
            </p:cNvPr>
            <p:cNvSpPr>
              <a:spLocks noChangeArrowheads="1"/>
            </p:cNvSpPr>
            <p:nvPr/>
          </p:nvSpPr>
          <p:spPr bwMode="auto">
            <a:xfrm>
              <a:off x="3334"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sp>
        <p:nvSpPr>
          <p:cNvPr id="73" name="Line 22">
            <a:extLst>
              <a:ext uri="{FF2B5EF4-FFF2-40B4-BE49-F238E27FC236}">
                <a16:creationId xmlns:a16="http://schemas.microsoft.com/office/drawing/2014/main" id="{ED3C3A11-9053-6540-8E5F-6275BBE18C75}"/>
              </a:ext>
            </a:extLst>
          </p:cNvPr>
          <p:cNvSpPr>
            <a:spLocks noChangeShapeType="1"/>
          </p:cNvSpPr>
          <p:nvPr/>
        </p:nvSpPr>
        <p:spPr bwMode="auto">
          <a:xfrm flipH="1">
            <a:off x="2595563" y="1052513"/>
            <a:ext cx="1439862" cy="288925"/>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74" name="Line 23">
            <a:extLst>
              <a:ext uri="{FF2B5EF4-FFF2-40B4-BE49-F238E27FC236}">
                <a16:creationId xmlns:a16="http://schemas.microsoft.com/office/drawing/2014/main" id="{A23E8D42-54DE-C74A-955C-A0729E84F5E6}"/>
              </a:ext>
            </a:extLst>
          </p:cNvPr>
          <p:cNvSpPr>
            <a:spLocks noChangeShapeType="1"/>
          </p:cNvSpPr>
          <p:nvPr/>
        </p:nvSpPr>
        <p:spPr bwMode="auto">
          <a:xfrm>
            <a:off x="4035425" y="1052513"/>
            <a:ext cx="0" cy="288925"/>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75" name="Line 24">
            <a:extLst>
              <a:ext uri="{FF2B5EF4-FFF2-40B4-BE49-F238E27FC236}">
                <a16:creationId xmlns:a16="http://schemas.microsoft.com/office/drawing/2014/main" id="{22AE0B5E-6830-5E44-97AD-AE682F9DBE2F}"/>
              </a:ext>
            </a:extLst>
          </p:cNvPr>
          <p:cNvSpPr>
            <a:spLocks noChangeShapeType="1"/>
          </p:cNvSpPr>
          <p:nvPr/>
        </p:nvSpPr>
        <p:spPr bwMode="auto">
          <a:xfrm>
            <a:off x="4035425" y="1052513"/>
            <a:ext cx="1728788" cy="288925"/>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76" name="Line 25">
            <a:extLst>
              <a:ext uri="{FF2B5EF4-FFF2-40B4-BE49-F238E27FC236}">
                <a16:creationId xmlns:a16="http://schemas.microsoft.com/office/drawing/2014/main" id="{57A12374-349B-E34B-A961-D155B3ED343C}"/>
              </a:ext>
            </a:extLst>
          </p:cNvPr>
          <p:cNvSpPr>
            <a:spLocks noChangeShapeType="1"/>
          </p:cNvSpPr>
          <p:nvPr/>
        </p:nvSpPr>
        <p:spPr bwMode="auto">
          <a:xfrm flipH="1">
            <a:off x="2595563" y="2060575"/>
            <a:ext cx="1511300" cy="360363"/>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77" name="Line 26">
            <a:extLst>
              <a:ext uri="{FF2B5EF4-FFF2-40B4-BE49-F238E27FC236}">
                <a16:creationId xmlns:a16="http://schemas.microsoft.com/office/drawing/2014/main" id="{CF755280-3C71-D641-8974-CD960AEBC35F}"/>
              </a:ext>
            </a:extLst>
          </p:cNvPr>
          <p:cNvSpPr>
            <a:spLocks noChangeShapeType="1"/>
          </p:cNvSpPr>
          <p:nvPr/>
        </p:nvSpPr>
        <p:spPr bwMode="auto">
          <a:xfrm>
            <a:off x="4106863" y="2060575"/>
            <a:ext cx="0" cy="360363"/>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78" name="Line 27">
            <a:extLst>
              <a:ext uri="{FF2B5EF4-FFF2-40B4-BE49-F238E27FC236}">
                <a16:creationId xmlns:a16="http://schemas.microsoft.com/office/drawing/2014/main" id="{AA069D71-4EDC-984B-AD60-AC5D0BD4D6F5}"/>
              </a:ext>
            </a:extLst>
          </p:cNvPr>
          <p:cNvSpPr>
            <a:spLocks noChangeShapeType="1"/>
          </p:cNvSpPr>
          <p:nvPr/>
        </p:nvSpPr>
        <p:spPr bwMode="auto">
          <a:xfrm>
            <a:off x="4106863" y="2060575"/>
            <a:ext cx="1512887" cy="360363"/>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79" name="Line 28">
            <a:extLst>
              <a:ext uri="{FF2B5EF4-FFF2-40B4-BE49-F238E27FC236}">
                <a16:creationId xmlns:a16="http://schemas.microsoft.com/office/drawing/2014/main" id="{44BE3C2F-4BB7-884C-8892-D3F7F1BDEB92}"/>
              </a:ext>
            </a:extLst>
          </p:cNvPr>
          <p:cNvSpPr>
            <a:spLocks noChangeShapeType="1"/>
          </p:cNvSpPr>
          <p:nvPr/>
        </p:nvSpPr>
        <p:spPr bwMode="auto">
          <a:xfrm flipH="1">
            <a:off x="1371600" y="3141663"/>
            <a:ext cx="1295400" cy="503237"/>
          </a:xfrm>
          <a:prstGeom prst="line">
            <a:avLst/>
          </a:prstGeom>
          <a:noFill/>
          <a:ln w="6350">
            <a:solidFill>
              <a:schemeClr val="tx1"/>
            </a:solidFill>
            <a:round/>
            <a:headEnd/>
            <a:tailEnd/>
          </a:ln>
          <a:effectLst/>
        </p:spPr>
        <p:txBody>
          <a:bodyPr anchor="ctr">
            <a:spAutoFit/>
          </a:bodyPr>
          <a:lstStyle/>
          <a:p>
            <a:pPr eaLnBrk="1" hangingPunct="1">
              <a:defRPr/>
            </a:pPr>
            <a:endParaRPr lang="zh-CN" altLang="en-US">
              <a:latin typeface="Times New Roman" charset="0"/>
              <a:ea typeface="宋体" charset="-122"/>
            </a:endParaRPr>
          </a:p>
        </p:txBody>
      </p:sp>
      <p:sp>
        <p:nvSpPr>
          <p:cNvPr id="80" name="Line 29">
            <a:extLst>
              <a:ext uri="{FF2B5EF4-FFF2-40B4-BE49-F238E27FC236}">
                <a16:creationId xmlns:a16="http://schemas.microsoft.com/office/drawing/2014/main" id="{D8179D17-1B78-F34E-8CA1-06296BC166EB}"/>
              </a:ext>
            </a:extLst>
          </p:cNvPr>
          <p:cNvSpPr>
            <a:spLocks noChangeShapeType="1"/>
          </p:cNvSpPr>
          <p:nvPr/>
        </p:nvSpPr>
        <p:spPr bwMode="auto">
          <a:xfrm>
            <a:off x="2667000" y="3141663"/>
            <a:ext cx="144463" cy="503237"/>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81" name="Line 30">
            <a:extLst>
              <a:ext uri="{FF2B5EF4-FFF2-40B4-BE49-F238E27FC236}">
                <a16:creationId xmlns:a16="http://schemas.microsoft.com/office/drawing/2014/main" id="{1176C18E-B8B2-6A47-A86A-4FF69D5400F1}"/>
              </a:ext>
            </a:extLst>
          </p:cNvPr>
          <p:cNvSpPr>
            <a:spLocks noChangeShapeType="1"/>
          </p:cNvSpPr>
          <p:nvPr/>
        </p:nvSpPr>
        <p:spPr bwMode="auto">
          <a:xfrm>
            <a:off x="4106863" y="3141663"/>
            <a:ext cx="0" cy="503237"/>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82" name="Line 31">
            <a:extLst>
              <a:ext uri="{FF2B5EF4-FFF2-40B4-BE49-F238E27FC236}">
                <a16:creationId xmlns:a16="http://schemas.microsoft.com/office/drawing/2014/main" id="{26E6B7D6-8E34-444A-97DC-FB57C6A69C4C}"/>
              </a:ext>
            </a:extLst>
          </p:cNvPr>
          <p:cNvSpPr>
            <a:spLocks noChangeShapeType="1"/>
          </p:cNvSpPr>
          <p:nvPr/>
        </p:nvSpPr>
        <p:spPr bwMode="auto">
          <a:xfrm>
            <a:off x="4106863" y="3141663"/>
            <a:ext cx="1368425" cy="503237"/>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83" name="Line 32">
            <a:extLst>
              <a:ext uri="{FF2B5EF4-FFF2-40B4-BE49-F238E27FC236}">
                <a16:creationId xmlns:a16="http://schemas.microsoft.com/office/drawing/2014/main" id="{CB9B8ABD-2FE1-BF47-BBB3-89F7B991B335}"/>
              </a:ext>
            </a:extLst>
          </p:cNvPr>
          <p:cNvSpPr>
            <a:spLocks noChangeShapeType="1"/>
          </p:cNvSpPr>
          <p:nvPr/>
        </p:nvSpPr>
        <p:spPr bwMode="auto">
          <a:xfrm>
            <a:off x="4179888" y="4365625"/>
            <a:ext cx="0" cy="503238"/>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84" name="Line 33">
            <a:extLst>
              <a:ext uri="{FF2B5EF4-FFF2-40B4-BE49-F238E27FC236}">
                <a16:creationId xmlns:a16="http://schemas.microsoft.com/office/drawing/2014/main" id="{901ACB5C-AD0C-D445-AD2D-9C13EAB1DD64}"/>
              </a:ext>
            </a:extLst>
          </p:cNvPr>
          <p:cNvSpPr>
            <a:spLocks noChangeShapeType="1"/>
          </p:cNvSpPr>
          <p:nvPr/>
        </p:nvSpPr>
        <p:spPr bwMode="auto">
          <a:xfrm>
            <a:off x="4179888" y="5516563"/>
            <a:ext cx="0" cy="217487"/>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85" name="Oval 34">
            <a:extLst>
              <a:ext uri="{FF2B5EF4-FFF2-40B4-BE49-F238E27FC236}">
                <a16:creationId xmlns:a16="http://schemas.microsoft.com/office/drawing/2014/main" id="{5AD21FAC-C8FC-6045-88EE-58C74322B15E}"/>
              </a:ext>
            </a:extLst>
          </p:cNvPr>
          <p:cNvSpPr>
            <a:spLocks noChangeArrowheads="1"/>
          </p:cNvSpPr>
          <p:nvPr/>
        </p:nvSpPr>
        <p:spPr bwMode="auto">
          <a:xfrm>
            <a:off x="3171825" y="333375"/>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1</a:t>
            </a:r>
          </a:p>
        </p:txBody>
      </p:sp>
      <p:sp>
        <p:nvSpPr>
          <p:cNvPr id="86" name="Rectangle 35">
            <a:extLst>
              <a:ext uri="{FF2B5EF4-FFF2-40B4-BE49-F238E27FC236}">
                <a16:creationId xmlns:a16="http://schemas.microsoft.com/office/drawing/2014/main" id="{B1E8F35F-991F-A242-B980-B40380830B9C}"/>
              </a:ext>
            </a:extLst>
          </p:cNvPr>
          <p:cNvSpPr>
            <a:spLocks noChangeArrowheads="1"/>
          </p:cNvSpPr>
          <p:nvPr/>
        </p:nvSpPr>
        <p:spPr bwMode="auto">
          <a:xfrm>
            <a:off x="3198813" y="700088"/>
            <a:ext cx="303212"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4</a:t>
            </a:r>
          </a:p>
        </p:txBody>
      </p:sp>
      <p:sp>
        <p:nvSpPr>
          <p:cNvPr id="87" name="Oval 36">
            <a:extLst>
              <a:ext uri="{FF2B5EF4-FFF2-40B4-BE49-F238E27FC236}">
                <a16:creationId xmlns:a16="http://schemas.microsoft.com/office/drawing/2014/main" id="{C2EF0816-EB73-2346-936A-A2D5DA57C5D6}"/>
              </a:ext>
            </a:extLst>
          </p:cNvPr>
          <p:cNvSpPr>
            <a:spLocks noChangeArrowheads="1"/>
          </p:cNvSpPr>
          <p:nvPr/>
        </p:nvSpPr>
        <p:spPr bwMode="auto">
          <a:xfrm>
            <a:off x="1271588" y="133350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2</a:t>
            </a:r>
          </a:p>
        </p:txBody>
      </p:sp>
      <p:sp>
        <p:nvSpPr>
          <p:cNvPr id="88" name="Rectangle 37">
            <a:extLst>
              <a:ext uri="{FF2B5EF4-FFF2-40B4-BE49-F238E27FC236}">
                <a16:creationId xmlns:a16="http://schemas.microsoft.com/office/drawing/2014/main" id="{1FB67AC1-7DCE-6B4A-A482-5F1099F4B70C}"/>
              </a:ext>
            </a:extLst>
          </p:cNvPr>
          <p:cNvSpPr>
            <a:spLocks noChangeArrowheads="1"/>
          </p:cNvSpPr>
          <p:nvPr/>
        </p:nvSpPr>
        <p:spPr bwMode="auto">
          <a:xfrm>
            <a:off x="1298575" y="1700213"/>
            <a:ext cx="303213"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6</a:t>
            </a:r>
          </a:p>
        </p:txBody>
      </p:sp>
      <p:sp>
        <p:nvSpPr>
          <p:cNvPr id="89" name="Oval 38">
            <a:extLst>
              <a:ext uri="{FF2B5EF4-FFF2-40B4-BE49-F238E27FC236}">
                <a16:creationId xmlns:a16="http://schemas.microsoft.com/office/drawing/2014/main" id="{FA0EBDB9-2C4B-AE41-9071-93728C4DC153}"/>
              </a:ext>
            </a:extLst>
          </p:cNvPr>
          <p:cNvSpPr>
            <a:spLocks noChangeArrowheads="1"/>
          </p:cNvSpPr>
          <p:nvPr/>
        </p:nvSpPr>
        <p:spPr bwMode="auto">
          <a:xfrm>
            <a:off x="3216275" y="133350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3</a:t>
            </a:r>
          </a:p>
        </p:txBody>
      </p:sp>
      <p:sp>
        <p:nvSpPr>
          <p:cNvPr id="90" name="Rectangle 39">
            <a:extLst>
              <a:ext uri="{FF2B5EF4-FFF2-40B4-BE49-F238E27FC236}">
                <a16:creationId xmlns:a16="http://schemas.microsoft.com/office/drawing/2014/main" id="{99E61AE0-5505-3A4A-9C86-6090B0FF4D47}"/>
              </a:ext>
            </a:extLst>
          </p:cNvPr>
          <p:cNvSpPr>
            <a:spLocks noChangeArrowheads="1"/>
          </p:cNvSpPr>
          <p:nvPr/>
        </p:nvSpPr>
        <p:spPr bwMode="auto">
          <a:xfrm>
            <a:off x="3243263" y="1700213"/>
            <a:ext cx="303212"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4</a:t>
            </a:r>
          </a:p>
        </p:txBody>
      </p:sp>
      <p:sp>
        <p:nvSpPr>
          <p:cNvPr id="91" name="Oval 40">
            <a:extLst>
              <a:ext uri="{FF2B5EF4-FFF2-40B4-BE49-F238E27FC236}">
                <a16:creationId xmlns:a16="http://schemas.microsoft.com/office/drawing/2014/main" id="{C3C989CF-99DF-2840-80E7-8288B07FA4A3}"/>
              </a:ext>
            </a:extLst>
          </p:cNvPr>
          <p:cNvSpPr>
            <a:spLocks noChangeArrowheads="1"/>
          </p:cNvSpPr>
          <p:nvPr/>
        </p:nvSpPr>
        <p:spPr bwMode="auto">
          <a:xfrm>
            <a:off x="5016500" y="133350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4</a:t>
            </a:r>
          </a:p>
        </p:txBody>
      </p:sp>
      <p:sp>
        <p:nvSpPr>
          <p:cNvPr id="92" name="Rectangle 41">
            <a:extLst>
              <a:ext uri="{FF2B5EF4-FFF2-40B4-BE49-F238E27FC236}">
                <a16:creationId xmlns:a16="http://schemas.microsoft.com/office/drawing/2014/main" id="{F7D8C742-812D-3A49-A72C-C995DC280494}"/>
              </a:ext>
            </a:extLst>
          </p:cNvPr>
          <p:cNvSpPr>
            <a:spLocks noChangeArrowheads="1"/>
          </p:cNvSpPr>
          <p:nvPr/>
        </p:nvSpPr>
        <p:spPr bwMode="auto">
          <a:xfrm>
            <a:off x="5043488" y="1700213"/>
            <a:ext cx="303212"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6</a:t>
            </a:r>
          </a:p>
        </p:txBody>
      </p:sp>
      <p:sp>
        <p:nvSpPr>
          <p:cNvPr id="93" name="Oval 42">
            <a:extLst>
              <a:ext uri="{FF2B5EF4-FFF2-40B4-BE49-F238E27FC236}">
                <a16:creationId xmlns:a16="http://schemas.microsoft.com/office/drawing/2014/main" id="{BA03EE4C-91DA-B84B-AFC8-010D3204FAEB}"/>
              </a:ext>
            </a:extLst>
          </p:cNvPr>
          <p:cNvSpPr>
            <a:spLocks noChangeArrowheads="1"/>
          </p:cNvSpPr>
          <p:nvPr/>
        </p:nvSpPr>
        <p:spPr bwMode="auto">
          <a:xfrm>
            <a:off x="1416050" y="2341563"/>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5</a:t>
            </a:r>
          </a:p>
        </p:txBody>
      </p:sp>
      <p:sp>
        <p:nvSpPr>
          <p:cNvPr id="94" name="Rectangle 43">
            <a:extLst>
              <a:ext uri="{FF2B5EF4-FFF2-40B4-BE49-F238E27FC236}">
                <a16:creationId xmlns:a16="http://schemas.microsoft.com/office/drawing/2014/main" id="{B7176EDF-7AA9-974E-A14F-9C38361C6619}"/>
              </a:ext>
            </a:extLst>
          </p:cNvPr>
          <p:cNvSpPr>
            <a:spLocks noChangeArrowheads="1"/>
          </p:cNvSpPr>
          <p:nvPr/>
        </p:nvSpPr>
        <p:spPr bwMode="auto">
          <a:xfrm>
            <a:off x="1443038" y="2708275"/>
            <a:ext cx="303212"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5</a:t>
            </a:r>
          </a:p>
        </p:txBody>
      </p:sp>
      <p:sp>
        <p:nvSpPr>
          <p:cNvPr id="95" name="Oval 44">
            <a:extLst>
              <a:ext uri="{FF2B5EF4-FFF2-40B4-BE49-F238E27FC236}">
                <a16:creationId xmlns:a16="http://schemas.microsoft.com/office/drawing/2014/main" id="{59C19C65-68FF-0245-A860-8B5C400A35D6}"/>
              </a:ext>
            </a:extLst>
          </p:cNvPr>
          <p:cNvSpPr>
            <a:spLocks noChangeArrowheads="1"/>
          </p:cNvSpPr>
          <p:nvPr/>
        </p:nvSpPr>
        <p:spPr bwMode="auto">
          <a:xfrm>
            <a:off x="3216275" y="2414588"/>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6</a:t>
            </a:r>
          </a:p>
        </p:txBody>
      </p:sp>
      <p:sp>
        <p:nvSpPr>
          <p:cNvPr id="96" name="Rectangle 45">
            <a:extLst>
              <a:ext uri="{FF2B5EF4-FFF2-40B4-BE49-F238E27FC236}">
                <a16:creationId xmlns:a16="http://schemas.microsoft.com/office/drawing/2014/main" id="{030DC905-3343-4E41-9BB0-0FBAF173CBC4}"/>
              </a:ext>
            </a:extLst>
          </p:cNvPr>
          <p:cNvSpPr>
            <a:spLocks noChangeArrowheads="1"/>
          </p:cNvSpPr>
          <p:nvPr/>
        </p:nvSpPr>
        <p:spPr bwMode="auto">
          <a:xfrm>
            <a:off x="3243263" y="2781300"/>
            <a:ext cx="303212"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5</a:t>
            </a:r>
          </a:p>
        </p:txBody>
      </p:sp>
      <p:sp>
        <p:nvSpPr>
          <p:cNvPr id="97" name="Oval 46">
            <a:extLst>
              <a:ext uri="{FF2B5EF4-FFF2-40B4-BE49-F238E27FC236}">
                <a16:creationId xmlns:a16="http://schemas.microsoft.com/office/drawing/2014/main" id="{E4D62C74-578B-0140-8DC7-D2569EBD1AC0}"/>
              </a:ext>
            </a:extLst>
          </p:cNvPr>
          <p:cNvSpPr>
            <a:spLocks noChangeArrowheads="1"/>
          </p:cNvSpPr>
          <p:nvPr/>
        </p:nvSpPr>
        <p:spPr bwMode="auto">
          <a:xfrm>
            <a:off x="4945063" y="2341563"/>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7</a:t>
            </a:r>
          </a:p>
        </p:txBody>
      </p:sp>
      <p:sp>
        <p:nvSpPr>
          <p:cNvPr id="98" name="Rectangle 47">
            <a:extLst>
              <a:ext uri="{FF2B5EF4-FFF2-40B4-BE49-F238E27FC236}">
                <a16:creationId xmlns:a16="http://schemas.microsoft.com/office/drawing/2014/main" id="{90D7096E-01E7-7845-B7C6-13983C02EDDF}"/>
              </a:ext>
            </a:extLst>
          </p:cNvPr>
          <p:cNvSpPr>
            <a:spLocks noChangeArrowheads="1"/>
          </p:cNvSpPr>
          <p:nvPr/>
        </p:nvSpPr>
        <p:spPr bwMode="auto">
          <a:xfrm>
            <a:off x="4972050" y="2708275"/>
            <a:ext cx="303213"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6</a:t>
            </a:r>
          </a:p>
        </p:txBody>
      </p:sp>
      <p:sp>
        <p:nvSpPr>
          <p:cNvPr id="99" name="Oval 48">
            <a:extLst>
              <a:ext uri="{FF2B5EF4-FFF2-40B4-BE49-F238E27FC236}">
                <a16:creationId xmlns:a16="http://schemas.microsoft.com/office/drawing/2014/main" id="{EE4B995C-05BC-4D48-9086-083933028156}"/>
              </a:ext>
            </a:extLst>
          </p:cNvPr>
          <p:cNvSpPr>
            <a:spLocks noChangeArrowheads="1"/>
          </p:cNvSpPr>
          <p:nvPr/>
        </p:nvSpPr>
        <p:spPr bwMode="auto">
          <a:xfrm>
            <a:off x="255588" y="3567113"/>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8</a:t>
            </a:r>
          </a:p>
        </p:txBody>
      </p:sp>
      <p:sp>
        <p:nvSpPr>
          <p:cNvPr id="100" name="Rectangle 49">
            <a:extLst>
              <a:ext uri="{FF2B5EF4-FFF2-40B4-BE49-F238E27FC236}">
                <a16:creationId xmlns:a16="http://schemas.microsoft.com/office/drawing/2014/main" id="{28200740-2EE8-274E-9D08-2B408454DBCB}"/>
              </a:ext>
            </a:extLst>
          </p:cNvPr>
          <p:cNvSpPr>
            <a:spLocks noChangeArrowheads="1"/>
          </p:cNvSpPr>
          <p:nvPr/>
        </p:nvSpPr>
        <p:spPr bwMode="auto">
          <a:xfrm>
            <a:off x="282575" y="3933825"/>
            <a:ext cx="303213"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6</a:t>
            </a:r>
          </a:p>
        </p:txBody>
      </p:sp>
      <p:sp>
        <p:nvSpPr>
          <p:cNvPr id="101" name="Oval 50">
            <a:extLst>
              <a:ext uri="{FF2B5EF4-FFF2-40B4-BE49-F238E27FC236}">
                <a16:creationId xmlns:a16="http://schemas.microsoft.com/office/drawing/2014/main" id="{D5A904FA-23FB-BA48-9F9B-74B395079FF7}"/>
              </a:ext>
            </a:extLst>
          </p:cNvPr>
          <p:cNvSpPr>
            <a:spLocks noChangeArrowheads="1"/>
          </p:cNvSpPr>
          <p:nvPr/>
        </p:nvSpPr>
        <p:spPr bwMode="auto">
          <a:xfrm>
            <a:off x="1704975" y="363855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9</a:t>
            </a:r>
          </a:p>
        </p:txBody>
      </p:sp>
      <p:sp>
        <p:nvSpPr>
          <p:cNvPr id="102" name="Rectangle 51">
            <a:extLst>
              <a:ext uri="{FF2B5EF4-FFF2-40B4-BE49-F238E27FC236}">
                <a16:creationId xmlns:a16="http://schemas.microsoft.com/office/drawing/2014/main" id="{E171B8B1-7A59-9749-AC72-803C84D1B010}"/>
              </a:ext>
            </a:extLst>
          </p:cNvPr>
          <p:cNvSpPr>
            <a:spLocks noChangeArrowheads="1"/>
          </p:cNvSpPr>
          <p:nvPr/>
        </p:nvSpPr>
        <p:spPr bwMode="auto">
          <a:xfrm>
            <a:off x="1731963" y="4005263"/>
            <a:ext cx="303212"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7</a:t>
            </a:r>
          </a:p>
        </p:txBody>
      </p:sp>
      <p:sp>
        <p:nvSpPr>
          <p:cNvPr id="103" name="Oval 52">
            <a:extLst>
              <a:ext uri="{FF2B5EF4-FFF2-40B4-BE49-F238E27FC236}">
                <a16:creationId xmlns:a16="http://schemas.microsoft.com/office/drawing/2014/main" id="{DC63221F-ADA3-824D-8A55-7F3A75A93CE6}"/>
              </a:ext>
            </a:extLst>
          </p:cNvPr>
          <p:cNvSpPr>
            <a:spLocks noChangeArrowheads="1"/>
          </p:cNvSpPr>
          <p:nvPr/>
        </p:nvSpPr>
        <p:spPr bwMode="auto">
          <a:xfrm>
            <a:off x="3287713" y="363855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10</a:t>
            </a:r>
          </a:p>
        </p:txBody>
      </p:sp>
      <p:sp>
        <p:nvSpPr>
          <p:cNvPr id="104" name="Rectangle 53">
            <a:extLst>
              <a:ext uri="{FF2B5EF4-FFF2-40B4-BE49-F238E27FC236}">
                <a16:creationId xmlns:a16="http://schemas.microsoft.com/office/drawing/2014/main" id="{99207451-F08A-CA40-B878-1AB449E05469}"/>
              </a:ext>
            </a:extLst>
          </p:cNvPr>
          <p:cNvSpPr>
            <a:spLocks noChangeArrowheads="1"/>
          </p:cNvSpPr>
          <p:nvPr/>
        </p:nvSpPr>
        <p:spPr bwMode="auto">
          <a:xfrm>
            <a:off x="3314700" y="4005263"/>
            <a:ext cx="303213"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5</a:t>
            </a:r>
          </a:p>
        </p:txBody>
      </p:sp>
      <p:sp>
        <p:nvSpPr>
          <p:cNvPr id="105" name="Oval 54">
            <a:extLst>
              <a:ext uri="{FF2B5EF4-FFF2-40B4-BE49-F238E27FC236}">
                <a16:creationId xmlns:a16="http://schemas.microsoft.com/office/drawing/2014/main" id="{8BF4D80C-65D0-7542-AD51-BF3D4033AB9C}"/>
              </a:ext>
            </a:extLst>
          </p:cNvPr>
          <p:cNvSpPr>
            <a:spLocks noChangeArrowheads="1"/>
          </p:cNvSpPr>
          <p:nvPr/>
        </p:nvSpPr>
        <p:spPr bwMode="auto">
          <a:xfrm>
            <a:off x="4945063" y="363855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11</a:t>
            </a:r>
          </a:p>
        </p:txBody>
      </p:sp>
      <p:sp>
        <p:nvSpPr>
          <p:cNvPr id="106" name="Rectangle 55">
            <a:extLst>
              <a:ext uri="{FF2B5EF4-FFF2-40B4-BE49-F238E27FC236}">
                <a16:creationId xmlns:a16="http://schemas.microsoft.com/office/drawing/2014/main" id="{873AD922-70AE-4D45-B494-5BE2AA5D99FC}"/>
              </a:ext>
            </a:extLst>
          </p:cNvPr>
          <p:cNvSpPr>
            <a:spLocks noChangeArrowheads="1"/>
          </p:cNvSpPr>
          <p:nvPr/>
        </p:nvSpPr>
        <p:spPr bwMode="auto">
          <a:xfrm>
            <a:off x="4972050" y="4005263"/>
            <a:ext cx="303213"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7</a:t>
            </a:r>
          </a:p>
        </p:txBody>
      </p:sp>
      <p:sp>
        <p:nvSpPr>
          <p:cNvPr id="107" name="Oval 56">
            <a:extLst>
              <a:ext uri="{FF2B5EF4-FFF2-40B4-BE49-F238E27FC236}">
                <a16:creationId xmlns:a16="http://schemas.microsoft.com/office/drawing/2014/main" id="{ED4BCD8D-50F6-504F-BBF0-4911B9D1A35E}"/>
              </a:ext>
            </a:extLst>
          </p:cNvPr>
          <p:cNvSpPr>
            <a:spLocks noChangeArrowheads="1"/>
          </p:cNvSpPr>
          <p:nvPr/>
        </p:nvSpPr>
        <p:spPr bwMode="auto">
          <a:xfrm>
            <a:off x="3287713" y="4718050"/>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12</a:t>
            </a:r>
          </a:p>
        </p:txBody>
      </p:sp>
      <p:sp>
        <p:nvSpPr>
          <p:cNvPr id="108" name="Rectangle 57">
            <a:extLst>
              <a:ext uri="{FF2B5EF4-FFF2-40B4-BE49-F238E27FC236}">
                <a16:creationId xmlns:a16="http://schemas.microsoft.com/office/drawing/2014/main" id="{D4EE9B2A-DF0C-7A47-A71B-FA460AC23E22}"/>
              </a:ext>
            </a:extLst>
          </p:cNvPr>
          <p:cNvSpPr>
            <a:spLocks noChangeArrowheads="1"/>
          </p:cNvSpPr>
          <p:nvPr/>
        </p:nvSpPr>
        <p:spPr bwMode="auto">
          <a:xfrm>
            <a:off x="3314700" y="5084763"/>
            <a:ext cx="303213" cy="342900"/>
          </a:xfrm>
          <a:prstGeom prst="rect">
            <a:avLst/>
          </a:prstGeom>
          <a:solidFill>
            <a:schemeClr val="bg1"/>
          </a:solidFill>
          <a:ln w="6350">
            <a:solidFill>
              <a:schemeClr val="bg1"/>
            </a:solidFill>
            <a:miter lim="800000"/>
            <a:headEnd/>
            <a:tailEnd/>
          </a:ln>
          <a:effectLst/>
        </p:spPr>
        <p:txBody>
          <a:bodyPr wrap="none" anchor="ctr">
            <a:spAutoFit/>
          </a:bodyPr>
          <a:lstStyle/>
          <a:p>
            <a:pPr algn="ctr" eaLnBrk="1" hangingPunct="1">
              <a:defRPr/>
            </a:pPr>
            <a:r>
              <a:rPr lang="en-US" altLang="zh-CN" sz="1600">
                <a:latin typeface="Arial" charset="0"/>
                <a:ea typeface="华文行楷" charset="-122"/>
              </a:rPr>
              <a:t>5</a:t>
            </a:r>
          </a:p>
        </p:txBody>
      </p:sp>
      <p:sp>
        <p:nvSpPr>
          <p:cNvPr id="109" name="Oval 58">
            <a:extLst>
              <a:ext uri="{FF2B5EF4-FFF2-40B4-BE49-F238E27FC236}">
                <a16:creationId xmlns:a16="http://schemas.microsoft.com/office/drawing/2014/main" id="{B052D46D-C363-2C4E-82FF-F4753548A5D5}"/>
              </a:ext>
            </a:extLst>
          </p:cNvPr>
          <p:cNvSpPr>
            <a:spLocks noChangeArrowheads="1"/>
          </p:cNvSpPr>
          <p:nvPr/>
        </p:nvSpPr>
        <p:spPr bwMode="auto">
          <a:xfrm>
            <a:off x="3287713" y="5654675"/>
            <a:ext cx="330200" cy="342900"/>
          </a:xfrm>
          <a:prstGeom prst="ellipse">
            <a:avLst/>
          </a:prstGeom>
          <a:solidFill>
            <a:srgbClr val="008080"/>
          </a:solidFill>
          <a:ln w="6350">
            <a:solidFill>
              <a:schemeClr val="tx1"/>
            </a:solidFill>
            <a:round/>
            <a:headEnd/>
            <a:tailEnd/>
          </a:ln>
          <a:effectLst/>
        </p:spPr>
        <p:txBody>
          <a:bodyPr wrap="none" lIns="0" tIns="0" rIns="0" bIns="0" anchor="ctr"/>
          <a:lstStyle/>
          <a:p>
            <a:pPr algn="ctr" eaLnBrk="1" hangingPunct="1">
              <a:defRPr/>
            </a:pPr>
            <a:r>
              <a:rPr lang="en-US" altLang="zh-CN" sz="1600">
                <a:solidFill>
                  <a:srgbClr val="FFFF66"/>
                </a:solidFill>
                <a:latin typeface="Arial" charset="0"/>
                <a:ea typeface="华文行楷" charset="-122"/>
              </a:rPr>
              <a:t>13</a:t>
            </a:r>
          </a:p>
        </p:txBody>
      </p:sp>
      <p:sp>
        <p:nvSpPr>
          <p:cNvPr id="110" name="Rectangle 59">
            <a:extLst>
              <a:ext uri="{FF2B5EF4-FFF2-40B4-BE49-F238E27FC236}">
                <a16:creationId xmlns:a16="http://schemas.microsoft.com/office/drawing/2014/main" id="{29A73B8D-221E-C24C-892B-502807AC61E6}"/>
              </a:ext>
            </a:extLst>
          </p:cNvPr>
          <p:cNvSpPr>
            <a:spLocks noChangeArrowheads="1"/>
          </p:cNvSpPr>
          <p:nvPr/>
        </p:nvSpPr>
        <p:spPr bwMode="auto">
          <a:xfrm>
            <a:off x="1908175" y="6021388"/>
            <a:ext cx="1709738" cy="342900"/>
          </a:xfrm>
          <a:prstGeom prst="rect">
            <a:avLst/>
          </a:prstGeom>
          <a:solidFill>
            <a:schemeClr val="bg1"/>
          </a:solidFill>
          <a:ln w="6350">
            <a:solidFill>
              <a:schemeClr val="bg1"/>
            </a:solidFill>
            <a:miter lim="800000"/>
            <a:headEnd/>
            <a:tailEnd/>
          </a:ln>
          <a:effectLst/>
        </p:spPr>
        <p:txBody>
          <a:bodyPr anchor="ctr">
            <a:spAutoFit/>
          </a:bodyPr>
          <a:lstStyle/>
          <a:p>
            <a:pPr algn="ctr" eaLnBrk="1" hangingPunct="1">
              <a:defRPr/>
            </a:pPr>
            <a:r>
              <a:rPr lang="en-US" altLang="zh-CN" sz="1600">
                <a:latin typeface="Arial" charset="0"/>
                <a:ea typeface="华文行楷" charset="-122"/>
              </a:rPr>
              <a:t>C</a:t>
            </a:r>
            <a:r>
              <a:rPr lang="en-US" altLang="zh-CN" sz="1600" baseline="30000">
                <a:latin typeface="Arial" charset="0"/>
                <a:ea typeface="华文行楷" charset="-122"/>
              </a:rPr>
              <a:t>\</a:t>
            </a:r>
            <a:r>
              <a:rPr lang="en-US" altLang="zh-CN" sz="1600">
                <a:latin typeface="Arial" charset="0"/>
                <a:ea typeface="华文行楷" charset="-122"/>
              </a:rPr>
              <a:t>(X)=C(13)=5</a:t>
            </a:r>
          </a:p>
        </p:txBody>
      </p:sp>
      <p:grpSp>
        <p:nvGrpSpPr>
          <p:cNvPr id="111" name="Group 60">
            <a:extLst>
              <a:ext uri="{FF2B5EF4-FFF2-40B4-BE49-F238E27FC236}">
                <a16:creationId xmlns:a16="http://schemas.microsoft.com/office/drawing/2014/main" id="{7DEA67C9-7585-EE45-B933-3816B40E6814}"/>
              </a:ext>
            </a:extLst>
          </p:cNvPr>
          <p:cNvGrpSpPr>
            <a:grpSpLocks/>
          </p:cNvGrpSpPr>
          <p:nvPr/>
        </p:nvGrpSpPr>
        <p:grpSpPr bwMode="auto">
          <a:xfrm>
            <a:off x="1658938" y="1341438"/>
            <a:ext cx="1006475" cy="720725"/>
            <a:chOff x="2790" y="2976"/>
            <a:chExt cx="816" cy="681"/>
          </a:xfrm>
        </p:grpSpPr>
        <p:sp>
          <p:nvSpPr>
            <p:cNvPr id="112" name="Rectangle 61">
              <a:extLst>
                <a:ext uri="{FF2B5EF4-FFF2-40B4-BE49-F238E27FC236}">
                  <a16:creationId xmlns:a16="http://schemas.microsoft.com/office/drawing/2014/main" id="{BC5E44D9-8F51-4449-9EE0-17E740295497}"/>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13" name="Rectangle 62">
              <a:extLst>
                <a:ext uri="{FF2B5EF4-FFF2-40B4-BE49-F238E27FC236}">
                  <a16:creationId xmlns:a16="http://schemas.microsoft.com/office/drawing/2014/main" id="{4307ACB6-55E8-0E44-9303-ED0F4839B1CA}"/>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14" name="Rectangle 63">
              <a:extLst>
                <a:ext uri="{FF2B5EF4-FFF2-40B4-BE49-F238E27FC236}">
                  <a16:creationId xmlns:a16="http://schemas.microsoft.com/office/drawing/2014/main" id="{621A628E-BC71-E14E-888C-56367C23BFB7}"/>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15" name="Rectangle 64">
              <a:extLst>
                <a:ext uri="{FF2B5EF4-FFF2-40B4-BE49-F238E27FC236}">
                  <a16:creationId xmlns:a16="http://schemas.microsoft.com/office/drawing/2014/main" id="{F2B8A852-69D8-4C4F-A9C1-CCF472020B49}"/>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16" name="Rectangle 65">
              <a:extLst>
                <a:ext uri="{FF2B5EF4-FFF2-40B4-BE49-F238E27FC236}">
                  <a16:creationId xmlns:a16="http://schemas.microsoft.com/office/drawing/2014/main" id="{4F062B98-12D4-5444-984A-1E06436ACD2D}"/>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17" name="Rectangle 66">
              <a:extLst>
                <a:ext uri="{FF2B5EF4-FFF2-40B4-BE49-F238E27FC236}">
                  <a16:creationId xmlns:a16="http://schemas.microsoft.com/office/drawing/2014/main" id="{0578FF65-B363-C94B-8F96-14D413E39750}"/>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18" name="Rectangle 67">
              <a:extLst>
                <a:ext uri="{FF2B5EF4-FFF2-40B4-BE49-F238E27FC236}">
                  <a16:creationId xmlns:a16="http://schemas.microsoft.com/office/drawing/2014/main" id="{E3CD97FC-ECC2-A941-9594-AB69E21A30DB}"/>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19" name="Rectangle 68">
              <a:extLst>
                <a:ext uri="{FF2B5EF4-FFF2-40B4-BE49-F238E27FC236}">
                  <a16:creationId xmlns:a16="http://schemas.microsoft.com/office/drawing/2014/main" id="{3B84A93C-A60B-ED47-B133-B7BA509DB630}"/>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20" name="Rectangle 69">
              <a:extLst>
                <a:ext uri="{FF2B5EF4-FFF2-40B4-BE49-F238E27FC236}">
                  <a16:creationId xmlns:a16="http://schemas.microsoft.com/office/drawing/2014/main" id="{672775B2-46E1-6F4D-B5A1-9460B15DBD7D}"/>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21" name="Group 70">
            <a:extLst>
              <a:ext uri="{FF2B5EF4-FFF2-40B4-BE49-F238E27FC236}">
                <a16:creationId xmlns:a16="http://schemas.microsoft.com/office/drawing/2014/main" id="{BAFC440D-1401-5647-A7C1-CDCBBAB294F2}"/>
              </a:ext>
            </a:extLst>
          </p:cNvPr>
          <p:cNvGrpSpPr>
            <a:grpSpLocks/>
          </p:cNvGrpSpPr>
          <p:nvPr/>
        </p:nvGrpSpPr>
        <p:grpSpPr bwMode="auto">
          <a:xfrm>
            <a:off x="3603625" y="1341438"/>
            <a:ext cx="1006475" cy="720725"/>
            <a:chOff x="2790" y="2976"/>
            <a:chExt cx="816" cy="681"/>
          </a:xfrm>
        </p:grpSpPr>
        <p:sp>
          <p:nvSpPr>
            <p:cNvPr id="122" name="Rectangle 71">
              <a:extLst>
                <a:ext uri="{FF2B5EF4-FFF2-40B4-BE49-F238E27FC236}">
                  <a16:creationId xmlns:a16="http://schemas.microsoft.com/office/drawing/2014/main" id="{6E9F67E2-3593-2940-BAE0-E6227FC3AB9E}"/>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23" name="Rectangle 72">
              <a:extLst>
                <a:ext uri="{FF2B5EF4-FFF2-40B4-BE49-F238E27FC236}">
                  <a16:creationId xmlns:a16="http://schemas.microsoft.com/office/drawing/2014/main" id="{8E7FDB37-582A-3744-95D4-76CDE06BF8BD}"/>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24" name="Rectangle 73">
              <a:extLst>
                <a:ext uri="{FF2B5EF4-FFF2-40B4-BE49-F238E27FC236}">
                  <a16:creationId xmlns:a16="http://schemas.microsoft.com/office/drawing/2014/main" id="{AF451C6A-DBF5-9B4C-B830-F7CBFB4E6C98}"/>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25" name="Rectangle 74">
              <a:extLst>
                <a:ext uri="{FF2B5EF4-FFF2-40B4-BE49-F238E27FC236}">
                  <a16:creationId xmlns:a16="http://schemas.microsoft.com/office/drawing/2014/main" id="{7BDFBC3B-B30D-E940-848E-258D8C9A21B8}"/>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26" name="Rectangle 75">
              <a:extLst>
                <a:ext uri="{FF2B5EF4-FFF2-40B4-BE49-F238E27FC236}">
                  <a16:creationId xmlns:a16="http://schemas.microsoft.com/office/drawing/2014/main" id="{95D030E5-2E14-2144-90E2-FDB898CD9121}"/>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27" name="Rectangle 76">
              <a:extLst>
                <a:ext uri="{FF2B5EF4-FFF2-40B4-BE49-F238E27FC236}">
                  <a16:creationId xmlns:a16="http://schemas.microsoft.com/office/drawing/2014/main" id="{20232FD6-B243-5647-9409-61BE156B602A}"/>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28" name="Rectangle 77">
              <a:extLst>
                <a:ext uri="{FF2B5EF4-FFF2-40B4-BE49-F238E27FC236}">
                  <a16:creationId xmlns:a16="http://schemas.microsoft.com/office/drawing/2014/main" id="{B01F7121-A59D-BC4E-8E11-EAF4508909F0}"/>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29" name="Rectangle 78">
              <a:extLst>
                <a:ext uri="{FF2B5EF4-FFF2-40B4-BE49-F238E27FC236}">
                  <a16:creationId xmlns:a16="http://schemas.microsoft.com/office/drawing/2014/main" id="{56800294-2E9E-6847-B7A2-CAF94F89BF79}"/>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30" name="Rectangle 79">
              <a:extLst>
                <a:ext uri="{FF2B5EF4-FFF2-40B4-BE49-F238E27FC236}">
                  <a16:creationId xmlns:a16="http://schemas.microsoft.com/office/drawing/2014/main" id="{BE803882-44AC-0E49-B63C-8FD7C5AFB3F9}"/>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31" name="Group 80">
            <a:extLst>
              <a:ext uri="{FF2B5EF4-FFF2-40B4-BE49-F238E27FC236}">
                <a16:creationId xmlns:a16="http://schemas.microsoft.com/office/drawing/2014/main" id="{D317D618-790F-4C4F-A485-7A94AC9ADB9D}"/>
              </a:ext>
            </a:extLst>
          </p:cNvPr>
          <p:cNvGrpSpPr>
            <a:grpSpLocks/>
          </p:cNvGrpSpPr>
          <p:nvPr/>
        </p:nvGrpSpPr>
        <p:grpSpPr bwMode="auto">
          <a:xfrm>
            <a:off x="5403850" y="1341438"/>
            <a:ext cx="1006475" cy="720725"/>
            <a:chOff x="2790" y="2976"/>
            <a:chExt cx="816" cy="681"/>
          </a:xfrm>
        </p:grpSpPr>
        <p:sp>
          <p:nvSpPr>
            <p:cNvPr id="132" name="Rectangle 81">
              <a:extLst>
                <a:ext uri="{FF2B5EF4-FFF2-40B4-BE49-F238E27FC236}">
                  <a16:creationId xmlns:a16="http://schemas.microsoft.com/office/drawing/2014/main" id="{2CC05A3A-288C-0C44-BFEF-7A77D9909588}"/>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33" name="Rectangle 82">
              <a:extLst>
                <a:ext uri="{FF2B5EF4-FFF2-40B4-BE49-F238E27FC236}">
                  <a16:creationId xmlns:a16="http://schemas.microsoft.com/office/drawing/2014/main" id="{5A22450B-A12D-F342-919C-CC55D4F65BF3}"/>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34" name="Rectangle 83">
              <a:extLst>
                <a:ext uri="{FF2B5EF4-FFF2-40B4-BE49-F238E27FC236}">
                  <a16:creationId xmlns:a16="http://schemas.microsoft.com/office/drawing/2014/main" id="{F889DE1A-2D1D-BA46-A148-55943CF7F98B}"/>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35" name="Rectangle 84">
              <a:extLst>
                <a:ext uri="{FF2B5EF4-FFF2-40B4-BE49-F238E27FC236}">
                  <a16:creationId xmlns:a16="http://schemas.microsoft.com/office/drawing/2014/main" id="{EF536A7B-E260-F246-BD07-13B1E6FC9422}"/>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36" name="Rectangle 85">
              <a:extLst>
                <a:ext uri="{FF2B5EF4-FFF2-40B4-BE49-F238E27FC236}">
                  <a16:creationId xmlns:a16="http://schemas.microsoft.com/office/drawing/2014/main" id="{3E303CBD-2687-2944-8193-9682BC359A2F}"/>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37" name="Rectangle 86">
              <a:extLst>
                <a:ext uri="{FF2B5EF4-FFF2-40B4-BE49-F238E27FC236}">
                  <a16:creationId xmlns:a16="http://schemas.microsoft.com/office/drawing/2014/main" id="{F2AA0D6B-3D2C-6D4B-943E-D304A1CD09DB}"/>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38" name="Rectangle 87">
              <a:extLst>
                <a:ext uri="{FF2B5EF4-FFF2-40B4-BE49-F238E27FC236}">
                  <a16:creationId xmlns:a16="http://schemas.microsoft.com/office/drawing/2014/main" id="{2B8CF41A-C4ED-E545-8282-E6205CE888A9}"/>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39" name="Rectangle 88">
              <a:extLst>
                <a:ext uri="{FF2B5EF4-FFF2-40B4-BE49-F238E27FC236}">
                  <a16:creationId xmlns:a16="http://schemas.microsoft.com/office/drawing/2014/main" id="{68D608DF-59C8-BD45-A1CA-F05B4E708655}"/>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sp>
          <p:nvSpPr>
            <p:cNvPr id="140" name="Rectangle 89">
              <a:extLst>
                <a:ext uri="{FF2B5EF4-FFF2-40B4-BE49-F238E27FC236}">
                  <a16:creationId xmlns:a16="http://schemas.microsoft.com/office/drawing/2014/main" id="{ACE1343F-767C-1C4F-887A-0170A0D66739}"/>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grpSp>
      <p:grpSp>
        <p:nvGrpSpPr>
          <p:cNvPr id="141" name="Group 90">
            <a:extLst>
              <a:ext uri="{FF2B5EF4-FFF2-40B4-BE49-F238E27FC236}">
                <a16:creationId xmlns:a16="http://schemas.microsoft.com/office/drawing/2014/main" id="{2B3EE91D-DF25-3D46-8422-F51C1776EA4D}"/>
              </a:ext>
            </a:extLst>
          </p:cNvPr>
          <p:cNvGrpSpPr>
            <a:grpSpLocks/>
          </p:cNvGrpSpPr>
          <p:nvPr/>
        </p:nvGrpSpPr>
        <p:grpSpPr bwMode="auto">
          <a:xfrm>
            <a:off x="1803400" y="2420938"/>
            <a:ext cx="1006475" cy="720725"/>
            <a:chOff x="2790" y="2976"/>
            <a:chExt cx="816" cy="681"/>
          </a:xfrm>
        </p:grpSpPr>
        <p:sp>
          <p:nvSpPr>
            <p:cNvPr id="142" name="Rectangle 91">
              <a:extLst>
                <a:ext uri="{FF2B5EF4-FFF2-40B4-BE49-F238E27FC236}">
                  <a16:creationId xmlns:a16="http://schemas.microsoft.com/office/drawing/2014/main" id="{A62E886B-B521-564C-BECE-295ED2DA2774}"/>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43" name="Rectangle 92">
              <a:extLst>
                <a:ext uri="{FF2B5EF4-FFF2-40B4-BE49-F238E27FC236}">
                  <a16:creationId xmlns:a16="http://schemas.microsoft.com/office/drawing/2014/main" id="{ACD3F90B-4915-D049-95D7-BC1D9C2A06B5}"/>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44" name="Rectangle 93">
              <a:extLst>
                <a:ext uri="{FF2B5EF4-FFF2-40B4-BE49-F238E27FC236}">
                  <a16:creationId xmlns:a16="http://schemas.microsoft.com/office/drawing/2014/main" id="{E1D10D2B-6AD7-C243-A2CC-72BE376F8711}"/>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45" name="Rectangle 94">
              <a:extLst>
                <a:ext uri="{FF2B5EF4-FFF2-40B4-BE49-F238E27FC236}">
                  <a16:creationId xmlns:a16="http://schemas.microsoft.com/office/drawing/2014/main" id="{25965BEF-66F8-3C47-AFC3-AE30D161CF5B}"/>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46" name="Rectangle 95">
              <a:extLst>
                <a:ext uri="{FF2B5EF4-FFF2-40B4-BE49-F238E27FC236}">
                  <a16:creationId xmlns:a16="http://schemas.microsoft.com/office/drawing/2014/main" id="{55D8ABAE-44FF-284A-8DA7-A853CE3359C0}"/>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47" name="Rectangle 96">
              <a:extLst>
                <a:ext uri="{FF2B5EF4-FFF2-40B4-BE49-F238E27FC236}">
                  <a16:creationId xmlns:a16="http://schemas.microsoft.com/office/drawing/2014/main" id="{BC5AF934-ED41-4244-A7F5-836C2C579B37}"/>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48" name="Rectangle 97">
              <a:extLst>
                <a:ext uri="{FF2B5EF4-FFF2-40B4-BE49-F238E27FC236}">
                  <a16:creationId xmlns:a16="http://schemas.microsoft.com/office/drawing/2014/main" id="{2DAE4FC6-9074-9B44-BFE3-E0580CA00FA4}"/>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49" name="Rectangle 98">
              <a:extLst>
                <a:ext uri="{FF2B5EF4-FFF2-40B4-BE49-F238E27FC236}">
                  <a16:creationId xmlns:a16="http://schemas.microsoft.com/office/drawing/2014/main" id="{CBA0AAB3-7D92-9749-8EDF-79010F25CA26}"/>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50" name="Rectangle 99">
              <a:extLst>
                <a:ext uri="{FF2B5EF4-FFF2-40B4-BE49-F238E27FC236}">
                  <a16:creationId xmlns:a16="http://schemas.microsoft.com/office/drawing/2014/main" id="{439CDAAC-3DBF-1841-868D-F9DC40C999CE}"/>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51" name="Group 100">
            <a:extLst>
              <a:ext uri="{FF2B5EF4-FFF2-40B4-BE49-F238E27FC236}">
                <a16:creationId xmlns:a16="http://schemas.microsoft.com/office/drawing/2014/main" id="{BED6C0DF-CA77-2C46-97FE-944FFF8CB5C8}"/>
              </a:ext>
            </a:extLst>
          </p:cNvPr>
          <p:cNvGrpSpPr>
            <a:grpSpLocks/>
          </p:cNvGrpSpPr>
          <p:nvPr/>
        </p:nvGrpSpPr>
        <p:grpSpPr bwMode="auto">
          <a:xfrm>
            <a:off x="3603625" y="2420938"/>
            <a:ext cx="1006475" cy="720725"/>
            <a:chOff x="2790" y="2976"/>
            <a:chExt cx="816" cy="681"/>
          </a:xfrm>
        </p:grpSpPr>
        <p:sp>
          <p:nvSpPr>
            <p:cNvPr id="152" name="Rectangle 101">
              <a:extLst>
                <a:ext uri="{FF2B5EF4-FFF2-40B4-BE49-F238E27FC236}">
                  <a16:creationId xmlns:a16="http://schemas.microsoft.com/office/drawing/2014/main" id="{B02B9FA0-8536-7A48-B852-1FD90CB064D7}"/>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53" name="Rectangle 102">
              <a:extLst>
                <a:ext uri="{FF2B5EF4-FFF2-40B4-BE49-F238E27FC236}">
                  <a16:creationId xmlns:a16="http://schemas.microsoft.com/office/drawing/2014/main" id="{DEFD3023-C541-8445-80B9-C5A648282276}"/>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54" name="Rectangle 103">
              <a:extLst>
                <a:ext uri="{FF2B5EF4-FFF2-40B4-BE49-F238E27FC236}">
                  <a16:creationId xmlns:a16="http://schemas.microsoft.com/office/drawing/2014/main" id="{5882E203-9E94-4A4E-A61D-6B541509460C}"/>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55" name="Rectangle 104">
              <a:extLst>
                <a:ext uri="{FF2B5EF4-FFF2-40B4-BE49-F238E27FC236}">
                  <a16:creationId xmlns:a16="http://schemas.microsoft.com/office/drawing/2014/main" id="{5EA128B1-524B-9C40-826B-7BD2C42D207A}"/>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56" name="Rectangle 105">
              <a:extLst>
                <a:ext uri="{FF2B5EF4-FFF2-40B4-BE49-F238E27FC236}">
                  <a16:creationId xmlns:a16="http://schemas.microsoft.com/office/drawing/2014/main" id="{9EFD48C0-F545-D04A-88DF-89FEC859EBE8}"/>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57" name="Rectangle 106">
              <a:extLst>
                <a:ext uri="{FF2B5EF4-FFF2-40B4-BE49-F238E27FC236}">
                  <a16:creationId xmlns:a16="http://schemas.microsoft.com/office/drawing/2014/main" id="{594A76B7-F9A3-A546-A27B-42EB2914DF61}"/>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58" name="Rectangle 107">
              <a:extLst>
                <a:ext uri="{FF2B5EF4-FFF2-40B4-BE49-F238E27FC236}">
                  <a16:creationId xmlns:a16="http://schemas.microsoft.com/office/drawing/2014/main" id="{84E5C8BA-2398-F547-B184-E66565B44613}"/>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59" name="Rectangle 108">
              <a:extLst>
                <a:ext uri="{FF2B5EF4-FFF2-40B4-BE49-F238E27FC236}">
                  <a16:creationId xmlns:a16="http://schemas.microsoft.com/office/drawing/2014/main" id="{A97B20C6-262B-0C4C-A7A3-2C956E821A18}"/>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60" name="Rectangle 109">
              <a:extLst>
                <a:ext uri="{FF2B5EF4-FFF2-40B4-BE49-F238E27FC236}">
                  <a16:creationId xmlns:a16="http://schemas.microsoft.com/office/drawing/2014/main" id="{8AD9AAC3-A83E-524A-8983-980A5CE1C6E7}"/>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61" name="Group 110">
            <a:extLst>
              <a:ext uri="{FF2B5EF4-FFF2-40B4-BE49-F238E27FC236}">
                <a16:creationId xmlns:a16="http://schemas.microsoft.com/office/drawing/2014/main" id="{5BFC2880-34D3-3F43-A99B-D5ACB840FBFA}"/>
              </a:ext>
            </a:extLst>
          </p:cNvPr>
          <p:cNvGrpSpPr>
            <a:grpSpLocks/>
          </p:cNvGrpSpPr>
          <p:nvPr/>
        </p:nvGrpSpPr>
        <p:grpSpPr bwMode="auto">
          <a:xfrm>
            <a:off x="5332413" y="2420938"/>
            <a:ext cx="1006475" cy="720725"/>
            <a:chOff x="2790" y="2976"/>
            <a:chExt cx="816" cy="681"/>
          </a:xfrm>
        </p:grpSpPr>
        <p:sp>
          <p:nvSpPr>
            <p:cNvPr id="162" name="Rectangle 111">
              <a:extLst>
                <a:ext uri="{FF2B5EF4-FFF2-40B4-BE49-F238E27FC236}">
                  <a16:creationId xmlns:a16="http://schemas.microsoft.com/office/drawing/2014/main" id="{A670D81F-9BF4-5249-B506-0CD017767FF2}"/>
                </a:ext>
              </a:extLst>
            </p:cNvPr>
            <p:cNvSpPr>
              <a:spLocks noChangeArrowheads="1"/>
            </p:cNvSpPr>
            <p:nvPr/>
          </p:nvSpPr>
          <p:spPr bwMode="auto">
            <a:xfrm>
              <a:off x="2790"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63" name="Rectangle 112">
              <a:extLst>
                <a:ext uri="{FF2B5EF4-FFF2-40B4-BE49-F238E27FC236}">
                  <a16:creationId xmlns:a16="http://schemas.microsoft.com/office/drawing/2014/main" id="{990CD4B4-6278-B342-ABBC-A2090603015B}"/>
                </a:ext>
              </a:extLst>
            </p:cNvPr>
            <p:cNvSpPr>
              <a:spLocks noChangeArrowheads="1"/>
            </p:cNvSpPr>
            <p:nvPr/>
          </p:nvSpPr>
          <p:spPr bwMode="auto">
            <a:xfrm>
              <a:off x="3062" y="2976"/>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64" name="Rectangle 113">
              <a:extLst>
                <a:ext uri="{FF2B5EF4-FFF2-40B4-BE49-F238E27FC236}">
                  <a16:creationId xmlns:a16="http://schemas.microsoft.com/office/drawing/2014/main" id="{D2B77AF5-3D63-544C-852D-BE1E369FACEE}"/>
                </a:ext>
              </a:extLst>
            </p:cNvPr>
            <p:cNvSpPr>
              <a:spLocks noChangeArrowheads="1"/>
            </p:cNvSpPr>
            <p:nvPr/>
          </p:nvSpPr>
          <p:spPr bwMode="auto">
            <a:xfrm>
              <a:off x="3334" y="2976"/>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65" name="Rectangle 114">
              <a:extLst>
                <a:ext uri="{FF2B5EF4-FFF2-40B4-BE49-F238E27FC236}">
                  <a16:creationId xmlns:a16="http://schemas.microsoft.com/office/drawing/2014/main" id="{F4849C2F-C83B-9141-9C4F-884D1AB4EA0D}"/>
                </a:ext>
              </a:extLst>
            </p:cNvPr>
            <p:cNvSpPr>
              <a:spLocks noChangeArrowheads="1"/>
            </p:cNvSpPr>
            <p:nvPr/>
          </p:nvSpPr>
          <p:spPr bwMode="auto">
            <a:xfrm>
              <a:off x="2790"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66" name="Rectangle 115">
              <a:extLst>
                <a:ext uri="{FF2B5EF4-FFF2-40B4-BE49-F238E27FC236}">
                  <a16:creationId xmlns:a16="http://schemas.microsoft.com/office/drawing/2014/main" id="{C4BCC954-4827-114A-84AC-635C7D4E7212}"/>
                </a:ext>
              </a:extLst>
            </p:cNvPr>
            <p:cNvSpPr>
              <a:spLocks noChangeArrowheads="1"/>
            </p:cNvSpPr>
            <p:nvPr/>
          </p:nvSpPr>
          <p:spPr bwMode="auto">
            <a:xfrm>
              <a:off x="3062" y="3202"/>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67" name="Rectangle 116">
              <a:extLst>
                <a:ext uri="{FF2B5EF4-FFF2-40B4-BE49-F238E27FC236}">
                  <a16:creationId xmlns:a16="http://schemas.microsoft.com/office/drawing/2014/main" id="{C848BCAC-BAE5-3342-B7BE-AD3BD4CE8289}"/>
                </a:ext>
              </a:extLst>
            </p:cNvPr>
            <p:cNvSpPr>
              <a:spLocks noChangeArrowheads="1"/>
            </p:cNvSpPr>
            <p:nvPr/>
          </p:nvSpPr>
          <p:spPr bwMode="auto">
            <a:xfrm>
              <a:off x="3334" y="3202"/>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68" name="Rectangle 117">
              <a:extLst>
                <a:ext uri="{FF2B5EF4-FFF2-40B4-BE49-F238E27FC236}">
                  <a16:creationId xmlns:a16="http://schemas.microsoft.com/office/drawing/2014/main" id="{66E48042-983A-5941-A9F1-B86BFDFF6B15}"/>
                </a:ext>
              </a:extLst>
            </p:cNvPr>
            <p:cNvSpPr>
              <a:spLocks noChangeArrowheads="1"/>
            </p:cNvSpPr>
            <p:nvPr/>
          </p:nvSpPr>
          <p:spPr bwMode="auto">
            <a:xfrm>
              <a:off x="2790"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69" name="Rectangle 118">
              <a:extLst>
                <a:ext uri="{FF2B5EF4-FFF2-40B4-BE49-F238E27FC236}">
                  <a16:creationId xmlns:a16="http://schemas.microsoft.com/office/drawing/2014/main" id="{EADF611E-AF02-9245-B206-A2FE20140BDB}"/>
                </a:ext>
              </a:extLst>
            </p:cNvPr>
            <p:cNvSpPr>
              <a:spLocks noChangeArrowheads="1"/>
            </p:cNvSpPr>
            <p:nvPr/>
          </p:nvSpPr>
          <p:spPr bwMode="auto">
            <a:xfrm>
              <a:off x="3062" y="3430"/>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70" name="Rectangle 119">
              <a:extLst>
                <a:ext uri="{FF2B5EF4-FFF2-40B4-BE49-F238E27FC236}">
                  <a16:creationId xmlns:a16="http://schemas.microsoft.com/office/drawing/2014/main" id="{D9AEDD62-A177-BA4C-ADF6-D16866847582}"/>
                </a:ext>
              </a:extLst>
            </p:cNvPr>
            <p:cNvSpPr>
              <a:spLocks noChangeArrowheads="1"/>
            </p:cNvSpPr>
            <p:nvPr/>
          </p:nvSpPr>
          <p:spPr bwMode="auto">
            <a:xfrm>
              <a:off x="3334" y="3430"/>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71" name="Group 120">
            <a:extLst>
              <a:ext uri="{FF2B5EF4-FFF2-40B4-BE49-F238E27FC236}">
                <a16:creationId xmlns:a16="http://schemas.microsoft.com/office/drawing/2014/main" id="{C10C1A00-B887-F148-A1A4-5820E0DB9921}"/>
              </a:ext>
            </a:extLst>
          </p:cNvPr>
          <p:cNvGrpSpPr>
            <a:grpSpLocks/>
          </p:cNvGrpSpPr>
          <p:nvPr/>
        </p:nvGrpSpPr>
        <p:grpSpPr bwMode="auto">
          <a:xfrm>
            <a:off x="650875" y="3644900"/>
            <a:ext cx="1006475" cy="720725"/>
            <a:chOff x="2790" y="2976"/>
            <a:chExt cx="816" cy="681"/>
          </a:xfrm>
        </p:grpSpPr>
        <p:sp>
          <p:nvSpPr>
            <p:cNvPr id="172" name="Rectangle 121">
              <a:extLst>
                <a:ext uri="{FF2B5EF4-FFF2-40B4-BE49-F238E27FC236}">
                  <a16:creationId xmlns:a16="http://schemas.microsoft.com/office/drawing/2014/main" id="{13A210FD-2478-7845-B6E9-F8F29139E17C}"/>
                </a:ext>
              </a:extLst>
            </p:cNvPr>
            <p:cNvSpPr>
              <a:spLocks noChangeArrowheads="1"/>
            </p:cNvSpPr>
            <p:nvPr/>
          </p:nvSpPr>
          <p:spPr bwMode="auto">
            <a:xfrm>
              <a:off x="2790"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73" name="Rectangle 122">
              <a:extLst>
                <a:ext uri="{FF2B5EF4-FFF2-40B4-BE49-F238E27FC236}">
                  <a16:creationId xmlns:a16="http://schemas.microsoft.com/office/drawing/2014/main" id="{8E5B5914-B1E8-E342-8501-6C641BDBBD94}"/>
                </a:ext>
              </a:extLst>
            </p:cNvPr>
            <p:cNvSpPr>
              <a:spLocks noChangeArrowheads="1"/>
            </p:cNvSpPr>
            <p:nvPr/>
          </p:nvSpPr>
          <p:spPr bwMode="auto">
            <a:xfrm>
              <a:off x="3062" y="2976"/>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74" name="Rectangle 123">
              <a:extLst>
                <a:ext uri="{FF2B5EF4-FFF2-40B4-BE49-F238E27FC236}">
                  <a16:creationId xmlns:a16="http://schemas.microsoft.com/office/drawing/2014/main" id="{FC5CD003-D0AE-3F41-B860-4746D99DDC55}"/>
                </a:ext>
              </a:extLst>
            </p:cNvPr>
            <p:cNvSpPr>
              <a:spLocks noChangeArrowheads="1"/>
            </p:cNvSpPr>
            <p:nvPr/>
          </p:nvSpPr>
          <p:spPr bwMode="auto">
            <a:xfrm>
              <a:off x="3334"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75" name="Rectangle 124">
              <a:extLst>
                <a:ext uri="{FF2B5EF4-FFF2-40B4-BE49-F238E27FC236}">
                  <a16:creationId xmlns:a16="http://schemas.microsoft.com/office/drawing/2014/main" id="{50BC438C-28A7-C84B-A3E9-7A9DF4BE7B0E}"/>
                </a:ext>
              </a:extLst>
            </p:cNvPr>
            <p:cNvSpPr>
              <a:spLocks noChangeArrowheads="1"/>
            </p:cNvSpPr>
            <p:nvPr/>
          </p:nvSpPr>
          <p:spPr bwMode="auto">
            <a:xfrm>
              <a:off x="2790"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76" name="Rectangle 125">
              <a:extLst>
                <a:ext uri="{FF2B5EF4-FFF2-40B4-BE49-F238E27FC236}">
                  <a16:creationId xmlns:a16="http://schemas.microsoft.com/office/drawing/2014/main" id="{161427D7-7CD5-C849-B985-2E48E12C7BE3}"/>
                </a:ext>
              </a:extLst>
            </p:cNvPr>
            <p:cNvSpPr>
              <a:spLocks noChangeArrowheads="1"/>
            </p:cNvSpPr>
            <p:nvPr/>
          </p:nvSpPr>
          <p:spPr bwMode="auto">
            <a:xfrm>
              <a:off x="3062" y="3203"/>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77" name="Rectangle 126">
              <a:extLst>
                <a:ext uri="{FF2B5EF4-FFF2-40B4-BE49-F238E27FC236}">
                  <a16:creationId xmlns:a16="http://schemas.microsoft.com/office/drawing/2014/main" id="{21240149-D458-5D46-82DE-994ED81EA9B2}"/>
                </a:ext>
              </a:extLst>
            </p:cNvPr>
            <p:cNvSpPr>
              <a:spLocks noChangeArrowheads="1"/>
            </p:cNvSpPr>
            <p:nvPr/>
          </p:nvSpPr>
          <p:spPr bwMode="auto">
            <a:xfrm>
              <a:off x="3334"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78" name="Rectangle 127">
              <a:extLst>
                <a:ext uri="{FF2B5EF4-FFF2-40B4-BE49-F238E27FC236}">
                  <a16:creationId xmlns:a16="http://schemas.microsoft.com/office/drawing/2014/main" id="{63A80C2A-3DB4-2942-901A-A09DE66BB92B}"/>
                </a:ext>
              </a:extLst>
            </p:cNvPr>
            <p:cNvSpPr>
              <a:spLocks noChangeArrowheads="1"/>
            </p:cNvSpPr>
            <p:nvPr/>
          </p:nvSpPr>
          <p:spPr bwMode="auto">
            <a:xfrm>
              <a:off x="2790"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79" name="Rectangle 128">
              <a:extLst>
                <a:ext uri="{FF2B5EF4-FFF2-40B4-BE49-F238E27FC236}">
                  <a16:creationId xmlns:a16="http://schemas.microsoft.com/office/drawing/2014/main" id="{D14203C2-C4E0-554D-B382-259495424238}"/>
                </a:ext>
              </a:extLst>
            </p:cNvPr>
            <p:cNvSpPr>
              <a:spLocks noChangeArrowheads="1"/>
            </p:cNvSpPr>
            <p:nvPr/>
          </p:nvSpPr>
          <p:spPr bwMode="auto">
            <a:xfrm>
              <a:off x="3062" y="3431"/>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80" name="Rectangle 129">
              <a:extLst>
                <a:ext uri="{FF2B5EF4-FFF2-40B4-BE49-F238E27FC236}">
                  <a16:creationId xmlns:a16="http://schemas.microsoft.com/office/drawing/2014/main" id="{83511FD4-E378-E84D-8BAC-47839D5F0987}"/>
                </a:ext>
              </a:extLst>
            </p:cNvPr>
            <p:cNvSpPr>
              <a:spLocks noChangeArrowheads="1"/>
            </p:cNvSpPr>
            <p:nvPr/>
          </p:nvSpPr>
          <p:spPr bwMode="auto">
            <a:xfrm>
              <a:off x="3334"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81" name="Group 130">
            <a:extLst>
              <a:ext uri="{FF2B5EF4-FFF2-40B4-BE49-F238E27FC236}">
                <a16:creationId xmlns:a16="http://schemas.microsoft.com/office/drawing/2014/main" id="{81783952-5365-9849-BA4B-9DA0B4850A8C}"/>
              </a:ext>
            </a:extLst>
          </p:cNvPr>
          <p:cNvGrpSpPr>
            <a:grpSpLocks/>
          </p:cNvGrpSpPr>
          <p:nvPr/>
        </p:nvGrpSpPr>
        <p:grpSpPr bwMode="auto">
          <a:xfrm>
            <a:off x="2090738" y="3644900"/>
            <a:ext cx="1006475" cy="720725"/>
            <a:chOff x="2790" y="2976"/>
            <a:chExt cx="816" cy="681"/>
          </a:xfrm>
        </p:grpSpPr>
        <p:sp>
          <p:nvSpPr>
            <p:cNvPr id="182" name="Rectangle 131">
              <a:extLst>
                <a:ext uri="{FF2B5EF4-FFF2-40B4-BE49-F238E27FC236}">
                  <a16:creationId xmlns:a16="http://schemas.microsoft.com/office/drawing/2014/main" id="{F98F454E-D946-CB47-8BCC-7F1C8B206E2D}"/>
                </a:ext>
              </a:extLst>
            </p:cNvPr>
            <p:cNvSpPr>
              <a:spLocks noChangeArrowheads="1"/>
            </p:cNvSpPr>
            <p:nvPr/>
          </p:nvSpPr>
          <p:spPr bwMode="auto">
            <a:xfrm>
              <a:off x="2790"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83" name="Rectangle 132">
              <a:extLst>
                <a:ext uri="{FF2B5EF4-FFF2-40B4-BE49-F238E27FC236}">
                  <a16:creationId xmlns:a16="http://schemas.microsoft.com/office/drawing/2014/main" id="{5990DA03-B740-B94A-B3AB-8D1B97123AF4}"/>
                </a:ext>
              </a:extLst>
            </p:cNvPr>
            <p:cNvSpPr>
              <a:spLocks noChangeArrowheads="1"/>
            </p:cNvSpPr>
            <p:nvPr/>
          </p:nvSpPr>
          <p:spPr bwMode="auto">
            <a:xfrm>
              <a:off x="3062" y="2976"/>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84" name="Rectangle 133">
              <a:extLst>
                <a:ext uri="{FF2B5EF4-FFF2-40B4-BE49-F238E27FC236}">
                  <a16:creationId xmlns:a16="http://schemas.microsoft.com/office/drawing/2014/main" id="{3937BAB0-F45E-614C-B312-502CB377A1EF}"/>
                </a:ext>
              </a:extLst>
            </p:cNvPr>
            <p:cNvSpPr>
              <a:spLocks noChangeArrowheads="1"/>
            </p:cNvSpPr>
            <p:nvPr/>
          </p:nvSpPr>
          <p:spPr bwMode="auto">
            <a:xfrm>
              <a:off x="3334"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85" name="Rectangle 134">
              <a:extLst>
                <a:ext uri="{FF2B5EF4-FFF2-40B4-BE49-F238E27FC236}">
                  <a16:creationId xmlns:a16="http://schemas.microsoft.com/office/drawing/2014/main" id="{2AA317CE-309C-C840-B4B4-E65D1308F386}"/>
                </a:ext>
              </a:extLst>
            </p:cNvPr>
            <p:cNvSpPr>
              <a:spLocks noChangeArrowheads="1"/>
            </p:cNvSpPr>
            <p:nvPr/>
          </p:nvSpPr>
          <p:spPr bwMode="auto">
            <a:xfrm>
              <a:off x="2790"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86" name="Rectangle 135">
              <a:extLst>
                <a:ext uri="{FF2B5EF4-FFF2-40B4-BE49-F238E27FC236}">
                  <a16:creationId xmlns:a16="http://schemas.microsoft.com/office/drawing/2014/main" id="{6D4D8DA5-7AA5-5C4A-AFAD-648A867E8178}"/>
                </a:ext>
              </a:extLst>
            </p:cNvPr>
            <p:cNvSpPr>
              <a:spLocks noChangeArrowheads="1"/>
            </p:cNvSpPr>
            <p:nvPr/>
          </p:nvSpPr>
          <p:spPr bwMode="auto">
            <a:xfrm>
              <a:off x="3062" y="3203"/>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87" name="Rectangle 136">
              <a:extLst>
                <a:ext uri="{FF2B5EF4-FFF2-40B4-BE49-F238E27FC236}">
                  <a16:creationId xmlns:a16="http://schemas.microsoft.com/office/drawing/2014/main" id="{398EDBA5-692F-4847-9A55-8B7A2CCE8B56}"/>
                </a:ext>
              </a:extLst>
            </p:cNvPr>
            <p:cNvSpPr>
              <a:spLocks noChangeArrowheads="1"/>
            </p:cNvSpPr>
            <p:nvPr/>
          </p:nvSpPr>
          <p:spPr bwMode="auto">
            <a:xfrm>
              <a:off x="3334"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88" name="Rectangle 137">
              <a:extLst>
                <a:ext uri="{FF2B5EF4-FFF2-40B4-BE49-F238E27FC236}">
                  <a16:creationId xmlns:a16="http://schemas.microsoft.com/office/drawing/2014/main" id="{26CAC34B-D125-9F4D-8A42-7688205DF595}"/>
                </a:ext>
              </a:extLst>
            </p:cNvPr>
            <p:cNvSpPr>
              <a:spLocks noChangeArrowheads="1"/>
            </p:cNvSpPr>
            <p:nvPr/>
          </p:nvSpPr>
          <p:spPr bwMode="auto">
            <a:xfrm>
              <a:off x="2790"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89" name="Rectangle 138">
              <a:extLst>
                <a:ext uri="{FF2B5EF4-FFF2-40B4-BE49-F238E27FC236}">
                  <a16:creationId xmlns:a16="http://schemas.microsoft.com/office/drawing/2014/main" id="{4BA1587A-7DC0-474E-91B9-1B329659F3B3}"/>
                </a:ext>
              </a:extLst>
            </p:cNvPr>
            <p:cNvSpPr>
              <a:spLocks noChangeArrowheads="1"/>
            </p:cNvSpPr>
            <p:nvPr/>
          </p:nvSpPr>
          <p:spPr bwMode="auto">
            <a:xfrm>
              <a:off x="3062" y="3431"/>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190" name="Rectangle 139">
              <a:extLst>
                <a:ext uri="{FF2B5EF4-FFF2-40B4-BE49-F238E27FC236}">
                  <a16:creationId xmlns:a16="http://schemas.microsoft.com/office/drawing/2014/main" id="{21B085DA-B1E3-2947-BF2C-19C120FAB18F}"/>
                </a:ext>
              </a:extLst>
            </p:cNvPr>
            <p:cNvSpPr>
              <a:spLocks noChangeArrowheads="1"/>
            </p:cNvSpPr>
            <p:nvPr/>
          </p:nvSpPr>
          <p:spPr bwMode="auto">
            <a:xfrm>
              <a:off x="3334"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191" name="Group 140">
            <a:extLst>
              <a:ext uri="{FF2B5EF4-FFF2-40B4-BE49-F238E27FC236}">
                <a16:creationId xmlns:a16="http://schemas.microsoft.com/office/drawing/2014/main" id="{EB8E0563-725B-AA48-88EA-C547074DCEFB}"/>
              </a:ext>
            </a:extLst>
          </p:cNvPr>
          <p:cNvGrpSpPr>
            <a:grpSpLocks/>
          </p:cNvGrpSpPr>
          <p:nvPr/>
        </p:nvGrpSpPr>
        <p:grpSpPr bwMode="auto">
          <a:xfrm>
            <a:off x="3675063" y="3644900"/>
            <a:ext cx="1006475" cy="720725"/>
            <a:chOff x="2790" y="2976"/>
            <a:chExt cx="816" cy="681"/>
          </a:xfrm>
        </p:grpSpPr>
        <p:sp>
          <p:nvSpPr>
            <p:cNvPr id="192" name="Rectangle 141">
              <a:extLst>
                <a:ext uri="{FF2B5EF4-FFF2-40B4-BE49-F238E27FC236}">
                  <a16:creationId xmlns:a16="http://schemas.microsoft.com/office/drawing/2014/main" id="{2FE1E308-B1E6-9E4C-9144-80A8B4B75E59}"/>
                </a:ext>
              </a:extLst>
            </p:cNvPr>
            <p:cNvSpPr>
              <a:spLocks noChangeArrowheads="1"/>
            </p:cNvSpPr>
            <p:nvPr/>
          </p:nvSpPr>
          <p:spPr bwMode="auto">
            <a:xfrm>
              <a:off x="2790"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193" name="Rectangle 142">
              <a:extLst>
                <a:ext uri="{FF2B5EF4-FFF2-40B4-BE49-F238E27FC236}">
                  <a16:creationId xmlns:a16="http://schemas.microsoft.com/office/drawing/2014/main" id="{8EDB853F-8BD9-AB4D-965D-FD188E8B3787}"/>
                </a:ext>
              </a:extLst>
            </p:cNvPr>
            <p:cNvSpPr>
              <a:spLocks noChangeArrowheads="1"/>
            </p:cNvSpPr>
            <p:nvPr/>
          </p:nvSpPr>
          <p:spPr bwMode="auto">
            <a:xfrm>
              <a:off x="3062" y="2976"/>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194" name="Rectangle 143">
              <a:extLst>
                <a:ext uri="{FF2B5EF4-FFF2-40B4-BE49-F238E27FC236}">
                  <a16:creationId xmlns:a16="http://schemas.microsoft.com/office/drawing/2014/main" id="{540E556C-61E0-9D47-A749-1600D54888B8}"/>
                </a:ext>
              </a:extLst>
            </p:cNvPr>
            <p:cNvSpPr>
              <a:spLocks noChangeArrowheads="1"/>
            </p:cNvSpPr>
            <p:nvPr/>
          </p:nvSpPr>
          <p:spPr bwMode="auto">
            <a:xfrm>
              <a:off x="3334"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195" name="Rectangle 144">
              <a:extLst>
                <a:ext uri="{FF2B5EF4-FFF2-40B4-BE49-F238E27FC236}">
                  <a16:creationId xmlns:a16="http://schemas.microsoft.com/office/drawing/2014/main" id="{D5887056-1AFF-B344-98B7-7AE528F1E877}"/>
                </a:ext>
              </a:extLst>
            </p:cNvPr>
            <p:cNvSpPr>
              <a:spLocks noChangeArrowheads="1"/>
            </p:cNvSpPr>
            <p:nvPr/>
          </p:nvSpPr>
          <p:spPr bwMode="auto">
            <a:xfrm>
              <a:off x="2790"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196" name="Rectangle 145">
              <a:extLst>
                <a:ext uri="{FF2B5EF4-FFF2-40B4-BE49-F238E27FC236}">
                  <a16:creationId xmlns:a16="http://schemas.microsoft.com/office/drawing/2014/main" id="{15223AC0-D083-5547-AAA6-1AEBF25D81EE}"/>
                </a:ext>
              </a:extLst>
            </p:cNvPr>
            <p:cNvSpPr>
              <a:spLocks noChangeArrowheads="1"/>
            </p:cNvSpPr>
            <p:nvPr/>
          </p:nvSpPr>
          <p:spPr bwMode="auto">
            <a:xfrm>
              <a:off x="3062" y="3203"/>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197" name="Rectangle 146">
              <a:extLst>
                <a:ext uri="{FF2B5EF4-FFF2-40B4-BE49-F238E27FC236}">
                  <a16:creationId xmlns:a16="http://schemas.microsoft.com/office/drawing/2014/main" id="{0C545201-4CE0-7249-8DE2-2C2D1B5E1E00}"/>
                </a:ext>
              </a:extLst>
            </p:cNvPr>
            <p:cNvSpPr>
              <a:spLocks noChangeArrowheads="1"/>
            </p:cNvSpPr>
            <p:nvPr/>
          </p:nvSpPr>
          <p:spPr bwMode="auto">
            <a:xfrm>
              <a:off x="3334"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198" name="Rectangle 147">
              <a:extLst>
                <a:ext uri="{FF2B5EF4-FFF2-40B4-BE49-F238E27FC236}">
                  <a16:creationId xmlns:a16="http://schemas.microsoft.com/office/drawing/2014/main" id="{E14F7803-DC1A-DE42-98A4-55D55656D43A}"/>
                </a:ext>
              </a:extLst>
            </p:cNvPr>
            <p:cNvSpPr>
              <a:spLocks noChangeArrowheads="1"/>
            </p:cNvSpPr>
            <p:nvPr/>
          </p:nvSpPr>
          <p:spPr bwMode="auto">
            <a:xfrm>
              <a:off x="2790"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199" name="Rectangle 148">
              <a:extLst>
                <a:ext uri="{FF2B5EF4-FFF2-40B4-BE49-F238E27FC236}">
                  <a16:creationId xmlns:a16="http://schemas.microsoft.com/office/drawing/2014/main" id="{73956831-C746-8342-99FF-7407726307A4}"/>
                </a:ext>
              </a:extLst>
            </p:cNvPr>
            <p:cNvSpPr>
              <a:spLocks noChangeArrowheads="1"/>
            </p:cNvSpPr>
            <p:nvPr/>
          </p:nvSpPr>
          <p:spPr bwMode="auto">
            <a:xfrm>
              <a:off x="3062" y="3431"/>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200" name="Rectangle 149">
              <a:extLst>
                <a:ext uri="{FF2B5EF4-FFF2-40B4-BE49-F238E27FC236}">
                  <a16:creationId xmlns:a16="http://schemas.microsoft.com/office/drawing/2014/main" id="{B0453B32-322D-3240-B4AF-D3A107C5EF38}"/>
                </a:ext>
              </a:extLst>
            </p:cNvPr>
            <p:cNvSpPr>
              <a:spLocks noChangeArrowheads="1"/>
            </p:cNvSpPr>
            <p:nvPr/>
          </p:nvSpPr>
          <p:spPr bwMode="auto">
            <a:xfrm>
              <a:off x="3334"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201" name="Group 150">
            <a:extLst>
              <a:ext uri="{FF2B5EF4-FFF2-40B4-BE49-F238E27FC236}">
                <a16:creationId xmlns:a16="http://schemas.microsoft.com/office/drawing/2014/main" id="{1E45EFC3-F921-5B4D-8E13-EB7382B69744}"/>
              </a:ext>
            </a:extLst>
          </p:cNvPr>
          <p:cNvGrpSpPr>
            <a:grpSpLocks/>
          </p:cNvGrpSpPr>
          <p:nvPr/>
        </p:nvGrpSpPr>
        <p:grpSpPr bwMode="auto">
          <a:xfrm>
            <a:off x="5403850" y="3644900"/>
            <a:ext cx="1006475" cy="720725"/>
            <a:chOff x="2790" y="2976"/>
            <a:chExt cx="816" cy="681"/>
          </a:xfrm>
        </p:grpSpPr>
        <p:sp>
          <p:nvSpPr>
            <p:cNvPr id="202" name="Rectangle 151">
              <a:extLst>
                <a:ext uri="{FF2B5EF4-FFF2-40B4-BE49-F238E27FC236}">
                  <a16:creationId xmlns:a16="http://schemas.microsoft.com/office/drawing/2014/main" id="{470CEF36-FA0A-FA45-96FA-93EC5C6EF190}"/>
                </a:ext>
              </a:extLst>
            </p:cNvPr>
            <p:cNvSpPr>
              <a:spLocks noChangeArrowheads="1"/>
            </p:cNvSpPr>
            <p:nvPr/>
          </p:nvSpPr>
          <p:spPr bwMode="auto">
            <a:xfrm>
              <a:off x="2790"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203" name="Rectangle 152">
              <a:extLst>
                <a:ext uri="{FF2B5EF4-FFF2-40B4-BE49-F238E27FC236}">
                  <a16:creationId xmlns:a16="http://schemas.microsoft.com/office/drawing/2014/main" id="{557A925C-27B5-4C4E-9B79-139ED1DBB867}"/>
                </a:ext>
              </a:extLst>
            </p:cNvPr>
            <p:cNvSpPr>
              <a:spLocks noChangeArrowheads="1"/>
            </p:cNvSpPr>
            <p:nvPr/>
          </p:nvSpPr>
          <p:spPr bwMode="auto">
            <a:xfrm>
              <a:off x="3062" y="2976"/>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204" name="Rectangle 153">
              <a:extLst>
                <a:ext uri="{FF2B5EF4-FFF2-40B4-BE49-F238E27FC236}">
                  <a16:creationId xmlns:a16="http://schemas.microsoft.com/office/drawing/2014/main" id="{69991856-BA59-C046-A12C-536942F4580D}"/>
                </a:ext>
              </a:extLst>
            </p:cNvPr>
            <p:cNvSpPr>
              <a:spLocks noChangeArrowheads="1"/>
            </p:cNvSpPr>
            <p:nvPr/>
          </p:nvSpPr>
          <p:spPr bwMode="auto">
            <a:xfrm>
              <a:off x="3334"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205" name="Rectangle 154">
              <a:extLst>
                <a:ext uri="{FF2B5EF4-FFF2-40B4-BE49-F238E27FC236}">
                  <a16:creationId xmlns:a16="http://schemas.microsoft.com/office/drawing/2014/main" id="{3E64A987-47A8-9B42-833C-D1F9E91A7F68}"/>
                </a:ext>
              </a:extLst>
            </p:cNvPr>
            <p:cNvSpPr>
              <a:spLocks noChangeArrowheads="1"/>
            </p:cNvSpPr>
            <p:nvPr/>
          </p:nvSpPr>
          <p:spPr bwMode="auto">
            <a:xfrm>
              <a:off x="2790"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206" name="Rectangle 155">
              <a:extLst>
                <a:ext uri="{FF2B5EF4-FFF2-40B4-BE49-F238E27FC236}">
                  <a16:creationId xmlns:a16="http://schemas.microsoft.com/office/drawing/2014/main" id="{76552207-F77C-364D-B683-99B4D648CC50}"/>
                </a:ext>
              </a:extLst>
            </p:cNvPr>
            <p:cNvSpPr>
              <a:spLocks noChangeArrowheads="1"/>
            </p:cNvSpPr>
            <p:nvPr/>
          </p:nvSpPr>
          <p:spPr bwMode="auto">
            <a:xfrm>
              <a:off x="3062" y="3203"/>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207" name="Rectangle 156">
              <a:extLst>
                <a:ext uri="{FF2B5EF4-FFF2-40B4-BE49-F238E27FC236}">
                  <a16:creationId xmlns:a16="http://schemas.microsoft.com/office/drawing/2014/main" id="{990B0925-F7DB-DF48-ABA2-1CE1D0FFBE84}"/>
                </a:ext>
              </a:extLst>
            </p:cNvPr>
            <p:cNvSpPr>
              <a:spLocks noChangeArrowheads="1"/>
            </p:cNvSpPr>
            <p:nvPr/>
          </p:nvSpPr>
          <p:spPr bwMode="auto">
            <a:xfrm>
              <a:off x="3334"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208" name="Rectangle 157">
              <a:extLst>
                <a:ext uri="{FF2B5EF4-FFF2-40B4-BE49-F238E27FC236}">
                  <a16:creationId xmlns:a16="http://schemas.microsoft.com/office/drawing/2014/main" id="{0773C9BA-609E-FF47-8925-1F4B7DA1D7C9}"/>
                </a:ext>
              </a:extLst>
            </p:cNvPr>
            <p:cNvSpPr>
              <a:spLocks noChangeArrowheads="1"/>
            </p:cNvSpPr>
            <p:nvPr/>
          </p:nvSpPr>
          <p:spPr bwMode="auto">
            <a:xfrm>
              <a:off x="2790"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209" name="Rectangle 158">
              <a:extLst>
                <a:ext uri="{FF2B5EF4-FFF2-40B4-BE49-F238E27FC236}">
                  <a16:creationId xmlns:a16="http://schemas.microsoft.com/office/drawing/2014/main" id="{EF4D648D-715B-8048-BD70-0AE7C12C3A7C}"/>
                </a:ext>
              </a:extLst>
            </p:cNvPr>
            <p:cNvSpPr>
              <a:spLocks noChangeArrowheads="1"/>
            </p:cNvSpPr>
            <p:nvPr/>
          </p:nvSpPr>
          <p:spPr bwMode="auto">
            <a:xfrm>
              <a:off x="3062" y="3431"/>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210" name="Rectangle 159">
              <a:extLst>
                <a:ext uri="{FF2B5EF4-FFF2-40B4-BE49-F238E27FC236}">
                  <a16:creationId xmlns:a16="http://schemas.microsoft.com/office/drawing/2014/main" id="{DE055444-BE1A-AD41-B20B-2100E416E6BF}"/>
                </a:ext>
              </a:extLst>
            </p:cNvPr>
            <p:cNvSpPr>
              <a:spLocks noChangeArrowheads="1"/>
            </p:cNvSpPr>
            <p:nvPr/>
          </p:nvSpPr>
          <p:spPr bwMode="auto">
            <a:xfrm>
              <a:off x="3334"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grpSp>
        <p:nvGrpSpPr>
          <p:cNvPr id="211" name="Group 160">
            <a:extLst>
              <a:ext uri="{FF2B5EF4-FFF2-40B4-BE49-F238E27FC236}">
                <a16:creationId xmlns:a16="http://schemas.microsoft.com/office/drawing/2014/main" id="{5F046018-2BCD-7D46-ADE7-8AE7EF370245}"/>
              </a:ext>
            </a:extLst>
          </p:cNvPr>
          <p:cNvGrpSpPr>
            <a:grpSpLocks/>
          </p:cNvGrpSpPr>
          <p:nvPr/>
        </p:nvGrpSpPr>
        <p:grpSpPr bwMode="auto">
          <a:xfrm>
            <a:off x="3603625" y="4797425"/>
            <a:ext cx="1006475" cy="720725"/>
            <a:chOff x="2790" y="2976"/>
            <a:chExt cx="816" cy="681"/>
          </a:xfrm>
        </p:grpSpPr>
        <p:sp>
          <p:nvSpPr>
            <p:cNvPr id="212" name="Rectangle 161">
              <a:extLst>
                <a:ext uri="{FF2B5EF4-FFF2-40B4-BE49-F238E27FC236}">
                  <a16:creationId xmlns:a16="http://schemas.microsoft.com/office/drawing/2014/main" id="{A9A363CC-C483-F94B-9AC1-D7DA740FF85B}"/>
                </a:ext>
              </a:extLst>
            </p:cNvPr>
            <p:cNvSpPr>
              <a:spLocks noChangeArrowheads="1"/>
            </p:cNvSpPr>
            <p:nvPr/>
          </p:nvSpPr>
          <p:spPr bwMode="auto">
            <a:xfrm>
              <a:off x="2790"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1</a:t>
              </a:r>
            </a:p>
          </p:txBody>
        </p:sp>
        <p:sp>
          <p:nvSpPr>
            <p:cNvPr id="213" name="Rectangle 162">
              <a:extLst>
                <a:ext uri="{FF2B5EF4-FFF2-40B4-BE49-F238E27FC236}">
                  <a16:creationId xmlns:a16="http://schemas.microsoft.com/office/drawing/2014/main" id="{A57800A4-D122-9245-B976-71CBA3EEBFB5}"/>
                </a:ext>
              </a:extLst>
            </p:cNvPr>
            <p:cNvSpPr>
              <a:spLocks noChangeArrowheads="1"/>
            </p:cNvSpPr>
            <p:nvPr/>
          </p:nvSpPr>
          <p:spPr bwMode="auto">
            <a:xfrm>
              <a:off x="3062" y="2976"/>
              <a:ext cx="273"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2</a:t>
              </a:r>
            </a:p>
          </p:txBody>
        </p:sp>
        <p:sp>
          <p:nvSpPr>
            <p:cNvPr id="214" name="Rectangle 163">
              <a:extLst>
                <a:ext uri="{FF2B5EF4-FFF2-40B4-BE49-F238E27FC236}">
                  <a16:creationId xmlns:a16="http://schemas.microsoft.com/office/drawing/2014/main" id="{E40D0E92-62AD-AD48-8A3F-FFD62BEDE24E}"/>
                </a:ext>
              </a:extLst>
            </p:cNvPr>
            <p:cNvSpPr>
              <a:spLocks noChangeArrowheads="1"/>
            </p:cNvSpPr>
            <p:nvPr/>
          </p:nvSpPr>
          <p:spPr bwMode="auto">
            <a:xfrm>
              <a:off x="3334" y="2976"/>
              <a:ext cx="272" cy="227"/>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3</a:t>
              </a:r>
            </a:p>
          </p:txBody>
        </p:sp>
        <p:sp>
          <p:nvSpPr>
            <p:cNvPr id="215" name="Rectangle 164">
              <a:extLst>
                <a:ext uri="{FF2B5EF4-FFF2-40B4-BE49-F238E27FC236}">
                  <a16:creationId xmlns:a16="http://schemas.microsoft.com/office/drawing/2014/main" id="{96E91E65-B5C0-994F-8C13-10AC63045153}"/>
                </a:ext>
              </a:extLst>
            </p:cNvPr>
            <p:cNvSpPr>
              <a:spLocks noChangeArrowheads="1"/>
            </p:cNvSpPr>
            <p:nvPr/>
          </p:nvSpPr>
          <p:spPr bwMode="auto">
            <a:xfrm>
              <a:off x="2790"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endParaRPr lang="zh-CN" altLang="zh-CN" sz="1600">
                <a:solidFill>
                  <a:schemeClr val="accent2"/>
                </a:solidFill>
                <a:latin typeface="Arial" charset="0"/>
                <a:ea typeface="华文行楷" charset="-122"/>
              </a:endParaRPr>
            </a:p>
          </p:txBody>
        </p:sp>
        <p:sp>
          <p:nvSpPr>
            <p:cNvPr id="216" name="Rectangle 165">
              <a:extLst>
                <a:ext uri="{FF2B5EF4-FFF2-40B4-BE49-F238E27FC236}">
                  <a16:creationId xmlns:a16="http://schemas.microsoft.com/office/drawing/2014/main" id="{D02079C5-B6D3-ED4B-BE7A-7675BFAE1BA1}"/>
                </a:ext>
              </a:extLst>
            </p:cNvPr>
            <p:cNvSpPr>
              <a:spLocks noChangeArrowheads="1"/>
            </p:cNvSpPr>
            <p:nvPr/>
          </p:nvSpPr>
          <p:spPr bwMode="auto">
            <a:xfrm>
              <a:off x="3062" y="3203"/>
              <a:ext cx="273"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8</a:t>
              </a:r>
            </a:p>
          </p:txBody>
        </p:sp>
        <p:sp>
          <p:nvSpPr>
            <p:cNvPr id="217" name="Rectangle 166">
              <a:extLst>
                <a:ext uri="{FF2B5EF4-FFF2-40B4-BE49-F238E27FC236}">
                  <a16:creationId xmlns:a16="http://schemas.microsoft.com/office/drawing/2014/main" id="{88D7F23D-BA1F-0C4C-8366-83FBC17F9EA5}"/>
                </a:ext>
              </a:extLst>
            </p:cNvPr>
            <p:cNvSpPr>
              <a:spLocks noChangeArrowheads="1"/>
            </p:cNvSpPr>
            <p:nvPr/>
          </p:nvSpPr>
          <p:spPr bwMode="auto">
            <a:xfrm>
              <a:off x="3334" y="3203"/>
              <a:ext cx="272" cy="228"/>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4</a:t>
              </a:r>
            </a:p>
          </p:txBody>
        </p:sp>
        <p:sp>
          <p:nvSpPr>
            <p:cNvPr id="218" name="Rectangle 167">
              <a:extLst>
                <a:ext uri="{FF2B5EF4-FFF2-40B4-BE49-F238E27FC236}">
                  <a16:creationId xmlns:a16="http://schemas.microsoft.com/office/drawing/2014/main" id="{EA49B2C2-0FD6-C944-8EE2-80A6293A6C11}"/>
                </a:ext>
              </a:extLst>
            </p:cNvPr>
            <p:cNvSpPr>
              <a:spLocks noChangeArrowheads="1"/>
            </p:cNvSpPr>
            <p:nvPr/>
          </p:nvSpPr>
          <p:spPr bwMode="auto">
            <a:xfrm>
              <a:off x="2790"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7</a:t>
              </a:r>
            </a:p>
          </p:txBody>
        </p:sp>
        <p:sp>
          <p:nvSpPr>
            <p:cNvPr id="219" name="Rectangle 168">
              <a:extLst>
                <a:ext uri="{FF2B5EF4-FFF2-40B4-BE49-F238E27FC236}">
                  <a16:creationId xmlns:a16="http://schemas.microsoft.com/office/drawing/2014/main" id="{0580FD14-DE6C-F448-BD83-310196D0EF4A}"/>
                </a:ext>
              </a:extLst>
            </p:cNvPr>
            <p:cNvSpPr>
              <a:spLocks noChangeArrowheads="1"/>
            </p:cNvSpPr>
            <p:nvPr/>
          </p:nvSpPr>
          <p:spPr bwMode="auto">
            <a:xfrm>
              <a:off x="3062" y="3431"/>
              <a:ext cx="273"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6</a:t>
              </a:r>
            </a:p>
          </p:txBody>
        </p:sp>
        <p:sp>
          <p:nvSpPr>
            <p:cNvPr id="220" name="Rectangle 169">
              <a:extLst>
                <a:ext uri="{FF2B5EF4-FFF2-40B4-BE49-F238E27FC236}">
                  <a16:creationId xmlns:a16="http://schemas.microsoft.com/office/drawing/2014/main" id="{4943E9A2-FD3A-C940-85BA-61C5F82672ED}"/>
                </a:ext>
              </a:extLst>
            </p:cNvPr>
            <p:cNvSpPr>
              <a:spLocks noChangeArrowheads="1"/>
            </p:cNvSpPr>
            <p:nvPr/>
          </p:nvSpPr>
          <p:spPr bwMode="auto">
            <a:xfrm>
              <a:off x="3334" y="3431"/>
              <a:ext cx="272" cy="226"/>
            </a:xfrm>
            <a:prstGeom prst="rect">
              <a:avLst/>
            </a:prstGeom>
            <a:solidFill>
              <a:schemeClr val="bg1"/>
            </a:solidFill>
            <a:ln w="6350">
              <a:solidFill>
                <a:schemeClr val="tx1"/>
              </a:solidFill>
              <a:miter lim="800000"/>
              <a:headEnd/>
              <a:tailEnd/>
            </a:ln>
            <a:effectLst/>
          </p:spPr>
          <p:txBody>
            <a:bodyPr wrap="none" lIns="0" tIns="0" rIns="0" bIns="0" anchor="ctr"/>
            <a:lstStyle/>
            <a:p>
              <a:pPr algn="ctr" eaLnBrk="1" hangingPunct="1">
                <a:defRPr/>
              </a:pPr>
              <a:r>
                <a:rPr lang="en-US" altLang="zh-CN" sz="1600">
                  <a:solidFill>
                    <a:schemeClr val="accent2"/>
                  </a:solidFill>
                  <a:latin typeface="Arial" charset="0"/>
                  <a:ea typeface="华文行楷" charset="-122"/>
                </a:rPr>
                <a:t>5</a:t>
              </a:r>
            </a:p>
          </p:txBody>
        </p:sp>
      </p:grpSp>
      <p:sp>
        <p:nvSpPr>
          <p:cNvPr id="221" name="Text Box 170">
            <a:extLst>
              <a:ext uri="{FF2B5EF4-FFF2-40B4-BE49-F238E27FC236}">
                <a16:creationId xmlns:a16="http://schemas.microsoft.com/office/drawing/2014/main" id="{B544D4F9-F5E4-9C43-B06C-77514E5E1165}"/>
              </a:ext>
            </a:extLst>
          </p:cNvPr>
          <p:cNvSpPr txBox="1">
            <a:spLocks noChangeArrowheads="1"/>
          </p:cNvSpPr>
          <p:nvPr/>
        </p:nvSpPr>
        <p:spPr bwMode="auto">
          <a:xfrm>
            <a:off x="5043488" y="549275"/>
            <a:ext cx="1104900" cy="366713"/>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L=(3,2,4)</a:t>
            </a:r>
          </a:p>
        </p:txBody>
      </p:sp>
      <p:sp>
        <p:nvSpPr>
          <p:cNvPr id="222" name="Text Box 171">
            <a:extLst>
              <a:ext uri="{FF2B5EF4-FFF2-40B4-BE49-F238E27FC236}">
                <a16:creationId xmlns:a16="http://schemas.microsoft.com/office/drawing/2014/main" id="{F5B91497-855F-514D-BF43-EC2E088FBA4F}"/>
              </a:ext>
            </a:extLst>
          </p:cNvPr>
          <p:cNvSpPr txBox="1">
            <a:spLocks noChangeArrowheads="1"/>
          </p:cNvSpPr>
          <p:nvPr/>
        </p:nvSpPr>
        <p:spPr bwMode="auto">
          <a:xfrm>
            <a:off x="6667500" y="1484313"/>
            <a:ext cx="1549400" cy="366712"/>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L=(5,6, 2,4,7)</a:t>
            </a:r>
          </a:p>
        </p:txBody>
      </p:sp>
      <p:sp>
        <p:nvSpPr>
          <p:cNvPr id="223" name="Text Box 172">
            <a:extLst>
              <a:ext uri="{FF2B5EF4-FFF2-40B4-BE49-F238E27FC236}">
                <a16:creationId xmlns:a16="http://schemas.microsoft.com/office/drawing/2014/main" id="{A862316F-5DF6-894C-B63E-236D9746AFFC}"/>
              </a:ext>
            </a:extLst>
          </p:cNvPr>
          <p:cNvSpPr txBox="1">
            <a:spLocks noChangeArrowheads="1"/>
          </p:cNvSpPr>
          <p:nvPr/>
        </p:nvSpPr>
        <p:spPr bwMode="auto">
          <a:xfrm>
            <a:off x="6699250" y="2420938"/>
            <a:ext cx="1676400" cy="366712"/>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L=(6,2,4,7,8,9)</a:t>
            </a:r>
          </a:p>
        </p:txBody>
      </p:sp>
      <p:sp>
        <p:nvSpPr>
          <p:cNvPr id="224" name="Text Box 173">
            <a:extLst>
              <a:ext uri="{FF2B5EF4-FFF2-40B4-BE49-F238E27FC236}">
                <a16:creationId xmlns:a16="http://schemas.microsoft.com/office/drawing/2014/main" id="{D0289257-0A82-D640-9279-DA4E8B43F3D8}"/>
              </a:ext>
            </a:extLst>
          </p:cNvPr>
          <p:cNvSpPr txBox="1">
            <a:spLocks noChangeArrowheads="1"/>
          </p:cNvSpPr>
          <p:nvPr/>
        </p:nvSpPr>
        <p:spPr bwMode="auto">
          <a:xfrm>
            <a:off x="6699250" y="2924175"/>
            <a:ext cx="2120900" cy="366713"/>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L=(10,2,4,7,8,9,11)</a:t>
            </a:r>
          </a:p>
        </p:txBody>
      </p:sp>
      <p:sp>
        <p:nvSpPr>
          <p:cNvPr id="225" name="Text Box 174">
            <a:extLst>
              <a:ext uri="{FF2B5EF4-FFF2-40B4-BE49-F238E27FC236}">
                <a16:creationId xmlns:a16="http://schemas.microsoft.com/office/drawing/2014/main" id="{C78C6A4A-26CF-EC47-83E5-C13651E2C4FA}"/>
              </a:ext>
            </a:extLst>
          </p:cNvPr>
          <p:cNvSpPr txBox="1">
            <a:spLocks noChangeArrowheads="1"/>
          </p:cNvSpPr>
          <p:nvPr/>
        </p:nvSpPr>
        <p:spPr bwMode="auto">
          <a:xfrm>
            <a:off x="6556375" y="3789363"/>
            <a:ext cx="2120900" cy="366712"/>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L=(12,2,4,7,8,9,11)</a:t>
            </a:r>
          </a:p>
        </p:txBody>
      </p:sp>
      <p:sp>
        <p:nvSpPr>
          <p:cNvPr id="226" name="Text Box 175">
            <a:extLst>
              <a:ext uri="{FF2B5EF4-FFF2-40B4-BE49-F238E27FC236}">
                <a16:creationId xmlns:a16="http://schemas.microsoft.com/office/drawing/2014/main" id="{D79DFC14-9B5D-4B45-86A9-85E108C4742F}"/>
              </a:ext>
            </a:extLst>
          </p:cNvPr>
          <p:cNvSpPr txBox="1">
            <a:spLocks noChangeArrowheads="1"/>
          </p:cNvSpPr>
          <p:nvPr/>
        </p:nvSpPr>
        <p:spPr bwMode="auto">
          <a:xfrm>
            <a:off x="5870575" y="5838825"/>
            <a:ext cx="1803400" cy="366713"/>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L=(2,4,7,8,9,11)</a:t>
            </a:r>
          </a:p>
        </p:txBody>
      </p:sp>
    </p:spTree>
    <p:extLst>
      <p:ext uri="{BB962C8B-B14F-4D97-AF65-F5344CB8AC3E}">
        <p14:creationId xmlns:p14="http://schemas.microsoft.com/office/powerpoint/2010/main" val="99105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17</a:t>
            </a:fld>
            <a:endParaRPr lang="en-US" altLang="zh-CN"/>
          </a:p>
        </p:txBody>
      </p:sp>
      <p:sp>
        <p:nvSpPr>
          <p:cNvPr id="4" name="Text Box 2">
            <a:extLst>
              <a:ext uri="{FF2B5EF4-FFF2-40B4-BE49-F238E27FC236}">
                <a16:creationId xmlns:a16="http://schemas.microsoft.com/office/drawing/2014/main" id="{8AA216F0-24F3-0647-97E6-457A7D545842}"/>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2</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）优先队列式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(Least Cost)</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Text Box 2">
            <a:extLst>
              <a:ext uri="{FF2B5EF4-FFF2-40B4-BE49-F238E27FC236}">
                <a16:creationId xmlns:a16="http://schemas.microsoft.com/office/drawing/2014/main" id="{F8525534-E9B2-3D45-8FE5-0302DDA780ED}"/>
              </a:ext>
            </a:extLst>
          </p:cNvPr>
          <p:cNvSpPr txBox="1">
            <a:spLocks noChangeArrowheads="1"/>
          </p:cNvSpPr>
          <p:nvPr/>
        </p:nvSpPr>
        <p:spPr bwMode="auto">
          <a:xfrm>
            <a:off x="836958" y="1909465"/>
            <a:ext cx="7489825" cy="4524315"/>
          </a:xfrm>
          <a:prstGeom prst="rect">
            <a:avLst/>
          </a:prstGeom>
          <a:noFill/>
          <a:ln>
            <a:noFill/>
          </a:ln>
          <a:effec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1600" b="1" dirty="0">
                <a:latin typeface="宋体" panose="02010600030101010101" pitchFamily="2" charset="-122"/>
              </a:rPr>
              <a:t>如果</a:t>
            </a:r>
            <a:r>
              <a:rPr lang="en-US" altLang="zh-CN" sz="1600" b="1" dirty="0">
                <a:latin typeface="宋体" panose="02010600030101010101" pitchFamily="2" charset="-122"/>
              </a:rPr>
              <a:t>X</a:t>
            </a:r>
            <a:r>
              <a:rPr lang="zh-CN" altLang="en-US" sz="1600" b="1" dirty="0">
                <a:latin typeface="宋体" panose="02010600030101010101" pitchFamily="2" charset="-122"/>
              </a:rPr>
              <a:t>是一个答案结点或者是一个叶子结点，则</a:t>
            </a:r>
            <a:r>
              <a:rPr lang="en-US" altLang="zh-CN" sz="1600" b="1" dirty="0">
                <a:latin typeface="宋体" panose="02010600030101010101" pitchFamily="2" charset="-122"/>
              </a:rPr>
              <a:t>C’(X)=C(X)</a:t>
            </a:r>
            <a:r>
              <a:rPr lang="zh-CN" altLang="en-US" sz="1600" b="1" dirty="0">
                <a:latin typeface="宋体" panose="02010600030101010101" pitchFamily="2" charset="-122"/>
              </a:rPr>
              <a:t>。过程</a:t>
            </a:r>
            <a:r>
              <a:rPr lang="en-US" altLang="zh-CN" sz="1600" b="1" dirty="0">
                <a:latin typeface="宋体" panose="02010600030101010101" pitchFamily="2" charset="-122"/>
              </a:rPr>
              <a:t>LC</a:t>
            </a:r>
            <a:r>
              <a:rPr lang="zh-CN" altLang="en-US" sz="1600" b="1" dirty="0">
                <a:latin typeface="宋体" panose="02010600030101010101" pitchFamily="2" charset="-122"/>
              </a:rPr>
              <a:t>用</a:t>
            </a:r>
            <a:r>
              <a:rPr lang="en-US" altLang="zh-CN" sz="1600" b="1" dirty="0">
                <a:latin typeface="宋体" panose="02010600030101010101" pitchFamily="2" charset="-122"/>
              </a:rPr>
              <a:t>C’(X)</a:t>
            </a:r>
            <a:r>
              <a:rPr lang="zh-CN" altLang="en-US" sz="1600" b="1" dirty="0">
                <a:latin typeface="宋体" panose="02010600030101010101" pitchFamily="2" charset="-122"/>
              </a:rPr>
              <a:t>去寻找一个答案结点</a:t>
            </a:r>
          </a:p>
          <a:p>
            <a:pPr eaLnBrk="1" hangingPunct="1">
              <a:defRPr/>
            </a:pPr>
            <a:r>
              <a:rPr lang="en-US" altLang="zh-CN" sz="1600" b="1" dirty="0">
                <a:latin typeface="宋体" panose="02010600030101010101" pitchFamily="2" charset="-122"/>
              </a:rPr>
              <a:t>procedure LC(T,C’*))</a:t>
            </a:r>
          </a:p>
          <a:p>
            <a:pPr eaLnBrk="1" hangingPunct="1">
              <a:defRPr/>
            </a:pPr>
            <a:r>
              <a:rPr lang="en-US" altLang="zh-CN" sz="1600" b="1" dirty="0">
                <a:latin typeface="宋体" panose="02010600030101010101" pitchFamily="2" charset="-122"/>
              </a:rPr>
              <a:t>if T</a:t>
            </a:r>
            <a:r>
              <a:rPr lang="zh-CN" altLang="en-US" sz="1600" b="1" dirty="0">
                <a:latin typeface="宋体" panose="02010600030101010101" pitchFamily="2" charset="-122"/>
              </a:rPr>
              <a:t>是答案结点 </a:t>
            </a:r>
            <a:r>
              <a:rPr lang="en-US" altLang="zh-CN" sz="1600" b="1" dirty="0">
                <a:latin typeface="宋体" panose="02010600030101010101" pitchFamily="2" charset="-122"/>
              </a:rPr>
              <a:t>then </a:t>
            </a:r>
            <a:r>
              <a:rPr lang="zh-CN" altLang="en-US" sz="1600" b="1" dirty="0">
                <a:latin typeface="宋体" panose="02010600030101010101" pitchFamily="2" charset="-122"/>
              </a:rPr>
              <a:t>输出</a:t>
            </a:r>
            <a:r>
              <a:rPr lang="en-US" altLang="zh-CN" sz="1600" b="1" dirty="0">
                <a:latin typeface="宋体" panose="02010600030101010101" pitchFamily="2" charset="-122"/>
              </a:rPr>
              <a:t>T</a:t>
            </a:r>
            <a:r>
              <a:rPr lang="zh-CN" altLang="en-US" sz="1600" b="1" dirty="0">
                <a:latin typeface="宋体" panose="02010600030101010101" pitchFamily="2" charset="-122"/>
              </a:rPr>
              <a:t>； </a:t>
            </a:r>
            <a:r>
              <a:rPr lang="en-US" altLang="zh-CN" sz="1600" b="1" dirty="0">
                <a:latin typeface="宋体" panose="02010600030101010101" pitchFamily="2" charset="-122"/>
              </a:rPr>
              <a:t>return endif</a:t>
            </a:r>
          </a:p>
          <a:p>
            <a:pPr eaLnBrk="1" hangingPunct="1">
              <a:defRPr/>
            </a:pPr>
            <a:r>
              <a:rPr lang="en-US" altLang="zh-CN" sz="1600" b="1" dirty="0">
                <a:latin typeface="宋体" panose="02010600030101010101" pitchFamily="2" charset="-122"/>
              </a:rPr>
              <a:t>else</a:t>
            </a:r>
          </a:p>
          <a:p>
            <a:pPr eaLnBrk="1" hangingPunct="1">
              <a:defRPr/>
            </a:pPr>
            <a:r>
              <a:rPr lang="en-US" altLang="zh-CN" sz="1600" b="1" dirty="0">
                <a:latin typeface="宋体" panose="02010600030101010101" pitchFamily="2" charset="-122"/>
              </a:rPr>
              <a:t>  EN=T</a:t>
            </a:r>
          </a:p>
          <a:p>
            <a:pPr eaLnBrk="1" hangingPunct="1">
              <a:defRPr/>
            </a:pPr>
            <a:r>
              <a:rPr lang="en-US" altLang="zh-CN" sz="1600" b="1" dirty="0">
                <a:latin typeface="宋体" panose="02010600030101010101" pitchFamily="2" charset="-122"/>
              </a:rPr>
              <a:t>  </a:t>
            </a:r>
            <a:r>
              <a:rPr lang="zh-CN" altLang="en-US" sz="1600" b="1" dirty="0">
                <a:latin typeface="宋体" panose="02010600030101010101" pitchFamily="2" charset="-122"/>
              </a:rPr>
              <a:t>初始化活结点表，置为空</a:t>
            </a:r>
          </a:p>
          <a:p>
            <a:pPr eaLnBrk="1" hangingPunct="1">
              <a:defRPr/>
            </a:pPr>
            <a:r>
              <a:rPr lang="zh-CN" altLang="en-US" sz="1600" b="1" dirty="0">
                <a:latin typeface="宋体" panose="02010600030101010101" pitchFamily="2" charset="-122"/>
              </a:rPr>
              <a:t>  </a:t>
            </a:r>
            <a:r>
              <a:rPr lang="en-US" altLang="zh-CN" sz="1600" b="1" dirty="0">
                <a:latin typeface="宋体" panose="02010600030101010101" pitchFamily="2" charset="-122"/>
              </a:rPr>
              <a:t>loop</a:t>
            </a:r>
          </a:p>
          <a:p>
            <a:pPr eaLnBrk="1" hangingPunct="1">
              <a:defRPr/>
            </a:pPr>
            <a:r>
              <a:rPr lang="en-US" altLang="zh-CN" sz="1600" b="1" dirty="0">
                <a:latin typeface="宋体" panose="02010600030101010101" pitchFamily="2" charset="-122"/>
              </a:rPr>
              <a:t>    for E</a:t>
            </a:r>
            <a:r>
              <a:rPr lang="zh-CN" altLang="en-US" sz="1600" b="1" dirty="0">
                <a:latin typeface="宋体" panose="02010600030101010101" pitchFamily="2" charset="-122"/>
              </a:rPr>
              <a:t>的每个子结点</a:t>
            </a:r>
            <a:r>
              <a:rPr lang="en-US" altLang="zh-CN" sz="1600" b="1" dirty="0">
                <a:latin typeface="宋体" panose="02010600030101010101" pitchFamily="2" charset="-122"/>
              </a:rPr>
              <a:t>X DO</a:t>
            </a:r>
          </a:p>
          <a:p>
            <a:pPr eaLnBrk="1" hangingPunct="1">
              <a:defRPr/>
            </a:pPr>
            <a:r>
              <a:rPr lang="en-US" altLang="zh-CN" sz="1600" b="1" dirty="0">
                <a:latin typeface="宋体" panose="02010600030101010101" pitchFamily="2" charset="-122"/>
              </a:rPr>
              <a:t>       if </a:t>
            </a:r>
            <a:r>
              <a:rPr lang="en-US" altLang="zh-CN" sz="1600" b="1" dirty="0">
                <a:solidFill>
                  <a:srgbClr val="CC0000"/>
                </a:solidFill>
                <a:latin typeface="宋体" panose="02010600030101010101" pitchFamily="2" charset="-122"/>
              </a:rPr>
              <a:t>X</a:t>
            </a:r>
            <a:r>
              <a:rPr lang="zh-CN" altLang="en-US" sz="1600" b="1" dirty="0">
                <a:solidFill>
                  <a:srgbClr val="CC0000"/>
                </a:solidFill>
                <a:latin typeface="宋体" panose="02010600030101010101" pitchFamily="2" charset="-122"/>
              </a:rPr>
              <a:t>是答案结点</a:t>
            </a:r>
            <a:r>
              <a:rPr lang="zh-CN" altLang="en-US" sz="1600" b="1" dirty="0">
                <a:latin typeface="宋体" panose="02010600030101010101" pitchFamily="2" charset="-122"/>
              </a:rPr>
              <a:t> </a:t>
            </a:r>
            <a:r>
              <a:rPr lang="en-US" altLang="zh-CN" sz="1600" b="1" dirty="0">
                <a:latin typeface="宋体" panose="02010600030101010101" pitchFamily="2" charset="-122"/>
              </a:rPr>
              <a:t>then </a:t>
            </a:r>
            <a:r>
              <a:rPr lang="zh-CN" altLang="en-US" sz="1600" b="1" dirty="0">
                <a:latin typeface="宋体" panose="02010600030101010101" pitchFamily="2" charset="-122"/>
              </a:rPr>
              <a:t>输出从</a:t>
            </a:r>
            <a:r>
              <a:rPr lang="en-US" altLang="zh-CN" sz="1600" b="1" dirty="0">
                <a:latin typeface="宋体" panose="02010600030101010101" pitchFamily="2" charset="-122"/>
              </a:rPr>
              <a:t>X</a:t>
            </a:r>
            <a:r>
              <a:rPr lang="zh-CN" altLang="en-US" sz="1600" b="1" dirty="0">
                <a:latin typeface="宋体" panose="02010600030101010101" pitchFamily="2" charset="-122"/>
              </a:rPr>
              <a:t>到</a:t>
            </a:r>
            <a:r>
              <a:rPr lang="en-US" altLang="zh-CN" sz="1600" b="1" dirty="0">
                <a:latin typeface="宋体" panose="02010600030101010101" pitchFamily="2" charset="-122"/>
              </a:rPr>
              <a:t>T</a:t>
            </a:r>
            <a:r>
              <a:rPr lang="zh-CN" altLang="en-US" sz="1600" b="1" dirty="0">
                <a:latin typeface="宋体" panose="02010600030101010101" pitchFamily="2" charset="-122"/>
              </a:rPr>
              <a:t>的路径 </a:t>
            </a:r>
            <a:r>
              <a:rPr lang="en-US" altLang="zh-CN" sz="1600" b="1" dirty="0" err="1">
                <a:latin typeface="宋体" panose="02010600030101010101" pitchFamily="2" charset="-122"/>
              </a:rPr>
              <a:t>rethrn</a:t>
            </a:r>
            <a:r>
              <a:rPr lang="en-US" altLang="zh-CN" sz="1600" b="1" dirty="0">
                <a:latin typeface="宋体" panose="02010600030101010101" pitchFamily="2" charset="-122"/>
              </a:rPr>
              <a:t> endif</a:t>
            </a:r>
          </a:p>
          <a:p>
            <a:pPr eaLnBrk="1" hangingPunct="1">
              <a:defRPr/>
            </a:pPr>
            <a:r>
              <a:rPr lang="en-US" altLang="zh-CN" sz="1600" b="1" dirty="0">
                <a:latin typeface="宋体" panose="02010600030101010101" pitchFamily="2" charset="-122"/>
              </a:rPr>
              <a:t>       call ADD(X)  //</a:t>
            </a:r>
            <a:r>
              <a:rPr lang="zh-CN" altLang="en-US" sz="1600" b="1" dirty="0">
                <a:latin typeface="宋体" panose="02010600030101010101" pitchFamily="2" charset="-122"/>
              </a:rPr>
              <a:t>新的活结点</a:t>
            </a:r>
            <a:r>
              <a:rPr lang="en-US" altLang="zh-CN" sz="1600" b="1" dirty="0">
                <a:latin typeface="宋体" panose="02010600030101010101" pitchFamily="2" charset="-122"/>
              </a:rPr>
              <a:t>X</a:t>
            </a:r>
            <a:r>
              <a:rPr lang="zh-CN" altLang="en-US" sz="1600" b="1" dirty="0">
                <a:latin typeface="宋体" panose="02010600030101010101" pitchFamily="2" charset="-122"/>
              </a:rPr>
              <a:t>加入</a:t>
            </a:r>
            <a:r>
              <a:rPr lang="en-US" altLang="zh-CN" sz="1600" b="1" dirty="0">
                <a:latin typeface="宋体" panose="02010600030101010101" pitchFamily="2" charset="-122"/>
              </a:rPr>
              <a:t>L</a:t>
            </a:r>
          </a:p>
          <a:p>
            <a:pPr eaLnBrk="1" hangingPunct="1">
              <a:defRPr/>
            </a:pPr>
            <a:r>
              <a:rPr lang="en-US" altLang="zh-CN" sz="1600" b="1" dirty="0">
                <a:latin typeface="宋体" panose="02010600030101010101" pitchFamily="2" charset="-122"/>
              </a:rPr>
              <a:t>       parent(X)=E  //</a:t>
            </a:r>
            <a:r>
              <a:rPr lang="zh-CN" altLang="en-US" sz="1600" b="1" dirty="0">
                <a:latin typeface="宋体" panose="02010600030101010101" pitchFamily="2" charset="-122"/>
              </a:rPr>
              <a:t>指示到根的路径</a:t>
            </a:r>
          </a:p>
          <a:p>
            <a:pPr eaLnBrk="1" hangingPunct="1">
              <a:defRPr/>
            </a:pPr>
            <a:r>
              <a:rPr lang="zh-CN" altLang="en-US" sz="1600" b="1" dirty="0">
                <a:latin typeface="宋体" panose="02010600030101010101" pitchFamily="2" charset="-122"/>
              </a:rPr>
              <a:t>    </a:t>
            </a:r>
            <a:r>
              <a:rPr lang="en-US" altLang="zh-CN" sz="1600" b="1" dirty="0">
                <a:latin typeface="宋体" panose="02010600030101010101" pitchFamily="2" charset="-122"/>
              </a:rPr>
              <a:t>repeat</a:t>
            </a:r>
          </a:p>
          <a:p>
            <a:pPr eaLnBrk="1" hangingPunct="1">
              <a:defRPr/>
            </a:pPr>
            <a:r>
              <a:rPr lang="en-US" altLang="zh-CN" sz="1600" b="1" dirty="0">
                <a:latin typeface="宋体" panose="02010600030101010101" pitchFamily="2" charset="-122"/>
              </a:rPr>
              <a:t>    if </a:t>
            </a:r>
            <a:r>
              <a:rPr lang="zh-CN" altLang="en-US" sz="1600" b="1" dirty="0">
                <a:latin typeface="宋体" panose="02010600030101010101" pitchFamily="2" charset="-122"/>
              </a:rPr>
              <a:t>不再有活结点 </a:t>
            </a:r>
            <a:r>
              <a:rPr lang="en-US" altLang="zh-CN" sz="1600" b="1" dirty="0">
                <a:latin typeface="宋体" panose="02010600030101010101" pitchFamily="2" charset="-122"/>
              </a:rPr>
              <a:t>then</a:t>
            </a:r>
          </a:p>
          <a:p>
            <a:pPr eaLnBrk="1" hangingPunct="1">
              <a:defRPr/>
            </a:pPr>
            <a:r>
              <a:rPr lang="en-US" altLang="zh-CN" sz="1600" b="1" dirty="0">
                <a:latin typeface="宋体" panose="02010600030101010101" pitchFamily="2" charset="-122"/>
              </a:rPr>
              <a:t>       print('no answer node'); break endif</a:t>
            </a:r>
          </a:p>
          <a:p>
            <a:pPr eaLnBrk="1" hangingPunct="1">
              <a:defRPr/>
            </a:pPr>
            <a:r>
              <a:rPr lang="en-US" altLang="zh-CN" sz="1600" b="1" dirty="0">
                <a:latin typeface="宋体" panose="02010600030101010101" pitchFamily="2" charset="-122"/>
              </a:rPr>
              <a:t>    call least(E)  //</a:t>
            </a:r>
            <a:r>
              <a:rPr lang="zh-CN" altLang="en-US" sz="1600" b="1" dirty="0">
                <a:latin typeface="宋体" panose="02010600030101010101" pitchFamily="2" charset="-122"/>
              </a:rPr>
              <a:t>取最小代价估值的活结点作为</a:t>
            </a:r>
            <a:r>
              <a:rPr lang="en-US" altLang="zh-CN" sz="1600" b="1" dirty="0">
                <a:latin typeface="宋体" panose="02010600030101010101" pitchFamily="2" charset="-122"/>
              </a:rPr>
              <a:t>EN</a:t>
            </a:r>
            <a:r>
              <a:rPr lang="zh-CN" altLang="en-US" sz="1600" b="1" dirty="0">
                <a:latin typeface="宋体" panose="02010600030101010101" pitchFamily="2" charset="-122"/>
              </a:rPr>
              <a:t>结点</a:t>
            </a:r>
          </a:p>
          <a:p>
            <a:pPr eaLnBrk="1" hangingPunct="1">
              <a:defRPr/>
            </a:pPr>
            <a:r>
              <a:rPr lang="zh-CN" altLang="en-US" sz="1600" b="1" dirty="0">
                <a:latin typeface="宋体" panose="02010600030101010101" pitchFamily="2" charset="-122"/>
              </a:rPr>
              <a:t>    </a:t>
            </a:r>
            <a:r>
              <a:rPr lang="en-US" altLang="zh-CN" sz="1600" b="1" dirty="0">
                <a:latin typeface="宋体" panose="02010600030101010101" pitchFamily="2" charset="-122"/>
              </a:rPr>
              <a:t>repeat</a:t>
            </a:r>
          </a:p>
          <a:p>
            <a:pPr eaLnBrk="1" hangingPunct="1">
              <a:defRPr/>
            </a:pPr>
            <a:r>
              <a:rPr lang="en-US" altLang="zh-CN" sz="1600" b="1" dirty="0">
                <a:latin typeface="宋体" panose="02010600030101010101" pitchFamily="2" charset="-122"/>
              </a:rPr>
              <a:t>end LC</a:t>
            </a:r>
          </a:p>
        </p:txBody>
      </p:sp>
    </p:spTree>
    <p:extLst>
      <p:ext uri="{BB962C8B-B14F-4D97-AF65-F5344CB8AC3E}">
        <p14:creationId xmlns:p14="http://schemas.microsoft.com/office/powerpoint/2010/main" val="242372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18</a:t>
            </a:fld>
            <a:endParaRPr lang="en-US" altLang="zh-CN"/>
          </a:p>
        </p:txBody>
      </p:sp>
      <p:sp>
        <p:nvSpPr>
          <p:cNvPr id="6" name="Text Box 13">
            <a:extLst>
              <a:ext uri="{FF2B5EF4-FFF2-40B4-BE49-F238E27FC236}">
                <a16:creationId xmlns:a16="http://schemas.microsoft.com/office/drawing/2014/main" id="{7FBB52F0-8248-5642-BB5C-CCE93261B9D2}"/>
              </a:ext>
            </a:extLst>
          </p:cNvPr>
          <p:cNvSpPr txBox="1">
            <a:spLocks noChangeArrowheads="1"/>
          </p:cNvSpPr>
          <p:nvPr/>
        </p:nvSpPr>
        <p:spPr bwMode="auto">
          <a:xfrm>
            <a:off x="261775" y="1289049"/>
            <a:ext cx="8424863" cy="3477875"/>
          </a:xfrm>
          <a:prstGeom prst="rect">
            <a:avLst/>
          </a:prstGeom>
          <a:noFill/>
          <a:ln>
            <a:noFill/>
          </a:ln>
          <a:effectLst/>
        </p:spPr>
        <p:txBody>
          <a:bodyPr>
            <a:spAutoFit/>
          </a:bodyPr>
          <a:lstStyle/>
          <a:p>
            <a:pPr eaLnBrk="1" hangingPunct="1">
              <a:defRPr/>
            </a:pPr>
            <a:r>
              <a:rPr lang="zh-CN" altLang="en-US" dirty="0">
                <a:latin typeface="SimSun" panose="02010600030101010101" pitchFamily="2" charset="-122"/>
                <a:ea typeface="SimSun" panose="02010600030101010101" pitchFamily="2" charset="-122"/>
              </a:rPr>
              <a:t>    分枝限界法是一种构造性的探索法，可在整个允许的解空间中进行最优搜索。该方法的要点是：对解集合反复进行分枝，每次分枝时，都对所得的子集计算最优解的界。如果对某个子集求得的界不优于已知的允许解，则抛弃此子集不再进行分枝；否则继续分枝以探索更好的解，直到所得的子集仅含有一个解时为止。分枝限界法就其实质而言是一种求解策略而非算法，具体算法要根据实际问题的特点去实现。 </a:t>
            </a:r>
          </a:p>
          <a:p>
            <a:pPr eaLnBrk="1" hangingPunct="1">
              <a:defRPr/>
            </a:pPr>
            <a:r>
              <a:rPr lang="zh-CN" altLang="en-US" dirty="0">
                <a:latin typeface="SimSun" panose="02010600030101010101" pitchFamily="2" charset="-122"/>
                <a:ea typeface="SimSun" panose="02010600030101010101" pitchFamily="2" charset="-122"/>
              </a:rPr>
              <a:t>    检索状态空间树的各种分枝－限界方法都是在生成当前</a:t>
            </a:r>
            <a:r>
              <a:rPr lang="en-US" altLang="zh-CN" dirty="0">
                <a:latin typeface="SimSun" panose="02010600030101010101" pitchFamily="2" charset="-122"/>
                <a:ea typeface="SimSun" panose="02010600030101010101" pitchFamily="2" charset="-122"/>
              </a:rPr>
              <a:t>EN</a:t>
            </a:r>
            <a:r>
              <a:rPr lang="zh-CN" altLang="en-US" dirty="0">
                <a:latin typeface="SimSun" panose="02010600030101010101" pitchFamily="2" charset="-122"/>
                <a:ea typeface="SimSun" panose="02010600030101010101" pitchFamily="2" charset="-122"/>
              </a:rPr>
              <a:t>结点的所有子结点</a:t>
            </a:r>
            <a:r>
              <a:rPr lang="zh-CN" altLang="en-US" dirty="0">
                <a:solidFill>
                  <a:srgbClr val="0000CC"/>
                </a:solidFill>
                <a:latin typeface="SimSun" panose="02010600030101010101" pitchFamily="2" charset="-122"/>
                <a:ea typeface="SimSun" panose="02010600030101010101" pitchFamily="2" charset="-122"/>
              </a:rPr>
              <a:t>之后再将</a:t>
            </a:r>
            <a:r>
              <a:rPr lang="zh-CN" altLang="en-US" dirty="0">
                <a:latin typeface="SimSun" panose="02010600030101010101" pitchFamily="2" charset="-122"/>
                <a:ea typeface="SimSun" panose="02010600030101010101" pitchFamily="2" charset="-122"/>
              </a:rPr>
              <a:t>另一个结点变成</a:t>
            </a:r>
            <a:r>
              <a:rPr lang="en-US" altLang="zh-CN" dirty="0">
                <a:latin typeface="SimSun" panose="02010600030101010101" pitchFamily="2" charset="-122"/>
                <a:ea typeface="SimSun" panose="02010600030101010101" pitchFamily="2" charset="-122"/>
              </a:rPr>
              <a:t>EN</a:t>
            </a:r>
            <a:r>
              <a:rPr lang="zh-CN" altLang="en-US" dirty="0">
                <a:latin typeface="SimSun" panose="02010600030101010101" pitchFamily="2" charset="-122"/>
                <a:ea typeface="SimSun" panose="02010600030101010101" pitchFamily="2" charset="-122"/>
              </a:rPr>
              <a:t>结点。采用</a:t>
            </a:r>
            <a:r>
              <a:rPr lang="zh-CN" altLang="en-US" b="1" dirty="0">
                <a:solidFill>
                  <a:srgbClr val="CC0000"/>
                </a:solidFill>
                <a:latin typeface="SimSun" panose="02010600030101010101" pitchFamily="2" charset="-122"/>
                <a:ea typeface="SimSun" panose="02010600030101010101" pitchFamily="2" charset="-122"/>
              </a:rPr>
              <a:t>下界函数</a:t>
            </a:r>
            <a:r>
              <a:rPr lang="zh-CN" altLang="en-US" dirty="0">
                <a:latin typeface="SimSun" panose="02010600030101010101" pitchFamily="2" charset="-122"/>
                <a:ea typeface="SimSun" panose="02010600030101010101" pitchFamily="2" charset="-122"/>
              </a:rPr>
              <a:t>使算法减少了盲目性，另外还可以通过设置</a:t>
            </a:r>
            <a:r>
              <a:rPr lang="zh-CN" altLang="en-US" dirty="0">
                <a:solidFill>
                  <a:srgbClr val="0000CC"/>
                </a:solidFill>
                <a:latin typeface="SimSun" panose="02010600030101010101" pitchFamily="2" charset="-122"/>
                <a:ea typeface="SimSun" panose="02010600030101010101" pitchFamily="2" charset="-122"/>
              </a:rPr>
              <a:t>最小成本</a:t>
            </a:r>
            <a:r>
              <a:rPr lang="zh-CN" altLang="en-US" dirty="0">
                <a:latin typeface="SimSun" panose="02010600030101010101" pitchFamily="2" charset="-122"/>
                <a:ea typeface="SimSun" panose="02010600030101010101" pitchFamily="2" charset="-122"/>
              </a:rPr>
              <a:t>的</a:t>
            </a:r>
            <a:r>
              <a:rPr lang="zh-CN" altLang="en-US" b="1" dirty="0">
                <a:solidFill>
                  <a:srgbClr val="CC0000"/>
                </a:solidFill>
                <a:latin typeface="SimSun" panose="02010600030101010101" pitchFamily="2" charset="-122"/>
                <a:ea typeface="SimSun" panose="02010600030101010101" pitchFamily="2" charset="-122"/>
              </a:rPr>
              <a:t>上界</a:t>
            </a:r>
            <a:r>
              <a:rPr lang="en-US" altLang="zh-CN" b="1" dirty="0">
                <a:solidFill>
                  <a:srgbClr val="CC0000"/>
                </a:solidFill>
                <a:latin typeface="SimSun" panose="02010600030101010101" pitchFamily="2" charset="-122"/>
                <a:ea typeface="SimSun" panose="02010600030101010101" pitchFamily="2" charset="-122"/>
              </a:rPr>
              <a:t>U</a:t>
            </a:r>
            <a:r>
              <a:rPr lang="zh-CN" altLang="en-US" dirty="0">
                <a:latin typeface="SimSun" panose="02010600030101010101" pitchFamily="2" charset="-122"/>
                <a:ea typeface="SimSun" panose="02010600030101010101" pitchFamily="2" charset="-122"/>
              </a:rPr>
              <a:t>使算法进一步加速。如果</a:t>
            </a:r>
            <a:r>
              <a:rPr lang="en-US" altLang="zh-CN" dirty="0">
                <a:latin typeface="SimSun" panose="02010600030101010101" pitchFamily="2" charset="-122"/>
                <a:ea typeface="SimSun" panose="02010600030101010101" pitchFamily="2" charset="-122"/>
              </a:rPr>
              <a:t>U</a:t>
            </a:r>
            <a:r>
              <a:rPr lang="zh-CN" altLang="en-US" dirty="0">
                <a:latin typeface="SimSun" panose="02010600030101010101" pitchFamily="2" charset="-122"/>
                <a:ea typeface="SimSun" panose="02010600030101010101" pitchFamily="2" charset="-122"/>
              </a:rPr>
              <a:t>是最小成本解的成本上界，则具有</a:t>
            </a:r>
            <a:r>
              <a:rPr lang="en-US" altLang="zh-CN" dirty="0">
                <a:latin typeface="SimSun" panose="02010600030101010101" pitchFamily="2" charset="-122"/>
                <a:ea typeface="SimSun" panose="02010600030101010101" pitchFamily="2" charset="-122"/>
              </a:rPr>
              <a:t>C</a:t>
            </a:r>
            <a:r>
              <a:rPr lang="en-US" altLang="zh-CN" baseline="30000"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(X)&gt;U</a:t>
            </a:r>
            <a:r>
              <a:rPr lang="zh-CN" altLang="en-US" dirty="0">
                <a:latin typeface="SimSun" panose="02010600030101010101" pitchFamily="2" charset="-122"/>
                <a:ea typeface="SimSun" panose="02010600030101010101" pitchFamily="2" charset="-122"/>
              </a:rPr>
              <a:t>的所有活结点</a:t>
            </a:r>
            <a:r>
              <a:rPr lang="en-US" altLang="zh-CN" dirty="0">
                <a:latin typeface="SimSun" panose="02010600030101010101" pitchFamily="2" charset="-122"/>
                <a:ea typeface="SimSun" panose="02010600030101010101" pitchFamily="2" charset="-122"/>
              </a:rPr>
              <a:t>X</a:t>
            </a:r>
            <a:r>
              <a:rPr lang="zh-CN" altLang="en-US" dirty="0">
                <a:latin typeface="SimSun" panose="02010600030101010101" pitchFamily="2" charset="-122"/>
                <a:ea typeface="SimSun" panose="02010600030101010101" pitchFamily="2" charset="-122"/>
              </a:rPr>
              <a:t>可以被杀死，这是因为由</a:t>
            </a:r>
            <a:r>
              <a:rPr lang="en-US" altLang="zh-CN" dirty="0">
                <a:latin typeface="SimSun" panose="02010600030101010101" pitchFamily="2" charset="-122"/>
                <a:ea typeface="SimSun" panose="02010600030101010101" pitchFamily="2" charset="-122"/>
              </a:rPr>
              <a:t>X</a:t>
            </a:r>
            <a:r>
              <a:rPr lang="zh-CN" altLang="en-US" dirty="0">
                <a:latin typeface="SimSun" panose="02010600030101010101" pitchFamily="2" charset="-122"/>
                <a:ea typeface="SimSun" panose="02010600030101010101" pitchFamily="2" charset="-122"/>
              </a:rPr>
              <a:t>可以到达的所有答案结点有</a:t>
            </a:r>
            <a:r>
              <a:rPr lang="en-US" altLang="zh-CN" dirty="0">
                <a:latin typeface="SimSun" panose="02010600030101010101" pitchFamily="2" charset="-122"/>
                <a:ea typeface="SimSun" panose="02010600030101010101" pitchFamily="2" charset="-122"/>
              </a:rPr>
              <a:t>C(X)&gt;=C</a:t>
            </a:r>
            <a:r>
              <a:rPr lang="en-US" altLang="zh-CN" baseline="30000"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(X)&gt;U</a:t>
            </a:r>
            <a:r>
              <a:rPr lang="zh-CN" altLang="en-US" dirty="0">
                <a:latin typeface="SimSun" panose="02010600030101010101" pitchFamily="2" charset="-122"/>
                <a:ea typeface="SimSun" panose="02010600030101010101" pitchFamily="2" charset="-122"/>
              </a:rPr>
              <a:t>。</a:t>
            </a:r>
          </a:p>
        </p:txBody>
      </p:sp>
      <p:sp>
        <p:nvSpPr>
          <p:cNvPr id="7" name="Text Box 21">
            <a:extLst>
              <a:ext uri="{FF2B5EF4-FFF2-40B4-BE49-F238E27FC236}">
                <a16:creationId xmlns:a16="http://schemas.microsoft.com/office/drawing/2014/main" id="{AE8429DC-501E-DE4F-BD11-B3D6E85EBDF7}"/>
              </a:ext>
            </a:extLst>
          </p:cNvPr>
          <p:cNvSpPr txBox="1">
            <a:spLocks noChangeArrowheads="1"/>
          </p:cNvSpPr>
          <p:nvPr/>
        </p:nvSpPr>
        <p:spPr bwMode="auto">
          <a:xfrm>
            <a:off x="968485" y="5980174"/>
            <a:ext cx="2927350" cy="457200"/>
          </a:xfrm>
          <a:prstGeom prst="rect">
            <a:avLst/>
          </a:prstGeom>
          <a:noFill/>
          <a:ln>
            <a:noFill/>
          </a:ln>
          <a:effectLst/>
        </p:spPr>
        <p:txBody>
          <a:bodyPr wrap="none">
            <a:spAutoFit/>
          </a:bodyPr>
          <a:lstStyle/>
          <a:p>
            <a:pPr algn="ctr" eaLnBrk="1" hangingPunct="1">
              <a:defRPr/>
            </a:pPr>
            <a:r>
              <a:rPr lang="zh-CN" altLang="en-US" dirty="0">
                <a:solidFill>
                  <a:schemeClr val="accent2"/>
                </a:solidFill>
                <a:latin typeface="Arial" charset="0"/>
                <a:ea typeface="华文行楷" charset="-122"/>
              </a:rPr>
              <a:t>最小代价搜索＋限界</a:t>
            </a:r>
          </a:p>
        </p:txBody>
      </p:sp>
      <p:sp>
        <p:nvSpPr>
          <p:cNvPr id="8" name="AutoShape 22">
            <a:extLst>
              <a:ext uri="{FF2B5EF4-FFF2-40B4-BE49-F238E27FC236}">
                <a16:creationId xmlns:a16="http://schemas.microsoft.com/office/drawing/2014/main" id="{86735469-B6DC-844C-8F21-1BBAA7B46433}"/>
              </a:ext>
            </a:extLst>
          </p:cNvPr>
          <p:cNvSpPr>
            <a:spLocks noChangeArrowheads="1"/>
          </p:cNvSpPr>
          <p:nvPr/>
        </p:nvSpPr>
        <p:spPr bwMode="auto">
          <a:xfrm>
            <a:off x="3740272" y="6096000"/>
            <a:ext cx="1008062" cy="215900"/>
          </a:xfrm>
          <a:prstGeom prst="rightArrow">
            <a:avLst>
              <a:gd name="adj1" fmla="val 50000"/>
              <a:gd name="adj2" fmla="val 116728"/>
            </a:avLst>
          </a:prstGeom>
          <a:solidFill>
            <a:srgbClr val="FF0000"/>
          </a:solidFill>
          <a:ln w="6350">
            <a:solidFill>
              <a:schemeClr val="bg1"/>
            </a:solidFill>
            <a:miter lim="800000"/>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9" name="Text Box 23">
            <a:extLst>
              <a:ext uri="{FF2B5EF4-FFF2-40B4-BE49-F238E27FC236}">
                <a16:creationId xmlns:a16="http://schemas.microsoft.com/office/drawing/2014/main" id="{6F3138C1-48FE-8A40-AA17-FDC9E8765E1B}"/>
              </a:ext>
            </a:extLst>
          </p:cNvPr>
          <p:cNvSpPr txBox="1">
            <a:spLocks noChangeArrowheads="1"/>
          </p:cNvSpPr>
          <p:nvPr/>
        </p:nvSpPr>
        <p:spPr bwMode="auto">
          <a:xfrm>
            <a:off x="4687593" y="6000480"/>
            <a:ext cx="1980029" cy="400110"/>
          </a:xfrm>
          <a:prstGeom prst="rect">
            <a:avLst/>
          </a:prstGeom>
          <a:noFill/>
          <a:ln>
            <a:noFill/>
          </a:ln>
          <a:effectLst/>
        </p:spPr>
        <p:txBody>
          <a:bodyPr wrap="none">
            <a:spAutoFit/>
          </a:bodyPr>
          <a:lstStyle/>
          <a:p>
            <a:pPr algn="ctr" eaLnBrk="1" hangingPunct="1">
              <a:defRPr/>
            </a:pPr>
            <a:r>
              <a:rPr lang="zh-CN" altLang="en-US" dirty="0">
                <a:solidFill>
                  <a:schemeClr val="accent2"/>
                </a:solidFill>
                <a:latin typeface="Arial" charset="0"/>
                <a:ea typeface="华文行楷" charset="-122"/>
              </a:rPr>
              <a:t>分支－限界方法</a:t>
            </a:r>
          </a:p>
        </p:txBody>
      </p:sp>
      <p:sp>
        <p:nvSpPr>
          <p:cNvPr id="10" name="Line 15">
            <a:extLst>
              <a:ext uri="{FF2B5EF4-FFF2-40B4-BE49-F238E27FC236}">
                <a16:creationId xmlns:a16="http://schemas.microsoft.com/office/drawing/2014/main" id="{1E2468B7-E885-BF4A-B6FC-4FF51CAF89DD}"/>
              </a:ext>
            </a:extLst>
          </p:cNvPr>
          <p:cNvSpPr>
            <a:spLocks noChangeShapeType="1"/>
          </p:cNvSpPr>
          <p:nvPr/>
        </p:nvSpPr>
        <p:spPr bwMode="auto">
          <a:xfrm>
            <a:off x="4140200" y="5521325"/>
            <a:ext cx="1800225" cy="0"/>
          </a:xfrm>
          <a:prstGeom prst="line">
            <a:avLst/>
          </a:prstGeom>
          <a:noFill/>
          <a:ln w="571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11" name="AutoShape 16">
            <a:extLst>
              <a:ext uri="{FF2B5EF4-FFF2-40B4-BE49-F238E27FC236}">
                <a16:creationId xmlns:a16="http://schemas.microsoft.com/office/drawing/2014/main" id="{CB8E1A78-FB29-5F4F-8EDD-3D289CAEB98A}"/>
              </a:ext>
            </a:extLst>
          </p:cNvPr>
          <p:cNvSpPr>
            <a:spLocks noChangeArrowheads="1"/>
          </p:cNvSpPr>
          <p:nvPr/>
        </p:nvSpPr>
        <p:spPr bwMode="auto">
          <a:xfrm>
            <a:off x="4952999" y="5592762"/>
            <a:ext cx="195263" cy="387412"/>
          </a:xfrm>
          <a:prstGeom prst="upArrow">
            <a:avLst>
              <a:gd name="adj1" fmla="val 50000"/>
              <a:gd name="adj2" fmla="val 58272"/>
            </a:avLst>
          </a:prstGeom>
          <a:solidFill>
            <a:schemeClr val="accent1"/>
          </a:solidFill>
          <a:ln w="6350">
            <a:solidFill>
              <a:srgbClr val="008000"/>
            </a:solidFill>
            <a:miter lim="800000"/>
            <a:headEnd/>
            <a:tailEnd/>
          </a:ln>
          <a:effectLst/>
        </p:spPr>
        <p:txBody>
          <a:bodyPr wrap="square" anchor="ctr">
            <a:spAutoFit/>
          </a:bodyPr>
          <a:lstStyle/>
          <a:p>
            <a:pPr eaLnBrk="1" hangingPunct="1">
              <a:defRPr/>
            </a:pPr>
            <a:endParaRPr lang="zh-CN" altLang="en-US">
              <a:latin typeface="Times New Roman" charset="0"/>
              <a:ea typeface="宋体" charset="-122"/>
            </a:endParaRPr>
          </a:p>
        </p:txBody>
      </p:sp>
      <p:sp>
        <p:nvSpPr>
          <p:cNvPr id="13" name="Line 17">
            <a:extLst>
              <a:ext uri="{FF2B5EF4-FFF2-40B4-BE49-F238E27FC236}">
                <a16:creationId xmlns:a16="http://schemas.microsoft.com/office/drawing/2014/main" id="{BB939B96-9E1F-0D4B-B03D-7DC005A1D4A6}"/>
              </a:ext>
            </a:extLst>
          </p:cNvPr>
          <p:cNvSpPr>
            <a:spLocks noChangeShapeType="1"/>
          </p:cNvSpPr>
          <p:nvPr/>
        </p:nvSpPr>
        <p:spPr bwMode="auto">
          <a:xfrm>
            <a:off x="6156325" y="5160962"/>
            <a:ext cx="1800225" cy="0"/>
          </a:xfrm>
          <a:prstGeom prst="line">
            <a:avLst/>
          </a:prstGeom>
          <a:noFill/>
          <a:ln w="571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14" name="AutoShape 18">
            <a:extLst>
              <a:ext uri="{FF2B5EF4-FFF2-40B4-BE49-F238E27FC236}">
                <a16:creationId xmlns:a16="http://schemas.microsoft.com/office/drawing/2014/main" id="{BB1DBFE7-3B62-1E43-AB66-26EA838A4AC9}"/>
              </a:ext>
            </a:extLst>
          </p:cNvPr>
          <p:cNvSpPr>
            <a:spLocks noChangeArrowheads="1"/>
          </p:cNvSpPr>
          <p:nvPr/>
        </p:nvSpPr>
        <p:spPr bwMode="auto">
          <a:xfrm>
            <a:off x="6948488" y="4584700"/>
            <a:ext cx="215900" cy="503237"/>
          </a:xfrm>
          <a:prstGeom prst="downArrow">
            <a:avLst>
              <a:gd name="adj1" fmla="val 50000"/>
              <a:gd name="adj2" fmla="val 58272"/>
            </a:avLst>
          </a:prstGeom>
          <a:solidFill>
            <a:schemeClr val="accent1"/>
          </a:solidFill>
          <a:ln w="6350">
            <a:solidFill>
              <a:srgbClr val="008000"/>
            </a:solidFill>
            <a:miter lim="800000"/>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15" name="Text Box 19">
            <a:extLst>
              <a:ext uri="{FF2B5EF4-FFF2-40B4-BE49-F238E27FC236}">
                <a16:creationId xmlns:a16="http://schemas.microsoft.com/office/drawing/2014/main" id="{F59D0100-B26A-9347-9712-70CCFD3489B7}"/>
              </a:ext>
            </a:extLst>
          </p:cNvPr>
          <p:cNvSpPr txBox="1">
            <a:spLocks noChangeArrowheads="1"/>
          </p:cNvSpPr>
          <p:nvPr/>
        </p:nvSpPr>
        <p:spPr bwMode="auto">
          <a:xfrm>
            <a:off x="3636963" y="5376862"/>
            <a:ext cx="349250" cy="366713"/>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U</a:t>
            </a:r>
          </a:p>
        </p:txBody>
      </p:sp>
      <p:sp>
        <p:nvSpPr>
          <p:cNvPr id="16" name="Text Box 14">
            <a:extLst>
              <a:ext uri="{FF2B5EF4-FFF2-40B4-BE49-F238E27FC236}">
                <a16:creationId xmlns:a16="http://schemas.microsoft.com/office/drawing/2014/main" id="{0D90C2B6-4C6D-CB40-A1BB-11411B6EAD39}"/>
              </a:ext>
            </a:extLst>
          </p:cNvPr>
          <p:cNvSpPr txBox="1">
            <a:spLocks noChangeArrowheads="1"/>
          </p:cNvSpPr>
          <p:nvPr/>
        </p:nvSpPr>
        <p:spPr bwMode="auto">
          <a:xfrm>
            <a:off x="1720960" y="4765506"/>
            <a:ext cx="1422400" cy="396875"/>
          </a:xfrm>
          <a:prstGeom prst="rect">
            <a:avLst/>
          </a:prstGeom>
          <a:noFill/>
          <a:ln>
            <a:noFill/>
          </a:ln>
          <a:effectLst/>
        </p:spPr>
        <p:txBody>
          <a:bodyPr wrap="none">
            <a:spAutoFit/>
          </a:bodyPr>
          <a:lstStyle/>
          <a:p>
            <a:pPr algn="ctr" eaLnBrk="1" hangingPunct="1">
              <a:defRPr/>
            </a:pPr>
            <a:r>
              <a:rPr lang="en-US" altLang="zh-CN" sz="2000">
                <a:solidFill>
                  <a:schemeClr val="accent2"/>
                </a:solidFill>
                <a:latin typeface="Arial" charset="0"/>
                <a:ea typeface="华文行楷" charset="-122"/>
              </a:rPr>
              <a:t>C</a:t>
            </a:r>
            <a:r>
              <a:rPr lang="en-US" altLang="zh-CN" sz="2000" baseline="30000">
                <a:solidFill>
                  <a:schemeClr val="accent2"/>
                </a:solidFill>
                <a:latin typeface="Arial" charset="0"/>
                <a:ea typeface="华文行楷" charset="-122"/>
              </a:rPr>
              <a:t>/</a:t>
            </a:r>
            <a:r>
              <a:rPr lang="en-US" altLang="zh-CN" sz="2000">
                <a:solidFill>
                  <a:schemeClr val="accent2"/>
                </a:solidFill>
                <a:latin typeface="Arial" charset="0"/>
                <a:ea typeface="华文行楷" charset="-122"/>
              </a:rPr>
              <a:t>(X)=C(X)</a:t>
            </a:r>
          </a:p>
        </p:txBody>
      </p:sp>
      <p:sp>
        <p:nvSpPr>
          <p:cNvPr id="17" name="Text Box 20">
            <a:extLst>
              <a:ext uri="{FF2B5EF4-FFF2-40B4-BE49-F238E27FC236}">
                <a16:creationId xmlns:a16="http://schemas.microsoft.com/office/drawing/2014/main" id="{EFB74977-EAE0-3E43-9C0D-A86DBBB0BD84}"/>
              </a:ext>
            </a:extLst>
          </p:cNvPr>
          <p:cNvSpPr txBox="1">
            <a:spLocks noChangeArrowheads="1"/>
          </p:cNvSpPr>
          <p:nvPr/>
        </p:nvSpPr>
        <p:spPr bwMode="auto">
          <a:xfrm>
            <a:off x="1685981" y="5266562"/>
            <a:ext cx="1422400" cy="396875"/>
          </a:xfrm>
          <a:prstGeom prst="rect">
            <a:avLst/>
          </a:prstGeom>
          <a:noFill/>
          <a:ln>
            <a:noFill/>
          </a:ln>
          <a:effectLst/>
        </p:spPr>
        <p:txBody>
          <a:bodyPr wrap="none">
            <a:spAutoFit/>
          </a:bodyPr>
          <a:lstStyle/>
          <a:p>
            <a:pPr algn="ctr" eaLnBrk="1" hangingPunct="1">
              <a:defRPr/>
            </a:pPr>
            <a:r>
              <a:rPr lang="en-US" altLang="zh-CN" sz="2000" dirty="0">
                <a:solidFill>
                  <a:schemeClr val="accent2"/>
                </a:solidFill>
                <a:latin typeface="Arial" charset="0"/>
                <a:ea typeface="华文行楷" charset="-122"/>
              </a:rPr>
              <a:t>C</a:t>
            </a:r>
            <a:r>
              <a:rPr lang="en-US" altLang="zh-CN" sz="2000" baseline="30000" dirty="0">
                <a:solidFill>
                  <a:schemeClr val="accent2"/>
                </a:solidFill>
                <a:latin typeface="Arial" charset="0"/>
                <a:ea typeface="华文行楷" charset="-122"/>
              </a:rPr>
              <a:t>/</a:t>
            </a:r>
            <a:r>
              <a:rPr lang="en-US" altLang="zh-CN" sz="2000" dirty="0">
                <a:solidFill>
                  <a:schemeClr val="accent2"/>
                </a:solidFill>
                <a:latin typeface="Arial" charset="0"/>
                <a:ea typeface="华文行楷" charset="-122"/>
              </a:rPr>
              <a:t>(X)&lt;C(X)</a:t>
            </a:r>
          </a:p>
        </p:txBody>
      </p:sp>
    </p:spTree>
    <p:extLst>
      <p:ext uri="{BB962C8B-B14F-4D97-AF65-F5344CB8AC3E}">
        <p14:creationId xmlns:p14="http://schemas.microsoft.com/office/powerpoint/2010/main" val="3833482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与回溯法的对比</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19</a:t>
            </a:fld>
            <a:endParaRPr lang="en-US" altLang="zh-CN"/>
          </a:p>
        </p:txBody>
      </p:sp>
      <p:sp>
        <p:nvSpPr>
          <p:cNvPr id="18" name="Text Box 7">
            <a:extLst>
              <a:ext uri="{FF2B5EF4-FFF2-40B4-BE49-F238E27FC236}">
                <a16:creationId xmlns:a16="http://schemas.microsoft.com/office/drawing/2014/main" id="{5797A07D-564F-7A49-85DE-44EB77C5FF98}"/>
              </a:ext>
            </a:extLst>
          </p:cNvPr>
          <p:cNvSpPr txBox="1">
            <a:spLocks noChangeArrowheads="1"/>
          </p:cNvSpPr>
          <p:nvPr/>
        </p:nvSpPr>
        <p:spPr bwMode="auto">
          <a:xfrm>
            <a:off x="304800" y="1425575"/>
            <a:ext cx="8374063" cy="4832092"/>
          </a:xfrm>
          <a:prstGeom prst="rect">
            <a:avLst/>
          </a:prstGeom>
          <a:noFill/>
          <a:ln>
            <a:noFill/>
          </a:ln>
          <a:effectLst/>
        </p:spPr>
        <p:txBody>
          <a:bodyPr>
            <a:spAutoFit/>
          </a:bodyPr>
          <a:lstStyle/>
          <a:p>
            <a:pPr eaLnBrk="1" hangingPunct="1">
              <a:defRPr/>
            </a:pPr>
            <a:r>
              <a:rPr lang="en-US" altLang="zh-CN" sz="2200" dirty="0">
                <a:latin typeface="SimSun" panose="02010600030101010101" pitchFamily="2" charset="-122"/>
                <a:ea typeface="SimSun" panose="02010600030101010101" pitchFamily="2" charset="-122"/>
              </a:rPr>
              <a:t>   </a:t>
            </a:r>
            <a:r>
              <a:rPr lang="zh-CN" altLang="en-US" sz="2200" dirty="0">
                <a:latin typeface="SimSun" panose="02010600030101010101" pitchFamily="2" charset="-122"/>
                <a:ea typeface="SimSun" panose="02010600030101010101" pitchFamily="2" charset="-122"/>
              </a:rPr>
              <a:t>分支限界法常以广度优先或以最小耗费（最大效益）优先的方式搜索问题的解空间树。</a:t>
            </a:r>
          </a:p>
          <a:p>
            <a:pPr eaLnBrk="1" hangingPunct="1">
              <a:defRPr/>
            </a:pPr>
            <a:r>
              <a:rPr lang="zh-CN" altLang="en-US" sz="2200" dirty="0">
                <a:latin typeface="SimSun" panose="02010600030101010101" pitchFamily="2" charset="-122"/>
                <a:ea typeface="SimSun" panose="02010600030101010101" pitchFamily="2" charset="-122"/>
              </a:rPr>
              <a:t>   在分支限界法中，每一个活结点只有一次机会成为扩展结点。活结点一旦成为扩展结点，就一次性产生其所有儿子结点。在这些儿子结点中，导致不可行解或导致非最优解的儿子结点被舍弃，其余儿子结点被加入活结点表中。</a:t>
            </a:r>
          </a:p>
          <a:p>
            <a:pPr eaLnBrk="1" hangingPunct="1">
              <a:defRPr/>
            </a:pPr>
            <a:r>
              <a:rPr lang="zh-CN" altLang="en-US" sz="2200" dirty="0">
                <a:latin typeface="SimSun" panose="02010600030101010101" pitchFamily="2" charset="-122"/>
                <a:ea typeface="SimSun" panose="02010600030101010101" pitchFamily="2" charset="-122"/>
              </a:rPr>
              <a:t>   此后，从活结点表中取下一结点成为当前扩展结点，并重复上述结点扩展过程。这个过程一直持续到找到所需的解或活结点表为空时为止。 </a:t>
            </a:r>
          </a:p>
          <a:p>
            <a:pPr eaLnBrk="1" hangingPunct="1">
              <a:defRPr/>
            </a:pPr>
            <a:r>
              <a:rPr lang="zh-CN" altLang="en-US" sz="2200" dirty="0">
                <a:latin typeface="SimSun" panose="02010600030101010101" pitchFamily="2" charset="-122"/>
                <a:ea typeface="SimSun" panose="02010600030101010101" pitchFamily="2" charset="-122"/>
              </a:rPr>
              <a:t>   分枝－限界方法找最优解的效率比回溯法高。其原因在于它采用了最小代价估值函数指导搜索，在活结点表中，选择有最小代价估值的结点作为扩展结点。即总是像最有可能获得最优解的子树上扩展。并且采用限界函数</a:t>
            </a:r>
            <a:r>
              <a:rPr lang="en-US" altLang="zh-CN" sz="2200" dirty="0">
                <a:latin typeface="SimSun" panose="02010600030101010101" pitchFamily="2" charset="-122"/>
                <a:ea typeface="SimSun" panose="02010600030101010101" pitchFamily="2" charset="-122"/>
              </a:rPr>
              <a:t>U</a:t>
            </a:r>
            <a:r>
              <a:rPr lang="zh-CN" altLang="en-US" sz="2200" dirty="0">
                <a:latin typeface="SimSun" panose="02010600030101010101" pitchFamily="2" charset="-122"/>
                <a:ea typeface="SimSun" panose="02010600030101010101" pitchFamily="2" charset="-122"/>
              </a:rPr>
              <a:t>杀死活结点表中不可能成为最优解的结点，提高算法的效率。</a:t>
            </a:r>
          </a:p>
        </p:txBody>
      </p:sp>
    </p:spTree>
    <p:extLst>
      <p:ext uri="{BB962C8B-B14F-4D97-AF65-F5344CB8AC3E}">
        <p14:creationId xmlns:p14="http://schemas.microsoft.com/office/powerpoint/2010/main" val="356035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p>
        </p:txBody>
      </p:sp>
      <p:sp>
        <p:nvSpPr>
          <p:cNvPr id="5" name="Rectangle 2">
            <a:extLst>
              <a:ext uri="{FF2B5EF4-FFF2-40B4-BE49-F238E27FC236}">
                <a16:creationId xmlns:a16="http://schemas.microsoft.com/office/drawing/2014/main" id="{22C7DC8D-7D3C-6E45-8977-249A7BC85450}"/>
              </a:ext>
            </a:extLst>
          </p:cNvPr>
          <p:cNvSpPr txBox="1">
            <a:spLocks noChangeArrowheads="1"/>
          </p:cNvSpPr>
          <p:nvPr/>
        </p:nvSpPr>
        <p:spPr>
          <a:xfrm>
            <a:off x="1576306" y="1676400"/>
            <a:ext cx="6400800" cy="4495800"/>
          </a:xfrm>
          <a:prstGeom prst="rect">
            <a:avLst/>
          </a:prstGeom>
        </p:spPr>
        <p:txBody>
          <a:bodyPr/>
          <a:lstStyle>
            <a:defPPr>
              <a:defRPr lang="zh-CN"/>
            </a:defPPr>
            <a:lvl1pPr marL="0" indent="0" eaLnBrk="1" hangingPunct="1">
              <a:lnSpc>
                <a:spcPct val="120000"/>
              </a:lnSpc>
              <a:spcBef>
                <a:spcPct val="20000"/>
              </a:spcBef>
              <a:buFont typeface="Arial" charset="0"/>
              <a:buNone/>
              <a:defRPr sz="2800" b="1">
                <a:solidFill>
                  <a:srgbClr val="002060"/>
                </a:solidFill>
                <a:latin typeface="Times New Roman" panose="02020603050405020304" pitchFamily="18" charset="0"/>
                <a:ea typeface="宋体" panose="02010600030101010101" pitchFamily="2" charset="-122"/>
              </a:defRPr>
            </a:lvl1pPr>
            <a:lvl2pPr marL="742950" indent="-285750">
              <a:spcBef>
                <a:spcPct val="20000"/>
              </a:spcBef>
              <a:buFont typeface="Arial" charset="0"/>
              <a:buChar char="–"/>
              <a:defRPr sz="2800">
                <a:latin typeface="+mn-lt"/>
                <a:ea typeface="+mn-ea"/>
              </a:defRPr>
            </a:lvl2pPr>
            <a:lvl3pPr marL="1143000" indent="-228600">
              <a:spcBef>
                <a:spcPct val="20000"/>
              </a:spcBef>
              <a:buFont typeface="Arial" charset="0"/>
              <a:buChar char="•"/>
              <a:defRPr sz="2400">
                <a:latin typeface="+mn-lt"/>
                <a:ea typeface="+mn-ea"/>
              </a:defRPr>
            </a:lvl3pPr>
            <a:lvl4pPr marL="1600200" indent="-228600">
              <a:spcBef>
                <a:spcPct val="20000"/>
              </a:spcBef>
              <a:buFont typeface="Arial" charset="0"/>
              <a:buChar char="–"/>
              <a:defRPr>
                <a:latin typeface="+mn-lt"/>
                <a:ea typeface="+mn-ea"/>
              </a:defRPr>
            </a:lvl4pPr>
            <a:lvl5pPr marL="2057400" indent="-228600">
              <a:spcBef>
                <a:spcPct val="20000"/>
              </a:spcBef>
              <a:buFont typeface="Arial" charset="0"/>
              <a:buChar char="»"/>
              <a:defRPr>
                <a:latin typeface="+mn-lt"/>
                <a:ea typeface="+mn-ea"/>
              </a:defRPr>
            </a:lvl5pPr>
            <a:lvl6pPr marL="2514600" indent="-228600">
              <a:spcBef>
                <a:spcPct val="20000"/>
              </a:spcBef>
              <a:buFont typeface="Arial" pitchFamily="34" charset="0"/>
              <a:buChar char="•"/>
              <a:defRPr>
                <a:latin typeface="+mn-lt"/>
                <a:ea typeface="+mn-ea"/>
              </a:defRPr>
            </a:lvl6pPr>
            <a:lvl7pPr marL="2971800" indent="-228600">
              <a:spcBef>
                <a:spcPct val="20000"/>
              </a:spcBef>
              <a:buFont typeface="Arial" pitchFamily="34" charset="0"/>
              <a:buChar char="•"/>
              <a:defRPr>
                <a:latin typeface="+mn-lt"/>
                <a:ea typeface="+mn-ea"/>
              </a:defRPr>
            </a:lvl7pPr>
            <a:lvl8pPr marL="3429000" indent="-228600">
              <a:spcBef>
                <a:spcPct val="20000"/>
              </a:spcBef>
              <a:buFont typeface="Arial" pitchFamily="34" charset="0"/>
              <a:buChar char="•"/>
              <a:defRPr>
                <a:latin typeface="+mn-lt"/>
                <a:ea typeface="+mn-ea"/>
              </a:defRPr>
            </a:lvl8pPr>
            <a:lvl9pPr marL="3886200" indent="-228600">
              <a:spcBef>
                <a:spcPct val="20000"/>
              </a:spcBef>
              <a:buFont typeface="Arial" pitchFamily="34" charset="0"/>
              <a:buChar char="•"/>
              <a:defRPr>
                <a:latin typeface="+mn-lt"/>
                <a:ea typeface="+mn-ea"/>
              </a:defRPr>
            </a:lvl9pPr>
          </a:lstStyle>
          <a:p>
            <a:pPr>
              <a:lnSpc>
                <a:spcPct val="150000"/>
              </a:lnSpc>
            </a:pPr>
            <a:r>
              <a:rPr lang="en-US" altLang="zh-CN" dirty="0"/>
              <a:t>6.1  </a:t>
            </a:r>
            <a:r>
              <a:rPr lang="zh-CN" altLang="en-US" dirty="0"/>
              <a:t>基本思想</a:t>
            </a:r>
          </a:p>
          <a:p>
            <a:pPr>
              <a:lnSpc>
                <a:spcPct val="150000"/>
              </a:lnSpc>
            </a:pPr>
            <a:r>
              <a:rPr lang="en-US" altLang="zh-CN" dirty="0"/>
              <a:t>6.2  </a:t>
            </a:r>
            <a:r>
              <a:rPr lang="zh-CN" altLang="en-US" dirty="0"/>
              <a:t>与回溯法的关系</a:t>
            </a:r>
          </a:p>
          <a:p>
            <a:pPr>
              <a:lnSpc>
                <a:spcPct val="150000"/>
              </a:lnSpc>
            </a:pPr>
            <a:r>
              <a:rPr lang="en-US" altLang="zh-CN" dirty="0"/>
              <a:t>6.3   0-1</a:t>
            </a:r>
            <a:r>
              <a:rPr lang="zh-CN" altLang="en-US" dirty="0"/>
              <a:t>背包问题</a:t>
            </a:r>
          </a:p>
          <a:p>
            <a:pPr>
              <a:lnSpc>
                <a:spcPct val="150000"/>
              </a:lnSpc>
            </a:pPr>
            <a:r>
              <a:rPr lang="en-US" altLang="zh-CN" dirty="0"/>
              <a:t>6.4   </a:t>
            </a:r>
            <a:r>
              <a:rPr lang="zh-CN" altLang="en-US" dirty="0"/>
              <a:t>旅行售货员问题</a:t>
            </a:r>
          </a:p>
        </p:txBody>
      </p:sp>
    </p:spTree>
    <p:extLst>
      <p:ext uri="{BB962C8B-B14F-4D97-AF65-F5344CB8AC3E}">
        <p14:creationId xmlns:p14="http://schemas.microsoft.com/office/powerpoint/2010/main" val="141472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与回溯法的对比</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20</a:t>
            </a:fld>
            <a:endParaRPr lang="en-US" altLang="zh-CN"/>
          </a:p>
        </p:txBody>
      </p:sp>
      <p:graphicFrame>
        <p:nvGraphicFramePr>
          <p:cNvPr id="4" name="Group 38">
            <a:extLst>
              <a:ext uri="{FF2B5EF4-FFF2-40B4-BE49-F238E27FC236}">
                <a16:creationId xmlns:a16="http://schemas.microsoft.com/office/drawing/2014/main" id="{96CA67F3-1168-B546-B056-B44E6B1509CE}"/>
              </a:ext>
            </a:extLst>
          </p:cNvPr>
          <p:cNvGraphicFramePr>
            <a:graphicFrameLocks/>
          </p:cNvGraphicFramePr>
          <p:nvPr>
            <p:extLst>
              <p:ext uri="{D42A27DB-BD31-4B8C-83A1-F6EECF244321}">
                <p14:modId xmlns:p14="http://schemas.microsoft.com/office/powerpoint/2010/main" val="3358309211"/>
              </p:ext>
            </p:extLst>
          </p:nvPr>
        </p:nvGraphicFramePr>
        <p:xfrm>
          <a:off x="304800" y="1524000"/>
          <a:ext cx="8534400" cy="4525963"/>
        </p:xfrm>
        <a:graphic>
          <a:graphicData uri="http://schemas.openxmlformats.org/drawingml/2006/table">
            <a:tbl>
              <a:tblPr/>
              <a:tblGrid>
                <a:gridCol w="1524000">
                  <a:extLst>
                    <a:ext uri="{9D8B030D-6E8A-4147-A177-3AD203B41FA5}">
                      <a16:colId xmlns:a16="http://schemas.microsoft.com/office/drawing/2014/main" val="20000"/>
                    </a:ext>
                  </a:extLst>
                </a:gridCol>
                <a:gridCol w="2603500">
                  <a:extLst>
                    <a:ext uri="{9D8B030D-6E8A-4147-A177-3AD203B41FA5}">
                      <a16:colId xmlns:a16="http://schemas.microsoft.com/office/drawing/2014/main" val="20001"/>
                    </a:ext>
                  </a:extLst>
                </a:gridCol>
                <a:gridCol w="4406900">
                  <a:extLst>
                    <a:ext uri="{9D8B030D-6E8A-4147-A177-3AD203B41FA5}">
                      <a16:colId xmlns:a16="http://schemas.microsoft.com/office/drawing/2014/main" val="20002"/>
                    </a:ext>
                  </a:extLst>
                </a:gridCol>
              </a:tblGrid>
              <a:tr h="519186">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幼圆" pitchFamily="49" charset="-122"/>
                          <a:ea typeface="幼圆" pitchFamily="49" charset="-122"/>
                        </a:rPr>
                        <a:t>不同点</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幼圆" pitchFamily="49" charset="-122"/>
                          <a:ea typeface="幼圆" pitchFamily="49" charset="-122"/>
                        </a:rPr>
                        <a:t>回溯法</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幼圆" pitchFamily="49" charset="-122"/>
                          <a:ea typeface="幼圆" pitchFamily="49" charset="-122"/>
                        </a:rPr>
                        <a:t>分支限界法</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6689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CC"/>
                          </a:solidFill>
                          <a:effectLst/>
                          <a:latin typeface="Arial" panose="020B0604020202020204" pitchFamily="34" charset="0"/>
                          <a:ea typeface="宋体" panose="02010600030101010101" pitchFamily="2" charset="-122"/>
                        </a:rPr>
                        <a:t>求解目标</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找出树中满足约束条件的所有解</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找出满足约束条件的一个解或找出使目标函数达到</a:t>
                      </a:r>
                      <a:r>
                        <a:rPr kumimoji="0" lang="zh-CN" altLang="en-US" sz="2200" b="0" i="0" u="none" strike="noStrike" cap="none" normalizeH="0" baseline="0">
                          <a:ln>
                            <a:noFill/>
                          </a:ln>
                          <a:solidFill>
                            <a:srgbClr val="FF0000"/>
                          </a:solidFill>
                          <a:effectLst/>
                          <a:latin typeface="Arial" panose="020B0604020202020204" pitchFamily="34" charset="0"/>
                          <a:ea typeface="宋体" panose="02010600030101010101" pitchFamily="2" charset="-122"/>
                        </a:rPr>
                        <a:t>极大</a:t>
                      </a:r>
                      <a:r>
                        <a:rPr kumimoji="0" lang="en-US" altLang="zh-CN" sz="2200" b="0"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zh-CN" altLang="en-US" sz="2200" b="0" i="0" u="none" strike="noStrike" cap="none" normalizeH="0" baseline="0">
                          <a:ln>
                            <a:noFill/>
                          </a:ln>
                          <a:solidFill>
                            <a:srgbClr val="FF0000"/>
                          </a:solidFill>
                          <a:effectLst/>
                          <a:latin typeface="Arial" panose="020B0604020202020204" pitchFamily="34" charset="0"/>
                          <a:ea typeface="宋体" panose="02010600030101010101" pitchFamily="2" charset="-122"/>
                        </a:rPr>
                        <a:t>小</a:t>
                      </a:r>
                      <a:r>
                        <a:rPr kumimoji="0" lang="en-US" altLang="zh-CN" sz="2200" b="0"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的最优解</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6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CC"/>
                          </a:solidFill>
                          <a:effectLst/>
                          <a:latin typeface="Arial" panose="020B0604020202020204" pitchFamily="34" charset="0"/>
                          <a:ea typeface="宋体" panose="02010600030101010101" pitchFamily="2" charset="-122"/>
                        </a:rPr>
                        <a:t>搜索方式</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深度优先</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广度优先或最小耗费优先</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09743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CC"/>
                          </a:solidFill>
                          <a:effectLst/>
                          <a:latin typeface="Arial" panose="020B0604020202020204" pitchFamily="34" charset="0"/>
                          <a:ea typeface="宋体" panose="02010600030101010101" pitchFamily="2" charset="-122"/>
                        </a:rPr>
                        <a:t>扩展结点</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扩展结点变为活结点后又可成为扩展结点</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每个活结点只有一次机会成为扩展结点</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230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0000CC"/>
                          </a:solidFill>
                          <a:effectLst/>
                          <a:latin typeface="Arial" panose="020B0604020202020204" pitchFamily="34" charset="0"/>
                          <a:ea typeface="宋体" panose="02010600030101010101" pitchFamily="2" charset="-122"/>
                        </a:rPr>
                        <a:t>树结点的生成顺序</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生成最近一个有希望结点的单个子女</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选择其中</a:t>
                      </a:r>
                      <a:r>
                        <a:rPr kumimoji="0" lang="zh-CN" altLang="en-US" sz="2200" b="0" i="0" u="none" strike="noStrike" cap="none" normalizeH="0" baseline="0">
                          <a:ln>
                            <a:noFill/>
                          </a:ln>
                          <a:solidFill>
                            <a:srgbClr val="FF0000"/>
                          </a:solidFill>
                          <a:effectLst/>
                          <a:latin typeface="Arial" panose="020B0604020202020204" pitchFamily="34" charset="0"/>
                          <a:ea typeface="宋体" panose="02010600030101010101" pitchFamily="2" charset="-122"/>
                        </a:rPr>
                        <a:t>最有希望</a:t>
                      </a: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的结点</a:t>
                      </a:r>
                      <a:r>
                        <a:rPr kumimoji="0" lang="en-US"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并生成它的所有子女</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62107">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随机性</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活结点表</a:t>
                      </a:r>
                      <a:r>
                        <a:rPr kumimoji="0" lang="en-US"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搜索朝着解空间树上有最优解的分支推进</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6702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21</a:t>
            </a:fld>
            <a:endParaRPr lang="en-US" altLang="zh-CN"/>
          </a:p>
        </p:txBody>
      </p:sp>
      <p:sp>
        <p:nvSpPr>
          <p:cNvPr id="5" name="Rectangle 4">
            <a:extLst>
              <a:ext uri="{FF2B5EF4-FFF2-40B4-BE49-F238E27FC236}">
                <a16:creationId xmlns:a16="http://schemas.microsoft.com/office/drawing/2014/main" id="{BE22ED5E-A109-EA4C-8F93-A31F1507E5F1}"/>
              </a:ext>
            </a:extLst>
          </p:cNvPr>
          <p:cNvSpPr>
            <a:spLocks noChangeArrowheads="1"/>
          </p:cNvSpPr>
          <p:nvPr/>
        </p:nvSpPr>
        <p:spPr bwMode="auto">
          <a:xfrm>
            <a:off x="380838" y="1447800"/>
            <a:ext cx="8305800" cy="3847207"/>
          </a:xfrm>
          <a:prstGeom prst="rect">
            <a:avLst/>
          </a:prstGeom>
          <a:noFill/>
          <a:ln>
            <a:noFill/>
          </a:ln>
          <a:effectLst/>
        </p:spPr>
        <p:txBody>
          <a:bodyPr lIns="0" tIns="0" rIns="0" bIns="0">
            <a:spAutoFit/>
          </a:bodyPr>
          <a:lstStyle/>
          <a:p>
            <a:pPr eaLnBrk="1" hangingPunct="1">
              <a:defRPr/>
            </a:pPr>
            <a:r>
              <a:rPr lang="en-US" altLang="zh-CN" sz="2500" dirty="0">
                <a:latin typeface="Times New Roman" charset="0"/>
                <a:ea typeface="宋体" charset="-122"/>
              </a:rPr>
              <a:t>    </a:t>
            </a:r>
            <a:r>
              <a:rPr lang="zh-CN" altLang="en-US" sz="2500" dirty="0">
                <a:latin typeface="Times New Roman" charset="0"/>
                <a:ea typeface="宋体" charset="-122"/>
              </a:rPr>
              <a:t>首先，要对输入数据进行预处理，将各物品依其单位重量价值从大到小进行排列。</a:t>
            </a:r>
          </a:p>
          <a:p>
            <a:pPr eaLnBrk="1" hangingPunct="1">
              <a:defRPr/>
            </a:pPr>
            <a:r>
              <a:rPr lang="zh-CN" altLang="en-US" sz="2500" dirty="0">
                <a:latin typeface="Times New Roman" charset="0"/>
                <a:ea typeface="宋体" charset="-122"/>
              </a:rPr>
              <a:t>    在下面描述的优先队列分支限界法中，结点的优先级由已装袋的物品价值加上</a:t>
            </a:r>
            <a:r>
              <a:rPr lang="zh-CN" altLang="en-US" sz="2500" dirty="0">
                <a:solidFill>
                  <a:srgbClr val="FF3300"/>
                </a:solidFill>
                <a:latin typeface="Times New Roman" charset="0"/>
                <a:ea typeface="宋体" charset="-122"/>
              </a:rPr>
              <a:t>剩下的最大单位重量价值的物品装满剩余容量的价值和</a:t>
            </a:r>
            <a:r>
              <a:rPr lang="zh-CN" altLang="en-US" sz="2500" dirty="0">
                <a:latin typeface="Times New Roman" charset="0"/>
                <a:ea typeface="宋体" charset="-122"/>
              </a:rPr>
              <a:t>。</a:t>
            </a:r>
          </a:p>
          <a:p>
            <a:pPr eaLnBrk="1" hangingPunct="1">
              <a:defRPr/>
            </a:pPr>
            <a:r>
              <a:rPr lang="zh-CN" altLang="en-US" sz="2500" dirty="0">
                <a:latin typeface="Times New Roman" charset="0"/>
                <a:ea typeface="宋体" charset="-122"/>
              </a:rPr>
              <a:t>    算法</a:t>
            </a:r>
            <a:r>
              <a:rPr lang="zh-CN" altLang="en-US" sz="2500" dirty="0">
                <a:solidFill>
                  <a:srgbClr val="FF3300"/>
                </a:solidFill>
                <a:latin typeface="Times New Roman" charset="0"/>
                <a:ea typeface="宋体" charset="-122"/>
              </a:rPr>
              <a:t>首先</a:t>
            </a:r>
            <a:r>
              <a:rPr lang="zh-CN" altLang="en-US" sz="2500" dirty="0">
                <a:latin typeface="Times New Roman" charset="0"/>
                <a:ea typeface="宋体" charset="-122"/>
              </a:rPr>
              <a:t>检查当前扩展结点的左儿子结点的可行性。如果该左儿子结点是可行结点，则将它加入到子集树和活结点优先队列中。</a:t>
            </a:r>
            <a:r>
              <a:rPr lang="zh-CN" altLang="en-US" sz="2500" b="1" dirty="0">
                <a:solidFill>
                  <a:srgbClr val="FF3300"/>
                </a:solidFill>
                <a:effectLst>
                  <a:outerShdw blurRad="38100" dist="38100" dir="2700000" algn="tl">
                    <a:srgbClr val="C0C0C0"/>
                  </a:outerShdw>
                </a:effectLst>
                <a:latin typeface="Times New Roman" charset="0"/>
                <a:ea typeface="宋体" charset="-122"/>
              </a:rPr>
              <a:t>当前扩展结点的右儿子结点一定是可行结点</a:t>
            </a:r>
            <a:r>
              <a:rPr lang="zh-CN" altLang="en-US" sz="2500" dirty="0">
                <a:latin typeface="Times New Roman" charset="0"/>
                <a:ea typeface="宋体" charset="-122"/>
              </a:rPr>
              <a:t>，仅当右儿子结点满足</a:t>
            </a:r>
            <a:r>
              <a:rPr lang="zh-CN" altLang="en-US" sz="2500" b="1" dirty="0">
                <a:solidFill>
                  <a:srgbClr val="0000CC"/>
                </a:solidFill>
                <a:effectLst>
                  <a:outerShdw blurRad="38100" dist="38100" dir="2700000" algn="tl">
                    <a:srgbClr val="C0C0C0"/>
                  </a:outerShdw>
                </a:effectLst>
                <a:latin typeface="Times New Roman" charset="0"/>
                <a:ea typeface="宋体" charset="-122"/>
              </a:rPr>
              <a:t>上界约束</a:t>
            </a:r>
            <a:r>
              <a:rPr lang="zh-CN" altLang="en-US" sz="2500" dirty="0">
                <a:latin typeface="Times New Roman" charset="0"/>
                <a:ea typeface="宋体" charset="-122"/>
              </a:rPr>
              <a:t>时才将它加入子集树和活结点优先队列。当扩展到叶结点时为问题的最优值。</a:t>
            </a:r>
          </a:p>
        </p:txBody>
      </p:sp>
    </p:spTree>
    <p:extLst>
      <p:ext uri="{BB962C8B-B14F-4D97-AF65-F5344CB8AC3E}">
        <p14:creationId xmlns:p14="http://schemas.microsoft.com/office/powerpoint/2010/main" val="288863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22</a:t>
            </a:fld>
            <a:endParaRPr lang="en-US" altLang="zh-CN"/>
          </a:p>
        </p:txBody>
      </p:sp>
      <p:sp>
        <p:nvSpPr>
          <p:cNvPr id="4" name="Rectangle 3">
            <a:extLst>
              <a:ext uri="{FF2B5EF4-FFF2-40B4-BE49-F238E27FC236}">
                <a16:creationId xmlns:a16="http://schemas.microsoft.com/office/drawing/2014/main" id="{705370B2-1366-EC42-BA28-125626FB0434}"/>
              </a:ext>
            </a:extLst>
          </p:cNvPr>
          <p:cNvSpPr txBox="1">
            <a:spLocks noChangeArrowheads="1"/>
          </p:cNvSpPr>
          <p:nvPr/>
        </p:nvSpPr>
        <p:spPr>
          <a:xfrm>
            <a:off x="304800" y="1524000"/>
            <a:ext cx="8142288" cy="1905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zh-CN" altLang="en-US" sz="2500" dirty="0">
                <a:ea typeface="宋体" panose="02010600030101010101" pitchFamily="2" charset="-122"/>
              </a:rPr>
              <a:t>通过构造和设计结点处的限界函数，可以减少问题的状态搜索空间。</a:t>
            </a:r>
          </a:p>
          <a:p>
            <a:pPr eaLnBrk="1" hangingPunct="1">
              <a:defRPr/>
            </a:pPr>
            <a:r>
              <a:rPr lang="zh-CN" altLang="en-US" sz="2500" dirty="0">
                <a:ea typeface="宋体" panose="02010600030101010101" pitchFamily="2" charset="-122"/>
              </a:rPr>
              <a:t>为了方便，将最大值优化问题转变为最小值优化问题。（价值－</a:t>
            </a:r>
            <a:r>
              <a:rPr lang="en-US" altLang="zh-CN" sz="2500" dirty="0">
                <a:ea typeface="宋体" panose="02010600030101010101" pitchFamily="2" charset="-122"/>
              </a:rPr>
              <a:t>&gt;</a:t>
            </a:r>
            <a:r>
              <a:rPr lang="zh-CN" altLang="en-US" sz="2500" dirty="0">
                <a:ea typeface="宋体" panose="02010600030101010101" pitchFamily="2" charset="-122"/>
              </a:rPr>
              <a:t>成本）</a:t>
            </a:r>
          </a:p>
        </p:txBody>
      </p:sp>
      <p:graphicFrame>
        <p:nvGraphicFramePr>
          <p:cNvPr id="5" name="Object 4">
            <a:extLst>
              <a:ext uri="{FF2B5EF4-FFF2-40B4-BE49-F238E27FC236}">
                <a16:creationId xmlns:a16="http://schemas.microsoft.com/office/drawing/2014/main" id="{E6EA2092-BB16-5344-B008-A4CFCC7F6F9A}"/>
              </a:ext>
            </a:extLst>
          </p:cNvPr>
          <p:cNvGraphicFramePr>
            <a:graphicFrameLocks noChangeAspect="1"/>
          </p:cNvGraphicFramePr>
          <p:nvPr>
            <p:extLst>
              <p:ext uri="{D42A27DB-BD31-4B8C-83A1-F6EECF244321}">
                <p14:modId xmlns:p14="http://schemas.microsoft.com/office/powerpoint/2010/main" val="1808454341"/>
              </p:ext>
            </p:extLst>
          </p:nvPr>
        </p:nvGraphicFramePr>
        <p:xfrm>
          <a:off x="3352006" y="3423133"/>
          <a:ext cx="2047875" cy="788988"/>
        </p:xfrm>
        <a:graphic>
          <a:graphicData uri="http://schemas.openxmlformats.org/presentationml/2006/ole">
            <mc:AlternateContent xmlns:mc="http://schemas.openxmlformats.org/markup-compatibility/2006">
              <mc:Choice xmlns:v="urn:schemas-microsoft-com:vml" Requires="v">
                <p:oleObj spid="_x0000_s13379" name="公式" r:id="rId3" imgW="20777200" imgH="7899400" progId="Equation.3">
                  <p:embed/>
                </p:oleObj>
              </mc:Choice>
              <mc:Fallback>
                <p:oleObj name="公式" r:id="rId3" imgW="20777200" imgH="7899400" progId="Equation.3">
                  <p:embed/>
                  <p:pic>
                    <p:nvPicPr>
                      <p:cNvPr id="28676" name="Object 4">
                        <a:extLst>
                          <a:ext uri="{FF2B5EF4-FFF2-40B4-BE49-F238E27FC236}">
                            <a16:creationId xmlns:a16="http://schemas.microsoft.com/office/drawing/2014/main" id="{B18CA10D-95E7-344A-A7AF-61421F9BC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006" y="3423133"/>
                        <a:ext cx="2047875"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D35CFA56-B075-E641-9A82-0127D37E5080}"/>
              </a:ext>
            </a:extLst>
          </p:cNvPr>
          <p:cNvGraphicFramePr>
            <a:graphicFrameLocks noChangeAspect="1"/>
          </p:cNvGraphicFramePr>
          <p:nvPr>
            <p:extLst>
              <p:ext uri="{D42A27DB-BD31-4B8C-83A1-F6EECF244321}">
                <p14:modId xmlns:p14="http://schemas.microsoft.com/office/powerpoint/2010/main" val="3031805244"/>
              </p:ext>
            </p:extLst>
          </p:nvPr>
        </p:nvGraphicFramePr>
        <p:xfrm>
          <a:off x="2437606" y="4648200"/>
          <a:ext cx="4268788" cy="779463"/>
        </p:xfrm>
        <a:graphic>
          <a:graphicData uri="http://schemas.openxmlformats.org/presentationml/2006/ole">
            <mc:AlternateContent xmlns:mc="http://schemas.openxmlformats.org/markup-compatibility/2006">
              <mc:Choice xmlns:v="urn:schemas-microsoft-com:vml" Requires="v">
                <p:oleObj spid="_x0000_s13380" name="公式" r:id="rId5" imgW="43599100" imgH="7899400" progId="Equation.3">
                  <p:embed/>
                </p:oleObj>
              </mc:Choice>
              <mc:Fallback>
                <p:oleObj name="公式" r:id="rId5" imgW="43599100" imgH="7899400" progId="Equation.3">
                  <p:embed/>
                  <p:pic>
                    <p:nvPicPr>
                      <p:cNvPr id="28677" name="Object 5">
                        <a:extLst>
                          <a:ext uri="{FF2B5EF4-FFF2-40B4-BE49-F238E27FC236}">
                            <a16:creationId xmlns:a16="http://schemas.microsoft.com/office/drawing/2014/main" id="{B341079B-5E23-3B48-A700-40368F964E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7606" y="4648200"/>
                        <a:ext cx="4268788"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95388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23</a:t>
            </a:fld>
            <a:endParaRPr lang="en-US" altLang="zh-CN"/>
          </a:p>
        </p:txBody>
      </p:sp>
      <p:sp>
        <p:nvSpPr>
          <p:cNvPr id="4" name="Rectangle 3">
            <a:extLst>
              <a:ext uri="{FF2B5EF4-FFF2-40B4-BE49-F238E27FC236}">
                <a16:creationId xmlns:a16="http://schemas.microsoft.com/office/drawing/2014/main" id="{02D2DFA5-6F33-B44A-A921-E2E6075BF14A}"/>
              </a:ext>
            </a:extLst>
          </p:cNvPr>
          <p:cNvSpPr txBox="1">
            <a:spLocks noChangeArrowheads="1"/>
          </p:cNvSpPr>
          <p:nvPr/>
        </p:nvSpPr>
        <p:spPr>
          <a:xfrm>
            <a:off x="304800" y="1524000"/>
            <a:ext cx="4183063" cy="4572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zh-CN" altLang="en-US" sz="2800">
                <a:ea typeface="宋体" charset="-122"/>
              </a:rPr>
              <a:t>界限函数：</a:t>
            </a:r>
            <a:endParaRPr lang="zh-CN" altLang="en-US" sz="2800" dirty="0">
              <a:ea typeface="宋体" charset="-122"/>
            </a:endParaRPr>
          </a:p>
        </p:txBody>
      </p:sp>
      <p:graphicFrame>
        <p:nvGraphicFramePr>
          <p:cNvPr id="5" name="Object 4">
            <a:extLst>
              <a:ext uri="{FF2B5EF4-FFF2-40B4-BE49-F238E27FC236}">
                <a16:creationId xmlns:a16="http://schemas.microsoft.com/office/drawing/2014/main" id="{13472840-6262-3F44-A8EB-3F25942B541C}"/>
              </a:ext>
            </a:extLst>
          </p:cNvPr>
          <p:cNvGraphicFramePr>
            <a:graphicFrameLocks noChangeAspect="1"/>
          </p:cNvGraphicFramePr>
          <p:nvPr>
            <p:extLst>
              <p:ext uri="{D42A27DB-BD31-4B8C-83A1-F6EECF244321}">
                <p14:modId xmlns:p14="http://schemas.microsoft.com/office/powerpoint/2010/main" val="368745163"/>
              </p:ext>
            </p:extLst>
          </p:nvPr>
        </p:nvGraphicFramePr>
        <p:xfrm>
          <a:off x="2867023" y="2337422"/>
          <a:ext cx="3241675" cy="498475"/>
        </p:xfrm>
        <a:graphic>
          <a:graphicData uri="http://schemas.openxmlformats.org/presentationml/2006/ole">
            <mc:AlternateContent xmlns:mc="http://schemas.openxmlformats.org/markup-compatibility/2006">
              <mc:Choice xmlns:v="urn:schemas-microsoft-com:vml" Requires="v">
                <p:oleObj spid="_x0000_s14433" name="公式" r:id="rId3" imgW="30721300" imgH="4686300" progId="Equation.3">
                  <p:embed/>
                </p:oleObj>
              </mc:Choice>
              <mc:Fallback>
                <p:oleObj name="公式" r:id="rId3" imgW="30721300" imgH="4686300" progId="Equation.3">
                  <p:embed/>
                  <p:pic>
                    <p:nvPicPr>
                      <p:cNvPr id="29700" name="Object 4">
                        <a:extLst>
                          <a:ext uri="{FF2B5EF4-FFF2-40B4-BE49-F238E27FC236}">
                            <a16:creationId xmlns:a16="http://schemas.microsoft.com/office/drawing/2014/main" id="{FAEF7AC7-3991-2046-8218-C365D3C8E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3" y="2337422"/>
                        <a:ext cx="32416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FF656F34-E082-F94A-A803-140D45090761}"/>
              </a:ext>
            </a:extLst>
          </p:cNvPr>
          <p:cNvGraphicFramePr>
            <a:graphicFrameLocks noChangeAspect="1"/>
          </p:cNvGraphicFramePr>
          <p:nvPr>
            <p:extLst>
              <p:ext uri="{D42A27DB-BD31-4B8C-83A1-F6EECF244321}">
                <p14:modId xmlns:p14="http://schemas.microsoft.com/office/powerpoint/2010/main" val="722082878"/>
              </p:ext>
            </p:extLst>
          </p:nvPr>
        </p:nvGraphicFramePr>
        <p:xfrm>
          <a:off x="3183730" y="3220935"/>
          <a:ext cx="2608263" cy="858838"/>
        </p:xfrm>
        <a:graphic>
          <a:graphicData uri="http://schemas.openxmlformats.org/presentationml/2006/ole">
            <mc:AlternateContent xmlns:mc="http://schemas.openxmlformats.org/markup-compatibility/2006">
              <mc:Choice xmlns:v="urn:schemas-microsoft-com:vml" Requires="v">
                <p:oleObj spid="_x0000_s14434" name="公式" r:id="rId5" imgW="24282400" imgH="7899400" progId="Equation.3">
                  <p:embed/>
                </p:oleObj>
              </mc:Choice>
              <mc:Fallback>
                <p:oleObj name="公式" r:id="rId5" imgW="24282400" imgH="7899400" progId="Equation.3">
                  <p:embed/>
                  <p:pic>
                    <p:nvPicPr>
                      <p:cNvPr id="29701" name="Object 5">
                        <a:extLst>
                          <a:ext uri="{FF2B5EF4-FFF2-40B4-BE49-F238E27FC236}">
                            <a16:creationId xmlns:a16="http://schemas.microsoft.com/office/drawing/2014/main" id="{C7A0067B-3FF6-084B-B154-6C0D3CBDD6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730" y="3220935"/>
                        <a:ext cx="26082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D3B39790-B333-A54A-B4AB-6DB0FBA7F2A8}"/>
              </a:ext>
            </a:extLst>
          </p:cNvPr>
          <p:cNvGraphicFramePr>
            <a:graphicFrameLocks noChangeAspect="1"/>
          </p:cNvGraphicFramePr>
          <p:nvPr>
            <p:extLst>
              <p:ext uri="{D42A27DB-BD31-4B8C-83A1-F6EECF244321}">
                <p14:modId xmlns:p14="http://schemas.microsoft.com/office/powerpoint/2010/main" val="2394208880"/>
              </p:ext>
            </p:extLst>
          </p:nvPr>
        </p:nvGraphicFramePr>
        <p:xfrm>
          <a:off x="1859756" y="4422327"/>
          <a:ext cx="5256213" cy="676275"/>
        </p:xfrm>
        <a:graphic>
          <a:graphicData uri="http://schemas.openxmlformats.org/presentationml/2006/ole">
            <mc:AlternateContent xmlns:mc="http://schemas.openxmlformats.org/markup-compatibility/2006">
              <mc:Choice xmlns:v="urn:schemas-microsoft-com:vml" Requires="v">
                <p:oleObj spid="_x0000_s14435" name="公式" r:id="rId7" imgW="61442600" imgH="7899400" progId="Equation.3">
                  <p:embed/>
                </p:oleObj>
              </mc:Choice>
              <mc:Fallback>
                <p:oleObj name="公式" r:id="rId7" imgW="61442600" imgH="7899400" progId="Equation.3">
                  <p:embed/>
                  <p:pic>
                    <p:nvPicPr>
                      <p:cNvPr id="29702" name="Object 6">
                        <a:extLst>
                          <a:ext uri="{FF2B5EF4-FFF2-40B4-BE49-F238E27FC236}">
                            <a16:creationId xmlns:a16="http://schemas.microsoft.com/office/drawing/2014/main" id="{6B012168-F3CC-704F-BB73-3BBFB2CC5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9756" y="4422327"/>
                        <a:ext cx="5256213" cy="676275"/>
                      </a:xfrm>
                      <a:prstGeom prst="rect">
                        <a:avLst/>
                      </a:prstGeom>
                      <a:noFill/>
                      <a:ln>
                        <a:noFill/>
                      </a:ln>
                      <a:effectLst/>
                    </p:spPr>
                  </p:pic>
                </p:oleObj>
              </mc:Fallback>
            </mc:AlternateContent>
          </a:graphicData>
        </a:graphic>
      </p:graphicFrame>
      <p:sp>
        <p:nvSpPr>
          <p:cNvPr id="8" name="Text Box 7">
            <a:extLst>
              <a:ext uri="{FF2B5EF4-FFF2-40B4-BE49-F238E27FC236}">
                <a16:creationId xmlns:a16="http://schemas.microsoft.com/office/drawing/2014/main" id="{3D666044-C8F5-ED43-8E18-22705242366F}"/>
              </a:ext>
            </a:extLst>
          </p:cNvPr>
          <p:cNvSpPr txBox="1">
            <a:spLocks noChangeArrowheads="1"/>
          </p:cNvSpPr>
          <p:nvPr/>
        </p:nvSpPr>
        <p:spPr bwMode="auto">
          <a:xfrm>
            <a:off x="3049585" y="5550867"/>
            <a:ext cx="2876550" cy="366713"/>
          </a:xfrm>
          <a:prstGeom prst="rect">
            <a:avLst/>
          </a:prstGeom>
          <a:noFill/>
          <a:ln>
            <a:noFill/>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en-US" altLang="zh-CN" sz="1800">
                <a:solidFill>
                  <a:schemeClr val="accent2"/>
                </a:solidFill>
                <a:latin typeface="Arial" panose="020B0604020202020204" pitchFamily="34" charset="0"/>
                <a:ea typeface="华文行楷" panose="02010800040101010101" pitchFamily="2" charset="-122"/>
              </a:rPr>
              <a:t>(</a:t>
            </a:r>
            <a:r>
              <a:rPr lang="zh-CN" altLang="en-US" sz="1800">
                <a:solidFill>
                  <a:schemeClr val="accent2"/>
                </a:solidFill>
                <a:latin typeface="Arial" panose="020B0604020202020204" pitchFamily="34" charset="0"/>
                <a:ea typeface="华文行楷" panose="02010800040101010101" pitchFamily="2" charset="-122"/>
              </a:rPr>
              <a:t>参见回朔法</a:t>
            </a:r>
            <a:r>
              <a:rPr lang="en-US" altLang="zh-CN" sz="1800">
                <a:solidFill>
                  <a:schemeClr val="accent2"/>
                </a:solidFill>
                <a:latin typeface="Arial" panose="020B0604020202020204" pitchFamily="34" charset="0"/>
                <a:ea typeface="华文行楷" panose="02010800040101010101" pitchFamily="2" charset="-122"/>
              </a:rPr>
              <a:t>0</a:t>
            </a:r>
            <a:r>
              <a:rPr lang="zh-CN" altLang="en-US" sz="1800">
                <a:solidFill>
                  <a:schemeClr val="accent2"/>
                </a:solidFill>
                <a:latin typeface="Arial" panose="020B0604020202020204" pitchFamily="34" charset="0"/>
                <a:ea typeface="华文行楷" panose="02010800040101010101" pitchFamily="2" charset="-122"/>
              </a:rPr>
              <a:t>－</a:t>
            </a:r>
            <a:r>
              <a:rPr lang="en-US" altLang="zh-CN" sz="1800">
                <a:solidFill>
                  <a:schemeClr val="accent2"/>
                </a:solidFill>
                <a:latin typeface="Arial" panose="020B0604020202020204" pitchFamily="34" charset="0"/>
                <a:ea typeface="华文行楷" panose="02010800040101010101" pitchFamily="2" charset="-122"/>
              </a:rPr>
              <a:t>1</a:t>
            </a:r>
            <a:r>
              <a:rPr lang="zh-CN" altLang="en-US" sz="1800">
                <a:solidFill>
                  <a:schemeClr val="accent2"/>
                </a:solidFill>
                <a:latin typeface="Arial" panose="020B0604020202020204" pitchFamily="34" charset="0"/>
                <a:ea typeface="华文行楷" panose="02010800040101010101" pitchFamily="2" charset="-122"/>
              </a:rPr>
              <a:t>背包问题</a:t>
            </a:r>
            <a:r>
              <a:rPr lang="en-US" altLang="zh-CN" sz="1800">
                <a:solidFill>
                  <a:schemeClr val="accent2"/>
                </a:solidFill>
                <a:latin typeface="Arial" panose="020B0604020202020204" pitchFamily="34" charset="0"/>
                <a:ea typeface="华文行楷" panose="02010800040101010101" pitchFamily="2" charset="-122"/>
              </a:rPr>
              <a:t>)</a:t>
            </a:r>
          </a:p>
        </p:txBody>
      </p:sp>
    </p:spTree>
    <p:extLst>
      <p:ext uri="{BB962C8B-B14F-4D97-AF65-F5344CB8AC3E}">
        <p14:creationId xmlns:p14="http://schemas.microsoft.com/office/powerpoint/2010/main" val="60338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24</a:t>
            </a:fld>
            <a:endParaRPr lang="en-US" altLang="zh-CN"/>
          </a:p>
        </p:txBody>
      </p:sp>
      <p:sp>
        <p:nvSpPr>
          <p:cNvPr id="4" name="Text Box 35">
            <a:extLst>
              <a:ext uri="{FF2B5EF4-FFF2-40B4-BE49-F238E27FC236}">
                <a16:creationId xmlns:a16="http://schemas.microsoft.com/office/drawing/2014/main" id="{89B01839-D9B6-864D-943D-6F6E98A41DDC}"/>
              </a:ext>
            </a:extLst>
          </p:cNvPr>
          <p:cNvSpPr txBox="1">
            <a:spLocks noChangeArrowheads="1"/>
          </p:cNvSpPr>
          <p:nvPr/>
        </p:nvSpPr>
        <p:spPr bwMode="auto">
          <a:xfrm>
            <a:off x="457200" y="1298988"/>
            <a:ext cx="1403350" cy="579437"/>
          </a:xfrm>
          <a:prstGeom prst="rect">
            <a:avLst/>
          </a:prstGeom>
          <a:noFill/>
          <a:ln>
            <a:noFill/>
          </a:ln>
          <a:effectLst/>
        </p:spPr>
        <p:txBody>
          <a:bodyPr wrap="none">
            <a:spAutoFit/>
          </a:bodyPr>
          <a:lstStyle/>
          <a:p>
            <a:pPr algn="ctr" eaLnBrk="1" hangingPunct="1">
              <a:defRPr/>
            </a:pPr>
            <a:r>
              <a:rPr lang="zh-CN" altLang="en-US" sz="3200" dirty="0">
                <a:solidFill>
                  <a:schemeClr val="accent2"/>
                </a:solidFill>
                <a:latin typeface="Arial" charset="0"/>
                <a:ea typeface="华文行楷" charset="-122"/>
              </a:rPr>
              <a:t>举例：</a:t>
            </a:r>
          </a:p>
        </p:txBody>
      </p:sp>
      <p:sp>
        <p:nvSpPr>
          <p:cNvPr id="5" name="Text Box 32">
            <a:extLst>
              <a:ext uri="{FF2B5EF4-FFF2-40B4-BE49-F238E27FC236}">
                <a16:creationId xmlns:a16="http://schemas.microsoft.com/office/drawing/2014/main" id="{EFA94EFA-ADBB-5F42-A84B-C68FAF644848}"/>
              </a:ext>
            </a:extLst>
          </p:cNvPr>
          <p:cNvSpPr txBox="1">
            <a:spLocks noChangeArrowheads="1"/>
          </p:cNvSpPr>
          <p:nvPr/>
        </p:nvSpPr>
        <p:spPr bwMode="auto">
          <a:xfrm>
            <a:off x="466725" y="2433637"/>
            <a:ext cx="3187700" cy="366713"/>
          </a:xfrm>
          <a:prstGeom prst="rect">
            <a:avLst/>
          </a:prstGeom>
          <a:noFill/>
          <a:ln>
            <a:noFill/>
          </a:ln>
          <a:effectLst/>
        </p:spPr>
        <p:txBody>
          <a:bodyPr wrap="none">
            <a:spAutoFit/>
          </a:bodyPr>
          <a:lstStyle/>
          <a:p>
            <a:pPr algn="ctr" eaLnBrk="1" hangingPunct="1">
              <a:defRPr/>
            </a:pPr>
            <a:r>
              <a:rPr lang="en-US" altLang="zh-CN" sz="1800" dirty="0">
                <a:latin typeface="Arial" charset="0"/>
                <a:ea typeface="华文行楷" charset="-122"/>
              </a:rPr>
              <a:t>(w1,w2,w3,w4)=(10,20,30,45)</a:t>
            </a:r>
          </a:p>
        </p:txBody>
      </p:sp>
      <p:sp>
        <p:nvSpPr>
          <p:cNvPr id="6" name="Text Box 33">
            <a:extLst>
              <a:ext uri="{FF2B5EF4-FFF2-40B4-BE49-F238E27FC236}">
                <a16:creationId xmlns:a16="http://schemas.microsoft.com/office/drawing/2014/main" id="{F2E6ECC4-2E35-614D-9A89-B7DF00EEF4C5}"/>
              </a:ext>
            </a:extLst>
          </p:cNvPr>
          <p:cNvSpPr txBox="1">
            <a:spLocks noChangeArrowheads="1"/>
          </p:cNvSpPr>
          <p:nvPr/>
        </p:nvSpPr>
        <p:spPr bwMode="auto">
          <a:xfrm>
            <a:off x="468313" y="2938462"/>
            <a:ext cx="2984500" cy="366713"/>
          </a:xfrm>
          <a:prstGeom prst="rect">
            <a:avLst/>
          </a:prstGeom>
          <a:noFill/>
          <a:ln>
            <a:noFill/>
          </a:ln>
          <a:effectLst/>
        </p:spPr>
        <p:txBody>
          <a:bodyPr wrap="none">
            <a:spAutoFit/>
          </a:bodyPr>
          <a:lstStyle/>
          <a:p>
            <a:pPr algn="ctr" eaLnBrk="1" hangingPunct="1">
              <a:defRPr/>
            </a:pPr>
            <a:r>
              <a:rPr lang="en-US" altLang="zh-CN" sz="1800">
                <a:latin typeface="Arial" charset="0"/>
                <a:ea typeface="华文行楷" charset="-122"/>
              </a:rPr>
              <a:t>(v1,v2,v3,v4)=(20,20,24,36)</a:t>
            </a:r>
          </a:p>
        </p:txBody>
      </p:sp>
      <p:sp>
        <p:nvSpPr>
          <p:cNvPr id="7" name="Text Box 34">
            <a:extLst>
              <a:ext uri="{FF2B5EF4-FFF2-40B4-BE49-F238E27FC236}">
                <a16:creationId xmlns:a16="http://schemas.microsoft.com/office/drawing/2014/main" id="{7DA24086-54A1-AA47-A46C-9B8D296DB53B}"/>
              </a:ext>
            </a:extLst>
          </p:cNvPr>
          <p:cNvSpPr txBox="1">
            <a:spLocks noChangeArrowheads="1"/>
          </p:cNvSpPr>
          <p:nvPr/>
        </p:nvSpPr>
        <p:spPr bwMode="auto">
          <a:xfrm>
            <a:off x="539750" y="2003425"/>
            <a:ext cx="787400" cy="366712"/>
          </a:xfrm>
          <a:prstGeom prst="rect">
            <a:avLst/>
          </a:prstGeom>
          <a:noFill/>
          <a:ln>
            <a:noFill/>
          </a:ln>
          <a:effectLst/>
        </p:spPr>
        <p:txBody>
          <a:bodyPr wrap="none">
            <a:spAutoFit/>
          </a:bodyPr>
          <a:lstStyle/>
          <a:p>
            <a:pPr algn="ctr" eaLnBrk="1" hangingPunct="1">
              <a:defRPr/>
            </a:pPr>
            <a:r>
              <a:rPr lang="en-US" altLang="zh-CN" sz="1800">
                <a:latin typeface="Arial" charset="0"/>
                <a:ea typeface="华文行楷" charset="-122"/>
              </a:rPr>
              <a:t>W=75</a:t>
            </a:r>
          </a:p>
        </p:txBody>
      </p:sp>
      <p:sp>
        <p:nvSpPr>
          <p:cNvPr id="8" name="Text Box 36">
            <a:extLst>
              <a:ext uri="{FF2B5EF4-FFF2-40B4-BE49-F238E27FC236}">
                <a16:creationId xmlns:a16="http://schemas.microsoft.com/office/drawing/2014/main" id="{A6082A76-A2F9-1245-874B-9C7957598A98}"/>
              </a:ext>
            </a:extLst>
          </p:cNvPr>
          <p:cNvSpPr txBox="1">
            <a:spLocks noChangeArrowheads="1"/>
          </p:cNvSpPr>
          <p:nvPr/>
        </p:nvSpPr>
        <p:spPr bwMode="auto">
          <a:xfrm>
            <a:off x="539750" y="3730625"/>
            <a:ext cx="1619250" cy="2289175"/>
          </a:xfrm>
          <a:prstGeom prst="rect">
            <a:avLst/>
          </a:prstGeom>
          <a:noFill/>
          <a:ln>
            <a:noFill/>
          </a:ln>
          <a:effectLst/>
        </p:spPr>
        <p:txBody>
          <a:bodyPr wrap="none">
            <a:spAutoFit/>
          </a:bodyPr>
          <a:lstStyle/>
          <a:p>
            <a:pPr eaLnBrk="1" hangingPunct="1">
              <a:defRPr/>
            </a:pPr>
            <a:r>
              <a:rPr lang="en-US" altLang="zh-CN" sz="1800">
                <a:latin typeface="Arial" charset="0"/>
                <a:ea typeface="华文行楷" charset="-122"/>
              </a:rPr>
              <a:t>Q={1},UP=-64</a:t>
            </a:r>
          </a:p>
          <a:p>
            <a:pPr eaLnBrk="1" hangingPunct="1">
              <a:defRPr/>
            </a:pPr>
            <a:r>
              <a:rPr lang="en-US" altLang="zh-CN" sz="1800">
                <a:latin typeface="Arial" charset="0"/>
                <a:ea typeface="华文行楷" charset="-122"/>
              </a:rPr>
              <a:t>Q={2,3}</a:t>
            </a:r>
          </a:p>
          <a:p>
            <a:pPr eaLnBrk="1" hangingPunct="1">
              <a:defRPr/>
            </a:pPr>
            <a:r>
              <a:rPr lang="en-US" altLang="zh-CN" sz="1800">
                <a:latin typeface="Arial" charset="0"/>
                <a:ea typeface="华文行楷" charset="-122"/>
              </a:rPr>
              <a:t>Q={4,3,5}</a:t>
            </a:r>
          </a:p>
          <a:p>
            <a:pPr eaLnBrk="1" hangingPunct="1">
              <a:defRPr/>
            </a:pPr>
            <a:r>
              <a:rPr lang="en-US" altLang="zh-CN" sz="1800">
                <a:latin typeface="Arial" charset="0"/>
                <a:ea typeface="华文行楷" charset="-122"/>
              </a:rPr>
              <a:t>Q={7,6,5,3}</a:t>
            </a:r>
          </a:p>
          <a:p>
            <a:pPr eaLnBrk="1" hangingPunct="1">
              <a:defRPr/>
            </a:pPr>
            <a:r>
              <a:rPr lang="en-US" altLang="zh-CN" sz="1800">
                <a:latin typeface="Arial" charset="0"/>
                <a:ea typeface="华文行楷" charset="-122"/>
              </a:rPr>
              <a:t>Q={6,5,3}</a:t>
            </a:r>
          </a:p>
          <a:p>
            <a:pPr eaLnBrk="1" hangingPunct="1">
              <a:defRPr/>
            </a:pPr>
            <a:r>
              <a:rPr lang="en-US" altLang="zh-CN" sz="1800">
                <a:latin typeface="Arial" charset="0"/>
                <a:ea typeface="华文行楷" charset="-122"/>
              </a:rPr>
              <a:t>Q={5,3}</a:t>
            </a:r>
          </a:p>
          <a:p>
            <a:pPr eaLnBrk="1" hangingPunct="1">
              <a:defRPr/>
            </a:pPr>
            <a:r>
              <a:rPr lang="en-US" altLang="zh-CN" sz="1800">
                <a:latin typeface="Arial" charset="0"/>
                <a:ea typeface="华文行楷" charset="-122"/>
              </a:rPr>
              <a:t>Q={3}</a:t>
            </a:r>
          </a:p>
          <a:p>
            <a:pPr eaLnBrk="1" hangingPunct="1">
              <a:defRPr/>
            </a:pPr>
            <a:r>
              <a:rPr lang="en-US" altLang="zh-CN" sz="1800">
                <a:latin typeface="Arial" charset="0"/>
                <a:ea typeface="华文行楷" charset="-122"/>
              </a:rPr>
              <a:t>Q={}</a:t>
            </a:r>
          </a:p>
        </p:txBody>
      </p:sp>
      <p:grpSp>
        <p:nvGrpSpPr>
          <p:cNvPr id="9" name="Group 2">
            <a:extLst>
              <a:ext uri="{FF2B5EF4-FFF2-40B4-BE49-F238E27FC236}">
                <a16:creationId xmlns:a16="http://schemas.microsoft.com/office/drawing/2014/main" id="{FE4F8432-9CD7-5841-8AF1-CB46626F7339}"/>
              </a:ext>
            </a:extLst>
          </p:cNvPr>
          <p:cNvGrpSpPr>
            <a:grpSpLocks/>
          </p:cNvGrpSpPr>
          <p:nvPr/>
        </p:nvGrpSpPr>
        <p:grpSpPr bwMode="auto">
          <a:xfrm>
            <a:off x="3452813" y="1298988"/>
            <a:ext cx="4568825" cy="4889500"/>
            <a:chOff x="340" y="164"/>
            <a:chExt cx="3246" cy="3646"/>
          </a:xfrm>
        </p:grpSpPr>
        <p:sp>
          <p:nvSpPr>
            <p:cNvPr id="10" name="Oval 3">
              <a:extLst>
                <a:ext uri="{FF2B5EF4-FFF2-40B4-BE49-F238E27FC236}">
                  <a16:creationId xmlns:a16="http://schemas.microsoft.com/office/drawing/2014/main" id="{4D8302EA-2D7F-4C4B-90EB-301A283AC148}"/>
                </a:ext>
              </a:extLst>
            </p:cNvPr>
            <p:cNvSpPr>
              <a:spLocks noChangeArrowheads="1"/>
            </p:cNvSpPr>
            <p:nvPr/>
          </p:nvSpPr>
          <p:spPr bwMode="auto">
            <a:xfrm>
              <a:off x="2504" y="567"/>
              <a:ext cx="285" cy="249"/>
            </a:xfrm>
            <a:prstGeom prst="ellipse">
              <a:avLst/>
            </a:prstGeom>
            <a:solidFill>
              <a:srgbClr val="0000FF"/>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1</a:t>
              </a:r>
            </a:p>
          </p:txBody>
        </p:sp>
        <p:sp>
          <p:nvSpPr>
            <p:cNvPr id="11" name="Oval 4">
              <a:extLst>
                <a:ext uri="{FF2B5EF4-FFF2-40B4-BE49-F238E27FC236}">
                  <a16:creationId xmlns:a16="http://schemas.microsoft.com/office/drawing/2014/main" id="{193FC225-FEFF-E349-85AC-6966BE3EE106}"/>
                </a:ext>
              </a:extLst>
            </p:cNvPr>
            <p:cNvSpPr>
              <a:spLocks noChangeArrowheads="1"/>
            </p:cNvSpPr>
            <p:nvPr/>
          </p:nvSpPr>
          <p:spPr bwMode="auto">
            <a:xfrm>
              <a:off x="2018" y="1026"/>
              <a:ext cx="285" cy="249"/>
            </a:xfrm>
            <a:prstGeom prst="ellipse">
              <a:avLst/>
            </a:prstGeom>
            <a:solidFill>
              <a:srgbClr val="0000FF"/>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2</a:t>
              </a:r>
            </a:p>
          </p:txBody>
        </p:sp>
        <p:sp>
          <p:nvSpPr>
            <p:cNvPr id="13" name="Oval 5">
              <a:extLst>
                <a:ext uri="{FF2B5EF4-FFF2-40B4-BE49-F238E27FC236}">
                  <a16:creationId xmlns:a16="http://schemas.microsoft.com/office/drawing/2014/main" id="{1D82842F-F251-CD41-A006-51E3A4634F6C}"/>
                </a:ext>
              </a:extLst>
            </p:cNvPr>
            <p:cNvSpPr>
              <a:spLocks noChangeArrowheads="1"/>
            </p:cNvSpPr>
            <p:nvPr/>
          </p:nvSpPr>
          <p:spPr bwMode="auto">
            <a:xfrm>
              <a:off x="2925" y="1026"/>
              <a:ext cx="285" cy="249"/>
            </a:xfrm>
            <a:prstGeom prst="ellipse">
              <a:avLst/>
            </a:prstGeom>
            <a:solidFill>
              <a:schemeClr val="tx1"/>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3</a:t>
              </a:r>
            </a:p>
          </p:txBody>
        </p:sp>
        <p:sp>
          <p:nvSpPr>
            <p:cNvPr id="14" name="Oval 6">
              <a:extLst>
                <a:ext uri="{FF2B5EF4-FFF2-40B4-BE49-F238E27FC236}">
                  <a16:creationId xmlns:a16="http://schemas.microsoft.com/office/drawing/2014/main" id="{309F7ACD-F12B-D14E-A222-B1FF6E1449CF}"/>
                </a:ext>
              </a:extLst>
            </p:cNvPr>
            <p:cNvSpPr>
              <a:spLocks noChangeArrowheads="1"/>
            </p:cNvSpPr>
            <p:nvPr/>
          </p:nvSpPr>
          <p:spPr bwMode="auto">
            <a:xfrm>
              <a:off x="1338" y="1570"/>
              <a:ext cx="285" cy="249"/>
            </a:xfrm>
            <a:prstGeom prst="ellipse">
              <a:avLst/>
            </a:prstGeom>
            <a:solidFill>
              <a:srgbClr val="0000FF"/>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4</a:t>
              </a:r>
            </a:p>
          </p:txBody>
        </p:sp>
        <p:sp>
          <p:nvSpPr>
            <p:cNvPr id="15" name="Oval 7">
              <a:extLst>
                <a:ext uri="{FF2B5EF4-FFF2-40B4-BE49-F238E27FC236}">
                  <a16:creationId xmlns:a16="http://schemas.microsoft.com/office/drawing/2014/main" id="{52C7BA1F-677B-CE43-8C52-722C29D094E4}"/>
                </a:ext>
              </a:extLst>
            </p:cNvPr>
            <p:cNvSpPr>
              <a:spLocks noChangeArrowheads="1"/>
            </p:cNvSpPr>
            <p:nvPr/>
          </p:nvSpPr>
          <p:spPr bwMode="auto">
            <a:xfrm>
              <a:off x="2472" y="1616"/>
              <a:ext cx="285" cy="249"/>
            </a:xfrm>
            <a:prstGeom prst="ellipse">
              <a:avLst/>
            </a:prstGeom>
            <a:solidFill>
              <a:schemeClr val="tx1"/>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5</a:t>
              </a:r>
            </a:p>
          </p:txBody>
        </p:sp>
        <p:sp>
          <p:nvSpPr>
            <p:cNvPr id="16" name="Oval 8">
              <a:extLst>
                <a:ext uri="{FF2B5EF4-FFF2-40B4-BE49-F238E27FC236}">
                  <a16:creationId xmlns:a16="http://schemas.microsoft.com/office/drawing/2014/main" id="{44D95990-27B8-9549-AEF1-D2E2638668DA}"/>
                </a:ext>
              </a:extLst>
            </p:cNvPr>
            <p:cNvSpPr>
              <a:spLocks noChangeArrowheads="1"/>
            </p:cNvSpPr>
            <p:nvPr/>
          </p:nvSpPr>
          <p:spPr bwMode="auto">
            <a:xfrm>
              <a:off x="793" y="2296"/>
              <a:ext cx="285" cy="249"/>
            </a:xfrm>
            <a:prstGeom prst="ellipse">
              <a:avLst/>
            </a:prstGeom>
            <a:solidFill>
              <a:srgbClr val="0000FF"/>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6</a:t>
              </a:r>
            </a:p>
          </p:txBody>
        </p:sp>
        <p:sp>
          <p:nvSpPr>
            <p:cNvPr id="17" name="Oval 9">
              <a:extLst>
                <a:ext uri="{FF2B5EF4-FFF2-40B4-BE49-F238E27FC236}">
                  <a16:creationId xmlns:a16="http://schemas.microsoft.com/office/drawing/2014/main" id="{7439B726-510C-3346-8291-2DF8CF9FA0EE}"/>
                </a:ext>
              </a:extLst>
            </p:cNvPr>
            <p:cNvSpPr>
              <a:spLocks noChangeArrowheads="1"/>
            </p:cNvSpPr>
            <p:nvPr/>
          </p:nvSpPr>
          <p:spPr bwMode="auto">
            <a:xfrm>
              <a:off x="1791" y="2341"/>
              <a:ext cx="285" cy="249"/>
            </a:xfrm>
            <a:prstGeom prst="ellipse">
              <a:avLst/>
            </a:prstGeom>
            <a:solidFill>
              <a:srgbClr val="0000FF"/>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7</a:t>
              </a:r>
            </a:p>
          </p:txBody>
        </p:sp>
        <p:sp>
          <p:nvSpPr>
            <p:cNvPr id="18" name="Oval 10">
              <a:extLst>
                <a:ext uri="{FF2B5EF4-FFF2-40B4-BE49-F238E27FC236}">
                  <a16:creationId xmlns:a16="http://schemas.microsoft.com/office/drawing/2014/main" id="{45BA824E-04CE-D849-9E65-76CAA4F1E4F9}"/>
                </a:ext>
              </a:extLst>
            </p:cNvPr>
            <p:cNvSpPr>
              <a:spLocks noChangeArrowheads="1"/>
            </p:cNvSpPr>
            <p:nvPr/>
          </p:nvSpPr>
          <p:spPr bwMode="auto">
            <a:xfrm>
              <a:off x="930" y="3022"/>
              <a:ext cx="285" cy="249"/>
            </a:xfrm>
            <a:prstGeom prst="ellipse">
              <a:avLst/>
            </a:prstGeom>
            <a:solidFill>
              <a:schemeClr val="tx1"/>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9</a:t>
              </a:r>
            </a:p>
          </p:txBody>
        </p:sp>
        <p:sp>
          <p:nvSpPr>
            <p:cNvPr id="19" name="Oval 11">
              <a:extLst>
                <a:ext uri="{FF2B5EF4-FFF2-40B4-BE49-F238E27FC236}">
                  <a16:creationId xmlns:a16="http://schemas.microsoft.com/office/drawing/2014/main" id="{BFFB1EB5-8CD9-844F-89E9-89FEED3C7189}"/>
                </a:ext>
              </a:extLst>
            </p:cNvPr>
            <p:cNvSpPr>
              <a:spLocks noChangeArrowheads="1"/>
            </p:cNvSpPr>
            <p:nvPr/>
          </p:nvSpPr>
          <p:spPr bwMode="auto">
            <a:xfrm>
              <a:off x="1565" y="3022"/>
              <a:ext cx="285" cy="249"/>
            </a:xfrm>
            <a:prstGeom prst="ellipse">
              <a:avLst/>
            </a:prstGeom>
            <a:solidFill>
              <a:srgbClr val="0000FF"/>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10</a:t>
              </a:r>
            </a:p>
          </p:txBody>
        </p:sp>
        <p:sp>
          <p:nvSpPr>
            <p:cNvPr id="20" name="Oval 12">
              <a:extLst>
                <a:ext uri="{FF2B5EF4-FFF2-40B4-BE49-F238E27FC236}">
                  <a16:creationId xmlns:a16="http://schemas.microsoft.com/office/drawing/2014/main" id="{2BF2C5B6-FE68-F740-9982-69D0875DFC0F}"/>
                </a:ext>
              </a:extLst>
            </p:cNvPr>
            <p:cNvSpPr>
              <a:spLocks noChangeArrowheads="1"/>
            </p:cNvSpPr>
            <p:nvPr/>
          </p:nvSpPr>
          <p:spPr bwMode="auto">
            <a:xfrm>
              <a:off x="2200" y="3022"/>
              <a:ext cx="285" cy="249"/>
            </a:xfrm>
            <a:prstGeom prst="ellipse">
              <a:avLst/>
            </a:prstGeom>
            <a:solidFill>
              <a:schemeClr val="tx1"/>
            </a:solidFill>
            <a:ln w="6350">
              <a:solidFill>
                <a:srgbClr val="00FFFF"/>
              </a:solidFill>
              <a:round/>
              <a:headEnd/>
              <a:tailEnd/>
            </a:ln>
            <a:effectLst/>
          </p:spPr>
          <p:txBody>
            <a:bodyPr lIns="0" tIns="0" rIns="0" bIns="0" anchor="ctr">
              <a:spAutoFit/>
            </a:bodyPr>
            <a:lstStyle/>
            <a:p>
              <a:pPr algn="ctr" eaLnBrk="1" hangingPunct="1">
                <a:defRPr/>
              </a:pPr>
              <a:r>
                <a:rPr lang="en-US" altLang="zh-CN" sz="1800">
                  <a:solidFill>
                    <a:srgbClr val="FFFF66"/>
                  </a:solidFill>
                  <a:latin typeface="Arial" charset="0"/>
                  <a:ea typeface="华文行楷" charset="-122"/>
                </a:rPr>
                <a:t>11</a:t>
              </a:r>
            </a:p>
          </p:txBody>
        </p:sp>
        <p:sp>
          <p:nvSpPr>
            <p:cNvPr id="21" name="Line 13">
              <a:extLst>
                <a:ext uri="{FF2B5EF4-FFF2-40B4-BE49-F238E27FC236}">
                  <a16:creationId xmlns:a16="http://schemas.microsoft.com/office/drawing/2014/main" id="{DF6F57DE-5025-154B-A840-CC9FA215971A}"/>
                </a:ext>
              </a:extLst>
            </p:cNvPr>
            <p:cNvSpPr>
              <a:spLocks noChangeShapeType="1"/>
            </p:cNvSpPr>
            <p:nvPr/>
          </p:nvSpPr>
          <p:spPr bwMode="auto">
            <a:xfrm flipH="1">
              <a:off x="2290" y="799"/>
              <a:ext cx="272" cy="272"/>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2" name="Line 14">
              <a:extLst>
                <a:ext uri="{FF2B5EF4-FFF2-40B4-BE49-F238E27FC236}">
                  <a16:creationId xmlns:a16="http://schemas.microsoft.com/office/drawing/2014/main" id="{7FD5D160-2068-F345-BA16-51751C2561A7}"/>
                </a:ext>
              </a:extLst>
            </p:cNvPr>
            <p:cNvSpPr>
              <a:spLocks noChangeShapeType="1"/>
            </p:cNvSpPr>
            <p:nvPr/>
          </p:nvSpPr>
          <p:spPr bwMode="auto">
            <a:xfrm>
              <a:off x="2653" y="754"/>
              <a:ext cx="318" cy="317"/>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3" name="Line 15">
              <a:extLst>
                <a:ext uri="{FF2B5EF4-FFF2-40B4-BE49-F238E27FC236}">
                  <a16:creationId xmlns:a16="http://schemas.microsoft.com/office/drawing/2014/main" id="{7574A651-DE9F-244B-AC1F-6D7C18392DC9}"/>
                </a:ext>
              </a:extLst>
            </p:cNvPr>
            <p:cNvSpPr>
              <a:spLocks noChangeShapeType="1"/>
            </p:cNvSpPr>
            <p:nvPr/>
          </p:nvSpPr>
          <p:spPr bwMode="auto">
            <a:xfrm flipH="1">
              <a:off x="1565" y="1253"/>
              <a:ext cx="544" cy="363"/>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4" name="Line 16">
              <a:extLst>
                <a:ext uri="{FF2B5EF4-FFF2-40B4-BE49-F238E27FC236}">
                  <a16:creationId xmlns:a16="http://schemas.microsoft.com/office/drawing/2014/main" id="{6EACB9EB-6083-3E4A-B9CF-EA23A045ED6A}"/>
                </a:ext>
              </a:extLst>
            </p:cNvPr>
            <p:cNvSpPr>
              <a:spLocks noChangeShapeType="1"/>
            </p:cNvSpPr>
            <p:nvPr/>
          </p:nvSpPr>
          <p:spPr bwMode="auto">
            <a:xfrm>
              <a:off x="2154" y="1253"/>
              <a:ext cx="408" cy="408"/>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5" name="Line 17">
              <a:extLst>
                <a:ext uri="{FF2B5EF4-FFF2-40B4-BE49-F238E27FC236}">
                  <a16:creationId xmlns:a16="http://schemas.microsoft.com/office/drawing/2014/main" id="{D107B151-9A2B-7346-9351-F05EC6CAE0FB}"/>
                </a:ext>
              </a:extLst>
            </p:cNvPr>
            <p:cNvSpPr>
              <a:spLocks noChangeShapeType="1"/>
            </p:cNvSpPr>
            <p:nvPr/>
          </p:nvSpPr>
          <p:spPr bwMode="auto">
            <a:xfrm flipH="1">
              <a:off x="975" y="1797"/>
              <a:ext cx="408" cy="544"/>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6" name="Line 18">
              <a:extLst>
                <a:ext uri="{FF2B5EF4-FFF2-40B4-BE49-F238E27FC236}">
                  <a16:creationId xmlns:a16="http://schemas.microsoft.com/office/drawing/2014/main" id="{A66A365A-38AB-4840-950B-002E1AB35432}"/>
                </a:ext>
              </a:extLst>
            </p:cNvPr>
            <p:cNvSpPr>
              <a:spLocks noChangeShapeType="1"/>
            </p:cNvSpPr>
            <p:nvPr/>
          </p:nvSpPr>
          <p:spPr bwMode="auto">
            <a:xfrm>
              <a:off x="1474" y="1797"/>
              <a:ext cx="453" cy="544"/>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7" name="Line 19">
              <a:extLst>
                <a:ext uri="{FF2B5EF4-FFF2-40B4-BE49-F238E27FC236}">
                  <a16:creationId xmlns:a16="http://schemas.microsoft.com/office/drawing/2014/main" id="{7B10E261-4FCB-DA4C-8DEC-9BD1E03A7170}"/>
                </a:ext>
              </a:extLst>
            </p:cNvPr>
            <p:cNvSpPr>
              <a:spLocks noChangeShapeType="1"/>
            </p:cNvSpPr>
            <p:nvPr/>
          </p:nvSpPr>
          <p:spPr bwMode="auto">
            <a:xfrm>
              <a:off x="930" y="2523"/>
              <a:ext cx="181" cy="499"/>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8" name="Line 20">
              <a:extLst>
                <a:ext uri="{FF2B5EF4-FFF2-40B4-BE49-F238E27FC236}">
                  <a16:creationId xmlns:a16="http://schemas.microsoft.com/office/drawing/2014/main" id="{CBBDEA02-CBA1-AC45-A339-977F7A490E2B}"/>
                </a:ext>
              </a:extLst>
            </p:cNvPr>
            <p:cNvSpPr>
              <a:spLocks noChangeShapeType="1"/>
            </p:cNvSpPr>
            <p:nvPr/>
          </p:nvSpPr>
          <p:spPr bwMode="auto">
            <a:xfrm flipH="1">
              <a:off x="1701" y="2568"/>
              <a:ext cx="181" cy="499"/>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29" name="Line 21">
              <a:extLst>
                <a:ext uri="{FF2B5EF4-FFF2-40B4-BE49-F238E27FC236}">
                  <a16:creationId xmlns:a16="http://schemas.microsoft.com/office/drawing/2014/main" id="{36371E1B-C7C1-E34B-A7F8-07703D31AF53}"/>
                </a:ext>
              </a:extLst>
            </p:cNvPr>
            <p:cNvSpPr>
              <a:spLocks noChangeShapeType="1"/>
            </p:cNvSpPr>
            <p:nvPr/>
          </p:nvSpPr>
          <p:spPr bwMode="auto">
            <a:xfrm>
              <a:off x="1973" y="2568"/>
              <a:ext cx="317" cy="454"/>
            </a:xfrm>
            <a:prstGeom prst="line">
              <a:avLst/>
            </a:prstGeom>
            <a:noFill/>
            <a:ln w="6350">
              <a:solidFill>
                <a:schemeClr val="tx1"/>
              </a:solidFill>
              <a:round/>
              <a:headEnd/>
              <a:tailEnd/>
            </a:ln>
            <a:effectLst/>
          </p:spPr>
          <p:txBody>
            <a:bodyPr wrap="none" anchor="ctr">
              <a:spAutoFit/>
            </a:bodyPr>
            <a:lstStyle/>
            <a:p>
              <a:pPr eaLnBrk="1" hangingPunct="1">
                <a:defRPr/>
              </a:pPr>
              <a:endParaRPr lang="zh-CN" altLang="en-US">
                <a:latin typeface="Times New Roman" charset="0"/>
                <a:ea typeface="宋体" charset="-122"/>
              </a:endParaRPr>
            </a:p>
          </p:txBody>
        </p:sp>
        <p:sp>
          <p:nvSpPr>
            <p:cNvPr id="30" name="Text Box 22">
              <a:extLst>
                <a:ext uri="{FF2B5EF4-FFF2-40B4-BE49-F238E27FC236}">
                  <a16:creationId xmlns:a16="http://schemas.microsoft.com/office/drawing/2014/main" id="{4A6355A8-A72A-FA42-852D-1B8E4E883CFD}"/>
                </a:ext>
              </a:extLst>
            </p:cNvPr>
            <p:cNvSpPr txBox="1">
              <a:spLocks noChangeArrowheads="1"/>
            </p:cNvSpPr>
            <p:nvPr/>
          </p:nvSpPr>
          <p:spPr bwMode="auto">
            <a:xfrm>
              <a:off x="2381" y="164"/>
              <a:ext cx="512"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L=-76</a:t>
              </a:r>
            </a:p>
            <a:p>
              <a:pPr algn="ctr" eaLnBrk="1" hangingPunct="1">
                <a:defRPr/>
              </a:pPr>
              <a:r>
                <a:rPr lang="en-US" altLang="zh-CN" sz="1800">
                  <a:solidFill>
                    <a:schemeClr val="accent2"/>
                  </a:solidFill>
                  <a:latin typeface="Arial" charset="0"/>
                  <a:ea typeface="华文行楷" charset="-122"/>
                </a:rPr>
                <a:t>U=-64</a:t>
              </a:r>
            </a:p>
          </p:txBody>
        </p:sp>
        <p:sp>
          <p:nvSpPr>
            <p:cNvPr id="31" name="Text Box 23">
              <a:extLst>
                <a:ext uri="{FF2B5EF4-FFF2-40B4-BE49-F238E27FC236}">
                  <a16:creationId xmlns:a16="http://schemas.microsoft.com/office/drawing/2014/main" id="{32CE8CC5-6B58-404C-A413-AE30AFCEF432}"/>
                </a:ext>
              </a:extLst>
            </p:cNvPr>
            <p:cNvSpPr txBox="1">
              <a:spLocks noChangeArrowheads="1"/>
            </p:cNvSpPr>
            <p:nvPr/>
          </p:nvSpPr>
          <p:spPr bwMode="auto">
            <a:xfrm>
              <a:off x="1655" y="799"/>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-76</a:t>
              </a:r>
            </a:p>
            <a:p>
              <a:pPr algn="ctr" eaLnBrk="1" hangingPunct="1">
                <a:defRPr/>
              </a:pPr>
              <a:r>
                <a:rPr lang="en-US" altLang="zh-CN" sz="1800">
                  <a:solidFill>
                    <a:schemeClr val="accent2"/>
                  </a:solidFill>
                  <a:latin typeface="Arial" charset="0"/>
                  <a:ea typeface="华文行楷" charset="-122"/>
                </a:rPr>
                <a:t>-64</a:t>
              </a:r>
            </a:p>
          </p:txBody>
        </p:sp>
        <p:sp>
          <p:nvSpPr>
            <p:cNvPr id="32" name="Text Box 24">
              <a:extLst>
                <a:ext uri="{FF2B5EF4-FFF2-40B4-BE49-F238E27FC236}">
                  <a16:creationId xmlns:a16="http://schemas.microsoft.com/office/drawing/2014/main" id="{5B659908-ED12-1D4F-B4FF-AAE0BEEEB0F1}"/>
                </a:ext>
              </a:extLst>
            </p:cNvPr>
            <p:cNvSpPr txBox="1">
              <a:spLocks noChangeArrowheads="1"/>
            </p:cNvSpPr>
            <p:nvPr/>
          </p:nvSpPr>
          <p:spPr bwMode="auto">
            <a:xfrm>
              <a:off x="3262" y="1002"/>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-64</a:t>
              </a:r>
            </a:p>
            <a:p>
              <a:pPr algn="ctr" eaLnBrk="1" hangingPunct="1">
                <a:defRPr/>
              </a:pPr>
              <a:r>
                <a:rPr lang="en-US" altLang="zh-CN" sz="1800">
                  <a:solidFill>
                    <a:schemeClr val="accent2"/>
                  </a:solidFill>
                  <a:latin typeface="Arial" charset="0"/>
                  <a:ea typeface="华文行楷" charset="-122"/>
                </a:rPr>
                <a:t>-44</a:t>
              </a:r>
            </a:p>
          </p:txBody>
        </p:sp>
        <p:sp>
          <p:nvSpPr>
            <p:cNvPr id="33" name="Text Box 25">
              <a:extLst>
                <a:ext uri="{FF2B5EF4-FFF2-40B4-BE49-F238E27FC236}">
                  <a16:creationId xmlns:a16="http://schemas.microsoft.com/office/drawing/2014/main" id="{4F079837-06D7-D749-AD5D-4A72703A6517}"/>
                </a:ext>
              </a:extLst>
            </p:cNvPr>
            <p:cNvSpPr txBox="1">
              <a:spLocks noChangeArrowheads="1"/>
            </p:cNvSpPr>
            <p:nvPr/>
          </p:nvSpPr>
          <p:spPr bwMode="auto">
            <a:xfrm>
              <a:off x="839" y="1389"/>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-76</a:t>
              </a:r>
            </a:p>
            <a:p>
              <a:pPr algn="ctr" eaLnBrk="1" hangingPunct="1">
                <a:defRPr/>
              </a:pPr>
              <a:r>
                <a:rPr lang="en-US" altLang="zh-CN" sz="1800">
                  <a:solidFill>
                    <a:schemeClr val="accent2"/>
                  </a:solidFill>
                  <a:latin typeface="Arial" charset="0"/>
                  <a:ea typeface="华文行楷" charset="-122"/>
                </a:rPr>
                <a:t>-64</a:t>
              </a:r>
            </a:p>
          </p:txBody>
        </p:sp>
        <p:sp>
          <p:nvSpPr>
            <p:cNvPr id="34" name="Text Box 26">
              <a:extLst>
                <a:ext uri="{FF2B5EF4-FFF2-40B4-BE49-F238E27FC236}">
                  <a16:creationId xmlns:a16="http://schemas.microsoft.com/office/drawing/2014/main" id="{5675422D-E883-0340-951F-C5717B566F13}"/>
                </a:ext>
              </a:extLst>
            </p:cNvPr>
            <p:cNvSpPr txBox="1">
              <a:spLocks noChangeArrowheads="1"/>
            </p:cNvSpPr>
            <p:nvPr/>
          </p:nvSpPr>
          <p:spPr bwMode="auto">
            <a:xfrm>
              <a:off x="2763" y="1637"/>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-72</a:t>
              </a:r>
            </a:p>
            <a:p>
              <a:pPr algn="ctr" eaLnBrk="1" hangingPunct="1">
                <a:defRPr/>
              </a:pPr>
              <a:r>
                <a:rPr lang="en-US" altLang="zh-CN" sz="1800">
                  <a:solidFill>
                    <a:schemeClr val="accent2"/>
                  </a:solidFill>
                  <a:latin typeface="Arial" charset="0"/>
                  <a:ea typeface="华文行楷" charset="-122"/>
                </a:rPr>
                <a:t>-44</a:t>
              </a:r>
            </a:p>
          </p:txBody>
        </p:sp>
        <p:sp>
          <p:nvSpPr>
            <p:cNvPr id="35" name="Text Box 27">
              <a:extLst>
                <a:ext uri="{FF2B5EF4-FFF2-40B4-BE49-F238E27FC236}">
                  <a16:creationId xmlns:a16="http://schemas.microsoft.com/office/drawing/2014/main" id="{4FC123F4-4CCD-B143-B69A-D808D4DA336F}"/>
                </a:ext>
              </a:extLst>
            </p:cNvPr>
            <p:cNvSpPr txBox="1">
              <a:spLocks noChangeArrowheads="1"/>
            </p:cNvSpPr>
            <p:nvPr/>
          </p:nvSpPr>
          <p:spPr bwMode="auto">
            <a:xfrm>
              <a:off x="340" y="2205"/>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-76</a:t>
              </a:r>
            </a:p>
            <a:p>
              <a:pPr algn="ctr" eaLnBrk="1" hangingPunct="1">
                <a:defRPr/>
              </a:pPr>
              <a:r>
                <a:rPr lang="en-US" altLang="zh-CN" sz="1800">
                  <a:solidFill>
                    <a:schemeClr val="accent2"/>
                  </a:solidFill>
                  <a:latin typeface="Arial" charset="0"/>
                  <a:ea typeface="华文行楷" charset="-122"/>
                </a:rPr>
                <a:t>-64</a:t>
              </a:r>
            </a:p>
          </p:txBody>
        </p:sp>
        <p:sp>
          <p:nvSpPr>
            <p:cNvPr id="36" name="Text Box 28">
              <a:extLst>
                <a:ext uri="{FF2B5EF4-FFF2-40B4-BE49-F238E27FC236}">
                  <a16:creationId xmlns:a16="http://schemas.microsoft.com/office/drawing/2014/main" id="{1BAC05FA-81F1-1947-A862-93A60A7D43C9}"/>
                </a:ext>
              </a:extLst>
            </p:cNvPr>
            <p:cNvSpPr txBox="1">
              <a:spLocks noChangeArrowheads="1"/>
            </p:cNvSpPr>
            <p:nvPr/>
          </p:nvSpPr>
          <p:spPr bwMode="auto">
            <a:xfrm>
              <a:off x="2083" y="2272"/>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-76</a:t>
              </a:r>
            </a:p>
            <a:p>
              <a:pPr algn="ctr" eaLnBrk="1" hangingPunct="1">
                <a:defRPr/>
              </a:pPr>
              <a:r>
                <a:rPr lang="en-US" altLang="zh-CN" sz="1800">
                  <a:solidFill>
                    <a:schemeClr val="accent2"/>
                  </a:solidFill>
                  <a:latin typeface="Arial" charset="0"/>
                  <a:ea typeface="华文行楷" charset="-122"/>
                </a:rPr>
                <a:t>-76</a:t>
              </a:r>
            </a:p>
          </p:txBody>
        </p:sp>
        <p:sp>
          <p:nvSpPr>
            <p:cNvPr id="37" name="Text Box 29">
              <a:extLst>
                <a:ext uri="{FF2B5EF4-FFF2-40B4-BE49-F238E27FC236}">
                  <a16:creationId xmlns:a16="http://schemas.microsoft.com/office/drawing/2014/main" id="{A41133A3-5D98-9F4F-944C-8CB1F6454BE2}"/>
                </a:ext>
              </a:extLst>
            </p:cNvPr>
            <p:cNvSpPr txBox="1">
              <a:spLocks noChangeArrowheads="1"/>
            </p:cNvSpPr>
            <p:nvPr/>
          </p:nvSpPr>
          <p:spPr bwMode="auto">
            <a:xfrm>
              <a:off x="586" y="3270"/>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-64</a:t>
              </a:r>
            </a:p>
            <a:p>
              <a:pPr algn="ctr" eaLnBrk="1" hangingPunct="1">
                <a:defRPr/>
              </a:pPr>
              <a:r>
                <a:rPr lang="en-US" altLang="zh-CN" sz="1800">
                  <a:solidFill>
                    <a:schemeClr val="accent2"/>
                  </a:solidFill>
                  <a:latin typeface="Arial" charset="0"/>
                  <a:ea typeface="华文行楷" charset="-122"/>
                </a:rPr>
                <a:t>-64</a:t>
              </a:r>
            </a:p>
          </p:txBody>
        </p:sp>
        <p:sp>
          <p:nvSpPr>
            <p:cNvPr id="38" name="Text Box 30">
              <a:extLst>
                <a:ext uri="{FF2B5EF4-FFF2-40B4-BE49-F238E27FC236}">
                  <a16:creationId xmlns:a16="http://schemas.microsoft.com/office/drawing/2014/main" id="{897E84BA-1DA6-6343-81F3-0FF0A86DF5D1}"/>
                </a:ext>
              </a:extLst>
            </p:cNvPr>
            <p:cNvSpPr txBox="1">
              <a:spLocks noChangeArrowheads="1"/>
            </p:cNvSpPr>
            <p:nvPr/>
          </p:nvSpPr>
          <p:spPr bwMode="auto">
            <a:xfrm>
              <a:off x="1448" y="3406"/>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-76</a:t>
              </a:r>
            </a:p>
            <a:p>
              <a:pPr algn="ctr" eaLnBrk="1" hangingPunct="1">
                <a:defRPr/>
              </a:pPr>
              <a:r>
                <a:rPr lang="en-US" altLang="zh-CN" sz="1800">
                  <a:solidFill>
                    <a:schemeClr val="accent2"/>
                  </a:solidFill>
                  <a:latin typeface="Arial" charset="0"/>
                  <a:ea typeface="华文行楷" charset="-122"/>
                </a:rPr>
                <a:t>-76</a:t>
              </a:r>
            </a:p>
          </p:txBody>
        </p:sp>
        <p:sp>
          <p:nvSpPr>
            <p:cNvPr id="39" name="Text Box 31">
              <a:extLst>
                <a:ext uri="{FF2B5EF4-FFF2-40B4-BE49-F238E27FC236}">
                  <a16:creationId xmlns:a16="http://schemas.microsoft.com/office/drawing/2014/main" id="{6C24D4A3-212F-B340-BA64-A0A098CE8C87}"/>
                </a:ext>
              </a:extLst>
            </p:cNvPr>
            <p:cNvSpPr txBox="1">
              <a:spLocks noChangeArrowheads="1"/>
            </p:cNvSpPr>
            <p:nvPr/>
          </p:nvSpPr>
          <p:spPr bwMode="auto">
            <a:xfrm>
              <a:off x="2154" y="3385"/>
              <a:ext cx="324" cy="404"/>
            </a:xfrm>
            <a:prstGeom prst="rect">
              <a:avLst/>
            </a:prstGeom>
            <a:noFill/>
            <a:ln>
              <a:noFill/>
            </a:ln>
            <a:effectLst/>
          </p:spPr>
          <p:txBody>
            <a:bodyPr wrap="none">
              <a:spAutoFit/>
            </a:bodyPr>
            <a:lstStyle/>
            <a:p>
              <a:pPr algn="ctr" eaLnBrk="1" hangingPunct="1">
                <a:defRPr/>
              </a:pPr>
              <a:r>
                <a:rPr lang="en-US" altLang="zh-CN" sz="1800">
                  <a:solidFill>
                    <a:schemeClr val="accent2"/>
                  </a:solidFill>
                  <a:latin typeface="Arial" charset="0"/>
                  <a:ea typeface="华文行楷" charset="-122"/>
                </a:rPr>
                <a:t>-40</a:t>
              </a:r>
            </a:p>
            <a:p>
              <a:pPr algn="ctr" eaLnBrk="1" hangingPunct="1">
                <a:defRPr/>
              </a:pPr>
              <a:r>
                <a:rPr lang="en-US" altLang="zh-CN" sz="1800">
                  <a:solidFill>
                    <a:schemeClr val="accent2"/>
                  </a:solidFill>
                  <a:latin typeface="Arial" charset="0"/>
                  <a:ea typeface="华文行楷" charset="-122"/>
                </a:rPr>
                <a:t>-40</a:t>
              </a:r>
            </a:p>
          </p:txBody>
        </p:sp>
      </p:grpSp>
      <p:sp>
        <p:nvSpPr>
          <p:cNvPr id="40" name="AutoShape 37">
            <a:extLst>
              <a:ext uri="{FF2B5EF4-FFF2-40B4-BE49-F238E27FC236}">
                <a16:creationId xmlns:a16="http://schemas.microsoft.com/office/drawing/2014/main" id="{2A4E86B1-0358-5F4F-AB0E-37569F32F837}"/>
              </a:ext>
            </a:extLst>
          </p:cNvPr>
          <p:cNvSpPr>
            <a:spLocks noChangeArrowheads="1"/>
          </p:cNvSpPr>
          <p:nvPr/>
        </p:nvSpPr>
        <p:spPr bwMode="auto">
          <a:xfrm>
            <a:off x="6735864" y="3975071"/>
            <a:ext cx="1659472" cy="486804"/>
          </a:xfrm>
          <a:prstGeom prst="wedgeRoundRectCallout">
            <a:avLst>
              <a:gd name="adj1" fmla="val -66287"/>
              <a:gd name="adj2" fmla="val 54407"/>
              <a:gd name="adj3" fmla="val 16667"/>
            </a:avLst>
          </a:prstGeom>
          <a:solidFill>
            <a:srgbClr val="C0C0C0"/>
          </a:solidFill>
          <a:ln w="6350">
            <a:solidFill>
              <a:schemeClr val="bg1"/>
            </a:solidFill>
            <a:miter lim="800000"/>
            <a:headEnd/>
            <a:tailEnd/>
          </a:ln>
          <a:effectLst/>
        </p:spPr>
        <p:txBody>
          <a:bodyPr anchor="ctr"/>
          <a:lstStyle/>
          <a:p>
            <a:pPr algn="ctr" eaLnBrk="1" hangingPunct="1">
              <a:defRPr/>
            </a:pPr>
            <a:r>
              <a:rPr lang="zh-CN" altLang="en-US" sz="1800">
                <a:latin typeface="Arial" charset="0"/>
                <a:ea typeface="华文行楷" charset="-122"/>
              </a:rPr>
              <a:t>修改</a:t>
            </a:r>
            <a:r>
              <a:rPr lang="en-US" altLang="zh-CN" sz="1800">
                <a:latin typeface="Arial" charset="0"/>
                <a:ea typeface="华文行楷" charset="-122"/>
              </a:rPr>
              <a:t>UP= -76</a:t>
            </a:r>
          </a:p>
        </p:txBody>
      </p:sp>
    </p:spTree>
    <p:extLst>
      <p:ext uri="{BB962C8B-B14F-4D97-AF65-F5344CB8AC3E}">
        <p14:creationId xmlns:p14="http://schemas.microsoft.com/office/powerpoint/2010/main" val="276851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25</a:t>
            </a:fld>
            <a:endParaRPr lang="en-US" altLang="zh-CN"/>
          </a:p>
        </p:txBody>
      </p:sp>
      <p:sp>
        <p:nvSpPr>
          <p:cNvPr id="4" name="Rectangle 7">
            <a:extLst>
              <a:ext uri="{FF2B5EF4-FFF2-40B4-BE49-F238E27FC236}">
                <a16:creationId xmlns:a16="http://schemas.microsoft.com/office/drawing/2014/main" id="{851EE3B3-6DCF-0B49-8DF8-B51E4D069220}"/>
              </a:ext>
            </a:extLst>
          </p:cNvPr>
          <p:cNvSpPr>
            <a:spLocks noChangeArrowheads="1"/>
          </p:cNvSpPr>
          <p:nvPr/>
        </p:nvSpPr>
        <p:spPr bwMode="auto">
          <a:xfrm>
            <a:off x="611187" y="1325492"/>
            <a:ext cx="7921625" cy="1516063"/>
          </a:xfrm>
          <a:prstGeom prst="rect">
            <a:avLst/>
          </a:prstGeom>
          <a:noFill/>
          <a:ln>
            <a:noFill/>
          </a:ln>
          <a:effec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30000"/>
              </a:spcBef>
              <a:buClr>
                <a:srgbClr val="9900FF"/>
              </a:buClr>
              <a:buFont typeface="Wingdings" pitchFamily="2" charset="2"/>
              <a:buChar char="ü"/>
              <a:defRPr/>
            </a:pPr>
            <a:r>
              <a:rPr lang="en-US" altLang="zh-CN" dirty="0">
                <a:solidFill>
                  <a:srgbClr val="000066"/>
                </a:solidFill>
                <a:latin typeface="宋体" panose="02010600030101010101" pitchFamily="2" charset="-122"/>
              </a:rPr>
              <a:t> </a:t>
            </a:r>
            <a:r>
              <a:rPr lang="zh-CN" altLang="en-US" dirty="0">
                <a:solidFill>
                  <a:srgbClr val="000066"/>
                </a:solidFill>
                <a:latin typeface="宋体" panose="02010600030101010101" pitchFamily="2" charset="-122"/>
              </a:rPr>
              <a:t>给定</a:t>
            </a:r>
            <a:r>
              <a:rPr lang="en-US" altLang="zh-CN" dirty="0">
                <a:solidFill>
                  <a:srgbClr val="000066"/>
                </a:solidFill>
                <a:latin typeface="宋体" panose="02010600030101010101" pitchFamily="2" charset="-122"/>
              </a:rPr>
              <a:t>n</a:t>
            </a:r>
            <a:r>
              <a:rPr lang="zh-CN" altLang="en-US" dirty="0">
                <a:solidFill>
                  <a:srgbClr val="000066"/>
                </a:solidFill>
                <a:latin typeface="宋体" panose="02010600030101010101" pitchFamily="2" charset="-122"/>
              </a:rPr>
              <a:t>种物品和一背包。物品</a:t>
            </a:r>
            <a:r>
              <a:rPr lang="en-US" altLang="zh-CN" dirty="0" err="1">
                <a:solidFill>
                  <a:srgbClr val="000066"/>
                </a:solidFill>
                <a:latin typeface="宋体" panose="02010600030101010101" pitchFamily="2" charset="-122"/>
              </a:rPr>
              <a:t>i</a:t>
            </a:r>
            <a:r>
              <a:rPr lang="zh-CN" altLang="en-US" dirty="0">
                <a:solidFill>
                  <a:srgbClr val="000066"/>
                </a:solidFill>
                <a:latin typeface="宋体" panose="02010600030101010101" pitchFamily="2" charset="-122"/>
              </a:rPr>
              <a:t>的重量是</a:t>
            </a:r>
            <a:r>
              <a:rPr lang="en-US" altLang="zh-CN" dirty="0" err="1">
                <a:solidFill>
                  <a:srgbClr val="000066"/>
                </a:solidFill>
                <a:latin typeface="宋体" panose="02010600030101010101" pitchFamily="2" charset="-122"/>
              </a:rPr>
              <a:t>w</a:t>
            </a:r>
            <a:r>
              <a:rPr lang="en-US" altLang="zh-CN" baseline="-25000" dirty="0" err="1">
                <a:solidFill>
                  <a:srgbClr val="000066"/>
                </a:solidFill>
                <a:latin typeface="宋体" panose="02010600030101010101" pitchFamily="2" charset="-122"/>
              </a:rPr>
              <a:t>i</a:t>
            </a:r>
            <a:r>
              <a:rPr lang="zh-CN" altLang="en-US" dirty="0">
                <a:solidFill>
                  <a:srgbClr val="000066"/>
                </a:solidFill>
                <a:latin typeface="宋体" panose="02010600030101010101" pitchFamily="2" charset="-122"/>
              </a:rPr>
              <a:t>，其价值为</a:t>
            </a:r>
            <a:r>
              <a:rPr lang="en-US" altLang="zh-CN" dirty="0">
                <a:solidFill>
                  <a:srgbClr val="000066"/>
                </a:solidFill>
                <a:latin typeface="宋体" panose="02010600030101010101" pitchFamily="2" charset="-122"/>
              </a:rPr>
              <a:t>v</a:t>
            </a:r>
            <a:r>
              <a:rPr lang="en-US" altLang="zh-CN" baseline="-25000" dirty="0">
                <a:solidFill>
                  <a:srgbClr val="000066"/>
                </a:solidFill>
                <a:latin typeface="宋体" panose="02010600030101010101" pitchFamily="2" charset="-122"/>
              </a:rPr>
              <a:t>i</a:t>
            </a:r>
            <a:r>
              <a:rPr lang="zh-CN" altLang="en-US" dirty="0">
                <a:solidFill>
                  <a:srgbClr val="000066"/>
                </a:solidFill>
                <a:latin typeface="宋体" panose="02010600030101010101" pitchFamily="2" charset="-122"/>
              </a:rPr>
              <a:t>，背包的容量为</a:t>
            </a:r>
            <a:r>
              <a:rPr lang="en-US" altLang="zh-CN" dirty="0">
                <a:solidFill>
                  <a:srgbClr val="000066"/>
                </a:solidFill>
                <a:latin typeface="宋体" panose="02010600030101010101" pitchFamily="2" charset="-122"/>
              </a:rPr>
              <a:t>C</a:t>
            </a:r>
            <a:r>
              <a:rPr lang="zh-CN" altLang="en-US" dirty="0">
                <a:solidFill>
                  <a:srgbClr val="000066"/>
                </a:solidFill>
                <a:latin typeface="宋体" panose="02010600030101010101" pitchFamily="2" charset="-122"/>
              </a:rPr>
              <a:t>。问应如何选择装入背包的物品，使得装入背包中物品的总价值最大</a:t>
            </a:r>
            <a:r>
              <a:rPr lang="en-US" altLang="zh-CN" dirty="0">
                <a:solidFill>
                  <a:srgbClr val="000066"/>
                </a:solidFill>
                <a:latin typeface="宋体" panose="02010600030101010101" pitchFamily="2" charset="-122"/>
              </a:rPr>
              <a:t>?</a:t>
            </a:r>
          </a:p>
        </p:txBody>
      </p:sp>
      <p:sp>
        <p:nvSpPr>
          <p:cNvPr id="5" name="Rectangle 8">
            <a:extLst>
              <a:ext uri="{FF2B5EF4-FFF2-40B4-BE49-F238E27FC236}">
                <a16:creationId xmlns:a16="http://schemas.microsoft.com/office/drawing/2014/main" id="{A43E6414-192C-7248-9455-624F66766A92}"/>
              </a:ext>
            </a:extLst>
          </p:cNvPr>
          <p:cNvSpPr>
            <a:spLocks noChangeArrowheads="1"/>
          </p:cNvSpPr>
          <p:nvPr/>
        </p:nvSpPr>
        <p:spPr bwMode="auto">
          <a:xfrm>
            <a:off x="728570" y="3124200"/>
            <a:ext cx="7921625" cy="1041400"/>
          </a:xfrm>
          <a:prstGeom prst="rect">
            <a:avLst/>
          </a:prstGeom>
          <a:solidFill>
            <a:srgbClr val="FFFF99"/>
          </a:solidFill>
          <a:ln>
            <a:noFill/>
          </a:ln>
          <a:effec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
                <a:srgbClr val="9900FF"/>
              </a:buClr>
              <a:buFont typeface="Wingdings" pitchFamily="2" charset="2"/>
              <a:buChar char="ü"/>
              <a:defRPr/>
            </a:pPr>
            <a:r>
              <a:rPr lang="en-US" altLang="zh-CN" dirty="0">
                <a:solidFill>
                  <a:srgbClr val="000066"/>
                </a:solidFill>
              </a:rPr>
              <a:t> </a:t>
            </a:r>
            <a:r>
              <a:rPr lang="zh-CN" altLang="en-US" dirty="0">
                <a:solidFill>
                  <a:srgbClr val="000066"/>
                </a:solidFill>
              </a:rPr>
              <a:t>输入：</a:t>
            </a:r>
            <a:r>
              <a:rPr lang="en-US" altLang="zh-CN" dirty="0">
                <a:solidFill>
                  <a:srgbClr val="000066"/>
                </a:solidFill>
              </a:rPr>
              <a:t>C&gt;0, </a:t>
            </a:r>
            <a:r>
              <a:rPr lang="en-US" altLang="zh-CN" dirty="0" err="1">
                <a:solidFill>
                  <a:srgbClr val="000066"/>
                </a:solidFill>
              </a:rPr>
              <a:t>w</a:t>
            </a:r>
            <a:r>
              <a:rPr lang="en-US" altLang="zh-CN" baseline="-25000" dirty="0" err="1">
                <a:solidFill>
                  <a:srgbClr val="000066"/>
                </a:solidFill>
              </a:rPr>
              <a:t>i</a:t>
            </a:r>
            <a:r>
              <a:rPr lang="en-US" altLang="zh-CN" dirty="0">
                <a:solidFill>
                  <a:srgbClr val="000066"/>
                </a:solidFill>
              </a:rPr>
              <a:t>&gt;0, v</a:t>
            </a:r>
            <a:r>
              <a:rPr lang="en-US" altLang="zh-CN" baseline="-25000" dirty="0">
                <a:solidFill>
                  <a:srgbClr val="000066"/>
                </a:solidFill>
              </a:rPr>
              <a:t>i</a:t>
            </a:r>
            <a:r>
              <a:rPr lang="en-US" altLang="zh-CN" dirty="0">
                <a:solidFill>
                  <a:srgbClr val="000066"/>
                </a:solidFill>
              </a:rPr>
              <a:t>&gt;0, 1≤ </a:t>
            </a:r>
            <a:r>
              <a:rPr lang="en-US" altLang="zh-CN" dirty="0" err="1">
                <a:solidFill>
                  <a:srgbClr val="000066"/>
                </a:solidFill>
              </a:rPr>
              <a:t>i≤n</a:t>
            </a:r>
            <a:endParaRPr lang="en-US" altLang="zh-CN" dirty="0">
              <a:solidFill>
                <a:srgbClr val="000066"/>
              </a:solidFill>
            </a:endParaRPr>
          </a:p>
          <a:p>
            <a:pPr eaLnBrk="1" hangingPunct="1">
              <a:lnSpc>
                <a:spcPct val="130000"/>
              </a:lnSpc>
              <a:buClr>
                <a:srgbClr val="9900FF"/>
              </a:buClr>
              <a:buFont typeface="Wingdings" pitchFamily="2" charset="2"/>
              <a:buChar char="ü"/>
              <a:defRPr/>
            </a:pPr>
            <a:r>
              <a:rPr lang="en-US" altLang="zh-CN" dirty="0">
                <a:solidFill>
                  <a:srgbClr val="000066"/>
                </a:solidFill>
              </a:rPr>
              <a:t> </a:t>
            </a:r>
            <a:r>
              <a:rPr lang="zh-CN" altLang="en-US" dirty="0">
                <a:solidFill>
                  <a:srgbClr val="000066"/>
                </a:solidFill>
              </a:rPr>
              <a:t>输出：</a:t>
            </a:r>
            <a:r>
              <a:rPr lang="en-US" altLang="zh-CN" dirty="0">
                <a:solidFill>
                  <a:srgbClr val="000066"/>
                </a:solidFill>
              </a:rPr>
              <a:t>(x</a:t>
            </a:r>
            <a:r>
              <a:rPr lang="en-US" altLang="zh-CN" baseline="-25000" dirty="0">
                <a:solidFill>
                  <a:srgbClr val="000066"/>
                </a:solidFill>
              </a:rPr>
              <a:t>1</a:t>
            </a:r>
            <a:r>
              <a:rPr lang="en-US" altLang="zh-CN" dirty="0">
                <a:solidFill>
                  <a:srgbClr val="000066"/>
                </a:solidFill>
              </a:rPr>
              <a:t>, x</a:t>
            </a:r>
            <a:r>
              <a:rPr lang="en-US" altLang="zh-CN" baseline="-25000" dirty="0">
                <a:solidFill>
                  <a:srgbClr val="000066"/>
                </a:solidFill>
              </a:rPr>
              <a:t>2</a:t>
            </a:r>
            <a:r>
              <a:rPr lang="en-US" altLang="zh-CN" dirty="0">
                <a:solidFill>
                  <a:srgbClr val="000066"/>
                </a:solidFill>
              </a:rPr>
              <a:t>, …, </a:t>
            </a:r>
            <a:r>
              <a:rPr lang="en-US" altLang="zh-CN" dirty="0" err="1">
                <a:solidFill>
                  <a:srgbClr val="000066"/>
                </a:solidFill>
              </a:rPr>
              <a:t>x</a:t>
            </a:r>
            <a:r>
              <a:rPr lang="en-US" altLang="zh-CN" baseline="-25000" dirty="0" err="1">
                <a:solidFill>
                  <a:srgbClr val="000066"/>
                </a:solidFill>
              </a:rPr>
              <a:t>n</a:t>
            </a:r>
            <a:r>
              <a:rPr lang="en-US" altLang="zh-CN" dirty="0">
                <a:solidFill>
                  <a:srgbClr val="000066"/>
                </a:solidFill>
              </a:rPr>
              <a:t>), x</a:t>
            </a:r>
            <a:r>
              <a:rPr lang="en-US" altLang="zh-CN" baseline="-25000" dirty="0">
                <a:solidFill>
                  <a:srgbClr val="000066"/>
                </a:solidFill>
              </a:rPr>
              <a:t>i</a:t>
            </a:r>
            <a:r>
              <a:rPr lang="en-US" altLang="zh-CN" dirty="0">
                <a:solidFill>
                  <a:srgbClr val="000066"/>
                </a:solidFill>
              </a:rPr>
              <a:t>∈{0, 1}, </a:t>
            </a:r>
            <a:r>
              <a:rPr lang="zh-CN" altLang="en-US" dirty="0">
                <a:solidFill>
                  <a:srgbClr val="000066"/>
                </a:solidFill>
              </a:rPr>
              <a:t>满足</a:t>
            </a:r>
          </a:p>
        </p:txBody>
      </p:sp>
      <p:pic>
        <p:nvPicPr>
          <p:cNvPr id="6" name="Picture 9">
            <a:extLst>
              <a:ext uri="{FF2B5EF4-FFF2-40B4-BE49-F238E27FC236}">
                <a16:creationId xmlns:a16="http://schemas.microsoft.com/office/drawing/2014/main" id="{AD53A295-67B7-234E-A419-06D45D37ED25}"/>
              </a:ext>
            </a:extLst>
          </p:cNvPr>
          <p:cNvPicPr>
            <a:picLocks noChangeArrowheads="1"/>
          </p:cNvPicPr>
          <p:nvPr/>
        </p:nvPicPr>
        <p:blipFill>
          <a:blip r:embed="rId2"/>
          <a:srcRect/>
          <a:stretch>
            <a:fillRect/>
          </a:stretch>
        </p:blipFill>
        <p:spPr bwMode="auto">
          <a:xfrm>
            <a:off x="2132013" y="4733925"/>
            <a:ext cx="4070350" cy="1057275"/>
          </a:xfrm>
          <a:prstGeom prst="rect">
            <a:avLst/>
          </a:prstGeom>
          <a:noFill/>
          <a:ln>
            <a:noFill/>
          </a:ln>
          <a:effectLst/>
        </p:spPr>
      </p:pic>
    </p:spTree>
    <p:extLst>
      <p:ext uri="{BB962C8B-B14F-4D97-AF65-F5344CB8AC3E}">
        <p14:creationId xmlns:p14="http://schemas.microsoft.com/office/powerpoint/2010/main" val="652777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F678D865-5DD3-CC48-94CF-0AB37226EF15}"/>
              </a:ext>
            </a:extLst>
          </p:cNvPr>
          <p:cNvPicPr>
            <a:picLocks noChangeArrowheads="1"/>
          </p:cNvPicPr>
          <p:nvPr/>
        </p:nvPicPr>
        <p:blipFill>
          <a:blip r:embed="rId2"/>
          <a:srcRect/>
          <a:stretch>
            <a:fillRect/>
          </a:stretch>
        </p:blipFill>
        <p:spPr bwMode="auto">
          <a:xfrm>
            <a:off x="228600" y="2962275"/>
            <a:ext cx="7219950" cy="3333750"/>
          </a:xfrm>
          <a:prstGeom prst="rect">
            <a:avLst/>
          </a:prstGeom>
          <a:noFill/>
          <a:ln>
            <a:noFill/>
          </a:ln>
          <a:effectLst/>
        </p:spPr>
      </p:pic>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26</a:t>
            </a:fld>
            <a:endParaRPr lang="en-US" altLang="zh-CN"/>
          </a:p>
        </p:txBody>
      </p:sp>
      <p:sp>
        <p:nvSpPr>
          <p:cNvPr id="4" name="Rectangle 8">
            <a:extLst>
              <a:ext uri="{FF2B5EF4-FFF2-40B4-BE49-F238E27FC236}">
                <a16:creationId xmlns:a16="http://schemas.microsoft.com/office/drawing/2014/main" id="{45915F9A-EB58-084C-8FF0-891E144277F8}"/>
              </a:ext>
            </a:extLst>
          </p:cNvPr>
          <p:cNvSpPr>
            <a:spLocks noChangeArrowheads="1"/>
          </p:cNvSpPr>
          <p:nvPr/>
        </p:nvSpPr>
        <p:spPr bwMode="auto">
          <a:xfrm>
            <a:off x="611187" y="1325492"/>
            <a:ext cx="7921625" cy="708528"/>
          </a:xfrm>
          <a:prstGeom prst="rect">
            <a:avLst/>
          </a:prstGeom>
          <a:noFill/>
          <a:ln>
            <a:noFill/>
          </a:ln>
          <a:effectLst/>
        </p:spPr>
        <p:txBody>
          <a:bodyPr lIns="92075" tIns="46038" rIns="92075" bIns="46038">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914400" indent="-342900">
              <a:defRPr sz="2400">
                <a:solidFill>
                  <a:schemeClr val="tx1"/>
                </a:solidFill>
                <a:latin typeface="Times New Roman" panose="02020603050405020304" pitchFamily="18" charset="0"/>
                <a:ea typeface="宋体" panose="02010600030101010101" pitchFamily="2" charset="-122"/>
              </a:defRPr>
            </a:lvl2pPr>
            <a:lvl3pPr marL="1371600" indent="-342900">
              <a:defRPr sz="2400">
                <a:solidFill>
                  <a:schemeClr val="tx1"/>
                </a:solidFill>
                <a:latin typeface="Times New Roman" panose="02020603050405020304" pitchFamily="18" charset="0"/>
                <a:ea typeface="宋体" panose="02010600030101010101" pitchFamily="2" charset="-122"/>
              </a:defRPr>
            </a:lvl3pPr>
            <a:lvl4pPr marL="1828800" indent="-342900">
              <a:defRPr sz="2400">
                <a:solidFill>
                  <a:schemeClr val="tx1"/>
                </a:solidFill>
                <a:latin typeface="Times New Roman" panose="02020603050405020304" pitchFamily="18" charset="0"/>
                <a:ea typeface="宋体" panose="02010600030101010101" pitchFamily="2" charset="-122"/>
              </a:defRPr>
            </a:lvl4pPr>
            <a:lvl5pPr marL="2286000" indent="-342900">
              <a:defRPr sz="2400">
                <a:solidFill>
                  <a:schemeClr val="tx1"/>
                </a:solidFill>
                <a:latin typeface="Times New Roman" panose="02020603050405020304" pitchFamily="18" charset="0"/>
                <a:ea typeface="宋体" panose="02010600030101010101" pitchFamily="2" charset="-122"/>
              </a:defRPr>
            </a:lvl5pPr>
            <a:lvl6pPr marL="27432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3429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800000"/>
              </a:buClr>
              <a:buFont typeface="Wingdings" charset="2"/>
              <a:buChar char="Ø"/>
            </a:pPr>
            <a:r>
              <a:rPr lang="zh-CN" altLang="en-US" sz="2000" dirty="0">
                <a:solidFill>
                  <a:srgbClr val="000066"/>
                </a:solidFill>
                <a:latin typeface="Times New Roman" charset="0"/>
                <a:ea typeface="黑体" charset="-122"/>
              </a:rPr>
              <a:t>实例： </a:t>
            </a:r>
            <a:r>
              <a:rPr lang="en-US" altLang="zh-CN" sz="2000" dirty="0">
                <a:solidFill>
                  <a:srgbClr val="000066"/>
                </a:solidFill>
                <a:latin typeface="Times New Roman" charset="0"/>
                <a:ea typeface="黑体" charset="-122"/>
              </a:rPr>
              <a:t>n=3</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C=30</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w={16</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15</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15}</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p={45</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25</a:t>
            </a:r>
            <a:r>
              <a:rPr lang="zh-CN" altLang="en-US" sz="2000" dirty="0">
                <a:solidFill>
                  <a:srgbClr val="000066"/>
                </a:solidFill>
                <a:latin typeface="Times New Roman" charset="0"/>
                <a:ea typeface="黑体" charset="-122"/>
              </a:rPr>
              <a:t>，</a:t>
            </a:r>
            <a:r>
              <a:rPr lang="en-US" altLang="zh-CN" sz="2000" dirty="0">
                <a:solidFill>
                  <a:srgbClr val="000066"/>
                </a:solidFill>
                <a:latin typeface="Times New Roman" charset="0"/>
                <a:ea typeface="黑体" charset="-122"/>
              </a:rPr>
              <a:t>25}</a:t>
            </a:r>
            <a:br>
              <a:rPr lang="en-US" altLang="zh-CN" sz="2000" dirty="0">
                <a:solidFill>
                  <a:srgbClr val="000066"/>
                </a:solidFill>
                <a:latin typeface="Times New Roman" charset="0"/>
                <a:ea typeface="黑体" charset="-122"/>
              </a:rPr>
            </a:br>
            <a:r>
              <a:rPr lang="zh-CN" altLang="en-US" sz="2000" dirty="0">
                <a:solidFill>
                  <a:srgbClr val="000066"/>
                </a:solidFill>
                <a:latin typeface="Times New Roman" charset="0"/>
                <a:ea typeface="黑体" charset="-122"/>
              </a:rPr>
              <a:t>可行性约束函数：</a:t>
            </a:r>
          </a:p>
        </p:txBody>
      </p:sp>
      <p:pic>
        <p:nvPicPr>
          <p:cNvPr id="5" name="Picture 20">
            <a:extLst>
              <a:ext uri="{FF2B5EF4-FFF2-40B4-BE49-F238E27FC236}">
                <a16:creationId xmlns:a16="http://schemas.microsoft.com/office/drawing/2014/main" id="{6F179F48-4C9C-4E4C-B7A4-CA180EEBFC8B}"/>
              </a:ext>
            </a:extLst>
          </p:cNvPr>
          <p:cNvPicPr>
            <a:picLocks noChangeArrowheads="1"/>
          </p:cNvPicPr>
          <p:nvPr/>
        </p:nvPicPr>
        <p:blipFill>
          <a:blip r:embed="rId3"/>
          <a:srcRect/>
          <a:stretch>
            <a:fillRect/>
          </a:stretch>
        </p:blipFill>
        <p:spPr bwMode="auto">
          <a:xfrm>
            <a:off x="3260621" y="1772306"/>
            <a:ext cx="1452562" cy="647700"/>
          </a:xfrm>
          <a:prstGeom prst="rect">
            <a:avLst/>
          </a:prstGeom>
          <a:noFill/>
          <a:ln>
            <a:noFill/>
          </a:ln>
          <a:effectLst/>
        </p:spPr>
      </p:pic>
      <p:sp>
        <p:nvSpPr>
          <p:cNvPr id="6" name="Rectangle 7">
            <a:extLst>
              <a:ext uri="{FF2B5EF4-FFF2-40B4-BE49-F238E27FC236}">
                <a16:creationId xmlns:a16="http://schemas.microsoft.com/office/drawing/2014/main" id="{A5A65FEB-22FF-EB4D-B90C-9FA90498320F}"/>
              </a:ext>
            </a:extLst>
          </p:cNvPr>
          <p:cNvSpPr>
            <a:spLocks noChangeArrowheads="1"/>
          </p:cNvSpPr>
          <p:nvPr/>
        </p:nvSpPr>
        <p:spPr bwMode="auto">
          <a:xfrm>
            <a:off x="542925" y="2505075"/>
            <a:ext cx="6096000" cy="457200"/>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 typeface="Wingdings" charset="2"/>
              <a:buChar char="Ø"/>
              <a:defRPr/>
            </a:pPr>
            <a:r>
              <a:rPr lang="en-US" altLang="zh-CN" dirty="0">
                <a:solidFill>
                  <a:srgbClr val="000066"/>
                </a:solidFill>
                <a:latin typeface="Times New Roman" charset="0"/>
                <a:ea typeface="黑体" charset="-122"/>
              </a:rPr>
              <a:t>FIFO</a:t>
            </a:r>
            <a:r>
              <a:rPr lang="zh-CN" altLang="en-US" dirty="0">
                <a:solidFill>
                  <a:srgbClr val="000066"/>
                </a:solidFill>
                <a:latin typeface="Times New Roman" charset="0"/>
                <a:ea typeface="黑体" charset="-122"/>
              </a:rPr>
              <a:t>队列式分支限界法的基本思想</a:t>
            </a:r>
          </a:p>
        </p:txBody>
      </p:sp>
      <p:sp>
        <p:nvSpPr>
          <p:cNvPr id="8" name="Line 10">
            <a:extLst>
              <a:ext uri="{FF2B5EF4-FFF2-40B4-BE49-F238E27FC236}">
                <a16:creationId xmlns:a16="http://schemas.microsoft.com/office/drawing/2014/main" id="{0A89144C-FD63-A84F-9288-FAB618836403}"/>
              </a:ext>
            </a:extLst>
          </p:cNvPr>
          <p:cNvSpPr>
            <a:spLocks noChangeShapeType="1"/>
          </p:cNvSpPr>
          <p:nvPr/>
        </p:nvSpPr>
        <p:spPr bwMode="auto">
          <a:xfrm flipH="1">
            <a:off x="2260600" y="3581400"/>
            <a:ext cx="1330325" cy="766763"/>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9" name="Line 11">
            <a:extLst>
              <a:ext uri="{FF2B5EF4-FFF2-40B4-BE49-F238E27FC236}">
                <a16:creationId xmlns:a16="http://schemas.microsoft.com/office/drawing/2014/main" id="{41CAD3F9-E7E6-FB46-8FC2-75719FEAAFA0}"/>
              </a:ext>
            </a:extLst>
          </p:cNvPr>
          <p:cNvSpPr>
            <a:spLocks noChangeShapeType="1"/>
          </p:cNvSpPr>
          <p:nvPr/>
        </p:nvSpPr>
        <p:spPr bwMode="auto">
          <a:xfrm flipH="1">
            <a:off x="1323975" y="4572000"/>
            <a:ext cx="514350" cy="423863"/>
          </a:xfrm>
          <a:prstGeom prst="line">
            <a:avLst/>
          </a:prstGeom>
          <a:noFill/>
          <a:ln w="76200">
            <a:solidFill>
              <a:srgbClr val="0000FF"/>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0" name="Line 12">
            <a:extLst>
              <a:ext uri="{FF2B5EF4-FFF2-40B4-BE49-F238E27FC236}">
                <a16:creationId xmlns:a16="http://schemas.microsoft.com/office/drawing/2014/main" id="{E2CCC456-38FE-D84C-9DE7-6479CD46BE86}"/>
              </a:ext>
            </a:extLst>
          </p:cNvPr>
          <p:cNvSpPr>
            <a:spLocks noChangeShapeType="1"/>
          </p:cNvSpPr>
          <p:nvPr/>
        </p:nvSpPr>
        <p:spPr bwMode="auto">
          <a:xfrm>
            <a:off x="2219325" y="4572000"/>
            <a:ext cx="457200" cy="4572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1" name="Line 13">
            <a:extLst>
              <a:ext uri="{FF2B5EF4-FFF2-40B4-BE49-F238E27FC236}">
                <a16:creationId xmlns:a16="http://schemas.microsoft.com/office/drawing/2014/main" id="{B597F868-46D9-AB4B-9B2B-BBED59B75B0C}"/>
              </a:ext>
            </a:extLst>
          </p:cNvPr>
          <p:cNvSpPr>
            <a:spLocks noChangeShapeType="1"/>
          </p:cNvSpPr>
          <p:nvPr/>
        </p:nvSpPr>
        <p:spPr bwMode="auto">
          <a:xfrm flipH="1">
            <a:off x="2447925" y="5284788"/>
            <a:ext cx="315913" cy="354012"/>
          </a:xfrm>
          <a:prstGeom prst="line">
            <a:avLst/>
          </a:prstGeom>
          <a:noFill/>
          <a:ln w="76200">
            <a:solidFill>
              <a:srgbClr val="0000FF"/>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3" name="Line 14">
            <a:extLst>
              <a:ext uri="{FF2B5EF4-FFF2-40B4-BE49-F238E27FC236}">
                <a16:creationId xmlns:a16="http://schemas.microsoft.com/office/drawing/2014/main" id="{B7DC9882-921F-6249-82FA-A5C3F8D07B2E}"/>
              </a:ext>
            </a:extLst>
          </p:cNvPr>
          <p:cNvSpPr>
            <a:spLocks noChangeShapeType="1"/>
          </p:cNvSpPr>
          <p:nvPr/>
        </p:nvSpPr>
        <p:spPr bwMode="auto">
          <a:xfrm>
            <a:off x="3057525" y="5257800"/>
            <a:ext cx="354013" cy="314325"/>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4" name="Rectangle 15">
            <a:extLst>
              <a:ext uri="{FF2B5EF4-FFF2-40B4-BE49-F238E27FC236}">
                <a16:creationId xmlns:a16="http://schemas.microsoft.com/office/drawing/2014/main" id="{562621CC-B75F-964D-AF12-FEC5AED6C190}"/>
              </a:ext>
            </a:extLst>
          </p:cNvPr>
          <p:cNvSpPr>
            <a:spLocks noChangeArrowheads="1"/>
          </p:cNvSpPr>
          <p:nvPr/>
        </p:nvSpPr>
        <p:spPr bwMode="auto">
          <a:xfrm>
            <a:off x="3209925" y="6019800"/>
            <a:ext cx="533400" cy="400752"/>
          </a:xfrm>
          <a:prstGeom prst="rect">
            <a:avLst/>
          </a:prstGeom>
          <a:noFill/>
          <a:ln>
            <a:noFill/>
          </a:ln>
          <a:effectLst/>
        </p:spPr>
        <p:txBody>
          <a:bodyPr wrap="square"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P=45</a:t>
            </a:r>
          </a:p>
        </p:txBody>
      </p:sp>
      <p:sp>
        <p:nvSpPr>
          <p:cNvPr id="15" name="Line 16">
            <a:extLst>
              <a:ext uri="{FF2B5EF4-FFF2-40B4-BE49-F238E27FC236}">
                <a16:creationId xmlns:a16="http://schemas.microsoft.com/office/drawing/2014/main" id="{A9E43E2E-2B65-6847-84D0-CA36D4D5A53E}"/>
              </a:ext>
            </a:extLst>
          </p:cNvPr>
          <p:cNvSpPr>
            <a:spLocks noChangeShapeType="1"/>
          </p:cNvSpPr>
          <p:nvPr/>
        </p:nvSpPr>
        <p:spPr bwMode="auto">
          <a:xfrm>
            <a:off x="3971925" y="3581400"/>
            <a:ext cx="1295400" cy="6858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6" name="Line 17">
            <a:extLst>
              <a:ext uri="{FF2B5EF4-FFF2-40B4-BE49-F238E27FC236}">
                <a16:creationId xmlns:a16="http://schemas.microsoft.com/office/drawing/2014/main" id="{7AA13FFC-BEC4-5C42-8344-AE58DC863A51}"/>
              </a:ext>
            </a:extLst>
          </p:cNvPr>
          <p:cNvSpPr>
            <a:spLocks noChangeShapeType="1"/>
          </p:cNvSpPr>
          <p:nvPr/>
        </p:nvSpPr>
        <p:spPr bwMode="auto">
          <a:xfrm flipH="1">
            <a:off x="4886325" y="4564063"/>
            <a:ext cx="469900" cy="388937"/>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7" name="Line 18">
            <a:extLst>
              <a:ext uri="{FF2B5EF4-FFF2-40B4-BE49-F238E27FC236}">
                <a16:creationId xmlns:a16="http://schemas.microsoft.com/office/drawing/2014/main" id="{B03BCD8C-3A97-F84D-A405-1A11F185DC3F}"/>
              </a:ext>
            </a:extLst>
          </p:cNvPr>
          <p:cNvSpPr>
            <a:spLocks noChangeShapeType="1"/>
          </p:cNvSpPr>
          <p:nvPr/>
        </p:nvSpPr>
        <p:spPr bwMode="auto">
          <a:xfrm>
            <a:off x="5724525" y="4495800"/>
            <a:ext cx="533400" cy="4572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8" name="Rectangle 19">
            <a:extLst>
              <a:ext uri="{FF2B5EF4-FFF2-40B4-BE49-F238E27FC236}">
                <a16:creationId xmlns:a16="http://schemas.microsoft.com/office/drawing/2014/main" id="{D957F410-E058-8640-84A7-F9AC6424AAB3}"/>
              </a:ext>
            </a:extLst>
          </p:cNvPr>
          <p:cNvSpPr>
            <a:spLocks noChangeArrowheads="1"/>
          </p:cNvSpPr>
          <p:nvPr/>
        </p:nvSpPr>
        <p:spPr bwMode="auto">
          <a:xfrm>
            <a:off x="3895725" y="6019800"/>
            <a:ext cx="609600" cy="400752"/>
          </a:xfrm>
          <a:prstGeom prst="rect">
            <a:avLst/>
          </a:prstGeom>
          <a:noFill/>
          <a:ln>
            <a:noFill/>
          </a:ln>
          <a:effectLst/>
        </p:spPr>
        <p:txBody>
          <a:bodyPr wrap="square"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P=50</a:t>
            </a:r>
          </a:p>
        </p:txBody>
      </p:sp>
      <p:sp>
        <p:nvSpPr>
          <p:cNvPr id="19" name="Line 21">
            <a:extLst>
              <a:ext uri="{FF2B5EF4-FFF2-40B4-BE49-F238E27FC236}">
                <a16:creationId xmlns:a16="http://schemas.microsoft.com/office/drawing/2014/main" id="{E1EE4304-C1B9-184B-B499-2140CC63F170}"/>
              </a:ext>
            </a:extLst>
          </p:cNvPr>
          <p:cNvSpPr>
            <a:spLocks noChangeShapeType="1"/>
          </p:cNvSpPr>
          <p:nvPr/>
        </p:nvSpPr>
        <p:spPr bwMode="auto">
          <a:xfrm flipH="1">
            <a:off x="4200525" y="5284788"/>
            <a:ext cx="363538" cy="277812"/>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0" name="Line 22">
            <a:extLst>
              <a:ext uri="{FF2B5EF4-FFF2-40B4-BE49-F238E27FC236}">
                <a16:creationId xmlns:a16="http://schemas.microsoft.com/office/drawing/2014/main" id="{34213133-AC77-164E-ACFB-E1316BC0DE02}"/>
              </a:ext>
            </a:extLst>
          </p:cNvPr>
          <p:cNvSpPr>
            <a:spLocks noChangeShapeType="1"/>
          </p:cNvSpPr>
          <p:nvPr/>
        </p:nvSpPr>
        <p:spPr bwMode="auto">
          <a:xfrm>
            <a:off x="4810125" y="5257800"/>
            <a:ext cx="381000" cy="3048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1" name="Rectangle 23">
            <a:extLst>
              <a:ext uri="{FF2B5EF4-FFF2-40B4-BE49-F238E27FC236}">
                <a16:creationId xmlns:a16="http://schemas.microsoft.com/office/drawing/2014/main" id="{FE9DF3EC-4B7D-0C45-B009-C6EA34305285}"/>
              </a:ext>
            </a:extLst>
          </p:cNvPr>
          <p:cNvSpPr>
            <a:spLocks noChangeArrowheads="1"/>
          </p:cNvSpPr>
          <p:nvPr/>
        </p:nvSpPr>
        <p:spPr bwMode="auto">
          <a:xfrm>
            <a:off x="4962525" y="6019800"/>
            <a:ext cx="609600" cy="400752"/>
          </a:xfrm>
          <a:prstGeom prst="rect">
            <a:avLst/>
          </a:prstGeom>
          <a:noFill/>
          <a:ln>
            <a:noFill/>
          </a:ln>
          <a:effectLst/>
        </p:spPr>
        <p:txBody>
          <a:bodyPr wrap="square"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P=25</a:t>
            </a:r>
          </a:p>
        </p:txBody>
      </p:sp>
      <p:sp>
        <p:nvSpPr>
          <p:cNvPr id="22" name="Line 24">
            <a:extLst>
              <a:ext uri="{FF2B5EF4-FFF2-40B4-BE49-F238E27FC236}">
                <a16:creationId xmlns:a16="http://schemas.microsoft.com/office/drawing/2014/main" id="{C687D6C9-7044-8345-91BC-9DDAA0292F54}"/>
              </a:ext>
            </a:extLst>
          </p:cNvPr>
          <p:cNvSpPr>
            <a:spLocks noChangeShapeType="1"/>
          </p:cNvSpPr>
          <p:nvPr/>
        </p:nvSpPr>
        <p:spPr bwMode="auto">
          <a:xfrm flipH="1">
            <a:off x="6029325" y="5257800"/>
            <a:ext cx="304800" cy="3048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3" name="Line 25">
            <a:extLst>
              <a:ext uri="{FF2B5EF4-FFF2-40B4-BE49-F238E27FC236}">
                <a16:creationId xmlns:a16="http://schemas.microsoft.com/office/drawing/2014/main" id="{083B1C4D-D739-BC4B-A228-900F945FEAA1}"/>
              </a:ext>
            </a:extLst>
          </p:cNvPr>
          <p:cNvSpPr>
            <a:spLocks noChangeShapeType="1"/>
          </p:cNvSpPr>
          <p:nvPr/>
        </p:nvSpPr>
        <p:spPr bwMode="auto">
          <a:xfrm>
            <a:off x="6638925" y="5257800"/>
            <a:ext cx="381000" cy="3048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4" name="Rectangle 26">
            <a:extLst>
              <a:ext uri="{FF2B5EF4-FFF2-40B4-BE49-F238E27FC236}">
                <a16:creationId xmlns:a16="http://schemas.microsoft.com/office/drawing/2014/main" id="{DB2BB463-45F2-5B4E-9D3B-48A255290FB3}"/>
              </a:ext>
            </a:extLst>
          </p:cNvPr>
          <p:cNvSpPr>
            <a:spLocks noChangeArrowheads="1"/>
          </p:cNvSpPr>
          <p:nvPr/>
        </p:nvSpPr>
        <p:spPr bwMode="auto">
          <a:xfrm>
            <a:off x="5648325" y="6019800"/>
            <a:ext cx="609600" cy="400752"/>
          </a:xfrm>
          <a:prstGeom prst="rect">
            <a:avLst/>
          </a:prstGeom>
          <a:noFill/>
          <a:ln>
            <a:noFill/>
          </a:ln>
          <a:effectLst/>
        </p:spPr>
        <p:txBody>
          <a:bodyPr wrap="square"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P=25</a:t>
            </a:r>
          </a:p>
        </p:txBody>
      </p:sp>
      <p:sp>
        <p:nvSpPr>
          <p:cNvPr id="25" name="Rectangle 27">
            <a:extLst>
              <a:ext uri="{FF2B5EF4-FFF2-40B4-BE49-F238E27FC236}">
                <a16:creationId xmlns:a16="http://schemas.microsoft.com/office/drawing/2014/main" id="{3404E634-E475-E048-8DC9-C7574F315EDB}"/>
              </a:ext>
            </a:extLst>
          </p:cNvPr>
          <p:cNvSpPr>
            <a:spLocks noChangeArrowheads="1"/>
          </p:cNvSpPr>
          <p:nvPr/>
        </p:nvSpPr>
        <p:spPr bwMode="auto">
          <a:xfrm>
            <a:off x="6867525" y="5943600"/>
            <a:ext cx="609600" cy="400752"/>
          </a:xfrm>
          <a:prstGeom prst="rect">
            <a:avLst/>
          </a:prstGeom>
          <a:noFill/>
          <a:ln>
            <a:noFill/>
          </a:ln>
          <a:effectLst/>
        </p:spPr>
        <p:txBody>
          <a:bodyPr wrap="square"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P=0</a:t>
            </a:r>
          </a:p>
        </p:txBody>
      </p:sp>
      <p:sp>
        <p:nvSpPr>
          <p:cNvPr id="26" name="Rectangle 28">
            <a:extLst>
              <a:ext uri="{FF2B5EF4-FFF2-40B4-BE49-F238E27FC236}">
                <a16:creationId xmlns:a16="http://schemas.microsoft.com/office/drawing/2014/main" id="{EE10CB05-4C37-2843-A0E5-5307BF18A5A5}"/>
              </a:ext>
            </a:extLst>
          </p:cNvPr>
          <p:cNvSpPr>
            <a:spLocks noChangeArrowheads="1"/>
          </p:cNvSpPr>
          <p:nvPr/>
        </p:nvSpPr>
        <p:spPr bwMode="auto">
          <a:xfrm>
            <a:off x="7467600" y="3200400"/>
            <a:ext cx="1219200" cy="400752"/>
          </a:xfrm>
          <a:prstGeom prst="rect">
            <a:avLst/>
          </a:prstGeom>
          <a:noFill/>
          <a:ln>
            <a:noFill/>
          </a:ln>
          <a:effectLst/>
        </p:spPr>
        <p:txBody>
          <a:bodyPr wrap="square"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en-US" altLang="zh-CN" sz="2000">
                <a:solidFill>
                  <a:srgbClr val="000066"/>
                </a:solidFill>
                <a:ea typeface="楷体_GB2312" charset="0"/>
              </a:rPr>
              <a:t>A</a:t>
            </a:r>
          </a:p>
        </p:txBody>
      </p:sp>
      <p:sp>
        <p:nvSpPr>
          <p:cNvPr id="27" name="Rectangle 29">
            <a:extLst>
              <a:ext uri="{FF2B5EF4-FFF2-40B4-BE49-F238E27FC236}">
                <a16:creationId xmlns:a16="http://schemas.microsoft.com/office/drawing/2014/main" id="{2D24452F-9B5C-6F47-A92E-180E0DF25D03}"/>
              </a:ext>
            </a:extLst>
          </p:cNvPr>
          <p:cNvSpPr>
            <a:spLocks noChangeArrowheads="1"/>
          </p:cNvSpPr>
          <p:nvPr/>
        </p:nvSpPr>
        <p:spPr bwMode="auto">
          <a:xfrm>
            <a:off x="7466013" y="4098925"/>
            <a:ext cx="1219200" cy="400752"/>
          </a:xfrm>
          <a:prstGeom prst="rect">
            <a:avLst/>
          </a:prstGeom>
          <a:noFill/>
          <a:ln>
            <a:noFill/>
          </a:ln>
          <a:effectLst/>
        </p:spPr>
        <p:txBody>
          <a:bodyPr wrap="square"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en-US" altLang="zh-CN" sz="2000">
                <a:solidFill>
                  <a:srgbClr val="000066"/>
                </a:solidFill>
                <a:ea typeface="楷体_GB2312" charset="0"/>
              </a:rPr>
              <a:t>B,C</a:t>
            </a:r>
          </a:p>
        </p:txBody>
      </p:sp>
      <p:sp>
        <p:nvSpPr>
          <p:cNvPr id="28" name="Rectangle 30">
            <a:extLst>
              <a:ext uri="{FF2B5EF4-FFF2-40B4-BE49-F238E27FC236}">
                <a16:creationId xmlns:a16="http://schemas.microsoft.com/office/drawing/2014/main" id="{1DE7C422-E3E2-EB4D-A23E-66FADA320A91}"/>
              </a:ext>
            </a:extLst>
          </p:cNvPr>
          <p:cNvSpPr>
            <a:spLocks noChangeArrowheads="1"/>
          </p:cNvSpPr>
          <p:nvPr/>
        </p:nvSpPr>
        <p:spPr bwMode="auto">
          <a:xfrm>
            <a:off x="7466013" y="4860925"/>
            <a:ext cx="1219200" cy="400752"/>
          </a:xfrm>
          <a:prstGeom prst="rect">
            <a:avLst/>
          </a:prstGeom>
          <a:noFill/>
          <a:ln>
            <a:noFill/>
          </a:ln>
          <a:effectLst/>
        </p:spPr>
        <p:txBody>
          <a:bodyPr wrap="square"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en-US" altLang="zh-CN" sz="2000">
                <a:solidFill>
                  <a:srgbClr val="000066"/>
                </a:solidFill>
                <a:ea typeface="楷体_GB2312" charset="0"/>
              </a:rPr>
              <a:t>E,F,G</a:t>
            </a:r>
          </a:p>
        </p:txBody>
      </p:sp>
      <p:sp>
        <p:nvSpPr>
          <p:cNvPr id="29" name="Rectangle 31">
            <a:extLst>
              <a:ext uri="{FF2B5EF4-FFF2-40B4-BE49-F238E27FC236}">
                <a16:creationId xmlns:a16="http://schemas.microsoft.com/office/drawing/2014/main" id="{03DC85CF-3E18-C146-A68C-FD19EFFB3C81}"/>
              </a:ext>
            </a:extLst>
          </p:cNvPr>
          <p:cNvSpPr>
            <a:spLocks noChangeArrowheads="1"/>
          </p:cNvSpPr>
          <p:nvPr/>
        </p:nvSpPr>
        <p:spPr bwMode="auto">
          <a:xfrm>
            <a:off x="7391400" y="2590800"/>
            <a:ext cx="1447800" cy="400752"/>
          </a:xfrm>
          <a:prstGeom prst="rect">
            <a:avLst/>
          </a:prstGeom>
          <a:noFill/>
          <a:ln>
            <a:noFill/>
          </a:ln>
          <a:effectLst/>
        </p:spPr>
        <p:txBody>
          <a:bodyPr wrap="square"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en-US" altLang="zh-CN" sz="2000" b="1">
                <a:solidFill>
                  <a:srgbClr val="0000FF"/>
                </a:solidFill>
                <a:ea typeface="楷体_GB2312" charset="0"/>
              </a:rPr>
              <a:t>FIFO</a:t>
            </a:r>
            <a:r>
              <a:rPr lang="zh-CN" altLang="en-US" sz="2000" b="1">
                <a:solidFill>
                  <a:srgbClr val="0000FF"/>
                </a:solidFill>
                <a:ea typeface="楷体_GB2312" charset="0"/>
              </a:rPr>
              <a:t>队列</a:t>
            </a:r>
          </a:p>
        </p:txBody>
      </p:sp>
      <p:sp>
        <p:nvSpPr>
          <p:cNvPr id="30" name="Rectangle 32">
            <a:extLst>
              <a:ext uri="{FF2B5EF4-FFF2-40B4-BE49-F238E27FC236}">
                <a16:creationId xmlns:a16="http://schemas.microsoft.com/office/drawing/2014/main" id="{0D151E87-E5AE-A84B-9DA4-E174A1888FA2}"/>
              </a:ext>
            </a:extLst>
          </p:cNvPr>
          <p:cNvSpPr>
            <a:spLocks noChangeArrowheads="1"/>
          </p:cNvSpPr>
          <p:nvPr/>
        </p:nvSpPr>
        <p:spPr bwMode="auto">
          <a:xfrm>
            <a:off x="7467600" y="5562600"/>
            <a:ext cx="1371600" cy="400752"/>
          </a:xfrm>
          <a:prstGeom prst="rect">
            <a:avLst/>
          </a:prstGeom>
          <a:noFill/>
          <a:ln>
            <a:noFill/>
          </a:ln>
          <a:effectLst/>
        </p:spPr>
        <p:txBody>
          <a:bodyPr wrap="square"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en-US" altLang="zh-CN" sz="2000">
                <a:solidFill>
                  <a:srgbClr val="000066"/>
                </a:solidFill>
                <a:ea typeface="楷体_GB2312" charset="0"/>
              </a:rPr>
              <a:t>K,L,M,N,O</a:t>
            </a:r>
          </a:p>
        </p:txBody>
      </p:sp>
    </p:spTree>
    <p:extLst>
      <p:ext uri="{BB962C8B-B14F-4D97-AF65-F5344CB8AC3E}">
        <p14:creationId xmlns:p14="http://schemas.microsoft.com/office/powerpoint/2010/main" val="410440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27</a:t>
            </a:fld>
            <a:endParaRPr lang="en-US" altLang="zh-CN"/>
          </a:p>
        </p:txBody>
      </p:sp>
      <p:sp>
        <p:nvSpPr>
          <p:cNvPr id="4" name="Rectangle 2">
            <a:extLst>
              <a:ext uri="{FF2B5EF4-FFF2-40B4-BE49-F238E27FC236}">
                <a16:creationId xmlns:a16="http://schemas.microsoft.com/office/drawing/2014/main" id="{B8F3C361-2AC1-DA43-A00C-7EC05EA9F7C4}"/>
              </a:ext>
            </a:extLst>
          </p:cNvPr>
          <p:cNvSpPr txBox="1">
            <a:spLocks noChangeArrowheads="1"/>
          </p:cNvSpPr>
          <p:nvPr/>
        </p:nvSpPr>
        <p:spPr>
          <a:xfrm>
            <a:off x="533400" y="1524000"/>
            <a:ext cx="8534400" cy="4572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zh-CN" altLang="en-US">
                <a:ea typeface="宋体" charset="-122"/>
              </a:rPr>
              <a:t>队列式分支限界法</a:t>
            </a:r>
            <a:r>
              <a:rPr lang="en-US" altLang="zh-CN">
                <a:ea typeface="宋体" charset="-122"/>
              </a:rPr>
              <a:t>FIFO</a:t>
            </a:r>
            <a:r>
              <a:rPr lang="zh-CN" altLang="en-US">
                <a:ea typeface="宋体" charset="-122"/>
              </a:rPr>
              <a:t>：</a:t>
            </a:r>
          </a:p>
          <a:p>
            <a:pPr lvl="1" eaLnBrk="1" hangingPunct="1">
              <a:buFontTx/>
              <a:buNone/>
              <a:defRPr/>
            </a:pPr>
            <a:r>
              <a:rPr lang="en-US" altLang="zh-CN">
                <a:ea typeface="宋体" charset="-122"/>
              </a:rPr>
              <a:t>[</a:t>
            </a:r>
            <a:r>
              <a:rPr lang="en-US" altLang="zh-CN" u="sng">
                <a:ea typeface="宋体" charset="-122"/>
              </a:rPr>
              <a:t>A</a:t>
            </a:r>
            <a:r>
              <a:rPr lang="en-US" altLang="zh-CN">
                <a:ea typeface="宋体" charset="-122"/>
              </a:rPr>
              <a:t>] </a:t>
            </a:r>
            <a:r>
              <a:rPr lang="en-US" altLang="zh-CN">
                <a:solidFill>
                  <a:schemeClr val="accent1"/>
                </a:solidFill>
                <a:ea typeface="宋体" charset="-122"/>
              </a:rPr>
              <a:t>B, C</a:t>
            </a:r>
            <a:r>
              <a:rPr lang="en-US" altLang="zh-CN">
                <a:ea typeface="宋体" charset="-122"/>
              </a:rPr>
              <a:t> =&gt; B, C</a:t>
            </a:r>
          </a:p>
          <a:p>
            <a:pPr lvl="1" eaLnBrk="1" hangingPunct="1">
              <a:buFontTx/>
              <a:buNone/>
              <a:defRPr/>
            </a:pPr>
            <a:r>
              <a:rPr lang="en-US" altLang="zh-CN">
                <a:ea typeface="宋体" charset="-122"/>
              </a:rPr>
              <a:t>[</a:t>
            </a:r>
            <a:r>
              <a:rPr lang="en-US" altLang="zh-CN" u="sng">
                <a:ea typeface="宋体" charset="-122"/>
              </a:rPr>
              <a:t>B</a:t>
            </a:r>
            <a:r>
              <a:rPr lang="en-US" altLang="zh-CN">
                <a:ea typeface="宋体" charset="-122"/>
              </a:rPr>
              <a:t>, C] </a:t>
            </a:r>
            <a:r>
              <a:rPr lang="en-US" altLang="zh-CN">
                <a:solidFill>
                  <a:schemeClr val="accent1"/>
                </a:solidFill>
                <a:ea typeface="宋体" charset="-122"/>
              </a:rPr>
              <a:t>D, E</a:t>
            </a:r>
            <a:r>
              <a:rPr lang="en-US" altLang="zh-CN">
                <a:ea typeface="宋体" charset="-122"/>
              </a:rPr>
              <a:t> =&gt; E</a:t>
            </a:r>
          </a:p>
          <a:p>
            <a:pPr lvl="1" eaLnBrk="1" hangingPunct="1">
              <a:buFontTx/>
              <a:buNone/>
              <a:defRPr/>
            </a:pPr>
            <a:r>
              <a:rPr lang="en-US" altLang="zh-CN">
                <a:ea typeface="宋体" charset="-122"/>
              </a:rPr>
              <a:t>[</a:t>
            </a:r>
            <a:r>
              <a:rPr lang="en-US" altLang="zh-CN" u="sng">
                <a:ea typeface="宋体" charset="-122"/>
              </a:rPr>
              <a:t>C</a:t>
            </a:r>
            <a:r>
              <a:rPr lang="en-US" altLang="zh-CN">
                <a:ea typeface="宋体" charset="-122"/>
              </a:rPr>
              <a:t>, E] </a:t>
            </a:r>
            <a:r>
              <a:rPr lang="en-US" altLang="zh-CN">
                <a:solidFill>
                  <a:schemeClr val="accent1"/>
                </a:solidFill>
                <a:ea typeface="宋体" charset="-122"/>
              </a:rPr>
              <a:t>F, G</a:t>
            </a:r>
            <a:r>
              <a:rPr lang="en-US" altLang="zh-CN">
                <a:ea typeface="宋体" charset="-122"/>
              </a:rPr>
              <a:t> =&gt; F, G</a:t>
            </a:r>
          </a:p>
          <a:p>
            <a:pPr lvl="1" eaLnBrk="1" hangingPunct="1">
              <a:buFontTx/>
              <a:buNone/>
              <a:defRPr/>
            </a:pPr>
            <a:r>
              <a:rPr lang="en-US" altLang="zh-CN">
                <a:ea typeface="宋体" charset="-122"/>
              </a:rPr>
              <a:t>[</a:t>
            </a:r>
            <a:r>
              <a:rPr lang="en-US" altLang="zh-CN" u="sng">
                <a:ea typeface="宋体" charset="-122"/>
              </a:rPr>
              <a:t>E</a:t>
            </a:r>
            <a:r>
              <a:rPr lang="en-US" altLang="zh-CN">
                <a:ea typeface="宋体" charset="-122"/>
              </a:rPr>
              <a:t>, F, G]  </a:t>
            </a:r>
            <a:r>
              <a:rPr lang="en-US" altLang="zh-CN">
                <a:solidFill>
                  <a:schemeClr val="accent1"/>
                </a:solidFill>
                <a:ea typeface="宋体" charset="-122"/>
              </a:rPr>
              <a:t>J, K</a:t>
            </a:r>
            <a:r>
              <a:rPr lang="en-US" altLang="zh-CN">
                <a:ea typeface="宋体" charset="-122"/>
              </a:rPr>
              <a:t> =&gt; </a:t>
            </a:r>
            <a:r>
              <a:rPr lang="en-US" altLang="zh-CN">
                <a:solidFill>
                  <a:srgbClr val="FF3300"/>
                </a:solidFill>
                <a:ea typeface="宋体" charset="-122"/>
              </a:rPr>
              <a:t>K(45) [1,0,0]</a:t>
            </a:r>
          </a:p>
          <a:p>
            <a:pPr lvl="1" eaLnBrk="1" hangingPunct="1">
              <a:buFontTx/>
              <a:buNone/>
              <a:defRPr/>
            </a:pPr>
            <a:r>
              <a:rPr lang="en-US" altLang="zh-CN">
                <a:ea typeface="宋体" charset="-122"/>
              </a:rPr>
              <a:t>[</a:t>
            </a:r>
            <a:r>
              <a:rPr lang="en-US" altLang="zh-CN" u="sng">
                <a:ea typeface="宋体" charset="-122"/>
              </a:rPr>
              <a:t>F</a:t>
            </a:r>
            <a:r>
              <a:rPr lang="en-US" altLang="zh-CN">
                <a:ea typeface="宋体" charset="-122"/>
              </a:rPr>
              <a:t>, G] </a:t>
            </a:r>
            <a:r>
              <a:rPr lang="en-US" altLang="zh-CN">
                <a:solidFill>
                  <a:schemeClr val="accent1"/>
                </a:solidFill>
                <a:ea typeface="宋体" charset="-122"/>
              </a:rPr>
              <a:t>L, M</a:t>
            </a:r>
            <a:r>
              <a:rPr lang="en-US" altLang="zh-CN">
                <a:ea typeface="宋体" charset="-122"/>
              </a:rPr>
              <a:t> =&gt;</a:t>
            </a:r>
            <a:r>
              <a:rPr lang="en-US" altLang="zh-CN">
                <a:solidFill>
                  <a:srgbClr val="FF3300"/>
                </a:solidFill>
                <a:ea typeface="宋体" charset="-122"/>
              </a:rPr>
              <a:t>L(50) [0, 1, 1] M(25)</a:t>
            </a:r>
          </a:p>
          <a:p>
            <a:pPr lvl="1" eaLnBrk="1" hangingPunct="1">
              <a:buFontTx/>
              <a:buNone/>
              <a:defRPr/>
            </a:pPr>
            <a:r>
              <a:rPr lang="en-US" altLang="zh-CN">
                <a:ea typeface="宋体" charset="-122"/>
              </a:rPr>
              <a:t>[</a:t>
            </a:r>
            <a:r>
              <a:rPr lang="en-US" altLang="zh-CN" u="sng">
                <a:ea typeface="宋体" charset="-122"/>
              </a:rPr>
              <a:t>G</a:t>
            </a:r>
            <a:r>
              <a:rPr lang="en-US" altLang="zh-CN">
                <a:ea typeface="宋体" charset="-122"/>
              </a:rPr>
              <a:t>] </a:t>
            </a:r>
            <a:r>
              <a:rPr lang="en-US" altLang="zh-CN">
                <a:solidFill>
                  <a:schemeClr val="accent1"/>
                </a:solidFill>
                <a:ea typeface="宋体" charset="-122"/>
              </a:rPr>
              <a:t>N, O</a:t>
            </a:r>
            <a:r>
              <a:rPr lang="en-US" altLang="zh-CN">
                <a:ea typeface="宋体" charset="-122"/>
              </a:rPr>
              <a:t> =&gt;</a:t>
            </a:r>
            <a:r>
              <a:rPr lang="en-US" altLang="zh-CN">
                <a:solidFill>
                  <a:srgbClr val="FF3300"/>
                </a:solidFill>
                <a:ea typeface="宋体" charset="-122"/>
              </a:rPr>
              <a:t>N(25), O(0)</a:t>
            </a:r>
          </a:p>
          <a:p>
            <a:pPr lvl="1" eaLnBrk="1" hangingPunct="1">
              <a:buFontTx/>
              <a:buNone/>
              <a:defRPr/>
            </a:pPr>
            <a:r>
              <a:rPr lang="zh-CN" altLang="en-US">
                <a:solidFill>
                  <a:srgbClr val="000000"/>
                </a:solidFill>
                <a:ea typeface="宋体" charset="-122"/>
              </a:rPr>
              <a:t>不搜索以不可行结点为根的子树</a:t>
            </a:r>
            <a:endParaRPr lang="zh-CN" altLang="en-US" dirty="0">
              <a:solidFill>
                <a:srgbClr val="000000"/>
              </a:solidFill>
              <a:ea typeface="宋体" charset="-122"/>
            </a:endParaRPr>
          </a:p>
        </p:txBody>
      </p:sp>
    </p:spTree>
    <p:extLst>
      <p:ext uri="{BB962C8B-B14F-4D97-AF65-F5344CB8AC3E}">
        <p14:creationId xmlns:p14="http://schemas.microsoft.com/office/powerpoint/2010/main" val="1568542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28</a:t>
            </a:fld>
            <a:endParaRPr lang="en-US" altLang="zh-CN"/>
          </a:p>
        </p:txBody>
      </p:sp>
      <p:sp>
        <p:nvSpPr>
          <p:cNvPr id="4" name="Rectangle 7">
            <a:extLst>
              <a:ext uri="{FF2B5EF4-FFF2-40B4-BE49-F238E27FC236}">
                <a16:creationId xmlns:a16="http://schemas.microsoft.com/office/drawing/2014/main" id="{7C14239E-531E-A546-A81C-B8C195C0666D}"/>
              </a:ext>
            </a:extLst>
          </p:cNvPr>
          <p:cNvSpPr>
            <a:spLocks noChangeArrowheads="1"/>
          </p:cNvSpPr>
          <p:nvPr/>
        </p:nvSpPr>
        <p:spPr bwMode="auto">
          <a:xfrm>
            <a:off x="685800" y="1676400"/>
            <a:ext cx="7924800" cy="143192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 typeface="Wingdings" charset="2"/>
              <a:buChar char="Ø"/>
              <a:defRPr/>
            </a:pPr>
            <a:r>
              <a:rPr lang="zh-CN" altLang="en-US" sz="2800" dirty="0">
                <a:solidFill>
                  <a:srgbClr val="000066"/>
                </a:solidFill>
                <a:latin typeface="Times New Roman" charset="0"/>
                <a:ea typeface="黑体" charset="-122"/>
              </a:rPr>
              <a:t>优先队列式分支限界法的基本思想</a:t>
            </a:r>
          </a:p>
          <a:p>
            <a:pPr eaLnBrk="1" hangingPunct="1">
              <a:spcBef>
                <a:spcPct val="50000"/>
              </a:spcBef>
              <a:buClr>
                <a:srgbClr val="800000"/>
              </a:buClr>
              <a:buFontTx/>
              <a:buChar char="•"/>
              <a:defRPr/>
            </a:pPr>
            <a:r>
              <a:rPr lang="zh-CN" altLang="en-US" dirty="0">
                <a:solidFill>
                  <a:srgbClr val="000066"/>
                </a:solidFill>
                <a:ea typeface="楷体_GB2312" charset="0"/>
              </a:rPr>
              <a:t>首先，要对输入数据进行预处理，将各物品依其单位重量价值从大到小进行排列。</a:t>
            </a:r>
          </a:p>
        </p:txBody>
      </p:sp>
      <p:sp>
        <p:nvSpPr>
          <p:cNvPr id="5" name="Rectangle 3">
            <a:extLst>
              <a:ext uri="{FF2B5EF4-FFF2-40B4-BE49-F238E27FC236}">
                <a16:creationId xmlns:a16="http://schemas.microsoft.com/office/drawing/2014/main" id="{85850DF7-222E-D64F-BC55-956512034BD1}"/>
              </a:ext>
            </a:extLst>
          </p:cNvPr>
          <p:cNvSpPr>
            <a:spLocks noChangeArrowheads="1"/>
          </p:cNvSpPr>
          <p:nvPr/>
        </p:nvSpPr>
        <p:spPr bwMode="auto">
          <a:xfrm>
            <a:off x="685800" y="3124200"/>
            <a:ext cx="8001000" cy="228282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Tx/>
              <a:buChar char="•"/>
              <a:defRPr/>
            </a:pPr>
            <a:r>
              <a:rPr lang="zh-CN" altLang="en-US" dirty="0">
                <a:solidFill>
                  <a:srgbClr val="000066"/>
                </a:solidFill>
                <a:latin typeface="楷体_GB2312" charset="0"/>
                <a:ea typeface="楷体_GB2312" charset="0"/>
              </a:rPr>
              <a:t>算法首先检查当前扩展结点的左儿子结点的</a:t>
            </a:r>
            <a:r>
              <a:rPr lang="zh-CN" altLang="en-US" dirty="0">
                <a:solidFill>
                  <a:srgbClr val="0000FF"/>
                </a:solidFill>
                <a:latin typeface="楷体_GB2312" charset="0"/>
                <a:ea typeface="楷体_GB2312" charset="0"/>
              </a:rPr>
              <a:t>可行性</a:t>
            </a:r>
            <a:r>
              <a:rPr lang="zh-CN" altLang="en-US" dirty="0">
                <a:solidFill>
                  <a:srgbClr val="000066"/>
                </a:solidFill>
                <a:latin typeface="楷体_GB2312" charset="0"/>
                <a:ea typeface="楷体_GB2312" charset="0"/>
              </a:rPr>
              <a:t>。</a:t>
            </a:r>
            <a:br>
              <a:rPr lang="zh-CN" altLang="en-US" dirty="0">
                <a:solidFill>
                  <a:srgbClr val="000066"/>
                </a:solidFill>
                <a:latin typeface="楷体_GB2312" charset="0"/>
                <a:ea typeface="楷体_GB2312" charset="0"/>
              </a:rPr>
            </a:br>
            <a:r>
              <a:rPr lang="zh-CN" altLang="en-US" dirty="0">
                <a:solidFill>
                  <a:srgbClr val="0000FF"/>
                </a:solidFill>
                <a:latin typeface="楷体_GB2312" charset="0"/>
                <a:ea typeface="楷体_GB2312" charset="0"/>
              </a:rPr>
              <a:t>如果该左儿子结点是可行结点</a:t>
            </a:r>
            <a:r>
              <a:rPr lang="zh-CN" altLang="en-US" dirty="0">
                <a:solidFill>
                  <a:srgbClr val="000066"/>
                </a:solidFill>
                <a:latin typeface="楷体_GB2312" charset="0"/>
                <a:ea typeface="楷体_GB2312" charset="0"/>
              </a:rPr>
              <a:t>，则将它加入到子集树和活结点优先队列中。</a:t>
            </a:r>
            <a:br>
              <a:rPr lang="zh-CN" altLang="en-US" dirty="0">
                <a:solidFill>
                  <a:srgbClr val="000066"/>
                </a:solidFill>
                <a:latin typeface="楷体_GB2312" charset="0"/>
                <a:ea typeface="楷体_GB2312" charset="0"/>
              </a:rPr>
            </a:br>
            <a:r>
              <a:rPr lang="zh-CN" altLang="en-US" dirty="0">
                <a:solidFill>
                  <a:srgbClr val="0000FF"/>
                </a:solidFill>
                <a:latin typeface="楷体_GB2312" charset="0"/>
                <a:ea typeface="楷体_GB2312" charset="0"/>
              </a:rPr>
              <a:t>当前扩展结点的右儿子结点一定是可行结点</a:t>
            </a:r>
            <a:r>
              <a:rPr lang="zh-CN" altLang="en-US" dirty="0">
                <a:solidFill>
                  <a:srgbClr val="000066"/>
                </a:solidFill>
                <a:latin typeface="楷体_GB2312" charset="0"/>
                <a:ea typeface="楷体_GB2312" charset="0"/>
              </a:rPr>
              <a:t>，仅当右儿子结点满足上界约束时才将它加入子集树和活结点优先队列。当扩展到叶节点时为问题的最优值。</a:t>
            </a:r>
          </a:p>
        </p:txBody>
      </p:sp>
      <p:sp>
        <p:nvSpPr>
          <p:cNvPr id="6" name="Rectangle 2">
            <a:extLst>
              <a:ext uri="{FF2B5EF4-FFF2-40B4-BE49-F238E27FC236}">
                <a16:creationId xmlns:a16="http://schemas.microsoft.com/office/drawing/2014/main" id="{36236D1A-0CA8-F44D-B3B7-2F041C634B44}"/>
              </a:ext>
            </a:extLst>
          </p:cNvPr>
          <p:cNvSpPr>
            <a:spLocks noChangeArrowheads="1"/>
          </p:cNvSpPr>
          <p:nvPr/>
        </p:nvSpPr>
        <p:spPr bwMode="auto">
          <a:xfrm>
            <a:off x="685800" y="5410200"/>
            <a:ext cx="7924800" cy="82232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Tx/>
              <a:buChar char="•"/>
              <a:defRPr/>
            </a:pPr>
            <a:r>
              <a:rPr lang="zh-CN" altLang="en-US">
                <a:solidFill>
                  <a:srgbClr val="0000FF"/>
                </a:solidFill>
                <a:ea typeface="楷体_GB2312" charset="0"/>
              </a:rPr>
              <a:t>结点的优先级</a:t>
            </a:r>
            <a:r>
              <a:rPr lang="zh-CN" altLang="en-US">
                <a:solidFill>
                  <a:srgbClr val="000066"/>
                </a:solidFill>
                <a:ea typeface="楷体_GB2312" charset="0"/>
              </a:rPr>
              <a:t>由已装袋的物品价值加上剩下的最大单位重量价值的物品装满剩余容量的价值和。</a:t>
            </a:r>
          </a:p>
        </p:txBody>
      </p:sp>
    </p:spTree>
    <p:extLst>
      <p:ext uri="{BB962C8B-B14F-4D97-AF65-F5344CB8AC3E}">
        <p14:creationId xmlns:p14="http://schemas.microsoft.com/office/powerpoint/2010/main" val="35134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29</a:t>
            </a:fld>
            <a:endParaRPr lang="en-US" altLang="zh-CN"/>
          </a:p>
        </p:txBody>
      </p:sp>
      <p:sp>
        <p:nvSpPr>
          <p:cNvPr id="4" name="Rectangle 5">
            <a:extLst>
              <a:ext uri="{FF2B5EF4-FFF2-40B4-BE49-F238E27FC236}">
                <a16:creationId xmlns:a16="http://schemas.microsoft.com/office/drawing/2014/main" id="{F6F5806A-9053-A04B-B39F-0D600F824475}"/>
              </a:ext>
            </a:extLst>
          </p:cNvPr>
          <p:cNvSpPr>
            <a:spLocks noChangeArrowheads="1"/>
          </p:cNvSpPr>
          <p:nvPr/>
        </p:nvSpPr>
        <p:spPr bwMode="auto">
          <a:xfrm>
            <a:off x="688813" y="2422525"/>
            <a:ext cx="6629400" cy="457200"/>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 typeface="Wingdings" charset="2"/>
              <a:buChar char="Ø"/>
              <a:defRPr/>
            </a:pPr>
            <a:r>
              <a:rPr lang="zh-CN" altLang="en-US">
                <a:solidFill>
                  <a:srgbClr val="000066"/>
                </a:solidFill>
                <a:latin typeface="Times New Roman" charset="0"/>
                <a:ea typeface="黑体" charset="-122"/>
              </a:rPr>
              <a:t>优先队列式分支限界法的基本思想</a:t>
            </a:r>
          </a:p>
        </p:txBody>
      </p:sp>
      <p:pic>
        <p:nvPicPr>
          <p:cNvPr id="5" name="Picture 6">
            <a:extLst>
              <a:ext uri="{FF2B5EF4-FFF2-40B4-BE49-F238E27FC236}">
                <a16:creationId xmlns:a16="http://schemas.microsoft.com/office/drawing/2014/main" id="{859FC243-B01E-4D49-90ED-0702A0659A99}"/>
              </a:ext>
            </a:extLst>
          </p:cNvPr>
          <p:cNvPicPr>
            <a:picLocks noChangeArrowheads="1"/>
          </p:cNvPicPr>
          <p:nvPr/>
        </p:nvPicPr>
        <p:blipFill>
          <a:blip r:embed="rId2"/>
          <a:srcRect/>
          <a:stretch>
            <a:fillRect/>
          </a:stretch>
        </p:blipFill>
        <p:spPr bwMode="auto">
          <a:xfrm>
            <a:off x="4194013" y="3048000"/>
            <a:ext cx="4813300" cy="2451100"/>
          </a:xfrm>
          <a:prstGeom prst="rect">
            <a:avLst/>
          </a:prstGeom>
          <a:noFill/>
          <a:ln>
            <a:noFill/>
          </a:ln>
          <a:effectLst/>
        </p:spPr>
      </p:pic>
      <p:sp>
        <p:nvSpPr>
          <p:cNvPr id="6" name="Rectangle 7">
            <a:extLst>
              <a:ext uri="{FF2B5EF4-FFF2-40B4-BE49-F238E27FC236}">
                <a16:creationId xmlns:a16="http://schemas.microsoft.com/office/drawing/2014/main" id="{87ED9F23-0A80-F944-9FF2-1628C911FF28}"/>
              </a:ext>
            </a:extLst>
          </p:cNvPr>
          <p:cNvSpPr>
            <a:spLocks noChangeArrowheads="1"/>
          </p:cNvSpPr>
          <p:nvPr/>
        </p:nvSpPr>
        <p:spPr bwMode="auto">
          <a:xfrm>
            <a:off x="765013" y="1371600"/>
            <a:ext cx="7921625" cy="96837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20000"/>
              </a:lnSpc>
              <a:buClr>
                <a:srgbClr val="800000"/>
              </a:buClr>
              <a:buFont typeface="Wingdings" charset="2"/>
              <a:buChar char="Ø"/>
              <a:defRPr/>
            </a:pPr>
            <a:r>
              <a:rPr lang="zh-CN" altLang="en-US" b="1" dirty="0">
                <a:solidFill>
                  <a:srgbClr val="FF0000"/>
                </a:solidFill>
                <a:latin typeface="宋体" charset="-122"/>
              </a:rPr>
              <a:t>实例</a:t>
            </a:r>
            <a:r>
              <a:rPr lang="zh-CN" altLang="en-US" dirty="0">
                <a:solidFill>
                  <a:srgbClr val="0000FF"/>
                </a:solidFill>
                <a:latin typeface="宋体" charset="-122"/>
              </a:rPr>
              <a:t> </a:t>
            </a:r>
            <a:br>
              <a:rPr lang="zh-CN" altLang="en-US" dirty="0">
                <a:solidFill>
                  <a:srgbClr val="0000FF"/>
                </a:solidFill>
                <a:latin typeface="宋体" charset="-122"/>
              </a:rPr>
            </a:br>
            <a:r>
              <a:rPr lang="en-US" altLang="zh-CN" b="1" dirty="0">
                <a:solidFill>
                  <a:srgbClr val="0000FF"/>
                </a:solidFill>
                <a:latin typeface="宋体" charset="-122"/>
              </a:rPr>
              <a:t>n=3</a:t>
            </a:r>
            <a:r>
              <a:rPr lang="zh-CN" altLang="en-US" b="1" dirty="0">
                <a:solidFill>
                  <a:srgbClr val="0000FF"/>
                </a:solidFill>
                <a:latin typeface="宋体" charset="-122"/>
              </a:rPr>
              <a:t>，</a:t>
            </a:r>
            <a:r>
              <a:rPr lang="en-US" altLang="zh-CN" b="1" dirty="0">
                <a:solidFill>
                  <a:srgbClr val="0000FF"/>
                </a:solidFill>
                <a:latin typeface="宋体" charset="-122"/>
              </a:rPr>
              <a:t>C=30</a:t>
            </a:r>
            <a:r>
              <a:rPr lang="zh-CN" altLang="en-US" b="1" dirty="0">
                <a:solidFill>
                  <a:srgbClr val="0000FF"/>
                </a:solidFill>
                <a:latin typeface="宋体" charset="-122"/>
              </a:rPr>
              <a:t>，</a:t>
            </a:r>
            <a:r>
              <a:rPr lang="en-US" altLang="zh-CN" b="1" dirty="0">
                <a:solidFill>
                  <a:srgbClr val="0000FF"/>
                </a:solidFill>
                <a:latin typeface="宋体" charset="-122"/>
              </a:rPr>
              <a:t>w={16</a:t>
            </a:r>
            <a:r>
              <a:rPr lang="zh-CN" altLang="en-US" b="1" dirty="0">
                <a:solidFill>
                  <a:srgbClr val="0000FF"/>
                </a:solidFill>
                <a:latin typeface="宋体" charset="-122"/>
              </a:rPr>
              <a:t>，</a:t>
            </a:r>
            <a:r>
              <a:rPr lang="en-US" altLang="zh-CN" b="1" dirty="0">
                <a:solidFill>
                  <a:srgbClr val="0000FF"/>
                </a:solidFill>
                <a:latin typeface="宋体" charset="-122"/>
              </a:rPr>
              <a:t>15</a:t>
            </a:r>
            <a:r>
              <a:rPr lang="zh-CN" altLang="en-US" b="1" dirty="0">
                <a:solidFill>
                  <a:srgbClr val="0000FF"/>
                </a:solidFill>
                <a:latin typeface="宋体" charset="-122"/>
              </a:rPr>
              <a:t>，</a:t>
            </a:r>
            <a:r>
              <a:rPr lang="en-US" altLang="zh-CN" b="1" dirty="0">
                <a:solidFill>
                  <a:srgbClr val="0000FF"/>
                </a:solidFill>
                <a:latin typeface="宋体" charset="-122"/>
              </a:rPr>
              <a:t>15}</a:t>
            </a:r>
            <a:r>
              <a:rPr lang="zh-CN" altLang="en-US" b="1" dirty="0">
                <a:solidFill>
                  <a:srgbClr val="0000FF"/>
                </a:solidFill>
                <a:latin typeface="宋体" charset="-122"/>
              </a:rPr>
              <a:t>，</a:t>
            </a:r>
            <a:r>
              <a:rPr lang="en-US" altLang="zh-CN" b="1" dirty="0">
                <a:solidFill>
                  <a:srgbClr val="0000FF"/>
                </a:solidFill>
                <a:latin typeface="宋体" charset="-122"/>
              </a:rPr>
              <a:t>p={45</a:t>
            </a:r>
            <a:r>
              <a:rPr lang="zh-CN" altLang="en-US" b="1" dirty="0">
                <a:solidFill>
                  <a:srgbClr val="0000FF"/>
                </a:solidFill>
                <a:latin typeface="宋体" charset="-122"/>
              </a:rPr>
              <a:t>，</a:t>
            </a:r>
            <a:r>
              <a:rPr lang="en-US" altLang="zh-CN" b="1" dirty="0">
                <a:solidFill>
                  <a:srgbClr val="0000FF"/>
                </a:solidFill>
                <a:latin typeface="宋体" charset="-122"/>
              </a:rPr>
              <a:t>25</a:t>
            </a:r>
            <a:r>
              <a:rPr lang="zh-CN" altLang="en-US" b="1" dirty="0">
                <a:solidFill>
                  <a:srgbClr val="0000FF"/>
                </a:solidFill>
                <a:latin typeface="宋体" charset="-122"/>
              </a:rPr>
              <a:t>，</a:t>
            </a:r>
            <a:r>
              <a:rPr lang="en-US" altLang="zh-CN" b="1" dirty="0">
                <a:solidFill>
                  <a:srgbClr val="0000FF"/>
                </a:solidFill>
                <a:latin typeface="宋体" charset="-122"/>
              </a:rPr>
              <a:t>25}</a:t>
            </a:r>
          </a:p>
        </p:txBody>
      </p:sp>
      <p:sp>
        <p:nvSpPr>
          <p:cNvPr id="7" name="Rectangle 8">
            <a:extLst>
              <a:ext uri="{FF2B5EF4-FFF2-40B4-BE49-F238E27FC236}">
                <a16:creationId xmlns:a16="http://schemas.microsoft.com/office/drawing/2014/main" id="{C483A7F3-830B-AE48-BD4A-84EABA6630C3}"/>
              </a:ext>
            </a:extLst>
          </p:cNvPr>
          <p:cNvSpPr>
            <a:spLocks noChangeArrowheads="1"/>
          </p:cNvSpPr>
          <p:nvPr/>
        </p:nvSpPr>
        <p:spPr bwMode="auto">
          <a:xfrm>
            <a:off x="920588" y="2992438"/>
            <a:ext cx="3194050" cy="3094037"/>
          </a:xfrm>
          <a:prstGeom prst="rect">
            <a:avLst/>
          </a:prstGeom>
          <a:solidFill>
            <a:srgbClr val="FFFF99"/>
          </a:solidFill>
          <a:ln w="12700">
            <a:solidFill>
              <a:schemeClr val="tx1"/>
            </a:solidFill>
            <a:miter lim="800000"/>
            <a:headEnd/>
            <a:tailEnd/>
          </a:ln>
          <a:effec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buClr>
                <a:srgbClr val="9900FF"/>
              </a:buClr>
              <a:buFont typeface="Wingdings" pitchFamily="2" charset="2"/>
              <a:buChar char="ü"/>
              <a:defRPr/>
            </a:pPr>
            <a:r>
              <a:rPr lang="en-US" altLang="zh-CN" sz="2000" b="1">
                <a:solidFill>
                  <a:srgbClr val="0000FF"/>
                </a:solidFill>
                <a:latin typeface="Arial" panose="020B0604020202020204" pitchFamily="34" charset="0"/>
              </a:rPr>
              <a:t> </a:t>
            </a:r>
            <a:r>
              <a:rPr lang="zh-CN" altLang="en-US" sz="2000" b="1">
                <a:solidFill>
                  <a:srgbClr val="0000FF"/>
                </a:solidFill>
                <a:latin typeface="Arial" panose="020B0604020202020204" pitchFamily="34" charset="0"/>
              </a:rPr>
              <a:t>使用最大堆 </a:t>
            </a:r>
          </a:p>
          <a:p>
            <a:pPr eaLnBrk="1" hangingPunct="1">
              <a:lnSpc>
                <a:spcPct val="140000"/>
              </a:lnSpc>
              <a:buClr>
                <a:srgbClr val="9900FF"/>
              </a:buClr>
              <a:buFont typeface="Wingdings" pitchFamily="2" charset="2"/>
              <a:buChar char="ü"/>
              <a:defRPr/>
            </a:pPr>
            <a:r>
              <a:rPr lang="zh-CN" altLang="en-US" sz="2000" b="1">
                <a:solidFill>
                  <a:srgbClr val="0000FF"/>
                </a:solidFill>
                <a:latin typeface="Arial" panose="020B0604020202020204" pitchFamily="34" charset="0"/>
              </a:rPr>
              <a:t>上界 </a:t>
            </a:r>
            <a:r>
              <a:rPr lang="en-US" altLang="zh-CN" sz="2000" b="1">
                <a:solidFill>
                  <a:srgbClr val="0000FF"/>
                </a:solidFill>
                <a:latin typeface="Arial" panose="020B0604020202020204" pitchFamily="34" charset="0"/>
              </a:rPr>
              <a:t>up = </a:t>
            </a:r>
            <a:r>
              <a:rPr lang="en-US" altLang="zh-CN" sz="2000">
                <a:solidFill>
                  <a:srgbClr val="000099"/>
                </a:solidFill>
              </a:rPr>
              <a:t>68.3</a:t>
            </a:r>
            <a:br>
              <a:rPr lang="en-US" altLang="zh-CN" sz="2000">
                <a:solidFill>
                  <a:srgbClr val="000099"/>
                </a:solidFill>
              </a:rPr>
            </a:br>
            <a:r>
              <a:rPr lang="en-US" altLang="zh-CN" sz="2000">
                <a:solidFill>
                  <a:srgbClr val="000099"/>
                </a:solidFill>
              </a:rPr>
              <a:t>    Bound(int i)</a:t>
            </a:r>
            <a:r>
              <a:rPr lang="zh-CN" altLang="en-US" sz="2000">
                <a:solidFill>
                  <a:srgbClr val="000099"/>
                </a:solidFill>
              </a:rPr>
              <a:t>实现	</a:t>
            </a:r>
          </a:p>
          <a:p>
            <a:pPr eaLnBrk="1" hangingPunct="1">
              <a:lnSpc>
                <a:spcPct val="140000"/>
              </a:lnSpc>
              <a:buClr>
                <a:srgbClr val="9900FF"/>
              </a:buClr>
              <a:buFont typeface="Wingdings" pitchFamily="2" charset="2"/>
              <a:buChar char="ü"/>
              <a:defRPr/>
            </a:pPr>
            <a:r>
              <a:rPr lang="zh-CN" altLang="en-US" sz="2000" b="1">
                <a:solidFill>
                  <a:srgbClr val="0000FF"/>
                </a:solidFill>
                <a:latin typeface="Arial" panose="020B0604020202020204" pitchFamily="34" charset="0"/>
              </a:rPr>
              <a:t>下界 </a:t>
            </a:r>
            <a:r>
              <a:rPr lang="en-US" altLang="zh-CN" sz="2000" b="1">
                <a:solidFill>
                  <a:srgbClr val="0000FF"/>
                </a:solidFill>
                <a:latin typeface="Arial" panose="020B0604020202020204" pitchFamily="34" charset="0"/>
              </a:rPr>
              <a:t>L</a:t>
            </a:r>
            <a:r>
              <a:rPr lang="en-US" altLang="zh-CN" sz="2000">
                <a:solidFill>
                  <a:srgbClr val="0000FF"/>
                </a:solidFill>
                <a:latin typeface="Arial" panose="020B0604020202020204" pitchFamily="34" charset="0"/>
              </a:rPr>
              <a:t> </a:t>
            </a:r>
            <a:r>
              <a:rPr lang="en-US" altLang="zh-CN" sz="2000" b="1">
                <a:solidFill>
                  <a:srgbClr val="0000FF"/>
                </a:solidFill>
                <a:latin typeface="Arial" panose="020B0604020202020204" pitchFamily="34" charset="0"/>
              </a:rPr>
              <a:t>=</a:t>
            </a:r>
            <a:r>
              <a:rPr lang="en-US" altLang="zh-CN" sz="2000">
                <a:solidFill>
                  <a:srgbClr val="0000FF"/>
                </a:solidFill>
                <a:latin typeface="Arial" panose="020B0604020202020204" pitchFamily="34" charset="0"/>
              </a:rPr>
              <a:t> </a:t>
            </a:r>
            <a:r>
              <a:rPr lang="en-US" altLang="zh-CN" sz="2000">
                <a:solidFill>
                  <a:srgbClr val="000099"/>
                </a:solidFill>
              </a:rPr>
              <a:t>45</a:t>
            </a:r>
            <a:br>
              <a:rPr lang="en-US" altLang="zh-CN" sz="2000">
                <a:solidFill>
                  <a:srgbClr val="000099"/>
                </a:solidFill>
              </a:rPr>
            </a:br>
            <a:r>
              <a:rPr lang="en-US" altLang="zh-CN" sz="2000">
                <a:solidFill>
                  <a:srgbClr val="000099"/>
                </a:solidFill>
              </a:rPr>
              <a:t>   </a:t>
            </a:r>
            <a:r>
              <a:rPr lang="zh-CN" altLang="en-US" sz="2000">
                <a:solidFill>
                  <a:srgbClr val="000099"/>
                </a:solidFill>
              </a:rPr>
              <a:t>贪心算法实现 </a:t>
            </a:r>
            <a:r>
              <a:rPr lang="zh-CN" altLang="en-US" sz="2000">
                <a:solidFill>
                  <a:srgbClr val="000099"/>
                </a:solidFill>
                <a:latin typeface="Arial" panose="020B0604020202020204" pitchFamily="34" charset="0"/>
              </a:rPr>
              <a:t> </a:t>
            </a:r>
          </a:p>
          <a:p>
            <a:pPr eaLnBrk="1" hangingPunct="1">
              <a:lnSpc>
                <a:spcPct val="140000"/>
              </a:lnSpc>
              <a:buClr>
                <a:srgbClr val="9900FF"/>
              </a:buClr>
              <a:buFont typeface="Wingdings" pitchFamily="2" charset="2"/>
              <a:buChar char="ü"/>
              <a:defRPr/>
            </a:pPr>
            <a:r>
              <a:rPr lang="zh-CN" altLang="en-US" sz="2000" b="1">
                <a:solidFill>
                  <a:srgbClr val="0000FF"/>
                </a:solidFill>
                <a:latin typeface="Arial" panose="020B0604020202020204" pitchFamily="34" charset="0"/>
              </a:rPr>
              <a:t> </a:t>
            </a:r>
            <a:r>
              <a:rPr lang="en-US" altLang="zh-CN" sz="2000" b="1">
                <a:solidFill>
                  <a:srgbClr val="0000FF"/>
                </a:solidFill>
                <a:latin typeface="Arial" panose="020B0604020202020204" pitchFamily="34" charset="0"/>
              </a:rPr>
              <a:t>bestp</a:t>
            </a:r>
            <a:r>
              <a:rPr lang="zh-CN" altLang="en-US" sz="2000">
                <a:solidFill>
                  <a:srgbClr val="000099"/>
                </a:solidFill>
                <a:latin typeface="宋体" panose="02010600030101010101" pitchFamily="2" charset="-122"/>
              </a:rPr>
              <a:t>为当前最优值，则</a:t>
            </a:r>
            <a:br>
              <a:rPr lang="zh-CN" altLang="en-US" sz="2000">
                <a:solidFill>
                  <a:srgbClr val="000099"/>
                </a:solidFill>
                <a:latin typeface="宋体" panose="02010600030101010101" pitchFamily="2" charset="-122"/>
              </a:rPr>
            </a:br>
            <a:r>
              <a:rPr lang="zh-CN" altLang="en-US" sz="2000">
                <a:solidFill>
                  <a:srgbClr val="000099"/>
                </a:solidFill>
                <a:latin typeface="宋体" panose="02010600030101010101" pitchFamily="2" charset="-122"/>
              </a:rPr>
              <a:t> </a:t>
            </a:r>
            <a:r>
              <a:rPr lang="en-US" altLang="zh-CN" sz="2000">
                <a:solidFill>
                  <a:srgbClr val="0000FF"/>
                </a:solidFill>
                <a:latin typeface="Arial" panose="020B0604020202020204" pitchFamily="34" charset="0"/>
              </a:rPr>
              <a:t>L=45 </a:t>
            </a:r>
            <a:r>
              <a:rPr lang="en-US" altLang="zh-CN" sz="2000">
                <a:solidFill>
                  <a:srgbClr val="0000FF"/>
                </a:solidFill>
                <a:latin typeface="Symbol" pitchFamily="2" charset="2"/>
              </a:rPr>
              <a:t>£</a:t>
            </a:r>
            <a:r>
              <a:rPr lang="en-US" altLang="zh-CN" sz="2000">
                <a:solidFill>
                  <a:srgbClr val="0000FF"/>
                </a:solidFill>
                <a:latin typeface="Arial" panose="020B0604020202020204" pitchFamily="34" charset="0"/>
              </a:rPr>
              <a:t> bestp </a:t>
            </a:r>
            <a:r>
              <a:rPr lang="en-US" altLang="zh-CN" sz="2000">
                <a:solidFill>
                  <a:srgbClr val="0000FF"/>
                </a:solidFill>
                <a:latin typeface="Symbol" pitchFamily="2" charset="2"/>
              </a:rPr>
              <a:t>£</a:t>
            </a:r>
            <a:r>
              <a:rPr lang="en-US" altLang="zh-CN" sz="2000">
                <a:solidFill>
                  <a:srgbClr val="0000FF"/>
                </a:solidFill>
                <a:latin typeface="Arial" panose="020B0604020202020204" pitchFamily="34" charset="0"/>
              </a:rPr>
              <a:t> up=68.3</a:t>
            </a:r>
          </a:p>
        </p:txBody>
      </p:sp>
    </p:spTree>
    <p:extLst>
      <p:ext uri="{BB962C8B-B14F-4D97-AF65-F5344CB8AC3E}">
        <p14:creationId xmlns:p14="http://schemas.microsoft.com/office/powerpoint/2010/main" val="175022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  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a:t>
            </a:fld>
            <a:endParaRPr lang="en-US" altLang="zh-CN"/>
          </a:p>
        </p:txBody>
      </p:sp>
      <p:sp>
        <p:nvSpPr>
          <p:cNvPr id="6" name="Rectangle 2">
            <a:extLst>
              <a:ext uri="{FF2B5EF4-FFF2-40B4-BE49-F238E27FC236}">
                <a16:creationId xmlns:a16="http://schemas.microsoft.com/office/drawing/2014/main" id="{99CDD181-87D8-1B46-8837-AD502BEF09DA}"/>
              </a:ext>
            </a:extLst>
          </p:cNvPr>
          <p:cNvSpPr txBox="1">
            <a:spLocks noChangeArrowheads="1"/>
          </p:cNvSpPr>
          <p:nvPr/>
        </p:nvSpPr>
        <p:spPr bwMode="auto">
          <a:xfrm>
            <a:off x="1066800" y="1752600"/>
            <a:ext cx="7239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300" b="1"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微软雅黑" pitchFamily="34" charset="-122"/>
              </a:defRPr>
            </a:lvl2pPr>
            <a:lvl3pPr algn="ctr" rtl="0" eaLnBrk="0" fontAlgn="base" hangingPunct="0">
              <a:spcBef>
                <a:spcPct val="0"/>
              </a:spcBef>
              <a:spcAft>
                <a:spcPct val="0"/>
              </a:spcAft>
              <a:defRPr sz="4400">
                <a:solidFill>
                  <a:schemeClr val="tx1"/>
                </a:solidFill>
                <a:latin typeface="Arial" charset="0"/>
                <a:ea typeface="微软雅黑" pitchFamily="34" charset="-122"/>
              </a:defRPr>
            </a:lvl3pPr>
            <a:lvl4pPr algn="ctr" rtl="0" eaLnBrk="0" fontAlgn="base" hangingPunct="0">
              <a:spcBef>
                <a:spcPct val="0"/>
              </a:spcBef>
              <a:spcAft>
                <a:spcPct val="0"/>
              </a:spcAft>
              <a:defRPr sz="4400">
                <a:solidFill>
                  <a:schemeClr val="tx1"/>
                </a:solidFill>
                <a:latin typeface="Arial" charset="0"/>
                <a:ea typeface="微软雅黑" pitchFamily="34" charset="-122"/>
              </a:defRPr>
            </a:lvl4pPr>
            <a:lvl5pPr algn="ctr" rtl="0" eaLnBrk="0" fontAlgn="base" hangingPunct="0">
              <a:spcBef>
                <a:spcPct val="0"/>
              </a:spcBef>
              <a:spcAft>
                <a:spcPct val="0"/>
              </a:spcAft>
              <a:defRPr sz="4400">
                <a:solidFill>
                  <a:schemeClr val="tx1"/>
                </a:solidFill>
                <a:latin typeface="Arial" charset="0"/>
                <a:ea typeface="微软雅黑" pitchFamily="34" charset="-122"/>
              </a:defRPr>
            </a:lvl5pPr>
            <a:lvl6pPr marL="457200" algn="ctr" rtl="0" fontAlgn="base">
              <a:spcBef>
                <a:spcPct val="0"/>
              </a:spcBef>
              <a:spcAft>
                <a:spcPct val="0"/>
              </a:spcAft>
              <a:defRPr sz="4400">
                <a:solidFill>
                  <a:schemeClr val="tx1"/>
                </a:solidFill>
                <a:latin typeface="Arial" charset="0"/>
                <a:ea typeface="微软雅黑" pitchFamily="34" charset="-122"/>
              </a:defRPr>
            </a:lvl6pPr>
            <a:lvl7pPr marL="914400" algn="ctr" rtl="0" fontAlgn="base">
              <a:spcBef>
                <a:spcPct val="0"/>
              </a:spcBef>
              <a:spcAft>
                <a:spcPct val="0"/>
              </a:spcAft>
              <a:defRPr sz="4400">
                <a:solidFill>
                  <a:schemeClr val="tx1"/>
                </a:solidFill>
                <a:latin typeface="Arial" charset="0"/>
                <a:ea typeface="微软雅黑" pitchFamily="34" charset="-122"/>
              </a:defRPr>
            </a:lvl7pPr>
            <a:lvl8pPr marL="1371600" algn="ctr" rtl="0" fontAlgn="base">
              <a:spcBef>
                <a:spcPct val="0"/>
              </a:spcBef>
              <a:spcAft>
                <a:spcPct val="0"/>
              </a:spcAft>
              <a:defRPr sz="4400">
                <a:solidFill>
                  <a:schemeClr val="tx1"/>
                </a:solidFill>
                <a:latin typeface="Arial" charset="0"/>
                <a:ea typeface="微软雅黑" pitchFamily="34" charset="-122"/>
              </a:defRPr>
            </a:lvl8pPr>
            <a:lvl9pPr marL="1828800" algn="ctr" rtl="0" fontAlgn="base">
              <a:spcBef>
                <a:spcPct val="0"/>
              </a:spcBef>
              <a:spcAft>
                <a:spcPct val="0"/>
              </a:spcAft>
              <a:defRPr sz="4400">
                <a:solidFill>
                  <a:schemeClr val="tx1"/>
                </a:solidFill>
                <a:latin typeface="Arial" charset="0"/>
                <a:ea typeface="微软雅黑" pitchFamily="34" charset="-122"/>
              </a:defRPr>
            </a:lvl9pPr>
          </a:lstStyle>
          <a:p>
            <a:pPr eaLnBrk="1" hangingPunct="1">
              <a:defRPr/>
            </a:pPr>
            <a:r>
              <a:rPr lang="zh-CN" altLang="en-US">
                <a:solidFill>
                  <a:srgbClr val="FF0000"/>
                </a:solidFill>
                <a:ea typeface="宋体" charset="-122"/>
              </a:rPr>
              <a:t>结点问题</a:t>
            </a:r>
            <a:br>
              <a:rPr lang="zh-CN" altLang="en-US">
                <a:solidFill>
                  <a:srgbClr val="FF0000"/>
                </a:solidFill>
                <a:ea typeface="宋体" charset="-122"/>
              </a:rPr>
            </a:br>
            <a:br>
              <a:rPr lang="zh-CN" altLang="en-US">
                <a:solidFill>
                  <a:srgbClr val="FF0000"/>
                </a:solidFill>
                <a:ea typeface="宋体" charset="-122"/>
              </a:rPr>
            </a:br>
            <a:r>
              <a:rPr lang="zh-CN" altLang="en-US">
                <a:solidFill>
                  <a:srgbClr val="FF0000"/>
                </a:solidFill>
                <a:ea typeface="宋体" charset="-122"/>
              </a:rPr>
              <a:t>回溯法基本思想</a:t>
            </a:r>
            <a:endParaRPr lang="zh-CN" altLang="en-US" dirty="0">
              <a:solidFill>
                <a:srgbClr val="FF0000"/>
              </a:solidFill>
              <a:ea typeface="宋体" charset="-122"/>
            </a:endParaRPr>
          </a:p>
        </p:txBody>
      </p:sp>
    </p:spTree>
    <p:extLst>
      <p:ext uri="{BB962C8B-B14F-4D97-AF65-F5344CB8AC3E}">
        <p14:creationId xmlns:p14="http://schemas.microsoft.com/office/powerpoint/2010/main" val="1690531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30</a:t>
            </a:fld>
            <a:endParaRPr lang="en-US" altLang="zh-CN"/>
          </a:p>
        </p:txBody>
      </p:sp>
      <p:sp>
        <p:nvSpPr>
          <p:cNvPr id="4" name="Rectangle 6">
            <a:extLst>
              <a:ext uri="{FF2B5EF4-FFF2-40B4-BE49-F238E27FC236}">
                <a16:creationId xmlns:a16="http://schemas.microsoft.com/office/drawing/2014/main" id="{37EB69CE-3861-FD48-AEDB-6BE7E4BD12CB}"/>
              </a:ext>
            </a:extLst>
          </p:cNvPr>
          <p:cNvSpPr>
            <a:spLocks noChangeArrowheads="1"/>
          </p:cNvSpPr>
          <p:nvPr/>
        </p:nvSpPr>
        <p:spPr bwMode="auto">
          <a:xfrm>
            <a:off x="7467600" y="2133600"/>
            <a:ext cx="1447800" cy="39687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zh-CN" altLang="en-US" sz="2000" b="1">
                <a:solidFill>
                  <a:srgbClr val="0000FF"/>
                </a:solidFill>
                <a:ea typeface="楷体_GB2312" charset="0"/>
              </a:rPr>
              <a:t>优先队列</a:t>
            </a:r>
          </a:p>
        </p:txBody>
      </p:sp>
      <p:pic>
        <p:nvPicPr>
          <p:cNvPr id="5" name="Picture 8">
            <a:extLst>
              <a:ext uri="{FF2B5EF4-FFF2-40B4-BE49-F238E27FC236}">
                <a16:creationId xmlns:a16="http://schemas.microsoft.com/office/drawing/2014/main" id="{4BF5C806-2250-A249-8E9C-112DE886B484}"/>
              </a:ext>
            </a:extLst>
          </p:cNvPr>
          <p:cNvPicPr>
            <a:picLocks noChangeArrowheads="1"/>
          </p:cNvPicPr>
          <p:nvPr/>
        </p:nvPicPr>
        <p:blipFill>
          <a:blip r:embed="rId2"/>
          <a:srcRect/>
          <a:stretch>
            <a:fillRect/>
          </a:stretch>
        </p:blipFill>
        <p:spPr bwMode="auto">
          <a:xfrm>
            <a:off x="304800" y="2314575"/>
            <a:ext cx="7219950" cy="3333750"/>
          </a:xfrm>
          <a:prstGeom prst="rect">
            <a:avLst/>
          </a:prstGeom>
          <a:noFill/>
          <a:ln>
            <a:noFill/>
          </a:ln>
          <a:effectLst/>
        </p:spPr>
      </p:pic>
      <p:sp>
        <p:nvSpPr>
          <p:cNvPr id="6" name="Line 9">
            <a:extLst>
              <a:ext uri="{FF2B5EF4-FFF2-40B4-BE49-F238E27FC236}">
                <a16:creationId xmlns:a16="http://schemas.microsoft.com/office/drawing/2014/main" id="{0C1F1CC7-2BA3-644E-A171-59C8A6FC4B31}"/>
              </a:ext>
            </a:extLst>
          </p:cNvPr>
          <p:cNvSpPr>
            <a:spLocks noChangeShapeType="1"/>
          </p:cNvSpPr>
          <p:nvPr/>
        </p:nvSpPr>
        <p:spPr bwMode="auto">
          <a:xfrm flipH="1">
            <a:off x="2336800" y="2933700"/>
            <a:ext cx="1330325" cy="766763"/>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7" name="Line 10">
            <a:extLst>
              <a:ext uri="{FF2B5EF4-FFF2-40B4-BE49-F238E27FC236}">
                <a16:creationId xmlns:a16="http://schemas.microsoft.com/office/drawing/2014/main" id="{326B148B-5524-E849-9FE1-6EB733A1BFE1}"/>
              </a:ext>
            </a:extLst>
          </p:cNvPr>
          <p:cNvSpPr>
            <a:spLocks noChangeShapeType="1"/>
          </p:cNvSpPr>
          <p:nvPr/>
        </p:nvSpPr>
        <p:spPr bwMode="auto">
          <a:xfrm flipH="1">
            <a:off x="1400175" y="3924300"/>
            <a:ext cx="514350" cy="423863"/>
          </a:xfrm>
          <a:prstGeom prst="line">
            <a:avLst/>
          </a:prstGeom>
          <a:noFill/>
          <a:ln w="76200">
            <a:solidFill>
              <a:srgbClr val="0000FF"/>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8" name="Line 11">
            <a:extLst>
              <a:ext uri="{FF2B5EF4-FFF2-40B4-BE49-F238E27FC236}">
                <a16:creationId xmlns:a16="http://schemas.microsoft.com/office/drawing/2014/main" id="{60A07284-18AD-664B-BC72-75ED23C62F46}"/>
              </a:ext>
            </a:extLst>
          </p:cNvPr>
          <p:cNvSpPr>
            <a:spLocks noChangeShapeType="1"/>
          </p:cNvSpPr>
          <p:nvPr/>
        </p:nvSpPr>
        <p:spPr bwMode="auto">
          <a:xfrm>
            <a:off x="2295525" y="3924300"/>
            <a:ext cx="457200" cy="4572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9" name="Line 12">
            <a:extLst>
              <a:ext uri="{FF2B5EF4-FFF2-40B4-BE49-F238E27FC236}">
                <a16:creationId xmlns:a16="http://schemas.microsoft.com/office/drawing/2014/main" id="{BF0A1E6A-5498-EE4E-9B53-CF2C5D8C0E20}"/>
              </a:ext>
            </a:extLst>
          </p:cNvPr>
          <p:cNvSpPr>
            <a:spLocks noChangeShapeType="1"/>
          </p:cNvSpPr>
          <p:nvPr/>
        </p:nvSpPr>
        <p:spPr bwMode="auto">
          <a:xfrm flipH="1">
            <a:off x="2524125" y="4637088"/>
            <a:ext cx="315913" cy="354012"/>
          </a:xfrm>
          <a:prstGeom prst="line">
            <a:avLst/>
          </a:prstGeom>
          <a:noFill/>
          <a:ln w="76200">
            <a:solidFill>
              <a:srgbClr val="0000FF"/>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0" name="Line 13">
            <a:extLst>
              <a:ext uri="{FF2B5EF4-FFF2-40B4-BE49-F238E27FC236}">
                <a16:creationId xmlns:a16="http://schemas.microsoft.com/office/drawing/2014/main" id="{E196CB0A-9FD0-4043-8566-11B3238B957E}"/>
              </a:ext>
            </a:extLst>
          </p:cNvPr>
          <p:cNvSpPr>
            <a:spLocks noChangeShapeType="1"/>
          </p:cNvSpPr>
          <p:nvPr/>
        </p:nvSpPr>
        <p:spPr bwMode="auto">
          <a:xfrm>
            <a:off x="3133725" y="4610100"/>
            <a:ext cx="354013" cy="3175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1" name="Rectangle 14">
            <a:extLst>
              <a:ext uri="{FF2B5EF4-FFF2-40B4-BE49-F238E27FC236}">
                <a16:creationId xmlns:a16="http://schemas.microsoft.com/office/drawing/2014/main" id="{9ADC9550-3F1D-BA42-B869-8A0F8B703CA0}"/>
              </a:ext>
            </a:extLst>
          </p:cNvPr>
          <p:cNvSpPr>
            <a:spLocks noChangeArrowheads="1"/>
          </p:cNvSpPr>
          <p:nvPr/>
        </p:nvSpPr>
        <p:spPr bwMode="auto">
          <a:xfrm>
            <a:off x="3286125" y="5372100"/>
            <a:ext cx="533400" cy="396875"/>
          </a:xfrm>
          <a:prstGeom prst="rect">
            <a:avLst/>
          </a:prstGeom>
          <a:noFill/>
          <a:ln>
            <a:noFill/>
          </a:ln>
          <a:effectLst/>
        </p:spPr>
        <p:txBody>
          <a:bodyPr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P=45</a:t>
            </a:r>
          </a:p>
        </p:txBody>
      </p:sp>
      <p:sp>
        <p:nvSpPr>
          <p:cNvPr id="13" name="Line 15">
            <a:extLst>
              <a:ext uri="{FF2B5EF4-FFF2-40B4-BE49-F238E27FC236}">
                <a16:creationId xmlns:a16="http://schemas.microsoft.com/office/drawing/2014/main" id="{62EC1741-1EC9-1E4E-BDD5-2EF4DD3B990D}"/>
              </a:ext>
            </a:extLst>
          </p:cNvPr>
          <p:cNvSpPr>
            <a:spLocks noChangeShapeType="1"/>
          </p:cNvSpPr>
          <p:nvPr/>
        </p:nvSpPr>
        <p:spPr bwMode="auto">
          <a:xfrm>
            <a:off x="4048125" y="2933700"/>
            <a:ext cx="1295400" cy="685800"/>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4" name="Line 16">
            <a:extLst>
              <a:ext uri="{FF2B5EF4-FFF2-40B4-BE49-F238E27FC236}">
                <a16:creationId xmlns:a16="http://schemas.microsoft.com/office/drawing/2014/main" id="{FA597B86-522F-EE4E-AFD1-B6AA03DE244F}"/>
              </a:ext>
            </a:extLst>
          </p:cNvPr>
          <p:cNvSpPr>
            <a:spLocks noChangeShapeType="1"/>
          </p:cNvSpPr>
          <p:nvPr/>
        </p:nvSpPr>
        <p:spPr bwMode="auto">
          <a:xfrm flipH="1">
            <a:off x="4962525" y="3916363"/>
            <a:ext cx="469900" cy="388937"/>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5" name="Line 17">
            <a:extLst>
              <a:ext uri="{FF2B5EF4-FFF2-40B4-BE49-F238E27FC236}">
                <a16:creationId xmlns:a16="http://schemas.microsoft.com/office/drawing/2014/main" id="{54315BB8-B45A-A146-89B0-C4F3FB391EC8}"/>
              </a:ext>
            </a:extLst>
          </p:cNvPr>
          <p:cNvSpPr>
            <a:spLocks noChangeShapeType="1"/>
          </p:cNvSpPr>
          <p:nvPr/>
        </p:nvSpPr>
        <p:spPr bwMode="auto">
          <a:xfrm>
            <a:off x="5800725" y="3848100"/>
            <a:ext cx="533400" cy="457200"/>
          </a:xfrm>
          <a:prstGeom prst="line">
            <a:avLst/>
          </a:prstGeom>
          <a:noFill/>
          <a:ln w="76200">
            <a:solidFill>
              <a:srgbClr val="0000FF"/>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6" name="Rectangle 18">
            <a:extLst>
              <a:ext uri="{FF2B5EF4-FFF2-40B4-BE49-F238E27FC236}">
                <a16:creationId xmlns:a16="http://schemas.microsoft.com/office/drawing/2014/main" id="{0274B74F-8A28-F249-8228-B1E21C4B62E8}"/>
              </a:ext>
            </a:extLst>
          </p:cNvPr>
          <p:cNvSpPr>
            <a:spLocks noChangeArrowheads="1"/>
          </p:cNvSpPr>
          <p:nvPr/>
        </p:nvSpPr>
        <p:spPr bwMode="auto">
          <a:xfrm>
            <a:off x="3971925" y="5372100"/>
            <a:ext cx="609600" cy="396875"/>
          </a:xfrm>
          <a:prstGeom prst="rect">
            <a:avLst/>
          </a:prstGeom>
          <a:noFill/>
          <a:ln>
            <a:noFill/>
          </a:ln>
          <a:effectLst/>
        </p:spPr>
        <p:txBody>
          <a:bodyPr lIns="0" tIns="46038" rIns="0"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FF0000"/>
                </a:solidFill>
                <a:latin typeface="宋体" charset="-122"/>
              </a:rPr>
              <a:t>P=50</a:t>
            </a:r>
          </a:p>
        </p:txBody>
      </p:sp>
      <p:sp>
        <p:nvSpPr>
          <p:cNvPr id="17" name="Line 19">
            <a:extLst>
              <a:ext uri="{FF2B5EF4-FFF2-40B4-BE49-F238E27FC236}">
                <a16:creationId xmlns:a16="http://schemas.microsoft.com/office/drawing/2014/main" id="{7883E57C-90D4-F94E-9572-10330C8D93DC}"/>
              </a:ext>
            </a:extLst>
          </p:cNvPr>
          <p:cNvSpPr>
            <a:spLocks noChangeShapeType="1"/>
          </p:cNvSpPr>
          <p:nvPr/>
        </p:nvSpPr>
        <p:spPr bwMode="auto">
          <a:xfrm flipH="1">
            <a:off x="4276725" y="4640263"/>
            <a:ext cx="363538" cy="274637"/>
          </a:xfrm>
          <a:prstGeom prst="line">
            <a:avLst/>
          </a:prstGeom>
          <a:noFill/>
          <a:ln w="762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8" name="Line 20">
            <a:extLst>
              <a:ext uri="{FF2B5EF4-FFF2-40B4-BE49-F238E27FC236}">
                <a16:creationId xmlns:a16="http://schemas.microsoft.com/office/drawing/2014/main" id="{BFBDAFAB-FD42-CC4F-81A2-190AE43DF711}"/>
              </a:ext>
            </a:extLst>
          </p:cNvPr>
          <p:cNvSpPr>
            <a:spLocks noChangeShapeType="1"/>
          </p:cNvSpPr>
          <p:nvPr/>
        </p:nvSpPr>
        <p:spPr bwMode="auto">
          <a:xfrm>
            <a:off x="4886325" y="4610100"/>
            <a:ext cx="381000" cy="304800"/>
          </a:xfrm>
          <a:prstGeom prst="line">
            <a:avLst/>
          </a:prstGeom>
          <a:noFill/>
          <a:ln w="76200">
            <a:solidFill>
              <a:srgbClr val="0000FF"/>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19" name="Rectangle 21">
            <a:extLst>
              <a:ext uri="{FF2B5EF4-FFF2-40B4-BE49-F238E27FC236}">
                <a16:creationId xmlns:a16="http://schemas.microsoft.com/office/drawing/2014/main" id="{D36FB619-A97F-B343-A3F2-BD472D3782D2}"/>
              </a:ext>
            </a:extLst>
          </p:cNvPr>
          <p:cNvSpPr>
            <a:spLocks noChangeArrowheads="1"/>
          </p:cNvSpPr>
          <p:nvPr/>
        </p:nvSpPr>
        <p:spPr bwMode="auto">
          <a:xfrm>
            <a:off x="7542213" y="2674938"/>
            <a:ext cx="1274762"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defRPr/>
            </a:pPr>
            <a:r>
              <a:rPr lang="en-US" altLang="zh-CN" sz="2000" b="1">
                <a:solidFill>
                  <a:srgbClr val="000066"/>
                </a:solidFill>
                <a:ea typeface="楷体_GB2312" charset="0"/>
              </a:rPr>
              <a:t>A, level=1</a:t>
            </a:r>
          </a:p>
        </p:txBody>
      </p:sp>
      <p:sp>
        <p:nvSpPr>
          <p:cNvPr id="20" name="Rectangle 22">
            <a:extLst>
              <a:ext uri="{FF2B5EF4-FFF2-40B4-BE49-F238E27FC236}">
                <a16:creationId xmlns:a16="http://schemas.microsoft.com/office/drawing/2014/main" id="{5E7AC8D7-0A0B-9548-9400-632DDAF96975}"/>
              </a:ext>
            </a:extLst>
          </p:cNvPr>
          <p:cNvSpPr>
            <a:spLocks noChangeArrowheads="1"/>
          </p:cNvSpPr>
          <p:nvPr/>
        </p:nvSpPr>
        <p:spPr bwMode="auto">
          <a:xfrm>
            <a:off x="7519988" y="4332288"/>
            <a:ext cx="1547812"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K, </a:t>
            </a:r>
            <a:r>
              <a:rPr lang="en-US" altLang="zh-CN" sz="1800" b="1">
                <a:solidFill>
                  <a:srgbClr val="000066"/>
                </a:solidFill>
              </a:rPr>
              <a:t>level=4</a:t>
            </a:r>
          </a:p>
        </p:txBody>
      </p:sp>
      <p:sp>
        <p:nvSpPr>
          <p:cNvPr id="21" name="Rectangle 23">
            <a:extLst>
              <a:ext uri="{FF2B5EF4-FFF2-40B4-BE49-F238E27FC236}">
                <a16:creationId xmlns:a16="http://schemas.microsoft.com/office/drawing/2014/main" id="{79A5466E-26D5-C843-955E-B8BEB607D131}"/>
              </a:ext>
            </a:extLst>
          </p:cNvPr>
          <p:cNvSpPr>
            <a:spLocks noChangeArrowheads="1"/>
          </p:cNvSpPr>
          <p:nvPr/>
        </p:nvSpPr>
        <p:spPr bwMode="auto">
          <a:xfrm>
            <a:off x="5946775" y="3470275"/>
            <a:ext cx="565150" cy="287338"/>
          </a:xfrm>
          <a:prstGeom prst="rect">
            <a:avLst/>
          </a:prstGeom>
          <a:solidFill>
            <a:srgbClr val="FFFF99"/>
          </a:solidFill>
          <a:ln w="12700">
            <a:solidFill>
              <a:schemeClr val="tx1"/>
            </a:solidFill>
            <a:miter lim="800000"/>
            <a:headEnd/>
            <a:tailEnd/>
          </a:ln>
          <a:effectLst/>
        </p:spPr>
        <p:txBody>
          <a:bodyPr lIns="0" tIns="0" rIns="0" bIns="0" anchor="ctr">
            <a:spAutoFit/>
          </a:bodyPr>
          <a:lstStyle/>
          <a:p>
            <a:pPr eaLnBrk="1" hangingPunct="1">
              <a:defRPr/>
            </a:pPr>
            <a:r>
              <a:rPr lang="en-US" altLang="zh-CN" sz="1800">
                <a:solidFill>
                  <a:srgbClr val="000099"/>
                </a:solidFill>
                <a:latin typeface="Times New Roman" charset="0"/>
                <a:ea typeface="宋体" charset="-122"/>
              </a:rPr>
              <a:t>50,45</a:t>
            </a:r>
          </a:p>
        </p:txBody>
      </p:sp>
      <p:sp>
        <p:nvSpPr>
          <p:cNvPr id="22" name="Rectangle 24">
            <a:extLst>
              <a:ext uri="{FF2B5EF4-FFF2-40B4-BE49-F238E27FC236}">
                <a16:creationId xmlns:a16="http://schemas.microsoft.com/office/drawing/2014/main" id="{9796635F-6E7F-384D-B4B6-81152703F3C0}"/>
              </a:ext>
            </a:extLst>
          </p:cNvPr>
          <p:cNvSpPr>
            <a:spLocks noChangeArrowheads="1"/>
          </p:cNvSpPr>
          <p:nvPr/>
        </p:nvSpPr>
        <p:spPr bwMode="auto">
          <a:xfrm>
            <a:off x="895350" y="3484563"/>
            <a:ext cx="854075" cy="287337"/>
          </a:xfrm>
          <a:prstGeom prst="rect">
            <a:avLst/>
          </a:prstGeom>
          <a:solidFill>
            <a:srgbClr val="FFFF99"/>
          </a:solidFill>
          <a:ln w="12700">
            <a:solidFill>
              <a:schemeClr val="tx1"/>
            </a:solidFill>
            <a:miter lim="800000"/>
            <a:headEnd/>
            <a:tailEnd/>
          </a:ln>
          <a:effectLst/>
        </p:spPr>
        <p:txBody>
          <a:bodyPr lIns="0" tIns="0" rIns="0" bIns="0" anchor="ctr">
            <a:spAutoFit/>
          </a:bodyPr>
          <a:lstStyle/>
          <a:p>
            <a:pPr eaLnBrk="1" hangingPunct="1">
              <a:defRPr/>
            </a:pPr>
            <a:r>
              <a:rPr lang="en-US" altLang="zh-CN" sz="1800">
                <a:solidFill>
                  <a:srgbClr val="000099"/>
                </a:solidFill>
                <a:latin typeface="Times New Roman" charset="0"/>
                <a:ea typeface="宋体" charset="-122"/>
              </a:rPr>
              <a:t>68.38,45</a:t>
            </a:r>
          </a:p>
        </p:txBody>
      </p:sp>
      <p:sp>
        <p:nvSpPr>
          <p:cNvPr id="23" name="Rectangle 25">
            <a:extLst>
              <a:ext uri="{FF2B5EF4-FFF2-40B4-BE49-F238E27FC236}">
                <a16:creationId xmlns:a16="http://schemas.microsoft.com/office/drawing/2014/main" id="{AC80EC84-0B8C-2744-A6A9-65C517725A24}"/>
              </a:ext>
            </a:extLst>
          </p:cNvPr>
          <p:cNvSpPr>
            <a:spLocks noChangeArrowheads="1"/>
          </p:cNvSpPr>
          <p:nvPr/>
        </p:nvSpPr>
        <p:spPr bwMode="auto">
          <a:xfrm>
            <a:off x="2822575" y="3805238"/>
            <a:ext cx="881063" cy="287337"/>
          </a:xfrm>
          <a:prstGeom prst="rect">
            <a:avLst/>
          </a:prstGeom>
          <a:solidFill>
            <a:srgbClr val="FFFF99"/>
          </a:solidFill>
          <a:ln w="12700">
            <a:solidFill>
              <a:schemeClr val="tx1"/>
            </a:solidFill>
            <a:miter lim="800000"/>
            <a:headEnd/>
            <a:tailEnd/>
          </a:ln>
          <a:effectLst/>
        </p:spPr>
        <p:txBody>
          <a:bodyPr lIns="0" tIns="0" rIns="0" bIns="0" anchor="ctr">
            <a:spAutoFit/>
          </a:bodyPr>
          <a:lstStyle/>
          <a:p>
            <a:pPr eaLnBrk="1" hangingPunct="1">
              <a:defRPr/>
            </a:pPr>
            <a:r>
              <a:rPr lang="en-US" altLang="zh-CN" sz="1800">
                <a:solidFill>
                  <a:srgbClr val="000099"/>
                </a:solidFill>
                <a:latin typeface="Times New Roman" charset="0"/>
                <a:ea typeface="宋体" charset="-122"/>
              </a:rPr>
              <a:t>68.38,45</a:t>
            </a:r>
          </a:p>
        </p:txBody>
      </p:sp>
      <p:sp>
        <p:nvSpPr>
          <p:cNvPr id="24" name="Rectangle 26">
            <a:extLst>
              <a:ext uri="{FF2B5EF4-FFF2-40B4-BE49-F238E27FC236}">
                <a16:creationId xmlns:a16="http://schemas.microsoft.com/office/drawing/2014/main" id="{A6EC4D8D-0177-474F-AC1C-029258D73F44}"/>
              </a:ext>
            </a:extLst>
          </p:cNvPr>
          <p:cNvSpPr>
            <a:spLocks noChangeArrowheads="1"/>
          </p:cNvSpPr>
          <p:nvPr/>
        </p:nvSpPr>
        <p:spPr bwMode="auto">
          <a:xfrm>
            <a:off x="4424363" y="3892550"/>
            <a:ext cx="601662" cy="287338"/>
          </a:xfrm>
          <a:prstGeom prst="rect">
            <a:avLst/>
          </a:prstGeom>
          <a:solidFill>
            <a:srgbClr val="FFFF99"/>
          </a:solidFill>
          <a:ln w="12700">
            <a:solidFill>
              <a:schemeClr val="tx1"/>
            </a:solidFill>
            <a:miter lim="800000"/>
            <a:headEnd/>
            <a:tailEnd/>
          </a:ln>
          <a:effectLst/>
        </p:spPr>
        <p:txBody>
          <a:bodyPr lIns="0" tIns="0" rIns="0" bIns="0" anchor="ctr">
            <a:spAutoFit/>
          </a:bodyPr>
          <a:lstStyle/>
          <a:p>
            <a:pPr eaLnBrk="1" hangingPunct="1">
              <a:defRPr/>
            </a:pPr>
            <a:r>
              <a:rPr lang="en-US" altLang="zh-CN" sz="1800">
                <a:solidFill>
                  <a:srgbClr val="000099"/>
                </a:solidFill>
                <a:latin typeface="Times New Roman" charset="0"/>
                <a:ea typeface="宋体" charset="-122"/>
              </a:rPr>
              <a:t>50,45</a:t>
            </a:r>
          </a:p>
        </p:txBody>
      </p:sp>
      <p:sp>
        <p:nvSpPr>
          <p:cNvPr id="25" name="Rectangle 27">
            <a:extLst>
              <a:ext uri="{FF2B5EF4-FFF2-40B4-BE49-F238E27FC236}">
                <a16:creationId xmlns:a16="http://schemas.microsoft.com/office/drawing/2014/main" id="{CC98D16F-883A-8E4F-A6AD-BA966AA65E5E}"/>
              </a:ext>
            </a:extLst>
          </p:cNvPr>
          <p:cNvSpPr>
            <a:spLocks noChangeArrowheads="1"/>
          </p:cNvSpPr>
          <p:nvPr/>
        </p:nvSpPr>
        <p:spPr bwMode="auto">
          <a:xfrm>
            <a:off x="7542213" y="3106738"/>
            <a:ext cx="1296987"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B, </a:t>
            </a:r>
            <a:r>
              <a:rPr lang="en-US" altLang="zh-CN" sz="1800" b="1">
                <a:solidFill>
                  <a:srgbClr val="000066"/>
                </a:solidFill>
              </a:rPr>
              <a:t>level=2</a:t>
            </a:r>
          </a:p>
        </p:txBody>
      </p:sp>
      <p:sp>
        <p:nvSpPr>
          <p:cNvPr id="26" name="Rectangle 28">
            <a:extLst>
              <a:ext uri="{FF2B5EF4-FFF2-40B4-BE49-F238E27FC236}">
                <a16:creationId xmlns:a16="http://schemas.microsoft.com/office/drawing/2014/main" id="{951A6B42-D93A-F948-9DC7-F22AF53FB18C}"/>
              </a:ext>
            </a:extLst>
          </p:cNvPr>
          <p:cNvSpPr>
            <a:spLocks noChangeArrowheads="1"/>
          </p:cNvSpPr>
          <p:nvPr/>
        </p:nvSpPr>
        <p:spPr bwMode="auto">
          <a:xfrm>
            <a:off x="7542213" y="3540125"/>
            <a:ext cx="1525587"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C, </a:t>
            </a:r>
            <a:r>
              <a:rPr lang="en-US" altLang="zh-CN" sz="1800" b="1">
                <a:solidFill>
                  <a:srgbClr val="000066"/>
                </a:solidFill>
              </a:rPr>
              <a:t>level=2</a:t>
            </a:r>
          </a:p>
        </p:txBody>
      </p:sp>
      <p:sp>
        <p:nvSpPr>
          <p:cNvPr id="27" name="Rectangle 29">
            <a:extLst>
              <a:ext uri="{FF2B5EF4-FFF2-40B4-BE49-F238E27FC236}">
                <a16:creationId xmlns:a16="http://schemas.microsoft.com/office/drawing/2014/main" id="{2633736E-172F-1140-91EC-9E429AB81607}"/>
              </a:ext>
            </a:extLst>
          </p:cNvPr>
          <p:cNvSpPr>
            <a:spLocks noChangeArrowheads="1"/>
          </p:cNvSpPr>
          <p:nvPr/>
        </p:nvSpPr>
        <p:spPr bwMode="auto">
          <a:xfrm>
            <a:off x="7519988" y="3944938"/>
            <a:ext cx="1547812"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C, </a:t>
            </a:r>
            <a:r>
              <a:rPr lang="en-US" altLang="zh-CN" sz="1800" b="1">
                <a:solidFill>
                  <a:srgbClr val="000066"/>
                </a:solidFill>
              </a:rPr>
              <a:t>level=2</a:t>
            </a:r>
          </a:p>
        </p:txBody>
      </p:sp>
      <p:sp>
        <p:nvSpPr>
          <p:cNvPr id="28" name="Rectangle 30">
            <a:extLst>
              <a:ext uri="{FF2B5EF4-FFF2-40B4-BE49-F238E27FC236}">
                <a16:creationId xmlns:a16="http://schemas.microsoft.com/office/drawing/2014/main" id="{3CBC93CF-B872-F945-AD47-F5762A080E26}"/>
              </a:ext>
            </a:extLst>
          </p:cNvPr>
          <p:cNvSpPr>
            <a:spLocks noChangeArrowheads="1"/>
          </p:cNvSpPr>
          <p:nvPr/>
        </p:nvSpPr>
        <p:spPr bwMode="auto">
          <a:xfrm>
            <a:off x="7519988" y="3540125"/>
            <a:ext cx="1346200"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E, </a:t>
            </a:r>
            <a:r>
              <a:rPr lang="en-US" altLang="zh-CN" sz="1800" b="1">
                <a:solidFill>
                  <a:srgbClr val="000066"/>
                </a:solidFill>
              </a:rPr>
              <a:t>level=3</a:t>
            </a:r>
          </a:p>
        </p:txBody>
      </p:sp>
      <p:sp>
        <p:nvSpPr>
          <p:cNvPr id="29" name="Rectangle 31">
            <a:extLst>
              <a:ext uri="{FF2B5EF4-FFF2-40B4-BE49-F238E27FC236}">
                <a16:creationId xmlns:a16="http://schemas.microsoft.com/office/drawing/2014/main" id="{30C6F932-5B18-EF4B-B460-F9A103BFCAB4}"/>
              </a:ext>
            </a:extLst>
          </p:cNvPr>
          <p:cNvSpPr>
            <a:spLocks noChangeArrowheads="1"/>
          </p:cNvSpPr>
          <p:nvPr/>
        </p:nvSpPr>
        <p:spPr bwMode="auto">
          <a:xfrm>
            <a:off x="7519988" y="3944938"/>
            <a:ext cx="1346200"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F, </a:t>
            </a:r>
            <a:r>
              <a:rPr lang="en-US" altLang="zh-CN" sz="1800" b="1">
                <a:solidFill>
                  <a:srgbClr val="000066"/>
                </a:solidFill>
              </a:rPr>
              <a:t>level=3</a:t>
            </a:r>
          </a:p>
        </p:txBody>
      </p:sp>
      <p:sp>
        <p:nvSpPr>
          <p:cNvPr id="30" name="Rectangle 32">
            <a:extLst>
              <a:ext uri="{FF2B5EF4-FFF2-40B4-BE49-F238E27FC236}">
                <a16:creationId xmlns:a16="http://schemas.microsoft.com/office/drawing/2014/main" id="{E44035BB-372E-A44B-B1E4-5C91B3E6AA95}"/>
              </a:ext>
            </a:extLst>
          </p:cNvPr>
          <p:cNvSpPr>
            <a:spLocks noChangeArrowheads="1"/>
          </p:cNvSpPr>
          <p:nvPr/>
        </p:nvSpPr>
        <p:spPr bwMode="auto">
          <a:xfrm>
            <a:off x="7519988" y="4764088"/>
            <a:ext cx="1547812"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K, </a:t>
            </a:r>
            <a:r>
              <a:rPr lang="en-US" altLang="zh-CN" sz="1800" b="1">
                <a:solidFill>
                  <a:srgbClr val="000066"/>
                </a:solidFill>
              </a:rPr>
              <a:t>level=4</a:t>
            </a:r>
          </a:p>
        </p:txBody>
      </p:sp>
      <p:sp>
        <p:nvSpPr>
          <p:cNvPr id="31" name="Rectangle 33">
            <a:extLst>
              <a:ext uri="{FF2B5EF4-FFF2-40B4-BE49-F238E27FC236}">
                <a16:creationId xmlns:a16="http://schemas.microsoft.com/office/drawing/2014/main" id="{742A9F4F-80BF-314B-A9AB-83E011397CEB}"/>
              </a:ext>
            </a:extLst>
          </p:cNvPr>
          <p:cNvSpPr>
            <a:spLocks noChangeArrowheads="1"/>
          </p:cNvSpPr>
          <p:nvPr/>
        </p:nvSpPr>
        <p:spPr bwMode="auto">
          <a:xfrm>
            <a:off x="7519988" y="4332288"/>
            <a:ext cx="1368425" cy="304800"/>
          </a:xfrm>
          <a:prstGeom prst="rect">
            <a:avLst/>
          </a:prstGeom>
          <a:solidFill>
            <a:srgbClr val="FFFF99"/>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defRPr/>
            </a:pPr>
            <a:r>
              <a:rPr lang="en-US" altLang="zh-CN" sz="2000" b="1">
                <a:solidFill>
                  <a:srgbClr val="000066"/>
                </a:solidFill>
                <a:ea typeface="楷体_GB2312" charset="0"/>
              </a:rPr>
              <a:t>L, </a:t>
            </a:r>
            <a:r>
              <a:rPr lang="en-US" altLang="zh-CN" sz="1800" b="1">
                <a:solidFill>
                  <a:srgbClr val="000066"/>
                </a:solidFill>
              </a:rPr>
              <a:t>level=4</a:t>
            </a:r>
          </a:p>
        </p:txBody>
      </p:sp>
      <p:sp>
        <p:nvSpPr>
          <p:cNvPr id="32" name="Line 34">
            <a:extLst>
              <a:ext uri="{FF2B5EF4-FFF2-40B4-BE49-F238E27FC236}">
                <a16:creationId xmlns:a16="http://schemas.microsoft.com/office/drawing/2014/main" id="{40405531-C335-EA4E-9E95-14BCAFF074D8}"/>
              </a:ext>
            </a:extLst>
          </p:cNvPr>
          <p:cNvSpPr>
            <a:spLocks noChangeShapeType="1"/>
          </p:cNvSpPr>
          <p:nvPr/>
        </p:nvSpPr>
        <p:spPr bwMode="auto">
          <a:xfrm>
            <a:off x="7519988" y="2819400"/>
            <a:ext cx="1368425" cy="0"/>
          </a:xfrm>
          <a:prstGeom prst="line">
            <a:avLst/>
          </a:prstGeom>
          <a:noFill/>
          <a:ln w="381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3" name="Line 35">
            <a:extLst>
              <a:ext uri="{FF2B5EF4-FFF2-40B4-BE49-F238E27FC236}">
                <a16:creationId xmlns:a16="http://schemas.microsoft.com/office/drawing/2014/main" id="{BE5154C3-C9E1-DC40-BC75-145ECBC9FBBC}"/>
              </a:ext>
            </a:extLst>
          </p:cNvPr>
          <p:cNvSpPr>
            <a:spLocks noChangeShapeType="1"/>
          </p:cNvSpPr>
          <p:nvPr/>
        </p:nvSpPr>
        <p:spPr bwMode="auto">
          <a:xfrm>
            <a:off x="7519988" y="3251200"/>
            <a:ext cx="1368425" cy="0"/>
          </a:xfrm>
          <a:prstGeom prst="line">
            <a:avLst/>
          </a:prstGeom>
          <a:noFill/>
          <a:ln w="381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4" name="Line 36">
            <a:extLst>
              <a:ext uri="{FF2B5EF4-FFF2-40B4-BE49-F238E27FC236}">
                <a16:creationId xmlns:a16="http://schemas.microsoft.com/office/drawing/2014/main" id="{13742C1D-45CB-B74F-AC6C-1FBD102B7731}"/>
              </a:ext>
            </a:extLst>
          </p:cNvPr>
          <p:cNvSpPr>
            <a:spLocks noChangeShapeType="1"/>
          </p:cNvSpPr>
          <p:nvPr/>
        </p:nvSpPr>
        <p:spPr bwMode="auto">
          <a:xfrm>
            <a:off x="7519988" y="3683000"/>
            <a:ext cx="1368425" cy="0"/>
          </a:xfrm>
          <a:prstGeom prst="line">
            <a:avLst/>
          </a:prstGeom>
          <a:noFill/>
          <a:ln w="381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5" name="Line 37">
            <a:extLst>
              <a:ext uri="{FF2B5EF4-FFF2-40B4-BE49-F238E27FC236}">
                <a16:creationId xmlns:a16="http://schemas.microsoft.com/office/drawing/2014/main" id="{9F481344-78DF-9B4F-B7BA-1244E0E91234}"/>
              </a:ext>
            </a:extLst>
          </p:cNvPr>
          <p:cNvSpPr>
            <a:spLocks noChangeShapeType="1"/>
          </p:cNvSpPr>
          <p:nvPr/>
        </p:nvSpPr>
        <p:spPr bwMode="auto">
          <a:xfrm>
            <a:off x="7519988" y="4114800"/>
            <a:ext cx="1368425" cy="0"/>
          </a:xfrm>
          <a:prstGeom prst="line">
            <a:avLst/>
          </a:prstGeom>
          <a:noFill/>
          <a:ln w="38100">
            <a:solidFill>
              <a:srgbClr val="FF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6" name="AutoShape 38">
            <a:extLst>
              <a:ext uri="{FF2B5EF4-FFF2-40B4-BE49-F238E27FC236}">
                <a16:creationId xmlns:a16="http://schemas.microsoft.com/office/drawing/2014/main" id="{77F0A906-5779-974C-9583-81E67EA93BF6}"/>
              </a:ext>
            </a:extLst>
          </p:cNvPr>
          <p:cNvSpPr>
            <a:spLocks noChangeArrowheads="1"/>
          </p:cNvSpPr>
          <p:nvPr/>
        </p:nvSpPr>
        <p:spPr bwMode="auto">
          <a:xfrm>
            <a:off x="5000625" y="5556250"/>
            <a:ext cx="2952750" cy="620713"/>
          </a:xfrm>
          <a:prstGeom prst="wedgeRoundRectCallout">
            <a:avLst>
              <a:gd name="adj1" fmla="val -35431"/>
              <a:gd name="adj2" fmla="val -21866"/>
              <a:gd name="adj3" fmla="val 16667"/>
            </a:avLst>
          </a:prstGeom>
          <a:solidFill>
            <a:schemeClr val="accent1"/>
          </a:solidFill>
          <a:ln w="12700">
            <a:solidFill>
              <a:schemeClr val="tx1"/>
            </a:solidFill>
            <a:miter lim="800000"/>
            <a:headEnd type="none" w="sm" len="sm"/>
            <a:tailEnd type="none" w="sm" len="sm"/>
          </a:ln>
          <a:effec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1800">
                <a:solidFill>
                  <a:srgbClr val="000000"/>
                </a:solidFill>
                <a:latin typeface="Arial" panose="020B0604020202020204" pitchFamily="34" charset="0"/>
              </a:rPr>
              <a:t>优先级定义</a:t>
            </a:r>
            <a:r>
              <a:rPr lang="en-US" altLang="zh-CN" sz="1800">
                <a:solidFill>
                  <a:srgbClr val="000000"/>
                </a:solidFill>
                <a:latin typeface="Arial" panose="020B0604020202020204" pitchFamily="34" charset="0"/>
              </a:rPr>
              <a:t>: </a:t>
            </a:r>
            <a:r>
              <a:rPr lang="zh-CN" altLang="en-US" sz="1800">
                <a:solidFill>
                  <a:srgbClr val="000000"/>
                </a:solidFill>
                <a:latin typeface="Arial" panose="020B0604020202020204" pitchFamily="34" charset="0"/>
              </a:rPr>
              <a:t>活结点所获得的价值</a:t>
            </a:r>
          </a:p>
        </p:txBody>
      </p:sp>
      <p:sp>
        <p:nvSpPr>
          <p:cNvPr id="37" name="Rectangle 5">
            <a:extLst>
              <a:ext uri="{FF2B5EF4-FFF2-40B4-BE49-F238E27FC236}">
                <a16:creationId xmlns:a16="http://schemas.microsoft.com/office/drawing/2014/main" id="{CC208B63-367B-8944-8BB7-19B6E5D9BE97}"/>
              </a:ext>
            </a:extLst>
          </p:cNvPr>
          <p:cNvSpPr>
            <a:spLocks noChangeArrowheads="1"/>
          </p:cNvSpPr>
          <p:nvPr/>
        </p:nvSpPr>
        <p:spPr bwMode="auto">
          <a:xfrm>
            <a:off x="600075" y="1498601"/>
            <a:ext cx="6629400" cy="457200"/>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 typeface="Wingdings" charset="2"/>
              <a:buChar char="Ø"/>
              <a:defRPr/>
            </a:pPr>
            <a:r>
              <a:rPr lang="zh-CN" altLang="en-US" dirty="0">
                <a:solidFill>
                  <a:srgbClr val="000066"/>
                </a:solidFill>
                <a:latin typeface="Times New Roman" charset="0"/>
                <a:ea typeface="黑体" charset="-122"/>
              </a:rPr>
              <a:t>优先队列式分支限界法的基本思想</a:t>
            </a:r>
          </a:p>
        </p:txBody>
      </p:sp>
    </p:spTree>
    <p:extLst>
      <p:ext uri="{BB962C8B-B14F-4D97-AF65-F5344CB8AC3E}">
        <p14:creationId xmlns:p14="http://schemas.microsoft.com/office/powerpoint/2010/main" val="411138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500"/>
                                        <p:tgtEl>
                                          <p:spTgt spid="32"/>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down)">
                                      <p:cBhvr>
                                        <p:cTn id="38" dur="500"/>
                                        <p:tgtEl>
                                          <p:spTgt spid="34"/>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down)">
                                      <p:cBhvr>
                                        <p:cTn id="52" dur="500"/>
                                        <p:tgtEl>
                                          <p:spTgt spid="35"/>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ox(in)">
                                      <p:cBhvr>
                                        <p:cTn id="6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6" grpId="0" animBg="1"/>
      <p:bldP spid="27" grpId="0" animBg="1"/>
      <p:bldP spid="28" grpId="0" animBg="1"/>
      <p:bldP spid="29" grpId="0" animBg="1"/>
      <p:bldP spid="30" grpId="0" animBg="1"/>
      <p:bldP spid="31" grpId="0" animBg="1"/>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31</a:t>
            </a:fld>
            <a:endParaRPr lang="en-US" altLang="zh-CN"/>
          </a:p>
        </p:txBody>
      </p:sp>
      <p:sp>
        <p:nvSpPr>
          <p:cNvPr id="38" name="Rectangle 2">
            <a:extLst>
              <a:ext uri="{FF2B5EF4-FFF2-40B4-BE49-F238E27FC236}">
                <a16:creationId xmlns:a16="http://schemas.microsoft.com/office/drawing/2014/main" id="{A1128D04-DEE5-7A4C-B8C1-E0C69A097521}"/>
              </a:ext>
            </a:extLst>
          </p:cNvPr>
          <p:cNvSpPr txBox="1">
            <a:spLocks noChangeArrowheads="1"/>
          </p:cNvSpPr>
          <p:nvPr/>
        </p:nvSpPr>
        <p:spPr>
          <a:xfrm>
            <a:off x="304800" y="1524000"/>
            <a:ext cx="8534400" cy="3810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zh-CN" altLang="en-US" dirty="0">
                <a:ea typeface="宋体" charset="-122"/>
              </a:rPr>
              <a:t>优先队列式分支限界法：</a:t>
            </a:r>
          </a:p>
          <a:p>
            <a:pPr lvl="1" eaLnBrk="1" hangingPunct="1">
              <a:buFontTx/>
              <a:buNone/>
              <a:defRPr/>
            </a:pPr>
            <a:r>
              <a:rPr lang="en-US" altLang="zh-CN" dirty="0">
                <a:ea typeface="宋体" charset="-122"/>
              </a:rPr>
              <a:t>[</a:t>
            </a:r>
            <a:r>
              <a:rPr lang="en-US" altLang="zh-CN" u="sng" dirty="0">
                <a:ea typeface="宋体" charset="-122"/>
              </a:rPr>
              <a:t>A</a:t>
            </a:r>
            <a:r>
              <a:rPr lang="en-US" altLang="zh-CN" dirty="0">
                <a:ea typeface="宋体" charset="-122"/>
              </a:rPr>
              <a:t>] B, C =&gt; B(45), C(0)</a:t>
            </a:r>
          </a:p>
          <a:p>
            <a:pPr lvl="1" eaLnBrk="1" hangingPunct="1">
              <a:buFontTx/>
              <a:buNone/>
              <a:defRPr/>
            </a:pPr>
            <a:r>
              <a:rPr lang="en-US" altLang="zh-CN" dirty="0">
                <a:ea typeface="宋体" charset="-122"/>
              </a:rPr>
              <a:t>[</a:t>
            </a:r>
            <a:r>
              <a:rPr lang="en-US" altLang="zh-CN" u="sng" dirty="0">
                <a:ea typeface="宋体" charset="-122"/>
              </a:rPr>
              <a:t>B</a:t>
            </a:r>
            <a:r>
              <a:rPr lang="en-US" altLang="zh-CN" dirty="0">
                <a:ea typeface="宋体" charset="-122"/>
              </a:rPr>
              <a:t>, C] D, E =&gt; E(45)</a:t>
            </a:r>
          </a:p>
          <a:p>
            <a:pPr lvl="1" eaLnBrk="1" hangingPunct="1">
              <a:buFontTx/>
              <a:buNone/>
              <a:defRPr/>
            </a:pPr>
            <a:r>
              <a:rPr lang="en-US" altLang="zh-CN" dirty="0">
                <a:ea typeface="宋体" charset="-122"/>
              </a:rPr>
              <a:t>[</a:t>
            </a:r>
            <a:r>
              <a:rPr lang="en-US" altLang="zh-CN" u="sng" dirty="0">
                <a:ea typeface="宋体" charset="-122"/>
              </a:rPr>
              <a:t>E</a:t>
            </a:r>
            <a:r>
              <a:rPr lang="en-US" altLang="zh-CN" dirty="0">
                <a:ea typeface="宋体" charset="-122"/>
              </a:rPr>
              <a:t>, C] J, K =&gt; K(45) [1, 0, 0]</a:t>
            </a:r>
          </a:p>
          <a:p>
            <a:pPr lvl="1" eaLnBrk="1" hangingPunct="1">
              <a:buFontTx/>
              <a:buNone/>
              <a:defRPr/>
            </a:pPr>
            <a:r>
              <a:rPr lang="en-US" altLang="zh-CN" dirty="0">
                <a:ea typeface="宋体" charset="-122"/>
              </a:rPr>
              <a:t>[</a:t>
            </a:r>
            <a:r>
              <a:rPr lang="en-US" altLang="zh-CN" u="sng" dirty="0">
                <a:ea typeface="宋体" charset="-122"/>
              </a:rPr>
              <a:t>C</a:t>
            </a:r>
            <a:r>
              <a:rPr lang="en-US" altLang="zh-CN" dirty="0">
                <a:ea typeface="宋体" charset="-122"/>
              </a:rPr>
              <a:t>] F, G =&gt; F(25), G(0)</a:t>
            </a:r>
          </a:p>
          <a:p>
            <a:pPr lvl="1" eaLnBrk="1" hangingPunct="1">
              <a:buFontTx/>
              <a:buNone/>
              <a:defRPr/>
            </a:pPr>
            <a:r>
              <a:rPr lang="en-US" altLang="zh-CN" dirty="0">
                <a:ea typeface="宋体" charset="-122"/>
              </a:rPr>
              <a:t>[</a:t>
            </a:r>
            <a:r>
              <a:rPr lang="en-US" altLang="zh-CN" u="sng" dirty="0">
                <a:ea typeface="宋体" charset="-122"/>
              </a:rPr>
              <a:t>F</a:t>
            </a:r>
            <a:r>
              <a:rPr lang="en-US" altLang="zh-CN" dirty="0">
                <a:ea typeface="宋体" charset="-122"/>
              </a:rPr>
              <a:t>, G] L, M =&gt; </a:t>
            </a:r>
            <a:r>
              <a:rPr lang="en-US" altLang="zh-CN" dirty="0">
                <a:solidFill>
                  <a:srgbClr val="FF0000"/>
                </a:solidFill>
                <a:ea typeface="宋体" charset="-122"/>
              </a:rPr>
              <a:t>L(50), [0, 1, 1]</a:t>
            </a:r>
            <a:r>
              <a:rPr lang="en-US" altLang="zh-CN" dirty="0">
                <a:ea typeface="宋体" charset="-122"/>
              </a:rPr>
              <a:t> M(25)</a:t>
            </a:r>
          </a:p>
          <a:p>
            <a:pPr lvl="1" eaLnBrk="1" hangingPunct="1">
              <a:buFontTx/>
              <a:buNone/>
              <a:defRPr/>
            </a:pPr>
            <a:r>
              <a:rPr lang="en-US" altLang="zh-CN" dirty="0">
                <a:ea typeface="宋体" charset="-122"/>
              </a:rPr>
              <a:t>[</a:t>
            </a:r>
            <a:r>
              <a:rPr lang="en-US" altLang="zh-CN" u="sng" dirty="0">
                <a:ea typeface="宋体" charset="-122"/>
              </a:rPr>
              <a:t>G</a:t>
            </a:r>
            <a:r>
              <a:rPr lang="en-US" altLang="zh-CN" dirty="0">
                <a:ea typeface="宋体" charset="-122"/>
              </a:rPr>
              <a:t>]  N, O =&gt; N(25), O(0)</a:t>
            </a:r>
          </a:p>
        </p:txBody>
      </p:sp>
      <p:sp>
        <p:nvSpPr>
          <p:cNvPr id="39" name="AutoShape 3">
            <a:extLst>
              <a:ext uri="{FF2B5EF4-FFF2-40B4-BE49-F238E27FC236}">
                <a16:creationId xmlns:a16="http://schemas.microsoft.com/office/drawing/2014/main" id="{91B33BAB-760C-3A40-9771-6FBCAB189E3E}"/>
              </a:ext>
            </a:extLst>
          </p:cNvPr>
          <p:cNvSpPr>
            <a:spLocks noChangeArrowheads="1"/>
          </p:cNvSpPr>
          <p:nvPr/>
        </p:nvSpPr>
        <p:spPr bwMode="auto">
          <a:xfrm>
            <a:off x="676276" y="5601494"/>
            <a:ext cx="503237" cy="647700"/>
          </a:xfrm>
          <a:prstGeom prst="wedgeRoundRectCallout">
            <a:avLst>
              <a:gd name="adj1" fmla="val 45583"/>
              <a:gd name="adj2" fmla="val -120097"/>
              <a:gd name="adj3" fmla="val 16667"/>
            </a:avLst>
          </a:prstGeom>
          <a:solidFill>
            <a:schemeClr val="accent1"/>
          </a:solidFill>
          <a:ln w="12700">
            <a:solidFill>
              <a:schemeClr val="tx1"/>
            </a:solidFill>
            <a:miter lim="800000"/>
            <a:headEnd type="none" w="sm" len="sm"/>
            <a:tailEnd type="none" w="sm" len="sm"/>
          </a:ln>
          <a:effectLst/>
        </p:spPr>
        <p:txBody>
          <a:bodyPr/>
          <a:lstStyle/>
          <a:p>
            <a:pPr algn="ctr" eaLnBrk="1" hangingPunct="1">
              <a:defRPr/>
            </a:pPr>
            <a:r>
              <a:rPr lang="zh-CN" altLang="en-US" sz="1800">
                <a:latin typeface="Arial" charset="0"/>
                <a:ea typeface="宋体" charset="-122"/>
              </a:rPr>
              <a:t>队列</a:t>
            </a:r>
          </a:p>
        </p:txBody>
      </p:sp>
      <p:sp>
        <p:nvSpPr>
          <p:cNvPr id="40" name="AutoShape 4">
            <a:extLst>
              <a:ext uri="{FF2B5EF4-FFF2-40B4-BE49-F238E27FC236}">
                <a16:creationId xmlns:a16="http://schemas.microsoft.com/office/drawing/2014/main" id="{FA8E1F69-E298-394B-8787-3578C2B856E9}"/>
              </a:ext>
            </a:extLst>
          </p:cNvPr>
          <p:cNvSpPr>
            <a:spLocks noChangeArrowheads="1"/>
          </p:cNvSpPr>
          <p:nvPr/>
        </p:nvSpPr>
        <p:spPr bwMode="auto">
          <a:xfrm>
            <a:off x="1432719" y="5621372"/>
            <a:ext cx="719137" cy="647700"/>
          </a:xfrm>
          <a:prstGeom prst="wedgeRoundRectCallout">
            <a:avLst>
              <a:gd name="adj1" fmla="val 16889"/>
              <a:gd name="adj2" fmla="val -120097"/>
              <a:gd name="adj3" fmla="val 16667"/>
            </a:avLst>
          </a:prstGeom>
          <a:solidFill>
            <a:schemeClr val="accent1"/>
          </a:solidFill>
          <a:ln w="12700">
            <a:solidFill>
              <a:schemeClr val="tx1"/>
            </a:solidFill>
            <a:miter lim="800000"/>
            <a:headEnd type="none" w="sm" len="sm"/>
            <a:tailEnd type="none" w="sm" len="sm"/>
          </a:ln>
          <a:effectLst/>
        </p:spPr>
        <p:txBody>
          <a:bodyPr/>
          <a:lstStyle/>
          <a:p>
            <a:pPr algn="ctr" eaLnBrk="1" hangingPunct="1">
              <a:defRPr/>
            </a:pPr>
            <a:r>
              <a:rPr lang="zh-CN" altLang="en-US" sz="1800">
                <a:latin typeface="Arial" charset="0"/>
                <a:ea typeface="宋体" charset="-122"/>
              </a:rPr>
              <a:t>扩展情况</a:t>
            </a:r>
          </a:p>
        </p:txBody>
      </p:sp>
      <p:sp>
        <p:nvSpPr>
          <p:cNvPr id="41" name="AutoShape 5">
            <a:extLst>
              <a:ext uri="{FF2B5EF4-FFF2-40B4-BE49-F238E27FC236}">
                <a16:creationId xmlns:a16="http://schemas.microsoft.com/office/drawing/2014/main" id="{83332630-8F54-C34E-BB1E-D3AAB1327332}"/>
              </a:ext>
            </a:extLst>
          </p:cNvPr>
          <p:cNvSpPr>
            <a:spLocks noChangeArrowheads="1"/>
          </p:cNvSpPr>
          <p:nvPr/>
        </p:nvSpPr>
        <p:spPr bwMode="auto">
          <a:xfrm>
            <a:off x="2971800" y="5601494"/>
            <a:ext cx="719137" cy="647700"/>
          </a:xfrm>
          <a:prstGeom prst="wedgeRoundRectCallout">
            <a:avLst>
              <a:gd name="adj1" fmla="val 16889"/>
              <a:gd name="adj2" fmla="val -120097"/>
              <a:gd name="adj3" fmla="val 16667"/>
            </a:avLst>
          </a:prstGeom>
          <a:solidFill>
            <a:schemeClr val="accent1"/>
          </a:solidFill>
          <a:ln w="12700">
            <a:solidFill>
              <a:schemeClr val="tx1"/>
            </a:solidFill>
            <a:miter lim="800000"/>
            <a:headEnd type="none" w="sm" len="sm"/>
            <a:tailEnd type="none" w="sm" len="sm"/>
          </a:ln>
          <a:effectLst/>
        </p:spPr>
        <p:txBody>
          <a:bodyPr/>
          <a:lstStyle/>
          <a:p>
            <a:pPr algn="ctr" eaLnBrk="1" hangingPunct="1">
              <a:defRPr/>
            </a:pPr>
            <a:r>
              <a:rPr lang="zh-CN" altLang="en-US" sz="1800">
                <a:latin typeface="Arial" charset="0"/>
                <a:ea typeface="宋体" charset="-122"/>
              </a:rPr>
              <a:t>处理过程</a:t>
            </a:r>
          </a:p>
        </p:txBody>
      </p:sp>
    </p:spTree>
    <p:extLst>
      <p:ext uri="{BB962C8B-B14F-4D97-AF65-F5344CB8AC3E}">
        <p14:creationId xmlns:p14="http://schemas.microsoft.com/office/powerpoint/2010/main" val="3936938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32</a:t>
            </a:fld>
            <a:endParaRPr lang="en-US" altLang="zh-CN"/>
          </a:p>
        </p:txBody>
      </p:sp>
      <p:sp>
        <p:nvSpPr>
          <p:cNvPr id="4" name="Rectangle 3">
            <a:extLst>
              <a:ext uri="{FF2B5EF4-FFF2-40B4-BE49-F238E27FC236}">
                <a16:creationId xmlns:a16="http://schemas.microsoft.com/office/drawing/2014/main" id="{D631830C-7396-CE4E-A2E0-5289BDDBA06C}"/>
              </a:ext>
            </a:extLst>
          </p:cNvPr>
          <p:cNvSpPr txBox="1">
            <a:spLocks noChangeArrowheads="1"/>
          </p:cNvSpPr>
          <p:nvPr/>
        </p:nvSpPr>
        <p:spPr>
          <a:xfrm>
            <a:off x="762000" y="1447800"/>
            <a:ext cx="7848600" cy="4419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50000"/>
              </a:spcBef>
              <a:buFontTx/>
              <a:buNone/>
              <a:defRPr/>
            </a:pPr>
            <a:r>
              <a:rPr lang="zh-CN" altLang="en-US">
                <a:ea typeface="黑体" panose="02010609060101010101" pitchFamily="49" charset="-122"/>
              </a:rPr>
              <a:t>上界函数</a:t>
            </a:r>
          </a:p>
          <a:p>
            <a:pPr algn="just" eaLnBrk="1" hangingPunct="1">
              <a:spcBef>
                <a:spcPct val="50000"/>
              </a:spcBef>
              <a:buFontTx/>
              <a:buNone/>
              <a:defRPr/>
            </a:pPr>
            <a:r>
              <a:rPr lang="en-US" altLang="zh-CN" sz="1800">
                <a:ea typeface="宋体" panose="02010600030101010101" pitchFamily="2" charset="-122"/>
                <a:cs typeface="Times New Roman" panose="02020603050405020304" pitchFamily="18" charset="0"/>
              </a:rPr>
              <a:t>while (i &lt;= n &amp;&amp; w[i] &lt;= cleft)       </a:t>
            </a:r>
            <a:r>
              <a:rPr lang="en-US" altLang="zh-CN" sz="1800">
                <a:ea typeface="宋体" panose="02010600030101010101" pitchFamily="2" charset="-122"/>
              </a:rPr>
              <a:t>// n</a:t>
            </a:r>
            <a:r>
              <a:rPr lang="zh-CN" altLang="en-US" sz="1800">
                <a:ea typeface="宋体" panose="02010600030101010101" pitchFamily="2" charset="-122"/>
              </a:rPr>
              <a:t>表示物品总数，</a:t>
            </a:r>
            <a:r>
              <a:rPr lang="en-US" altLang="zh-CN" sz="1800">
                <a:ea typeface="宋体" panose="02010600030101010101" pitchFamily="2" charset="-122"/>
              </a:rPr>
              <a:t>cleft</a:t>
            </a:r>
            <a:r>
              <a:rPr lang="zh-CN" altLang="en-US" sz="1800">
                <a:ea typeface="宋体" panose="02010600030101010101" pitchFamily="2" charset="-122"/>
              </a:rPr>
              <a:t>为剩余空间</a:t>
            </a:r>
          </a:p>
          <a:p>
            <a:pPr algn="just" eaLnBrk="1" hangingPunct="1">
              <a:spcBef>
                <a:spcPct val="50000"/>
              </a:spcBef>
              <a:buFontTx/>
              <a:buNone/>
              <a:defRPr/>
            </a:pPr>
            <a:r>
              <a:rPr lang="zh-CN" altLang="en-US" sz="1800">
                <a:ea typeface="宋体" panose="02010600030101010101" pitchFamily="2" charset="-122"/>
              </a:rPr>
              <a:t>      </a:t>
            </a:r>
            <a:r>
              <a:rPr lang="en-US" altLang="zh-CN" sz="1800">
                <a:ea typeface="宋体" panose="02010600030101010101" pitchFamily="2" charset="-122"/>
              </a:rPr>
              <a:t>{</a:t>
            </a:r>
          </a:p>
          <a:p>
            <a:pPr algn="just" eaLnBrk="1" hangingPunct="1">
              <a:spcBef>
                <a:spcPct val="50000"/>
              </a:spcBef>
              <a:buFontTx/>
              <a:buNone/>
              <a:defRPr/>
            </a:pPr>
            <a:r>
              <a:rPr lang="en-US" altLang="zh-CN" sz="1800">
                <a:ea typeface="宋体" panose="02010600030101010101" pitchFamily="2" charset="-122"/>
              </a:rPr>
              <a:t>         cleft -= w[i];                            //w[i]</a:t>
            </a:r>
            <a:r>
              <a:rPr lang="zh-CN" altLang="en-US" sz="1800">
                <a:ea typeface="宋体" panose="02010600030101010101" pitchFamily="2" charset="-122"/>
              </a:rPr>
              <a:t>表示</a:t>
            </a:r>
            <a:r>
              <a:rPr lang="en-US" altLang="zh-CN" sz="1800">
                <a:ea typeface="宋体" panose="02010600030101010101" pitchFamily="2" charset="-122"/>
              </a:rPr>
              <a:t>i</a:t>
            </a:r>
            <a:r>
              <a:rPr lang="zh-CN" altLang="en-US" sz="1800">
                <a:ea typeface="宋体" panose="02010600030101010101" pitchFamily="2" charset="-122"/>
              </a:rPr>
              <a:t>所占空间</a:t>
            </a:r>
          </a:p>
          <a:p>
            <a:pPr algn="just" eaLnBrk="1" hangingPunct="1">
              <a:spcBef>
                <a:spcPct val="50000"/>
              </a:spcBef>
              <a:buFontTx/>
              <a:buNone/>
              <a:defRPr/>
            </a:pPr>
            <a:r>
              <a:rPr lang="zh-CN" altLang="en-US" sz="1800">
                <a:ea typeface="宋体" panose="02010600030101010101" pitchFamily="2" charset="-122"/>
              </a:rPr>
              <a:t>         </a:t>
            </a:r>
            <a:r>
              <a:rPr lang="en-US" altLang="zh-CN" sz="1800">
                <a:ea typeface="宋体" panose="02010600030101010101" pitchFamily="2" charset="-122"/>
              </a:rPr>
              <a:t>b += p[i];                                 //p[i]</a:t>
            </a:r>
            <a:r>
              <a:rPr lang="zh-CN" altLang="en-US" sz="1800">
                <a:ea typeface="宋体" panose="02010600030101010101" pitchFamily="2" charset="-122"/>
              </a:rPr>
              <a:t>表示</a:t>
            </a:r>
            <a:r>
              <a:rPr lang="en-US" altLang="zh-CN" sz="1800">
                <a:ea typeface="宋体" panose="02010600030101010101" pitchFamily="2" charset="-122"/>
              </a:rPr>
              <a:t>i</a:t>
            </a:r>
            <a:r>
              <a:rPr lang="zh-CN" altLang="en-US" sz="1800">
                <a:ea typeface="宋体" panose="02010600030101010101" pitchFamily="2" charset="-122"/>
              </a:rPr>
              <a:t>的价值</a:t>
            </a:r>
          </a:p>
          <a:p>
            <a:pPr algn="just" eaLnBrk="1" hangingPunct="1">
              <a:spcBef>
                <a:spcPct val="50000"/>
              </a:spcBef>
              <a:buFontTx/>
              <a:buNone/>
              <a:defRPr/>
            </a:pPr>
            <a:r>
              <a:rPr lang="zh-CN" altLang="en-US" sz="1800">
                <a:ea typeface="宋体" panose="02010600030101010101" pitchFamily="2" charset="-122"/>
              </a:rPr>
              <a:t>         </a:t>
            </a:r>
            <a:r>
              <a:rPr lang="en-US" altLang="zh-CN" sz="1800">
                <a:ea typeface="宋体" panose="02010600030101010101" pitchFamily="2" charset="-122"/>
              </a:rPr>
              <a:t>i++;</a:t>
            </a:r>
          </a:p>
          <a:p>
            <a:pPr algn="just" eaLnBrk="1" hangingPunct="1">
              <a:spcBef>
                <a:spcPct val="50000"/>
              </a:spcBef>
              <a:buFontTx/>
              <a:buNone/>
              <a:defRPr/>
            </a:pPr>
            <a:r>
              <a:rPr lang="en-US" altLang="zh-CN" sz="1800">
                <a:ea typeface="宋体" panose="02010600030101010101" pitchFamily="2" charset="-122"/>
              </a:rPr>
              <a:t>      }</a:t>
            </a:r>
          </a:p>
          <a:p>
            <a:pPr algn="just" eaLnBrk="1" hangingPunct="1">
              <a:spcBef>
                <a:spcPct val="50000"/>
              </a:spcBef>
              <a:buFontTx/>
              <a:buNone/>
              <a:defRPr/>
            </a:pPr>
            <a:r>
              <a:rPr lang="en-US" altLang="zh-CN" sz="1800">
                <a:ea typeface="宋体" panose="02010600030101010101" pitchFamily="2" charset="-122"/>
              </a:rPr>
              <a:t>if (i &lt;= n) b += p[i] / w[i] * cleft;    // </a:t>
            </a:r>
            <a:r>
              <a:rPr lang="zh-CN" altLang="en-US" sz="1800">
                <a:latin typeface="宋体" panose="02010600030101010101" pitchFamily="2" charset="-122"/>
                <a:ea typeface="宋体" panose="02010600030101010101" pitchFamily="2" charset="-122"/>
              </a:rPr>
              <a:t>装填剩余容量装满背包</a:t>
            </a:r>
            <a:endParaRPr lang="zh-CN" altLang="en-US" sz="1800">
              <a:ea typeface="宋体" panose="02010600030101010101" pitchFamily="2" charset="-122"/>
            </a:endParaRPr>
          </a:p>
          <a:p>
            <a:pPr algn="just" eaLnBrk="1" hangingPunct="1">
              <a:spcBef>
                <a:spcPct val="50000"/>
              </a:spcBef>
              <a:buFontTx/>
              <a:buNone/>
              <a:defRPr/>
            </a:pPr>
            <a:r>
              <a:rPr lang="en-US" altLang="zh-CN" sz="1800">
                <a:ea typeface="宋体" panose="02010600030101010101" pitchFamily="2" charset="-122"/>
              </a:rPr>
              <a:t>return b;</a:t>
            </a:r>
            <a:r>
              <a:rPr lang="en-US" altLang="zh-CN" sz="1800">
                <a:ea typeface="华文行楷" panose="02010800040101010101" pitchFamily="2" charset="-122"/>
              </a:rPr>
              <a:t>                                       //b</a:t>
            </a:r>
            <a:r>
              <a:rPr lang="zh-CN" altLang="en-US" sz="1800">
                <a:ea typeface="宋体" panose="02010600030101010101" pitchFamily="2" charset="-122"/>
              </a:rPr>
              <a:t>为上界函数</a:t>
            </a:r>
          </a:p>
          <a:p>
            <a:pPr eaLnBrk="1" hangingPunct="1">
              <a:spcBef>
                <a:spcPct val="50000"/>
              </a:spcBef>
              <a:buFontTx/>
              <a:buNone/>
              <a:defRPr/>
            </a:pPr>
            <a:endParaRPr lang="zh-CN" altLang="en-US" sz="1800">
              <a:ea typeface="华文行楷" panose="02010800040101010101" pitchFamily="2" charset="-122"/>
            </a:endParaRPr>
          </a:p>
          <a:p>
            <a:pPr eaLnBrk="1" hangingPunct="1">
              <a:defRPr/>
            </a:pPr>
            <a:endParaRPr lang="zh-CN" altLang="en-US" dirty="0">
              <a:ea typeface="宋体" panose="02010600030101010101" pitchFamily="2" charset="-122"/>
            </a:endParaRPr>
          </a:p>
        </p:txBody>
      </p:sp>
    </p:spTree>
    <p:extLst>
      <p:ext uri="{BB962C8B-B14F-4D97-AF65-F5344CB8AC3E}">
        <p14:creationId xmlns:p14="http://schemas.microsoft.com/office/powerpoint/2010/main" val="2061936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0-1</a:t>
            </a:r>
            <a:r>
              <a:rPr lang="zh-CN" altLang="en-US" dirty="0"/>
              <a:t>背包问题（二）</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33</a:t>
            </a:fld>
            <a:endParaRPr lang="en-US" altLang="zh-CN"/>
          </a:p>
        </p:txBody>
      </p:sp>
      <p:sp>
        <p:nvSpPr>
          <p:cNvPr id="4" name="Rectangle 2">
            <a:extLst>
              <a:ext uri="{FF2B5EF4-FFF2-40B4-BE49-F238E27FC236}">
                <a16:creationId xmlns:a16="http://schemas.microsoft.com/office/drawing/2014/main" id="{1F279686-944C-144C-875C-64A1624E1D94}"/>
              </a:ext>
            </a:extLst>
          </p:cNvPr>
          <p:cNvSpPr>
            <a:spLocks noChangeArrowheads="1"/>
          </p:cNvSpPr>
          <p:nvPr/>
        </p:nvSpPr>
        <p:spPr bwMode="auto">
          <a:xfrm>
            <a:off x="1219200" y="2089150"/>
            <a:ext cx="7239000" cy="4159250"/>
          </a:xfrm>
          <a:prstGeom prst="rect">
            <a:avLst/>
          </a:prstGeom>
          <a:noFill/>
          <a:ln>
            <a:noFill/>
          </a:ln>
          <a:effec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1800">
                <a:solidFill>
                  <a:srgbClr val="000066"/>
                </a:solidFill>
              </a:rPr>
              <a:t> </a:t>
            </a:r>
            <a:r>
              <a:rPr lang="en-US" altLang="zh-CN" sz="1800">
                <a:solidFill>
                  <a:srgbClr val="000066"/>
                </a:solidFill>
                <a:latin typeface="Arial" panose="020B0604020202020204" pitchFamily="34" charset="0"/>
              </a:rPr>
              <a:t>while (i != n+1) {		</a:t>
            </a:r>
            <a:r>
              <a:rPr lang="en-US" altLang="zh-CN" sz="1800" b="1">
                <a:solidFill>
                  <a:srgbClr val="0000FF"/>
                </a:solidFill>
                <a:latin typeface="Arial" panose="020B0604020202020204" pitchFamily="34" charset="0"/>
              </a:rPr>
              <a:t>// </a:t>
            </a:r>
            <a:r>
              <a:rPr lang="zh-CN" altLang="en-US" sz="1800" b="1">
                <a:solidFill>
                  <a:srgbClr val="0000FF"/>
                </a:solidFill>
                <a:latin typeface="Arial" panose="020B0604020202020204" pitchFamily="34" charset="0"/>
              </a:rPr>
              <a:t>非叶结点</a:t>
            </a:r>
          </a:p>
          <a:p>
            <a:pPr eaLnBrk="1" hangingPunct="1">
              <a:lnSpc>
                <a:spcPct val="130000"/>
              </a:lnSpc>
              <a:defRPr/>
            </a:pPr>
            <a:r>
              <a:rPr lang="zh-CN" altLang="en-US" sz="1800">
                <a:solidFill>
                  <a:srgbClr val="000066"/>
                </a:solidFill>
                <a:latin typeface="Arial" panose="020B0604020202020204" pitchFamily="34" charset="0"/>
              </a:rPr>
              <a:t>      </a:t>
            </a:r>
            <a:r>
              <a:rPr lang="en-US" altLang="zh-CN" sz="1800" b="1">
                <a:solidFill>
                  <a:srgbClr val="0000FF"/>
                </a:solidFill>
                <a:latin typeface="Arial" panose="020B0604020202020204" pitchFamily="34" charset="0"/>
              </a:rPr>
              <a:t>// </a:t>
            </a:r>
            <a:r>
              <a:rPr lang="zh-CN" altLang="en-US" sz="1800" b="1">
                <a:solidFill>
                  <a:srgbClr val="0000FF"/>
                </a:solidFill>
                <a:latin typeface="Arial" panose="020B0604020202020204" pitchFamily="34" charset="0"/>
              </a:rPr>
              <a:t>检查当前扩展结点的左儿子结点</a:t>
            </a:r>
          </a:p>
          <a:p>
            <a:pPr eaLnBrk="1" hangingPunct="1">
              <a:lnSpc>
                <a:spcPct val="130000"/>
              </a:lnSpc>
              <a:defRPr/>
            </a:pPr>
            <a:r>
              <a:rPr lang="zh-CN" altLang="en-US" sz="1800">
                <a:solidFill>
                  <a:srgbClr val="000066"/>
                </a:solidFill>
                <a:latin typeface="Arial" panose="020B0604020202020204" pitchFamily="34" charset="0"/>
              </a:rPr>
              <a:t>      </a:t>
            </a:r>
            <a:r>
              <a:rPr lang="en-US" altLang="zh-CN" sz="1800">
                <a:solidFill>
                  <a:srgbClr val="000066"/>
                </a:solidFill>
                <a:latin typeface="Arial" panose="020B0604020202020204" pitchFamily="34" charset="0"/>
              </a:rPr>
              <a:t>Typew wt = cw + w[i];</a:t>
            </a:r>
          </a:p>
          <a:p>
            <a:pPr eaLnBrk="1" hangingPunct="1">
              <a:lnSpc>
                <a:spcPct val="130000"/>
              </a:lnSpc>
              <a:defRPr/>
            </a:pPr>
            <a:r>
              <a:rPr lang="en-US" altLang="zh-CN" sz="1800">
                <a:solidFill>
                  <a:srgbClr val="000066"/>
                </a:solidFill>
                <a:latin typeface="Arial" panose="020B0604020202020204" pitchFamily="34" charset="0"/>
              </a:rPr>
              <a:t>      if (wt &lt;= c) {		</a:t>
            </a:r>
            <a:r>
              <a:rPr lang="en-US" altLang="zh-CN" sz="1800" b="1">
                <a:solidFill>
                  <a:srgbClr val="0000FF"/>
                </a:solidFill>
                <a:latin typeface="Arial" panose="020B0604020202020204" pitchFamily="34" charset="0"/>
              </a:rPr>
              <a:t>// </a:t>
            </a:r>
            <a:r>
              <a:rPr lang="zh-CN" altLang="en-US" sz="1800" b="1">
                <a:solidFill>
                  <a:srgbClr val="0000FF"/>
                </a:solidFill>
                <a:latin typeface="Arial" panose="020B0604020202020204" pitchFamily="34" charset="0"/>
              </a:rPr>
              <a:t>左儿子结点为可行结点</a:t>
            </a:r>
          </a:p>
          <a:p>
            <a:pPr eaLnBrk="1" hangingPunct="1">
              <a:lnSpc>
                <a:spcPct val="130000"/>
              </a:lnSpc>
              <a:defRPr/>
            </a:pPr>
            <a:r>
              <a:rPr lang="zh-CN" altLang="en-US" sz="1800">
                <a:solidFill>
                  <a:srgbClr val="000066"/>
                </a:solidFill>
                <a:latin typeface="Arial" panose="020B0604020202020204" pitchFamily="34" charset="0"/>
              </a:rPr>
              <a:t>         </a:t>
            </a:r>
            <a:r>
              <a:rPr lang="en-US" altLang="zh-CN" sz="1800">
                <a:solidFill>
                  <a:srgbClr val="000066"/>
                </a:solidFill>
                <a:latin typeface="Arial" panose="020B0604020202020204" pitchFamily="34" charset="0"/>
              </a:rPr>
              <a:t>if (cp+p[i] &gt; bestp) bestp = cp+p[i];</a:t>
            </a:r>
          </a:p>
          <a:p>
            <a:pPr eaLnBrk="1" hangingPunct="1">
              <a:lnSpc>
                <a:spcPct val="130000"/>
              </a:lnSpc>
              <a:defRPr/>
            </a:pPr>
            <a:r>
              <a:rPr lang="en-US" altLang="zh-CN" sz="1800">
                <a:solidFill>
                  <a:srgbClr val="000066"/>
                </a:solidFill>
                <a:latin typeface="Arial" panose="020B0604020202020204" pitchFamily="34" charset="0"/>
              </a:rPr>
              <a:t>         AddLiveNode(up, cp+p[i], cw+w[i], true, i+1);}</a:t>
            </a:r>
          </a:p>
          <a:p>
            <a:pPr eaLnBrk="1" hangingPunct="1">
              <a:lnSpc>
                <a:spcPct val="130000"/>
              </a:lnSpc>
              <a:defRPr/>
            </a:pPr>
            <a:r>
              <a:rPr lang="en-US" altLang="zh-CN" sz="1800">
                <a:solidFill>
                  <a:srgbClr val="000066"/>
                </a:solidFill>
                <a:latin typeface="Arial" panose="020B0604020202020204" pitchFamily="34" charset="0"/>
              </a:rPr>
              <a:t>         up = Bound(i+1);</a:t>
            </a:r>
          </a:p>
          <a:p>
            <a:pPr eaLnBrk="1" hangingPunct="1">
              <a:lnSpc>
                <a:spcPct val="130000"/>
              </a:lnSpc>
              <a:defRPr/>
            </a:pPr>
            <a:r>
              <a:rPr lang="en-US" altLang="zh-CN" sz="1800">
                <a:solidFill>
                  <a:srgbClr val="000066"/>
                </a:solidFill>
                <a:latin typeface="Arial" panose="020B0604020202020204" pitchFamily="34" charset="0"/>
              </a:rPr>
              <a:t>      </a:t>
            </a:r>
            <a:r>
              <a:rPr lang="en-US" altLang="zh-CN" sz="1800" b="1">
                <a:solidFill>
                  <a:srgbClr val="0000FF"/>
                </a:solidFill>
                <a:latin typeface="Arial" panose="020B0604020202020204" pitchFamily="34" charset="0"/>
              </a:rPr>
              <a:t>// </a:t>
            </a:r>
            <a:r>
              <a:rPr lang="zh-CN" altLang="en-US" sz="1800" b="1">
                <a:solidFill>
                  <a:srgbClr val="0000FF"/>
                </a:solidFill>
                <a:latin typeface="Arial" panose="020B0604020202020204" pitchFamily="34" charset="0"/>
              </a:rPr>
              <a:t>检查当前扩展结点的右儿子结点</a:t>
            </a:r>
          </a:p>
          <a:p>
            <a:pPr eaLnBrk="1" hangingPunct="1">
              <a:lnSpc>
                <a:spcPct val="130000"/>
              </a:lnSpc>
              <a:defRPr/>
            </a:pPr>
            <a:r>
              <a:rPr lang="zh-CN" altLang="en-US" sz="1800">
                <a:solidFill>
                  <a:srgbClr val="000066"/>
                </a:solidFill>
                <a:latin typeface="Arial" panose="020B0604020202020204" pitchFamily="34" charset="0"/>
              </a:rPr>
              <a:t>      </a:t>
            </a:r>
            <a:r>
              <a:rPr lang="en-US" altLang="zh-CN" sz="1800">
                <a:solidFill>
                  <a:srgbClr val="000066"/>
                </a:solidFill>
                <a:latin typeface="Arial" panose="020B0604020202020204" pitchFamily="34" charset="0"/>
              </a:rPr>
              <a:t>if (up &gt;= bestp) 	</a:t>
            </a:r>
            <a:r>
              <a:rPr lang="en-US" altLang="zh-CN" sz="1800" b="1">
                <a:solidFill>
                  <a:srgbClr val="0000FF"/>
                </a:solidFill>
                <a:latin typeface="Arial" panose="020B0604020202020204" pitchFamily="34" charset="0"/>
              </a:rPr>
              <a:t>// </a:t>
            </a:r>
            <a:r>
              <a:rPr lang="zh-CN" altLang="en-US" sz="1800" b="1">
                <a:solidFill>
                  <a:srgbClr val="0000FF"/>
                </a:solidFill>
                <a:latin typeface="Arial" panose="020B0604020202020204" pitchFamily="34" charset="0"/>
              </a:rPr>
              <a:t>右子树可能含最优解</a:t>
            </a:r>
          </a:p>
          <a:p>
            <a:pPr eaLnBrk="1" hangingPunct="1">
              <a:lnSpc>
                <a:spcPct val="130000"/>
              </a:lnSpc>
              <a:defRPr/>
            </a:pPr>
            <a:r>
              <a:rPr lang="zh-CN" altLang="en-US" sz="1800">
                <a:solidFill>
                  <a:srgbClr val="000066"/>
                </a:solidFill>
                <a:latin typeface="Arial" panose="020B0604020202020204" pitchFamily="34" charset="0"/>
              </a:rPr>
              <a:t>           </a:t>
            </a:r>
            <a:r>
              <a:rPr lang="en-US" altLang="zh-CN" sz="1800">
                <a:solidFill>
                  <a:srgbClr val="000066"/>
                </a:solidFill>
                <a:latin typeface="Arial" panose="020B0604020202020204" pitchFamily="34" charset="0"/>
              </a:rPr>
              <a:t>AddLiveNode(up, cp, cw, false, i+1);</a:t>
            </a:r>
          </a:p>
          <a:p>
            <a:pPr algn="just" eaLnBrk="1" hangingPunct="1">
              <a:lnSpc>
                <a:spcPct val="130000"/>
              </a:lnSpc>
              <a:spcBef>
                <a:spcPct val="50000"/>
              </a:spcBef>
              <a:defRPr/>
            </a:pPr>
            <a:r>
              <a:rPr lang="en-US" altLang="zh-CN" sz="1800">
                <a:solidFill>
                  <a:srgbClr val="000066"/>
                </a:solidFill>
              </a:rPr>
              <a:t>         </a:t>
            </a:r>
            <a:r>
              <a:rPr lang="en-US" altLang="zh-CN" sz="1800" b="1">
                <a:solidFill>
                  <a:srgbClr val="0000FF"/>
                </a:solidFill>
                <a:latin typeface="Arial" panose="020B0604020202020204" pitchFamily="34" charset="0"/>
              </a:rPr>
              <a:t>//   </a:t>
            </a:r>
            <a:r>
              <a:rPr lang="zh-CN" altLang="en-US" sz="1800" b="1">
                <a:solidFill>
                  <a:srgbClr val="0000FF"/>
                </a:solidFill>
                <a:latin typeface="Arial" panose="020B0604020202020204" pitchFamily="34" charset="0"/>
              </a:rPr>
              <a:t>取下一个扩展节点（略）</a:t>
            </a:r>
            <a:r>
              <a:rPr lang="en-US" altLang="zh-CN" sz="1800" b="1">
                <a:solidFill>
                  <a:srgbClr val="0000FF"/>
                </a:solidFill>
                <a:latin typeface="Arial" panose="020B0604020202020204" pitchFamily="34" charset="0"/>
              </a:rPr>
              <a:t>}</a:t>
            </a:r>
          </a:p>
        </p:txBody>
      </p:sp>
      <p:sp>
        <p:nvSpPr>
          <p:cNvPr id="5" name="Rectangle 6">
            <a:extLst>
              <a:ext uri="{FF2B5EF4-FFF2-40B4-BE49-F238E27FC236}">
                <a16:creationId xmlns:a16="http://schemas.microsoft.com/office/drawing/2014/main" id="{CABB82D9-7B55-404A-88F2-F3B66D554E2F}"/>
              </a:ext>
            </a:extLst>
          </p:cNvPr>
          <p:cNvSpPr>
            <a:spLocks noChangeArrowheads="1"/>
          </p:cNvSpPr>
          <p:nvPr/>
        </p:nvSpPr>
        <p:spPr bwMode="auto">
          <a:xfrm>
            <a:off x="609600" y="1371600"/>
            <a:ext cx="3886200" cy="519113"/>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spcBef>
                <a:spcPct val="50000"/>
              </a:spcBef>
              <a:buClr>
                <a:srgbClr val="800000"/>
              </a:buClr>
              <a:buFont typeface="Wingdings" charset="2"/>
              <a:buChar char="Ø"/>
              <a:defRPr/>
            </a:pPr>
            <a:r>
              <a:rPr lang="zh-CN" altLang="en-US" sz="2800" dirty="0">
                <a:solidFill>
                  <a:srgbClr val="000066"/>
                </a:solidFill>
                <a:latin typeface="Times New Roman" charset="0"/>
                <a:ea typeface="黑体" charset="-122"/>
              </a:rPr>
              <a:t>分支限界搜索过程</a:t>
            </a:r>
          </a:p>
        </p:txBody>
      </p:sp>
      <p:sp>
        <p:nvSpPr>
          <p:cNvPr id="6" name="AutoShape 7">
            <a:extLst>
              <a:ext uri="{FF2B5EF4-FFF2-40B4-BE49-F238E27FC236}">
                <a16:creationId xmlns:a16="http://schemas.microsoft.com/office/drawing/2014/main" id="{442B2FD2-6528-414D-8F53-ACD1BCA1570F}"/>
              </a:ext>
            </a:extLst>
          </p:cNvPr>
          <p:cNvSpPr>
            <a:spLocks noChangeArrowheads="1"/>
          </p:cNvSpPr>
          <p:nvPr/>
        </p:nvSpPr>
        <p:spPr bwMode="auto">
          <a:xfrm>
            <a:off x="6727825" y="3556000"/>
            <a:ext cx="2089150" cy="1223963"/>
          </a:xfrm>
          <a:prstGeom prst="wedgeRoundRectCallout">
            <a:avLst>
              <a:gd name="adj1" fmla="val -62764"/>
              <a:gd name="adj2" fmla="val -3954"/>
              <a:gd name="adj3" fmla="val 16667"/>
            </a:avLst>
          </a:prstGeom>
          <a:solidFill>
            <a:srgbClr val="EEFCFA"/>
          </a:solidFill>
          <a:ln w="12700">
            <a:solidFill>
              <a:schemeClr val="tx1"/>
            </a:solidFill>
            <a:miter lim="800000"/>
            <a:headEnd type="none" w="sm" len="sm"/>
            <a:tailEnd type="none" w="sm" len="sm"/>
          </a:ln>
          <a:effectLst/>
        </p:spPr>
        <p:txBody>
          <a:bodyPr/>
          <a:lstStyle/>
          <a:p>
            <a:pPr eaLnBrk="1" hangingPunct="1">
              <a:defRPr/>
            </a:pPr>
            <a:r>
              <a:rPr lang="zh-CN" altLang="en-US" sz="1800">
                <a:solidFill>
                  <a:srgbClr val="000000"/>
                </a:solidFill>
                <a:latin typeface="Arial" charset="0"/>
                <a:ea typeface="楷体_GB2312" charset="0"/>
              </a:rPr>
              <a:t>将一个新的活结点插入到子集树和优先队列中</a:t>
            </a:r>
          </a:p>
          <a:p>
            <a:pPr eaLnBrk="1" hangingPunct="1">
              <a:defRPr/>
            </a:pPr>
            <a:r>
              <a:rPr lang="en-US" altLang="zh-CN" sz="1800">
                <a:solidFill>
                  <a:srgbClr val="000000"/>
                </a:solidFill>
                <a:latin typeface="Arial" charset="0"/>
                <a:ea typeface="楷体_GB2312" charset="0"/>
              </a:rPr>
              <a:t>i+1: </a:t>
            </a:r>
            <a:r>
              <a:rPr lang="zh-CN" altLang="en-US" sz="1800">
                <a:solidFill>
                  <a:srgbClr val="000000"/>
                </a:solidFill>
                <a:latin typeface="Arial" charset="0"/>
                <a:ea typeface="楷体_GB2312" charset="0"/>
              </a:rPr>
              <a:t>层数</a:t>
            </a:r>
          </a:p>
        </p:txBody>
      </p:sp>
      <p:sp>
        <p:nvSpPr>
          <p:cNvPr id="7" name="AutoShape 8">
            <a:extLst>
              <a:ext uri="{FF2B5EF4-FFF2-40B4-BE49-F238E27FC236}">
                <a16:creationId xmlns:a16="http://schemas.microsoft.com/office/drawing/2014/main" id="{2661E9AF-DE6C-EA4D-8F33-315988BC4416}"/>
              </a:ext>
            </a:extLst>
          </p:cNvPr>
          <p:cNvSpPr>
            <a:spLocks noChangeArrowheads="1"/>
          </p:cNvSpPr>
          <p:nvPr/>
        </p:nvSpPr>
        <p:spPr bwMode="auto">
          <a:xfrm>
            <a:off x="5935663" y="2187575"/>
            <a:ext cx="2089150" cy="936625"/>
          </a:xfrm>
          <a:prstGeom prst="wedgeRoundRectCallout">
            <a:avLst>
              <a:gd name="adj1" fmla="val -62764"/>
              <a:gd name="adj2" fmla="val 10171"/>
              <a:gd name="adj3" fmla="val 16667"/>
            </a:avLst>
          </a:prstGeom>
          <a:solidFill>
            <a:srgbClr val="EEFCFA"/>
          </a:solidFill>
          <a:ln w="12700">
            <a:solidFill>
              <a:schemeClr val="tx1"/>
            </a:solidFill>
            <a:miter lim="800000"/>
            <a:headEnd type="none" w="sm" len="sm"/>
            <a:tailEnd type="none" w="sm" len="sm"/>
          </a:ln>
          <a:effectLst/>
        </p:spPr>
        <p:txBody>
          <a:bodyPr/>
          <a:lstStyle/>
          <a:p>
            <a:pPr algn="ctr" eaLnBrk="1" hangingPunct="1">
              <a:defRPr/>
            </a:pPr>
            <a:r>
              <a:rPr lang="en-US" altLang="zh-CN" sz="1800">
                <a:solidFill>
                  <a:srgbClr val="000000"/>
                </a:solidFill>
                <a:latin typeface="Arial" charset="0"/>
                <a:ea typeface="楷体_GB2312" charset="0"/>
              </a:rPr>
              <a:t>cw:</a:t>
            </a:r>
            <a:r>
              <a:rPr lang="zh-CN" altLang="en-US" sz="1800">
                <a:solidFill>
                  <a:srgbClr val="000000"/>
                </a:solidFill>
                <a:latin typeface="Arial" charset="0"/>
                <a:ea typeface="楷体_GB2312" charset="0"/>
              </a:rPr>
              <a:t>当前装包重量</a:t>
            </a:r>
          </a:p>
          <a:p>
            <a:pPr algn="ctr" eaLnBrk="1" hangingPunct="1">
              <a:defRPr/>
            </a:pPr>
            <a:r>
              <a:rPr lang="en-US" altLang="zh-CN" sz="1800">
                <a:solidFill>
                  <a:srgbClr val="000000"/>
                </a:solidFill>
                <a:latin typeface="Arial" charset="0"/>
                <a:ea typeface="楷体_GB2312" charset="0"/>
              </a:rPr>
              <a:t>cp: </a:t>
            </a:r>
            <a:r>
              <a:rPr lang="zh-CN" altLang="en-US" sz="1800">
                <a:solidFill>
                  <a:srgbClr val="000000"/>
                </a:solidFill>
                <a:latin typeface="Arial" charset="0"/>
                <a:ea typeface="楷体_GB2312" charset="0"/>
              </a:rPr>
              <a:t>当前装包价值</a:t>
            </a:r>
          </a:p>
        </p:txBody>
      </p:sp>
    </p:spTree>
    <p:extLst>
      <p:ext uri="{BB962C8B-B14F-4D97-AF65-F5344CB8AC3E}">
        <p14:creationId xmlns:p14="http://schemas.microsoft.com/office/powerpoint/2010/main" val="220361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34</a:t>
            </a:fld>
            <a:endParaRPr lang="en-US" altLang="zh-CN"/>
          </a:p>
        </p:txBody>
      </p:sp>
      <p:sp>
        <p:nvSpPr>
          <p:cNvPr id="4" name="Rectangle 7">
            <a:extLst>
              <a:ext uri="{FF2B5EF4-FFF2-40B4-BE49-F238E27FC236}">
                <a16:creationId xmlns:a16="http://schemas.microsoft.com/office/drawing/2014/main" id="{BFD039C8-C197-8B4B-900E-31F3FC3E70C3}"/>
              </a:ext>
            </a:extLst>
          </p:cNvPr>
          <p:cNvSpPr>
            <a:spLocks noChangeArrowheads="1"/>
          </p:cNvSpPr>
          <p:nvPr/>
        </p:nvSpPr>
        <p:spPr bwMode="auto">
          <a:xfrm>
            <a:off x="533400" y="1447800"/>
            <a:ext cx="7921625" cy="2181225"/>
          </a:xfrm>
          <a:prstGeom prst="rect">
            <a:avLst/>
          </a:prstGeom>
          <a:noFill/>
          <a:ln>
            <a:noFill/>
          </a:ln>
          <a:effec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30000"/>
              </a:spcBef>
              <a:buClr>
                <a:srgbClr val="9900FF"/>
              </a:buClr>
              <a:buFont typeface="Wingdings" pitchFamily="2" charset="2"/>
              <a:buChar char="ü"/>
              <a:defRPr/>
            </a:pPr>
            <a:r>
              <a:rPr lang="en-US" altLang="zh-CN" sz="2800" dirty="0">
                <a:solidFill>
                  <a:srgbClr val="000066"/>
                </a:solidFill>
                <a:ea typeface="黑体" panose="02010609060101010101" pitchFamily="49" charset="-122"/>
              </a:rPr>
              <a:t> </a:t>
            </a:r>
            <a:r>
              <a:rPr lang="zh-CN" altLang="en-US" sz="2800" dirty="0">
                <a:solidFill>
                  <a:srgbClr val="000066"/>
                </a:solidFill>
                <a:ea typeface="黑体" panose="02010609060101010101" pitchFamily="49" charset="-122"/>
              </a:rPr>
              <a:t>问题描述</a:t>
            </a:r>
            <a:endParaRPr lang="zh-CN" altLang="en-US" dirty="0">
              <a:solidFill>
                <a:srgbClr val="000066"/>
              </a:solidFill>
              <a:latin typeface="宋体" panose="02010600030101010101" pitchFamily="2" charset="-122"/>
            </a:endParaRPr>
          </a:p>
          <a:p>
            <a:pPr eaLnBrk="1" hangingPunct="1">
              <a:lnSpc>
                <a:spcPct val="130000"/>
              </a:lnSpc>
              <a:spcBef>
                <a:spcPct val="30000"/>
              </a:spcBef>
              <a:defRPr/>
            </a:pPr>
            <a:r>
              <a:rPr lang="zh-CN" altLang="en-US" dirty="0">
                <a:solidFill>
                  <a:srgbClr val="000066"/>
                </a:solidFill>
                <a:latin typeface="宋体" panose="02010600030101010101" pitchFamily="2" charset="-122"/>
              </a:rPr>
              <a:t>给定</a:t>
            </a:r>
            <a:r>
              <a:rPr lang="en-US" altLang="zh-CN" dirty="0">
                <a:solidFill>
                  <a:srgbClr val="000066"/>
                </a:solidFill>
                <a:latin typeface="宋体" panose="02010600030101010101" pitchFamily="2" charset="-122"/>
              </a:rPr>
              <a:t>n</a:t>
            </a:r>
            <a:r>
              <a:rPr lang="zh-CN" altLang="en-US" dirty="0">
                <a:solidFill>
                  <a:srgbClr val="000066"/>
                </a:solidFill>
                <a:latin typeface="宋体" panose="02010600030101010101" pitchFamily="2" charset="-122"/>
              </a:rPr>
              <a:t>个顶点的带权图</a:t>
            </a:r>
            <a:r>
              <a:rPr lang="en-US" altLang="zh-CN" dirty="0">
                <a:solidFill>
                  <a:srgbClr val="000066"/>
                </a:solidFill>
                <a:latin typeface="宋体" panose="02010600030101010101" pitchFamily="2" charset="-122"/>
              </a:rPr>
              <a:t>G=(V, E),</a:t>
            </a:r>
            <a:r>
              <a:rPr lang="zh-CN" altLang="en-US" dirty="0">
                <a:solidFill>
                  <a:srgbClr val="000066"/>
                </a:solidFill>
                <a:latin typeface="宋体" panose="02010600030101010101" pitchFamily="2" charset="-122"/>
              </a:rPr>
              <a:t>图中各边的权为正数，图中的</a:t>
            </a:r>
            <a:r>
              <a:rPr lang="zh-CN" altLang="en-US" b="1" dirty="0">
                <a:solidFill>
                  <a:srgbClr val="0000FF"/>
                </a:solidFill>
                <a:latin typeface="宋体" panose="02010600030101010101" pitchFamily="2" charset="-122"/>
              </a:rPr>
              <a:t>一条周游路线</a:t>
            </a:r>
            <a:r>
              <a:rPr lang="zh-CN" altLang="en-US" dirty="0">
                <a:solidFill>
                  <a:srgbClr val="000066"/>
                </a:solidFill>
                <a:latin typeface="宋体" panose="02010600030101010101" pitchFamily="2" charset="-122"/>
              </a:rPr>
              <a:t>是包括</a:t>
            </a:r>
            <a:r>
              <a:rPr lang="en-US" altLang="zh-CN" dirty="0">
                <a:solidFill>
                  <a:srgbClr val="000066"/>
                </a:solidFill>
                <a:latin typeface="宋体" panose="02010600030101010101" pitchFamily="2" charset="-122"/>
              </a:rPr>
              <a:t>V</a:t>
            </a:r>
            <a:r>
              <a:rPr lang="zh-CN" altLang="en-US" dirty="0">
                <a:solidFill>
                  <a:srgbClr val="000066"/>
                </a:solidFill>
                <a:latin typeface="宋体" panose="02010600030101010101" pitchFamily="2" charset="-122"/>
              </a:rPr>
              <a:t>中的每个顶点在内的一条回路，</a:t>
            </a:r>
            <a:r>
              <a:rPr lang="zh-CN" altLang="en-US" b="1" dirty="0">
                <a:solidFill>
                  <a:srgbClr val="0000FF"/>
                </a:solidFill>
                <a:latin typeface="宋体" panose="02010600030101010101" pitchFamily="2" charset="-122"/>
              </a:rPr>
              <a:t>一条周游路线的费用</a:t>
            </a:r>
            <a:r>
              <a:rPr lang="zh-CN" altLang="en-US" dirty="0">
                <a:solidFill>
                  <a:srgbClr val="000066"/>
                </a:solidFill>
                <a:latin typeface="宋体" panose="02010600030101010101" pitchFamily="2" charset="-122"/>
              </a:rPr>
              <a:t>是这条路线上所有边的权之和。</a:t>
            </a:r>
          </a:p>
        </p:txBody>
      </p:sp>
      <p:sp>
        <p:nvSpPr>
          <p:cNvPr id="5" name="Rectangle 8">
            <a:extLst>
              <a:ext uri="{FF2B5EF4-FFF2-40B4-BE49-F238E27FC236}">
                <a16:creationId xmlns:a16="http://schemas.microsoft.com/office/drawing/2014/main" id="{94EADFE1-6A0A-DA48-82CD-EB0579AE8449}"/>
              </a:ext>
            </a:extLst>
          </p:cNvPr>
          <p:cNvSpPr>
            <a:spLocks noChangeArrowheads="1"/>
          </p:cNvSpPr>
          <p:nvPr/>
        </p:nvSpPr>
        <p:spPr bwMode="auto">
          <a:xfrm>
            <a:off x="534988" y="3911600"/>
            <a:ext cx="7921625" cy="1041400"/>
          </a:xfrm>
          <a:prstGeom prst="rect">
            <a:avLst/>
          </a:prstGeom>
          <a:noFill/>
          <a:ln>
            <a:noFill/>
          </a:ln>
          <a:effectLst/>
        </p:spPr>
        <p:txBody>
          <a:bodyPr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30000"/>
              </a:spcBef>
              <a:buClr>
                <a:srgbClr val="9900FF"/>
              </a:buClr>
              <a:buFont typeface="Wingdings" pitchFamily="2" charset="2"/>
              <a:buChar char="ü"/>
              <a:defRPr/>
            </a:pPr>
            <a:r>
              <a:rPr lang="en-US" altLang="zh-CN" b="1">
                <a:solidFill>
                  <a:srgbClr val="0000FF"/>
                </a:solidFill>
                <a:latin typeface="宋体" panose="02010600030101010101" pitchFamily="2" charset="-122"/>
              </a:rPr>
              <a:t> </a:t>
            </a:r>
            <a:r>
              <a:rPr lang="zh-CN" altLang="en-US" b="1">
                <a:solidFill>
                  <a:srgbClr val="0000FF"/>
                </a:solidFill>
                <a:latin typeface="宋体" panose="02010600030101010101" pitchFamily="2" charset="-122"/>
              </a:rPr>
              <a:t>旅行商问题</a:t>
            </a:r>
            <a:r>
              <a:rPr lang="en-US" altLang="zh-CN" b="1">
                <a:solidFill>
                  <a:srgbClr val="0000FF"/>
                </a:solidFill>
                <a:latin typeface="宋体" panose="02010600030101010101" pitchFamily="2" charset="-122"/>
              </a:rPr>
              <a:t>(</a:t>
            </a:r>
            <a:r>
              <a:rPr lang="en-US" altLang="zh-CN" b="1">
                <a:solidFill>
                  <a:srgbClr val="0000FF"/>
                </a:solidFill>
              </a:rPr>
              <a:t>Traveling Salesperson</a:t>
            </a:r>
            <a:r>
              <a:rPr lang="en-US" altLang="zh-CN" b="1">
                <a:solidFill>
                  <a:srgbClr val="0000FF"/>
                </a:solidFill>
                <a:latin typeface="宋体" panose="02010600030101010101" pitchFamily="2" charset="-122"/>
              </a:rPr>
              <a:t>)</a:t>
            </a:r>
            <a:r>
              <a:rPr lang="zh-CN" altLang="en-US">
                <a:solidFill>
                  <a:srgbClr val="000066"/>
                </a:solidFill>
                <a:latin typeface="宋体" panose="02010600030101010101" pitchFamily="2" charset="-122"/>
              </a:rPr>
              <a:t>是要在图</a:t>
            </a:r>
            <a:r>
              <a:rPr lang="en-US" altLang="zh-CN">
                <a:solidFill>
                  <a:srgbClr val="000066"/>
                </a:solidFill>
                <a:latin typeface="宋体" panose="02010600030101010101" pitchFamily="2" charset="-122"/>
              </a:rPr>
              <a:t>G</a:t>
            </a:r>
            <a:r>
              <a:rPr lang="zh-CN" altLang="en-US">
                <a:solidFill>
                  <a:srgbClr val="000066"/>
                </a:solidFill>
                <a:latin typeface="宋体" panose="02010600030101010101" pitchFamily="2" charset="-122"/>
              </a:rPr>
              <a:t>中找出一条有最小费用的周游路线。此问题是</a:t>
            </a:r>
            <a:r>
              <a:rPr lang="en-US" altLang="zh-CN">
                <a:solidFill>
                  <a:srgbClr val="000066"/>
                </a:solidFill>
                <a:latin typeface="宋体" panose="02010600030101010101" pitchFamily="2" charset="-122"/>
              </a:rPr>
              <a:t>NP</a:t>
            </a:r>
            <a:r>
              <a:rPr lang="zh-CN" altLang="en-US">
                <a:solidFill>
                  <a:srgbClr val="000066"/>
                </a:solidFill>
                <a:latin typeface="宋体" panose="02010600030101010101" pitchFamily="2" charset="-122"/>
              </a:rPr>
              <a:t>完全问题。</a:t>
            </a:r>
          </a:p>
        </p:txBody>
      </p:sp>
    </p:spTree>
    <p:extLst>
      <p:ext uri="{BB962C8B-B14F-4D97-AF65-F5344CB8AC3E}">
        <p14:creationId xmlns:p14="http://schemas.microsoft.com/office/powerpoint/2010/main" val="2900091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35</a:t>
            </a:fld>
            <a:endParaRPr lang="en-US" altLang="zh-CN"/>
          </a:p>
        </p:txBody>
      </p:sp>
      <p:sp>
        <p:nvSpPr>
          <p:cNvPr id="4" name="Rectangle 10">
            <a:extLst>
              <a:ext uri="{FF2B5EF4-FFF2-40B4-BE49-F238E27FC236}">
                <a16:creationId xmlns:a16="http://schemas.microsoft.com/office/drawing/2014/main" id="{4131ECCB-E755-0844-B202-B41A4257F19B}"/>
              </a:ext>
            </a:extLst>
          </p:cNvPr>
          <p:cNvSpPr>
            <a:spLocks noChangeArrowheads="1"/>
          </p:cNvSpPr>
          <p:nvPr/>
        </p:nvSpPr>
        <p:spPr bwMode="auto">
          <a:xfrm>
            <a:off x="609600" y="1289049"/>
            <a:ext cx="4673600" cy="56197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zh-CN" altLang="en-US" sz="2800">
                <a:solidFill>
                  <a:srgbClr val="000099"/>
                </a:solidFill>
                <a:latin typeface="黑体" charset="-122"/>
                <a:ea typeface="黑体" charset="-122"/>
              </a:rPr>
              <a:t>实例</a:t>
            </a:r>
            <a:r>
              <a:rPr lang="en-US" altLang="zh-CN" sz="2800">
                <a:solidFill>
                  <a:srgbClr val="000099"/>
                </a:solidFill>
                <a:ea typeface="黑体" charset="-122"/>
              </a:rPr>
              <a:t>——</a:t>
            </a:r>
            <a:r>
              <a:rPr lang="en-US" altLang="zh-CN" sz="2800">
                <a:solidFill>
                  <a:srgbClr val="0000FF"/>
                </a:solidFill>
                <a:latin typeface="黑体" charset="-122"/>
                <a:ea typeface="黑体" charset="-122"/>
              </a:rPr>
              <a:t>FIFO</a:t>
            </a:r>
            <a:r>
              <a:rPr lang="zh-CN" altLang="en-US" sz="2800">
                <a:solidFill>
                  <a:srgbClr val="0000FF"/>
                </a:solidFill>
                <a:latin typeface="黑体" charset="-122"/>
                <a:ea typeface="黑体" charset="-122"/>
              </a:rPr>
              <a:t>队列式</a:t>
            </a:r>
            <a:endParaRPr lang="zh-CN" altLang="en-US" sz="2800" b="1">
              <a:solidFill>
                <a:srgbClr val="0000FF"/>
              </a:solidFill>
              <a:latin typeface="宋体" charset="-122"/>
            </a:endParaRPr>
          </a:p>
        </p:txBody>
      </p:sp>
      <p:grpSp>
        <p:nvGrpSpPr>
          <p:cNvPr id="5" name="Group 55">
            <a:extLst>
              <a:ext uri="{FF2B5EF4-FFF2-40B4-BE49-F238E27FC236}">
                <a16:creationId xmlns:a16="http://schemas.microsoft.com/office/drawing/2014/main" id="{03DB0BD8-F380-684F-895D-E156EA2E1122}"/>
              </a:ext>
            </a:extLst>
          </p:cNvPr>
          <p:cNvGrpSpPr>
            <a:grpSpLocks/>
          </p:cNvGrpSpPr>
          <p:nvPr/>
        </p:nvGrpSpPr>
        <p:grpSpPr bwMode="auto">
          <a:xfrm>
            <a:off x="6205538" y="1359107"/>
            <a:ext cx="2328862" cy="1966291"/>
            <a:chOff x="3717" y="864"/>
            <a:chExt cx="1904" cy="1541"/>
          </a:xfrm>
        </p:grpSpPr>
        <p:sp>
          <p:nvSpPr>
            <p:cNvPr id="6" name="Oval 56">
              <a:extLst>
                <a:ext uri="{FF2B5EF4-FFF2-40B4-BE49-F238E27FC236}">
                  <a16:creationId xmlns:a16="http://schemas.microsoft.com/office/drawing/2014/main" id="{0C9CA8BC-A737-BF44-8E08-DCF0515543E5}"/>
                </a:ext>
              </a:extLst>
            </p:cNvPr>
            <p:cNvSpPr>
              <a:spLocks noChangeArrowheads="1"/>
            </p:cNvSpPr>
            <p:nvPr/>
          </p:nvSpPr>
          <p:spPr bwMode="auto">
            <a:xfrm>
              <a:off x="3717" y="869"/>
              <a:ext cx="433"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1</a:t>
              </a:r>
            </a:p>
          </p:txBody>
        </p:sp>
        <p:sp>
          <p:nvSpPr>
            <p:cNvPr id="7" name="Oval 57">
              <a:extLst>
                <a:ext uri="{FF2B5EF4-FFF2-40B4-BE49-F238E27FC236}">
                  <a16:creationId xmlns:a16="http://schemas.microsoft.com/office/drawing/2014/main" id="{C9330379-E360-3E4F-91BB-F16C34008E8E}"/>
                </a:ext>
              </a:extLst>
            </p:cNvPr>
            <p:cNvSpPr>
              <a:spLocks noChangeArrowheads="1"/>
            </p:cNvSpPr>
            <p:nvPr/>
          </p:nvSpPr>
          <p:spPr bwMode="auto">
            <a:xfrm>
              <a:off x="3717" y="1868"/>
              <a:ext cx="372"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3</a:t>
              </a:r>
            </a:p>
          </p:txBody>
        </p:sp>
        <p:sp>
          <p:nvSpPr>
            <p:cNvPr id="8" name="Oval 58">
              <a:extLst>
                <a:ext uri="{FF2B5EF4-FFF2-40B4-BE49-F238E27FC236}">
                  <a16:creationId xmlns:a16="http://schemas.microsoft.com/office/drawing/2014/main" id="{1F4C89A9-CEAF-9847-84C3-148D8545CFAE}"/>
                </a:ext>
              </a:extLst>
            </p:cNvPr>
            <p:cNvSpPr>
              <a:spLocks noChangeArrowheads="1"/>
            </p:cNvSpPr>
            <p:nvPr/>
          </p:nvSpPr>
          <p:spPr bwMode="auto">
            <a:xfrm>
              <a:off x="5162" y="1868"/>
              <a:ext cx="459"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4</a:t>
              </a:r>
            </a:p>
          </p:txBody>
        </p:sp>
        <p:sp>
          <p:nvSpPr>
            <p:cNvPr id="9" name="Oval 59">
              <a:extLst>
                <a:ext uri="{FF2B5EF4-FFF2-40B4-BE49-F238E27FC236}">
                  <a16:creationId xmlns:a16="http://schemas.microsoft.com/office/drawing/2014/main" id="{369A723B-9A67-1546-A771-28C57C62BEC4}"/>
                </a:ext>
              </a:extLst>
            </p:cNvPr>
            <p:cNvSpPr>
              <a:spLocks noChangeArrowheads="1"/>
            </p:cNvSpPr>
            <p:nvPr/>
          </p:nvSpPr>
          <p:spPr bwMode="auto">
            <a:xfrm>
              <a:off x="5040" y="871"/>
              <a:ext cx="454"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2</a:t>
              </a:r>
            </a:p>
          </p:txBody>
        </p:sp>
        <p:sp>
          <p:nvSpPr>
            <p:cNvPr id="10" name="Line 60">
              <a:extLst>
                <a:ext uri="{FF2B5EF4-FFF2-40B4-BE49-F238E27FC236}">
                  <a16:creationId xmlns:a16="http://schemas.microsoft.com/office/drawing/2014/main" id="{7087F18E-BA91-CE47-815B-46F152EEDE35}"/>
                </a:ext>
              </a:extLst>
            </p:cNvPr>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1" name="Line 61">
              <a:extLst>
                <a:ext uri="{FF2B5EF4-FFF2-40B4-BE49-F238E27FC236}">
                  <a16:creationId xmlns:a16="http://schemas.microsoft.com/office/drawing/2014/main" id="{4DB82964-B281-2F42-A900-830A77A26F95}"/>
                </a:ext>
              </a:extLst>
            </p:cNvPr>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3" name="Line 62">
              <a:extLst>
                <a:ext uri="{FF2B5EF4-FFF2-40B4-BE49-F238E27FC236}">
                  <a16:creationId xmlns:a16="http://schemas.microsoft.com/office/drawing/2014/main" id="{E3F292A5-F874-DC46-934B-5CCF7492CDC7}"/>
                </a:ext>
              </a:extLst>
            </p:cNvPr>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4" name="Line 63">
              <a:extLst>
                <a:ext uri="{FF2B5EF4-FFF2-40B4-BE49-F238E27FC236}">
                  <a16:creationId xmlns:a16="http://schemas.microsoft.com/office/drawing/2014/main" id="{F2B973F5-09B2-9041-84CA-67EE2BC49729}"/>
                </a:ext>
              </a:extLst>
            </p:cNvPr>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5" name="Line 64">
              <a:extLst>
                <a:ext uri="{FF2B5EF4-FFF2-40B4-BE49-F238E27FC236}">
                  <a16:creationId xmlns:a16="http://schemas.microsoft.com/office/drawing/2014/main" id="{8BF7B25D-0EF7-5240-8A9C-9107CD16F95B}"/>
                </a:ext>
              </a:extLst>
            </p:cNvPr>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6" name="Line 65">
              <a:extLst>
                <a:ext uri="{FF2B5EF4-FFF2-40B4-BE49-F238E27FC236}">
                  <a16:creationId xmlns:a16="http://schemas.microsoft.com/office/drawing/2014/main" id="{EED86953-7CBD-584B-9D58-3E0E3B82429F}"/>
                </a:ext>
              </a:extLst>
            </p:cNvPr>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7" name="Rectangle 66">
              <a:extLst>
                <a:ext uri="{FF2B5EF4-FFF2-40B4-BE49-F238E27FC236}">
                  <a16:creationId xmlns:a16="http://schemas.microsoft.com/office/drawing/2014/main" id="{BF755E91-4F70-A643-9C62-B91D99406CC1}"/>
                </a:ext>
              </a:extLst>
            </p:cNvPr>
            <p:cNvSpPr>
              <a:spLocks noChangeArrowheads="1"/>
            </p:cNvSpPr>
            <p:nvPr/>
          </p:nvSpPr>
          <p:spPr bwMode="auto">
            <a:xfrm>
              <a:off x="4401" y="864"/>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30</a:t>
              </a:r>
            </a:p>
          </p:txBody>
        </p:sp>
        <p:sp>
          <p:nvSpPr>
            <p:cNvPr id="18" name="Rectangle 67">
              <a:extLst>
                <a:ext uri="{FF2B5EF4-FFF2-40B4-BE49-F238E27FC236}">
                  <a16:creationId xmlns:a16="http://schemas.microsoft.com/office/drawing/2014/main" id="{9EDC5DFE-5526-E043-85AA-1FB17F3DE02C}"/>
                </a:ext>
              </a:extLst>
            </p:cNvPr>
            <p:cNvSpPr>
              <a:spLocks noChangeArrowheads="1"/>
            </p:cNvSpPr>
            <p:nvPr/>
          </p:nvSpPr>
          <p:spPr bwMode="auto">
            <a:xfrm>
              <a:off x="3801" y="1385"/>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6</a:t>
              </a:r>
            </a:p>
          </p:txBody>
        </p:sp>
        <p:sp>
          <p:nvSpPr>
            <p:cNvPr id="19" name="Rectangle 68">
              <a:extLst>
                <a:ext uri="{FF2B5EF4-FFF2-40B4-BE49-F238E27FC236}">
                  <a16:creationId xmlns:a16="http://schemas.microsoft.com/office/drawing/2014/main" id="{9DB56BC7-8A48-D747-B764-443502BABC54}"/>
                </a:ext>
              </a:extLst>
            </p:cNvPr>
            <p:cNvSpPr>
              <a:spLocks noChangeArrowheads="1"/>
            </p:cNvSpPr>
            <p:nvPr/>
          </p:nvSpPr>
          <p:spPr bwMode="auto">
            <a:xfrm>
              <a:off x="5181" y="1429"/>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10</a:t>
              </a:r>
            </a:p>
          </p:txBody>
        </p:sp>
        <p:sp>
          <p:nvSpPr>
            <p:cNvPr id="20" name="Rectangle 69">
              <a:extLst>
                <a:ext uri="{FF2B5EF4-FFF2-40B4-BE49-F238E27FC236}">
                  <a16:creationId xmlns:a16="http://schemas.microsoft.com/office/drawing/2014/main" id="{61DFA10A-D5BD-CA45-B28E-7499F84B5007}"/>
                </a:ext>
              </a:extLst>
            </p:cNvPr>
            <p:cNvSpPr>
              <a:spLocks noChangeArrowheads="1"/>
            </p:cNvSpPr>
            <p:nvPr/>
          </p:nvSpPr>
          <p:spPr bwMode="auto">
            <a:xfrm>
              <a:off x="4669" y="1254"/>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5</a:t>
              </a:r>
            </a:p>
          </p:txBody>
        </p:sp>
        <p:sp>
          <p:nvSpPr>
            <p:cNvPr id="21" name="Rectangle 70">
              <a:extLst>
                <a:ext uri="{FF2B5EF4-FFF2-40B4-BE49-F238E27FC236}">
                  <a16:creationId xmlns:a16="http://schemas.microsoft.com/office/drawing/2014/main" id="{69DBA785-29A0-C94E-9EE7-272F3A623AA4}"/>
                </a:ext>
              </a:extLst>
            </p:cNvPr>
            <p:cNvSpPr>
              <a:spLocks noChangeArrowheads="1"/>
            </p:cNvSpPr>
            <p:nvPr/>
          </p:nvSpPr>
          <p:spPr bwMode="auto">
            <a:xfrm>
              <a:off x="4657" y="1732"/>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4</a:t>
              </a:r>
            </a:p>
          </p:txBody>
        </p:sp>
        <p:sp>
          <p:nvSpPr>
            <p:cNvPr id="22" name="Rectangle 71">
              <a:extLst>
                <a:ext uri="{FF2B5EF4-FFF2-40B4-BE49-F238E27FC236}">
                  <a16:creationId xmlns:a16="http://schemas.microsoft.com/office/drawing/2014/main" id="{1345249D-1C0F-6C4F-B869-4DA7127500D4}"/>
                </a:ext>
              </a:extLst>
            </p:cNvPr>
            <p:cNvSpPr>
              <a:spLocks noChangeArrowheads="1"/>
            </p:cNvSpPr>
            <p:nvPr/>
          </p:nvSpPr>
          <p:spPr bwMode="auto">
            <a:xfrm>
              <a:off x="4513" y="2115"/>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20</a:t>
              </a:r>
            </a:p>
          </p:txBody>
        </p:sp>
      </p:grpSp>
      <p:sp>
        <p:nvSpPr>
          <p:cNvPr id="23" name="Line 2">
            <a:extLst>
              <a:ext uri="{FF2B5EF4-FFF2-40B4-BE49-F238E27FC236}">
                <a16:creationId xmlns:a16="http://schemas.microsoft.com/office/drawing/2014/main" id="{C7BDDFC2-4727-DA47-9487-15E67F074F6F}"/>
              </a:ext>
            </a:extLst>
          </p:cNvPr>
          <p:cNvSpPr>
            <a:spLocks noChangeShapeType="1"/>
          </p:cNvSpPr>
          <p:nvPr/>
        </p:nvSpPr>
        <p:spPr bwMode="auto">
          <a:xfrm>
            <a:off x="3205163" y="3276600"/>
            <a:ext cx="1582737" cy="433388"/>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4" name="Line 3">
            <a:extLst>
              <a:ext uri="{FF2B5EF4-FFF2-40B4-BE49-F238E27FC236}">
                <a16:creationId xmlns:a16="http://schemas.microsoft.com/office/drawing/2014/main" id="{3B3F6A4F-D69F-0540-AE0E-35FBC1FBCD1B}"/>
              </a:ext>
            </a:extLst>
          </p:cNvPr>
          <p:cNvSpPr>
            <a:spLocks noChangeShapeType="1"/>
          </p:cNvSpPr>
          <p:nvPr/>
        </p:nvSpPr>
        <p:spPr bwMode="auto">
          <a:xfrm flipH="1">
            <a:off x="1403350" y="3276600"/>
            <a:ext cx="1441450" cy="5048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5" name="Line 4">
            <a:extLst>
              <a:ext uri="{FF2B5EF4-FFF2-40B4-BE49-F238E27FC236}">
                <a16:creationId xmlns:a16="http://schemas.microsoft.com/office/drawing/2014/main" id="{C965DBF3-B90D-FD4C-B5C6-ABD6FC8A13B6}"/>
              </a:ext>
            </a:extLst>
          </p:cNvPr>
          <p:cNvSpPr>
            <a:spLocks noChangeShapeType="1"/>
          </p:cNvSpPr>
          <p:nvPr/>
        </p:nvSpPr>
        <p:spPr bwMode="auto">
          <a:xfrm>
            <a:off x="5002213" y="4141788"/>
            <a:ext cx="288925"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6" name="Line 5">
            <a:extLst>
              <a:ext uri="{FF2B5EF4-FFF2-40B4-BE49-F238E27FC236}">
                <a16:creationId xmlns:a16="http://schemas.microsoft.com/office/drawing/2014/main" id="{8039B867-D1F5-DC42-8A0D-325651BECB3F}"/>
              </a:ext>
            </a:extLst>
          </p:cNvPr>
          <p:cNvSpPr>
            <a:spLocks noChangeShapeType="1"/>
          </p:cNvSpPr>
          <p:nvPr/>
        </p:nvSpPr>
        <p:spPr bwMode="auto">
          <a:xfrm>
            <a:off x="3130550" y="4141788"/>
            <a:ext cx="288925"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7" name="Line 6">
            <a:extLst>
              <a:ext uri="{FF2B5EF4-FFF2-40B4-BE49-F238E27FC236}">
                <a16:creationId xmlns:a16="http://schemas.microsoft.com/office/drawing/2014/main" id="{2512F812-99D8-7545-BC5F-4A0BC0D34AA1}"/>
              </a:ext>
            </a:extLst>
          </p:cNvPr>
          <p:cNvSpPr>
            <a:spLocks noChangeShapeType="1"/>
          </p:cNvSpPr>
          <p:nvPr/>
        </p:nvSpPr>
        <p:spPr bwMode="auto">
          <a:xfrm>
            <a:off x="1330325" y="4141788"/>
            <a:ext cx="288925"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8" name="Oval 11">
            <a:extLst>
              <a:ext uri="{FF2B5EF4-FFF2-40B4-BE49-F238E27FC236}">
                <a16:creationId xmlns:a16="http://schemas.microsoft.com/office/drawing/2014/main" id="{24F3B988-B2EF-954B-B024-077112F4F967}"/>
              </a:ext>
            </a:extLst>
          </p:cNvPr>
          <p:cNvSpPr>
            <a:spLocks noChangeArrowheads="1"/>
          </p:cNvSpPr>
          <p:nvPr/>
        </p:nvSpPr>
        <p:spPr bwMode="auto">
          <a:xfrm>
            <a:off x="2771775" y="198120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A</a:t>
            </a:r>
          </a:p>
        </p:txBody>
      </p:sp>
      <p:sp>
        <p:nvSpPr>
          <p:cNvPr id="29" name="Oval 12">
            <a:extLst>
              <a:ext uri="{FF2B5EF4-FFF2-40B4-BE49-F238E27FC236}">
                <a16:creationId xmlns:a16="http://schemas.microsoft.com/office/drawing/2014/main" id="{E68D76C9-010A-574B-90FA-1FE16349FFD8}"/>
              </a:ext>
            </a:extLst>
          </p:cNvPr>
          <p:cNvSpPr>
            <a:spLocks noChangeArrowheads="1"/>
          </p:cNvSpPr>
          <p:nvPr/>
        </p:nvSpPr>
        <p:spPr bwMode="auto">
          <a:xfrm>
            <a:off x="2771775" y="291782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B</a:t>
            </a:r>
          </a:p>
        </p:txBody>
      </p:sp>
      <p:sp>
        <p:nvSpPr>
          <p:cNvPr id="30" name="Rectangle 13">
            <a:extLst>
              <a:ext uri="{FF2B5EF4-FFF2-40B4-BE49-F238E27FC236}">
                <a16:creationId xmlns:a16="http://schemas.microsoft.com/office/drawing/2014/main" id="{E99148AB-9835-5E43-B3BB-63C64DC18828}"/>
              </a:ext>
            </a:extLst>
          </p:cNvPr>
          <p:cNvSpPr>
            <a:spLocks noChangeArrowheads="1"/>
          </p:cNvSpPr>
          <p:nvPr/>
        </p:nvSpPr>
        <p:spPr bwMode="auto">
          <a:xfrm>
            <a:off x="2700338" y="2557463"/>
            <a:ext cx="287337"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1</a:t>
            </a:r>
          </a:p>
        </p:txBody>
      </p:sp>
      <p:sp>
        <p:nvSpPr>
          <p:cNvPr id="31" name="Line 14">
            <a:extLst>
              <a:ext uri="{FF2B5EF4-FFF2-40B4-BE49-F238E27FC236}">
                <a16:creationId xmlns:a16="http://schemas.microsoft.com/office/drawing/2014/main" id="{A364ACFF-5049-EB40-824A-5FFE7146BA38}"/>
              </a:ext>
            </a:extLst>
          </p:cNvPr>
          <p:cNvSpPr>
            <a:spLocks noChangeShapeType="1"/>
          </p:cNvSpPr>
          <p:nvPr/>
        </p:nvSpPr>
        <p:spPr bwMode="auto">
          <a:xfrm>
            <a:off x="2987675" y="2484438"/>
            <a:ext cx="0" cy="433387"/>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2" name="Oval 15">
            <a:extLst>
              <a:ext uri="{FF2B5EF4-FFF2-40B4-BE49-F238E27FC236}">
                <a16:creationId xmlns:a16="http://schemas.microsoft.com/office/drawing/2014/main" id="{E665B270-2809-4442-A2FA-3A1F918C94CA}"/>
              </a:ext>
            </a:extLst>
          </p:cNvPr>
          <p:cNvSpPr>
            <a:spLocks noChangeArrowheads="1"/>
          </p:cNvSpPr>
          <p:nvPr/>
        </p:nvSpPr>
        <p:spPr bwMode="auto">
          <a:xfrm>
            <a:off x="971550" y="370840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C</a:t>
            </a:r>
          </a:p>
        </p:txBody>
      </p:sp>
      <p:sp>
        <p:nvSpPr>
          <p:cNvPr id="33" name="Rectangle 16">
            <a:extLst>
              <a:ext uri="{FF2B5EF4-FFF2-40B4-BE49-F238E27FC236}">
                <a16:creationId xmlns:a16="http://schemas.microsoft.com/office/drawing/2014/main" id="{B10C36F4-907E-1647-AEF3-DA850C9BF426}"/>
              </a:ext>
            </a:extLst>
          </p:cNvPr>
          <p:cNvSpPr>
            <a:spLocks noChangeArrowheads="1"/>
          </p:cNvSpPr>
          <p:nvPr/>
        </p:nvSpPr>
        <p:spPr bwMode="auto">
          <a:xfrm>
            <a:off x="2052638" y="3133725"/>
            <a:ext cx="287337"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34" name="Oval 17">
            <a:extLst>
              <a:ext uri="{FF2B5EF4-FFF2-40B4-BE49-F238E27FC236}">
                <a16:creationId xmlns:a16="http://schemas.microsoft.com/office/drawing/2014/main" id="{0C6ACCAF-CA90-7F42-9310-2CC6361C5154}"/>
              </a:ext>
            </a:extLst>
          </p:cNvPr>
          <p:cNvSpPr>
            <a:spLocks noChangeArrowheads="1"/>
          </p:cNvSpPr>
          <p:nvPr/>
        </p:nvSpPr>
        <p:spPr bwMode="auto">
          <a:xfrm>
            <a:off x="538163" y="4357688"/>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F</a:t>
            </a:r>
          </a:p>
        </p:txBody>
      </p:sp>
      <p:sp>
        <p:nvSpPr>
          <p:cNvPr id="35" name="Line 18">
            <a:extLst>
              <a:ext uri="{FF2B5EF4-FFF2-40B4-BE49-F238E27FC236}">
                <a16:creationId xmlns:a16="http://schemas.microsoft.com/office/drawing/2014/main" id="{41ED1249-E2C5-6B4B-86AC-52E875C8D478}"/>
              </a:ext>
            </a:extLst>
          </p:cNvPr>
          <p:cNvSpPr>
            <a:spLocks noChangeShapeType="1"/>
          </p:cNvSpPr>
          <p:nvPr/>
        </p:nvSpPr>
        <p:spPr bwMode="auto">
          <a:xfrm flipH="1">
            <a:off x="827088" y="4141788"/>
            <a:ext cx="215900"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6" name="Rectangle 19">
            <a:extLst>
              <a:ext uri="{FF2B5EF4-FFF2-40B4-BE49-F238E27FC236}">
                <a16:creationId xmlns:a16="http://schemas.microsoft.com/office/drawing/2014/main" id="{ADAF6DDF-7C72-F444-A656-0054705220E9}"/>
              </a:ext>
            </a:extLst>
          </p:cNvPr>
          <p:cNvSpPr>
            <a:spLocks noChangeArrowheads="1"/>
          </p:cNvSpPr>
          <p:nvPr/>
        </p:nvSpPr>
        <p:spPr bwMode="auto">
          <a:xfrm>
            <a:off x="684213" y="3997325"/>
            <a:ext cx="287337"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37" name="Oval 20">
            <a:extLst>
              <a:ext uri="{FF2B5EF4-FFF2-40B4-BE49-F238E27FC236}">
                <a16:creationId xmlns:a16="http://schemas.microsoft.com/office/drawing/2014/main" id="{A64A7867-09E9-E644-9F9F-3E84427AD9F0}"/>
              </a:ext>
            </a:extLst>
          </p:cNvPr>
          <p:cNvSpPr>
            <a:spLocks noChangeArrowheads="1"/>
          </p:cNvSpPr>
          <p:nvPr/>
        </p:nvSpPr>
        <p:spPr bwMode="auto">
          <a:xfrm>
            <a:off x="538163" y="514985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L</a:t>
            </a:r>
          </a:p>
        </p:txBody>
      </p:sp>
      <p:sp>
        <p:nvSpPr>
          <p:cNvPr id="38" name="Line 21">
            <a:extLst>
              <a:ext uri="{FF2B5EF4-FFF2-40B4-BE49-F238E27FC236}">
                <a16:creationId xmlns:a16="http://schemas.microsoft.com/office/drawing/2014/main" id="{12C97551-63FE-1745-BEFF-8C1CDA11092D}"/>
              </a:ext>
            </a:extLst>
          </p:cNvPr>
          <p:cNvSpPr>
            <a:spLocks noChangeShapeType="1"/>
          </p:cNvSpPr>
          <p:nvPr/>
        </p:nvSpPr>
        <p:spPr bwMode="auto">
          <a:xfrm>
            <a:off x="752475" y="4860925"/>
            <a:ext cx="1588"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9" name="Rectangle 22">
            <a:extLst>
              <a:ext uri="{FF2B5EF4-FFF2-40B4-BE49-F238E27FC236}">
                <a16:creationId xmlns:a16="http://schemas.microsoft.com/office/drawing/2014/main" id="{2174031F-160D-6F4D-AA98-4A03C905ED74}"/>
              </a:ext>
            </a:extLst>
          </p:cNvPr>
          <p:cNvSpPr>
            <a:spLocks noChangeArrowheads="1"/>
          </p:cNvSpPr>
          <p:nvPr/>
        </p:nvSpPr>
        <p:spPr bwMode="auto">
          <a:xfrm>
            <a:off x="466725" y="4789488"/>
            <a:ext cx="287338"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40" name="Oval 23">
            <a:extLst>
              <a:ext uri="{FF2B5EF4-FFF2-40B4-BE49-F238E27FC236}">
                <a16:creationId xmlns:a16="http://schemas.microsoft.com/office/drawing/2014/main" id="{4A975FED-49B3-7343-AF49-CDFB7C8741C3}"/>
              </a:ext>
            </a:extLst>
          </p:cNvPr>
          <p:cNvSpPr>
            <a:spLocks noChangeArrowheads="1"/>
          </p:cNvSpPr>
          <p:nvPr/>
        </p:nvSpPr>
        <p:spPr bwMode="auto">
          <a:xfrm>
            <a:off x="1403350" y="4357688"/>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G</a:t>
            </a:r>
          </a:p>
        </p:txBody>
      </p:sp>
      <p:sp>
        <p:nvSpPr>
          <p:cNvPr id="41" name="Rectangle 24">
            <a:extLst>
              <a:ext uri="{FF2B5EF4-FFF2-40B4-BE49-F238E27FC236}">
                <a16:creationId xmlns:a16="http://schemas.microsoft.com/office/drawing/2014/main" id="{BC8812DF-71EC-EC40-AAFA-AB0CDC0363B0}"/>
              </a:ext>
            </a:extLst>
          </p:cNvPr>
          <p:cNvSpPr>
            <a:spLocks noChangeArrowheads="1"/>
          </p:cNvSpPr>
          <p:nvPr/>
        </p:nvSpPr>
        <p:spPr bwMode="auto">
          <a:xfrm>
            <a:off x="1474788" y="3997325"/>
            <a:ext cx="287337"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42" name="Oval 25">
            <a:extLst>
              <a:ext uri="{FF2B5EF4-FFF2-40B4-BE49-F238E27FC236}">
                <a16:creationId xmlns:a16="http://schemas.microsoft.com/office/drawing/2014/main" id="{A14ADD38-97EF-7E44-A9DB-80BFF5EF00D7}"/>
              </a:ext>
            </a:extLst>
          </p:cNvPr>
          <p:cNvSpPr>
            <a:spLocks noChangeArrowheads="1"/>
          </p:cNvSpPr>
          <p:nvPr/>
        </p:nvSpPr>
        <p:spPr bwMode="auto">
          <a:xfrm>
            <a:off x="1403350" y="514985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M</a:t>
            </a:r>
          </a:p>
        </p:txBody>
      </p:sp>
      <p:sp>
        <p:nvSpPr>
          <p:cNvPr id="43" name="Line 26">
            <a:extLst>
              <a:ext uri="{FF2B5EF4-FFF2-40B4-BE49-F238E27FC236}">
                <a16:creationId xmlns:a16="http://schemas.microsoft.com/office/drawing/2014/main" id="{30661538-E934-9041-B77D-C1BD6F346A83}"/>
              </a:ext>
            </a:extLst>
          </p:cNvPr>
          <p:cNvSpPr>
            <a:spLocks noChangeShapeType="1"/>
          </p:cNvSpPr>
          <p:nvPr/>
        </p:nvSpPr>
        <p:spPr bwMode="auto">
          <a:xfrm>
            <a:off x="1617663" y="4860925"/>
            <a:ext cx="1587"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4" name="Rectangle 27">
            <a:extLst>
              <a:ext uri="{FF2B5EF4-FFF2-40B4-BE49-F238E27FC236}">
                <a16:creationId xmlns:a16="http://schemas.microsoft.com/office/drawing/2014/main" id="{67A5E78F-479C-B941-A27C-B7E7D3D4E4FD}"/>
              </a:ext>
            </a:extLst>
          </p:cNvPr>
          <p:cNvSpPr>
            <a:spLocks noChangeArrowheads="1"/>
          </p:cNvSpPr>
          <p:nvPr/>
        </p:nvSpPr>
        <p:spPr bwMode="auto">
          <a:xfrm>
            <a:off x="1619250" y="4789488"/>
            <a:ext cx="287338"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45" name="Oval 28">
            <a:extLst>
              <a:ext uri="{FF2B5EF4-FFF2-40B4-BE49-F238E27FC236}">
                <a16:creationId xmlns:a16="http://schemas.microsoft.com/office/drawing/2014/main" id="{B83E2AC3-8FAB-4D41-97BE-84D7373C2F63}"/>
              </a:ext>
            </a:extLst>
          </p:cNvPr>
          <p:cNvSpPr>
            <a:spLocks noChangeArrowheads="1"/>
          </p:cNvSpPr>
          <p:nvPr/>
        </p:nvSpPr>
        <p:spPr bwMode="auto">
          <a:xfrm>
            <a:off x="2771775" y="370840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D</a:t>
            </a:r>
          </a:p>
        </p:txBody>
      </p:sp>
      <p:sp>
        <p:nvSpPr>
          <p:cNvPr id="46" name="Oval 29">
            <a:extLst>
              <a:ext uri="{FF2B5EF4-FFF2-40B4-BE49-F238E27FC236}">
                <a16:creationId xmlns:a16="http://schemas.microsoft.com/office/drawing/2014/main" id="{7203DDC3-8A3D-7148-AC1E-A81784D2AF94}"/>
              </a:ext>
            </a:extLst>
          </p:cNvPr>
          <p:cNvSpPr>
            <a:spLocks noChangeArrowheads="1"/>
          </p:cNvSpPr>
          <p:nvPr/>
        </p:nvSpPr>
        <p:spPr bwMode="auto">
          <a:xfrm>
            <a:off x="2338388" y="4357688"/>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H</a:t>
            </a:r>
          </a:p>
        </p:txBody>
      </p:sp>
      <p:sp>
        <p:nvSpPr>
          <p:cNvPr id="47" name="Line 30">
            <a:extLst>
              <a:ext uri="{FF2B5EF4-FFF2-40B4-BE49-F238E27FC236}">
                <a16:creationId xmlns:a16="http://schemas.microsoft.com/office/drawing/2014/main" id="{B815195B-B720-F14E-BF58-A9D7457B29CC}"/>
              </a:ext>
            </a:extLst>
          </p:cNvPr>
          <p:cNvSpPr>
            <a:spLocks noChangeShapeType="1"/>
          </p:cNvSpPr>
          <p:nvPr/>
        </p:nvSpPr>
        <p:spPr bwMode="auto">
          <a:xfrm flipH="1">
            <a:off x="2627313" y="4141788"/>
            <a:ext cx="215900"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8" name="Rectangle 31">
            <a:extLst>
              <a:ext uri="{FF2B5EF4-FFF2-40B4-BE49-F238E27FC236}">
                <a16:creationId xmlns:a16="http://schemas.microsoft.com/office/drawing/2014/main" id="{4B1094FE-2E53-ED48-9B36-1BBE5CBA95C8}"/>
              </a:ext>
            </a:extLst>
          </p:cNvPr>
          <p:cNvSpPr>
            <a:spLocks noChangeArrowheads="1"/>
          </p:cNvSpPr>
          <p:nvPr/>
        </p:nvSpPr>
        <p:spPr bwMode="auto">
          <a:xfrm>
            <a:off x="2484438" y="3997325"/>
            <a:ext cx="287337"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49" name="Oval 32">
            <a:extLst>
              <a:ext uri="{FF2B5EF4-FFF2-40B4-BE49-F238E27FC236}">
                <a16:creationId xmlns:a16="http://schemas.microsoft.com/office/drawing/2014/main" id="{0BD10A0D-E641-5F4F-8596-581EE611701E}"/>
              </a:ext>
            </a:extLst>
          </p:cNvPr>
          <p:cNvSpPr>
            <a:spLocks noChangeArrowheads="1"/>
          </p:cNvSpPr>
          <p:nvPr/>
        </p:nvSpPr>
        <p:spPr bwMode="auto">
          <a:xfrm>
            <a:off x="2338388" y="514985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N</a:t>
            </a:r>
          </a:p>
        </p:txBody>
      </p:sp>
      <p:sp>
        <p:nvSpPr>
          <p:cNvPr id="50" name="Line 33">
            <a:extLst>
              <a:ext uri="{FF2B5EF4-FFF2-40B4-BE49-F238E27FC236}">
                <a16:creationId xmlns:a16="http://schemas.microsoft.com/office/drawing/2014/main" id="{1D4C0110-8071-F14C-896A-A93B5F7C520D}"/>
              </a:ext>
            </a:extLst>
          </p:cNvPr>
          <p:cNvSpPr>
            <a:spLocks noChangeShapeType="1"/>
          </p:cNvSpPr>
          <p:nvPr/>
        </p:nvSpPr>
        <p:spPr bwMode="auto">
          <a:xfrm>
            <a:off x="2552700" y="4860925"/>
            <a:ext cx="1588"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51" name="Rectangle 34">
            <a:extLst>
              <a:ext uri="{FF2B5EF4-FFF2-40B4-BE49-F238E27FC236}">
                <a16:creationId xmlns:a16="http://schemas.microsoft.com/office/drawing/2014/main" id="{A5A8E176-A38B-1547-B67F-0D8AEE3D9E51}"/>
              </a:ext>
            </a:extLst>
          </p:cNvPr>
          <p:cNvSpPr>
            <a:spLocks noChangeArrowheads="1"/>
          </p:cNvSpPr>
          <p:nvPr/>
        </p:nvSpPr>
        <p:spPr bwMode="auto">
          <a:xfrm>
            <a:off x="2266950" y="4789488"/>
            <a:ext cx="287338"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52" name="Oval 35">
            <a:extLst>
              <a:ext uri="{FF2B5EF4-FFF2-40B4-BE49-F238E27FC236}">
                <a16:creationId xmlns:a16="http://schemas.microsoft.com/office/drawing/2014/main" id="{840C82A4-7952-984C-B028-62FA3F51BD98}"/>
              </a:ext>
            </a:extLst>
          </p:cNvPr>
          <p:cNvSpPr>
            <a:spLocks noChangeArrowheads="1"/>
          </p:cNvSpPr>
          <p:nvPr/>
        </p:nvSpPr>
        <p:spPr bwMode="auto">
          <a:xfrm>
            <a:off x="3203575" y="4357688"/>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I</a:t>
            </a:r>
          </a:p>
        </p:txBody>
      </p:sp>
      <p:sp>
        <p:nvSpPr>
          <p:cNvPr id="53" name="Rectangle 36">
            <a:extLst>
              <a:ext uri="{FF2B5EF4-FFF2-40B4-BE49-F238E27FC236}">
                <a16:creationId xmlns:a16="http://schemas.microsoft.com/office/drawing/2014/main" id="{250E42E3-64C9-E64B-802D-C237F6F29D7C}"/>
              </a:ext>
            </a:extLst>
          </p:cNvPr>
          <p:cNvSpPr>
            <a:spLocks noChangeArrowheads="1"/>
          </p:cNvSpPr>
          <p:nvPr/>
        </p:nvSpPr>
        <p:spPr bwMode="auto">
          <a:xfrm>
            <a:off x="3276600" y="3997325"/>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54" name="Oval 37">
            <a:extLst>
              <a:ext uri="{FF2B5EF4-FFF2-40B4-BE49-F238E27FC236}">
                <a16:creationId xmlns:a16="http://schemas.microsoft.com/office/drawing/2014/main" id="{D2EE237E-70B1-0D4C-A0D5-080006FE54A0}"/>
              </a:ext>
            </a:extLst>
          </p:cNvPr>
          <p:cNvSpPr>
            <a:spLocks noChangeArrowheads="1"/>
          </p:cNvSpPr>
          <p:nvPr/>
        </p:nvSpPr>
        <p:spPr bwMode="auto">
          <a:xfrm>
            <a:off x="3203575" y="514985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O</a:t>
            </a:r>
          </a:p>
        </p:txBody>
      </p:sp>
      <p:sp>
        <p:nvSpPr>
          <p:cNvPr id="55" name="Line 38">
            <a:extLst>
              <a:ext uri="{FF2B5EF4-FFF2-40B4-BE49-F238E27FC236}">
                <a16:creationId xmlns:a16="http://schemas.microsoft.com/office/drawing/2014/main" id="{C85D8B62-7818-0D44-A65B-945C272EE4E6}"/>
              </a:ext>
            </a:extLst>
          </p:cNvPr>
          <p:cNvSpPr>
            <a:spLocks noChangeShapeType="1"/>
          </p:cNvSpPr>
          <p:nvPr/>
        </p:nvSpPr>
        <p:spPr bwMode="auto">
          <a:xfrm>
            <a:off x="3417888" y="4860925"/>
            <a:ext cx="1587"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56" name="Rectangle 39">
            <a:extLst>
              <a:ext uri="{FF2B5EF4-FFF2-40B4-BE49-F238E27FC236}">
                <a16:creationId xmlns:a16="http://schemas.microsoft.com/office/drawing/2014/main" id="{FF60AFFC-EE73-364F-AA58-BB3C3BAE4540}"/>
              </a:ext>
            </a:extLst>
          </p:cNvPr>
          <p:cNvSpPr>
            <a:spLocks noChangeArrowheads="1"/>
          </p:cNvSpPr>
          <p:nvPr/>
        </p:nvSpPr>
        <p:spPr bwMode="auto">
          <a:xfrm>
            <a:off x="3419475" y="4789488"/>
            <a:ext cx="287338"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57" name="Oval 40">
            <a:extLst>
              <a:ext uri="{FF2B5EF4-FFF2-40B4-BE49-F238E27FC236}">
                <a16:creationId xmlns:a16="http://schemas.microsoft.com/office/drawing/2014/main" id="{DC3E272E-3FDD-A94C-BCE0-036441EF2990}"/>
              </a:ext>
            </a:extLst>
          </p:cNvPr>
          <p:cNvSpPr>
            <a:spLocks noChangeArrowheads="1"/>
          </p:cNvSpPr>
          <p:nvPr/>
        </p:nvSpPr>
        <p:spPr bwMode="auto">
          <a:xfrm>
            <a:off x="4643438" y="370840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E</a:t>
            </a:r>
          </a:p>
        </p:txBody>
      </p:sp>
      <p:sp>
        <p:nvSpPr>
          <p:cNvPr id="58" name="Oval 41">
            <a:extLst>
              <a:ext uri="{FF2B5EF4-FFF2-40B4-BE49-F238E27FC236}">
                <a16:creationId xmlns:a16="http://schemas.microsoft.com/office/drawing/2014/main" id="{4874383A-6338-194E-B309-2E336E2F86A5}"/>
              </a:ext>
            </a:extLst>
          </p:cNvPr>
          <p:cNvSpPr>
            <a:spLocks noChangeArrowheads="1"/>
          </p:cNvSpPr>
          <p:nvPr/>
        </p:nvSpPr>
        <p:spPr bwMode="auto">
          <a:xfrm>
            <a:off x="4210050" y="4357688"/>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J</a:t>
            </a:r>
          </a:p>
        </p:txBody>
      </p:sp>
      <p:sp>
        <p:nvSpPr>
          <p:cNvPr id="59" name="Line 42">
            <a:extLst>
              <a:ext uri="{FF2B5EF4-FFF2-40B4-BE49-F238E27FC236}">
                <a16:creationId xmlns:a16="http://schemas.microsoft.com/office/drawing/2014/main" id="{8CA85DB6-C0AC-8740-AD52-C9CD4F836A3D}"/>
              </a:ext>
            </a:extLst>
          </p:cNvPr>
          <p:cNvSpPr>
            <a:spLocks noChangeShapeType="1"/>
          </p:cNvSpPr>
          <p:nvPr/>
        </p:nvSpPr>
        <p:spPr bwMode="auto">
          <a:xfrm flipH="1">
            <a:off x="4498975" y="4141788"/>
            <a:ext cx="215900"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60" name="Rectangle 43">
            <a:extLst>
              <a:ext uri="{FF2B5EF4-FFF2-40B4-BE49-F238E27FC236}">
                <a16:creationId xmlns:a16="http://schemas.microsoft.com/office/drawing/2014/main" id="{1E066D6F-F929-F54B-9BFD-5E42B2D2E2F0}"/>
              </a:ext>
            </a:extLst>
          </p:cNvPr>
          <p:cNvSpPr>
            <a:spLocks noChangeArrowheads="1"/>
          </p:cNvSpPr>
          <p:nvPr/>
        </p:nvSpPr>
        <p:spPr bwMode="auto">
          <a:xfrm>
            <a:off x="4356100" y="3997325"/>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61" name="Oval 44">
            <a:extLst>
              <a:ext uri="{FF2B5EF4-FFF2-40B4-BE49-F238E27FC236}">
                <a16:creationId xmlns:a16="http://schemas.microsoft.com/office/drawing/2014/main" id="{62132974-E60A-544E-937C-5ED668BB028D}"/>
              </a:ext>
            </a:extLst>
          </p:cNvPr>
          <p:cNvSpPr>
            <a:spLocks noChangeArrowheads="1"/>
          </p:cNvSpPr>
          <p:nvPr/>
        </p:nvSpPr>
        <p:spPr bwMode="auto">
          <a:xfrm>
            <a:off x="4210050" y="514985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P</a:t>
            </a:r>
          </a:p>
        </p:txBody>
      </p:sp>
      <p:sp>
        <p:nvSpPr>
          <p:cNvPr id="62" name="Line 45">
            <a:extLst>
              <a:ext uri="{FF2B5EF4-FFF2-40B4-BE49-F238E27FC236}">
                <a16:creationId xmlns:a16="http://schemas.microsoft.com/office/drawing/2014/main" id="{950288A0-D216-9A4A-981D-6BD87F52B870}"/>
              </a:ext>
            </a:extLst>
          </p:cNvPr>
          <p:cNvSpPr>
            <a:spLocks noChangeShapeType="1"/>
          </p:cNvSpPr>
          <p:nvPr/>
        </p:nvSpPr>
        <p:spPr bwMode="auto">
          <a:xfrm>
            <a:off x="4424363" y="4860925"/>
            <a:ext cx="1587"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63" name="Rectangle 46">
            <a:extLst>
              <a:ext uri="{FF2B5EF4-FFF2-40B4-BE49-F238E27FC236}">
                <a16:creationId xmlns:a16="http://schemas.microsoft.com/office/drawing/2014/main" id="{279B5DFB-B482-3F41-A940-DBC8D724F293}"/>
              </a:ext>
            </a:extLst>
          </p:cNvPr>
          <p:cNvSpPr>
            <a:spLocks noChangeArrowheads="1"/>
          </p:cNvSpPr>
          <p:nvPr/>
        </p:nvSpPr>
        <p:spPr bwMode="auto">
          <a:xfrm>
            <a:off x="4138613" y="4789488"/>
            <a:ext cx="287337"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64" name="Oval 47">
            <a:extLst>
              <a:ext uri="{FF2B5EF4-FFF2-40B4-BE49-F238E27FC236}">
                <a16:creationId xmlns:a16="http://schemas.microsoft.com/office/drawing/2014/main" id="{8C6A67B8-413E-4041-B49C-48CEE4A72DD8}"/>
              </a:ext>
            </a:extLst>
          </p:cNvPr>
          <p:cNvSpPr>
            <a:spLocks noChangeArrowheads="1"/>
          </p:cNvSpPr>
          <p:nvPr/>
        </p:nvSpPr>
        <p:spPr bwMode="auto">
          <a:xfrm>
            <a:off x="5075238" y="4357688"/>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K</a:t>
            </a:r>
          </a:p>
        </p:txBody>
      </p:sp>
      <p:sp>
        <p:nvSpPr>
          <p:cNvPr id="65" name="Rectangle 48">
            <a:extLst>
              <a:ext uri="{FF2B5EF4-FFF2-40B4-BE49-F238E27FC236}">
                <a16:creationId xmlns:a16="http://schemas.microsoft.com/office/drawing/2014/main" id="{8F7E6DAA-DD49-8C43-ABB9-AA230AFADA6E}"/>
              </a:ext>
            </a:extLst>
          </p:cNvPr>
          <p:cNvSpPr>
            <a:spLocks noChangeArrowheads="1"/>
          </p:cNvSpPr>
          <p:nvPr/>
        </p:nvSpPr>
        <p:spPr bwMode="auto">
          <a:xfrm>
            <a:off x="5146675" y="3997325"/>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66" name="Oval 49">
            <a:extLst>
              <a:ext uri="{FF2B5EF4-FFF2-40B4-BE49-F238E27FC236}">
                <a16:creationId xmlns:a16="http://schemas.microsoft.com/office/drawing/2014/main" id="{3211504B-AAD5-A64D-AE3F-A5696C9C41D9}"/>
              </a:ext>
            </a:extLst>
          </p:cNvPr>
          <p:cNvSpPr>
            <a:spLocks noChangeArrowheads="1"/>
          </p:cNvSpPr>
          <p:nvPr/>
        </p:nvSpPr>
        <p:spPr bwMode="auto">
          <a:xfrm>
            <a:off x="5075238" y="514985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Q</a:t>
            </a:r>
          </a:p>
        </p:txBody>
      </p:sp>
      <p:sp>
        <p:nvSpPr>
          <p:cNvPr id="67" name="Line 50">
            <a:extLst>
              <a:ext uri="{FF2B5EF4-FFF2-40B4-BE49-F238E27FC236}">
                <a16:creationId xmlns:a16="http://schemas.microsoft.com/office/drawing/2014/main" id="{F94A43A6-2F87-FB44-8DE4-33102CEB6117}"/>
              </a:ext>
            </a:extLst>
          </p:cNvPr>
          <p:cNvSpPr>
            <a:spLocks noChangeShapeType="1"/>
          </p:cNvSpPr>
          <p:nvPr/>
        </p:nvSpPr>
        <p:spPr bwMode="auto">
          <a:xfrm>
            <a:off x="5289550" y="4860925"/>
            <a:ext cx="1588"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68" name="Rectangle 51">
            <a:extLst>
              <a:ext uri="{FF2B5EF4-FFF2-40B4-BE49-F238E27FC236}">
                <a16:creationId xmlns:a16="http://schemas.microsoft.com/office/drawing/2014/main" id="{944DE6B4-B651-9641-9B4D-92E02C51124D}"/>
              </a:ext>
            </a:extLst>
          </p:cNvPr>
          <p:cNvSpPr>
            <a:spLocks noChangeArrowheads="1"/>
          </p:cNvSpPr>
          <p:nvPr/>
        </p:nvSpPr>
        <p:spPr bwMode="auto">
          <a:xfrm>
            <a:off x="5291138" y="4789488"/>
            <a:ext cx="287337"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69" name="Line 52">
            <a:extLst>
              <a:ext uri="{FF2B5EF4-FFF2-40B4-BE49-F238E27FC236}">
                <a16:creationId xmlns:a16="http://schemas.microsoft.com/office/drawing/2014/main" id="{535D5609-B095-6B4C-B18F-302A77523902}"/>
              </a:ext>
            </a:extLst>
          </p:cNvPr>
          <p:cNvSpPr>
            <a:spLocks noChangeShapeType="1"/>
          </p:cNvSpPr>
          <p:nvPr/>
        </p:nvSpPr>
        <p:spPr bwMode="auto">
          <a:xfrm flipH="1">
            <a:off x="2987675" y="3421063"/>
            <a:ext cx="1588" cy="287337"/>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70" name="Rectangle 53">
            <a:extLst>
              <a:ext uri="{FF2B5EF4-FFF2-40B4-BE49-F238E27FC236}">
                <a16:creationId xmlns:a16="http://schemas.microsoft.com/office/drawing/2014/main" id="{37041248-A775-EC47-8A0F-E0F462DE51B1}"/>
              </a:ext>
            </a:extLst>
          </p:cNvPr>
          <p:cNvSpPr>
            <a:spLocks noChangeArrowheads="1"/>
          </p:cNvSpPr>
          <p:nvPr/>
        </p:nvSpPr>
        <p:spPr bwMode="auto">
          <a:xfrm>
            <a:off x="2987675" y="3349625"/>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71" name="Rectangle 54">
            <a:extLst>
              <a:ext uri="{FF2B5EF4-FFF2-40B4-BE49-F238E27FC236}">
                <a16:creationId xmlns:a16="http://schemas.microsoft.com/office/drawing/2014/main" id="{713DAEEB-BA24-F547-A043-A493EA8FDB15}"/>
              </a:ext>
            </a:extLst>
          </p:cNvPr>
          <p:cNvSpPr>
            <a:spLocks noChangeArrowheads="1"/>
          </p:cNvSpPr>
          <p:nvPr/>
        </p:nvSpPr>
        <p:spPr bwMode="auto">
          <a:xfrm>
            <a:off x="3781425" y="3133725"/>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72" name="Rectangle 72">
            <a:extLst>
              <a:ext uri="{FF2B5EF4-FFF2-40B4-BE49-F238E27FC236}">
                <a16:creationId xmlns:a16="http://schemas.microsoft.com/office/drawing/2014/main" id="{08B42B53-5A8A-144C-801A-3949FA5BFB7D}"/>
              </a:ext>
            </a:extLst>
          </p:cNvPr>
          <p:cNvSpPr>
            <a:spLocks noChangeArrowheads="1"/>
          </p:cNvSpPr>
          <p:nvPr/>
        </p:nvSpPr>
        <p:spPr bwMode="auto">
          <a:xfrm>
            <a:off x="6011863" y="3735388"/>
            <a:ext cx="2606675"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en-US" altLang="zh-CN" sz="2000" b="1">
                <a:solidFill>
                  <a:srgbClr val="0000FF"/>
                </a:solidFill>
                <a:latin typeface="宋体" charset="-122"/>
              </a:rPr>
              <a:t>C,D,E</a:t>
            </a:r>
          </a:p>
        </p:txBody>
      </p:sp>
      <p:sp>
        <p:nvSpPr>
          <p:cNvPr id="73" name="Rectangle 73">
            <a:extLst>
              <a:ext uri="{FF2B5EF4-FFF2-40B4-BE49-F238E27FC236}">
                <a16:creationId xmlns:a16="http://schemas.microsoft.com/office/drawing/2014/main" id="{077E6247-8AB8-A94A-989A-1CAE5FF2CCC0}"/>
              </a:ext>
            </a:extLst>
          </p:cNvPr>
          <p:cNvSpPr>
            <a:spLocks noChangeArrowheads="1"/>
          </p:cNvSpPr>
          <p:nvPr/>
        </p:nvSpPr>
        <p:spPr bwMode="auto">
          <a:xfrm>
            <a:off x="6008688" y="4454525"/>
            <a:ext cx="2606675" cy="334963"/>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en-US" altLang="zh-CN" sz="2000" b="1">
                <a:solidFill>
                  <a:srgbClr val="0000FF"/>
                </a:solidFill>
                <a:latin typeface="宋体" charset="-122"/>
              </a:rPr>
              <a:t>F,G,H,I,J,K</a:t>
            </a:r>
          </a:p>
        </p:txBody>
      </p:sp>
      <p:sp>
        <p:nvSpPr>
          <p:cNvPr id="74" name="Rectangle 74">
            <a:extLst>
              <a:ext uri="{FF2B5EF4-FFF2-40B4-BE49-F238E27FC236}">
                <a16:creationId xmlns:a16="http://schemas.microsoft.com/office/drawing/2014/main" id="{BBF5687A-9A6D-2A45-835A-68360CAFE85F}"/>
              </a:ext>
            </a:extLst>
          </p:cNvPr>
          <p:cNvSpPr>
            <a:spLocks noChangeArrowheads="1"/>
          </p:cNvSpPr>
          <p:nvPr/>
        </p:nvSpPr>
        <p:spPr bwMode="auto">
          <a:xfrm>
            <a:off x="6011863" y="3302000"/>
            <a:ext cx="792162" cy="334963"/>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en-US" altLang="zh-CN" sz="2000" b="1">
                <a:solidFill>
                  <a:srgbClr val="0000FF"/>
                </a:solidFill>
                <a:latin typeface="宋体" charset="-122"/>
              </a:rPr>
              <a:t>B</a:t>
            </a:r>
          </a:p>
        </p:txBody>
      </p:sp>
      <p:sp>
        <p:nvSpPr>
          <p:cNvPr id="75" name="Rectangle 75">
            <a:extLst>
              <a:ext uri="{FF2B5EF4-FFF2-40B4-BE49-F238E27FC236}">
                <a16:creationId xmlns:a16="http://schemas.microsoft.com/office/drawing/2014/main" id="{1265FA90-B50A-0B4B-A27F-2CCC1EB8760A}"/>
              </a:ext>
            </a:extLst>
          </p:cNvPr>
          <p:cNvSpPr>
            <a:spLocks noChangeArrowheads="1"/>
          </p:cNvSpPr>
          <p:nvPr/>
        </p:nvSpPr>
        <p:spPr bwMode="auto">
          <a:xfrm>
            <a:off x="6008688" y="5246688"/>
            <a:ext cx="2606675"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en-US" altLang="zh-CN" sz="2000" b="1">
                <a:solidFill>
                  <a:srgbClr val="0000FF"/>
                </a:solidFill>
                <a:latin typeface="宋体" charset="-122"/>
              </a:rPr>
              <a:t>L,M,N,P,Q</a:t>
            </a:r>
          </a:p>
        </p:txBody>
      </p:sp>
      <p:sp>
        <p:nvSpPr>
          <p:cNvPr id="76" name="Rectangle 76">
            <a:extLst>
              <a:ext uri="{FF2B5EF4-FFF2-40B4-BE49-F238E27FC236}">
                <a16:creationId xmlns:a16="http://schemas.microsoft.com/office/drawing/2014/main" id="{4BDC07DE-67C3-AF40-BE9D-4BEF67DCD206}"/>
              </a:ext>
            </a:extLst>
          </p:cNvPr>
          <p:cNvSpPr>
            <a:spLocks noChangeArrowheads="1"/>
          </p:cNvSpPr>
          <p:nvPr/>
        </p:nvSpPr>
        <p:spPr bwMode="auto">
          <a:xfrm>
            <a:off x="611188" y="5726113"/>
            <a:ext cx="287337"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0000FF"/>
                </a:solidFill>
                <a:latin typeface="宋体" charset="-122"/>
              </a:rPr>
              <a:t>59</a:t>
            </a:r>
          </a:p>
        </p:txBody>
      </p:sp>
      <p:sp>
        <p:nvSpPr>
          <p:cNvPr id="77" name="Rectangle 77">
            <a:extLst>
              <a:ext uri="{FF2B5EF4-FFF2-40B4-BE49-F238E27FC236}">
                <a16:creationId xmlns:a16="http://schemas.microsoft.com/office/drawing/2014/main" id="{F3C19D36-ACC5-614C-9118-8A77C25557E9}"/>
              </a:ext>
            </a:extLst>
          </p:cNvPr>
          <p:cNvSpPr>
            <a:spLocks noChangeArrowheads="1"/>
          </p:cNvSpPr>
          <p:nvPr/>
        </p:nvSpPr>
        <p:spPr bwMode="auto">
          <a:xfrm>
            <a:off x="1476375" y="5726113"/>
            <a:ext cx="287338"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0000FF"/>
                </a:solidFill>
                <a:latin typeface="宋体" charset="-122"/>
              </a:rPr>
              <a:t>66</a:t>
            </a:r>
          </a:p>
        </p:txBody>
      </p:sp>
      <p:sp>
        <p:nvSpPr>
          <p:cNvPr id="78" name="Rectangle 78">
            <a:extLst>
              <a:ext uri="{FF2B5EF4-FFF2-40B4-BE49-F238E27FC236}">
                <a16:creationId xmlns:a16="http://schemas.microsoft.com/office/drawing/2014/main" id="{64C8F3AC-DA61-5540-9BA2-E21DF8E3B0E6}"/>
              </a:ext>
            </a:extLst>
          </p:cNvPr>
          <p:cNvSpPr>
            <a:spLocks noChangeArrowheads="1"/>
          </p:cNvSpPr>
          <p:nvPr/>
        </p:nvSpPr>
        <p:spPr bwMode="auto">
          <a:xfrm>
            <a:off x="2411413" y="5726113"/>
            <a:ext cx="287337"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FF0000"/>
                </a:solidFill>
                <a:latin typeface="宋体" charset="-122"/>
              </a:rPr>
              <a:t>25</a:t>
            </a:r>
          </a:p>
        </p:txBody>
      </p:sp>
      <p:sp>
        <p:nvSpPr>
          <p:cNvPr id="79" name="Rectangle 79">
            <a:extLst>
              <a:ext uri="{FF2B5EF4-FFF2-40B4-BE49-F238E27FC236}">
                <a16:creationId xmlns:a16="http://schemas.microsoft.com/office/drawing/2014/main" id="{BCAEBEAE-D3FD-5D4D-8865-4E3B196E1134}"/>
              </a:ext>
            </a:extLst>
          </p:cNvPr>
          <p:cNvSpPr>
            <a:spLocks noChangeArrowheads="1"/>
          </p:cNvSpPr>
          <p:nvPr/>
        </p:nvSpPr>
        <p:spPr bwMode="auto">
          <a:xfrm>
            <a:off x="3708400" y="4213225"/>
            <a:ext cx="287338" cy="334963"/>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0000FF"/>
                </a:solidFill>
                <a:latin typeface="宋体" charset="-122"/>
              </a:rPr>
              <a:t>26</a:t>
            </a:r>
          </a:p>
        </p:txBody>
      </p:sp>
    </p:spTree>
    <p:extLst>
      <p:ext uri="{BB962C8B-B14F-4D97-AF65-F5344CB8AC3E}">
        <p14:creationId xmlns:p14="http://schemas.microsoft.com/office/powerpoint/2010/main" val="326212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ox(out)">
                                      <p:cBhvr>
                                        <p:cTn id="7" dur="500"/>
                                        <p:tgtEl>
                                          <p:spTgt spid="74"/>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box(out)">
                                      <p:cBhvr>
                                        <p:cTn id="11" dur="500"/>
                                        <p:tgtEl>
                                          <p:spTgt spid="72"/>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box(out)">
                                      <p:cBhvr>
                                        <p:cTn id="15" dur="500"/>
                                        <p:tgtEl>
                                          <p:spTgt spid="73"/>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box(out)">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autoUpdateAnimBg="0"/>
      <p:bldP spid="7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36</a:t>
            </a:fld>
            <a:endParaRPr lang="en-US" altLang="zh-CN"/>
          </a:p>
        </p:txBody>
      </p:sp>
      <p:grpSp>
        <p:nvGrpSpPr>
          <p:cNvPr id="4" name="Group 55">
            <a:extLst>
              <a:ext uri="{FF2B5EF4-FFF2-40B4-BE49-F238E27FC236}">
                <a16:creationId xmlns:a16="http://schemas.microsoft.com/office/drawing/2014/main" id="{DEF2F9A1-5BC9-5449-9C11-C116449BA1FE}"/>
              </a:ext>
            </a:extLst>
          </p:cNvPr>
          <p:cNvGrpSpPr>
            <a:grpSpLocks/>
          </p:cNvGrpSpPr>
          <p:nvPr/>
        </p:nvGrpSpPr>
        <p:grpSpPr bwMode="auto">
          <a:xfrm>
            <a:off x="6205538" y="1359107"/>
            <a:ext cx="2328862" cy="1966291"/>
            <a:chOff x="3717" y="864"/>
            <a:chExt cx="1904" cy="1541"/>
          </a:xfrm>
        </p:grpSpPr>
        <p:sp>
          <p:nvSpPr>
            <p:cNvPr id="5" name="Oval 56">
              <a:extLst>
                <a:ext uri="{FF2B5EF4-FFF2-40B4-BE49-F238E27FC236}">
                  <a16:creationId xmlns:a16="http://schemas.microsoft.com/office/drawing/2014/main" id="{098ADC60-0965-3F4F-AF21-1BAAA6B2AE4F}"/>
                </a:ext>
              </a:extLst>
            </p:cNvPr>
            <p:cNvSpPr>
              <a:spLocks noChangeArrowheads="1"/>
            </p:cNvSpPr>
            <p:nvPr/>
          </p:nvSpPr>
          <p:spPr bwMode="auto">
            <a:xfrm>
              <a:off x="3717" y="869"/>
              <a:ext cx="433"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1</a:t>
              </a:r>
            </a:p>
          </p:txBody>
        </p:sp>
        <p:sp>
          <p:nvSpPr>
            <p:cNvPr id="6" name="Oval 57">
              <a:extLst>
                <a:ext uri="{FF2B5EF4-FFF2-40B4-BE49-F238E27FC236}">
                  <a16:creationId xmlns:a16="http://schemas.microsoft.com/office/drawing/2014/main" id="{01882663-890C-2B47-9149-A5C181E34954}"/>
                </a:ext>
              </a:extLst>
            </p:cNvPr>
            <p:cNvSpPr>
              <a:spLocks noChangeArrowheads="1"/>
            </p:cNvSpPr>
            <p:nvPr/>
          </p:nvSpPr>
          <p:spPr bwMode="auto">
            <a:xfrm>
              <a:off x="3717" y="1868"/>
              <a:ext cx="372"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3</a:t>
              </a:r>
            </a:p>
          </p:txBody>
        </p:sp>
        <p:sp>
          <p:nvSpPr>
            <p:cNvPr id="7" name="Oval 58">
              <a:extLst>
                <a:ext uri="{FF2B5EF4-FFF2-40B4-BE49-F238E27FC236}">
                  <a16:creationId xmlns:a16="http://schemas.microsoft.com/office/drawing/2014/main" id="{E691C249-9E02-8040-8314-DF36154EF13E}"/>
                </a:ext>
              </a:extLst>
            </p:cNvPr>
            <p:cNvSpPr>
              <a:spLocks noChangeArrowheads="1"/>
            </p:cNvSpPr>
            <p:nvPr/>
          </p:nvSpPr>
          <p:spPr bwMode="auto">
            <a:xfrm>
              <a:off x="5162" y="1868"/>
              <a:ext cx="459"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4</a:t>
              </a:r>
            </a:p>
          </p:txBody>
        </p:sp>
        <p:sp>
          <p:nvSpPr>
            <p:cNvPr id="8" name="Oval 59">
              <a:extLst>
                <a:ext uri="{FF2B5EF4-FFF2-40B4-BE49-F238E27FC236}">
                  <a16:creationId xmlns:a16="http://schemas.microsoft.com/office/drawing/2014/main" id="{50E985E2-4419-0940-A7DD-0F63A5509D76}"/>
                </a:ext>
              </a:extLst>
            </p:cNvPr>
            <p:cNvSpPr>
              <a:spLocks noChangeArrowheads="1"/>
            </p:cNvSpPr>
            <p:nvPr/>
          </p:nvSpPr>
          <p:spPr bwMode="auto">
            <a:xfrm>
              <a:off x="5040" y="871"/>
              <a:ext cx="454"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2</a:t>
              </a:r>
            </a:p>
          </p:txBody>
        </p:sp>
        <p:sp>
          <p:nvSpPr>
            <p:cNvPr id="9" name="Line 60">
              <a:extLst>
                <a:ext uri="{FF2B5EF4-FFF2-40B4-BE49-F238E27FC236}">
                  <a16:creationId xmlns:a16="http://schemas.microsoft.com/office/drawing/2014/main" id="{B65EBBD6-843B-F54F-8147-F7AF0E2D0C75}"/>
                </a:ext>
              </a:extLst>
            </p:cNvPr>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0" name="Line 61">
              <a:extLst>
                <a:ext uri="{FF2B5EF4-FFF2-40B4-BE49-F238E27FC236}">
                  <a16:creationId xmlns:a16="http://schemas.microsoft.com/office/drawing/2014/main" id="{E3D654D2-52C4-6942-93AD-258A13140934}"/>
                </a:ext>
              </a:extLst>
            </p:cNvPr>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1" name="Line 62">
              <a:extLst>
                <a:ext uri="{FF2B5EF4-FFF2-40B4-BE49-F238E27FC236}">
                  <a16:creationId xmlns:a16="http://schemas.microsoft.com/office/drawing/2014/main" id="{D9B45DC2-B8DC-A344-A00E-31510067A74C}"/>
                </a:ext>
              </a:extLst>
            </p:cNvPr>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3" name="Line 63">
              <a:extLst>
                <a:ext uri="{FF2B5EF4-FFF2-40B4-BE49-F238E27FC236}">
                  <a16:creationId xmlns:a16="http://schemas.microsoft.com/office/drawing/2014/main" id="{D394968F-1E8A-D04E-AB1D-EE40FB2B2A4B}"/>
                </a:ext>
              </a:extLst>
            </p:cNvPr>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4" name="Line 64">
              <a:extLst>
                <a:ext uri="{FF2B5EF4-FFF2-40B4-BE49-F238E27FC236}">
                  <a16:creationId xmlns:a16="http://schemas.microsoft.com/office/drawing/2014/main" id="{A5B0E14B-9732-FF49-8047-0B231A53F6EB}"/>
                </a:ext>
              </a:extLst>
            </p:cNvPr>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5" name="Line 65">
              <a:extLst>
                <a:ext uri="{FF2B5EF4-FFF2-40B4-BE49-F238E27FC236}">
                  <a16:creationId xmlns:a16="http://schemas.microsoft.com/office/drawing/2014/main" id="{46C04E9D-6819-554B-BEC8-0A11DA542866}"/>
                </a:ext>
              </a:extLst>
            </p:cNvPr>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6" name="Rectangle 66">
              <a:extLst>
                <a:ext uri="{FF2B5EF4-FFF2-40B4-BE49-F238E27FC236}">
                  <a16:creationId xmlns:a16="http://schemas.microsoft.com/office/drawing/2014/main" id="{396B6B68-B5B0-6541-AF1B-5055C6684440}"/>
                </a:ext>
              </a:extLst>
            </p:cNvPr>
            <p:cNvSpPr>
              <a:spLocks noChangeArrowheads="1"/>
            </p:cNvSpPr>
            <p:nvPr/>
          </p:nvSpPr>
          <p:spPr bwMode="auto">
            <a:xfrm>
              <a:off x="4401" y="864"/>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30</a:t>
              </a:r>
            </a:p>
          </p:txBody>
        </p:sp>
        <p:sp>
          <p:nvSpPr>
            <p:cNvPr id="17" name="Rectangle 67">
              <a:extLst>
                <a:ext uri="{FF2B5EF4-FFF2-40B4-BE49-F238E27FC236}">
                  <a16:creationId xmlns:a16="http://schemas.microsoft.com/office/drawing/2014/main" id="{912A9441-F2C2-AC40-B729-9B57F704EBBD}"/>
                </a:ext>
              </a:extLst>
            </p:cNvPr>
            <p:cNvSpPr>
              <a:spLocks noChangeArrowheads="1"/>
            </p:cNvSpPr>
            <p:nvPr/>
          </p:nvSpPr>
          <p:spPr bwMode="auto">
            <a:xfrm>
              <a:off x="3801" y="1385"/>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6</a:t>
              </a:r>
            </a:p>
          </p:txBody>
        </p:sp>
        <p:sp>
          <p:nvSpPr>
            <p:cNvPr id="18" name="Rectangle 68">
              <a:extLst>
                <a:ext uri="{FF2B5EF4-FFF2-40B4-BE49-F238E27FC236}">
                  <a16:creationId xmlns:a16="http://schemas.microsoft.com/office/drawing/2014/main" id="{A23B3BFD-197C-3443-A167-6D2F04E3E33C}"/>
                </a:ext>
              </a:extLst>
            </p:cNvPr>
            <p:cNvSpPr>
              <a:spLocks noChangeArrowheads="1"/>
            </p:cNvSpPr>
            <p:nvPr/>
          </p:nvSpPr>
          <p:spPr bwMode="auto">
            <a:xfrm>
              <a:off x="5181" y="1429"/>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10</a:t>
              </a:r>
            </a:p>
          </p:txBody>
        </p:sp>
        <p:sp>
          <p:nvSpPr>
            <p:cNvPr id="19" name="Rectangle 69">
              <a:extLst>
                <a:ext uri="{FF2B5EF4-FFF2-40B4-BE49-F238E27FC236}">
                  <a16:creationId xmlns:a16="http://schemas.microsoft.com/office/drawing/2014/main" id="{6690E073-7C01-5749-86A8-56FC6680BA94}"/>
                </a:ext>
              </a:extLst>
            </p:cNvPr>
            <p:cNvSpPr>
              <a:spLocks noChangeArrowheads="1"/>
            </p:cNvSpPr>
            <p:nvPr/>
          </p:nvSpPr>
          <p:spPr bwMode="auto">
            <a:xfrm>
              <a:off x="4669" y="1254"/>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5</a:t>
              </a:r>
            </a:p>
          </p:txBody>
        </p:sp>
        <p:sp>
          <p:nvSpPr>
            <p:cNvPr id="20" name="Rectangle 70">
              <a:extLst>
                <a:ext uri="{FF2B5EF4-FFF2-40B4-BE49-F238E27FC236}">
                  <a16:creationId xmlns:a16="http://schemas.microsoft.com/office/drawing/2014/main" id="{E06093AF-971C-9842-8B27-1F62C6693871}"/>
                </a:ext>
              </a:extLst>
            </p:cNvPr>
            <p:cNvSpPr>
              <a:spLocks noChangeArrowheads="1"/>
            </p:cNvSpPr>
            <p:nvPr/>
          </p:nvSpPr>
          <p:spPr bwMode="auto">
            <a:xfrm>
              <a:off x="4657" y="1732"/>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4</a:t>
              </a:r>
            </a:p>
          </p:txBody>
        </p:sp>
        <p:sp>
          <p:nvSpPr>
            <p:cNvPr id="21" name="Rectangle 71">
              <a:extLst>
                <a:ext uri="{FF2B5EF4-FFF2-40B4-BE49-F238E27FC236}">
                  <a16:creationId xmlns:a16="http://schemas.microsoft.com/office/drawing/2014/main" id="{0FE8BAEB-11D6-1849-A8AD-5B65C35335EF}"/>
                </a:ext>
              </a:extLst>
            </p:cNvPr>
            <p:cNvSpPr>
              <a:spLocks noChangeArrowheads="1"/>
            </p:cNvSpPr>
            <p:nvPr/>
          </p:nvSpPr>
          <p:spPr bwMode="auto">
            <a:xfrm>
              <a:off x="4513" y="2115"/>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20</a:t>
              </a:r>
            </a:p>
          </p:txBody>
        </p:sp>
      </p:grpSp>
      <p:sp>
        <p:nvSpPr>
          <p:cNvPr id="22" name="Line 3">
            <a:extLst>
              <a:ext uri="{FF2B5EF4-FFF2-40B4-BE49-F238E27FC236}">
                <a16:creationId xmlns:a16="http://schemas.microsoft.com/office/drawing/2014/main" id="{2174C631-E4D0-3241-A0D4-A296E3FFF595}"/>
              </a:ext>
            </a:extLst>
          </p:cNvPr>
          <p:cNvSpPr>
            <a:spLocks noChangeShapeType="1"/>
          </p:cNvSpPr>
          <p:nvPr/>
        </p:nvSpPr>
        <p:spPr bwMode="auto">
          <a:xfrm>
            <a:off x="2978150" y="4310063"/>
            <a:ext cx="288925"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3" name="Line 4">
            <a:extLst>
              <a:ext uri="{FF2B5EF4-FFF2-40B4-BE49-F238E27FC236}">
                <a16:creationId xmlns:a16="http://schemas.microsoft.com/office/drawing/2014/main" id="{31598E1C-E873-B049-831A-5432A9A3BB64}"/>
              </a:ext>
            </a:extLst>
          </p:cNvPr>
          <p:cNvSpPr>
            <a:spLocks noChangeShapeType="1"/>
          </p:cNvSpPr>
          <p:nvPr/>
        </p:nvSpPr>
        <p:spPr bwMode="auto">
          <a:xfrm>
            <a:off x="3052763" y="3444875"/>
            <a:ext cx="1582737" cy="433388"/>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4" name="Line 5">
            <a:extLst>
              <a:ext uri="{FF2B5EF4-FFF2-40B4-BE49-F238E27FC236}">
                <a16:creationId xmlns:a16="http://schemas.microsoft.com/office/drawing/2014/main" id="{E8B0F525-D94E-F040-A7D3-A99A07CBC61C}"/>
              </a:ext>
            </a:extLst>
          </p:cNvPr>
          <p:cNvSpPr>
            <a:spLocks noChangeShapeType="1"/>
          </p:cNvSpPr>
          <p:nvPr/>
        </p:nvSpPr>
        <p:spPr bwMode="auto">
          <a:xfrm flipH="1">
            <a:off x="1250950" y="3444875"/>
            <a:ext cx="1441450" cy="5048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5" name="Line 6">
            <a:extLst>
              <a:ext uri="{FF2B5EF4-FFF2-40B4-BE49-F238E27FC236}">
                <a16:creationId xmlns:a16="http://schemas.microsoft.com/office/drawing/2014/main" id="{751AE659-1B6E-B44A-B4D3-A690D3816500}"/>
              </a:ext>
            </a:extLst>
          </p:cNvPr>
          <p:cNvSpPr>
            <a:spLocks noChangeShapeType="1"/>
          </p:cNvSpPr>
          <p:nvPr/>
        </p:nvSpPr>
        <p:spPr bwMode="auto">
          <a:xfrm>
            <a:off x="4849813" y="4310063"/>
            <a:ext cx="288925"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6" name="Rectangle 10">
            <a:extLst>
              <a:ext uri="{FF2B5EF4-FFF2-40B4-BE49-F238E27FC236}">
                <a16:creationId xmlns:a16="http://schemas.microsoft.com/office/drawing/2014/main" id="{A33DE7D9-5023-C442-A63A-3CBE3B0551E4}"/>
              </a:ext>
            </a:extLst>
          </p:cNvPr>
          <p:cNvSpPr>
            <a:spLocks noChangeArrowheads="1"/>
          </p:cNvSpPr>
          <p:nvPr/>
        </p:nvSpPr>
        <p:spPr bwMode="auto">
          <a:xfrm>
            <a:off x="609600" y="1371600"/>
            <a:ext cx="4673600" cy="56197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zh-CN" altLang="en-US" sz="2800" dirty="0">
                <a:solidFill>
                  <a:srgbClr val="000099"/>
                </a:solidFill>
                <a:latin typeface="黑体" charset="-122"/>
                <a:ea typeface="黑体" charset="-122"/>
              </a:rPr>
              <a:t>实例</a:t>
            </a:r>
            <a:r>
              <a:rPr lang="en-US" altLang="zh-CN" sz="2800" dirty="0">
                <a:solidFill>
                  <a:srgbClr val="000099"/>
                </a:solidFill>
                <a:ea typeface="黑体" charset="-122"/>
              </a:rPr>
              <a:t>——</a:t>
            </a:r>
            <a:r>
              <a:rPr lang="zh-CN" altLang="en-US" sz="2800" dirty="0">
                <a:solidFill>
                  <a:srgbClr val="0000FF"/>
                </a:solidFill>
                <a:latin typeface="黑体" charset="-122"/>
                <a:ea typeface="黑体" charset="-122"/>
              </a:rPr>
              <a:t>优先队列式</a:t>
            </a:r>
            <a:r>
              <a:rPr lang="en-US" altLang="zh-CN" sz="2800" dirty="0">
                <a:solidFill>
                  <a:srgbClr val="0000FF"/>
                </a:solidFill>
                <a:latin typeface="黑体" charset="-122"/>
                <a:ea typeface="黑体" charset="-122"/>
              </a:rPr>
              <a:t>(1)</a:t>
            </a:r>
            <a:endParaRPr lang="en-US" altLang="zh-CN" sz="2800" b="1" dirty="0">
              <a:solidFill>
                <a:srgbClr val="0000FF"/>
              </a:solidFill>
              <a:latin typeface="宋体" charset="-122"/>
            </a:endParaRPr>
          </a:p>
        </p:txBody>
      </p:sp>
      <p:sp>
        <p:nvSpPr>
          <p:cNvPr id="27" name="Oval 11">
            <a:extLst>
              <a:ext uri="{FF2B5EF4-FFF2-40B4-BE49-F238E27FC236}">
                <a16:creationId xmlns:a16="http://schemas.microsoft.com/office/drawing/2014/main" id="{5925F9D6-B8A0-E747-AC10-0857023BC1DD}"/>
              </a:ext>
            </a:extLst>
          </p:cNvPr>
          <p:cNvSpPr>
            <a:spLocks noChangeArrowheads="1"/>
          </p:cNvSpPr>
          <p:nvPr/>
        </p:nvSpPr>
        <p:spPr bwMode="auto">
          <a:xfrm>
            <a:off x="2619375" y="214947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A</a:t>
            </a:r>
          </a:p>
        </p:txBody>
      </p:sp>
      <p:sp>
        <p:nvSpPr>
          <p:cNvPr id="28" name="Oval 12">
            <a:extLst>
              <a:ext uri="{FF2B5EF4-FFF2-40B4-BE49-F238E27FC236}">
                <a16:creationId xmlns:a16="http://schemas.microsoft.com/office/drawing/2014/main" id="{9C61F664-1B44-CD4E-933B-41857185A098}"/>
              </a:ext>
            </a:extLst>
          </p:cNvPr>
          <p:cNvSpPr>
            <a:spLocks noChangeArrowheads="1"/>
          </p:cNvSpPr>
          <p:nvPr/>
        </p:nvSpPr>
        <p:spPr bwMode="auto">
          <a:xfrm>
            <a:off x="2619375" y="3086100"/>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B</a:t>
            </a:r>
          </a:p>
        </p:txBody>
      </p:sp>
      <p:sp>
        <p:nvSpPr>
          <p:cNvPr id="29" name="Rectangle 13">
            <a:extLst>
              <a:ext uri="{FF2B5EF4-FFF2-40B4-BE49-F238E27FC236}">
                <a16:creationId xmlns:a16="http://schemas.microsoft.com/office/drawing/2014/main" id="{CE846FA8-ABEC-444C-BB87-603D2724BE35}"/>
              </a:ext>
            </a:extLst>
          </p:cNvPr>
          <p:cNvSpPr>
            <a:spLocks noChangeArrowheads="1"/>
          </p:cNvSpPr>
          <p:nvPr/>
        </p:nvSpPr>
        <p:spPr bwMode="auto">
          <a:xfrm>
            <a:off x="2547938" y="2725738"/>
            <a:ext cx="287337"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1</a:t>
            </a:r>
          </a:p>
        </p:txBody>
      </p:sp>
      <p:sp>
        <p:nvSpPr>
          <p:cNvPr id="30" name="Line 14">
            <a:extLst>
              <a:ext uri="{FF2B5EF4-FFF2-40B4-BE49-F238E27FC236}">
                <a16:creationId xmlns:a16="http://schemas.microsoft.com/office/drawing/2014/main" id="{FC5A6FB8-3CA7-6841-B18C-9880FBD488C2}"/>
              </a:ext>
            </a:extLst>
          </p:cNvPr>
          <p:cNvSpPr>
            <a:spLocks noChangeShapeType="1"/>
          </p:cNvSpPr>
          <p:nvPr/>
        </p:nvSpPr>
        <p:spPr bwMode="auto">
          <a:xfrm>
            <a:off x="2835275" y="2652713"/>
            <a:ext cx="0" cy="433387"/>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1" name="Oval 15">
            <a:extLst>
              <a:ext uri="{FF2B5EF4-FFF2-40B4-BE49-F238E27FC236}">
                <a16:creationId xmlns:a16="http://schemas.microsoft.com/office/drawing/2014/main" id="{9C4373D0-25A7-A64D-8B59-9C114F4569C6}"/>
              </a:ext>
            </a:extLst>
          </p:cNvPr>
          <p:cNvSpPr>
            <a:spLocks noChangeArrowheads="1"/>
          </p:cNvSpPr>
          <p:nvPr/>
        </p:nvSpPr>
        <p:spPr bwMode="auto">
          <a:xfrm>
            <a:off x="819150" y="387667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C</a:t>
            </a:r>
          </a:p>
        </p:txBody>
      </p:sp>
      <p:sp>
        <p:nvSpPr>
          <p:cNvPr id="32" name="Rectangle 16">
            <a:extLst>
              <a:ext uri="{FF2B5EF4-FFF2-40B4-BE49-F238E27FC236}">
                <a16:creationId xmlns:a16="http://schemas.microsoft.com/office/drawing/2014/main" id="{D61CBE48-D3B6-6A4D-BDDE-88FA1A29A881}"/>
              </a:ext>
            </a:extLst>
          </p:cNvPr>
          <p:cNvSpPr>
            <a:spLocks noChangeArrowheads="1"/>
          </p:cNvSpPr>
          <p:nvPr/>
        </p:nvSpPr>
        <p:spPr bwMode="auto">
          <a:xfrm>
            <a:off x="1900238" y="3302000"/>
            <a:ext cx="287337"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33" name="Oval 17">
            <a:extLst>
              <a:ext uri="{FF2B5EF4-FFF2-40B4-BE49-F238E27FC236}">
                <a16:creationId xmlns:a16="http://schemas.microsoft.com/office/drawing/2014/main" id="{CF15DA0F-6217-4A43-A6AD-63BD70129D28}"/>
              </a:ext>
            </a:extLst>
          </p:cNvPr>
          <p:cNvSpPr>
            <a:spLocks noChangeArrowheads="1"/>
          </p:cNvSpPr>
          <p:nvPr/>
        </p:nvSpPr>
        <p:spPr bwMode="auto">
          <a:xfrm>
            <a:off x="2619375" y="387667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D</a:t>
            </a:r>
          </a:p>
        </p:txBody>
      </p:sp>
      <p:sp>
        <p:nvSpPr>
          <p:cNvPr id="34" name="Oval 18">
            <a:extLst>
              <a:ext uri="{FF2B5EF4-FFF2-40B4-BE49-F238E27FC236}">
                <a16:creationId xmlns:a16="http://schemas.microsoft.com/office/drawing/2014/main" id="{C14EB371-9884-2442-9563-D5451443E063}"/>
              </a:ext>
            </a:extLst>
          </p:cNvPr>
          <p:cNvSpPr>
            <a:spLocks noChangeArrowheads="1"/>
          </p:cNvSpPr>
          <p:nvPr/>
        </p:nvSpPr>
        <p:spPr bwMode="auto">
          <a:xfrm>
            <a:off x="2185988" y="4525963"/>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H</a:t>
            </a:r>
          </a:p>
        </p:txBody>
      </p:sp>
      <p:sp>
        <p:nvSpPr>
          <p:cNvPr id="35" name="Line 19">
            <a:extLst>
              <a:ext uri="{FF2B5EF4-FFF2-40B4-BE49-F238E27FC236}">
                <a16:creationId xmlns:a16="http://schemas.microsoft.com/office/drawing/2014/main" id="{58A9A5A3-AF5E-8D4C-B7AD-B3499B3BEB16}"/>
              </a:ext>
            </a:extLst>
          </p:cNvPr>
          <p:cNvSpPr>
            <a:spLocks noChangeShapeType="1"/>
          </p:cNvSpPr>
          <p:nvPr/>
        </p:nvSpPr>
        <p:spPr bwMode="auto">
          <a:xfrm flipH="1">
            <a:off x="2474913" y="4310063"/>
            <a:ext cx="215900"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6" name="Rectangle 20">
            <a:extLst>
              <a:ext uri="{FF2B5EF4-FFF2-40B4-BE49-F238E27FC236}">
                <a16:creationId xmlns:a16="http://schemas.microsoft.com/office/drawing/2014/main" id="{CE73EE47-E187-9C41-8ACC-C67EDB685FA7}"/>
              </a:ext>
            </a:extLst>
          </p:cNvPr>
          <p:cNvSpPr>
            <a:spLocks noChangeArrowheads="1"/>
          </p:cNvSpPr>
          <p:nvPr/>
        </p:nvSpPr>
        <p:spPr bwMode="auto">
          <a:xfrm>
            <a:off x="2332038" y="4165600"/>
            <a:ext cx="287337"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37" name="Oval 21">
            <a:extLst>
              <a:ext uri="{FF2B5EF4-FFF2-40B4-BE49-F238E27FC236}">
                <a16:creationId xmlns:a16="http://schemas.microsoft.com/office/drawing/2014/main" id="{46840430-1D8A-B24F-B4B4-D5279CF62262}"/>
              </a:ext>
            </a:extLst>
          </p:cNvPr>
          <p:cNvSpPr>
            <a:spLocks noChangeArrowheads="1"/>
          </p:cNvSpPr>
          <p:nvPr/>
        </p:nvSpPr>
        <p:spPr bwMode="auto">
          <a:xfrm>
            <a:off x="2185988" y="531812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N</a:t>
            </a:r>
          </a:p>
        </p:txBody>
      </p:sp>
      <p:sp>
        <p:nvSpPr>
          <p:cNvPr id="38" name="Line 22">
            <a:extLst>
              <a:ext uri="{FF2B5EF4-FFF2-40B4-BE49-F238E27FC236}">
                <a16:creationId xmlns:a16="http://schemas.microsoft.com/office/drawing/2014/main" id="{CB175712-62D2-F448-A967-B164FBB4C29C}"/>
              </a:ext>
            </a:extLst>
          </p:cNvPr>
          <p:cNvSpPr>
            <a:spLocks noChangeShapeType="1"/>
          </p:cNvSpPr>
          <p:nvPr/>
        </p:nvSpPr>
        <p:spPr bwMode="auto">
          <a:xfrm>
            <a:off x="2400300" y="5029200"/>
            <a:ext cx="1588"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9" name="Rectangle 23">
            <a:extLst>
              <a:ext uri="{FF2B5EF4-FFF2-40B4-BE49-F238E27FC236}">
                <a16:creationId xmlns:a16="http://schemas.microsoft.com/office/drawing/2014/main" id="{638BD4B3-9F07-F943-8203-BFDAC53737AC}"/>
              </a:ext>
            </a:extLst>
          </p:cNvPr>
          <p:cNvSpPr>
            <a:spLocks noChangeArrowheads="1"/>
          </p:cNvSpPr>
          <p:nvPr/>
        </p:nvSpPr>
        <p:spPr bwMode="auto">
          <a:xfrm>
            <a:off x="2114550" y="4957763"/>
            <a:ext cx="287338"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40" name="Oval 24">
            <a:extLst>
              <a:ext uri="{FF2B5EF4-FFF2-40B4-BE49-F238E27FC236}">
                <a16:creationId xmlns:a16="http://schemas.microsoft.com/office/drawing/2014/main" id="{9870B019-BB93-524E-9F59-469273E268EE}"/>
              </a:ext>
            </a:extLst>
          </p:cNvPr>
          <p:cNvSpPr>
            <a:spLocks noChangeArrowheads="1"/>
          </p:cNvSpPr>
          <p:nvPr/>
        </p:nvSpPr>
        <p:spPr bwMode="auto">
          <a:xfrm>
            <a:off x="4491038" y="387667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E</a:t>
            </a:r>
          </a:p>
        </p:txBody>
      </p:sp>
      <p:sp>
        <p:nvSpPr>
          <p:cNvPr id="41" name="Oval 25">
            <a:extLst>
              <a:ext uri="{FF2B5EF4-FFF2-40B4-BE49-F238E27FC236}">
                <a16:creationId xmlns:a16="http://schemas.microsoft.com/office/drawing/2014/main" id="{5E75694C-15D7-E44E-8B7A-7940BAFFB386}"/>
              </a:ext>
            </a:extLst>
          </p:cNvPr>
          <p:cNvSpPr>
            <a:spLocks noChangeArrowheads="1"/>
          </p:cNvSpPr>
          <p:nvPr/>
        </p:nvSpPr>
        <p:spPr bwMode="auto">
          <a:xfrm>
            <a:off x="4057650" y="4525963"/>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J</a:t>
            </a:r>
          </a:p>
        </p:txBody>
      </p:sp>
      <p:sp>
        <p:nvSpPr>
          <p:cNvPr id="42" name="Line 26">
            <a:extLst>
              <a:ext uri="{FF2B5EF4-FFF2-40B4-BE49-F238E27FC236}">
                <a16:creationId xmlns:a16="http://schemas.microsoft.com/office/drawing/2014/main" id="{FA14E427-132B-1D43-AC20-2D890581AF24}"/>
              </a:ext>
            </a:extLst>
          </p:cNvPr>
          <p:cNvSpPr>
            <a:spLocks noChangeShapeType="1"/>
          </p:cNvSpPr>
          <p:nvPr/>
        </p:nvSpPr>
        <p:spPr bwMode="auto">
          <a:xfrm flipH="1">
            <a:off x="4346575" y="4310063"/>
            <a:ext cx="215900" cy="215900"/>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3" name="Rectangle 27">
            <a:extLst>
              <a:ext uri="{FF2B5EF4-FFF2-40B4-BE49-F238E27FC236}">
                <a16:creationId xmlns:a16="http://schemas.microsoft.com/office/drawing/2014/main" id="{2E83A45E-88EF-404A-8C00-07CA0AD9E3CE}"/>
              </a:ext>
            </a:extLst>
          </p:cNvPr>
          <p:cNvSpPr>
            <a:spLocks noChangeArrowheads="1"/>
          </p:cNvSpPr>
          <p:nvPr/>
        </p:nvSpPr>
        <p:spPr bwMode="auto">
          <a:xfrm>
            <a:off x="4203700" y="4165600"/>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44" name="Oval 28">
            <a:extLst>
              <a:ext uri="{FF2B5EF4-FFF2-40B4-BE49-F238E27FC236}">
                <a16:creationId xmlns:a16="http://schemas.microsoft.com/office/drawing/2014/main" id="{5338208F-A26E-3143-BCBE-09B41EFEEB73}"/>
              </a:ext>
            </a:extLst>
          </p:cNvPr>
          <p:cNvSpPr>
            <a:spLocks noChangeArrowheads="1"/>
          </p:cNvSpPr>
          <p:nvPr/>
        </p:nvSpPr>
        <p:spPr bwMode="auto">
          <a:xfrm>
            <a:off x="4057650" y="531812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P</a:t>
            </a:r>
          </a:p>
        </p:txBody>
      </p:sp>
      <p:sp>
        <p:nvSpPr>
          <p:cNvPr id="45" name="Line 29">
            <a:extLst>
              <a:ext uri="{FF2B5EF4-FFF2-40B4-BE49-F238E27FC236}">
                <a16:creationId xmlns:a16="http://schemas.microsoft.com/office/drawing/2014/main" id="{92D209F1-87F9-E445-B069-AE98A6CA73F3}"/>
              </a:ext>
            </a:extLst>
          </p:cNvPr>
          <p:cNvSpPr>
            <a:spLocks noChangeShapeType="1"/>
          </p:cNvSpPr>
          <p:nvPr/>
        </p:nvSpPr>
        <p:spPr bwMode="auto">
          <a:xfrm>
            <a:off x="4271963" y="5029200"/>
            <a:ext cx="1587"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6" name="Rectangle 30">
            <a:extLst>
              <a:ext uri="{FF2B5EF4-FFF2-40B4-BE49-F238E27FC236}">
                <a16:creationId xmlns:a16="http://schemas.microsoft.com/office/drawing/2014/main" id="{AD220640-8FAF-CC44-A2F5-AC676442CA9B}"/>
              </a:ext>
            </a:extLst>
          </p:cNvPr>
          <p:cNvSpPr>
            <a:spLocks noChangeArrowheads="1"/>
          </p:cNvSpPr>
          <p:nvPr/>
        </p:nvSpPr>
        <p:spPr bwMode="auto">
          <a:xfrm>
            <a:off x="3986213" y="4957763"/>
            <a:ext cx="287337"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47" name="Oval 31">
            <a:extLst>
              <a:ext uri="{FF2B5EF4-FFF2-40B4-BE49-F238E27FC236}">
                <a16:creationId xmlns:a16="http://schemas.microsoft.com/office/drawing/2014/main" id="{D7B0BD5D-7227-0D46-937F-E8E2E2B3C918}"/>
              </a:ext>
            </a:extLst>
          </p:cNvPr>
          <p:cNvSpPr>
            <a:spLocks noChangeArrowheads="1"/>
          </p:cNvSpPr>
          <p:nvPr/>
        </p:nvSpPr>
        <p:spPr bwMode="auto">
          <a:xfrm>
            <a:off x="4922838" y="4525963"/>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K</a:t>
            </a:r>
          </a:p>
        </p:txBody>
      </p:sp>
      <p:sp>
        <p:nvSpPr>
          <p:cNvPr id="48" name="Rectangle 32">
            <a:extLst>
              <a:ext uri="{FF2B5EF4-FFF2-40B4-BE49-F238E27FC236}">
                <a16:creationId xmlns:a16="http://schemas.microsoft.com/office/drawing/2014/main" id="{0DACDA07-382D-0D40-905C-7672544FB9E6}"/>
              </a:ext>
            </a:extLst>
          </p:cNvPr>
          <p:cNvSpPr>
            <a:spLocks noChangeArrowheads="1"/>
          </p:cNvSpPr>
          <p:nvPr/>
        </p:nvSpPr>
        <p:spPr bwMode="auto">
          <a:xfrm>
            <a:off x="4994275" y="4165600"/>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49" name="Oval 33">
            <a:extLst>
              <a:ext uri="{FF2B5EF4-FFF2-40B4-BE49-F238E27FC236}">
                <a16:creationId xmlns:a16="http://schemas.microsoft.com/office/drawing/2014/main" id="{F27545CC-90CD-FB4C-B994-58C5E829AA6D}"/>
              </a:ext>
            </a:extLst>
          </p:cNvPr>
          <p:cNvSpPr>
            <a:spLocks noChangeArrowheads="1"/>
          </p:cNvSpPr>
          <p:nvPr/>
        </p:nvSpPr>
        <p:spPr bwMode="auto">
          <a:xfrm>
            <a:off x="4922838" y="5318125"/>
            <a:ext cx="504825" cy="503238"/>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Q</a:t>
            </a:r>
          </a:p>
        </p:txBody>
      </p:sp>
      <p:sp>
        <p:nvSpPr>
          <p:cNvPr id="50" name="Line 34">
            <a:extLst>
              <a:ext uri="{FF2B5EF4-FFF2-40B4-BE49-F238E27FC236}">
                <a16:creationId xmlns:a16="http://schemas.microsoft.com/office/drawing/2014/main" id="{2D1C92EF-E933-634A-ADE2-D5163DE3BC97}"/>
              </a:ext>
            </a:extLst>
          </p:cNvPr>
          <p:cNvSpPr>
            <a:spLocks noChangeShapeType="1"/>
          </p:cNvSpPr>
          <p:nvPr/>
        </p:nvSpPr>
        <p:spPr bwMode="auto">
          <a:xfrm>
            <a:off x="5137150" y="5029200"/>
            <a:ext cx="1588" cy="288925"/>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51" name="Rectangle 35">
            <a:extLst>
              <a:ext uri="{FF2B5EF4-FFF2-40B4-BE49-F238E27FC236}">
                <a16:creationId xmlns:a16="http://schemas.microsoft.com/office/drawing/2014/main" id="{6DD30876-5932-704D-AC02-FA41B77C6E17}"/>
              </a:ext>
            </a:extLst>
          </p:cNvPr>
          <p:cNvSpPr>
            <a:spLocks noChangeArrowheads="1"/>
          </p:cNvSpPr>
          <p:nvPr/>
        </p:nvSpPr>
        <p:spPr bwMode="auto">
          <a:xfrm>
            <a:off x="5138738" y="4957763"/>
            <a:ext cx="287337" cy="360362"/>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52" name="Line 36">
            <a:extLst>
              <a:ext uri="{FF2B5EF4-FFF2-40B4-BE49-F238E27FC236}">
                <a16:creationId xmlns:a16="http://schemas.microsoft.com/office/drawing/2014/main" id="{30CDB783-52FB-1B43-ACD2-F8037A9F97CC}"/>
              </a:ext>
            </a:extLst>
          </p:cNvPr>
          <p:cNvSpPr>
            <a:spLocks noChangeShapeType="1"/>
          </p:cNvSpPr>
          <p:nvPr/>
        </p:nvSpPr>
        <p:spPr bwMode="auto">
          <a:xfrm flipH="1">
            <a:off x="2835275" y="3589338"/>
            <a:ext cx="1588" cy="287337"/>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53" name="Rectangle 37">
            <a:extLst>
              <a:ext uri="{FF2B5EF4-FFF2-40B4-BE49-F238E27FC236}">
                <a16:creationId xmlns:a16="http://schemas.microsoft.com/office/drawing/2014/main" id="{92977C78-ABD8-9542-A467-8AA0F520F0BB}"/>
              </a:ext>
            </a:extLst>
          </p:cNvPr>
          <p:cNvSpPr>
            <a:spLocks noChangeArrowheads="1"/>
          </p:cNvSpPr>
          <p:nvPr/>
        </p:nvSpPr>
        <p:spPr bwMode="auto">
          <a:xfrm>
            <a:off x="2835275" y="3517900"/>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54" name="Rectangle 38">
            <a:extLst>
              <a:ext uri="{FF2B5EF4-FFF2-40B4-BE49-F238E27FC236}">
                <a16:creationId xmlns:a16="http://schemas.microsoft.com/office/drawing/2014/main" id="{40F26409-D6F0-4C40-8E50-AF846E4C7F35}"/>
              </a:ext>
            </a:extLst>
          </p:cNvPr>
          <p:cNvSpPr>
            <a:spLocks noChangeArrowheads="1"/>
          </p:cNvSpPr>
          <p:nvPr/>
        </p:nvSpPr>
        <p:spPr bwMode="auto">
          <a:xfrm>
            <a:off x="3629025" y="3302000"/>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55" name="Rectangle 56">
            <a:extLst>
              <a:ext uri="{FF2B5EF4-FFF2-40B4-BE49-F238E27FC236}">
                <a16:creationId xmlns:a16="http://schemas.microsoft.com/office/drawing/2014/main" id="{881DB0E8-7E6E-F041-9C94-00B6141B5F77}"/>
              </a:ext>
            </a:extLst>
          </p:cNvPr>
          <p:cNvSpPr>
            <a:spLocks noChangeArrowheads="1"/>
          </p:cNvSpPr>
          <p:nvPr/>
        </p:nvSpPr>
        <p:spPr bwMode="auto">
          <a:xfrm>
            <a:off x="5859463" y="3903663"/>
            <a:ext cx="1439862" cy="334962"/>
          </a:xfrm>
          <a:prstGeom prst="rect">
            <a:avLst/>
          </a:prstGeom>
          <a:solidFill>
            <a:schemeClr val="bg1"/>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FF0000"/>
                </a:solidFill>
                <a:latin typeface="宋体" charset="-122"/>
              </a:rPr>
              <a:t>E</a:t>
            </a:r>
            <a:r>
              <a:rPr lang="en-US" altLang="zh-CN" sz="2000" b="1">
                <a:solidFill>
                  <a:srgbClr val="0000FF"/>
                </a:solidFill>
                <a:latin typeface="宋体" charset="-122"/>
              </a:rPr>
              <a:t>,D,C</a:t>
            </a:r>
          </a:p>
        </p:txBody>
      </p:sp>
      <p:sp>
        <p:nvSpPr>
          <p:cNvPr id="56" name="Rectangle 57">
            <a:extLst>
              <a:ext uri="{FF2B5EF4-FFF2-40B4-BE49-F238E27FC236}">
                <a16:creationId xmlns:a16="http://schemas.microsoft.com/office/drawing/2014/main" id="{A18A8FF4-FB52-A844-9F8C-175E0BB51012}"/>
              </a:ext>
            </a:extLst>
          </p:cNvPr>
          <p:cNvSpPr>
            <a:spLocks noChangeArrowheads="1"/>
          </p:cNvSpPr>
          <p:nvPr/>
        </p:nvSpPr>
        <p:spPr bwMode="auto">
          <a:xfrm>
            <a:off x="5859463" y="3470275"/>
            <a:ext cx="792162" cy="334963"/>
          </a:xfrm>
          <a:prstGeom prst="rect">
            <a:avLst/>
          </a:prstGeom>
          <a:solidFill>
            <a:schemeClr val="bg1"/>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0000FF"/>
                </a:solidFill>
                <a:latin typeface="宋体" charset="-122"/>
              </a:rPr>
              <a:t>B</a:t>
            </a:r>
          </a:p>
        </p:txBody>
      </p:sp>
      <p:sp>
        <p:nvSpPr>
          <p:cNvPr id="57" name="Rectangle 58">
            <a:extLst>
              <a:ext uri="{FF2B5EF4-FFF2-40B4-BE49-F238E27FC236}">
                <a16:creationId xmlns:a16="http://schemas.microsoft.com/office/drawing/2014/main" id="{3FCCBC2A-697F-B04E-9761-B6E2269EE042}"/>
              </a:ext>
            </a:extLst>
          </p:cNvPr>
          <p:cNvSpPr>
            <a:spLocks noChangeArrowheads="1"/>
          </p:cNvSpPr>
          <p:nvPr/>
        </p:nvSpPr>
        <p:spPr bwMode="auto">
          <a:xfrm>
            <a:off x="2259013" y="5894388"/>
            <a:ext cx="287337"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FF0000"/>
                </a:solidFill>
                <a:latin typeface="宋体" charset="-122"/>
              </a:rPr>
              <a:t>25</a:t>
            </a:r>
          </a:p>
        </p:txBody>
      </p:sp>
      <p:sp>
        <p:nvSpPr>
          <p:cNvPr id="58" name="Rectangle 59">
            <a:extLst>
              <a:ext uri="{FF2B5EF4-FFF2-40B4-BE49-F238E27FC236}">
                <a16:creationId xmlns:a16="http://schemas.microsoft.com/office/drawing/2014/main" id="{BCE30116-78FB-454E-BB5B-860D73455567}"/>
              </a:ext>
            </a:extLst>
          </p:cNvPr>
          <p:cNvSpPr>
            <a:spLocks noChangeArrowheads="1"/>
          </p:cNvSpPr>
          <p:nvPr/>
        </p:nvSpPr>
        <p:spPr bwMode="auto">
          <a:xfrm>
            <a:off x="5859463" y="5405438"/>
            <a:ext cx="2881312" cy="334962"/>
          </a:xfrm>
          <a:prstGeom prst="rect">
            <a:avLst/>
          </a:prstGeom>
          <a:solidFill>
            <a:schemeClr val="bg1"/>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FF0000"/>
                </a:solidFill>
                <a:latin typeface="宋体" charset="-122"/>
              </a:rPr>
              <a:t>J</a:t>
            </a:r>
            <a:r>
              <a:rPr lang="en-US" altLang="zh-CN" sz="2000" b="1">
                <a:solidFill>
                  <a:srgbClr val="0000FF"/>
                </a:solidFill>
                <a:latin typeface="宋体" charset="-122"/>
              </a:rPr>
              <a:t>,K,</a:t>
            </a:r>
            <a:r>
              <a:rPr lang="en-US" altLang="zh-CN" sz="2000" b="1">
                <a:solidFill>
                  <a:srgbClr val="006600"/>
                </a:solidFill>
                <a:latin typeface="宋体" charset="-122"/>
              </a:rPr>
              <a:t>N</a:t>
            </a:r>
            <a:r>
              <a:rPr lang="en-US" altLang="zh-CN" sz="2000" b="1">
                <a:solidFill>
                  <a:srgbClr val="0000FF"/>
                </a:solidFill>
                <a:latin typeface="宋体" charset="-122"/>
              </a:rPr>
              <a:t>,I,C</a:t>
            </a:r>
          </a:p>
        </p:txBody>
      </p:sp>
      <p:sp>
        <p:nvSpPr>
          <p:cNvPr id="59" name="Rectangle 60">
            <a:extLst>
              <a:ext uri="{FF2B5EF4-FFF2-40B4-BE49-F238E27FC236}">
                <a16:creationId xmlns:a16="http://schemas.microsoft.com/office/drawing/2014/main" id="{80C62103-C76E-3D4F-8C12-06FDF1BB4BFF}"/>
              </a:ext>
            </a:extLst>
          </p:cNvPr>
          <p:cNvSpPr>
            <a:spLocks noChangeArrowheads="1"/>
          </p:cNvSpPr>
          <p:nvPr/>
        </p:nvSpPr>
        <p:spPr bwMode="auto">
          <a:xfrm>
            <a:off x="5859463" y="5405438"/>
            <a:ext cx="2665412" cy="334962"/>
          </a:xfrm>
          <a:prstGeom prst="rect">
            <a:avLst/>
          </a:prstGeom>
          <a:solidFill>
            <a:schemeClr val="bg1"/>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FF0000"/>
                </a:solidFill>
                <a:latin typeface="宋体" charset="-122"/>
              </a:rPr>
              <a:t>K</a:t>
            </a:r>
            <a:r>
              <a:rPr lang="en-US" altLang="zh-CN" sz="2000" b="1">
                <a:solidFill>
                  <a:srgbClr val="0000FF"/>
                </a:solidFill>
                <a:latin typeface="宋体" charset="-122"/>
              </a:rPr>
              <a:t>,</a:t>
            </a:r>
            <a:r>
              <a:rPr lang="en-US" altLang="zh-CN" sz="2000" b="1">
                <a:solidFill>
                  <a:srgbClr val="006600"/>
                </a:solidFill>
                <a:latin typeface="宋体" charset="-122"/>
              </a:rPr>
              <a:t>N</a:t>
            </a:r>
            <a:r>
              <a:rPr lang="en-US" altLang="zh-CN" sz="2000" b="1">
                <a:solidFill>
                  <a:srgbClr val="0000FF"/>
                </a:solidFill>
                <a:latin typeface="宋体" charset="-122"/>
              </a:rPr>
              <a:t>,</a:t>
            </a:r>
            <a:r>
              <a:rPr lang="en-US" altLang="zh-CN" sz="2000" b="1">
                <a:solidFill>
                  <a:srgbClr val="006600"/>
                </a:solidFill>
                <a:latin typeface="宋体" charset="-122"/>
              </a:rPr>
              <a:t>P</a:t>
            </a:r>
            <a:r>
              <a:rPr lang="en-US" altLang="zh-CN" sz="2000" b="1">
                <a:solidFill>
                  <a:srgbClr val="0000FF"/>
                </a:solidFill>
                <a:latin typeface="宋体" charset="-122"/>
              </a:rPr>
              <a:t>,I,C</a:t>
            </a:r>
          </a:p>
        </p:txBody>
      </p:sp>
      <p:sp>
        <p:nvSpPr>
          <p:cNvPr id="60" name="Rectangle 61">
            <a:extLst>
              <a:ext uri="{FF2B5EF4-FFF2-40B4-BE49-F238E27FC236}">
                <a16:creationId xmlns:a16="http://schemas.microsoft.com/office/drawing/2014/main" id="{367F5111-F149-C346-88B8-18A26AFD9B72}"/>
              </a:ext>
            </a:extLst>
          </p:cNvPr>
          <p:cNvSpPr>
            <a:spLocks noChangeArrowheads="1"/>
          </p:cNvSpPr>
          <p:nvPr/>
        </p:nvSpPr>
        <p:spPr bwMode="auto">
          <a:xfrm>
            <a:off x="5859463" y="5414963"/>
            <a:ext cx="2305050" cy="334962"/>
          </a:xfrm>
          <a:prstGeom prst="rect">
            <a:avLst/>
          </a:prstGeom>
          <a:solidFill>
            <a:schemeClr val="bg1"/>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006600"/>
                </a:solidFill>
                <a:latin typeface="宋体" charset="-122"/>
              </a:rPr>
              <a:t>N</a:t>
            </a:r>
            <a:r>
              <a:rPr lang="en-US" altLang="zh-CN" sz="2000" b="1">
                <a:solidFill>
                  <a:srgbClr val="0000FF"/>
                </a:solidFill>
                <a:latin typeface="宋体" charset="-122"/>
              </a:rPr>
              <a:t>,</a:t>
            </a:r>
            <a:r>
              <a:rPr lang="en-US" altLang="zh-CN" sz="2000" b="1">
                <a:solidFill>
                  <a:srgbClr val="006600"/>
                </a:solidFill>
                <a:latin typeface="宋体" charset="-122"/>
              </a:rPr>
              <a:t>P</a:t>
            </a:r>
            <a:r>
              <a:rPr lang="en-US" altLang="zh-CN" sz="2000" b="1">
                <a:solidFill>
                  <a:srgbClr val="0000FF"/>
                </a:solidFill>
                <a:latin typeface="宋体" charset="-122"/>
              </a:rPr>
              <a:t>,I,Q,C</a:t>
            </a:r>
          </a:p>
        </p:txBody>
      </p:sp>
      <p:sp>
        <p:nvSpPr>
          <p:cNvPr id="61" name="Rectangle 62">
            <a:extLst>
              <a:ext uri="{FF2B5EF4-FFF2-40B4-BE49-F238E27FC236}">
                <a16:creationId xmlns:a16="http://schemas.microsoft.com/office/drawing/2014/main" id="{C99B3584-C57C-AF49-A5D4-5184C8DADC40}"/>
              </a:ext>
            </a:extLst>
          </p:cNvPr>
          <p:cNvSpPr>
            <a:spLocks noChangeArrowheads="1"/>
          </p:cNvSpPr>
          <p:nvPr/>
        </p:nvSpPr>
        <p:spPr bwMode="auto">
          <a:xfrm>
            <a:off x="4132263" y="5894388"/>
            <a:ext cx="287337" cy="334962"/>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FF0000"/>
                </a:solidFill>
                <a:latin typeface="宋体" charset="-122"/>
              </a:rPr>
              <a:t>25</a:t>
            </a:r>
          </a:p>
        </p:txBody>
      </p:sp>
      <p:sp>
        <p:nvSpPr>
          <p:cNvPr id="62" name="Oval 63">
            <a:extLst>
              <a:ext uri="{FF2B5EF4-FFF2-40B4-BE49-F238E27FC236}">
                <a16:creationId xmlns:a16="http://schemas.microsoft.com/office/drawing/2014/main" id="{626EEC82-252F-2747-9BF1-F51898C5A826}"/>
              </a:ext>
            </a:extLst>
          </p:cNvPr>
          <p:cNvSpPr>
            <a:spLocks noChangeArrowheads="1"/>
          </p:cNvSpPr>
          <p:nvPr/>
        </p:nvSpPr>
        <p:spPr bwMode="auto">
          <a:xfrm>
            <a:off x="3051175" y="4525963"/>
            <a:ext cx="504825" cy="50323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I</a:t>
            </a:r>
          </a:p>
        </p:txBody>
      </p:sp>
      <p:sp>
        <p:nvSpPr>
          <p:cNvPr id="63" name="Rectangle 64">
            <a:extLst>
              <a:ext uri="{FF2B5EF4-FFF2-40B4-BE49-F238E27FC236}">
                <a16:creationId xmlns:a16="http://schemas.microsoft.com/office/drawing/2014/main" id="{F7CCB8F1-26C5-EF47-8D6C-783FF5D135EF}"/>
              </a:ext>
            </a:extLst>
          </p:cNvPr>
          <p:cNvSpPr>
            <a:spLocks noChangeArrowheads="1"/>
          </p:cNvSpPr>
          <p:nvPr/>
        </p:nvSpPr>
        <p:spPr bwMode="auto">
          <a:xfrm>
            <a:off x="3124200" y="4165600"/>
            <a:ext cx="287338" cy="360363"/>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64" name="Rectangle 65">
            <a:extLst>
              <a:ext uri="{FF2B5EF4-FFF2-40B4-BE49-F238E27FC236}">
                <a16:creationId xmlns:a16="http://schemas.microsoft.com/office/drawing/2014/main" id="{59DD68F2-60A2-3946-9542-4742E49246C0}"/>
              </a:ext>
            </a:extLst>
          </p:cNvPr>
          <p:cNvSpPr>
            <a:spLocks noChangeArrowheads="1"/>
          </p:cNvSpPr>
          <p:nvPr/>
        </p:nvSpPr>
        <p:spPr bwMode="auto">
          <a:xfrm>
            <a:off x="5856288" y="4622800"/>
            <a:ext cx="2884487" cy="334963"/>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FF0000"/>
                </a:solidFill>
                <a:latin typeface="宋体" charset="-122"/>
              </a:rPr>
              <a:t>D</a:t>
            </a:r>
            <a:r>
              <a:rPr lang="en-US" altLang="zh-CN" sz="2000" b="1">
                <a:solidFill>
                  <a:srgbClr val="0000FF"/>
                </a:solidFill>
                <a:latin typeface="宋体" charset="-122"/>
              </a:rPr>
              <a:t>,J,K</a:t>
            </a:r>
            <a:r>
              <a:rPr lang="en-US" altLang="zh-CN" sz="1800" b="1">
                <a:solidFill>
                  <a:srgbClr val="0000FF"/>
                </a:solidFill>
              </a:rPr>
              <a:t>,C</a:t>
            </a:r>
          </a:p>
        </p:txBody>
      </p:sp>
      <p:sp>
        <p:nvSpPr>
          <p:cNvPr id="65" name="Rectangle 66">
            <a:extLst>
              <a:ext uri="{FF2B5EF4-FFF2-40B4-BE49-F238E27FC236}">
                <a16:creationId xmlns:a16="http://schemas.microsoft.com/office/drawing/2014/main" id="{2D382744-7D2F-7E4E-97DB-52FEA10137CA}"/>
              </a:ext>
            </a:extLst>
          </p:cNvPr>
          <p:cNvSpPr>
            <a:spLocks noChangeArrowheads="1"/>
          </p:cNvSpPr>
          <p:nvPr/>
        </p:nvSpPr>
        <p:spPr bwMode="auto">
          <a:xfrm>
            <a:off x="5856288" y="4613275"/>
            <a:ext cx="2595562" cy="334963"/>
          </a:xfrm>
          <a:prstGeom prst="rect">
            <a:avLst/>
          </a:prstGeom>
          <a:solidFill>
            <a:schemeClr val="bg1"/>
          </a:solid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800000"/>
              </a:buClr>
              <a:buFont typeface="Wingdings" charset="2"/>
              <a:buChar char="Ø"/>
              <a:defRPr/>
            </a:pPr>
            <a:r>
              <a:rPr lang="en-US" altLang="zh-CN" sz="2000" b="1">
                <a:solidFill>
                  <a:srgbClr val="FF0000"/>
                </a:solidFill>
                <a:latin typeface="宋体" charset="-122"/>
              </a:rPr>
              <a:t>H</a:t>
            </a:r>
            <a:r>
              <a:rPr lang="en-US" altLang="zh-CN" sz="2000" b="1">
                <a:solidFill>
                  <a:srgbClr val="0000FF"/>
                </a:solidFill>
                <a:latin typeface="宋体" charset="-122"/>
              </a:rPr>
              <a:t>,J,K,I,C</a:t>
            </a:r>
          </a:p>
        </p:txBody>
      </p:sp>
    </p:spTree>
    <p:extLst>
      <p:ext uri="{BB962C8B-B14F-4D97-AF65-F5344CB8AC3E}">
        <p14:creationId xmlns:p14="http://schemas.microsoft.com/office/powerpoint/2010/main" val="191968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ox(out)">
                                      <p:cBhvr>
                                        <p:cTn id="7" dur="500"/>
                                        <p:tgtEl>
                                          <p:spTgt spid="56"/>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box(out)">
                                      <p:cBhvr>
                                        <p:cTn id="11" dur="500"/>
                                        <p:tgtEl>
                                          <p:spTgt spid="55"/>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box(out)">
                                      <p:cBhvr>
                                        <p:cTn id="15" dur="500"/>
                                        <p:tgtEl>
                                          <p:spTgt spid="64"/>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ox(out)">
                                      <p:cBhvr>
                                        <p:cTn id="19" dur="500"/>
                                        <p:tgtEl>
                                          <p:spTgt spid="65"/>
                                        </p:tgtEl>
                                      </p:cBhvr>
                                    </p:animEffect>
                                  </p:childTnLst>
                                </p:cTn>
                              </p:par>
                            </p:childTnLst>
                          </p:cTn>
                        </p:par>
                        <p:par>
                          <p:cTn id="20" fill="hold">
                            <p:stCondLst>
                              <p:cond delay="2000"/>
                            </p:stCondLst>
                            <p:childTnLst>
                              <p:par>
                                <p:cTn id="21" presetID="4" presetClass="entr" presetSubtype="32"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box(out)">
                                      <p:cBhvr>
                                        <p:cTn id="23" dur="500"/>
                                        <p:tgtEl>
                                          <p:spTgt spid="58"/>
                                        </p:tgtEl>
                                      </p:cBhvr>
                                    </p:animEffect>
                                  </p:child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ox(out)">
                                      <p:cBhvr>
                                        <p:cTn id="27" dur="500"/>
                                        <p:tgtEl>
                                          <p:spTgt spid="59"/>
                                        </p:tgtEl>
                                      </p:cBhvr>
                                    </p:animEffect>
                                  </p:childTnLst>
                                </p:cTn>
                              </p:par>
                            </p:childTnLst>
                          </p:cTn>
                        </p:par>
                        <p:par>
                          <p:cTn id="28" fill="hold">
                            <p:stCondLst>
                              <p:cond delay="3000"/>
                            </p:stCondLst>
                            <p:childTnLst>
                              <p:par>
                                <p:cTn id="29" presetID="4" presetClass="entr" presetSubtype="32"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box(out)">
                                      <p:cBhvr>
                                        <p:cTn id="3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utoUpdateAnimBg="0"/>
      <p:bldP spid="56" grpId="0" animBg="1" autoUpdateAnimBg="0"/>
      <p:bldP spid="58" grpId="0" animBg="1" autoUpdateAnimBg="0"/>
      <p:bldP spid="59" grpId="0" animBg="1" autoUpdateAnimBg="0"/>
      <p:bldP spid="60" grpId="0" animBg="1" autoUpdateAnimBg="0"/>
      <p:bldP spid="64" grpId="0"/>
      <p:bldP spid="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37</a:t>
            </a:fld>
            <a:endParaRPr lang="en-US" altLang="zh-CN"/>
          </a:p>
        </p:txBody>
      </p:sp>
      <p:grpSp>
        <p:nvGrpSpPr>
          <p:cNvPr id="4" name="Group 55">
            <a:extLst>
              <a:ext uri="{FF2B5EF4-FFF2-40B4-BE49-F238E27FC236}">
                <a16:creationId xmlns:a16="http://schemas.microsoft.com/office/drawing/2014/main" id="{5D3B2A33-10F6-4449-BCBA-F55F2AF0D555}"/>
              </a:ext>
            </a:extLst>
          </p:cNvPr>
          <p:cNvGrpSpPr>
            <a:grpSpLocks/>
          </p:cNvGrpSpPr>
          <p:nvPr/>
        </p:nvGrpSpPr>
        <p:grpSpPr bwMode="auto">
          <a:xfrm>
            <a:off x="6205538" y="1359107"/>
            <a:ext cx="2328862" cy="1966291"/>
            <a:chOff x="3717" y="864"/>
            <a:chExt cx="1904" cy="1541"/>
          </a:xfrm>
        </p:grpSpPr>
        <p:sp>
          <p:nvSpPr>
            <p:cNvPr id="5" name="Oval 56">
              <a:extLst>
                <a:ext uri="{FF2B5EF4-FFF2-40B4-BE49-F238E27FC236}">
                  <a16:creationId xmlns:a16="http://schemas.microsoft.com/office/drawing/2014/main" id="{D187072B-69F9-C748-9827-A54AC50C11AC}"/>
                </a:ext>
              </a:extLst>
            </p:cNvPr>
            <p:cNvSpPr>
              <a:spLocks noChangeArrowheads="1"/>
            </p:cNvSpPr>
            <p:nvPr/>
          </p:nvSpPr>
          <p:spPr bwMode="auto">
            <a:xfrm>
              <a:off x="3717" y="869"/>
              <a:ext cx="433"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1</a:t>
              </a:r>
            </a:p>
          </p:txBody>
        </p:sp>
        <p:sp>
          <p:nvSpPr>
            <p:cNvPr id="6" name="Oval 57">
              <a:extLst>
                <a:ext uri="{FF2B5EF4-FFF2-40B4-BE49-F238E27FC236}">
                  <a16:creationId xmlns:a16="http://schemas.microsoft.com/office/drawing/2014/main" id="{E6090357-76CE-A94C-9485-F871984DC150}"/>
                </a:ext>
              </a:extLst>
            </p:cNvPr>
            <p:cNvSpPr>
              <a:spLocks noChangeArrowheads="1"/>
            </p:cNvSpPr>
            <p:nvPr/>
          </p:nvSpPr>
          <p:spPr bwMode="auto">
            <a:xfrm>
              <a:off x="3717" y="1868"/>
              <a:ext cx="372"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3</a:t>
              </a:r>
            </a:p>
          </p:txBody>
        </p:sp>
        <p:sp>
          <p:nvSpPr>
            <p:cNvPr id="7" name="Oval 58">
              <a:extLst>
                <a:ext uri="{FF2B5EF4-FFF2-40B4-BE49-F238E27FC236}">
                  <a16:creationId xmlns:a16="http://schemas.microsoft.com/office/drawing/2014/main" id="{FE5A53D6-EF3D-1A45-81DC-21592AE8BFFD}"/>
                </a:ext>
              </a:extLst>
            </p:cNvPr>
            <p:cNvSpPr>
              <a:spLocks noChangeArrowheads="1"/>
            </p:cNvSpPr>
            <p:nvPr/>
          </p:nvSpPr>
          <p:spPr bwMode="auto">
            <a:xfrm>
              <a:off x="5162" y="1868"/>
              <a:ext cx="459"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4</a:t>
              </a:r>
            </a:p>
          </p:txBody>
        </p:sp>
        <p:sp>
          <p:nvSpPr>
            <p:cNvPr id="8" name="Oval 59">
              <a:extLst>
                <a:ext uri="{FF2B5EF4-FFF2-40B4-BE49-F238E27FC236}">
                  <a16:creationId xmlns:a16="http://schemas.microsoft.com/office/drawing/2014/main" id="{A83AC673-5D9F-564E-8376-FD16C4D7FC36}"/>
                </a:ext>
              </a:extLst>
            </p:cNvPr>
            <p:cNvSpPr>
              <a:spLocks noChangeArrowheads="1"/>
            </p:cNvSpPr>
            <p:nvPr/>
          </p:nvSpPr>
          <p:spPr bwMode="auto">
            <a:xfrm>
              <a:off x="5040" y="871"/>
              <a:ext cx="454" cy="408"/>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eaLnBrk="1" hangingPunct="1">
                <a:defRPr/>
              </a:pPr>
              <a:r>
                <a:rPr lang="en-US" altLang="zh-CN" sz="1800" b="1">
                  <a:solidFill>
                    <a:srgbClr val="FF0000"/>
                  </a:solidFill>
                  <a:latin typeface="SimSun" panose="02010600030101010101" pitchFamily="2" charset="-122"/>
                  <a:ea typeface="SimSun" panose="02010600030101010101" pitchFamily="2" charset="-122"/>
                </a:rPr>
                <a:t>2</a:t>
              </a:r>
            </a:p>
          </p:txBody>
        </p:sp>
        <p:sp>
          <p:nvSpPr>
            <p:cNvPr id="9" name="Line 60">
              <a:extLst>
                <a:ext uri="{FF2B5EF4-FFF2-40B4-BE49-F238E27FC236}">
                  <a16:creationId xmlns:a16="http://schemas.microsoft.com/office/drawing/2014/main" id="{6932DE52-0644-744E-9484-98C243584BB1}"/>
                </a:ext>
              </a:extLst>
            </p:cNvPr>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0" name="Line 61">
              <a:extLst>
                <a:ext uri="{FF2B5EF4-FFF2-40B4-BE49-F238E27FC236}">
                  <a16:creationId xmlns:a16="http://schemas.microsoft.com/office/drawing/2014/main" id="{4AEFE245-3420-0540-82FC-6CDB330CE8A1}"/>
                </a:ext>
              </a:extLst>
            </p:cNvPr>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1" name="Line 62">
              <a:extLst>
                <a:ext uri="{FF2B5EF4-FFF2-40B4-BE49-F238E27FC236}">
                  <a16:creationId xmlns:a16="http://schemas.microsoft.com/office/drawing/2014/main" id="{9C4D184F-B0ED-5D45-8E82-DCE7D90C6E65}"/>
                </a:ext>
              </a:extLst>
            </p:cNvPr>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3" name="Line 63">
              <a:extLst>
                <a:ext uri="{FF2B5EF4-FFF2-40B4-BE49-F238E27FC236}">
                  <a16:creationId xmlns:a16="http://schemas.microsoft.com/office/drawing/2014/main" id="{D6FCE3F2-EA0B-D146-85A8-0FD99504BD06}"/>
                </a:ext>
              </a:extLst>
            </p:cNvPr>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4" name="Line 64">
              <a:extLst>
                <a:ext uri="{FF2B5EF4-FFF2-40B4-BE49-F238E27FC236}">
                  <a16:creationId xmlns:a16="http://schemas.microsoft.com/office/drawing/2014/main" id="{2FEB5633-8B6D-5F4B-80E3-E070882A6D5B}"/>
                </a:ext>
              </a:extLst>
            </p:cNvPr>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5" name="Line 65">
              <a:extLst>
                <a:ext uri="{FF2B5EF4-FFF2-40B4-BE49-F238E27FC236}">
                  <a16:creationId xmlns:a16="http://schemas.microsoft.com/office/drawing/2014/main" id="{7356D65E-2C36-E24C-8157-66B0B5CFA2C0}"/>
                </a:ext>
              </a:extLst>
            </p:cNvPr>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pPr eaLnBrk="1" hangingPunct="1">
                <a:defRPr/>
              </a:pPr>
              <a:endParaRPr lang="zh-CN" altLang="en-US" sz="1800">
                <a:latin typeface="SimSun" panose="02010600030101010101" pitchFamily="2" charset="-122"/>
                <a:ea typeface="SimSun" panose="02010600030101010101" pitchFamily="2" charset="-122"/>
              </a:endParaRPr>
            </a:p>
          </p:txBody>
        </p:sp>
        <p:sp>
          <p:nvSpPr>
            <p:cNvPr id="16" name="Rectangle 66">
              <a:extLst>
                <a:ext uri="{FF2B5EF4-FFF2-40B4-BE49-F238E27FC236}">
                  <a16:creationId xmlns:a16="http://schemas.microsoft.com/office/drawing/2014/main" id="{08104447-C54B-4248-A3F3-A4230B21CE30}"/>
                </a:ext>
              </a:extLst>
            </p:cNvPr>
            <p:cNvSpPr>
              <a:spLocks noChangeArrowheads="1"/>
            </p:cNvSpPr>
            <p:nvPr/>
          </p:nvSpPr>
          <p:spPr bwMode="auto">
            <a:xfrm>
              <a:off x="4401" y="864"/>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30</a:t>
              </a:r>
            </a:p>
          </p:txBody>
        </p:sp>
        <p:sp>
          <p:nvSpPr>
            <p:cNvPr id="17" name="Rectangle 67">
              <a:extLst>
                <a:ext uri="{FF2B5EF4-FFF2-40B4-BE49-F238E27FC236}">
                  <a16:creationId xmlns:a16="http://schemas.microsoft.com/office/drawing/2014/main" id="{21FC60E8-E3BE-2843-AF8C-7C4A4DC2A39E}"/>
                </a:ext>
              </a:extLst>
            </p:cNvPr>
            <p:cNvSpPr>
              <a:spLocks noChangeArrowheads="1"/>
            </p:cNvSpPr>
            <p:nvPr/>
          </p:nvSpPr>
          <p:spPr bwMode="auto">
            <a:xfrm>
              <a:off x="3801" y="1385"/>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6</a:t>
              </a:r>
            </a:p>
          </p:txBody>
        </p:sp>
        <p:sp>
          <p:nvSpPr>
            <p:cNvPr id="18" name="Rectangle 68">
              <a:extLst>
                <a:ext uri="{FF2B5EF4-FFF2-40B4-BE49-F238E27FC236}">
                  <a16:creationId xmlns:a16="http://schemas.microsoft.com/office/drawing/2014/main" id="{EDF150FD-038B-9149-A442-AA5780573109}"/>
                </a:ext>
              </a:extLst>
            </p:cNvPr>
            <p:cNvSpPr>
              <a:spLocks noChangeArrowheads="1"/>
            </p:cNvSpPr>
            <p:nvPr/>
          </p:nvSpPr>
          <p:spPr bwMode="auto">
            <a:xfrm>
              <a:off x="5181" y="1429"/>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10</a:t>
              </a:r>
            </a:p>
          </p:txBody>
        </p:sp>
        <p:sp>
          <p:nvSpPr>
            <p:cNvPr id="19" name="Rectangle 69">
              <a:extLst>
                <a:ext uri="{FF2B5EF4-FFF2-40B4-BE49-F238E27FC236}">
                  <a16:creationId xmlns:a16="http://schemas.microsoft.com/office/drawing/2014/main" id="{D81128F2-5B4D-B748-99C9-5FFFCF6C76B4}"/>
                </a:ext>
              </a:extLst>
            </p:cNvPr>
            <p:cNvSpPr>
              <a:spLocks noChangeArrowheads="1"/>
            </p:cNvSpPr>
            <p:nvPr/>
          </p:nvSpPr>
          <p:spPr bwMode="auto">
            <a:xfrm>
              <a:off x="4669" y="1254"/>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5</a:t>
              </a:r>
            </a:p>
          </p:txBody>
        </p:sp>
        <p:sp>
          <p:nvSpPr>
            <p:cNvPr id="20" name="Rectangle 70">
              <a:extLst>
                <a:ext uri="{FF2B5EF4-FFF2-40B4-BE49-F238E27FC236}">
                  <a16:creationId xmlns:a16="http://schemas.microsoft.com/office/drawing/2014/main" id="{6A326EF5-2F26-E44D-9268-95E1D68E013C}"/>
                </a:ext>
              </a:extLst>
            </p:cNvPr>
            <p:cNvSpPr>
              <a:spLocks noChangeArrowheads="1"/>
            </p:cNvSpPr>
            <p:nvPr/>
          </p:nvSpPr>
          <p:spPr bwMode="auto">
            <a:xfrm>
              <a:off x="4657" y="1732"/>
              <a:ext cx="257"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4</a:t>
              </a:r>
            </a:p>
          </p:txBody>
        </p:sp>
        <p:sp>
          <p:nvSpPr>
            <p:cNvPr id="21" name="Rectangle 71">
              <a:extLst>
                <a:ext uri="{FF2B5EF4-FFF2-40B4-BE49-F238E27FC236}">
                  <a16:creationId xmlns:a16="http://schemas.microsoft.com/office/drawing/2014/main" id="{C3CB098A-479F-1249-B159-A198C1278830}"/>
                </a:ext>
              </a:extLst>
            </p:cNvPr>
            <p:cNvSpPr>
              <a:spLocks noChangeArrowheads="1"/>
            </p:cNvSpPr>
            <p:nvPr/>
          </p:nvSpPr>
          <p:spPr bwMode="auto">
            <a:xfrm>
              <a:off x="4513" y="2115"/>
              <a:ext cx="343" cy="290"/>
            </a:xfrm>
            <a:prstGeom prst="rect">
              <a:avLst/>
            </a:prstGeom>
            <a:noFill/>
            <a:ln>
              <a:noFill/>
            </a:ln>
            <a:effectLst/>
          </p:spPr>
          <p:txBody>
            <a:bodyPr wrap="none" lIns="92075" tIns="46038" rIns="92075" bIns="46038">
              <a:spAutoFit/>
            </a:bodyPr>
            <a:lstStyle/>
            <a:p>
              <a:pPr eaLnBrk="1" hangingPunct="1">
                <a:defRPr/>
              </a:pPr>
              <a:r>
                <a:rPr lang="en-US" altLang="zh-CN" sz="1800" b="1">
                  <a:solidFill>
                    <a:srgbClr val="FF0000"/>
                  </a:solidFill>
                  <a:latin typeface="SimSun" panose="02010600030101010101" pitchFamily="2" charset="-122"/>
                  <a:ea typeface="SimSun" panose="02010600030101010101" pitchFamily="2" charset="-122"/>
                </a:rPr>
                <a:t>20</a:t>
              </a:r>
            </a:p>
          </p:txBody>
        </p:sp>
      </p:grpSp>
      <p:sp>
        <p:nvSpPr>
          <p:cNvPr id="22" name="Rectangle 6">
            <a:extLst>
              <a:ext uri="{FF2B5EF4-FFF2-40B4-BE49-F238E27FC236}">
                <a16:creationId xmlns:a16="http://schemas.microsoft.com/office/drawing/2014/main" id="{5556152A-6B3A-3B42-A309-934F4654A2BE}"/>
              </a:ext>
            </a:extLst>
          </p:cNvPr>
          <p:cNvSpPr>
            <a:spLocks noChangeArrowheads="1"/>
          </p:cNvSpPr>
          <p:nvPr/>
        </p:nvSpPr>
        <p:spPr bwMode="auto">
          <a:xfrm>
            <a:off x="762000" y="1371600"/>
            <a:ext cx="4673600" cy="56197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zh-CN" altLang="en-US" sz="2800">
                <a:solidFill>
                  <a:srgbClr val="000099"/>
                </a:solidFill>
                <a:latin typeface="黑体" charset="-122"/>
                <a:ea typeface="黑体" charset="-122"/>
              </a:rPr>
              <a:t>实例</a:t>
            </a:r>
            <a:r>
              <a:rPr lang="en-US" altLang="zh-CN" sz="2800">
                <a:solidFill>
                  <a:srgbClr val="000099"/>
                </a:solidFill>
                <a:ea typeface="黑体" charset="-122"/>
              </a:rPr>
              <a:t>——</a:t>
            </a:r>
            <a:r>
              <a:rPr lang="zh-CN" altLang="en-US" sz="2800">
                <a:solidFill>
                  <a:srgbClr val="0000FF"/>
                </a:solidFill>
                <a:latin typeface="黑体" charset="-122"/>
                <a:ea typeface="黑体" charset="-122"/>
              </a:rPr>
              <a:t>优先队列式</a:t>
            </a:r>
            <a:r>
              <a:rPr lang="en-US" altLang="zh-CN" sz="2800">
                <a:solidFill>
                  <a:srgbClr val="0000FF"/>
                </a:solidFill>
                <a:latin typeface="黑体" charset="-122"/>
                <a:ea typeface="黑体" charset="-122"/>
              </a:rPr>
              <a:t>(2)</a:t>
            </a:r>
            <a:endParaRPr lang="en-US" altLang="zh-CN" sz="2800" b="1">
              <a:solidFill>
                <a:srgbClr val="0000FF"/>
              </a:solidFill>
              <a:latin typeface="宋体" charset="-122"/>
            </a:endParaRPr>
          </a:p>
        </p:txBody>
      </p:sp>
      <p:grpSp>
        <p:nvGrpSpPr>
          <p:cNvPr id="23" name="Group 24">
            <a:extLst>
              <a:ext uri="{FF2B5EF4-FFF2-40B4-BE49-F238E27FC236}">
                <a16:creationId xmlns:a16="http://schemas.microsoft.com/office/drawing/2014/main" id="{07FB6A44-A502-2A45-9BDB-54C7440BE4D3}"/>
              </a:ext>
            </a:extLst>
          </p:cNvPr>
          <p:cNvGrpSpPr>
            <a:grpSpLocks/>
          </p:cNvGrpSpPr>
          <p:nvPr/>
        </p:nvGrpSpPr>
        <p:grpSpPr bwMode="auto">
          <a:xfrm>
            <a:off x="971550" y="2149475"/>
            <a:ext cx="4608513" cy="4079875"/>
            <a:chOff x="612" y="1570"/>
            <a:chExt cx="2903" cy="2570"/>
          </a:xfrm>
        </p:grpSpPr>
        <p:sp>
          <p:nvSpPr>
            <p:cNvPr id="24" name="Line 25">
              <a:extLst>
                <a:ext uri="{FF2B5EF4-FFF2-40B4-BE49-F238E27FC236}">
                  <a16:creationId xmlns:a16="http://schemas.microsoft.com/office/drawing/2014/main" id="{BC09712E-5D7D-9F40-B2A1-79168E103103}"/>
                </a:ext>
              </a:extLst>
            </p:cNvPr>
            <p:cNvSpPr>
              <a:spLocks noChangeShapeType="1"/>
            </p:cNvSpPr>
            <p:nvPr/>
          </p:nvSpPr>
          <p:spPr bwMode="auto">
            <a:xfrm>
              <a:off x="1972" y="2931"/>
              <a:ext cx="182" cy="136"/>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5" name="Line 26">
              <a:extLst>
                <a:ext uri="{FF2B5EF4-FFF2-40B4-BE49-F238E27FC236}">
                  <a16:creationId xmlns:a16="http://schemas.microsoft.com/office/drawing/2014/main" id="{1707143A-FB25-F14B-ABA1-4E46BD4B4EB3}"/>
                </a:ext>
              </a:extLst>
            </p:cNvPr>
            <p:cNvSpPr>
              <a:spLocks noChangeShapeType="1"/>
            </p:cNvSpPr>
            <p:nvPr/>
          </p:nvSpPr>
          <p:spPr bwMode="auto">
            <a:xfrm>
              <a:off x="2019" y="2386"/>
              <a:ext cx="997" cy="273"/>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6" name="Line 27">
              <a:extLst>
                <a:ext uri="{FF2B5EF4-FFF2-40B4-BE49-F238E27FC236}">
                  <a16:creationId xmlns:a16="http://schemas.microsoft.com/office/drawing/2014/main" id="{19AC722F-AB09-6F4B-85C5-C7A8C1AF2967}"/>
                </a:ext>
              </a:extLst>
            </p:cNvPr>
            <p:cNvSpPr>
              <a:spLocks noChangeShapeType="1"/>
            </p:cNvSpPr>
            <p:nvPr/>
          </p:nvSpPr>
          <p:spPr bwMode="auto">
            <a:xfrm flipH="1">
              <a:off x="884" y="2386"/>
              <a:ext cx="908" cy="318"/>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7" name="Line 28">
              <a:extLst>
                <a:ext uri="{FF2B5EF4-FFF2-40B4-BE49-F238E27FC236}">
                  <a16:creationId xmlns:a16="http://schemas.microsoft.com/office/drawing/2014/main" id="{422B3AE5-5676-3D4C-86B5-260CF9178D90}"/>
                </a:ext>
              </a:extLst>
            </p:cNvPr>
            <p:cNvSpPr>
              <a:spLocks noChangeShapeType="1"/>
            </p:cNvSpPr>
            <p:nvPr/>
          </p:nvSpPr>
          <p:spPr bwMode="auto">
            <a:xfrm>
              <a:off x="3151" y="2931"/>
              <a:ext cx="182" cy="136"/>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28" name="Oval 29">
              <a:extLst>
                <a:ext uri="{FF2B5EF4-FFF2-40B4-BE49-F238E27FC236}">
                  <a16:creationId xmlns:a16="http://schemas.microsoft.com/office/drawing/2014/main" id="{55D540BA-3617-DD4C-922A-DCFC0E813026}"/>
                </a:ext>
              </a:extLst>
            </p:cNvPr>
            <p:cNvSpPr>
              <a:spLocks noChangeArrowheads="1"/>
            </p:cNvSpPr>
            <p:nvPr/>
          </p:nvSpPr>
          <p:spPr bwMode="auto">
            <a:xfrm>
              <a:off x="1746" y="1570"/>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A</a:t>
              </a:r>
            </a:p>
          </p:txBody>
        </p:sp>
        <p:sp>
          <p:nvSpPr>
            <p:cNvPr id="29" name="Oval 30">
              <a:extLst>
                <a:ext uri="{FF2B5EF4-FFF2-40B4-BE49-F238E27FC236}">
                  <a16:creationId xmlns:a16="http://schemas.microsoft.com/office/drawing/2014/main" id="{87F9DE60-9386-A94D-A932-0C093A8CC157}"/>
                </a:ext>
              </a:extLst>
            </p:cNvPr>
            <p:cNvSpPr>
              <a:spLocks noChangeArrowheads="1"/>
            </p:cNvSpPr>
            <p:nvPr/>
          </p:nvSpPr>
          <p:spPr bwMode="auto">
            <a:xfrm>
              <a:off x="1746" y="2160"/>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B</a:t>
              </a:r>
            </a:p>
          </p:txBody>
        </p:sp>
        <p:sp>
          <p:nvSpPr>
            <p:cNvPr id="30" name="Rectangle 31">
              <a:extLst>
                <a:ext uri="{FF2B5EF4-FFF2-40B4-BE49-F238E27FC236}">
                  <a16:creationId xmlns:a16="http://schemas.microsoft.com/office/drawing/2014/main" id="{659CAC89-7E26-C740-8E1E-6315F5F5A80D}"/>
                </a:ext>
              </a:extLst>
            </p:cNvPr>
            <p:cNvSpPr>
              <a:spLocks noChangeArrowheads="1"/>
            </p:cNvSpPr>
            <p:nvPr/>
          </p:nvSpPr>
          <p:spPr bwMode="auto">
            <a:xfrm>
              <a:off x="1701" y="1933"/>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1</a:t>
              </a:r>
            </a:p>
          </p:txBody>
        </p:sp>
        <p:sp>
          <p:nvSpPr>
            <p:cNvPr id="31" name="Line 32">
              <a:extLst>
                <a:ext uri="{FF2B5EF4-FFF2-40B4-BE49-F238E27FC236}">
                  <a16:creationId xmlns:a16="http://schemas.microsoft.com/office/drawing/2014/main" id="{FC3C0AD3-765D-FA4F-9F50-226BF10F7FF6}"/>
                </a:ext>
              </a:extLst>
            </p:cNvPr>
            <p:cNvSpPr>
              <a:spLocks noChangeShapeType="1"/>
            </p:cNvSpPr>
            <p:nvPr/>
          </p:nvSpPr>
          <p:spPr bwMode="auto">
            <a:xfrm>
              <a:off x="1882" y="1887"/>
              <a:ext cx="0" cy="273"/>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2" name="Oval 33">
              <a:extLst>
                <a:ext uri="{FF2B5EF4-FFF2-40B4-BE49-F238E27FC236}">
                  <a16:creationId xmlns:a16="http://schemas.microsoft.com/office/drawing/2014/main" id="{1421B20E-80D6-2D48-A6F9-0BB060DE8B6B}"/>
                </a:ext>
              </a:extLst>
            </p:cNvPr>
            <p:cNvSpPr>
              <a:spLocks noChangeArrowheads="1"/>
            </p:cNvSpPr>
            <p:nvPr/>
          </p:nvSpPr>
          <p:spPr bwMode="auto">
            <a:xfrm>
              <a:off x="612" y="2658"/>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C</a:t>
              </a:r>
            </a:p>
          </p:txBody>
        </p:sp>
        <p:sp>
          <p:nvSpPr>
            <p:cNvPr id="33" name="Rectangle 34">
              <a:extLst>
                <a:ext uri="{FF2B5EF4-FFF2-40B4-BE49-F238E27FC236}">
                  <a16:creationId xmlns:a16="http://schemas.microsoft.com/office/drawing/2014/main" id="{4B07EE83-7A90-8A48-82B0-6C7A88A70C21}"/>
                </a:ext>
              </a:extLst>
            </p:cNvPr>
            <p:cNvSpPr>
              <a:spLocks noChangeArrowheads="1"/>
            </p:cNvSpPr>
            <p:nvPr/>
          </p:nvSpPr>
          <p:spPr bwMode="auto">
            <a:xfrm>
              <a:off x="1293" y="2296"/>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34" name="Oval 35">
              <a:extLst>
                <a:ext uri="{FF2B5EF4-FFF2-40B4-BE49-F238E27FC236}">
                  <a16:creationId xmlns:a16="http://schemas.microsoft.com/office/drawing/2014/main" id="{445AB7C8-8F82-6447-BD95-773B21C36E4C}"/>
                </a:ext>
              </a:extLst>
            </p:cNvPr>
            <p:cNvSpPr>
              <a:spLocks noChangeArrowheads="1"/>
            </p:cNvSpPr>
            <p:nvPr/>
          </p:nvSpPr>
          <p:spPr bwMode="auto">
            <a:xfrm>
              <a:off x="1746" y="2658"/>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D</a:t>
              </a:r>
            </a:p>
          </p:txBody>
        </p:sp>
        <p:sp>
          <p:nvSpPr>
            <p:cNvPr id="35" name="Oval 36">
              <a:extLst>
                <a:ext uri="{FF2B5EF4-FFF2-40B4-BE49-F238E27FC236}">
                  <a16:creationId xmlns:a16="http://schemas.microsoft.com/office/drawing/2014/main" id="{ACE987E1-64A7-A64B-A041-E3F1FF28CBB9}"/>
                </a:ext>
              </a:extLst>
            </p:cNvPr>
            <p:cNvSpPr>
              <a:spLocks noChangeArrowheads="1"/>
            </p:cNvSpPr>
            <p:nvPr/>
          </p:nvSpPr>
          <p:spPr bwMode="auto">
            <a:xfrm>
              <a:off x="1473" y="3067"/>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H</a:t>
              </a:r>
            </a:p>
          </p:txBody>
        </p:sp>
        <p:sp>
          <p:nvSpPr>
            <p:cNvPr id="36" name="Line 37">
              <a:extLst>
                <a:ext uri="{FF2B5EF4-FFF2-40B4-BE49-F238E27FC236}">
                  <a16:creationId xmlns:a16="http://schemas.microsoft.com/office/drawing/2014/main" id="{11F27A89-316C-F147-9751-BA87AB39073E}"/>
                </a:ext>
              </a:extLst>
            </p:cNvPr>
            <p:cNvSpPr>
              <a:spLocks noChangeShapeType="1"/>
            </p:cNvSpPr>
            <p:nvPr/>
          </p:nvSpPr>
          <p:spPr bwMode="auto">
            <a:xfrm flipH="1">
              <a:off x="1655" y="2931"/>
              <a:ext cx="136" cy="136"/>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37" name="Rectangle 38">
              <a:extLst>
                <a:ext uri="{FF2B5EF4-FFF2-40B4-BE49-F238E27FC236}">
                  <a16:creationId xmlns:a16="http://schemas.microsoft.com/office/drawing/2014/main" id="{D45C6F72-89FB-7047-BE37-D658BB6C23F8}"/>
                </a:ext>
              </a:extLst>
            </p:cNvPr>
            <p:cNvSpPr>
              <a:spLocks noChangeArrowheads="1"/>
            </p:cNvSpPr>
            <p:nvPr/>
          </p:nvSpPr>
          <p:spPr bwMode="auto">
            <a:xfrm>
              <a:off x="1565" y="2840"/>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38" name="Oval 39">
              <a:extLst>
                <a:ext uri="{FF2B5EF4-FFF2-40B4-BE49-F238E27FC236}">
                  <a16:creationId xmlns:a16="http://schemas.microsoft.com/office/drawing/2014/main" id="{C8EFE95B-313B-0447-B3D9-34E3FF839875}"/>
                </a:ext>
              </a:extLst>
            </p:cNvPr>
            <p:cNvSpPr>
              <a:spLocks noChangeArrowheads="1"/>
            </p:cNvSpPr>
            <p:nvPr/>
          </p:nvSpPr>
          <p:spPr bwMode="auto">
            <a:xfrm>
              <a:off x="1473" y="3566"/>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N</a:t>
              </a:r>
            </a:p>
          </p:txBody>
        </p:sp>
        <p:sp>
          <p:nvSpPr>
            <p:cNvPr id="39" name="Line 40">
              <a:extLst>
                <a:ext uri="{FF2B5EF4-FFF2-40B4-BE49-F238E27FC236}">
                  <a16:creationId xmlns:a16="http://schemas.microsoft.com/office/drawing/2014/main" id="{FBF5E4AD-30D5-0C49-9744-FE0784212AB8}"/>
                </a:ext>
              </a:extLst>
            </p:cNvPr>
            <p:cNvSpPr>
              <a:spLocks noChangeShapeType="1"/>
            </p:cNvSpPr>
            <p:nvPr/>
          </p:nvSpPr>
          <p:spPr bwMode="auto">
            <a:xfrm>
              <a:off x="1608" y="3384"/>
              <a:ext cx="1" cy="182"/>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0" name="Rectangle 41">
              <a:extLst>
                <a:ext uri="{FF2B5EF4-FFF2-40B4-BE49-F238E27FC236}">
                  <a16:creationId xmlns:a16="http://schemas.microsoft.com/office/drawing/2014/main" id="{E077463A-F5DB-7E4C-9358-F29A1BDCAE50}"/>
                </a:ext>
              </a:extLst>
            </p:cNvPr>
            <p:cNvSpPr>
              <a:spLocks noChangeArrowheads="1"/>
            </p:cNvSpPr>
            <p:nvPr/>
          </p:nvSpPr>
          <p:spPr bwMode="auto">
            <a:xfrm>
              <a:off x="1428" y="3339"/>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41" name="Oval 42">
              <a:extLst>
                <a:ext uri="{FF2B5EF4-FFF2-40B4-BE49-F238E27FC236}">
                  <a16:creationId xmlns:a16="http://schemas.microsoft.com/office/drawing/2014/main" id="{51A11138-AEEA-524F-B5D9-51763CA7186A}"/>
                </a:ext>
              </a:extLst>
            </p:cNvPr>
            <p:cNvSpPr>
              <a:spLocks noChangeArrowheads="1"/>
            </p:cNvSpPr>
            <p:nvPr/>
          </p:nvSpPr>
          <p:spPr bwMode="auto">
            <a:xfrm>
              <a:off x="2925" y="2658"/>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E</a:t>
              </a:r>
            </a:p>
          </p:txBody>
        </p:sp>
        <p:sp>
          <p:nvSpPr>
            <p:cNvPr id="42" name="Oval 43">
              <a:extLst>
                <a:ext uri="{FF2B5EF4-FFF2-40B4-BE49-F238E27FC236}">
                  <a16:creationId xmlns:a16="http://schemas.microsoft.com/office/drawing/2014/main" id="{9DAF883C-90D2-4E48-9107-7CD65586A3BA}"/>
                </a:ext>
              </a:extLst>
            </p:cNvPr>
            <p:cNvSpPr>
              <a:spLocks noChangeArrowheads="1"/>
            </p:cNvSpPr>
            <p:nvPr/>
          </p:nvSpPr>
          <p:spPr bwMode="auto">
            <a:xfrm>
              <a:off x="2652" y="3067"/>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J</a:t>
              </a:r>
            </a:p>
          </p:txBody>
        </p:sp>
        <p:sp>
          <p:nvSpPr>
            <p:cNvPr id="43" name="Line 44">
              <a:extLst>
                <a:ext uri="{FF2B5EF4-FFF2-40B4-BE49-F238E27FC236}">
                  <a16:creationId xmlns:a16="http://schemas.microsoft.com/office/drawing/2014/main" id="{76231141-7496-6844-B17B-F1076EDE7E87}"/>
                </a:ext>
              </a:extLst>
            </p:cNvPr>
            <p:cNvSpPr>
              <a:spLocks noChangeShapeType="1"/>
            </p:cNvSpPr>
            <p:nvPr/>
          </p:nvSpPr>
          <p:spPr bwMode="auto">
            <a:xfrm flipH="1">
              <a:off x="2834" y="2931"/>
              <a:ext cx="136" cy="136"/>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4" name="Rectangle 45">
              <a:extLst>
                <a:ext uri="{FF2B5EF4-FFF2-40B4-BE49-F238E27FC236}">
                  <a16:creationId xmlns:a16="http://schemas.microsoft.com/office/drawing/2014/main" id="{DB2CD63D-AB18-0D4F-9948-298F896B6E06}"/>
                </a:ext>
              </a:extLst>
            </p:cNvPr>
            <p:cNvSpPr>
              <a:spLocks noChangeArrowheads="1"/>
            </p:cNvSpPr>
            <p:nvPr/>
          </p:nvSpPr>
          <p:spPr bwMode="auto">
            <a:xfrm>
              <a:off x="2744" y="2840"/>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45" name="Oval 46">
              <a:extLst>
                <a:ext uri="{FF2B5EF4-FFF2-40B4-BE49-F238E27FC236}">
                  <a16:creationId xmlns:a16="http://schemas.microsoft.com/office/drawing/2014/main" id="{E99AECBE-91E8-934B-9A21-D0ABAFAA8135}"/>
                </a:ext>
              </a:extLst>
            </p:cNvPr>
            <p:cNvSpPr>
              <a:spLocks noChangeArrowheads="1"/>
            </p:cNvSpPr>
            <p:nvPr/>
          </p:nvSpPr>
          <p:spPr bwMode="auto">
            <a:xfrm>
              <a:off x="2652" y="3566"/>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P</a:t>
              </a:r>
            </a:p>
          </p:txBody>
        </p:sp>
        <p:sp>
          <p:nvSpPr>
            <p:cNvPr id="46" name="Line 47">
              <a:extLst>
                <a:ext uri="{FF2B5EF4-FFF2-40B4-BE49-F238E27FC236}">
                  <a16:creationId xmlns:a16="http://schemas.microsoft.com/office/drawing/2014/main" id="{692EB8F4-091C-5B4B-8C59-C15FBFB1630E}"/>
                </a:ext>
              </a:extLst>
            </p:cNvPr>
            <p:cNvSpPr>
              <a:spLocks noChangeShapeType="1"/>
            </p:cNvSpPr>
            <p:nvPr/>
          </p:nvSpPr>
          <p:spPr bwMode="auto">
            <a:xfrm>
              <a:off x="2787" y="3384"/>
              <a:ext cx="1" cy="182"/>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47" name="Rectangle 48">
              <a:extLst>
                <a:ext uri="{FF2B5EF4-FFF2-40B4-BE49-F238E27FC236}">
                  <a16:creationId xmlns:a16="http://schemas.microsoft.com/office/drawing/2014/main" id="{8B2814B2-AA38-4F4D-A8F3-DCA2DEE6796D}"/>
                </a:ext>
              </a:extLst>
            </p:cNvPr>
            <p:cNvSpPr>
              <a:spLocks noChangeArrowheads="1"/>
            </p:cNvSpPr>
            <p:nvPr/>
          </p:nvSpPr>
          <p:spPr bwMode="auto">
            <a:xfrm>
              <a:off x="2607" y="3339"/>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48" name="Oval 49">
              <a:extLst>
                <a:ext uri="{FF2B5EF4-FFF2-40B4-BE49-F238E27FC236}">
                  <a16:creationId xmlns:a16="http://schemas.microsoft.com/office/drawing/2014/main" id="{8AF06A0F-8376-1640-B391-25D4E7873954}"/>
                </a:ext>
              </a:extLst>
            </p:cNvPr>
            <p:cNvSpPr>
              <a:spLocks noChangeArrowheads="1"/>
            </p:cNvSpPr>
            <p:nvPr/>
          </p:nvSpPr>
          <p:spPr bwMode="auto">
            <a:xfrm>
              <a:off x="3197" y="3067"/>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K</a:t>
              </a:r>
            </a:p>
          </p:txBody>
        </p:sp>
        <p:sp>
          <p:nvSpPr>
            <p:cNvPr id="49" name="Rectangle 50">
              <a:extLst>
                <a:ext uri="{FF2B5EF4-FFF2-40B4-BE49-F238E27FC236}">
                  <a16:creationId xmlns:a16="http://schemas.microsoft.com/office/drawing/2014/main" id="{9B606DD7-2395-8A41-9662-7F5AEBB93265}"/>
                </a:ext>
              </a:extLst>
            </p:cNvPr>
            <p:cNvSpPr>
              <a:spLocks noChangeArrowheads="1"/>
            </p:cNvSpPr>
            <p:nvPr/>
          </p:nvSpPr>
          <p:spPr bwMode="auto">
            <a:xfrm>
              <a:off x="3242" y="2840"/>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50" name="Oval 51">
              <a:extLst>
                <a:ext uri="{FF2B5EF4-FFF2-40B4-BE49-F238E27FC236}">
                  <a16:creationId xmlns:a16="http://schemas.microsoft.com/office/drawing/2014/main" id="{35484948-33EC-854E-B300-00FBFB647319}"/>
                </a:ext>
              </a:extLst>
            </p:cNvPr>
            <p:cNvSpPr>
              <a:spLocks noChangeArrowheads="1"/>
            </p:cNvSpPr>
            <p:nvPr/>
          </p:nvSpPr>
          <p:spPr bwMode="auto">
            <a:xfrm>
              <a:off x="3197" y="3566"/>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Q</a:t>
              </a:r>
            </a:p>
          </p:txBody>
        </p:sp>
        <p:sp>
          <p:nvSpPr>
            <p:cNvPr id="51" name="Line 52">
              <a:extLst>
                <a:ext uri="{FF2B5EF4-FFF2-40B4-BE49-F238E27FC236}">
                  <a16:creationId xmlns:a16="http://schemas.microsoft.com/office/drawing/2014/main" id="{A92E286F-BDAA-EB42-AA8B-D382F8291524}"/>
                </a:ext>
              </a:extLst>
            </p:cNvPr>
            <p:cNvSpPr>
              <a:spLocks noChangeShapeType="1"/>
            </p:cNvSpPr>
            <p:nvPr/>
          </p:nvSpPr>
          <p:spPr bwMode="auto">
            <a:xfrm>
              <a:off x="3332" y="3384"/>
              <a:ext cx="1" cy="182"/>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52" name="Rectangle 53">
              <a:extLst>
                <a:ext uri="{FF2B5EF4-FFF2-40B4-BE49-F238E27FC236}">
                  <a16:creationId xmlns:a16="http://schemas.microsoft.com/office/drawing/2014/main" id="{D8F41D21-1EDC-0D49-86C3-5743F655FF37}"/>
                </a:ext>
              </a:extLst>
            </p:cNvPr>
            <p:cNvSpPr>
              <a:spLocks noChangeArrowheads="1"/>
            </p:cNvSpPr>
            <p:nvPr/>
          </p:nvSpPr>
          <p:spPr bwMode="auto">
            <a:xfrm>
              <a:off x="3333" y="3339"/>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2</a:t>
              </a:r>
            </a:p>
          </p:txBody>
        </p:sp>
        <p:sp>
          <p:nvSpPr>
            <p:cNvPr id="53" name="Line 54">
              <a:extLst>
                <a:ext uri="{FF2B5EF4-FFF2-40B4-BE49-F238E27FC236}">
                  <a16:creationId xmlns:a16="http://schemas.microsoft.com/office/drawing/2014/main" id="{4AAC7D94-0D27-A24B-97A4-63D30B4AA415}"/>
                </a:ext>
              </a:extLst>
            </p:cNvPr>
            <p:cNvSpPr>
              <a:spLocks noChangeShapeType="1"/>
            </p:cNvSpPr>
            <p:nvPr/>
          </p:nvSpPr>
          <p:spPr bwMode="auto">
            <a:xfrm flipH="1">
              <a:off x="1882" y="2477"/>
              <a:ext cx="1" cy="181"/>
            </a:xfrm>
            <a:prstGeom prst="line">
              <a:avLst/>
            </a:prstGeom>
            <a:noFill/>
            <a:ln w="38100">
              <a:solidFill>
                <a:srgbClr val="CC0000"/>
              </a:solidFill>
              <a:round/>
              <a:headEnd type="none" w="sm" len="sm"/>
              <a:tailEnd type="none" w="sm" len="sm"/>
            </a:ln>
            <a:effectLst/>
          </p:spPr>
          <p:txBody>
            <a:bodyPr/>
            <a:lstStyle/>
            <a:p>
              <a:pPr eaLnBrk="1" hangingPunct="1">
                <a:defRPr/>
              </a:pPr>
              <a:endParaRPr lang="zh-CN" altLang="en-US">
                <a:latin typeface="Times New Roman" charset="0"/>
                <a:ea typeface="宋体" charset="-122"/>
              </a:endParaRPr>
            </a:p>
          </p:txBody>
        </p:sp>
        <p:sp>
          <p:nvSpPr>
            <p:cNvPr id="54" name="Rectangle 55">
              <a:extLst>
                <a:ext uri="{FF2B5EF4-FFF2-40B4-BE49-F238E27FC236}">
                  <a16:creationId xmlns:a16="http://schemas.microsoft.com/office/drawing/2014/main" id="{DB90C99D-F000-DE42-8A4F-369A9D550A3E}"/>
                </a:ext>
              </a:extLst>
            </p:cNvPr>
            <p:cNvSpPr>
              <a:spLocks noChangeArrowheads="1"/>
            </p:cNvSpPr>
            <p:nvPr/>
          </p:nvSpPr>
          <p:spPr bwMode="auto">
            <a:xfrm>
              <a:off x="1882" y="2432"/>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3</a:t>
              </a:r>
            </a:p>
          </p:txBody>
        </p:sp>
        <p:sp>
          <p:nvSpPr>
            <p:cNvPr id="55" name="Rectangle 56">
              <a:extLst>
                <a:ext uri="{FF2B5EF4-FFF2-40B4-BE49-F238E27FC236}">
                  <a16:creationId xmlns:a16="http://schemas.microsoft.com/office/drawing/2014/main" id="{F45EFB47-3F73-F444-A326-F19184CDB37A}"/>
                </a:ext>
              </a:extLst>
            </p:cNvPr>
            <p:cNvSpPr>
              <a:spLocks noChangeArrowheads="1"/>
            </p:cNvSpPr>
            <p:nvPr/>
          </p:nvSpPr>
          <p:spPr bwMode="auto">
            <a:xfrm>
              <a:off x="2382" y="2296"/>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sp>
          <p:nvSpPr>
            <p:cNvPr id="56" name="Rectangle 57">
              <a:extLst>
                <a:ext uri="{FF2B5EF4-FFF2-40B4-BE49-F238E27FC236}">
                  <a16:creationId xmlns:a16="http://schemas.microsoft.com/office/drawing/2014/main" id="{99A9C859-4AE3-FE46-937E-839B74A5308C}"/>
                </a:ext>
              </a:extLst>
            </p:cNvPr>
            <p:cNvSpPr>
              <a:spLocks noChangeArrowheads="1"/>
            </p:cNvSpPr>
            <p:nvPr/>
          </p:nvSpPr>
          <p:spPr bwMode="auto">
            <a:xfrm>
              <a:off x="1519" y="3929"/>
              <a:ext cx="181" cy="211"/>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FF0000"/>
                  </a:solidFill>
                  <a:latin typeface="宋体" charset="-122"/>
                </a:rPr>
                <a:t>25</a:t>
              </a:r>
            </a:p>
          </p:txBody>
        </p:sp>
        <p:sp>
          <p:nvSpPr>
            <p:cNvPr id="57" name="Rectangle 58">
              <a:extLst>
                <a:ext uri="{FF2B5EF4-FFF2-40B4-BE49-F238E27FC236}">
                  <a16:creationId xmlns:a16="http://schemas.microsoft.com/office/drawing/2014/main" id="{2C5765FA-0A12-BE49-B215-734DCD441095}"/>
                </a:ext>
              </a:extLst>
            </p:cNvPr>
            <p:cNvSpPr>
              <a:spLocks noChangeArrowheads="1"/>
            </p:cNvSpPr>
            <p:nvPr/>
          </p:nvSpPr>
          <p:spPr bwMode="auto">
            <a:xfrm>
              <a:off x="2699" y="3929"/>
              <a:ext cx="181" cy="211"/>
            </a:xfrm>
            <a:prstGeom prst="rect">
              <a:avLst/>
            </a:prstGeom>
            <a:noFill/>
            <a:ln>
              <a:noFill/>
            </a:ln>
            <a:effectLst/>
          </p:spPr>
          <p:txBody>
            <a:bodyPr lIns="0" tIns="0" rIns="0" bIns="0">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None/>
                <a:defRPr/>
              </a:pPr>
              <a:r>
                <a:rPr lang="en-US" altLang="zh-CN" sz="2000" b="1">
                  <a:solidFill>
                    <a:srgbClr val="FF0000"/>
                  </a:solidFill>
                  <a:latin typeface="宋体" charset="-122"/>
                </a:rPr>
                <a:t>25</a:t>
              </a:r>
            </a:p>
          </p:txBody>
        </p:sp>
        <p:sp>
          <p:nvSpPr>
            <p:cNvPr id="58" name="Oval 59">
              <a:extLst>
                <a:ext uri="{FF2B5EF4-FFF2-40B4-BE49-F238E27FC236}">
                  <a16:creationId xmlns:a16="http://schemas.microsoft.com/office/drawing/2014/main" id="{64B4B02A-0CAB-4143-A1CB-20B1BBF6957B}"/>
                </a:ext>
              </a:extLst>
            </p:cNvPr>
            <p:cNvSpPr>
              <a:spLocks noChangeArrowheads="1"/>
            </p:cNvSpPr>
            <p:nvPr/>
          </p:nvSpPr>
          <p:spPr bwMode="auto">
            <a:xfrm>
              <a:off x="2018" y="3067"/>
              <a:ext cx="318" cy="317"/>
            </a:xfrm>
            <a:prstGeom prst="ellipse">
              <a:avLst/>
            </a:prstGeom>
            <a:solidFill>
              <a:srgbClr val="CCFFCC"/>
            </a:solidFill>
            <a:ln w="12700">
              <a:solidFill>
                <a:schemeClr val="tx1"/>
              </a:solidFill>
              <a:round/>
              <a:headEnd type="none" w="sm" len="sm"/>
              <a:tailEnd type="none" w="sm" len="sm"/>
            </a:ln>
            <a:effectLst/>
          </p:spPr>
          <p:txBody>
            <a:bodyPr wrap="none" lIns="0" tIns="0" rIns="0" bIns="0" anchor="ctr"/>
            <a:lstStyle/>
            <a:p>
              <a:pPr algn="ctr" eaLnBrk="1" hangingPunct="1">
                <a:defRPr/>
              </a:pPr>
              <a:r>
                <a:rPr lang="en-US" altLang="zh-CN" b="1">
                  <a:solidFill>
                    <a:srgbClr val="0000FF"/>
                  </a:solidFill>
                  <a:latin typeface="Arial" charset="0"/>
                  <a:ea typeface="宋体" charset="-122"/>
                </a:rPr>
                <a:t>I</a:t>
              </a:r>
            </a:p>
          </p:txBody>
        </p:sp>
        <p:sp>
          <p:nvSpPr>
            <p:cNvPr id="59" name="Rectangle 60">
              <a:extLst>
                <a:ext uri="{FF2B5EF4-FFF2-40B4-BE49-F238E27FC236}">
                  <a16:creationId xmlns:a16="http://schemas.microsoft.com/office/drawing/2014/main" id="{8E89DC50-1BC8-EE40-BC83-F2052245E73E}"/>
                </a:ext>
              </a:extLst>
            </p:cNvPr>
            <p:cNvSpPr>
              <a:spLocks noChangeArrowheads="1"/>
            </p:cNvSpPr>
            <p:nvPr/>
          </p:nvSpPr>
          <p:spPr bwMode="auto">
            <a:xfrm>
              <a:off x="2064" y="2840"/>
              <a:ext cx="181" cy="227"/>
            </a:xfrm>
            <a:prstGeom prst="rect">
              <a:avLst/>
            </a:prstGeom>
            <a:noFill/>
            <a:ln>
              <a:noFill/>
            </a:ln>
            <a:effectLst/>
          </p:spPr>
          <p:txBody>
            <a:bodyPr wrap="none" lIns="0" tIns="0" rIns="0" bIns="0" anchor="ctr"/>
            <a:lstStyle/>
            <a:p>
              <a:pPr algn="ctr" eaLnBrk="1" hangingPunct="1">
                <a:defRPr/>
              </a:pPr>
              <a:r>
                <a:rPr lang="en-US" altLang="zh-CN" sz="2000" b="1">
                  <a:solidFill>
                    <a:srgbClr val="000066"/>
                  </a:solidFill>
                  <a:latin typeface="Arial" charset="0"/>
                  <a:ea typeface="宋体" charset="-122"/>
                </a:rPr>
                <a:t>4</a:t>
              </a:r>
            </a:p>
          </p:txBody>
        </p:sp>
      </p:grpSp>
    </p:spTree>
    <p:extLst>
      <p:ext uri="{BB962C8B-B14F-4D97-AF65-F5344CB8AC3E}">
        <p14:creationId xmlns:p14="http://schemas.microsoft.com/office/powerpoint/2010/main" val="1237564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38</a:t>
            </a:fld>
            <a:endParaRPr lang="en-US" altLang="zh-CN"/>
          </a:p>
        </p:txBody>
      </p:sp>
      <p:sp>
        <p:nvSpPr>
          <p:cNvPr id="4" name="Rectangle 3">
            <a:extLst>
              <a:ext uri="{FF2B5EF4-FFF2-40B4-BE49-F238E27FC236}">
                <a16:creationId xmlns:a16="http://schemas.microsoft.com/office/drawing/2014/main" id="{830C4490-6BB3-B545-B458-41F98F31E12E}"/>
              </a:ext>
            </a:extLst>
          </p:cNvPr>
          <p:cNvSpPr txBox="1">
            <a:spLocks noChangeArrowheads="1"/>
          </p:cNvSpPr>
          <p:nvPr/>
        </p:nvSpPr>
        <p:spPr>
          <a:xfrm>
            <a:off x="990600" y="2133600"/>
            <a:ext cx="7086600" cy="2743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buFontTx/>
              <a:buAutoNum type="arabicPeriod"/>
              <a:defRPr/>
            </a:pPr>
            <a:r>
              <a:rPr lang="zh-CN" altLang="en-US" sz="2800">
                <a:ea typeface="宋体" charset="-122"/>
              </a:rPr>
              <a:t>状态空间树</a:t>
            </a:r>
          </a:p>
          <a:p>
            <a:pPr marL="609600" indent="-609600" eaLnBrk="1" hangingPunct="1">
              <a:buFontTx/>
              <a:buAutoNum type="arabicPeriod"/>
              <a:defRPr/>
            </a:pPr>
            <a:r>
              <a:rPr lang="zh-CN" altLang="en-US" sz="2800" b="1">
                <a:solidFill>
                  <a:srgbClr val="0000CC"/>
                </a:solidFill>
                <a:effectLst>
                  <a:outerShdw blurRad="38100" dist="38100" dir="2700000" algn="tl">
                    <a:srgbClr val="C0C0C0"/>
                  </a:outerShdw>
                </a:effectLst>
                <a:ea typeface="宋体" charset="-122"/>
              </a:rPr>
              <a:t>周游路线包括的边在邻接矩阵中不同行不同列</a:t>
            </a:r>
          </a:p>
          <a:p>
            <a:pPr marL="609600" indent="-609600" eaLnBrk="1" hangingPunct="1">
              <a:buFontTx/>
              <a:buAutoNum type="arabicPeriod"/>
              <a:defRPr/>
            </a:pPr>
            <a:r>
              <a:rPr lang="zh-CN" altLang="en-US" sz="2800">
                <a:ea typeface="宋体" charset="-122"/>
              </a:rPr>
              <a:t>归约矩阵和归约数</a:t>
            </a:r>
          </a:p>
          <a:p>
            <a:pPr marL="609600" indent="-609600" eaLnBrk="1" hangingPunct="1">
              <a:buFontTx/>
              <a:buAutoNum type="arabicPeriod"/>
              <a:defRPr/>
            </a:pPr>
            <a:r>
              <a:rPr lang="zh-CN" altLang="en-US" sz="2800">
                <a:ea typeface="宋体" charset="-122"/>
              </a:rPr>
              <a:t>归约数作为</a:t>
            </a:r>
            <a:r>
              <a:rPr lang="en-US" altLang="zh-CN" sz="2800">
                <a:ea typeface="宋体" charset="-122"/>
              </a:rPr>
              <a:t>C</a:t>
            </a:r>
            <a:r>
              <a:rPr lang="en-US" altLang="zh-CN" sz="2800">
                <a:latin typeface="Tahoma" charset="0"/>
                <a:ea typeface="宋体" charset="-122"/>
              </a:rPr>
              <a:t>’</a:t>
            </a:r>
            <a:r>
              <a:rPr lang="en-US" altLang="zh-CN" sz="2800">
                <a:ea typeface="宋体" charset="-122"/>
              </a:rPr>
              <a:t>(X)</a:t>
            </a:r>
            <a:endParaRPr lang="en-US" altLang="zh-CN" sz="4000">
              <a:ea typeface="宋体" charset="-122"/>
            </a:endParaRPr>
          </a:p>
        </p:txBody>
      </p:sp>
      <p:sp>
        <p:nvSpPr>
          <p:cNvPr id="5" name="Text Box 6">
            <a:extLst>
              <a:ext uri="{FF2B5EF4-FFF2-40B4-BE49-F238E27FC236}">
                <a16:creationId xmlns:a16="http://schemas.microsoft.com/office/drawing/2014/main" id="{A8F8F228-CBCF-F04C-85E5-915C861EBCD8}"/>
              </a:ext>
            </a:extLst>
          </p:cNvPr>
          <p:cNvSpPr txBox="1">
            <a:spLocks noChangeArrowheads="1"/>
          </p:cNvSpPr>
          <p:nvPr/>
        </p:nvSpPr>
        <p:spPr bwMode="auto">
          <a:xfrm>
            <a:off x="1219200" y="1470025"/>
            <a:ext cx="2166938" cy="517525"/>
          </a:xfrm>
          <a:prstGeom prst="rect">
            <a:avLst/>
          </a:prstGeom>
          <a:noFill/>
          <a:ln>
            <a:noFill/>
          </a:ln>
          <a:effectLst/>
        </p:spPr>
        <p:txBody>
          <a:bodyPr wrap="none" lIns="0" tIns="0" rIns="0" bIns="0">
            <a:spAutoFit/>
          </a:bodyPr>
          <a:lstStyle/>
          <a:p>
            <a:pPr eaLnBrk="1" hangingPunct="1">
              <a:defRPr/>
            </a:pPr>
            <a:r>
              <a:rPr lang="zh-CN" altLang="en-US" sz="3400" b="1">
                <a:solidFill>
                  <a:srgbClr val="FF3300"/>
                </a:solidFill>
                <a:effectLst>
                  <a:outerShdw blurRad="38100" dist="38100" dir="2700000" algn="tl">
                    <a:srgbClr val="C0C0C0"/>
                  </a:outerShdw>
                </a:effectLst>
                <a:latin typeface="Times New Roman" charset="0"/>
                <a:ea typeface="幼圆" charset="0"/>
              </a:rPr>
              <a:t>归约矩阵法</a:t>
            </a:r>
          </a:p>
        </p:txBody>
      </p:sp>
    </p:spTree>
    <p:extLst>
      <p:ext uri="{BB962C8B-B14F-4D97-AF65-F5344CB8AC3E}">
        <p14:creationId xmlns:p14="http://schemas.microsoft.com/office/powerpoint/2010/main" val="1529297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39</a:t>
            </a:fld>
            <a:endParaRPr lang="en-US" altLang="zh-CN"/>
          </a:p>
        </p:txBody>
      </p:sp>
      <p:pic>
        <p:nvPicPr>
          <p:cNvPr id="4" name="Picture 5" descr="图7">
            <a:extLst>
              <a:ext uri="{FF2B5EF4-FFF2-40B4-BE49-F238E27FC236}">
                <a16:creationId xmlns:a16="http://schemas.microsoft.com/office/drawing/2014/main" id="{B6613548-2994-1A41-841B-40E6F9476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5903913"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87F9914-7428-B847-9539-4EDD96591D6A}"/>
              </a:ext>
            </a:extLst>
          </p:cNvPr>
          <p:cNvSpPr>
            <a:spLocks noChangeArrowheads="1"/>
          </p:cNvSpPr>
          <p:nvPr/>
        </p:nvSpPr>
        <p:spPr bwMode="auto">
          <a:xfrm>
            <a:off x="838200" y="1371600"/>
            <a:ext cx="4343400" cy="685800"/>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defRPr/>
            </a:pPr>
            <a:r>
              <a:rPr lang="zh-CN" altLang="en-US" sz="3600" dirty="0">
                <a:solidFill>
                  <a:srgbClr val="660033"/>
                </a:solidFill>
                <a:ea typeface="华文隶书" charset="-122"/>
              </a:rPr>
              <a:t>问题的状态空间树</a:t>
            </a:r>
          </a:p>
        </p:txBody>
      </p:sp>
    </p:spTree>
    <p:extLst>
      <p:ext uri="{BB962C8B-B14F-4D97-AF65-F5344CB8AC3E}">
        <p14:creationId xmlns:p14="http://schemas.microsoft.com/office/powerpoint/2010/main" val="98129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  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a:t>
            </a:fld>
            <a:endParaRPr lang="en-US" altLang="zh-CN"/>
          </a:p>
        </p:txBody>
      </p:sp>
      <p:sp>
        <p:nvSpPr>
          <p:cNvPr id="5" name="Rectangle 5">
            <a:extLst>
              <a:ext uri="{FF2B5EF4-FFF2-40B4-BE49-F238E27FC236}">
                <a16:creationId xmlns:a16="http://schemas.microsoft.com/office/drawing/2014/main" id="{760F8E2A-1196-004A-B973-1237FA8E6D66}"/>
              </a:ext>
            </a:extLst>
          </p:cNvPr>
          <p:cNvSpPr>
            <a:spLocks noChangeArrowheads="1"/>
          </p:cNvSpPr>
          <p:nvPr/>
        </p:nvSpPr>
        <p:spPr bwMode="auto">
          <a:xfrm>
            <a:off x="231874" y="1600200"/>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pPr>
            <a:r>
              <a:rPr lang="zh-CN" altLang="en-US" sz="2800" b="1" dirty="0">
                <a:solidFill>
                  <a:srgbClr val="FF3300"/>
                </a:solidFill>
                <a:effectLst>
                  <a:outerShdw blurRad="38100" dist="38100" dir="2700000" algn="tl">
                    <a:srgbClr val="C0C0C0"/>
                  </a:outerShdw>
                </a:effectLst>
                <a:ea typeface="黑体" panose="02010609060101010101" pitchFamily="49" charset="-122"/>
              </a:rPr>
              <a:t>扩展结点</a:t>
            </a:r>
            <a:r>
              <a:rPr lang="en-US" altLang="zh-CN" sz="2800" b="1" dirty="0">
                <a:solidFill>
                  <a:srgbClr val="FF3300"/>
                </a:solidFill>
                <a:effectLst>
                  <a:outerShdw blurRad="38100" dist="38100" dir="2700000" algn="tl">
                    <a:srgbClr val="C0C0C0"/>
                  </a:outerShdw>
                </a:effectLst>
                <a:ea typeface="黑体" panose="02010609060101010101" pitchFamily="49" charset="-122"/>
              </a:rPr>
              <a:t>:</a:t>
            </a:r>
            <a:r>
              <a:rPr lang="zh-CN" altLang="en-US" sz="2800" dirty="0">
                <a:ea typeface="仿宋_GB2312" pitchFamily="49" charset="-122"/>
              </a:rPr>
              <a:t>一个</a:t>
            </a:r>
            <a:r>
              <a:rPr lang="zh-CN" altLang="en-US" sz="2800" dirty="0">
                <a:solidFill>
                  <a:srgbClr val="0000CC"/>
                </a:solidFill>
                <a:ea typeface="仿宋_GB2312" pitchFamily="49" charset="-122"/>
              </a:rPr>
              <a:t>正在产生儿子</a:t>
            </a:r>
            <a:r>
              <a:rPr lang="zh-CN" altLang="en-US" sz="2800" dirty="0">
                <a:ea typeface="仿宋_GB2312" pitchFamily="49" charset="-122"/>
              </a:rPr>
              <a:t>的结点称为扩展结点</a:t>
            </a:r>
          </a:p>
          <a:p>
            <a:pPr eaLnBrk="1" hangingPunct="1">
              <a:lnSpc>
                <a:spcPct val="150000"/>
              </a:lnSpc>
              <a:spcBef>
                <a:spcPct val="0"/>
              </a:spcBef>
            </a:pPr>
            <a:r>
              <a:rPr lang="zh-CN" altLang="en-US" sz="2800" b="1" dirty="0">
                <a:solidFill>
                  <a:srgbClr val="FF3300"/>
                </a:solidFill>
                <a:effectLst>
                  <a:outerShdw blurRad="38100" dist="38100" dir="2700000" algn="tl">
                    <a:srgbClr val="C0C0C0"/>
                  </a:outerShdw>
                </a:effectLst>
                <a:ea typeface="黑体" panose="02010609060101010101" pitchFamily="49" charset="-122"/>
              </a:rPr>
              <a:t>活结点</a:t>
            </a:r>
            <a:r>
              <a:rPr lang="en-US" altLang="zh-CN" sz="2800" b="1" dirty="0">
                <a:solidFill>
                  <a:srgbClr val="FF3300"/>
                </a:solidFill>
                <a:effectLst>
                  <a:outerShdw blurRad="38100" dist="38100" dir="2700000" algn="tl">
                    <a:srgbClr val="C0C0C0"/>
                  </a:outerShdw>
                </a:effectLst>
                <a:ea typeface="黑体" panose="02010609060101010101" pitchFamily="49" charset="-122"/>
              </a:rPr>
              <a:t>:</a:t>
            </a:r>
            <a:r>
              <a:rPr lang="zh-CN" altLang="en-US" sz="2800" dirty="0">
                <a:ea typeface="仿宋_GB2312" pitchFamily="49" charset="-122"/>
              </a:rPr>
              <a:t>一个</a:t>
            </a:r>
            <a:r>
              <a:rPr lang="zh-CN" altLang="en-US" sz="2800" dirty="0">
                <a:solidFill>
                  <a:srgbClr val="0000CC"/>
                </a:solidFill>
                <a:ea typeface="仿宋_GB2312" pitchFamily="49" charset="-122"/>
              </a:rPr>
              <a:t>自身已生成</a:t>
            </a:r>
            <a:r>
              <a:rPr lang="zh-CN" altLang="en-US" sz="2800" dirty="0">
                <a:ea typeface="仿宋_GB2312" pitchFamily="49" charset="-122"/>
              </a:rPr>
              <a:t>但其儿子还没有全部生成的结点称做活结点</a:t>
            </a:r>
          </a:p>
          <a:p>
            <a:pPr eaLnBrk="1" hangingPunct="1">
              <a:lnSpc>
                <a:spcPct val="150000"/>
              </a:lnSpc>
              <a:spcBef>
                <a:spcPct val="0"/>
              </a:spcBef>
            </a:pPr>
            <a:r>
              <a:rPr lang="zh-CN" altLang="en-US" sz="2800" b="1" dirty="0">
                <a:solidFill>
                  <a:srgbClr val="FF3300"/>
                </a:solidFill>
                <a:effectLst>
                  <a:outerShdw blurRad="38100" dist="38100" dir="2700000" algn="tl">
                    <a:srgbClr val="C0C0C0"/>
                  </a:outerShdw>
                </a:effectLst>
                <a:ea typeface="黑体" panose="02010609060101010101" pitchFamily="49" charset="-122"/>
              </a:rPr>
              <a:t>死结点</a:t>
            </a:r>
            <a:r>
              <a:rPr lang="en-US" altLang="zh-CN" sz="2800" b="1" dirty="0">
                <a:solidFill>
                  <a:srgbClr val="FF3300"/>
                </a:solidFill>
                <a:effectLst>
                  <a:outerShdw blurRad="38100" dist="38100" dir="2700000" algn="tl">
                    <a:srgbClr val="C0C0C0"/>
                  </a:outerShdw>
                </a:effectLst>
                <a:ea typeface="黑体" panose="02010609060101010101" pitchFamily="49" charset="-122"/>
              </a:rPr>
              <a:t>:</a:t>
            </a:r>
            <a:r>
              <a:rPr lang="zh-CN" altLang="en-US" sz="2800" dirty="0">
                <a:ea typeface="仿宋_GB2312" pitchFamily="49" charset="-122"/>
              </a:rPr>
              <a:t>一个</a:t>
            </a:r>
            <a:r>
              <a:rPr lang="zh-CN" altLang="en-US" sz="2800" dirty="0">
                <a:solidFill>
                  <a:srgbClr val="0000CC"/>
                </a:solidFill>
                <a:ea typeface="仿宋_GB2312" pitchFamily="49" charset="-122"/>
              </a:rPr>
              <a:t>所有儿子已经产生</a:t>
            </a:r>
            <a:r>
              <a:rPr lang="zh-CN" altLang="en-US" sz="2800" dirty="0">
                <a:ea typeface="仿宋_GB2312" pitchFamily="49" charset="-122"/>
              </a:rPr>
              <a:t>的结点称做死结点</a:t>
            </a:r>
          </a:p>
        </p:txBody>
      </p:sp>
    </p:spTree>
    <p:extLst>
      <p:ext uri="{BB962C8B-B14F-4D97-AF65-F5344CB8AC3E}">
        <p14:creationId xmlns:p14="http://schemas.microsoft.com/office/powerpoint/2010/main" val="1686800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40</a:t>
            </a:fld>
            <a:endParaRPr lang="en-US" altLang="zh-CN"/>
          </a:p>
        </p:txBody>
      </p:sp>
      <p:sp>
        <p:nvSpPr>
          <p:cNvPr id="4" name="Rectangle 3">
            <a:extLst>
              <a:ext uri="{FF2B5EF4-FFF2-40B4-BE49-F238E27FC236}">
                <a16:creationId xmlns:a16="http://schemas.microsoft.com/office/drawing/2014/main" id="{4EAB906D-D8D4-964D-BF9A-91087AEB39B7}"/>
              </a:ext>
            </a:extLst>
          </p:cNvPr>
          <p:cNvSpPr txBox="1">
            <a:spLocks noChangeArrowheads="1"/>
          </p:cNvSpPr>
          <p:nvPr/>
        </p:nvSpPr>
        <p:spPr>
          <a:xfrm>
            <a:off x="304800" y="1524000"/>
            <a:ext cx="8534400" cy="4572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zh-CN" altLang="en-US" sz="2500">
                <a:ea typeface="宋体" panose="02010600030101010101" pitchFamily="2" charset="-122"/>
              </a:rPr>
              <a:t>规约矩阵法</a:t>
            </a:r>
          </a:p>
          <a:p>
            <a:pPr lvl="1" eaLnBrk="1" hangingPunct="1">
              <a:defRPr/>
            </a:pPr>
            <a:r>
              <a:rPr lang="zh-CN" altLang="en-US" sz="2500">
                <a:ea typeface="宋体" panose="02010600030101010101" pitchFamily="2" charset="-122"/>
              </a:rPr>
              <a:t>给每个部分解</a:t>
            </a:r>
            <a:r>
              <a:rPr lang="en-US" altLang="zh-CN" sz="2500">
                <a:ea typeface="宋体" panose="02010600030101010101" pitchFamily="2" charset="-122"/>
              </a:rPr>
              <a:t>(x1,x2,…,xk)</a:t>
            </a:r>
            <a:r>
              <a:rPr lang="zh-CN" altLang="en-US" sz="2500">
                <a:ea typeface="宋体" panose="02010600030101010101" pitchFamily="2" charset="-122"/>
              </a:rPr>
              <a:t>一个相关联的下界</a:t>
            </a:r>
            <a:r>
              <a:rPr lang="en-US" altLang="zh-CN" sz="2500">
                <a:ea typeface="宋体" panose="02010600030101010101" pitchFamily="2" charset="-122"/>
              </a:rPr>
              <a:t>y, </a:t>
            </a:r>
            <a:r>
              <a:rPr lang="zh-CN" altLang="en-US" sz="2500">
                <a:ea typeface="宋体" panose="02010600030101010101" pitchFamily="2" charset="-122"/>
              </a:rPr>
              <a:t>表示任何完整的巡回旅行</a:t>
            </a:r>
            <a:r>
              <a:rPr lang="en-US" altLang="zh-CN" sz="2500">
                <a:ea typeface="宋体" panose="02010600030101010101" pitchFamily="2" charset="-122"/>
              </a:rPr>
              <a:t>,</a:t>
            </a:r>
            <a:r>
              <a:rPr lang="zh-CN" altLang="en-US" sz="2500">
                <a:ea typeface="宋体" panose="02010600030101010101" pitchFamily="2" charset="-122"/>
              </a:rPr>
              <a:t>他按次序访问了城市</a:t>
            </a:r>
            <a:r>
              <a:rPr lang="en-US" altLang="zh-CN" sz="2500">
                <a:ea typeface="宋体" panose="02010600030101010101" pitchFamily="2" charset="-122"/>
              </a:rPr>
              <a:t>x1,x2,…,xk,</a:t>
            </a:r>
            <a:r>
              <a:rPr lang="zh-CN" altLang="en-US" sz="2500">
                <a:ea typeface="宋体" panose="02010600030101010101" pitchFamily="2" charset="-122"/>
              </a:rPr>
              <a:t>它的耗费必须至少是</a:t>
            </a:r>
            <a:r>
              <a:rPr lang="en-US" altLang="zh-CN" sz="2500">
                <a:ea typeface="宋体" panose="02010600030101010101" pitchFamily="2" charset="-122"/>
              </a:rPr>
              <a:t>y. </a:t>
            </a:r>
            <a:r>
              <a:rPr lang="zh-CN" altLang="en-US" sz="2500">
                <a:ea typeface="宋体" panose="02010600030101010101" pitchFamily="2" charset="-122"/>
              </a:rPr>
              <a:t>或者说</a:t>
            </a:r>
            <a:r>
              <a:rPr lang="en-US" altLang="zh-CN" sz="2500">
                <a:ea typeface="宋体" panose="02010600030101010101" pitchFamily="2" charset="-122"/>
              </a:rPr>
              <a:t>y </a:t>
            </a:r>
            <a:r>
              <a:rPr lang="zh-CN" altLang="en-US" sz="2500">
                <a:ea typeface="宋体" panose="02010600030101010101" pitchFamily="2" charset="-122"/>
              </a:rPr>
              <a:t>是任何完整巡回旅行的耗费的下界</a:t>
            </a:r>
            <a:r>
              <a:rPr lang="en-US" altLang="zh-CN" sz="2500">
                <a:ea typeface="宋体" panose="02010600030101010101" pitchFamily="2" charset="-122"/>
              </a:rPr>
              <a:t>.</a:t>
            </a:r>
          </a:p>
          <a:p>
            <a:pPr lvl="1" eaLnBrk="1" hangingPunct="1">
              <a:defRPr/>
            </a:pPr>
            <a:r>
              <a:rPr lang="zh-CN" altLang="en-US" sz="2500">
                <a:ea typeface="宋体" panose="02010600030101010101" pitchFamily="2" charset="-122"/>
              </a:rPr>
              <a:t>规约耗费矩阵</a:t>
            </a:r>
            <a:r>
              <a:rPr lang="en-US" altLang="zh-CN" sz="2500">
                <a:ea typeface="宋体" panose="02010600030101010101" pitchFamily="2" charset="-122"/>
              </a:rPr>
              <a:t>: </a:t>
            </a:r>
            <a:r>
              <a:rPr lang="zh-CN" altLang="en-US" sz="2500">
                <a:ea typeface="宋体" panose="02010600030101010101" pitchFamily="2" charset="-122"/>
              </a:rPr>
              <a:t>使每一行或每一列至少有一项等于</a:t>
            </a:r>
            <a:r>
              <a:rPr lang="en-US" altLang="zh-CN" sz="2500">
                <a:ea typeface="宋体" panose="02010600030101010101" pitchFamily="2" charset="-122"/>
              </a:rPr>
              <a:t>0</a:t>
            </a:r>
          </a:p>
          <a:p>
            <a:pPr lvl="1" eaLnBrk="1" hangingPunct="1">
              <a:defRPr/>
            </a:pPr>
            <a:r>
              <a:rPr lang="zh-CN" altLang="en-US" sz="2500">
                <a:ea typeface="宋体" panose="02010600030101010101" pitchFamily="2" charset="-122"/>
              </a:rPr>
              <a:t>令</a:t>
            </a:r>
            <a:r>
              <a:rPr lang="en-US" altLang="zh-CN" sz="2500">
                <a:ea typeface="宋体" panose="02010600030101010101" pitchFamily="2" charset="-122"/>
              </a:rPr>
              <a:t>(r1,r2,…,rn)</a:t>
            </a:r>
            <a:r>
              <a:rPr lang="zh-CN" altLang="en-US" sz="2500">
                <a:ea typeface="宋体" panose="02010600030101010101" pitchFamily="2" charset="-122"/>
              </a:rPr>
              <a:t>和</a:t>
            </a:r>
            <a:r>
              <a:rPr lang="en-US" altLang="zh-CN" sz="2500">
                <a:ea typeface="宋体" panose="02010600030101010101" pitchFamily="2" charset="-122"/>
              </a:rPr>
              <a:t>(c1,c2,…cn)</a:t>
            </a:r>
            <a:r>
              <a:rPr lang="zh-CN" altLang="en-US" sz="2500">
                <a:ea typeface="宋体" panose="02010600030101010101" pitchFamily="2" charset="-122"/>
              </a:rPr>
              <a:t>分别是</a:t>
            </a:r>
            <a:r>
              <a:rPr lang="en-US" altLang="zh-CN" sz="2500">
                <a:ea typeface="宋体" panose="02010600030101010101" pitchFamily="2" charset="-122"/>
              </a:rPr>
              <a:t>1</a:t>
            </a:r>
            <a:r>
              <a:rPr lang="zh-CN" altLang="en-US" sz="2500">
                <a:ea typeface="宋体" panose="02010600030101010101" pitchFamily="2" charset="-122"/>
              </a:rPr>
              <a:t>到</a:t>
            </a:r>
            <a:r>
              <a:rPr lang="en-US" altLang="zh-CN" sz="2500">
                <a:ea typeface="宋体" panose="02010600030101010101" pitchFamily="2" charset="-122"/>
              </a:rPr>
              <a:t>n</a:t>
            </a:r>
            <a:r>
              <a:rPr lang="zh-CN" altLang="en-US" sz="2500">
                <a:ea typeface="宋体" panose="02010600030101010101" pitchFamily="2" charset="-122"/>
              </a:rPr>
              <a:t>行和</a:t>
            </a:r>
            <a:r>
              <a:rPr lang="en-US" altLang="zh-CN" sz="2500">
                <a:ea typeface="宋体" panose="02010600030101010101" pitchFamily="2" charset="-122"/>
              </a:rPr>
              <a:t>1</a:t>
            </a:r>
            <a:r>
              <a:rPr lang="zh-CN" altLang="en-US" sz="2500">
                <a:ea typeface="宋体" panose="02010600030101010101" pitchFamily="2" charset="-122"/>
              </a:rPr>
              <a:t>到</a:t>
            </a:r>
            <a:r>
              <a:rPr lang="en-US" altLang="zh-CN" sz="2500">
                <a:ea typeface="宋体" panose="02010600030101010101" pitchFamily="2" charset="-122"/>
              </a:rPr>
              <a:t>n</a:t>
            </a:r>
            <a:r>
              <a:rPr lang="zh-CN" altLang="en-US" sz="2500">
                <a:ea typeface="宋体" panose="02010600030101010101" pitchFamily="2" charset="-122"/>
              </a:rPr>
              <a:t>列被减掉的量</a:t>
            </a:r>
            <a:r>
              <a:rPr lang="en-US" altLang="zh-CN" sz="2500">
                <a:ea typeface="宋体" panose="02010600030101010101" pitchFamily="2" charset="-122"/>
              </a:rPr>
              <a:t>,</a:t>
            </a:r>
            <a:r>
              <a:rPr lang="zh-CN" altLang="en-US" sz="2500">
                <a:ea typeface="宋体" panose="02010600030101010101" pitchFamily="2" charset="-122"/>
              </a:rPr>
              <a:t>有</a:t>
            </a:r>
            <a:endParaRPr lang="zh-CN" altLang="en-US" sz="2500" dirty="0">
              <a:ea typeface="宋体" panose="02010600030101010101" pitchFamily="2" charset="-122"/>
            </a:endParaRPr>
          </a:p>
        </p:txBody>
      </p:sp>
      <p:graphicFrame>
        <p:nvGraphicFramePr>
          <p:cNvPr id="5" name="Object 4">
            <a:extLst>
              <a:ext uri="{FF2B5EF4-FFF2-40B4-BE49-F238E27FC236}">
                <a16:creationId xmlns:a16="http://schemas.microsoft.com/office/drawing/2014/main" id="{9B38ED6B-CFF2-4B49-86C4-FF155E407C5F}"/>
              </a:ext>
            </a:extLst>
          </p:cNvPr>
          <p:cNvGraphicFramePr>
            <a:graphicFrameLocks noChangeAspect="1"/>
          </p:cNvGraphicFramePr>
          <p:nvPr>
            <p:extLst>
              <p:ext uri="{D42A27DB-BD31-4B8C-83A1-F6EECF244321}">
                <p14:modId xmlns:p14="http://schemas.microsoft.com/office/powerpoint/2010/main" val="1921761954"/>
              </p:ext>
            </p:extLst>
          </p:nvPr>
        </p:nvGraphicFramePr>
        <p:xfrm>
          <a:off x="3435350" y="4953000"/>
          <a:ext cx="2273300" cy="990600"/>
        </p:xfrm>
        <a:graphic>
          <a:graphicData uri="http://schemas.openxmlformats.org/presentationml/2006/ole">
            <mc:AlternateContent xmlns:mc="http://schemas.openxmlformats.org/markup-compatibility/2006">
              <mc:Choice xmlns:v="urn:schemas-microsoft-com:vml" Requires="v">
                <p:oleObj spid="_x0000_s38920" name="公式" r:id="rId3" imgW="22821900" imgH="9944100" progId="Equation.3">
                  <p:embed/>
                </p:oleObj>
              </mc:Choice>
              <mc:Fallback>
                <p:oleObj name="公式" r:id="rId3" imgW="22821900" imgH="9944100" progId="Equation.3">
                  <p:embed/>
                  <p:pic>
                    <p:nvPicPr>
                      <p:cNvPr id="47109" name="Object 4">
                        <a:extLst>
                          <a:ext uri="{FF2B5EF4-FFF2-40B4-BE49-F238E27FC236}">
                            <a16:creationId xmlns:a16="http://schemas.microsoft.com/office/drawing/2014/main" id="{D03EB784-42C1-CA40-B358-9C484DC19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350" y="4953000"/>
                        <a:ext cx="2273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685149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41</a:t>
            </a:fld>
            <a:endParaRPr lang="en-US" altLang="zh-CN"/>
          </a:p>
        </p:txBody>
      </p:sp>
      <p:sp>
        <p:nvSpPr>
          <p:cNvPr id="5" name="Rectangle 2" descr="Rectangle: Click to edit Master text styles&#13;&#10;Second level&#13;&#10;Third level&#13;&#10;Fourth level&#13;&#10;Fifth level">
            <a:extLst>
              <a:ext uri="{FF2B5EF4-FFF2-40B4-BE49-F238E27FC236}">
                <a16:creationId xmlns:a16="http://schemas.microsoft.com/office/drawing/2014/main" id="{F9E227D6-8ED7-9948-8F18-159AA773F665}"/>
              </a:ext>
            </a:extLst>
          </p:cNvPr>
          <p:cNvSpPr>
            <a:spLocks noChangeArrowheads="1"/>
          </p:cNvSpPr>
          <p:nvPr/>
        </p:nvSpPr>
        <p:spPr bwMode="auto">
          <a:xfrm>
            <a:off x="762000" y="1981200"/>
            <a:ext cx="7910513" cy="4319588"/>
          </a:xfrm>
          <a:prstGeom prst="rect">
            <a:avLst/>
          </a:prstGeom>
          <a:noFill/>
          <a:ln>
            <a:noFill/>
          </a:ln>
          <a:effec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fontAlgn="base">
              <a:spcBef>
                <a:spcPct val="20000"/>
              </a:spcBef>
              <a:spcAft>
                <a:spcPct val="0"/>
              </a:spcAft>
              <a:buChar char="»"/>
              <a:defRPr>
                <a:solidFill>
                  <a:schemeClr val="tx1"/>
                </a:solidFill>
                <a:latin typeface="Arial" charset="0"/>
              </a:defRPr>
            </a:lvl6pPr>
            <a:lvl7pPr marL="2971800" indent="-228600" fontAlgn="base">
              <a:spcBef>
                <a:spcPct val="20000"/>
              </a:spcBef>
              <a:spcAft>
                <a:spcPct val="0"/>
              </a:spcAft>
              <a:buChar char="»"/>
              <a:defRPr>
                <a:solidFill>
                  <a:schemeClr val="tx1"/>
                </a:solidFill>
                <a:latin typeface="Arial" charset="0"/>
              </a:defRPr>
            </a:lvl7pPr>
            <a:lvl8pPr marL="3429000" indent="-228600" fontAlgn="base">
              <a:spcBef>
                <a:spcPct val="20000"/>
              </a:spcBef>
              <a:spcAft>
                <a:spcPct val="0"/>
              </a:spcAft>
              <a:buChar char="»"/>
              <a:defRPr>
                <a:solidFill>
                  <a:schemeClr val="tx1"/>
                </a:solidFill>
                <a:latin typeface="Arial" charset="0"/>
              </a:defRPr>
            </a:lvl8pPr>
            <a:lvl9pPr marL="3886200" indent="-228600" fontAlgn="base">
              <a:spcBef>
                <a:spcPct val="20000"/>
              </a:spcBef>
              <a:spcAft>
                <a:spcPct val="0"/>
              </a:spcAft>
              <a:buChar char="»"/>
              <a:defRPr>
                <a:solidFill>
                  <a:schemeClr val="tx1"/>
                </a:solidFill>
                <a:latin typeface="Arial" charset="0"/>
              </a:defRPr>
            </a:lvl9pPr>
          </a:lstStyle>
          <a:p>
            <a:pPr eaLnBrk="1" hangingPunct="1">
              <a:lnSpc>
                <a:spcPct val="150000"/>
              </a:lnSpc>
              <a:defRPr/>
            </a:pPr>
            <a:r>
              <a:rPr lang="zh-CN" altLang="en-US" sz="2500" dirty="0">
                <a:solidFill>
                  <a:srgbClr val="660033"/>
                </a:solidFill>
                <a:ea typeface="宋体" charset="-122"/>
              </a:rPr>
              <a:t>每行每列</a:t>
            </a:r>
            <a:r>
              <a:rPr lang="zh-CN" altLang="en-US" sz="2500" dirty="0">
                <a:ea typeface="宋体" charset="-122"/>
              </a:rPr>
              <a:t>均含有</a:t>
            </a:r>
            <a:r>
              <a:rPr lang="en-US" altLang="zh-CN" sz="2500" dirty="0">
                <a:ea typeface="宋体" charset="-122"/>
              </a:rPr>
              <a:t>0</a:t>
            </a:r>
            <a:r>
              <a:rPr lang="zh-CN" altLang="en-US" sz="2500" dirty="0">
                <a:ea typeface="宋体" charset="-122"/>
              </a:rPr>
              <a:t>的矩阵称为</a:t>
            </a:r>
            <a:r>
              <a:rPr lang="zh-CN" altLang="en-US" sz="2500" dirty="0">
                <a:solidFill>
                  <a:srgbClr val="660033"/>
                </a:solidFill>
                <a:ea typeface="宋体" charset="-122"/>
              </a:rPr>
              <a:t>归约阵</a:t>
            </a:r>
          </a:p>
          <a:p>
            <a:pPr eaLnBrk="1" hangingPunct="1">
              <a:lnSpc>
                <a:spcPct val="150000"/>
              </a:lnSpc>
              <a:defRPr/>
            </a:pPr>
            <a:r>
              <a:rPr lang="zh-CN" altLang="en-US" sz="2500" dirty="0">
                <a:ea typeface="宋体" charset="-122"/>
              </a:rPr>
              <a:t>矩阵归约</a:t>
            </a:r>
          </a:p>
          <a:p>
            <a:pPr eaLnBrk="1" hangingPunct="1">
              <a:lnSpc>
                <a:spcPct val="150000"/>
              </a:lnSpc>
              <a:defRPr/>
            </a:pPr>
            <a:r>
              <a:rPr lang="zh-CN" altLang="en-US" sz="2500" dirty="0">
                <a:ea typeface="宋体" charset="-122"/>
              </a:rPr>
              <a:t>假设第</a:t>
            </a:r>
            <a:r>
              <a:rPr lang="en-US" altLang="zh-CN" sz="2500" dirty="0" err="1">
                <a:ea typeface="宋体" charset="-122"/>
              </a:rPr>
              <a:t>i</a:t>
            </a:r>
            <a:r>
              <a:rPr lang="zh-CN" altLang="en-US" sz="2500" dirty="0">
                <a:ea typeface="宋体" charset="-122"/>
              </a:rPr>
              <a:t>行的约数为</a:t>
            </a:r>
            <a:r>
              <a:rPr lang="en-US" altLang="zh-CN" sz="2500" dirty="0" err="1">
                <a:ea typeface="宋体" charset="-122"/>
              </a:rPr>
              <a:t>t</a:t>
            </a:r>
            <a:r>
              <a:rPr lang="en-US" altLang="zh-CN" sz="2500" baseline="-25000" dirty="0" err="1">
                <a:ea typeface="宋体" charset="-122"/>
              </a:rPr>
              <a:t>i</a:t>
            </a:r>
            <a:r>
              <a:rPr lang="en-US" altLang="zh-CN" sz="2500" dirty="0">
                <a:ea typeface="宋体" charset="-122"/>
              </a:rPr>
              <a:t>,</a:t>
            </a:r>
            <a:r>
              <a:rPr lang="zh-CN" altLang="en-US" sz="2500" dirty="0">
                <a:ea typeface="宋体" charset="-122"/>
              </a:rPr>
              <a:t>第</a:t>
            </a:r>
            <a:r>
              <a:rPr lang="en-US" altLang="zh-CN" sz="2500" dirty="0">
                <a:ea typeface="宋体" charset="-122"/>
              </a:rPr>
              <a:t>j</a:t>
            </a:r>
            <a:r>
              <a:rPr lang="zh-CN" altLang="en-US" sz="2500" dirty="0">
                <a:ea typeface="宋体" charset="-122"/>
              </a:rPr>
              <a:t>列的约数为</a:t>
            </a:r>
            <a:r>
              <a:rPr lang="en-US" altLang="zh-CN" sz="2500" dirty="0" err="1">
                <a:ea typeface="宋体" charset="-122"/>
              </a:rPr>
              <a:t>r</a:t>
            </a:r>
            <a:r>
              <a:rPr lang="en-US" altLang="zh-CN" sz="2500" baseline="-25000" dirty="0" err="1">
                <a:ea typeface="宋体" charset="-122"/>
              </a:rPr>
              <a:t>j</a:t>
            </a:r>
            <a:r>
              <a:rPr lang="en-US" altLang="zh-CN" sz="2500" dirty="0">
                <a:ea typeface="宋体" charset="-122"/>
              </a:rPr>
              <a:t>, 1≤i, </a:t>
            </a:r>
            <a:r>
              <a:rPr lang="en-US" altLang="zh-CN" sz="2500" dirty="0" err="1">
                <a:ea typeface="宋体" charset="-122"/>
              </a:rPr>
              <a:t>j≤n</a:t>
            </a:r>
            <a:r>
              <a:rPr lang="en-US" altLang="zh-CN" sz="2500" dirty="0">
                <a:ea typeface="宋体" charset="-122"/>
              </a:rPr>
              <a:t>, </a:t>
            </a:r>
            <a:r>
              <a:rPr lang="zh-CN" altLang="en-US" sz="2500" dirty="0">
                <a:ea typeface="宋体" charset="-122"/>
              </a:rPr>
              <a:t>那么</a:t>
            </a:r>
            <a:r>
              <a:rPr lang="zh-CN" altLang="en-US" sz="2500" b="1" dirty="0">
                <a:solidFill>
                  <a:srgbClr val="0000CC"/>
                </a:solidFill>
                <a:ea typeface="宋体" charset="-122"/>
              </a:rPr>
              <a:t>各行、列的约数之和</a:t>
            </a:r>
            <a:r>
              <a:rPr lang="zh-CN" altLang="en-US" sz="2500" dirty="0">
                <a:ea typeface="宋体" charset="-122"/>
              </a:rPr>
              <a:t>                       称为矩阵约数。    </a:t>
            </a:r>
          </a:p>
          <a:p>
            <a:pPr eaLnBrk="1" hangingPunct="1">
              <a:lnSpc>
                <a:spcPct val="150000"/>
              </a:lnSpc>
              <a:buFontTx/>
              <a:buNone/>
              <a:defRPr/>
            </a:pPr>
            <a:r>
              <a:rPr lang="zh-CN" altLang="en-US" sz="2500" dirty="0">
                <a:ea typeface="宋体" charset="-122"/>
              </a:rPr>
              <a:t>   </a:t>
            </a:r>
          </a:p>
        </p:txBody>
      </p:sp>
      <p:graphicFrame>
        <p:nvGraphicFramePr>
          <p:cNvPr id="6" name="Object 3">
            <a:extLst>
              <a:ext uri="{FF2B5EF4-FFF2-40B4-BE49-F238E27FC236}">
                <a16:creationId xmlns:a16="http://schemas.microsoft.com/office/drawing/2014/main" id="{BA9F0DEE-88EE-BB43-A9D2-2B1EF03EDA48}"/>
              </a:ext>
            </a:extLst>
          </p:cNvPr>
          <p:cNvGraphicFramePr>
            <a:graphicFrameLocks noChangeAspect="1"/>
          </p:cNvGraphicFramePr>
          <p:nvPr>
            <p:extLst>
              <p:ext uri="{D42A27DB-BD31-4B8C-83A1-F6EECF244321}">
                <p14:modId xmlns:p14="http://schemas.microsoft.com/office/powerpoint/2010/main" val="3005835779"/>
              </p:ext>
            </p:extLst>
          </p:nvPr>
        </p:nvGraphicFramePr>
        <p:xfrm>
          <a:off x="3886200" y="3872720"/>
          <a:ext cx="1676400" cy="723738"/>
        </p:xfrm>
        <a:graphic>
          <a:graphicData uri="http://schemas.openxmlformats.org/presentationml/2006/ole">
            <mc:AlternateContent xmlns:mc="http://schemas.openxmlformats.org/markup-compatibility/2006">
              <mc:Choice xmlns:v="urn:schemas-microsoft-com:vml" Requires="v">
                <p:oleObj spid="_x0000_s39943" name="公式" r:id="rId3" imgW="23698200" imgH="10236200" progId="Equation.3">
                  <p:embed/>
                </p:oleObj>
              </mc:Choice>
              <mc:Fallback>
                <p:oleObj name="公式" r:id="rId3" imgW="23698200" imgH="10236200" progId="Equation.3">
                  <p:embed/>
                  <p:pic>
                    <p:nvPicPr>
                      <p:cNvPr id="48132" name="Object 3">
                        <a:extLst>
                          <a:ext uri="{FF2B5EF4-FFF2-40B4-BE49-F238E27FC236}">
                            <a16:creationId xmlns:a16="http://schemas.microsoft.com/office/drawing/2014/main" id="{AAEAEA7E-DD77-3F47-B75D-0002527CD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872720"/>
                        <a:ext cx="1676400" cy="723738"/>
                      </a:xfrm>
                      <a:prstGeom prst="rect">
                        <a:avLst/>
                      </a:prstGeom>
                      <a:noFill/>
                      <a:ln>
                        <a:noFill/>
                      </a:ln>
                      <a:effectLst/>
                    </p:spPr>
                  </p:pic>
                </p:oleObj>
              </mc:Fallback>
            </mc:AlternateContent>
          </a:graphicData>
        </a:graphic>
      </p:graphicFrame>
      <p:sp>
        <p:nvSpPr>
          <p:cNvPr id="7" name="Rectangle 4">
            <a:extLst>
              <a:ext uri="{FF2B5EF4-FFF2-40B4-BE49-F238E27FC236}">
                <a16:creationId xmlns:a16="http://schemas.microsoft.com/office/drawing/2014/main" id="{39C8D6CD-FA41-7D47-BBDC-C0B44E09FDC7}"/>
              </a:ext>
            </a:extLst>
          </p:cNvPr>
          <p:cNvSpPr>
            <a:spLocks noChangeArrowheads="1"/>
          </p:cNvSpPr>
          <p:nvPr/>
        </p:nvSpPr>
        <p:spPr bwMode="auto">
          <a:xfrm>
            <a:off x="838200" y="1371600"/>
            <a:ext cx="4495800" cy="685800"/>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defRPr/>
            </a:pPr>
            <a:r>
              <a:rPr lang="zh-CN" altLang="en-US" sz="2500" dirty="0">
                <a:solidFill>
                  <a:srgbClr val="660033"/>
                </a:solidFill>
                <a:ea typeface="华文隶书" charset="-122"/>
              </a:rPr>
              <a:t>归约矩阵和归约数</a:t>
            </a:r>
          </a:p>
        </p:txBody>
      </p:sp>
    </p:spTree>
    <p:extLst>
      <p:ext uri="{BB962C8B-B14F-4D97-AF65-F5344CB8AC3E}">
        <p14:creationId xmlns:p14="http://schemas.microsoft.com/office/powerpoint/2010/main" val="1990312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42</a:t>
            </a:fld>
            <a:endParaRPr lang="en-US" altLang="zh-CN"/>
          </a:p>
        </p:txBody>
      </p:sp>
      <p:sp>
        <p:nvSpPr>
          <p:cNvPr id="4" name="Text Box 2">
            <a:extLst>
              <a:ext uri="{FF2B5EF4-FFF2-40B4-BE49-F238E27FC236}">
                <a16:creationId xmlns:a16="http://schemas.microsoft.com/office/drawing/2014/main" id="{A449F60E-EB79-7D43-A8CE-0C3F07459BFB}"/>
              </a:ext>
            </a:extLst>
          </p:cNvPr>
          <p:cNvSpPr txBox="1">
            <a:spLocks noChangeArrowheads="1"/>
          </p:cNvSpPr>
          <p:nvPr/>
        </p:nvSpPr>
        <p:spPr bwMode="auto">
          <a:xfrm>
            <a:off x="900113" y="1501775"/>
            <a:ext cx="6913562" cy="1246495"/>
          </a:xfrm>
          <a:prstGeom prst="rect">
            <a:avLst/>
          </a:prstGeom>
          <a:noFill/>
          <a:ln>
            <a:noFill/>
          </a:ln>
          <a:effectLst/>
        </p:spPr>
        <p:txBody>
          <a:bodyPr>
            <a:spAutoFit/>
          </a:bodyPr>
          <a:lstStyle/>
          <a:p>
            <a:pPr eaLnBrk="1" hangingPunct="1">
              <a:defRPr/>
            </a:pPr>
            <a:r>
              <a:rPr lang="zh-CN" altLang="en-US" sz="2500" dirty="0">
                <a:latin typeface="SimSun" panose="02010600030101010101" pitchFamily="2" charset="-122"/>
                <a:ea typeface="SimSun" panose="02010600030101010101" pitchFamily="2" charset="-122"/>
              </a:rPr>
              <a:t>从规约矩阵的定义可知，对于</a:t>
            </a:r>
            <a:r>
              <a:rPr lang="en-US" altLang="zh-CN" sz="2500" dirty="0">
                <a:latin typeface="SimSun" panose="02010600030101010101" pitchFamily="2" charset="-122"/>
                <a:ea typeface="SimSun" panose="02010600030101010101" pitchFamily="2" charset="-122"/>
              </a:rPr>
              <a:t>G</a:t>
            </a:r>
            <a:r>
              <a:rPr lang="zh-CN" altLang="en-US" sz="2500" dirty="0">
                <a:latin typeface="SimSun" panose="02010600030101010101" pitchFamily="2" charset="-122"/>
                <a:ea typeface="SimSun" panose="02010600030101010101" pitchFamily="2" charset="-122"/>
              </a:rPr>
              <a:t>中的任意一条周游路线</a:t>
            </a:r>
            <a:r>
              <a:rPr lang="en-US" altLang="zh-CN" sz="2500" dirty="0">
                <a:latin typeface="SimSun" panose="02010600030101010101" pitchFamily="2" charset="-122"/>
                <a:ea typeface="SimSun" panose="02010600030101010101" pitchFamily="2" charset="-122"/>
              </a:rPr>
              <a:t>p</a:t>
            </a:r>
            <a:r>
              <a:rPr lang="zh-CN" altLang="en-US" sz="2500" dirty="0">
                <a:latin typeface="SimSun" panose="02010600030101010101" pitchFamily="2" charset="-122"/>
                <a:ea typeface="SimSun" panose="02010600030101010101" pitchFamily="2" charset="-122"/>
              </a:rPr>
              <a:t>，有：</a:t>
            </a:r>
          </a:p>
          <a:p>
            <a:pPr eaLnBrk="1" hangingPunct="1">
              <a:defRPr/>
            </a:pPr>
            <a:endParaRPr lang="zh-CN" altLang="en-US" sz="2500" dirty="0">
              <a:latin typeface="SimSun" panose="02010600030101010101" pitchFamily="2" charset="-122"/>
              <a:ea typeface="SimSun" panose="02010600030101010101" pitchFamily="2" charset="-122"/>
            </a:endParaRPr>
          </a:p>
        </p:txBody>
      </p:sp>
      <p:graphicFrame>
        <p:nvGraphicFramePr>
          <p:cNvPr id="5" name="Object 3">
            <a:extLst>
              <a:ext uri="{FF2B5EF4-FFF2-40B4-BE49-F238E27FC236}">
                <a16:creationId xmlns:a16="http://schemas.microsoft.com/office/drawing/2014/main" id="{9C525AC9-EC42-E643-A808-0DE7B46B5EAE}"/>
              </a:ext>
            </a:extLst>
          </p:cNvPr>
          <p:cNvGraphicFramePr>
            <a:graphicFrameLocks noChangeAspect="1"/>
          </p:cNvGraphicFramePr>
          <p:nvPr/>
        </p:nvGraphicFramePr>
        <p:xfrm>
          <a:off x="2895600" y="2667000"/>
          <a:ext cx="2986088" cy="793750"/>
        </p:xfrm>
        <a:graphic>
          <a:graphicData uri="http://schemas.openxmlformats.org/presentationml/2006/ole">
            <mc:AlternateContent xmlns:mc="http://schemas.openxmlformats.org/markup-compatibility/2006">
              <mc:Choice xmlns:v="urn:schemas-microsoft-com:vml" Requires="v">
                <p:oleObj spid="_x0000_s40966" name="公式" r:id="rId3" imgW="30721300" imgH="8191500" progId="Equation.3">
                  <p:embed/>
                </p:oleObj>
              </mc:Choice>
              <mc:Fallback>
                <p:oleObj name="公式" r:id="rId3" imgW="30721300" imgH="8191500" progId="Equation.3">
                  <p:embed/>
                  <p:pic>
                    <p:nvPicPr>
                      <p:cNvPr id="49156" name="Object 3">
                        <a:extLst>
                          <a:ext uri="{FF2B5EF4-FFF2-40B4-BE49-F238E27FC236}">
                            <a16:creationId xmlns:a16="http://schemas.microsoft.com/office/drawing/2014/main" id="{A2A0069D-3178-8B47-A736-A2C0C5971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667000"/>
                        <a:ext cx="298608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 Box 4">
            <a:extLst>
              <a:ext uri="{FF2B5EF4-FFF2-40B4-BE49-F238E27FC236}">
                <a16:creationId xmlns:a16="http://schemas.microsoft.com/office/drawing/2014/main" id="{E545F769-6A14-AB4F-80FE-FEAEC82117CB}"/>
              </a:ext>
            </a:extLst>
          </p:cNvPr>
          <p:cNvSpPr txBox="1">
            <a:spLocks noChangeArrowheads="1"/>
          </p:cNvSpPr>
          <p:nvPr/>
        </p:nvSpPr>
        <p:spPr bwMode="auto">
          <a:xfrm>
            <a:off x="827088" y="3733800"/>
            <a:ext cx="7777162" cy="1631216"/>
          </a:xfrm>
          <a:prstGeom prst="rect">
            <a:avLst/>
          </a:prstGeom>
          <a:noFill/>
          <a:ln>
            <a:noFill/>
          </a:ln>
          <a:effectLst/>
        </p:spPr>
        <p:txBody>
          <a:bodyPr>
            <a:spAutoFit/>
          </a:bodyPr>
          <a:lstStyle/>
          <a:p>
            <a:pPr eaLnBrk="1" hangingPunct="1">
              <a:defRPr/>
            </a:pPr>
            <a:r>
              <a:rPr lang="zh-CN" altLang="en-US" sz="2500">
                <a:latin typeface="SimSun" panose="02010600030101010101" pitchFamily="2" charset="-122"/>
                <a:ea typeface="SimSun" panose="02010600030101010101" pitchFamily="2" charset="-122"/>
              </a:rPr>
              <a:t>由此可以得出结论：求带耗费矩阵</a:t>
            </a:r>
            <a:r>
              <a:rPr lang="en-US" altLang="zh-CN" sz="2500">
                <a:latin typeface="SimSun" panose="02010600030101010101" pitchFamily="2" charset="-122"/>
                <a:ea typeface="SimSun" panose="02010600030101010101" pitchFamily="2" charset="-122"/>
              </a:rPr>
              <a:t>C</a:t>
            </a:r>
            <a:r>
              <a:rPr lang="zh-CN" altLang="en-US" sz="2500">
                <a:latin typeface="SimSun" panose="02010600030101010101" pitchFamily="2" charset="-122"/>
                <a:ea typeface="SimSun" panose="02010600030101010101" pitchFamily="2" charset="-122"/>
              </a:rPr>
              <a:t>的最小耗费周游路线，等价与求带有耗费矩阵</a:t>
            </a:r>
            <a:r>
              <a:rPr lang="en-US" altLang="zh-CN" sz="2500">
                <a:latin typeface="SimSun" panose="02010600030101010101" pitchFamily="2" charset="-122"/>
                <a:ea typeface="SimSun" panose="02010600030101010101" pitchFamily="2" charset="-122"/>
              </a:rPr>
              <a:t>C’</a:t>
            </a:r>
            <a:r>
              <a:rPr lang="zh-CN" altLang="en-US" sz="2500">
                <a:latin typeface="SimSun" panose="02010600030101010101" pitchFamily="2" charset="-122"/>
                <a:ea typeface="SimSun" panose="02010600030101010101" pitchFamily="2" charset="-122"/>
              </a:rPr>
              <a:t>的有向图</a:t>
            </a:r>
            <a:r>
              <a:rPr lang="en-US" altLang="zh-CN" sz="2500">
                <a:latin typeface="SimSun" panose="02010600030101010101" pitchFamily="2" charset="-122"/>
                <a:ea typeface="SimSun" panose="02010600030101010101" pitchFamily="2" charset="-122"/>
              </a:rPr>
              <a:t>G</a:t>
            </a:r>
            <a:r>
              <a:rPr lang="zh-CN" altLang="en-US" sz="2500">
                <a:latin typeface="SimSun" panose="02010600030101010101" pitchFamily="2" charset="-122"/>
                <a:ea typeface="SimSun" panose="02010600030101010101" pitchFamily="2" charset="-122"/>
              </a:rPr>
              <a:t>的最小耗费周游路线，而且，前者的周游路线的耗费是以</a:t>
            </a:r>
            <a:r>
              <a:rPr lang="en-US" altLang="zh-CN" sz="2500">
                <a:latin typeface="SimSun" panose="02010600030101010101" pitchFamily="2" charset="-122"/>
                <a:ea typeface="SimSun" panose="02010600030101010101" pitchFamily="2" charset="-122"/>
              </a:rPr>
              <a:t>r</a:t>
            </a:r>
            <a:r>
              <a:rPr lang="zh-CN" altLang="en-US" sz="2500">
                <a:latin typeface="SimSun" panose="02010600030101010101" pitchFamily="2" charset="-122"/>
                <a:ea typeface="SimSun" panose="02010600030101010101" pitchFamily="2" charset="-122"/>
              </a:rPr>
              <a:t>为下界。</a:t>
            </a:r>
          </a:p>
          <a:p>
            <a:pPr eaLnBrk="1" hangingPunct="1">
              <a:defRPr/>
            </a:pPr>
            <a:r>
              <a:rPr lang="zh-CN" altLang="en-US" sz="2500">
                <a:latin typeface="SimSun" panose="02010600030101010101" pitchFamily="2" charset="-122"/>
                <a:ea typeface="SimSun" panose="02010600030101010101" pitchFamily="2" charset="-122"/>
              </a:rPr>
              <a:t>因此，约数</a:t>
            </a:r>
            <a:r>
              <a:rPr lang="en-US" altLang="zh-CN" sz="2500">
                <a:latin typeface="SimSun" panose="02010600030101010101" pitchFamily="2" charset="-122"/>
                <a:ea typeface="SimSun" panose="02010600030101010101" pitchFamily="2" charset="-122"/>
              </a:rPr>
              <a:t>r</a:t>
            </a:r>
            <a:r>
              <a:rPr lang="zh-CN" altLang="en-US" sz="2500">
                <a:latin typeface="SimSun" panose="02010600030101010101" pitchFamily="2" charset="-122"/>
                <a:ea typeface="SimSun" panose="02010600030101010101" pitchFamily="2" charset="-122"/>
              </a:rPr>
              <a:t>可用来作为状态空间树中结点的估值函数。</a:t>
            </a:r>
          </a:p>
        </p:txBody>
      </p:sp>
    </p:spTree>
    <p:extLst>
      <p:ext uri="{BB962C8B-B14F-4D97-AF65-F5344CB8AC3E}">
        <p14:creationId xmlns:p14="http://schemas.microsoft.com/office/powerpoint/2010/main" val="1119622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43</a:t>
            </a:fld>
            <a:endParaRPr lang="en-US" altLang="zh-CN"/>
          </a:p>
        </p:txBody>
      </p:sp>
      <p:sp>
        <p:nvSpPr>
          <p:cNvPr id="4" name="Rectangle 2">
            <a:extLst>
              <a:ext uri="{FF2B5EF4-FFF2-40B4-BE49-F238E27FC236}">
                <a16:creationId xmlns:a16="http://schemas.microsoft.com/office/drawing/2014/main" id="{F5BA1D02-D4A2-5A4C-8385-E53E002AA14E}"/>
              </a:ext>
            </a:extLst>
          </p:cNvPr>
          <p:cNvSpPr>
            <a:spLocks noChangeArrowheads="1"/>
          </p:cNvSpPr>
          <p:nvPr/>
        </p:nvSpPr>
        <p:spPr bwMode="auto">
          <a:xfrm>
            <a:off x="1066800" y="1676400"/>
            <a:ext cx="2971800" cy="619125"/>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defRPr/>
            </a:pPr>
            <a:r>
              <a:rPr lang="zh-CN" altLang="en-US" dirty="0">
                <a:ea typeface="宋体" charset="-122"/>
              </a:rPr>
              <a:t>例</a:t>
            </a:r>
          </a:p>
        </p:txBody>
      </p:sp>
      <p:graphicFrame>
        <p:nvGraphicFramePr>
          <p:cNvPr id="5" name="Object 3">
            <a:extLst>
              <a:ext uri="{FF2B5EF4-FFF2-40B4-BE49-F238E27FC236}">
                <a16:creationId xmlns:a16="http://schemas.microsoft.com/office/drawing/2014/main" id="{BCFB21A3-F1BB-8C47-9B8B-DE5D678956F9}"/>
              </a:ext>
            </a:extLst>
          </p:cNvPr>
          <p:cNvGraphicFramePr>
            <a:graphicFrameLocks noChangeAspect="1"/>
          </p:cNvGraphicFramePr>
          <p:nvPr/>
        </p:nvGraphicFramePr>
        <p:xfrm>
          <a:off x="2362200" y="2362200"/>
          <a:ext cx="3671888" cy="2428875"/>
        </p:xfrm>
        <a:graphic>
          <a:graphicData uri="http://schemas.openxmlformats.org/presentationml/2006/ole">
            <mc:AlternateContent xmlns:mc="http://schemas.openxmlformats.org/markup-compatibility/2006">
              <mc:Choice xmlns:v="urn:schemas-microsoft-com:vml" Requires="v">
                <p:oleObj spid="_x0000_s41990" name="公式" r:id="rId3" imgW="39789100" imgH="26327100" progId="Equation.3">
                  <p:embed/>
                </p:oleObj>
              </mc:Choice>
              <mc:Fallback>
                <p:oleObj name="公式" r:id="rId3" imgW="39789100" imgH="26327100" progId="Equation.3">
                  <p:embed/>
                  <p:pic>
                    <p:nvPicPr>
                      <p:cNvPr id="50180" name="Object 3">
                        <a:extLst>
                          <a:ext uri="{FF2B5EF4-FFF2-40B4-BE49-F238E27FC236}">
                            <a16:creationId xmlns:a16="http://schemas.microsoft.com/office/drawing/2014/main" id="{8DE5F272-FFBF-7B4B-9FCC-21205404B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62200"/>
                        <a:ext cx="3671888" cy="242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88845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44</a:t>
            </a:fld>
            <a:endParaRPr lang="en-US" altLang="zh-CN"/>
          </a:p>
        </p:txBody>
      </p:sp>
      <p:sp>
        <p:nvSpPr>
          <p:cNvPr id="4" name="Rectangle 2">
            <a:extLst>
              <a:ext uri="{FF2B5EF4-FFF2-40B4-BE49-F238E27FC236}">
                <a16:creationId xmlns:a16="http://schemas.microsoft.com/office/drawing/2014/main" id="{C1D6525A-D1EF-534E-A05A-7D5AA9D69646}"/>
              </a:ext>
            </a:extLst>
          </p:cNvPr>
          <p:cNvSpPr>
            <a:spLocks noChangeArrowheads="1"/>
          </p:cNvSpPr>
          <p:nvPr/>
        </p:nvSpPr>
        <p:spPr bwMode="auto">
          <a:xfrm>
            <a:off x="609600" y="914400"/>
            <a:ext cx="7772400" cy="1143000"/>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defRPr/>
            </a:pPr>
            <a:r>
              <a:rPr lang="zh-CN" altLang="en-US" sz="3600">
                <a:solidFill>
                  <a:srgbClr val="660033"/>
                </a:solidFill>
                <a:ea typeface="华文隶书" charset="-122"/>
              </a:rPr>
              <a:t>归约矩阵和归约数</a:t>
            </a:r>
          </a:p>
        </p:txBody>
      </p:sp>
      <p:sp>
        <p:nvSpPr>
          <p:cNvPr id="5" name="Rectangle 3" descr="Rectangle: Click to edit Master text styles&#13;&#10;Second level&#13;&#10;Third level&#13;&#10;Fourth level&#13;&#10;Fifth level">
            <a:extLst>
              <a:ext uri="{FF2B5EF4-FFF2-40B4-BE49-F238E27FC236}">
                <a16:creationId xmlns:a16="http://schemas.microsoft.com/office/drawing/2014/main" id="{7403772B-3920-8748-BD0D-211FDB4F14D5}"/>
              </a:ext>
            </a:extLst>
          </p:cNvPr>
          <p:cNvSpPr>
            <a:spLocks noChangeArrowheads="1"/>
          </p:cNvSpPr>
          <p:nvPr/>
        </p:nvSpPr>
        <p:spPr bwMode="auto">
          <a:xfrm>
            <a:off x="609600" y="2590800"/>
            <a:ext cx="4343400" cy="3124200"/>
          </a:xfrm>
          <a:prstGeom prst="rect">
            <a:avLst/>
          </a:prstGeom>
          <a:noFill/>
          <a:ln>
            <a:noFill/>
          </a:ln>
          <a:effec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fontAlgn="base">
              <a:spcBef>
                <a:spcPct val="20000"/>
              </a:spcBef>
              <a:spcAft>
                <a:spcPct val="0"/>
              </a:spcAft>
              <a:buChar char="»"/>
              <a:defRPr>
                <a:solidFill>
                  <a:schemeClr val="tx1"/>
                </a:solidFill>
                <a:latin typeface="Arial" charset="0"/>
              </a:defRPr>
            </a:lvl6pPr>
            <a:lvl7pPr marL="2971800" indent="-228600" fontAlgn="base">
              <a:spcBef>
                <a:spcPct val="20000"/>
              </a:spcBef>
              <a:spcAft>
                <a:spcPct val="0"/>
              </a:spcAft>
              <a:buChar char="»"/>
              <a:defRPr>
                <a:solidFill>
                  <a:schemeClr val="tx1"/>
                </a:solidFill>
                <a:latin typeface="Arial" charset="0"/>
              </a:defRPr>
            </a:lvl7pPr>
            <a:lvl8pPr marL="3429000" indent="-228600" fontAlgn="base">
              <a:spcBef>
                <a:spcPct val="20000"/>
              </a:spcBef>
              <a:spcAft>
                <a:spcPct val="0"/>
              </a:spcAft>
              <a:buChar char="»"/>
              <a:defRPr>
                <a:solidFill>
                  <a:schemeClr val="tx1"/>
                </a:solidFill>
                <a:latin typeface="Arial" charset="0"/>
              </a:defRPr>
            </a:lvl8pPr>
            <a:lvl9pPr marL="3886200" indent="-228600" fontAlgn="base">
              <a:spcBef>
                <a:spcPct val="20000"/>
              </a:spcBef>
              <a:spcAft>
                <a:spcPct val="0"/>
              </a:spcAft>
              <a:buChar char="»"/>
              <a:defRPr>
                <a:solidFill>
                  <a:schemeClr val="tx1"/>
                </a:solidFill>
                <a:latin typeface="Arial" charset="0"/>
              </a:defRPr>
            </a:lvl9pPr>
          </a:lstStyle>
          <a:p>
            <a:pPr eaLnBrk="1" hangingPunct="1">
              <a:defRPr/>
            </a:pPr>
            <a:r>
              <a:rPr lang="zh-CN" altLang="en-US">
                <a:ea typeface="宋体" charset="-122"/>
              </a:rPr>
              <a:t>上述矩阵的行约数等于</a:t>
            </a:r>
            <a:r>
              <a:rPr lang="en-US" altLang="zh-CN">
                <a:ea typeface="宋体" charset="-122"/>
              </a:rPr>
              <a:t>10</a:t>
            </a:r>
            <a:r>
              <a:rPr lang="zh-CN" altLang="en-US">
                <a:ea typeface="宋体" charset="-122"/>
              </a:rPr>
              <a:t>＋</a:t>
            </a:r>
            <a:r>
              <a:rPr lang="en-US" altLang="zh-CN">
                <a:ea typeface="宋体" charset="-122"/>
              </a:rPr>
              <a:t>2</a:t>
            </a:r>
            <a:r>
              <a:rPr lang="zh-CN" altLang="en-US">
                <a:ea typeface="宋体" charset="-122"/>
              </a:rPr>
              <a:t>＋</a:t>
            </a:r>
            <a:r>
              <a:rPr lang="en-US" altLang="zh-CN">
                <a:ea typeface="宋体" charset="-122"/>
              </a:rPr>
              <a:t>2</a:t>
            </a:r>
            <a:r>
              <a:rPr lang="zh-CN" altLang="en-US">
                <a:ea typeface="宋体" charset="-122"/>
              </a:rPr>
              <a:t>＋</a:t>
            </a:r>
            <a:r>
              <a:rPr lang="en-US" altLang="zh-CN">
                <a:ea typeface="宋体" charset="-122"/>
              </a:rPr>
              <a:t>3</a:t>
            </a:r>
            <a:r>
              <a:rPr lang="zh-CN" altLang="en-US">
                <a:ea typeface="宋体" charset="-122"/>
              </a:rPr>
              <a:t>＋</a:t>
            </a:r>
            <a:r>
              <a:rPr lang="en-US" altLang="zh-CN">
                <a:ea typeface="宋体" charset="-122"/>
              </a:rPr>
              <a:t>4=21</a:t>
            </a:r>
          </a:p>
          <a:p>
            <a:pPr eaLnBrk="1" hangingPunct="1">
              <a:defRPr/>
            </a:pPr>
            <a:r>
              <a:rPr lang="zh-CN" altLang="en-US">
                <a:ea typeface="宋体" charset="-122"/>
              </a:rPr>
              <a:t>对右图矩阵做列归约得约数</a:t>
            </a:r>
            <a:r>
              <a:rPr lang="en-US" altLang="zh-CN">
                <a:ea typeface="宋体" charset="-122"/>
              </a:rPr>
              <a:t>1</a:t>
            </a:r>
            <a:r>
              <a:rPr lang="zh-CN" altLang="en-US">
                <a:ea typeface="宋体" charset="-122"/>
              </a:rPr>
              <a:t>＋</a:t>
            </a:r>
            <a:r>
              <a:rPr lang="en-US" altLang="zh-CN">
                <a:ea typeface="宋体" charset="-122"/>
              </a:rPr>
              <a:t>0</a:t>
            </a:r>
            <a:r>
              <a:rPr lang="zh-CN" altLang="en-US">
                <a:ea typeface="宋体" charset="-122"/>
              </a:rPr>
              <a:t>＋</a:t>
            </a:r>
            <a:r>
              <a:rPr lang="en-US" altLang="zh-CN">
                <a:ea typeface="宋体" charset="-122"/>
              </a:rPr>
              <a:t>3</a:t>
            </a:r>
            <a:r>
              <a:rPr lang="zh-CN" altLang="en-US">
                <a:ea typeface="宋体" charset="-122"/>
              </a:rPr>
              <a:t>＋</a:t>
            </a:r>
            <a:r>
              <a:rPr lang="en-US" altLang="zh-CN">
                <a:ea typeface="宋体" charset="-122"/>
              </a:rPr>
              <a:t>0</a:t>
            </a:r>
            <a:r>
              <a:rPr lang="zh-CN" altLang="en-US">
                <a:ea typeface="宋体" charset="-122"/>
              </a:rPr>
              <a:t>＋</a:t>
            </a:r>
            <a:r>
              <a:rPr lang="en-US" altLang="zh-CN">
                <a:ea typeface="宋体" charset="-122"/>
              </a:rPr>
              <a:t>0=4</a:t>
            </a:r>
          </a:p>
          <a:p>
            <a:pPr eaLnBrk="1" hangingPunct="1">
              <a:defRPr/>
            </a:pPr>
            <a:r>
              <a:rPr lang="zh-CN" altLang="en-US">
                <a:ea typeface="宋体" charset="-122"/>
              </a:rPr>
              <a:t>根结点的约数</a:t>
            </a:r>
            <a:r>
              <a:rPr lang="en-US" altLang="zh-CN">
                <a:ea typeface="宋体" charset="-122"/>
              </a:rPr>
              <a:t>r=25</a:t>
            </a:r>
          </a:p>
          <a:p>
            <a:pPr eaLnBrk="1" hangingPunct="1">
              <a:defRPr/>
            </a:pPr>
            <a:r>
              <a:rPr lang="en-US" altLang="zh-CN">
                <a:ea typeface="宋体" charset="-122"/>
              </a:rPr>
              <a:t>C</a:t>
            </a:r>
            <a:r>
              <a:rPr lang="en-US" altLang="zh-CN">
                <a:latin typeface="Tahoma" charset="0"/>
                <a:ea typeface="宋体" charset="-122"/>
              </a:rPr>
              <a:t>’</a:t>
            </a:r>
            <a:r>
              <a:rPr lang="en-US" altLang="zh-CN">
                <a:ea typeface="宋体" charset="-122"/>
              </a:rPr>
              <a:t>(1)=25</a:t>
            </a:r>
          </a:p>
          <a:p>
            <a:pPr eaLnBrk="1" hangingPunct="1">
              <a:defRPr/>
            </a:pPr>
            <a:endParaRPr lang="en-US" altLang="zh-CN">
              <a:ea typeface="宋体" charset="-122"/>
            </a:endParaRPr>
          </a:p>
        </p:txBody>
      </p:sp>
      <p:graphicFrame>
        <p:nvGraphicFramePr>
          <p:cNvPr id="6" name="Object 4">
            <a:extLst>
              <a:ext uri="{FF2B5EF4-FFF2-40B4-BE49-F238E27FC236}">
                <a16:creationId xmlns:a16="http://schemas.microsoft.com/office/drawing/2014/main" id="{81C75266-9A8D-2546-984F-D81BFA8A2F20}"/>
              </a:ext>
            </a:extLst>
          </p:cNvPr>
          <p:cNvGraphicFramePr>
            <a:graphicFrameLocks noChangeAspect="1"/>
          </p:cNvGraphicFramePr>
          <p:nvPr/>
        </p:nvGraphicFramePr>
        <p:xfrm>
          <a:off x="5410200" y="4191000"/>
          <a:ext cx="3322638" cy="2232025"/>
        </p:xfrm>
        <a:graphic>
          <a:graphicData uri="http://schemas.openxmlformats.org/presentationml/2006/ole">
            <mc:AlternateContent xmlns:mc="http://schemas.openxmlformats.org/markup-compatibility/2006">
              <mc:Choice xmlns:v="urn:schemas-microsoft-com:vml" Requires="v">
                <p:oleObj spid="_x0000_s43019" name="公式" r:id="rId3" imgW="39204900" imgH="26327100" progId="Equation.3">
                  <p:embed/>
                </p:oleObj>
              </mc:Choice>
              <mc:Fallback>
                <p:oleObj name="公式" r:id="rId3" imgW="39204900" imgH="26327100" progId="Equation.3">
                  <p:embed/>
                  <p:pic>
                    <p:nvPicPr>
                      <p:cNvPr id="51205" name="Object 4">
                        <a:extLst>
                          <a:ext uri="{FF2B5EF4-FFF2-40B4-BE49-F238E27FC236}">
                            <a16:creationId xmlns:a16="http://schemas.microsoft.com/office/drawing/2014/main" id="{6C53B274-F0B2-C543-A563-15C5436798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191000"/>
                        <a:ext cx="3322638"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5">
            <a:extLst>
              <a:ext uri="{FF2B5EF4-FFF2-40B4-BE49-F238E27FC236}">
                <a16:creationId xmlns:a16="http://schemas.microsoft.com/office/drawing/2014/main" id="{48FC6871-0628-7F4D-8B49-9C2066E85215}"/>
              </a:ext>
            </a:extLst>
          </p:cNvPr>
          <p:cNvGraphicFramePr>
            <a:graphicFrameLocks noChangeAspect="1"/>
          </p:cNvGraphicFramePr>
          <p:nvPr/>
        </p:nvGraphicFramePr>
        <p:xfrm>
          <a:off x="5410200" y="1524000"/>
          <a:ext cx="3240088" cy="2143125"/>
        </p:xfrm>
        <a:graphic>
          <a:graphicData uri="http://schemas.openxmlformats.org/presentationml/2006/ole">
            <mc:AlternateContent xmlns:mc="http://schemas.openxmlformats.org/markup-compatibility/2006">
              <mc:Choice xmlns:v="urn:schemas-microsoft-com:vml" Requires="v">
                <p:oleObj spid="_x0000_s43020" name="公式" r:id="rId5" imgW="39789100" imgH="26327100" progId="Equation.3">
                  <p:embed/>
                </p:oleObj>
              </mc:Choice>
              <mc:Fallback>
                <p:oleObj name="公式" r:id="rId5" imgW="39789100" imgH="26327100" progId="Equation.3">
                  <p:embed/>
                  <p:pic>
                    <p:nvPicPr>
                      <p:cNvPr id="51206" name="Object 5">
                        <a:extLst>
                          <a:ext uri="{FF2B5EF4-FFF2-40B4-BE49-F238E27FC236}">
                            <a16:creationId xmlns:a16="http://schemas.microsoft.com/office/drawing/2014/main" id="{87F491CF-C159-664F-B842-CA771BC39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524000"/>
                        <a:ext cx="3240088"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56327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45</a:t>
            </a:fld>
            <a:endParaRPr lang="en-US" altLang="zh-CN"/>
          </a:p>
        </p:txBody>
      </p:sp>
      <p:sp>
        <p:nvSpPr>
          <p:cNvPr id="4" name="Rectangle 2">
            <a:extLst>
              <a:ext uri="{FF2B5EF4-FFF2-40B4-BE49-F238E27FC236}">
                <a16:creationId xmlns:a16="http://schemas.microsoft.com/office/drawing/2014/main" id="{7E6F346E-E86B-2948-979D-DFEE46FC8BC5}"/>
              </a:ext>
            </a:extLst>
          </p:cNvPr>
          <p:cNvSpPr>
            <a:spLocks noChangeArrowheads="1"/>
          </p:cNvSpPr>
          <p:nvPr/>
        </p:nvSpPr>
        <p:spPr bwMode="auto">
          <a:xfrm>
            <a:off x="609600" y="1143000"/>
            <a:ext cx="7772400" cy="1143000"/>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defRPr/>
            </a:pPr>
            <a:r>
              <a:rPr lang="zh-CN" altLang="en-US" sz="3600" dirty="0">
                <a:solidFill>
                  <a:srgbClr val="660033"/>
                </a:solidFill>
                <a:ea typeface="华文隶书" charset="-122"/>
              </a:rPr>
              <a:t>归约矩阵和归约数</a:t>
            </a:r>
          </a:p>
        </p:txBody>
      </p:sp>
      <p:sp>
        <p:nvSpPr>
          <p:cNvPr id="5" name="Rectangle 3" descr="Rectangle: Click to edit Master text styles&#13;&#10;Second level&#13;&#10;Third level&#13;&#10;Fourth level&#13;&#10;Fifth level">
            <a:extLst>
              <a:ext uri="{FF2B5EF4-FFF2-40B4-BE49-F238E27FC236}">
                <a16:creationId xmlns:a16="http://schemas.microsoft.com/office/drawing/2014/main" id="{79F84BC6-76B4-C54C-B264-7F30EED22EAB}"/>
              </a:ext>
            </a:extLst>
          </p:cNvPr>
          <p:cNvSpPr>
            <a:spLocks noChangeArrowheads="1"/>
          </p:cNvSpPr>
          <p:nvPr/>
        </p:nvSpPr>
        <p:spPr bwMode="auto">
          <a:xfrm>
            <a:off x="838200" y="2743200"/>
            <a:ext cx="3810000" cy="411480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defRPr/>
            </a:pPr>
            <a:r>
              <a:rPr lang="zh-CN" altLang="en-US" sz="2800"/>
              <a:t>对上一页矩阵归约得</a:t>
            </a:r>
          </a:p>
          <a:p>
            <a:pPr eaLnBrk="1" hangingPunct="1">
              <a:buFontTx/>
              <a:buNone/>
              <a:defRPr/>
            </a:pPr>
            <a:r>
              <a:rPr lang="zh-CN" altLang="en-US" sz="2800"/>
              <a:t>   右图矩阵</a:t>
            </a:r>
            <a:r>
              <a:rPr lang="en-US" altLang="zh-CN" sz="2800"/>
              <a:t>.</a:t>
            </a:r>
          </a:p>
          <a:p>
            <a:pPr eaLnBrk="1" hangingPunct="1">
              <a:defRPr/>
            </a:pPr>
            <a:r>
              <a:rPr lang="zh-CN" altLang="en-US" sz="2800"/>
              <a:t>列归约数</a:t>
            </a:r>
            <a:r>
              <a:rPr lang="en-US" altLang="zh-CN" sz="2800"/>
              <a:t>=4</a:t>
            </a:r>
          </a:p>
          <a:p>
            <a:pPr eaLnBrk="1" hangingPunct="1">
              <a:defRPr/>
            </a:pPr>
            <a:endParaRPr lang="en-US" altLang="zh-CN" sz="2800"/>
          </a:p>
        </p:txBody>
      </p:sp>
      <p:graphicFrame>
        <p:nvGraphicFramePr>
          <p:cNvPr id="6" name="Object 4">
            <a:extLst>
              <a:ext uri="{FF2B5EF4-FFF2-40B4-BE49-F238E27FC236}">
                <a16:creationId xmlns:a16="http://schemas.microsoft.com/office/drawing/2014/main" id="{38C77960-6C9D-C643-A96E-28606FD8BC5B}"/>
              </a:ext>
            </a:extLst>
          </p:cNvPr>
          <p:cNvGraphicFramePr>
            <a:graphicFrameLocks noChangeAspect="1"/>
          </p:cNvGraphicFramePr>
          <p:nvPr/>
        </p:nvGraphicFramePr>
        <p:xfrm>
          <a:off x="4876800" y="2590800"/>
          <a:ext cx="3600450" cy="2436813"/>
        </p:xfrm>
        <a:graphic>
          <a:graphicData uri="http://schemas.openxmlformats.org/presentationml/2006/ole">
            <mc:AlternateContent xmlns:mc="http://schemas.openxmlformats.org/markup-compatibility/2006">
              <mc:Choice xmlns:v="urn:schemas-microsoft-com:vml" Requires="v">
                <p:oleObj spid="_x0000_s44038" name="公式" r:id="rId3" imgW="38912800" imgH="26327100" progId="Equation.3">
                  <p:embed/>
                </p:oleObj>
              </mc:Choice>
              <mc:Fallback>
                <p:oleObj name="公式" r:id="rId3" imgW="38912800" imgH="26327100" progId="Equation.3">
                  <p:embed/>
                  <p:pic>
                    <p:nvPicPr>
                      <p:cNvPr id="52229" name="Object 4">
                        <a:extLst>
                          <a:ext uri="{FF2B5EF4-FFF2-40B4-BE49-F238E27FC236}">
                            <a16:creationId xmlns:a16="http://schemas.microsoft.com/office/drawing/2014/main" id="{27860C34-1162-4A46-AEEB-933B7961F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590800"/>
                        <a:ext cx="3600450" cy="243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48950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46</a:t>
            </a:fld>
            <a:endParaRPr lang="en-US" altLang="zh-CN"/>
          </a:p>
        </p:txBody>
      </p:sp>
      <p:sp>
        <p:nvSpPr>
          <p:cNvPr id="4" name="Rectangle 3">
            <a:extLst>
              <a:ext uri="{FF2B5EF4-FFF2-40B4-BE49-F238E27FC236}">
                <a16:creationId xmlns:a16="http://schemas.microsoft.com/office/drawing/2014/main" id="{2E98DD67-1EF2-5848-96B0-F51D57792EF7}"/>
              </a:ext>
            </a:extLst>
          </p:cNvPr>
          <p:cNvSpPr>
            <a:spLocks noChangeArrowheads="1"/>
          </p:cNvSpPr>
          <p:nvPr/>
        </p:nvSpPr>
        <p:spPr bwMode="auto">
          <a:xfrm>
            <a:off x="914400" y="1384300"/>
            <a:ext cx="4673600" cy="561975"/>
          </a:xfrm>
          <a:prstGeom prst="rect">
            <a:avLst/>
          </a:prstGeom>
          <a:noFill/>
          <a:ln>
            <a:noFill/>
          </a:ln>
          <a:effectLst/>
        </p:spPr>
        <p:txBody>
          <a:bodyPr lIns="92075" tIns="46038" rIns="92075" bIns="46038">
            <a:spAutoFit/>
          </a:bodyPr>
          <a:lstStyle>
            <a:lvl1pPr marL="457200" indent="-457200">
              <a:defRPr>
                <a:solidFill>
                  <a:schemeClr val="tx1"/>
                </a:solidFill>
                <a:latin typeface="Arial" charset="0"/>
                <a:ea typeface="宋体" charset="-122"/>
              </a:defRPr>
            </a:lvl1pPr>
            <a:lvl2pPr marL="914400" indent="-342900">
              <a:defRPr>
                <a:solidFill>
                  <a:schemeClr val="tx1"/>
                </a:solidFill>
                <a:latin typeface="Arial" charset="0"/>
                <a:ea typeface="宋体" charset="-122"/>
              </a:defRPr>
            </a:lvl2pPr>
            <a:lvl3pPr marL="1371600" indent="-342900">
              <a:defRPr>
                <a:solidFill>
                  <a:schemeClr val="tx1"/>
                </a:solidFill>
                <a:latin typeface="Arial" charset="0"/>
                <a:ea typeface="宋体" charset="-122"/>
              </a:defRPr>
            </a:lvl3pPr>
            <a:lvl4pPr marL="1828800" indent="-342900">
              <a:defRPr>
                <a:solidFill>
                  <a:schemeClr val="tx1"/>
                </a:solidFill>
                <a:latin typeface="Arial" charset="0"/>
                <a:ea typeface="宋体" charset="-122"/>
              </a:defRPr>
            </a:lvl4pPr>
            <a:lvl5pPr marL="2286000" indent="-342900">
              <a:defRPr>
                <a:solidFill>
                  <a:schemeClr val="tx1"/>
                </a:solidFill>
                <a:latin typeface="Arial" charset="0"/>
                <a:ea typeface="宋体" charset="-122"/>
              </a:defRPr>
            </a:lvl5pPr>
            <a:lvl6pPr marL="2743200" indent="-342900" fontAlgn="base">
              <a:spcBef>
                <a:spcPct val="0"/>
              </a:spcBef>
              <a:spcAft>
                <a:spcPct val="0"/>
              </a:spcAft>
              <a:defRPr>
                <a:solidFill>
                  <a:schemeClr val="tx1"/>
                </a:solidFill>
                <a:latin typeface="Arial" charset="0"/>
                <a:ea typeface="宋体" charset="-122"/>
              </a:defRPr>
            </a:lvl6pPr>
            <a:lvl7pPr marL="3200400" indent="-342900" fontAlgn="base">
              <a:spcBef>
                <a:spcPct val="0"/>
              </a:spcBef>
              <a:spcAft>
                <a:spcPct val="0"/>
              </a:spcAft>
              <a:defRPr>
                <a:solidFill>
                  <a:schemeClr val="tx1"/>
                </a:solidFill>
                <a:latin typeface="Arial" charset="0"/>
                <a:ea typeface="宋体" charset="-122"/>
              </a:defRPr>
            </a:lvl7pPr>
            <a:lvl8pPr marL="3657600" indent="-342900" fontAlgn="base">
              <a:spcBef>
                <a:spcPct val="0"/>
              </a:spcBef>
              <a:spcAft>
                <a:spcPct val="0"/>
              </a:spcAft>
              <a:defRPr>
                <a:solidFill>
                  <a:schemeClr val="tx1"/>
                </a:solidFill>
                <a:latin typeface="Arial" charset="0"/>
                <a:ea typeface="宋体" charset="-122"/>
              </a:defRPr>
            </a:lvl8pPr>
            <a:lvl9pPr marL="4114800" indent="-342900" fontAlgn="base">
              <a:spcBef>
                <a:spcPct val="0"/>
              </a:spcBef>
              <a:spcAft>
                <a:spcPct val="0"/>
              </a:spcAft>
              <a:defRPr>
                <a:solidFill>
                  <a:schemeClr val="tx1"/>
                </a:solidFill>
                <a:latin typeface="Arial" charset="0"/>
                <a:ea typeface="宋体" charset="-122"/>
              </a:defRPr>
            </a:lvl9pPr>
          </a:lstStyle>
          <a:p>
            <a:pPr eaLnBrk="1" hangingPunct="1">
              <a:lnSpc>
                <a:spcPct val="110000"/>
              </a:lnSpc>
              <a:spcBef>
                <a:spcPct val="30000"/>
              </a:spcBef>
              <a:buClr>
                <a:srgbClr val="9900FF"/>
              </a:buClr>
              <a:buFont typeface="Wingdings" charset="2"/>
              <a:buChar char="ü"/>
              <a:defRPr/>
            </a:pPr>
            <a:r>
              <a:rPr lang="zh-CN" altLang="en-US" sz="2800">
                <a:solidFill>
                  <a:srgbClr val="000099"/>
                </a:solidFill>
                <a:latin typeface="黑体" charset="-122"/>
                <a:ea typeface="黑体" charset="-122"/>
              </a:rPr>
              <a:t>实例</a:t>
            </a:r>
            <a:r>
              <a:rPr lang="en-US" altLang="zh-CN" sz="2800">
                <a:solidFill>
                  <a:srgbClr val="000099"/>
                </a:solidFill>
                <a:ea typeface="黑体" charset="-122"/>
              </a:rPr>
              <a:t>——</a:t>
            </a:r>
            <a:r>
              <a:rPr lang="zh-CN" altLang="en-US" sz="2800">
                <a:solidFill>
                  <a:srgbClr val="0000FF"/>
                </a:solidFill>
                <a:latin typeface="黑体" charset="-122"/>
                <a:ea typeface="黑体" charset="-122"/>
              </a:rPr>
              <a:t>归约矩阵法</a:t>
            </a:r>
            <a:endParaRPr lang="zh-CN" altLang="en-US" sz="2800" b="1">
              <a:solidFill>
                <a:srgbClr val="0000FF"/>
              </a:solidFill>
              <a:latin typeface="宋体" charset="-122"/>
            </a:endParaRPr>
          </a:p>
        </p:txBody>
      </p:sp>
      <p:pic>
        <p:nvPicPr>
          <p:cNvPr id="5" name="Picture 4" descr="1">
            <a:extLst>
              <a:ext uri="{FF2B5EF4-FFF2-40B4-BE49-F238E27FC236}">
                <a16:creationId xmlns:a16="http://schemas.microsoft.com/office/drawing/2014/main" id="{EEB66A03-CFE4-3D42-A2C7-FC440A31E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2605088"/>
            <a:ext cx="2808287"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1">
            <a:extLst>
              <a:ext uri="{FF2B5EF4-FFF2-40B4-BE49-F238E27FC236}">
                <a16:creationId xmlns:a16="http://schemas.microsoft.com/office/drawing/2014/main" id="{9B730A31-5C80-F146-9C89-A6E1AFF49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225" y="1371600"/>
            <a:ext cx="2663825"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
            <a:extLst>
              <a:ext uri="{FF2B5EF4-FFF2-40B4-BE49-F238E27FC236}">
                <a16:creationId xmlns:a16="http://schemas.microsoft.com/office/drawing/2014/main" id="{5EB6FE16-3272-AC46-9FE3-4BBAB2660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4322763"/>
            <a:ext cx="266382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665660B-9181-5440-83FF-14FD078C5886}"/>
              </a:ext>
            </a:extLst>
          </p:cNvPr>
          <p:cNvSpPr>
            <a:spLocks noChangeArrowheads="1"/>
          </p:cNvSpPr>
          <p:nvPr/>
        </p:nvSpPr>
        <p:spPr bwMode="auto">
          <a:xfrm>
            <a:off x="3498850" y="2605088"/>
            <a:ext cx="360363"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-10</a:t>
            </a:r>
          </a:p>
        </p:txBody>
      </p:sp>
      <p:sp>
        <p:nvSpPr>
          <p:cNvPr id="9" name="Rectangle 8">
            <a:extLst>
              <a:ext uri="{FF2B5EF4-FFF2-40B4-BE49-F238E27FC236}">
                <a16:creationId xmlns:a16="http://schemas.microsoft.com/office/drawing/2014/main" id="{91900C9F-B668-1B43-834A-A1AECD01CCB6}"/>
              </a:ext>
            </a:extLst>
          </p:cNvPr>
          <p:cNvSpPr>
            <a:spLocks noChangeArrowheads="1"/>
          </p:cNvSpPr>
          <p:nvPr/>
        </p:nvSpPr>
        <p:spPr bwMode="auto">
          <a:xfrm>
            <a:off x="3498850" y="2965450"/>
            <a:ext cx="360363" cy="360363"/>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-2</a:t>
            </a:r>
          </a:p>
        </p:txBody>
      </p:sp>
      <p:sp>
        <p:nvSpPr>
          <p:cNvPr id="10" name="Rectangle 9">
            <a:extLst>
              <a:ext uri="{FF2B5EF4-FFF2-40B4-BE49-F238E27FC236}">
                <a16:creationId xmlns:a16="http://schemas.microsoft.com/office/drawing/2014/main" id="{090D0BF5-9AB8-534E-BA7C-F0CF333C3590}"/>
              </a:ext>
            </a:extLst>
          </p:cNvPr>
          <p:cNvSpPr>
            <a:spLocks noChangeArrowheads="1"/>
          </p:cNvSpPr>
          <p:nvPr/>
        </p:nvSpPr>
        <p:spPr bwMode="auto">
          <a:xfrm>
            <a:off x="3498850" y="3325813"/>
            <a:ext cx="360363"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-2</a:t>
            </a:r>
          </a:p>
        </p:txBody>
      </p:sp>
      <p:sp>
        <p:nvSpPr>
          <p:cNvPr id="11" name="Rectangle 10">
            <a:extLst>
              <a:ext uri="{FF2B5EF4-FFF2-40B4-BE49-F238E27FC236}">
                <a16:creationId xmlns:a16="http://schemas.microsoft.com/office/drawing/2014/main" id="{63DE31A4-C659-6D4B-99CD-A48FFD8986F4}"/>
              </a:ext>
            </a:extLst>
          </p:cNvPr>
          <p:cNvSpPr>
            <a:spLocks noChangeArrowheads="1"/>
          </p:cNvSpPr>
          <p:nvPr/>
        </p:nvSpPr>
        <p:spPr bwMode="auto">
          <a:xfrm>
            <a:off x="3498850" y="3684588"/>
            <a:ext cx="360363"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-3</a:t>
            </a:r>
          </a:p>
        </p:txBody>
      </p:sp>
      <p:sp>
        <p:nvSpPr>
          <p:cNvPr id="13" name="Rectangle 11">
            <a:extLst>
              <a:ext uri="{FF2B5EF4-FFF2-40B4-BE49-F238E27FC236}">
                <a16:creationId xmlns:a16="http://schemas.microsoft.com/office/drawing/2014/main" id="{74F2ABCD-F2BF-B74A-B72B-771C198B46AA}"/>
              </a:ext>
            </a:extLst>
          </p:cNvPr>
          <p:cNvSpPr>
            <a:spLocks noChangeArrowheads="1"/>
          </p:cNvSpPr>
          <p:nvPr/>
        </p:nvSpPr>
        <p:spPr bwMode="auto">
          <a:xfrm>
            <a:off x="3498850" y="4044950"/>
            <a:ext cx="360363" cy="360363"/>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-4</a:t>
            </a:r>
          </a:p>
        </p:txBody>
      </p:sp>
      <p:sp>
        <p:nvSpPr>
          <p:cNvPr id="14" name="Line 12">
            <a:extLst>
              <a:ext uri="{FF2B5EF4-FFF2-40B4-BE49-F238E27FC236}">
                <a16:creationId xmlns:a16="http://schemas.microsoft.com/office/drawing/2014/main" id="{1CC09071-E130-6B4F-AD36-8942BBEC8DF3}"/>
              </a:ext>
            </a:extLst>
          </p:cNvPr>
          <p:cNvSpPr>
            <a:spLocks noChangeShapeType="1"/>
          </p:cNvSpPr>
          <p:nvPr/>
        </p:nvSpPr>
        <p:spPr bwMode="auto">
          <a:xfrm flipV="1">
            <a:off x="4076700" y="2306638"/>
            <a:ext cx="1008063" cy="1008062"/>
          </a:xfrm>
          <a:prstGeom prst="line">
            <a:avLst/>
          </a:prstGeom>
          <a:noFill/>
          <a:ln w="76200">
            <a:solidFill>
              <a:srgbClr val="FF0000"/>
            </a:solidFill>
            <a:round/>
            <a:headEnd type="none" w="sm" len="sm"/>
            <a:tailEnd type="triangle" w="sm" len="sm"/>
          </a:ln>
          <a:effectLst/>
        </p:spPr>
        <p:txBody>
          <a:bodyPr/>
          <a:lstStyle/>
          <a:p>
            <a:pPr eaLnBrk="1" hangingPunct="1">
              <a:defRPr/>
            </a:pPr>
            <a:endParaRPr lang="zh-CN" altLang="en-US">
              <a:latin typeface="Times New Roman" charset="0"/>
              <a:ea typeface="宋体" charset="-122"/>
            </a:endParaRPr>
          </a:p>
        </p:txBody>
      </p:sp>
      <p:sp>
        <p:nvSpPr>
          <p:cNvPr id="15" name="Rectangle 13">
            <a:extLst>
              <a:ext uri="{FF2B5EF4-FFF2-40B4-BE49-F238E27FC236}">
                <a16:creationId xmlns:a16="http://schemas.microsoft.com/office/drawing/2014/main" id="{AEC421BE-CA1A-D344-BCB4-C88FBE149B80}"/>
              </a:ext>
            </a:extLst>
          </p:cNvPr>
          <p:cNvSpPr>
            <a:spLocks noChangeArrowheads="1"/>
          </p:cNvSpPr>
          <p:nvPr/>
        </p:nvSpPr>
        <p:spPr bwMode="auto">
          <a:xfrm>
            <a:off x="3429000" y="4683125"/>
            <a:ext cx="288925" cy="360363"/>
          </a:xfrm>
          <a:prstGeom prst="rect">
            <a:avLst/>
          </a:prstGeom>
          <a:noFill/>
          <a:ln>
            <a:noFill/>
          </a:ln>
          <a:effectLst/>
        </p:spPr>
        <p:txBody>
          <a:bodyPr wrap="none" lIns="0" tIns="0" rIns="0" bIns="0" anchor="ctr"/>
          <a:lstStyle/>
          <a:p>
            <a:pPr eaLnBrk="1" hangingPunct="1">
              <a:defRPr/>
            </a:pPr>
            <a:r>
              <a:rPr lang="en-US" altLang="zh-CN" sz="2000" b="1">
                <a:solidFill>
                  <a:srgbClr val="FF0000"/>
                </a:solidFill>
                <a:latin typeface="Arial" charset="0"/>
                <a:ea typeface="楷体_GB2312" charset="0"/>
              </a:rPr>
              <a:t>21</a:t>
            </a:r>
            <a:endParaRPr lang="en-US" altLang="zh-CN" sz="2000" b="1">
              <a:solidFill>
                <a:srgbClr val="FF0000"/>
              </a:solidFill>
              <a:latin typeface="Arial" charset="0"/>
              <a:ea typeface="宋体" charset="-122"/>
            </a:endParaRPr>
          </a:p>
        </p:txBody>
      </p:sp>
      <p:sp>
        <p:nvSpPr>
          <p:cNvPr id="16" name="Rectangle 14">
            <a:extLst>
              <a:ext uri="{FF2B5EF4-FFF2-40B4-BE49-F238E27FC236}">
                <a16:creationId xmlns:a16="http://schemas.microsoft.com/office/drawing/2014/main" id="{99F789C3-D217-2E48-BCD3-25CC52F1D7AB}"/>
              </a:ext>
            </a:extLst>
          </p:cNvPr>
          <p:cNvSpPr>
            <a:spLocks noChangeArrowheads="1"/>
          </p:cNvSpPr>
          <p:nvPr/>
        </p:nvSpPr>
        <p:spPr bwMode="auto">
          <a:xfrm>
            <a:off x="2205038" y="4683125"/>
            <a:ext cx="1079500" cy="360363"/>
          </a:xfrm>
          <a:prstGeom prst="rect">
            <a:avLst/>
          </a:prstGeom>
          <a:noFill/>
          <a:ln>
            <a:noFill/>
          </a:ln>
          <a:effectLst/>
        </p:spPr>
        <p:txBody>
          <a:bodyPr wrap="none" lIns="0" tIns="0" rIns="0" bIns="0"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1" lang="zh-CN" altLang="en-US" sz="2000" b="1">
                <a:solidFill>
                  <a:srgbClr val="0000FF"/>
                </a:solidFill>
                <a:latin typeface="楷体_GB2312" pitchFamily="49" charset="-122"/>
                <a:ea typeface="楷体_GB2312" pitchFamily="49" charset="-122"/>
              </a:rPr>
              <a:t>行约数 </a:t>
            </a:r>
            <a:r>
              <a:rPr lang="en-US" altLang="zh-CN" sz="2000" b="1">
                <a:solidFill>
                  <a:srgbClr val="0000FF"/>
                </a:solidFill>
                <a:latin typeface="楷体_GB2312" pitchFamily="49" charset="-122"/>
                <a:ea typeface="楷体_GB2312" pitchFamily="49" charset="-122"/>
              </a:rPr>
              <a:t>=</a:t>
            </a:r>
            <a:endParaRPr lang="en-US" altLang="zh-CN" sz="2000" b="1">
              <a:solidFill>
                <a:srgbClr val="0000FF"/>
              </a:solidFill>
              <a:latin typeface="Arial" panose="020B0604020202020204" pitchFamily="34" charset="0"/>
            </a:endParaRPr>
          </a:p>
        </p:txBody>
      </p:sp>
      <p:sp>
        <p:nvSpPr>
          <p:cNvPr id="17" name="Rectangle 15">
            <a:extLst>
              <a:ext uri="{FF2B5EF4-FFF2-40B4-BE49-F238E27FC236}">
                <a16:creationId xmlns:a16="http://schemas.microsoft.com/office/drawing/2014/main" id="{58E11328-AABC-CD46-B7F0-B7DB684F87D2}"/>
              </a:ext>
            </a:extLst>
          </p:cNvPr>
          <p:cNvSpPr>
            <a:spLocks noChangeArrowheads="1"/>
          </p:cNvSpPr>
          <p:nvPr/>
        </p:nvSpPr>
        <p:spPr bwMode="auto">
          <a:xfrm>
            <a:off x="5803900" y="3170238"/>
            <a:ext cx="215900"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-1</a:t>
            </a:r>
          </a:p>
        </p:txBody>
      </p:sp>
      <p:sp>
        <p:nvSpPr>
          <p:cNvPr id="18" name="Rectangle 16">
            <a:extLst>
              <a:ext uri="{FF2B5EF4-FFF2-40B4-BE49-F238E27FC236}">
                <a16:creationId xmlns:a16="http://schemas.microsoft.com/office/drawing/2014/main" id="{10AA05A5-36BF-1C49-9F1D-8723C0D336E6}"/>
              </a:ext>
            </a:extLst>
          </p:cNvPr>
          <p:cNvSpPr>
            <a:spLocks noChangeArrowheads="1"/>
          </p:cNvSpPr>
          <p:nvPr/>
        </p:nvSpPr>
        <p:spPr bwMode="auto">
          <a:xfrm>
            <a:off x="6237288" y="3170238"/>
            <a:ext cx="215900"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-0</a:t>
            </a:r>
          </a:p>
        </p:txBody>
      </p:sp>
      <p:sp>
        <p:nvSpPr>
          <p:cNvPr id="19" name="Rectangle 17">
            <a:extLst>
              <a:ext uri="{FF2B5EF4-FFF2-40B4-BE49-F238E27FC236}">
                <a16:creationId xmlns:a16="http://schemas.microsoft.com/office/drawing/2014/main" id="{7B4EF235-D087-5141-865C-83A91EB5A729}"/>
              </a:ext>
            </a:extLst>
          </p:cNvPr>
          <p:cNvSpPr>
            <a:spLocks noChangeArrowheads="1"/>
          </p:cNvSpPr>
          <p:nvPr/>
        </p:nvSpPr>
        <p:spPr bwMode="auto">
          <a:xfrm>
            <a:off x="6669088" y="3170238"/>
            <a:ext cx="360362"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-3</a:t>
            </a:r>
          </a:p>
        </p:txBody>
      </p:sp>
      <p:sp>
        <p:nvSpPr>
          <p:cNvPr id="20" name="Rectangle 18">
            <a:extLst>
              <a:ext uri="{FF2B5EF4-FFF2-40B4-BE49-F238E27FC236}">
                <a16:creationId xmlns:a16="http://schemas.microsoft.com/office/drawing/2014/main" id="{50A7FA8A-2DCC-9149-9A52-E370B1FC853C}"/>
              </a:ext>
            </a:extLst>
          </p:cNvPr>
          <p:cNvSpPr>
            <a:spLocks noChangeArrowheads="1"/>
          </p:cNvSpPr>
          <p:nvPr/>
        </p:nvSpPr>
        <p:spPr bwMode="auto">
          <a:xfrm>
            <a:off x="7100888" y="3170238"/>
            <a:ext cx="360362"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-0</a:t>
            </a:r>
          </a:p>
        </p:txBody>
      </p:sp>
      <p:sp>
        <p:nvSpPr>
          <p:cNvPr id="21" name="Rectangle 19">
            <a:extLst>
              <a:ext uri="{FF2B5EF4-FFF2-40B4-BE49-F238E27FC236}">
                <a16:creationId xmlns:a16="http://schemas.microsoft.com/office/drawing/2014/main" id="{C64616CF-4E2B-8446-B30A-3AAC71609AA6}"/>
              </a:ext>
            </a:extLst>
          </p:cNvPr>
          <p:cNvSpPr>
            <a:spLocks noChangeArrowheads="1"/>
          </p:cNvSpPr>
          <p:nvPr/>
        </p:nvSpPr>
        <p:spPr bwMode="auto">
          <a:xfrm>
            <a:off x="7461250" y="3170238"/>
            <a:ext cx="360363" cy="360362"/>
          </a:xfrm>
          <a:prstGeom prst="rect">
            <a:avLst/>
          </a:prstGeom>
          <a:noFill/>
          <a:ln>
            <a:noFill/>
          </a:ln>
          <a:effectLst/>
        </p:spPr>
        <p:txBody>
          <a:bodyPr wrap="none" lIns="0" tIns="0" rIns="0" bIns="0" anchor="ctr"/>
          <a:lstStyle/>
          <a:p>
            <a:pPr eaLnBrk="1" hangingPunct="1">
              <a:defRPr/>
            </a:pPr>
            <a:r>
              <a:rPr lang="en-US" altLang="zh-CN" sz="2000" b="1">
                <a:solidFill>
                  <a:srgbClr val="0000FF"/>
                </a:solidFill>
                <a:latin typeface="Arial" charset="0"/>
                <a:ea typeface="宋体" charset="-122"/>
              </a:rPr>
              <a:t>-0</a:t>
            </a:r>
          </a:p>
        </p:txBody>
      </p:sp>
      <p:sp>
        <p:nvSpPr>
          <p:cNvPr id="22" name="Line 20">
            <a:extLst>
              <a:ext uri="{FF2B5EF4-FFF2-40B4-BE49-F238E27FC236}">
                <a16:creationId xmlns:a16="http://schemas.microsoft.com/office/drawing/2014/main" id="{5591AC69-4F46-9849-852C-12FD961D5181}"/>
              </a:ext>
            </a:extLst>
          </p:cNvPr>
          <p:cNvSpPr>
            <a:spLocks noChangeShapeType="1"/>
          </p:cNvSpPr>
          <p:nvPr/>
        </p:nvSpPr>
        <p:spPr bwMode="auto">
          <a:xfrm>
            <a:off x="6669088" y="3530600"/>
            <a:ext cx="0" cy="647700"/>
          </a:xfrm>
          <a:prstGeom prst="line">
            <a:avLst/>
          </a:prstGeom>
          <a:noFill/>
          <a:ln w="76200">
            <a:solidFill>
              <a:srgbClr val="FF0000"/>
            </a:solidFill>
            <a:round/>
            <a:headEnd type="none" w="sm" len="sm"/>
            <a:tailEnd type="triangle" w="sm" len="sm"/>
          </a:ln>
          <a:effectLst/>
        </p:spPr>
        <p:txBody>
          <a:bodyPr/>
          <a:lstStyle/>
          <a:p>
            <a:pPr eaLnBrk="1" hangingPunct="1">
              <a:defRPr/>
            </a:pPr>
            <a:endParaRPr lang="zh-CN" altLang="en-US">
              <a:latin typeface="Times New Roman" charset="0"/>
              <a:ea typeface="宋体" charset="-122"/>
            </a:endParaRPr>
          </a:p>
        </p:txBody>
      </p:sp>
      <p:sp>
        <p:nvSpPr>
          <p:cNvPr id="23" name="Rectangle 21">
            <a:extLst>
              <a:ext uri="{FF2B5EF4-FFF2-40B4-BE49-F238E27FC236}">
                <a16:creationId xmlns:a16="http://schemas.microsoft.com/office/drawing/2014/main" id="{10B01260-A629-BE4A-A85B-E0C16F4CE2E4}"/>
              </a:ext>
            </a:extLst>
          </p:cNvPr>
          <p:cNvSpPr>
            <a:spLocks noChangeArrowheads="1"/>
          </p:cNvSpPr>
          <p:nvPr/>
        </p:nvSpPr>
        <p:spPr bwMode="auto">
          <a:xfrm>
            <a:off x="8108950" y="3170238"/>
            <a:ext cx="215900" cy="360362"/>
          </a:xfrm>
          <a:prstGeom prst="rect">
            <a:avLst/>
          </a:prstGeom>
          <a:noFill/>
          <a:ln>
            <a:noFill/>
          </a:ln>
          <a:effectLst/>
        </p:spPr>
        <p:txBody>
          <a:bodyPr wrap="none" lIns="0" tIns="0" rIns="0" bIns="0" anchor="ctr"/>
          <a:lstStyle/>
          <a:p>
            <a:pPr eaLnBrk="1" hangingPunct="1">
              <a:defRPr/>
            </a:pPr>
            <a:r>
              <a:rPr lang="en-US" altLang="zh-CN" sz="2000" b="1">
                <a:solidFill>
                  <a:srgbClr val="FF0000"/>
                </a:solidFill>
                <a:latin typeface="Arial" charset="0"/>
                <a:ea typeface="楷体_GB2312" charset="0"/>
              </a:rPr>
              <a:t>4</a:t>
            </a:r>
            <a:endParaRPr lang="en-US" altLang="zh-CN" sz="2000" b="1">
              <a:solidFill>
                <a:srgbClr val="FF0000"/>
              </a:solidFill>
              <a:latin typeface="Arial" charset="0"/>
              <a:ea typeface="宋体" charset="-122"/>
            </a:endParaRPr>
          </a:p>
        </p:txBody>
      </p:sp>
      <p:sp>
        <p:nvSpPr>
          <p:cNvPr id="24" name="Rectangle 22">
            <a:extLst>
              <a:ext uri="{FF2B5EF4-FFF2-40B4-BE49-F238E27FC236}">
                <a16:creationId xmlns:a16="http://schemas.microsoft.com/office/drawing/2014/main" id="{E9A00F6D-0161-C146-9B0F-0B9115BAC4AC}"/>
              </a:ext>
            </a:extLst>
          </p:cNvPr>
          <p:cNvSpPr>
            <a:spLocks noChangeArrowheads="1"/>
          </p:cNvSpPr>
          <p:nvPr/>
        </p:nvSpPr>
        <p:spPr bwMode="auto">
          <a:xfrm>
            <a:off x="8037513" y="1874838"/>
            <a:ext cx="360362" cy="1295400"/>
          </a:xfrm>
          <a:prstGeom prst="rect">
            <a:avLst/>
          </a:prstGeom>
          <a:noFill/>
          <a:ln>
            <a:noFill/>
          </a:ln>
          <a:effectLst/>
        </p:spPr>
        <p:txBody>
          <a:bodyPr wrap="none" lIns="0" tIns="0" rIns="0" bIns="0"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1" lang="zh-CN" altLang="en-US" sz="2000" b="1">
                <a:solidFill>
                  <a:srgbClr val="0000FF"/>
                </a:solidFill>
                <a:latin typeface="楷体_GB2312" pitchFamily="49" charset="-122"/>
                <a:ea typeface="楷体_GB2312" pitchFamily="49" charset="-122"/>
              </a:rPr>
              <a:t>列</a:t>
            </a:r>
            <a:br>
              <a:rPr kumimoji="1" lang="zh-CN" altLang="en-US" sz="2000" b="1">
                <a:solidFill>
                  <a:srgbClr val="0000FF"/>
                </a:solidFill>
                <a:latin typeface="楷体_GB2312" pitchFamily="49" charset="-122"/>
                <a:ea typeface="楷体_GB2312" pitchFamily="49" charset="-122"/>
              </a:rPr>
            </a:br>
            <a:r>
              <a:rPr kumimoji="1" lang="zh-CN" altLang="en-US" sz="2000" b="1">
                <a:solidFill>
                  <a:srgbClr val="0000FF"/>
                </a:solidFill>
                <a:latin typeface="楷体_GB2312" pitchFamily="49" charset="-122"/>
                <a:ea typeface="楷体_GB2312" pitchFamily="49" charset="-122"/>
              </a:rPr>
              <a:t>约</a:t>
            </a:r>
            <a:br>
              <a:rPr kumimoji="1" lang="zh-CN" altLang="en-US" sz="2000" b="1">
                <a:solidFill>
                  <a:srgbClr val="0000FF"/>
                </a:solidFill>
                <a:latin typeface="楷体_GB2312" pitchFamily="49" charset="-122"/>
                <a:ea typeface="楷体_GB2312" pitchFamily="49" charset="-122"/>
              </a:rPr>
            </a:br>
            <a:r>
              <a:rPr kumimoji="1" lang="zh-CN" altLang="en-US" sz="2000" b="1">
                <a:solidFill>
                  <a:srgbClr val="0000FF"/>
                </a:solidFill>
                <a:latin typeface="楷体_GB2312" pitchFamily="49" charset="-122"/>
                <a:ea typeface="楷体_GB2312" pitchFamily="49" charset="-122"/>
              </a:rPr>
              <a:t>数</a:t>
            </a:r>
            <a:br>
              <a:rPr kumimoji="1" lang="zh-CN" altLang="en-US" sz="2000" b="1">
                <a:solidFill>
                  <a:srgbClr val="0000FF"/>
                </a:solidFill>
                <a:latin typeface="楷体_GB2312" pitchFamily="49" charset="-122"/>
                <a:ea typeface="楷体_GB2312" pitchFamily="49" charset="-122"/>
              </a:rPr>
            </a:br>
            <a:r>
              <a:rPr kumimoji="1" lang="en-US" altLang="zh-CN" sz="2000" b="1">
                <a:solidFill>
                  <a:srgbClr val="0000FF"/>
                </a:solidFill>
                <a:latin typeface="楷体_GB2312" pitchFamily="49" charset="-122"/>
                <a:ea typeface="楷体_GB2312" pitchFamily="49" charset="-122"/>
              </a:rPr>
              <a:t>||</a:t>
            </a:r>
            <a:endParaRPr lang="en-US" altLang="zh-CN" sz="2000" b="1">
              <a:solidFill>
                <a:srgbClr val="0000FF"/>
              </a:solidFill>
              <a:latin typeface="Arial" panose="020B0604020202020204" pitchFamily="34" charset="0"/>
            </a:endParaRPr>
          </a:p>
        </p:txBody>
      </p:sp>
      <p:sp>
        <p:nvSpPr>
          <p:cNvPr id="25" name="Rectangle 23">
            <a:extLst>
              <a:ext uri="{FF2B5EF4-FFF2-40B4-BE49-F238E27FC236}">
                <a16:creationId xmlns:a16="http://schemas.microsoft.com/office/drawing/2014/main" id="{7A693345-8B78-9144-A098-76C9E8ED368D}"/>
              </a:ext>
            </a:extLst>
          </p:cNvPr>
          <p:cNvSpPr>
            <a:spLocks noChangeArrowheads="1"/>
          </p:cNvSpPr>
          <p:nvPr/>
        </p:nvSpPr>
        <p:spPr bwMode="auto">
          <a:xfrm>
            <a:off x="458788" y="5327720"/>
            <a:ext cx="4572000" cy="707886"/>
          </a:xfrm>
          <a:prstGeom prst="rect">
            <a:avLst/>
          </a:prstGeom>
          <a:noFill/>
          <a:ln>
            <a:noFill/>
          </a:ln>
          <a:effec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Clr>
                <a:srgbClr val="800000"/>
              </a:buClr>
              <a:buFont typeface="Wingdings" pitchFamily="2" charset="2"/>
              <a:buChar char="Ø"/>
              <a:defRPr/>
            </a:pPr>
            <a:r>
              <a:rPr kumimoji="1" lang="en-US" altLang="zh-CN" sz="2000" dirty="0">
                <a:solidFill>
                  <a:srgbClr val="0000FF"/>
                </a:solidFill>
                <a:latin typeface="楷体_GB2312" pitchFamily="49" charset="-122"/>
                <a:ea typeface="楷体_GB2312" pitchFamily="49" charset="-122"/>
              </a:rPr>
              <a:t> </a:t>
            </a:r>
            <a:r>
              <a:rPr kumimoji="1" lang="zh-CN" altLang="en-US" sz="2000" dirty="0">
                <a:solidFill>
                  <a:srgbClr val="0000FF"/>
                </a:solidFill>
                <a:latin typeface="楷体_GB2312" pitchFamily="49" charset="-122"/>
                <a:ea typeface="楷体_GB2312" pitchFamily="49" charset="-122"/>
              </a:rPr>
              <a:t>矩阵约数</a:t>
            </a:r>
            <a:r>
              <a:rPr kumimoji="1" lang="en-US" altLang="zh-CN" sz="2000" dirty="0">
                <a:solidFill>
                  <a:srgbClr val="0000FF"/>
                </a:solidFill>
                <a:latin typeface="楷体_GB2312" pitchFamily="49" charset="-122"/>
                <a:ea typeface="楷体_GB2312" pitchFamily="49" charset="-122"/>
              </a:rPr>
              <a:t>r=</a:t>
            </a:r>
            <a:r>
              <a:rPr kumimoji="1" lang="zh-CN" altLang="en-US" sz="2000" dirty="0">
                <a:solidFill>
                  <a:srgbClr val="0000FF"/>
                </a:solidFill>
                <a:latin typeface="楷体_GB2312" pitchFamily="49" charset="-122"/>
                <a:ea typeface="楷体_GB2312" pitchFamily="49" charset="-122"/>
              </a:rPr>
              <a:t>行约数</a:t>
            </a:r>
            <a:r>
              <a:rPr kumimoji="1" lang="en-US" altLang="zh-CN" sz="2000" dirty="0">
                <a:solidFill>
                  <a:srgbClr val="0000FF"/>
                </a:solidFill>
                <a:latin typeface="楷体_GB2312" pitchFamily="49" charset="-122"/>
                <a:ea typeface="楷体_GB2312" pitchFamily="49" charset="-122"/>
              </a:rPr>
              <a:t>+</a:t>
            </a:r>
            <a:r>
              <a:rPr kumimoji="1" lang="zh-CN" altLang="en-US" sz="2000" dirty="0">
                <a:solidFill>
                  <a:srgbClr val="0000FF"/>
                </a:solidFill>
                <a:latin typeface="楷体_GB2312" pitchFamily="49" charset="-122"/>
                <a:ea typeface="楷体_GB2312" pitchFamily="49" charset="-122"/>
              </a:rPr>
              <a:t>列约数</a:t>
            </a:r>
            <a:r>
              <a:rPr kumimoji="1" lang="en-US" altLang="zh-CN" sz="2000" dirty="0">
                <a:solidFill>
                  <a:srgbClr val="0000FF"/>
                </a:solidFill>
                <a:latin typeface="楷体_GB2312" pitchFamily="49" charset="-122"/>
                <a:ea typeface="楷体_GB2312" pitchFamily="49" charset="-122"/>
              </a:rPr>
              <a:t>=25</a:t>
            </a:r>
          </a:p>
          <a:p>
            <a:pPr eaLnBrk="1" hangingPunct="1">
              <a:buClr>
                <a:srgbClr val="800000"/>
              </a:buClr>
              <a:buFont typeface="Wingdings" pitchFamily="2" charset="2"/>
              <a:buChar char="Ø"/>
              <a:defRPr/>
            </a:pPr>
            <a:r>
              <a:rPr kumimoji="1" lang="en-US" altLang="zh-CN" sz="2000" dirty="0">
                <a:solidFill>
                  <a:srgbClr val="0000FF"/>
                </a:solidFill>
                <a:latin typeface="楷体_GB2312" pitchFamily="49" charset="-122"/>
                <a:ea typeface="楷体_GB2312" pitchFamily="49" charset="-122"/>
              </a:rPr>
              <a:t> </a:t>
            </a:r>
            <a:r>
              <a:rPr kumimoji="1" lang="zh-CN" altLang="en-US" sz="2000" dirty="0">
                <a:solidFill>
                  <a:srgbClr val="0000FF"/>
                </a:solidFill>
                <a:latin typeface="楷体_GB2312" pitchFamily="49" charset="-122"/>
                <a:ea typeface="楷体_GB2312" pitchFamily="49" charset="-122"/>
              </a:rPr>
              <a:t>最小代价函数</a:t>
            </a:r>
            <a:r>
              <a:rPr kumimoji="1" lang="en-US" altLang="zh-CN" sz="2000" dirty="0">
                <a:solidFill>
                  <a:srgbClr val="0000FF"/>
                </a:solidFill>
                <a:latin typeface="楷体_GB2312" pitchFamily="49" charset="-122"/>
                <a:ea typeface="楷体_GB2312" pitchFamily="49" charset="-122"/>
              </a:rPr>
              <a:t>C</a:t>
            </a:r>
            <a:r>
              <a:rPr kumimoji="1" lang="en-US" altLang="zh-CN" sz="2000" dirty="0">
                <a:solidFill>
                  <a:srgbClr val="0000FF"/>
                </a:solidFill>
                <a:latin typeface="Arial" panose="020B0604020202020204" pitchFamily="34" charset="0"/>
                <a:ea typeface="楷体_GB2312" pitchFamily="49" charset="-122"/>
              </a:rPr>
              <a:t>’</a:t>
            </a:r>
            <a:r>
              <a:rPr kumimoji="1" lang="en-US" altLang="zh-CN" sz="2000" dirty="0">
                <a:solidFill>
                  <a:srgbClr val="0000FF"/>
                </a:solidFill>
                <a:latin typeface="楷体_GB2312" pitchFamily="49" charset="-122"/>
                <a:ea typeface="楷体_GB2312" pitchFamily="49" charset="-122"/>
              </a:rPr>
              <a:t>(1)=25</a:t>
            </a:r>
          </a:p>
        </p:txBody>
      </p:sp>
    </p:spTree>
    <p:extLst>
      <p:ext uri="{BB962C8B-B14F-4D97-AF65-F5344CB8AC3E}">
        <p14:creationId xmlns:p14="http://schemas.microsoft.com/office/powerpoint/2010/main" val="72332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47</a:t>
            </a:fld>
            <a:endParaRPr lang="en-US" altLang="zh-CN"/>
          </a:p>
        </p:txBody>
      </p:sp>
      <p:sp>
        <p:nvSpPr>
          <p:cNvPr id="4" name="Rectangle 2">
            <a:extLst>
              <a:ext uri="{FF2B5EF4-FFF2-40B4-BE49-F238E27FC236}">
                <a16:creationId xmlns:a16="http://schemas.microsoft.com/office/drawing/2014/main" id="{473E307B-7CB7-FE4F-8037-FD4FEFAD62F0}"/>
              </a:ext>
            </a:extLst>
          </p:cNvPr>
          <p:cNvSpPr>
            <a:spLocks noChangeArrowheads="1"/>
          </p:cNvSpPr>
          <p:nvPr/>
        </p:nvSpPr>
        <p:spPr bwMode="auto">
          <a:xfrm>
            <a:off x="609600" y="990600"/>
            <a:ext cx="7772400" cy="11430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600">
                <a:solidFill>
                  <a:srgbClr val="660033"/>
                </a:solidFill>
                <a:effectLst>
                  <a:outerShdw blurRad="38100" dist="38100" dir="2700000" algn="tl">
                    <a:srgbClr val="C0C0C0"/>
                  </a:outerShdw>
                </a:effectLst>
                <a:latin typeface="Arial" panose="020B0604020202020204" pitchFamily="34" charset="0"/>
                <a:ea typeface="华文隶书" panose="02010800040101010101" pitchFamily="2" charset="-122"/>
              </a:rPr>
              <a:t>C’(X)</a:t>
            </a:r>
            <a:r>
              <a:rPr lang="zh-CN" altLang="en-US" sz="3600">
                <a:solidFill>
                  <a:srgbClr val="660033"/>
                </a:solidFill>
                <a:effectLst>
                  <a:outerShdw blurRad="38100" dist="38100" dir="2700000" algn="tl">
                    <a:srgbClr val="C0C0C0"/>
                  </a:outerShdw>
                </a:effectLst>
                <a:latin typeface="Arial" panose="020B0604020202020204" pitchFamily="34" charset="0"/>
                <a:ea typeface="华文隶书" panose="02010800040101010101" pitchFamily="2" charset="-122"/>
              </a:rPr>
              <a:t>计算</a:t>
            </a:r>
          </a:p>
        </p:txBody>
      </p:sp>
      <p:sp>
        <p:nvSpPr>
          <p:cNvPr id="5" name="Rectangle 3" descr="Rectangle: Click to edit Master text styles&#13;&#10;Second level&#13;&#10;Third level&#13;&#10;Fourth level&#13;&#10;Fifth level">
            <a:extLst>
              <a:ext uri="{FF2B5EF4-FFF2-40B4-BE49-F238E27FC236}">
                <a16:creationId xmlns:a16="http://schemas.microsoft.com/office/drawing/2014/main" id="{6FD29A18-1B06-1044-BE85-BE1BD59AAFA5}"/>
              </a:ext>
            </a:extLst>
          </p:cNvPr>
          <p:cNvSpPr>
            <a:spLocks noChangeArrowheads="1"/>
          </p:cNvSpPr>
          <p:nvPr/>
        </p:nvSpPr>
        <p:spPr bwMode="auto">
          <a:xfrm>
            <a:off x="838200" y="2286000"/>
            <a:ext cx="8001000" cy="4114800"/>
          </a:xfrm>
          <a:prstGeom prst="rect">
            <a:avLst/>
          </a:prstGeom>
          <a:noFill/>
          <a:ln>
            <a:noFill/>
          </a:ln>
          <a:effec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defRPr/>
            </a:pPr>
            <a:r>
              <a:rPr lang="zh-CN" altLang="en-US" sz="2800" dirty="0"/>
              <a:t>令</a:t>
            </a:r>
            <a:r>
              <a:rPr lang="en-US" altLang="zh-CN" sz="2800" dirty="0"/>
              <a:t>S</a:t>
            </a:r>
            <a:r>
              <a:rPr lang="zh-CN" altLang="en-US" sz="2800" dirty="0"/>
              <a:t>为</a:t>
            </a:r>
            <a:r>
              <a:rPr lang="en-US" altLang="zh-CN" sz="2800" dirty="0"/>
              <a:t>R</a:t>
            </a:r>
            <a:r>
              <a:rPr lang="zh-CN" altLang="en-US" sz="2800" dirty="0"/>
              <a:t>的子结点且</a:t>
            </a:r>
            <a:r>
              <a:rPr lang="en-US" altLang="zh-CN" sz="2800" dirty="0"/>
              <a:t>S</a:t>
            </a:r>
            <a:r>
              <a:rPr lang="zh-CN" altLang="en-US" sz="2800" dirty="0"/>
              <a:t>不是叶结点</a:t>
            </a:r>
            <a:r>
              <a:rPr lang="en-US" altLang="zh-CN" sz="2800" dirty="0"/>
              <a:t>C</a:t>
            </a:r>
            <a:r>
              <a:rPr lang="en-US" altLang="zh-CN" sz="2800" dirty="0">
                <a:latin typeface="Tahoma" panose="020B0604030504040204" pitchFamily="34" charset="0"/>
              </a:rPr>
              <a:t>’</a:t>
            </a:r>
            <a:r>
              <a:rPr lang="en-US" altLang="zh-CN" sz="2800" dirty="0"/>
              <a:t>(S)=C</a:t>
            </a:r>
            <a:r>
              <a:rPr lang="en-US" altLang="zh-CN" sz="2800" dirty="0">
                <a:latin typeface="Tahoma" panose="020B0604030504040204" pitchFamily="34" charset="0"/>
              </a:rPr>
              <a:t>’</a:t>
            </a:r>
            <a:r>
              <a:rPr lang="en-US" altLang="zh-CN" sz="2800" dirty="0"/>
              <a:t>(R)+A(</a:t>
            </a:r>
            <a:r>
              <a:rPr lang="en-US" altLang="zh-CN" sz="2800" dirty="0" err="1"/>
              <a:t>i,j</a:t>
            </a:r>
            <a:r>
              <a:rPr lang="en-US" altLang="zh-CN" sz="2800" dirty="0"/>
              <a:t>)+</a:t>
            </a:r>
            <a:r>
              <a:rPr lang="en-US" altLang="zh-CN" sz="2800" dirty="0" err="1"/>
              <a:t>r,r</a:t>
            </a:r>
            <a:r>
              <a:rPr lang="zh-CN" altLang="en-US" sz="2800" dirty="0"/>
              <a:t>为结点</a:t>
            </a:r>
            <a:r>
              <a:rPr lang="en-US" altLang="zh-CN" sz="2800" dirty="0"/>
              <a:t>S</a:t>
            </a:r>
            <a:r>
              <a:rPr lang="zh-CN" altLang="en-US" sz="2800" dirty="0"/>
              <a:t>处的归约数</a:t>
            </a:r>
            <a:r>
              <a:rPr lang="en-US" altLang="zh-CN" sz="2800" dirty="0"/>
              <a:t>.</a:t>
            </a:r>
          </a:p>
          <a:p>
            <a:pPr eaLnBrk="1" hangingPunct="1">
              <a:lnSpc>
                <a:spcPct val="110000"/>
              </a:lnSpc>
              <a:buFontTx/>
              <a:buNone/>
              <a:defRPr/>
            </a:pPr>
            <a:r>
              <a:rPr lang="en-US" altLang="zh-CN" sz="2800" dirty="0"/>
              <a:t>   A(</a:t>
            </a:r>
            <a:r>
              <a:rPr lang="en-US" altLang="zh-CN" sz="2800" dirty="0" err="1"/>
              <a:t>i,j</a:t>
            </a:r>
            <a:r>
              <a:rPr lang="en-US" altLang="zh-CN" sz="2800" dirty="0"/>
              <a:t>)</a:t>
            </a:r>
            <a:r>
              <a:rPr lang="zh-CN" altLang="en-US" sz="2800" dirty="0"/>
              <a:t>为</a:t>
            </a:r>
            <a:r>
              <a:rPr lang="en-US" altLang="zh-CN" sz="2800" dirty="0"/>
              <a:t>R</a:t>
            </a:r>
            <a:r>
              <a:rPr lang="zh-CN" altLang="en-US" sz="2800" dirty="0"/>
              <a:t>的归约矩阵中边</a:t>
            </a:r>
            <a:r>
              <a:rPr lang="en-US" altLang="zh-CN" sz="2800" dirty="0"/>
              <a:t>&lt;</a:t>
            </a:r>
            <a:r>
              <a:rPr lang="en-US" altLang="zh-CN" sz="2800" dirty="0" err="1"/>
              <a:t>i,j</a:t>
            </a:r>
            <a:r>
              <a:rPr lang="en-US" altLang="zh-CN" sz="2800" dirty="0"/>
              <a:t>&gt;</a:t>
            </a:r>
            <a:r>
              <a:rPr lang="zh-CN" altLang="en-US" sz="2800" dirty="0"/>
              <a:t>的权值</a:t>
            </a:r>
            <a:r>
              <a:rPr lang="en-US" altLang="zh-CN" sz="2800" dirty="0"/>
              <a:t>.</a:t>
            </a:r>
          </a:p>
          <a:p>
            <a:pPr eaLnBrk="1" hangingPunct="1">
              <a:lnSpc>
                <a:spcPct val="110000"/>
              </a:lnSpc>
              <a:defRPr/>
            </a:pPr>
            <a:r>
              <a:rPr lang="zh-CN" altLang="en-US" sz="2800" dirty="0"/>
              <a:t>将</a:t>
            </a:r>
            <a:r>
              <a:rPr lang="en-US" altLang="zh-CN" sz="2800" dirty="0"/>
              <a:t>R</a:t>
            </a:r>
            <a:r>
              <a:rPr lang="zh-CN" altLang="en-US" sz="2800" dirty="0"/>
              <a:t>的归约矩阵中</a:t>
            </a:r>
            <a:r>
              <a:rPr lang="en-US" altLang="zh-CN" sz="2800" dirty="0" err="1"/>
              <a:t>i</a:t>
            </a:r>
            <a:r>
              <a:rPr lang="zh-CN" altLang="en-US" sz="2800" dirty="0"/>
              <a:t>行</a:t>
            </a:r>
            <a:r>
              <a:rPr lang="en-US" altLang="zh-CN" sz="2800" dirty="0"/>
              <a:t>j</a:t>
            </a:r>
            <a:r>
              <a:rPr lang="zh-CN" altLang="en-US" sz="2800" dirty="0"/>
              <a:t>列置为∞</a:t>
            </a:r>
            <a:r>
              <a:rPr lang="en-US" altLang="zh-CN" sz="2800" dirty="0"/>
              <a:t>(</a:t>
            </a:r>
            <a:r>
              <a:rPr lang="zh-CN" altLang="en-US" sz="2800" dirty="0"/>
              <a:t>禁止再选择结点</a:t>
            </a:r>
            <a:r>
              <a:rPr lang="en-US" altLang="zh-CN" sz="2800" dirty="0" err="1"/>
              <a:t>i</a:t>
            </a:r>
            <a:r>
              <a:rPr lang="zh-CN" altLang="en-US" sz="2800" dirty="0"/>
              <a:t>的出边和的</a:t>
            </a:r>
            <a:r>
              <a:rPr lang="en-US" altLang="zh-CN" sz="2800" dirty="0"/>
              <a:t>j</a:t>
            </a:r>
            <a:r>
              <a:rPr lang="zh-CN" altLang="en-US" sz="2800" dirty="0"/>
              <a:t>入边</a:t>
            </a:r>
            <a:r>
              <a:rPr lang="en-US" altLang="zh-CN" sz="2800" dirty="0"/>
              <a:t>);</a:t>
            </a:r>
            <a:r>
              <a:rPr lang="zh-CN" altLang="en-US" sz="2800" dirty="0"/>
              <a:t>将</a:t>
            </a:r>
            <a:r>
              <a:rPr lang="en-US" altLang="zh-CN" sz="2800" dirty="0"/>
              <a:t>A(j,1)</a:t>
            </a:r>
            <a:r>
              <a:rPr lang="zh-CN" altLang="en-US" sz="2800" dirty="0"/>
              <a:t>置为∞</a:t>
            </a:r>
            <a:r>
              <a:rPr lang="en-US" altLang="zh-CN" sz="2800" dirty="0"/>
              <a:t>.</a:t>
            </a:r>
            <a:r>
              <a:rPr lang="zh-CN" altLang="en-US" sz="2800" dirty="0"/>
              <a:t>得到的</a:t>
            </a:r>
            <a:r>
              <a:rPr lang="en-US" altLang="zh-CN" sz="2800" dirty="0"/>
              <a:t>S</a:t>
            </a:r>
            <a:r>
              <a:rPr lang="zh-CN" altLang="en-US" sz="2800" dirty="0"/>
              <a:t>处的矩阵</a:t>
            </a:r>
            <a:r>
              <a:rPr lang="en-US" altLang="zh-CN" sz="2800" dirty="0"/>
              <a:t>.</a:t>
            </a:r>
            <a:r>
              <a:rPr lang="zh-CN" altLang="en-US" sz="2800" dirty="0"/>
              <a:t>对其归约得到</a:t>
            </a:r>
            <a:r>
              <a:rPr lang="en-US" altLang="zh-CN" sz="2800" dirty="0"/>
              <a:t>r.</a:t>
            </a:r>
          </a:p>
          <a:p>
            <a:pPr eaLnBrk="1" hangingPunct="1">
              <a:lnSpc>
                <a:spcPct val="110000"/>
              </a:lnSpc>
              <a:defRPr/>
            </a:pPr>
            <a:r>
              <a:rPr lang="zh-CN" altLang="en-US" sz="2800" dirty="0"/>
              <a:t>如</a:t>
            </a:r>
            <a:r>
              <a:rPr lang="en-US" altLang="zh-CN" sz="2800" dirty="0"/>
              <a:t>S</a:t>
            </a:r>
            <a:r>
              <a:rPr lang="zh-CN" altLang="en-US" sz="2800" dirty="0"/>
              <a:t>为叶结点</a:t>
            </a:r>
            <a:r>
              <a:rPr lang="en-US" altLang="zh-CN" sz="2800" dirty="0"/>
              <a:t>,C</a:t>
            </a:r>
            <a:r>
              <a:rPr lang="en-US" altLang="zh-CN" sz="2800" dirty="0">
                <a:latin typeface="Tahoma" panose="020B0604030504040204" pitchFamily="34" charset="0"/>
              </a:rPr>
              <a:t>’</a:t>
            </a:r>
            <a:r>
              <a:rPr lang="en-US" altLang="zh-CN" sz="2800" dirty="0"/>
              <a:t>(S)=</a:t>
            </a:r>
            <a:r>
              <a:rPr lang="zh-CN" altLang="en-US" sz="2800" dirty="0"/>
              <a:t>根到此叶结点的周游路线成本</a:t>
            </a:r>
          </a:p>
        </p:txBody>
      </p:sp>
    </p:spTree>
    <p:extLst>
      <p:ext uri="{BB962C8B-B14F-4D97-AF65-F5344CB8AC3E}">
        <p14:creationId xmlns:p14="http://schemas.microsoft.com/office/powerpoint/2010/main" val="2904013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48</a:t>
            </a:fld>
            <a:endParaRPr lang="en-US" altLang="zh-CN"/>
          </a:p>
        </p:txBody>
      </p:sp>
      <p:sp>
        <p:nvSpPr>
          <p:cNvPr id="4" name="Rectangle 2">
            <a:extLst>
              <a:ext uri="{FF2B5EF4-FFF2-40B4-BE49-F238E27FC236}">
                <a16:creationId xmlns:a16="http://schemas.microsoft.com/office/drawing/2014/main" id="{3A76EC71-33EA-A344-9ECA-293247DB2B2D}"/>
              </a:ext>
            </a:extLst>
          </p:cNvPr>
          <p:cNvSpPr>
            <a:spLocks noChangeArrowheads="1"/>
          </p:cNvSpPr>
          <p:nvPr/>
        </p:nvSpPr>
        <p:spPr bwMode="auto">
          <a:xfrm>
            <a:off x="609600" y="1066800"/>
            <a:ext cx="7772400" cy="11430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600">
                <a:solidFill>
                  <a:srgbClr val="660033"/>
                </a:solidFill>
                <a:effectLst>
                  <a:outerShdw blurRad="38100" dist="38100" dir="2700000" algn="tl">
                    <a:srgbClr val="C0C0C0"/>
                  </a:outerShdw>
                </a:effectLst>
                <a:latin typeface="Arial" panose="020B0604020202020204" pitchFamily="34" charset="0"/>
                <a:ea typeface="华文隶书" panose="02010800040101010101" pitchFamily="2" charset="-122"/>
              </a:rPr>
              <a:t>C’(X)</a:t>
            </a:r>
            <a:r>
              <a:rPr lang="zh-CN" altLang="en-US" sz="3600">
                <a:solidFill>
                  <a:srgbClr val="660033"/>
                </a:solidFill>
                <a:effectLst>
                  <a:outerShdw blurRad="38100" dist="38100" dir="2700000" algn="tl">
                    <a:srgbClr val="C0C0C0"/>
                  </a:outerShdw>
                </a:effectLst>
                <a:latin typeface="Arial" panose="020B0604020202020204" pitchFamily="34" charset="0"/>
                <a:ea typeface="华文隶书" panose="02010800040101010101" pitchFamily="2" charset="-122"/>
              </a:rPr>
              <a:t>计算</a:t>
            </a:r>
          </a:p>
        </p:txBody>
      </p:sp>
      <p:sp>
        <p:nvSpPr>
          <p:cNvPr id="5" name="Rectangle 3" descr="Rectangle: Click to edit Master text styles&#13;&#10;Second level&#13;&#10;Third level&#13;&#10;Fourth level&#13;&#10;Fifth level">
            <a:extLst>
              <a:ext uri="{FF2B5EF4-FFF2-40B4-BE49-F238E27FC236}">
                <a16:creationId xmlns:a16="http://schemas.microsoft.com/office/drawing/2014/main" id="{80B60972-0255-3A4D-8B52-0E38A18523F4}"/>
              </a:ext>
            </a:extLst>
          </p:cNvPr>
          <p:cNvSpPr>
            <a:spLocks noChangeArrowheads="1"/>
          </p:cNvSpPr>
          <p:nvPr/>
        </p:nvSpPr>
        <p:spPr bwMode="auto">
          <a:xfrm>
            <a:off x="838200" y="2667000"/>
            <a:ext cx="3662363" cy="4114800"/>
          </a:xfrm>
          <a:prstGeom prst="rect">
            <a:avLst/>
          </a:prstGeom>
          <a:noFill/>
          <a:ln>
            <a:noFill/>
          </a:ln>
          <a:effec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fontAlgn="base">
              <a:spcBef>
                <a:spcPct val="20000"/>
              </a:spcBef>
              <a:spcAft>
                <a:spcPct val="0"/>
              </a:spcAft>
              <a:buChar char="»"/>
              <a:defRPr>
                <a:solidFill>
                  <a:schemeClr val="tx1"/>
                </a:solidFill>
                <a:latin typeface="Arial" charset="0"/>
              </a:defRPr>
            </a:lvl6pPr>
            <a:lvl7pPr marL="2971800" indent="-228600" fontAlgn="base">
              <a:spcBef>
                <a:spcPct val="20000"/>
              </a:spcBef>
              <a:spcAft>
                <a:spcPct val="0"/>
              </a:spcAft>
              <a:buChar char="»"/>
              <a:defRPr>
                <a:solidFill>
                  <a:schemeClr val="tx1"/>
                </a:solidFill>
                <a:latin typeface="Arial" charset="0"/>
              </a:defRPr>
            </a:lvl7pPr>
            <a:lvl8pPr marL="3429000" indent="-228600" fontAlgn="base">
              <a:spcBef>
                <a:spcPct val="20000"/>
              </a:spcBef>
              <a:spcAft>
                <a:spcPct val="0"/>
              </a:spcAft>
              <a:buChar char="»"/>
              <a:defRPr>
                <a:solidFill>
                  <a:schemeClr val="tx1"/>
                </a:solidFill>
                <a:latin typeface="Arial" charset="0"/>
              </a:defRPr>
            </a:lvl8pPr>
            <a:lvl9pPr marL="3886200" indent="-228600" fontAlgn="base">
              <a:spcBef>
                <a:spcPct val="20000"/>
              </a:spcBef>
              <a:spcAft>
                <a:spcPct val="0"/>
              </a:spcAft>
              <a:buChar char="»"/>
              <a:defRPr>
                <a:solidFill>
                  <a:schemeClr val="tx1"/>
                </a:solidFill>
                <a:latin typeface="Arial" charset="0"/>
              </a:defRPr>
            </a:lvl9pPr>
          </a:lstStyle>
          <a:p>
            <a:pPr eaLnBrk="1" hangingPunct="1">
              <a:defRPr/>
            </a:pPr>
            <a:r>
              <a:rPr lang="zh-CN" altLang="en-US">
                <a:ea typeface="宋体" charset="-122"/>
              </a:rPr>
              <a:t>结点</a:t>
            </a:r>
            <a:r>
              <a:rPr lang="en-US" altLang="zh-CN">
                <a:ea typeface="宋体" charset="-122"/>
              </a:rPr>
              <a:t>2</a:t>
            </a:r>
            <a:r>
              <a:rPr lang="zh-CN" altLang="en-US">
                <a:ea typeface="宋体" charset="-122"/>
              </a:rPr>
              <a:t>处的矩阵</a:t>
            </a:r>
          </a:p>
          <a:p>
            <a:pPr eaLnBrk="1" hangingPunct="1">
              <a:defRPr/>
            </a:pPr>
            <a:r>
              <a:rPr lang="zh-CN" altLang="en-US">
                <a:ea typeface="宋体" charset="-122"/>
              </a:rPr>
              <a:t>已是归约矩阵</a:t>
            </a:r>
          </a:p>
          <a:p>
            <a:pPr eaLnBrk="1" hangingPunct="1">
              <a:defRPr/>
            </a:pPr>
            <a:r>
              <a:rPr lang="en-US" altLang="zh-CN">
                <a:ea typeface="宋体" charset="-122"/>
              </a:rPr>
              <a:t>C</a:t>
            </a:r>
            <a:r>
              <a:rPr lang="en-US" altLang="zh-CN">
                <a:latin typeface="Tahoma" charset="0"/>
                <a:ea typeface="宋体" charset="-122"/>
              </a:rPr>
              <a:t>’</a:t>
            </a:r>
            <a:r>
              <a:rPr lang="en-US" altLang="zh-CN">
                <a:ea typeface="宋体" charset="-122"/>
              </a:rPr>
              <a:t>(2)=25+10=35</a:t>
            </a:r>
          </a:p>
          <a:p>
            <a:pPr eaLnBrk="1" hangingPunct="1">
              <a:defRPr/>
            </a:pPr>
            <a:endParaRPr lang="en-US" altLang="zh-CN">
              <a:ea typeface="宋体" charset="-122"/>
            </a:endParaRPr>
          </a:p>
        </p:txBody>
      </p:sp>
      <p:graphicFrame>
        <p:nvGraphicFramePr>
          <p:cNvPr id="6" name="Object 4">
            <a:extLst>
              <a:ext uri="{FF2B5EF4-FFF2-40B4-BE49-F238E27FC236}">
                <a16:creationId xmlns:a16="http://schemas.microsoft.com/office/drawing/2014/main" id="{2824A06F-F060-794C-8D4A-5AD5A052AABA}"/>
              </a:ext>
            </a:extLst>
          </p:cNvPr>
          <p:cNvGraphicFramePr>
            <a:graphicFrameLocks noChangeAspect="1"/>
          </p:cNvGraphicFramePr>
          <p:nvPr/>
        </p:nvGraphicFramePr>
        <p:xfrm>
          <a:off x="4716463" y="2319338"/>
          <a:ext cx="3600450" cy="2879725"/>
        </p:xfrm>
        <a:graphic>
          <a:graphicData uri="http://schemas.openxmlformats.org/presentationml/2006/ole">
            <mc:AlternateContent xmlns:mc="http://schemas.openxmlformats.org/markup-compatibility/2006">
              <mc:Choice xmlns:v="urn:schemas-microsoft-com:vml" Requires="v">
                <p:oleObj spid="_x0000_s47110" name="公式" r:id="rId3" imgW="38036500" imgH="26327100" progId="Equation.3">
                  <p:embed/>
                </p:oleObj>
              </mc:Choice>
              <mc:Fallback>
                <p:oleObj name="公式" r:id="rId3" imgW="38036500" imgH="26327100" progId="Equation.3">
                  <p:embed/>
                  <p:pic>
                    <p:nvPicPr>
                      <p:cNvPr id="55301" name="Object 4">
                        <a:extLst>
                          <a:ext uri="{FF2B5EF4-FFF2-40B4-BE49-F238E27FC236}">
                            <a16:creationId xmlns:a16="http://schemas.microsoft.com/office/drawing/2014/main" id="{4A048F94-3D97-FD44-9157-5544E4792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319338"/>
                        <a:ext cx="3600450" cy="287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37579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49</a:t>
            </a:fld>
            <a:endParaRPr lang="en-US" altLang="zh-CN"/>
          </a:p>
        </p:txBody>
      </p:sp>
      <p:sp>
        <p:nvSpPr>
          <p:cNvPr id="4" name="Rectangle 2">
            <a:extLst>
              <a:ext uri="{FF2B5EF4-FFF2-40B4-BE49-F238E27FC236}">
                <a16:creationId xmlns:a16="http://schemas.microsoft.com/office/drawing/2014/main" id="{B327FEB9-A4F4-4042-98F1-D8E92755B17C}"/>
              </a:ext>
            </a:extLst>
          </p:cNvPr>
          <p:cNvSpPr>
            <a:spLocks noChangeArrowheads="1"/>
          </p:cNvSpPr>
          <p:nvPr/>
        </p:nvSpPr>
        <p:spPr bwMode="auto">
          <a:xfrm>
            <a:off x="609600" y="914400"/>
            <a:ext cx="7772400" cy="1143000"/>
          </a:xfrm>
          <a:prstGeom prst="rect">
            <a:avLst/>
          </a:prstGeom>
          <a:noFill/>
          <a:ln>
            <a:noFill/>
          </a:ln>
          <a:effec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3600">
                <a:solidFill>
                  <a:srgbClr val="660033"/>
                </a:solidFill>
                <a:effectLst>
                  <a:outerShdw blurRad="38100" dist="38100" dir="2700000" algn="tl">
                    <a:srgbClr val="C0C0C0"/>
                  </a:outerShdw>
                </a:effectLst>
                <a:latin typeface="Arial" panose="020B0604020202020204" pitchFamily="34" charset="0"/>
                <a:ea typeface="华文隶书" panose="02010800040101010101" pitchFamily="2" charset="-122"/>
              </a:rPr>
              <a:t>C’(X)</a:t>
            </a:r>
            <a:r>
              <a:rPr lang="zh-CN" altLang="en-US" sz="3600">
                <a:solidFill>
                  <a:srgbClr val="660033"/>
                </a:solidFill>
                <a:effectLst>
                  <a:outerShdw blurRad="38100" dist="38100" dir="2700000" algn="tl">
                    <a:srgbClr val="C0C0C0"/>
                  </a:outerShdw>
                </a:effectLst>
                <a:latin typeface="Arial" panose="020B0604020202020204" pitchFamily="34" charset="0"/>
                <a:ea typeface="华文隶书" panose="02010800040101010101" pitchFamily="2" charset="-122"/>
              </a:rPr>
              <a:t>计算</a:t>
            </a:r>
          </a:p>
        </p:txBody>
      </p:sp>
      <p:sp>
        <p:nvSpPr>
          <p:cNvPr id="5" name="Rectangle 3" descr="Rectangle: Click to edit Master text styles&#13;&#10;Second level&#13;&#10;Third level&#13;&#10;Fourth level&#13;&#10;Fifth level">
            <a:extLst>
              <a:ext uri="{FF2B5EF4-FFF2-40B4-BE49-F238E27FC236}">
                <a16:creationId xmlns:a16="http://schemas.microsoft.com/office/drawing/2014/main" id="{5832F8F0-4FA7-254B-94CF-05A26D665E75}"/>
              </a:ext>
            </a:extLst>
          </p:cNvPr>
          <p:cNvSpPr>
            <a:spLocks noChangeArrowheads="1"/>
          </p:cNvSpPr>
          <p:nvPr/>
        </p:nvSpPr>
        <p:spPr bwMode="auto">
          <a:xfrm>
            <a:off x="838200" y="2514600"/>
            <a:ext cx="3810000" cy="4114800"/>
          </a:xfrm>
          <a:prstGeom prst="rect">
            <a:avLst/>
          </a:prstGeom>
          <a:noFill/>
          <a:ln>
            <a:noFill/>
          </a:ln>
          <a:effec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fontAlgn="base">
              <a:spcBef>
                <a:spcPct val="20000"/>
              </a:spcBef>
              <a:spcAft>
                <a:spcPct val="0"/>
              </a:spcAft>
              <a:buChar char="»"/>
              <a:defRPr>
                <a:solidFill>
                  <a:schemeClr val="tx1"/>
                </a:solidFill>
                <a:latin typeface="Arial" charset="0"/>
              </a:defRPr>
            </a:lvl6pPr>
            <a:lvl7pPr marL="2971800" indent="-228600" fontAlgn="base">
              <a:spcBef>
                <a:spcPct val="20000"/>
              </a:spcBef>
              <a:spcAft>
                <a:spcPct val="0"/>
              </a:spcAft>
              <a:buChar char="»"/>
              <a:defRPr>
                <a:solidFill>
                  <a:schemeClr val="tx1"/>
                </a:solidFill>
                <a:latin typeface="Arial" charset="0"/>
              </a:defRPr>
            </a:lvl7pPr>
            <a:lvl8pPr marL="3429000" indent="-228600" fontAlgn="base">
              <a:spcBef>
                <a:spcPct val="20000"/>
              </a:spcBef>
              <a:spcAft>
                <a:spcPct val="0"/>
              </a:spcAft>
              <a:buChar char="»"/>
              <a:defRPr>
                <a:solidFill>
                  <a:schemeClr val="tx1"/>
                </a:solidFill>
                <a:latin typeface="Arial" charset="0"/>
              </a:defRPr>
            </a:lvl8pPr>
            <a:lvl9pPr marL="3886200" indent="-228600" fontAlgn="base">
              <a:spcBef>
                <a:spcPct val="20000"/>
              </a:spcBef>
              <a:spcAft>
                <a:spcPct val="0"/>
              </a:spcAft>
              <a:buChar char="»"/>
              <a:defRPr>
                <a:solidFill>
                  <a:schemeClr val="tx1"/>
                </a:solidFill>
                <a:latin typeface="Arial" charset="0"/>
              </a:defRPr>
            </a:lvl9pPr>
          </a:lstStyle>
          <a:p>
            <a:pPr eaLnBrk="1" hangingPunct="1">
              <a:defRPr/>
            </a:pPr>
            <a:r>
              <a:rPr lang="zh-CN" altLang="en-US">
                <a:ea typeface="宋体" charset="-122"/>
              </a:rPr>
              <a:t>结点</a:t>
            </a:r>
            <a:r>
              <a:rPr lang="en-US" altLang="zh-CN">
                <a:ea typeface="宋体" charset="-122"/>
              </a:rPr>
              <a:t>3</a:t>
            </a:r>
            <a:r>
              <a:rPr lang="zh-CN" altLang="en-US">
                <a:ea typeface="宋体" charset="-122"/>
              </a:rPr>
              <a:t>处的矩阵</a:t>
            </a:r>
          </a:p>
          <a:p>
            <a:pPr eaLnBrk="1" hangingPunct="1">
              <a:defRPr/>
            </a:pPr>
            <a:r>
              <a:rPr lang="zh-CN" altLang="en-US">
                <a:ea typeface="宋体" charset="-122"/>
              </a:rPr>
              <a:t>对其归约得归约数</a:t>
            </a:r>
            <a:r>
              <a:rPr lang="en-US" altLang="zh-CN">
                <a:ea typeface="宋体" charset="-122"/>
              </a:rPr>
              <a:t>11</a:t>
            </a:r>
          </a:p>
          <a:p>
            <a:pPr eaLnBrk="1" hangingPunct="1">
              <a:defRPr/>
            </a:pPr>
            <a:r>
              <a:rPr lang="en-US" altLang="zh-CN">
                <a:ea typeface="宋体" charset="-122"/>
              </a:rPr>
              <a:t>C</a:t>
            </a:r>
            <a:r>
              <a:rPr lang="en-US" altLang="zh-CN">
                <a:latin typeface="Tahoma" charset="0"/>
                <a:ea typeface="宋体" charset="-122"/>
              </a:rPr>
              <a:t>’</a:t>
            </a:r>
            <a:r>
              <a:rPr lang="en-US" altLang="zh-CN">
                <a:ea typeface="宋体" charset="-122"/>
              </a:rPr>
              <a:t>(3)=25+17+11=53</a:t>
            </a:r>
          </a:p>
          <a:p>
            <a:pPr eaLnBrk="1" hangingPunct="1">
              <a:defRPr/>
            </a:pPr>
            <a:endParaRPr lang="en-US" altLang="zh-CN">
              <a:ea typeface="宋体" charset="-122"/>
            </a:endParaRPr>
          </a:p>
        </p:txBody>
      </p:sp>
      <p:graphicFrame>
        <p:nvGraphicFramePr>
          <p:cNvPr id="6" name="Object 4">
            <a:extLst>
              <a:ext uri="{FF2B5EF4-FFF2-40B4-BE49-F238E27FC236}">
                <a16:creationId xmlns:a16="http://schemas.microsoft.com/office/drawing/2014/main" id="{DFC41D6C-391A-7A48-850B-9B48711D36D1}"/>
              </a:ext>
            </a:extLst>
          </p:cNvPr>
          <p:cNvGraphicFramePr>
            <a:graphicFrameLocks noChangeAspect="1"/>
          </p:cNvGraphicFramePr>
          <p:nvPr/>
        </p:nvGraphicFramePr>
        <p:xfrm>
          <a:off x="4787900" y="2382838"/>
          <a:ext cx="3816350" cy="2725737"/>
        </p:xfrm>
        <a:graphic>
          <a:graphicData uri="http://schemas.openxmlformats.org/presentationml/2006/ole">
            <mc:AlternateContent xmlns:mc="http://schemas.openxmlformats.org/markup-compatibility/2006">
              <mc:Choice xmlns:v="urn:schemas-microsoft-com:vml" Requires="v">
                <p:oleObj spid="_x0000_s48133" name="公式" r:id="rId3" imgW="36868100" imgH="26327100" progId="Equation.3">
                  <p:embed/>
                </p:oleObj>
              </mc:Choice>
              <mc:Fallback>
                <p:oleObj name="公式" r:id="rId3" imgW="36868100" imgH="26327100" progId="Equation.3">
                  <p:embed/>
                  <p:pic>
                    <p:nvPicPr>
                      <p:cNvPr id="56325" name="Object 4">
                        <a:extLst>
                          <a:ext uri="{FF2B5EF4-FFF2-40B4-BE49-F238E27FC236}">
                            <a16:creationId xmlns:a16="http://schemas.microsoft.com/office/drawing/2014/main" id="{DCA29C33-8D6A-7B43-BAD2-87C7C35BD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382838"/>
                        <a:ext cx="3816350" cy="272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62279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  言</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a:t>
            </a:fld>
            <a:endParaRPr lang="en-US" altLang="zh-CN"/>
          </a:p>
        </p:txBody>
      </p:sp>
      <p:sp>
        <p:nvSpPr>
          <p:cNvPr id="5" name="Rectangle 6">
            <a:extLst>
              <a:ext uri="{FF2B5EF4-FFF2-40B4-BE49-F238E27FC236}">
                <a16:creationId xmlns:a16="http://schemas.microsoft.com/office/drawing/2014/main" id="{FEBA4A63-788C-654A-9683-8ADC1F778480}"/>
              </a:ext>
            </a:extLst>
          </p:cNvPr>
          <p:cNvSpPr txBox="1">
            <a:spLocks noChangeArrowheads="1"/>
          </p:cNvSpPr>
          <p:nvPr/>
        </p:nvSpPr>
        <p:spPr>
          <a:xfrm>
            <a:off x="603651" y="1256506"/>
            <a:ext cx="8077038" cy="45720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150000"/>
              </a:lnSpc>
              <a:buFontTx/>
              <a:buNone/>
              <a:defRPr/>
            </a:pPr>
            <a:r>
              <a:rPr lang="zh-CN" altLang="en-US" sz="2800" b="1" dirty="0">
                <a:solidFill>
                  <a:srgbClr val="FF3300"/>
                </a:solidFill>
                <a:effectLst>
                  <a:outerShdw blurRad="38100" dist="38100" dir="2700000" algn="tl">
                    <a:srgbClr val="C0C0C0"/>
                  </a:outerShdw>
                </a:effectLst>
                <a:ea typeface="幼圆" charset="0"/>
              </a:rPr>
              <a:t>回溯法基本思想</a:t>
            </a:r>
          </a:p>
          <a:p>
            <a:pPr marL="609600" indent="-609600" eaLnBrk="1" hangingPunct="1">
              <a:lnSpc>
                <a:spcPct val="150000"/>
              </a:lnSpc>
              <a:defRPr/>
            </a:pPr>
            <a:r>
              <a:rPr lang="zh-CN" altLang="en-US" sz="2800" dirty="0">
                <a:ea typeface="宋体" charset="-122"/>
              </a:rPr>
              <a:t>在包含问题的所有解的解空间树中搜索</a:t>
            </a:r>
          </a:p>
          <a:p>
            <a:pPr marL="609600" indent="-609600" eaLnBrk="1" hangingPunct="1">
              <a:lnSpc>
                <a:spcPct val="150000"/>
              </a:lnSpc>
              <a:defRPr/>
            </a:pPr>
            <a:r>
              <a:rPr lang="zh-CN" altLang="en-US" sz="2800" dirty="0">
                <a:ea typeface="宋体" charset="-122"/>
              </a:rPr>
              <a:t>深度优先策略</a:t>
            </a:r>
          </a:p>
          <a:p>
            <a:pPr marL="609600" indent="-609600" eaLnBrk="1" hangingPunct="1">
              <a:lnSpc>
                <a:spcPct val="150000"/>
              </a:lnSpc>
              <a:defRPr/>
            </a:pPr>
            <a:r>
              <a:rPr lang="zh-CN" altLang="en-US" sz="2800" dirty="0">
                <a:ea typeface="宋体" charset="-122"/>
              </a:rPr>
              <a:t>从根结点出发</a:t>
            </a:r>
          </a:p>
          <a:p>
            <a:pPr marL="609600" indent="-609600" eaLnBrk="1" hangingPunct="1">
              <a:lnSpc>
                <a:spcPct val="150000"/>
              </a:lnSpc>
              <a:defRPr/>
            </a:pPr>
            <a:r>
              <a:rPr lang="zh-CN" altLang="en-US" sz="2800" dirty="0">
                <a:ea typeface="宋体" charset="-122"/>
              </a:rPr>
              <a:t>搜索任一结点时，先判断该结点是否肯定</a:t>
            </a:r>
            <a:r>
              <a:rPr lang="zh-CN" altLang="en-US" sz="2800" b="1" dirty="0">
                <a:solidFill>
                  <a:srgbClr val="FF3300"/>
                </a:solidFill>
                <a:effectLst>
                  <a:outerShdw blurRad="38100" dist="38100" dir="2700000" algn="tl">
                    <a:srgbClr val="C0C0C0"/>
                  </a:outerShdw>
                </a:effectLst>
                <a:ea typeface="宋体" charset="-122"/>
              </a:rPr>
              <a:t>不包含</a:t>
            </a:r>
            <a:r>
              <a:rPr lang="zh-CN" altLang="en-US" sz="2800" dirty="0">
                <a:ea typeface="宋体" charset="-122"/>
              </a:rPr>
              <a:t>问题的解；</a:t>
            </a:r>
          </a:p>
          <a:p>
            <a:pPr marL="609600" indent="-609600" eaLnBrk="1" hangingPunct="1">
              <a:lnSpc>
                <a:spcPct val="150000"/>
              </a:lnSpc>
              <a:defRPr/>
            </a:pPr>
            <a:r>
              <a:rPr lang="zh-CN" altLang="en-US" sz="2800" dirty="0">
                <a:ea typeface="宋体" charset="-122"/>
              </a:rPr>
              <a:t>可求所有解、任一解</a:t>
            </a:r>
          </a:p>
        </p:txBody>
      </p:sp>
    </p:spTree>
    <p:extLst>
      <p:ext uri="{BB962C8B-B14F-4D97-AF65-F5344CB8AC3E}">
        <p14:creationId xmlns:p14="http://schemas.microsoft.com/office/powerpoint/2010/main" val="1591543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旅行售货员问题</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50</a:t>
            </a:fld>
            <a:endParaRPr lang="en-US" altLang="zh-CN"/>
          </a:p>
        </p:txBody>
      </p:sp>
      <p:sp>
        <p:nvSpPr>
          <p:cNvPr id="4" name="Rectangle 2">
            <a:extLst>
              <a:ext uri="{FF2B5EF4-FFF2-40B4-BE49-F238E27FC236}">
                <a16:creationId xmlns:a16="http://schemas.microsoft.com/office/drawing/2014/main" id="{08945BB8-233E-B34A-B7D4-13F4A1EF4882}"/>
              </a:ext>
            </a:extLst>
          </p:cNvPr>
          <p:cNvSpPr>
            <a:spLocks noChangeArrowheads="1"/>
          </p:cNvSpPr>
          <p:nvPr/>
        </p:nvSpPr>
        <p:spPr bwMode="auto">
          <a:xfrm>
            <a:off x="609600" y="990600"/>
            <a:ext cx="7772400" cy="1143000"/>
          </a:xfrm>
          <a:prstGeom prst="rect">
            <a:avLst/>
          </a:prstGeom>
          <a:noFill/>
          <a:ln>
            <a:noFill/>
          </a:ln>
          <a:effectLst/>
        </p:spPr>
        <p:txBody>
          <a:bodyPr anchor="b"/>
          <a:lstStyle>
            <a:lvl1pPr>
              <a:defRPr sz="4000">
                <a:solidFill>
                  <a:schemeClr val="tx1"/>
                </a:solidFill>
                <a:effectLst>
                  <a:outerShdw blurRad="38100" dist="38100" dir="2700000" algn="tl">
                    <a:srgbClr val="C0C0C0"/>
                  </a:outerShdw>
                </a:effectLst>
                <a:latin typeface="Arial" charset="0"/>
              </a:defRPr>
            </a:lvl1pPr>
            <a:lvl2pPr>
              <a:defRPr sz="4000">
                <a:solidFill>
                  <a:schemeClr val="tx1"/>
                </a:solidFill>
                <a:effectLst>
                  <a:outerShdw blurRad="38100" dist="38100" dir="2700000" algn="tl">
                    <a:srgbClr val="C0C0C0"/>
                  </a:outerShdw>
                </a:effectLst>
                <a:latin typeface="Arial" charset="0"/>
              </a:defRPr>
            </a:lvl2pPr>
            <a:lvl3pPr>
              <a:defRPr sz="4000">
                <a:solidFill>
                  <a:schemeClr val="tx1"/>
                </a:solidFill>
                <a:effectLst>
                  <a:outerShdw blurRad="38100" dist="38100" dir="2700000" algn="tl">
                    <a:srgbClr val="C0C0C0"/>
                  </a:outerShdw>
                </a:effectLst>
                <a:latin typeface="Arial" charset="0"/>
              </a:defRPr>
            </a:lvl3pPr>
            <a:lvl4pPr>
              <a:defRPr sz="4000">
                <a:solidFill>
                  <a:schemeClr val="tx1"/>
                </a:solidFill>
                <a:effectLst>
                  <a:outerShdw blurRad="38100" dist="38100" dir="2700000" algn="tl">
                    <a:srgbClr val="C0C0C0"/>
                  </a:outerShdw>
                </a:effectLst>
                <a:latin typeface="Arial" charset="0"/>
              </a:defRPr>
            </a:lvl4pPr>
            <a:lvl5pPr>
              <a:defRPr sz="4000">
                <a:solidFill>
                  <a:schemeClr val="tx1"/>
                </a:solidFill>
                <a:effectLst>
                  <a:outerShdw blurRad="38100" dist="38100" dir="2700000" algn="tl">
                    <a:srgbClr val="C0C0C0"/>
                  </a:outerShdw>
                </a:effectLst>
                <a:latin typeface="Arial" charset="0"/>
              </a:defRPr>
            </a:lvl5pPr>
            <a:lvl6pPr marL="457200" fontAlgn="base">
              <a:spcBef>
                <a:spcPct val="0"/>
              </a:spcBef>
              <a:spcAft>
                <a:spcPct val="0"/>
              </a:spcAft>
              <a:defRPr sz="4000">
                <a:solidFill>
                  <a:schemeClr val="tx1"/>
                </a:solidFill>
                <a:effectLst>
                  <a:outerShdw blurRad="38100" dist="38100" dir="2700000" algn="tl">
                    <a:srgbClr val="C0C0C0"/>
                  </a:outerShdw>
                </a:effectLst>
                <a:latin typeface="Arial" charset="0"/>
              </a:defRPr>
            </a:lvl6pPr>
            <a:lvl7pPr marL="914400" fontAlgn="base">
              <a:spcBef>
                <a:spcPct val="0"/>
              </a:spcBef>
              <a:spcAft>
                <a:spcPct val="0"/>
              </a:spcAft>
              <a:defRPr sz="4000">
                <a:solidFill>
                  <a:schemeClr val="tx1"/>
                </a:solidFill>
                <a:effectLst>
                  <a:outerShdw blurRad="38100" dist="38100" dir="2700000" algn="tl">
                    <a:srgbClr val="C0C0C0"/>
                  </a:outerShdw>
                </a:effectLst>
                <a:latin typeface="Arial" charset="0"/>
              </a:defRPr>
            </a:lvl7pPr>
            <a:lvl8pPr marL="1371600" fontAlgn="base">
              <a:spcBef>
                <a:spcPct val="0"/>
              </a:spcBef>
              <a:spcAft>
                <a:spcPct val="0"/>
              </a:spcAft>
              <a:defRPr sz="4000">
                <a:solidFill>
                  <a:schemeClr val="tx1"/>
                </a:solidFill>
                <a:effectLst>
                  <a:outerShdw blurRad="38100" dist="38100" dir="2700000" algn="tl">
                    <a:srgbClr val="C0C0C0"/>
                  </a:outerShdw>
                </a:effectLst>
                <a:latin typeface="Arial" charset="0"/>
              </a:defRPr>
            </a:lvl8pPr>
            <a:lvl9pPr marL="1828800" fontAlgn="base">
              <a:spcBef>
                <a:spcPct val="0"/>
              </a:spcBef>
              <a:spcAft>
                <a:spcPct val="0"/>
              </a:spcAft>
              <a:defRPr sz="4000">
                <a:solidFill>
                  <a:schemeClr val="tx1"/>
                </a:solidFill>
                <a:effectLst>
                  <a:outerShdw blurRad="38100" dist="38100" dir="2700000" algn="tl">
                    <a:srgbClr val="C0C0C0"/>
                  </a:outerShdw>
                </a:effectLst>
                <a:latin typeface="Arial" charset="0"/>
              </a:defRPr>
            </a:lvl9pPr>
          </a:lstStyle>
          <a:p>
            <a:pPr eaLnBrk="1" hangingPunct="1">
              <a:defRPr/>
            </a:pPr>
            <a:r>
              <a:rPr lang="zh-CN" altLang="en-US" sz="3600" dirty="0">
                <a:solidFill>
                  <a:srgbClr val="660033"/>
                </a:solidFill>
                <a:ea typeface="华文隶书" charset="-122"/>
              </a:rPr>
              <a:t>算法的状态空间树</a:t>
            </a:r>
          </a:p>
        </p:txBody>
      </p:sp>
      <p:pic>
        <p:nvPicPr>
          <p:cNvPr id="5" name="Picture 3" descr="图7">
            <a:extLst>
              <a:ext uri="{FF2B5EF4-FFF2-40B4-BE49-F238E27FC236}">
                <a16:creationId xmlns:a16="http://schemas.microsoft.com/office/drawing/2014/main" id="{0A3D2E90-112F-0F40-8822-56047003D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057400"/>
            <a:ext cx="467995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854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5B9FF-AA0A-094B-8DA3-D980B52C4773}"/>
              </a:ext>
            </a:extLst>
          </p:cNvPr>
          <p:cNvSpPr>
            <a:spLocks noGrp="1"/>
          </p:cNvSpPr>
          <p:nvPr>
            <p:ph type="title"/>
          </p:nvPr>
        </p:nvSpPr>
        <p:spPr/>
        <p:txBody>
          <a:bodyPr/>
          <a:lstStyle/>
          <a:p>
            <a:r>
              <a:rPr kumimoji="1" lang="zh-CN" altLang="en-US" dirty="0"/>
              <a:t>  总   结</a:t>
            </a:r>
          </a:p>
        </p:txBody>
      </p:sp>
      <p:sp>
        <p:nvSpPr>
          <p:cNvPr id="4" name="Rectangle 3">
            <a:extLst>
              <a:ext uri="{FF2B5EF4-FFF2-40B4-BE49-F238E27FC236}">
                <a16:creationId xmlns:a16="http://schemas.microsoft.com/office/drawing/2014/main" id="{BE6E7F68-28CC-474C-8F05-82535A7B2585}"/>
              </a:ext>
            </a:extLst>
          </p:cNvPr>
          <p:cNvSpPr txBox="1">
            <a:spLocks noChangeArrowheads="1"/>
          </p:cNvSpPr>
          <p:nvPr/>
        </p:nvSpPr>
        <p:spPr>
          <a:xfrm>
            <a:off x="1615199" y="1752600"/>
            <a:ext cx="6323013" cy="3916363"/>
          </a:xfrm>
          <a:prstGeom prst="rect">
            <a:avLst/>
          </a:prstGeom>
        </p:spPr>
        <p:txBody>
          <a:bodyPr/>
          <a:lstStyle>
            <a:defPPr>
              <a:defRPr lang="zh-CN"/>
            </a:defPPr>
            <a:lvl1pPr marL="342900" indent="-342900" eaLnBrk="1" hangingPunct="1">
              <a:lnSpc>
                <a:spcPct val="90000"/>
              </a:lnSpc>
              <a:spcBef>
                <a:spcPct val="20000"/>
              </a:spcBef>
              <a:buFont typeface="Arial" charset="0"/>
              <a:buChar char="•"/>
              <a:defRPr sz="2800" b="1">
                <a:latin typeface="宋体" panose="02010600030101010101" pitchFamily="2" charset="-122"/>
                <a:ea typeface="宋体" panose="02010600030101010101" pitchFamily="2" charset="-122"/>
              </a:defRPr>
            </a:lvl1pPr>
            <a:lvl2pPr marL="742950" lvl="1" indent="-285750" eaLnBrk="1" hangingPunct="1">
              <a:lnSpc>
                <a:spcPct val="90000"/>
              </a:lnSpc>
              <a:spcBef>
                <a:spcPct val="20000"/>
              </a:spcBef>
              <a:buFont typeface="Arial" charset="0"/>
              <a:buChar char="–"/>
              <a:defRPr sz="2800" b="1">
                <a:latin typeface="宋体" panose="02010600030101010101" pitchFamily="2" charset="-122"/>
                <a:ea typeface="宋体" panose="02010600030101010101" pitchFamily="2" charset="-122"/>
              </a:defRPr>
            </a:lvl2pPr>
            <a:lvl3pPr marL="1143000" indent="-228600">
              <a:spcBef>
                <a:spcPct val="20000"/>
              </a:spcBef>
              <a:buFont typeface="Arial" charset="0"/>
              <a:buChar char="•"/>
              <a:defRPr sz="2400">
                <a:latin typeface="+mn-lt"/>
                <a:ea typeface="+mn-ea"/>
              </a:defRPr>
            </a:lvl3pPr>
            <a:lvl4pPr marL="1600200" indent="-228600">
              <a:spcBef>
                <a:spcPct val="20000"/>
              </a:spcBef>
              <a:buFont typeface="Arial" charset="0"/>
              <a:buChar char="–"/>
              <a:defRPr>
                <a:latin typeface="+mn-lt"/>
                <a:ea typeface="+mn-ea"/>
              </a:defRPr>
            </a:lvl4pPr>
            <a:lvl5pPr marL="2057400" indent="-228600">
              <a:spcBef>
                <a:spcPct val="20000"/>
              </a:spcBef>
              <a:buFont typeface="Arial" charset="0"/>
              <a:buChar char="»"/>
              <a:defRPr>
                <a:latin typeface="+mn-lt"/>
                <a:ea typeface="+mn-ea"/>
              </a:defRPr>
            </a:lvl5pPr>
            <a:lvl6pPr marL="2514600" indent="-228600">
              <a:spcBef>
                <a:spcPct val="20000"/>
              </a:spcBef>
              <a:buFont typeface="Arial" pitchFamily="34" charset="0"/>
              <a:buChar char="•"/>
              <a:defRPr>
                <a:latin typeface="+mn-lt"/>
                <a:ea typeface="+mn-ea"/>
              </a:defRPr>
            </a:lvl6pPr>
            <a:lvl7pPr marL="2971800" indent="-228600">
              <a:spcBef>
                <a:spcPct val="20000"/>
              </a:spcBef>
              <a:buFont typeface="Arial" pitchFamily="34" charset="0"/>
              <a:buChar char="•"/>
              <a:defRPr>
                <a:latin typeface="+mn-lt"/>
                <a:ea typeface="+mn-ea"/>
              </a:defRPr>
            </a:lvl7pPr>
            <a:lvl8pPr marL="3429000" indent="-228600">
              <a:spcBef>
                <a:spcPct val="20000"/>
              </a:spcBef>
              <a:buFont typeface="Arial" pitchFamily="34" charset="0"/>
              <a:buChar char="•"/>
              <a:defRPr>
                <a:latin typeface="+mn-lt"/>
                <a:ea typeface="+mn-ea"/>
              </a:defRPr>
            </a:lvl8pPr>
            <a:lvl9pPr marL="3886200" indent="-228600">
              <a:spcBef>
                <a:spcPct val="20000"/>
              </a:spcBef>
              <a:buFont typeface="Arial" pitchFamily="34" charset="0"/>
              <a:buChar char="•"/>
              <a:defRPr>
                <a:latin typeface="+mn-lt"/>
                <a:ea typeface="+mn-ea"/>
              </a:defRPr>
            </a:lvl9pPr>
          </a:lstStyle>
          <a:p>
            <a:pPr>
              <a:lnSpc>
                <a:spcPct val="150000"/>
              </a:lnSpc>
            </a:pPr>
            <a:r>
              <a:rPr lang="zh-CN" altLang="en-US" dirty="0"/>
              <a:t>分支界限法基本原理</a:t>
            </a:r>
          </a:p>
          <a:p>
            <a:pPr>
              <a:lnSpc>
                <a:spcPct val="150000"/>
              </a:lnSpc>
            </a:pPr>
            <a:r>
              <a:rPr lang="zh-CN" altLang="en-US" dirty="0"/>
              <a:t>经典例子：</a:t>
            </a:r>
          </a:p>
          <a:p>
            <a:pPr lvl="1">
              <a:lnSpc>
                <a:spcPct val="150000"/>
              </a:lnSpc>
            </a:pPr>
            <a:r>
              <a:rPr lang="en-US" altLang="zh-CN" dirty="0"/>
              <a:t>0-1</a:t>
            </a:r>
            <a:r>
              <a:rPr lang="zh-CN" altLang="en-US" dirty="0"/>
              <a:t>背包问题</a:t>
            </a:r>
          </a:p>
          <a:p>
            <a:pPr lvl="1">
              <a:lnSpc>
                <a:spcPct val="150000"/>
              </a:lnSpc>
            </a:pPr>
            <a:r>
              <a:rPr lang="zh-CN" altLang="en-US" dirty="0"/>
              <a:t>旅行商问题</a:t>
            </a:r>
          </a:p>
          <a:p>
            <a:pPr lvl="1">
              <a:lnSpc>
                <a:spcPct val="150000"/>
              </a:lnSpc>
            </a:pPr>
            <a:endParaRPr lang="zh-CN" altLang="en-US" dirty="0"/>
          </a:p>
        </p:txBody>
      </p:sp>
    </p:spTree>
    <p:extLst>
      <p:ext uri="{BB962C8B-B14F-4D97-AF65-F5344CB8AC3E}">
        <p14:creationId xmlns:p14="http://schemas.microsoft.com/office/powerpoint/2010/main" val="5535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6</a:t>
            </a:fld>
            <a:endParaRPr lang="en-US" altLang="zh-CN"/>
          </a:p>
        </p:txBody>
      </p:sp>
      <p:sp>
        <p:nvSpPr>
          <p:cNvPr id="13" name="Text Box 4">
            <a:extLst>
              <a:ext uri="{FF2B5EF4-FFF2-40B4-BE49-F238E27FC236}">
                <a16:creationId xmlns:a16="http://schemas.microsoft.com/office/drawing/2014/main" id="{91B4E4A9-B1C2-3E45-B770-4D378E72E6C0}"/>
              </a:ext>
            </a:extLst>
          </p:cNvPr>
          <p:cNvSpPr txBox="1">
            <a:spLocks noChangeArrowheads="1"/>
          </p:cNvSpPr>
          <p:nvPr/>
        </p:nvSpPr>
        <p:spPr bwMode="auto">
          <a:xfrm>
            <a:off x="609600" y="1447800"/>
            <a:ext cx="7721600"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a:spAutoFit/>
          </a:bodyPr>
          <a:lstStyle/>
          <a:p>
            <a:pPr eaLnBrk="1" hangingPunct="1">
              <a:lnSpc>
                <a:spcPct val="150000"/>
              </a:lnSpc>
              <a:spcBef>
                <a:spcPct val="50000"/>
              </a:spcBef>
              <a:buFont typeface="Wingdings" charset="2"/>
              <a:buChar char="u"/>
              <a:defRPr/>
            </a:pPr>
            <a:r>
              <a:rPr lang="zh-CN" altLang="en-US" dirty="0">
                <a:latin typeface="楷体_GB2312" charset="0"/>
                <a:ea typeface="楷体_GB2312" charset="0"/>
              </a:rPr>
              <a:t>分支限界法常以</a:t>
            </a:r>
            <a:r>
              <a:rPr lang="zh-CN" altLang="en-US" dirty="0">
                <a:solidFill>
                  <a:srgbClr val="0000CC"/>
                </a:solidFill>
                <a:latin typeface="楷体_GB2312" charset="0"/>
                <a:ea typeface="楷体_GB2312" charset="0"/>
              </a:rPr>
              <a:t>广度优先</a:t>
            </a:r>
            <a:r>
              <a:rPr lang="zh-CN" altLang="en-US" dirty="0">
                <a:latin typeface="楷体_GB2312" charset="0"/>
                <a:ea typeface="楷体_GB2312" charset="0"/>
              </a:rPr>
              <a:t>或以</a:t>
            </a:r>
            <a:r>
              <a:rPr lang="zh-CN" altLang="en-US" dirty="0">
                <a:solidFill>
                  <a:srgbClr val="FF3300"/>
                </a:solidFill>
                <a:latin typeface="楷体_GB2312" charset="0"/>
                <a:ea typeface="楷体_GB2312" charset="0"/>
              </a:rPr>
              <a:t>最小耗费</a:t>
            </a:r>
            <a:r>
              <a:rPr lang="zh-CN" altLang="en-US" dirty="0">
                <a:latin typeface="楷体_GB2312" charset="0"/>
                <a:ea typeface="楷体_GB2312" charset="0"/>
              </a:rPr>
              <a:t>（最大效益）优先的方式搜索问题的解空间树。</a:t>
            </a:r>
          </a:p>
        </p:txBody>
      </p:sp>
      <p:sp>
        <p:nvSpPr>
          <p:cNvPr id="14" name="Text Box 5">
            <a:extLst>
              <a:ext uri="{FF2B5EF4-FFF2-40B4-BE49-F238E27FC236}">
                <a16:creationId xmlns:a16="http://schemas.microsoft.com/office/drawing/2014/main" id="{6F8CA753-FD73-E94E-BF28-FABECED8BD1F}"/>
              </a:ext>
            </a:extLst>
          </p:cNvPr>
          <p:cNvSpPr txBox="1">
            <a:spLocks noChangeArrowheads="1"/>
          </p:cNvSpPr>
          <p:nvPr/>
        </p:nvSpPr>
        <p:spPr bwMode="auto">
          <a:xfrm>
            <a:off x="589344" y="4537811"/>
            <a:ext cx="7696200"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p>
            <a:pPr eaLnBrk="1" hangingPunct="1">
              <a:lnSpc>
                <a:spcPct val="150000"/>
              </a:lnSpc>
              <a:spcBef>
                <a:spcPct val="50000"/>
              </a:spcBef>
              <a:buFont typeface="Wingdings" charset="2"/>
              <a:buChar char="u"/>
              <a:defRPr/>
            </a:pPr>
            <a:r>
              <a:rPr lang="zh-CN" altLang="en-US" dirty="0">
                <a:latin typeface="楷体_GB2312" charset="0"/>
                <a:ea typeface="楷体_GB2312" charset="0"/>
              </a:rPr>
              <a:t>此后，从</a:t>
            </a:r>
            <a:r>
              <a:rPr lang="zh-CN" altLang="en-US" b="1" i="1" u="sng" dirty="0">
                <a:solidFill>
                  <a:srgbClr val="0000CC"/>
                </a:solidFill>
                <a:effectLst>
                  <a:outerShdw blurRad="38100" dist="38100" dir="2700000" algn="tl">
                    <a:srgbClr val="C0C0C0"/>
                  </a:outerShdw>
                </a:effectLst>
                <a:latin typeface="幼圆" charset="0"/>
                <a:ea typeface="幼圆" charset="0"/>
              </a:rPr>
              <a:t>活结点表</a:t>
            </a:r>
            <a:r>
              <a:rPr lang="zh-CN" altLang="en-US" dirty="0">
                <a:latin typeface="楷体_GB2312" charset="0"/>
                <a:ea typeface="楷体_GB2312" charset="0"/>
              </a:rPr>
              <a:t>中取下一结点成为当前扩展结点，并重复上述结点扩展过程。这个过程一直持续到找到所需的解或活结点表为空时为止。 </a:t>
            </a:r>
          </a:p>
        </p:txBody>
      </p:sp>
      <p:sp>
        <p:nvSpPr>
          <p:cNvPr id="15" name="Text Box 6">
            <a:extLst>
              <a:ext uri="{FF2B5EF4-FFF2-40B4-BE49-F238E27FC236}">
                <a16:creationId xmlns:a16="http://schemas.microsoft.com/office/drawing/2014/main" id="{4C0A3202-24AC-414F-8F55-C2E8B8C1FB08}"/>
              </a:ext>
            </a:extLst>
          </p:cNvPr>
          <p:cNvSpPr txBox="1">
            <a:spLocks noChangeArrowheads="1"/>
          </p:cNvSpPr>
          <p:nvPr/>
        </p:nvSpPr>
        <p:spPr bwMode="auto">
          <a:xfrm>
            <a:off x="589344" y="2470150"/>
            <a:ext cx="7696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p>
            <a:pPr eaLnBrk="1" hangingPunct="1">
              <a:lnSpc>
                <a:spcPct val="150000"/>
              </a:lnSpc>
              <a:spcBef>
                <a:spcPct val="50000"/>
              </a:spcBef>
              <a:buFont typeface="Wingdings" charset="2"/>
              <a:buChar char="u"/>
              <a:defRPr/>
            </a:pPr>
            <a:r>
              <a:rPr lang="zh-CN" altLang="en-US" dirty="0">
                <a:latin typeface="楷体_GB2312" charset="0"/>
                <a:ea typeface="楷体_GB2312" charset="0"/>
              </a:rPr>
              <a:t>在分支限界法中，</a:t>
            </a:r>
            <a:r>
              <a:rPr lang="zh-CN" altLang="en-US" dirty="0">
                <a:solidFill>
                  <a:srgbClr val="0000CC"/>
                </a:solidFill>
                <a:latin typeface="楷体_GB2312" charset="0"/>
                <a:ea typeface="楷体_GB2312" charset="0"/>
              </a:rPr>
              <a:t>每一个活结点</a:t>
            </a:r>
            <a:r>
              <a:rPr lang="zh-CN" altLang="en-US" dirty="0">
                <a:latin typeface="楷体_GB2312" charset="0"/>
                <a:ea typeface="楷体_GB2312" charset="0"/>
              </a:rPr>
              <a:t>只有</a:t>
            </a:r>
            <a:r>
              <a:rPr lang="zh-CN" altLang="en-US" dirty="0">
                <a:solidFill>
                  <a:srgbClr val="FF3300"/>
                </a:solidFill>
                <a:latin typeface="楷体_GB2312" charset="0"/>
                <a:ea typeface="楷体_GB2312" charset="0"/>
              </a:rPr>
              <a:t>一次机会</a:t>
            </a:r>
            <a:r>
              <a:rPr lang="zh-CN" altLang="en-US" dirty="0">
                <a:latin typeface="楷体_GB2312" charset="0"/>
                <a:ea typeface="楷体_GB2312" charset="0"/>
              </a:rPr>
              <a:t>成为</a:t>
            </a:r>
            <a:r>
              <a:rPr lang="zh-CN" altLang="en-US" dirty="0">
                <a:solidFill>
                  <a:srgbClr val="FF3300"/>
                </a:solidFill>
                <a:latin typeface="楷体_GB2312" charset="0"/>
                <a:ea typeface="楷体_GB2312" charset="0"/>
              </a:rPr>
              <a:t>扩展结点</a:t>
            </a:r>
            <a:r>
              <a:rPr lang="zh-CN" altLang="en-US" dirty="0">
                <a:latin typeface="楷体_GB2312" charset="0"/>
                <a:ea typeface="楷体_GB2312" charset="0"/>
              </a:rPr>
              <a:t>。活结点一旦成为扩展结点，就</a:t>
            </a:r>
            <a:r>
              <a:rPr lang="zh-CN" altLang="en-US" dirty="0">
                <a:solidFill>
                  <a:srgbClr val="0000CC"/>
                </a:solidFill>
                <a:latin typeface="楷体_GB2312" charset="0"/>
                <a:ea typeface="楷体_GB2312" charset="0"/>
              </a:rPr>
              <a:t>一次性产生</a:t>
            </a:r>
            <a:r>
              <a:rPr lang="zh-CN" altLang="en-US" dirty="0">
                <a:latin typeface="楷体_GB2312" charset="0"/>
                <a:ea typeface="楷体_GB2312" charset="0"/>
              </a:rPr>
              <a:t>其</a:t>
            </a:r>
            <a:r>
              <a:rPr lang="zh-CN" altLang="en-US" dirty="0">
                <a:solidFill>
                  <a:srgbClr val="0000CC"/>
                </a:solidFill>
                <a:latin typeface="楷体_GB2312" charset="0"/>
                <a:ea typeface="楷体_GB2312" charset="0"/>
              </a:rPr>
              <a:t>所有</a:t>
            </a:r>
            <a:r>
              <a:rPr lang="zh-CN" altLang="en-US" dirty="0">
                <a:latin typeface="楷体_GB2312" charset="0"/>
                <a:ea typeface="楷体_GB2312" charset="0"/>
              </a:rPr>
              <a:t>儿子结点。在这些儿子结点中，导致不可行解或导致非最优解的儿子结点被舍弃，其余儿子结点被加入活结点表中。</a:t>
            </a:r>
          </a:p>
        </p:txBody>
      </p:sp>
    </p:spTree>
    <p:extLst>
      <p:ext uri="{BB962C8B-B14F-4D97-AF65-F5344CB8AC3E}">
        <p14:creationId xmlns:p14="http://schemas.microsoft.com/office/powerpoint/2010/main" val="309173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7</a:t>
            </a:fld>
            <a:endParaRPr lang="en-US" altLang="zh-CN"/>
          </a:p>
        </p:txBody>
      </p:sp>
      <p:sp>
        <p:nvSpPr>
          <p:cNvPr id="7" name="Text Box 4">
            <a:extLst>
              <a:ext uri="{FF2B5EF4-FFF2-40B4-BE49-F238E27FC236}">
                <a16:creationId xmlns:a16="http://schemas.microsoft.com/office/drawing/2014/main" id="{2F7BD96D-5031-F54B-9FE4-8307035DF9B2}"/>
              </a:ext>
            </a:extLst>
          </p:cNvPr>
          <p:cNvSpPr txBox="1">
            <a:spLocks noChangeArrowheads="1"/>
          </p:cNvSpPr>
          <p:nvPr/>
        </p:nvSpPr>
        <p:spPr bwMode="auto">
          <a:xfrm>
            <a:off x="914400" y="1524000"/>
            <a:ext cx="670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800" dirty="0">
                <a:solidFill>
                  <a:srgbClr val="FF3300"/>
                </a:solidFill>
                <a:latin typeface="Times New Roman" charset="0"/>
                <a:ea typeface="幼圆" charset="0"/>
              </a:rPr>
              <a:t>常见的两种分支限界法</a:t>
            </a:r>
            <a:endParaRPr lang="zh-CN" altLang="en-US" sz="2800" dirty="0">
              <a:solidFill>
                <a:srgbClr val="FF3300"/>
              </a:solidFill>
              <a:ea typeface="幼圆" charset="0"/>
            </a:endParaRPr>
          </a:p>
        </p:txBody>
      </p:sp>
      <p:sp>
        <p:nvSpPr>
          <p:cNvPr id="8" name="Text Box 5">
            <a:extLst>
              <a:ext uri="{FF2B5EF4-FFF2-40B4-BE49-F238E27FC236}">
                <a16:creationId xmlns:a16="http://schemas.microsoft.com/office/drawing/2014/main" id="{AAECF936-6CE7-8A4C-B5BC-159BDF57CC30}"/>
              </a:ext>
            </a:extLst>
          </p:cNvPr>
          <p:cNvSpPr txBox="1">
            <a:spLocks noChangeArrowheads="1"/>
          </p:cNvSpPr>
          <p:nvPr/>
        </p:nvSpPr>
        <p:spPr bwMode="auto">
          <a:xfrm>
            <a:off x="914400" y="2209800"/>
            <a:ext cx="7467600"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zh-CN" altLang="en-US" sz="2000" b="1">
                <a:solidFill>
                  <a:srgbClr val="0000CC"/>
                </a:solidFill>
                <a:effectLst>
                  <a:outerShdw blurRad="38100" dist="38100" dir="2700000" algn="tl">
                    <a:srgbClr val="C0C0C0"/>
                  </a:outerShdw>
                </a:effectLst>
                <a:latin typeface="楷体_GB2312" pitchFamily="49" charset="-122"/>
                <a:ea typeface="楷体_GB2312" pitchFamily="49" charset="-122"/>
              </a:rPr>
              <a:t>（</a:t>
            </a:r>
            <a:r>
              <a:rPr lang="en-US" altLang="zh-CN" sz="2000" b="1">
                <a:solidFill>
                  <a:srgbClr val="0000CC"/>
                </a:solidFill>
                <a:effectLst>
                  <a:outerShdw blurRad="38100" dist="38100" dir="2700000" algn="tl">
                    <a:srgbClr val="C0C0C0"/>
                  </a:outerShdw>
                </a:effectLst>
                <a:latin typeface="楷体_GB2312" pitchFamily="49" charset="-122"/>
                <a:ea typeface="楷体_GB2312" pitchFamily="49" charset="-122"/>
              </a:rPr>
              <a:t>1</a:t>
            </a:r>
            <a:r>
              <a:rPr lang="zh-CN" altLang="en-US" sz="2000" b="1">
                <a:solidFill>
                  <a:srgbClr val="0000CC"/>
                </a:solidFill>
                <a:effectLst>
                  <a:outerShdw blurRad="38100" dist="38100" dir="2700000" algn="tl">
                    <a:srgbClr val="C0C0C0"/>
                  </a:outerShdw>
                </a:effectLst>
                <a:latin typeface="楷体_GB2312" pitchFamily="49" charset="-122"/>
                <a:ea typeface="楷体_GB2312" pitchFamily="49" charset="-122"/>
              </a:rPr>
              <a:t>）队列式</a:t>
            </a:r>
            <a:r>
              <a:rPr lang="en-US" altLang="zh-CN" sz="2000" b="1">
                <a:solidFill>
                  <a:srgbClr val="0000CC"/>
                </a:solidFill>
                <a:effectLst>
                  <a:outerShdw blurRad="38100" dist="38100" dir="2700000" algn="tl">
                    <a:srgbClr val="C0C0C0"/>
                  </a:outerShdw>
                </a:effectLst>
                <a:latin typeface="楷体_GB2312" pitchFamily="49" charset="-122"/>
                <a:ea typeface="楷体_GB2312" pitchFamily="49" charset="-122"/>
              </a:rPr>
              <a:t>(FIFO/LIFO)</a:t>
            </a:r>
            <a:r>
              <a:rPr lang="zh-CN" altLang="en-US" sz="2000" b="1">
                <a:solidFill>
                  <a:srgbClr val="0000CC"/>
                </a:solidFill>
                <a:effectLst>
                  <a:outerShdw blurRad="38100" dist="38100" dir="2700000" algn="tl">
                    <a:srgbClr val="C0C0C0"/>
                  </a:outerShdw>
                </a:effectLst>
                <a:latin typeface="楷体_GB2312" pitchFamily="49" charset="-122"/>
                <a:ea typeface="楷体_GB2312" pitchFamily="49" charset="-122"/>
              </a:rPr>
              <a:t>分支限界法</a:t>
            </a:r>
          </a:p>
          <a:p>
            <a:pPr eaLnBrk="1" hangingPunct="1">
              <a:lnSpc>
                <a:spcPct val="150000"/>
              </a:lnSpc>
            </a:pPr>
            <a:r>
              <a:rPr lang="zh-CN" altLang="en-US" sz="2000">
                <a:latin typeface="楷体_GB2312" pitchFamily="49" charset="-122"/>
                <a:ea typeface="楷体_GB2312" pitchFamily="49" charset="-122"/>
              </a:rPr>
              <a:t>    按照队列先进先出（</a:t>
            </a:r>
            <a:r>
              <a:rPr lang="en-US" altLang="zh-CN" sz="2000">
                <a:latin typeface="楷体_GB2312" pitchFamily="49" charset="-122"/>
                <a:ea typeface="楷体_GB2312" pitchFamily="49" charset="-122"/>
              </a:rPr>
              <a:t>FIFO</a:t>
            </a:r>
            <a:r>
              <a:rPr lang="zh-CN" altLang="en-US" sz="2000">
                <a:latin typeface="楷体_GB2312" pitchFamily="49" charset="-122"/>
                <a:ea typeface="楷体_GB2312" pitchFamily="49" charset="-122"/>
              </a:rPr>
              <a:t>）或后进先出（</a:t>
            </a:r>
            <a:r>
              <a:rPr lang="en-US" altLang="zh-CN" sz="2000">
                <a:latin typeface="楷体_GB2312" pitchFamily="49" charset="-122"/>
                <a:ea typeface="楷体_GB2312" pitchFamily="49" charset="-122"/>
              </a:rPr>
              <a:t>LIFO</a:t>
            </a:r>
            <a:r>
              <a:rPr lang="zh-CN" altLang="en-US" sz="2000">
                <a:latin typeface="楷体_GB2312" pitchFamily="49" charset="-122"/>
                <a:ea typeface="楷体_GB2312" pitchFamily="49" charset="-122"/>
              </a:rPr>
              <a:t>）原则选取下一个结点为扩展结点。</a:t>
            </a:r>
            <a:r>
              <a:rPr lang="zh-CN" altLang="en-US" sz="2000">
                <a:solidFill>
                  <a:schemeClr val="accent2"/>
                </a:solidFill>
                <a:latin typeface="楷体_GB2312" pitchFamily="49" charset="-122"/>
                <a:ea typeface="楷体_GB2312" pitchFamily="49" charset="-122"/>
              </a:rPr>
              <a:t> </a:t>
            </a:r>
          </a:p>
        </p:txBody>
      </p:sp>
      <p:sp>
        <p:nvSpPr>
          <p:cNvPr id="9" name="Text Box 6">
            <a:extLst>
              <a:ext uri="{FF2B5EF4-FFF2-40B4-BE49-F238E27FC236}">
                <a16:creationId xmlns:a16="http://schemas.microsoft.com/office/drawing/2014/main" id="{A9F51295-4E98-7943-9809-9CD3D4E5A02D}"/>
              </a:ext>
            </a:extLst>
          </p:cNvPr>
          <p:cNvSpPr txBox="1">
            <a:spLocks noChangeArrowheads="1"/>
          </p:cNvSpPr>
          <p:nvPr/>
        </p:nvSpPr>
        <p:spPr bwMode="auto">
          <a:xfrm>
            <a:off x="914400" y="4114800"/>
            <a:ext cx="7543800"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p>
            <a:pPr eaLnBrk="1" hangingPunct="1">
              <a:lnSpc>
                <a:spcPct val="150000"/>
              </a:lnSpc>
              <a:spcBef>
                <a:spcPct val="50000"/>
              </a:spcBef>
              <a:defRPr/>
            </a:pPr>
            <a:r>
              <a:rPr lang="zh-CN" altLang="en-US" b="1" dirty="0">
                <a:solidFill>
                  <a:srgbClr val="0000CC"/>
                </a:solidFill>
                <a:effectLst>
                  <a:outerShdw blurRad="38100" dist="38100" dir="2700000" algn="tl">
                    <a:srgbClr val="C0C0C0"/>
                  </a:outerShdw>
                </a:effectLst>
                <a:latin typeface="楷体_GB2312" charset="0"/>
                <a:ea typeface="楷体_GB2312" charset="0"/>
              </a:rPr>
              <a:t>（</a:t>
            </a:r>
            <a:r>
              <a:rPr lang="en-US" altLang="zh-CN" b="1" dirty="0">
                <a:solidFill>
                  <a:srgbClr val="0000CC"/>
                </a:solidFill>
                <a:effectLst>
                  <a:outerShdw blurRad="38100" dist="38100" dir="2700000" algn="tl">
                    <a:srgbClr val="C0C0C0"/>
                  </a:outerShdw>
                </a:effectLst>
                <a:latin typeface="楷体_GB2312" charset="0"/>
                <a:ea typeface="楷体_GB2312" charset="0"/>
              </a:rPr>
              <a:t>2</a:t>
            </a:r>
            <a:r>
              <a:rPr lang="zh-CN" altLang="en-US" b="1" dirty="0">
                <a:solidFill>
                  <a:srgbClr val="0000CC"/>
                </a:solidFill>
                <a:effectLst>
                  <a:outerShdw blurRad="38100" dist="38100" dir="2700000" algn="tl">
                    <a:srgbClr val="C0C0C0"/>
                  </a:outerShdw>
                </a:effectLst>
                <a:latin typeface="楷体_GB2312" charset="0"/>
                <a:ea typeface="楷体_GB2312" charset="0"/>
              </a:rPr>
              <a:t>）优先队列式分支限界法</a:t>
            </a:r>
          </a:p>
          <a:p>
            <a:pPr eaLnBrk="1" hangingPunct="1">
              <a:lnSpc>
                <a:spcPct val="150000"/>
              </a:lnSpc>
              <a:defRPr/>
            </a:pPr>
            <a:r>
              <a:rPr lang="zh-CN" altLang="en-US" dirty="0">
                <a:latin typeface="楷体_GB2312" charset="0"/>
                <a:ea typeface="楷体_GB2312" charset="0"/>
              </a:rPr>
              <a:t>    按照优先队列中规定的</a:t>
            </a:r>
            <a:r>
              <a:rPr lang="zh-CN" altLang="en-US" b="1" dirty="0">
                <a:solidFill>
                  <a:srgbClr val="FF3300"/>
                </a:solidFill>
                <a:effectLst>
                  <a:outerShdw blurRad="38100" dist="38100" dir="2700000" algn="tl">
                    <a:srgbClr val="C0C0C0"/>
                  </a:outerShdw>
                </a:effectLst>
                <a:latin typeface="楷体_GB2312" charset="0"/>
                <a:ea typeface="楷体_GB2312" charset="0"/>
              </a:rPr>
              <a:t>优先级</a:t>
            </a:r>
            <a:r>
              <a:rPr lang="zh-CN" altLang="en-US" dirty="0">
                <a:latin typeface="楷体_GB2312" charset="0"/>
                <a:ea typeface="楷体_GB2312" charset="0"/>
              </a:rPr>
              <a:t>选取优先级最高的结点成为当前扩展结点。</a:t>
            </a:r>
          </a:p>
        </p:txBody>
      </p:sp>
    </p:spTree>
    <p:extLst>
      <p:ext uri="{BB962C8B-B14F-4D97-AF65-F5344CB8AC3E}">
        <p14:creationId xmlns:p14="http://schemas.microsoft.com/office/powerpoint/2010/main" val="93845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8</a:t>
            </a:fld>
            <a:endParaRPr lang="en-US" altLang="zh-CN"/>
          </a:p>
        </p:txBody>
      </p:sp>
      <p:sp>
        <p:nvSpPr>
          <p:cNvPr id="4" name="Text Box 2">
            <a:extLst>
              <a:ext uri="{FF2B5EF4-FFF2-40B4-BE49-F238E27FC236}">
                <a16:creationId xmlns:a16="http://schemas.microsoft.com/office/drawing/2014/main" id="{A58495CA-93ED-BD41-9CA0-289898266495}"/>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1</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(FIFO/LIFO)</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Rectangle 4">
            <a:extLst>
              <a:ext uri="{FF2B5EF4-FFF2-40B4-BE49-F238E27FC236}">
                <a16:creationId xmlns:a16="http://schemas.microsoft.com/office/drawing/2014/main" id="{F3045A56-83D5-AB4B-AEB1-61EE2FD0293C}"/>
              </a:ext>
            </a:extLst>
          </p:cNvPr>
          <p:cNvSpPr txBox="1">
            <a:spLocks noChangeArrowheads="1"/>
          </p:cNvSpPr>
          <p:nvPr/>
        </p:nvSpPr>
        <p:spPr>
          <a:xfrm>
            <a:off x="304800" y="2209800"/>
            <a:ext cx="8534400" cy="2971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150000"/>
              </a:lnSpc>
              <a:defRPr/>
            </a:pPr>
            <a:r>
              <a:rPr lang="en-US" altLang="zh-CN" sz="2000" dirty="0">
                <a:latin typeface="华文楷体" charset="-122"/>
                <a:ea typeface="华文楷体" charset="-122"/>
              </a:rPr>
              <a:t>FIFO</a:t>
            </a:r>
            <a:r>
              <a:rPr lang="zh-CN" altLang="en-US" sz="2000" dirty="0">
                <a:latin typeface="华文楷体" charset="-122"/>
                <a:ea typeface="华文楷体" charset="-122"/>
              </a:rPr>
              <a:t>检索和</a:t>
            </a:r>
            <a:r>
              <a:rPr lang="en-US" altLang="zh-CN" sz="2000" dirty="0">
                <a:latin typeface="华文楷体" charset="-122"/>
                <a:ea typeface="华文楷体" charset="-122"/>
              </a:rPr>
              <a:t>LIFO</a:t>
            </a:r>
            <a:r>
              <a:rPr lang="zh-CN" altLang="en-US" sz="2000" dirty="0">
                <a:latin typeface="华文楷体" charset="-122"/>
                <a:ea typeface="华文楷体" charset="-122"/>
              </a:rPr>
              <a:t>检索</a:t>
            </a:r>
          </a:p>
          <a:p>
            <a:pPr lvl="1" eaLnBrk="1" hangingPunct="1">
              <a:lnSpc>
                <a:spcPct val="150000"/>
              </a:lnSpc>
              <a:defRPr/>
            </a:pPr>
            <a:r>
              <a:rPr lang="zh-CN" altLang="en-US" sz="2000" dirty="0">
                <a:latin typeface="华文楷体" charset="-122"/>
                <a:ea typeface="华文楷体" charset="-122"/>
              </a:rPr>
              <a:t>这两种方法都是对</a:t>
            </a:r>
            <a:r>
              <a:rPr lang="zh-CN" altLang="en-US" sz="2000" b="1" i="1" u="sng" dirty="0">
                <a:solidFill>
                  <a:srgbClr val="FF3300"/>
                </a:solidFill>
                <a:effectLst>
                  <a:outerShdw blurRad="38100" dist="38100" dir="2700000" algn="tl">
                    <a:srgbClr val="C0C0C0"/>
                  </a:outerShdw>
                </a:effectLst>
                <a:latin typeface="华文楷体" charset="-122"/>
                <a:ea typeface="华文楷体" charset="-122"/>
              </a:rPr>
              <a:t>当前扩展结点</a:t>
            </a:r>
            <a:r>
              <a:rPr lang="en-US" altLang="zh-CN" sz="2000" b="1" i="1" u="sng" dirty="0">
                <a:solidFill>
                  <a:srgbClr val="FF3300"/>
                </a:solidFill>
                <a:effectLst>
                  <a:outerShdw blurRad="38100" dist="38100" dir="2700000" algn="tl">
                    <a:srgbClr val="C0C0C0"/>
                  </a:outerShdw>
                </a:effectLst>
                <a:latin typeface="华文楷体" charset="-122"/>
                <a:ea typeface="华文楷体" charset="-122"/>
              </a:rPr>
              <a:t>E</a:t>
            </a:r>
            <a:r>
              <a:rPr lang="zh-CN" altLang="en-US" sz="2000" dirty="0">
                <a:latin typeface="华文楷体" charset="-122"/>
                <a:ea typeface="华文楷体" charset="-122"/>
              </a:rPr>
              <a:t>的</a:t>
            </a:r>
            <a:r>
              <a:rPr lang="zh-CN" altLang="en-US" sz="2000" b="1" dirty="0">
                <a:solidFill>
                  <a:srgbClr val="0000CC"/>
                </a:solidFill>
                <a:latin typeface="幼圆" charset="0"/>
                <a:ea typeface="幼圆" charset="0"/>
              </a:rPr>
              <a:t>所有</a:t>
            </a:r>
            <a:r>
              <a:rPr lang="zh-CN" altLang="en-US" sz="2000" dirty="0">
                <a:latin typeface="华文楷体" charset="-122"/>
                <a:ea typeface="华文楷体" charset="-122"/>
              </a:rPr>
              <a:t>子结点进行检测，</a:t>
            </a:r>
            <a:r>
              <a:rPr lang="zh-CN" altLang="en-US" sz="2000" b="1" dirty="0">
                <a:solidFill>
                  <a:srgbClr val="0000CC"/>
                </a:solidFill>
                <a:latin typeface="幼圆" charset="0"/>
                <a:ea typeface="幼圆" charset="0"/>
              </a:rPr>
              <a:t>满足约束条件</a:t>
            </a:r>
            <a:r>
              <a:rPr lang="zh-CN" altLang="en-US" sz="2000" dirty="0">
                <a:latin typeface="华文楷体" charset="-122"/>
                <a:ea typeface="华文楷体" charset="-122"/>
              </a:rPr>
              <a:t>的子结点入</a:t>
            </a:r>
            <a:r>
              <a:rPr lang="zh-CN" altLang="en-US" sz="2000" b="1" dirty="0">
                <a:solidFill>
                  <a:srgbClr val="FF3300"/>
                </a:solidFill>
                <a:effectLst>
                  <a:outerShdw blurRad="38100" dist="38100" dir="2700000" algn="tl">
                    <a:srgbClr val="C0C0C0"/>
                  </a:outerShdw>
                </a:effectLst>
                <a:latin typeface="华文琥珀" charset="-122"/>
                <a:ea typeface="华文琥珀" charset="-122"/>
              </a:rPr>
              <a:t>活结点表</a:t>
            </a:r>
            <a:r>
              <a:rPr lang="zh-CN" altLang="en-US" sz="2000" dirty="0">
                <a:latin typeface="华文楷体" charset="-122"/>
                <a:ea typeface="华文楷体" charset="-122"/>
              </a:rPr>
              <a:t>中，该扩展结点</a:t>
            </a:r>
            <a:r>
              <a:rPr lang="en-US" altLang="zh-CN" sz="2000" dirty="0">
                <a:latin typeface="华文楷体" charset="-122"/>
                <a:ea typeface="华文楷体" charset="-122"/>
              </a:rPr>
              <a:t>E</a:t>
            </a:r>
            <a:r>
              <a:rPr lang="zh-CN" altLang="en-US" sz="2000" dirty="0">
                <a:latin typeface="华文楷体" charset="-122"/>
                <a:ea typeface="华文楷体" charset="-122"/>
              </a:rPr>
              <a:t>完成其使命，成为死结点，再从活结点表中取出其它的结点，成为新的扩展结点。活结点按先进先出取出的方式，成为</a:t>
            </a:r>
            <a:r>
              <a:rPr lang="en-US" altLang="zh-CN" sz="2000" dirty="0">
                <a:latin typeface="华文楷体" charset="-122"/>
                <a:ea typeface="华文楷体" charset="-122"/>
              </a:rPr>
              <a:t>FIFO</a:t>
            </a:r>
            <a:r>
              <a:rPr lang="zh-CN" altLang="en-US" sz="2000" dirty="0">
                <a:latin typeface="华文楷体" charset="-122"/>
                <a:ea typeface="华文楷体" charset="-122"/>
              </a:rPr>
              <a:t>检索，活结点表中的活结点按后进先出取出的方式，成为</a:t>
            </a:r>
            <a:r>
              <a:rPr lang="en-US" altLang="zh-CN" sz="2000" dirty="0">
                <a:latin typeface="华文楷体" charset="-122"/>
                <a:ea typeface="华文楷体" charset="-122"/>
              </a:rPr>
              <a:t>LIFO</a:t>
            </a:r>
            <a:r>
              <a:rPr lang="zh-CN" altLang="en-US" sz="2000" dirty="0">
                <a:latin typeface="华文楷体" charset="-122"/>
                <a:ea typeface="华文楷体" charset="-122"/>
              </a:rPr>
              <a:t>检索。</a:t>
            </a:r>
          </a:p>
        </p:txBody>
      </p:sp>
      <p:grpSp>
        <p:nvGrpSpPr>
          <p:cNvPr id="6" name="Group 5">
            <a:extLst>
              <a:ext uri="{FF2B5EF4-FFF2-40B4-BE49-F238E27FC236}">
                <a16:creationId xmlns:a16="http://schemas.microsoft.com/office/drawing/2014/main" id="{98C0477A-02AA-8D46-A8A2-61E0945AB655}"/>
              </a:ext>
            </a:extLst>
          </p:cNvPr>
          <p:cNvGrpSpPr>
            <a:grpSpLocks/>
          </p:cNvGrpSpPr>
          <p:nvPr/>
        </p:nvGrpSpPr>
        <p:grpSpPr bwMode="auto">
          <a:xfrm>
            <a:off x="5105400" y="4855369"/>
            <a:ext cx="1738313" cy="1279525"/>
            <a:chOff x="3651" y="391"/>
            <a:chExt cx="1095" cy="806"/>
          </a:xfrm>
        </p:grpSpPr>
        <p:sp>
          <p:nvSpPr>
            <p:cNvPr id="7" name="Oval 6">
              <a:extLst>
                <a:ext uri="{FF2B5EF4-FFF2-40B4-BE49-F238E27FC236}">
                  <a16:creationId xmlns:a16="http://schemas.microsoft.com/office/drawing/2014/main" id="{459CC309-AF2F-C94D-9835-F3101E46F062}"/>
                </a:ext>
              </a:extLst>
            </p:cNvPr>
            <p:cNvSpPr>
              <a:spLocks noChangeArrowheads="1"/>
            </p:cNvSpPr>
            <p:nvPr/>
          </p:nvSpPr>
          <p:spPr bwMode="auto">
            <a:xfrm>
              <a:off x="4150" y="391"/>
              <a:ext cx="233" cy="307"/>
            </a:xfrm>
            <a:prstGeom prst="ellipse">
              <a:avLst/>
            </a:prstGeom>
            <a:solidFill>
              <a:schemeClr val="accent1"/>
            </a:solidFill>
            <a:ln w="6350">
              <a:solidFill>
                <a:srgbClr val="00FFFF"/>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r>
                <a:rPr lang="en-US" altLang="zh-CN" sz="1800">
                  <a:solidFill>
                    <a:schemeClr val="accent2"/>
                  </a:solidFill>
                  <a:latin typeface="Arial" charset="0"/>
                  <a:ea typeface="华文行楷" charset="-122"/>
                </a:rPr>
                <a:t>1</a:t>
              </a:r>
            </a:p>
          </p:txBody>
        </p:sp>
        <p:sp>
          <p:nvSpPr>
            <p:cNvPr id="8" name="Oval 7">
              <a:extLst>
                <a:ext uri="{FF2B5EF4-FFF2-40B4-BE49-F238E27FC236}">
                  <a16:creationId xmlns:a16="http://schemas.microsoft.com/office/drawing/2014/main" id="{255EAE5D-1405-4D4E-A72E-33E5336FCBFC}"/>
                </a:ext>
              </a:extLst>
            </p:cNvPr>
            <p:cNvSpPr>
              <a:spLocks noChangeArrowheads="1"/>
            </p:cNvSpPr>
            <p:nvPr/>
          </p:nvSpPr>
          <p:spPr bwMode="auto">
            <a:xfrm>
              <a:off x="3651" y="890"/>
              <a:ext cx="233" cy="307"/>
            </a:xfrm>
            <a:prstGeom prst="ellipse">
              <a:avLst/>
            </a:prstGeom>
            <a:solidFill>
              <a:schemeClr val="accent1"/>
            </a:solidFill>
            <a:ln w="6350">
              <a:solidFill>
                <a:srgbClr val="00FFFF"/>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r>
                <a:rPr lang="en-US" altLang="zh-CN" sz="1800">
                  <a:solidFill>
                    <a:schemeClr val="accent2"/>
                  </a:solidFill>
                  <a:latin typeface="Arial" charset="0"/>
                  <a:ea typeface="华文行楷" charset="-122"/>
                </a:rPr>
                <a:t>2</a:t>
              </a:r>
            </a:p>
          </p:txBody>
        </p:sp>
        <p:sp>
          <p:nvSpPr>
            <p:cNvPr id="9" name="Oval 8">
              <a:extLst>
                <a:ext uri="{FF2B5EF4-FFF2-40B4-BE49-F238E27FC236}">
                  <a16:creationId xmlns:a16="http://schemas.microsoft.com/office/drawing/2014/main" id="{14DD447C-8456-B740-A86F-C44C084DAF88}"/>
                </a:ext>
              </a:extLst>
            </p:cNvPr>
            <p:cNvSpPr>
              <a:spLocks noChangeArrowheads="1"/>
            </p:cNvSpPr>
            <p:nvPr/>
          </p:nvSpPr>
          <p:spPr bwMode="auto">
            <a:xfrm>
              <a:off x="4059" y="890"/>
              <a:ext cx="233" cy="307"/>
            </a:xfrm>
            <a:prstGeom prst="ellipse">
              <a:avLst/>
            </a:prstGeom>
            <a:solidFill>
              <a:schemeClr val="accent1"/>
            </a:solidFill>
            <a:ln w="6350">
              <a:solidFill>
                <a:srgbClr val="00FFFF"/>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r>
                <a:rPr lang="en-US" altLang="zh-CN" sz="1800">
                  <a:solidFill>
                    <a:schemeClr val="accent2"/>
                  </a:solidFill>
                  <a:latin typeface="Arial" charset="0"/>
                  <a:ea typeface="华文行楷" charset="-122"/>
                </a:rPr>
                <a:t>3</a:t>
              </a:r>
            </a:p>
          </p:txBody>
        </p:sp>
        <p:sp>
          <p:nvSpPr>
            <p:cNvPr id="10" name="Oval 9">
              <a:extLst>
                <a:ext uri="{FF2B5EF4-FFF2-40B4-BE49-F238E27FC236}">
                  <a16:creationId xmlns:a16="http://schemas.microsoft.com/office/drawing/2014/main" id="{4E111DAF-7E04-AB44-B03F-B6569089522D}"/>
                </a:ext>
              </a:extLst>
            </p:cNvPr>
            <p:cNvSpPr>
              <a:spLocks noChangeArrowheads="1"/>
            </p:cNvSpPr>
            <p:nvPr/>
          </p:nvSpPr>
          <p:spPr bwMode="auto">
            <a:xfrm>
              <a:off x="4513" y="890"/>
              <a:ext cx="233" cy="307"/>
            </a:xfrm>
            <a:prstGeom prst="ellipse">
              <a:avLst/>
            </a:prstGeom>
            <a:solidFill>
              <a:schemeClr val="accent1"/>
            </a:solidFill>
            <a:ln w="6350">
              <a:solidFill>
                <a:srgbClr val="00FFFF"/>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r>
                <a:rPr lang="en-US" altLang="zh-CN" sz="1800">
                  <a:solidFill>
                    <a:schemeClr val="accent2"/>
                  </a:solidFill>
                  <a:latin typeface="Arial" charset="0"/>
                  <a:ea typeface="华文行楷" charset="-122"/>
                </a:rPr>
                <a:t>4</a:t>
              </a:r>
            </a:p>
          </p:txBody>
        </p:sp>
        <p:sp>
          <p:nvSpPr>
            <p:cNvPr id="11" name="Line 10">
              <a:extLst>
                <a:ext uri="{FF2B5EF4-FFF2-40B4-BE49-F238E27FC236}">
                  <a16:creationId xmlns:a16="http://schemas.microsoft.com/office/drawing/2014/main" id="{79D2A95D-2912-A149-9B80-76E12EB9FF99}"/>
                </a:ext>
              </a:extLst>
            </p:cNvPr>
            <p:cNvSpPr>
              <a:spLocks noChangeShapeType="1"/>
            </p:cNvSpPr>
            <p:nvPr/>
          </p:nvSpPr>
          <p:spPr bwMode="auto">
            <a:xfrm flipH="1">
              <a:off x="3833" y="663"/>
              <a:ext cx="408" cy="272"/>
            </a:xfrm>
            <a:prstGeom prst="line">
              <a:avLst/>
            </a:prstGeom>
            <a:noFill/>
            <a:ln w="63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3" name="Line 11">
              <a:extLst>
                <a:ext uri="{FF2B5EF4-FFF2-40B4-BE49-F238E27FC236}">
                  <a16:creationId xmlns:a16="http://schemas.microsoft.com/office/drawing/2014/main" id="{0E658C81-D2E7-7144-8EA5-01FA5D971A8E}"/>
                </a:ext>
              </a:extLst>
            </p:cNvPr>
            <p:cNvSpPr>
              <a:spLocks noChangeShapeType="1"/>
            </p:cNvSpPr>
            <p:nvPr/>
          </p:nvSpPr>
          <p:spPr bwMode="auto">
            <a:xfrm flipH="1">
              <a:off x="4195" y="663"/>
              <a:ext cx="46" cy="272"/>
            </a:xfrm>
            <a:prstGeom prst="line">
              <a:avLst/>
            </a:prstGeom>
            <a:noFill/>
            <a:ln w="63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14" name="Line 12">
              <a:extLst>
                <a:ext uri="{FF2B5EF4-FFF2-40B4-BE49-F238E27FC236}">
                  <a16:creationId xmlns:a16="http://schemas.microsoft.com/office/drawing/2014/main" id="{0E3657C6-AB0D-F943-B153-94FA359D49C2}"/>
                </a:ext>
              </a:extLst>
            </p:cNvPr>
            <p:cNvSpPr>
              <a:spLocks noChangeShapeType="1"/>
            </p:cNvSpPr>
            <p:nvPr/>
          </p:nvSpPr>
          <p:spPr bwMode="auto">
            <a:xfrm>
              <a:off x="4241" y="663"/>
              <a:ext cx="363" cy="227"/>
            </a:xfrm>
            <a:prstGeom prst="line">
              <a:avLst/>
            </a:prstGeom>
            <a:noFill/>
            <a:ln w="63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grpSp>
      <p:sp>
        <p:nvSpPr>
          <p:cNvPr id="15" name="Text Box 13">
            <a:extLst>
              <a:ext uri="{FF2B5EF4-FFF2-40B4-BE49-F238E27FC236}">
                <a16:creationId xmlns:a16="http://schemas.microsoft.com/office/drawing/2014/main" id="{002A3B13-4D90-DD4B-861C-48C545DCA233}"/>
              </a:ext>
            </a:extLst>
          </p:cNvPr>
          <p:cNvSpPr txBox="1">
            <a:spLocks noChangeArrowheads="1"/>
          </p:cNvSpPr>
          <p:nvPr/>
        </p:nvSpPr>
        <p:spPr bwMode="auto">
          <a:xfrm>
            <a:off x="7203456" y="5718969"/>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dirty="0">
                <a:solidFill>
                  <a:schemeClr val="accent2"/>
                </a:solidFill>
                <a:latin typeface="Arial" charset="0"/>
                <a:ea typeface="华文行楷" charset="-122"/>
              </a:rPr>
              <a:t>L=(2,3,4)</a:t>
            </a:r>
          </a:p>
        </p:txBody>
      </p:sp>
    </p:spTree>
    <p:extLst>
      <p:ext uri="{BB962C8B-B14F-4D97-AF65-F5344CB8AC3E}">
        <p14:creationId xmlns:p14="http://schemas.microsoft.com/office/powerpoint/2010/main" val="4579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3000" fill="hold"/>
                                        <p:tgtEl>
                                          <p:spTgt spid="15"/>
                                        </p:tgtEl>
                                        <p:attrNameLst>
                                          <p:attrName>ppt_x</p:attrName>
                                        </p:attrNameLst>
                                      </p:cBhvr>
                                      <p:tavLst>
                                        <p:tav tm="0">
                                          <p:val>
                                            <p:strVal val="#ppt_x"/>
                                          </p:val>
                                        </p:tav>
                                        <p:tav tm="100000">
                                          <p:val>
                                            <p:strVal val="#ppt_x"/>
                                          </p:val>
                                        </p:tav>
                                      </p:tavLst>
                                    </p:anim>
                                    <p:anim calcmode="lin" valueType="num">
                                      <p:cBhvr additive="base">
                                        <p:cTn id="13" dur="3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分支界限法的基本思想</a:t>
            </a:r>
          </a:p>
        </p:txBody>
      </p:sp>
      <p:sp>
        <p:nvSpPr>
          <p:cNvPr id="12" name="灯片编号占位符 5"/>
          <p:cNvSpPr>
            <a:spLocks noGrp="1"/>
          </p:cNvSpPr>
          <p:nvPr>
            <p:ph type="sldNum" sz="quarter" idx="4294967295"/>
          </p:nvPr>
        </p:nvSpPr>
        <p:spPr>
          <a:xfrm>
            <a:off x="7010400" y="66675"/>
            <a:ext cx="2133600" cy="365125"/>
          </a:xfrm>
        </p:spPr>
        <p:txBody>
          <a:bodyPr/>
          <a:lstStyle/>
          <a:p>
            <a:fld id="{34DB0E8E-6508-4BB2-A40E-81AF889574B4}" type="slidenum">
              <a:rPr lang="en-US" altLang="zh-CN"/>
              <a:pPr/>
              <a:t>9</a:t>
            </a:fld>
            <a:endParaRPr lang="en-US" altLang="zh-CN"/>
          </a:p>
        </p:txBody>
      </p:sp>
      <p:sp>
        <p:nvSpPr>
          <p:cNvPr id="4" name="Text Box 2">
            <a:extLst>
              <a:ext uri="{FF2B5EF4-FFF2-40B4-BE49-F238E27FC236}">
                <a16:creationId xmlns:a16="http://schemas.microsoft.com/office/drawing/2014/main" id="{2EFBDC06-104F-F14F-B864-DC09B51DE5AA}"/>
              </a:ext>
            </a:extLst>
          </p:cNvPr>
          <p:cNvSpPr txBox="1">
            <a:spLocks noChangeArrowheads="1"/>
          </p:cNvSpPr>
          <p:nvPr/>
        </p:nvSpPr>
        <p:spPr bwMode="auto">
          <a:xfrm>
            <a:off x="685800" y="1447800"/>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1</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）队列式</a:t>
            </a:r>
            <a:r>
              <a:rPr lang="en-US" altLang="zh-CN" b="1" dirty="0">
                <a:solidFill>
                  <a:srgbClr val="FF3300"/>
                </a:solidFill>
                <a:effectLst>
                  <a:outerShdw blurRad="38100" dist="38100" dir="2700000" algn="tl">
                    <a:srgbClr val="C0C0C0"/>
                  </a:outerShdw>
                </a:effectLst>
                <a:latin typeface="楷体_GB2312" pitchFamily="49" charset="-122"/>
                <a:ea typeface="楷体_GB2312" pitchFamily="49" charset="-122"/>
              </a:rPr>
              <a:t>(FIFO/LIFO)</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分支限界法</a:t>
            </a:r>
          </a:p>
        </p:txBody>
      </p:sp>
      <p:sp>
        <p:nvSpPr>
          <p:cNvPr id="5" name="Rectangle 8">
            <a:extLst>
              <a:ext uri="{FF2B5EF4-FFF2-40B4-BE49-F238E27FC236}">
                <a16:creationId xmlns:a16="http://schemas.microsoft.com/office/drawing/2014/main" id="{3EEB3E69-25FE-794C-B6DA-A1782F6E9C9F}"/>
              </a:ext>
            </a:extLst>
          </p:cNvPr>
          <p:cNvSpPr>
            <a:spLocks noChangeArrowheads="1"/>
          </p:cNvSpPr>
          <p:nvPr/>
        </p:nvSpPr>
        <p:spPr bwMode="auto">
          <a:xfrm>
            <a:off x="1066800" y="2057400"/>
            <a:ext cx="45877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eaLnBrk="1" hangingPunct="1">
              <a:defRPr/>
            </a:pPr>
            <a:r>
              <a:rPr lang="zh-CN" altLang="en-US" b="1" dirty="0">
                <a:solidFill>
                  <a:srgbClr val="0000CC"/>
                </a:solidFill>
                <a:latin typeface="幼圆" charset="0"/>
                <a:ea typeface="幼圆" charset="0"/>
              </a:rPr>
              <a:t>举例：</a:t>
            </a:r>
            <a:r>
              <a:rPr lang="en-US" altLang="zh-CN" b="1" dirty="0">
                <a:solidFill>
                  <a:srgbClr val="0000CC"/>
                </a:solidFill>
                <a:latin typeface="幼圆" charset="0"/>
                <a:ea typeface="幼圆" charset="0"/>
              </a:rPr>
              <a:t>4</a:t>
            </a:r>
            <a:r>
              <a:rPr lang="zh-CN" altLang="en-US" b="1" dirty="0">
                <a:solidFill>
                  <a:srgbClr val="0000CC"/>
                </a:solidFill>
                <a:latin typeface="幼圆" charset="0"/>
                <a:ea typeface="幼圆" charset="0"/>
              </a:rPr>
              <a:t>后问题的状态空间树的</a:t>
            </a:r>
            <a:r>
              <a:rPr lang="en-US" altLang="zh-CN" b="1" dirty="0">
                <a:solidFill>
                  <a:srgbClr val="0000CC"/>
                </a:solidFill>
                <a:latin typeface="幼圆" charset="0"/>
                <a:ea typeface="幼圆" charset="0"/>
              </a:rPr>
              <a:t>FIFO</a:t>
            </a:r>
            <a:r>
              <a:rPr lang="zh-CN" altLang="en-US" b="1" dirty="0">
                <a:solidFill>
                  <a:srgbClr val="0000CC"/>
                </a:solidFill>
                <a:latin typeface="幼圆" charset="0"/>
                <a:ea typeface="幼圆" charset="0"/>
              </a:rPr>
              <a:t>搜索</a:t>
            </a:r>
          </a:p>
        </p:txBody>
      </p:sp>
      <p:sp>
        <p:nvSpPr>
          <p:cNvPr id="7" name="Oval 10">
            <a:extLst>
              <a:ext uri="{FF2B5EF4-FFF2-40B4-BE49-F238E27FC236}">
                <a16:creationId xmlns:a16="http://schemas.microsoft.com/office/drawing/2014/main" id="{3CE7982F-0902-F545-B3CE-B5611538BDF5}"/>
              </a:ext>
            </a:extLst>
          </p:cNvPr>
          <p:cNvSpPr>
            <a:spLocks noChangeArrowheads="1"/>
          </p:cNvSpPr>
          <p:nvPr/>
        </p:nvSpPr>
        <p:spPr bwMode="auto">
          <a:xfrm>
            <a:off x="3962400" y="2503488"/>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a:t>
            </a:r>
          </a:p>
        </p:txBody>
      </p:sp>
      <p:sp>
        <p:nvSpPr>
          <p:cNvPr id="8" name="Oval 11">
            <a:extLst>
              <a:ext uri="{FF2B5EF4-FFF2-40B4-BE49-F238E27FC236}">
                <a16:creationId xmlns:a16="http://schemas.microsoft.com/office/drawing/2014/main" id="{97C14453-D24A-2F4C-A711-D456436B3B18}"/>
              </a:ext>
            </a:extLst>
          </p:cNvPr>
          <p:cNvSpPr>
            <a:spLocks noChangeArrowheads="1"/>
          </p:cNvSpPr>
          <p:nvPr/>
        </p:nvSpPr>
        <p:spPr bwMode="auto">
          <a:xfrm>
            <a:off x="2484438" y="3362325"/>
            <a:ext cx="330200" cy="398463"/>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2</a:t>
            </a:r>
          </a:p>
        </p:txBody>
      </p:sp>
      <p:sp>
        <p:nvSpPr>
          <p:cNvPr id="9" name="Oval 12">
            <a:extLst>
              <a:ext uri="{FF2B5EF4-FFF2-40B4-BE49-F238E27FC236}">
                <a16:creationId xmlns:a16="http://schemas.microsoft.com/office/drawing/2014/main" id="{5039C8C6-D039-4A4E-8084-5DDC6F1AFE77}"/>
              </a:ext>
            </a:extLst>
          </p:cNvPr>
          <p:cNvSpPr>
            <a:spLocks noChangeArrowheads="1"/>
          </p:cNvSpPr>
          <p:nvPr/>
        </p:nvSpPr>
        <p:spPr bwMode="auto">
          <a:xfrm>
            <a:off x="3419475" y="3290888"/>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3</a:t>
            </a:r>
          </a:p>
        </p:txBody>
      </p:sp>
      <p:sp>
        <p:nvSpPr>
          <p:cNvPr id="10" name="Oval 13">
            <a:extLst>
              <a:ext uri="{FF2B5EF4-FFF2-40B4-BE49-F238E27FC236}">
                <a16:creationId xmlns:a16="http://schemas.microsoft.com/office/drawing/2014/main" id="{B04AA3FB-FCFC-9D4A-9EF4-BEE73416BFCD}"/>
              </a:ext>
            </a:extLst>
          </p:cNvPr>
          <p:cNvSpPr>
            <a:spLocks noChangeArrowheads="1"/>
          </p:cNvSpPr>
          <p:nvPr/>
        </p:nvSpPr>
        <p:spPr bwMode="auto">
          <a:xfrm>
            <a:off x="4643438" y="3290888"/>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4</a:t>
            </a:r>
          </a:p>
        </p:txBody>
      </p:sp>
      <p:sp>
        <p:nvSpPr>
          <p:cNvPr id="11" name="Oval 14">
            <a:extLst>
              <a:ext uri="{FF2B5EF4-FFF2-40B4-BE49-F238E27FC236}">
                <a16:creationId xmlns:a16="http://schemas.microsoft.com/office/drawing/2014/main" id="{A022FB11-CD76-0F4A-B047-AFB9A8BDDA67}"/>
              </a:ext>
            </a:extLst>
          </p:cNvPr>
          <p:cNvSpPr>
            <a:spLocks noChangeArrowheads="1"/>
          </p:cNvSpPr>
          <p:nvPr/>
        </p:nvSpPr>
        <p:spPr bwMode="auto">
          <a:xfrm>
            <a:off x="5651500" y="3217863"/>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5</a:t>
            </a:r>
          </a:p>
        </p:txBody>
      </p:sp>
      <p:sp>
        <p:nvSpPr>
          <p:cNvPr id="13" name="Oval 15">
            <a:extLst>
              <a:ext uri="{FF2B5EF4-FFF2-40B4-BE49-F238E27FC236}">
                <a16:creationId xmlns:a16="http://schemas.microsoft.com/office/drawing/2014/main" id="{4566A93E-DD9A-3849-B6F6-79C31F6BB9BA}"/>
              </a:ext>
            </a:extLst>
          </p:cNvPr>
          <p:cNvSpPr>
            <a:spLocks noChangeArrowheads="1"/>
          </p:cNvSpPr>
          <p:nvPr/>
        </p:nvSpPr>
        <p:spPr bwMode="auto">
          <a:xfrm>
            <a:off x="2143125" y="4413250"/>
            <a:ext cx="330200" cy="398463"/>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6</a:t>
            </a:r>
          </a:p>
        </p:txBody>
      </p:sp>
      <p:sp>
        <p:nvSpPr>
          <p:cNvPr id="14" name="Oval 16">
            <a:extLst>
              <a:ext uri="{FF2B5EF4-FFF2-40B4-BE49-F238E27FC236}">
                <a16:creationId xmlns:a16="http://schemas.microsoft.com/office/drawing/2014/main" id="{7796EF21-63C0-FB42-B2F3-B4E994240A56}"/>
              </a:ext>
            </a:extLst>
          </p:cNvPr>
          <p:cNvSpPr>
            <a:spLocks noChangeArrowheads="1"/>
          </p:cNvSpPr>
          <p:nvPr/>
        </p:nvSpPr>
        <p:spPr bwMode="auto">
          <a:xfrm>
            <a:off x="3006725" y="4341813"/>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7</a:t>
            </a:r>
          </a:p>
        </p:txBody>
      </p:sp>
      <p:sp>
        <p:nvSpPr>
          <p:cNvPr id="15" name="Oval 17">
            <a:extLst>
              <a:ext uri="{FF2B5EF4-FFF2-40B4-BE49-F238E27FC236}">
                <a16:creationId xmlns:a16="http://schemas.microsoft.com/office/drawing/2014/main" id="{5B7D26CC-2BEE-4D40-84F0-C3AD59D7377C}"/>
              </a:ext>
            </a:extLst>
          </p:cNvPr>
          <p:cNvSpPr>
            <a:spLocks noChangeArrowheads="1"/>
          </p:cNvSpPr>
          <p:nvPr/>
        </p:nvSpPr>
        <p:spPr bwMode="auto">
          <a:xfrm>
            <a:off x="3851275" y="4370388"/>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8</a:t>
            </a:r>
          </a:p>
        </p:txBody>
      </p:sp>
      <p:sp>
        <p:nvSpPr>
          <p:cNvPr id="16" name="Oval 18">
            <a:extLst>
              <a:ext uri="{FF2B5EF4-FFF2-40B4-BE49-F238E27FC236}">
                <a16:creationId xmlns:a16="http://schemas.microsoft.com/office/drawing/2014/main" id="{11E08B84-0935-CD46-AF68-6F5316EB7055}"/>
              </a:ext>
            </a:extLst>
          </p:cNvPr>
          <p:cNvSpPr>
            <a:spLocks noChangeArrowheads="1"/>
          </p:cNvSpPr>
          <p:nvPr/>
        </p:nvSpPr>
        <p:spPr bwMode="auto">
          <a:xfrm>
            <a:off x="4446588" y="4341813"/>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9</a:t>
            </a:r>
          </a:p>
        </p:txBody>
      </p:sp>
      <p:sp>
        <p:nvSpPr>
          <p:cNvPr id="17" name="Oval 19">
            <a:extLst>
              <a:ext uri="{FF2B5EF4-FFF2-40B4-BE49-F238E27FC236}">
                <a16:creationId xmlns:a16="http://schemas.microsoft.com/office/drawing/2014/main" id="{FCCE6CEB-2E86-5741-B522-5603F2923035}"/>
              </a:ext>
            </a:extLst>
          </p:cNvPr>
          <p:cNvSpPr>
            <a:spLocks noChangeArrowheads="1"/>
          </p:cNvSpPr>
          <p:nvPr/>
        </p:nvSpPr>
        <p:spPr bwMode="auto">
          <a:xfrm>
            <a:off x="5580063" y="4370388"/>
            <a:ext cx="369887"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10</a:t>
            </a:r>
          </a:p>
        </p:txBody>
      </p:sp>
      <p:sp>
        <p:nvSpPr>
          <p:cNvPr id="18" name="Oval 20">
            <a:extLst>
              <a:ext uri="{FF2B5EF4-FFF2-40B4-BE49-F238E27FC236}">
                <a16:creationId xmlns:a16="http://schemas.microsoft.com/office/drawing/2014/main" id="{090A8766-25F7-1649-BF83-35DDD0E32E3A}"/>
              </a:ext>
            </a:extLst>
          </p:cNvPr>
          <p:cNvSpPr>
            <a:spLocks noChangeArrowheads="1"/>
          </p:cNvSpPr>
          <p:nvPr/>
        </p:nvSpPr>
        <p:spPr bwMode="auto">
          <a:xfrm>
            <a:off x="6443663" y="4298950"/>
            <a:ext cx="369887" cy="398463"/>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11</a:t>
            </a:r>
          </a:p>
        </p:txBody>
      </p:sp>
      <p:sp>
        <p:nvSpPr>
          <p:cNvPr id="19" name="Line 21">
            <a:extLst>
              <a:ext uri="{FF2B5EF4-FFF2-40B4-BE49-F238E27FC236}">
                <a16:creationId xmlns:a16="http://schemas.microsoft.com/office/drawing/2014/main" id="{A721C2E5-F75A-EF4B-A72F-8F4A8A4CFA54}"/>
              </a:ext>
            </a:extLst>
          </p:cNvPr>
          <p:cNvSpPr>
            <a:spLocks noChangeShapeType="1"/>
          </p:cNvSpPr>
          <p:nvPr/>
        </p:nvSpPr>
        <p:spPr bwMode="auto">
          <a:xfrm flipH="1">
            <a:off x="2700338" y="2786063"/>
            <a:ext cx="1295400" cy="57626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0" name="Line 22">
            <a:extLst>
              <a:ext uri="{FF2B5EF4-FFF2-40B4-BE49-F238E27FC236}">
                <a16:creationId xmlns:a16="http://schemas.microsoft.com/office/drawing/2014/main" id="{251B2B5C-8EFB-6540-976C-BB55F688666C}"/>
              </a:ext>
            </a:extLst>
          </p:cNvPr>
          <p:cNvSpPr>
            <a:spLocks noChangeShapeType="1"/>
          </p:cNvSpPr>
          <p:nvPr/>
        </p:nvSpPr>
        <p:spPr bwMode="auto">
          <a:xfrm flipH="1">
            <a:off x="3708400" y="2859088"/>
            <a:ext cx="287338" cy="50323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1" name="Line 23">
            <a:extLst>
              <a:ext uri="{FF2B5EF4-FFF2-40B4-BE49-F238E27FC236}">
                <a16:creationId xmlns:a16="http://schemas.microsoft.com/office/drawing/2014/main" id="{25CDBDF1-1A93-5547-A8D9-D6251479C7EE}"/>
              </a:ext>
            </a:extLst>
          </p:cNvPr>
          <p:cNvSpPr>
            <a:spLocks noChangeShapeType="1"/>
          </p:cNvSpPr>
          <p:nvPr/>
        </p:nvSpPr>
        <p:spPr bwMode="auto">
          <a:xfrm>
            <a:off x="4140200" y="2859088"/>
            <a:ext cx="576263" cy="431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2" name="Line 24">
            <a:extLst>
              <a:ext uri="{FF2B5EF4-FFF2-40B4-BE49-F238E27FC236}">
                <a16:creationId xmlns:a16="http://schemas.microsoft.com/office/drawing/2014/main" id="{07FC8379-EDB5-3A45-B829-7EDA64D1DDEE}"/>
              </a:ext>
            </a:extLst>
          </p:cNvPr>
          <p:cNvSpPr>
            <a:spLocks noChangeShapeType="1"/>
          </p:cNvSpPr>
          <p:nvPr/>
        </p:nvSpPr>
        <p:spPr bwMode="auto">
          <a:xfrm>
            <a:off x="4284663" y="2786063"/>
            <a:ext cx="1366837" cy="50482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3" name="Line 25">
            <a:extLst>
              <a:ext uri="{FF2B5EF4-FFF2-40B4-BE49-F238E27FC236}">
                <a16:creationId xmlns:a16="http://schemas.microsoft.com/office/drawing/2014/main" id="{49E407EC-6B06-9342-BA56-97521238A638}"/>
              </a:ext>
            </a:extLst>
          </p:cNvPr>
          <p:cNvSpPr>
            <a:spLocks noChangeShapeType="1"/>
          </p:cNvSpPr>
          <p:nvPr/>
        </p:nvSpPr>
        <p:spPr bwMode="auto">
          <a:xfrm flipH="1">
            <a:off x="2268538" y="3794125"/>
            <a:ext cx="358775" cy="64928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4" name="Line 26">
            <a:extLst>
              <a:ext uri="{FF2B5EF4-FFF2-40B4-BE49-F238E27FC236}">
                <a16:creationId xmlns:a16="http://schemas.microsoft.com/office/drawing/2014/main" id="{EBF6372E-B542-4347-AA55-543C3089BD23}"/>
              </a:ext>
            </a:extLst>
          </p:cNvPr>
          <p:cNvSpPr>
            <a:spLocks noChangeShapeType="1"/>
          </p:cNvSpPr>
          <p:nvPr/>
        </p:nvSpPr>
        <p:spPr bwMode="auto">
          <a:xfrm>
            <a:off x="2700338" y="3722688"/>
            <a:ext cx="431800" cy="6477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5" name="Line 27">
            <a:extLst>
              <a:ext uri="{FF2B5EF4-FFF2-40B4-BE49-F238E27FC236}">
                <a16:creationId xmlns:a16="http://schemas.microsoft.com/office/drawing/2014/main" id="{427F6F97-4B3E-8845-A5D3-D7292C8C1EAB}"/>
              </a:ext>
            </a:extLst>
          </p:cNvPr>
          <p:cNvSpPr>
            <a:spLocks noChangeShapeType="1"/>
          </p:cNvSpPr>
          <p:nvPr/>
        </p:nvSpPr>
        <p:spPr bwMode="auto">
          <a:xfrm>
            <a:off x="3635375" y="3651250"/>
            <a:ext cx="360363" cy="71913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6" name="Line 28">
            <a:extLst>
              <a:ext uri="{FF2B5EF4-FFF2-40B4-BE49-F238E27FC236}">
                <a16:creationId xmlns:a16="http://schemas.microsoft.com/office/drawing/2014/main" id="{35F51E87-07F0-364D-B64E-D9BBEF2AF7ED}"/>
              </a:ext>
            </a:extLst>
          </p:cNvPr>
          <p:cNvSpPr>
            <a:spLocks noChangeShapeType="1"/>
          </p:cNvSpPr>
          <p:nvPr/>
        </p:nvSpPr>
        <p:spPr bwMode="auto">
          <a:xfrm flipH="1">
            <a:off x="4572000" y="3651250"/>
            <a:ext cx="215900" cy="71913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27" name="Line 29">
            <a:extLst>
              <a:ext uri="{FF2B5EF4-FFF2-40B4-BE49-F238E27FC236}">
                <a16:creationId xmlns:a16="http://schemas.microsoft.com/office/drawing/2014/main" id="{1BF3D2FC-26AD-2940-B772-6DC2EF0CCAAA}"/>
              </a:ext>
            </a:extLst>
          </p:cNvPr>
          <p:cNvSpPr>
            <a:spLocks noChangeShapeType="1"/>
          </p:cNvSpPr>
          <p:nvPr/>
        </p:nvSpPr>
        <p:spPr bwMode="auto">
          <a:xfrm flipH="1">
            <a:off x="5724525" y="3651250"/>
            <a:ext cx="71438" cy="719138"/>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8" name="Line 30">
            <a:extLst>
              <a:ext uri="{FF2B5EF4-FFF2-40B4-BE49-F238E27FC236}">
                <a16:creationId xmlns:a16="http://schemas.microsoft.com/office/drawing/2014/main" id="{F2E27002-A7F4-F145-9B59-0AF922318135}"/>
              </a:ext>
            </a:extLst>
          </p:cNvPr>
          <p:cNvSpPr>
            <a:spLocks noChangeShapeType="1"/>
          </p:cNvSpPr>
          <p:nvPr/>
        </p:nvSpPr>
        <p:spPr bwMode="auto">
          <a:xfrm>
            <a:off x="5940425" y="3506788"/>
            <a:ext cx="649288" cy="72072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29" name="Oval 31">
            <a:extLst>
              <a:ext uri="{FF2B5EF4-FFF2-40B4-BE49-F238E27FC236}">
                <a16:creationId xmlns:a16="http://schemas.microsoft.com/office/drawing/2014/main" id="{C77B73C1-A3B5-CA4F-9DD5-8328A251E965}"/>
              </a:ext>
            </a:extLst>
          </p:cNvPr>
          <p:cNvSpPr>
            <a:spLocks noChangeArrowheads="1"/>
          </p:cNvSpPr>
          <p:nvPr/>
        </p:nvSpPr>
        <p:spPr bwMode="auto">
          <a:xfrm>
            <a:off x="3492500" y="5307013"/>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13</a:t>
            </a:r>
          </a:p>
        </p:txBody>
      </p:sp>
      <p:sp>
        <p:nvSpPr>
          <p:cNvPr id="30" name="Oval 32">
            <a:extLst>
              <a:ext uri="{FF2B5EF4-FFF2-40B4-BE49-F238E27FC236}">
                <a16:creationId xmlns:a16="http://schemas.microsoft.com/office/drawing/2014/main" id="{3C6590C7-E58B-6149-8FA6-A5163B7E2409}"/>
              </a:ext>
            </a:extLst>
          </p:cNvPr>
          <p:cNvSpPr>
            <a:spLocks noChangeArrowheads="1"/>
          </p:cNvSpPr>
          <p:nvPr/>
        </p:nvSpPr>
        <p:spPr bwMode="auto">
          <a:xfrm>
            <a:off x="3924300" y="6027738"/>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16</a:t>
            </a:r>
          </a:p>
        </p:txBody>
      </p:sp>
      <p:sp>
        <p:nvSpPr>
          <p:cNvPr id="31" name="Line 33">
            <a:extLst>
              <a:ext uri="{FF2B5EF4-FFF2-40B4-BE49-F238E27FC236}">
                <a16:creationId xmlns:a16="http://schemas.microsoft.com/office/drawing/2014/main" id="{238ACCAA-4D16-8244-8C78-E175E2E20BE0}"/>
              </a:ext>
            </a:extLst>
          </p:cNvPr>
          <p:cNvSpPr>
            <a:spLocks noChangeShapeType="1"/>
          </p:cNvSpPr>
          <p:nvPr/>
        </p:nvSpPr>
        <p:spPr bwMode="auto">
          <a:xfrm flipH="1">
            <a:off x="3635375" y="4802188"/>
            <a:ext cx="360363" cy="50482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32" name="Line 34">
            <a:extLst>
              <a:ext uri="{FF2B5EF4-FFF2-40B4-BE49-F238E27FC236}">
                <a16:creationId xmlns:a16="http://schemas.microsoft.com/office/drawing/2014/main" id="{4EBA0D6D-2B28-0D49-9454-B5708B884AC4}"/>
              </a:ext>
            </a:extLst>
          </p:cNvPr>
          <p:cNvSpPr>
            <a:spLocks noChangeShapeType="1"/>
          </p:cNvSpPr>
          <p:nvPr/>
        </p:nvSpPr>
        <p:spPr bwMode="auto">
          <a:xfrm>
            <a:off x="3708400" y="5667375"/>
            <a:ext cx="287338" cy="43180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spAutoFit/>
          </a:bodyPr>
          <a:lstStyle/>
          <a:p>
            <a:pPr eaLnBrk="1" hangingPunct="1">
              <a:defRPr/>
            </a:pPr>
            <a:endParaRPr lang="zh-CN" altLang="en-US">
              <a:latin typeface="Times New Roman" charset="0"/>
              <a:ea typeface="宋体" charset="-122"/>
            </a:endParaRPr>
          </a:p>
        </p:txBody>
      </p:sp>
      <p:sp>
        <p:nvSpPr>
          <p:cNvPr id="33" name="Oval 35">
            <a:extLst>
              <a:ext uri="{FF2B5EF4-FFF2-40B4-BE49-F238E27FC236}">
                <a16:creationId xmlns:a16="http://schemas.microsoft.com/office/drawing/2014/main" id="{B448733C-87AC-ED46-8F86-4B6EAB751880}"/>
              </a:ext>
            </a:extLst>
          </p:cNvPr>
          <p:cNvSpPr>
            <a:spLocks noChangeArrowheads="1"/>
          </p:cNvSpPr>
          <p:nvPr/>
        </p:nvSpPr>
        <p:spPr bwMode="auto">
          <a:xfrm>
            <a:off x="4932363" y="5162550"/>
            <a:ext cx="330200" cy="398463"/>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14</a:t>
            </a:r>
          </a:p>
        </p:txBody>
      </p:sp>
      <p:sp>
        <p:nvSpPr>
          <p:cNvPr id="34" name="Oval 36">
            <a:extLst>
              <a:ext uri="{FF2B5EF4-FFF2-40B4-BE49-F238E27FC236}">
                <a16:creationId xmlns:a16="http://schemas.microsoft.com/office/drawing/2014/main" id="{35039374-0CE5-0D49-BB95-890EE0652AF0}"/>
              </a:ext>
            </a:extLst>
          </p:cNvPr>
          <p:cNvSpPr>
            <a:spLocks noChangeArrowheads="1"/>
          </p:cNvSpPr>
          <p:nvPr/>
        </p:nvSpPr>
        <p:spPr bwMode="auto">
          <a:xfrm>
            <a:off x="4643438" y="6027738"/>
            <a:ext cx="330200" cy="398462"/>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17</a:t>
            </a:r>
          </a:p>
        </p:txBody>
      </p:sp>
      <p:sp>
        <p:nvSpPr>
          <p:cNvPr id="35" name="Line 37">
            <a:extLst>
              <a:ext uri="{FF2B5EF4-FFF2-40B4-BE49-F238E27FC236}">
                <a16:creationId xmlns:a16="http://schemas.microsoft.com/office/drawing/2014/main" id="{93B8EB8D-4271-6A4B-8B81-51C175803F7A}"/>
              </a:ext>
            </a:extLst>
          </p:cNvPr>
          <p:cNvSpPr>
            <a:spLocks noChangeShapeType="1"/>
          </p:cNvSpPr>
          <p:nvPr/>
        </p:nvSpPr>
        <p:spPr bwMode="auto">
          <a:xfrm>
            <a:off x="4643438" y="4730750"/>
            <a:ext cx="433387" cy="50482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36" name="Line 38">
            <a:extLst>
              <a:ext uri="{FF2B5EF4-FFF2-40B4-BE49-F238E27FC236}">
                <a16:creationId xmlns:a16="http://schemas.microsoft.com/office/drawing/2014/main" id="{956D1242-2C22-A341-AE4E-49A7C7E700E9}"/>
              </a:ext>
            </a:extLst>
          </p:cNvPr>
          <p:cNvSpPr>
            <a:spLocks noChangeShapeType="1"/>
          </p:cNvSpPr>
          <p:nvPr/>
        </p:nvSpPr>
        <p:spPr bwMode="auto">
          <a:xfrm flipH="1">
            <a:off x="4859338" y="5522913"/>
            <a:ext cx="217487" cy="50482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37" name="Oval 39">
            <a:extLst>
              <a:ext uri="{FF2B5EF4-FFF2-40B4-BE49-F238E27FC236}">
                <a16:creationId xmlns:a16="http://schemas.microsoft.com/office/drawing/2014/main" id="{279D84DE-8120-0746-A1F5-4D6884B60CF5}"/>
              </a:ext>
            </a:extLst>
          </p:cNvPr>
          <p:cNvSpPr>
            <a:spLocks noChangeArrowheads="1"/>
          </p:cNvSpPr>
          <p:nvPr/>
        </p:nvSpPr>
        <p:spPr bwMode="auto">
          <a:xfrm>
            <a:off x="5435600" y="5162550"/>
            <a:ext cx="330200" cy="398463"/>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15</a:t>
            </a:r>
          </a:p>
        </p:txBody>
      </p:sp>
      <p:sp>
        <p:nvSpPr>
          <p:cNvPr id="38" name="Line 40">
            <a:extLst>
              <a:ext uri="{FF2B5EF4-FFF2-40B4-BE49-F238E27FC236}">
                <a16:creationId xmlns:a16="http://schemas.microsoft.com/office/drawing/2014/main" id="{EEB576CF-DB60-1945-BF2A-71E257F58DA5}"/>
              </a:ext>
            </a:extLst>
          </p:cNvPr>
          <p:cNvSpPr>
            <a:spLocks noChangeShapeType="1"/>
          </p:cNvSpPr>
          <p:nvPr/>
        </p:nvSpPr>
        <p:spPr bwMode="auto">
          <a:xfrm flipH="1">
            <a:off x="5580063" y="4802188"/>
            <a:ext cx="144462" cy="433387"/>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39" name="Text Box 41">
            <a:extLst>
              <a:ext uri="{FF2B5EF4-FFF2-40B4-BE49-F238E27FC236}">
                <a16:creationId xmlns:a16="http://schemas.microsoft.com/office/drawing/2014/main" id="{4197CE2A-8E63-1242-9F97-081450A15D4F}"/>
              </a:ext>
            </a:extLst>
          </p:cNvPr>
          <p:cNvSpPr txBox="1">
            <a:spLocks noChangeArrowheads="1"/>
          </p:cNvSpPr>
          <p:nvPr/>
        </p:nvSpPr>
        <p:spPr bwMode="auto">
          <a:xfrm>
            <a:off x="4267200" y="245268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L=(2,3,4,5)</a:t>
            </a:r>
          </a:p>
        </p:txBody>
      </p:sp>
      <p:sp>
        <p:nvSpPr>
          <p:cNvPr id="40" name="Text Box 42">
            <a:extLst>
              <a:ext uri="{FF2B5EF4-FFF2-40B4-BE49-F238E27FC236}">
                <a16:creationId xmlns:a16="http://schemas.microsoft.com/office/drawing/2014/main" id="{7819129E-C450-9541-9461-91FDE979F508}"/>
              </a:ext>
            </a:extLst>
          </p:cNvPr>
          <p:cNvSpPr txBox="1">
            <a:spLocks noChangeArrowheads="1"/>
          </p:cNvSpPr>
          <p:nvPr/>
        </p:nvSpPr>
        <p:spPr bwMode="auto">
          <a:xfrm>
            <a:off x="2584450" y="2770188"/>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X1=1</a:t>
            </a:r>
          </a:p>
        </p:txBody>
      </p:sp>
      <p:sp>
        <p:nvSpPr>
          <p:cNvPr id="41" name="Text Box 43">
            <a:extLst>
              <a:ext uri="{FF2B5EF4-FFF2-40B4-BE49-F238E27FC236}">
                <a16:creationId xmlns:a16="http://schemas.microsoft.com/office/drawing/2014/main" id="{B1650A53-430E-0A4C-82AC-1FD6E75076AA}"/>
              </a:ext>
            </a:extLst>
          </p:cNvPr>
          <p:cNvSpPr txBox="1">
            <a:spLocks noChangeArrowheads="1"/>
          </p:cNvSpPr>
          <p:nvPr/>
        </p:nvSpPr>
        <p:spPr bwMode="auto">
          <a:xfrm>
            <a:off x="3462338" y="290671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X1=2</a:t>
            </a:r>
          </a:p>
        </p:txBody>
      </p:sp>
      <p:sp>
        <p:nvSpPr>
          <p:cNvPr id="42" name="Text Box 44">
            <a:extLst>
              <a:ext uri="{FF2B5EF4-FFF2-40B4-BE49-F238E27FC236}">
                <a16:creationId xmlns:a16="http://schemas.microsoft.com/office/drawing/2014/main" id="{B821F36E-F2DA-174C-9E6A-75F68778803E}"/>
              </a:ext>
            </a:extLst>
          </p:cNvPr>
          <p:cNvSpPr txBox="1">
            <a:spLocks noChangeArrowheads="1"/>
          </p:cNvSpPr>
          <p:nvPr/>
        </p:nvSpPr>
        <p:spPr bwMode="auto">
          <a:xfrm>
            <a:off x="4110038" y="2978150"/>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X1=3</a:t>
            </a:r>
          </a:p>
        </p:txBody>
      </p:sp>
      <p:sp>
        <p:nvSpPr>
          <p:cNvPr id="43" name="Text Box 45">
            <a:extLst>
              <a:ext uri="{FF2B5EF4-FFF2-40B4-BE49-F238E27FC236}">
                <a16:creationId xmlns:a16="http://schemas.microsoft.com/office/drawing/2014/main" id="{76D2B999-0E2D-C44E-A00F-0AB9AD687A01}"/>
              </a:ext>
            </a:extLst>
          </p:cNvPr>
          <p:cNvSpPr txBox="1">
            <a:spLocks noChangeArrowheads="1"/>
          </p:cNvSpPr>
          <p:nvPr/>
        </p:nvSpPr>
        <p:spPr bwMode="auto">
          <a:xfrm>
            <a:off x="4902200" y="2835275"/>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X1=4</a:t>
            </a:r>
          </a:p>
        </p:txBody>
      </p:sp>
      <p:sp>
        <p:nvSpPr>
          <p:cNvPr id="44" name="Text Box 46">
            <a:extLst>
              <a:ext uri="{FF2B5EF4-FFF2-40B4-BE49-F238E27FC236}">
                <a16:creationId xmlns:a16="http://schemas.microsoft.com/office/drawing/2014/main" id="{88DF7F20-F071-4E4B-A247-EAAFB3D3096B}"/>
              </a:ext>
            </a:extLst>
          </p:cNvPr>
          <p:cNvSpPr txBox="1">
            <a:spLocks noChangeArrowheads="1"/>
          </p:cNvSpPr>
          <p:nvPr/>
        </p:nvSpPr>
        <p:spPr bwMode="auto">
          <a:xfrm>
            <a:off x="2020888" y="3843338"/>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X2=3</a:t>
            </a:r>
          </a:p>
        </p:txBody>
      </p:sp>
      <p:sp>
        <p:nvSpPr>
          <p:cNvPr id="45" name="Text Box 47">
            <a:extLst>
              <a:ext uri="{FF2B5EF4-FFF2-40B4-BE49-F238E27FC236}">
                <a16:creationId xmlns:a16="http://schemas.microsoft.com/office/drawing/2014/main" id="{63C35263-3C60-D84E-AC68-16431F97AE39}"/>
              </a:ext>
            </a:extLst>
          </p:cNvPr>
          <p:cNvSpPr txBox="1">
            <a:spLocks noChangeArrowheads="1"/>
          </p:cNvSpPr>
          <p:nvPr/>
        </p:nvSpPr>
        <p:spPr bwMode="auto">
          <a:xfrm>
            <a:off x="2670175" y="3843338"/>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X2=4</a:t>
            </a:r>
          </a:p>
        </p:txBody>
      </p:sp>
      <p:sp>
        <p:nvSpPr>
          <p:cNvPr id="46" name="Text Box 48">
            <a:extLst>
              <a:ext uri="{FF2B5EF4-FFF2-40B4-BE49-F238E27FC236}">
                <a16:creationId xmlns:a16="http://schemas.microsoft.com/office/drawing/2014/main" id="{FEDAB57D-9E63-D245-9568-6FB4F059C5DD}"/>
              </a:ext>
            </a:extLst>
          </p:cNvPr>
          <p:cNvSpPr txBox="1">
            <a:spLocks noChangeArrowheads="1"/>
          </p:cNvSpPr>
          <p:nvPr/>
        </p:nvSpPr>
        <p:spPr bwMode="auto">
          <a:xfrm>
            <a:off x="3462338" y="377031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X2=4</a:t>
            </a:r>
          </a:p>
        </p:txBody>
      </p:sp>
      <p:sp>
        <p:nvSpPr>
          <p:cNvPr id="47" name="Text Box 49">
            <a:extLst>
              <a:ext uri="{FF2B5EF4-FFF2-40B4-BE49-F238E27FC236}">
                <a16:creationId xmlns:a16="http://schemas.microsoft.com/office/drawing/2014/main" id="{013CEB20-C983-BA4B-8F1C-812F404E92F2}"/>
              </a:ext>
            </a:extLst>
          </p:cNvPr>
          <p:cNvSpPr txBox="1">
            <a:spLocks noChangeArrowheads="1"/>
          </p:cNvSpPr>
          <p:nvPr/>
        </p:nvSpPr>
        <p:spPr bwMode="auto">
          <a:xfrm>
            <a:off x="4325938" y="377031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X2=1</a:t>
            </a:r>
          </a:p>
        </p:txBody>
      </p:sp>
      <p:sp>
        <p:nvSpPr>
          <p:cNvPr id="48" name="Text Box 50">
            <a:extLst>
              <a:ext uri="{FF2B5EF4-FFF2-40B4-BE49-F238E27FC236}">
                <a16:creationId xmlns:a16="http://schemas.microsoft.com/office/drawing/2014/main" id="{D31D03D8-29B7-7546-9321-C16B216CF3C7}"/>
              </a:ext>
            </a:extLst>
          </p:cNvPr>
          <p:cNvSpPr txBox="1">
            <a:spLocks noChangeArrowheads="1"/>
          </p:cNvSpPr>
          <p:nvPr/>
        </p:nvSpPr>
        <p:spPr bwMode="auto">
          <a:xfrm>
            <a:off x="5405438" y="3843338"/>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X2=1</a:t>
            </a:r>
          </a:p>
        </p:txBody>
      </p:sp>
      <p:sp>
        <p:nvSpPr>
          <p:cNvPr id="49" name="Text Box 51">
            <a:extLst>
              <a:ext uri="{FF2B5EF4-FFF2-40B4-BE49-F238E27FC236}">
                <a16:creationId xmlns:a16="http://schemas.microsoft.com/office/drawing/2014/main" id="{08A59E25-BEA5-5742-A5EF-B4F634DD8A0D}"/>
              </a:ext>
            </a:extLst>
          </p:cNvPr>
          <p:cNvSpPr txBox="1">
            <a:spLocks noChangeArrowheads="1"/>
          </p:cNvSpPr>
          <p:nvPr/>
        </p:nvSpPr>
        <p:spPr bwMode="auto">
          <a:xfrm>
            <a:off x="6126163" y="377031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X2=3</a:t>
            </a:r>
          </a:p>
        </p:txBody>
      </p:sp>
      <p:sp>
        <p:nvSpPr>
          <p:cNvPr id="50" name="Oval 52">
            <a:extLst>
              <a:ext uri="{FF2B5EF4-FFF2-40B4-BE49-F238E27FC236}">
                <a16:creationId xmlns:a16="http://schemas.microsoft.com/office/drawing/2014/main" id="{CA58E46D-5567-854C-931B-E93416F044F3}"/>
              </a:ext>
            </a:extLst>
          </p:cNvPr>
          <p:cNvSpPr>
            <a:spLocks noChangeArrowheads="1"/>
          </p:cNvSpPr>
          <p:nvPr/>
        </p:nvSpPr>
        <p:spPr bwMode="auto">
          <a:xfrm>
            <a:off x="2771775" y="5235575"/>
            <a:ext cx="330200" cy="398463"/>
          </a:xfrm>
          <a:prstGeom prst="ellipse">
            <a:avLst/>
          </a:prstGeom>
          <a:solidFill>
            <a:schemeClr val="bg1"/>
          </a:solidFill>
          <a:ln w="6350">
            <a:solidFill>
              <a:schemeClr val="tx1"/>
            </a:solidFill>
            <a:round/>
            <a:headEnd/>
            <a:tailEnd/>
          </a:ln>
          <a:effectLst/>
          <a:extLs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lIns="0" tIns="0" rIns="0" bIns="0" anchor="ctr"/>
          <a:lstStyle/>
          <a:p>
            <a:pPr algn="ctr" eaLnBrk="1" hangingPunct="1">
              <a:defRPr/>
            </a:pPr>
            <a:r>
              <a:rPr lang="en-US" altLang="zh-CN" sz="1400" b="1">
                <a:latin typeface="Arial" charset="0"/>
                <a:ea typeface="华文行楷" charset="-122"/>
              </a:rPr>
              <a:t>12</a:t>
            </a:r>
          </a:p>
        </p:txBody>
      </p:sp>
      <p:sp>
        <p:nvSpPr>
          <p:cNvPr id="51" name="Line 53">
            <a:extLst>
              <a:ext uri="{FF2B5EF4-FFF2-40B4-BE49-F238E27FC236}">
                <a16:creationId xmlns:a16="http://schemas.microsoft.com/office/drawing/2014/main" id="{CBA93D7D-E443-9E4A-A2EB-8F4544B9C5F9}"/>
              </a:ext>
            </a:extLst>
          </p:cNvPr>
          <p:cNvSpPr>
            <a:spLocks noChangeShapeType="1"/>
          </p:cNvSpPr>
          <p:nvPr/>
        </p:nvSpPr>
        <p:spPr bwMode="auto">
          <a:xfrm flipH="1">
            <a:off x="2916238" y="4730750"/>
            <a:ext cx="215900" cy="576263"/>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eaLnBrk="1" hangingPunct="1">
              <a:defRPr/>
            </a:pPr>
            <a:endParaRPr lang="zh-CN" altLang="en-US">
              <a:latin typeface="Times New Roman" charset="0"/>
              <a:ea typeface="宋体" charset="-122"/>
            </a:endParaRPr>
          </a:p>
        </p:txBody>
      </p:sp>
      <p:sp>
        <p:nvSpPr>
          <p:cNvPr id="52" name="Text Box 54">
            <a:extLst>
              <a:ext uri="{FF2B5EF4-FFF2-40B4-BE49-F238E27FC236}">
                <a16:creationId xmlns:a16="http://schemas.microsoft.com/office/drawing/2014/main" id="{270E150C-4E08-8E4F-A266-5F4153719D00}"/>
              </a:ext>
            </a:extLst>
          </p:cNvPr>
          <p:cNvSpPr txBox="1">
            <a:spLocks noChangeArrowheads="1"/>
          </p:cNvSpPr>
          <p:nvPr/>
        </p:nvSpPr>
        <p:spPr bwMode="auto">
          <a:xfrm>
            <a:off x="2670175" y="4778375"/>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X3=2</a:t>
            </a:r>
          </a:p>
        </p:txBody>
      </p:sp>
      <p:sp>
        <p:nvSpPr>
          <p:cNvPr id="53" name="Text Box 55">
            <a:extLst>
              <a:ext uri="{FF2B5EF4-FFF2-40B4-BE49-F238E27FC236}">
                <a16:creationId xmlns:a16="http://schemas.microsoft.com/office/drawing/2014/main" id="{487DDD54-8FA3-914E-A7E8-7A2427533171}"/>
              </a:ext>
            </a:extLst>
          </p:cNvPr>
          <p:cNvSpPr txBox="1">
            <a:spLocks noChangeArrowheads="1"/>
          </p:cNvSpPr>
          <p:nvPr/>
        </p:nvSpPr>
        <p:spPr bwMode="auto">
          <a:xfrm>
            <a:off x="3389313" y="4851400"/>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X3=1</a:t>
            </a:r>
          </a:p>
        </p:txBody>
      </p:sp>
      <p:sp>
        <p:nvSpPr>
          <p:cNvPr id="54" name="Text Box 56">
            <a:extLst>
              <a:ext uri="{FF2B5EF4-FFF2-40B4-BE49-F238E27FC236}">
                <a16:creationId xmlns:a16="http://schemas.microsoft.com/office/drawing/2014/main" id="{DA7BB61B-3F14-6843-B912-556C6867D193}"/>
              </a:ext>
            </a:extLst>
          </p:cNvPr>
          <p:cNvSpPr txBox="1">
            <a:spLocks noChangeArrowheads="1"/>
          </p:cNvSpPr>
          <p:nvPr/>
        </p:nvSpPr>
        <p:spPr bwMode="auto">
          <a:xfrm>
            <a:off x="4470400" y="4778375"/>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X3=4</a:t>
            </a:r>
          </a:p>
        </p:txBody>
      </p:sp>
      <p:sp>
        <p:nvSpPr>
          <p:cNvPr id="55" name="Text Box 57">
            <a:extLst>
              <a:ext uri="{FF2B5EF4-FFF2-40B4-BE49-F238E27FC236}">
                <a16:creationId xmlns:a16="http://schemas.microsoft.com/office/drawing/2014/main" id="{EDE70273-6D62-FE43-9F2D-5A8DEBED46E7}"/>
              </a:ext>
            </a:extLst>
          </p:cNvPr>
          <p:cNvSpPr txBox="1">
            <a:spLocks noChangeArrowheads="1"/>
          </p:cNvSpPr>
          <p:nvPr/>
        </p:nvSpPr>
        <p:spPr bwMode="auto">
          <a:xfrm>
            <a:off x="5478463" y="4851400"/>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X3=3</a:t>
            </a:r>
          </a:p>
        </p:txBody>
      </p:sp>
      <p:sp>
        <p:nvSpPr>
          <p:cNvPr id="56" name="Text Box 58">
            <a:extLst>
              <a:ext uri="{FF2B5EF4-FFF2-40B4-BE49-F238E27FC236}">
                <a16:creationId xmlns:a16="http://schemas.microsoft.com/office/drawing/2014/main" id="{9E755381-590F-DC4E-8212-D9806458DCED}"/>
              </a:ext>
            </a:extLst>
          </p:cNvPr>
          <p:cNvSpPr txBox="1">
            <a:spLocks noChangeArrowheads="1"/>
          </p:cNvSpPr>
          <p:nvPr/>
        </p:nvSpPr>
        <p:spPr bwMode="auto">
          <a:xfrm>
            <a:off x="3533775" y="5715000"/>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X4=3</a:t>
            </a:r>
          </a:p>
        </p:txBody>
      </p:sp>
      <p:sp>
        <p:nvSpPr>
          <p:cNvPr id="57" name="Text Box 59">
            <a:extLst>
              <a:ext uri="{FF2B5EF4-FFF2-40B4-BE49-F238E27FC236}">
                <a16:creationId xmlns:a16="http://schemas.microsoft.com/office/drawing/2014/main" id="{9EEB198B-5426-D046-8A3E-BA2CEF6814AF}"/>
              </a:ext>
            </a:extLst>
          </p:cNvPr>
          <p:cNvSpPr txBox="1">
            <a:spLocks noChangeArrowheads="1"/>
          </p:cNvSpPr>
          <p:nvPr/>
        </p:nvSpPr>
        <p:spPr bwMode="auto">
          <a:xfrm>
            <a:off x="4541838" y="564356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600" b="1">
                <a:latin typeface="Arial" charset="0"/>
                <a:ea typeface="华文行楷" charset="-122"/>
              </a:rPr>
              <a:t>X4=2</a:t>
            </a:r>
          </a:p>
        </p:txBody>
      </p:sp>
      <p:sp>
        <p:nvSpPr>
          <p:cNvPr id="58" name="Text Box 60">
            <a:extLst>
              <a:ext uri="{FF2B5EF4-FFF2-40B4-BE49-F238E27FC236}">
                <a16:creationId xmlns:a16="http://schemas.microsoft.com/office/drawing/2014/main" id="{C8425C29-F9B2-A748-B24A-A1583BAD7B9B}"/>
              </a:ext>
            </a:extLst>
          </p:cNvPr>
          <p:cNvSpPr txBox="1">
            <a:spLocks noChangeArrowheads="1"/>
          </p:cNvSpPr>
          <p:nvPr/>
        </p:nvSpPr>
        <p:spPr bwMode="auto">
          <a:xfrm>
            <a:off x="601663" y="3340100"/>
            <a:ext cx="148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L=(3,4,5,6,7)</a:t>
            </a:r>
          </a:p>
        </p:txBody>
      </p:sp>
      <p:sp>
        <p:nvSpPr>
          <p:cNvPr id="59" name="Text Box 61">
            <a:extLst>
              <a:ext uri="{FF2B5EF4-FFF2-40B4-BE49-F238E27FC236}">
                <a16:creationId xmlns:a16="http://schemas.microsoft.com/office/drawing/2014/main" id="{9B37992D-4FFE-5F4D-8D07-E290CD93F0B1}"/>
              </a:ext>
            </a:extLst>
          </p:cNvPr>
          <p:cNvSpPr txBox="1">
            <a:spLocks noChangeArrowheads="1"/>
          </p:cNvSpPr>
          <p:nvPr/>
        </p:nvSpPr>
        <p:spPr bwMode="auto">
          <a:xfrm>
            <a:off x="325438" y="4348163"/>
            <a:ext cx="148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L=(4,5,6,7,8)</a:t>
            </a:r>
          </a:p>
        </p:txBody>
      </p:sp>
      <p:sp>
        <p:nvSpPr>
          <p:cNvPr id="60" name="Text Box 62">
            <a:extLst>
              <a:ext uri="{FF2B5EF4-FFF2-40B4-BE49-F238E27FC236}">
                <a16:creationId xmlns:a16="http://schemas.microsoft.com/office/drawing/2014/main" id="{F40E1B19-5D4E-C344-83C7-AED7B68DF5C3}"/>
              </a:ext>
            </a:extLst>
          </p:cNvPr>
          <p:cNvSpPr txBox="1">
            <a:spLocks noChangeArrowheads="1"/>
          </p:cNvSpPr>
          <p:nvPr/>
        </p:nvSpPr>
        <p:spPr bwMode="auto">
          <a:xfrm>
            <a:off x="212725" y="4852988"/>
            <a:ext cx="186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L=(8,9,10,11,12)</a:t>
            </a:r>
          </a:p>
        </p:txBody>
      </p:sp>
      <p:sp>
        <p:nvSpPr>
          <p:cNvPr id="61" name="Text Box 63">
            <a:extLst>
              <a:ext uri="{FF2B5EF4-FFF2-40B4-BE49-F238E27FC236}">
                <a16:creationId xmlns:a16="http://schemas.microsoft.com/office/drawing/2014/main" id="{0855A79B-FB89-BE44-83AF-69BC71CE32D6}"/>
              </a:ext>
            </a:extLst>
          </p:cNvPr>
          <p:cNvSpPr txBox="1">
            <a:spLocks noChangeArrowheads="1"/>
          </p:cNvSpPr>
          <p:nvPr/>
        </p:nvSpPr>
        <p:spPr bwMode="auto">
          <a:xfrm>
            <a:off x="169863" y="5429250"/>
            <a:ext cx="1993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L=(9,10,11,12,13)</a:t>
            </a:r>
          </a:p>
        </p:txBody>
      </p:sp>
      <p:sp>
        <p:nvSpPr>
          <p:cNvPr id="62" name="Text Box 64">
            <a:extLst>
              <a:ext uri="{FF2B5EF4-FFF2-40B4-BE49-F238E27FC236}">
                <a16:creationId xmlns:a16="http://schemas.microsoft.com/office/drawing/2014/main" id="{1402EF3F-402D-B14C-AA9F-D2446113967A}"/>
              </a:ext>
            </a:extLst>
          </p:cNvPr>
          <p:cNvSpPr txBox="1">
            <a:spLocks noChangeArrowheads="1"/>
          </p:cNvSpPr>
          <p:nvPr/>
        </p:nvSpPr>
        <p:spPr bwMode="auto">
          <a:xfrm>
            <a:off x="582613" y="5861050"/>
            <a:ext cx="116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L=(14,15)</a:t>
            </a:r>
          </a:p>
        </p:txBody>
      </p:sp>
      <p:sp>
        <p:nvSpPr>
          <p:cNvPr id="63" name="Text Box 65">
            <a:extLst>
              <a:ext uri="{FF2B5EF4-FFF2-40B4-BE49-F238E27FC236}">
                <a16:creationId xmlns:a16="http://schemas.microsoft.com/office/drawing/2014/main" id="{87875510-7A7F-044C-8D64-D3591DD8B753}"/>
              </a:ext>
            </a:extLst>
          </p:cNvPr>
          <p:cNvSpPr txBox="1">
            <a:spLocks noChangeArrowheads="1"/>
          </p:cNvSpPr>
          <p:nvPr/>
        </p:nvSpPr>
        <p:spPr bwMode="auto">
          <a:xfrm>
            <a:off x="7116763" y="3052763"/>
            <a:ext cx="148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L=(5,6,7,8,9)</a:t>
            </a:r>
          </a:p>
        </p:txBody>
      </p:sp>
      <p:sp>
        <p:nvSpPr>
          <p:cNvPr id="64" name="Text Box 66">
            <a:extLst>
              <a:ext uri="{FF2B5EF4-FFF2-40B4-BE49-F238E27FC236}">
                <a16:creationId xmlns:a16="http://schemas.microsoft.com/office/drawing/2014/main" id="{70877968-665E-244C-99CA-362D77D4E11A}"/>
              </a:ext>
            </a:extLst>
          </p:cNvPr>
          <p:cNvSpPr txBox="1">
            <a:spLocks noChangeArrowheads="1"/>
          </p:cNvSpPr>
          <p:nvPr/>
        </p:nvSpPr>
        <p:spPr bwMode="auto">
          <a:xfrm>
            <a:off x="6945313" y="3771900"/>
            <a:ext cx="193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L=(6,7,8,9,10,11)</a:t>
            </a:r>
          </a:p>
        </p:txBody>
      </p:sp>
      <p:sp>
        <p:nvSpPr>
          <p:cNvPr id="65" name="Text Box 67">
            <a:extLst>
              <a:ext uri="{FF2B5EF4-FFF2-40B4-BE49-F238E27FC236}">
                <a16:creationId xmlns:a16="http://schemas.microsoft.com/office/drawing/2014/main" id="{5DBE439B-5E73-A143-84DC-E288EF402B6C}"/>
              </a:ext>
            </a:extLst>
          </p:cNvPr>
          <p:cNvSpPr txBox="1">
            <a:spLocks noChangeArrowheads="1"/>
          </p:cNvSpPr>
          <p:nvPr/>
        </p:nvSpPr>
        <p:spPr bwMode="auto">
          <a:xfrm>
            <a:off x="7097713" y="4348163"/>
            <a:ext cx="148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L=(11,12,13)</a:t>
            </a:r>
          </a:p>
        </p:txBody>
      </p:sp>
      <p:sp>
        <p:nvSpPr>
          <p:cNvPr id="66" name="Text Box 68">
            <a:extLst>
              <a:ext uri="{FF2B5EF4-FFF2-40B4-BE49-F238E27FC236}">
                <a16:creationId xmlns:a16="http://schemas.microsoft.com/office/drawing/2014/main" id="{3BE41446-136D-E048-891D-D3333BB49F24}"/>
              </a:ext>
            </a:extLst>
          </p:cNvPr>
          <p:cNvSpPr txBox="1">
            <a:spLocks noChangeArrowheads="1"/>
          </p:cNvSpPr>
          <p:nvPr/>
        </p:nvSpPr>
        <p:spPr bwMode="auto">
          <a:xfrm>
            <a:off x="7169150" y="4852988"/>
            <a:ext cx="1485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L=(13,14,15)</a:t>
            </a:r>
          </a:p>
        </p:txBody>
      </p:sp>
      <p:sp>
        <p:nvSpPr>
          <p:cNvPr id="67" name="Text Box 69">
            <a:extLst>
              <a:ext uri="{FF2B5EF4-FFF2-40B4-BE49-F238E27FC236}">
                <a16:creationId xmlns:a16="http://schemas.microsoft.com/office/drawing/2014/main" id="{D6DF5908-1F11-0843-B6DB-4A70E08288C6}"/>
              </a:ext>
            </a:extLst>
          </p:cNvPr>
          <p:cNvSpPr txBox="1">
            <a:spLocks noChangeArrowheads="1"/>
          </p:cNvSpPr>
          <p:nvPr/>
        </p:nvSpPr>
        <p:spPr bwMode="auto">
          <a:xfrm>
            <a:off x="7340600" y="5500688"/>
            <a:ext cx="850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L=(15)</a:t>
            </a:r>
          </a:p>
        </p:txBody>
      </p:sp>
      <p:sp>
        <p:nvSpPr>
          <p:cNvPr id="68" name="Text Box 70">
            <a:extLst>
              <a:ext uri="{FF2B5EF4-FFF2-40B4-BE49-F238E27FC236}">
                <a16:creationId xmlns:a16="http://schemas.microsoft.com/office/drawing/2014/main" id="{A54D9F9F-1258-0144-BDC8-51D196CC3593}"/>
              </a:ext>
            </a:extLst>
          </p:cNvPr>
          <p:cNvSpPr txBox="1">
            <a:spLocks noChangeArrowheads="1"/>
          </p:cNvSpPr>
          <p:nvPr/>
        </p:nvSpPr>
        <p:spPr bwMode="auto">
          <a:xfrm>
            <a:off x="7537450" y="5932488"/>
            <a:ext cx="59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spAutoFit/>
          </a:bodyPr>
          <a:lstStyle/>
          <a:p>
            <a:pPr algn="ctr" eaLnBrk="1" hangingPunct="1">
              <a:defRPr/>
            </a:pPr>
            <a:r>
              <a:rPr lang="en-US" altLang="zh-CN" sz="1800">
                <a:latin typeface="Arial" charset="0"/>
                <a:ea typeface="华文行楷" charset="-122"/>
              </a:rPr>
              <a:t>L=()</a:t>
            </a:r>
          </a:p>
        </p:txBody>
      </p:sp>
    </p:spTree>
    <p:extLst>
      <p:ext uri="{BB962C8B-B14F-4D97-AF65-F5344CB8AC3E}">
        <p14:creationId xmlns:p14="http://schemas.microsoft.com/office/powerpoint/2010/main" val="14709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par>
                                <p:cTn id="11" presetID="3" presetClass="entr" presetSubtype="1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horizontal)">
                                      <p:cBhvr>
                                        <p:cTn id="13" dur="500"/>
                                        <p:tgtEl>
                                          <p:spTgt spid="5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blinds(horizontal)">
                                      <p:cBhvr>
                                        <p:cTn id="16" dur="500"/>
                                        <p:tgtEl>
                                          <p:spTgt spid="5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blinds(horizontal)">
                                      <p:cBhvr>
                                        <p:cTn id="19" dur="500"/>
                                        <p:tgtEl>
                                          <p:spTgt spid="5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linds(horizontal)">
                                      <p:cBhvr>
                                        <p:cTn id="22" dur="500"/>
                                        <p:tgtEl>
                                          <p:spTgt spid="5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blinds(horizontal)">
                                      <p:cBhvr>
                                        <p:cTn id="25" dur="500"/>
                                        <p:tgtEl>
                                          <p:spTgt spid="5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blinds(horizontal)">
                                      <p:cBhvr>
                                        <p:cTn id="28" dur="500"/>
                                        <p:tgtEl>
                                          <p:spTgt spid="5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blinds(horizontal)">
                                      <p:cBhvr>
                                        <p:cTn id="31" dur="500"/>
                                        <p:tgtEl>
                                          <p:spTgt spid="5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linds(horizontal)">
                                      <p:cBhvr>
                                        <p:cTn id="34" dur="500"/>
                                        <p:tgtEl>
                                          <p:spTgt spid="5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linds(horizontal)">
                                      <p:cBhvr>
                                        <p:cTn id="37" dur="500"/>
                                        <p:tgtEl>
                                          <p:spTgt spid="5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blinds(horizontal)">
                                      <p:cBhvr>
                                        <p:cTn id="40" dur="500"/>
                                        <p:tgtEl>
                                          <p:spTgt spid="6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blinds(horizontal)">
                                      <p:cBhvr>
                                        <p:cTn id="43" dur="500"/>
                                        <p:tgtEl>
                                          <p:spTgt spid="6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blinds(horizontal)">
                                      <p:cBhvr>
                                        <p:cTn id="46" dur="500"/>
                                        <p:tgtEl>
                                          <p:spTgt spid="6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blinds(horizontal)">
                                      <p:cBhvr>
                                        <p:cTn id="49" dur="500"/>
                                        <p:tgtEl>
                                          <p:spTgt spid="6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blinds(horizontal)">
                                      <p:cBhvr>
                                        <p:cTn id="52" dur="500"/>
                                        <p:tgtEl>
                                          <p:spTgt spid="6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blinds(horizontal)">
                                      <p:cBhvr>
                                        <p:cTn id="55" dur="500"/>
                                        <p:tgtEl>
                                          <p:spTgt spid="6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blinds(horizontal)">
                                      <p:cBhvr>
                                        <p:cTn id="58" dur="500"/>
                                        <p:tgtEl>
                                          <p:spTgt spid="6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blinds(horizontal)">
                                      <p:cBhvr>
                                        <p:cTn id="61" dur="500"/>
                                        <p:tgtEl>
                                          <p:spTgt spid="6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blinds(horizontal)">
                                      <p:cBhvr>
                                        <p:cTn id="6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Lst>
  </p:timing>
</p:sld>
</file>

<file path=ppt/theme/theme1.xml><?xml version="1.0" encoding="utf-8"?>
<a:theme xmlns:a="http://schemas.openxmlformats.org/drawingml/2006/main" name="3G产品促销策略专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10409</TotalTime>
  <Words>4862</Words>
  <Application>Microsoft Macintosh PowerPoint</Application>
  <PresentationFormat>全屏显示(4:3)</PresentationFormat>
  <Paragraphs>776</Paragraphs>
  <Slides>51</Slides>
  <Notes>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71" baseType="lpstr">
      <vt:lpstr>方正舒体</vt:lpstr>
      <vt:lpstr>黑体</vt:lpstr>
      <vt:lpstr>华文琥珀</vt:lpstr>
      <vt:lpstr>华文楷体</vt:lpstr>
      <vt:lpstr>华文隶书</vt:lpstr>
      <vt:lpstr>华文行楷</vt:lpstr>
      <vt:lpstr>楷体_GB2312</vt:lpstr>
      <vt:lpstr>宋体</vt:lpstr>
      <vt:lpstr>宋体</vt:lpstr>
      <vt:lpstr>微软雅黑</vt:lpstr>
      <vt:lpstr>幼圆</vt:lpstr>
      <vt:lpstr>Arial</vt:lpstr>
      <vt:lpstr>Calibri</vt:lpstr>
      <vt:lpstr>Symbol</vt:lpstr>
      <vt:lpstr>Tahoma</vt:lpstr>
      <vt:lpstr>Times New Roman</vt:lpstr>
      <vt:lpstr>Verdana</vt:lpstr>
      <vt:lpstr>Wingdings</vt:lpstr>
      <vt:lpstr>3G产品促销策略专题</vt:lpstr>
      <vt:lpstr>Microsoft 公式 3.0</vt:lpstr>
      <vt:lpstr>PowerPoint 演示文稿</vt:lpstr>
      <vt:lpstr>学习要点</vt:lpstr>
      <vt:lpstr>引  言</vt:lpstr>
      <vt:lpstr>引  言</vt:lpstr>
      <vt:lpstr>引  言</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6.1  分支界限法的基本思想</vt:lpstr>
      <vt:lpstr>6.2  与回溯法的对比</vt:lpstr>
      <vt:lpstr>6.2  与回溯法的对比</vt:lpstr>
      <vt:lpstr>6.3  0-1背包问题（一）</vt:lpstr>
      <vt:lpstr>6.3  0-1背包问题（一）</vt:lpstr>
      <vt:lpstr>6.3  0-1背包问题（一）</vt:lpstr>
      <vt:lpstr>6.3  0-1背包问题（一）</vt:lpstr>
      <vt:lpstr>6.3  0-1背包问题（二）</vt:lpstr>
      <vt:lpstr>6.3  0-1背包问题（二）</vt:lpstr>
      <vt:lpstr>6.3  0-1背包问题（二）</vt:lpstr>
      <vt:lpstr>6.3  0-1背包问题（二）</vt:lpstr>
      <vt:lpstr>6.3  0-1背包问题（二）</vt:lpstr>
      <vt:lpstr>6.3  0-1背包问题（二）</vt:lpstr>
      <vt:lpstr>6.3  0-1背包问题（二）</vt:lpstr>
      <vt:lpstr>6.3  0-1背包问题（二）</vt:lpstr>
      <vt:lpstr>6.3  0-1背包问题（二）</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6.4  旅行售货员问题</vt:lpstr>
      <vt:lpstr>  总   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dc:creator>
  <cp:lastModifiedBy>Han Qilong</cp:lastModifiedBy>
  <cp:revision>1670</cp:revision>
  <cp:lastPrinted>2015-02-01T12:29:12Z</cp:lastPrinted>
  <dcterms:created xsi:type="dcterms:W3CDTF">1601-01-01T00:00:00Z</dcterms:created>
  <dcterms:modified xsi:type="dcterms:W3CDTF">2020-10-29T20:15:34Z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