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dp" ContentType="image/vnd.ms-photo"/>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7.svg" ContentType="image/svg+xml"/>
  <Override PartName="/ppt/media/image29.svg" ContentType="image/svg+xml"/>
  <Override PartName="/ppt/media/image3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5"/>
  </p:notesMasterIdLst>
  <p:handoutMasterIdLst>
    <p:handoutMasterId r:id="rId98"/>
  </p:handoutMasterIdLst>
  <p:sldIdLst>
    <p:sldId id="1143" r:id="rId4"/>
    <p:sldId id="1631" r:id="rId6"/>
    <p:sldId id="1041" r:id="rId7"/>
    <p:sldId id="1297" r:id="rId8"/>
    <p:sldId id="1632" r:id="rId9"/>
    <p:sldId id="1044" r:id="rId10"/>
    <p:sldId id="1046" r:id="rId11"/>
    <p:sldId id="1047" r:id="rId12"/>
    <p:sldId id="1048" r:id="rId13"/>
    <p:sldId id="1049" r:id="rId14"/>
    <p:sldId id="1050" r:id="rId15"/>
    <p:sldId id="1051" r:id="rId16"/>
    <p:sldId id="1052" r:id="rId17"/>
    <p:sldId id="1218" r:id="rId18"/>
    <p:sldId id="1633" r:id="rId19"/>
    <p:sldId id="1056" r:id="rId20"/>
    <p:sldId id="1065" r:id="rId21"/>
    <p:sldId id="1070" r:id="rId22"/>
    <p:sldId id="1634" r:id="rId23"/>
    <p:sldId id="1072" r:id="rId24"/>
    <p:sldId id="1074" r:id="rId25"/>
    <p:sldId id="1635" r:id="rId26"/>
    <p:sldId id="1629" r:id="rId27"/>
    <p:sldId id="1628" r:id="rId28"/>
    <p:sldId id="1078" r:id="rId29"/>
    <p:sldId id="1079" r:id="rId30"/>
    <p:sldId id="1636" r:id="rId31"/>
    <p:sldId id="1081" r:id="rId32"/>
    <p:sldId id="1637" r:id="rId33"/>
    <p:sldId id="1083" r:id="rId34"/>
    <p:sldId id="1084" r:id="rId35"/>
    <p:sldId id="1085" r:id="rId36"/>
    <p:sldId id="1086" r:id="rId37"/>
    <p:sldId id="1090" r:id="rId38"/>
    <p:sldId id="1091" r:id="rId39"/>
    <p:sldId id="1092" r:id="rId40"/>
    <p:sldId id="1242" r:id="rId41"/>
    <p:sldId id="1243" r:id="rId42"/>
    <p:sldId id="1244" r:id="rId43"/>
    <p:sldId id="1245" r:id="rId44"/>
    <p:sldId id="1246" r:id="rId45"/>
    <p:sldId id="1638" r:id="rId46"/>
    <p:sldId id="1099" r:id="rId47"/>
    <p:sldId id="1100" r:id="rId48"/>
    <p:sldId id="1101" r:id="rId49"/>
    <p:sldId id="1251" r:id="rId50"/>
    <p:sldId id="1252" r:id="rId51"/>
    <p:sldId id="1253" r:id="rId52"/>
    <p:sldId id="1105" r:id="rId53"/>
    <p:sldId id="1106" r:id="rId54"/>
    <p:sldId id="1630" r:id="rId55"/>
    <p:sldId id="1257" r:id="rId56"/>
    <p:sldId id="1258" r:id="rId57"/>
    <p:sldId id="1111" r:id="rId58"/>
    <p:sldId id="1154" r:id="rId59"/>
    <p:sldId id="1153" r:id="rId60"/>
    <p:sldId id="1112" r:id="rId61"/>
    <p:sldId id="1155" r:id="rId62"/>
    <p:sldId id="1114" r:id="rId63"/>
    <p:sldId id="1203" r:id="rId64"/>
    <p:sldId id="1204" r:id="rId65"/>
    <p:sldId id="1205" r:id="rId66"/>
    <p:sldId id="1206" r:id="rId67"/>
    <p:sldId id="1269" r:id="rId68"/>
    <p:sldId id="1208" r:id="rId69"/>
    <p:sldId id="1209" r:id="rId70"/>
    <p:sldId id="1272" r:id="rId71"/>
    <p:sldId id="1211" r:id="rId72"/>
    <p:sldId id="1235" r:id="rId73"/>
    <p:sldId id="1213" r:id="rId74"/>
    <p:sldId id="1124" r:id="rId75"/>
    <p:sldId id="1125" r:id="rId76"/>
    <p:sldId id="1126" r:id="rId77"/>
    <p:sldId id="1160" r:id="rId78"/>
    <p:sldId id="1128" r:id="rId79"/>
    <p:sldId id="1129" r:id="rId80"/>
    <p:sldId id="1130" r:id="rId81"/>
    <p:sldId id="1161" r:id="rId82"/>
    <p:sldId id="1222" r:id="rId83"/>
    <p:sldId id="1223" r:id="rId84"/>
    <p:sldId id="1224" r:id="rId85"/>
    <p:sldId id="1225" r:id="rId86"/>
    <p:sldId id="1226" r:id="rId87"/>
    <p:sldId id="1227" r:id="rId88"/>
    <p:sldId id="1228" r:id="rId89"/>
    <p:sldId id="1229" r:id="rId90"/>
    <p:sldId id="1230" r:id="rId91"/>
    <p:sldId id="1231" r:id="rId92"/>
    <p:sldId id="1232" r:id="rId93"/>
    <p:sldId id="1233" r:id="rId94"/>
    <p:sldId id="1722" r:id="rId95"/>
    <p:sldId id="1639" r:id="rId96"/>
    <p:sldId id="1164" r:id="rId97"/>
  </p:sldIdLst>
  <p:sldSz cx="11520170" cy="6480175"/>
  <p:notesSz cx="6858000" cy="9144000"/>
  <p:custDataLst>
    <p:tags r:id="rId10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31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863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295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72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159635" algn="l" defTabSz="8636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591435" algn="l" defTabSz="8636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023235" algn="l" defTabSz="8636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455035" algn="l" defTabSz="8636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36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幸全" initials="幸全" lastIdx="1" clrIdx="0"/>
  <p:cmAuthor id="8" name="姜伟光" initials="姜" lastIdx="1" clrIdx="0"/>
  <p:cmAuthor id="2" name="作者" initials="A" lastIdx="0"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616CD"/>
    <a:srgbClr val="FF0000"/>
    <a:srgbClr val="0000CC"/>
    <a:srgbClr val="0A97A6"/>
    <a:srgbClr val="D53E25"/>
    <a:srgbClr val="ECA11A"/>
    <a:srgbClr val="2C99C0"/>
    <a:srgbClr val="294A5A"/>
    <a:srgbClr val="99CC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60" autoAdjust="0"/>
    <p:restoredTop sz="82097" autoAdjust="0"/>
  </p:normalViewPr>
  <p:slideViewPr>
    <p:cSldViewPr snapToObjects="1" showGuides="1">
      <p:cViewPr varScale="1">
        <p:scale>
          <a:sx n="71" d="100"/>
          <a:sy n="71" d="100"/>
        </p:scale>
        <p:origin x="82" y="106"/>
      </p:cViewPr>
      <p:guideLst>
        <p:guide orient="horz" pos="2041"/>
        <p:guide pos="3628"/>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3" Type="http://schemas.openxmlformats.org/officeDocument/2006/relationships/tags" Target="tags/tag460.xml"/><Relationship Id="rId102" Type="http://schemas.openxmlformats.org/officeDocument/2006/relationships/commentAuthors" Target="commentAuthors.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35" kern="1200">
        <a:solidFill>
          <a:schemeClr val="tx1"/>
        </a:solidFill>
        <a:latin typeface="Calibri" panose="020F0502020204030204" pitchFamily="34" charset="0"/>
        <a:ea typeface="宋体" panose="02010600030101010101" pitchFamily="2" charset="-122"/>
        <a:cs typeface="+mn-cs"/>
      </a:defRPr>
    </a:lvl1pPr>
    <a:lvl2pPr marL="431800" algn="l" rtl="0" eaLnBrk="0" fontAlgn="base" hangingPunct="0">
      <a:spcBef>
        <a:spcPct val="30000"/>
      </a:spcBef>
      <a:spcAft>
        <a:spcPct val="0"/>
      </a:spcAft>
      <a:defRPr sz="1135" kern="1200">
        <a:solidFill>
          <a:schemeClr val="tx1"/>
        </a:solidFill>
        <a:latin typeface="Calibri" panose="020F0502020204030204" pitchFamily="34" charset="0"/>
        <a:ea typeface="宋体" panose="02010600030101010101" pitchFamily="2" charset="-122"/>
        <a:cs typeface="+mn-cs"/>
      </a:defRPr>
    </a:lvl2pPr>
    <a:lvl3pPr marL="863600" algn="l" rtl="0" eaLnBrk="0" fontAlgn="base" hangingPunct="0">
      <a:spcBef>
        <a:spcPct val="30000"/>
      </a:spcBef>
      <a:spcAft>
        <a:spcPct val="0"/>
      </a:spcAft>
      <a:defRPr sz="1135" kern="1200">
        <a:solidFill>
          <a:schemeClr val="tx1"/>
        </a:solidFill>
        <a:latin typeface="Calibri" panose="020F0502020204030204" pitchFamily="34" charset="0"/>
        <a:ea typeface="宋体" panose="02010600030101010101" pitchFamily="2" charset="-122"/>
        <a:cs typeface="+mn-cs"/>
      </a:defRPr>
    </a:lvl3pPr>
    <a:lvl4pPr marL="1295400" algn="l" rtl="0" eaLnBrk="0" fontAlgn="base" hangingPunct="0">
      <a:spcBef>
        <a:spcPct val="30000"/>
      </a:spcBef>
      <a:spcAft>
        <a:spcPct val="0"/>
      </a:spcAft>
      <a:defRPr sz="1135" kern="1200">
        <a:solidFill>
          <a:schemeClr val="tx1"/>
        </a:solidFill>
        <a:latin typeface="Calibri" panose="020F0502020204030204" pitchFamily="34" charset="0"/>
        <a:ea typeface="宋体" panose="02010600030101010101" pitchFamily="2" charset="-122"/>
        <a:cs typeface="+mn-cs"/>
      </a:defRPr>
    </a:lvl4pPr>
    <a:lvl5pPr marL="1727200" algn="l" rtl="0" eaLnBrk="0" fontAlgn="base" hangingPunct="0">
      <a:spcBef>
        <a:spcPct val="30000"/>
      </a:spcBef>
      <a:spcAft>
        <a:spcPct val="0"/>
      </a:spcAft>
      <a:defRPr sz="1135" kern="1200">
        <a:solidFill>
          <a:schemeClr val="tx1"/>
        </a:solidFill>
        <a:latin typeface="Calibri" panose="020F0502020204030204" pitchFamily="34" charset="0"/>
        <a:ea typeface="宋体" panose="02010600030101010101" pitchFamily="2" charset="-122"/>
        <a:cs typeface="+mn-cs"/>
      </a:defRPr>
    </a:lvl5pPr>
    <a:lvl6pPr marL="2159635" algn="l" defTabSz="863600" rtl="0" eaLnBrk="1" latinLnBrk="0" hangingPunct="1">
      <a:defRPr sz="1135" kern="1200">
        <a:solidFill>
          <a:schemeClr val="tx1"/>
        </a:solidFill>
        <a:latin typeface="+mn-lt"/>
        <a:ea typeface="+mn-ea"/>
        <a:cs typeface="+mn-cs"/>
      </a:defRPr>
    </a:lvl6pPr>
    <a:lvl7pPr marL="2591435" algn="l" defTabSz="863600" rtl="0" eaLnBrk="1" latinLnBrk="0" hangingPunct="1">
      <a:defRPr sz="1135" kern="1200">
        <a:solidFill>
          <a:schemeClr val="tx1"/>
        </a:solidFill>
        <a:latin typeface="+mn-lt"/>
        <a:ea typeface="+mn-ea"/>
        <a:cs typeface="+mn-cs"/>
      </a:defRPr>
    </a:lvl7pPr>
    <a:lvl8pPr marL="3023235" algn="l" defTabSz="863600" rtl="0" eaLnBrk="1" latinLnBrk="0" hangingPunct="1">
      <a:defRPr sz="1135" kern="1200">
        <a:solidFill>
          <a:schemeClr val="tx1"/>
        </a:solidFill>
        <a:latin typeface="+mn-lt"/>
        <a:ea typeface="+mn-ea"/>
        <a:cs typeface="+mn-cs"/>
      </a:defRPr>
    </a:lvl8pPr>
    <a:lvl9pPr marL="3455035" algn="l" defTabSz="863600" rtl="0" eaLnBrk="1" latinLnBrk="0" hangingPunct="1">
      <a:defRPr sz="1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sz="1050" b="1" i="0" dirty="0">
                <a:solidFill>
                  <a:srgbClr val="374151"/>
                </a:solidFill>
                <a:effectLst/>
                <a:latin typeface="Söhne"/>
              </a:rPr>
              <a:t>动态扩展性</a:t>
            </a:r>
            <a:r>
              <a:rPr lang="zh-CN" altLang="en-US" sz="1050" b="0" i="0" dirty="0">
                <a:solidFill>
                  <a:srgbClr val="374151"/>
                </a:solidFill>
                <a:effectLst/>
                <a:latin typeface="Söhne"/>
              </a:rPr>
              <a:t>：数字的大小和精度根据需要动态调整。</a:t>
            </a:r>
            <a:endParaRPr lang="zh-CN" altLang="en-US" sz="1050" b="0" i="0" dirty="0">
              <a:solidFill>
                <a:srgbClr val="374151"/>
              </a:solidFill>
              <a:effectLst/>
              <a:latin typeface="Söhne"/>
            </a:endParaRPr>
          </a:p>
          <a:p>
            <a:pPr algn="l">
              <a:buFont typeface="Arial" panose="020B0604020202020204" pitchFamily="34" charset="0"/>
              <a:buChar char="•"/>
            </a:pPr>
            <a:r>
              <a:rPr lang="zh-CN" altLang="en-US" sz="1050" b="1" i="0" dirty="0">
                <a:solidFill>
                  <a:srgbClr val="374151"/>
                </a:solidFill>
                <a:effectLst/>
                <a:latin typeface="Söhne"/>
              </a:rPr>
              <a:t>高精度</a:t>
            </a:r>
            <a:r>
              <a:rPr lang="zh-CN" altLang="en-US" sz="1050" b="0" i="0" dirty="0">
                <a:solidFill>
                  <a:srgbClr val="374151"/>
                </a:solidFill>
                <a:effectLst/>
                <a:latin typeface="Söhne"/>
              </a:rPr>
              <a:t>：能够处理非常大或非常精确的数值。</a:t>
            </a:r>
            <a:endParaRPr lang="zh-CN" altLang="en-US" sz="1050" b="0" i="0" dirty="0">
              <a:solidFill>
                <a:srgbClr val="374151"/>
              </a:solidFill>
              <a:effectLst/>
              <a:latin typeface="Söhne"/>
            </a:endParaRPr>
          </a:p>
          <a:p>
            <a:pPr algn="l">
              <a:buFont typeface="Arial" panose="020B0604020202020204" pitchFamily="34" charset="0"/>
              <a:buChar char="•"/>
            </a:pPr>
            <a:r>
              <a:rPr lang="zh-CN" altLang="en-US" sz="1050" b="1" i="0" dirty="0">
                <a:solidFill>
                  <a:srgbClr val="374151"/>
                </a:solidFill>
                <a:effectLst/>
                <a:latin typeface="Söhne"/>
              </a:rPr>
              <a:t>内存限制</a:t>
            </a:r>
            <a:r>
              <a:rPr lang="zh-CN" altLang="en-US" sz="1050" b="0" i="0" dirty="0">
                <a:solidFill>
                  <a:srgbClr val="374151"/>
                </a:solidFill>
                <a:effectLst/>
                <a:latin typeface="Söhne"/>
              </a:rPr>
              <a:t>：理论上，只受限于计算机的内存容量。</a:t>
            </a:r>
            <a:endParaRPr lang="zh-CN" altLang="en-US" sz="1050" b="0" i="0" dirty="0">
              <a:solidFill>
                <a:srgbClr val="374151"/>
              </a:solidFill>
              <a:effectLst/>
              <a:latin typeface="Söhne"/>
            </a:endParaRP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rPr>
            </a:fld>
            <a:endParaRPr kumimoji="0" 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9A0DB2DC-4C9A-4742-B13C-FB6460FD3503}" type="slidenum">
              <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53378" name="幻灯片图像占位符 1253377"/>
          <p:cNvSpPr>
            <a:spLocks noGrp="1" noRot="1" noChangeAspect="1" noTextEdit="1"/>
          </p:cNvSpPr>
          <p:nvPr>
            <p:ph type="sldImg"/>
          </p:nvPr>
        </p:nvSpPr>
        <p:spPr/>
      </p:sp>
      <p:sp>
        <p:nvSpPr>
          <p:cNvPr id="1253379" name="文本占位符 1253378"/>
          <p:cNvSpPr>
            <a:spLocks noGrp="1"/>
          </p:cNvSpPr>
          <p:nvPr>
            <p:ph type="body" idx="1"/>
          </p:nvPr>
        </p:nvSpPr>
        <p:spPr/>
        <p:txBody>
          <a:bodyPr/>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5799" y="258007"/>
            <a:ext cx="3790680" cy="1098030"/>
          </a:xfrm>
        </p:spPr>
        <p:txBody>
          <a:bodyPr anchor="b"/>
          <a:lstStyle>
            <a:lvl1pPr algn="l">
              <a:defRPr sz="1890" b="1"/>
            </a:lvl1pPr>
          </a:lstStyle>
          <a:p>
            <a:r>
              <a:rPr lang="zh-CN" altLang="en-US"/>
              <a:t>单击此处编辑母版标题样式</a:t>
            </a:r>
            <a:endParaRPr lang="zh-CN" altLang="en-US"/>
          </a:p>
        </p:txBody>
      </p:sp>
      <p:sp>
        <p:nvSpPr>
          <p:cNvPr id="3" name="内容占位符 2"/>
          <p:cNvSpPr>
            <a:spLocks noGrp="1"/>
          </p:cNvSpPr>
          <p:nvPr>
            <p:ph idx="1"/>
          </p:nvPr>
        </p:nvSpPr>
        <p:spPr>
          <a:xfrm>
            <a:off x="4504432" y="258007"/>
            <a:ext cx="6440257" cy="5530650"/>
          </a:xfrm>
        </p:spPr>
        <p:txBody>
          <a:bodyPr/>
          <a:lstStyle>
            <a:lvl1pPr>
              <a:defRPr sz="3025"/>
            </a:lvl1pPr>
            <a:lvl2pPr>
              <a:defRPr sz="2645"/>
            </a:lvl2pPr>
            <a:lvl3pPr>
              <a:defRPr sz="2265">
                <a:ea typeface="微软雅黑" panose="020B0503020204020204" pitchFamily="34" charset="-122"/>
              </a:defRPr>
            </a:lvl3pPr>
            <a:lvl4pPr>
              <a:defRPr sz="1890">
                <a:ea typeface="微软雅黑" panose="020B0503020204020204" pitchFamily="34" charset="-122"/>
              </a:defRPr>
            </a:lvl4pPr>
            <a:lvl5pPr>
              <a:defRPr sz="1890">
                <a:ea typeface="微软雅黑" panose="020B0503020204020204" pitchFamily="34" charset="-122"/>
              </a:defRPr>
            </a:lvl5pPr>
            <a:lvl6pPr>
              <a:defRPr sz="1890"/>
            </a:lvl6pPr>
            <a:lvl7pPr>
              <a:defRPr sz="1890"/>
            </a:lvl7pPr>
            <a:lvl8pPr>
              <a:defRPr sz="1890"/>
            </a:lvl8pPr>
            <a:lvl9pPr>
              <a:defRPr sz="189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75799" y="1356037"/>
            <a:ext cx="3790680" cy="4432620"/>
          </a:xfrm>
        </p:spPr>
        <p:txBody>
          <a:bodyPr/>
          <a:lstStyle>
            <a:lvl1pPr marL="0" indent="0">
              <a:buNone/>
              <a:defRPr sz="1320"/>
            </a:lvl1pPr>
            <a:lvl2pPr marL="431800" indent="0">
              <a:buNone/>
              <a:defRPr sz="1135"/>
            </a:lvl2pPr>
            <a:lvl3pPr marL="863600" indent="0">
              <a:buNone/>
              <a:defRPr sz="945"/>
            </a:lvl3pPr>
            <a:lvl4pPr marL="1295400" indent="0">
              <a:buNone/>
              <a:defRPr sz="850"/>
            </a:lvl4pPr>
            <a:lvl5pPr marL="1727200" indent="0">
              <a:buNone/>
              <a:defRPr sz="850"/>
            </a:lvl5pPr>
            <a:lvl6pPr marL="2159635" indent="0">
              <a:buNone/>
              <a:defRPr sz="850"/>
            </a:lvl6pPr>
            <a:lvl7pPr marL="2591435" indent="0">
              <a:buNone/>
              <a:defRPr sz="850"/>
            </a:lvl7pPr>
            <a:lvl8pPr marL="3023235" indent="0">
              <a:buNone/>
              <a:defRPr sz="850"/>
            </a:lvl8pPr>
            <a:lvl9pPr marL="3455035" indent="0">
              <a:buNone/>
              <a:defRPr sz="850"/>
            </a:lvl9pPr>
          </a:lstStyle>
          <a:p>
            <a:pPr lvl="0"/>
            <a:r>
              <a:rPr lang="zh-CN" altLang="en-US"/>
              <a:t>单击此处编辑母版文本样式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214" y="4536122"/>
            <a:ext cx="6912592" cy="535515"/>
          </a:xfrm>
        </p:spPr>
        <p:txBody>
          <a:bodyPr anchor="b"/>
          <a:lstStyle>
            <a:lvl1pPr algn="l">
              <a:defRPr sz="189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258214" y="579016"/>
            <a:ext cx="6912592" cy="3888105"/>
          </a:xfrm>
        </p:spPr>
        <p:txBody>
          <a:bodyPr/>
          <a:lstStyle>
            <a:lvl1pPr marL="0" indent="0">
              <a:buNone/>
              <a:defRPr sz="3025"/>
            </a:lvl1pPr>
            <a:lvl2pPr marL="431800" indent="0">
              <a:buNone/>
              <a:defRPr sz="2645"/>
            </a:lvl2pPr>
            <a:lvl3pPr marL="863600" indent="0">
              <a:buNone/>
              <a:defRPr sz="2265"/>
            </a:lvl3pPr>
            <a:lvl4pPr marL="1295400" indent="0">
              <a:buNone/>
              <a:defRPr sz="1890"/>
            </a:lvl4pPr>
            <a:lvl5pPr marL="1727200" indent="0">
              <a:buNone/>
              <a:defRPr sz="1890"/>
            </a:lvl5pPr>
            <a:lvl6pPr marL="2159635" indent="0">
              <a:buNone/>
              <a:defRPr sz="1890"/>
            </a:lvl6pPr>
            <a:lvl7pPr marL="2591435" indent="0">
              <a:buNone/>
              <a:defRPr sz="1890"/>
            </a:lvl7pPr>
            <a:lvl8pPr marL="3023235" indent="0">
              <a:buNone/>
              <a:defRPr sz="1890"/>
            </a:lvl8pPr>
            <a:lvl9pPr marL="3455035" indent="0">
              <a:buNone/>
              <a:defRPr sz="1890"/>
            </a:lvl9pPr>
          </a:lstStyle>
          <a:p>
            <a:endParaRPr lang="zh-CN" altLang="en-US"/>
          </a:p>
        </p:txBody>
      </p:sp>
      <p:sp>
        <p:nvSpPr>
          <p:cNvPr id="4" name="文本占位符 3"/>
          <p:cNvSpPr>
            <a:spLocks noGrp="1"/>
          </p:cNvSpPr>
          <p:nvPr>
            <p:ph type="body" sz="half" idx="2"/>
          </p:nvPr>
        </p:nvSpPr>
        <p:spPr>
          <a:xfrm>
            <a:off x="2258214" y="5071637"/>
            <a:ext cx="6912592" cy="760520"/>
          </a:xfrm>
        </p:spPr>
        <p:txBody>
          <a:bodyPr/>
          <a:lstStyle>
            <a:lvl1pPr marL="0" indent="0">
              <a:buNone/>
              <a:defRPr sz="1320"/>
            </a:lvl1pPr>
            <a:lvl2pPr marL="431800" indent="0">
              <a:buNone/>
              <a:defRPr sz="1135"/>
            </a:lvl2pPr>
            <a:lvl3pPr marL="863600" indent="0">
              <a:buNone/>
              <a:defRPr sz="945"/>
            </a:lvl3pPr>
            <a:lvl4pPr marL="1295400" indent="0">
              <a:buNone/>
              <a:defRPr sz="850"/>
            </a:lvl4pPr>
            <a:lvl5pPr marL="1727200" indent="0">
              <a:buNone/>
              <a:defRPr sz="850"/>
            </a:lvl5pPr>
            <a:lvl6pPr marL="2159635" indent="0">
              <a:buNone/>
              <a:defRPr sz="850"/>
            </a:lvl6pPr>
            <a:lvl7pPr marL="2591435" indent="0">
              <a:buNone/>
              <a:defRPr sz="850"/>
            </a:lvl7pPr>
            <a:lvl8pPr marL="3023235" indent="0">
              <a:buNone/>
              <a:defRPr sz="850"/>
            </a:lvl8pPr>
            <a:lvl9pPr marL="3455035" indent="0">
              <a:buNone/>
              <a:defRPr sz="850"/>
            </a:lvl9pPr>
          </a:lstStyle>
          <a:p>
            <a:pPr lvl="0"/>
            <a:r>
              <a:rPr lang="zh-CN" altLang="en-US"/>
              <a:t>单击此处编辑母版文本样式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91" y="858023"/>
            <a:ext cx="2591098" cy="493063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75800" y="858023"/>
            <a:ext cx="7633842" cy="4930634"/>
          </a:xfrm>
        </p:spPr>
        <p:txBody>
          <a:bodyPr vert="eaVert"/>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3916979" y="2727579"/>
            <a:ext cx="1001556" cy="7547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7963017" y="2606305"/>
            <a:ext cx="1035999" cy="7927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982762" y="1368018"/>
            <a:ext cx="2846628" cy="22452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a:srcRect/>
          <a:stretch>
            <a:fillRect/>
          </a:stretch>
        </p:blipFill>
        <p:spPr bwMode="auto">
          <a:xfrm>
            <a:off x="4219730" y="3563313"/>
            <a:ext cx="495066" cy="373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6967343" y="2744244"/>
            <a:ext cx="378915" cy="285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4985178" y="2432333"/>
            <a:ext cx="927297" cy="7095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081077" y="3029967"/>
            <a:ext cx="1395705" cy="10619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055629" y="3256165"/>
            <a:ext cx="1732729" cy="13571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a:srcRect/>
          <a:stretch>
            <a:fillRect/>
          </a:stretch>
        </p:blipFill>
        <p:spPr bwMode="auto">
          <a:xfrm>
            <a:off x="9337946" y="2575193"/>
            <a:ext cx="1054871" cy="8047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a:srcRect/>
          <a:stretch>
            <a:fillRect/>
          </a:stretch>
        </p:blipFill>
        <p:spPr bwMode="auto">
          <a:xfrm>
            <a:off x="7502395" y="3425214"/>
            <a:ext cx="493162" cy="3714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a:srcRect/>
          <a:stretch>
            <a:fillRect/>
          </a:stretch>
        </p:blipFill>
        <p:spPr bwMode="auto">
          <a:xfrm>
            <a:off x="10630829" y="2234707"/>
            <a:ext cx="493161" cy="3714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1940525" y="2641861"/>
            <a:ext cx="1603251" cy="13500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762746" y="2632337"/>
            <a:ext cx="413190" cy="3452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046967" y="3141875"/>
            <a:ext cx="664531" cy="5547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8726733" y="2749005"/>
            <a:ext cx="340833" cy="2857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204658" y="3256164"/>
            <a:ext cx="266574" cy="223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44011" y="66002"/>
            <a:ext cx="9888146" cy="576016"/>
          </a:xfrm>
        </p:spPr>
        <p:txBody>
          <a:bodyPr/>
          <a:lstStyle/>
          <a:p>
            <a:r>
              <a:rPr lang="zh-CN" altLang="en-US"/>
              <a:t>单击此处编辑母版标题样式</a:t>
            </a:r>
            <a:endParaRPr lang="zh-CN" altLang="en-US"/>
          </a:p>
        </p:txBody>
      </p:sp>
      <p:sp>
        <p:nvSpPr>
          <p:cNvPr id="3" name="内容占位符 2"/>
          <p:cNvSpPr>
            <a:spLocks noGrp="1"/>
          </p:cNvSpPr>
          <p:nvPr>
            <p:ph sz="quarter" idx="1" hasCustomPrompt="1"/>
          </p:nvPr>
        </p:nvSpPr>
        <p:spPr>
          <a:xfrm>
            <a:off x="592009" y="966026"/>
            <a:ext cx="5088075" cy="2268061"/>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5872087" y="966026"/>
            <a:ext cx="5088075" cy="2268061"/>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592009" y="3378091"/>
            <a:ext cx="5088075" cy="2268061"/>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hasCustomPrompt="1"/>
          </p:nvPr>
        </p:nvSpPr>
        <p:spPr>
          <a:xfrm>
            <a:off x="5872087" y="3378091"/>
            <a:ext cx="5088075" cy="2268061"/>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12006" y="6120165"/>
            <a:ext cx="3168047" cy="288008"/>
          </a:xfrm>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endParaRPr>
          </a:p>
        </p:txBody>
      </p:sp>
      <p:sp>
        <p:nvSpPr>
          <p:cNvPr id="8" name="页脚占位符 7"/>
          <p:cNvSpPr>
            <a:spLocks noGrp="1"/>
          </p:cNvSpPr>
          <p:nvPr>
            <p:ph type="ftr" sz="quarter" idx="11"/>
          </p:nvPr>
        </p:nvSpPr>
        <p:spPr>
          <a:xfrm>
            <a:off x="5328079" y="6120165"/>
            <a:ext cx="4992074" cy="288008"/>
          </a:xfrm>
        </p:spPr>
        <p: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rPr>
              <a:t>Harbin Engineering University</a:t>
            </a:r>
            <a:endParaRPr kumimoji="0" lang="en-US" altLang="ko-KR" sz="10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endParaRPr>
          </a:p>
        </p:txBody>
      </p:sp>
      <p:sp>
        <p:nvSpPr>
          <p:cNvPr id="9" name="灯片编号占位符 8"/>
          <p:cNvSpPr>
            <a:spLocks noGrp="1"/>
          </p:cNvSpPr>
          <p:nvPr>
            <p:ph type="sldNum" sz="quarter" idx="12"/>
          </p:nvPr>
        </p:nvSpPr>
        <p:spPr>
          <a:xfrm>
            <a:off x="4672069" y="6120165"/>
            <a:ext cx="2688040" cy="288008"/>
          </a:xfrm>
        </p:spPr>
        <p:txBody>
          <a:bodyPr/>
          <a:lstStyle/>
          <a:p>
            <a:pPr marL="0" marR="0" lvl="0" indent="0" algn="ctr" defTabSz="914400" rtl="0" eaLnBrk="1" fontAlgn="base" latinLnBrk="0" hangingPunct="1">
              <a:lnSpc>
                <a:spcPct val="100000"/>
              </a:lnSpc>
              <a:spcBef>
                <a:spcPct val="0"/>
              </a:spcBef>
              <a:spcAft>
                <a:spcPct val="0"/>
              </a:spcAft>
              <a:buClrTx/>
              <a:buSzTx/>
              <a:buFontTx/>
              <a:buNone/>
            </a:pPr>
            <a:fld id="{A438BD11-C897-48FC-908F-09FFE34134F7}"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微软雅黑" panose="020B0503020204020204" pitchFamily="34" charset="-122"/>
              </a:rPr>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微软雅黑" panose="020B0503020204020204" pitchFamily="34"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4011" y="66002"/>
            <a:ext cx="9888146" cy="576016"/>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592009" y="966026"/>
            <a:ext cx="5088075" cy="4680126"/>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5872087" y="966026"/>
            <a:ext cx="5088075" cy="4680126"/>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12006" y="6120165"/>
            <a:ext cx="3168047" cy="288008"/>
          </a:xfrm>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endParaRPr>
          </a:p>
        </p:txBody>
      </p:sp>
      <p:sp>
        <p:nvSpPr>
          <p:cNvPr id="6" name="页脚占位符 5"/>
          <p:cNvSpPr>
            <a:spLocks noGrp="1"/>
          </p:cNvSpPr>
          <p:nvPr>
            <p:ph type="ftr" sz="quarter" idx="11"/>
          </p:nvPr>
        </p:nvSpPr>
        <p:spPr>
          <a:xfrm>
            <a:off x="5328079" y="6120165"/>
            <a:ext cx="4992074" cy="288008"/>
          </a:xfrm>
        </p:spPr>
        <p: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rPr>
              <a:t>Harbin Engineering University</a:t>
            </a:r>
            <a:endParaRPr kumimoji="0" lang="en-US" altLang="ko-KR" sz="10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endParaRPr>
          </a:p>
        </p:txBody>
      </p:sp>
      <p:sp>
        <p:nvSpPr>
          <p:cNvPr id="7" name="灯片编号占位符 6"/>
          <p:cNvSpPr>
            <a:spLocks noGrp="1"/>
          </p:cNvSpPr>
          <p:nvPr>
            <p:ph type="sldNum" sz="quarter" idx="12"/>
          </p:nvPr>
        </p:nvSpPr>
        <p:spPr>
          <a:xfrm>
            <a:off x="4672069" y="6120165"/>
            <a:ext cx="2688040" cy="288008"/>
          </a:xfrm>
        </p:spPr>
        <p:txBody>
          <a:bodyPr/>
          <a:lstStyle/>
          <a:p>
            <a:pPr marL="0" marR="0" lvl="0" indent="0" algn="ctr" defTabSz="914400" rtl="0" eaLnBrk="1" fontAlgn="base" latinLnBrk="0" hangingPunct="1">
              <a:lnSpc>
                <a:spcPct val="100000"/>
              </a:lnSpc>
              <a:spcBef>
                <a:spcPct val="0"/>
              </a:spcBef>
              <a:spcAft>
                <a:spcPct val="0"/>
              </a:spcAft>
              <a:buClrTx/>
              <a:buSzTx/>
              <a:buFontTx/>
              <a:buNone/>
            </a:pPr>
            <a:fld id="{A438BD11-C897-48FC-908F-09FFE34134F7}"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微软雅黑" panose="020B0503020204020204" pitchFamily="34" charset="-122"/>
              </a:rPr>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微软雅黑" panose="020B0503020204020204" pitchFamily="34"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44011" y="66002"/>
            <a:ext cx="9888146" cy="576016"/>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592009" y="966026"/>
            <a:ext cx="5088075" cy="4680126"/>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5872087" y="966026"/>
            <a:ext cx="5088075" cy="2268061"/>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5872087" y="3378091"/>
            <a:ext cx="5088075" cy="2268061"/>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412006" y="6120165"/>
            <a:ext cx="3168047" cy="288008"/>
          </a:xfrm>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endParaRPr>
          </a:p>
        </p:txBody>
      </p:sp>
      <p:sp>
        <p:nvSpPr>
          <p:cNvPr id="7" name="页脚占位符 6"/>
          <p:cNvSpPr>
            <a:spLocks noGrp="1"/>
          </p:cNvSpPr>
          <p:nvPr>
            <p:ph type="ftr" sz="quarter" idx="11"/>
          </p:nvPr>
        </p:nvSpPr>
        <p:spPr>
          <a:xfrm>
            <a:off x="5328079" y="6120165"/>
            <a:ext cx="4992074" cy="288008"/>
          </a:xfrm>
        </p:spPr>
        <p: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rPr>
              <a:t>Harbin Engineering University</a:t>
            </a:r>
            <a:endParaRPr kumimoji="0" lang="en-US" altLang="ko-KR" sz="10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endParaRPr>
          </a:p>
        </p:txBody>
      </p:sp>
      <p:sp>
        <p:nvSpPr>
          <p:cNvPr id="8" name="灯片编号占位符 7"/>
          <p:cNvSpPr>
            <a:spLocks noGrp="1"/>
          </p:cNvSpPr>
          <p:nvPr>
            <p:ph type="sldNum" sz="quarter" idx="12"/>
          </p:nvPr>
        </p:nvSpPr>
        <p:spPr>
          <a:xfrm>
            <a:off x="4672069" y="6120165"/>
            <a:ext cx="2688040" cy="288008"/>
          </a:xfrm>
        </p:spPr>
        <p:txBody>
          <a:bodyPr/>
          <a:lstStyle/>
          <a:p>
            <a:pPr marL="0" marR="0" lvl="0" indent="0" algn="ctr" defTabSz="914400" rtl="0" eaLnBrk="1" fontAlgn="base" latinLnBrk="0" hangingPunct="1">
              <a:lnSpc>
                <a:spcPct val="100000"/>
              </a:lnSpc>
              <a:spcBef>
                <a:spcPct val="0"/>
              </a:spcBef>
              <a:spcAft>
                <a:spcPct val="0"/>
              </a:spcAft>
              <a:buClrTx/>
              <a:buSzTx/>
              <a:buFontTx/>
              <a:buNone/>
            </a:pPr>
            <a:fld id="{A438BD11-C897-48FC-908F-09FFE34134F7}"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微软雅黑" panose="020B0503020204020204" pitchFamily="34" charset="-122"/>
              </a:rPr>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微软雅黑" panose="020B0503020204020204" pitchFamily="34"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44011" y="66002"/>
            <a:ext cx="9888146" cy="576016"/>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592009" y="966026"/>
            <a:ext cx="10368153" cy="4680126"/>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v"/>
            </a:pPr>
            <a:endParaRPr kumimoji="0" lang="zh-CN" altLang="en-US" sz="2800" b="1" i="0" u="none" strike="noStrike" kern="1200" cap="none" spc="0" normalizeH="0" baseline="0" noProof="0">
              <a:ln>
                <a:noFill/>
              </a:ln>
              <a:solidFill>
                <a:schemeClr val="accent1"/>
              </a:solidFill>
              <a:effectLst/>
              <a:uLnTx/>
              <a:uFillTx/>
              <a:latin typeface="+mn-lt"/>
              <a:ea typeface="+mn-ea"/>
              <a:cs typeface="+mn-cs"/>
            </a:endParaRPr>
          </a:p>
        </p:txBody>
      </p:sp>
      <p:sp>
        <p:nvSpPr>
          <p:cNvPr id="4" name="日期占位符 3"/>
          <p:cNvSpPr>
            <a:spLocks noGrp="1"/>
          </p:cNvSpPr>
          <p:nvPr>
            <p:ph type="dt" sz="half" idx="10"/>
          </p:nvPr>
        </p:nvSpPr>
        <p:spPr>
          <a:xfrm>
            <a:off x="412006" y="6120165"/>
            <a:ext cx="3168047" cy="288008"/>
          </a:xfrm>
        </p:spPr>
        <p: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endParaRPr>
          </a:p>
        </p:txBody>
      </p:sp>
      <p:sp>
        <p:nvSpPr>
          <p:cNvPr id="5" name="页脚占位符 4"/>
          <p:cNvSpPr>
            <a:spLocks noGrp="1"/>
          </p:cNvSpPr>
          <p:nvPr>
            <p:ph type="ftr" sz="quarter" idx="11"/>
          </p:nvPr>
        </p:nvSpPr>
        <p:spPr>
          <a:xfrm>
            <a:off x="5328079" y="6120165"/>
            <a:ext cx="4992074" cy="288008"/>
          </a:xfrm>
        </p:spPr>
        <p: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10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rPr>
              <a:t>Harbin Engineering University</a:t>
            </a:r>
            <a:endParaRPr kumimoji="0" lang="en-US" altLang="ko-KR" sz="10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微软雅黑" panose="020B0503020204020204" pitchFamily="34" charset="-122"/>
            </a:endParaRPr>
          </a:p>
        </p:txBody>
      </p:sp>
      <p:sp>
        <p:nvSpPr>
          <p:cNvPr id="6" name="灯片编号占位符 5"/>
          <p:cNvSpPr>
            <a:spLocks noGrp="1"/>
          </p:cNvSpPr>
          <p:nvPr>
            <p:ph type="sldNum" sz="quarter" idx="12"/>
          </p:nvPr>
        </p:nvSpPr>
        <p:spPr>
          <a:xfrm>
            <a:off x="4672069" y="6120165"/>
            <a:ext cx="2688040" cy="288008"/>
          </a:xfrm>
        </p:spPr>
        <p:txBody>
          <a:bodyPr/>
          <a:lstStyle/>
          <a:p>
            <a:pPr marL="0" marR="0" lvl="0" indent="0" algn="ctr" defTabSz="914400" rtl="0" eaLnBrk="1" fontAlgn="base" latinLnBrk="0" hangingPunct="1">
              <a:lnSpc>
                <a:spcPct val="100000"/>
              </a:lnSpc>
              <a:spcBef>
                <a:spcPct val="0"/>
              </a:spcBef>
              <a:spcAft>
                <a:spcPct val="0"/>
              </a:spcAft>
              <a:buClrTx/>
              <a:buSzTx/>
              <a:buFontTx/>
              <a:buNone/>
            </a:pPr>
            <a:fld id="{A438BD11-C897-48FC-908F-09FFE34134F7}"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微软雅黑" panose="020B0503020204020204" pitchFamily="34" charset="-122"/>
              </a:rPr>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3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3916979" y="2727579"/>
            <a:ext cx="1001556" cy="7547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7963017" y="2606305"/>
            <a:ext cx="1035999" cy="7927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982762" y="1368018"/>
            <a:ext cx="2846628" cy="22452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219730" y="3563313"/>
            <a:ext cx="495066" cy="373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6967343" y="2744244"/>
            <a:ext cx="378915" cy="285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4985178" y="2432333"/>
            <a:ext cx="927297" cy="7095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081077" y="3029967"/>
            <a:ext cx="1395705" cy="106193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055629" y="3256165"/>
            <a:ext cx="1732729" cy="135717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337946" y="2575193"/>
            <a:ext cx="1054871" cy="8047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502395" y="3425214"/>
            <a:ext cx="493162" cy="3714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0630829" y="2234707"/>
            <a:ext cx="493161" cy="3714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1940525" y="2641861"/>
            <a:ext cx="1603251" cy="135003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762746" y="2632337"/>
            <a:ext cx="413190" cy="3452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046967" y="3141875"/>
            <a:ext cx="664531" cy="55477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8726733" y="2749005"/>
            <a:ext cx="340833" cy="2857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204658" y="3256164"/>
            <a:ext cx="266574" cy="223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440061" y="1060529"/>
            <a:ext cx="8640366" cy="2256061"/>
          </a:xfrm>
        </p:spPr>
        <p:txBody>
          <a:bodyPr anchor="b"/>
          <a:lstStyle>
            <a:lvl1pPr algn="ctr">
              <a:defRPr sz="5670"/>
            </a:lvl1pPr>
          </a:lstStyle>
          <a:p>
            <a:r>
              <a:rPr lang="zh-CN" altLang="en-US"/>
              <a:t>单击此处编辑母版标题样式</a:t>
            </a:r>
            <a:endParaRPr lang="en-US" dirty="0"/>
          </a:p>
        </p:txBody>
      </p:sp>
      <p:sp>
        <p:nvSpPr>
          <p:cNvPr id="3" name="Subtitle 2"/>
          <p:cNvSpPr>
            <a:spLocks noGrp="1"/>
          </p:cNvSpPr>
          <p:nvPr>
            <p:ph type="subTitle" idx="1"/>
          </p:nvPr>
        </p:nvSpPr>
        <p:spPr>
          <a:xfrm>
            <a:off x="1440061" y="3403592"/>
            <a:ext cx="8640366"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86033" y="1615545"/>
            <a:ext cx="9936421" cy="2695572"/>
          </a:xfrm>
        </p:spPr>
        <p:txBody>
          <a:bodyPr anchor="b"/>
          <a:lstStyle>
            <a:lvl1pPr>
              <a:defRPr sz="5670"/>
            </a:lvl1pPr>
          </a:lstStyle>
          <a:p>
            <a:r>
              <a:rPr lang="zh-CN" altLang="en-US"/>
              <a:t>单击此处编辑母版标题样式</a:t>
            </a:r>
            <a:endParaRPr lang="en-US" dirty="0"/>
          </a:p>
        </p:txBody>
      </p:sp>
      <p:sp>
        <p:nvSpPr>
          <p:cNvPr id="3" name="Text Placeholder 2"/>
          <p:cNvSpPr>
            <a:spLocks noGrp="1"/>
          </p:cNvSpPr>
          <p:nvPr>
            <p:ph type="body" idx="1"/>
          </p:nvPr>
        </p:nvSpPr>
        <p:spPr>
          <a:xfrm>
            <a:off x="786033" y="4336618"/>
            <a:ext cx="9936421" cy="1417538"/>
          </a:xfrm>
        </p:spPr>
        <p:txBody>
          <a:bodyPr/>
          <a:lstStyle>
            <a:lvl1pPr marL="0" indent="0">
              <a:buNone/>
              <a:defRPr sz="2270">
                <a:solidFill>
                  <a:schemeClr val="tx1">
                    <a:tint val="75000"/>
                  </a:schemeClr>
                </a:solidFill>
              </a:defRPr>
            </a:lvl1pPr>
            <a:lvl2pPr marL="431800" indent="0">
              <a:buNone/>
              <a:defRPr sz="1890">
                <a:solidFill>
                  <a:schemeClr val="tx1">
                    <a:tint val="75000"/>
                  </a:schemeClr>
                </a:solidFill>
              </a:defRPr>
            </a:lvl2pPr>
            <a:lvl3pPr marL="864235" indent="0">
              <a:buNone/>
              <a:defRPr sz="1700">
                <a:solidFill>
                  <a:schemeClr val="tx1">
                    <a:tint val="75000"/>
                  </a:schemeClr>
                </a:solidFill>
              </a:defRPr>
            </a:lvl3pPr>
            <a:lvl4pPr marL="1296035" indent="0">
              <a:buNone/>
              <a:defRPr sz="1510">
                <a:solidFill>
                  <a:schemeClr val="tx1">
                    <a:tint val="75000"/>
                  </a:schemeClr>
                </a:solidFill>
              </a:defRPr>
            </a:lvl4pPr>
            <a:lvl5pPr marL="1727835" indent="0">
              <a:buNone/>
              <a:defRPr sz="1510">
                <a:solidFill>
                  <a:schemeClr val="tx1">
                    <a:tint val="75000"/>
                  </a:schemeClr>
                </a:solidFill>
              </a:defRPr>
            </a:lvl5pPr>
            <a:lvl6pPr marL="2160270" indent="0">
              <a:buNone/>
              <a:defRPr sz="1510">
                <a:solidFill>
                  <a:schemeClr val="tx1">
                    <a:tint val="75000"/>
                  </a:schemeClr>
                </a:solidFill>
              </a:defRPr>
            </a:lvl6pPr>
            <a:lvl7pPr marL="2592070" indent="0">
              <a:buNone/>
              <a:defRPr sz="1510">
                <a:solidFill>
                  <a:schemeClr val="tx1">
                    <a:tint val="75000"/>
                  </a:schemeClr>
                </a:solidFill>
              </a:defRPr>
            </a:lvl7pPr>
            <a:lvl8pPr marL="3023870" indent="0">
              <a:buNone/>
              <a:defRPr sz="1510">
                <a:solidFill>
                  <a:schemeClr val="tx1">
                    <a:tint val="75000"/>
                  </a:schemeClr>
                </a:solidFill>
              </a:defRPr>
            </a:lvl8pPr>
            <a:lvl9pPr marL="3456305" indent="0">
              <a:buNone/>
              <a:defRPr sz="151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92034" y="1725046"/>
            <a:ext cx="4896207" cy="411161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832247" y="1725046"/>
            <a:ext cx="4896207" cy="411161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93534" y="345010"/>
            <a:ext cx="9936421" cy="1252534"/>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93535" y="1588543"/>
            <a:ext cx="4873706"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793535" y="2367064"/>
            <a:ext cx="4873706" cy="348159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832247" y="1588543"/>
            <a:ext cx="4897708" cy="778521"/>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832247" y="2367064"/>
            <a:ext cx="4897708" cy="348159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8" name="Footer Placeholder 7"/>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9" name="Slide Number Placeholder 8"/>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9846" y="858023"/>
            <a:ext cx="10013535" cy="600016"/>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779846" y="1512041"/>
            <a:ext cx="10013535" cy="4276616"/>
          </a:xfrm>
        </p:spPr>
        <p:txBody>
          <a:bodyPr/>
          <a:lstStyle>
            <a:lvl1pPr>
              <a:defRPr>
                <a:solidFill>
                  <a:schemeClr val="accent1"/>
                </a:solidFill>
              </a:defRPr>
            </a:lvl1pPr>
            <a:lvl2pPr>
              <a:defRPr>
                <a:solidFill>
                  <a:schemeClr val="accent1"/>
                </a:solidFill>
              </a:defRPr>
            </a:lvl2pPr>
            <a:lvl3pPr>
              <a:defRPr>
                <a:solidFill>
                  <a:schemeClr val="accent1"/>
                </a:solidFill>
                <a:ea typeface="微软雅黑" panose="020B0503020204020204" pitchFamily="34" charset="-122"/>
              </a:defRPr>
            </a:lvl3pPr>
            <a:lvl4pPr>
              <a:defRPr>
                <a:solidFill>
                  <a:schemeClr val="accent1"/>
                </a:solidFill>
                <a:ea typeface="微软雅黑" panose="020B0503020204020204" pitchFamily="34" charset="-122"/>
              </a:defRPr>
            </a:lvl4pPr>
            <a:lvl5pPr>
              <a:defRPr>
                <a:solidFill>
                  <a:schemeClr val="accent1"/>
                </a:solidFill>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4" name="Footer Placeholder 3"/>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5" name="Slide Number Placeholder 4"/>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54A03-91AF-448A-9954-517C0577E5F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EEFC946-6D13-4F8C-9740-992A906A613E}"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3"/>
          <p:cNvGrpSpPr/>
          <p:nvPr userDrawn="1"/>
        </p:nvGrpSpPr>
        <p:grpSpPr bwMode="auto">
          <a:xfrm flipH="1">
            <a:off x="-1" y="312473"/>
            <a:ext cx="2264242" cy="639017"/>
            <a:chOff x="2370576" y="533400"/>
            <a:chExt cx="2417494" cy="675969"/>
          </a:xfrm>
          <a:solidFill>
            <a:srgbClr val="EE1C39"/>
          </a:solidFill>
        </p:grpSpPr>
        <p:sp>
          <p:nvSpPr>
            <p:cNvPr id="6" name="矩形 5"/>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765" dirty="0">
                <a:solidFill>
                  <a:prstClr val="white"/>
                </a:solidFill>
                <a:cs typeface="+mn-ea"/>
                <a:sym typeface="+mn-lt"/>
              </a:endParaRPr>
            </a:p>
          </p:txBody>
        </p:sp>
        <p:sp>
          <p:nvSpPr>
            <p:cNvPr id="7" name="椭圆 6"/>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sz="1765" dirty="0">
                <a:solidFill>
                  <a:prstClr val="white"/>
                </a:solidFill>
                <a:cs typeface="+mn-ea"/>
                <a:sym typeface="+mn-lt"/>
              </a:endParaRPr>
            </a:p>
          </p:txBody>
        </p:sp>
      </p:grpSp>
      <p:sp>
        <p:nvSpPr>
          <p:cNvPr id="8" name="文本框 12"/>
          <p:cNvSpPr txBox="1">
            <a:spLocks noChangeArrowheads="1"/>
          </p:cNvSpPr>
          <p:nvPr userDrawn="1"/>
        </p:nvSpPr>
        <p:spPr bwMode="auto">
          <a:xfrm>
            <a:off x="-1" y="466528"/>
            <a:ext cx="2262886" cy="31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81" tIns="40941" rIns="81881" bIns="4094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buFontTx/>
              <a:buNone/>
            </a:pPr>
            <a:r>
              <a:rPr lang="zh-CN" altLang="en-US" sz="1510" dirty="0">
                <a:solidFill>
                  <a:prstClr val="white"/>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510" dirty="0">
              <a:solidFill>
                <a:prstClr val="white"/>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p:push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93535" y="432012"/>
            <a:ext cx="3715657" cy="1512041"/>
          </a:xfrm>
        </p:spPr>
        <p:txBody>
          <a:bodyPr anchor="b"/>
          <a:lstStyle>
            <a:lvl1pPr>
              <a:defRPr sz="3025"/>
            </a:lvl1pPr>
          </a:lstStyle>
          <a:p>
            <a:r>
              <a:rPr lang="zh-CN" altLang="en-US"/>
              <a:t>单击此处编辑母版标题样式</a:t>
            </a:r>
            <a:endParaRPr lang="en-US" dirty="0"/>
          </a:p>
        </p:txBody>
      </p:sp>
      <p:sp>
        <p:nvSpPr>
          <p:cNvPr id="3" name="Content Placeholder 2"/>
          <p:cNvSpPr>
            <a:spLocks noGrp="1"/>
          </p:cNvSpPr>
          <p:nvPr>
            <p:ph idx="1"/>
          </p:nvPr>
        </p:nvSpPr>
        <p:spPr>
          <a:xfrm>
            <a:off x="4897708" y="933026"/>
            <a:ext cx="5832247" cy="4605124"/>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93535" y="1944052"/>
            <a:ext cx="3715657"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93535" y="432012"/>
            <a:ext cx="3715657" cy="1512041"/>
          </a:xfrm>
        </p:spPr>
        <p:txBody>
          <a:bodyPr anchor="b"/>
          <a:lstStyle>
            <a:lvl1pPr>
              <a:defRPr sz="302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97708" y="933026"/>
            <a:ext cx="5832247" cy="4605124"/>
          </a:xfrm>
        </p:spPr>
        <p:txBody>
          <a:bodyPr anchor="t"/>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r>
              <a:rPr lang="zh-CN" altLang="en-US"/>
              <a:t>单击图标添加图片</a:t>
            </a:r>
            <a:endParaRPr lang="en-US" dirty="0"/>
          </a:p>
        </p:txBody>
      </p:sp>
      <p:sp>
        <p:nvSpPr>
          <p:cNvPr id="4" name="Text Placeholder 3"/>
          <p:cNvSpPr>
            <a:spLocks noGrp="1"/>
          </p:cNvSpPr>
          <p:nvPr>
            <p:ph type="body" sz="half" idx="2"/>
          </p:nvPr>
        </p:nvSpPr>
        <p:spPr>
          <a:xfrm>
            <a:off x="793535" y="1944052"/>
            <a:ext cx="3715657" cy="3601598"/>
          </a:xfrm>
        </p:spPr>
        <p:txBody>
          <a:bodyPr/>
          <a:lstStyle>
            <a:lvl1pPr marL="0" indent="0">
              <a:buNone/>
              <a:defRPr sz="1510"/>
            </a:lvl1pPr>
            <a:lvl2pPr marL="431800" indent="0">
              <a:buNone/>
              <a:defRPr sz="1325"/>
            </a:lvl2pPr>
            <a:lvl3pPr marL="864235" indent="0">
              <a:buNone/>
              <a:defRPr sz="1135"/>
            </a:lvl3pPr>
            <a:lvl4pPr marL="1296035" indent="0">
              <a:buNone/>
              <a:defRPr sz="945"/>
            </a:lvl4pPr>
            <a:lvl5pPr marL="1727835" indent="0">
              <a:buNone/>
              <a:defRPr sz="945"/>
            </a:lvl5pPr>
            <a:lvl6pPr marL="2160270" indent="0">
              <a:buNone/>
              <a:defRPr sz="945"/>
            </a:lvl6pPr>
            <a:lvl7pPr marL="2592070" indent="0">
              <a:buNone/>
              <a:defRPr sz="945"/>
            </a:lvl7pPr>
            <a:lvl8pPr marL="3023870" indent="0">
              <a:buNone/>
              <a:defRPr sz="945"/>
            </a:lvl8pPr>
            <a:lvl9pPr marL="3456305" indent="0">
              <a:buNone/>
              <a:defRPr sz="94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6" name="Footer Placeholder 5"/>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7" name="Slide Number Placeholder 6"/>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345009"/>
            <a:ext cx="2484105" cy="549164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92033" y="345009"/>
            <a:ext cx="7308310" cy="549164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buFontTx/>
              <a:buNone/>
            </a:pPr>
            <a:fld id="{43A93E93-166D-47F5-9EF1-ACEABE24AEEA}" type="datetimeFigureOut">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
        <p:nvSpPr>
          <p:cNvPr id="5" name="Footer Placeholder 4"/>
          <p:cNvSpPr>
            <a:spLocks noGrp="1"/>
          </p:cNvSpPr>
          <p:nvPr>
            <p:ph type="ftr" sz="quarter" idx="11"/>
          </p:nvPr>
        </p:nvSpPr>
        <p:spPr/>
        <p:txBody>
          <a:bodyPr/>
          <a:lstStyle/>
          <a:p>
            <a:pPr>
              <a:buFontTx/>
              <a:buNone/>
            </a:pPr>
            <a:endParaRPr lang="zh-CN" altLang="en-US">
              <a:solidFill>
                <a:prstClr val="black">
                  <a:tint val="75000"/>
                </a:prstClr>
              </a:solidFill>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buFontTx/>
              <a:buNone/>
            </a:pPr>
            <a:fld id="{118D5ACA-62CA-46DB-AD6B-12EDD6D51A23}" type="slidenum">
              <a:rPr lang="zh-CN" altLang="en-US" smtClean="0">
                <a:solidFill>
                  <a:prstClr val="black">
                    <a:tint val="75000"/>
                  </a:prstClr>
                </a:solidFill>
                <a:latin typeface="Calibri" panose="020F0502020204030204" pitchFamily="34" charset="0"/>
              </a:rPr>
            </a:fld>
            <a:endParaRPr lang="zh-CN" altLang="en-US">
              <a:solidFill>
                <a:prstClr val="black">
                  <a:tint val="75000"/>
                </a:prstClr>
              </a:solidFill>
              <a:latin typeface="Calibri" panose="020F0502020204030204" pitchFamily="34" charset="0"/>
            </a:endParaRPr>
          </a:p>
        </p:txBody>
      </p:sp>
    </p:spTree>
  </p:cSld>
  <p:clrMapOvr>
    <a:masterClrMapping/>
  </p:clrMapOvr>
  <p:transition spd="med">
    <p:push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84" y="4164113"/>
            <a:ext cx="9791590" cy="1287035"/>
          </a:xfrm>
        </p:spPr>
        <p:txBody>
          <a:bodyPr anchor="t"/>
          <a:lstStyle>
            <a:lvl1pPr algn="l">
              <a:defRPr sz="378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10184" y="2746575"/>
            <a:ext cx="9791590" cy="1417538"/>
          </a:xfrm>
        </p:spPr>
        <p:txBody>
          <a:bodyPr anchor="b"/>
          <a:lstStyle>
            <a:lvl1pPr marL="0" indent="0">
              <a:buNone/>
              <a:defRPr sz="1890">
                <a:solidFill>
                  <a:srgbClr val="F8F8F8"/>
                </a:solidFill>
              </a:defRPr>
            </a:lvl1pPr>
            <a:lvl2pPr marL="431800" indent="0">
              <a:buNone/>
              <a:defRPr sz="1700"/>
            </a:lvl2pPr>
            <a:lvl3pPr marL="863600" indent="0">
              <a:buNone/>
              <a:defRPr sz="1510"/>
            </a:lvl3pPr>
            <a:lvl4pPr marL="1295400" indent="0">
              <a:buNone/>
              <a:defRPr sz="1320"/>
            </a:lvl4pPr>
            <a:lvl5pPr marL="1727200" indent="0">
              <a:buNone/>
              <a:defRPr sz="1320"/>
            </a:lvl5pPr>
            <a:lvl6pPr marL="2159635" indent="0">
              <a:buNone/>
              <a:defRPr sz="1320"/>
            </a:lvl6pPr>
            <a:lvl7pPr marL="2591435" indent="0">
              <a:buNone/>
              <a:defRPr sz="1320"/>
            </a:lvl7pPr>
            <a:lvl8pPr marL="3023235" indent="0">
              <a:buNone/>
              <a:defRPr sz="1320"/>
            </a:lvl8pPr>
            <a:lvl9pPr marL="3455035" indent="0">
              <a:buNone/>
              <a:defRPr sz="1320"/>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75800" y="1512041"/>
            <a:ext cx="5111720" cy="4276616"/>
          </a:xfrm>
        </p:spPr>
        <p:txBody>
          <a:bodyPr/>
          <a:lstStyle>
            <a:lvl1pPr>
              <a:defRPr sz="2645"/>
            </a:lvl1pPr>
            <a:lvl2pPr>
              <a:defRPr sz="2265"/>
            </a:lvl2pPr>
            <a:lvl3pPr>
              <a:defRPr sz="1890">
                <a:ea typeface="微软雅黑" panose="020B0503020204020204" pitchFamily="34" charset="-122"/>
              </a:defRPr>
            </a:lvl3pPr>
            <a:lvl4pPr>
              <a:defRPr sz="1700">
                <a:ea typeface="微软雅黑" panose="020B0503020204020204" pitchFamily="34" charset="-122"/>
              </a:defRPr>
            </a:lvl4pPr>
            <a:lvl5pPr>
              <a:defRPr sz="1700">
                <a:ea typeface="微软雅黑" panose="020B0503020204020204" pitchFamily="34" charset="-122"/>
              </a:defRPr>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831470" y="1512041"/>
            <a:ext cx="5113219" cy="4276616"/>
          </a:xfrm>
        </p:spPr>
        <p:txBody>
          <a:bodyPr/>
          <a:lstStyle>
            <a:lvl1pPr>
              <a:defRPr sz="2645"/>
            </a:lvl1pPr>
            <a:lvl2pPr>
              <a:defRPr sz="2265"/>
            </a:lvl2pPr>
            <a:lvl3pPr>
              <a:defRPr sz="1890">
                <a:ea typeface="微软雅黑" panose="020B0503020204020204" pitchFamily="34" charset="-122"/>
              </a:defRPr>
            </a:lvl3pPr>
            <a:lvl4pPr>
              <a:defRPr sz="1700">
                <a:ea typeface="微软雅黑" panose="020B0503020204020204" pitchFamily="34" charset="-122"/>
              </a:defRPr>
            </a:lvl4pPr>
            <a:lvl5pPr>
              <a:defRPr sz="1700">
                <a:ea typeface="微软雅黑" panose="020B0503020204020204" pitchFamily="34" charset="-122"/>
              </a:defRPr>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5800" y="259508"/>
            <a:ext cx="10368889" cy="1080029"/>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75800" y="1450540"/>
            <a:ext cx="5090727" cy="604516"/>
          </a:xfrm>
        </p:spPr>
        <p:txBody>
          <a:bodyPr anchor="b"/>
          <a:lstStyle>
            <a:lvl1pPr marL="0" indent="0">
              <a:buNone/>
              <a:defRPr sz="2265" b="1"/>
            </a:lvl1pPr>
            <a:lvl2pPr marL="431800" indent="0">
              <a:buNone/>
              <a:defRPr sz="1890" b="1"/>
            </a:lvl2pPr>
            <a:lvl3pPr marL="863600" indent="0">
              <a:buNone/>
              <a:defRPr sz="1700" b="1"/>
            </a:lvl3pPr>
            <a:lvl4pPr marL="1295400" indent="0">
              <a:buNone/>
              <a:defRPr sz="1510" b="1"/>
            </a:lvl4pPr>
            <a:lvl5pPr marL="1727200" indent="0">
              <a:buNone/>
              <a:defRPr sz="1510" b="1"/>
            </a:lvl5pPr>
            <a:lvl6pPr marL="2159635" indent="0">
              <a:buNone/>
              <a:defRPr sz="1510" b="1"/>
            </a:lvl6pPr>
            <a:lvl7pPr marL="2591435" indent="0">
              <a:buNone/>
              <a:defRPr sz="1510" b="1"/>
            </a:lvl7pPr>
            <a:lvl8pPr marL="3023235" indent="0">
              <a:buNone/>
              <a:defRPr sz="1510" b="1"/>
            </a:lvl8pPr>
            <a:lvl9pPr marL="3455035" indent="0">
              <a:buNone/>
              <a:defRPr sz="151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75800" y="2055056"/>
            <a:ext cx="5090727" cy="3733601"/>
          </a:xfrm>
        </p:spPr>
        <p:txBody>
          <a:bodyPr/>
          <a:lstStyle>
            <a:lvl1pPr>
              <a:defRPr sz="2265"/>
            </a:lvl1pPr>
            <a:lvl2pPr>
              <a:defRPr sz="1890"/>
            </a:lvl2pPr>
            <a:lvl3pPr>
              <a:defRPr sz="1700">
                <a:ea typeface="微软雅黑" panose="020B0503020204020204" pitchFamily="34" charset="-122"/>
              </a:defRPr>
            </a:lvl3pPr>
            <a:lvl4pPr>
              <a:defRPr sz="1510">
                <a:ea typeface="微软雅黑" panose="020B0503020204020204" pitchFamily="34" charset="-122"/>
              </a:defRPr>
            </a:lvl4pPr>
            <a:lvl5pPr>
              <a:defRPr sz="1510">
                <a:ea typeface="微软雅黑" panose="020B0503020204020204" pitchFamily="34" charset="-122"/>
              </a:defRPr>
            </a:lvl5pPr>
            <a:lvl6pPr>
              <a:defRPr sz="1510"/>
            </a:lvl6pPr>
            <a:lvl7pPr>
              <a:defRPr sz="1510"/>
            </a:lvl7pPr>
            <a:lvl8pPr>
              <a:defRPr sz="1510"/>
            </a:lvl8pPr>
            <a:lvl9pPr>
              <a:defRPr sz="151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852462" y="1450540"/>
            <a:ext cx="5092226" cy="604516"/>
          </a:xfrm>
        </p:spPr>
        <p:txBody>
          <a:bodyPr anchor="b"/>
          <a:lstStyle>
            <a:lvl1pPr marL="0" indent="0">
              <a:buNone/>
              <a:defRPr sz="2265" b="1"/>
            </a:lvl1pPr>
            <a:lvl2pPr marL="431800" indent="0">
              <a:buNone/>
              <a:defRPr sz="1890" b="1"/>
            </a:lvl2pPr>
            <a:lvl3pPr marL="863600" indent="0">
              <a:buNone/>
              <a:defRPr sz="1700" b="1"/>
            </a:lvl3pPr>
            <a:lvl4pPr marL="1295400" indent="0">
              <a:buNone/>
              <a:defRPr sz="1510" b="1"/>
            </a:lvl4pPr>
            <a:lvl5pPr marL="1727200" indent="0">
              <a:buNone/>
              <a:defRPr sz="1510" b="1"/>
            </a:lvl5pPr>
            <a:lvl6pPr marL="2159635" indent="0">
              <a:buNone/>
              <a:defRPr sz="1510" b="1"/>
            </a:lvl6pPr>
            <a:lvl7pPr marL="2591435" indent="0">
              <a:buNone/>
              <a:defRPr sz="1510" b="1"/>
            </a:lvl7pPr>
            <a:lvl8pPr marL="3023235" indent="0">
              <a:buNone/>
              <a:defRPr sz="1510" b="1"/>
            </a:lvl8pPr>
            <a:lvl9pPr marL="3455035" indent="0">
              <a:buNone/>
              <a:defRPr sz="151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852462" y="2055056"/>
            <a:ext cx="5092226" cy="3733601"/>
          </a:xfrm>
        </p:spPr>
        <p:txBody>
          <a:bodyPr/>
          <a:lstStyle>
            <a:lvl1pPr>
              <a:defRPr sz="2265"/>
            </a:lvl1pPr>
            <a:lvl2pPr>
              <a:defRPr sz="1890"/>
            </a:lvl2pPr>
            <a:lvl3pPr>
              <a:defRPr sz="1700">
                <a:ea typeface="微软雅黑" panose="020B0503020204020204" pitchFamily="34" charset="-122"/>
              </a:defRPr>
            </a:lvl3pPr>
            <a:lvl4pPr>
              <a:defRPr sz="1510">
                <a:ea typeface="微软雅黑" panose="020B0503020204020204" pitchFamily="34" charset="-122"/>
              </a:defRPr>
            </a:lvl4pPr>
            <a:lvl5pPr>
              <a:defRPr sz="1510">
                <a:ea typeface="微软雅黑" panose="020B0503020204020204" pitchFamily="34" charset="-122"/>
              </a:defRPr>
            </a:lvl5pPr>
            <a:lvl6pPr>
              <a:defRPr sz="1510"/>
            </a:lvl6pPr>
            <a:lvl7pPr>
              <a:defRPr sz="1510"/>
            </a:lvl7pPr>
            <a:lvl8pPr>
              <a:defRPr sz="1510"/>
            </a:lvl8pPr>
            <a:lvl9pPr>
              <a:defRPr sz="151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tags" Target="../tags/tag2.xml"/><Relationship Id="rId27" Type="http://schemas.openxmlformats.org/officeDocument/2006/relationships/image" Target="../media/image18.jpeg"/><Relationship Id="rId26" Type="http://schemas.openxmlformats.org/officeDocument/2006/relationships/tags" Target="../tags/tag1.xml"/><Relationship Id="rId25" Type="http://schemas.openxmlformats.org/officeDocument/2006/relationships/image" Target="../media/image17.png"/><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2.xml"/><Relationship Id="rId13" Type="http://schemas.openxmlformats.org/officeDocument/2006/relationships/image" Target="../media/image17.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25">
            <a:alphaModFix amt="3000"/>
          </a:blip>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5800" y="858023"/>
            <a:ext cx="10368889" cy="60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575800" y="1512041"/>
            <a:ext cx="10368889" cy="4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pic>
        <p:nvPicPr>
          <p:cNvPr id="4" name="图片 3" descr="微信截图_20240112211134"/>
          <p:cNvPicPr>
            <a:picLocks noChangeAspect="1"/>
          </p:cNvPicPr>
          <p:nvPr userDrawn="1">
            <p:custDataLst>
              <p:tags r:id="rId26"/>
            </p:custDataLst>
          </p:nvPr>
        </p:nvPicPr>
        <p:blipFill>
          <a:blip r:embed="rId27"/>
          <a:stretch>
            <a:fillRect/>
          </a:stretch>
        </p:blipFill>
        <p:spPr>
          <a:xfrm>
            <a:off x="9216390" y="201295"/>
            <a:ext cx="1895475" cy="485775"/>
          </a:xfrm>
          <a:prstGeom prst="rect">
            <a:avLst/>
          </a:prstGeom>
        </p:spPr>
      </p:pic>
      <p:cxnSp>
        <p:nvCxnSpPr>
          <p:cNvPr id="5" name="直接连接符 4"/>
          <p:cNvCxnSpPr/>
          <p:nvPr userDrawn="1">
            <p:custDataLst>
              <p:tags r:id="rId28"/>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rtl="0" fontAlgn="base">
        <a:spcBef>
          <a:spcPct val="0"/>
        </a:spcBef>
        <a:spcAft>
          <a:spcPct val="0"/>
        </a:spcAft>
        <a:defRPr sz="2265">
          <a:solidFill>
            <a:schemeClr val="accent1"/>
          </a:solidFill>
          <a:latin typeface="微软雅黑" panose="020B0503020204020204" pitchFamily="34" charset="-122"/>
          <a:ea typeface="+mj-ea"/>
          <a:cs typeface="微软雅黑" panose="020B0503020204020204" pitchFamily="34" charset="-122"/>
        </a:defRPr>
      </a:lvl1pPr>
      <a:lvl2pPr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5pPr>
      <a:lvl6pPr marL="431800"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6pPr>
      <a:lvl7pPr marL="863600"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7pPr>
      <a:lvl8pPr marL="1295400"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8pPr>
      <a:lvl9pPr marL="1727200" algn="l" rtl="0" fontAlgn="base">
        <a:spcBef>
          <a:spcPct val="0"/>
        </a:spcBef>
        <a:spcAft>
          <a:spcPct val="0"/>
        </a:spcAft>
        <a:defRPr sz="2265">
          <a:solidFill>
            <a:schemeClr val="tx2"/>
          </a:solidFill>
          <a:latin typeface="Arial" panose="020B0604020202020204" pitchFamily="34" charset="0"/>
          <a:ea typeface="微软雅黑" panose="020B0503020204020204" pitchFamily="34" charset="-122"/>
        </a:defRPr>
      </a:lvl9pPr>
    </p:titleStyle>
    <p:bodyStyle>
      <a:lvl1pPr marL="323850" indent="-323850" algn="l" rtl="0" fontAlgn="base">
        <a:spcBef>
          <a:spcPct val="20000"/>
        </a:spcBef>
        <a:spcAft>
          <a:spcPct val="0"/>
        </a:spcAft>
        <a:buChar char="•"/>
        <a:defRPr sz="1890">
          <a:solidFill>
            <a:schemeClr val="accent1"/>
          </a:solidFill>
          <a:latin typeface="微软雅黑" panose="020B0503020204020204" pitchFamily="34" charset="-122"/>
          <a:ea typeface="+mn-ea"/>
          <a:cs typeface="微软雅黑" panose="020B0503020204020204" pitchFamily="34" charset="-122"/>
        </a:defRPr>
      </a:lvl1pPr>
      <a:lvl2pPr marL="701675" indent="-269875" algn="l" rtl="0" eaLnBrk="0" fontAlgn="base" hangingPunct="0">
        <a:spcBef>
          <a:spcPct val="20000"/>
        </a:spcBef>
        <a:spcAft>
          <a:spcPct val="0"/>
        </a:spcAft>
        <a:buChar char="–"/>
        <a:defRPr sz="1890">
          <a:solidFill>
            <a:schemeClr val="accent1"/>
          </a:solidFill>
          <a:latin typeface="微软雅黑" panose="020B0503020204020204" pitchFamily="34" charset="-122"/>
          <a:ea typeface="微软雅黑" panose="020B0503020204020204" pitchFamily="34" charset="-122"/>
        </a:defRPr>
      </a:lvl2pPr>
      <a:lvl3pPr marL="1079500" indent="-215900" algn="l" rtl="0" eaLnBrk="0" fontAlgn="base" hangingPunct="0">
        <a:spcBef>
          <a:spcPct val="20000"/>
        </a:spcBef>
        <a:spcAft>
          <a:spcPct val="0"/>
        </a:spcAft>
        <a:buChar char="•"/>
        <a:defRPr sz="2265">
          <a:solidFill>
            <a:schemeClr val="tx1"/>
          </a:solidFill>
          <a:latin typeface="+mn-lt"/>
          <a:ea typeface="宋体" panose="02010600030101010101" pitchFamily="2" charset="-122"/>
        </a:defRPr>
      </a:lvl3pPr>
      <a:lvl4pPr marL="1511300"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4pPr>
      <a:lvl5pPr marL="19437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5pPr>
      <a:lvl6pPr marL="23755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6pPr>
      <a:lvl7pPr marL="28073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7pPr>
      <a:lvl8pPr marL="32391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8pPr>
      <a:lvl9pPr marL="3670935" indent="-215900" algn="l" rtl="0" eaLnBrk="0" fontAlgn="base" hangingPunct="0">
        <a:spcBef>
          <a:spcPct val="20000"/>
        </a:spcBef>
        <a:spcAft>
          <a:spcPct val="0"/>
        </a:spcAft>
        <a:buChar char="»"/>
        <a:defRPr sz="1890">
          <a:solidFill>
            <a:schemeClr val="tx1"/>
          </a:solidFill>
          <a:latin typeface="+mn-lt"/>
          <a:ea typeface="宋体" panose="02010600030101010101" pitchFamily="2" charset="-122"/>
        </a:defRPr>
      </a:lvl9pPr>
    </p:bodyStyle>
    <p:otherStyle>
      <a:defPPr>
        <a:defRPr lang="zh-CN"/>
      </a:defPPr>
      <a:lvl1pPr marL="0" algn="l" defTabSz="863600" rtl="0" eaLnBrk="1" latinLnBrk="0" hangingPunct="1">
        <a:defRPr sz="1700" kern="1200">
          <a:solidFill>
            <a:schemeClr val="tx1"/>
          </a:solidFill>
          <a:latin typeface="+mn-lt"/>
          <a:ea typeface="+mn-ea"/>
          <a:cs typeface="+mn-cs"/>
        </a:defRPr>
      </a:lvl1pPr>
      <a:lvl2pPr marL="431800" algn="l" defTabSz="863600" rtl="0" eaLnBrk="1" latinLnBrk="0" hangingPunct="1">
        <a:defRPr sz="1700" kern="1200">
          <a:solidFill>
            <a:schemeClr val="tx1"/>
          </a:solidFill>
          <a:latin typeface="+mn-lt"/>
          <a:ea typeface="+mn-ea"/>
          <a:cs typeface="+mn-cs"/>
        </a:defRPr>
      </a:lvl2pPr>
      <a:lvl3pPr marL="863600" algn="l" defTabSz="863600" rtl="0" eaLnBrk="1" latinLnBrk="0" hangingPunct="1">
        <a:defRPr sz="1700" kern="1200">
          <a:solidFill>
            <a:schemeClr val="tx1"/>
          </a:solidFill>
          <a:latin typeface="+mn-lt"/>
          <a:ea typeface="+mn-ea"/>
          <a:cs typeface="+mn-cs"/>
        </a:defRPr>
      </a:lvl3pPr>
      <a:lvl4pPr marL="1295400" algn="l" defTabSz="863600" rtl="0" eaLnBrk="1" latinLnBrk="0" hangingPunct="1">
        <a:defRPr sz="1700" kern="1200">
          <a:solidFill>
            <a:schemeClr val="tx1"/>
          </a:solidFill>
          <a:latin typeface="+mn-lt"/>
          <a:ea typeface="+mn-ea"/>
          <a:cs typeface="+mn-cs"/>
        </a:defRPr>
      </a:lvl4pPr>
      <a:lvl5pPr marL="1727200" algn="l" defTabSz="863600" rtl="0" eaLnBrk="1" latinLnBrk="0" hangingPunct="1">
        <a:defRPr sz="1700" kern="1200">
          <a:solidFill>
            <a:schemeClr val="tx1"/>
          </a:solidFill>
          <a:latin typeface="+mn-lt"/>
          <a:ea typeface="+mn-ea"/>
          <a:cs typeface="+mn-cs"/>
        </a:defRPr>
      </a:lvl5pPr>
      <a:lvl6pPr marL="2159635" algn="l" defTabSz="863600" rtl="0" eaLnBrk="1" latinLnBrk="0" hangingPunct="1">
        <a:defRPr sz="1700" kern="1200">
          <a:solidFill>
            <a:schemeClr val="tx1"/>
          </a:solidFill>
          <a:latin typeface="+mn-lt"/>
          <a:ea typeface="+mn-ea"/>
          <a:cs typeface="+mn-cs"/>
        </a:defRPr>
      </a:lvl6pPr>
      <a:lvl7pPr marL="2591435" algn="l" defTabSz="863600" rtl="0" eaLnBrk="1" latinLnBrk="0" hangingPunct="1">
        <a:defRPr sz="1700" kern="1200">
          <a:solidFill>
            <a:schemeClr val="tx1"/>
          </a:solidFill>
          <a:latin typeface="+mn-lt"/>
          <a:ea typeface="+mn-ea"/>
          <a:cs typeface="+mn-cs"/>
        </a:defRPr>
      </a:lvl7pPr>
      <a:lvl8pPr marL="3023235" algn="l" defTabSz="863600" rtl="0" eaLnBrk="1" latinLnBrk="0" hangingPunct="1">
        <a:defRPr sz="1700" kern="1200">
          <a:solidFill>
            <a:schemeClr val="tx1"/>
          </a:solidFill>
          <a:latin typeface="+mn-lt"/>
          <a:ea typeface="+mn-ea"/>
          <a:cs typeface="+mn-cs"/>
        </a:defRPr>
      </a:lvl8pPr>
      <a:lvl9pPr marL="3455035" algn="l" defTabSz="863600"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3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34" y="345010"/>
            <a:ext cx="9936421" cy="125253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92034" y="1725046"/>
            <a:ext cx="9936421" cy="411161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92033" y="6006163"/>
            <a:ext cx="2592110" cy="345009"/>
          </a:xfrm>
          <a:prstGeom prst="rect">
            <a:avLst/>
          </a:prstGeom>
        </p:spPr>
        <p:txBody>
          <a:bodyPr vert="horz" lIns="91440" tIns="45720" rIns="91440" bIns="45720" rtlCol="0" anchor="ctr"/>
          <a:lstStyle>
            <a:lvl1pPr algn="l">
              <a:defRPr sz="1135">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816162" y="6006163"/>
            <a:ext cx="3888165" cy="345009"/>
          </a:xfrm>
          <a:prstGeom prst="rect">
            <a:avLst/>
          </a:prstGeom>
        </p:spPr>
        <p:txBody>
          <a:bodyPr vert="horz" lIns="91440" tIns="45720" rIns="91440" bIns="45720" rtlCol="0" anchor="ctr"/>
          <a:lstStyle>
            <a:lvl1pPr algn="ctr">
              <a:defRPr sz="113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136345" y="6006163"/>
            <a:ext cx="2592110" cy="345009"/>
          </a:xfrm>
          <a:prstGeom prst="rect">
            <a:avLst/>
          </a:prstGeom>
        </p:spPr>
        <p:txBody>
          <a:bodyPr vert="horz" lIns="91440" tIns="45720" rIns="91440" bIns="45720" rtlCol="0" anchor="ctr"/>
          <a:lstStyle>
            <a:lvl1pPr algn="r">
              <a:defRPr sz="1135">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spd="med">
    <p:push dir="r"/>
  </p:transition>
  <p:txStyles>
    <p:titleStyle>
      <a:lvl1pPr algn="l" defTabSz="864235" rtl="0" eaLnBrk="1" latinLnBrk="0" hangingPunct="1">
        <a:lnSpc>
          <a:spcPct val="90000"/>
        </a:lnSpc>
        <a:spcBef>
          <a:spcPct val="0"/>
        </a:spcBef>
        <a:buNone/>
        <a:defRPr sz="4160" kern="1200">
          <a:solidFill>
            <a:schemeClr val="tx1"/>
          </a:solidFill>
          <a:latin typeface="+mj-lt"/>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45" kern="1200">
          <a:solidFill>
            <a:schemeClr val="tx1"/>
          </a:solidFill>
          <a:latin typeface="+mn-lt"/>
          <a:ea typeface="+mn-ea"/>
          <a:cs typeface="+mn-cs"/>
        </a:defRPr>
      </a:lvl1pPr>
      <a:lvl2pPr marL="647700" indent="-215900" algn="l" defTabSz="864235" rtl="0" eaLnBrk="1" latinLnBrk="0" hangingPunct="1">
        <a:lnSpc>
          <a:spcPct val="90000"/>
        </a:lnSpc>
        <a:spcBef>
          <a:spcPts val="470"/>
        </a:spcBef>
        <a:buFont typeface="Arial" panose="020B0604020202020204" pitchFamily="34" charset="0"/>
        <a:buChar char="•"/>
        <a:defRPr sz="227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89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37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79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397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6.xml"/><Relationship Id="rId1"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3" Type="http://schemas.openxmlformats.org/officeDocument/2006/relationships/notesSlide" Target="../notesSlides/notesSlide14.xml"/><Relationship Id="rId12" Type="http://schemas.openxmlformats.org/officeDocument/2006/relationships/slideLayout" Target="../slideLayouts/slideLayout3.xml"/><Relationship Id="rId11" Type="http://schemas.openxmlformats.org/officeDocument/2006/relationships/tags" Target="../tags/tag45.xml"/><Relationship Id="rId10" Type="http://schemas.openxmlformats.org/officeDocument/2006/relationships/image" Target="../media/image18.jpeg"/><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image" Target="../media/image18.jpeg"/><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4" Type="http://schemas.openxmlformats.org/officeDocument/2006/relationships/notesSlide" Target="../notesSlides/notesSlide15.xml"/><Relationship Id="rId13" Type="http://schemas.openxmlformats.org/officeDocument/2006/relationships/slideLayout" Target="../slideLayouts/slideLayout3.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3" Type="http://schemas.openxmlformats.org/officeDocument/2006/relationships/notesSlide" Target="../notesSlides/notesSlide19.xml"/><Relationship Id="rId32" Type="http://schemas.openxmlformats.org/officeDocument/2006/relationships/slideLayout" Target="../slideLayouts/slideLayout3.xml"/><Relationship Id="rId31" Type="http://schemas.openxmlformats.org/officeDocument/2006/relationships/tags" Target="../tags/tag86.xml"/><Relationship Id="rId30" Type="http://schemas.openxmlformats.org/officeDocument/2006/relationships/image" Target="../media/image18.jpeg"/><Relationship Id="rId3" Type="http://schemas.openxmlformats.org/officeDocument/2006/relationships/tags" Target="../tags/tag59.xml"/><Relationship Id="rId29" Type="http://schemas.openxmlformats.org/officeDocument/2006/relationships/tags" Target="../tags/tag85.xml"/><Relationship Id="rId28" Type="http://schemas.openxmlformats.org/officeDocument/2006/relationships/tags" Target="../tags/tag84.xml"/><Relationship Id="rId27" Type="http://schemas.openxmlformats.org/officeDocument/2006/relationships/tags" Target="../tags/tag83.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3" Type="http://schemas.openxmlformats.org/officeDocument/2006/relationships/notesSlide" Target="../notesSlides/notesSlide2.xml"/><Relationship Id="rId12" Type="http://schemas.openxmlformats.org/officeDocument/2006/relationships/slideLayout" Target="../slideLayouts/slideLayout3.xml"/><Relationship Id="rId11" Type="http://schemas.openxmlformats.org/officeDocument/2006/relationships/tags" Target="../tags/tag12.xml"/><Relationship Id="rId10" Type="http://schemas.openxmlformats.org/officeDocument/2006/relationships/image" Target="../media/image18.jpeg"/><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3" Type="http://schemas.openxmlformats.org/officeDocument/2006/relationships/notesSlide" Target="../notesSlides/notesSlide22.xml"/><Relationship Id="rId12" Type="http://schemas.openxmlformats.org/officeDocument/2006/relationships/slideLayout" Target="../slideLayouts/slideLayout3.xml"/><Relationship Id="rId11" Type="http://schemas.openxmlformats.org/officeDocument/2006/relationships/tags" Target="../tags/tag96.xml"/><Relationship Id="rId10" Type="http://schemas.openxmlformats.org/officeDocument/2006/relationships/image" Target="../media/image18.jpeg"/><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microsoft.com/office/2007/relationships/hdphoto" Target="../media/image25.wdp"/><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microsoft.com/office/2007/relationships/hdphoto" Target="../media/image25.wdp"/><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image" Target="../media/image29.svg"/><Relationship Id="rId7" Type="http://schemas.openxmlformats.org/officeDocument/2006/relationships/image" Target="../media/image28.png"/><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image" Target="../media/image27.svg"/><Relationship Id="rId3" Type="http://schemas.openxmlformats.org/officeDocument/2006/relationships/image" Target="../media/image26.png"/><Relationship Id="rId25" Type="http://schemas.openxmlformats.org/officeDocument/2006/relationships/notesSlide" Target="../notesSlides/notesSlide27.xml"/><Relationship Id="rId24" Type="http://schemas.openxmlformats.org/officeDocument/2006/relationships/slideLayout" Target="../slideLayouts/slideLayout3.xml"/><Relationship Id="rId23" Type="http://schemas.openxmlformats.org/officeDocument/2006/relationships/tags" Target="../tags/tag112.xml"/><Relationship Id="rId22" Type="http://schemas.openxmlformats.org/officeDocument/2006/relationships/image" Target="../media/image18.jpeg"/><Relationship Id="rId21" Type="http://schemas.openxmlformats.org/officeDocument/2006/relationships/tags" Target="../tags/tag111.xml"/><Relationship Id="rId20" Type="http://schemas.openxmlformats.org/officeDocument/2006/relationships/tags" Target="../tags/tag110.xml"/><Relationship Id="rId2" Type="http://schemas.openxmlformats.org/officeDocument/2006/relationships/tags" Target="../tags/tag98.xml"/><Relationship Id="rId19" Type="http://schemas.openxmlformats.org/officeDocument/2006/relationships/tags" Target="../tags/tag109.xml"/><Relationship Id="rId18" Type="http://schemas.openxmlformats.org/officeDocument/2006/relationships/tags" Target="../tags/tag108.xml"/><Relationship Id="rId17" Type="http://schemas.openxmlformats.org/officeDocument/2006/relationships/tags" Target="../tags/tag107.xml"/><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image" Target="../media/image31.svg"/><Relationship Id="rId11" Type="http://schemas.openxmlformats.org/officeDocument/2006/relationships/image" Target="../media/image30.png"/><Relationship Id="rId10" Type="http://schemas.openxmlformats.org/officeDocument/2006/relationships/tags" Target="../tags/tag102.xml"/><Relationship Id="rId1" Type="http://schemas.openxmlformats.org/officeDocument/2006/relationships/tags" Target="../tags/tag9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2" Type="http://schemas.openxmlformats.org/officeDocument/2006/relationships/notesSlide" Target="../notesSlides/notesSlide29.xml"/><Relationship Id="rId21" Type="http://schemas.openxmlformats.org/officeDocument/2006/relationships/slideLayout" Target="../slideLayouts/slideLayout3.xml"/><Relationship Id="rId20" Type="http://schemas.openxmlformats.org/officeDocument/2006/relationships/tags" Target="../tags/tag131.xml"/><Relationship Id="rId2" Type="http://schemas.openxmlformats.org/officeDocument/2006/relationships/tags" Target="../tags/tag114.xml"/><Relationship Id="rId19" Type="http://schemas.openxmlformats.org/officeDocument/2006/relationships/image" Target="../media/image18.jpeg"/><Relationship Id="rId18" Type="http://schemas.openxmlformats.org/officeDocument/2006/relationships/tags" Target="../tags/tag130.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3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5" Type="http://schemas.openxmlformats.org/officeDocument/2006/relationships/notesSlide" Target="../notesSlides/notesSlide37.xml"/><Relationship Id="rId14" Type="http://schemas.openxmlformats.org/officeDocument/2006/relationships/slideLayout" Target="../slideLayouts/slideLayout3.xml"/><Relationship Id="rId13" Type="http://schemas.openxmlformats.org/officeDocument/2006/relationships/tags" Target="../tags/tag143.xml"/><Relationship Id="rId12" Type="http://schemas.openxmlformats.org/officeDocument/2006/relationships/image" Target="../media/image18.jpeg"/><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2.xml"/></Relationships>
</file>

<file path=ppt/slides/_rels/slide38.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8" Type="http://schemas.openxmlformats.org/officeDocument/2006/relationships/notesSlide" Target="../notesSlides/notesSlide38.xml"/><Relationship Id="rId17" Type="http://schemas.openxmlformats.org/officeDocument/2006/relationships/slideLayout" Target="../slideLayouts/slideLayout3.xml"/><Relationship Id="rId16" Type="http://schemas.openxmlformats.org/officeDocument/2006/relationships/tags" Target="../tags/tag158.xml"/><Relationship Id="rId15" Type="http://schemas.openxmlformats.org/officeDocument/2006/relationships/image" Target="../media/image18.jpeg"/><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39.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6" Type="http://schemas.openxmlformats.org/officeDocument/2006/relationships/notesSlide" Target="../notesSlides/notesSlide39.xml"/><Relationship Id="rId15" Type="http://schemas.openxmlformats.org/officeDocument/2006/relationships/slideLayout" Target="../slideLayouts/slideLayout3.xml"/><Relationship Id="rId14" Type="http://schemas.openxmlformats.org/officeDocument/2006/relationships/tags" Target="../tags/tag171.xml"/><Relationship Id="rId13" Type="http://schemas.openxmlformats.org/officeDocument/2006/relationships/image" Target="../media/image18.jpeg"/><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4.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5" Type="http://schemas.openxmlformats.org/officeDocument/2006/relationships/notesSlide" Target="../notesSlides/notesSlide4.xml"/><Relationship Id="rId14" Type="http://schemas.openxmlformats.org/officeDocument/2006/relationships/slideLayout" Target="../slideLayouts/slideLayout3.xml"/><Relationship Id="rId13" Type="http://schemas.openxmlformats.org/officeDocument/2006/relationships/tags" Target="../tags/tag24.xml"/><Relationship Id="rId12" Type="http://schemas.openxmlformats.org/officeDocument/2006/relationships/image" Target="../media/image18.jpeg"/><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2" Type="http://schemas.openxmlformats.org/officeDocument/2006/relationships/notesSlide" Target="../notesSlides/notesSlide40.xml"/><Relationship Id="rId21" Type="http://schemas.openxmlformats.org/officeDocument/2006/relationships/slideLayout" Target="../slideLayouts/slideLayout3.xml"/><Relationship Id="rId20" Type="http://schemas.openxmlformats.org/officeDocument/2006/relationships/tags" Target="../tags/tag190.xml"/><Relationship Id="rId2" Type="http://schemas.openxmlformats.org/officeDocument/2006/relationships/tags" Target="../tags/tag173.xml"/><Relationship Id="rId19" Type="http://schemas.openxmlformats.org/officeDocument/2006/relationships/image" Target="../media/image18.jpeg"/><Relationship Id="rId18" Type="http://schemas.openxmlformats.org/officeDocument/2006/relationships/tags" Target="../tags/tag189.xml"/><Relationship Id="rId17" Type="http://schemas.openxmlformats.org/officeDocument/2006/relationships/tags" Target="../tags/tag188.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41.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9" Type="http://schemas.openxmlformats.org/officeDocument/2006/relationships/notesSlide" Target="../notesSlides/notesSlide41.xml"/><Relationship Id="rId18" Type="http://schemas.openxmlformats.org/officeDocument/2006/relationships/slideLayout" Target="../slideLayouts/slideLayout3.xml"/><Relationship Id="rId17" Type="http://schemas.openxmlformats.org/officeDocument/2006/relationships/tags" Target="../tags/tag206.xml"/><Relationship Id="rId16" Type="http://schemas.openxmlformats.org/officeDocument/2006/relationships/image" Target="../media/image18.jpeg"/><Relationship Id="rId15" Type="http://schemas.openxmlformats.org/officeDocument/2006/relationships/tags" Target="../tags/tag205.xml"/><Relationship Id="rId14" Type="http://schemas.openxmlformats.org/officeDocument/2006/relationships/tags" Target="../tags/tag204.xml"/><Relationship Id="rId13" Type="http://schemas.openxmlformats.org/officeDocument/2006/relationships/tags" Target="../tags/tag203.xml"/><Relationship Id="rId12" Type="http://schemas.openxmlformats.org/officeDocument/2006/relationships/tags" Target="../tags/tag202.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tags" Target="../tags/tag191.xml"/></Relationships>
</file>

<file path=ppt/slides/_rels/slide42.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image" Target="../media/image18.jpe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4" Type="http://schemas.openxmlformats.org/officeDocument/2006/relationships/notesSlide" Target="../notesSlides/notesSlide42.xml"/><Relationship Id="rId13" Type="http://schemas.openxmlformats.org/officeDocument/2006/relationships/slideLayout" Target="../slideLayouts/slideLayout3.xml"/><Relationship Id="rId12" Type="http://schemas.openxmlformats.org/officeDocument/2006/relationships/tags" Target="../tags/tag217.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tags" Target="../tags/tag20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tags" Target="../tags/tag221.xml"/><Relationship Id="rId5" Type="http://schemas.openxmlformats.org/officeDocument/2006/relationships/image" Target="../media/image27.svg"/><Relationship Id="rId4" Type="http://schemas.openxmlformats.org/officeDocument/2006/relationships/image" Target="../media/image26.png"/><Relationship Id="rId3" Type="http://schemas.openxmlformats.org/officeDocument/2006/relationships/tags" Target="../tags/tag220.xml"/><Relationship Id="rId2" Type="http://schemas.openxmlformats.org/officeDocument/2006/relationships/tags" Target="../tags/tag219.xml"/><Relationship Id="rId19" Type="http://schemas.openxmlformats.org/officeDocument/2006/relationships/notesSlide" Target="../notesSlides/notesSlide46.xml"/><Relationship Id="rId18" Type="http://schemas.openxmlformats.org/officeDocument/2006/relationships/slideLayout" Target="../slideLayouts/slideLayout3.xml"/><Relationship Id="rId17" Type="http://schemas.openxmlformats.org/officeDocument/2006/relationships/tags" Target="../tags/tag229.xml"/><Relationship Id="rId16" Type="http://schemas.openxmlformats.org/officeDocument/2006/relationships/image" Target="../media/image18.jpeg"/><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tags" Target="../tags/tag224.xml"/><Relationship Id="rId10" Type="http://schemas.openxmlformats.org/officeDocument/2006/relationships/tags" Target="../tags/tag223.xml"/><Relationship Id="rId1" Type="http://schemas.openxmlformats.org/officeDocument/2006/relationships/tags" Target="../tags/tag218.xml"/></Relationships>
</file>

<file path=ppt/slides/_rels/slide47.xml.rels><?xml version="1.0" encoding="UTF-8" standalone="yes"?>
<Relationships xmlns="http://schemas.openxmlformats.org/package/2006/relationships"><Relationship Id="rId9" Type="http://schemas.openxmlformats.org/officeDocument/2006/relationships/tags" Target="../tags/tag238.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9" Type="http://schemas.openxmlformats.org/officeDocument/2006/relationships/notesSlide" Target="../notesSlides/notesSlide47.xml"/><Relationship Id="rId18" Type="http://schemas.openxmlformats.org/officeDocument/2006/relationships/slideLayout" Target="../slideLayouts/slideLayout3.xml"/><Relationship Id="rId17" Type="http://schemas.openxmlformats.org/officeDocument/2006/relationships/tags" Target="../tags/tag245.xml"/><Relationship Id="rId16" Type="http://schemas.openxmlformats.org/officeDocument/2006/relationships/image" Target="../media/image18.jpeg"/><Relationship Id="rId15" Type="http://schemas.openxmlformats.org/officeDocument/2006/relationships/tags" Target="../tags/tag244.xml"/><Relationship Id="rId14" Type="http://schemas.openxmlformats.org/officeDocument/2006/relationships/tags" Target="../tags/tag243.xml"/><Relationship Id="rId13" Type="http://schemas.openxmlformats.org/officeDocument/2006/relationships/tags" Target="../tags/tag242.xml"/><Relationship Id="rId12" Type="http://schemas.openxmlformats.org/officeDocument/2006/relationships/tags" Target="../tags/tag241.xml"/><Relationship Id="rId11" Type="http://schemas.openxmlformats.org/officeDocument/2006/relationships/tags" Target="../tags/tag240.xml"/><Relationship Id="rId10" Type="http://schemas.openxmlformats.org/officeDocument/2006/relationships/tags" Target="../tags/tag239.xml"/><Relationship Id="rId1" Type="http://schemas.openxmlformats.org/officeDocument/2006/relationships/tags" Target="../tags/tag230.xml"/></Relationships>
</file>

<file path=ppt/slides/_rels/slide48.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5" Type="http://schemas.openxmlformats.org/officeDocument/2006/relationships/notesSlide" Target="../notesSlides/notesSlide48.xml"/><Relationship Id="rId14" Type="http://schemas.openxmlformats.org/officeDocument/2006/relationships/slideLayout" Target="../slideLayouts/slideLayout3.xml"/><Relationship Id="rId13" Type="http://schemas.openxmlformats.org/officeDocument/2006/relationships/tags" Target="../tags/tag257.xml"/><Relationship Id="rId12" Type="http://schemas.openxmlformats.org/officeDocument/2006/relationships/image" Target="../media/image18.jpeg"/><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tags" Target="../tags/tag24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5.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image" Target="../media/image18.jpeg"/><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4" Type="http://schemas.openxmlformats.org/officeDocument/2006/relationships/notesSlide" Target="../notesSlides/notesSlide5.xml"/><Relationship Id="rId13" Type="http://schemas.openxmlformats.org/officeDocument/2006/relationships/slideLayout" Target="../slideLayouts/slideLayout3.xml"/><Relationship Id="rId12" Type="http://schemas.openxmlformats.org/officeDocument/2006/relationships/tags" Target="../tags/tag3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tags" Target="../tags/tag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image" Target="../media/image38.png"/><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0" Type="http://schemas.openxmlformats.org/officeDocument/2006/relationships/notesSlide" Target="../notesSlides/notesSlide52.xml"/><Relationship Id="rId2" Type="http://schemas.openxmlformats.org/officeDocument/2006/relationships/tags" Target="../tags/tag259.xml"/><Relationship Id="rId19" Type="http://schemas.openxmlformats.org/officeDocument/2006/relationships/slideLayout" Target="../slideLayouts/slideLayout3.xml"/><Relationship Id="rId18" Type="http://schemas.openxmlformats.org/officeDocument/2006/relationships/tags" Target="../tags/tag271.xml"/><Relationship Id="rId17" Type="http://schemas.openxmlformats.org/officeDocument/2006/relationships/image" Target="../media/image18.jpeg"/><Relationship Id="rId16" Type="http://schemas.openxmlformats.org/officeDocument/2006/relationships/tags" Target="../tags/tag270.xml"/><Relationship Id="rId15" Type="http://schemas.openxmlformats.org/officeDocument/2006/relationships/image" Target="../media/image40.png"/><Relationship Id="rId14" Type="http://schemas.openxmlformats.org/officeDocument/2006/relationships/tags" Target="../tags/tag269.xml"/><Relationship Id="rId13" Type="http://schemas.openxmlformats.org/officeDocument/2006/relationships/tags" Target="../tags/tag268.xml"/><Relationship Id="rId12" Type="http://schemas.openxmlformats.org/officeDocument/2006/relationships/tags" Target="../tags/tag267.xml"/><Relationship Id="rId11" Type="http://schemas.openxmlformats.org/officeDocument/2006/relationships/tags" Target="../tags/tag266.xml"/><Relationship Id="rId10" Type="http://schemas.openxmlformats.org/officeDocument/2006/relationships/image" Target="../media/image39.png"/><Relationship Id="rId1" Type="http://schemas.openxmlformats.org/officeDocument/2006/relationships/tags" Target="../tags/tag258.xml"/></Relationships>
</file>

<file path=ppt/slides/_rels/slide53.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image" Target="../media/image38.png"/><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2" Type="http://schemas.openxmlformats.org/officeDocument/2006/relationships/notesSlide" Target="../notesSlides/notesSlide53.xml"/><Relationship Id="rId21" Type="http://schemas.openxmlformats.org/officeDocument/2006/relationships/slideLayout" Target="../slideLayouts/slideLayout3.xml"/><Relationship Id="rId20" Type="http://schemas.openxmlformats.org/officeDocument/2006/relationships/tags" Target="../tags/tag286.xml"/><Relationship Id="rId2" Type="http://schemas.openxmlformats.org/officeDocument/2006/relationships/tags" Target="../tags/tag273.xml"/><Relationship Id="rId19" Type="http://schemas.openxmlformats.org/officeDocument/2006/relationships/image" Target="../media/image18.jpeg"/><Relationship Id="rId18" Type="http://schemas.openxmlformats.org/officeDocument/2006/relationships/tags" Target="../tags/tag285.xml"/><Relationship Id="rId17" Type="http://schemas.openxmlformats.org/officeDocument/2006/relationships/tags" Target="../tags/tag284.xml"/><Relationship Id="rId16" Type="http://schemas.openxmlformats.org/officeDocument/2006/relationships/image" Target="../media/image42.png"/><Relationship Id="rId15" Type="http://schemas.openxmlformats.org/officeDocument/2006/relationships/tags" Target="../tags/tag283.xml"/><Relationship Id="rId14" Type="http://schemas.openxmlformats.org/officeDocument/2006/relationships/image" Target="../media/image41.png"/><Relationship Id="rId13" Type="http://schemas.openxmlformats.org/officeDocument/2006/relationships/tags" Target="../tags/tag282.xml"/><Relationship Id="rId12" Type="http://schemas.openxmlformats.org/officeDocument/2006/relationships/tags" Target="../tags/tag281.xml"/><Relationship Id="rId11" Type="http://schemas.openxmlformats.org/officeDocument/2006/relationships/tags" Target="../tags/tag280.xml"/><Relationship Id="rId10" Type="http://schemas.openxmlformats.org/officeDocument/2006/relationships/image" Target="../media/image39.png"/><Relationship Id="rId1" Type="http://schemas.openxmlformats.org/officeDocument/2006/relationships/tags" Target="../tags/tag272.xml"/></Relationships>
</file>

<file path=ppt/slides/_rels/slide5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xml"/><Relationship Id="rId7" Type="http://schemas.openxmlformats.org/officeDocument/2006/relationships/image" Target="../media/image46.wmf"/><Relationship Id="rId6" Type="http://schemas.openxmlformats.org/officeDocument/2006/relationships/oleObject" Target="../embeddings/oleObject3.bin"/><Relationship Id="rId5" Type="http://schemas.openxmlformats.org/officeDocument/2006/relationships/image" Target="../media/image45.wmf"/><Relationship Id="rId4" Type="http://schemas.openxmlformats.org/officeDocument/2006/relationships/oleObject" Target="../embeddings/oleObject2.bin"/><Relationship Id="rId3" Type="http://schemas.openxmlformats.org/officeDocument/2006/relationships/image" Target="../media/image44.wmf"/><Relationship Id="rId2" Type="http://schemas.openxmlformats.org/officeDocument/2006/relationships/oleObject" Target="../embeddings/oleObject1.bin"/><Relationship Id="rId10" Type="http://schemas.openxmlformats.org/officeDocument/2006/relationships/notesSlide" Target="../notesSlides/notesSlide54.xml"/><Relationship Id="rId1" Type="http://schemas.openxmlformats.org/officeDocument/2006/relationships/image" Target="../media/image43.png"/></Relationships>
</file>

<file path=ppt/slides/_rels/slide55.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3.xml"/><Relationship Id="rId7" Type="http://schemas.openxmlformats.org/officeDocument/2006/relationships/image" Target="../media/image48.png"/><Relationship Id="rId6" Type="http://schemas.openxmlformats.org/officeDocument/2006/relationships/image" Target="../media/image46.wmf"/><Relationship Id="rId5" Type="http://schemas.openxmlformats.org/officeDocument/2006/relationships/oleObject" Target="../embeddings/oleObject6.bin"/><Relationship Id="rId4" Type="http://schemas.openxmlformats.org/officeDocument/2006/relationships/image" Target="../media/image45.wmf"/><Relationship Id="rId3" Type="http://schemas.openxmlformats.org/officeDocument/2006/relationships/oleObject" Target="../embeddings/oleObject5.bin"/><Relationship Id="rId2" Type="http://schemas.openxmlformats.org/officeDocument/2006/relationships/image" Target="../media/image47.wmf"/><Relationship Id="rId10" Type="http://schemas.openxmlformats.org/officeDocument/2006/relationships/notesSlide" Target="../notesSlides/notesSlide55.xml"/><Relationship Id="rId1"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vmlDrawing" Target="../drawings/vmlDrawing3.vml"/><Relationship Id="rId4" Type="http://schemas.openxmlformats.org/officeDocument/2006/relationships/slideLayout" Target="../slideLayouts/slideLayout3.xml"/><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vmlDrawing" Target="../drawings/vmlDrawing4.vml"/><Relationship Id="rId4" Type="http://schemas.openxmlformats.org/officeDocument/2006/relationships/slideLayout" Target="../slideLayouts/slideLayout3.xml"/><Relationship Id="rId3" Type="http://schemas.openxmlformats.org/officeDocument/2006/relationships/image" Target="../media/image52.png"/><Relationship Id="rId2" Type="http://schemas.openxmlformats.org/officeDocument/2006/relationships/image" Target="../media/image50.emf"/><Relationship Id="rId1"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tags" Target="../tags/tag293.xml"/><Relationship Id="rId7" Type="http://schemas.openxmlformats.org/officeDocument/2006/relationships/tags" Target="../tags/tag292.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image" Target="../media/image18.jpeg"/><Relationship Id="rId3" Type="http://schemas.openxmlformats.org/officeDocument/2006/relationships/tags" Target="../tags/tag289.xml"/><Relationship Id="rId22" Type="http://schemas.openxmlformats.org/officeDocument/2006/relationships/notesSlide" Target="../notesSlides/notesSlide60.xml"/><Relationship Id="rId21" Type="http://schemas.openxmlformats.org/officeDocument/2006/relationships/slideLayout" Target="../slideLayouts/slideLayout1.xml"/><Relationship Id="rId20" Type="http://schemas.openxmlformats.org/officeDocument/2006/relationships/tags" Target="../tags/tag305.xml"/><Relationship Id="rId2" Type="http://schemas.openxmlformats.org/officeDocument/2006/relationships/tags" Target="../tags/tag288.xml"/><Relationship Id="rId19" Type="http://schemas.openxmlformats.org/officeDocument/2006/relationships/tags" Target="../tags/tag304.xml"/><Relationship Id="rId18" Type="http://schemas.openxmlformats.org/officeDocument/2006/relationships/tags" Target="../tags/tag303.xml"/><Relationship Id="rId17" Type="http://schemas.openxmlformats.org/officeDocument/2006/relationships/tags" Target="../tags/tag302.xml"/><Relationship Id="rId16" Type="http://schemas.openxmlformats.org/officeDocument/2006/relationships/tags" Target="../tags/tag301.xml"/><Relationship Id="rId15" Type="http://schemas.openxmlformats.org/officeDocument/2006/relationships/tags" Target="../tags/tag300.xml"/><Relationship Id="rId14" Type="http://schemas.openxmlformats.org/officeDocument/2006/relationships/tags" Target="../tags/tag299.xml"/><Relationship Id="rId13" Type="http://schemas.openxmlformats.org/officeDocument/2006/relationships/tags" Target="../tags/tag298.xml"/><Relationship Id="rId12" Type="http://schemas.openxmlformats.org/officeDocument/2006/relationships/tags" Target="../tags/tag297.xml"/><Relationship Id="rId11" Type="http://schemas.openxmlformats.org/officeDocument/2006/relationships/tags" Target="../tags/tag296.xml"/><Relationship Id="rId10" Type="http://schemas.openxmlformats.org/officeDocument/2006/relationships/tags" Target="../tags/tag295.xml"/><Relationship Id="rId1" Type="http://schemas.openxmlformats.org/officeDocument/2006/relationships/tags" Target="../tags/tag287.xml"/></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61.xml"/><Relationship Id="rId6"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18.jpeg"/><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18.jpeg"/><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s>
</file>

<file path=ppt/slides/_rels/slide63.xml.rels><?xml version="1.0" encoding="UTF-8" standalone="yes"?>
<Relationships xmlns="http://schemas.openxmlformats.org/package/2006/relationships"><Relationship Id="rId6" Type="http://schemas.openxmlformats.org/officeDocument/2006/relationships/notesSlide" Target="../notesSlides/notesSlide63.xml"/><Relationship Id="rId5" Type="http://schemas.openxmlformats.org/officeDocument/2006/relationships/slideLayout" Target="../slideLayouts/slideLayout1.xml"/><Relationship Id="rId4" Type="http://schemas.openxmlformats.org/officeDocument/2006/relationships/image" Target="../media/image18.jpeg"/><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64.xml.rels><?xml version="1.0" encoding="UTF-8" standalone="yes"?>
<Relationships xmlns="http://schemas.openxmlformats.org/package/2006/relationships"><Relationship Id="rId9" Type="http://schemas.openxmlformats.org/officeDocument/2006/relationships/notesSlide" Target="../notesSlides/notesSlide64.xml"/><Relationship Id="rId8" Type="http://schemas.openxmlformats.org/officeDocument/2006/relationships/slideLayout" Target="../slideLayouts/slideLayout3.xml"/><Relationship Id="rId7" Type="http://schemas.openxmlformats.org/officeDocument/2006/relationships/tags" Target="../tags/tag320.xml"/><Relationship Id="rId6" Type="http://schemas.openxmlformats.org/officeDocument/2006/relationships/image" Target="../media/image18.jpeg"/><Relationship Id="rId5" Type="http://schemas.openxmlformats.org/officeDocument/2006/relationships/tags" Target="../tags/tag319.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65.xml"/><Relationship Id="rId6"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18.jpeg"/><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66.xml.rels><?xml version="1.0" encoding="UTF-8" standalone="yes"?>
<Relationships xmlns="http://schemas.openxmlformats.org/package/2006/relationships"><Relationship Id="rId7" Type="http://schemas.openxmlformats.org/officeDocument/2006/relationships/notesSlide" Target="../notesSlides/notesSlide66.xml"/><Relationship Id="rId6"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18.jpeg"/><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67.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9" Type="http://schemas.openxmlformats.org/officeDocument/2006/relationships/notesSlide" Target="../notesSlides/notesSlide67.xml"/><Relationship Id="rId18" Type="http://schemas.openxmlformats.org/officeDocument/2006/relationships/slideLayout" Target="../slideLayouts/slideLayout3.xml"/><Relationship Id="rId17" Type="http://schemas.openxmlformats.org/officeDocument/2006/relationships/tags" Target="../tags/tag342.xml"/><Relationship Id="rId16" Type="http://schemas.openxmlformats.org/officeDocument/2006/relationships/image" Target="../media/image18.jpeg"/><Relationship Id="rId15" Type="http://schemas.openxmlformats.org/officeDocument/2006/relationships/tags" Target="../tags/tag341.xml"/><Relationship Id="rId14" Type="http://schemas.openxmlformats.org/officeDocument/2006/relationships/tags" Target="../tags/tag340.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1.xml"/><Relationship Id="rId4" Type="http://schemas.openxmlformats.org/officeDocument/2006/relationships/image" Target="../media/image18.jpeg"/><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s>
</file>

<file path=ppt/slides/_rels/slide69.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tags" Target="../tags/tag350.xml"/><Relationship Id="rId5" Type="http://schemas.openxmlformats.org/officeDocument/2006/relationships/image" Target="../media/image18.jpeg"/><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tags" Target="../tags/tag347.xml"/><Relationship Id="rId14" Type="http://schemas.openxmlformats.org/officeDocument/2006/relationships/notesSlide" Target="../notesSlides/notesSlide69.xml"/><Relationship Id="rId13" Type="http://schemas.openxmlformats.org/officeDocument/2006/relationships/slideLayout" Target="../slideLayouts/slideLayout3.xml"/><Relationship Id="rId12" Type="http://schemas.openxmlformats.org/officeDocument/2006/relationships/tags" Target="../tags/tag356.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tags" Target="../tags/tag3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70.xml"/><Relationship Id="rId5" Type="http://schemas.openxmlformats.org/officeDocument/2006/relationships/slideLayout" Target="../slideLayouts/slideLayout1.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image" Target="../media/image18.jpeg"/><Relationship Id="rId1" Type="http://schemas.openxmlformats.org/officeDocument/2006/relationships/tags" Target="../tags/tag357.xml"/></Relationships>
</file>

<file path=ppt/slides/_rels/slide71.xml.rels><?xml version="1.0" encoding="UTF-8" standalone="yes"?>
<Relationships xmlns="http://schemas.openxmlformats.org/package/2006/relationships"><Relationship Id="rId7" Type="http://schemas.openxmlformats.org/officeDocument/2006/relationships/notesSlide" Target="../notesSlides/notesSlide71.xml"/><Relationship Id="rId6"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image" Target="../media/image18.jpeg"/><Relationship Id="rId1" Type="http://schemas.openxmlformats.org/officeDocument/2006/relationships/tags" Target="../tags/tag360.xml"/></Relationships>
</file>

<file path=ppt/slides/_rels/slide72.xml.rels><?xml version="1.0" encoding="UTF-8" standalone="yes"?>
<Relationships xmlns="http://schemas.openxmlformats.org/package/2006/relationships"><Relationship Id="rId6" Type="http://schemas.openxmlformats.org/officeDocument/2006/relationships/notesSlide" Target="../notesSlides/notesSlide72.xml"/><Relationship Id="rId5" Type="http://schemas.openxmlformats.org/officeDocument/2006/relationships/slideLayout" Target="../slideLayouts/slideLayout1.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18.jpeg"/><Relationship Id="rId1" Type="http://schemas.openxmlformats.org/officeDocument/2006/relationships/tags" Target="../tags/tag363.xml"/></Relationships>
</file>

<file path=ppt/slides/_rels/slide73.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1.xml"/><Relationship Id="rId4" Type="http://schemas.openxmlformats.org/officeDocument/2006/relationships/tags" Target="../tags/tag368.xml"/><Relationship Id="rId3" Type="http://schemas.openxmlformats.org/officeDocument/2006/relationships/tags" Target="../tags/tag367.xml"/><Relationship Id="rId2" Type="http://schemas.openxmlformats.org/officeDocument/2006/relationships/image" Target="../media/image18.jpeg"/><Relationship Id="rId1" Type="http://schemas.openxmlformats.org/officeDocument/2006/relationships/tags" Target="../tags/tag366.xml"/></Relationships>
</file>

<file path=ppt/slides/_rels/slide74.xml.rels><?xml version="1.0" encoding="UTF-8" standalone="yes"?>
<Relationships xmlns="http://schemas.openxmlformats.org/package/2006/relationships"><Relationship Id="rId6" Type="http://schemas.openxmlformats.org/officeDocument/2006/relationships/notesSlide" Target="../notesSlides/notesSlide74.xml"/><Relationship Id="rId5" Type="http://schemas.openxmlformats.org/officeDocument/2006/relationships/slideLayout" Target="../slideLayouts/slideLayout1.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8.jpeg"/><Relationship Id="rId1" Type="http://schemas.openxmlformats.org/officeDocument/2006/relationships/tags" Target="../tags/tag369.xml"/></Relationships>
</file>

<file path=ppt/slides/_rels/slide75.xml.rels><?xml version="1.0" encoding="UTF-8" standalone="yes"?>
<Relationships xmlns="http://schemas.openxmlformats.org/package/2006/relationships"><Relationship Id="rId6" Type="http://schemas.openxmlformats.org/officeDocument/2006/relationships/notesSlide" Target="../notesSlides/notesSlide75.xml"/><Relationship Id="rId5" Type="http://schemas.openxmlformats.org/officeDocument/2006/relationships/slideLayout" Target="../slideLayouts/slideLayout1.xml"/><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image" Target="../media/image18.jpeg"/><Relationship Id="rId1" Type="http://schemas.openxmlformats.org/officeDocument/2006/relationships/tags" Target="../tags/tag372.xml"/></Relationships>
</file>

<file path=ppt/slides/_rels/slide76.xml.rels><?xml version="1.0" encoding="UTF-8" standalone="yes"?>
<Relationships xmlns="http://schemas.openxmlformats.org/package/2006/relationships"><Relationship Id="rId6" Type="http://schemas.openxmlformats.org/officeDocument/2006/relationships/notesSlide" Target="../notesSlides/notesSlide76.xml"/><Relationship Id="rId5" Type="http://schemas.openxmlformats.org/officeDocument/2006/relationships/slideLayout" Target="../slideLayouts/slideLayout1.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18.jpeg"/><Relationship Id="rId1" Type="http://schemas.openxmlformats.org/officeDocument/2006/relationships/tags" Target="../tags/tag375.xml"/></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77.xml"/><Relationship Id="rId5" Type="http://schemas.openxmlformats.org/officeDocument/2006/relationships/slideLayout" Target="../slideLayouts/slideLayout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image" Target="../media/image18.jpeg"/><Relationship Id="rId1" Type="http://schemas.openxmlformats.org/officeDocument/2006/relationships/tags" Target="../tags/tag378.xml"/></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1.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18.jpeg"/><Relationship Id="rId1" Type="http://schemas.openxmlformats.org/officeDocument/2006/relationships/tags" Target="../tags/tag381.xml"/></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79.xml"/><Relationship Id="rId7" Type="http://schemas.openxmlformats.org/officeDocument/2006/relationships/slideLayout" Target="../slideLayouts/slideLayout3.xml"/><Relationship Id="rId6" Type="http://schemas.openxmlformats.org/officeDocument/2006/relationships/tags" Target="../tags/tag388.xml"/><Relationship Id="rId5" Type="http://schemas.openxmlformats.org/officeDocument/2006/relationships/image" Target="../media/image18.jpeg"/><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80.xml"/><Relationship Id="rId7" Type="http://schemas.openxmlformats.org/officeDocument/2006/relationships/slideLayout" Target="../slideLayouts/slideLayout3.xml"/><Relationship Id="rId6" Type="http://schemas.openxmlformats.org/officeDocument/2006/relationships/tags" Target="../tags/tag393.xml"/><Relationship Id="rId5" Type="http://schemas.openxmlformats.org/officeDocument/2006/relationships/image" Target="../media/image18.jpeg"/><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tags" Target="../tags/tag389.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81.xml"/><Relationship Id="rId7" Type="http://schemas.openxmlformats.org/officeDocument/2006/relationships/slideLayout" Target="../slideLayouts/slideLayout3.xml"/><Relationship Id="rId6" Type="http://schemas.openxmlformats.org/officeDocument/2006/relationships/tags" Target="../tags/tag398.xml"/><Relationship Id="rId5" Type="http://schemas.openxmlformats.org/officeDocument/2006/relationships/image" Target="../media/image18.jpeg"/><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82.xml"/><Relationship Id="rId7" Type="http://schemas.openxmlformats.org/officeDocument/2006/relationships/slideLayout" Target="../slideLayouts/slideLayout3.xml"/><Relationship Id="rId6" Type="http://schemas.openxmlformats.org/officeDocument/2006/relationships/tags" Target="../tags/tag403.xml"/><Relationship Id="rId5" Type="http://schemas.openxmlformats.org/officeDocument/2006/relationships/image" Target="../media/image18.jpeg"/><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83.xml"/><Relationship Id="rId7" Type="http://schemas.openxmlformats.org/officeDocument/2006/relationships/slideLayout" Target="../slideLayouts/slideLayout3.xml"/><Relationship Id="rId6" Type="http://schemas.openxmlformats.org/officeDocument/2006/relationships/tags" Target="../tags/tag408.xml"/><Relationship Id="rId5" Type="http://schemas.openxmlformats.org/officeDocument/2006/relationships/image" Target="../media/image18.jpeg"/><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84.xml"/><Relationship Id="rId7" Type="http://schemas.openxmlformats.org/officeDocument/2006/relationships/slideLayout" Target="../slideLayouts/slideLayout3.xml"/><Relationship Id="rId6" Type="http://schemas.openxmlformats.org/officeDocument/2006/relationships/tags" Target="../tags/tag413.xml"/><Relationship Id="rId5" Type="http://schemas.openxmlformats.org/officeDocument/2006/relationships/image" Target="../media/image18.jpeg"/><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s>
</file>

<file path=ppt/slides/_rels/slide85.xml.rels><?xml version="1.0" encoding="UTF-8" standalone="yes"?>
<Relationships xmlns="http://schemas.openxmlformats.org/package/2006/relationships"><Relationship Id="rId8" Type="http://schemas.openxmlformats.org/officeDocument/2006/relationships/notesSlide" Target="../notesSlides/notesSlide85.xml"/><Relationship Id="rId7" Type="http://schemas.openxmlformats.org/officeDocument/2006/relationships/slideLayout" Target="../slideLayouts/slideLayout3.xml"/><Relationship Id="rId6" Type="http://schemas.openxmlformats.org/officeDocument/2006/relationships/tags" Target="../tags/tag418.xml"/><Relationship Id="rId5" Type="http://schemas.openxmlformats.org/officeDocument/2006/relationships/image" Target="../media/image18.jpeg"/><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86.xml"/><Relationship Id="rId7" Type="http://schemas.openxmlformats.org/officeDocument/2006/relationships/slideLayout" Target="../slideLayouts/slideLayout3.xml"/><Relationship Id="rId6" Type="http://schemas.openxmlformats.org/officeDocument/2006/relationships/tags" Target="../tags/tag423.xml"/><Relationship Id="rId5" Type="http://schemas.openxmlformats.org/officeDocument/2006/relationships/image" Target="../media/image18.jpeg"/><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87.xml.rels><?xml version="1.0" encoding="UTF-8" standalone="yes"?>
<Relationships xmlns="http://schemas.openxmlformats.org/package/2006/relationships"><Relationship Id="rId8" Type="http://schemas.openxmlformats.org/officeDocument/2006/relationships/notesSlide" Target="../notesSlides/notesSlide87.xml"/><Relationship Id="rId7" Type="http://schemas.openxmlformats.org/officeDocument/2006/relationships/slideLayout" Target="../slideLayouts/slideLayout3.xml"/><Relationship Id="rId6" Type="http://schemas.openxmlformats.org/officeDocument/2006/relationships/tags" Target="../tags/tag428.xml"/><Relationship Id="rId5" Type="http://schemas.openxmlformats.org/officeDocument/2006/relationships/image" Target="../media/image18.jpeg"/><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88.xml.rels><?xml version="1.0" encoding="UTF-8" standalone="yes"?>
<Relationships xmlns="http://schemas.openxmlformats.org/package/2006/relationships"><Relationship Id="rId8" Type="http://schemas.openxmlformats.org/officeDocument/2006/relationships/notesSlide" Target="../notesSlides/notesSlide88.xml"/><Relationship Id="rId7" Type="http://schemas.openxmlformats.org/officeDocument/2006/relationships/slideLayout" Target="../slideLayouts/slideLayout3.xml"/><Relationship Id="rId6" Type="http://schemas.openxmlformats.org/officeDocument/2006/relationships/tags" Target="../tags/tag433.xml"/><Relationship Id="rId5" Type="http://schemas.openxmlformats.org/officeDocument/2006/relationships/image" Target="../media/image18.jpeg"/><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89.xml.rels><?xml version="1.0" encoding="UTF-8" standalone="yes"?>
<Relationships xmlns="http://schemas.openxmlformats.org/package/2006/relationships"><Relationship Id="rId8" Type="http://schemas.openxmlformats.org/officeDocument/2006/relationships/notesSlide" Target="../notesSlides/notesSlide89.xml"/><Relationship Id="rId7" Type="http://schemas.openxmlformats.org/officeDocument/2006/relationships/slideLayout" Target="../slideLayouts/slideLayout3.xml"/><Relationship Id="rId6" Type="http://schemas.openxmlformats.org/officeDocument/2006/relationships/tags" Target="../tags/tag438.xml"/><Relationship Id="rId5" Type="http://schemas.openxmlformats.org/officeDocument/2006/relationships/image" Target="../media/image18.jpeg"/><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8" Type="http://schemas.openxmlformats.org/officeDocument/2006/relationships/notesSlide" Target="../notesSlides/notesSlide90.xml"/><Relationship Id="rId7" Type="http://schemas.openxmlformats.org/officeDocument/2006/relationships/slideLayout" Target="../slideLayouts/slideLayout3.xml"/><Relationship Id="rId6" Type="http://schemas.openxmlformats.org/officeDocument/2006/relationships/tags" Target="../tags/tag443.xml"/><Relationship Id="rId5" Type="http://schemas.openxmlformats.org/officeDocument/2006/relationships/image" Target="../media/image18.jpeg"/><Relationship Id="rId4" Type="http://schemas.openxmlformats.org/officeDocument/2006/relationships/tags" Target="../tags/tag442.xml"/><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tags" Target="../tags/tag439.xml"/></Relationships>
</file>

<file path=ppt/slides/_rels/slide91.xml.rels><?xml version="1.0" encoding="UTF-8" standalone="yes"?>
<Relationships xmlns="http://schemas.openxmlformats.org/package/2006/relationships"><Relationship Id="rId7" Type="http://schemas.openxmlformats.org/officeDocument/2006/relationships/notesSlide" Target="../notesSlides/notesSlide91.xml"/><Relationship Id="rId6" Type="http://schemas.openxmlformats.org/officeDocument/2006/relationships/slideLayout" Target="../slideLayouts/slideLayout3.xml"/><Relationship Id="rId5" Type="http://schemas.openxmlformats.org/officeDocument/2006/relationships/tags" Target="../tags/tag447.xml"/><Relationship Id="rId4" Type="http://schemas.openxmlformats.org/officeDocument/2006/relationships/image" Target="../media/image18.jpeg"/><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tags" Target="../tags/tag444.xml"/></Relationships>
</file>

<file path=ppt/slides/_rels/slide92.xml.rels><?xml version="1.0" encoding="UTF-8" standalone="yes"?>
<Relationships xmlns="http://schemas.openxmlformats.org/package/2006/relationships"><Relationship Id="rId9" Type="http://schemas.openxmlformats.org/officeDocument/2006/relationships/tags" Target="../tags/tag455.xml"/><Relationship Id="rId8" Type="http://schemas.openxmlformats.org/officeDocument/2006/relationships/tags" Target="../tags/tag454.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image" Target="../media/image18.jpeg"/><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4" Type="http://schemas.openxmlformats.org/officeDocument/2006/relationships/notesSlide" Target="../notesSlides/notesSlide92.xml"/><Relationship Id="rId13" Type="http://schemas.openxmlformats.org/officeDocument/2006/relationships/slideLayout" Target="../slideLayouts/slideLayout3.xml"/><Relationship Id="rId12" Type="http://schemas.openxmlformats.org/officeDocument/2006/relationships/tags" Target="../tags/tag458.xml"/><Relationship Id="rId11" Type="http://schemas.openxmlformats.org/officeDocument/2006/relationships/tags" Target="../tags/tag457.xml"/><Relationship Id="rId10" Type="http://schemas.openxmlformats.org/officeDocument/2006/relationships/tags" Target="../tags/tag456.xml"/><Relationship Id="rId1" Type="http://schemas.openxmlformats.org/officeDocument/2006/relationships/tags" Target="../tags/tag448.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xml"/><Relationship Id="rId1" Type="http://schemas.openxmlformats.org/officeDocument/2006/relationships/tags" Target="../tags/tag4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2519680"/>
            <a:ext cx="11520805" cy="2862580"/>
          </a:xfrm>
          <a:prstGeom prst="rect">
            <a:avLst/>
          </a:prstGeom>
          <a:solidFill>
            <a:srgbClr val="003164">
              <a:alpha val="80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微软雅黑" panose="020B0503020204020204" pitchFamily="34" charset="-122"/>
              </a:rPr>
              <a:t>         </a:t>
            </a:r>
            <a:endParaRPr kumimoji="0" lang="en-US" altLang="zh-CN" sz="1800" b="0" i="0" u="none" strike="noStrike" kern="1200" cap="none" spc="0" normalizeH="0" baseline="0" noProof="0">
              <a:ln>
                <a:noFill/>
              </a:ln>
              <a:solidFill>
                <a:prstClr val="white"/>
              </a:solidFill>
              <a:effectLst/>
              <a:uLnTx/>
              <a:uFillTx/>
              <a:latin typeface="Times New Roman" panose="02020603050405020304"/>
              <a:ea typeface="宋体" panose="02010600030101010101" pitchFamily="2" charset="-122"/>
              <a:cs typeface="微软雅黑" panose="020B0503020204020204" pitchFamily="34" charset="-122"/>
            </a:endParaRPr>
          </a:p>
        </p:txBody>
      </p:sp>
      <p:sp>
        <p:nvSpPr>
          <p:cNvPr id="18" name="矩形 259"/>
          <p:cNvSpPr>
            <a:spLocks noChangeArrowheads="1"/>
          </p:cNvSpPr>
          <p:nvPr/>
        </p:nvSpPr>
        <p:spPr bwMode="auto">
          <a:xfrm>
            <a:off x="2364977" y="3024063"/>
            <a:ext cx="7021634"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5035"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计算机系统结构</a:t>
            </a:r>
            <a:endParaRPr kumimoji="0" lang="zh-CN" altLang="en-US" sz="5035" b="1" i="0" u="none" strike="noStrike" kern="1200" cap="all"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矩形 259"/>
          <p:cNvSpPr>
            <a:spLocks noChangeArrowheads="1"/>
          </p:cNvSpPr>
          <p:nvPr/>
        </p:nvSpPr>
        <p:spPr bwMode="auto">
          <a:xfrm>
            <a:off x="3882590" y="4320207"/>
            <a:ext cx="3986407"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Arial" panose="020B0604020202020204" pitchFamily="34" charset="0"/>
              <a:sym typeface="Calibri" panose="020F0502020204030204" pitchFamily="34" charset="0"/>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Arial" panose="020B0604020202020204" pitchFamily="34" charset="0"/>
                <a:sym typeface="Calibri" panose="020F0502020204030204" pitchFamily="34" charset="0"/>
              </a:rPr>
              <a:t>计算机科学与技术学院</a:t>
            </a:r>
            <a:endParaRPr kumimoji="0" lang="zh-CN" altLang="en-US" sz="2000"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Arial" panose="020B0604020202020204" pitchFamily="34" charset="0"/>
              <a:sym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23870" y="875665"/>
            <a:ext cx="5618480" cy="16852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10369152" cy="4253472"/>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rPr>
              <a:t>数据结构</a:t>
            </a:r>
            <a:endParaRPr lang="en-US" altLang="zh-CN" sz="2400" b="1"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链表、向量、树、图</a:t>
            </a:r>
            <a:endParaRPr lang="en-US" altLang="zh-CN" sz="2000" dirty="0">
              <a:solidFill>
                <a:srgbClr val="000000"/>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CC"/>
                </a:solidFill>
                <a:latin typeface="微软雅黑" panose="020B0503020204020204" pitchFamily="34" charset="-122"/>
                <a:ea typeface="微软雅黑" panose="020B0503020204020204" pitchFamily="34" charset="-122"/>
              </a:rPr>
              <a:t>不用硬件实现</a:t>
            </a:r>
            <a:endParaRPr lang="en-US" altLang="zh-CN" sz="2400" b="1" dirty="0">
              <a:solidFill>
                <a:srgbClr val="0000CC"/>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语义差距很大，编译和解释程序很辛苦；</a:t>
            </a:r>
            <a:endParaRPr lang="en-US" altLang="zh-CN" sz="2000" dirty="0">
              <a:solidFill>
                <a:srgbClr val="000000"/>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CC"/>
                </a:solidFill>
                <a:latin typeface="微软雅黑" panose="020B0503020204020204" pitchFamily="34" charset="-122"/>
                <a:ea typeface="微软雅黑" panose="020B0503020204020204" pitchFamily="34" charset="-122"/>
              </a:rPr>
              <a:t>硬件实现</a:t>
            </a:r>
            <a:endParaRPr lang="en-US" altLang="zh-CN" sz="2400" b="1" dirty="0">
              <a:solidFill>
                <a:srgbClr val="0000CC"/>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实现很方便，效率高，占用空间大</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latin typeface="微软雅黑" panose="020B0503020204020204" pitchFamily="34" charset="-122"/>
                <a:ea typeface="微软雅黑" panose="020B0503020204020204" pitchFamily="34" charset="-122"/>
              </a:rPr>
              <a:t>由此可见</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数据表示是数据结构的子集</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rgbClr val="0000CC"/>
                </a:solidFill>
                <a:latin typeface="微软雅黑" panose="020B0503020204020204" pitchFamily="34" charset="-122"/>
                <a:ea typeface="微软雅黑" panose="020B0503020204020204" pitchFamily="34" charset="-122"/>
              </a:rPr>
              <a:t>不同的数据表示可以为数据结构的实现提供不同的支持</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当然支持的不同，实现的效率也不同</a:t>
            </a:r>
            <a:r>
              <a:rPr lang="zh-CN" altLang="en-US" sz="2000" dirty="0">
                <a:solidFill>
                  <a:schemeClr val="accent1"/>
                </a:solidFill>
                <a:latin typeface="微软雅黑" panose="020B0503020204020204" pitchFamily="34" charset="-122"/>
                <a:ea typeface="微软雅黑" panose="020B0503020204020204" pitchFamily="34" charset="-122"/>
              </a:rPr>
              <a:t>。</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latin typeface="微软雅黑" panose="020B0503020204020204" pitchFamily="34" charset="-122"/>
                <a:ea typeface="微软雅黑" panose="020B0503020204020204" pitchFamily="34" charset="-122"/>
              </a:rPr>
              <a:t>所以说</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数据表示和数据结构的关系问题，便是系统结构所说的软、硬交界面的问题</a:t>
            </a:r>
            <a:r>
              <a:rPr lang="zh-CN" altLang="en-US" sz="2000" dirty="0">
                <a:solidFill>
                  <a:schemeClr val="accent1"/>
                </a:solidFill>
                <a:latin typeface="微软雅黑" panose="020B0503020204020204" pitchFamily="34" charset="-122"/>
                <a:ea typeface="微软雅黑" panose="020B0503020204020204" pitchFamily="34" charset="-122"/>
              </a:rPr>
              <a:t>。</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95330" y="5359938"/>
            <a:ext cx="10369152" cy="853567"/>
          </a:xfrm>
          <a:prstGeom prst="rect">
            <a:avLst/>
          </a:prstGeom>
          <a:noFill/>
        </p:spPr>
        <p:txBody>
          <a:bodyPr wrap="square" rtlCol="0">
            <a:spAutoFit/>
          </a:bodyPr>
          <a:lstStyle/>
          <a:p>
            <a:pPr>
              <a:lnSpc>
                <a:spcPct val="130000"/>
              </a:lnSpc>
            </a:pPr>
            <a:r>
              <a:rPr lang="zh-CN" altLang="en-US" sz="2000" dirty="0">
                <a:solidFill>
                  <a:srgbClr val="000000"/>
                </a:solidFill>
                <a:latin typeface="微软雅黑" panose="020B0503020204020204" pitchFamily="34" charset="-122"/>
                <a:ea typeface="微软雅黑" panose="020B0503020204020204" pitchFamily="34" charset="-122"/>
              </a:rPr>
              <a:t>       系统结构设计者必须要考虑：在机器中设置哪些数据表示，以便使得应用中所遇到的数据结构都有高的实现效率。</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9"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2.1.1</a:t>
            </a:r>
            <a:r>
              <a:rPr lang="zh-CN" altLang="en-US" dirty="0"/>
              <a:t> 数据表示与数据结构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837574" cy="3967753"/>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ea typeface="微软雅黑" panose="020B0503020204020204" pitchFamily="34" charset="-122"/>
                <a:cs typeface="Arial" panose="020B0604020202020204" pitchFamily="34" charset="0"/>
              </a:rPr>
              <a:t>早期机器</a:t>
            </a:r>
            <a:endParaRPr lang="zh-CN" altLang="en-US" sz="2400" b="1"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ea typeface="微软雅黑" panose="020B0503020204020204" pitchFamily="34" charset="-122"/>
                <a:cs typeface="Arial" panose="020B0604020202020204" pitchFamily="34" charset="0"/>
              </a:rPr>
              <a:t>只有定点数据表示，没有浮点数据表示，要想使用浮点数，就得用两个定点数分别表示浮点数的阶码和尾数，浮点数运算通过软件的映象被表示成机器中的两个定点数，既不方便又很低效。</a:t>
            </a:r>
            <a:endParaRPr lang="zh-CN" altLang="en-US" sz="2000" dirty="0">
              <a:solidFill>
                <a:srgbClr val="000000"/>
              </a:solidFill>
              <a:ea typeface="微软雅黑" panose="020B0503020204020204" pitchFamily="34" charset="-122"/>
              <a:cs typeface="Arial" panose="020B0604020202020204" pitchFamily="34"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ea typeface="微软雅黑" panose="020B0503020204020204" pitchFamily="34" charset="-122"/>
                <a:cs typeface="Arial" panose="020B0604020202020204" pitchFamily="34" charset="0"/>
              </a:rPr>
              <a:t>随着事务处理的出现</a:t>
            </a:r>
            <a:endParaRPr lang="zh-CN" altLang="en-US" sz="2400" b="1"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ea typeface="微软雅黑" panose="020B0503020204020204" pitchFamily="34" charset="-122"/>
                <a:cs typeface="Arial" panose="020B0604020202020204" pitchFamily="34" charset="0"/>
              </a:rPr>
              <a:t>要处理大量的十进制数，而机器本身却只能表示二进制数。为了提高运算速度，</a:t>
            </a:r>
            <a:r>
              <a:rPr lang="zh-CN" altLang="en-US" sz="2000" dirty="0">
                <a:solidFill>
                  <a:srgbClr val="FF0000"/>
                </a:solidFill>
                <a:ea typeface="微软雅黑" panose="020B0503020204020204" pitchFamily="34" charset="-122"/>
                <a:cs typeface="Arial" panose="020B0604020202020204" pitchFamily="34" charset="0"/>
              </a:rPr>
              <a:t>机器中增加了十进制运算指令和相应的硬件</a:t>
            </a:r>
            <a:r>
              <a:rPr lang="zh-CN" altLang="en-US" sz="2000" dirty="0">
                <a:solidFill>
                  <a:schemeClr val="accent1"/>
                </a:solidFill>
                <a:ea typeface="微软雅黑" panose="020B0503020204020204" pitchFamily="34" charset="-122"/>
                <a:cs typeface="Arial" panose="020B0604020202020204" pitchFamily="34" charset="0"/>
              </a:rPr>
              <a:t>，</a:t>
            </a:r>
            <a:r>
              <a:rPr lang="zh-CN" altLang="en-US" sz="2000" dirty="0">
                <a:solidFill>
                  <a:srgbClr val="000000"/>
                </a:solidFill>
                <a:ea typeface="微软雅黑" panose="020B0503020204020204" pitchFamily="34" charset="-122"/>
                <a:cs typeface="Arial" panose="020B0604020202020204" pitchFamily="34" charset="0"/>
              </a:rPr>
              <a:t>支持直接对二进制数和十进制数进行各种运算，这比早期的那种先调十转二子程序，在机器上进行二进制运算，再将结果调用二转十子程序输出，不仅方便，而且高效。</a:t>
            </a:r>
            <a:endParaRPr lang="zh-CN" altLang="en-US" sz="2000" dirty="0">
              <a:solidFill>
                <a:srgbClr val="000000"/>
              </a:solidFill>
              <a:ea typeface="微软雅黑" panose="020B0503020204020204" pitchFamily="34" charset="-122"/>
              <a:cs typeface="Arial" panose="020B0604020202020204" pitchFamily="34" charset="0"/>
            </a:endParaRPr>
          </a:p>
        </p:txBody>
      </p:sp>
      <p:sp>
        <p:nvSpPr>
          <p:cNvPr id="8"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2.1.1</a:t>
            </a:r>
            <a:r>
              <a:rPr lang="zh-CN" altLang="en-US" dirty="0"/>
              <a:t> 数据表示与数据结构</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981590" cy="2236510"/>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ea typeface="微软雅黑" panose="020B0503020204020204" pitchFamily="34" charset="-122"/>
                <a:cs typeface="Arial" panose="020B0604020202020204" pitchFamily="34" charset="0"/>
              </a:rPr>
              <a:t>变址操作的提出</a:t>
            </a:r>
            <a:endParaRPr lang="zh-CN" altLang="en-US" sz="2400" b="1"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ea typeface="微软雅黑" panose="020B0503020204020204" pitchFamily="34" charset="-122"/>
                <a:cs typeface="Arial" panose="020B0604020202020204" pitchFamily="34" charset="0"/>
              </a:rPr>
              <a:t>为</a:t>
            </a:r>
            <a:r>
              <a:rPr lang="zh-CN" altLang="en-US" sz="2000" dirty="0">
                <a:solidFill>
                  <a:srgbClr val="0000CC"/>
                </a:solidFill>
                <a:ea typeface="微软雅黑" panose="020B0503020204020204" pitchFamily="34" charset="-122"/>
                <a:cs typeface="Arial" panose="020B0604020202020204" pitchFamily="34" charset="0"/>
              </a:rPr>
              <a:t>向量、阵列</a:t>
            </a:r>
            <a:r>
              <a:rPr lang="zh-CN" altLang="en-US" sz="2000" dirty="0">
                <a:solidFill>
                  <a:srgbClr val="000000"/>
                </a:solidFill>
                <a:ea typeface="微软雅黑" panose="020B0503020204020204" pitchFamily="34" charset="-122"/>
                <a:cs typeface="Arial" panose="020B0604020202020204" pitchFamily="34" charset="0"/>
              </a:rPr>
              <a:t>等数据结构的实现提供了直接的支持；</a:t>
            </a:r>
            <a:endParaRPr lang="zh-CN" altLang="en-US" sz="2000"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ea typeface="微软雅黑" panose="020B0503020204020204" pitchFamily="34" charset="-122"/>
                <a:cs typeface="Arial" panose="020B0604020202020204" pitchFamily="34" charset="0"/>
              </a:rPr>
              <a:t>增加变址寄存器硬件</a:t>
            </a:r>
            <a:r>
              <a:rPr lang="zh-CN" altLang="en-US" sz="2000" dirty="0">
                <a:solidFill>
                  <a:schemeClr val="accent1"/>
                </a:solidFill>
                <a:ea typeface="微软雅黑" panose="020B0503020204020204" pitchFamily="34" charset="-122"/>
                <a:cs typeface="Arial" panose="020B0604020202020204" pitchFamily="34" charset="0"/>
              </a:rPr>
              <a:t>，</a:t>
            </a:r>
            <a:r>
              <a:rPr lang="zh-CN" altLang="en-US" sz="2000" dirty="0">
                <a:solidFill>
                  <a:srgbClr val="000000"/>
                </a:solidFill>
                <a:ea typeface="微软雅黑" panose="020B0503020204020204" pitchFamily="34" charset="-122"/>
                <a:cs typeface="Arial" panose="020B0604020202020204" pitchFamily="34" charset="0"/>
              </a:rPr>
              <a:t>变址值</a:t>
            </a:r>
            <a:r>
              <a:rPr lang="en-US" altLang="zh-CN" sz="2000" dirty="0" err="1">
                <a:solidFill>
                  <a:srgbClr val="000000"/>
                </a:solidFill>
                <a:ea typeface="微软雅黑" panose="020B0503020204020204" pitchFamily="34" charset="-122"/>
                <a:cs typeface="Arial" panose="020B0604020202020204" pitchFamily="34" charset="0"/>
              </a:rPr>
              <a:t>i</a:t>
            </a:r>
            <a:r>
              <a:rPr lang="zh-CN" altLang="en-US" sz="2000" dirty="0">
                <a:solidFill>
                  <a:srgbClr val="000000"/>
                </a:solidFill>
                <a:ea typeface="微软雅黑" panose="020B0503020204020204" pitchFamily="34" charset="-122"/>
                <a:cs typeface="Arial" panose="020B0604020202020204" pitchFamily="34" charset="0"/>
              </a:rPr>
              <a:t>（从</a:t>
            </a:r>
            <a:r>
              <a:rPr lang="en-US" altLang="zh-CN" sz="2000" dirty="0">
                <a:solidFill>
                  <a:srgbClr val="000000"/>
                </a:solidFill>
                <a:ea typeface="微软雅黑" panose="020B0503020204020204" pitchFamily="34" charset="-122"/>
                <a:cs typeface="Arial" panose="020B0604020202020204" pitchFamily="34" charset="0"/>
              </a:rPr>
              <a:t>0</a:t>
            </a:r>
            <a:r>
              <a:rPr lang="zh-CN" altLang="en-US" sz="2000" dirty="0">
                <a:solidFill>
                  <a:srgbClr val="000000"/>
                </a:solidFill>
                <a:ea typeface="微软雅黑" panose="020B0503020204020204" pitchFamily="34" charset="-122"/>
                <a:cs typeface="Arial" panose="020B0604020202020204" pitchFamily="34" charset="0"/>
              </a:rPr>
              <a:t>到</a:t>
            </a:r>
            <a:r>
              <a:rPr lang="en-US" altLang="zh-CN" sz="2000" dirty="0">
                <a:solidFill>
                  <a:srgbClr val="000000"/>
                </a:solidFill>
                <a:ea typeface="微软雅黑" panose="020B0503020204020204" pitchFamily="34" charset="-122"/>
                <a:cs typeface="Arial" panose="020B0604020202020204" pitchFamily="34" charset="0"/>
              </a:rPr>
              <a:t>n-1</a:t>
            </a:r>
            <a:r>
              <a:rPr lang="zh-CN" altLang="en-US" sz="2000" dirty="0">
                <a:solidFill>
                  <a:srgbClr val="000000"/>
                </a:solidFill>
                <a:ea typeface="微软雅黑" panose="020B0503020204020204" pitchFamily="34" charset="-122"/>
                <a:cs typeface="Arial" panose="020B0604020202020204" pitchFamily="34" charset="0"/>
              </a:rPr>
              <a:t>），在指令中</a:t>
            </a:r>
            <a:r>
              <a:rPr lang="zh-CN" altLang="en-US" sz="2000" dirty="0">
                <a:solidFill>
                  <a:srgbClr val="FF0000"/>
                </a:solidFill>
                <a:ea typeface="微软雅黑" panose="020B0503020204020204" pitchFamily="34" charset="-122"/>
                <a:cs typeface="Arial" panose="020B0604020202020204" pitchFamily="34" charset="0"/>
              </a:rPr>
              <a:t>增设变址位字段</a:t>
            </a:r>
            <a:r>
              <a:rPr lang="zh-CN" altLang="en-US" sz="2000" dirty="0">
                <a:solidFill>
                  <a:srgbClr val="000000"/>
                </a:solidFill>
                <a:ea typeface="微软雅黑" panose="020B0503020204020204" pitchFamily="34" charset="-122"/>
                <a:cs typeface="Arial" panose="020B0604020202020204" pitchFamily="34" charset="0"/>
              </a:rPr>
              <a:t>指明操作数所用的变址寄存器号，用</a:t>
            </a:r>
            <a:r>
              <a:rPr lang="en-US" altLang="zh-CN" sz="2000" dirty="0">
                <a:solidFill>
                  <a:srgbClr val="000000"/>
                </a:solidFill>
                <a:ea typeface="微软雅黑" panose="020B0503020204020204" pitchFamily="34" charset="-122"/>
                <a:cs typeface="Arial" panose="020B0604020202020204" pitchFamily="34" charset="0"/>
              </a:rPr>
              <a:t>A</a:t>
            </a:r>
            <a:r>
              <a:rPr lang="zh-CN" altLang="en-US" sz="2000" dirty="0">
                <a:solidFill>
                  <a:srgbClr val="000000"/>
                </a:solidFill>
                <a:ea typeface="微软雅黑" panose="020B0503020204020204" pitchFamily="34" charset="-122"/>
                <a:cs typeface="Arial" panose="020B0604020202020204" pitchFamily="34" charset="0"/>
              </a:rPr>
              <a:t>字段指明存放向量首元素地址所用的寄存器号，通过</a:t>
            </a:r>
            <a:r>
              <a:rPr lang="zh-CN" altLang="en-US" sz="2000" dirty="0">
                <a:solidFill>
                  <a:srgbClr val="FF0000"/>
                </a:solidFill>
                <a:ea typeface="微软雅黑" panose="020B0503020204020204" pitchFamily="34" charset="-122"/>
                <a:cs typeface="Arial" panose="020B0604020202020204" pitchFamily="34" charset="0"/>
              </a:rPr>
              <a:t>增设变址加法器硬件来形成操作数有效地址</a:t>
            </a:r>
            <a:r>
              <a:rPr lang="zh-CN" altLang="en-US" sz="2000" dirty="0">
                <a:solidFill>
                  <a:schemeClr val="accent1"/>
                </a:solidFill>
                <a:ea typeface="微软雅黑" panose="020B0503020204020204" pitchFamily="34" charset="-122"/>
                <a:cs typeface="Arial" panose="020B0604020202020204" pitchFamily="34" charset="0"/>
              </a:rPr>
              <a:t>。</a:t>
            </a:r>
            <a:endParaRPr lang="zh-CN" altLang="en-US" sz="2000" dirty="0">
              <a:solidFill>
                <a:schemeClr val="accent1"/>
              </a:solidFill>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3747612" y="3463237"/>
            <a:ext cx="4025263" cy="2765618"/>
          </a:xfrm>
          <a:prstGeom prst="rect">
            <a:avLst/>
          </a:prstGeom>
        </p:spPr>
      </p:pic>
      <p:sp>
        <p:nvSpPr>
          <p:cNvPr id="8"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2.1.1</a:t>
            </a:r>
            <a:r>
              <a:rPr lang="zh-CN" altLang="en-US" dirty="0"/>
              <a:t> 数据表示与数据结构</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051741" cy="1907958"/>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ea typeface="微软雅黑" panose="020B0503020204020204" pitchFamily="34" charset="-122"/>
                <a:cs typeface="Arial" panose="020B0604020202020204" pitchFamily="34" charset="0"/>
              </a:rPr>
              <a:t>字符串表示</a:t>
            </a:r>
            <a:endParaRPr lang="zh-CN" altLang="en-US" sz="2400" b="1"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ea typeface="微软雅黑" panose="020B0503020204020204" pitchFamily="34" charset="-122"/>
                <a:cs typeface="Arial" panose="020B0604020202020204" pitchFamily="34" charset="0"/>
              </a:rPr>
              <a:t>可变长字符串数据表示的引入，有力地支持了</a:t>
            </a:r>
            <a:r>
              <a:rPr lang="zh-CN" altLang="en-US" sz="2000" dirty="0">
                <a:solidFill>
                  <a:srgbClr val="FF0000"/>
                </a:solidFill>
                <a:ea typeface="微软雅黑" panose="020B0503020204020204" pitchFamily="34" charset="-122"/>
                <a:cs typeface="Arial" panose="020B0604020202020204" pitchFamily="34" charset="0"/>
              </a:rPr>
              <a:t>串数据结构</a:t>
            </a:r>
            <a:r>
              <a:rPr lang="zh-CN" altLang="en-US" sz="2000" dirty="0">
                <a:solidFill>
                  <a:srgbClr val="000000"/>
                </a:solidFill>
                <a:ea typeface="微软雅黑" panose="020B0503020204020204" pitchFamily="34" charset="-122"/>
                <a:cs typeface="Arial" panose="020B0604020202020204" pitchFamily="34" charset="0"/>
              </a:rPr>
              <a:t>的实现；</a:t>
            </a:r>
            <a:endParaRPr lang="zh-CN" altLang="en-US" sz="2000"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ea typeface="微软雅黑" panose="020B0503020204020204" pitchFamily="34" charset="-122"/>
                <a:cs typeface="Arial" panose="020B0604020202020204" pitchFamily="34" charset="0"/>
              </a:rPr>
              <a:t>具有对串的各种运算指令，包括设置字符串运算指令、按字节编址的访问方式和寻址硬件，以及在指令中增设字段指明首字符地址和字符串长度</a:t>
            </a:r>
            <a:r>
              <a:rPr lang="zh-CN" altLang="en-US" sz="2400" dirty="0">
                <a:solidFill>
                  <a:srgbClr val="000000"/>
                </a:solidFill>
                <a:ea typeface="微软雅黑" panose="020B0503020204020204" pitchFamily="34" charset="-122"/>
                <a:cs typeface="Arial" panose="020B0604020202020204" pitchFamily="34" charset="0"/>
              </a:rPr>
              <a:t>。</a:t>
            </a:r>
            <a:endParaRPr lang="zh-CN" altLang="en-US" sz="2400" dirty="0">
              <a:solidFill>
                <a:srgbClr val="000000"/>
              </a:solidFill>
              <a:ea typeface="微软雅黑" panose="020B0503020204020204" pitchFamily="34" charset="-122"/>
              <a:cs typeface="Arial" panose="020B0604020202020204" pitchFamily="34" charset="0"/>
            </a:endParaRPr>
          </a:p>
        </p:txBody>
      </p:sp>
      <p:sp>
        <p:nvSpPr>
          <p:cNvPr id="8"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2.1.1</a:t>
            </a:r>
            <a:r>
              <a:rPr lang="zh-CN" altLang="en-US" dirty="0"/>
              <a:t> 数据表示与数据结构</a:t>
            </a:r>
            <a:endParaRPr lang="zh-CN" altLang="en-US" dirty="0"/>
          </a:p>
        </p:txBody>
      </p:sp>
      <p:sp>
        <p:nvSpPr>
          <p:cNvPr id="4" name="TextBox 30"/>
          <p:cNvSpPr txBox="1"/>
          <p:nvPr/>
        </p:nvSpPr>
        <p:spPr>
          <a:xfrm>
            <a:off x="676223" y="3207764"/>
            <a:ext cx="9051741" cy="2790508"/>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一般处理机中的数据表示方法</a:t>
            </a:r>
            <a:r>
              <a:rPr lang="en-US" altLang="zh-CN" sz="2400" b="1" dirty="0">
                <a:solidFill>
                  <a:schemeClr val="accent1"/>
                </a:solidFill>
                <a:ea typeface="微软雅黑" panose="020B0503020204020204" pitchFamily="34" charset="-122"/>
                <a:cs typeface="Arial" panose="020B0604020202020204" pitchFamily="34" charset="0"/>
              </a:rPr>
              <a:t>(</a:t>
            </a:r>
            <a:r>
              <a:rPr lang="zh-CN" altLang="en-US" sz="2400" b="1" dirty="0">
                <a:solidFill>
                  <a:srgbClr val="FF0000"/>
                </a:solidFill>
                <a:ea typeface="微软雅黑" panose="020B0503020204020204" pitchFamily="34" charset="-122"/>
                <a:cs typeface="Arial" panose="020B0604020202020204" pitchFamily="34" charset="0"/>
              </a:rPr>
              <a:t>冯诺依曼结构</a:t>
            </a:r>
            <a:r>
              <a:rPr lang="en-US" altLang="zh-CN" sz="2400" b="1" dirty="0">
                <a:solidFill>
                  <a:schemeClr val="accent1"/>
                </a:solidFill>
                <a:ea typeface="微软雅黑" panose="020B0503020204020204" pitchFamily="34" charset="-122"/>
                <a:cs typeface="Arial" panose="020B0604020202020204" pitchFamily="34" charset="0"/>
              </a:rPr>
              <a:t>)</a:t>
            </a:r>
            <a:endParaRPr lang="en-US" altLang="zh-CN" sz="2400" b="1"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ea typeface="微软雅黑" panose="020B0503020204020204" pitchFamily="34" charset="-122"/>
                <a:cs typeface="Arial" panose="020B0604020202020204" pitchFamily="34" charset="0"/>
              </a:rPr>
              <a:t>数据的属性</a:t>
            </a:r>
            <a:r>
              <a:rPr lang="zh-CN" altLang="en-US" sz="2000" dirty="0">
                <a:solidFill>
                  <a:srgbClr val="000000"/>
                </a:solidFill>
                <a:ea typeface="微软雅黑" panose="020B0503020204020204" pitchFamily="34" charset="-122"/>
                <a:cs typeface="Arial" panose="020B0604020202020204" pitchFamily="34" charset="0"/>
              </a:rPr>
              <a:t>通过指令中的操作码来解释；</a:t>
            </a:r>
            <a:endParaRPr lang="zh-CN" altLang="en-US" sz="2000"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ea typeface="微软雅黑" panose="020B0503020204020204" pitchFamily="34" charset="-122"/>
                <a:cs typeface="Arial" panose="020B0604020202020204" pitchFamily="34" charset="0"/>
              </a:rPr>
              <a:t>数据的类型</a:t>
            </a:r>
            <a:r>
              <a:rPr lang="zh-CN" altLang="en-US" sz="2000" dirty="0">
                <a:solidFill>
                  <a:srgbClr val="000000"/>
                </a:solidFill>
                <a:ea typeface="微软雅黑" panose="020B0503020204020204" pitchFamily="34" charset="-122"/>
                <a:cs typeface="Arial" panose="020B0604020202020204" pitchFamily="34" charset="0"/>
              </a:rPr>
              <a:t>，如定点、浮点、字符、字符串、逻辑数、向量等；</a:t>
            </a:r>
            <a:endParaRPr lang="zh-CN" altLang="en-US" sz="2000"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ea typeface="微软雅黑" panose="020B0503020204020204" pitchFamily="34" charset="-122"/>
                <a:cs typeface="Arial" panose="020B0604020202020204" pitchFamily="34" charset="0"/>
              </a:rPr>
              <a:t>进位制</a:t>
            </a:r>
            <a:r>
              <a:rPr lang="zh-CN" altLang="en-US" sz="2000" dirty="0">
                <a:solidFill>
                  <a:srgbClr val="000000"/>
                </a:solidFill>
                <a:ea typeface="微软雅黑" panose="020B0503020204020204" pitchFamily="34" charset="-122"/>
                <a:cs typeface="Arial" panose="020B0604020202020204" pitchFamily="34" charset="0"/>
              </a:rPr>
              <a:t>，如</a:t>
            </a:r>
            <a:r>
              <a:rPr lang="en-US" altLang="zh-CN" sz="2000" dirty="0">
                <a:solidFill>
                  <a:srgbClr val="000000"/>
                </a:solidFill>
                <a:ea typeface="微软雅黑" panose="020B0503020204020204" pitchFamily="34" charset="-122"/>
                <a:cs typeface="Arial" panose="020B0604020202020204" pitchFamily="34" charset="0"/>
              </a:rPr>
              <a:t>2</a:t>
            </a:r>
            <a:r>
              <a:rPr lang="zh-CN" altLang="en-US" sz="2000" dirty="0">
                <a:solidFill>
                  <a:srgbClr val="000000"/>
                </a:solidFill>
                <a:ea typeface="微软雅黑" panose="020B0503020204020204" pitchFamily="34" charset="-122"/>
                <a:cs typeface="Arial" panose="020B0604020202020204" pitchFamily="34" charset="0"/>
              </a:rPr>
              <a:t>进制、</a:t>
            </a:r>
            <a:r>
              <a:rPr lang="en-US" altLang="zh-CN" sz="2000" dirty="0">
                <a:solidFill>
                  <a:srgbClr val="000000"/>
                </a:solidFill>
                <a:ea typeface="微软雅黑" panose="020B0503020204020204" pitchFamily="34" charset="-122"/>
                <a:cs typeface="Arial" panose="020B0604020202020204" pitchFamily="34" charset="0"/>
              </a:rPr>
              <a:t>10</a:t>
            </a:r>
            <a:r>
              <a:rPr lang="zh-CN" altLang="en-US" sz="2000" dirty="0">
                <a:solidFill>
                  <a:srgbClr val="000000"/>
                </a:solidFill>
                <a:ea typeface="微软雅黑" panose="020B0503020204020204" pitchFamily="34" charset="-122"/>
                <a:cs typeface="Arial" panose="020B0604020202020204" pitchFamily="34" charset="0"/>
              </a:rPr>
              <a:t>进制、</a:t>
            </a:r>
            <a:r>
              <a:rPr lang="en-US" altLang="zh-CN" sz="2000" dirty="0">
                <a:solidFill>
                  <a:srgbClr val="000000"/>
                </a:solidFill>
                <a:ea typeface="微软雅黑" panose="020B0503020204020204" pitchFamily="34" charset="-122"/>
                <a:cs typeface="Arial" panose="020B0604020202020204" pitchFamily="34" charset="0"/>
              </a:rPr>
              <a:t>16</a:t>
            </a:r>
            <a:r>
              <a:rPr lang="zh-CN" altLang="en-US" sz="2000" dirty="0">
                <a:solidFill>
                  <a:srgbClr val="000000"/>
                </a:solidFill>
                <a:ea typeface="微软雅黑" panose="020B0503020204020204" pitchFamily="34" charset="-122"/>
                <a:cs typeface="Arial" panose="020B0604020202020204" pitchFamily="34" charset="0"/>
              </a:rPr>
              <a:t>进制等；</a:t>
            </a:r>
            <a:endParaRPr lang="zh-CN" altLang="en-US" sz="2000"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ea typeface="微软雅黑" panose="020B0503020204020204" pitchFamily="34" charset="-122"/>
                <a:cs typeface="Arial" panose="020B0604020202020204" pitchFamily="34" charset="0"/>
              </a:rPr>
              <a:t>数据字长</a:t>
            </a:r>
            <a:r>
              <a:rPr lang="zh-CN" altLang="en-US" sz="2000" dirty="0">
                <a:solidFill>
                  <a:schemeClr val="accent1"/>
                </a:solidFill>
                <a:ea typeface="微软雅黑" panose="020B0503020204020204" pitchFamily="34" charset="-122"/>
                <a:cs typeface="Arial" panose="020B0604020202020204" pitchFamily="34" charset="0"/>
              </a:rPr>
              <a:t>，</a:t>
            </a:r>
            <a:r>
              <a:rPr lang="zh-CN" altLang="en-US" sz="2000" dirty="0">
                <a:solidFill>
                  <a:srgbClr val="000000"/>
                </a:solidFill>
                <a:ea typeface="微软雅黑" panose="020B0503020204020204" pitchFamily="34" charset="-122"/>
                <a:cs typeface="Arial" panose="020B0604020202020204" pitchFamily="34" charset="0"/>
              </a:rPr>
              <a:t>如字、半字、双字、字节等；</a:t>
            </a:r>
            <a:endParaRPr lang="zh-CN" altLang="en-US" sz="2000"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ea typeface="微软雅黑" panose="020B0503020204020204" pitchFamily="34" charset="-122"/>
                <a:cs typeface="Arial" panose="020B0604020202020204" pitchFamily="34" charset="0"/>
              </a:rPr>
              <a:t>寻址方式</a:t>
            </a:r>
            <a:r>
              <a:rPr lang="zh-CN" altLang="en-US" sz="2000" dirty="0">
                <a:solidFill>
                  <a:schemeClr val="accent1"/>
                </a:solidFill>
                <a:ea typeface="微软雅黑" panose="020B0503020204020204" pitchFamily="34" charset="-122"/>
                <a:cs typeface="Arial" panose="020B0604020202020204" pitchFamily="34" charset="0"/>
              </a:rPr>
              <a:t>，</a:t>
            </a:r>
            <a:r>
              <a:rPr lang="zh-CN" altLang="en-US" sz="2000" dirty="0">
                <a:solidFill>
                  <a:srgbClr val="000000"/>
                </a:solidFill>
                <a:ea typeface="微软雅黑" panose="020B0503020204020204" pitchFamily="34" charset="-122"/>
                <a:cs typeface="Arial" panose="020B0604020202020204" pitchFamily="34" charset="0"/>
              </a:rPr>
              <a:t>如直接寻址、间接寻址、相对寻址、寄存器寻址等；</a:t>
            </a:r>
            <a:endParaRPr lang="zh-CN" altLang="en-US" sz="2000" dirty="0">
              <a:solidFill>
                <a:srgbClr val="000000"/>
              </a:solidFill>
              <a:ea typeface="微软雅黑" panose="020B0503020204020204" pitchFamily="34"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剪去单角的矩形 16"/>
          <p:cNvSpPr/>
          <p:nvPr>
            <p:custDataLst>
              <p:tags r:id="rId1"/>
            </p:custDataLst>
          </p:nvPr>
        </p:nvSpPr>
        <p:spPr>
          <a:xfrm>
            <a:off x="7769803" y="1747321"/>
            <a:ext cx="3318379" cy="3848459"/>
          </a:xfrm>
          <a:prstGeom prst="snip1Rect">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700">
              <a:effectLst/>
              <a:sym typeface="+mn-ea"/>
            </a:endParaRPr>
          </a:p>
        </p:txBody>
      </p:sp>
      <p:sp>
        <p:nvSpPr>
          <p:cNvPr id="16" name="剪去单角的矩形 15"/>
          <p:cNvSpPr/>
          <p:nvPr>
            <p:custDataLst>
              <p:tags r:id="rId2"/>
            </p:custDataLst>
          </p:nvPr>
        </p:nvSpPr>
        <p:spPr>
          <a:xfrm>
            <a:off x="4100953" y="1747321"/>
            <a:ext cx="3318379" cy="3848459"/>
          </a:xfrm>
          <a:prstGeom prst="snip1Rect">
            <a:avLst/>
          </a:prstGeom>
          <a:solidFill>
            <a:schemeClr val="accent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700">
              <a:effectLst/>
              <a:sym typeface="+mn-ea"/>
            </a:endParaRPr>
          </a:p>
        </p:txBody>
      </p:sp>
      <p:sp>
        <p:nvSpPr>
          <p:cNvPr id="8" name="剪去单角的矩形 7"/>
          <p:cNvSpPr/>
          <p:nvPr>
            <p:custDataLst>
              <p:tags r:id="rId3"/>
            </p:custDataLst>
          </p:nvPr>
        </p:nvSpPr>
        <p:spPr>
          <a:xfrm>
            <a:off x="432103" y="1747321"/>
            <a:ext cx="3318379" cy="3848459"/>
          </a:xfrm>
          <a:prstGeom prst="snip1Rect">
            <a:avLst/>
          </a:prstGeom>
          <a:solidFill>
            <a:schemeClr val="l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effectLst/>
            </a:endParaRPr>
          </a:p>
        </p:txBody>
      </p:sp>
      <p:sp>
        <p:nvSpPr>
          <p:cNvPr id="2" name="文本框 1"/>
          <p:cNvSpPr txBox="1"/>
          <p:nvPr>
            <p:custDataLst>
              <p:tags r:id="rId4"/>
            </p:custDataLst>
          </p:nvPr>
        </p:nvSpPr>
        <p:spPr>
          <a:xfrm>
            <a:off x="639291" y="2159680"/>
            <a:ext cx="2904674" cy="3144824"/>
          </a:xfrm>
          <a:prstGeom prst="rect">
            <a:avLst/>
          </a:prstGeom>
          <a:noFill/>
        </p:spPr>
        <p:txBody>
          <a:bodyPr wrap="square" rtlCol="0" anchor="ctr" anchorCtr="0">
            <a:normAutofit/>
          </a:bodyPr>
          <a:lstStyle/>
          <a:p>
            <a:pPr marL="0" lvl="0" indent="0" algn="l" fontAlgn="auto">
              <a:lnSpc>
                <a:spcPct val="120000"/>
              </a:lnSpc>
              <a:spcBef>
                <a:spcPts val="0"/>
              </a:spcBef>
              <a:spcAft>
                <a:spcPts val="0"/>
              </a:spcAft>
              <a:buSzPct val="100000"/>
            </a:pPr>
            <a:r>
              <a:rPr lang="zh-CN" altLang="en-US" sz="2000" spc="200" dirty="0">
                <a:solidFill>
                  <a:srgbClr val="FFFFFF"/>
                </a:solidFill>
                <a:uFillTx/>
                <a:latin typeface="Arial" panose="020B0604020202020204" pitchFamily="34" charset="0"/>
                <a:ea typeface="微软雅黑" panose="020B0503020204020204" pitchFamily="34" charset="-122"/>
              </a:rPr>
              <a:t>机器的运算类指令和运算器结构主要是按机器有什么样的数据表示来确定。</a:t>
            </a:r>
            <a:endParaRPr lang="zh-CN" altLang="en-US" sz="2000" spc="200" dirty="0">
              <a:solidFill>
                <a:srgbClr val="FFFFFF"/>
              </a:solidFill>
              <a:uFillTx/>
              <a:latin typeface="Arial" panose="020B0604020202020204" pitchFamily="34" charset="0"/>
              <a:ea typeface="微软雅黑" panose="020B0503020204020204" pitchFamily="34" charset="-122"/>
            </a:endParaRPr>
          </a:p>
        </p:txBody>
      </p:sp>
      <p:sp>
        <p:nvSpPr>
          <p:cNvPr id="13" name="文本框 12"/>
          <p:cNvSpPr txBox="1"/>
          <p:nvPr>
            <p:custDataLst>
              <p:tags r:id="rId5"/>
            </p:custDataLst>
          </p:nvPr>
        </p:nvSpPr>
        <p:spPr>
          <a:xfrm>
            <a:off x="4308814" y="2159680"/>
            <a:ext cx="2904674" cy="3145497"/>
          </a:xfrm>
          <a:prstGeom prst="rect">
            <a:avLst/>
          </a:prstGeom>
          <a:noFill/>
        </p:spPr>
        <p:txBody>
          <a:bodyPr wrap="square" rtlCol="0" anchor="ctr" anchorCtr="0">
            <a:normAutofit/>
          </a:bodyPr>
          <a:lstStyle/>
          <a:p>
            <a:pPr marL="0" lvl="0" indent="0" algn="l" fontAlgn="auto">
              <a:lnSpc>
                <a:spcPct val="120000"/>
              </a:lnSpc>
              <a:spcBef>
                <a:spcPts val="0"/>
              </a:spcBef>
              <a:spcAft>
                <a:spcPts val="0"/>
              </a:spcAft>
              <a:buSzPct val="100000"/>
            </a:pPr>
            <a:r>
              <a:rPr lang="zh-CN" altLang="en-US" sz="2000" spc="200" dirty="0">
                <a:solidFill>
                  <a:schemeClr val="tx1">
                    <a:lumMod val="50000"/>
                  </a:schemeClr>
                </a:solidFill>
                <a:uFillTx/>
                <a:latin typeface="Arial" panose="020B0604020202020204" pitchFamily="34" charset="0"/>
                <a:ea typeface="微软雅黑" panose="020B0503020204020204" pitchFamily="34" charset="-122"/>
              </a:rPr>
              <a:t>通用机上一般都具备定点、浮点、逻辑等基本数据表示和变址操作，然而，仅有这些是远远不够的，要实现各种数据结构，不仅效率低，而且软件负担较重。</a:t>
            </a:r>
            <a:endParaRPr lang="zh-CN" altLang="en-US" sz="2000" spc="200" dirty="0">
              <a:solidFill>
                <a:schemeClr val="tx1">
                  <a:lumMod val="50000"/>
                </a:schemeClr>
              </a:solidFill>
              <a:uFillTx/>
              <a:latin typeface="Arial" panose="020B0604020202020204" pitchFamily="34" charset="0"/>
              <a:ea typeface="微软雅黑" panose="020B0503020204020204" pitchFamily="34" charset="-122"/>
            </a:endParaRPr>
          </a:p>
        </p:txBody>
      </p:sp>
      <p:sp>
        <p:nvSpPr>
          <p:cNvPr id="14" name="文本框 13"/>
          <p:cNvSpPr txBox="1"/>
          <p:nvPr>
            <p:custDataLst>
              <p:tags r:id="rId6"/>
            </p:custDataLst>
          </p:nvPr>
        </p:nvSpPr>
        <p:spPr>
          <a:xfrm>
            <a:off x="7978337" y="2159680"/>
            <a:ext cx="2904674" cy="3145497"/>
          </a:xfrm>
          <a:prstGeom prst="rect">
            <a:avLst/>
          </a:prstGeom>
          <a:noFill/>
        </p:spPr>
        <p:txBody>
          <a:bodyPr wrap="square" rtlCol="0" anchor="ctr" anchorCtr="0">
            <a:normAutofit lnSpcReduction="10000"/>
          </a:bodyPr>
          <a:lstStyle/>
          <a:p>
            <a:pPr marL="0" lvl="0" indent="0" algn="l" fontAlgn="auto">
              <a:lnSpc>
                <a:spcPct val="120000"/>
              </a:lnSpc>
              <a:spcBef>
                <a:spcPts val="0"/>
              </a:spcBef>
              <a:spcAft>
                <a:spcPts val="0"/>
              </a:spcAft>
              <a:buSzPct val="100000"/>
            </a:pPr>
            <a:r>
              <a:rPr lang="zh-CN" altLang="en-US" sz="2000" spc="200" dirty="0">
                <a:solidFill>
                  <a:schemeClr val="tx1">
                    <a:lumMod val="50000"/>
                  </a:schemeClr>
                </a:solidFill>
                <a:uFillTx/>
                <a:latin typeface="Arial" panose="020B0604020202020204" pitchFamily="34" charset="0"/>
                <a:ea typeface="微软雅黑" panose="020B0503020204020204" pitchFamily="34" charset="-122"/>
              </a:rPr>
              <a:t>因此，系统结构设计者还要考虑如何引入更高一级的数据表示，以便为复杂的数据结构的实现提供进一步支持，这比在指令系统中增设技巧性新指令的意义要大。——》结构数据</a:t>
            </a:r>
            <a:endParaRPr lang="zh-CN" altLang="en-US" sz="2000" spc="200" dirty="0">
              <a:solidFill>
                <a:schemeClr val="tx1">
                  <a:lumMod val="50000"/>
                </a:schemeClr>
              </a:solidFill>
              <a:uFillTx/>
              <a:latin typeface="Arial" panose="020B0604020202020204" pitchFamily="34" charset="0"/>
              <a:ea typeface="微软雅黑" panose="020B0503020204020204" pitchFamily="34" charset="-122"/>
            </a:endParaRPr>
          </a:p>
        </p:txBody>
      </p:sp>
      <p:cxnSp>
        <p:nvCxnSpPr>
          <p:cNvPr id="3" name="直接连接符 2"/>
          <p:cNvCxnSpPr/>
          <p:nvPr>
            <p:custDataLst>
              <p:tags r:id="rId7"/>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2.1.1 数据表示与数据结构</a:t>
            </a:r>
            <a:endParaRPr lang="en-US" altLang="zh-CN"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9"/>
            </p:custDataLst>
          </p:nvPr>
        </p:nvPicPr>
        <p:blipFill>
          <a:blip r:embed="rId10"/>
          <a:stretch>
            <a:fillRect/>
          </a:stretch>
        </p:blipFill>
        <p:spPr>
          <a:xfrm>
            <a:off x="9216390" y="201295"/>
            <a:ext cx="1895475" cy="485775"/>
          </a:xfrm>
          <a:prstGeom prst="rect">
            <a:avLst/>
          </a:prstGeom>
        </p:spPr>
      </p:pic>
    </p:spTree>
    <p:custDataLst>
      <p:tags r:id="rId1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第</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章 数据表示与指令系统</a:t>
            </a:r>
            <a:endPar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4" name="矩形 3"/>
          <p:cNvSpPr/>
          <p:nvPr>
            <p:custDataLst>
              <p:tags r:id="rId6"/>
            </p:custDataLst>
          </p:nvPr>
        </p:nvSpPr>
        <p:spPr>
          <a:xfrm flipH="1">
            <a:off x="431652" y="541264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custDataLst>
              <p:tags r:id="rId7"/>
            </p:custDataLst>
          </p:nvPr>
        </p:nvSpPr>
        <p:spPr>
          <a:xfrm flipH="1">
            <a:off x="429112" y="4949502"/>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8"/>
            </p:custDataLst>
          </p:nvPr>
        </p:nvSpPr>
        <p:spPr>
          <a:xfrm flipH="1">
            <a:off x="430382" y="4506907"/>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custDataLst>
              <p:tags r:id="rId9"/>
            </p:custDataLst>
          </p:nvPr>
        </p:nvSpPr>
        <p:spPr>
          <a:xfrm flipH="1">
            <a:off x="432287" y="3585718"/>
            <a:ext cx="10562590" cy="889762"/>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flipH="1">
            <a:off x="431652" y="1459866"/>
            <a:ext cx="10562590" cy="2104261"/>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1"/>
            </p:custDataLst>
          </p:nvPr>
        </p:nvSpPr>
        <p:spPr>
          <a:xfrm flipH="1">
            <a:off x="432287" y="101727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933937" y="1007745"/>
            <a:ext cx="6146165" cy="451485"/>
          </a:xfrm>
          <a:prstGeom prst="rect">
            <a:avLst/>
          </a:prstGeom>
          <a:noFill/>
        </p:spPr>
        <p:txBody>
          <a:bodyPr wrap="square" rtlCol="0" anchor="t">
            <a:noAutofit/>
          </a:bodyPr>
          <a:lstStyle/>
          <a:p>
            <a:pPr>
              <a:lnSpc>
                <a:spcPct val="120000"/>
              </a:lnSpc>
            </a:pPr>
            <a:r>
              <a:rPr lang="en-US" altLang="zh-CN" b="1" dirty="0">
                <a:solidFill>
                  <a:schemeClr val="accent2"/>
                </a:solidFill>
                <a:latin typeface="微软雅黑" panose="020B0503020204020204" pitchFamily="34" charset="-122"/>
                <a:ea typeface="微软雅黑" panose="020B0503020204020204" pitchFamily="34" charset="-122"/>
              </a:rPr>
              <a:t>2.1 </a:t>
            </a:r>
            <a:r>
              <a:rPr lang="zh-CN" altLang="en-US" b="1" dirty="0">
                <a:solidFill>
                  <a:schemeClr val="accent2"/>
                </a:solidFill>
                <a:latin typeface="微软雅黑" panose="020B0503020204020204" pitchFamily="34" charset="-122"/>
                <a:ea typeface="微软雅黑" panose="020B0503020204020204" pitchFamily="34" charset="-122"/>
              </a:rPr>
              <a:t>数据表示</a:t>
            </a:r>
            <a:endParaRPr lang="en-US" altLang="zh-CN" b="1" dirty="0">
              <a:solidFill>
                <a:schemeClr val="accent2"/>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1221969" y="1459865"/>
            <a:ext cx="5765800" cy="2317109"/>
          </a:xfrm>
          <a:prstGeom prst="rect">
            <a:avLst/>
          </a:prstGeom>
          <a:noFill/>
        </p:spPr>
        <p:txBody>
          <a:bodyPr wrap="square" rtlCol="0" anchor="t">
            <a:spAutoFit/>
          </a:bodyPr>
          <a:lstStyle/>
          <a:p>
            <a:pPr eaLnBrk="1" latinLnBrk="0" hangingPunct="1">
              <a:lnSpc>
                <a:spcPct val="120000"/>
              </a:lnSpc>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2.1.1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数据表示与数据结构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软硬件划分问题的讨论</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算法层：图、树、链表、堆栈、向量（</a:t>
            </a:r>
            <a:r>
              <a:rPr lang="zh-CN" altLang="en-US" sz="1800" b="1" dirty="0">
                <a:solidFill>
                  <a:srgbClr val="FF0000"/>
                </a:solidFill>
                <a:latin typeface="微软雅黑" panose="020B0503020204020204" pitchFamily="34" charset="-122"/>
                <a:ea typeface="微软雅黑" panose="020B0503020204020204" pitchFamily="34" charset="-122"/>
                <a:sym typeface="+mn-ea"/>
              </a:rPr>
              <a:t>数据结构</a:t>
            </a:r>
            <a:r>
              <a:rPr lang="zh-CN" altLang="en-US" sz="1800" b="1" dirty="0">
                <a:solidFill>
                  <a:schemeClr val="accent2"/>
                </a:solidFill>
                <a:latin typeface="微软雅黑" panose="020B0503020204020204" pitchFamily="34" charset="-122"/>
                <a:ea typeface="微软雅黑" panose="020B0503020204020204" pitchFamily="34" charset="-122"/>
                <a:sym typeface="+mn-ea"/>
              </a:rPr>
              <a:t>）</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高级语言层：向量、数组、指针</a:t>
            </a:r>
            <a:endParaRPr lang="en-US" altLang="zh-CN" sz="16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机器语言层：</a:t>
            </a:r>
            <a:r>
              <a:rPr lang="zh-CN" altLang="en-US" sz="1600" b="1" dirty="0">
                <a:solidFill>
                  <a:srgbClr val="FF0000"/>
                </a:solidFill>
                <a:latin typeface="微软雅黑" panose="020B0503020204020204" pitchFamily="34" charset="-122"/>
                <a:ea typeface="微软雅黑" panose="020B0503020204020204" pitchFamily="34" charset="-122"/>
                <a:sym typeface="+mn-ea"/>
              </a:rPr>
              <a:t>数据表示</a:t>
            </a:r>
            <a:endParaRPr lang="zh-CN" altLang="en-US" sz="1600" b="1" dirty="0">
              <a:solidFill>
                <a:srgbClr val="FF0000"/>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1220064" y="4506907"/>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2.1.3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引入数据表示的原则</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1221969" y="5391050"/>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2.1.5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浮点数尾数的下溢处理方法</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1221334" y="3625890"/>
            <a:ext cx="9435454" cy="728982"/>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2.1.2  </a:t>
            </a:r>
            <a:r>
              <a:rPr lang="zh-CN" altLang="en-US" sz="1800" b="1" dirty="0">
                <a:solidFill>
                  <a:srgbClr val="FF0000"/>
                </a:solidFill>
                <a:latin typeface="微软雅黑" panose="020B0503020204020204" pitchFamily="34" charset="-122"/>
                <a:ea typeface="微软雅黑" panose="020B0503020204020204" pitchFamily="34" charset="-122"/>
                <a:sym typeface="+mn-ea"/>
              </a:rPr>
              <a:t>高级数据表示</a:t>
            </a:r>
            <a:endParaRPr lang="zh-CN" altLang="en-US" sz="1800" b="1" dirty="0">
              <a:solidFill>
                <a:srgbClr val="FF0000"/>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存储器一维线性的存储结构与要求经常使用的多维离散数据结构有着很大的差距</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1221969" y="4971568"/>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2.1.4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浮点数尾数基值的选择技术</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051741" cy="2790508"/>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rPr>
              <a:t>高级数据表示主要有三种：</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rPr>
              <a:t>）自定义数据表示</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关注语义差异</a:t>
            </a:r>
            <a:endParaRPr lang="zh-CN" altLang="en-US" sz="2000" dirty="0">
              <a:solidFill>
                <a:srgbClr val="FF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latin typeface="微软雅黑" panose="020B0503020204020204" pitchFamily="34" charset="-122"/>
                <a:ea typeface="微软雅黑" panose="020B0503020204020204" pitchFamily="34" charset="-122"/>
              </a:rPr>
              <a:t>标志符数据表示</a:t>
            </a:r>
            <a:endParaRPr lang="zh-CN" altLang="en-US" sz="2000" dirty="0">
              <a:solidFill>
                <a:srgbClr val="0000CC"/>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latin typeface="微软雅黑" panose="020B0503020204020204" pitchFamily="34" charset="-122"/>
                <a:ea typeface="微软雅黑" panose="020B0503020204020204" pitchFamily="34" charset="-122"/>
              </a:rPr>
              <a:t>数据描述符（哈弗结构）</a:t>
            </a:r>
            <a:endParaRPr lang="zh-CN" altLang="en-US" sz="2000" dirty="0">
              <a:solidFill>
                <a:srgbClr val="0000CC"/>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）向量数据表示</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关注语义差异，向量机、通用机</a:t>
            </a:r>
            <a:endParaRPr lang="zh-CN" altLang="en-US" sz="2000" dirty="0">
              <a:solidFill>
                <a:srgbClr val="000000"/>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）堆栈数据表示</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关注语义差异，堆栈机器</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9"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endParaRPr lang="zh-CN" altLang="en-US" dirty="0"/>
          </a:p>
        </p:txBody>
      </p:sp>
      <p:sp>
        <p:nvSpPr>
          <p:cNvPr id="4" name="TextBox 30"/>
          <p:cNvSpPr txBox="1"/>
          <p:nvPr/>
        </p:nvSpPr>
        <p:spPr>
          <a:xfrm>
            <a:off x="677643" y="4098462"/>
            <a:ext cx="10053598" cy="1537216"/>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在处理运算符和数据类型的关系上，高级语言和机器语言差距很大；</a:t>
            </a:r>
            <a:endParaRPr lang="zh-CN" altLang="en-US" sz="2400" dirty="0">
              <a:solidFill>
                <a:srgbClr val="000000"/>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在</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en-US" sz="2400" dirty="0">
                <a:solidFill>
                  <a:srgbClr val="000000"/>
                </a:solidFill>
                <a:latin typeface="微软雅黑" panose="020B0503020204020204" pitchFamily="34" charset="-122"/>
                <a:ea typeface="微软雅黑" panose="020B0503020204020204" pitchFamily="34" charset="-122"/>
              </a:rPr>
              <a:t>世纪</a:t>
            </a:r>
            <a:r>
              <a:rPr lang="en-US" altLang="zh-CN" sz="2400" dirty="0">
                <a:solidFill>
                  <a:srgbClr val="000000"/>
                </a:solidFill>
                <a:latin typeface="微软雅黑" panose="020B0503020204020204" pitchFamily="34" charset="-122"/>
                <a:ea typeface="微软雅黑" panose="020B0503020204020204" pitchFamily="34" charset="-122"/>
              </a:rPr>
              <a:t>60</a:t>
            </a:r>
            <a:r>
              <a:rPr lang="zh-CN" altLang="en-US" sz="2400" dirty="0">
                <a:solidFill>
                  <a:srgbClr val="000000"/>
                </a:solidFill>
                <a:latin typeface="微软雅黑" panose="020B0503020204020204" pitchFamily="34" charset="-122"/>
                <a:ea typeface="微软雅黑" panose="020B0503020204020204" pitchFamily="34" charset="-122"/>
              </a:rPr>
              <a:t>年代末，开始关注：</a:t>
            </a:r>
            <a:r>
              <a:rPr lang="zh-CN" altLang="en-US" sz="2400" dirty="0">
                <a:solidFill>
                  <a:srgbClr val="FF0000"/>
                </a:solidFill>
                <a:latin typeface="微软雅黑" panose="020B0503020204020204" pitchFamily="34" charset="-122"/>
                <a:ea typeface="微软雅黑" panose="020B0503020204020204" pitchFamily="34" charset="-122"/>
              </a:rPr>
              <a:t>数据表示上缩短高级语言与机器语言的语义差距的问题。</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5211" y="1054475"/>
            <a:ext cx="9051741" cy="4122154"/>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rPr>
              <a:t>高级语言</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用类型说明语句指明数据类型</a:t>
            </a:r>
            <a:r>
              <a:rPr lang="zh-CN" altLang="en-US" sz="20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让数据类型直接与数据本身联系在一起，运算符不反映数据类型</a:t>
            </a:r>
            <a:endPar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200"/>
              </a:spcBef>
              <a:spcAft>
                <a:spcPts val="200"/>
              </a:spcAft>
              <a:buClr>
                <a:schemeClr val="accent1"/>
              </a:buClr>
              <a:buSzPct val="70000"/>
            </a:pPr>
            <a:r>
              <a:rPr lang="zh-CN" altLang="en-US" sz="20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FORTRAN</a:t>
            </a:r>
            <a:r>
              <a:rPr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，实数</a:t>
            </a:r>
            <a:r>
              <a:rPr lang="en-US" altLang="zh-CN"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J</a:t>
            </a:r>
            <a:r>
              <a:rPr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的相加</a:t>
            </a:r>
            <a:endParaRPr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200"/>
              </a:spcBef>
              <a:spcAft>
                <a:spcPts val="200"/>
              </a:spcAft>
              <a:buClr>
                <a:schemeClr val="accent1"/>
              </a:buClr>
              <a:buSzPct val="70000"/>
            </a:pPr>
            <a:r>
              <a:rPr lang="zh-CN" altLang="en-US"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REAL I,J</a:t>
            </a:r>
            <a:endParaRPr lang="en-US" altLang="zh-CN"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Bef>
                <a:spcPts val="200"/>
              </a:spcBef>
              <a:spcAft>
                <a:spcPts val="200"/>
              </a:spcAft>
              <a:buClr>
                <a:schemeClr val="accent1"/>
              </a:buClr>
              <a:buSzPct val="70000"/>
            </a:pPr>
            <a:r>
              <a:rPr lang="en-US" altLang="zh-CN"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rPr>
              <a:t>         I=I+J</a:t>
            </a:r>
            <a:endParaRPr lang="en-US" altLang="zh-CN" sz="2000" b="1" dirty="0">
              <a:solidFill>
                <a:srgbClr val="0000CC"/>
              </a:solidFill>
              <a:latin typeface="微软雅黑" panose="020B0503020204020204" pitchFamily="34" charset="-122"/>
              <a:ea typeface="微软雅黑" panose="020B0503020204020204" pitchFamily="34" charset="-122"/>
              <a:cs typeface="Times New Roman" panose="02020603050405020304" pitchFamily="18"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rPr>
              <a:t>传统的机器语言（冯诺依曼结构）</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由操作码指明操作数类型</a:t>
            </a:r>
            <a:r>
              <a:rPr lang="zh-CN" altLang="en-US" sz="2000" b="1" dirty="0">
                <a:solidFill>
                  <a:schemeClr val="accent1"/>
                </a:solidFill>
                <a:latin typeface="微软雅黑" panose="020B0503020204020204" pitchFamily="34" charset="-122"/>
                <a:ea typeface="微软雅黑" panose="020B0503020204020204" pitchFamily="34" charset="-122"/>
              </a:rPr>
              <a:t>，</a:t>
            </a:r>
            <a:r>
              <a:rPr lang="zh-CN" altLang="en-US" sz="2000" b="1" dirty="0">
                <a:solidFill>
                  <a:srgbClr val="0000CC"/>
                </a:solidFill>
                <a:latin typeface="微软雅黑" panose="020B0503020204020204" pitchFamily="34" charset="-122"/>
                <a:ea typeface="微软雅黑" panose="020B0503020204020204" pitchFamily="34" charset="-122"/>
              </a:rPr>
              <a:t>无论</a:t>
            </a:r>
            <a:r>
              <a:rPr lang="en-US" altLang="zh-CN" sz="2000" b="1" dirty="0">
                <a:solidFill>
                  <a:srgbClr val="0000CC"/>
                </a:solidFill>
                <a:latin typeface="微软雅黑" panose="020B0503020204020204" pitchFamily="34" charset="-122"/>
                <a:ea typeface="微软雅黑" panose="020B0503020204020204" pitchFamily="34" charset="-122"/>
              </a:rPr>
              <a:t>I</a:t>
            </a:r>
            <a:r>
              <a:rPr lang="zh-CN" altLang="en-US" sz="2000" b="1" dirty="0">
                <a:solidFill>
                  <a:srgbClr val="0000CC"/>
                </a:solidFill>
                <a:latin typeface="微软雅黑" panose="020B0503020204020204" pitchFamily="34" charset="-122"/>
                <a:ea typeface="微软雅黑" panose="020B0503020204020204" pitchFamily="34" charset="-122"/>
              </a:rPr>
              <a:t>和</a:t>
            </a:r>
            <a:r>
              <a:rPr lang="en-US" altLang="zh-CN" sz="2000" b="1" dirty="0">
                <a:solidFill>
                  <a:srgbClr val="0000CC"/>
                </a:solidFill>
                <a:latin typeface="微软雅黑" panose="020B0503020204020204" pitchFamily="34" charset="-122"/>
                <a:ea typeface="微软雅黑" panose="020B0503020204020204" pitchFamily="34" charset="-122"/>
              </a:rPr>
              <a:t>J</a:t>
            </a:r>
            <a:r>
              <a:rPr lang="zh-CN" altLang="en-US" sz="2000" b="1" dirty="0">
                <a:solidFill>
                  <a:srgbClr val="0000CC"/>
                </a:solidFill>
                <a:latin typeface="微软雅黑" panose="020B0503020204020204" pitchFamily="34" charset="-122"/>
                <a:ea typeface="微软雅黑" panose="020B0503020204020204" pitchFamily="34" charset="-122"/>
              </a:rPr>
              <a:t>是否是浮点数，总是按浮点数对待，进行浮点数加法</a:t>
            </a:r>
            <a:r>
              <a:rPr lang="zh-CN" altLang="en-US" sz="2000" b="1" dirty="0">
                <a:solidFill>
                  <a:schemeClr val="accent1"/>
                </a:solidFill>
                <a:latin typeface="微软雅黑" panose="020B0503020204020204" pitchFamily="34" charset="-122"/>
                <a:ea typeface="微软雅黑" panose="020B0503020204020204" pitchFamily="34" charset="-122"/>
              </a:rPr>
              <a:t>。</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Group 48"/>
          <p:cNvGraphicFramePr/>
          <p:nvPr/>
        </p:nvGraphicFramePr>
        <p:xfrm>
          <a:off x="3023940" y="5386930"/>
          <a:ext cx="3966592" cy="445445"/>
        </p:xfrm>
        <a:graphic>
          <a:graphicData uri="http://schemas.openxmlformats.org/drawingml/2006/table">
            <a:tbl>
              <a:tblPr/>
              <a:tblGrid>
                <a:gridCol w="1248916"/>
                <a:gridCol w="1359618"/>
                <a:gridCol w="1358058"/>
              </a:tblGrid>
              <a:tr h="445445">
                <a:tc>
                  <a:txBody>
                    <a:bodyPr/>
                    <a:lstStyle>
                      <a:lvl1pPr marL="342900" indent="-342900" algn="l" defTabSz="863600" rtl="0" eaLnBrk="1" latinLnBrk="0" hangingPunct="1">
                        <a:spcBef>
                          <a:spcPct val="20000"/>
                        </a:spcBef>
                        <a:buClr>
                          <a:schemeClr val="tx1"/>
                        </a:buClr>
                        <a:buFont typeface="Wingdings" panose="05000000000000000000" pitchFamily="2" charset="2"/>
                        <a:defRPr sz="2400" b="1" kern="1200">
                          <a:solidFill>
                            <a:schemeClr val="accent1"/>
                          </a:solidFill>
                          <a:latin typeface="隶书" panose="02010509060101010101" pitchFamily="49" charset="-122"/>
                          <a:ea typeface="隶书" panose="02010509060101010101" pitchFamily="49" charset="-122"/>
                        </a:defRPr>
                      </a:lvl1pPr>
                      <a:lvl2pPr marL="742950" indent="-285750" algn="l" defTabSz="863600" rtl="0" eaLnBrk="1" latinLnBrk="0" hangingPunct="1">
                        <a:spcBef>
                          <a:spcPct val="20000"/>
                        </a:spcBef>
                        <a:buClr>
                          <a:schemeClr val="tx2"/>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2pPr>
                      <a:lvl3pPr marL="1143000" indent="-228600" algn="l" defTabSz="863600" rtl="0" eaLnBrk="1" latinLnBrk="0" hangingPunct="1">
                        <a:spcBef>
                          <a:spcPct val="20000"/>
                        </a:spcBef>
                        <a:buClr>
                          <a:schemeClr val="folHlink"/>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3pPr>
                      <a:lvl4pPr marL="1600200" indent="-228600" algn="l" defTabSz="863600" rtl="0" eaLnBrk="1" latinLnBrk="0" hangingPunct="1">
                        <a:spcBef>
                          <a:spcPct val="20000"/>
                        </a:spcBef>
                        <a:buClr>
                          <a:schemeClr val="tx1"/>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4pPr>
                      <a:lvl5pPr marL="2057400" indent="-228600" algn="l" defTabSz="863600" rtl="0" eaLnBrk="1" latinLnBrk="0" hangingPunct="1">
                        <a:spcBef>
                          <a:spcPct val="20000"/>
                        </a:spcBef>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5pPr>
                      <a:lvl6pPr marL="25146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6pPr>
                      <a:lvl7pPr marL="29718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7pPr>
                      <a:lvl8pPr marL="34290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8pPr>
                      <a:lvl9pPr marL="38862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浮点加</a:t>
                      </a:r>
                      <a:endParaRPr kumimoji="0" lang="zh-CN" altLang="en-US"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863600" rtl="0" eaLnBrk="1" latinLnBrk="0" hangingPunct="1">
                        <a:spcBef>
                          <a:spcPct val="20000"/>
                        </a:spcBef>
                        <a:buClr>
                          <a:schemeClr val="tx1"/>
                        </a:buClr>
                        <a:buFont typeface="Wingdings" panose="05000000000000000000" pitchFamily="2" charset="2"/>
                        <a:defRPr sz="2400" b="1" kern="1200">
                          <a:solidFill>
                            <a:schemeClr val="accent1"/>
                          </a:solidFill>
                          <a:latin typeface="隶书" panose="02010509060101010101" pitchFamily="49" charset="-122"/>
                          <a:ea typeface="隶书" panose="02010509060101010101" pitchFamily="49" charset="-122"/>
                        </a:defRPr>
                      </a:lvl1pPr>
                      <a:lvl2pPr marL="742950" indent="-285750" algn="l" defTabSz="863600" rtl="0" eaLnBrk="1" latinLnBrk="0" hangingPunct="1">
                        <a:spcBef>
                          <a:spcPct val="20000"/>
                        </a:spcBef>
                        <a:buClr>
                          <a:schemeClr val="tx2"/>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2pPr>
                      <a:lvl3pPr marL="1143000" indent="-228600" algn="l" defTabSz="863600" rtl="0" eaLnBrk="1" latinLnBrk="0" hangingPunct="1">
                        <a:spcBef>
                          <a:spcPct val="20000"/>
                        </a:spcBef>
                        <a:buClr>
                          <a:schemeClr val="folHlink"/>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3pPr>
                      <a:lvl4pPr marL="1600200" indent="-228600" algn="l" defTabSz="863600" rtl="0" eaLnBrk="1" latinLnBrk="0" hangingPunct="1">
                        <a:spcBef>
                          <a:spcPct val="20000"/>
                        </a:spcBef>
                        <a:buClr>
                          <a:schemeClr val="tx1"/>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4pPr>
                      <a:lvl5pPr marL="2057400" indent="-228600" algn="l" defTabSz="863600" rtl="0" eaLnBrk="1" latinLnBrk="0" hangingPunct="1">
                        <a:spcBef>
                          <a:spcPct val="20000"/>
                        </a:spcBef>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5pPr>
                      <a:lvl6pPr marL="25146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6pPr>
                      <a:lvl7pPr marL="29718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7pPr>
                      <a:lvl8pPr marL="34290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8pPr>
                      <a:lvl9pPr marL="38862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a:t>
                      </a:r>
                      <a:endParaRPr kumimoji="0" lang="en-US" altLang="zh-CN"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863600" rtl="0" eaLnBrk="1" latinLnBrk="0" hangingPunct="1">
                        <a:spcBef>
                          <a:spcPct val="20000"/>
                        </a:spcBef>
                        <a:buClr>
                          <a:schemeClr val="tx1"/>
                        </a:buClr>
                        <a:buFont typeface="Wingdings" panose="05000000000000000000" pitchFamily="2" charset="2"/>
                        <a:defRPr sz="2400" b="1" kern="1200">
                          <a:solidFill>
                            <a:schemeClr val="accent1"/>
                          </a:solidFill>
                          <a:latin typeface="隶书" panose="02010509060101010101" pitchFamily="49" charset="-122"/>
                          <a:ea typeface="隶书" panose="02010509060101010101" pitchFamily="49" charset="-122"/>
                        </a:defRPr>
                      </a:lvl1pPr>
                      <a:lvl2pPr marL="742950" indent="-285750" algn="l" defTabSz="863600" rtl="0" eaLnBrk="1" latinLnBrk="0" hangingPunct="1">
                        <a:spcBef>
                          <a:spcPct val="20000"/>
                        </a:spcBef>
                        <a:buClr>
                          <a:schemeClr val="tx2"/>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2pPr>
                      <a:lvl3pPr marL="1143000" indent="-228600" algn="l" defTabSz="863600" rtl="0" eaLnBrk="1" latinLnBrk="0" hangingPunct="1">
                        <a:spcBef>
                          <a:spcPct val="20000"/>
                        </a:spcBef>
                        <a:buClr>
                          <a:schemeClr val="folHlink"/>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3pPr>
                      <a:lvl4pPr marL="1600200" indent="-228600" algn="l" defTabSz="863600" rtl="0" eaLnBrk="1" latinLnBrk="0" hangingPunct="1">
                        <a:spcBef>
                          <a:spcPct val="20000"/>
                        </a:spcBef>
                        <a:buClr>
                          <a:schemeClr val="tx1"/>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4pPr>
                      <a:lvl5pPr marL="2057400" indent="-228600" algn="l" defTabSz="863600" rtl="0" eaLnBrk="1" latinLnBrk="0" hangingPunct="1">
                        <a:spcBef>
                          <a:spcPct val="20000"/>
                        </a:spcBef>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5pPr>
                      <a:lvl6pPr marL="25146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6pPr>
                      <a:lvl7pPr marL="29718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7pPr>
                      <a:lvl8pPr marL="34290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8pPr>
                      <a:lvl9pPr marL="38862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J</a:t>
                      </a:r>
                      <a:endParaRPr kumimoji="0" lang="en-US" altLang="zh-CN" sz="18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AutoShape 49"/>
          <p:cNvSpPr/>
          <p:nvPr/>
        </p:nvSpPr>
        <p:spPr>
          <a:xfrm>
            <a:off x="1295748" y="1370871"/>
            <a:ext cx="7578725" cy="3669416"/>
          </a:xfrm>
          <a:prstGeom prst="irregularSeal1">
            <a:avLst/>
          </a:prstGeom>
          <a:solidFill>
            <a:srgbClr val="FF0000"/>
          </a:solidFill>
          <a:ln w="9525" cap="flat" cmpd="sng">
            <a:solidFill>
              <a:srgbClr val="FFCC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编译时需要把高级语言程序中的数据类型说明语句</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和运算符变换成机器语言中不同类型指令的操作码</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并验证操作数的类型是否与运算符所要求的一致</a:t>
            </a:r>
            <a:endPar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0"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标志符数据表示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10269622" cy="5024965"/>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为缩短高级语言与机器语言的语义差距，让机器中每个数据都带类型标志位，这种数据表示称为</a:t>
            </a:r>
            <a:r>
              <a:rPr lang="zh-CN" altLang="en-US" sz="2000" dirty="0">
                <a:solidFill>
                  <a:srgbClr val="FF0000"/>
                </a:solidFill>
                <a:latin typeface="微软雅黑" panose="020B0503020204020204" pitchFamily="34" charset="-122"/>
                <a:ea typeface="微软雅黑" panose="020B0503020204020204" pitchFamily="34" charset="-122"/>
              </a:rPr>
              <a:t>标志符数据表示</a:t>
            </a:r>
            <a:r>
              <a:rPr lang="zh-CN" altLang="en-US" sz="2000" dirty="0">
                <a:solidFill>
                  <a:schemeClr val="accent1"/>
                </a:solidFill>
                <a:latin typeface="微软雅黑" panose="020B0503020204020204" pitchFamily="34" charset="-122"/>
                <a:ea typeface="微软雅黑" panose="020B0503020204020204" pitchFamily="34" charset="-122"/>
              </a:rPr>
              <a:t>。</a:t>
            </a:r>
            <a:endParaRPr lang="en-US" altLang="zh-CN" sz="2000" dirty="0">
              <a:solidFill>
                <a:schemeClr val="accent1"/>
              </a:solidFill>
              <a:latin typeface="微软雅黑" panose="020B0503020204020204" pitchFamily="34" charset="-122"/>
              <a:ea typeface="微软雅黑" panose="020B0503020204020204" pitchFamily="34" charset="-122"/>
            </a:endParaRPr>
          </a:p>
          <a:p>
            <a:pPr>
              <a:lnSpc>
                <a:spcPct val="130000"/>
              </a:lnSpc>
              <a:spcBef>
                <a:spcPts val="200"/>
              </a:spcBef>
              <a:spcAft>
                <a:spcPts val="200"/>
              </a:spcAft>
              <a:buClr>
                <a:schemeClr val="accent1"/>
              </a:buClr>
              <a:buSzPct val="70000"/>
            </a:pPr>
            <a:endParaRPr lang="en-US" altLang="zh-CN" sz="2400" dirty="0">
              <a:solidFill>
                <a:schemeClr val="accent1"/>
              </a:solidFill>
              <a:latin typeface="微软雅黑" panose="020B0503020204020204" pitchFamily="34" charset="-122"/>
              <a:ea typeface="微软雅黑" panose="020B0503020204020204" pitchFamily="34" charset="-122"/>
            </a:endParaRPr>
          </a:p>
          <a:p>
            <a:pPr>
              <a:lnSpc>
                <a:spcPct val="130000"/>
              </a:lnSpc>
              <a:spcBef>
                <a:spcPts val="200"/>
              </a:spcBef>
              <a:spcAft>
                <a:spcPts val="200"/>
              </a:spcAft>
              <a:buClr>
                <a:schemeClr val="accent1"/>
              </a:buClr>
              <a:buSzPct val="70000"/>
            </a:pPr>
            <a:endParaRPr lang="zh-CN" altLang="en-US" sz="2400" dirty="0">
              <a:solidFill>
                <a:schemeClr val="accent1"/>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endParaRPr lang="en-US" altLang="zh-CN" sz="2000" dirty="0">
              <a:solidFill>
                <a:schemeClr val="accent1"/>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latin typeface="微软雅黑" panose="020B0503020204020204" pitchFamily="34" charset="-122"/>
                <a:ea typeface="微软雅黑" panose="020B0503020204020204" pitchFamily="34" charset="-122"/>
              </a:rPr>
              <a:t>好处：第一，将数据类型和数据信息联系在一起；第二，机器语言中的操作码与高级语言中的运算符一样，可以通用于各种数据类型的操作；</a:t>
            </a:r>
            <a:endParaRPr lang="zh-CN" altLang="en-US" sz="2000" dirty="0">
              <a:solidFill>
                <a:srgbClr val="0000CC"/>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取数据方式 </a:t>
            </a:r>
            <a:r>
              <a:rPr kumimoji="0" lang="en-US" altLang="zh-CN"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 </a:t>
            </a:r>
            <a:r>
              <a:rPr lang="zh-CN" altLang="en-US" sz="2000" dirty="0">
                <a:solidFill>
                  <a:srgbClr val="000000"/>
                </a:solidFill>
                <a:latin typeface="微软雅黑" panose="020B0503020204020204" pitchFamily="34" charset="-122"/>
                <a:ea typeface="微软雅黑" panose="020B0503020204020204" pitchFamily="34" charset="-122"/>
              </a:rPr>
              <a:t>一个一个取，在数据表示中协助体现优化取数据的方法</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B5000</a:t>
            </a:r>
            <a:r>
              <a:rPr lang="zh-CN" altLang="en-US" sz="2000" dirty="0">
                <a:solidFill>
                  <a:srgbClr val="000000"/>
                </a:solidFill>
                <a:latin typeface="微软雅黑" panose="020B0503020204020204" pitchFamily="34" charset="-122"/>
                <a:ea typeface="微软雅黑" panose="020B0503020204020204" pitchFamily="34" charset="-122"/>
              </a:rPr>
              <a:t>大型机中，每个数据有</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位标志符区分描述符，还是操作数</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B6500</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rPr>
              <a:t>B7500</a:t>
            </a:r>
            <a:r>
              <a:rPr lang="zh-CN" altLang="en-US" sz="2000" dirty="0">
                <a:solidFill>
                  <a:srgbClr val="000000"/>
                </a:solidFill>
                <a:latin typeface="微软雅黑" panose="020B0503020204020204" pitchFamily="34" charset="-122"/>
                <a:ea typeface="微软雅黑" panose="020B0503020204020204" pitchFamily="34" charset="-122"/>
              </a:rPr>
              <a:t>大型机中，每个数据有</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位标志符区分</a:t>
            </a:r>
            <a:r>
              <a:rPr lang="en-US" altLang="zh-CN" sz="2000" dirty="0">
                <a:solidFill>
                  <a:srgbClr val="000000"/>
                </a:solidFill>
                <a:latin typeface="微软雅黑" panose="020B0503020204020204" pitchFamily="34" charset="-122"/>
                <a:ea typeface="微软雅黑" panose="020B0503020204020204" pitchFamily="34" charset="-122"/>
              </a:rPr>
              <a:t>8</a:t>
            </a:r>
            <a:r>
              <a:rPr lang="zh-CN" altLang="en-US" sz="2000" dirty="0">
                <a:solidFill>
                  <a:srgbClr val="000000"/>
                </a:solidFill>
                <a:latin typeface="微软雅黑" panose="020B0503020204020204" pitchFamily="34" charset="-122"/>
                <a:ea typeface="微软雅黑" panose="020B0503020204020204" pitchFamily="34" charset="-122"/>
              </a:rPr>
              <a:t>种不同的类型</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在</a:t>
            </a:r>
            <a:r>
              <a:rPr lang="en-US" altLang="zh-CN" sz="2000" dirty="0">
                <a:solidFill>
                  <a:srgbClr val="000000"/>
                </a:solidFill>
                <a:latin typeface="微软雅黑" panose="020B0503020204020204" pitchFamily="34" charset="-122"/>
                <a:ea typeface="微软雅黑" panose="020B0503020204020204" pitchFamily="34" charset="-122"/>
              </a:rPr>
              <a:t>R-2</a:t>
            </a:r>
            <a:r>
              <a:rPr lang="zh-CN" altLang="en-US" sz="2000" dirty="0">
                <a:solidFill>
                  <a:srgbClr val="000000"/>
                </a:solidFill>
                <a:latin typeface="微软雅黑" panose="020B0503020204020204" pitchFamily="34" charset="-122"/>
                <a:ea typeface="微软雅黑" panose="020B0503020204020204" pitchFamily="34" charset="-122"/>
              </a:rPr>
              <a:t>巨型机中采用</a:t>
            </a:r>
            <a:r>
              <a:rPr lang="en-US" altLang="zh-CN" sz="2000" dirty="0">
                <a:solidFill>
                  <a:srgbClr val="FF0000"/>
                </a:solidFill>
                <a:latin typeface="微软雅黑" panose="020B0503020204020204" pitchFamily="34" charset="-122"/>
                <a:ea typeface="微软雅黑" panose="020B0503020204020204" pitchFamily="34" charset="-122"/>
              </a:rPr>
              <a:t>10</a:t>
            </a:r>
            <a:r>
              <a:rPr lang="zh-CN" altLang="en-US" sz="2000" dirty="0">
                <a:solidFill>
                  <a:srgbClr val="000000"/>
                </a:solidFill>
                <a:latin typeface="微软雅黑" panose="020B0503020204020204" pitchFamily="34" charset="-122"/>
                <a:ea typeface="微软雅黑" panose="020B0503020204020204" pitchFamily="34" charset="-122"/>
              </a:rPr>
              <a:t>位标志符表示计算机内部的数据</a:t>
            </a:r>
            <a:endParaRPr lang="zh-CN" altLang="en-US" sz="2000" dirty="0">
              <a:solidFill>
                <a:srgbClr val="000000"/>
              </a:solidFill>
              <a:latin typeface="微软雅黑" panose="020B0503020204020204" pitchFamily="34" charset="-122"/>
              <a:ea typeface="微软雅黑" panose="020B0503020204020204" pitchFamily="34" charset="-122"/>
            </a:endParaRPr>
          </a:p>
        </p:txBody>
      </p:sp>
      <p:graphicFrame>
        <p:nvGraphicFramePr>
          <p:cNvPr id="2" name="Group 21"/>
          <p:cNvGraphicFramePr/>
          <p:nvPr/>
        </p:nvGraphicFramePr>
        <p:xfrm>
          <a:off x="3672012" y="2160017"/>
          <a:ext cx="4038600" cy="504825"/>
        </p:xfrm>
        <a:graphic>
          <a:graphicData uri="http://schemas.openxmlformats.org/drawingml/2006/table">
            <a:tbl>
              <a:tblPr/>
              <a:tblGrid>
                <a:gridCol w="1825625"/>
                <a:gridCol w="2212975"/>
              </a:tblGrid>
              <a:tr h="504825">
                <a:tc>
                  <a:txBody>
                    <a:bodyPr/>
                    <a:lstStyle>
                      <a:lvl1pPr marL="342900" indent="-342900" algn="l" defTabSz="863600" rtl="0" eaLnBrk="1" latinLnBrk="0" hangingPunct="1">
                        <a:spcBef>
                          <a:spcPct val="20000"/>
                        </a:spcBef>
                        <a:buClr>
                          <a:schemeClr val="tx1"/>
                        </a:buClr>
                        <a:buFont typeface="Wingdings" panose="05000000000000000000" pitchFamily="2" charset="2"/>
                        <a:defRPr sz="2400" b="1" kern="1200">
                          <a:solidFill>
                            <a:schemeClr val="accent1"/>
                          </a:solidFill>
                          <a:latin typeface="隶书" panose="02010509060101010101" pitchFamily="49" charset="-122"/>
                          <a:ea typeface="隶书" panose="02010509060101010101" pitchFamily="49" charset="-122"/>
                        </a:defRPr>
                      </a:lvl1pPr>
                      <a:lvl2pPr marL="742950" indent="-285750" algn="l" defTabSz="863600" rtl="0" eaLnBrk="1" latinLnBrk="0" hangingPunct="1">
                        <a:spcBef>
                          <a:spcPct val="20000"/>
                        </a:spcBef>
                        <a:buClr>
                          <a:schemeClr val="tx2"/>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2pPr>
                      <a:lvl3pPr marL="1143000" indent="-228600" algn="l" defTabSz="863600" rtl="0" eaLnBrk="1" latinLnBrk="0" hangingPunct="1">
                        <a:spcBef>
                          <a:spcPct val="20000"/>
                        </a:spcBef>
                        <a:buClr>
                          <a:schemeClr val="folHlink"/>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3pPr>
                      <a:lvl4pPr marL="1600200" indent="-228600" algn="l" defTabSz="863600" rtl="0" eaLnBrk="1" latinLnBrk="0" hangingPunct="1">
                        <a:spcBef>
                          <a:spcPct val="20000"/>
                        </a:spcBef>
                        <a:buClr>
                          <a:schemeClr val="tx1"/>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4pPr>
                      <a:lvl5pPr marL="2057400" indent="-228600" algn="l" defTabSz="863600" rtl="0" eaLnBrk="1" latinLnBrk="0" hangingPunct="1">
                        <a:spcBef>
                          <a:spcPct val="20000"/>
                        </a:spcBef>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5pPr>
                      <a:lvl6pPr marL="25146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6pPr>
                      <a:lvl7pPr marL="29718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7pPr>
                      <a:lvl8pPr marL="34290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8pPr>
                      <a:lvl9pPr marL="38862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类型标志</a:t>
                      </a:r>
                      <a:endPar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863600" rtl="0" eaLnBrk="1" latinLnBrk="0" hangingPunct="1">
                        <a:spcBef>
                          <a:spcPct val="20000"/>
                        </a:spcBef>
                        <a:buClr>
                          <a:schemeClr val="tx1"/>
                        </a:buClr>
                        <a:buFont typeface="Wingdings" panose="05000000000000000000" pitchFamily="2" charset="2"/>
                        <a:defRPr sz="2400" b="1" kern="1200">
                          <a:solidFill>
                            <a:schemeClr val="accent1"/>
                          </a:solidFill>
                          <a:latin typeface="隶书" panose="02010509060101010101" pitchFamily="49" charset="-122"/>
                          <a:ea typeface="隶书" panose="02010509060101010101" pitchFamily="49" charset="-122"/>
                        </a:defRPr>
                      </a:lvl1pPr>
                      <a:lvl2pPr marL="742950" indent="-285750" algn="l" defTabSz="863600" rtl="0" eaLnBrk="1" latinLnBrk="0" hangingPunct="1">
                        <a:spcBef>
                          <a:spcPct val="20000"/>
                        </a:spcBef>
                        <a:buClr>
                          <a:schemeClr val="tx2"/>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2pPr>
                      <a:lvl3pPr marL="1143000" indent="-228600" algn="l" defTabSz="863600" rtl="0" eaLnBrk="1" latinLnBrk="0" hangingPunct="1">
                        <a:spcBef>
                          <a:spcPct val="20000"/>
                        </a:spcBef>
                        <a:buClr>
                          <a:schemeClr val="folHlink"/>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3pPr>
                      <a:lvl4pPr marL="1600200" indent="-228600" algn="l" defTabSz="863600" rtl="0" eaLnBrk="1" latinLnBrk="0" hangingPunct="1">
                        <a:spcBef>
                          <a:spcPct val="20000"/>
                        </a:spcBef>
                        <a:buClr>
                          <a:schemeClr val="tx1"/>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4pPr>
                      <a:lvl5pPr marL="2057400" indent="-228600" algn="l" defTabSz="863600" rtl="0" eaLnBrk="1" latinLnBrk="0" hangingPunct="1">
                        <a:spcBef>
                          <a:spcPct val="20000"/>
                        </a:spcBef>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5pPr>
                      <a:lvl6pPr marL="25146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6pPr>
                      <a:lvl7pPr marL="29718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7pPr>
                      <a:lvl8pPr marL="34290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8pPr>
                      <a:lvl9pPr marL="38862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数据值</a:t>
                      </a:r>
                      <a:endPar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3" name="直接连接符 8"/>
          <p:cNvCxnSpPr/>
          <p:nvPr/>
        </p:nvCxnSpPr>
        <p:spPr>
          <a:xfrm flipH="1">
            <a:off x="3672012" y="2934717"/>
            <a:ext cx="1439863" cy="0"/>
          </a:xfrm>
          <a:prstGeom prst="line">
            <a:avLst/>
          </a:prstGeom>
          <a:ln w="19050" cap="flat" cmpd="sng">
            <a:solidFill>
              <a:srgbClr val="0000CC"/>
            </a:solidFill>
            <a:prstDash val="solid"/>
            <a:headEnd type="none" w="med" len="med"/>
            <a:tailEnd type="triangle" w="med" len="med"/>
          </a:ln>
        </p:spPr>
      </p:cxnSp>
      <p:cxnSp>
        <p:nvCxnSpPr>
          <p:cNvPr id="4" name="直接连接符 3"/>
          <p:cNvCxnSpPr/>
          <p:nvPr/>
        </p:nvCxnSpPr>
        <p:spPr>
          <a:xfrm>
            <a:off x="3672012" y="2663254"/>
            <a:ext cx="0" cy="504825"/>
          </a:xfrm>
          <a:prstGeom prst="line">
            <a:avLst/>
          </a:prstGeom>
          <a:ln w="19050" cap="flat" cmpd="sng">
            <a:solidFill>
              <a:srgbClr val="0000CC"/>
            </a:solidFill>
            <a:prstDash val="solid"/>
            <a:headEnd type="none" w="med" len="med"/>
            <a:tailEnd type="none" w="med" len="med"/>
          </a:ln>
        </p:spPr>
      </p:cxnSp>
      <p:sp>
        <p:nvSpPr>
          <p:cNvPr id="8" name="文本框 1"/>
          <p:cNvSpPr txBox="1"/>
          <p:nvPr/>
        </p:nvSpPr>
        <p:spPr>
          <a:xfrm>
            <a:off x="5151562" y="2750567"/>
            <a:ext cx="13398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1800" b="0" dirty="0">
                <a:solidFill>
                  <a:srgbClr val="0000CC"/>
                </a:solidFill>
                <a:latin typeface="Times New Roman" panose="02020603050405020304" pitchFamily="18" charset="0"/>
                <a:ea typeface="宋体" panose="02010600030101010101" pitchFamily="2" charset="-122"/>
              </a:rPr>
              <a:t>数据（字）</a:t>
            </a:r>
            <a:endParaRPr lang="zh-CN" altLang="en-US" sz="1800" b="0" dirty="0">
              <a:solidFill>
                <a:srgbClr val="0000CC"/>
              </a:solidFill>
              <a:latin typeface="Times New Roman" panose="02020603050405020304" pitchFamily="18" charset="0"/>
              <a:ea typeface="宋体" panose="02010600030101010101" pitchFamily="2" charset="-122"/>
            </a:endParaRPr>
          </a:p>
        </p:txBody>
      </p:sp>
      <p:cxnSp>
        <p:nvCxnSpPr>
          <p:cNvPr id="9" name="直接连接符 11"/>
          <p:cNvCxnSpPr/>
          <p:nvPr/>
        </p:nvCxnSpPr>
        <p:spPr>
          <a:xfrm flipH="1">
            <a:off x="6388225" y="2934717"/>
            <a:ext cx="1331912" cy="0"/>
          </a:xfrm>
          <a:prstGeom prst="line">
            <a:avLst/>
          </a:prstGeom>
          <a:ln w="19050" cap="flat" cmpd="sng">
            <a:solidFill>
              <a:srgbClr val="0000CC"/>
            </a:solidFill>
            <a:prstDash val="solid"/>
            <a:headEnd type="triangle" w="med" len="med"/>
            <a:tailEnd type="none" w="med" len="med"/>
          </a:ln>
        </p:spPr>
      </p:cxnSp>
      <p:cxnSp>
        <p:nvCxnSpPr>
          <p:cNvPr id="10" name="直接连接符 7"/>
          <p:cNvCxnSpPr/>
          <p:nvPr/>
        </p:nvCxnSpPr>
        <p:spPr>
          <a:xfrm>
            <a:off x="7713787" y="2663254"/>
            <a:ext cx="0" cy="504825"/>
          </a:xfrm>
          <a:prstGeom prst="line">
            <a:avLst/>
          </a:prstGeom>
          <a:ln w="19050" cap="flat" cmpd="sng">
            <a:solidFill>
              <a:srgbClr val="0000CC"/>
            </a:solidFill>
            <a:prstDash val="solid"/>
            <a:headEnd type="none" w="med" len="med"/>
            <a:tailEnd type="none" w="med" len="med"/>
          </a:ln>
        </p:spPr>
      </p:cxnSp>
      <p:sp>
        <p:nvSpPr>
          <p:cNvPr id="14"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标志符数据表示</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2.1.2 高级数据表示——标志符数据表示</a:t>
            </a:r>
            <a:endParaRPr lang="en-US" altLang="zh-CN" sz="3400" dirty="0">
              <a:solidFill>
                <a:schemeClr val="dk1">
                  <a:lumMod val="75000"/>
                </a:schemeClr>
              </a:solidFill>
              <a:latin typeface="Arial" panose="020B0604020202020204" pitchFamily="34" charset="0"/>
            </a:endParaRPr>
          </a:p>
        </p:txBody>
      </p:sp>
      <p:cxnSp>
        <p:nvCxnSpPr>
          <p:cNvPr id="6" name="直接连接符 5"/>
          <p:cNvCxnSpPr/>
          <p:nvPr>
            <p:custDataLst>
              <p:tags r:id="rId3"/>
            </p:custDataLst>
          </p:nvPr>
        </p:nvCxnSpPr>
        <p:spPr>
          <a:xfrm>
            <a:off x="1851647" y="2303368"/>
            <a:ext cx="11430" cy="3669665"/>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菱形 57"/>
          <p:cNvSpPr/>
          <p:nvPr>
            <p:custDataLst>
              <p:tags r:id="rId4"/>
            </p:custDataLst>
          </p:nvPr>
        </p:nvSpPr>
        <p:spPr>
          <a:xfrm>
            <a:off x="1514475" y="1613535"/>
            <a:ext cx="688340" cy="689610"/>
          </a:xfrm>
          <a:prstGeom prst="diamond">
            <a:avLst/>
          </a:prstGeom>
          <a:solidFill>
            <a:srgbClr val="59C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35"/>
          </a:p>
        </p:txBody>
      </p:sp>
      <p:sp>
        <p:nvSpPr>
          <p:cNvPr id="59" name="菱形 58"/>
          <p:cNvSpPr/>
          <p:nvPr>
            <p:custDataLst>
              <p:tags r:id="rId5"/>
            </p:custDataLst>
          </p:nvPr>
        </p:nvSpPr>
        <p:spPr>
          <a:xfrm>
            <a:off x="1828800" y="1700530"/>
            <a:ext cx="423545" cy="424815"/>
          </a:xfrm>
          <a:prstGeom prst="diamond">
            <a:avLst/>
          </a:prstGeom>
          <a:solidFill>
            <a:srgbClr val="59C78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60" name="文本框 59"/>
          <p:cNvSpPr txBox="1"/>
          <p:nvPr>
            <p:custDataLst>
              <p:tags r:id="rId6"/>
            </p:custDataLst>
          </p:nvPr>
        </p:nvSpPr>
        <p:spPr>
          <a:xfrm>
            <a:off x="1499235" y="1789430"/>
            <a:ext cx="730250" cy="370840"/>
          </a:xfrm>
          <a:prstGeom prst="rect">
            <a:avLst/>
          </a:prstGeom>
          <a:noFill/>
        </p:spPr>
        <p:txBody>
          <a:bodyPr wrap="square" rtlCol="0">
            <a:normAutofit/>
          </a:bodyPr>
          <a:lstStyle/>
          <a:p>
            <a:pPr algn="ctr"/>
            <a:r>
              <a:rPr lang="en-US" altLang="zh-CN" sz="1600" b="1">
                <a:solidFill>
                  <a:srgbClr val="FFFFFF"/>
                </a:solidFill>
              </a:rPr>
              <a:t>01</a:t>
            </a:r>
            <a:endParaRPr lang="en-US" altLang="zh-CN" sz="1600" b="1">
              <a:solidFill>
                <a:srgbClr val="FFFFFF"/>
              </a:solidFill>
            </a:endParaRPr>
          </a:p>
        </p:txBody>
      </p:sp>
      <p:sp>
        <p:nvSpPr>
          <p:cNvPr id="63" name="菱形 62"/>
          <p:cNvSpPr/>
          <p:nvPr>
            <p:custDataLst>
              <p:tags r:id="rId7"/>
            </p:custDataLst>
          </p:nvPr>
        </p:nvSpPr>
        <p:spPr>
          <a:xfrm>
            <a:off x="1499235" y="2341880"/>
            <a:ext cx="688340" cy="689610"/>
          </a:xfrm>
          <a:prstGeom prst="diamond">
            <a:avLst/>
          </a:prstGeom>
          <a:solidFill>
            <a:srgbClr val="49C1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35"/>
          </a:p>
        </p:txBody>
      </p:sp>
      <p:sp>
        <p:nvSpPr>
          <p:cNvPr id="64" name="菱形 63"/>
          <p:cNvSpPr/>
          <p:nvPr>
            <p:custDataLst>
              <p:tags r:id="rId8"/>
            </p:custDataLst>
          </p:nvPr>
        </p:nvSpPr>
        <p:spPr>
          <a:xfrm>
            <a:off x="1814195" y="2428875"/>
            <a:ext cx="423545" cy="424815"/>
          </a:xfrm>
          <a:prstGeom prst="diamond">
            <a:avLst/>
          </a:prstGeom>
          <a:solidFill>
            <a:srgbClr val="49C1A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66" name="文本框 65"/>
          <p:cNvSpPr txBox="1"/>
          <p:nvPr>
            <p:custDataLst>
              <p:tags r:id="rId9"/>
            </p:custDataLst>
          </p:nvPr>
        </p:nvSpPr>
        <p:spPr>
          <a:xfrm>
            <a:off x="1505585" y="2517775"/>
            <a:ext cx="645160" cy="370840"/>
          </a:xfrm>
          <a:prstGeom prst="rect">
            <a:avLst/>
          </a:prstGeom>
          <a:noFill/>
        </p:spPr>
        <p:txBody>
          <a:bodyPr wrap="square" rtlCol="0">
            <a:normAutofit/>
          </a:bodyPr>
          <a:lstStyle/>
          <a:p>
            <a:pPr algn="ctr"/>
            <a:r>
              <a:rPr lang="en-US" altLang="zh-CN" sz="1600" b="1">
                <a:solidFill>
                  <a:srgbClr val="FFFFFF"/>
                </a:solidFill>
              </a:rPr>
              <a:t>02</a:t>
            </a:r>
            <a:endParaRPr lang="en-US" altLang="zh-CN" sz="1600" b="1">
              <a:solidFill>
                <a:srgbClr val="FFFFFF"/>
              </a:solidFill>
            </a:endParaRPr>
          </a:p>
        </p:txBody>
      </p:sp>
      <p:sp>
        <p:nvSpPr>
          <p:cNvPr id="77" name="菱形 76"/>
          <p:cNvSpPr/>
          <p:nvPr>
            <p:custDataLst>
              <p:tags r:id="rId10"/>
            </p:custDataLst>
          </p:nvPr>
        </p:nvSpPr>
        <p:spPr>
          <a:xfrm>
            <a:off x="1499235" y="3069590"/>
            <a:ext cx="688340" cy="689610"/>
          </a:xfrm>
          <a:prstGeom prst="diamond">
            <a:avLst/>
          </a:prstGeom>
          <a:solidFill>
            <a:srgbClr val="48AA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35"/>
          </a:p>
        </p:txBody>
      </p:sp>
      <p:sp>
        <p:nvSpPr>
          <p:cNvPr id="82" name="菱形 81"/>
          <p:cNvSpPr/>
          <p:nvPr>
            <p:custDataLst>
              <p:tags r:id="rId11"/>
            </p:custDataLst>
          </p:nvPr>
        </p:nvSpPr>
        <p:spPr>
          <a:xfrm>
            <a:off x="1814195" y="3156585"/>
            <a:ext cx="423545" cy="424815"/>
          </a:xfrm>
          <a:prstGeom prst="diamond">
            <a:avLst/>
          </a:prstGeom>
          <a:solidFill>
            <a:srgbClr val="48AAC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7" name="文本框 96"/>
          <p:cNvSpPr txBox="1"/>
          <p:nvPr>
            <p:custDataLst>
              <p:tags r:id="rId12"/>
            </p:custDataLst>
          </p:nvPr>
        </p:nvSpPr>
        <p:spPr>
          <a:xfrm>
            <a:off x="1505585" y="3245485"/>
            <a:ext cx="639445" cy="370840"/>
          </a:xfrm>
          <a:prstGeom prst="rect">
            <a:avLst/>
          </a:prstGeom>
          <a:noFill/>
        </p:spPr>
        <p:txBody>
          <a:bodyPr wrap="square" rtlCol="0">
            <a:normAutofit/>
          </a:bodyPr>
          <a:lstStyle/>
          <a:p>
            <a:pPr algn="ctr"/>
            <a:r>
              <a:rPr lang="en-US" altLang="zh-CN" sz="1600" b="1">
                <a:solidFill>
                  <a:srgbClr val="FFFFFF"/>
                </a:solidFill>
              </a:rPr>
              <a:t>03</a:t>
            </a:r>
            <a:endParaRPr lang="en-US" altLang="zh-CN" sz="1600" b="1">
              <a:solidFill>
                <a:srgbClr val="FFFFFF"/>
              </a:solidFill>
            </a:endParaRPr>
          </a:p>
        </p:txBody>
      </p:sp>
      <p:sp>
        <p:nvSpPr>
          <p:cNvPr id="99" name="菱形 98"/>
          <p:cNvSpPr/>
          <p:nvPr>
            <p:custDataLst>
              <p:tags r:id="rId13"/>
            </p:custDataLst>
          </p:nvPr>
        </p:nvSpPr>
        <p:spPr>
          <a:xfrm>
            <a:off x="1514475" y="3869690"/>
            <a:ext cx="688340" cy="689610"/>
          </a:xfrm>
          <a:prstGeom prst="diamond">
            <a:avLst/>
          </a:prstGeom>
          <a:solidFill>
            <a:srgbClr val="5B9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35"/>
          </a:p>
        </p:txBody>
      </p:sp>
      <p:sp>
        <p:nvSpPr>
          <p:cNvPr id="100" name="菱形 99"/>
          <p:cNvSpPr/>
          <p:nvPr>
            <p:custDataLst>
              <p:tags r:id="rId14"/>
            </p:custDataLst>
          </p:nvPr>
        </p:nvSpPr>
        <p:spPr>
          <a:xfrm>
            <a:off x="1828800" y="3956685"/>
            <a:ext cx="423545" cy="424815"/>
          </a:xfrm>
          <a:prstGeom prst="diamond">
            <a:avLst/>
          </a:prstGeom>
          <a:solidFill>
            <a:srgbClr val="5B99C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2" name="文本框 101"/>
          <p:cNvSpPr txBox="1"/>
          <p:nvPr>
            <p:custDataLst>
              <p:tags r:id="rId15"/>
            </p:custDataLst>
          </p:nvPr>
        </p:nvSpPr>
        <p:spPr>
          <a:xfrm>
            <a:off x="1499235" y="4045585"/>
            <a:ext cx="730250" cy="370840"/>
          </a:xfrm>
          <a:prstGeom prst="rect">
            <a:avLst/>
          </a:prstGeom>
          <a:noFill/>
        </p:spPr>
        <p:txBody>
          <a:bodyPr wrap="square" rtlCol="0">
            <a:normAutofit/>
          </a:bodyPr>
          <a:lstStyle/>
          <a:p>
            <a:pPr algn="ctr"/>
            <a:r>
              <a:rPr lang="en-US" altLang="zh-CN" sz="1600" b="1">
                <a:solidFill>
                  <a:srgbClr val="FFFFFF"/>
                </a:solidFill>
              </a:rPr>
              <a:t>04</a:t>
            </a:r>
            <a:endParaRPr lang="en-US" altLang="zh-CN" sz="1600" b="1">
              <a:solidFill>
                <a:srgbClr val="FFFFFF"/>
              </a:solidFill>
            </a:endParaRPr>
          </a:p>
        </p:txBody>
      </p:sp>
      <p:sp>
        <p:nvSpPr>
          <p:cNvPr id="7" name="文本框 6"/>
          <p:cNvSpPr txBox="1"/>
          <p:nvPr>
            <p:custDataLst>
              <p:tags r:id="rId16"/>
            </p:custDataLst>
          </p:nvPr>
        </p:nvSpPr>
        <p:spPr>
          <a:xfrm>
            <a:off x="1851660" y="1557020"/>
            <a:ext cx="6220460" cy="636270"/>
          </a:xfrm>
          <a:prstGeom prst="rect">
            <a:avLst/>
          </a:prstGeom>
          <a:noFill/>
        </p:spPr>
        <p:txBody>
          <a:bodyPr wrap="square" rtlCol="0" anchor="t">
            <a:noAutofit/>
          </a:bodyPr>
          <a:lstStyle/>
          <a:p>
            <a:pPr lvl="1"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00"/>
                </a:solidFill>
                <a:latin typeface="微软雅黑" panose="020B0503020204020204" pitchFamily="34" charset="-122"/>
                <a:ea typeface="微软雅黑" panose="020B0503020204020204" pitchFamily="34" charset="-122"/>
                <a:sym typeface="+mn-ea"/>
              </a:rPr>
              <a:t>简化了指令系统和程序设计</a:t>
            </a:r>
            <a:endParaRPr lang="zh-CN" altLang="en-US" sz="1800" dirty="0">
              <a:solidFill>
                <a:srgbClr val="000000"/>
              </a:solidFill>
              <a:latin typeface="微软雅黑" panose="020B0503020204020204" pitchFamily="34" charset="-122"/>
              <a:ea typeface="微软雅黑" panose="020B0503020204020204" pitchFamily="34" charset="-122"/>
              <a:sym typeface="+mn-ea"/>
            </a:endParaRPr>
          </a:p>
          <a:p>
            <a:pPr lvl="1"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CC"/>
                </a:solidFill>
                <a:latin typeface="微软雅黑" panose="020B0503020204020204" pitchFamily="34" charset="-122"/>
                <a:ea typeface="微软雅黑" panose="020B0503020204020204" pitchFamily="34" charset="-122"/>
                <a:sym typeface="+mn-ea"/>
              </a:rPr>
              <a:t>减少指令种类</a:t>
            </a:r>
            <a:endParaRPr lang="zh-CN" altLang="en-US" sz="1800" dirty="0">
              <a:solidFill>
                <a:srgbClr val="0000CC"/>
              </a:solidFill>
              <a:latin typeface="微软雅黑" panose="020B0503020204020204" pitchFamily="34" charset="-122"/>
              <a:ea typeface="微软雅黑" panose="020B0503020204020204" pitchFamily="34" charset="-122"/>
            </a:endParaRPr>
          </a:p>
          <a:p>
            <a:pPr lvl="1" indent="0" algn="l" eaLnBrk="1" latinLnBrk="0" hangingPunct="1">
              <a:spcBef>
                <a:spcPts val="0"/>
              </a:spcBef>
              <a:spcAft>
                <a:spcPts val="0"/>
              </a:spcAft>
              <a:buClr>
                <a:schemeClr val="accent1"/>
              </a:buClr>
              <a:buSzPct val="70000"/>
              <a:buFont typeface="Wingdings" panose="05000000000000000000" pitchFamily="2" charset="2"/>
              <a:buNone/>
            </a:pPr>
            <a:endParaRPr lang="zh-CN" altLang="en-US" sz="18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 name="文本框 32"/>
          <p:cNvSpPr txBox="1"/>
          <p:nvPr>
            <p:custDataLst>
              <p:tags r:id="rId17"/>
            </p:custDataLst>
          </p:nvPr>
        </p:nvSpPr>
        <p:spPr>
          <a:xfrm>
            <a:off x="1367790" y="1079500"/>
            <a:ext cx="5765800" cy="398780"/>
          </a:xfrm>
          <a:prstGeom prst="rect">
            <a:avLst/>
          </a:prstGeom>
          <a:noFill/>
        </p:spPr>
        <p:txBody>
          <a:bodyPr wrap="square" rtlCol="0" anchor="t">
            <a:spAutoFit/>
          </a:bodyPr>
          <a:lstStyle/>
          <a:p>
            <a:pPr marL="0" indent="0">
              <a:spcBef>
                <a:spcPts val="200"/>
              </a:spcBef>
              <a:spcAft>
                <a:spcPts val="200"/>
              </a:spcAft>
              <a:buClr>
                <a:schemeClr val="accent1"/>
              </a:buClr>
              <a:buSzPct val="70000"/>
              <a:buFont typeface="Wingdings" panose="05000000000000000000" pitchFamily="2" charset="2"/>
              <a:buNone/>
            </a:pPr>
            <a:r>
              <a:rPr lang="zh-CN" altLang="en-US" sz="2000" b="1" dirty="0">
                <a:solidFill>
                  <a:schemeClr val="accent1"/>
                </a:solidFill>
                <a:latin typeface="微软雅黑" panose="020B0503020204020204" pitchFamily="34" charset="-122"/>
                <a:ea typeface="微软雅黑" panose="020B0503020204020204" pitchFamily="34" charset="-122"/>
                <a:sym typeface="+mn-ea"/>
              </a:rPr>
              <a:t>标志符数据表示的主要优点</a:t>
            </a:r>
            <a:endParaRPr lang="zh-CN" altLang="en-US" sz="2000" b="1"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5" name="菱形 34"/>
          <p:cNvSpPr/>
          <p:nvPr>
            <p:custDataLst>
              <p:tags r:id="rId18"/>
            </p:custDataLst>
          </p:nvPr>
        </p:nvSpPr>
        <p:spPr>
          <a:xfrm>
            <a:off x="1514475" y="4658995"/>
            <a:ext cx="688340" cy="689610"/>
          </a:xfrm>
          <a:prstGeom prst="diamond">
            <a:avLst/>
          </a:prstGeom>
          <a:solidFill>
            <a:srgbClr val="B0B1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35"/>
          </a:p>
        </p:txBody>
      </p:sp>
      <p:sp>
        <p:nvSpPr>
          <p:cNvPr id="36" name="菱形 35"/>
          <p:cNvSpPr/>
          <p:nvPr>
            <p:custDataLst>
              <p:tags r:id="rId19"/>
            </p:custDataLst>
          </p:nvPr>
        </p:nvSpPr>
        <p:spPr>
          <a:xfrm>
            <a:off x="1828800" y="4745990"/>
            <a:ext cx="423545" cy="424815"/>
          </a:xfrm>
          <a:prstGeom prst="diamond">
            <a:avLst/>
          </a:prstGeom>
          <a:solidFill>
            <a:srgbClr val="B0B1D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37" name="文本框 36"/>
          <p:cNvSpPr txBox="1"/>
          <p:nvPr>
            <p:custDataLst>
              <p:tags r:id="rId20"/>
            </p:custDataLst>
          </p:nvPr>
        </p:nvSpPr>
        <p:spPr>
          <a:xfrm>
            <a:off x="1542415" y="4827270"/>
            <a:ext cx="645160" cy="370840"/>
          </a:xfrm>
          <a:prstGeom prst="rect">
            <a:avLst/>
          </a:prstGeom>
          <a:noFill/>
        </p:spPr>
        <p:txBody>
          <a:bodyPr wrap="square" rtlCol="0">
            <a:normAutofit/>
          </a:bodyPr>
          <a:lstStyle/>
          <a:p>
            <a:pPr algn="ctr"/>
            <a:r>
              <a:rPr lang="en-US" altLang="zh-CN" sz="1600" b="1">
                <a:solidFill>
                  <a:srgbClr val="FFFFFF"/>
                </a:solidFill>
              </a:rPr>
              <a:t>05</a:t>
            </a:r>
            <a:endParaRPr lang="en-US" altLang="zh-CN" sz="1600" b="1">
              <a:solidFill>
                <a:srgbClr val="FFFFFF"/>
              </a:solidFill>
            </a:endParaRPr>
          </a:p>
        </p:txBody>
      </p:sp>
      <p:sp>
        <p:nvSpPr>
          <p:cNvPr id="12" name="菱形 11"/>
          <p:cNvSpPr/>
          <p:nvPr>
            <p:custDataLst>
              <p:tags r:id="rId21"/>
            </p:custDataLst>
          </p:nvPr>
        </p:nvSpPr>
        <p:spPr>
          <a:xfrm>
            <a:off x="1514475" y="5431790"/>
            <a:ext cx="688340" cy="689610"/>
          </a:xfrm>
          <a:prstGeom prst="diamond">
            <a:avLst/>
          </a:prstGeom>
          <a:solidFill>
            <a:srgbClr val="7B7C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135"/>
          </a:p>
        </p:txBody>
      </p:sp>
      <p:sp>
        <p:nvSpPr>
          <p:cNvPr id="13" name="菱形 12"/>
          <p:cNvSpPr/>
          <p:nvPr>
            <p:custDataLst>
              <p:tags r:id="rId22"/>
            </p:custDataLst>
          </p:nvPr>
        </p:nvSpPr>
        <p:spPr>
          <a:xfrm>
            <a:off x="1828800" y="5518785"/>
            <a:ext cx="423545" cy="424815"/>
          </a:xfrm>
          <a:prstGeom prst="diamond">
            <a:avLst/>
          </a:prstGeom>
          <a:solidFill>
            <a:srgbClr val="7B7CB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4" name="文本框 13"/>
          <p:cNvSpPr txBox="1"/>
          <p:nvPr>
            <p:custDataLst>
              <p:tags r:id="rId23"/>
            </p:custDataLst>
          </p:nvPr>
        </p:nvSpPr>
        <p:spPr>
          <a:xfrm>
            <a:off x="1542415" y="5600065"/>
            <a:ext cx="645160" cy="370840"/>
          </a:xfrm>
          <a:prstGeom prst="rect">
            <a:avLst/>
          </a:prstGeom>
          <a:noFill/>
        </p:spPr>
        <p:txBody>
          <a:bodyPr wrap="square" rtlCol="0">
            <a:normAutofit/>
          </a:bodyPr>
          <a:lstStyle/>
          <a:p>
            <a:pPr algn="ctr"/>
            <a:r>
              <a:rPr lang="en-US" altLang="zh-CN" sz="1600" b="1">
                <a:solidFill>
                  <a:srgbClr val="FFFFFF"/>
                </a:solidFill>
              </a:rPr>
              <a:t>06</a:t>
            </a:r>
            <a:endParaRPr lang="en-US" altLang="zh-CN" sz="1600" b="1">
              <a:solidFill>
                <a:srgbClr val="FFFFFF"/>
              </a:solidFill>
            </a:endParaRPr>
          </a:p>
        </p:txBody>
      </p:sp>
      <p:sp>
        <p:nvSpPr>
          <p:cNvPr id="16" name="文本框 15"/>
          <p:cNvSpPr txBox="1"/>
          <p:nvPr>
            <p:custDataLst>
              <p:tags r:id="rId24"/>
            </p:custDataLst>
          </p:nvPr>
        </p:nvSpPr>
        <p:spPr>
          <a:xfrm>
            <a:off x="2282190" y="2326005"/>
            <a:ext cx="6220460" cy="636270"/>
          </a:xfrm>
          <a:prstGeom prst="rect">
            <a:avLst/>
          </a:prstGeom>
          <a:noFill/>
        </p:spPr>
        <p:txBody>
          <a:bodyPr wrap="square" rtlCol="0" anchor="t">
            <a:noAutofit/>
          </a:bodyPr>
          <a:lstStyle/>
          <a:p>
            <a:pPr marL="0" lvl="1"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00"/>
                </a:solidFill>
                <a:latin typeface="微软雅黑" panose="020B0503020204020204" pitchFamily="34" charset="-122"/>
                <a:ea typeface="微软雅黑" panose="020B0503020204020204" pitchFamily="34" charset="-122"/>
                <a:sym typeface="+mn-ea"/>
              </a:rPr>
              <a:t>简化了编译程序</a:t>
            </a:r>
            <a:endParaRPr lang="zh-CN" altLang="en-US" sz="1800" dirty="0">
              <a:solidFill>
                <a:srgbClr val="000000"/>
              </a:solidFill>
              <a:latin typeface="微软雅黑" panose="020B0503020204020204" pitchFamily="34" charset="-122"/>
              <a:ea typeface="微软雅黑" panose="020B0503020204020204" pitchFamily="34" charset="-122"/>
            </a:endParaRPr>
          </a:p>
          <a:p>
            <a:pPr marL="0" lvl="2"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CC"/>
                </a:solidFill>
                <a:latin typeface="微软雅黑" panose="020B0503020204020204" pitchFamily="34" charset="-122"/>
                <a:ea typeface="微软雅黑" panose="020B0503020204020204" pitchFamily="34" charset="-122"/>
                <a:sym typeface="+mn-ea"/>
              </a:rPr>
              <a:t>不用做复杂的映射</a:t>
            </a:r>
            <a:endParaRPr lang="zh-CN" altLang="en-US" sz="1800" dirty="0">
              <a:solidFill>
                <a:srgbClr val="0000CC"/>
              </a:solidFill>
              <a:latin typeface="微软雅黑" panose="020B0503020204020204" pitchFamily="34" charset="-122"/>
              <a:ea typeface="微软雅黑" panose="020B0503020204020204" pitchFamily="34" charset="-122"/>
            </a:endParaRPr>
          </a:p>
          <a:p>
            <a:pPr lvl="1" indent="0" algn="l" eaLnBrk="1" latinLnBrk="0" hangingPunct="1">
              <a:spcBef>
                <a:spcPts val="0"/>
              </a:spcBef>
              <a:spcAft>
                <a:spcPts val="0"/>
              </a:spcAft>
              <a:buClr>
                <a:schemeClr val="accent1"/>
              </a:buClr>
              <a:buSzPct val="70000"/>
              <a:buFont typeface="Wingdings" panose="05000000000000000000" pitchFamily="2" charset="2"/>
              <a:buNone/>
            </a:pPr>
            <a:endParaRPr lang="zh-CN" altLang="en-US" sz="18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文本框 18"/>
          <p:cNvSpPr txBox="1"/>
          <p:nvPr>
            <p:custDataLst>
              <p:tags r:id="rId25"/>
            </p:custDataLst>
          </p:nvPr>
        </p:nvSpPr>
        <p:spPr>
          <a:xfrm>
            <a:off x="2293620" y="3081020"/>
            <a:ext cx="6622415" cy="636270"/>
          </a:xfrm>
          <a:prstGeom prst="rect">
            <a:avLst/>
          </a:prstGeom>
          <a:noFill/>
        </p:spPr>
        <p:txBody>
          <a:bodyPr wrap="square" rtlCol="0" anchor="t">
            <a:noAutofit/>
          </a:bodyPr>
          <a:lstStyle/>
          <a:p>
            <a:pPr marL="0" lvl="1"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00"/>
                </a:solidFill>
                <a:latin typeface="微软雅黑" panose="020B0503020204020204" pitchFamily="34" charset="-122"/>
                <a:ea typeface="微软雅黑" panose="020B0503020204020204" pitchFamily="34" charset="-122"/>
                <a:sym typeface="+mn-ea"/>
              </a:rPr>
              <a:t>便于实现一致性校验</a:t>
            </a:r>
            <a:endParaRPr lang="zh-CN" altLang="en-US" sz="1800" dirty="0">
              <a:solidFill>
                <a:srgbClr val="000000"/>
              </a:solidFill>
              <a:latin typeface="微软雅黑" panose="020B0503020204020204" pitchFamily="34" charset="-122"/>
              <a:ea typeface="微软雅黑" panose="020B0503020204020204" pitchFamily="34" charset="-122"/>
            </a:endParaRPr>
          </a:p>
          <a:p>
            <a:pPr marL="0" lvl="2"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CC"/>
                </a:solidFill>
                <a:latin typeface="微软雅黑" panose="020B0503020204020204" pitchFamily="34" charset="-122"/>
                <a:ea typeface="微软雅黑" panose="020B0503020204020204" pitchFamily="34" charset="-122"/>
                <a:sym typeface="+mn-ea"/>
              </a:rPr>
              <a:t>硬件快速检测程序设计错误，例如整数相加，操作数是字符串</a:t>
            </a:r>
            <a:endParaRPr lang="zh-CN" altLang="en-US" sz="1800" dirty="0">
              <a:solidFill>
                <a:srgbClr val="0000CC"/>
              </a:solidFill>
              <a:latin typeface="微软雅黑" panose="020B0503020204020204" pitchFamily="34" charset="-122"/>
              <a:ea typeface="微软雅黑" panose="020B0503020204020204" pitchFamily="34" charset="-122"/>
            </a:endParaRPr>
          </a:p>
          <a:p>
            <a:pPr lvl="1" indent="0" algn="l" eaLnBrk="1" latinLnBrk="0" hangingPunct="1">
              <a:spcBef>
                <a:spcPts val="0"/>
              </a:spcBef>
              <a:spcAft>
                <a:spcPts val="0"/>
              </a:spcAft>
              <a:buClr>
                <a:schemeClr val="accent1"/>
              </a:buClr>
              <a:buSzPct val="70000"/>
              <a:buFont typeface="Wingdings" panose="05000000000000000000" pitchFamily="2" charset="2"/>
              <a:buNone/>
            </a:pPr>
            <a:endParaRPr lang="zh-CN" altLang="en-US" sz="18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custDataLst>
              <p:tags r:id="rId26"/>
            </p:custDataLst>
          </p:nvPr>
        </p:nvSpPr>
        <p:spPr>
          <a:xfrm>
            <a:off x="2293620" y="3850005"/>
            <a:ext cx="6220460" cy="636270"/>
          </a:xfrm>
          <a:prstGeom prst="rect">
            <a:avLst/>
          </a:prstGeom>
          <a:noFill/>
        </p:spPr>
        <p:txBody>
          <a:bodyPr wrap="square" rtlCol="0" anchor="t">
            <a:noAutofit/>
          </a:bodyPr>
          <a:lstStyle/>
          <a:p>
            <a:pPr marL="0" lvl="1"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00"/>
                </a:solidFill>
                <a:latin typeface="微软雅黑" panose="020B0503020204020204" pitchFamily="34" charset="-122"/>
                <a:ea typeface="微软雅黑" panose="020B0503020204020204" pitchFamily="34" charset="-122"/>
                <a:sym typeface="+mn-ea"/>
              </a:rPr>
              <a:t>能由硬件自动变换数据类型</a:t>
            </a:r>
            <a:endParaRPr lang="zh-CN" altLang="en-US" sz="1800" dirty="0">
              <a:solidFill>
                <a:srgbClr val="000000"/>
              </a:solidFill>
              <a:latin typeface="微软雅黑" panose="020B0503020204020204" pitchFamily="34" charset="-122"/>
              <a:ea typeface="微软雅黑" panose="020B0503020204020204" pitchFamily="34" charset="-122"/>
            </a:endParaRPr>
          </a:p>
          <a:p>
            <a:pPr marL="0" lvl="2"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CC"/>
                </a:solidFill>
                <a:latin typeface="微软雅黑" panose="020B0503020204020204" pitchFamily="34" charset="-122"/>
                <a:ea typeface="微软雅黑" panose="020B0503020204020204" pitchFamily="34" charset="-122"/>
                <a:sym typeface="+mn-ea"/>
              </a:rPr>
              <a:t>硬件自动进行类型转换，例如整型转浮点</a:t>
            </a:r>
            <a:endParaRPr lang="zh-CN" altLang="en-US" sz="1800" dirty="0">
              <a:solidFill>
                <a:srgbClr val="0000CC"/>
              </a:solidFill>
              <a:latin typeface="微软雅黑" panose="020B0503020204020204" pitchFamily="34" charset="-122"/>
              <a:ea typeface="微软雅黑" panose="020B0503020204020204" pitchFamily="34" charset="-122"/>
            </a:endParaRPr>
          </a:p>
          <a:p>
            <a:pPr lvl="1" indent="0" algn="l" eaLnBrk="1" latinLnBrk="0" hangingPunct="1">
              <a:spcBef>
                <a:spcPts val="0"/>
              </a:spcBef>
              <a:spcAft>
                <a:spcPts val="0"/>
              </a:spcAft>
              <a:buClr>
                <a:schemeClr val="accent1"/>
              </a:buClr>
              <a:buSzPct val="70000"/>
              <a:buFont typeface="Wingdings" panose="05000000000000000000" pitchFamily="2" charset="2"/>
              <a:buNone/>
            </a:pPr>
            <a:endParaRPr lang="zh-CN" altLang="en-US" sz="18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custDataLst>
              <p:tags r:id="rId27"/>
            </p:custDataLst>
          </p:nvPr>
        </p:nvSpPr>
        <p:spPr>
          <a:xfrm>
            <a:off x="2302510" y="4660265"/>
            <a:ext cx="6220460" cy="636270"/>
          </a:xfrm>
          <a:prstGeom prst="rect">
            <a:avLst/>
          </a:prstGeom>
          <a:noFill/>
        </p:spPr>
        <p:txBody>
          <a:bodyPr wrap="square" rtlCol="0" anchor="t">
            <a:noAutofit/>
          </a:bodyPr>
          <a:lstStyle/>
          <a:p>
            <a:pPr marL="0" lvl="1"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00"/>
                </a:solidFill>
                <a:latin typeface="微软雅黑" panose="020B0503020204020204" pitchFamily="34" charset="-122"/>
                <a:ea typeface="微软雅黑" panose="020B0503020204020204" pitchFamily="34" charset="-122"/>
                <a:sym typeface="+mn-ea"/>
              </a:rPr>
              <a:t>支持数据库系统的实现与数据类型无关的要求</a:t>
            </a:r>
            <a:endParaRPr lang="zh-CN" altLang="en-US" sz="1800" dirty="0">
              <a:solidFill>
                <a:srgbClr val="000000"/>
              </a:solidFill>
              <a:latin typeface="微软雅黑" panose="020B0503020204020204" pitchFamily="34" charset="-122"/>
              <a:ea typeface="微软雅黑" panose="020B0503020204020204" pitchFamily="34" charset="-122"/>
            </a:endParaRPr>
          </a:p>
          <a:p>
            <a:pPr marL="0" lvl="2"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CC"/>
                </a:solidFill>
                <a:latin typeface="微软雅黑" panose="020B0503020204020204" pitchFamily="34" charset="-122"/>
                <a:ea typeface="微软雅黑" panose="020B0503020204020204" pitchFamily="34" charset="-122"/>
                <a:sym typeface="+mn-ea"/>
              </a:rPr>
              <a:t>使程序不用修改即可处理多种不同类型的数据</a:t>
            </a:r>
            <a:endParaRPr lang="zh-CN" altLang="en-US" sz="1800" dirty="0">
              <a:solidFill>
                <a:srgbClr val="0000CC"/>
              </a:solidFill>
              <a:latin typeface="微软雅黑" panose="020B0503020204020204" pitchFamily="34" charset="-122"/>
              <a:ea typeface="微软雅黑" panose="020B0503020204020204" pitchFamily="34" charset="-122"/>
            </a:endParaRPr>
          </a:p>
          <a:p>
            <a:pPr lvl="1" indent="0" algn="l" eaLnBrk="1" latinLnBrk="0" hangingPunct="1">
              <a:spcBef>
                <a:spcPts val="0"/>
              </a:spcBef>
              <a:spcAft>
                <a:spcPts val="0"/>
              </a:spcAft>
              <a:buClr>
                <a:schemeClr val="accent1"/>
              </a:buClr>
              <a:buSzPct val="70000"/>
              <a:buFont typeface="Wingdings" panose="05000000000000000000" pitchFamily="2" charset="2"/>
              <a:buNone/>
            </a:pPr>
            <a:endParaRPr lang="zh-CN" altLang="en-US" sz="18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custDataLst>
              <p:tags r:id="rId28"/>
            </p:custDataLst>
          </p:nvPr>
        </p:nvSpPr>
        <p:spPr>
          <a:xfrm>
            <a:off x="2302510" y="5429250"/>
            <a:ext cx="6220460" cy="636270"/>
          </a:xfrm>
          <a:prstGeom prst="rect">
            <a:avLst/>
          </a:prstGeom>
          <a:noFill/>
        </p:spPr>
        <p:txBody>
          <a:bodyPr wrap="square" rtlCol="0" anchor="t">
            <a:noAutofit/>
          </a:bodyPr>
          <a:lstStyle/>
          <a:p>
            <a:pPr marL="0" lvl="1"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00"/>
                </a:solidFill>
                <a:latin typeface="微软雅黑" panose="020B0503020204020204" pitchFamily="34" charset="-122"/>
                <a:ea typeface="微软雅黑" panose="020B0503020204020204" pitchFamily="34" charset="-122"/>
                <a:sym typeface="+mn-ea"/>
              </a:rPr>
              <a:t>为软件调试和应用软件开发提供了支持</a:t>
            </a:r>
            <a:endParaRPr lang="zh-CN" altLang="en-US" sz="1800" dirty="0">
              <a:solidFill>
                <a:srgbClr val="000000"/>
              </a:solidFill>
              <a:latin typeface="微软雅黑" panose="020B0503020204020204" pitchFamily="34" charset="-122"/>
              <a:ea typeface="微软雅黑" panose="020B0503020204020204" pitchFamily="34" charset="-122"/>
            </a:endParaRPr>
          </a:p>
          <a:p>
            <a:pPr marL="0" lvl="2" indent="0" algn="l" eaLnBrk="1" latinLnBrk="0" hangingPunct="1">
              <a:spcBef>
                <a:spcPts val="0"/>
              </a:spcBef>
              <a:spcAft>
                <a:spcPts val="0"/>
              </a:spcAft>
              <a:buClr>
                <a:schemeClr val="accent1"/>
              </a:buClr>
              <a:buSzPct val="70000"/>
              <a:buFont typeface="Wingdings" panose="05000000000000000000" pitchFamily="2" charset="2"/>
              <a:buNone/>
            </a:pPr>
            <a:r>
              <a:rPr lang="zh-CN" altLang="en-US" sz="1800" dirty="0">
                <a:solidFill>
                  <a:srgbClr val="0000CC"/>
                </a:solidFill>
                <a:latin typeface="微软雅黑" panose="020B0503020204020204" pitchFamily="34" charset="-122"/>
                <a:ea typeface="微软雅黑" panose="020B0503020204020204" pitchFamily="34" charset="-122"/>
                <a:sym typeface="+mn-ea"/>
              </a:rPr>
              <a:t>可用软件定义捕获标志位设置断点，便于调试</a:t>
            </a:r>
            <a:endParaRPr lang="zh-CN" altLang="en-US" sz="1800" dirty="0">
              <a:solidFill>
                <a:srgbClr val="0000CC"/>
              </a:solidFill>
              <a:latin typeface="微软雅黑" panose="020B0503020204020204" pitchFamily="34" charset="-122"/>
              <a:ea typeface="微软雅黑" panose="020B0503020204020204" pitchFamily="34" charset="-122"/>
            </a:endParaRPr>
          </a:p>
          <a:p>
            <a:pPr lvl="1" indent="0" algn="l" eaLnBrk="1" latinLnBrk="0" hangingPunct="1">
              <a:spcBef>
                <a:spcPts val="0"/>
              </a:spcBef>
              <a:spcAft>
                <a:spcPts val="0"/>
              </a:spcAft>
              <a:buClr>
                <a:schemeClr val="accent1"/>
              </a:buClr>
              <a:buSzPct val="70000"/>
              <a:buFont typeface="Wingdings" panose="05000000000000000000" pitchFamily="2" charset="2"/>
              <a:buNone/>
            </a:pPr>
            <a:endParaRPr lang="zh-CN" altLang="en-US" sz="1800" spc="100" dirty="0">
              <a:ln w="3175">
                <a:noFill/>
                <a:prstDash val="dash"/>
              </a:ln>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3" name="图片 22" descr="微信截图_20240112211134"/>
          <p:cNvPicPr>
            <a:picLocks noChangeAspect="1"/>
          </p:cNvPicPr>
          <p:nvPr>
            <p:custDataLst>
              <p:tags r:id="rId29"/>
            </p:custDataLst>
          </p:nvPr>
        </p:nvPicPr>
        <p:blipFill>
          <a:blip r:embed="rId30"/>
          <a:stretch>
            <a:fillRect/>
          </a:stretch>
        </p:blipFill>
        <p:spPr>
          <a:xfrm>
            <a:off x="9216390" y="201295"/>
            <a:ext cx="1895475" cy="485775"/>
          </a:xfrm>
          <a:prstGeom prst="rect">
            <a:avLst/>
          </a:prstGeom>
        </p:spPr>
      </p:pic>
    </p:spTree>
    <p:custDataLst>
      <p:tags r:id="rId3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文本框 133"/>
          <p:cNvSpPr txBox="1"/>
          <p:nvPr>
            <p:custDataLst>
              <p:tags r:id="rId1"/>
            </p:custDataLst>
          </p:nvPr>
        </p:nvSpPr>
        <p:spPr>
          <a:xfrm>
            <a:off x="2733675" y="1614170"/>
            <a:ext cx="7967345" cy="2169795"/>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pPr marL="0" lvl="0" indent="0" algn="l" eaLnBrk="1" latinLnBrk="0" hangingPunct="1">
              <a:lnSpc>
                <a:spcPct val="130000"/>
              </a:lnSpc>
              <a:spcBef>
                <a:spcPts val="0"/>
              </a:spcBef>
              <a:spcAft>
                <a:spcPts val="0"/>
              </a:spcAft>
              <a:buSzPct val="100000"/>
            </a:pPr>
            <a:r>
              <a:rPr lang="zh-CN" altLang="en-US" sz="2000" b="1" spc="200" dirty="0">
                <a:solidFill>
                  <a:schemeClr val="dk1">
                    <a:lumMod val="75000"/>
                  </a:schemeClr>
                </a:solidFill>
                <a:latin typeface="Arial" panose="020B0604020202020204" pitchFamily="34" charset="0"/>
                <a:ea typeface="微软雅黑" panose="020B0503020204020204" pitchFamily="34" charset="-122"/>
              </a:rPr>
              <a:t>本章着重从</a:t>
            </a:r>
            <a:r>
              <a:rPr lang="zh-CN" altLang="en-US" sz="2000" b="1" spc="200" dirty="0">
                <a:solidFill>
                  <a:srgbClr val="FF0000"/>
                </a:solidFill>
                <a:latin typeface="Arial" panose="020B0604020202020204" pitchFamily="34" charset="0"/>
                <a:ea typeface="微软雅黑" panose="020B0503020204020204" pitchFamily="34" charset="-122"/>
              </a:rPr>
              <a:t>数据表示、寻址方式、指令系统</a:t>
            </a:r>
            <a:r>
              <a:rPr lang="zh-CN" altLang="en-US" sz="2000" b="1" spc="200" dirty="0">
                <a:solidFill>
                  <a:schemeClr val="dk1">
                    <a:lumMod val="75000"/>
                  </a:schemeClr>
                </a:solidFill>
                <a:latin typeface="Arial" panose="020B0604020202020204" pitchFamily="34" charset="0"/>
                <a:ea typeface="微软雅黑" panose="020B0503020204020204" pitchFamily="34" charset="-122"/>
              </a:rPr>
              <a:t>的设计与改进等方面分析应如何合理分配软、硬件功能，给程序设计提供好的界面。</a:t>
            </a:r>
            <a:endParaRPr lang="zh-CN" altLang="en-US" sz="2000" b="1" spc="200" dirty="0">
              <a:solidFill>
                <a:schemeClr val="dk1">
                  <a:lumMod val="75000"/>
                </a:schemeClr>
              </a:solidFill>
              <a:latin typeface="Arial" panose="020B0604020202020204" pitchFamily="34" charset="0"/>
              <a:ea typeface="微软雅黑" panose="020B0503020204020204" pitchFamily="34" charset="-122"/>
            </a:endParaRPr>
          </a:p>
        </p:txBody>
      </p:sp>
      <p:sp>
        <p:nvSpPr>
          <p:cNvPr id="129" name="Shape 1489"/>
          <p:cNvSpPr/>
          <p:nvPr>
            <p:custDataLst>
              <p:tags r:id="rId2"/>
            </p:custDataLst>
          </p:nvPr>
        </p:nvSpPr>
        <p:spPr>
          <a:xfrm>
            <a:off x="1174750" y="1626235"/>
            <a:ext cx="1114425" cy="1114425"/>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lnSpc>
                <a:spcPct val="120000"/>
              </a:lnSpc>
            </a:pPr>
            <a:endParaRPr sz="1700" dirty="0">
              <a:solidFill>
                <a:srgbClr val="222222"/>
              </a:solidFill>
              <a:latin typeface="Arial" panose="020B0604020202020204" pitchFamily="34" charset="0"/>
              <a:ea typeface="微软雅黑" panose="020B0503020204020204" pitchFamily="34" charset="-122"/>
              <a:cs typeface="Roboto" panose="02000000000000000000"/>
              <a:sym typeface="Arial" panose="020B0604020202020204" pitchFamily="34" charset="0"/>
            </a:endParaRPr>
          </a:p>
        </p:txBody>
      </p:sp>
      <p:sp>
        <p:nvSpPr>
          <p:cNvPr id="195" name="任意形状 194"/>
          <p:cNvSpPr/>
          <p:nvPr>
            <p:custDataLst>
              <p:tags r:id="rId3"/>
            </p:custDataLst>
          </p:nvPr>
        </p:nvSpPr>
        <p:spPr>
          <a:xfrm>
            <a:off x="1511935" y="1870710"/>
            <a:ext cx="410210" cy="577215"/>
          </a:xfrm>
          <a:custGeom>
            <a:avLst/>
            <a:gdLst>
              <a:gd name="connsiteX0" fmla="*/ 220500 w 255937"/>
              <a:gd name="connsiteY0" fmla="*/ 226688 h 360000"/>
              <a:gd name="connsiteX1" fmla="*/ 232312 w 255937"/>
              <a:gd name="connsiteY1" fmla="*/ 226688 h 360000"/>
              <a:gd name="connsiteX2" fmla="*/ 232312 w 255937"/>
              <a:gd name="connsiteY2" fmla="*/ 238500 h 360000"/>
              <a:gd name="connsiteX3" fmla="*/ 220500 w 255937"/>
              <a:gd name="connsiteY3" fmla="*/ 238500 h 360000"/>
              <a:gd name="connsiteX4" fmla="*/ 162562 w 255937"/>
              <a:gd name="connsiteY4" fmla="*/ 226688 h 360000"/>
              <a:gd name="connsiteX5" fmla="*/ 209250 w 255937"/>
              <a:gd name="connsiteY5" fmla="*/ 226688 h 360000"/>
              <a:gd name="connsiteX6" fmla="*/ 209250 w 255937"/>
              <a:gd name="connsiteY6" fmla="*/ 238500 h 360000"/>
              <a:gd name="connsiteX7" fmla="*/ 162562 w 255937"/>
              <a:gd name="connsiteY7" fmla="*/ 238500 h 360000"/>
              <a:gd name="connsiteX8" fmla="*/ 81000 w 255937"/>
              <a:gd name="connsiteY8" fmla="*/ 226688 h 360000"/>
              <a:gd name="connsiteX9" fmla="*/ 92813 w 255937"/>
              <a:gd name="connsiteY9" fmla="*/ 226688 h 360000"/>
              <a:gd name="connsiteX10" fmla="*/ 92813 w 255937"/>
              <a:gd name="connsiteY10" fmla="*/ 238500 h 360000"/>
              <a:gd name="connsiteX11" fmla="*/ 81000 w 255937"/>
              <a:gd name="connsiteY11" fmla="*/ 238500 h 360000"/>
              <a:gd name="connsiteX12" fmla="*/ 23062 w 255937"/>
              <a:gd name="connsiteY12" fmla="*/ 226688 h 360000"/>
              <a:gd name="connsiteX13" fmla="*/ 69749 w 255937"/>
              <a:gd name="connsiteY13" fmla="*/ 226688 h 360000"/>
              <a:gd name="connsiteX14" fmla="*/ 69749 w 255937"/>
              <a:gd name="connsiteY14" fmla="*/ 238500 h 360000"/>
              <a:gd name="connsiteX15" fmla="*/ 23062 w 255937"/>
              <a:gd name="connsiteY15" fmla="*/ 238500 h 360000"/>
              <a:gd name="connsiteX16" fmla="*/ 197437 w 255937"/>
              <a:gd name="connsiteY16" fmla="*/ 156938 h 360000"/>
              <a:gd name="connsiteX17" fmla="*/ 174374 w 255937"/>
              <a:gd name="connsiteY17" fmla="*/ 180000 h 360000"/>
              <a:gd name="connsiteX18" fmla="*/ 197437 w 255937"/>
              <a:gd name="connsiteY18" fmla="*/ 203062 h 360000"/>
              <a:gd name="connsiteX19" fmla="*/ 220499 w 255937"/>
              <a:gd name="connsiteY19" fmla="*/ 180000 h 360000"/>
              <a:gd name="connsiteX20" fmla="*/ 197437 w 255937"/>
              <a:gd name="connsiteY20" fmla="*/ 156938 h 360000"/>
              <a:gd name="connsiteX21" fmla="*/ 57937 w 255937"/>
              <a:gd name="connsiteY21" fmla="*/ 156938 h 360000"/>
              <a:gd name="connsiteX22" fmla="*/ 34875 w 255937"/>
              <a:gd name="connsiteY22" fmla="*/ 180000 h 360000"/>
              <a:gd name="connsiteX23" fmla="*/ 57937 w 255937"/>
              <a:gd name="connsiteY23" fmla="*/ 203062 h 360000"/>
              <a:gd name="connsiteX24" fmla="*/ 81000 w 255937"/>
              <a:gd name="connsiteY24" fmla="*/ 180000 h 360000"/>
              <a:gd name="connsiteX25" fmla="*/ 57937 w 255937"/>
              <a:gd name="connsiteY25" fmla="*/ 156938 h 360000"/>
              <a:gd name="connsiteX26" fmla="*/ 197437 w 255937"/>
              <a:gd name="connsiteY26" fmla="*/ 145125 h 360000"/>
              <a:gd name="connsiteX27" fmla="*/ 232312 w 255937"/>
              <a:gd name="connsiteY27" fmla="*/ 180000 h 360000"/>
              <a:gd name="connsiteX28" fmla="*/ 197437 w 255937"/>
              <a:gd name="connsiteY28" fmla="*/ 214875 h 360000"/>
              <a:gd name="connsiteX29" fmla="*/ 162562 w 255937"/>
              <a:gd name="connsiteY29" fmla="*/ 180000 h 360000"/>
              <a:gd name="connsiteX30" fmla="*/ 197437 w 255937"/>
              <a:gd name="connsiteY30" fmla="*/ 145125 h 360000"/>
              <a:gd name="connsiteX31" fmla="*/ 57937 w 255937"/>
              <a:gd name="connsiteY31" fmla="*/ 145125 h 360000"/>
              <a:gd name="connsiteX32" fmla="*/ 92812 w 255937"/>
              <a:gd name="connsiteY32" fmla="*/ 180000 h 360000"/>
              <a:gd name="connsiteX33" fmla="*/ 57937 w 255937"/>
              <a:gd name="connsiteY33" fmla="*/ 214875 h 360000"/>
              <a:gd name="connsiteX34" fmla="*/ 23062 w 255937"/>
              <a:gd name="connsiteY34" fmla="*/ 180000 h 360000"/>
              <a:gd name="connsiteX35" fmla="*/ 57937 w 255937"/>
              <a:gd name="connsiteY35" fmla="*/ 145125 h 360000"/>
              <a:gd name="connsiteX36" fmla="*/ 151312 w 255937"/>
              <a:gd name="connsiteY36" fmla="*/ 116438 h 360000"/>
              <a:gd name="connsiteX37" fmla="*/ 151312 w 255937"/>
              <a:gd name="connsiteY37" fmla="*/ 278438 h 360000"/>
              <a:gd name="connsiteX38" fmla="*/ 161999 w 255937"/>
              <a:gd name="connsiteY38" fmla="*/ 348188 h 360000"/>
              <a:gd name="connsiteX39" fmla="*/ 233437 w 255937"/>
              <a:gd name="connsiteY39" fmla="*/ 348188 h 360000"/>
              <a:gd name="connsiteX40" fmla="*/ 244124 w 255937"/>
              <a:gd name="connsiteY40" fmla="*/ 277875 h 360000"/>
              <a:gd name="connsiteX41" fmla="*/ 244124 w 255937"/>
              <a:gd name="connsiteY41" fmla="*/ 116438 h 360000"/>
              <a:gd name="connsiteX42" fmla="*/ 11812 w 255937"/>
              <a:gd name="connsiteY42" fmla="*/ 116438 h 360000"/>
              <a:gd name="connsiteX43" fmla="*/ 11812 w 255937"/>
              <a:gd name="connsiteY43" fmla="*/ 277875 h 360000"/>
              <a:gd name="connsiteX44" fmla="*/ 22500 w 255937"/>
              <a:gd name="connsiteY44" fmla="*/ 348188 h 360000"/>
              <a:gd name="connsiteX45" fmla="*/ 93938 w 255937"/>
              <a:gd name="connsiteY45" fmla="*/ 348188 h 360000"/>
              <a:gd name="connsiteX46" fmla="*/ 104625 w 255937"/>
              <a:gd name="connsiteY46" fmla="*/ 277875 h 360000"/>
              <a:gd name="connsiteX47" fmla="*/ 104625 w 255937"/>
              <a:gd name="connsiteY47" fmla="*/ 116438 h 360000"/>
              <a:gd name="connsiteX48" fmla="*/ 185625 w 255937"/>
              <a:gd name="connsiteY48" fmla="*/ 52313 h 360000"/>
              <a:gd name="connsiteX49" fmla="*/ 197437 w 255937"/>
              <a:gd name="connsiteY49" fmla="*/ 52313 h 360000"/>
              <a:gd name="connsiteX50" fmla="*/ 197437 w 255937"/>
              <a:gd name="connsiteY50" fmla="*/ 64126 h 360000"/>
              <a:gd name="connsiteX51" fmla="*/ 185625 w 255937"/>
              <a:gd name="connsiteY51" fmla="*/ 64126 h 360000"/>
              <a:gd name="connsiteX52" fmla="*/ 47281 w 255937"/>
              <a:gd name="connsiteY52" fmla="*/ 52313 h 360000"/>
              <a:gd name="connsiteX53" fmla="*/ 41555 w 255937"/>
              <a:gd name="connsiteY53" fmla="*/ 76641 h 360000"/>
              <a:gd name="connsiteX54" fmla="*/ 18703 w 255937"/>
              <a:gd name="connsiteY54" fmla="*/ 104625 h 360000"/>
              <a:gd name="connsiteX55" fmla="*/ 97694 w 255937"/>
              <a:gd name="connsiteY55" fmla="*/ 104625 h 360000"/>
              <a:gd name="connsiteX56" fmla="*/ 74883 w 255937"/>
              <a:gd name="connsiteY56" fmla="*/ 76852 h 360000"/>
              <a:gd name="connsiteX57" fmla="*/ 69133 w 255937"/>
              <a:gd name="connsiteY57" fmla="*/ 52313 h 360000"/>
              <a:gd name="connsiteX58" fmla="*/ 162562 w 255937"/>
              <a:gd name="connsiteY58" fmla="*/ 42535 h 360000"/>
              <a:gd name="connsiteX59" fmla="*/ 152332 w 255937"/>
              <a:gd name="connsiteY59" fmla="*/ 104625 h 360000"/>
              <a:gd name="connsiteX60" fmla="*/ 243069 w 255937"/>
              <a:gd name="connsiteY60" fmla="*/ 104625 h 360000"/>
              <a:gd name="connsiteX61" fmla="*/ 232875 w 255937"/>
              <a:gd name="connsiteY61" fmla="*/ 44818 h 360000"/>
              <a:gd name="connsiteX62" fmla="*/ 232875 w 255937"/>
              <a:gd name="connsiteY62" fmla="*/ 46688 h 360000"/>
              <a:gd name="connsiteX63" fmla="*/ 191812 w 255937"/>
              <a:gd name="connsiteY63" fmla="*/ 87188 h 360000"/>
              <a:gd name="connsiteX64" fmla="*/ 162562 w 255937"/>
              <a:gd name="connsiteY64" fmla="*/ 87188 h 360000"/>
              <a:gd name="connsiteX65" fmla="*/ 174374 w 255937"/>
              <a:gd name="connsiteY65" fmla="*/ 11812 h 360000"/>
              <a:gd name="connsiteX66" fmla="*/ 174374 w 255937"/>
              <a:gd name="connsiteY66" fmla="*/ 75375 h 360000"/>
              <a:gd name="connsiteX67" fmla="*/ 191812 w 255937"/>
              <a:gd name="connsiteY67" fmla="*/ 75375 h 360000"/>
              <a:gd name="connsiteX68" fmla="*/ 221062 w 255937"/>
              <a:gd name="connsiteY68" fmla="*/ 46125 h 360000"/>
              <a:gd name="connsiteX69" fmla="*/ 221062 w 255937"/>
              <a:gd name="connsiteY69" fmla="*/ 11812 h 360000"/>
              <a:gd name="connsiteX70" fmla="*/ 197437 w 255937"/>
              <a:gd name="connsiteY70" fmla="*/ 11812 h 360000"/>
              <a:gd name="connsiteX71" fmla="*/ 197437 w 255937"/>
              <a:gd name="connsiteY71" fmla="*/ 40500 h 360000"/>
              <a:gd name="connsiteX72" fmla="*/ 185625 w 255937"/>
              <a:gd name="connsiteY72" fmla="*/ 40500 h 360000"/>
              <a:gd name="connsiteX73" fmla="*/ 185625 w 255937"/>
              <a:gd name="connsiteY73" fmla="*/ 11812 h 360000"/>
              <a:gd name="connsiteX74" fmla="*/ 52313 w 255937"/>
              <a:gd name="connsiteY74" fmla="*/ 11250 h 360000"/>
              <a:gd name="connsiteX75" fmla="*/ 52313 w 255937"/>
              <a:gd name="connsiteY75" fmla="*/ 30938 h 360000"/>
              <a:gd name="connsiteX76" fmla="*/ 50062 w 255937"/>
              <a:gd name="connsiteY76" fmla="*/ 40500 h 360000"/>
              <a:gd name="connsiteX77" fmla="*/ 66365 w 255937"/>
              <a:gd name="connsiteY77" fmla="*/ 40500 h 360000"/>
              <a:gd name="connsiteX78" fmla="*/ 64125 w 255937"/>
              <a:gd name="connsiteY78" fmla="*/ 30938 h 360000"/>
              <a:gd name="connsiteX79" fmla="*/ 64125 w 255937"/>
              <a:gd name="connsiteY79" fmla="*/ 19688 h 360000"/>
              <a:gd name="connsiteX80" fmla="*/ 55688 w 255937"/>
              <a:gd name="connsiteY80" fmla="*/ 11250 h 360000"/>
              <a:gd name="connsiteX81" fmla="*/ 157499 w 255937"/>
              <a:gd name="connsiteY81" fmla="*/ 0 h 360000"/>
              <a:gd name="connsiteX82" fmla="*/ 237374 w 255937"/>
              <a:gd name="connsiteY82" fmla="*/ 0 h 360000"/>
              <a:gd name="connsiteX83" fmla="*/ 255937 w 255937"/>
              <a:gd name="connsiteY83" fmla="*/ 110250 h 360000"/>
              <a:gd name="connsiteX84" fmla="*/ 255937 w 255937"/>
              <a:gd name="connsiteY84" fmla="*/ 279563 h 360000"/>
              <a:gd name="connsiteX85" fmla="*/ 242999 w 255937"/>
              <a:gd name="connsiteY85" fmla="*/ 360000 h 360000"/>
              <a:gd name="connsiteX86" fmla="*/ 151874 w 255937"/>
              <a:gd name="connsiteY86" fmla="*/ 360000 h 360000"/>
              <a:gd name="connsiteX87" fmla="*/ 139499 w 255937"/>
              <a:gd name="connsiteY87" fmla="*/ 278438 h 360000"/>
              <a:gd name="connsiteX88" fmla="*/ 139499 w 255937"/>
              <a:gd name="connsiteY88" fmla="*/ 109125 h 360000"/>
              <a:gd name="connsiteX89" fmla="*/ 40500 w 255937"/>
              <a:gd name="connsiteY89" fmla="*/ 0 h 360000"/>
              <a:gd name="connsiteX90" fmla="*/ 60188 w 255937"/>
              <a:gd name="connsiteY90" fmla="*/ 0 h 360000"/>
              <a:gd name="connsiteX91" fmla="*/ 75375 w 255937"/>
              <a:gd name="connsiteY91" fmla="*/ 15188 h 360000"/>
              <a:gd name="connsiteX92" fmla="*/ 75375 w 255937"/>
              <a:gd name="connsiteY92" fmla="*/ 31500 h 360000"/>
              <a:gd name="connsiteX93" fmla="*/ 113625 w 255937"/>
              <a:gd name="connsiteY93" fmla="*/ 105750 h 360000"/>
              <a:gd name="connsiteX94" fmla="*/ 115875 w 255937"/>
              <a:gd name="connsiteY94" fmla="*/ 107438 h 360000"/>
              <a:gd name="connsiteX95" fmla="*/ 115875 w 255937"/>
              <a:gd name="connsiteY95" fmla="*/ 279563 h 360000"/>
              <a:gd name="connsiteX96" fmla="*/ 103500 w 255937"/>
              <a:gd name="connsiteY96" fmla="*/ 360000 h 360000"/>
              <a:gd name="connsiteX97" fmla="*/ 12375 w 255937"/>
              <a:gd name="connsiteY97" fmla="*/ 360000 h 360000"/>
              <a:gd name="connsiteX98" fmla="*/ 0 w 255937"/>
              <a:gd name="connsiteY98" fmla="*/ 278438 h 360000"/>
              <a:gd name="connsiteX99" fmla="*/ 0 w 255937"/>
              <a:gd name="connsiteY99" fmla="*/ 107438 h 360000"/>
              <a:gd name="connsiteX100" fmla="*/ 2250 w 255937"/>
              <a:gd name="connsiteY100" fmla="*/ 105750 h 360000"/>
              <a:gd name="connsiteX101" fmla="*/ 40500 w 255937"/>
              <a:gd name="connsiteY101" fmla="*/ 315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5937" h="360000">
                <a:moveTo>
                  <a:pt x="220500" y="226688"/>
                </a:moveTo>
                <a:lnTo>
                  <a:pt x="232312" y="226688"/>
                </a:lnTo>
                <a:lnTo>
                  <a:pt x="232312" y="238500"/>
                </a:lnTo>
                <a:lnTo>
                  <a:pt x="220500" y="238500"/>
                </a:lnTo>
                <a:close/>
                <a:moveTo>
                  <a:pt x="162562" y="226688"/>
                </a:moveTo>
                <a:lnTo>
                  <a:pt x="209250" y="226688"/>
                </a:lnTo>
                <a:lnTo>
                  <a:pt x="209250" y="238500"/>
                </a:lnTo>
                <a:lnTo>
                  <a:pt x="162562" y="238500"/>
                </a:lnTo>
                <a:close/>
                <a:moveTo>
                  <a:pt x="81000" y="226688"/>
                </a:moveTo>
                <a:lnTo>
                  <a:pt x="92813" y="226688"/>
                </a:lnTo>
                <a:lnTo>
                  <a:pt x="92813" y="238500"/>
                </a:lnTo>
                <a:lnTo>
                  <a:pt x="81000" y="238500"/>
                </a:lnTo>
                <a:close/>
                <a:moveTo>
                  <a:pt x="23062" y="226688"/>
                </a:moveTo>
                <a:lnTo>
                  <a:pt x="69749" y="226688"/>
                </a:lnTo>
                <a:lnTo>
                  <a:pt x="69749" y="238500"/>
                </a:lnTo>
                <a:lnTo>
                  <a:pt x="23062" y="238500"/>
                </a:lnTo>
                <a:close/>
                <a:moveTo>
                  <a:pt x="197437" y="156938"/>
                </a:moveTo>
                <a:cubicBezTo>
                  <a:pt x="184499" y="156938"/>
                  <a:pt x="174374" y="167063"/>
                  <a:pt x="174374" y="180000"/>
                </a:cubicBezTo>
                <a:cubicBezTo>
                  <a:pt x="174374" y="192938"/>
                  <a:pt x="184499" y="203062"/>
                  <a:pt x="197437" y="203062"/>
                </a:cubicBezTo>
                <a:cubicBezTo>
                  <a:pt x="210375" y="203062"/>
                  <a:pt x="220499" y="192938"/>
                  <a:pt x="220499" y="180000"/>
                </a:cubicBezTo>
                <a:cubicBezTo>
                  <a:pt x="220499" y="167063"/>
                  <a:pt x="210375" y="156938"/>
                  <a:pt x="197437" y="156938"/>
                </a:cubicBezTo>
                <a:close/>
                <a:moveTo>
                  <a:pt x="57937" y="156938"/>
                </a:moveTo>
                <a:cubicBezTo>
                  <a:pt x="44999" y="156938"/>
                  <a:pt x="34875" y="167063"/>
                  <a:pt x="34875" y="180000"/>
                </a:cubicBezTo>
                <a:cubicBezTo>
                  <a:pt x="34875" y="192938"/>
                  <a:pt x="44999" y="203062"/>
                  <a:pt x="57937" y="203062"/>
                </a:cubicBezTo>
                <a:cubicBezTo>
                  <a:pt x="70875" y="203062"/>
                  <a:pt x="81000" y="192938"/>
                  <a:pt x="81000" y="180000"/>
                </a:cubicBezTo>
                <a:cubicBezTo>
                  <a:pt x="81000" y="167063"/>
                  <a:pt x="70875" y="156938"/>
                  <a:pt x="57937" y="156938"/>
                </a:cubicBezTo>
                <a:close/>
                <a:moveTo>
                  <a:pt x="197437" y="145125"/>
                </a:moveTo>
                <a:cubicBezTo>
                  <a:pt x="216562" y="145125"/>
                  <a:pt x="232312" y="160875"/>
                  <a:pt x="232312" y="180000"/>
                </a:cubicBezTo>
                <a:cubicBezTo>
                  <a:pt x="232312" y="199125"/>
                  <a:pt x="216562" y="214875"/>
                  <a:pt x="197437" y="214875"/>
                </a:cubicBezTo>
                <a:cubicBezTo>
                  <a:pt x="178312" y="214875"/>
                  <a:pt x="162562" y="199125"/>
                  <a:pt x="162562" y="180000"/>
                </a:cubicBezTo>
                <a:cubicBezTo>
                  <a:pt x="162562" y="160875"/>
                  <a:pt x="178312" y="145125"/>
                  <a:pt x="197437" y="145125"/>
                </a:cubicBezTo>
                <a:close/>
                <a:moveTo>
                  <a:pt x="57937" y="145125"/>
                </a:moveTo>
                <a:cubicBezTo>
                  <a:pt x="77062" y="145125"/>
                  <a:pt x="92812" y="160875"/>
                  <a:pt x="92812" y="180000"/>
                </a:cubicBezTo>
                <a:cubicBezTo>
                  <a:pt x="92812" y="199125"/>
                  <a:pt x="77062" y="214875"/>
                  <a:pt x="57937" y="214875"/>
                </a:cubicBezTo>
                <a:cubicBezTo>
                  <a:pt x="38812" y="214875"/>
                  <a:pt x="23062" y="199125"/>
                  <a:pt x="23062" y="180000"/>
                </a:cubicBezTo>
                <a:cubicBezTo>
                  <a:pt x="23062" y="160875"/>
                  <a:pt x="38812" y="145125"/>
                  <a:pt x="57937" y="145125"/>
                </a:cubicBezTo>
                <a:close/>
                <a:moveTo>
                  <a:pt x="151312" y="116438"/>
                </a:moveTo>
                <a:lnTo>
                  <a:pt x="151312" y="278438"/>
                </a:lnTo>
                <a:lnTo>
                  <a:pt x="161999" y="348188"/>
                </a:lnTo>
                <a:lnTo>
                  <a:pt x="233437" y="348188"/>
                </a:lnTo>
                <a:lnTo>
                  <a:pt x="244124" y="277875"/>
                </a:lnTo>
                <a:lnTo>
                  <a:pt x="244124" y="116438"/>
                </a:lnTo>
                <a:close/>
                <a:moveTo>
                  <a:pt x="11812" y="116438"/>
                </a:moveTo>
                <a:lnTo>
                  <a:pt x="11812" y="277875"/>
                </a:lnTo>
                <a:lnTo>
                  <a:pt x="22500" y="348188"/>
                </a:lnTo>
                <a:lnTo>
                  <a:pt x="93938" y="348188"/>
                </a:lnTo>
                <a:lnTo>
                  <a:pt x="104625" y="277875"/>
                </a:lnTo>
                <a:lnTo>
                  <a:pt x="104625" y="116438"/>
                </a:lnTo>
                <a:close/>
                <a:moveTo>
                  <a:pt x="185625" y="52313"/>
                </a:moveTo>
                <a:lnTo>
                  <a:pt x="197437" y="52313"/>
                </a:lnTo>
                <a:lnTo>
                  <a:pt x="197437" y="64126"/>
                </a:lnTo>
                <a:lnTo>
                  <a:pt x="185625" y="64126"/>
                </a:lnTo>
                <a:close/>
                <a:moveTo>
                  <a:pt x="47281" y="52313"/>
                </a:moveTo>
                <a:lnTo>
                  <a:pt x="41555" y="76641"/>
                </a:lnTo>
                <a:lnTo>
                  <a:pt x="18703" y="104625"/>
                </a:lnTo>
                <a:lnTo>
                  <a:pt x="97694" y="104625"/>
                </a:lnTo>
                <a:lnTo>
                  <a:pt x="74883" y="76852"/>
                </a:lnTo>
                <a:lnTo>
                  <a:pt x="69133" y="52313"/>
                </a:lnTo>
                <a:close/>
                <a:moveTo>
                  <a:pt x="162562" y="42535"/>
                </a:moveTo>
                <a:lnTo>
                  <a:pt x="152332" y="104625"/>
                </a:lnTo>
                <a:lnTo>
                  <a:pt x="243069" y="104625"/>
                </a:lnTo>
                <a:lnTo>
                  <a:pt x="232875" y="44818"/>
                </a:lnTo>
                <a:lnTo>
                  <a:pt x="232875" y="46688"/>
                </a:lnTo>
                <a:cubicBezTo>
                  <a:pt x="232312" y="69188"/>
                  <a:pt x="214312" y="87188"/>
                  <a:pt x="191812" y="87188"/>
                </a:cubicBezTo>
                <a:lnTo>
                  <a:pt x="162562" y="87188"/>
                </a:lnTo>
                <a:close/>
                <a:moveTo>
                  <a:pt x="174374" y="11812"/>
                </a:moveTo>
                <a:lnTo>
                  <a:pt x="174374" y="75375"/>
                </a:lnTo>
                <a:lnTo>
                  <a:pt x="191812" y="75375"/>
                </a:lnTo>
                <a:cubicBezTo>
                  <a:pt x="207562" y="75375"/>
                  <a:pt x="221062" y="62438"/>
                  <a:pt x="221062" y="46125"/>
                </a:cubicBezTo>
                <a:lnTo>
                  <a:pt x="221062" y="11812"/>
                </a:lnTo>
                <a:lnTo>
                  <a:pt x="197437" y="11812"/>
                </a:lnTo>
                <a:lnTo>
                  <a:pt x="197437" y="40500"/>
                </a:lnTo>
                <a:lnTo>
                  <a:pt x="185625" y="40500"/>
                </a:lnTo>
                <a:lnTo>
                  <a:pt x="185625" y="11812"/>
                </a:lnTo>
                <a:close/>
                <a:moveTo>
                  <a:pt x="52313" y="11250"/>
                </a:moveTo>
                <a:lnTo>
                  <a:pt x="52313" y="30938"/>
                </a:lnTo>
                <a:lnTo>
                  <a:pt x="50062" y="40500"/>
                </a:lnTo>
                <a:lnTo>
                  <a:pt x="66365" y="40500"/>
                </a:lnTo>
                <a:lnTo>
                  <a:pt x="64125" y="30938"/>
                </a:lnTo>
                <a:lnTo>
                  <a:pt x="64125" y="19688"/>
                </a:lnTo>
                <a:lnTo>
                  <a:pt x="55688" y="11250"/>
                </a:lnTo>
                <a:close/>
                <a:moveTo>
                  <a:pt x="157499" y="0"/>
                </a:moveTo>
                <a:lnTo>
                  <a:pt x="237374" y="0"/>
                </a:lnTo>
                <a:lnTo>
                  <a:pt x="255937" y="110250"/>
                </a:lnTo>
                <a:lnTo>
                  <a:pt x="255937" y="279563"/>
                </a:lnTo>
                <a:lnTo>
                  <a:pt x="242999" y="360000"/>
                </a:lnTo>
                <a:lnTo>
                  <a:pt x="151874" y="360000"/>
                </a:lnTo>
                <a:lnTo>
                  <a:pt x="139499" y="278438"/>
                </a:lnTo>
                <a:lnTo>
                  <a:pt x="139499" y="109125"/>
                </a:lnTo>
                <a:close/>
                <a:moveTo>
                  <a:pt x="40500" y="0"/>
                </a:moveTo>
                <a:lnTo>
                  <a:pt x="60188" y="0"/>
                </a:lnTo>
                <a:lnTo>
                  <a:pt x="75375" y="15188"/>
                </a:lnTo>
                <a:lnTo>
                  <a:pt x="75375" y="31500"/>
                </a:lnTo>
                <a:cubicBezTo>
                  <a:pt x="75375" y="60750"/>
                  <a:pt x="89438" y="88875"/>
                  <a:pt x="113625" y="105750"/>
                </a:cubicBezTo>
                <a:lnTo>
                  <a:pt x="115875" y="107438"/>
                </a:lnTo>
                <a:lnTo>
                  <a:pt x="115875" y="279563"/>
                </a:lnTo>
                <a:lnTo>
                  <a:pt x="103500" y="360000"/>
                </a:lnTo>
                <a:lnTo>
                  <a:pt x="12375" y="360000"/>
                </a:lnTo>
                <a:lnTo>
                  <a:pt x="0" y="278438"/>
                </a:lnTo>
                <a:lnTo>
                  <a:pt x="0" y="107438"/>
                </a:lnTo>
                <a:lnTo>
                  <a:pt x="2250" y="105750"/>
                </a:lnTo>
                <a:cubicBezTo>
                  <a:pt x="26437" y="88875"/>
                  <a:pt x="40500" y="60750"/>
                  <a:pt x="40500" y="31500"/>
                </a:cubicBezTo>
                <a:close/>
              </a:path>
            </a:pathLst>
          </a:custGeom>
          <a:solidFill>
            <a:schemeClr val="bg1"/>
          </a:solidFill>
          <a:ln w="5507" cap="flat">
            <a:noFill/>
            <a:prstDash val="solid"/>
            <a:miter/>
          </a:ln>
        </p:spPr>
        <p:txBody>
          <a:bodyPr rtlCol="0" anchor="ctr"/>
          <a:lstStyle/>
          <a:p>
            <a:pPr defTabSz="457200">
              <a:lnSpc>
                <a:spcPct val="120000"/>
              </a:lnSpc>
            </a:pPr>
            <a:endParaRPr lang="zh-CN" altLang="en-US" sz="1700">
              <a:solidFill>
                <a:srgbClr val="22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Shape 1490"/>
          <p:cNvSpPr/>
          <p:nvPr>
            <p:custDataLst>
              <p:tags r:id="rId4"/>
            </p:custDataLst>
          </p:nvPr>
        </p:nvSpPr>
        <p:spPr>
          <a:xfrm>
            <a:off x="1174750" y="3789680"/>
            <a:ext cx="1114425" cy="1114425"/>
          </a:xfrm>
          <a:prstGeom prst="ellipse">
            <a:avLst/>
          </a:prstGeom>
          <a:solidFill>
            <a:schemeClr val="accent1"/>
          </a:solidFill>
          <a:ln w="25400" cap="flat" cmpd="sng">
            <a:solidFill>
              <a:schemeClr val="dk1">
                <a:alpha val="0"/>
              </a:schemeClr>
            </a:solidFill>
            <a:prstDash val="solid"/>
            <a:miter/>
            <a:headEnd type="none" w="med" len="med"/>
            <a:tailEnd type="none" w="med" len="med"/>
          </a:ln>
          <a:effectLst/>
        </p:spPr>
        <p:txBody>
          <a:bodyPr lIns="0" tIns="0" rIns="0" bIns="0" anchor="t" anchorCtr="0">
            <a:noAutofit/>
          </a:bodyPr>
          <a:lstStyle/>
          <a:p>
            <a:pPr defTabSz="457200">
              <a:lnSpc>
                <a:spcPct val="120000"/>
              </a:lnSpc>
            </a:pPr>
            <a:endParaRPr sz="1700" dirty="0">
              <a:solidFill>
                <a:srgbClr val="222222"/>
              </a:solidFill>
              <a:latin typeface="Arial" panose="020B0604020202020204" pitchFamily="34" charset="0"/>
              <a:ea typeface="微软雅黑" panose="020B0503020204020204" pitchFamily="34" charset="-122"/>
              <a:cs typeface="Roboto" panose="02000000000000000000"/>
              <a:sym typeface="Arial" panose="020B0604020202020204" pitchFamily="34" charset="0"/>
            </a:endParaRPr>
          </a:p>
        </p:txBody>
      </p:sp>
      <p:sp>
        <p:nvSpPr>
          <p:cNvPr id="196" name="任意形状 195"/>
          <p:cNvSpPr/>
          <p:nvPr>
            <p:custDataLst>
              <p:tags r:id="rId5"/>
            </p:custDataLst>
          </p:nvPr>
        </p:nvSpPr>
        <p:spPr>
          <a:xfrm>
            <a:off x="1445260" y="4035425"/>
            <a:ext cx="577215" cy="575945"/>
          </a:xfrm>
          <a:custGeom>
            <a:avLst/>
            <a:gdLst>
              <a:gd name="connsiteX0" fmla="*/ 185625 w 360000"/>
              <a:gd name="connsiteY0" fmla="*/ 331312 h 358874"/>
              <a:gd name="connsiteX1" fmla="*/ 196313 w 360000"/>
              <a:gd name="connsiteY1" fmla="*/ 331312 h 358874"/>
              <a:gd name="connsiteX2" fmla="*/ 196313 w 360000"/>
              <a:gd name="connsiteY2" fmla="*/ 342562 h 358874"/>
              <a:gd name="connsiteX3" fmla="*/ 185625 w 360000"/>
              <a:gd name="connsiteY3" fmla="*/ 342562 h 358874"/>
              <a:gd name="connsiteX4" fmla="*/ 136688 w 360000"/>
              <a:gd name="connsiteY4" fmla="*/ 331312 h 358874"/>
              <a:gd name="connsiteX5" fmla="*/ 174938 w 360000"/>
              <a:gd name="connsiteY5" fmla="*/ 331312 h 358874"/>
              <a:gd name="connsiteX6" fmla="*/ 174938 w 360000"/>
              <a:gd name="connsiteY6" fmla="*/ 342562 h 358874"/>
              <a:gd name="connsiteX7" fmla="*/ 136688 w 360000"/>
              <a:gd name="connsiteY7" fmla="*/ 342562 h 358874"/>
              <a:gd name="connsiteX8" fmla="*/ 131062 w 360000"/>
              <a:gd name="connsiteY8" fmla="*/ 326249 h 358874"/>
              <a:gd name="connsiteX9" fmla="*/ 131062 w 360000"/>
              <a:gd name="connsiteY9" fmla="*/ 347624 h 358874"/>
              <a:gd name="connsiteX10" fmla="*/ 228937 w 360000"/>
              <a:gd name="connsiteY10" fmla="*/ 347624 h 358874"/>
              <a:gd name="connsiteX11" fmla="*/ 228937 w 360000"/>
              <a:gd name="connsiteY11" fmla="*/ 326249 h 358874"/>
              <a:gd name="connsiteX12" fmla="*/ 180000 w 360000"/>
              <a:gd name="connsiteY12" fmla="*/ 206437 h 358874"/>
              <a:gd name="connsiteX13" fmla="*/ 163688 w 360000"/>
              <a:gd name="connsiteY13" fmla="*/ 222750 h 358874"/>
              <a:gd name="connsiteX14" fmla="*/ 180000 w 360000"/>
              <a:gd name="connsiteY14" fmla="*/ 239062 h 358874"/>
              <a:gd name="connsiteX15" fmla="*/ 196313 w 360000"/>
              <a:gd name="connsiteY15" fmla="*/ 222750 h 358874"/>
              <a:gd name="connsiteX16" fmla="*/ 180000 w 360000"/>
              <a:gd name="connsiteY16" fmla="*/ 206437 h 358874"/>
              <a:gd name="connsiteX17" fmla="*/ 316125 w 360000"/>
              <a:gd name="connsiteY17" fmla="*/ 163125 h 358874"/>
              <a:gd name="connsiteX18" fmla="*/ 316125 w 360000"/>
              <a:gd name="connsiteY18" fmla="*/ 195187 h 358874"/>
              <a:gd name="connsiteX19" fmla="*/ 316687 w 360000"/>
              <a:gd name="connsiteY19" fmla="*/ 195187 h 358874"/>
              <a:gd name="connsiteX20" fmla="*/ 348750 w 360000"/>
              <a:gd name="connsiteY20" fmla="*/ 195187 h 358874"/>
              <a:gd name="connsiteX21" fmla="*/ 348750 w 360000"/>
              <a:gd name="connsiteY21" fmla="*/ 163125 h 358874"/>
              <a:gd name="connsiteX22" fmla="*/ 11250 w 360000"/>
              <a:gd name="connsiteY22" fmla="*/ 163125 h 358874"/>
              <a:gd name="connsiteX23" fmla="*/ 11250 w 360000"/>
              <a:gd name="connsiteY23" fmla="*/ 195187 h 358874"/>
              <a:gd name="connsiteX24" fmla="*/ 43875 w 360000"/>
              <a:gd name="connsiteY24" fmla="*/ 195187 h 358874"/>
              <a:gd name="connsiteX25" fmla="*/ 43875 w 360000"/>
              <a:gd name="connsiteY25" fmla="*/ 163125 h 358874"/>
              <a:gd name="connsiteX26" fmla="*/ 172688 w 360000"/>
              <a:gd name="connsiteY26" fmla="*/ 75374 h 358874"/>
              <a:gd name="connsiteX27" fmla="*/ 104625 w 360000"/>
              <a:gd name="connsiteY27" fmla="*/ 222750 h 358874"/>
              <a:gd name="connsiteX28" fmla="*/ 136687 w 360000"/>
              <a:gd name="connsiteY28" fmla="*/ 297562 h 358874"/>
              <a:gd name="connsiteX29" fmla="*/ 136687 w 360000"/>
              <a:gd name="connsiteY29" fmla="*/ 314999 h 358874"/>
              <a:gd name="connsiteX30" fmla="*/ 223313 w 360000"/>
              <a:gd name="connsiteY30" fmla="*/ 314999 h 358874"/>
              <a:gd name="connsiteX31" fmla="*/ 223313 w 360000"/>
              <a:gd name="connsiteY31" fmla="*/ 297562 h 358874"/>
              <a:gd name="connsiteX32" fmla="*/ 255375 w 360000"/>
              <a:gd name="connsiteY32" fmla="*/ 222750 h 358874"/>
              <a:gd name="connsiteX33" fmla="*/ 187313 w 360000"/>
              <a:gd name="connsiteY33" fmla="*/ 75374 h 358874"/>
              <a:gd name="connsiteX34" fmla="*/ 185625 w 360000"/>
              <a:gd name="connsiteY34" fmla="*/ 75374 h 358874"/>
              <a:gd name="connsiteX35" fmla="*/ 185625 w 360000"/>
              <a:gd name="connsiteY35" fmla="*/ 196960 h 358874"/>
              <a:gd name="connsiteX36" fmla="*/ 199477 w 360000"/>
              <a:gd name="connsiteY36" fmla="*/ 202711 h 358874"/>
              <a:gd name="connsiteX37" fmla="*/ 207563 w 360000"/>
              <a:gd name="connsiteY37" fmla="*/ 222187 h 358874"/>
              <a:gd name="connsiteX38" fmla="*/ 180000 w 360000"/>
              <a:gd name="connsiteY38" fmla="*/ 249750 h 358874"/>
              <a:gd name="connsiteX39" fmla="*/ 152438 w 360000"/>
              <a:gd name="connsiteY39" fmla="*/ 222187 h 358874"/>
              <a:gd name="connsiteX40" fmla="*/ 160524 w 360000"/>
              <a:gd name="connsiteY40" fmla="*/ 202711 h 358874"/>
              <a:gd name="connsiteX41" fmla="*/ 174375 w 360000"/>
              <a:gd name="connsiteY41" fmla="*/ 196960 h 358874"/>
              <a:gd name="connsiteX42" fmla="*/ 174375 w 360000"/>
              <a:gd name="connsiteY42" fmla="*/ 75374 h 358874"/>
              <a:gd name="connsiteX43" fmla="*/ 165375 w 360000"/>
              <a:gd name="connsiteY43" fmla="*/ 64687 h 358874"/>
              <a:gd name="connsiteX44" fmla="*/ 194063 w 360000"/>
              <a:gd name="connsiteY44" fmla="*/ 64687 h 358874"/>
              <a:gd name="connsiteX45" fmla="*/ 267188 w 360000"/>
              <a:gd name="connsiteY45" fmla="*/ 222750 h 358874"/>
              <a:gd name="connsiteX46" fmla="*/ 234563 w 360000"/>
              <a:gd name="connsiteY46" fmla="*/ 300375 h 358874"/>
              <a:gd name="connsiteX47" fmla="*/ 234563 w 360000"/>
              <a:gd name="connsiteY47" fmla="*/ 314999 h 358874"/>
              <a:gd name="connsiteX48" fmla="*/ 240187 w 360000"/>
              <a:gd name="connsiteY48" fmla="*/ 314999 h 358874"/>
              <a:gd name="connsiteX49" fmla="*/ 240187 w 360000"/>
              <a:gd name="connsiteY49" fmla="*/ 358874 h 358874"/>
              <a:gd name="connsiteX50" fmla="*/ 119812 w 360000"/>
              <a:gd name="connsiteY50" fmla="*/ 358874 h 358874"/>
              <a:gd name="connsiteX51" fmla="*/ 119812 w 360000"/>
              <a:gd name="connsiteY51" fmla="*/ 314999 h 358874"/>
              <a:gd name="connsiteX52" fmla="*/ 125437 w 360000"/>
              <a:gd name="connsiteY52" fmla="*/ 314999 h 358874"/>
              <a:gd name="connsiteX53" fmla="*/ 125437 w 360000"/>
              <a:gd name="connsiteY53" fmla="*/ 300375 h 358874"/>
              <a:gd name="connsiteX54" fmla="*/ 92250 w 360000"/>
              <a:gd name="connsiteY54" fmla="*/ 222750 h 358874"/>
              <a:gd name="connsiteX55" fmla="*/ 338062 w 360000"/>
              <a:gd name="connsiteY55" fmla="*/ 15749 h 358874"/>
              <a:gd name="connsiteX56" fmla="*/ 327375 w 360000"/>
              <a:gd name="connsiteY56" fmla="*/ 26437 h 358874"/>
              <a:gd name="connsiteX57" fmla="*/ 338062 w 360000"/>
              <a:gd name="connsiteY57" fmla="*/ 37124 h 358874"/>
              <a:gd name="connsiteX58" fmla="*/ 348750 w 360000"/>
              <a:gd name="connsiteY58" fmla="*/ 26437 h 358874"/>
              <a:gd name="connsiteX59" fmla="*/ 338062 w 360000"/>
              <a:gd name="connsiteY59" fmla="*/ 15749 h 358874"/>
              <a:gd name="connsiteX60" fmla="*/ 21938 w 360000"/>
              <a:gd name="connsiteY60" fmla="*/ 15749 h 358874"/>
              <a:gd name="connsiteX61" fmla="*/ 11250 w 360000"/>
              <a:gd name="connsiteY61" fmla="*/ 26437 h 358874"/>
              <a:gd name="connsiteX62" fmla="*/ 21938 w 360000"/>
              <a:gd name="connsiteY62" fmla="*/ 37124 h 358874"/>
              <a:gd name="connsiteX63" fmla="*/ 32625 w 360000"/>
              <a:gd name="connsiteY63" fmla="*/ 26437 h 358874"/>
              <a:gd name="connsiteX64" fmla="*/ 21938 w 360000"/>
              <a:gd name="connsiteY64" fmla="*/ 15749 h 358874"/>
              <a:gd name="connsiteX65" fmla="*/ 163688 w 360000"/>
              <a:gd name="connsiteY65" fmla="*/ 11250 h 358874"/>
              <a:gd name="connsiteX66" fmla="*/ 163688 w 360000"/>
              <a:gd name="connsiteY66" fmla="*/ 43313 h 358874"/>
              <a:gd name="connsiteX67" fmla="*/ 196313 w 360000"/>
              <a:gd name="connsiteY67" fmla="*/ 43313 h 358874"/>
              <a:gd name="connsiteX68" fmla="*/ 196313 w 360000"/>
              <a:gd name="connsiteY68" fmla="*/ 11250 h 358874"/>
              <a:gd name="connsiteX69" fmla="*/ 152438 w 360000"/>
              <a:gd name="connsiteY69" fmla="*/ 0 h 358874"/>
              <a:gd name="connsiteX70" fmla="*/ 207000 w 360000"/>
              <a:gd name="connsiteY70" fmla="*/ 0 h 358874"/>
              <a:gd name="connsiteX71" fmla="*/ 207215 w 360000"/>
              <a:gd name="connsiteY71" fmla="*/ 20812 h 358874"/>
              <a:gd name="connsiteX72" fmla="*/ 318514 w 360000"/>
              <a:gd name="connsiteY72" fmla="*/ 20812 h 358874"/>
              <a:gd name="connsiteX73" fmla="*/ 322664 w 360000"/>
              <a:gd name="connsiteY73" fmla="*/ 11038 h 358874"/>
              <a:gd name="connsiteX74" fmla="*/ 338062 w 360000"/>
              <a:gd name="connsiteY74" fmla="*/ 4499 h 358874"/>
              <a:gd name="connsiteX75" fmla="*/ 360000 w 360000"/>
              <a:gd name="connsiteY75" fmla="*/ 26437 h 358874"/>
              <a:gd name="connsiteX76" fmla="*/ 338062 w 360000"/>
              <a:gd name="connsiteY76" fmla="*/ 48374 h 358874"/>
              <a:gd name="connsiteX77" fmla="*/ 322453 w 360000"/>
              <a:gd name="connsiteY77" fmla="*/ 41835 h 358874"/>
              <a:gd name="connsiteX78" fmla="*/ 318437 w 360000"/>
              <a:gd name="connsiteY78" fmla="*/ 32062 h 358874"/>
              <a:gd name="connsiteX79" fmla="*/ 232613 w 360000"/>
              <a:gd name="connsiteY79" fmla="*/ 32062 h 358874"/>
              <a:gd name="connsiteX80" fmla="*/ 251183 w 360000"/>
              <a:gd name="connsiteY80" fmla="*/ 37959 h 358874"/>
              <a:gd name="connsiteX81" fmla="*/ 320915 w 360000"/>
              <a:gd name="connsiteY81" fmla="*/ 107691 h 358874"/>
              <a:gd name="connsiteX82" fmla="*/ 334946 w 360000"/>
              <a:gd name="connsiteY82" fmla="*/ 151875 h 358874"/>
              <a:gd name="connsiteX83" fmla="*/ 360000 w 360000"/>
              <a:gd name="connsiteY83" fmla="*/ 151875 h 358874"/>
              <a:gd name="connsiteX84" fmla="*/ 360000 w 360000"/>
              <a:gd name="connsiteY84" fmla="*/ 206437 h 358874"/>
              <a:gd name="connsiteX85" fmla="*/ 304875 w 360000"/>
              <a:gd name="connsiteY85" fmla="*/ 206437 h 358874"/>
              <a:gd name="connsiteX86" fmla="*/ 304875 w 360000"/>
              <a:gd name="connsiteY86" fmla="*/ 151875 h 358874"/>
              <a:gd name="connsiteX87" fmla="*/ 323199 w 360000"/>
              <a:gd name="connsiteY87" fmla="*/ 151875 h 358874"/>
              <a:gd name="connsiteX88" fmla="*/ 311002 w 360000"/>
              <a:gd name="connsiteY88" fmla="*/ 112693 h 358874"/>
              <a:gd name="connsiteX89" fmla="*/ 246262 w 360000"/>
              <a:gd name="connsiteY89" fmla="*/ 48110 h 358874"/>
              <a:gd name="connsiteX90" fmla="*/ 207370 w 360000"/>
              <a:gd name="connsiteY90" fmla="*/ 35821 h 358874"/>
              <a:gd name="connsiteX91" fmla="*/ 207563 w 360000"/>
              <a:gd name="connsiteY91" fmla="*/ 54563 h 358874"/>
              <a:gd name="connsiteX92" fmla="*/ 152438 w 360000"/>
              <a:gd name="connsiteY92" fmla="*/ 54563 h 358874"/>
              <a:gd name="connsiteX93" fmla="*/ 152438 w 360000"/>
              <a:gd name="connsiteY93" fmla="*/ 35882 h 358874"/>
              <a:gd name="connsiteX94" fmla="*/ 113739 w 360000"/>
              <a:gd name="connsiteY94" fmla="*/ 48110 h 358874"/>
              <a:gd name="connsiteX95" fmla="*/ 48999 w 360000"/>
              <a:gd name="connsiteY95" fmla="*/ 112693 h 358874"/>
              <a:gd name="connsiteX96" fmla="*/ 36801 w 360000"/>
              <a:gd name="connsiteY96" fmla="*/ 151875 h 358874"/>
              <a:gd name="connsiteX97" fmla="*/ 55125 w 360000"/>
              <a:gd name="connsiteY97" fmla="*/ 151875 h 358874"/>
              <a:gd name="connsiteX98" fmla="*/ 55125 w 360000"/>
              <a:gd name="connsiteY98" fmla="*/ 206437 h 358874"/>
              <a:gd name="connsiteX99" fmla="*/ 0 w 360000"/>
              <a:gd name="connsiteY99" fmla="*/ 206437 h 358874"/>
              <a:gd name="connsiteX100" fmla="*/ 0 w 360000"/>
              <a:gd name="connsiteY100" fmla="*/ 151875 h 358874"/>
              <a:gd name="connsiteX101" fmla="*/ 25054 w 360000"/>
              <a:gd name="connsiteY101" fmla="*/ 151875 h 358874"/>
              <a:gd name="connsiteX102" fmla="*/ 39085 w 360000"/>
              <a:gd name="connsiteY102" fmla="*/ 107691 h 358874"/>
              <a:gd name="connsiteX103" fmla="*/ 108818 w 360000"/>
              <a:gd name="connsiteY103" fmla="*/ 37959 h 358874"/>
              <a:gd name="connsiteX104" fmla="*/ 127387 w 360000"/>
              <a:gd name="connsiteY104" fmla="*/ 32062 h 358874"/>
              <a:gd name="connsiteX105" fmla="*/ 41563 w 360000"/>
              <a:gd name="connsiteY105" fmla="*/ 32062 h 358874"/>
              <a:gd name="connsiteX106" fmla="*/ 37547 w 360000"/>
              <a:gd name="connsiteY106" fmla="*/ 41835 h 358874"/>
              <a:gd name="connsiteX107" fmla="*/ 21938 w 360000"/>
              <a:gd name="connsiteY107" fmla="*/ 48374 h 358874"/>
              <a:gd name="connsiteX108" fmla="*/ 0 w 360000"/>
              <a:gd name="connsiteY108" fmla="*/ 26437 h 358874"/>
              <a:gd name="connsiteX109" fmla="*/ 21938 w 360000"/>
              <a:gd name="connsiteY109" fmla="*/ 4499 h 358874"/>
              <a:gd name="connsiteX110" fmla="*/ 37547 w 360000"/>
              <a:gd name="connsiteY110" fmla="*/ 10827 h 358874"/>
              <a:gd name="connsiteX111" fmla="*/ 41595 w 360000"/>
              <a:gd name="connsiteY111" fmla="*/ 20812 h 358874"/>
              <a:gd name="connsiteX112" fmla="*/ 152438 w 360000"/>
              <a:gd name="connsiteY112" fmla="*/ 20812 h 35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360000" h="358874">
                <a:moveTo>
                  <a:pt x="185625" y="331312"/>
                </a:moveTo>
                <a:lnTo>
                  <a:pt x="196313" y="331312"/>
                </a:lnTo>
                <a:lnTo>
                  <a:pt x="196313" y="342562"/>
                </a:lnTo>
                <a:lnTo>
                  <a:pt x="185625" y="342562"/>
                </a:lnTo>
                <a:close/>
                <a:moveTo>
                  <a:pt x="136688" y="331312"/>
                </a:moveTo>
                <a:lnTo>
                  <a:pt x="174938" y="331312"/>
                </a:lnTo>
                <a:lnTo>
                  <a:pt x="174938" y="342562"/>
                </a:lnTo>
                <a:lnTo>
                  <a:pt x="136688" y="342562"/>
                </a:lnTo>
                <a:close/>
                <a:moveTo>
                  <a:pt x="131062" y="326249"/>
                </a:moveTo>
                <a:lnTo>
                  <a:pt x="131062" y="347624"/>
                </a:lnTo>
                <a:lnTo>
                  <a:pt x="228937" y="347624"/>
                </a:lnTo>
                <a:lnTo>
                  <a:pt x="228937" y="326249"/>
                </a:lnTo>
                <a:close/>
                <a:moveTo>
                  <a:pt x="180000" y="206437"/>
                </a:moveTo>
                <a:cubicBezTo>
                  <a:pt x="171000" y="206437"/>
                  <a:pt x="163688" y="213750"/>
                  <a:pt x="163688" y="222750"/>
                </a:cubicBezTo>
                <a:cubicBezTo>
                  <a:pt x="163688" y="231750"/>
                  <a:pt x="171000" y="239062"/>
                  <a:pt x="180000" y="239062"/>
                </a:cubicBezTo>
                <a:cubicBezTo>
                  <a:pt x="189000" y="239062"/>
                  <a:pt x="196313" y="231750"/>
                  <a:pt x="196313" y="222750"/>
                </a:cubicBezTo>
                <a:cubicBezTo>
                  <a:pt x="196313" y="213750"/>
                  <a:pt x="189000" y="206437"/>
                  <a:pt x="180000" y="206437"/>
                </a:cubicBezTo>
                <a:close/>
                <a:moveTo>
                  <a:pt x="316125" y="163125"/>
                </a:moveTo>
                <a:lnTo>
                  <a:pt x="316125" y="195187"/>
                </a:lnTo>
                <a:lnTo>
                  <a:pt x="316687" y="195187"/>
                </a:lnTo>
                <a:lnTo>
                  <a:pt x="348750" y="195187"/>
                </a:lnTo>
                <a:lnTo>
                  <a:pt x="348750" y="163125"/>
                </a:lnTo>
                <a:close/>
                <a:moveTo>
                  <a:pt x="11250" y="163125"/>
                </a:moveTo>
                <a:lnTo>
                  <a:pt x="11250" y="195187"/>
                </a:lnTo>
                <a:lnTo>
                  <a:pt x="43875" y="195187"/>
                </a:lnTo>
                <a:lnTo>
                  <a:pt x="43875" y="163125"/>
                </a:lnTo>
                <a:close/>
                <a:moveTo>
                  <a:pt x="172688" y="75374"/>
                </a:moveTo>
                <a:lnTo>
                  <a:pt x="104625" y="222750"/>
                </a:lnTo>
                <a:lnTo>
                  <a:pt x="136687" y="297562"/>
                </a:lnTo>
                <a:lnTo>
                  <a:pt x="136687" y="314999"/>
                </a:lnTo>
                <a:lnTo>
                  <a:pt x="223313" y="314999"/>
                </a:lnTo>
                <a:lnTo>
                  <a:pt x="223313" y="297562"/>
                </a:lnTo>
                <a:lnTo>
                  <a:pt x="255375" y="222750"/>
                </a:lnTo>
                <a:lnTo>
                  <a:pt x="187313" y="75374"/>
                </a:lnTo>
                <a:lnTo>
                  <a:pt x="185625" y="75374"/>
                </a:lnTo>
                <a:lnTo>
                  <a:pt x="185625" y="196960"/>
                </a:lnTo>
                <a:lnTo>
                  <a:pt x="199477" y="202711"/>
                </a:lnTo>
                <a:cubicBezTo>
                  <a:pt x="204469" y="207703"/>
                  <a:pt x="207563" y="214593"/>
                  <a:pt x="207563" y="222187"/>
                </a:cubicBezTo>
                <a:cubicBezTo>
                  <a:pt x="207563" y="237938"/>
                  <a:pt x="195188" y="249750"/>
                  <a:pt x="180000" y="249750"/>
                </a:cubicBezTo>
                <a:cubicBezTo>
                  <a:pt x="164813" y="249750"/>
                  <a:pt x="152438" y="237375"/>
                  <a:pt x="152438" y="222187"/>
                </a:cubicBezTo>
                <a:cubicBezTo>
                  <a:pt x="152438" y="214593"/>
                  <a:pt x="155532" y="207703"/>
                  <a:pt x="160524" y="202711"/>
                </a:cubicBezTo>
                <a:lnTo>
                  <a:pt x="174375" y="196960"/>
                </a:lnTo>
                <a:lnTo>
                  <a:pt x="174375" y="75374"/>
                </a:lnTo>
                <a:close/>
                <a:moveTo>
                  <a:pt x="165375" y="64687"/>
                </a:moveTo>
                <a:lnTo>
                  <a:pt x="194063" y="64687"/>
                </a:lnTo>
                <a:lnTo>
                  <a:pt x="267188" y="222750"/>
                </a:lnTo>
                <a:lnTo>
                  <a:pt x="234563" y="300375"/>
                </a:lnTo>
                <a:lnTo>
                  <a:pt x="234563" y="314999"/>
                </a:lnTo>
                <a:lnTo>
                  <a:pt x="240187" y="314999"/>
                </a:lnTo>
                <a:lnTo>
                  <a:pt x="240187" y="358874"/>
                </a:lnTo>
                <a:lnTo>
                  <a:pt x="119812" y="358874"/>
                </a:lnTo>
                <a:lnTo>
                  <a:pt x="119812" y="314999"/>
                </a:lnTo>
                <a:lnTo>
                  <a:pt x="125437" y="314999"/>
                </a:lnTo>
                <a:lnTo>
                  <a:pt x="125437" y="300375"/>
                </a:lnTo>
                <a:lnTo>
                  <a:pt x="92250" y="222750"/>
                </a:lnTo>
                <a:close/>
                <a:moveTo>
                  <a:pt x="338062" y="15749"/>
                </a:moveTo>
                <a:cubicBezTo>
                  <a:pt x="331875" y="15749"/>
                  <a:pt x="327375" y="20812"/>
                  <a:pt x="327375" y="26437"/>
                </a:cubicBezTo>
                <a:cubicBezTo>
                  <a:pt x="327375" y="32062"/>
                  <a:pt x="332437" y="37124"/>
                  <a:pt x="338062" y="37124"/>
                </a:cubicBezTo>
                <a:cubicBezTo>
                  <a:pt x="344250" y="37124"/>
                  <a:pt x="348750" y="32062"/>
                  <a:pt x="348750" y="26437"/>
                </a:cubicBezTo>
                <a:cubicBezTo>
                  <a:pt x="348750" y="20249"/>
                  <a:pt x="343687" y="15749"/>
                  <a:pt x="338062" y="15749"/>
                </a:cubicBezTo>
                <a:close/>
                <a:moveTo>
                  <a:pt x="21938" y="15749"/>
                </a:moveTo>
                <a:cubicBezTo>
                  <a:pt x="16313" y="15749"/>
                  <a:pt x="11250" y="20249"/>
                  <a:pt x="11250" y="26437"/>
                </a:cubicBezTo>
                <a:cubicBezTo>
                  <a:pt x="11250" y="32624"/>
                  <a:pt x="15750" y="37124"/>
                  <a:pt x="21938" y="37124"/>
                </a:cubicBezTo>
                <a:cubicBezTo>
                  <a:pt x="28125" y="37124"/>
                  <a:pt x="32625" y="32624"/>
                  <a:pt x="32625" y="26437"/>
                </a:cubicBezTo>
                <a:cubicBezTo>
                  <a:pt x="32625" y="20249"/>
                  <a:pt x="28125" y="15749"/>
                  <a:pt x="21938" y="15749"/>
                </a:cubicBezTo>
                <a:close/>
                <a:moveTo>
                  <a:pt x="163688" y="11250"/>
                </a:moveTo>
                <a:lnTo>
                  <a:pt x="163688" y="43313"/>
                </a:lnTo>
                <a:lnTo>
                  <a:pt x="196313" y="43313"/>
                </a:lnTo>
                <a:lnTo>
                  <a:pt x="196313" y="11250"/>
                </a:lnTo>
                <a:close/>
                <a:moveTo>
                  <a:pt x="152438" y="0"/>
                </a:moveTo>
                <a:lnTo>
                  <a:pt x="207000" y="0"/>
                </a:lnTo>
                <a:lnTo>
                  <a:pt x="207215" y="20812"/>
                </a:lnTo>
                <a:lnTo>
                  <a:pt x="318514" y="20812"/>
                </a:lnTo>
                <a:lnTo>
                  <a:pt x="322664" y="11038"/>
                </a:lnTo>
                <a:cubicBezTo>
                  <a:pt x="326672" y="7030"/>
                  <a:pt x="332156" y="4499"/>
                  <a:pt x="338062" y="4499"/>
                </a:cubicBezTo>
                <a:cubicBezTo>
                  <a:pt x="350437" y="4499"/>
                  <a:pt x="360000" y="14624"/>
                  <a:pt x="360000" y="26437"/>
                </a:cubicBezTo>
                <a:cubicBezTo>
                  <a:pt x="360000" y="38249"/>
                  <a:pt x="349875" y="48374"/>
                  <a:pt x="338062" y="48374"/>
                </a:cubicBezTo>
                <a:cubicBezTo>
                  <a:pt x="331875" y="48374"/>
                  <a:pt x="326391" y="45843"/>
                  <a:pt x="322453" y="41835"/>
                </a:cubicBezTo>
                <a:lnTo>
                  <a:pt x="318437" y="32062"/>
                </a:lnTo>
                <a:lnTo>
                  <a:pt x="232613" y="32062"/>
                </a:lnTo>
                <a:lnTo>
                  <a:pt x="251183" y="37959"/>
                </a:lnTo>
                <a:cubicBezTo>
                  <a:pt x="281189" y="53199"/>
                  <a:pt x="305675" y="77686"/>
                  <a:pt x="320915" y="107691"/>
                </a:cubicBezTo>
                <a:lnTo>
                  <a:pt x="334946" y="151875"/>
                </a:lnTo>
                <a:lnTo>
                  <a:pt x="360000" y="151875"/>
                </a:lnTo>
                <a:lnTo>
                  <a:pt x="360000" y="206437"/>
                </a:lnTo>
                <a:lnTo>
                  <a:pt x="304875" y="206437"/>
                </a:lnTo>
                <a:lnTo>
                  <a:pt x="304875" y="151875"/>
                </a:lnTo>
                <a:lnTo>
                  <a:pt x="323199" y="151875"/>
                </a:lnTo>
                <a:lnTo>
                  <a:pt x="311002" y="112693"/>
                </a:lnTo>
                <a:cubicBezTo>
                  <a:pt x="296957" y="84814"/>
                  <a:pt x="274228" y="62208"/>
                  <a:pt x="246262" y="48110"/>
                </a:cubicBezTo>
                <a:lnTo>
                  <a:pt x="207370" y="35821"/>
                </a:lnTo>
                <a:lnTo>
                  <a:pt x="207563" y="54563"/>
                </a:lnTo>
                <a:lnTo>
                  <a:pt x="152438" y="54563"/>
                </a:lnTo>
                <a:lnTo>
                  <a:pt x="152438" y="35882"/>
                </a:lnTo>
                <a:lnTo>
                  <a:pt x="113739" y="48110"/>
                </a:lnTo>
                <a:cubicBezTo>
                  <a:pt x="85773" y="62208"/>
                  <a:pt x="63044" y="84814"/>
                  <a:pt x="48999" y="112693"/>
                </a:cubicBezTo>
                <a:lnTo>
                  <a:pt x="36801" y="151875"/>
                </a:lnTo>
                <a:lnTo>
                  <a:pt x="55125" y="151875"/>
                </a:lnTo>
                <a:lnTo>
                  <a:pt x="55125" y="206437"/>
                </a:lnTo>
                <a:lnTo>
                  <a:pt x="0" y="206437"/>
                </a:lnTo>
                <a:lnTo>
                  <a:pt x="0" y="151875"/>
                </a:lnTo>
                <a:lnTo>
                  <a:pt x="25054" y="151875"/>
                </a:lnTo>
                <a:lnTo>
                  <a:pt x="39085" y="107691"/>
                </a:lnTo>
                <a:cubicBezTo>
                  <a:pt x="54325" y="77686"/>
                  <a:pt x="78812" y="53199"/>
                  <a:pt x="108818" y="37959"/>
                </a:cubicBezTo>
                <a:lnTo>
                  <a:pt x="127387" y="32062"/>
                </a:lnTo>
                <a:lnTo>
                  <a:pt x="41563" y="32062"/>
                </a:lnTo>
                <a:lnTo>
                  <a:pt x="37547" y="41835"/>
                </a:lnTo>
                <a:cubicBezTo>
                  <a:pt x="33610" y="45843"/>
                  <a:pt x="28125" y="48374"/>
                  <a:pt x="21938" y="48374"/>
                </a:cubicBezTo>
                <a:cubicBezTo>
                  <a:pt x="10125" y="48374"/>
                  <a:pt x="0" y="38812"/>
                  <a:pt x="0" y="26437"/>
                </a:cubicBezTo>
                <a:cubicBezTo>
                  <a:pt x="0" y="14062"/>
                  <a:pt x="9563" y="4499"/>
                  <a:pt x="21938" y="4499"/>
                </a:cubicBezTo>
                <a:cubicBezTo>
                  <a:pt x="28125" y="4499"/>
                  <a:pt x="33610" y="6890"/>
                  <a:pt x="37547" y="10827"/>
                </a:cubicBezTo>
                <a:lnTo>
                  <a:pt x="41595" y="20812"/>
                </a:lnTo>
                <a:lnTo>
                  <a:pt x="152438" y="20812"/>
                </a:lnTo>
                <a:close/>
              </a:path>
            </a:pathLst>
          </a:custGeom>
          <a:solidFill>
            <a:schemeClr val="bg1"/>
          </a:solidFill>
          <a:ln w="5507" cap="flat">
            <a:noFill/>
            <a:prstDash val="solid"/>
            <a:miter/>
          </a:ln>
        </p:spPr>
        <p:txBody>
          <a:bodyPr rtlCol="0" anchor="ctr"/>
          <a:lstStyle/>
          <a:p>
            <a:pPr defTabSz="457200">
              <a:lnSpc>
                <a:spcPct val="120000"/>
              </a:lnSpc>
            </a:pPr>
            <a:endParaRPr lang="zh-CN" altLang="en-US" sz="1700">
              <a:solidFill>
                <a:srgbClr val="22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5" name="文本框 134"/>
          <p:cNvSpPr txBox="1"/>
          <p:nvPr>
            <p:custDataLst>
              <p:tags r:id="rId6"/>
            </p:custDataLst>
          </p:nvPr>
        </p:nvSpPr>
        <p:spPr>
          <a:xfrm>
            <a:off x="2733675" y="3742690"/>
            <a:ext cx="7967345" cy="2219325"/>
          </a:xfrm>
          <a:prstGeom prst="rect">
            <a:avLst/>
          </a:prstGeom>
          <a:noFill/>
        </p:spPr>
        <p:txBody>
          <a:bodyPr wrap="square" rtlCol="0">
            <a:normAutofit/>
          </a:bodyPr>
          <a:lstStyle>
            <a:defPPr>
              <a:defRPr lang="en-US"/>
            </a:defPPr>
            <a:lvl1pPr>
              <a:lnSpc>
                <a:spcPct val="120000"/>
              </a:lnSpc>
              <a:defRPr kumimoji="1" sz="1400">
                <a:solidFill>
                  <a:schemeClr val="tx1">
                    <a:lumMod val="75000"/>
                    <a:lumOff val="25000"/>
                  </a:schemeClr>
                </a:solidFill>
                <a:latin typeface="+mn-ea"/>
              </a:defRPr>
            </a:lvl1pPr>
          </a:lstStyle>
          <a:p>
            <a:pPr marL="0" lvl="0" indent="0" algn="l" eaLnBrk="1" latinLnBrk="0" hangingPunct="1">
              <a:lnSpc>
                <a:spcPct val="130000"/>
              </a:lnSpc>
              <a:spcBef>
                <a:spcPts val="0"/>
              </a:spcBef>
              <a:spcAft>
                <a:spcPts val="0"/>
              </a:spcAft>
              <a:buSzPct val="100000"/>
            </a:pPr>
            <a:r>
              <a:rPr lang="zh-CN" altLang="en-US" sz="2000" b="1" spc="200" dirty="0">
                <a:solidFill>
                  <a:schemeClr val="dk1">
                    <a:lumMod val="75000"/>
                  </a:schemeClr>
                </a:solidFill>
                <a:latin typeface="Arial" panose="020B0604020202020204" pitchFamily="34" charset="0"/>
                <a:ea typeface="微软雅黑" panose="020B0503020204020204" pitchFamily="34" charset="-122"/>
              </a:rPr>
              <a:t>在保持高级语言与机器语言、操作系统与计算机系统结构、程序设计环境与计算机系统结构之间适当的语义差距前提下，</a:t>
            </a:r>
            <a:r>
              <a:rPr lang="zh-CN" altLang="en-US" sz="2000" b="1" spc="200" dirty="0">
                <a:solidFill>
                  <a:srgbClr val="FF0000"/>
                </a:solidFill>
                <a:latin typeface="Arial" panose="020B0604020202020204" pitchFamily="34" charset="0"/>
                <a:ea typeface="微软雅黑" panose="020B0503020204020204" pitchFamily="34" charset="-122"/>
              </a:rPr>
              <a:t>怎样改进计算机系统结构，缩小语义差距。</a:t>
            </a:r>
            <a:endParaRPr lang="zh-CN" altLang="en-US" sz="2000" b="1" spc="200" dirty="0">
              <a:solidFill>
                <a:srgbClr val="FF0000"/>
              </a:solidFill>
              <a:latin typeface="Arial" panose="020B0604020202020204" pitchFamily="34" charset="0"/>
              <a:ea typeface="微软雅黑" panose="020B0503020204020204" pitchFamily="34" charset="-122"/>
            </a:endParaRPr>
          </a:p>
        </p:txBody>
      </p:sp>
      <p:cxnSp>
        <p:nvCxnSpPr>
          <p:cNvPr id="3" name="直接连接符 2"/>
          <p:cNvCxnSpPr/>
          <p:nvPr>
            <p:custDataLst>
              <p:tags r:id="rId7"/>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8"/>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第2章 数据表示与指令系统</a:t>
            </a:r>
            <a:endParaRPr lang="zh-CN" altLang="en-US"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9"/>
            </p:custDataLst>
          </p:nvPr>
        </p:nvPicPr>
        <p:blipFill>
          <a:blip r:embed="rId10"/>
          <a:stretch>
            <a:fillRect/>
          </a:stretch>
        </p:blipFill>
        <p:spPr>
          <a:xfrm>
            <a:off x="9216390" y="201295"/>
            <a:ext cx="1895475" cy="485775"/>
          </a:xfrm>
          <a:prstGeom prst="rect">
            <a:avLst/>
          </a:prstGeom>
        </p:spPr>
      </p:pic>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10269622" cy="1057084"/>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使用标志符数据表示可能带来如下问题</a:t>
            </a:r>
            <a:endParaRPr lang="zh-CN" altLang="en-US" sz="2400" dirty="0">
              <a:solidFill>
                <a:srgbClr val="FF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问题</a:t>
            </a:r>
            <a:r>
              <a:rPr lang="en-US" altLang="zh-CN" sz="2400" dirty="0">
                <a:solidFill>
                  <a:schemeClr val="accent1"/>
                </a:solidFill>
                <a:latin typeface="微软雅黑" panose="020B0503020204020204" pitchFamily="34" charset="-122"/>
                <a:ea typeface="微软雅黑" panose="020B0503020204020204" pitchFamily="34" charset="-122"/>
              </a:rPr>
              <a:t>1</a:t>
            </a:r>
            <a:r>
              <a:rPr lang="zh-CN" altLang="en-US" sz="2400" dirty="0">
                <a:solidFill>
                  <a:schemeClr val="accent1"/>
                </a:solidFill>
                <a:latin typeface="微软雅黑" panose="020B0503020204020204" pitchFamily="34" charset="-122"/>
                <a:ea typeface="微软雅黑" panose="020B0503020204020204" pitchFamily="34" charset="-122"/>
              </a:rPr>
              <a:t>：每个数据字因增设标志符，会增加程序所占的主存空间（</a:t>
            </a:r>
            <a:r>
              <a:rPr lang="zh-CN" altLang="en-US" sz="2400" dirty="0">
                <a:solidFill>
                  <a:srgbClr val="FF0000"/>
                </a:solidFill>
                <a:latin typeface="微软雅黑" panose="020B0503020204020204" pitchFamily="34" charset="-122"/>
                <a:ea typeface="微软雅黑" panose="020B0503020204020204" pitchFamily="34" charset="-122"/>
              </a:rPr>
              <a:t>可能</a:t>
            </a:r>
            <a:r>
              <a:rPr lang="zh-CN" altLang="en-US" sz="2400" dirty="0">
                <a:solidFill>
                  <a:schemeClr val="accent1"/>
                </a:solidFill>
                <a:latin typeface="微软雅黑" panose="020B0503020204020204" pitchFamily="34" charset="-122"/>
                <a:ea typeface="微软雅黑" panose="020B0503020204020204" pitchFamily="34" charset="-122"/>
              </a:rPr>
              <a:t>）</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849548" y="2388436"/>
            <a:ext cx="4032448" cy="3610258"/>
          </a:xfrm>
          <a:prstGeom prst="rect">
            <a:avLst/>
          </a:prstGeom>
        </p:spPr>
      </p:pic>
      <p:sp>
        <p:nvSpPr>
          <p:cNvPr id="4" name="文本框 1"/>
          <p:cNvSpPr txBox="1"/>
          <p:nvPr/>
        </p:nvSpPr>
        <p:spPr>
          <a:xfrm>
            <a:off x="2190486" y="3869715"/>
            <a:ext cx="2659062" cy="64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1800" b="0" dirty="0">
                <a:solidFill>
                  <a:srgbClr val="FF0000"/>
                </a:solidFill>
                <a:latin typeface="微软雅黑" panose="020B0503020204020204" pitchFamily="34" charset="-122"/>
                <a:ea typeface="微软雅黑" panose="020B0503020204020204" pitchFamily="34" charset="-122"/>
              </a:rPr>
              <a:t>红色</a:t>
            </a:r>
            <a:r>
              <a:rPr lang="en-US" altLang="zh-CN" sz="1800" b="0" dirty="0">
                <a:solidFill>
                  <a:srgbClr val="FF0000"/>
                </a:solidFill>
                <a:latin typeface="微软雅黑" panose="020B0503020204020204" pitchFamily="34" charset="-122"/>
                <a:ea typeface="微软雅黑" panose="020B0503020204020204" pitchFamily="34" charset="-122"/>
              </a:rPr>
              <a:t>A</a:t>
            </a:r>
            <a:r>
              <a:rPr lang="zh-CN" altLang="en-US" sz="1800" b="0" dirty="0">
                <a:solidFill>
                  <a:srgbClr val="FF0000"/>
                </a:solidFill>
                <a:latin typeface="微软雅黑" panose="020B0503020204020204" pitchFamily="34" charset="-122"/>
                <a:ea typeface="微软雅黑" panose="020B0503020204020204" pitchFamily="34" charset="-122"/>
              </a:rPr>
              <a:t>空间是增加的空间</a:t>
            </a:r>
            <a:endParaRPr lang="en-US" altLang="zh-CN" sz="1800" b="0" dirty="0">
              <a:solidFill>
                <a:srgbClr val="FF0000"/>
              </a:solidFill>
              <a:latin typeface="微软雅黑" panose="020B0503020204020204" pitchFamily="34" charset="-122"/>
              <a:ea typeface="微软雅黑" panose="020B0503020204020204" pitchFamily="34" charset="-122"/>
            </a:endParaRPr>
          </a:p>
          <a:p>
            <a:pPr marL="0" indent="0">
              <a:spcBef>
                <a:spcPct val="0"/>
              </a:spcBef>
              <a:buClrTx/>
              <a:buFontTx/>
              <a:buNone/>
            </a:pPr>
            <a:r>
              <a:rPr lang="zh-CN" altLang="en-US" sz="1800" b="0" dirty="0">
                <a:solidFill>
                  <a:srgbClr val="FF0000"/>
                </a:solidFill>
                <a:latin typeface="微软雅黑" panose="020B0503020204020204" pitchFamily="34" charset="-122"/>
                <a:ea typeface="微软雅黑" panose="020B0503020204020204" pitchFamily="34" charset="-122"/>
              </a:rPr>
              <a:t>粉色</a:t>
            </a:r>
            <a:r>
              <a:rPr lang="en-US" altLang="zh-CN" sz="1800" b="0" dirty="0">
                <a:solidFill>
                  <a:srgbClr val="FF0000"/>
                </a:solidFill>
                <a:latin typeface="微软雅黑" panose="020B0503020204020204" pitchFamily="34" charset="-122"/>
                <a:ea typeface="微软雅黑" panose="020B0503020204020204" pitchFamily="34" charset="-122"/>
              </a:rPr>
              <a:t>B</a:t>
            </a:r>
            <a:r>
              <a:rPr lang="zh-CN" altLang="en-US" sz="1800" b="0" dirty="0">
                <a:solidFill>
                  <a:srgbClr val="FF0000"/>
                </a:solidFill>
                <a:latin typeface="微软雅黑" panose="020B0503020204020204" pitchFamily="34" charset="-122"/>
                <a:ea typeface="微软雅黑" panose="020B0503020204020204" pitchFamily="34" charset="-122"/>
              </a:rPr>
              <a:t>空间是减少的空间</a:t>
            </a:r>
            <a:endParaRPr lang="zh-CN" altLang="en-US" sz="1800" b="0" dirty="0">
              <a:solidFill>
                <a:srgbClr val="FF0000"/>
              </a:solidFill>
              <a:latin typeface="微软雅黑" panose="020B0503020204020204" pitchFamily="34" charset="-122"/>
              <a:ea typeface="微软雅黑" panose="020B0503020204020204" pitchFamily="34" charset="-122"/>
            </a:endParaRPr>
          </a:p>
        </p:txBody>
      </p:sp>
      <p:sp>
        <p:nvSpPr>
          <p:cNvPr id="10"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标志符数据表示</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59644" y="285267"/>
            <a:ext cx="8983465" cy="430887"/>
          </a:xfrm>
          <a:prstGeom prst="rect">
            <a:avLst/>
          </a:prstGeom>
          <a:noFill/>
        </p:spPr>
        <p:txBody>
          <a:bodyPr wrap="square" rtlCol="0">
            <a:spAutoFit/>
          </a:bodyPr>
          <a:lstStyle>
            <a:defPPr>
              <a:defRPr lang="zh-CN"/>
            </a:defPPr>
            <a:lvl1pPr>
              <a:defRPr sz="2400" b="1">
                <a:solidFill>
                  <a:srgbClr val="FF0000"/>
                </a:solidFill>
                <a:latin typeface="Times New Roman" panose="02020603050405020304" pitchFamily="18" charset="0"/>
                <a:cs typeface="Times New Roman" panose="02020603050405020304" pitchFamily="18" charset="0"/>
              </a:defRPr>
            </a:lvl1pPr>
          </a:lstStyle>
          <a:p>
            <a:r>
              <a:rPr lang="zh-CN" altLang="en-US" sz="2200" dirty="0">
                <a:latin typeface="微软雅黑" panose="020B0503020204020204" pitchFamily="34" charset="-122"/>
                <a:ea typeface="微软雅黑" panose="020B0503020204020204" pitchFamily="34" charset="-122"/>
              </a:rPr>
              <a:t>问题</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：每个数据字因增设标志符，会增加程序所占的主存空间（可能）</a:t>
            </a:r>
            <a:endParaRPr lang="zh-CN" altLang="en-US" sz="2200" dirty="0">
              <a:latin typeface="微软雅黑" panose="020B0503020204020204" pitchFamily="34" charset="-122"/>
              <a:ea typeface="微软雅黑" panose="020B0503020204020204" pitchFamily="34" charset="-122"/>
            </a:endParaRPr>
          </a:p>
        </p:txBody>
      </p:sp>
      <p:pic>
        <p:nvPicPr>
          <p:cNvPr id="2" name="Picture 6"/>
          <p:cNvPicPr>
            <a:picLocks noChangeAspect="1"/>
          </p:cNvPicPr>
          <p:nvPr/>
        </p:nvPicPr>
        <p:blipFill>
          <a:blip r:embed="rId1"/>
          <a:stretch>
            <a:fillRect/>
          </a:stretch>
        </p:blipFill>
        <p:spPr>
          <a:xfrm>
            <a:off x="695694" y="1285149"/>
            <a:ext cx="3345267" cy="2992618"/>
          </a:xfrm>
          <a:prstGeom prst="rect">
            <a:avLst/>
          </a:prstGeom>
          <a:noFill/>
          <a:ln w="9525">
            <a:noFill/>
          </a:ln>
        </p:spPr>
      </p:pic>
      <p:sp>
        <p:nvSpPr>
          <p:cNvPr id="4" name="文本框 1"/>
          <p:cNvSpPr txBox="1"/>
          <p:nvPr/>
        </p:nvSpPr>
        <p:spPr>
          <a:xfrm>
            <a:off x="1038795" y="4327225"/>
            <a:ext cx="2659063"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1800" b="0" dirty="0">
                <a:solidFill>
                  <a:srgbClr val="FF0000"/>
                </a:solidFill>
                <a:latin typeface="微软雅黑" panose="020B0503020204020204" pitchFamily="34" charset="-122"/>
                <a:ea typeface="微软雅黑" panose="020B0503020204020204" pitchFamily="34" charset="-122"/>
              </a:rPr>
              <a:t>红色</a:t>
            </a:r>
            <a:r>
              <a:rPr lang="en-US" altLang="zh-CN" sz="1800" b="0" dirty="0">
                <a:solidFill>
                  <a:srgbClr val="FF0000"/>
                </a:solidFill>
                <a:latin typeface="微软雅黑" panose="020B0503020204020204" pitchFamily="34" charset="-122"/>
                <a:ea typeface="微软雅黑" panose="020B0503020204020204" pitchFamily="34" charset="-122"/>
              </a:rPr>
              <a:t>A</a:t>
            </a:r>
            <a:r>
              <a:rPr lang="zh-CN" altLang="en-US" sz="1800" b="0" dirty="0">
                <a:solidFill>
                  <a:srgbClr val="FF0000"/>
                </a:solidFill>
                <a:latin typeface="微软雅黑" panose="020B0503020204020204" pitchFamily="34" charset="-122"/>
                <a:ea typeface="微软雅黑" panose="020B0503020204020204" pitchFamily="34" charset="-122"/>
              </a:rPr>
              <a:t>空间是增加的空间</a:t>
            </a:r>
            <a:endParaRPr lang="en-US" altLang="zh-CN" sz="1800" b="0" dirty="0">
              <a:solidFill>
                <a:srgbClr val="FF0000"/>
              </a:solidFill>
              <a:latin typeface="微软雅黑" panose="020B0503020204020204" pitchFamily="34" charset="-122"/>
              <a:ea typeface="微软雅黑" panose="020B0503020204020204" pitchFamily="34" charset="-122"/>
            </a:endParaRPr>
          </a:p>
          <a:p>
            <a:pPr marL="0" indent="0">
              <a:spcBef>
                <a:spcPct val="0"/>
              </a:spcBef>
              <a:buClrTx/>
              <a:buFontTx/>
              <a:buNone/>
            </a:pPr>
            <a:r>
              <a:rPr lang="zh-CN" altLang="en-US" sz="1800" b="0" dirty="0">
                <a:solidFill>
                  <a:srgbClr val="FF0000"/>
                </a:solidFill>
                <a:latin typeface="微软雅黑" panose="020B0503020204020204" pitchFamily="34" charset="-122"/>
                <a:ea typeface="微软雅黑" panose="020B0503020204020204" pitchFamily="34" charset="-122"/>
              </a:rPr>
              <a:t>粉色</a:t>
            </a:r>
            <a:r>
              <a:rPr lang="en-US" altLang="zh-CN" sz="1800" b="0" dirty="0">
                <a:solidFill>
                  <a:srgbClr val="FF0000"/>
                </a:solidFill>
                <a:latin typeface="微软雅黑" panose="020B0503020204020204" pitchFamily="34" charset="-122"/>
                <a:ea typeface="微软雅黑" panose="020B0503020204020204" pitchFamily="34" charset="-122"/>
              </a:rPr>
              <a:t>B</a:t>
            </a:r>
            <a:r>
              <a:rPr lang="zh-CN" altLang="en-US" sz="1800" b="0" dirty="0">
                <a:solidFill>
                  <a:srgbClr val="FF0000"/>
                </a:solidFill>
                <a:latin typeface="微软雅黑" panose="020B0503020204020204" pitchFamily="34" charset="-122"/>
                <a:ea typeface="微软雅黑" panose="020B0503020204020204" pitchFamily="34" charset="-122"/>
              </a:rPr>
              <a:t>空间是减少的空间</a:t>
            </a:r>
            <a:endParaRPr lang="zh-CN" altLang="en-US" sz="1800" b="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320084" y="1079847"/>
            <a:ext cx="6214020" cy="5047536"/>
          </a:xfrm>
          <a:prstGeom prst="rect">
            <a:avLst/>
          </a:prstGeom>
          <a:noFill/>
          <a:ln>
            <a:solidFill>
              <a:srgbClr val="FFFFFF">
                <a:lumMod val="95000"/>
              </a:srgbClr>
            </a:solidFill>
          </a:ln>
        </p:spPr>
        <p:txBody>
          <a:bodyPr wrap="square">
            <a:spAutoFit/>
          </a:bodyPr>
          <a:lstStyle/>
          <a:p>
            <a:pPr marL="0" marR="0" lvl="0" indent="0" algn="just" defTabSz="914400" eaLnBrk="0" fontAlgn="auto" latinLnBrk="0" hangingPunct="0">
              <a:lnSpc>
                <a:spcPct val="100000"/>
              </a:lnSpc>
              <a:spcBef>
                <a:spcPts val="1200"/>
              </a:spcBef>
              <a:spcAft>
                <a:spcPts val="0"/>
              </a:spcAft>
              <a:buClrTx/>
              <a:buSzTx/>
              <a:buFontTx/>
              <a:buNone/>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只要合理设计和使用，即只要</a:t>
            </a: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A&lt;B</a:t>
            </a: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，则占用的空间仍是大大减少，而不是增加。实现方法如下：</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just" defTabSz="914400" eaLnBrk="0" fontAlgn="auto" latinLnBrk="0" hangingPunct="0">
              <a:lnSpc>
                <a:spcPct val="100000"/>
              </a:lnSpc>
              <a:spcBef>
                <a:spcPts val="1200"/>
              </a:spcBef>
              <a:spcAft>
                <a:spcPts val="0"/>
              </a:spcAft>
              <a:buClrTx/>
              <a:buSzTx/>
              <a:buFont typeface="+mj-ea"/>
              <a:buAutoNum type="circleNumDbPlain"/>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指令单元数多于数据单元数，所以</a:t>
            </a: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B&gt;A</a:t>
            </a: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just" defTabSz="914400" eaLnBrk="0" fontAlgn="auto" latinLnBrk="0" hangingPunct="0">
              <a:lnSpc>
                <a:spcPct val="100000"/>
              </a:lnSpc>
              <a:spcBef>
                <a:spcPts val="1200"/>
              </a:spcBef>
              <a:spcAft>
                <a:spcPts val="0"/>
              </a:spcAft>
              <a:buClrTx/>
              <a:buSzTx/>
              <a:buFont typeface="+mj-ea"/>
              <a:buAutoNum type="circleNumDbPlain"/>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因为简化了编译，所以编译程序所占的空间减少；</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just" defTabSz="914400" eaLnBrk="0" fontAlgn="auto" latinLnBrk="0" hangingPunct="0">
              <a:lnSpc>
                <a:spcPct val="100000"/>
              </a:lnSpc>
              <a:spcBef>
                <a:spcPts val="1200"/>
              </a:spcBef>
              <a:spcAft>
                <a:spcPts val="0"/>
              </a:spcAft>
              <a:buClrTx/>
              <a:buSzTx/>
              <a:buFont typeface="+mj-ea"/>
              <a:buAutoNum type="circleNumDbPlain"/>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数据类型转换和一致性校验都由硬件实现，也减少了软件对空间的需求量；</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342900" marR="0" lvl="0" indent="-342900" algn="just" defTabSz="914400" eaLnBrk="0" fontAlgn="auto" latinLnBrk="0" hangingPunct="0">
              <a:lnSpc>
                <a:spcPct val="100000"/>
              </a:lnSpc>
              <a:spcBef>
                <a:spcPts val="1200"/>
              </a:spcBef>
              <a:spcAft>
                <a:spcPts val="0"/>
              </a:spcAft>
              <a:buClrTx/>
              <a:buSzTx/>
              <a:buFont typeface="+mj-ea"/>
              <a:buAutoNum type="circleNumDbPlain"/>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由于指令和数据不等长，降低机器实现的效率，采取了相应的措施弥补：</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800100" marR="0" lvl="1" indent="-342900" algn="just" defTabSz="914400" eaLnBrk="0" fontAlgn="auto" latinLnBrk="0" hangingPunct="0">
              <a:lnSpc>
                <a:spcPct val="100000"/>
              </a:lnSpc>
              <a:spcBef>
                <a:spcPts val="1200"/>
              </a:spcBef>
              <a:spcAft>
                <a:spcPts val="0"/>
              </a:spcAft>
              <a:buClrTx/>
              <a:buSzTx/>
              <a:buFont typeface="Wingdings" panose="05000000000000000000" pitchFamily="2" charset="2"/>
              <a:buChar char="Ø"/>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方案</a:t>
            </a: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：增强短指令的功能，即一条指令完成多条指令的功能，达到减少程序的总量；</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800100" marR="0" lvl="1" indent="-342900" algn="just" defTabSz="914400" eaLnBrk="0" fontAlgn="auto" latinLnBrk="0" hangingPunct="0">
              <a:lnSpc>
                <a:spcPct val="100000"/>
              </a:lnSpc>
              <a:spcBef>
                <a:spcPts val="1200"/>
              </a:spcBef>
              <a:spcAft>
                <a:spcPts val="0"/>
              </a:spcAft>
              <a:buClrTx/>
              <a:buSzTx/>
              <a:buFont typeface="Wingdings" panose="05000000000000000000" pitchFamily="2" charset="2"/>
              <a:buChar char="Ø"/>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方案</a:t>
            </a: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2</a:t>
            </a: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：让多个指令存放同一个主存字中，并使之与数据字等长；</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800100" marR="0" lvl="1" indent="-342900" algn="just" defTabSz="914400" eaLnBrk="0" fontAlgn="auto" latinLnBrk="0" hangingPunct="0">
              <a:lnSpc>
                <a:spcPct val="100000"/>
              </a:lnSpc>
              <a:spcBef>
                <a:spcPts val="1200"/>
              </a:spcBef>
              <a:spcAft>
                <a:spcPts val="0"/>
              </a:spcAft>
              <a:buClrTx/>
              <a:buSzTx/>
              <a:buFont typeface="Wingdings" panose="05000000000000000000" pitchFamily="2" charset="2"/>
              <a:buChar char="Ø"/>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方案</a:t>
            </a: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3</a:t>
            </a: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：将数据与指令分体存放，且存在不同字长的存储器中。</a:t>
            </a:r>
            <a:endPar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问题2：采用标志符会降低指令的执行速度</a:t>
            </a:r>
            <a:endParaRPr lang="zh-CN" altLang="en-US" sz="3400" dirty="0">
              <a:solidFill>
                <a:schemeClr val="dk1">
                  <a:lumMod val="75000"/>
                </a:schemeClr>
              </a:solidFill>
              <a:latin typeface="Arial" panose="020B0604020202020204" pitchFamily="34" charset="0"/>
            </a:endParaRPr>
          </a:p>
        </p:txBody>
      </p:sp>
      <p:sp>
        <p:nvSpPr>
          <p:cNvPr id="5" name="剪去单角的矩形 4"/>
          <p:cNvSpPr/>
          <p:nvPr>
            <p:custDataLst>
              <p:tags r:id="rId3"/>
            </p:custDataLst>
          </p:nvPr>
        </p:nvSpPr>
        <p:spPr>
          <a:xfrm>
            <a:off x="7769803" y="1756211"/>
            <a:ext cx="3318379" cy="3848459"/>
          </a:xfrm>
          <a:prstGeom prst="snip1Rect">
            <a:avLst/>
          </a:prstGeom>
          <a:solidFill>
            <a:srgbClr val="FFE16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700">
              <a:effectLst/>
              <a:sym typeface="+mn-ea"/>
            </a:endParaRPr>
          </a:p>
        </p:txBody>
      </p:sp>
      <p:sp>
        <p:nvSpPr>
          <p:cNvPr id="6" name="剪去单角的矩形 5"/>
          <p:cNvSpPr/>
          <p:nvPr>
            <p:custDataLst>
              <p:tags r:id="rId4"/>
            </p:custDataLst>
          </p:nvPr>
        </p:nvSpPr>
        <p:spPr>
          <a:xfrm>
            <a:off x="4100953" y="1756211"/>
            <a:ext cx="3318379" cy="3848459"/>
          </a:xfrm>
          <a:prstGeom prst="snip1Rect">
            <a:avLst/>
          </a:prstGeom>
          <a:solidFill>
            <a:schemeClr val="accent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1700">
              <a:effectLst/>
              <a:sym typeface="+mn-ea"/>
            </a:endParaRPr>
          </a:p>
        </p:txBody>
      </p:sp>
      <p:sp>
        <p:nvSpPr>
          <p:cNvPr id="7" name="剪去单角的矩形 6"/>
          <p:cNvSpPr/>
          <p:nvPr>
            <p:custDataLst>
              <p:tags r:id="rId5"/>
            </p:custDataLst>
          </p:nvPr>
        </p:nvSpPr>
        <p:spPr>
          <a:xfrm>
            <a:off x="432103" y="1756211"/>
            <a:ext cx="3318379" cy="3848459"/>
          </a:xfrm>
          <a:prstGeom prst="snip1Rect">
            <a:avLst/>
          </a:prstGeom>
          <a:solidFill>
            <a:schemeClr val="l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effectLst/>
            </a:endParaRPr>
          </a:p>
        </p:txBody>
      </p:sp>
      <p:sp>
        <p:nvSpPr>
          <p:cNvPr id="12" name="文本框 11"/>
          <p:cNvSpPr txBox="1"/>
          <p:nvPr>
            <p:custDataLst>
              <p:tags r:id="rId6"/>
            </p:custDataLst>
          </p:nvPr>
        </p:nvSpPr>
        <p:spPr>
          <a:xfrm>
            <a:off x="646911" y="2169840"/>
            <a:ext cx="2904674" cy="3144824"/>
          </a:xfrm>
          <a:prstGeom prst="rect">
            <a:avLst/>
          </a:prstGeom>
          <a:noFill/>
        </p:spPr>
        <p:txBody>
          <a:bodyPr wrap="square" rtlCol="0" anchor="ctr" anchorCtr="0">
            <a:normAutofit/>
          </a:bodyPr>
          <a:lstStyle/>
          <a:p>
            <a:pPr marL="0" indent="0" eaLnBrk="1" latinLnBrk="0" hangingPunct="1">
              <a:lnSpc>
                <a:spcPct val="130000"/>
              </a:lnSpc>
              <a:spcBef>
                <a:spcPts val="0"/>
              </a:spcBef>
              <a:spcAft>
                <a:spcPts val="0"/>
              </a:spcAft>
              <a:buClr>
                <a:schemeClr val="accent1"/>
              </a:buClr>
              <a:buSzPct val="70000"/>
              <a:buFont typeface="Wingdings" panose="05000000000000000000" pitchFamily="2" charset="2"/>
              <a:buNone/>
            </a:pPr>
            <a:r>
              <a:rPr lang="zh-CN" altLang="en-US" sz="2000" dirty="0">
                <a:solidFill>
                  <a:schemeClr val="accent2"/>
                </a:solidFill>
                <a:latin typeface="微软雅黑" panose="020B0503020204020204" pitchFamily="34" charset="-122"/>
                <a:ea typeface="微软雅黑" panose="020B0503020204020204" pitchFamily="34" charset="-122"/>
                <a:sym typeface="+mn-ea"/>
              </a:rPr>
              <a:t>因为每条指令都需要增加按标志符确定数据属性及判断操作数之间是否相容等操作，因此，</a:t>
            </a:r>
            <a:r>
              <a:rPr lang="zh-CN" altLang="en-US" sz="2000" dirty="0">
                <a:solidFill>
                  <a:srgbClr val="FFFF00"/>
                </a:solidFill>
                <a:latin typeface="微软雅黑" panose="020B0503020204020204" pitchFamily="34" charset="-122"/>
                <a:ea typeface="微软雅黑" panose="020B0503020204020204" pitchFamily="34" charset="-122"/>
                <a:sym typeface="+mn-ea"/>
              </a:rPr>
              <a:t>单条指令的执行速度肯定会下降；</a:t>
            </a:r>
            <a:endParaRPr lang="zh-CN" altLang="en-US" sz="2000" spc="200" dirty="0">
              <a:solidFill>
                <a:srgbClr val="FFFF00"/>
              </a:solidFill>
              <a:uFillTx/>
              <a:latin typeface="微软雅黑" panose="020B0503020204020204" pitchFamily="34" charset="-122"/>
              <a:ea typeface="微软雅黑" panose="020B0503020204020204" pitchFamily="34" charset="-122"/>
              <a:sym typeface="+mn-ea"/>
            </a:endParaRPr>
          </a:p>
        </p:txBody>
      </p:sp>
      <p:sp>
        <p:nvSpPr>
          <p:cNvPr id="13" name="文本框 12"/>
          <p:cNvSpPr txBox="1"/>
          <p:nvPr>
            <p:custDataLst>
              <p:tags r:id="rId7"/>
            </p:custDataLst>
          </p:nvPr>
        </p:nvSpPr>
        <p:spPr>
          <a:xfrm>
            <a:off x="4391364" y="2168570"/>
            <a:ext cx="2904674" cy="3145497"/>
          </a:xfrm>
          <a:prstGeom prst="rect">
            <a:avLst/>
          </a:prstGeom>
          <a:noFill/>
        </p:spPr>
        <p:txBody>
          <a:bodyPr wrap="square" rtlCol="0" anchor="ctr" anchorCtr="0">
            <a:normAutofit/>
          </a:bodyPr>
          <a:lstStyle/>
          <a:p>
            <a:pPr marL="0" indent="0" eaLnBrk="1" latinLnBrk="0" hangingPunct="1">
              <a:lnSpc>
                <a:spcPct val="130000"/>
              </a:lnSpc>
              <a:spcBef>
                <a:spcPts val="0"/>
              </a:spcBef>
              <a:spcAft>
                <a:spcPts val="0"/>
              </a:spcAft>
              <a:buClr>
                <a:schemeClr val="accent1"/>
              </a:buClr>
              <a:buSzPct val="70000"/>
              <a:buFont typeface="Wingdings" panose="05000000000000000000" pitchFamily="2" charset="2"/>
              <a:buNone/>
            </a:pPr>
            <a:r>
              <a:rPr lang="zh-CN" altLang="en-US" sz="2000" dirty="0">
                <a:solidFill>
                  <a:schemeClr val="tx1">
                    <a:lumMod val="50000"/>
                  </a:schemeClr>
                </a:solidFill>
                <a:latin typeface="微软雅黑" panose="020B0503020204020204" pitchFamily="34" charset="-122"/>
                <a:ea typeface="微软雅黑" panose="020B0503020204020204" pitchFamily="34" charset="-122"/>
                <a:sym typeface="+mn-ea"/>
              </a:rPr>
              <a:t>但从总体上看，程序的编制时间、调试时间、执行时间的总和则会由于标志符的引入，使前两项减少而减少；</a:t>
            </a:r>
            <a:endParaRPr lang="zh-CN" altLang="en-US" sz="2000" dirty="0">
              <a:solidFill>
                <a:schemeClr val="tx1">
                  <a:lumMod val="50000"/>
                </a:schemeClr>
              </a:solidFill>
              <a:latin typeface="微软雅黑" panose="020B0503020204020204" pitchFamily="34" charset="-122"/>
              <a:ea typeface="微软雅黑" panose="020B0503020204020204" pitchFamily="34" charset="-122"/>
            </a:endParaRPr>
          </a:p>
          <a:p>
            <a:pPr marL="0" indent="0" eaLnBrk="1" latinLnBrk="0" hangingPunct="1">
              <a:lnSpc>
                <a:spcPct val="130000"/>
              </a:lnSpc>
              <a:spcBef>
                <a:spcPts val="0"/>
              </a:spcBef>
              <a:spcAft>
                <a:spcPts val="0"/>
              </a:spcAft>
              <a:buClr>
                <a:schemeClr val="accent1"/>
              </a:buClr>
              <a:buSzPct val="70000"/>
              <a:buFont typeface="Wingdings" panose="05000000000000000000" pitchFamily="2" charset="2"/>
              <a:buNone/>
            </a:pPr>
            <a:endParaRPr lang="zh-CN" altLang="en-US" sz="2000" spc="200" dirty="0">
              <a:solidFill>
                <a:schemeClr val="tx1">
                  <a:lumMod val="50000"/>
                </a:schemeClr>
              </a:solidFill>
              <a:uFillTx/>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8"/>
            </p:custDataLst>
          </p:nvPr>
        </p:nvSpPr>
        <p:spPr>
          <a:xfrm>
            <a:off x="8050092" y="2168570"/>
            <a:ext cx="2904674" cy="3145497"/>
          </a:xfrm>
          <a:prstGeom prst="rect">
            <a:avLst/>
          </a:prstGeom>
          <a:noFill/>
        </p:spPr>
        <p:txBody>
          <a:bodyPr wrap="square" rtlCol="0" anchor="ctr" anchorCtr="0">
            <a:normAutofit/>
          </a:bodyPr>
          <a:lstStyle/>
          <a:p>
            <a:pPr marL="0" indent="0" eaLnBrk="1" latinLnBrk="0" hangingPunct="1">
              <a:lnSpc>
                <a:spcPct val="130000"/>
              </a:lnSpc>
              <a:spcBef>
                <a:spcPts val="0"/>
              </a:spcBef>
              <a:spcAft>
                <a:spcPts val="0"/>
              </a:spcAft>
              <a:buClr>
                <a:schemeClr val="accent1"/>
              </a:buClr>
              <a:buSzPct val="70000"/>
              <a:buFont typeface="Wingdings" panose="05000000000000000000" pitchFamily="2" charset="2"/>
              <a:buNone/>
            </a:pPr>
            <a:r>
              <a:rPr lang="zh-CN" altLang="en-US" sz="2000" dirty="0">
                <a:solidFill>
                  <a:schemeClr val="tx1">
                    <a:lumMod val="50000"/>
                  </a:schemeClr>
                </a:solidFill>
                <a:latin typeface="微软雅黑" panose="020B0503020204020204" pitchFamily="34" charset="-122"/>
                <a:ea typeface="微软雅黑" panose="020B0503020204020204" pitchFamily="34" charset="-122"/>
                <a:sym typeface="+mn-ea"/>
              </a:rPr>
              <a:t>即引入标志符数据表示对微观性能（机器的运算速度）不利，但对宏观性能（解题总时间）是有利的（很难说）</a:t>
            </a:r>
            <a:endParaRPr lang="zh-CN" altLang="en-US" sz="2000" spc="200" dirty="0">
              <a:solidFill>
                <a:schemeClr val="tx1">
                  <a:lumMod val="50000"/>
                </a:schemeClr>
              </a:solidFill>
              <a:uFillTx/>
              <a:latin typeface="微软雅黑" panose="020B0503020204020204" pitchFamily="34" charset="-122"/>
              <a:ea typeface="微软雅黑" panose="020B0503020204020204" pitchFamily="34" charset="-122"/>
              <a:sym typeface="+mn-ea"/>
            </a:endParaRPr>
          </a:p>
        </p:txBody>
      </p:sp>
      <p:pic>
        <p:nvPicPr>
          <p:cNvPr id="19" name="图片 18" descr="微信截图_20240112211134"/>
          <p:cNvPicPr>
            <a:picLocks noChangeAspect="1"/>
          </p:cNvPicPr>
          <p:nvPr>
            <p:custDataLst>
              <p:tags r:id="rId9"/>
            </p:custDataLst>
          </p:nvPr>
        </p:nvPicPr>
        <p:blipFill>
          <a:blip r:embed="rId10"/>
          <a:stretch>
            <a:fillRect/>
          </a:stretch>
        </p:blipFill>
        <p:spPr>
          <a:xfrm>
            <a:off x="9216390" y="201295"/>
            <a:ext cx="1895475" cy="485775"/>
          </a:xfrm>
          <a:prstGeom prst="rect">
            <a:avLst/>
          </a:prstGeom>
        </p:spPr>
      </p:pic>
    </p:spTree>
    <p:custDataLst>
      <p:tags r:id="rId1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267685"/>
            <a:ext cx="10341630" cy="1756378"/>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微软雅黑" panose="020B0503020204020204" pitchFamily="34" charset="-122"/>
                <a:ea typeface="微软雅黑" panose="020B0503020204020204" pitchFamily="34" charset="-122"/>
              </a:rPr>
              <a:t>为了进一步减少标志符所占存储空间，对向量、数组、记录等数据，由于元素属性相同，因此就发展出数据描述符；</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微软雅黑" panose="020B0503020204020204" pitchFamily="34" charset="-122"/>
                <a:ea typeface="微软雅黑" panose="020B0503020204020204" pitchFamily="34" charset="-122"/>
              </a:rPr>
              <a:t>描述符和数据分开，表示访问的数据是整块还是单个，地址信息等其他信息。</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微软雅黑" panose="020B0503020204020204" pitchFamily="34" charset="-122"/>
                <a:ea typeface="微软雅黑" panose="020B0503020204020204" pitchFamily="34" charset="-122"/>
              </a:rPr>
              <a:t>例如，</a:t>
            </a:r>
            <a:r>
              <a:rPr lang="en-US" altLang="zh-CN" sz="2000" dirty="0">
                <a:solidFill>
                  <a:schemeClr val="accent1"/>
                </a:solidFill>
                <a:latin typeface="微软雅黑" panose="020B0503020204020204" pitchFamily="34" charset="-122"/>
                <a:ea typeface="微软雅黑" panose="020B0503020204020204" pitchFamily="34" charset="-122"/>
              </a:rPr>
              <a:t>B6700</a:t>
            </a:r>
            <a:r>
              <a:rPr lang="zh-CN" altLang="en-US" sz="2000" dirty="0">
                <a:solidFill>
                  <a:schemeClr val="accent1"/>
                </a:solidFill>
                <a:latin typeface="微软雅黑" panose="020B0503020204020204" pitchFamily="34" charset="-122"/>
                <a:ea typeface="微软雅黑" panose="020B0503020204020204" pitchFamily="34" charset="-122"/>
              </a:rPr>
              <a:t>机，其数据描述符和数据形式如下：</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标志符数据表示</a:t>
            </a:r>
            <a:endParaRPr lang="zh-CN" altLang="en-US" dirty="0"/>
          </a:p>
        </p:txBody>
      </p:sp>
      <p:graphicFrame>
        <p:nvGraphicFramePr>
          <p:cNvPr id="3" name="表格 3"/>
          <p:cNvGraphicFramePr>
            <a:graphicFrameLocks noGrp="1"/>
          </p:cNvGraphicFramePr>
          <p:nvPr/>
        </p:nvGraphicFramePr>
        <p:xfrm>
          <a:off x="1907193" y="4072192"/>
          <a:ext cx="7381056" cy="432000"/>
        </p:xfrm>
        <a:graphic>
          <a:graphicData uri="http://schemas.openxmlformats.org/drawingml/2006/table">
            <a:tbl>
              <a:tblPr firstRow="1" bandRow="1"/>
              <a:tblGrid>
                <a:gridCol w="1800000"/>
                <a:gridCol w="1860352"/>
                <a:gridCol w="1860352"/>
                <a:gridCol w="1860352"/>
              </a:tblGrid>
              <a:tr h="432000">
                <a:tc>
                  <a:txBody>
                    <a:bodyPr/>
                    <a:lstStyle/>
                    <a:p>
                      <a:pPr marL="0" algn="l" defTabSz="863600" rtl="0" eaLnBrk="1" latinLnBrk="0" hangingPunct="1"/>
                      <a:r>
                        <a:rPr lang="en-US" altLang="zh-CN" sz="2000" kern="1200" dirty="0">
                          <a:solidFill>
                            <a:schemeClr val="accent1"/>
                          </a:solidFill>
                          <a:latin typeface="微软雅黑" panose="020B0503020204020204" pitchFamily="34" charset="-122"/>
                          <a:ea typeface="微软雅黑" panose="020B0503020204020204" pitchFamily="34" charset="-122"/>
                          <a:cs typeface="+mn-cs"/>
                        </a:rPr>
                        <a:t>101</a:t>
                      </a:r>
                      <a:endParaRPr lang="zh-CN" altLang="en-US" sz="2000" kern="1200" dirty="0">
                        <a:solidFill>
                          <a:schemeClr val="accent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algn="l" defTabSz="863600" rtl="0" eaLnBrk="1" latinLnBrk="0" hangingPunct="1"/>
                      <a:r>
                        <a:rPr lang="zh-CN" altLang="en-US" sz="2000" kern="1200" dirty="0">
                          <a:solidFill>
                            <a:schemeClr val="accent1"/>
                          </a:solidFill>
                          <a:latin typeface="微软雅黑" panose="020B0503020204020204" pitchFamily="34" charset="-122"/>
                          <a:ea typeface="微软雅黑" panose="020B0503020204020204" pitchFamily="34" charset="-122"/>
                          <a:cs typeface="+mn-cs"/>
                        </a:rPr>
                        <a:t>各种标志位</a:t>
                      </a:r>
                      <a:endParaRPr lang="zh-CN" altLang="en-US" sz="2000" kern="1200" dirty="0">
                        <a:solidFill>
                          <a:schemeClr val="accent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algn="l" defTabSz="863600" rtl="0" eaLnBrk="1" latinLnBrk="0" hangingPunct="1"/>
                      <a:r>
                        <a:rPr lang="zh-CN" altLang="en-US" sz="2000" kern="1200" dirty="0">
                          <a:solidFill>
                            <a:schemeClr val="accent1"/>
                          </a:solidFill>
                          <a:latin typeface="微软雅黑" panose="020B0503020204020204" pitchFamily="34" charset="-122"/>
                          <a:ea typeface="微软雅黑" panose="020B0503020204020204" pitchFamily="34" charset="-122"/>
                          <a:cs typeface="+mn-cs"/>
                        </a:rPr>
                        <a:t>长度</a:t>
                      </a:r>
                      <a:endParaRPr lang="zh-CN" altLang="en-US" sz="2000" kern="1200" dirty="0">
                        <a:solidFill>
                          <a:schemeClr val="accent1"/>
                        </a:solidFill>
                        <a:latin typeface="微软雅黑" panose="020B0503020204020204" pitchFamily="34" charset="-122"/>
                        <a:ea typeface="微软雅黑" panose="020B0503020204020204" pitchFamily="34" charset="-122"/>
                        <a:cs typeface="+mn-cs"/>
                      </a:endParaRPr>
                    </a:p>
                  </a:txBody>
                  <a:tcPr anchor="ctr" anchorCtr="1"/>
                </a:tc>
                <a:tc>
                  <a:txBody>
                    <a:bodyPr/>
                    <a:lstStyle/>
                    <a:p>
                      <a:r>
                        <a:rPr lang="zh-CN" altLang="en-US" sz="2000" dirty="0">
                          <a:solidFill>
                            <a:schemeClr val="accent1"/>
                          </a:solidFill>
                          <a:latin typeface="微软雅黑" panose="020B0503020204020204" pitchFamily="34" charset="-122"/>
                          <a:ea typeface="微软雅黑" panose="020B0503020204020204" pitchFamily="34" charset="-122"/>
                        </a:rPr>
                        <a:t>地址</a:t>
                      </a:r>
                      <a:endParaRPr lang="zh-CN" altLang="en-US" sz="2000" dirty="0">
                        <a:solidFill>
                          <a:schemeClr val="accent1"/>
                        </a:solidFill>
                        <a:latin typeface="微软雅黑" panose="020B0503020204020204" pitchFamily="34" charset="-122"/>
                        <a:ea typeface="微软雅黑" panose="020B0503020204020204" pitchFamily="34" charset="-122"/>
                      </a:endParaRPr>
                    </a:p>
                  </a:txBody>
                  <a:tcPr anchor="ctr" anchorCtr="1"/>
                </a:tc>
              </a:tr>
            </a:tbl>
          </a:graphicData>
        </a:graphic>
      </p:graphicFrame>
      <p:sp>
        <p:nvSpPr>
          <p:cNvPr id="4" name="文本框 3"/>
          <p:cNvSpPr txBox="1"/>
          <p:nvPr/>
        </p:nvSpPr>
        <p:spPr>
          <a:xfrm>
            <a:off x="2144016" y="3600127"/>
            <a:ext cx="1467068" cy="400110"/>
          </a:xfrm>
          <a:prstGeom prst="rect">
            <a:avLst/>
          </a:prstGeom>
          <a:noFill/>
        </p:spPr>
        <p:txBody>
          <a:bodyPr wrap="none" rtlCol="0">
            <a:spAutoFit/>
          </a:bodyPr>
          <a:lstStyle/>
          <a:p>
            <a:r>
              <a:rPr lang="zh-CN" altLang="en-US" sz="2000" dirty="0">
                <a:solidFill>
                  <a:schemeClr val="accent1"/>
                </a:solidFill>
                <a:latin typeface="微软雅黑" panose="020B0503020204020204" pitchFamily="34" charset="-122"/>
                <a:ea typeface="微软雅黑" panose="020B0503020204020204" pitchFamily="34" charset="-122"/>
              </a:rPr>
              <a:t>数据描述符</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144016" y="4729293"/>
            <a:ext cx="697627" cy="400110"/>
          </a:xfrm>
          <a:prstGeom prst="rect">
            <a:avLst/>
          </a:prstGeom>
          <a:noFill/>
        </p:spPr>
        <p:txBody>
          <a:bodyPr wrap="none" rtlCol="0">
            <a:spAutoFit/>
          </a:bodyPr>
          <a:lstStyle/>
          <a:p>
            <a:r>
              <a:rPr lang="zh-CN" altLang="en-US" sz="2000" dirty="0">
                <a:solidFill>
                  <a:schemeClr val="accent1"/>
                </a:solidFill>
                <a:latin typeface="微软雅黑" panose="020B0503020204020204" pitchFamily="34" charset="-122"/>
                <a:ea typeface="微软雅黑" panose="020B0503020204020204" pitchFamily="34" charset="-122"/>
              </a:rPr>
              <a:t>数据</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graphicFrame>
        <p:nvGraphicFramePr>
          <p:cNvPr id="5" name="表格 5"/>
          <p:cNvGraphicFramePr>
            <a:graphicFrameLocks noGrp="1"/>
          </p:cNvGraphicFramePr>
          <p:nvPr/>
        </p:nvGraphicFramePr>
        <p:xfrm>
          <a:off x="1907193" y="5201358"/>
          <a:ext cx="7453451" cy="432000"/>
        </p:xfrm>
        <a:graphic>
          <a:graphicData uri="http://schemas.openxmlformats.org/drawingml/2006/table">
            <a:tbl>
              <a:tblPr firstRow="1" bandRow="1"/>
              <a:tblGrid>
                <a:gridCol w="1836827"/>
                <a:gridCol w="5616624"/>
              </a:tblGrid>
              <a:tr h="432000">
                <a:tc>
                  <a:txBody>
                    <a:bodyPr/>
                    <a:lstStyle/>
                    <a:p>
                      <a:pPr algn="ctr"/>
                      <a:r>
                        <a:rPr lang="en-US" altLang="zh-CN" sz="2000" kern="1200" dirty="0">
                          <a:solidFill>
                            <a:schemeClr val="accent1"/>
                          </a:solidFill>
                          <a:latin typeface="微软雅黑" panose="020B0503020204020204" pitchFamily="34" charset="-122"/>
                          <a:ea typeface="微软雅黑" panose="020B0503020204020204" pitchFamily="34" charset="-122"/>
                          <a:cs typeface="+mn-cs"/>
                        </a:rPr>
                        <a:t>000</a:t>
                      </a:r>
                      <a:endParaRPr lang="zh-CN" altLang="en-US" sz="2000" kern="1200" dirty="0">
                        <a:solidFill>
                          <a:schemeClr val="accent1"/>
                        </a:solidFill>
                        <a:latin typeface="微软雅黑" panose="020B0503020204020204" pitchFamily="34" charset="-122"/>
                        <a:ea typeface="微软雅黑" panose="020B0503020204020204" pitchFamily="34" charset="-122"/>
                        <a:cs typeface="+mn-cs"/>
                      </a:endParaRPr>
                    </a:p>
                  </a:txBody>
                  <a:tcPr anchor="ctr" anchorCtr="1"/>
                </a:tc>
                <a:tc>
                  <a:txBody>
                    <a:bodyPr/>
                    <a:lstStyle/>
                    <a:p>
                      <a:pPr algn="ctr"/>
                      <a:r>
                        <a:rPr lang="zh-CN" altLang="en-US" sz="2000" dirty="0">
                          <a:solidFill>
                            <a:schemeClr val="accent1"/>
                          </a:solidFill>
                          <a:latin typeface="微软雅黑" panose="020B0503020204020204" pitchFamily="34" charset="-122"/>
                          <a:ea typeface="微软雅黑" panose="020B0503020204020204" pitchFamily="34" charset="-122"/>
                        </a:rPr>
                        <a:t>数                 据</a:t>
                      </a:r>
                      <a:endParaRPr lang="zh-CN" altLang="en-US" sz="2000" dirty="0">
                        <a:solidFill>
                          <a:schemeClr val="accent1"/>
                        </a:solidFill>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表格 4"/>
          <p:cNvGraphicFramePr>
            <a:graphicFrameLocks noGrp="1"/>
          </p:cNvGraphicFramePr>
          <p:nvPr/>
        </p:nvGraphicFramePr>
        <p:xfrm>
          <a:off x="4363659" y="2284691"/>
          <a:ext cx="2116665" cy="4079119"/>
        </p:xfrm>
        <a:graphic>
          <a:graphicData uri="http://schemas.openxmlformats.org/drawingml/2006/table">
            <a:tbl>
              <a:tblPr firstRow="1" bandRow="1"/>
              <a:tblGrid>
                <a:gridCol w="2116665"/>
              </a:tblGrid>
              <a:tr h="4079119">
                <a:tc>
                  <a:txBody>
                    <a:bodyPr/>
                    <a:lstStyle/>
                    <a:p>
                      <a:endParaRPr lang="zh-CN" altLang="en-US" dirty="0"/>
                    </a:p>
                  </a:txBody>
                  <a:tcPr anchor="ctr" anchorCtr="1"/>
                </a:tc>
              </a:tr>
            </a:tbl>
          </a:graphicData>
        </a:graphic>
      </p:graphicFrame>
      <p:graphicFrame>
        <p:nvGraphicFramePr>
          <p:cNvPr id="67" name="表格 4"/>
          <p:cNvGraphicFramePr>
            <a:graphicFrameLocks noGrp="1"/>
          </p:cNvGraphicFramePr>
          <p:nvPr/>
        </p:nvGraphicFramePr>
        <p:xfrm>
          <a:off x="4668158" y="5941509"/>
          <a:ext cx="1431279" cy="350520"/>
        </p:xfrm>
        <a:graphic>
          <a:graphicData uri="http://schemas.openxmlformats.org/drawingml/2006/table">
            <a:tbl>
              <a:tblPr firstRow="1" bandRow="1"/>
              <a:tblGrid>
                <a:gridCol w="509834"/>
                <a:gridCol w="921445"/>
              </a:tblGrid>
              <a:tr h="314437">
                <a:tc>
                  <a:txBody>
                    <a:bodyPr/>
                    <a:lstStyle/>
                    <a:p>
                      <a:r>
                        <a:rPr lang="en-US" altLang="zh-CN" sz="1400" kern="1200" dirty="0">
                          <a:solidFill>
                            <a:schemeClr val="accent1"/>
                          </a:solidFill>
                          <a:latin typeface="Arial" panose="020B0604020202020204" pitchFamily="34" charset="0"/>
                          <a:ea typeface="+mn-ea"/>
                          <a:cs typeface="Arial" panose="020B0604020202020204" pitchFamily="34" charset="0"/>
                        </a:rPr>
                        <a:t>101</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graphicFrame>
        <p:nvGraphicFramePr>
          <p:cNvPr id="66" name="表格 4"/>
          <p:cNvGraphicFramePr>
            <a:graphicFrameLocks noGrp="1"/>
          </p:cNvGraphicFramePr>
          <p:nvPr/>
        </p:nvGraphicFramePr>
        <p:xfrm>
          <a:off x="4636708" y="4987078"/>
          <a:ext cx="1431279" cy="350520"/>
        </p:xfrm>
        <a:graphic>
          <a:graphicData uri="http://schemas.openxmlformats.org/drawingml/2006/table">
            <a:tbl>
              <a:tblPr firstRow="1" bandRow="1"/>
              <a:tblGrid>
                <a:gridCol w="509834"/>
                <a:gridCol w="921445"/>
              </a:tblGrid>
              <a:tr h="0">
                <a:tc>
                  <a:txBody>
                    <a:bodyPr/>
                    <a:lstStyle/>
                    <a:p>
                      <a:r>
                        <a:rPr lang="en-US" altLang="zh-CN" sz="1400" kern="1200" dirty="0">
                          <a:solidFill>
                            <a:schemeClr val="accent1"/>
                          </a:solidFill>
                          <a:latin typeface="Arial" panose="020B0604020202020204" pitchFamily="34" charset="0"/>
                          <a:ea typeface="+mn-ea"/>
                          <a:cs typeface="Arial" panose="020B0604020202020204" pitchFamily="34" charset="0"/>
                        </a:rPr>
                        <a:t>000</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sp>
        <p:nvSpPr>
          <p:cNvPr id="93" name="文本框 92"/>
          <p:cNvSpPr txBox="1"/>
          <p:nvPr/>
        </p:nvSpPr>
        <p:spPr>
          <a:xfrm>
            <a:off x="5236947" y="4359274"/>
            <a:ext cx="461665" cy="323165"/>
          </a:xfrm>
          <a:prstGeom prst="rect">
            <a:avLst/>
          </a:prstGeom>
          <a:noFill/>
        </p:spPr>
        <p:txBody>
          <a:bodyPr vert="eaVert" wrap="square" rtlCol="0">
            <a:spAutoFit/>
          </a:bodyPr>
          <a:lstStyle/>
          <a:p>
            <a:r>
              <a:rPr lang="en-US" altLang="zh-CN" dirty="0">
                <a:solidFill>
                  <a:schemeClr val="accent1"/>
                </a:solidFill>
              </a:rPr>
              <a:t>…</a:t>
            </a:r>
            <a:endParaRPr lang="zh-CN" altLang="en-US" dirty="0">
              <a:solidFill>
                <a:schemeClr val="accent1"/>
              </a:solidFill>
            </a:endParaRPr>
          </a:p>
        </p:txBody>
      </p:sp>
      <p:sp>
        <p:nvSpPr>
          <p:cNvPr id="87" name="文本框 86"/>
          <p:cNvSpPr txBox="1"/>
          <p:nvPr/>
        </p:nvSpPr>
        <p:spPr>
          <a:xfrm>
            <a:off x="5350473" y="4684747"/>
            <a:ext cx="902811" cy="307777"/>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a:t>
            </a:r>
            <a:r>
              <a:rPr lang="zh-CN" altLang="en-US" sz="1100" dirty="0">
                <a:solidFill>
                  <a:schemeClr val="accent1"/>
                </a:solidFill>
                <a:latin typeface="微软雅黑" panose="020B0503020204020204" pitchFamily="34" charset="-122"/>
                <a:ea typeface="微软雅黑" panose="020B0503020204020204" pitchFamily="34" charset="-122"/>
              </a:rPr>
              <a:t>数据</a:t>
            </a:r>
            <a:r>
              <a:rPr lang="zh-CN" altLang="en-US" sz="1400" dirty="0">
                <a:solidFill>
                  <a:schemeClr val="accent1"/>
                </a:solidFill>
                <a:latin typeface="微软雅黑" panose="020B0503020204020204" pitchFamily="34" charset="-122"/>
                <a:ea typeface="微软雅黑" panose="020B0503020204020204" pitchFamily="34" charset="-122"/>
              </a:rPr>
              <a: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aphicFrame>
        <p:nvGraphicFramePr>
          <p:cNvPr id="65" name="表格 4"/>
          <p:cNvGraphicFramePr>
            <a:graphicFrameLocks noGrp="1"/>
          </p:cNvGraphicFramePr>
          <p:nvPr/>
        </p:nvGraphicFramePr>
        <p:xfrm>
          <a:off x="4636273" y="3942923"/>
          <a:ext cx="1431279" cy="350520"/>
        </p:xfrm>
        <a:graphic>
          <a:graphicData uri="http://schemas.openxmlformats.org/drawingml/2006/table">
            <a:tbl>
              <a:tblPr firstRow="1" bandRow="1"/>
              <a:tblGrid>
                <a:gridCol w="509834"/>
                <a:gridCol w="921445"/>
              </a:tblGrid>
              <a:tr h="314437">
                <a:tc>
                  <a:txBody>
                    <a:bodyPr/>
                    <a:lstStyle/>
                    <a:p>
                      <a:r>
                        <a:rPr lang="en-US" altLang="zh-CN" sz="1400" kern="1200" dirty="0">
                          <a:solidFill>
                            <a:schemeClr val="accent1"/>
                          </a:solidFill>
                          <a:latin typeface="Arial" panose="020B0604020202020204" pitchFamily="34" charset="0"/>
                          <a:ea typeface="+mn-ea"/>
                          <a:cs typeface="Arial" panose="020B0604020202020204" pitchFamily="34" charset="0"/>
                        </a:rPr>
                        <a:t>000</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graphicFrame>
        <p:nvGraphicFramePr>
          <p:cNvPr id="62" name="表格 4"/>
          <p:cNvGraphicFramePr>
            <a:graphicFrameLocks noGrp="1"/>
          </p:cNvGraphicFramePr>
          <p:nvPr/>
        </p:nvGraphicFramePr>
        <p:xfrm>
          <a:off x="2412289" y="4431922"/>
          <a:ext cx="1426032" cy="373063"/>
        </p:xfrm>
        <a:graphic>
          <a:graphicData uri="http://schemas.openxmlformats.org/drawingml/2006/table">
            <a:tbl>
              <a:tblPr firstRow="1" bandRow="1"/>
              <a:tblGrid>
                <a:gridCol w="1426032"/>
              </a:tblGrid>
              <a:tr h="373063">
                <a:tc>
                  <a:txBody>
                    <a:bodyPr/>
                    <a:lstStyle/>
                    <a:p>
                      <a:pPr marL="0" algn="l" defTabSz="863600" rtl="0" eaLnBrk="1" latinLnBrk="0" hangingPunct="1"/>
                      <a:r>
                        <a:rPr lang="zh-CN" altLang="en-US" sz="1400" kern="1200" dirty="0">
                          <a:solidFill>
                            <a:schemeClr val="accent1"/>
                          </a:solidFill>
                          <a:latin typeface="Arial" panose="020B0604020202020204" pitchFamily="34" charset="0"/>
                          <a:ea typeface="+mn-ea"/>
                          <a:cs typeface="Arial" panose="020B0604020202020204" pitchFamily="34" charset="0"/>
                        </a:rPr>
                        <a:t>地址形成逻辑</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r>
            </a:tbl>
          </a:graphicData>
        </a:graphic>
      </p:graphicFrame>
      <p:graphicFrame>
        <p:nvGraphicFramePr>
          <p:cNvPr id="63" name="表格 4"/>
          <p:cNvGraphicFramePr>
            <a:graphicFrameLocks noGrp="1"/>
          </p:cNvGraphicFramePr>
          <p:nvPr/>
        </p:nvGraphicFramePr>
        <p:xfrm>
          <a:off x="2412289" y="3862095"/>
          <a:ext cx="1431279" cy="350520"/>
        </p:xfrm>
        <a:graphic>
          <a:graphicData uri="http://schemas.openxmlformats.org/drawingml/2006/table">
            <a:tbl>
              <a:tblPr firstRow="1" bandRow="1"/>
              <a:tblGrid>
                <a:gridCol w="509834"/>
                <a:gridCol w="921445"/>
              </a:tblGrid>
              <a:tr h="308553">
                <a:tc>
                  <a:txBody>
                    <a:bodyPr/>
                    <a:lstStyle/>
                    <a:p>
                      <a:r>
                        <a:rPr lang="en-US" altLang="zh-CN" sz="1400" dirty="0">
                          <a:solidFill>
                            <a:schemeClr val="accent1"/>
                          </a:solidFill>
                          <a:latin typeface="Arial" panose="020B0604020202020204" pitchFamily="34" charset="0"/>
                          <a:cs typeface="Arial" panose="020B0604020202020204" pitchFamily="34" charset="0"/>
                        </a:rPr>
                        <a:t>101</a:t>
                      </a:r>
                      <a:endParaRPr lang="zh-CN" altLang="en-US" sz="1400" dirty="0">
                        <a:solidFill>
                          <a:schemeClr val="accent1"/>
                        </a:solidFill>
                        <a:latin typeface="Arial" panose="020B0604020202020204" pitchFamily="34" charset="0"/>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graphicFrame>
        <p:nvGraphicFramePr>
          <p:cNvPr id="57" name="表格 4"/>
          <p:cNvGraphicFramePr>
            <a:graphicFrameLocks noGrp="1"/>
          </p:cNvGraphicFramePr>
          <p:nvPr/>
        </p:nvGraphicFramePr>
        <p:xfrm>
          <a:off x="2306531" y="3505316"/>
          <a:ext cx="1604392" cy="2241488"/>
        </p:xfrm>
        <a:graphic>
          <a:graphicData uri="http://schemas.openxmlformats.org/drawingml/2006/table">
            <a:tbl>
              <a:tblPr firstRow="1" bandRow="1"/>
              <a:tblGrid>
                <a:gridCol w="1604392"/>
              </a:tblGrid>
              <a:tr h="2241488">
                <a:tc>
                  <a:txBody>
                    <a:bodyPr/>
                    <a:lstStyle/>
                    <a:p>
                      <a:endParaRPr lang="zh-CN" altLang="en-US" dirty="0"/>
                    </a:p>
                  </a:txBody>
                  <a:tcPr anchor="ctr" anchorCtr="1"/>
                </a:tc>
              </a:tr>
            </a:tbl>
          </a:graphicData>
        </a:graphic>
      </p:graphicFrame>
      <p:sp>
        <p:nvSpPr>
          <p:cNvPr id="31" name="TextBox 30"/>
          <p:cNvSpPr txBox="1"/>
          <p:nvPr/>
        </p:nvSpPr>
        <p:spPr>
          <a:xfrm>
            <a:off x="675198" y="1054475"/>
            <a:ext cx="10341630" cy="984885"/>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rPr>
              <a:t>经描述符访存取操作数</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不必每次访存取元素时都去访问描述符</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6" name="矩形 25"/>
          <p:cNvSpPr/>
          <p:nvPr/>
        </p:nvSpPr>
        <p:spPr>
          <a:xfrm>
            <a:off x="2280955" y="2493727"/>
            <a:ext cx="383764" cy="313692"/>
          </a:xfrm>
          <a:prstGeom prst="rect">
            <a:avLst/>
          </a:prstGeom>
          <a:noFill/>
          <a:ln w="28575" cap="flat" cmpd="sng">
            <a:solidFill>
              <a:srgbClr val="CC00FF"/>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27" name="矩形 26"/>
          <p:cNvSpPr/>
          <p:nvPr/>
        </p:nvSpPr>
        <p:spPr>
          <a:xfrm>
            <a:off x="4619500" y="2792632"/>
            <a:ext cx="1422917" cy="348806"/>
          </a:xfrm>
          <a:prstGeom prst="rect">
            <a:avLst/>
          </a:prstGeom>
          <a:noFill/>
          <a:ln w="28575" cap="flat" cmpd="sng">
            <a:solidFill>
              <a:srgbClr val="FF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28" name="矩形 27"/>
          <p:cNvSpPr/>
          <p:nvPr/>
        </p:nvSpPr>
        <p:spPr>
          <a:xfrm>
            <a:off x="2306531" y="3501232"/>
            <a:ext cx="1604392" cy="2245572"/>
          </a:xfrm>
          <a:prstGeom prst="rect">
            <a:avLst/>
          </a:prstGeom>
          <a:noFill/>
          <a:ln w="28575" cap="flat" cmpd="sng">
            <a:solidFill>
              <a:srgbClr val="0000CC"/>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29" name="矩形 28"/>
          <p:cNvSpPr/>
          <p:nvPr/>
        </p:nvSpPr>
        <p:spPr>
          <a:xfrm>
            <a:off x="2425035" y="3839096"/>
            <a:ext cx="1431281" cy="365446"/>
          </a:xfrm>
          <a:prstGeom prst="rect">
            <a:avLst/>
          </a:prstGeom>
          <a:noFill/>
          <a:ln w="28575" cap="flat" cmpd="sng">
            <a:solidFill>
              <a:srgbClr val="FF99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30" name="矩形 29"/>
          <p:cNvSpPr/>
          <p:nvPr/>
        </p:nvSpPr>
        <p:spPr>
          <a:xfrm>
            <a:off x="2409114" y="4423849"/>
            <a:ext cx="1423983" cy="361335"/>
          </a:xfrm>
          <a:prstGeom prst="rect">
            <a:avLst/>
          </a:prstGeom>
          <a:noFill/>
          <a:ln w="28575" cap="flat" cmpd="sng">
            <a:solidFill>
              <a:srgbClr val="0066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grpSp>
        <p:nvGrpSpPr>
          <p:cNvPr id="33" name="组合 32"/>
          <p:cNvGrpSpPr/>
          <p:nvPr/>
        </p:nvGrpSpPr>
        <p:grpSpPr>
          <a:xfrm>
            <a:off x="3902106" y="4117369"/>
            <a:ext cx="746431" cy="356971"/>
            <a:chOff x="2871355" y="4398819"/>
            <a:chExt cx="737754" cy="249381"/>
          </a:xfrm>
        </p:grpSpPr>
        <p:cxnSp>
          <p:nvCxnSpPr>
            <p:cNvPr id="34" name="直接连接符 5"/>
            <p:cNvCxnSpPr/>
            <p:nvPr/>
          </p:nvCxnSpPr>
          <p:spPr>
            <a:xfrm flipV="1">
              <a:off x="2871355" y="4641273"/>
              <a:ext cx="315190" cy="6927"/>
            </a:xfrm>
            <a:prstGeom prst="line">
              <a:avLst/>
            </a:prstGeom>
            <a:ln w="28575" cap="flat" cmpd="sng">
              <a:solidFill>
                <a:srgbClr val="FF0066"/>
              </a:solidFill>
              <a:prstDash val="solid"/>
              <a:headEnd type="none" w="med" len="med"/>
              <a:tailEnd type="none" w="med" len="med"/>
            </a:ln>
          </p:spPr>
        </p:cxnSp>
        <p:cxnSp>
          <p:nvCxnSpPr>
            <p:cNvPr id="35" name="直接连接符 12"/>
            <p:cNvCxnSpPr/>
            <p:nvPr/>
          </p:nvCxnSpPr>
          <p:spPr>
            <a:xfrm flipV="1">
              <a:off x="3186545" y="4398819"/>
              <a:ext cx="8261" cy="242454"/>
            </a:xfrm>
            <a:prstGeom prst="line">
              <a:avLst/>
            </a:prstGeom>
            <a:ln w="28575" cap="flat" cmpd="sng">
              <a:solidFill>
                <a:srgbClr val="FF0066"/>
              </a:solidFill>
              <a:prstDash val="solid"/>
              <a:headEnd type="none" w="med" len="med"/>
              <a:tailEnd type="none" w="med" len="med"/>
            </a:ln>
          </p:spPr>
        </p:cxnSp>
        <p:cxnSp>
          <p:nvCxnSpPr>
            <p:cNvPr id="36" name="直接连接符 15"/>
            <p:cNvCxnSpPr/>
            <p:nvPr/>
          </p:nvCxnSpPr>
          <p:spPr>
            <a:xfrm>
              <a:off x="3194806" y="4398819"/>
              <a:ext cx="414303" cy="0"/>
            </a:xfrm>
            <a:prstGeom prst="line">
              <a:avLst/>
            </a:prstGeom>
            <a:ln w="28575" cap="flat" cmpd="sng">
              <a:solidFill>
                <a:srgbClr val="FF0066"/>
              </a:solidFill>
              <a:prstDash val="solid"/>
              <a:headEnd type="none" w="med" len="med"/>
              <a:tailEnd type="triangle" w="med" len="med"/>
            </a:ln>
          </p:spPr>
        </p:cxnSp>
      </p:grpSp>
      <p:sp>
        <p:nvSpPr>
          <p:cNvPr id="38" name="矩形 37"/>
          <p:cNvSpPr/>
          <p:nvPr/>
        </p:nvSpPr>
        <p:spPr>
          <a:xfrm>
            <a:off x="1848008" y="2490217"/>
            <a:ext cx="432947" cy="313265"/>
          </a:xfrm>
          <a:prstGeom prst="rect">
            <a:avLst/>
          </a:prstGeom>
          <a:noFill/>
          <a:ln w="28575" cap="flat" cmpd="sng">
            <a:solidFill>
              <a:srgbClr val="CC00FF"/>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40" name="矩形 39"/>
          <p:cNvSpPr/>
          <p:nvPr/>
        </p:nvSpPr>
        <p:spPr>
          <a:xfrm>
            <a:off x="2416115" y="5028960"/>
            <a:ext cx="1393205" cy="350520"/>
          </a:xfrm>
          <a:prstGeom prst="rect">
            <a:avLst/>
          </a:prstGeom>
          <a:noFill/>
          <a:ln w="28575" cap="flat" cmpd="sng">
            <a:solidFill>
              <a:srgbClr val="FF99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grpSp>
        <p:nvGrpSpPr>
          <p:cNvPr id="41" name="组合 40"/>
          <p:cNvGrpSpPr/>
          <p:nvPr/>
        </p:nvGrpSpPr>
        <p:grpSpPr>
          <a:xfrm>
            <a:off x="3902107" y="4741055"/>
            <a:ext cx="731426" cy="425367"/>
            <a:chOff x="2888275" y="4752110"/>
            <a:chExt cx="712573" cy="588818"/>
          </a:xfrm>
        </p:grpSpPr>
        <p:cxnSp>
          <p:nvCxnSpPr>
            <p:cNvPr id="42" name="直接连接符 18"/>
            <p:cNvCxnSpPr/>
            <p:nvPr/>
          </p:nvCxnSpPr>
          <p:spPr>
            <a:xfrm flipV="1">
              <a:off x="3186545" y="4752110"/>
              <a:ext cx="0" cy="568035"/>
            </a:xfrm>
            <a:prstGeom prst="line">
              <a:avLst/>
            </a:prstGeom>
            <a:ln w="28575" cap="flat" cmpd="sng">
              <a:solidFill>
                <a:srgbClr val="FF0066"/>
              </a:solidFill>
              <a:prstDash val="solid"/>
              <a:headEnd type="none" w="med" len="med"/>
              <a:tailEnd type="none" w="med" len="med"/>
            </a:ln>
          </p:spPr>
        </p:cxnSp>
        <p:cxnSp>
          <p:nvCxnSpPr>
            <p:cNvPr id="43" name="直接连接符 20"/>
            <p:cNvCxnSpPr/>
            <p:nvPr/>
          </p:nvCxnSpPr>
          <p:spPr>
            <a:xfrm>
              <a:off x="3186545" y="5340928"/>
              <a:ext cx="414303" cy="0"/>
            </a:xfrm>
            <a:prstGeom prst="line">
              <a:avLst/>
            </a:prstGeom>
            <a:ln w="28575" cap="flat" cmpd="sng">
              <a:solidFill>
                <a:srgbClr val="FF0066"/>
              </a:solidFill>
              <a:prstDash val="solid"/>
              <a:headEnd type="none" w="med" len="med"/>
              <a:tailEnd type="triangle" w="med" len="med"/>
            </a:ln>
          </p:spPr>
        </p:cxnSp>
        <p:cxnSp>
          <p:nvCxnSpPr>
            <p:cNvPr id="44" name="直接连接符 21"/>
            <p:cNvCxnSpPr/>
            <p:nvPr/>
          </p:nvCxnSpPr>
          <p:spPr>
            <a:xfrm flipV="1">
              <a:off x="2888275" y="4765963"/>
              <a:ext cx="315190" cy="6927"/>
            </a:xfrm>
            <a:prstGeom prst="line">
              <a:avLst/>
            </a:prstGeom>
            <a:ln w="28575" cap="flat" cmpd="sng">
              <a:solidFill>
                <a:srgbClr val="FF0066"/>
              </a:solidFill>
              <a:prstDash val="solid"/>
              <a:headEnd type="none" w="med" len="med"/>
              <a:tailEnd type="none" w="med" len="med"/>
            </a:ln>
          </p:spPr>
        </p:cxnSp>
      </p:grpSp>
      <p:sp>
        <p:nvSpPr>
          <p:cNvPr id="46" name="矩形 45"/>
          <p:cNvSpPr/>
          <p:nvPr/>
        </p:nvSpPr>
        <p:spPr bwMode="auto">
          <a:xfrm>
            <a:off x="4647693" y="3968910"/>
            <a:ext cx="1419859" cy="1334721"/>
          </a:xfrm>
          <a:prstGeom prst="rect">
            <a:avLst/>
          </a:prstGeom>
          <a:solidFill>
            <a:srgbClr val="FFFF00">
              <a:alpha val="50196"/>
            </a:srgbClr>
          </a:solidFill>
          <a:ln w="28575" cap="flat" cmpd="sng" algn="ctr">
            <a:solidFill>
              <a:srgbClr val="FFFFFF">
                <a:lumMod val="65000"/>
              </a:srgbClr>
            </a:solidFill>
            <a:prstDash val="solid"/>
            <a:round/>
            <a:headEnd type="none" w="med" len="med"/>
            <a:tailEnd type="none" w="med" len="med"/>
          </a:ln>
          <a:effectLst/>
        </p:spPr>
        <p:txBody>
          <a:bodyPr/>
          <a:lstStyle/>
          <a:p>
            <a:pPr marL="0" marR="0" lvl="0" indent="0" algn="r"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C00"/>
              </a:solidFill>
              <a:effectLst/>
              <a:uLnTx/>
              <a:uFillTx/>
              <a:latin typeface="Times New Roman" panose="02020603050405020304" pitchFamily="18" charset="0"/>
              <a:ea typeface="隶书" panose="02010509060101010101" pitchFamily="49" charset="-122"/>
            </a:endParaRPr>
          </a:p>
        </p:txBody>
      </p:sp>
      <p:sp>
        <p:nvSpPr>
          <p:cNvPr id="47" name="文本框 3"/>
          <p:cNvSpPr txBox="1"/>
          <p:nvPr/>
        </p:nvSpPr>
        <p:spPr>
          <a:xfrm>
            <a:off x="6757679" y="2741907"/>
            <a:ext cx="3886200" cy="24540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a:lnSpc>
                <a:spcPct val="130000"/>
              </a:lnSpc>
              <a:spcBef>
                <a:spcPct val="0"/>
              </a:spcBef>
              <a:buClrTx/>
              <a:buFont typeface="Wingdings" panose="05000000000000000000" pitchFamily="2" charset="2"/>
              <a:buChar char="Ø"/>
            </a:pPr>
            <a:r>
              <a:rPr lang="zh-CN" altLang="en-US" sz="2000" b="0" dirty="0">
                <a:solidFill>
                  <a:srgbClr val="000000"/>
                </a:solidFill>
                <a:latin typeface="微软雅黑" panose="020B0503020204020204" pitchFamily="34" charset="-122"/>
                <a:ea typeface="微软雅黑" panose="020B0503020204020204" pitchFamily="34" charset="-122"/>
              </a:rPr>
              <a:t>对于数块，访存取到寄存器的描述符，能应用于块内所有元素不必每次访存取元素时都加上访描述符的操作；</a:t>
            </a:r>
            <a:endParaRPr lang="en-US" altLang="zh-CN" sz="2000" b="0" dirty="0">
              <a:solidFill>
                <a:srgbClr val="000000"/>
              </a:solidFill>
              <a:latin typeface="微软雅黑" panose="020B0503020204020204" pitchFamily="34" charset="-122"/>
              <a:ea typeface="微软雅黑" panose="020B0503020204020204" pitchFamily="34" charset="-122"/>
            </a:endParaRPr>
          </a:p>
          <a:p>
            <a:pPr>
              <a:lnSpc>
                <a:spcPct val="130000"/>
              </a:lnSpc>
              <a:spcBef>
                <a:spcPct val="0"/>
              </a:spcBef>
              <a:buClrTx/>
              <a:buFont typeface="Wingdings" panose="05000000000000000000" pitchFamily="2" charset="2"/>
              <a:buChar char="Ø"/>
            </a:pPr>
            <a:r>
              <a:rPr lang="zh-CN" altLang="en-US" sz="2000" b="0" dirty="0">
                <a:solidFill>
                  <a:srgbClr val="000000"/>
                </a:solidFill>
                <a:latin typeface="微软雅黑" panose="020B0503020204020204" pitchFamily="34" charset="-122"/>
                <a:ea typeface="微软雅黑" panose="020B0503020204020204" pitchFamily="34" charset="-122"/>
              </a:rPr>
              <a:t>即只需一条指令就能执行对整个数据块的运算。</a:t>
            </a:r>
            <a:endParaRPr lang="zh-CN" altLang="en-US" sz="2000" b="0" dirty="0">
              <a:solidFill>
                <a:srgbClr val="000000"/>
              </a:solidFill>
              <a:latin typeface="微软雅黑" panose="020B0503020204020204" pitchFamily="34" charset="-122"/>
              <a:ea typeface="微软雅黑" panose="020B0503020204020204" pitchFamily="34" charset="-122"/>
            </a:endParaRPr>
          </a:p>
        </p:txBody>
      </p:sp>
      <p:sp>
        <p:nvSpPr>
          <p:cNvPr id="48"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标志符数据表示</a:t>
            </a:r>
            <a:endParaRPr lang="zh-CN" altLang="en-US" dirty="0"/>
          </a:p>
        </p:txBody>
      </p:sp>
      <p:graphicFrame>
        <p:nvGraphicFramePr>
          <p:cNvPr id="59" name="表格 4"/>
          <p:cNvGraphicFramePr>
            <a:graphicFrameLocks noGrp="1"/>
          </p:cNvGraphicFramePr>
          <p:nvPr/>
        </p:nvGraphicFramePr>
        <p:xfrm>
          <a:off x="1018177" y="2495014"/>
          <a:ext cx="1666723" cy="304800"/>
        </p:xfrm>
        <a:graphic>
          <a:graphicData uri="http://schemas.openxmlformats.org/drawingml/2006/table">
            <a:tbl>
              <a:tblPr firstRow="1" bandRow="1"/>
              <a:tblGrid>
                <a:gridCol w="823722"/>
                <a:gridCol w="445759"/>
                <a:gridCol w="397242"/>
              </a:tblGrid>
              <a:tr h="274999">
                <a:tc>
                  <a:txBody>
                    <a:bodyPr/>
                    <a:lstStyle/>
                    <a:p>
                      <a:r>
                        <a:rPr lang="zh-CN" altLang="en-US" sz="1400" dirty="0">
                          <a:solidFill>
                            <a:schemeClr val="accent1"/>
                          </a:solidFill>
                          <a:latin typeface="微软雅黑" panose="020B0503020204020204" pitchFamily="34" charset="-122"/>
                          <a:ea typeface="微软雅黑" panose="020B0503020204020204" pitchFamily="34" charset="-122"/>
                        </a:rPr>
                        <a:t>操作码</a:t>
                      </a:r>
                      <a:endParaRPr lang="zh-CN" altLang="en-US" sz="1400" dirty="0">
                        <a:solidFill>
                          <a:schemeClr val="accent1"/>
                        </a:solidFill>
                        <a:latin typeface="微软雅黑" panose="020B0503020204020204" pitchFamily="34" charset="-122"/>
                        <a:ea typeface="微软雅黑" panose="020B0503020204020204" pitchFamily="34" charset="-122"/>
                      </a:endParaRPr>
                    </a:p>
                  </a:txBody>
                  <a:tcPr anchor="ctr" anchorCtr="1"/>
                </a:tc>
                <a:tc>
                  <a:txBody>
                    <a:bodyPr/>
                    <a:lstStyle/>
                    <a:p>
                      <a:pPr marL="0" algn="l" defTabSz="863600" rtl="0" eaLnBrk="1" latinLnBrk="0" hangingPunct="1"/>
                      <a:r>
                        <a:rPr lang="en-US" altLang="zh-CN" sz="1400" kern="1200" dirty="0">
                          <a:solidFill>
                            <a:schemeClr val="accent1"/>
                          </a:solidFill>
                          <a:latin typeface="微软雅黑" panose="020B0503020204020204" pitchFamily="34" charset="-122"/>
                          <a:ea typeface="微软雅黑" panose="020B0503020204020204" pitchFamily="34" charset="-122"/>
                          <a:cs typeface="+mn-cs"/>
                        </a:rPr>
                        <a:t>x</a:t>
                      </a:r>
                      <a:endParaRPr lang="zh-CN" altLang="en-US" sz="1400" kern="1200" dirty="0">
                        <a:solidFill>
                          <a:schemeClr val="accent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algn="l" defTabSz="863600" rtl="0" eaLnBrk="1" latinLnBrk="0" hangingPunct="1"/>
                      <a:r>
                        <a:rPr lang="en-US" altLang="zh-CN" sz="1400" kern="1200" dirty="0">
                          <a:solidFill>
                            <a:schemeClr val="accent1"/>
                          </a:solidFill>
                          <a:latin typeface="微软雅黑" panose="020B0503020204020204" pitchFamily="34" charset="-122"/>
                          <a:ea typeface="微软雅黑" panose="020B0503020204020204" pitchFamily="34" charset="-122"/>
                          <a:cs typeface="+mn-cs"/>
                        </a:rPr>
                        <a:t>y</a:t>
                      </a:r>
                      <a:endParaRPr lang="zh-CN" altLang="en-US" sz="1400" kern="1200" dirty="0">
                        <a:solidFill>
                          <a:schemeClr val="accent1"/>
                        </a:solidFill>
                        <a:latin typeface="微软雅黑" panose="020B0503020204020204" pitchFamily="34" charset="-122"/>
                        <a:ea typeface="微软雅黑" panose="020B0503020204020204" pitchFamily="34" charset="-122"/>
                        <a:cs typeface="+mn-cs"/>
                      </a:endParaRPr>
                    </a:p>
                  </a:txBody>
                  <a:tcPr anchor="ctr" anchorCtr="1"/>
                </a:tc>
              </a:tr>
            </a:tbl>
          </a:graphicData>
        </a:graphic>
      </p:graphicFrame>
      <p:graphicFrame>
        <p:nvGraphicFramePr>
          <p:cNvPr id="60" name="表格 4"/>
          <p:cNvGraphicFramePr>
            <a:graphicFrameLocks noGrp="1"/>
          </p:cNvGraphicFramePr>
          <p:nvPr/>
        </p:nvGraphicFramePr>
        <p:xfrm>
          <a:off x="4613561" y="2404152"/>
          <a:ext cx="1431279" cy="350520"/>
        </p:xfrm>
        <a:graphic>
          <a:graphicData uri="http://schemas.openxmlformats.org/drawingml/2006/table">
            <a:tbl>
              <a:tblPr firstRow="1" bandRow="1"/>
              <a:tblGrid>
                <a:gridCol w="509834"/>
                <a:gridCol w="921445"/>
              </a:tblGrid>
              <a:tr h="314437">
                <a:tc>
                  <a:txBody>
                    <a:bodyPr/>
                    <a:lstStyle/>
                    <a:p>
                      <a:endParaRPr lang="zh-CN" altLang="en-US" dirty="0"/>
                    </a:p>
                  </a:txBody>
                  <a:tcPr anchor="ctr" anchorCtr="1"/>
                </a:tc>
                <a:tc>
                  <a:txBody>
                    <a:bodyPr/>
                    <a:lstStyle/>
                    <a:p>
                      <a:endParaRPr lang="zh-CN" altLang="en-US" dirty="0"/>
                    </a:p>
                  </a:txBody>
                  <a:tcPr anchor="ctr" anchorCtr="1"/>
                </a:tc>
              </a:tr>
            </a:tbl>
          </a:graphicData>
        </a:graphic>
      </p:graphicFrame>
      <p:graphicFrame>
        <p:nvGraphicFramePr>
          <p:cNvPr id="61" name="表格 4"/>
          <p:cNvGraphicFramePr>
            <a:graphicFrameLocks noGrp="1"/>
          </p:cNvGraphicFramePr>
          <p:nvPr/>
        </p:nvGraphicFramePr>
        <p:xfrm>
          <a:off x="2403653" y="5026054"/>
          <a:ext cx="1431279" cy="350520"/>
        </p:xfrm>
        <a:graphic>
          <a:graphicData uri="http://schemas.openxmlformats.org/drawingml/2006/table">
            <a:tbl>
              <a:tblPr firstRow="1" bandRow="1"/>
              <a:tblGrid>
                <a:gridCol w="509834"/>
                <a:gridCol w="921445"/>
              </a:tblGrid>
              <a:tr h="308553">
                <a:tc>
                  <a:txBody>
                    <a:bodyPr/>
                    <a:lstStyle/>
                    <a:p>
                      <a:pPr marL="0" algn="l" defTabSz="863600" rtl="0" eaLnBrk="1" latinLnBrk="0" hangingPunct="1"/>
                      <a:r>
                        <a:rPr lang="en-US" altLang="zh-CN" sz="1400" kern="1200" dirty="0">
                          <a:solidFill>
                            <a:schemeClr val="accent1"/>
                          </a:solidFill>
                          <a:latin typeface="Arial" panose="020B0604020202020204" pitchFamily="34" charset="0"/>
                          <a:ea typeface="+mn-ea"/>
                          <a:cs typeface="Arial" panose="020B0604020202020204" pitchFamily="34" charset="0"/>
                        </a:rPr>
                        <a:t>101</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graphicFrame>
        <p:nvGraphicFramePr>
          <p:cNvPr id="64" name="表格 4"/>
          <p:cNvGraphicFramePr>
            <a:graphicFrameLocks noGrp="1"/>
          </p:cNvGraphicFramePr>
          <p:nvPr/>
        </p:nvGraphicFramePr>
        <p:xfrm>
          <a:off x="4619501" y="2792758"/>
          <a:ext cx="1431279" cy="350520"/>
        </p:xfrm>
        <a:graphic>
          <a:graphicData uri="http://schemas.openxmlformats.org/drawingml/2006/table">
            <a:tbl>
              <a:tblPr firstRow="1" bandRow="1"/>
              <a:tblGrid>
                <a:gridCol w="509834"/>
                <a:gridCol w="921445"/>
              </a:tblGrid>
              <a:tr h="314437">
                <a:tc>
                  <a:txBody>
                    <a:bodyPr/>
                    <a:lstStyle/>
                    <a:p>
                      <a:r>
                        <a:rPr lang="en-US" altLang="zh-CN" sz="1400" kern="1200" dirty="0">
                          <a:solidFill>
                            <a:schemeClr val="accent1"/>
                          </a:solidFill>
                          <a:latin typeface="Arial" panose="020B0604020202020204" pitchFamily="34" charset="0"/>
                          <a:ea typeface="+mn-ea"/>
                          <a:cs typeface="Arial" panose="020B0604020202020204" pitchFamily="34" charset="0"/>
                        </a:rPr>
                        <a:t>101</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cxnSp>
        <p:nvCxnSpPr>
          <p:cNvPr id="68" name="直接箭头连接符 67"/>
          <p:cNvCxnSpPr/>
          <p:nvPr/>
        </p:nvCxnSpPr>
        <p:spPr bwMode="auto">
          <a:xfrm flipV="1">
            <a:off x="2449959" y="2978504"/>
            <a:ext cx="2178312" cy="16187"/>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bwMode="auto">
          <a:xfrm>
            <a:off x="2449959" y="2803482"/>
            <a:ext cx="0" cy="183115"/>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bwMode="auto">
          <a:xfrm>
            <a:off x="2119031" y="2803482"/>
            <a:ext cx="0" cy="3328163"/>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bwMode="auto">
          <a:xfrm flipV="1">
            <a:off x="2119031" y="6116769"/>
            <a:ext cx="2549127" cy="14876"/>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3" idx="2"/>
            <a:endCxn id="62" idx="0"/>
          </p:cNvCxnSpPr>
          <p:nvPr/>
        </p:nvCxnSpPr>
        <p:spPr bwMode="auto">
          <a:xfrm flipH="1">
            <a:off x="3125305" y="4212615"/>
            <a:ext cx="2623" cy="219307"/>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1" idx="0"/>
            <a:endCxn id="62" idx="2"/>
          </p:cNvCxnSpPr>
          <p:nvPr/>
        </p:nvCxnSpPr>
        <p:spPr bwMode="auto">
          <a:xfrm flipV="1">
            <a:off x="3119292" y="4804985"/>
            <a:ext cx="6013" cy="221069"/>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3105807" y="5472328"/>
            <a:ext cx="2294397" cy="359442"/>
            <a:chOff x="3523458" y="5466174"/>
            <a:chExt cx="2189184" cy="350545"/>
          </a:xfrm>
        </p:grpSpPr>
        <p:cxnSp>
          <p:nvCxnSpPr>
            <p:cNvPr id="75" name="直接箭头连接符 74"/>
            <p:cNvCxnSpPr/>
            <p:nvPr/>
          </p:nvCxnSpPr>
          <p:spPr bwMode="auto">
            <a:xfrm flipH="1" flipV="1">
              <a:off x="3523458" y="5466174"/>
              <a:ext cx="4812" cy="350545"/>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bwMode="auto">
            <a:xfrm flipV="1">
              <a:off x="3526244" y="5795389"/>
              <a:ext cx="2186398" cy="2133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7" name="左大括号 76"/>
          <p:cNvSpPr/>
          <p:nvPr/>
        </p:nvSpPr>
        <p:spPr bwMode="auto">
          <a:xfrm rot="5400000">
            <a:off x="5322625" y="5163885"/>
            <a:ext cx="122345" cy="1431280"/>
          </a:xfrm>
          <a:prstGeom prst="leftBrace">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endParaRPr>
          </a:p>
        </p:txBody>
      </p:sp>
      <p:sp>
        <p:nvSpPr>
          <p:cNvPr id="82" name="左大括号 81"/>
          <p:cNvSpPr/>
          <p:nvPr/>
        </p:nvSpPr>
        <p:spPr bwMode="auto">
          <a:xfrm rot="5400000">
            <a:off x="3070583" y="3092392"/>
            <a:ext cx="122345" cy="1431280"/>
          </a:xfrm>
          <a:prstGeom prst="leftBrace">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endParaRPr>
          </a:p>
        </p:txBody>
      </p:sp>
      <p:cxnSp>
        <p:nvCxnSpPr>
          <p:cNvPr id="83" name="连接符: 肘形 82"/>
          <p:cNvCxnSpPr>
            <a:endCxn id="65" idx="1"/>
          </p:cNvCxnSpPr>
          <p:nvPr/>
        </p:nvCxnSpPr>
        <p:spPr bwMode="auto">
          <a:xfrm flipV="1">
            <a:off x="3839908" y="4118183"/>
            <a:ext cx="796365" cy="364632"/>
          </a:xfrm>
          <a:prstGeom prst="bentConnector3">
            <a:avLst>
              <a:gd name="adj1" fmla="val 50000"/>
            </a:avLst>
          </a:prstGeom>
          <a:solidFill>
            <a:schemeClr val="accent1"/>
          </a:solidFill>
          <a:ln w="19050" cap="flat" cmpd="sng" algn="ctr">
            <a:solidFill>
              <a:schemeClr val="accent1"/>
            </a:solidFill>
            <a:prstDash val="solid"/>
            <a:round/>
            <a:headEnd type="none" w="med" len="med"/>
            <a:tailEnd type="triangle"/>
          </a:ln>
        </p:spPr>
      </p:cxnSp>
      <p:cxnSp>
        <p:nvCxnSpPr>
          <p:cNvPr id="84" name="连接符: 肘形 83"/>
          <p:cNvCxnSpPr>
            <a:endCxn id="66" idx="1"/>
          </p:cNvCxnSpPr>
          <p:nvPr/>
        </p:nvCxnSpPr>
        <p:spPr bwMode="auto">
          <a:xfrm>
            <a:off x="3826491" y="4725352"/>
            <a:ext cx="810217" cy="436986"/>
          </a:xfrm>
          <a:prstGeom prst="bentConnector3">
            <a:avLst>
              <a:gd name="adj1" fmla="val 50000"/>
            </a:avLst>
          </a:prstGeom>
          <a:solidFill>
            <a:schemeClr val="accent1"/>
          </a:solidFill>
          <a:ln w="19050" cap="flat" cmpd="sng" algn="ctr">
            <a:solidFill>
              <a:schemeClr val="accent1"/>
            </a:solidFill>
            <a:prstDash val="solid"/>
            <a:round/>
            <a:headEnd type="none" w="med" len="med"/>
            <a:tailEnd type="triangle"/>
          </a:ln>
        </p:spPr>
      </p:cxnSp>
      <p:sp>
        <p:nvSpPr>
          <p:cNvPr id="85" name="文本框 84"/>
          <p:cNvSpPr txBox="1"/>
          <p:nvPr/>
        </p:nvSpPr>
        <p:spPr>
          <a:xfrm>
            <a:off x="4810000" y="2000719"/>
            <a:ext cx="902811" cy="307777"/>
          </a:xfrm>
          <a:prstGeom prst="rect">
            <a:avLst/>
          </a:prstGeom>
          <a:noFill/>
        </p:spPr>
        <p:txBody>
          <a:bodyPr wrap="non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主存储器</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5340243" y="3651319"/>
            <a:ext cx="902811" cy="307777"/>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a:t>
            </a:r>
            <a:r>
              <a:rPr lang="zh-CN" altLang="en-US" sz="1100" dirty="0">
                <a:solidFill>
                  <a:schemeClr val="accent1"/>
                </a:solidFill>
                <a:latin typeface="微软雅黑" panose="020B0503020204020204" pitchFamily="34" charset="-122"/>
                <a:ea typeface="微软雅黑" panose="020B0503020204020204" pitchFamily="34" charset="-122"/>
              </a:rPr>
              <a:t>数据</a:t>
            </a:r>
            <a:r>
              <a:rPr lang="zh-CN" altLang="en-US" sz="1400" dirty="0">
                <a:solidFill>
                  <a:schemeClr val="accent1"/>
                </a:solidFill>
                <a:latin typeface="微软雅黑" panose="020B0503020204020204" pitchFamily="34" charset="-122"/>
                <a:ea typeface="微软雅黑" panose="020B0503020204020204" pitchFamily="34" charset="-122"/>
              </a:rPr>
              <a: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442221" y="2461457"/>
            <a:ext cx="543739" cy="307777"/>
          </a:xfrm>
          <a:prstGeom prst="rect">
            <a:avLst/>
          </a:prstGeom>
          <a:noFill/>
        </p:spPr>
        <p:txBody>
          <a:bodyPr wrap="non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指令</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89" name="文本框 88"/>
          <p:cNvSpPr txBox="1"/>
          <p:nvPr/>
        </p:nvSpPr>
        <p:spPr>
          <a:xfrm>
            <a:off x="2352733" y="2993521"/>
            <a:ext cx="723275" cy="523220"/>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描述符</a:t>
            </a:r>
            <a:endParaRPr lang="en-US" altLang="zh-CN" sz="1400" dirty="0">
              <a:solidFill>
                <a:schemeClr val="accent1"/>
              </a:solidFill>
              <a:latin typeface="微软雅黑" panose="020B0503020204020204" pitchFamily="34" charset="-122"/>
              <a:ea typeface="微软雅黑" panose="020B0503020204020204" pitchFamily="34" charset="-122"/>
            </a:endParaRPr>
          </a:p>
          <a:p>
            <a:r>
              <a:rPr lang="zh-CN" altLang="en-US" sz="1400" dirty="0">
                <a:solidFill>
                  <a:schemeClr val="accent1"/>
                </a:solidFill>
                <a:latin typeface="微软雅黑" panose="020B0503020204020204" pitchFamily="34" charset="-122"/>
                <a:ea typeface="微软雅黑" panose="020B0503020204020204" pitchFamily="34" charset="-122"/>
              </a:rPr>
              <a:t>寄存器</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90" name="文本框 89"/>
          <p:cNvSpPr txBox="1"/>
          <p:nvPr/>
        </p:nvSpPr>
        <p:spPr>
          <a:xfrm>
            <a:off x="2474749" y="3539401"/>
            <a:ext cx="723275" cy="307777"/>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描述符</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131755" y="3128020"/>
            <a:ext cx="2918506" cy="619203"/>
            <a:chOff x="3133333" y="2812028"/>
            <a:chExt cx="2918506" cy="619203"/>
          </a:xfrm>
        </p:grpSpPr>
        <p:sp>
          <p:nvSpPr>
            <p:cNvPr id="78" name="左大括号 77"/>
            <p:cNvSpPr/>
            <p:nvPr/>
          </p:nvSpPr>
          <p:spPr bwMode="auto">
            <a:xfrm rot="16200000">
              <a:off x="5275026" y="2157561"/>
              <a:ext cx="122345" cy="1431280"/>
            </a:xfrm>
            <a:prstGeom prst="leftBrace">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endParaRPr>
            </a:p>
          </p:txBody>
        </p:sp>
        <p:grpSp>
          <p:nvGrpSpPr>
            <p:cNvPr id="79" name="组合 78"/>
            <p:cNvGrpSpPr/>
            <p:nvPr/>
          </p:nvGrpSpPr>
          <p:grpSpPr>
            <a:xfrm rot="10800000" flipH="1">
              <a:off x="3133333" y="3059001"/>
              <a:ext cx="2197446" cy="372230"/>
              <a:chOff x="3559837" y="5381447"/>
              <a:chExt cx="2150995" cy="416605"/>
            </a:xfrm>
          </p:grpSpPr>
          <p:cxnSp>
            <p:nvCxnSpPr>
              <p:cNvPr id="80" name="直接箭头连接符 79"/>
              <p:cNvCxnSpPr/>
              <p:nvPr/>
            </p:nvCxnSpPr>
            <p:spPr bwMode="auto">
              <a:xfrm rot="10800000">
                <a:off x="3559837" y="5381447"/>
                <a:ext cx="1" cy="416605"/>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bwMode="auto">
              <a:xfrm rot="10800000" flipH="1" flipV="1">
                <a:off x="3559837" y="5794432"/>
                <a:ext cx="2150995" cy="362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91" name="直接连接符 90"/>
            <p:cNvCxnSpPr>
              <a:stCxn id="78" idx="1"/>
            </p:cNvCxnSpPr>
            <p:nvPr/>
          </p:nvCxnSpPr>
          <p:spPr bwMode="auto">
            <a:xfrm>
              <a:off x="5336199" y="2934374"/>
              <a:ext cx="520" cy="136131"/>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文本框 91"/>
          <p:cNvSpPr txBox="1"/>
          <p:nvPr/>
        </p:nvSpPr>
        <p:spPr>
          <a:xfrm>
            <a:off x="5201655" y="3428280"/>
            <a:ext cx="461665" cy="323165"/>
          </a:xfrm>
          <a:prstGeom prst="rect">
            <a:avLst/>
          </a:prstGeom>
          <a:noFill/>
        </p:spPr>
        <p:txBody>
          <a:bodyPr vert="eaVert" wrap="square" rtlCol="0">
            <a:spAutoFit/>
          </a:bodyPr>
          <a:lstStyle/>
          <a:p>
            <a:r>
              <a:rPr lang="en-US" altLang="zh-CN" dirty="0">
                <a:solidFill>
                  <a:schemeClr val="accent1"/>
                </a:solidFill>
              </a:rPr>
              <a:t>…</a:t>
            </a:r>
            <a:endParaRPr lang="zh-CN" altLang="en-US" dirty="0">
              <a:solidFill>
                <a:schemeClr val="accent1"/>
              </a:solidFill>
            </a:endParaRPr>
          </a:p>
        </p:txBody>
      </p:sp>
      <p:sp>
        <p:nvSpPr>
          <p:cNvPr id="94" name="文本框 93"/>
          <p:cNvSpPr txBox="1"/>
          <p:nvPr/>
        </p:nvSpPr>
        <p:spPr>
          <a:xfrm>
            <a:off x="5210315" y="5395183"/>
            <a:ext cx="461665" cy="323165"/>
          </a:xfrm>
          <a:prstGeom prst="rect">
            <a:avLst/>
          </a:prstGeom>
          <a:noFill/>
        </p:spPr>
        <p:txBody>
          <a:bodyPr vert="eaVert" wrap="square" rtlCol="0">
            <a:spAutoFit/>
          </a:bodyPr>
          <a:lstStyle/>
          <a:p>
            <a:r>
              <a:rPr lang="en-US" altLang="zh-CN" dirty="0">
                <a:solidFill>
                  <a:schemeClr val="accent1"/>
                </a:solidFill>
              </a:rPr>
              <a:t>…</a:t>
            </a:r>
            <a:endParaRPr lang="zh-CN" altLang="en-US" dirty="0">
              <a:solidFill>
                <a:schemeClr val="accent1"/>
              </a:solidFill>
            </a:endParaRPr>
          </a:p>
        </p:txBody>
      </p:sp>
      <p:sp>
        <p:nvSpPr>
          <p:cNvPr id="95" name="左大括号 94"/>
          <p:cNvSpPr/>
          <p:nvPr/>
        </p:nvSpPr>
        <p:spPr bwMode="auto">
          <a:xfrm rot="16200000">
            <a:off x="3049678" y="4729443"/>
            <a:ext cx="122345" cy="1431280"/>
          </a:xfrm>
          <a:prstGeom prst="leftBrace">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endParaRPr>
          </a:p>
        </p:txBody>
      </p:sp>
      <p:sp>
        <p:nvSpPr>
          <p:cNvPr id="45" name="矩形 44"/>
          <p:cNvSpPr/>
          <p:nvPr/>
        </p:nvSpPr>
        <p:spPr>
          <a:xfrm>
            <a:off x="4640252" y="4975013"/>
            <a:ext cx="1427300" cy="348389"/>
          </a:xfrm>
          <a:prstGeom prst="rect">
            <a:avLst/>
          </a:prstGeom>
          <a:solidFill>
            <a:srgbClr val="FFFFCC">
              <a:alpha val="50195"/>
            </a:srgbClr>
          </a:solidFill>
          <a:ln w="28575" cap="flat" cmpd="sng">
            <a:solidFill>
              <a:srgbClr val="00B0F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39" name="矩形 38"/>
          <p:cNvSpPr/>
          <p:nvPr/>
        </p:nvSpPr>
        <p:spPr>
          <a:xfrm>
            <a:off x="4671239" y="5925982"/>
            <a:ext cx="1446646" cy="366047"/>
          </a:xfrm>
          <a:prstGeom prst="rect">
            <a:avLst/>
          </a:prstGeom>
          <a:noFill/>
          <a:ln w="28575" cap="flat" cmpd="sng">
            <a:solidFill>
              <a:srgbClr val="FF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37" name="矩形 36"/>
          <p:cNvSpPr/>
          <p:nvPr/>
        </p:nvSpPr>
        <p:spPr>
          <a:xfrm>
            <a:off x="4635225" y="3951394"/>
            <a:ext cx="1415035" cy="350295"/>
          </a:xfrm>
          <a:prstGeom prst="rect">
            <a:avLst/>
          </a:prstGeom>
          <a:solidFill>
            <a:srgbClr val="FFFFCC">
              <a:alpha val="50195"/>
            </a:srgbClr>
          </a:solidFill>
          <a:ln w="28575" cap="flat" cmpd="sng">
            <a:solidFill>
              <a:srgbClr val="00B0F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ppt_x"/>
                                          </p:val>
                                        </p:tav>
                                        <p:tav tm="100000">
                                          <p:val>
                                            <p:strVal val="#ppt_x"/>
                                          </p:val>
                                        </p:tav>
                                      </p:tavLst>
                                    </p:anim>
                                    <p:anim calcmode="lin" valueType="num">
                                      <p:cBhvr additive="base">
                                        <p:cTn id="5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500" fill="hold"/>
                                        <p:tgtEl>
                                          <p:spTgt spid="45"/>
                                        </p:tgtEl>
                                        <p:attrNameLst>
                                          <p:attrName>ppt_x</p:attrName>
                                        </p:attrNameLst>
                                      </p:cBhvr>
                                      <p:tavLst>
                                        <p:tav tm="0">
                                          <p:val>
                                            <p:strVal val="#ppt_x"/>
                                          </p:val>
                                        </p:tav>
                                        <p:tav tm="100000">
                                          <p:val>
                                            <p:strVal val="#ppt_x"/>
                                          </p:val>
                                        </p:tav>
                                      </p:tavLst>
                                    </p:anim>
                                    <p:anim calcmode="lin" valueType="num">
                                      <p:cBhvr additive="base">
                                        <p:cTn id="7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8" grpId="0" animBg="1"/>
      <p:bldP spid="40" grpId="0" animBg="1"/>
      <p:bldP spid="46" grpId="0" animBg="1"/>
      <p:bldP spid="45" grpId="0" animBg="1"/>
      <p:bldP spid="39"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10341630" cy="525657"/>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rPr>
              <a:t>用描述符方法实现阵列的索引要比用变址方法实现方便。</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矩形 2"/>
          <p:cNvSpPr/>
          <p:nvPr/>
        </p:nvSpPr>
        <p:spPr>
          <a:xfrm>
            <a:off x="1007716" y="2636468"/>
            <a:ext cx="4534308" cy="20667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eaLnBrk="1" hangingPunct="1">
              <a:lnSpc>
                <a:spcPct val="130000"/>
              </a:lnSpc>
              <a:spcBef>
                <a:spcPts val="200"/>
              </a:spcBef>
              <a:spcAft>
                <a:spcPts val="200"/>
              </a:spcAft>
              <a:buClr>
                <a:schemeClr val="accent1"/>
              </a:buClr>
              <a:buSzPct val="70000"/>
              <a:buNone/>
            </a:pPr>
            <a:r>
              <a:rPr lang="zh-CN" altLang="en-US" sz="2400" dirty="0">
                <a:solidFill>
                  <a:srgbClr val="000000"/>
                </a:solidFill>
                <a:latin typeface="微软雅黑" panose="020B0503020204020204" pitchFamily="34" charset="-122"/>
                <a:ea typeface="微软雅黑" panose="020B0503020204020204" pitchFamily="34" charset="-122"/>
              </a:rPr>
              <a:t>用描述符描述一个</a:t>
            </a:r>
            <a:r>
              <a:rPr lang="en-US" altLang="zh-CN" sz="2400" dirty="0">
                <a:solidFill>
                  <a:srgbClr val="000000"/>
                </a:solidFill>
                <a:latin typeface="微软雅黑" panose="020B0503020204020204" pitchFamily="34" charset="-122"/>
                <a:ea typeface="微软雅黑" panose="020B0503020204020204" pitchFamily="34" charset="-122"/>
              </a:rPr>
              <a:t>3*4</a:t>
            </a:r>
            <a:r>
              <a:rPr lang="zh-CN" altLang="en-US" sz="2400" dirty="0">
                <a:solidFill>
                  <a:srgbClr val="000000"/>
                </a:solidFill>
                <a:latin typeface="微软雅黑" panose="020B0503020204020204" pitchFamily="34" charset="-122"/>
                <a:ea typeface="微软雅黑" panose="020B0503020204020204" pitchFamily="34" charset="-122"/>
              </a:rPr>
              <a:t>二维阵列</a:t>
            </a:r>
            <a:endParaRPr lang="en-US" altLang="zh-CN" sz="2400" dirty="0">
              <a:solidFill>
                <a:srgbClr val="000000"/>
              </a:solidFill>
              <a:latin typeface="微软雅黑" panose="020B0503020204020204" pitchFamily="34" charset="-122"/>
              <a:ea typeface="微软雅黑" panose="020B0503020204020204" pitchFamily="34" charset="-122"/>
            </a:endParaRPr>
          </a:p>
          <a:p>
            <a:pPr eaLnBrk="1" hangingPunct="1">
              <a:lnSpc>
                <a:spcPct val="130000"/>
              </a:lnSpc>
              <a:spcBef>
                <a:spcPts val="1200"/>
              </a:spcBef>
              <a:buClrTx/>
              <a:buFont typeface="Wingdings" panose="05000000000000000000" pitchFamily="2" charset="2"/>
              <a:buChar char="Ø"/>
            </a:pPr>
            <a:r>
              <a:rPr lang="zh-CN" altLang="en-US" sz="2000" b="0" dirty="0">
                <a:solidFill>
                  <a:srgbClr val="000000"/>
                </a:solidFill>
                <a:latin typeface="Arial" panose="020B0604020202020204" pitchFamily="34" charset="0"/>
                <a:ea typeface="微软雅黑" panose="020B0503020204020204" pitchFamily="34" charset="-122"/>
                <a:cs typeface="Arial" panose="020B0604020202020204" pitchFamily="34" charset="0"/>
              </a:rPr>
              <a:t>阵列描述符指向</a:t>
            </a:r>
            <a:r>
              <a:rPr lang="en-US" altLang="zh-CN" sz="2000" b="0" dirty="0">
                <a:solidFill>
                  <a:srgbClr val="000000"/>
                </a:solidFill>
                <a:latin typeface="Arial" panose="020B0604020202020204" pitchFamily="34" charset="0"/>
                <a:ea typeface="微软雅黑" panose="020B0503020204020204" pitchFamily="34" charset="-122"/>
                <a:cs typeface="Arial" panose="020B0604020202020204" pitchFamily="34" charset="0"/>
              </a:rPr>
              <a:t>3</a:t>
            </a:r>
            <a:r>
              <a:rPr lang="zh-CN" altLang="en-US" sz="2000" b="0" dirty="0">
                <a:solidFill>
                  <a:srgbClr val="000000"/>
                </a:solidFill>
                <a:latin typeface="Arial" panose="020B0604020202020204" pitchFamily="34" charset="0"/>
                <a:ea typeface="微软雅黑" panose="020B0503020204020204" pitchFamily="34" charset="-122"/>
                <a:cs typeface="Arial" panose="020B0604020202020204" pitchFamily="34" charset="0"/>
              </a:rPr>
              <a:t>元素描述符向量</a:t>
            </a:r>
            <a:endParaRPr lang="zh-CN" altLang="en-US" sz="2000" b="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342900" lvl="1" indent="-342900" eaLnBrk="1" hangingPunct="1">
              <a:lnSpc>
                <a:spcPct val="130000"/>
              </a:lnSpc>
              <a:spcBef>
                <a:spcPts val="1200"/>
              </a:spcBef>
              <a:buClrTx/>
              <a:buSzTx/>
              <a:buFont typeface="Wingdings" panose="05000000000000000000" pitchFamily="2" charset="2"/>
              <a:buChar char="Ø"/>
            </a:pPr>
            <a:r>
              <a:rPr lang="zh-CN" altLang="en-US" sz="2000" dirty="0">
                <a:solidFill>
                  <a:srgbClr val="000000"/>
                </a:solidFill>
                <a:latin typeface="Arial" panose="020B0604020202020204" pitchFamily="34" charset="0"/>
                <a:ea typeface="微软雅黑" panose="020B0503020204020204" pitchFamily="34" charset="-122"/>
                <a:cs typeface="Arial" panose="020B0604020202020204" pitchFamily="34" charset="0"/>
              </a:rPr>
              <a:t>每个向量描述符指向相应的</a:t>
            </a:r>
            <a:r>
              <a:rPr lang="en-US" altLang="zh-CN" sz="2000" dirty="0">
                <a:solidFill>
                  <a:srgbClr val="000000"/>
                </a:solidFill>
                <a:latin typeface="Arial" panose="020B0604020202020204" pitchFamily="34" charset="0"/>
                <a:ea typeface="微软雅黑" panose="020B0503020204020204" pitchFamily="34" charset="-122"/>
                <a:cs typeface="Arial" panose="020B0604020202020204" pitchFamily="34" charset="0"/>
              </a:rPr>
              <a:t>4</a:t>
            </a:r>
            <a:r>
              <a:rPr lang="zh-CN" altLang="en-US" sz="2000" dirty="0">
                <a:solidFill>
                  <a:srgbClr val="000000"/>
                </a:solidFill>
                <a:latin typeface="Arial" panose="020B0604020202020204" pitchFamily="34" charset="0"/>
                <a:ea typeface="微软雅黑" panose="020B0503020204020204" pitchFamily="34" charset="-122"/>
                <a:cs typeface="Arial" panose="020B0604020202020204" pitchFamily="34" charset="0"/>
              </a:rPr>
              <a:t>元素向量</a:t>
            </a:r>
            <a:endParaRPr lang="zh-CN" altLang="en-US" sz="200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pic>
        <p:nvPicPr>
          <p:cNvPr id="3" name="Picture 6"/>
          <p:cNvPicPr>
            <a:picLocks noChangeAspect="1"/>
          </p:cNvPicPr>
          <p:nvPr/>
        </p:nvPicPr>
        <p:blipFill>
          <a:blip r:embed="rId1">
            <a:clrChange>
              <a:clrFrom>
                <a:srgbClr val="000000"/>
              </a:clrFrom>
              <a:clrTo>
                <a:srgbClr val="000000">
                  <a:alpha val="0"/>
                </a:srgbClr>
              </a:clrTo>
            </a:clrChange>
            <a:duotone>
              <a:prstClr val="black"/>
              <a:schemeClr val="accent3">
                <a:tint val="45000"/>
                <a:satMod val="400000"/>
              </a:schemeClr>
            </a:duotone>
            <a:extLst>
              <a:ext uri="{BEBA8EAE-BF5A-486C-A8C5-ECC9F3942E4B}">
                <a14:imgProps xmlns:a14="http://schemas.microsoft.com/office/drawing/2010/main">
                  <a14:imgLayer r:embed="rId2">
                    <a14:imgEffect>
                      <a14:brightnessContrast bright="-100000" contrast="-56000"/>
                    </a14:imgEffect>
                    <a14:imgEffect>
                      <a14:colorTemperature colorTemp="7200"/>
                    </a14:imgEffect>
                    <a14:imgEffect>
                      <a14:saturation sat="400000"/>
                    </a14:imgEffect>
                  </a14:imgLayer>
                </a14:imgProps>
              </a:ext>
            </a:extLst>
          </a:blip>
          <a:stretch>
            <a:fillRect/>
          </a:stretch>
        </p:blipFill>
        <p:spPr>
          <a:xfrm>
            <a:off x="5978466" y="2159967"/>
            <a:ext cx="4451350" cy="3502025"/>
          </a:xfrm>
          <a:prstGeom prst="rect">
            <a:avLst/>
          </a:prstGeom>
          <a:solidFill>
            <a:schemeClr val="accent2"/>
          </a:solidFill>
          <a:ln w="9525">
            <a:noFill/>
          </a:ln>
        </p:spPr>
      </p:pic>
      <p:sp>
        <p:nvSpPr>
          <p:cNvPr id="10"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标志符数据表示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10341630" cy="1485278"/>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rgbClr val="FF0000"/>
                </a:solidFill>
                <a:ea typeface="微软雅黑" panose="020B0503020204020204" pitchFamily="34" charset="-122"/>
                <a:cs typeface="Arial" panose="020B0604020202020204" pitchFamily="34" charset="0"/>
              </a:rPr>
              <a:t>注意：</a:t>
            </a:r>
            <a:r>
              <a:rPr lang="zh-CN" altLang="en-US" sz="2400" dirty="0">
                <a:solidFill>
                  <a:srgbClr val="0000CC"/>
                </a:solidFill>
                <a:ea typeface="微软雅黑" panose="020B0503020204020204" pitchFamily="34" charset="-122"/>
                <a:cs typeface="Arial" panose="020B0604020202020204" pitchFamily="34" charset="0"/>
              </a:rPr>
              <a:t>向量、阵列各元素能否同时、并行计算，与</a:t>
            </a:r>
            <a:r>
              <a:rPr lang="zh-CN" altLang="en-US" sz="2400" dirty="0">
                <a:solidFill>
                  <a:srgbClr val="FF0000"/>
                </a:solidFill>
                <a:ea typeface="微软雅黑" panose="020B0503020204020204" pitchFamily="34" charset="-122"/>
                <a:cs typeface="Arial" panose="020B0604020202020204" pitchFamily="34" charset="0"/>
              </a:rPr>
              <a:t>是否采用描述符</a:t>
            </a:r>
            <a:r>
              <a:rPr lang="zh-CN" altLang="en-US" sz="2400" dirty="0">
                <a:solidFill>
                  <a:srgbClr val="0000CC"/>
                </a:solidFill>
                <a:ea typeface="微软雅黑" panose="020B0503020204020204" pitchFamily="34" charset="-122"/>
                <a:cs typeface="Arial" panose="020B0604020202020204" pitchFamily="34" charset="0"/>
              </a:rPr>
              <a:t>没有直接的关系，各元素既可能同时、并行运算，也可能串行计算，这取决于</a:t>
            </a:r>
            <a:r>
              <a:rPr lang="zh-CN" altLang="en-US" sz="2400" dirty="0">
                <a:solidFill>
                  <a:srgbClr val="FF0000"/>
                </a:solidFill>
                <a:ea typeface="微软雅黑" panose="020B0503020204020204" pitchFamily="34" charset="-122"/>
                <a:cs typeface="Arial" panose="020B0604020202020204" pitchFamily="34" charset="0"/>
              </a:rPr>
              <a:t>运算器和控制器的结构与并行算法</a:t>
            </a:r>
            <a:r>
              <a:rPr lang="zh-CN" altLang="en-US" sz="2400" dirty="0">
                <a:solidFill>
                  <a:schemeClr val="accent1"/>
                </a:solidFill>
                <a:ea typeface="微软雅黑" panose="020B0503020204020204" pitchFamily="34" charset="-122"/>
                <a:cs typeface="Arial" panose="020B0604020202020204" pitchFamily="34" charset="0"/>
              </a:rPr>
              <a:t>。</a:t>
            </a:r>
            <a:endParaRPr lang="zh-CN" altLang="en-US" sz="2400" dirty="0">
              <a:solidFill>
                <a:schemeClr val="accent1"/>
              </a:solidFill>
              <a:ea typeface="微软雅黑" panose="020B0503020204020204" pitchFamily="34" charset="-122"/>
              <a:cs typeface="Arial" panose="020B0604020202020204" pitchFamily="34" charset="0"/>
            </a:endParaRPr>
          </a:p>
        </p:txBody>
      </p:sp>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标志符数据表示</a:t>
            </a:r>
            <a:endParaRPr lang="zh-CN" altLang="en-US" dirty="0"/>
          </a:p>
        </p:txBody>
      </p:sp>
      <p:pic>
        <p:nvPicPr>
          <p:cNvPr id="5" name="Picture 6"/>
          <p:cNvPicPr>
            <a:picLocks noChangeAspect="1"/>
          </p:cNvPicPr>
          <p:nvPr/>
        </p:nvPicPr>
        <p:blipFill>
          <a:blip r:embed="rId1">
            <a:clrChange>
              <a:clrFrom>
                <a:srgbClr val="000000"/>
              </a:clrFrom>
              <a:clrTo>
                <a:srgbClr val="000000">
                  <a:alpha val="0"/>
                </a:srgbClr>
              </a:clrTo>
            </a:clrChange>
            <a:duotone>
              <a:prstClr val="black"/>
              <a:schemeClr val="accent3">
                <a:tint val="45000"/>
                <a:satMod val="400000"/>
              </a:schemeClr>
            </a:duotone>
            <a:extLst>
              <a:ext uri="{BEBA8EAE-BF5A-486C-A8C5-ECC9F3942E4B}">
                <a14:imgProps xmlns:a14="http://schemas.microsoft.com/office/drawing/2010/main">
                  <a14:imgLayer r:embed="rId2">
                    <a14:imgEffect>
                      <a14:brightnessContrast bright="-100000" contrast="-56000"/>
                    </a14:imgEffect>
                    <a14:imgEffect>
                      <a14:colorTemperature colorTemp="7200"/>
                    </a14:imgEffect>
                    <a14:imgEffect>
                      <a14:saturation sat="400000"/>
                    </a14:imgEffect>
                  </a14:imgLayer>
                </a14:imgProps>
              </a:ext>
            </a:extLst>
          </a:blip>
          <a:stretch>
            <a:fillRect/>
          </a:stretch>
        </p:blipFill>
        <p:spPr>
          <a:xfrm>
            <a:off x="3535363" y="2775934"/>
            <a:ext cx="4451350" cy="3502025"/>
          </a:xfrm>
          <a:prstGeom prst="rect">
            <a:avLst/>
          </a:prstGeom>
          <a:solidFill>
            <a:schemeClr val="accent2"/>
          </a:solid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custDataLst>
              <p:tags r:id="rId1"/>
            </p:custDataLst>
          </p:nvPr>
        </p:nvSpPr>
        <p:spPr>
          <a:xfrm>
            <a:off x="1121410" y="1756410"/>
            <a:ext cx="9309735" cy="1133475"/>
          </a:xfrm>
          <a:prstGeom prst="rect">
            <a:avLst/>
          </a:prstGeom>
          <a:noFill/>
          <a:ln w="222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37" name="图形 36"/>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1480242" y="4652543"/>
            <a:ext cx="541177" cy="481894"/>
          </a:xfrm>
          <a:prstGeom prst="rect">
            <a:avLst/>
          </a:prstGeom>
        </p:spPr>
      </p:pic>
      <p:sp>
        <p:nvSpPr>
          <p:cNvPr id="2" name="直角三角形 1"/>
          <p:cNvSpPr/>
          <p:nvPr>
            <p:custDataLst>
              <p:tags r:id="rId5"/>
            </p:custDataLst>
          </p:nvPr>
        </p:nvSpPr>
        <p:spPr>
          <a:xfrm rot="16200000">
            <a:off x="10233389" y="2679585"/>
            <a:ext cx="205684" cy="22440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dirty="0"/>
          </a:p>
        </p:txBody>
      </p:sp>
      <p:pic>
        <p:nvPicPr>
          <p:cNvPr id="38" name="图形 37"/>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1467542" y="2082010"/>
            <a:ext cx="541177" cy="474311"/>
          </a:xfrm>
          <a:prstGeom prst="rect">
            <a:avLst/>
          </a:prstGeom>
        </p:spPr>
      </p:pic>
      <p:sp>
        <p:nvSpPr>
          <p:cNvPr id="8" name="文本框 7"/>
          <p:cNvSpPr txBox="1"/>
          <p:nvPr>
            <p:custDataLst>
              <p:tags r:id="rId9"/>
            </p:custDataLst>
          </p:nvPr>
        </p:nvSpPr>
        <p:spPr>
          <a:xfrm>
            <a:off x="2197100" y="1896745"/>
            <a:ext cx="8091805" cy="1009650"/>
          </a:xfrm>
          <a:prstGeom prst="rect">
            <a:avLst/>
          </a:prstGeom>
          <a:noFill/>
        </p:spPr>
        <p:txBody>
          <a:bodyPr wrap="square">
            <a:normAutofit/>
          </a:bodyPr>
          <a:lstStyle/>
          <a:p>
            <a:pPr marL="0" lvl="0" indent="0" algn="l" eaLnBrk="1" fontAlgn="auto" latinLnBrk="0" hangingPunct="1">
              <a:lnSpc>
                <a:spcPct val="130000"/>
              </a:lnSpc>
              <a:spcBef>
                <a:spcPts val="0"/>
              </a:spcBef>
              <a:spcAft>
                <a:spcPts val="0"/>
              </a:spcAft>
              <a:buSzPct val="100000"/>
            </a:pPr>
            <a:r>
              <a:rPr lang="zh-CN" altLang="en-US" sz="1800" b="1" spc="150" dirty="0">
                <a:solidFill>
                  <a:srgbClr val="0000CC"/>
                </a:solidFill>
                <a:latin typeface="Arial" panose="020B0604020202020204" pitchFamily="34" charset="0"/>
                <a:ea typeface="微软雅黑" panose="020B0503020204020204" pitchFamily="34" charset="-122"/>
              </a:rPr>
              <a:t>数据描述符方法</a:t>
            </a:r>
            <a:r>
              <a:rPr lang="zh-CN" altLang="en-US" sz="1800" b="1" spc="150" dirty="0">
                <a:solidFill>
                  <a:schemeClr val="tx1">
                    <a:lumMod val="50000"/>
                  </a:schemeClr>
                </a:solidFill>
                <a:latin typeface="Arial" panose="020B0604020202020204" pitchFamily="34" charset="0"/>
                <a:ea typeface="微软雅黑" panose="020B0503020204020204" pitchFamily="34" charset="-122"/>
              </a:rPr>
              <a:t>实现阵列数据的索引要比用变址方法实现更方便</a:t>
            </a:r>
            <a:r>
              <a:rPr lang="zh-CN" altLang="en-US" sz="1800" b="1" spc="150" dirty="0">
                <a:solidFill>
                  <a:srgbClr val="FF0000"/>
                </a:solidFill>
                <a:latin typeface="Arial" panose="020B0604020202020204" pitchFamily="34" charset="0"/>
                <a:ea typeface="微软雅黑" panose="020B0503020204020204" pitchFamily="34" charset="-122"/>
              </a:rPr>
              <a:t>（为什么）</a:t>
            </a:r>
            <a:endParaRPr lang="zh-CN" altLang="en-US" sz="1800" b="1" spc="150" dirty="0">
              <a:solidFill>
                <a:srgbClr val="FF0000"/>
              </a:solidFill>
              <a:latin typeface="Arial" panose="020B0604020202020204" pitchFamily="34" charset="0"/>
              <a:ea typeface="微软雅黑" panose="020B0503020204020204" pitchFamily="34" charset="-122"/>
            </a:endParaRPr>
          </a:p>
        </p:txBody>
      </p:sp>
      <p:pic>
        <p:nvPicPr>
          <p:cNvPr id="35" name="图形 34"/>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1467542" y="3383244"/>
            <a:ext cx="541177" cy="481893"/>
          </a:xfrm>
          <a:prstGeom prst="rect">
            <a:avLst/>
          </a:prstGeom>
        </p:spPr>
      </p:pic>
      <p:sp>
        <p:nvSpPr>
          <p:cNvPr id="45" name="矩形 44"/>
          <p:cNvSpPr/>
          <p:nvPr>
            <p:custDataLst>
              <p:tags r:id="rId13"/>
            </p:custDataLst>
          </p:nvPr>
        </p:nvSpPr>
        <p:spPr>
          <a:xfrm>
            <a:off x="1121410" y="3060065"/>
            <a:ext cx="9309735" cy="1133475"/>
          </a:xfrm>
          <a:prstGeom prst="rect">
            <a:avLst/>
          </a:prstGeom>
          <a:noFill/>
          <a:ln w="2222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6" name="文本框 45"/>
          <p:cNvSpPr txBox="1"/>
          <p:nvPr>
            <p:custDataLst>
              <p:tags r:id="rId14"/>
            </p:custDataLst>
          </p:nvPr>
        </p:nvSpPr>
        <p:spPr>
          <a:xfrm>
            <a:off x="2197100" y="3194050"/>
            <a:ext cx="4620260" cy="1009650"/>
          </a:xfrm>
          <a:prstGeom prst="rect">
            <a:avLst/>
          </a:prstGeom>
          <a:noFill/>
        </p:spPr>
        <p:txBody>
          <a:bodyPr wrap="square">
            <a:normAutofit/>
          </a:bodyPr>
          <a:lstStyle/>
          <a:p>
            <a:pPr marL="0" lvl="0" indent="0" algn="l" fontAlgn="auto">
              <a:lnSpc>
                <a:spcPct val="150000"/>
              </a:lnSpc>
              <a:spcBef>
                <a:spcPts val="0"/>
              </a:spcBef>
              <a:spcAft>
                <a:spcPts val="0"/>
              </a:spcAft>
              <a:buSzPct val="100000"/>
            </a:pPr>
            <a:r>
              <a:rPr lang="zh-CN" altLang="en-US" sz="1800" b="1" spc="150" dirty="0">
                <a:solidFill>
                  <a:schemeClr val="tx1">
                    <a:lumMod val="50000"/>
                  </a:schemeClr>
                </a:solidFill>
                <a:latin typeface="Arial" panose="020B0604020202020204" pitchFamily="34" charset="0"/>
                <a:ea typeface="微软雅黑" panose="020B0503020204020204" pitchFamily="34" charset="-122"/>
              </a:rPr>
              <a:t>且便于检查出程序中的阵列越界错误</a:t>
            </a:r>
            <a:endParaRPr lang="zh-CN" altLang="en-US" sz="1800" b="1" spc="150" dirty="0">
              <a:solidFill>
                <a:schemeClr val="tx1">
                  <a:lumMod val="50000"/>
                </a:schemeClr>
              </a:solidFill>
              <a:latin typeface="Arial" panose="020B0604020202020204" pitchFamily="34" charset="0"/>
              <a:ea typeface="微软雅黑" panose="020B0503020204020204" pitchFamily="34" charset="-122"/>
            </a:endParaRPr>
          </a:p>
        </p:txBody>
      </p:sp>
      <p:sp>
        <p:nvSpPr>
          <p:cNvPr id="12" name="直角三角形 11"/>
          <p:cNvSpPr/>
          <p:nvPr>
            <p:custDataLst>
              <p:tags r:id="rId15"/>
            </p:custDataLst>
          </p:nvPr>
        </p:nvSpPr>
        <p:spPr>
          <a:xfrm rot="16200000">
            <a:off x="10233389" y="3983664"/>
            <a:ext cx="205684" cy="22440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0" name="矩形 49"/>
          <p:cNvSpPr/>
          <p:nvPr>
            <p:custDataLst>
              <p:tags r:id="rId16"/>
            </p:custDataLst>
          </p:nvPr>
        </p:nvSpPr>
        <p:spPr>
          <a:xfrm>
            <a:off x="1121410" y="4358640"/>
            <a:ext cx="9310370" cy="1133475"/>
          </a:xfrm>
          <a:prstGeom prst="rect">
            <a:avLst/>
          </a:prstGeom>
          <a:noFill/>
          <a:ln w="2222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1" name="文本框 50"/>
          <p:cNvSpPr txBox="1"/>
          <p:nvPr>
            <p:custDataLst>
              <p:tags r:id="rId17"/>
            </p:custDataLst>
          </p:nvPr>
        </p:nvSpPr>
        <p:spPr>
          <a:xfrm>
            <a:off x="2197100" y="4491990"/>
            <a:ext cx="8074660" cy="1009650"/>
          </a:xfrm>
          <a:prstGeom prst="rect">
            <a:avLst/>
          </a:prstGeom>
          <a:noFill/>
        </p:spPr>
        <p:txBody>
          <a:bodyPr wrap="square">
            <a:noAutofit/>
          </a:bodyPr>
          <a:lstStyle/>
          <a:p>
            <a:pPr marL="0" lvl="0" indent="0" algn="l" eaLnBrk="1" fontAlgn="auto" latinLnBrk="0" hangingPunct="1">
              <a:lnSpc>
                <a:spcPct val="130000"/>
              </a:lnSpc>
              <a:spcBef>
                <a:spcPts val="0"/>
              </a:spcBef>
              <a:spcAft>
                <a:spcPts val="0"/>
              </a:spcAft>
              <a:buSzPct val="100000"/>
            </a:pPr>
            <a:r>
              <a:rPr lang="zh-CN" altLang="en-US" sz="1800" b="1" spc="150" dirty="0">
                <a:solidFill>
                  <a:srgbClr val="0000CC"/>
                </a:solidFill>
                <a:latin typeface="Arial" panose="020B0604020202020204" pitchFamily="34" charset="0"/>
                <a:ea typeface="微软雅黑" panose="020B0503020204020204" pitchFamily="34" charset="-122"/>
              </a:rPr>
              <a:t>数据描述符方法</a:t>
            </a:r>
            <a:r>
              <a:rPr lang="zh-CN" altLang="en-US" sz="1800" b="1" spc="150" dirty="0">
                <a:solidFill>
                  <a:schemeClr val="tx1">
                    <a:lumMod val="50000"/>
                  </a:schemeClr>
                </a:solidFill>
                <a:latin typeface="Arial" panose="020B0604020202020204" pitchFamily="34" charset="0"/>
                <a:ea typeface="微软雅黑" panose="020B0503020204020204" pitchFamily="34" charset="-122"/>
              </a:rPr>
              <a:t>为向量、数组数据结构的实现提供了一定的支持，有利于并简化编译中的代码生成，可以比变址法更快地形成元素地址</a:t>
            </a:r>
            <a:endParaRPr lang="zh-CN" altLang="en-US" sz="1800" b="1" spc="150" dirty="0">
              <a:solidFill>
                <a:schemeClr val="tx1">
                  <a:lumMod val="50000"/>
                </a:schemeClr>
              </a:solidFill>
              <a:latin typeface="Arial" panose="020B0604020202020204" pitchFamily="34" charset="0"/>
              <a:ea typeface="微软雅黑" panose="020B0503020204020204" pitchFamily="34" charset="-122"/>
            </a:endParaRPr>
          </a:p>
        </p:txBody>
      </p:sp>
      <p:sp>
        <p:nvSpPr>
          <p:cNvPr id="13" name="直角三角形 12"/>
          <p:cNvSpPr/>
          <p:nvPr>
            <p:custDataLst>
              <p:tags r:id="rId18"/>
            </p:custDataLst>
          </p:nvPr>
        </p:nvSpPr>
        <p:spPr>
          <a:xfrm rot="16200000">
            <a:off x="10233389" y="5281127"/>
            <a:ext cx="205684" cy="22440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cxnSp>
        <p:nvCxnSpPr>
          <p:cNvPr id="3" name="直接连接符 2"/>
          <p:cNvCxnSpPr/>
          <p:nvPr>
            <p:custDataLst>
              <p:tags r:id="rId19"/>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0"/>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2.1.2 高级数据表示——数据描述符数据表示</a:t>
            </a:r>
            <a:endParaRPr lang="en-US" altLang="zh-CN" sz="3400" dirty="0">
              <a:solidFill>
                <a:schemeClr val="dk1">
                  <a:lumMod val="75000"/>
                </a:schemeClr>
              </a:solidFill>
              <a:latin typeface="Arial" panose="020B0604020202020204" pitchFamily="34" charset="0"/>
            </a:endParaRPr>
          </a:p>
        </p:txBody>
      </p:sp>
      <p:sp>
        <p:nvSpPr>
          <p:cNvPr id="6" name="文本框 5"/>
          <p:cNvSpPr txBox="1"/>
          <p:nvPr/>
        </p:nvSpPr>
        <p:spPr>
          <a:xfrm>
            <a:off x="1051560" y="1186815"/>
            <a:ext cx="5765800" cy="398780"/>
          </a:xfrm>
          <a:prstGeom prst="rect">
            <a:avLst/>
          </a:prstGeom>
          <a:noFill/>
        </p:spPr>
        <p:txBody>
          <a:bodyPr wrap="square" rtlCol="0" anchor="t">
            <a:spAutoFit/>
          </a:bodyPr>
          <a:lstStyle/>
          <a:p>
            <a:pPr marL="0" indent="0">
              <a:spcBef>
                <a:spcPts val="200"/>
              </a:spcBef>
              <a:spcAft>
                <a:spcPts val="200"/>
              </a:spcAft>
              <a:buClr>
                <a:schemeClr val="accent1"/>
              </a:buClr>
              <a:buSzPct val="70000"/>
              <a:buFont typeface="Wingdings" panose="05000000000000000000" pitchFamily="2" charset="2"/>
              <a:buNone/>
            </a:pPr>
            <a:r>
              <a:rPr lang="zh-CN" altLang="en-US" sz="2000" b="1" dirty="0">
                <a:solidFill>
                  <a:schemeClr val="tx1">
                    <a:lumMod val="50000"/>
                  </a:schemeClr>
                </a:solidFill>
                <a:latin typeface="微软雅黑" panose="020B0503020204020204" pitchFamily="34" charset="-122"/>
                <a:ea typeface="微软雅黑" panose="020B0503020204020204" pitchFamily="34" charset="-122"/>
                <a:sym typeface="+mn-ea"/>
              </a:rPr>
              <a:t>描述符方法优点：</a:t>
            </a:r>
            <a:endParaRPr lang="zh-CN" altLang="en-US" sz="2000" b="1" dirty="0">
              <a:solidFill>
                <a:schemeClr val="tx1">
                  <a:lumMod val="50000"/>
                </a:schemeClr>
              </a:solidFill>
              <a:latin typeface="微软雅黑" panose="020B0503020204020204" pitchFamily="34" charset="-122"/>
              <a:ea typeface="微软雅黑" panose="020B0503020204020204" pitchFamily="34" charset="-122"/>
              <a:sym typeface="+mn-ea"/>
            </a:endParaRPr>
          </a:p>
        </p:txBody>
      </p:sp>
      <p:pic>
        <p:nvPicPr>
          <p:cNvPr id="19" name="图片 18" descr="微信截图_20240112211134"/>
          <p:cNvPicPr>
            <a:picLocks noChangeAspect="1"/>
          </p:cNvPicPr>
          <p:nvPr>
            <p:custDataLst>
              <p:tags r:id="rId21"/>
            </p:custDataLst>
          </p:nvPr>
        </p:nvPicPr>
        <p:blipFill>
          <a:blip r:embed="rId22"/>
          <a:stretch>
            <a:fillRect/>
          </a:stretch>
        </p:blipFill>
        <p:spPr>
          <a:xfrm>
            <a:off x="9216390" y="201295"/>
            <a:ext cx="1895475" cy="485775"/>
          </a:xfrm>
          <a:prstGeom prst="rect">
            <a:avLst/>
          </a:prstGeom>
        </p:spPr>
      </p:pic>
    </p:spTree>
    <p:custDataLst>
      <p:tags r:id="rId2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10341630" cy="1435778"/>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ea typeface="微软雅黑" panose="020B0503020204020204" pitchFamily="34" charset="-122"/>
                <a:cs typeface="Arial" panose="020B0604020202020204" pitchFamily="34" charset="0"/>
              </a:rPr>
              <a:t>标志符与数据描述符的区别</a:t>
            </a:r>
            <a:endParaRPr lang="zh-CN" altLang="en-US" sz="2400" b="1"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标志符与数据合存于同一个存储单元中，描述单个数据；</a:t>
            </a:r>
            <a:endParaRPr lang="zh-CN" altLang="en-US" sz="2000"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数据描述符与数据分开存储，主要描述成块数据。</a:t>
            </a:r>
            <a:endParaRPr lang="zh-CN" altLang="en-US" sz="2000" dirty="0">
              <a:solidFill>
                <a:schemeClr val="accent1"/>
              </a:solidFill>
              <a:ea typeface="微软雅黑" panose="020B0503020204020204" pitchFamily="34" charset="-122"/>
              <a:cs typeface="Arial" panose="020B0604020202020204" pitchFamily="34" charset="0"/>
            </a:endParaRPr>
          </a:p>
        </p:txBody>
      </p:sp>
      <p:graphicFrame>
        <p:nvGraphicFramePr>
          <p:cNvPr id="4" name="Group 21"/>
          <p:cNvGraphicFramePr/>
          <p:nvPr/>
        </p:nvGraphicFramePr>
        <p:xfrm>
          <a:off x="1140783" y="3778612"/>
          <a:ext cx="4038600" cy="504825"/>
        </p:xfrm>
        <a:graphic>
          <a:graphicData uri="http://schemas.openxmlformats.org/drawingml/2006/table">
            <a:tbl>
              <a:tblPr/>
              <a:tblGrid>
                <a:gridCol w="1825625"/>
                <a:gridCol w="2212975"/>
              </a:tblGrid>
              <a:tr h="504825">
                <a:tc>
                  <a:txBody>
                    <a:bodyPr/>
                    <a:lstStyle>
                      <a:lvl1pPr marL="342900" indent="-342900" algn="l" defTabSz="863600" rtl="0" eaLnBrk="1" latinLnBrk="0" hangingPunct="1">
                        <a:spcBef>
                          <a:spcPct val="20000"/>
                        </a:spcBef>
                        <a:buClr>
                          <a:schemeClr val="tx1"/>
                        </a:buClr>
                        <a:buFont typeface="Wingdings" panose="05000000000000000000" pitchFamily="2" charset="2"/>
                        <a:defRPr sz="2400" b="1" kern="1200">
                          <a:solidFill>
                            <a:schemeClr val="accent1"/>
                          </a:solidFill>
                          <a:latin typeface="隶书" panose="02010509060101010101" pitchFamily="49" charset="-122"/>
                          <a:ea typeface="隶书" panose="02010509060101010101" pitchFamily="49" charset="-122"/>
                        </a:defRPr>
                      </a:lvl1pPr>
                      <a:lvl2pPr marL="742950" indent="-285750" algn="l" defTabSz="863600" rtl="0" eaLnBrk="1" latinLnBrk="0" hangingPunct="1">
                        <a:spcBef>
                          <a:spcPct val="20000"/>
                        </a:spcBef>
                        <a:buClr>
                          <a:schemeClr val="tx2"/>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2pPr>
                      <a:lvl3pPr marL="1143000" indent="-228600" algn="l" defTabSz="863600" rtl="0" eaLnBrk="1" latinLnBrk="0" hangingPunct="1">
                        <a:spcBef>
                          <a:spcPct val="20000"/>
                        </a:spcBef>
                        <a:buClr>
                          <a:schemeClr val="folHlink"/>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3pPr>
                      <a:lvl4pPr marL="1600200" indent="-228600" algn="l" defTabSz="863600" rtl="0" eaLnBrk="1" latinLnBrk="0" hangingPunct="1">
                        <a:spcBef>
                          <a:spcPct val="20000"/>
                        </a:spcBef>
                        <a:buClr>
                          <a:schemeClr val="tx1"/>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4pPr>
                      <a:lvl5pPr marL="2057400" indent="-228600" algn="l" defTabSz="863600" rtl="0" eaLnBrk="1" latinLnBrk="0" hangingPunct="1">
                        <a:spcBef>
                          <a:spcPct val="20000"/>
                        </a:spcBef>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5pPr>
                      <a:lvl6pPr marL="25146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6pPr>
                      <a:lvl7pPr marL="29718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7pPr>
                      <a:lvl8pPr marL="34290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8pPr>
                      <a:lvl9pPr marL="38862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类型标志</a:t>
                      </a:r>
                      <a:endPar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defTabSz="863600" rtl="0" eaLnBrk="1" latinLnBrk="0" hangingPunct="1">
                        <a:spcBef>
                          <a:spcPct val="20000"/>
                        </a:spcBef>
                        <a:buClr>
                          <a:schemeClr val="tx1"/>
                        </a:buClr>
                        <a:buFont typeface="Wingdings" panose="05000000000000000000" pitchFamily="2" charset="2"/>
                        <a:defRPr sz="2400" b="1" kern="1200">
                          <a:solidFill>
                            <a:schemeClr val="accent1"/>
                          </a:solidFill>
                          <a:latin typeface="隶书" panose="02010509060101010101" pitchFamily="49" charset="-122"/>
                          <a:ea typeface="隶书" panose="02010509060101010101" pitchFamily="49" charset="-122"/>
                        </a:defRPr>
                      </a:lvl1pPr>
                      <a:lvl2pPr marL="742950" indent="-285750" algn="l" defTabSz="863600" rtl="0" eaLnBrk="1" latinLnBrk="0" hangingPunct="1">
                        <a:spcBef>
                          <a:spcPct val="20000"/>
                        </a:spcBef>
                        <a:buClr>
                          <a:schemeClr val="tx2"/>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2pPr>
                      <a:lvl3pPr marL="1143000" indent="-228600" algn="l" defTabSz="863600" rtl="0" eaLnBrk="1" latinLnBrk="0" hangingPunct="1">
                        <a:spcBef>
                          <a:spcPct val="20000"/>
                        </a:spcBef>
                        <a:buClr>
                          <a:schemeClr val="folHlink"/>
                        </a:buClr>
                        <a:buSzPct val="60000"/>
                        <a:buFont typeface="Wingdings" panose="05000000000000000000" pitchFamily="2" charset="2"/>
                        <a:defRPr sz="2000" kern="1200">
                          <a:solidFill>
                            <a:schemeClr val="hlink"/>
                          </a:solidFill>
                          <a:latin typeface="Verdana" panose="020B0604030504040204" pitchFamily="34" charset="0"/>
                          <a:ea typeface="隶书" panose="02010509060101010101" pitchFamily="49" charset="-122"/>
                        </a:defRPr>
                      </a:lvl3pPr>
                      <a:lvl4pPr marL="1600200" indent="-228600" algn="l" defTabSz="863600" rtl="0" eaLnBrk="1" latinLnBrk="0" hangingPunct="1">
                        <a:spcBef>
                          <a:spcPct val="20000"/>
                        </a:spcBef>
                        <a:buClr>
                          <a:schemeClr val="tx1"/>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4pPr>
                      <a:lvl5pPr marL="2057400" indent="-228600" algn="l" defTabSz="863600" rtl="0" eaLnBrk="1" latinLnBrk="0" hangingPunct="1">
                        <a:spcBef>
                          <a:spcPct val="20000"/>
                        </a:spcBef>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5pPr>
                      <a:lvl6pPr marL="25146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6pPr>
                      <a:lvl7pPr marL="29718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7pPr>
                      <a:lvl8pPr marL="34290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8pPr>
                      <a:lvl9pPr marL="3886200" indent="-228600" algn="l" defTabSz="863600" rtl="0" eaLnBrk="1" fontAlgn="base" latinLnBrk="0" hangingPunct="1">
                        <a:spcBef>
                          <a:spcPct val="20000"/>
                        </a:spcBef>
                        <a:spcAft>
                          <a:spcPct val="0"/>
                        </a:spcAft>
                        <a:buClr>
                          <a:schemeClr val="hlink"/>
                        </a:buClr>
                        <a:buSzPct val="60000"/>
                        <a:buFont typeface="Wingdings" panose="05000000000000000000" pitchFamily="2" charset="2"/>
                        <a:defRPr sz="1700" kern="1200">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数据值</a:t>
                      </a:r>
                      <a:endParaRPr kumimoji="0" lang="zh-CN" altLang="en-US" sz="2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8" name="直接连接符 7"/>
          <p:cNvCxnSpPr/>
          <p:nvPr/>
        </p:nvCxnSpPr>
        <p:spPr>
          <a:xfrm>
            <a:off x="1140783" y="4283437"/>
            <a:ext cx="0" cy="504825"/>
          </a:xfrm>
          <a:prstGeom prst="line">
            <a:avLst/>
          </a:prstGeom>
          <a:ln w="19050" cap="flat" cmpd="sng">
            <a:solidFill>
              <a:srgbClr val="0000CC"/>
            </a:solidFill>
            <a:prstDash val="solid"/>
            <a:headEnd type="none" w="med" len="med"/>
            <a:tailEnd type="none" w="med" len="med"/>
          </a:ln>
        </p:spPr>
      </p:cxnSp>
      <p:cxnSp>
        <p:nvCxnSpPr>
          <p:cNvPr id="9" name="直接连接符 8"/>
          <p:cNvCxnSpPr/>
          <p:nvPr/>
        </p:nvCxnSpPr>
        <p:spPr>
          <a:xfrm flipH="1">
            <a:off x="1140783" y="4570700"/>
            <a:ext cx="1439863" cy="0"/>
          </a:xfrm>
          <a:prstGeom prst="line">
            <a:avLst/>
          </a:prstGeom>
          <a:ln w="19050" cap="flat" cmpd="sng">
            <a:solidFill>
              <a:srgbClr val="0000CC"/>
            </a:solidFill>
            <a:prstDash val="solid"/>
            <a:headEnd type="none" w="med" len="med"/>
            <a:tailEnd type="triangle" w="med" len="med"/>
          </a:ln>
        </p:spPr>
      </p:cxnSp>
      <p:sp>
        <p:nvSpPr>
          <p:cNvPr id="10" name="文本框 1"/>
          <p:cNvSpPr txBox="1"/>
          <p:nvPr/>
        </p:nvSpPr>
        <p:spPr>
          <a:xfrm>
            <a:off x="2580646" y="4386550"/>
            <a:ext cx="133985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1800" b="0" dirty="0">
                <a:solidFill>
                  <a:srgbClr val="0000CC"/>
                </a:solidFill>
                <a:latin typeface="Arial" panose="020B0604020202020204" pitchFamily="34" charset="0"/>
                <a:ea typeface="微软雅黑" panose="020B0503020204020204" pitchFamily="34" charset="-122"/>
                <a:cs typeface="Arial" panose="020B0604020202020204" pitchFamily="34" charset="0"/>
              </a:rPr>
              <a:t>数据（字）</a:t>
            </a:r>
            <a:endParaRPr lang="zh-CN" altLang="en-US" sz="1800" b="0" dirty="0">
              <a:solidFill>
                <a:srgbClr val="0000CC"/>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1" name="直接连接符 11"/>
          <p:cNvCxnSpPr/>
          <p:nvPr/>
        </p:nvCxnSpPr>
        <p:spPr>
          <a:xfrm flipH="1">
            <a:off x="3847471" y="4570700"/>
            <a:ext cx="1331912" cy="0"/>
          </a:xfrm>
          <a:prstGeom prst="line">
            <a:avLst/>
          </a:prstGeom>
          <a:ln w="19050" cap="flat" cmpd="sng">
            <a:solidFill>
              <a:srgbClr val="0000CC"/>
            </a:solidFill>
            <a:prstDash val="solid"/>
            <a:headEnd type="triangle" w="med" len="med"/>
            <a:tailEnd type="none" w="med" len="med"/>
          </a:ln>
        </p:spPr>
      </p:cxnSp>
      <p:cxnSp>
        <p:nvCxnSpPr>
          <p:cNvPr id="12" name="直接连接符 11"/>
          <p:cNvCxnSpPr/>
          <p:nvPr/>
        </p:nvCxnSpPr>
        <p:spPr>
          <a:xfrm>
            <a:off x="5184180" y="4257634"/>
            <a:ext cx="0" cy="504825"/>
          </a:xfrm>
          <a:prstGeom prst="line">
            <a:avLst/>
          </a:prstGeom>
          <a:ln w="19050" cap="flat" cmpd="sng">
            <a:solidFill>
              <a:srgbClr val="0000CC"/>
            </a:solidFill>
            <a:prstDash val="solid"/>
            <a:headEnd type="none" w="med" len="med"/>
            <a:tailEnd type="none" w="med" len="med"/>
          </a:ln>
        </p:spPr>
      </p:cxnSp>
      <p:sp>
        <p:nvSpPr>
          <p:cNvPr id="14" name="TextBox 54"/>
          <p:cNvSpPr txBox="1"/>
          <p:nvPr/>
        </p:nvSpPr>
        <p:spPr>
          <a:xfrm>
            <a:off x="450393" y="193591"/>
            <a:ext cx="4013707"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endParaRPr lang="zh-CN" altLang="en-US" dirty="0"/>
          </a:p>
        </p:txBody>
      </p:sp>
      <p:graphicFrame>
        <p:nvGraphicFramePr>
          <p:cNvPr id="13" name="表格 4"/>
          <p:cNvGraphicFramePr>
            <a:graphicFrameLocks noGrp="1"/>
          </p:cNvGraphicFramePr>
          <p:nvPr/>
        </p:nvGraphicFramePr>
        <p:xfrm>
          <a:off x="8380315" y="2346990"/>
          <a:ext cx="1953463" cy="4079119"/>
        </p:xfrm>
        <a:graphic>
          <a:graphicData uri="http://schemas.openxmlformats.org/drawingml/2006/table">
            <a:tbl>
              <a:tblPr firstRow="1" bandRow="1"/>
              <a:tblGrid>
                <a:gridCol w="1953463"/>
              </a:tblGrid>
              <a:tr h="4079119">
                <a:tc>
                  <a:txBody>
                    <a:bodyPr/>
                    <a:lstStyle/>
                    <a:p>
                      <a:endParaRPr lang="zh-CN" altLang="en-US" dirty="0"/>
                    </a:p>
                  </a:txBody>
                  <a:tcPr anchor="ctr" anchorCtr="1"/>
                </a:tc>
              </a:tr>
            </a:tbl>
          </a:graphicData>
        </a:graphic>
      </p:graphicFrame>
      <p:graphicFrame>
        <p:nvGraphicFramePr>
          <p:cNvPr id="15" name="表格 4"/>
          <p:cNvGraphicFramePr>
            <a:graphicFrameLocks noGrp="1"/>
          </p:cNvGraphicFramePr>
          <p:nvPr/>
        </p:nvGraphicFramePr>
        <p:xfrm>
          <a:off x="8684814" y="6003808"/>
          <a:ext cx="1431279" cy="350520"/>
        </p:xfrm>
        <a:graphic>
          <a:graphicData uri="http://schemas.openxmlformats.org/drawingml/2006/table">
            <a:tbl>
              <a:tblPr firstRow="1" bandRow="1"/>
              <a:tblGrid>
                <a:gridCol w="509834"/>
                <a:gridCol w="921445"/>
              </a:tblGrid>
              <a:tr h="314437">
                <a:tc>
                  <a:txBody>
                    <a:bodyPr/>
                    <a:lstStyle/>
                    <a:p>
                      <a:r>
                        <a:rPr lang="en-US" altLang="zh-CN" sz="1400" kern="1200" dirty="0">
                          <a:solidFill>
                            <a:schemeClr val="accent1"/>
                          </a:solidFill>
                          <a:latin typeface="Arial" panose="020B0604020202020204" pitchFamily="34" charset="0"/>
                          <a:ea typeface="+mn-ea"/>
                          <a:cs typeface="Arial" panose="020B0604020202020204" pitchFamily="34" charset="0"/>
                        </a:rPr>
                        <a:t>101</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graphicFrame>
        <p:nvGraphicFramePr>
          <p:cNvPr id="16" name="表格 4"/>
          <p:cNvGraphicFramePr>
            <a:graphicFrameLocks noGrp="1"/>
          </p:cNvGraphicFramePr>
          <p:nvPr/>
        </p:nvGraphicFramePr>
        <p:xfrm>
          <a:off x="8653364" y="5049377"/>
          <a:ext cx="1431279" cy="350520"/>
        </p:xfrm>
        <a:graphic>
          <a:graphicData uri="http://schemas.openxmlformats.org/drawingml/2006/table">
            <a:tbl>
              <a:tblPr firstRow="1" bandRow="1"/>
              <a:tblGrid>
                <a:gridCol w="509834"/>
                <a:gridCol w="921445"/>
              </a:tblGrid>
              <a:tr h="0">
                <a:tc>
                  <a:txBody>
                    <a:bodyPr/>
                    <a:lstStyle/>
                    <a:p>
                      <a:r>
                        <a:rPr lang="en-US" altLang="zh-CN" sz="1400" kern="1200" dirty="0">
                          <a:solidFill>
                            <a:schemeClr val="accent1"/>
                          </a:solidFill>
                          <a:latin typeface="Arial" panose="020B0604020202020204" pitchFamily="34" charset="0"/>
                          <a:ea typeface="+mn-ea"/>
                          <a:cs typeface="Arial" panose="020B0604020202020204" pitchFamily="34" charset="0"/>
                        </a:rPr>
                        <a:t>000</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sp>
        <p:nvSpPr>
          <p:cNvPr id="17" name="文本框 16"/>
          <p:cNvSpPr txBox="1"/>
          <p:nvPr/>
        </p:nvSpPr>
        <p:spPr>
          <a:xfrm>
            <a:off x="9253603" y="4421573"/>
            <a:ext cx="461665" cy="323165"/>
          </a:xfrm>
          <a:prstGeom prst="rect">
            <a:avLst/>
          </a:prstGeom>
          <a:noFill/>
        </p:spPr>
        <p:txBody>
          <a:bodyPr vert="eaVert" wrap="square" rtlCol="0">
            <a:spAutoFit/>
          </a:bodyPr>
          <a:lstStyle/>
          <a:p>
            <a:r>
              <a:rPr lang="en-US" altLang="zh-CN" dirty="0">
                <a:solidFill>
                  <a:schemeClr val="accent1"/>
                </a:solidFill>
              </a:rPr>
              <a:t>…</a:t>
            </a:r>
            <a:endParaRPr lang="zh-CN" altLang="en-US" dirty="0">
              <a:solidFill>
                <a:schemeClr val="accent1"/>
              </a:solidFill>
            </a:endParaRPr>
          </a:p>
        </p:txBody>
      </p:sp>
      <p:sp>
        <p:nvSpPr>
          <p:cNvPr id="18" name="文本框 17"/>
          <p:cNvSpPr txBox="1"/>
          <p:nvPr/>
        </p:nvSpPr>
        <p:spPr>
          <a:xfrm>
            <a:off x="9367129" y="4747046"/>
            <a:ext cx="902811" cy="307777"/>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a:t>
            </a:r>
            <a:r>
              <a:rPr lang="zh-CN" altLang="en-US" sz="1100" dirty="0">
                <a:solidFill>
                  <a:schemeClr val="accent1"/>
                </a:solidFill>
                <a:latin typeface="微软雅黑" panose="020B0503020204020204" pitchFamily="34" charset="-122"/>
                <a:ea typeface="微软雅黑" panose="020B0503020204020204" pitchFamily="34" charset="-122"/>
              </a:rPr>
              <a:t>数据</a:t>
            </a:r>
            <a:r>
              <a:rPr lang="zh-CN" altLang="en-US" sz="1400" dirty="0">
                <a:solidFill>
                  <a:schemeClr val="accent1"/>
                </a:solidFill>
                <a:latin typeface="微软雅黑" panose="020B0503020204020204" pitchFamily="34" charset="-122"/>
                <a:ea typeface="微软雅黑" panose="020B0503020204020204" pitchFamily="34" charset="-122"/>
              </a:rPr>
              <a: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aphicFrame>
        <p:nvGraphicFramePr>
          <p:cNvPr id="19" name="表格 4"/>
          <p:cNvGraphicFramePr>
            <a:graphicFrameLocks noGrp="1"/>
          </p:cNvGraphicFramePr>
          <p:nvPr/>
        </p:nvGraphicFramePr>
        <p:xfrm>
          <a:off x="8652929" y="4005222"/>
          <a:ext cx="1431279" cy="350520"/>
        </p:xfrm>
        <a:graphic>
          <a:graphicData uri="http://schemas.openxmlformats.org/drawingml/2006/table">
            <a:tbl>
              <a:tblPr firstRow="1" bandRow="1"/>
              <a:tblGrid>
                <a:gridCol w="509834"/>
                <a:gridCol w="921445"/>
              </a:tblGrid>
              <a:tr h="314437">
                <a:tc>
                  <a:txBody>
                    <a:bodyPr/>
                    <a:lstStyle/>
                    <a:p>
                      <a:r>
                        <a:rPr lang="en-US" altLang="zh-CN" sz="1400" kern="1200" dirty="0">
                          <a:solidFill>
                            <a:schemeClr val="accent1"/>
                          </a:solidFill>
                          <a:latin typeface="Arial" panose="020B0604020202020204" pitchFamily="34" charset="0"/>
                          <a:ea typeface="+mn-ea"/>
                          <a:cs typeface="Arial" panose="020B0604020202020204" pitchFamily="34" charset="0"/>
                        </a:rPr>
                        <a:t>000</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graphicFrame>
        <p:nvGraphicFramePr>
          <p:cNvPr id="20" name="表格 4"/>
          <p:cNvGraphicFramePr>
            <a:graphicFrameLocks noGrp="1"/>
          </p:cNvGraphicFramePr>
          <p:nvPr/>
        </p:nvGraphicFramePr>
        <p:xfrm>
          <a:off x="6428945" y="4494221"/>
          <a:ext cx="1426032" cy="373063"/>
        </p:xfrm>
        <a:graphic>
          <a:graphicData uri="http://schemas.openxmlformats.org/drawingml/2006/table">
            <a:tbl>
              <a:tblPr firstRow="1" bandRow="1"/>
              <a:tblGrid>
                <a:gridCol w="1426032"/>
              </a:tblGrid>
              <a:tr h="373063">
                <a:tc>
                  <a:txBody>
                    <a:bodyPr/>
                    <a:lstStyle/>
                    <a:p>
                      <a:pPr marL="0" algn="l" defTabSz="863600" rtl="0" eaLnBrk="1" latinLnBrk="0" hangingPunct="1"/>
                      <a:r>
                        <a:rPr lang="zh-CN" altLang="en-US" sz="1400" kern="1200" dirty="0">
                          <a:solidFill>
                            <a:schemeClr val="accent1"/>
                          </a:solidFill>
                          <a:latin typeface="Arial" panose="020B0604020202020204" pitchFamily="34" charset="0"/>
                          <a:ea typeface="+mn-ea"/>
                          <a:cs typeface="Arial" panose="020B0604020202020204" pitchFamily="34" charset="0"/>
                        </a:rPr>
                        <a:t>地址形成逻辑</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r>
            </a:tbl>
          </a:graphicData>
        </a:graphic>
      </p:graphicFrame>
      <p:graphicFrame>
        <p:nvGraphicFramePr>
          <p:cNvPr id="21" name="表格 4"/>
          <p:cNvGraphicFramePr>
            <a:graphicFrameLocks noGrp="1"/>
          </p:cNvGraphicFramePr>
          <p:nvPr/>
        </p:nvGraphicFramePr>
        <p:xfrm>
          <a:off x="6428945" y="3924394"/>
          <a:ext cx="1431279" cy="350520"/>
        </p:xfrm>
        <a:graphic>
          <a:graphicData uri="http://schemas.openxmlformats.org/drawingml/2006/table">
            <a:tbl>
              <a:tblPr firstRow="1" bandRow="1"/>
              <a:tblGrid>
                <a:gridCol w="509834"/>
                <a:gridCol w="921445"/>
              </a:tblGrid>
              <a:tr h="308553">
                <a:tc>
                  <a:txBody>
                    <a:bodyPr/>
                    <a:lstStyle/>
                    <a:p>
                      <a:r>
                        <a:rPr lang="en-US" altLang="zh-CN" sz="1400" dirty="0">
                          <a:solidFill>
                            <a:schemeClr val="accent1"/>
                          </a:solidFill>
                          <a:latin typeface="Arial" panose="020B0604020202020204" pitchFamily="34" charset="0"/>
                          <a:cs typeface="Arial" panose="020B0604020202020204" pitchFamily="34" charset="0"/>
                        </a:rPr>
                        <a:t>101</a:t>
                      </a:r>
                      <a:endParaRPr lang="zh-CN" altLang="en-US" sz="1400" dirty="0">
                        <a:solidFill>
                          <a:schemeClr val="accent1"/>
                        </a:solidFill>
                        <a:latin typeface="Arial" panose="020B0604020202020204" pitchFamily="34" charset="0"/>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graphicFrame>
        <p:nvGraphicFramePr>
          <p:cNvPr id="22" name="表格 4"/>
          <p:cNvGraphicFramePr>
            <a:graphicFrameLocks noGrp="1"/>
          </p:cNvGraphicFramePr>
          <p:nvPr/>
        </p:nvGraphicFramePr>
        <p:xfrm>
          <a:off x="6323187" y="3568767"/>
          <a:ext cx="1604392" cy="2240336"/>
        </p:xfrm>
        <a:graphic>
          <a:graphicData uri="http://schemas.openxmlformats.org/drawingml/2006/table">
            <a:tbl>
              <a:tblPr firstRow="1" bandRow="1"/>
              <a:tblGrid>
                <a:gridCol w="1604392"/>
              </a:tblGrid>
              <a:tr h="2240336">
                <a:tc>
                  <a:txBody>
                    <a:bodyPr/>
                    <a:lstStyle/>
                    <a:p>
                      <a:endParaRPr lang="zh-CN" altLang="en-US" dirty="0"/>
                    </a:p>
                  </a:txBody>
                  <a:tcPr anchor="ctr" anchorCtr="1"/>
                </a:tc>
              </a:tr>
            </a:tbl>
          </a:graphicData>
        </a:graphic>
      </p:graphicFrame>
      <p:graphicFrame>
        <p:nvGraphicFramePr>
          <p:cNvPr id="40" name="表格 4"/>
          <p:cNvGraphicFramePr>
            <a:graphicFrameLocks noGrp="1"/>
          </p:cNvGraphicFramePr>
          <p:nvPr/>
        </p:nvGraphicFramePr>
        <p:xfrm>
          <a:off x="5034833" y="2557313"/>
          <a:ext cx="1666723" cy="304800"/>
        </p:xfrm>
        <a:graphic>
          <a:graphicData uri="http://schemas.openxmlformats.org/drawingml/2006/table">
            <a:tbl>
              <a:tblPr firstRow="1" bandRow="1"/>
              <a:tblGrid>
                <a:gridCol w="823722"/>
                <a:gridCol w="445759"/>
                <a:gridCol w="397242"/>
              </a:tblGrid>
              <a:tr h="274999">
                <a:tc>
                  <a:txBody>
                    <a:bodyPr/>
                    <a:lstStyle/>
                    <a:p>
                      <a:r>
                        <a:rPr lang="zh-CN" altLang="en-US" sz="1400" dirty="0">
                          <a:solidFill>
                            <a:schemeClr val="accent1"/>
                          </a:solidFill>
                          <a:latin typeface="微软雅黑" panose="020B0503020204020204" pitchFamily="34" charset="-122"/>
                          <a:ea typeface="微软雅黑" panose="020B0503020204020204" pitchFamily="34" charset="-122"/>
                        </a:rPr>
                        <a:t>操作码</a:t>
                      </a:r>
                      <a:endParaRPr lang="zh-CN" altLang="en-US" sz="1400" dirty="0">
                        <a:solidFill>
                          <a:schemeClr val="accent1"/>
                        </a:solidFill>
                        <a:latin typeface="微软雅黑" panose="020B0503020204020204" pitchFamily="34" charset="-122"/>
                        <a:ea typeface="微软雅黑" panose="020B0503020204020204" pitchFamily="34" charset="-122"/>
                      </a:endParaRPr>
                    </a:p>
                  </a:txBody>
                  <a:tcPr anchor="ctr" anchorCtr="1"/>
                </a:tc>
                <a:tc>
                  <a:txBody>
                    <a:bodyPr/>
                    <a:lstStyle/>
                    <a:p>
                      <a:pPr marL="0" algn="l" defTabSz="863600" rtl="0" eaLnBrk="1" latinLnBrk="0" hangingPunct="1"/>
                      <a:r>
                        <a:rPr lang="en-US" altLang="zh-CN" sz="1400" kern="1200" dirty="0">
                          <a:solidFill>
                            <a:schemeClr val="accent1"/>
                          </a:solidFill>
                          <a:latin typeface="微软雅黑" panose="020B0503020204020204" pitchFamily="34" charset="-122"/>
                          <a:ea typeface="微软雅黑" panose="020B0503020204020204" pitchFamily="34" charset="-122"/>
                          <a:cs typeface="+mn-cs"/>
                        </a:rPr>
                        <a:t>x</a:t>
                      </a:r>
                      <a:endParaRPr lang="zh-CN" altLang="en-US" sz="1400" kern="1200" dirty="0">
                        <a:solidFill>
                          <a:schemeClr val="accent1"/>
                        </a:solidFill>
                        <a:latin typeface="微软雅黑" panose="020B0503020204020204" pitchFamily="34" charset="-122"/>
                        <a:ea typeface="微软雅黑" panose="020B0503020204020204" pitchFamily="34" charset="-122"/>
                        <a:cs typeface="+mn-cs"/>
                      </a:endParaRPr>
                    </a:p>
                  </a:txBody>
                  <a:tcPr anchor="ctr" anchorCtr="1"/>
                </a:tc>
                <a:tc>
                  <a:txBody>
                    <a:bodyPr/>
                    <a:lstStyle/>
                    <a:p>
                      <a:pPr marL="0" algn="l" defTabSz="863600" rtl="0" eaLnBrk="1" latinLnBrk="0" hangingPunct="1"/>
                      <a:r>
                        <a:rPr lang="en-US" altLang="zh-CN" sz="1400" kern="1200" dirty="0">
                          <a:solidFill>
                            <a:schemeClr val="accent1"/>
                          </a:solidFill>
                          <a:latin typeface="微软雅黑" panose="020B0503020204020204" pitchFamily="34" charset="-122"/>
                          <a:ea typeface="微软雅黑" panose="020B0503020204020204" pitchFamily="34" charset="-122"/>
                          <a:cs typeface="+mn-cs"/>
                        </a:rPr>
                        <a:t>y</a:t>
                      </a:r>
                      <a:endParaRPr lang="zh-CN" altLang="en-US" sz="1400" kern="1200" dirty="0">
                        <a:solidFill>
                          <a:schemeClr val="accent1"/>
                        </a:solidFill>
                        <a:latin typeface="微软雅黑" panose="020B0503020204020204" pitchFamily="34" charset="-122"/>
                        <a:ea typeface="微软雅黑" panose="020B0503020204020204" pitchFamily="34" charset="-122"/>
                        <a:cs typeface="+mn-cs"/>
                      </a:endParaRPr>
                    </a:p>
                  </a:txBody>
                  <a:tcPr anchor="ctr" anchorCtr="1"/>
                </a:tc>
              </a:tr>
            </a:tbl>
          </a:graphicData>
        </a:graphic>
      </p:graphicFrame>
      <p:graphicFrame>
        <p:nvGraphicFramePr>
          <p:cNvPr id="41" name="表格 4"/>
          <p:cNvGraphicFramePr>
            <a:graphicFrameLocks noGrp="1"/>
          </p:cNvGraphicFramePr>
          <p:nvPr/>
        </p:nvGraphicFramePr>
        <p:xfrm>
          <a:off x="8630217" y="2466451"/>
          <a:ext cx="1431279" cy="350520"/>
        </p:xfrm>
        <a:graphic>
          <a:graphicData uri="http://schemas.openxmlformats.org/drawingml/2006/table">
            <a:tbl>
              <a:tblPr firstRow="1" bandRow="1"/>
              <a:tblGrid>
                <a:gridCol w="509834"/>
                <a:gridCol w="921445"/>
              </a:tblGrid>
              <a:tr h="314437">
                <a:tc>
                  <a:txBody>
                    <a:bodyPr/>
                    <a:lstStyle/>
                    <a:p>
                      <a:endParaRPr lang="zh-CN" altLang="en-US" dirty="0"/>
                    </a:p>
                  </a:txBody>
                  <a:tcPr anchor="ctr" anchorCtr="1"/>
                </a:tc>
                <a:tc>
                  <a:txBody>
                    <a:bodyPr/>
                    <a:lstStyle/>
                    <a:p>
                      <a:endParaRPr lang="zh-CN" altLang="en-US" dirty="0"/>
                    </a:p>
                  </a:txBody>
                  <a:tcPr anchor="ctr" anchorCtr="1"/>
                </a:tc>
              </a:tr>
            </a:tbl>
          </a:graphicData>
        </a:graphic>
      </p:graphicFrame>
      <p:graphicFrame>
        <p:nvGraphicFramePr>
          <p:cNvPr id="42" name="表格 4"/>
          <p:cNvGraphicFramePr>
            <a:graphicFrameLocks noGrp="1"/>
          </p:cNvGraphicFramePr>
          <p:nvPr/>
        </p:nvGraphicFramePr>
        <p:xfrm>
          <a:off x="6420309" y="5088353"/>
          <a:ext cx="1422838" cy="350520"/>
        </p:xfrm>
        <a:graphic>
          <a:graphicData uri="http://schemas.openxmlformats.org/drawingml/2006/table">
            <a:tbl>
              <a:tblPr firstRow="1" bandRow="1"/>
              <a:tblGrid>
                <a:gridCol w="506827"/>
                <a:gridCol w="916011"/>
              </a:tblGrid>
              <a:tr h="308553">
                <a:tc>
                  <a:txBody>
                    <a:bodyPr/>
                    <a:lstStyle/>
                    <a:p>
                      <a:pPr marL="0" algn="l" defTabSz="863600" rtl="0" eaLnBrk="1" latinLnBrk="0" hangingPunct="1"/>
                      <a:r>
                        <a:rPr lang="en-US" altLang="zh-CN" sz="1400" kern="1200" dirty="0">
                          <a:solidFill>
                            <a:schemeClr val="accent1"/>
                          </a:solidFill>
                          <a:latin typeface="Arial" panose="020B0604020202020204" pitchFamily="34" charset="0"/>
                          <a:ea typeface="+mn-ea"/>
                          <a:cs typeface="Arial" panose="020B0604020202020204" pitchFamily="34" charset="0"/>
                        </a:rPr>
                        <a:t>101</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graphicFrame>
        <p:nvGraphicFramePr>
          <p:cNvPr id="43" name="表格 4"/>
          <p:cNvGraphicFramePr>
            <a:graphicFrameLocks noGrp="1"/>
          </p:cNvGraphicFramePr>
          <p:nvPr/>
        </p:nvGraphicFramePr>
        <p:xfrm>
          <a:off x="8636157" y="2855057"/>
          <a:ext cx="1430759" cy="350520"/>
        </p:xfrm>
        <a:graphic>
          <a:graphicData uri="http://schemas.openxmlformats.org/drawingml/2006/table">
            <a:tbl>
              <a:tblPr firstRow="1" bandRow="1"/>
              <a:tblGrid>
                <a:gridCol w="509648"/>
                <a:gridCol w="921111"/>
              </a:tblGrid>
              <a:tr h="314437">
                <a:tc>
                  <a:txBody>
                    <a:bodyPr/>
                    <a:lstStyle/>
                    <a:p>
                      <a:r>
                        <a:rPr lang="en-US" altLang="zh-CN" sz="1400" kern="1200" dirty="0">
                          <a:solidFill>
                            <a:schemeClr val="accent1"/>
                          </a:solidFill>
                          <a:latin typeface="Arial" panose="020B0604020202020204" pitchFamily="34" charset="0"/>
                          <a:ea typeface="+mn-ea"/>
                          <a:cs typeface="Arial" panose="020B0604020202020204" pitchFamily="34" charset="0"/>
                        </a:rPr>
                        <a:t>101</a:t>
                      </a:r>
                      <a:endParaRPr lang="zh-CN" altLang="en-US" sz="1400" kern="1200" dirty="0">
                        <a:solidFill>
                          <a:schemeClr val="accent1"/>
                        </a:solidFill>
                        <a:latin typeface="Arial" panose="020B0604020202020204" pitchFamily="34" charset="0"/>
                        <a:ea typeface="+mn-ea"/>
                        <a:cs typeface="Arial" panose="020B0604020202020204" pitchFamily="34" charset="0"/>
                      </a:endParaRPr>
                    </a:p>
                  </a:txBody>
                  <a:tcPr anchor="ctr" anchorCtr="1"/>
                </a:tc>
                <a:tc>
                  <a:txBody>
                    <a:bodyPr/>
                    <a:lstStyle/>
                    <a:p>
                      <a:endParaRPr lang="zh-CN" altLang="en-US" dirty="0"/>
                    </a:p>
                  </a:txBody>
                  <a:tcPr anchor="ctr" anchorCtr="1"/>
                </a:tc>
              </a:tr>
            </a:tbl>
          </a:graphicData>
        </a:graphic>
      </p:graphicFrame>
      <p:cxnSp>
        <p:nvCxnSpPr>
          <p:cNvPr id="44" name="直接箭头连接符 43"/>
          <p:cNvCxnSpPr/>
          <p:nvPr/>
        </p:nvCxnSpPr>
        <p:spPr bwMode="auto">
          <a:xfrm flipV="1">
            <a:off x="6466615" y="3040803"/>
            <a:ext cx="2178312" cy="16187"/>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auto">
          <a:xfrm>
            <a:off x="6466615" y="2865781"/>
            <a:ext cx="0" cy="183115"/>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auto">
          <a:xfrm>
            <a:off x="6135687" y="2865781"/>
            <a:ext cx="0" cy="3328163"/>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bwMode="auto">
          <a:xfrm flipV="1">
            <a:off x="6135687" y="6179068"/>
            <a:ext cx="2549127" cy="14876"/>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1" idx="2"/>
            <a:endCxn id="20" idx="0"/>
          </p:cNvCxnSpPr>
          <p:nvPr/>
        </p:nvCxnSpPr>
        <p:spPr bwMode="auto">
          <a:xfrm flipH="1">
            <a:off x="7141961" y="4274914"/>
            <a:ext cx="2623" cy="219307"/>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2" idx="0"/>
            <a:endCxn id="20" idx="2"/>
          </p:cNvCxnSpPr>
          <p:nvPr/>
        </p:nvCxnSpPr>
        <p:spPr bwMode="auto">
          <a:xfrm flipV="1">
            <a:off x="7131728" y="4867284"/>
            <a:ext cx="10233" cy="221069"/>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7122463" y="5534627"/>
            <a:ext cx="2294397" cy="359442"/>
            <a:chOff x="3523458" y="5466174"/>
            <a:chExt cx="2189184" cy="350545"/>
          </a:xfrm>
        </p:grpSpPr>
        <p:cxnSp>
          <p:nvCxnSpPr>
            <p:cNvPr id="51" name="直接箭头连接符 50"/>
            <p:cNvCxnSpPr/>
            <p:nvPr/>
          </p:nvCxnSpPr>
          <p:spPr bwMode="auto">
            <a:xfrm flipH="1" flipV="1">
              <a:off x="3523458" y="5466174"/>
              <a:ext cx="4812" cy="350545"/>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auto">
            <a:xfrm flipV="1">
              <a:off x="3526244" y="5795389"/>
              <a:ext cx="2186398" cy="2133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3" name="左大括号 52"/>
          <p:cNvSpPr/>
          <p:nvPr/>
        </p:nvSpPr>
        <p:spPr bwMode="auto">
          <a:xfrm rot="5400000">
            <a:off x="9339281" y="5226184"/>
            <a:ext cx="122345" cy="1431280"/>
          </a:xfrm>
          <a:prstGeom prst="leftBrace">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endParaRPr>
          </a:p>
        </p:txBody>
      </p:sp>
      <p:sp>
        <p:nvSpPr>
          <p:cNvPr id="54" name="左大括号 53"/>
          <p:cNvSpPr/>
          <p:nvPr/>
        </p:nvSpPr>
        <p:spPr bwMode="auto">
          <a:xfrm rot="5400000">
            <a:off x="7087239" y="3154691"/>
            <a:ext cx="122345" cy="1431280"/>
          </a:xfrm>
          <a:prstGeom prst="leftBrace">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endParaRPr>
          </a:p>
        </p:txBody>
      </p:sp>
      <p:cxnSp>
        <p:nvCxnSpPr>
          <p:cNvPr id="55" name="连接符: 肘形 54"/>
          <p:cNvCxnSpPr>
            <a:endCxn id="19" idx="1"/>
          </p:cNvCxnSpPr>
          <p:nvPr/>
        </p:nvCxnSpPr>
        <p:spPr bwMode="auto">
          <a:xfrm flipV="1">
            <a:off x="7856564" y="4180482"/>
            <a:ext cx="796365" cy="364632"/>
          </a:xfrm>
          <a:prstGeom prst="bentConnector3">
            <a:avLst>
              <a:gd name="adj1" fmla="val 50000"/>
            </a:avLst>
          </a:prstGeom>
          <a:solidFill>
            <a:schemeClr val="accent1"/>
          </a:solidFill>
          <a:ln w="19050" cap="flat" cmpd="sng" algn="ctr">
            <a:solidFill>
              <a:schemeClr val="accent1"/>
            </a:solidFill>
            <a:prstDash val="solid"/>
            <a:round/>
            <a:headEnd type="none" w="med" len="med"/>
            <a:tailEnd type="triangle"/>
          </a:ln>
        </p:spPr>
      </p:cxnSp>
      <p:cxnSp>
        <p:nvCxnSpPr>
          <p:cNvPr id="56" name="连接符: 肘形 55"/>
          <p:cNvCxnSpPr>
            <a:endCxn id="16" idx="1"/>
          </p:cNvCxnSpPr>
          <p:nvPr/>
        </p:nvCxnSpPr>
        <p:spPr bwMode="auto">
          <a:xfrm>
            <a:off x="7843147" y="4787651"/>
            <a:ext cx="810217" cy="436986"/>
          </a:xfrm>
          <a:prstGeom prst="bentConnector3">
            <a:avLst>
              <a:gd name="adj1" fmla="val 50000"/>
            </a:avLst>
          </a:prstGeom>
          <a:solidFill>
            <a:schemeClr val="accent1"/>
          </a:solidFill>
          <a:ln w="19050" cap="flat" cmpd="sng" algn="ctr">
            <a:solidFill>
              <a:schemeClr val="accent1"/>
            </a:solidFill>
            <a:prstDash val="solid"/>
            <a:round/>
            <a:headEnd type="none" w="med" len="med"/>
            <a:tailEnd type="triangle"/>
          </a:ln>
        </p:spPr>
      </p:cxnSp>
      <p:sp>
        <p:nvSpPr>
          <p:cNvPr id="57" name="文本框 56"/>
          <p:cNvSpPr txBox="1"/>
          <p:nvPr/>
        </p:nvSpPr>
        <p:spPr>
          <a:xfrm>
            <a:off x="8826656" y="2063018"/>
            <a:ext cx="902811" cy="307777"/>
          </a:xfrm>
          <a:prstGeom prst="rect">
            <a:avLst/>
          </a:prstGeom>
          <a:noFill/>
        </p:spPr>
        <p:txBody>
          <a:bodyPr wrap="non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主存储器</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9356899" y="3713618"/>
            <a:ext cx="902811" cy="307777"/>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a:t>
            </a:r>
            <a:r>
              <a:rPr lang="zh-CN" altLang="en-US" sz="1100" dirty="0">
                <a:solidFill>
                  <a:schemeClr val="accent1"/>
                </a:solidFill>
                <a:latin typeface="微软雅黑" panose="020B0503020204020204" pitchFamily="34" charset="-122"/>
                <a:ea typeface="微软雅黑" panose="020B0503020204020204" pitchFamily="34" charset="-122"/>
              </a:rPr>
              <a:t>数据</a:t>
            </a:r>
            <a:r>
              <a:rPr lang="zh-CN" altLang="en-US" sz="1400" dirty="0">
                <a:solidFill>
                  <a:schemeClr val="accent1"/>
                </a:solidFill>
                <a:latin typeface="微软雅黑" panose="020B0503020204020204" pitchFamily="34" charset="-122"/>
                <a:ea typeface="微软雅黑" panose="020B0503020204020204" pitchFamily="34" charset="-122"/>
              </a:rPr>
              <a:t>）</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4464100" y="2566212"/>
            <a:ext cx="543739" cy="307777"/>
          </a:xfrm>
          <a:prstGeom prst="rect">
            <a:avLst/>
          </a:prstGeom>
          <a:noFill/>
        </p:spPr>
        <p:txBody>
          <a:bodyPr wrap="non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指令</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6369389" y="3055820"/>
            <a:ext cx="723275" cy="523220"/>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描述符</a:t>
            </a:r>
            <a:endParaRPr lang="en-US" altLang="zh-CN" sz="1400" dirty="0">
              <a:solidFill>
                <a:schemeClr val="accent1"/>
              </a:solidFill>
              <a:latin typeface="微软雅黑" panose="020B0503020204020204" pitchFamily="34" charset="-122"/>
              <a:ea typeface="微软雅黑" panose="020B0503020204020204" pitchFamily="34" charset="-122"/>
            </a:endParaRPr>
          </a:p>
          <a:p>
            <a:r>
              <a:rPr lang="zh-CN" altLang="en-US" sz="1400" dirty="0">
                <a:solidFill>
                  <a:schemeClr val="accent1"/>
                </a:solidFill>
                <a:latin typeface="微软雅黑" panose="020B0503020204020204" pitchFamily="34" charset="-122"/>
                <a:ea typeface="微软雅黑" panose="020B0503020204020204" pitchFamily="34" charset="-122"/>
              </a:rPr>
              <a:t>寄存器</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6491405" y="3601700"/>
            <a:ext cx="723275" cy="307777"/>
          </a:xfrm>
          <a:prstGeom prst="rect">
            <a:avLst/>
          </a:prstGeom>
          <a:noFill/>
        </p:spPr>
        <p:txBody>
          <a:bodyPr wrap="square" rtlCol="0">
            <a:spAutoFit/>
          </a:bodyPr>
          <a:lstStyle/>
          <a:p>
            <a:r>
              <a:rPr lang="zh-CN" altLang="en-US" sz="1400" dirty="0">
                <a:solidFill>
                  <a:schemeClr val="accent1"/>
                </a:solidFill>
                <a:latin typeface="微软雅黑" panose="020B0503020204020204" pitchFamily="34" charset="-122"/>
                <a:ea typeface="微软雅黑" panose="020B0503020204020204" pitchFamily="34" charset="-122"/>
              </a:rPr>
              <a:t>描述符</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7148411" y="3190319"/>
            <a:ext cx="2918506" cy="619203"/>
            <a:chOff x="3133333" y="2812028"/>
            <a:chExt cx="2918506" cy="619203"/>
          </a:xfrm>
        </p:grpSpPr>
        <p:sp>
          <p:nvSpPr>
            <p:cNvPr id="63" name="左大括号 62"/>
            <p:cNvSpPr/>
            <p:nvPr/>
          </p:nvSpPr>
          <p:spPr bwMode="auto">
            <a:xfrm rot="16200000">
              <a:off x="5275026" y="2157561"/>
              <a:ext cx="122345" cy="1431280"/>
            </a:xfrm>
            <a:prstGeom prst="leftBrace">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rot="10800000" flipH="1">
              <a:off x="3133333" y="3059001"/>
              <a:ext cx="2197446" cy="372230"/>
              <a:chOff x="3559837" y="5381447"/>
              <a:chExt cx="2150995" cy="416605"/>
            </a:xfrm>
          </p:grpSpPr>
          <p:cxnSp>
            <p:nvCxnSpPr>
              <p:cNvPr id="66" name="直接箭头连接符 65"/>
              <p:cNvCxnSpPr/>
              <p:nvPr/>
            </p:nvCxnSpPr>
            <p:spPr bwMode="auto">
              <a:xfrm rot="10800000">
                <a:off x="3559837" y="5381447"/>
                <a:ext cx="1" cy="416605"/>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bwMode="auto">
              <a:xfrm rot="10800000" flipH="1" flipV="1">
                <a:off x="3559837" y="5794432"/>
                <a:ext cx="2150995" cy="362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5" name="直接连接符 64"/>
            <p:cNvCxnSpPr>
              <a:stCxn id="63" idx="1"/>
            </p:cNvCxnSpPr>
            <p:nvPr/>
          </p:nvCxnSpPr>
          <p:spPr bwMode="auto">
            <a:xfrm>
              <a:off x="5336199" y="2934374"/>
              <a:ext cx="520" cy="136131"/>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9218311" y="3490579"/>
            <a:ext cx="461665" cy="323165"/>
          </a:xfrm>
          <a:prstGeom prst="rect">
            <a:avLst/>
          </a:prstGeom>
          <a:noFill/>
        </p:spPr>
        <p:txBody>
          <a:bodyPr vert="eaVert" wrap="square" rtlCol="0">
            <a:spAutoFit/>
          </a:bodyPr>
          <a:lstStyle/>
          <a:p>
            <a:r>
              <a:rPr lang="en-US" altLang="zh-CN" dirty="0">
                <a:solidFill>
                  <a:schemeClr val="accent1"/>
                </a:solidFill>
              </a:rPr>
              <a:t>…</a:t>
            </a:r>
            <a:endParaRPr lang="zh-CN" altLang="en-US" dirty="0">
              <a:solidFill>
                <a:schemeClr val="accent1"/>
              </a:solidFill>
            </a:endParaRPr>
          </a:p>
        </p:txBody>
      </p:sp>
      <p:sp>
        <p:nvSpPr>
          <p:cNvPr id="69" name="文本框 68"/>
          <p:cNvSpPr txBox="1"/>
          <p:nvPr/>
        </p:nvSpPr>
        <p:spPr>
          <a:xfrm>
            <a:off x="9226971" y="5457482"/>
            <a:ext cx="461665" cy="323165"/>
          </a:xfrm>
          <a:prstGeom prst="rect">
            <a:avLst/>
          </a:prstGeom>
          <a:noFill/>
        </p:spPr>
        <p:txBody>
          <a:bodyPr vert="eaVert" wrap="square" rtlCol="0">
            <a:spAutoFit/>
          </a:bodyPr>
          <a:lstStyle/>
          <a:p>
            <a:r>
              <a:rPr lang="en-US" altLang="zh-CN" dirty="0">
                <a:solidFill>
                  <a:schemeClr val="accent1"/>
                </a:solidFill>
              </a:rPr>
              <a:t>…</a:t>
            </a:r>
            <a:endParaRPr lang="zh-CN" altLang="en-US" dirty="0">
              <a:solidFill>
                <a:schemeClr val="accent1"/>
              </a:solidFill>
            </a:endParaRPr>
          </a:p>
        </p:txBody>
      </p:sp>
      <p:sp>
        <p:nvSpPr>
          <p:cNvPr id="70" name="左大括号 69"/>
          <p:cNvSpPr/>
          <p:nvPr/>
        </p:nvSpPr>
        <p:spPr bwMode="auto">
          <a:xfrm rot="16200000">
            <a:off x="7066334" y="4791742"/>
            <a:ext cx="122345" cy="1431280"/>
          </a:xfrm>
          <a:prstGeom prst="leftBrace">
            <a:avLst/>
          </a:prstGeom>
          <a:noFill/>
          <a:ln w="1905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4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4"/>
          <p:cNvSpPr/>
          <p:nvPr>
            <p:custDataLst>
              <p:tags r:id="rId1"/>
            </p:custDataLst>
          </p:nvPr>
        </p:nvSpPr>
        <p:spPr>
          <a:xfrm rot="5400000">
            <a:off x="1242075" y="1311861"/>
            <a:ext cx="368584" cy="33641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4" name="等腰三角形 15"/>
          <p:cNvSpPr/>
          <p:nvPr>
            <p:custDataLst>
              <p:tags r:id="rId2"/>
            </p:custDataLst>
          </p:nvPr>
        </p:nvSpPr>
        <p:spPr>
          <a:xfrm rot="5400000">
            <a:off x="1074434" y="1311861"/>
            <a:ext cx="368584" cy="33641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1650365" y="1080135"/>
            <a:ext cx="4092575" cy="1557655"/>
          </a:xfrm>
          <a:prstGeom prst="rect">
            <a:avLst/>
          </a:prstGeom>
          <a:noFill/>
        </p:spPr>
        <p:txBody>
          <a:bodyPr wrap="square" lIns="86401" tIns="43200" rIns="86401" bIns="43200" rtlCol="0" anchor="t" anchorCtr="0">
            <a:normAutofit/>
          </a:bodyPr>
          <a:lstStyle/>
          <a:p>
            <a:pPr marL="0" lvl="0" indent="0" algn="l" fontAlgn="auto">
              <a:lnSpc>
                <a:spcPct val="130000"/>
              </a:lnSpc>
              <a:spcBef>
                <a:spcPts val="0"/>
              </a:spcBef>
              <a:spcAft>
                <a:spcPts val="0"/>
              </a:spcAft>
              <a:buSzPct val="100000"/>
            </a:pPr>
            <a:r>
              <a:rPr lang="zh-CN" altLang="en-US" sz="1800" spc="150" dirty="0">
                <a:solidFill>
                  <a:schemeClr val="tx1">
                    <a:lumMod val="50000"/>
                  </a:schemeClr>
                </a:solidFill>
                <a:latin typeface="Arial" panose="020B0604020202020204" pitchFamily="34" charset="0"/>
                <a:ea typeface="微软雅黑" panose="020B0503020204020204" pitchFamily="34" charset="-122"/>
              </a:rPr>
              <a:t>为向量、数组数据结构的实现和快速运算提供更好的硬件支持的方法是</a:t>
            </a:r>
            <a:r>
              <a:rPr lang="zh-CN" altLang="en-US" sz="1800" spc="150" dirty="0">
                <a:solidFill>
                  <a:srgbClr val="FF0000"/>
                </a:solidFill>
                <a:latin typeface="Arial" panose="020B0604020202020204" pitchFamily="34" charset="0"/>
                <a:ea typeface="微软雅黑" panose="020B0503020204020204" pitchFamily="34" charset="-122"/>
              </a:rPr>
              <a:t>增设向量、数组数据表示；</a:t>
            </a:r>
            <a:endParaRPr lang="zh-CN" altLang="en-US" sz="1800" spc="150" dirty="0">
              <a:solidFill>
                <a:srgbClr val="FF0000"/>
              </a:solidFill>
              <a:latin typeface="Arial" panose="020B0604020202020204" pitchFamily="34" charset="0"/>
              <a:ea typeface="微软雅黑" panose="020B0503020204020204" pitchFamily="34" charset="-122"/>
            </a:endParaRPr>
          </a:p>
        </p:txBody>
      </p:sp>
      <p:sp>
        <p:nvSpPr>
          <p:cNvPr id="27" name="等腰三角形 14"/>
          <p:cNvSpPr/>
          <p:nvPr>
            <p:custDataLst>
              <p:tags r:id="rId4"/>
            </p:custDataLst>
          </p:nvPr>
        </p:nvSpPr>
        <p:spPr>
          <a:xfrm rot="5400000">
            <a:off x="6276932" y="2029110"/>
            <a:ext cx="368584" cy="33641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28" name="等腰三角形 15"/>
          <p:cNvSpPr/>
          <p:nvPr>
            <p:custDataLst>
              <p:tags r:id="rId5"/>
            </p:custDataLst>
          </p:nvPr>
        </p:nvSpPr>
        <p:spPr>
          <a:xfrm rot="5400000">
            <a:off x="6109291" y="2029110"/>
            <a:ext cx="368584" cy="336410"/>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29" name="文本框 28"/>
          <p:cNvSpPr txBox="1"/>
          <p:nvPr>
            <p:custDataLst>
              <p:tags r:id="rId6"/>
            </p:custDataLst>
          </p:nvPr>
        </p:nvSpPr>
        <p:spPr>
          <a:xfrm>
            <a:off x="6685280" y="1797685"/>
            <a:ext cx="4006850" cy="1557655"/>
          </a:xfrm>
          <a:prstGeom prst="rect">
            <a:avLst/>
          </a:prstGeom>
          <a:noFill/>
        </p:spPr>
        <p:txBody>
          <a:bodyPr wrap="square" lIns="86401" tIns="43200" rIns="86401" bIns="43200" rtlCol="0" anchor="t" anchorCtr="0">
            <a:normAutofit/>
          </a:bodyPr>
          <a:lstStyle/>
          <a:p>
            <a:pPr marL="0" lvl="0" indent="0" algn="l" fontAlgn="auto">
              <a:lnSpc>
                <a:spcPct val="130000"/>
              </a:lnSpc>
              <a:spcBef>
                <a:spcPts val="0"/>
              </a:spcBef>
              <a:spcAft>
                <a:spcPts val="0"/>
              </a:spcAft>
              <a:buSzPct val="100000"/>
            </a:pPr>
            <a:r>
              <a:rPr lang="zh-CN" altLang="en-US" sz="1800" spc="150" dirty="0">
                <a:solidFill>
                  <a:schemeClr val="tx1">
                    <a:lumMod val="50000"/>
                  </a:schemeClr>
                </a:solidFill>
                <a:latin typeface="Arial" panose="020B0604020202020204" pitchFamily="34" charset="0"/>
                <a:ea typeface="微软雅黑" panose="020B0503020204020204" pitchFamily="34" charset="-122"/>
              </a:rPr>
              <a:t>向量在内存中是连续存放在一段空间里的，即这些向量元素的地址是连续的；</a:t>
            </a:r>
            <a:endParaRPr lang="zh-CN" altLang="en-US" sz="1800" spc="150" dirty="0">
              <a:solidFill>
                <a:schemeClr val="tx1">
                  <a:lumMod val="50000"/>
                </a:schemeClr>
              </a:solidFill>
              <a:latin typeface="Arial" panose="020B0604020202020204" pitchFamily="34" charset="0"/>
              <a:ea typeface="微软雅黑" panose="020B0503020204020204" pitchFamily="34" charset="-122"/>
            </a:endParaRPr>
          </a:p>
        </p:txBody>
      </p:sp>
      <p:sp>
        <p:nvSpPr>
          <p:cNvPr id="30" name="等腰三角形 14"/>
          <p:cNvSpPr/>
          <p:nvPr>
            <p:custDataLst>
              <p:tags r:id="rId7"/>
            </p:custDataLst>
          </p:nvPr>
        </p:nvSpPr>
        <p:spPr>
          <a:xfrm rot="5400000">
            <a:off x="1242075" y="3052614"/>
            <a:ext cx="368584" cy="33641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8" name="等腰三角形 15"/>
          <p:cNvSpPr/>
          <p:nvPr>
            <p:custDataLst>
              <p:tags r:id="rId8"/>
            </p:custDataLst>
          </p:nvPr>
        </p:nvSpPr>
        <p:spPr>
          <a:xfrm rot="5400000">
            <a:off x="1074434" y="3052614"/>
            <a:ext cx="368584" cy="33641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32" name="文本框 31"/>
          <p:cNvSpPr txBox="1"/>
          <p:nvPr>
            <p:custDataLst>
              <p:tags r:id="rId9"/>
            </p:custDataLst>
          </p:nvPr>
        </p:nvSpPr>
        <p:spPr>
          <a:xfrm>
            <a:off x="1650365" y="2820670"/>
            <a:ext cx="4092575" cy="1557655"/>
          </a:xfrm>
          <a:prstGeom prst="rect">
            <a:avLst/>
          </a:prstGeom>
          <a:noFill/>
        </p:spPr>
        <p:txBody>
          <a:bodyPr wrap="square" lIns="86401" tIns="43200" rIns="86401" bIns="43200" rtlCol="0" anchor="t" anchorCtr="0">
            <a:noAutofit/>
          </a:bodyPr>
          <a:lstStyle/>
          <a:p>
            <a:pPr marL="0" lvl="0" indent="0" algn="l" fontAlgn="auto">
              <a:lnSpc>
                <a:spcPct val="130000"/>
              </a:lnSpc>
              <a:spcBef>
                <a:spcPts val="0"/>
              </a:spcBef>
              <a:spcAft>
                <a:spcPts val="0"/>
              </a:spcAft>
              <a:buSzPct val="100000"/>
            </a:pPr>
            <a:r>
              <a:rPr lang="zh-CN" altLang="en-US" sz="1800" spc="150" dirty="0">
                <a:solidFill>
                  <a:schemeClr val="tx1">
                    <a:lumMod val="50000"/>
                  </a:schemeClr>
                </a:solidFill>
                <a:latin typeface="Arial" panose="020B0604020202020204" pitchFamily="34" charset="0"/>
                <a:ea typeface="微软雅黑" panose="020B0503020204020204" pitchFamily="34" charset="-122"/>
              </a:rPr>
              <a:t>在标量计算机上运行时，由于没有专门的向量数据表示，因此在计算一个向量(相当于一维数组的计算)时，每取用一个数据元素，都要计算该元素的地址。</a:t>
            </a:r>
            <a:endParaRPr lang="zh-CN" altLang="en-US" sz="1800" spc="150" dirty="0">
              <a:solidFill>
                <a:schemeClr val="tx1">
                  <a:lumMod val="50000"/>
                </a:schemeClr>
              </a:solidFill>
              <a:latin typeface="Arial" panose="020B0604020202020204" pitchFamily="34" charset="0"/>
              <a:ea typeface="微软雅黑" panose="020B0503020204020204" pitchFamily="34" charset="-122"/>
            </a:endParaRPr>
          </a:p>
        </p:txBody>
      </p:sp>
      <p:sp>
        <p:nvSpPr>
          <p:cNvPr id="53" name="等腰三角形 14"/>
          <p:cNvSpPr/>
          <p:nvPr>
            <p:custDataLst>
              <p:tags r:id="rId10"/>
            </p:custDataLst>
          </p:nvPr>
        </p:nvSpPr>
        <p:spPr>
          <a:xfrm rot="5400000">
            <a:off x="6276932" y="3769863"/>
            <a:ext cx="368584" cy="33641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54" name="等腰三角形 15"/>
          <p:cNvSpPr/>
          <p:nvPr>
            <p:custDataLst>
              <p:tags r:id="rId11"/>
            </p:custDataLst>
          </p:nvPr>
        </p:nvSpPr>
        <p:spPr>
          <a:xfrm rot="5400000">
            <a:off x="6109291" y="3769863"/>
            <a:ext cx="368584" cy="33641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12"/>
            </p:custDataLst>
          </p:nvPr>
        </p:nvSpPr>
        <p:spPr>
          <a:xfrm>
            <a:off x="6685280" y="3538220"/>
            <a:ext cx="4006850" cy="1557655"/>
          </a:xfrm>
          <a:prstGeom prst="rect">
            <a:avLst/>
          </a:prstGeom>
          <a:noFill/>
        </p:spPr>
        <p:txBody>
          <a:bodyPr wrap="square" lIns="86401" tIns="43200" rIns="86401" bIns="43200" rtlCol="0" anchor="t" anchorCtr="0">
            <a:normAutofit/>
          </a:bodyPr>
          <a:lstStyle/>
          <a:p>
            <a:pPr marL="0" lvl="0" indent="0" algn="l" fontAlgn="auto">
              <a:lnSpc>
                <a:spcPct val="130000"/>
              </a:lnSpc>
              <a:spcBef>
                <a:spcPts val="0"/>
              </a:spcBef>
              <a:spcAft>
                <a:spcPts val="0"/>
              </a:spcAft>
              <a:buSzPct val="100000"/>
            </a:pPr>
            <a:r>
              <a:rPr lang="zh-CN" altLang="en-US" sz="1800" spc="150" dirty="0">
                <a:solidFill>
                  <a:schemeClr val="tx1">
                    <a:lumMod val="50000"/>
                  </a:schemeClr>
                </a:solidFill>
                <a:latin typeface="Arial" panose="020B0604020202020204" pitchFamily="34" charset="0"/>
                <a:ea typeface="微软雅黑" panose="020B0503020204020204" pitchFamily="34" charset="-122"/>
              </a:rPr>
              <a:t>而在向量机中，由于有了向量数据表示，</a:t>
            </a:r>
            <a:r>
              <a:rPr lang="zh-CN" altLang="en-US" sz="1800" spc="150" dirty="0">
                <a:solidFill>
                  <a:srgbClr val="FF0000"/>
                </a:solidFill>
                <a:latin typeface="Arial" panose="020B0604020202020204" pitchFamily="34" charset="0"/>
                <a:ea typeface="微软雅黑" panose="020B0503020204020204" pitchFamily="34" charset="-122"/>
              </a:rPr>
              <a:t>就可以把一个向量用一个位串来表示出来。</a:t>
            </a:r>
            <a:endParaRPr lang="zh-CN" altLang="en-US" sz="1800" spc="150" dirty="0">
              <a:solidFill>
                <a:srgbClr val="FF0000"/>
              </a:solidFill>
              <a:latin typeface="Arial" panose="020B0604020202020204" pitchFamily="34" charset="0"/>
              <a:ea typeface="微软雅黑" panose="020B0503020204020204" pitchFamily="34" charset="-122"/>
            </a:endParaRPr>
          </a:p>
        </p:txBody>
      </p:sp>
      <p:sp>
        <p:nvSpPr>
          <p:cNvPr id="56" name="等腰三角形 14"/>
          <p:cNvSpPr/>
          <p:nvPr>
            <p:custDataLst>
              <p:tags r:id="rId13"/>
            </p:custDataLst>
          </p:nvPr>
        </p:nvSpPr>
        <p:spPr>
          <a:xfrm rot="5400000">
            <a:off x="1242075" y="5008632"/>
            <a:ext cx="368584" cy="336410"/>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57" name="等腰三角形 15"/>
          <p:cNvSpPr/>
          <p:nvPr>
            <p:custDataLst>
              <p:tags r:id="rId14"/>
            </p:custDataLst>
          </p:nvPr>
        </p:nvSpPr>
        <p:spPr>
          <a:xfrm rot="5400000">
            <a:off x="1074434" y="5008632"/>
            <a:ext cx="368584" cy="33641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700">
              <a:latin typeface="Arial" panose="020B0604020202020204" pitchFamily="34" charset="0"/>
              <a:ea typeface="微软雅黑" panose="020B0503020204020204" pitchFamily="34" charset="-122"/>
              <a:sym typeface="Arial" panose="020B0604020202020204" pitchFamily="34" charset="0"/>
            </a:endParaRPr>
          </a:p>
        </p:txBody>
      </p:sp>
      <p:sp>
        <p:nvSpPr>
          <p:cNvPr id="58" name="文本框 57"/>
          <p:cNvSpPr txBox="1"/>
          <p:nvPr>
            <p:custDataLst>
              <p:tags r:id="rId15"/>
            </p:custDataLst>
          </p:nvPr>
        </p:nvSpPr>
        <p:spPr>
          <a:xfrm>
            <a:off x="1650365" y="4777105"/>
            <a:ext cx="4092575" cy="1557655"/>
          </a:xfrm>
          <a:prstGeom prst="rect">
            <a:avLst/>
          </a:prstGeom>
          <a:noFill/>
        </p:spPr>
        <p:txBody>
          <a:bodyPr wrap="square" lIns="86401" tIns="43200" rIns="86401" bIns="43200" rtlCol="0" anchor="t" anchorCtr="0">
            <a:normAutofit/>
          </a:bodyPr>
          <a:lstStyle/>
          <a:p>
            <a:pPr marL="0" lvl="0" indent="0" algn="l" fontAlgn="auto">
              <a:lnSpc>
                <a:spcPct val="130000"/>
              </a:lnSpc>
              <a:spcBef>
                <a:spcPts val="0"/>
              </a:spcBef>
              <a:spcAft>
                <a:spcPts val="0"/>
              </a:spcAft>
              <a:buSzPct val="100000"/>
            </a:pPr>
            <a:r>
              <a:rPr lang="zh-CN" altLang="en-US" sz="1800" spc="150" dirty="0">
                <a:solidFill>
                  <a:srgbClr val="0000CC"/>
                </a:solidFill>
                <a:latin typeface="Arial" panose="020B0604020202020204" pitchFamily="34" charset="0"/>
                <a:ea typeface="微软雅黑" panose="020B0503020204020204" pitchFamily="34" charset="-122"/>
              </a:rPr>
              <a:t>向量指令</a:t>
            </a:r>
            <a:r>
              <a:rPr lang="zh-CN" altLang="en-US" sz="1800" spc="150" dirty="0">
                <a:solidFill>
                  <a:schemeClr val="tx1">
                    <a:lumMod val="50000"/>
                  </a:schemeClr>
                </a:solidFill>
                <a:latin typeface="Arial" panose="020B0604020202020204" pitchFamily="34" charset="0"/>
                <a:ea typeface="微软雅黑" panose="020B0503020204020204" pitchFamily="34" charset="-122"/>
              </a:rPr>
              <a:t>是指能够用一条指令对向量的全部元素进行运算的指令。 </a:t>
            </a:r>
            <a:endParaRPr lang="zh-CN" altLang="en-US" sz="1800" spc="150" dirty="0">
              <a:solidFill>
                <a:schemeClr val="tx1">
                  <a:lumMod val="50000"/>
                </a:schemeClr>
              </a:solidFill>
              <a:latin typeface="Arial" panose="020B0604020202020204" pitchFamily="34" charset="0"/>
              <a:ea typeface="微软雅黑" panose="020B0503020204020204" pitchFamily="34" charset="-122"/>
            </a:endParaRPr>
          </a:p>
        </p:txBody>
      </p:sp>
      <p:cxnSp>
        <p:nvCxnSpPr>
          <p:cNvPr id="3" name="直接连接符 2"/>
          <p:cNvCxnSpPr/>
          <p:nvPr>
            <p:custDataLst>
              <p:tags r:id="rId16"/>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17"/>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2.1.2 高级数据表示——向量数组数据表示</a:t>
            </a:r>
            <a:endParaRPr lang="en-US" altLang="zh-CN" sz="3400" dirty="0">
              <a:solidFill>
                <a:schemeClr val="dk1">
                  <a:lumMod val="75000"/>
                </a:schemeClr>
              </a:solidFill>
              <a:latin typeface="Arial" panose="020B0604020202020204" pitchFamily="34" charset="0"/>
            </a:endParaRPr>
          </a:p>
        </p:txBody>
      </p:sp>
      <p:pic>
        <p:nvPicPr>
          <p:cNvPr id="19" name="图片 18" descr="微信截图_20240112211134"/>
          <p:cNvPicPr>
            <a:picLocks noChangeAspect="1"/>
          </p:cNvPicPr>
          <p:nvPr>
            <p:custDataLst>
              <p:tags r:id="rId18"/>
            </p:custDataLst>
          </p:nvPr>
        </p:nvPicPr>
        <p:blipFill>
          <a:blip r:embed="rId19"/>
          <a:stretch>
            <a:fillRect/>
          </a:stretch>
        </p:blipFill>
        <p:spPr>
          <a:xfrm>
            <a:off x="9216390" y="201295"/>
            <a:ext cx="1895475" cy="485775"/>
          </a:xfrm>
          <a:prstGeom prst="rect">
            <a:avLst/>
          </a:prstGeom>
        </p:spPr>
      </p:pic>
    </p:spTree>
    <p:custDataLst>
      <p:tags r:id="rId2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p:cNvSpPr txBox="1"/>
          <p:nvPr/>
        </p:nvSpPr>
        <p:spPr>
          <a:xfrm>
            <a:off x="668943" y="1054475"/>
            <a:ext cx="9555797" cy="4596130"/>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latin typeface="微软雅黑" panose="020B0503020204020204" pitchFamily="34" charset="-122"/>
                <a:ea typeface="微软雅黑" panose="020B0503020204020204" pitchFamily="34" charset="-122"/>
              </a:rPr>
              <a:t>总要求</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理解</a:t>
            </a:r>
            <a:r>
              <a:rPr lang="zh-CN" altLang="en-US" sz="2000" dirty="0">
                <a:solidFill>
                  <a:srgbClr val="000000"/>
                </a:solidFill>
                <a:latin typeface="微软雅黑" panose="020B0503020204020204" pitchFamily="34" charset="-122"/>
                <a:ea typeface="微软雅黑" panose="020B0503020204020204" pitchFamily="34" charset="-122"/>
              </a:rPr>
              <a:t>数据表示与数据结构的关系；</a:t>
            </a:r>
            <a:endParaRPr lang="en-US" altLang="zh-CN"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理解</a:t>
            </a:r>
            <a:r>
              <a:rPr lang="zh-CN" altLang="en-US" sz="2000" dirty="0">
                <a:solidFill>
                  <a:srgbClr val="000000"/>
                </a:solidFill>
                <a:latin typeface="微软雅黑" panose="020B0503020204020204" pitchFamily="34" charset="-122"/>
                <a:ea typeface="微软雅黑" panose="020B0503020204020204" pitchFamily="34" charset="-122"/>
              </a:rPr>
              <a:t>自定义、堆栈、向量三种高级数据表示的内涵；</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掌握</a:t>
            </a:r>
            <a:r>
              <a:rPr lang="zh-CN" altLang="en-US" sz="2000" dirty="0">
                <a:solidFill>
                  <a:srgbClr val="000000"/>
                </a:solidFill>
                <a:latin typeface="微软雅黑" panose="020B0503020204020204" pitchFamily="34" charset="-122"/>
                <a:ea typeface="微软雅黑" panose="020B0503020204020204" pitchFamily="34" charset="-122"/>
              </a:rPr>
              <a:t>浮点数尾数基数大小和尾数下溢处理方法的分析；</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理解</a:t>
            </a:r>
            <a:r>
              <a:rPr lang="zh-CN" altLang="en-US" sz="2000" dirty="0">
                <a:solidFill>
                  <a:srgbClr val="000000"/>
                </a:solidFill>
                <a:latin typeface="微软雅黑" panose="020B0503020204020204" pitchFamily="34" charset="-122"/>
                <a:ea typeface="微软雅黑" panose="020B0503020204020204" pitchFamily="34" charset="-122"/>
              </a:rPr>
              <a:t>基址寻址和变址寻址的区别，静态再定位与动态再定位技术的不同；</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理解</a:t>
            </a:r>
            <a:r>
              <a:rPr lang="zh-CN" altLang="en-US" sz="2000" dirty="0">
                <a:solidFill>
                  <a:srgbClr val="000000"/>
                </a:solidFill>
                <a:latin typeface="微软雅黑" panose="020B0503020204020204" pitchFamily="34" charset="-122"/>
                <a:ea typeface="微软雅黑" panose="020B0503020204020204" pitchFamily="34" charset="-122"/>
              </a:rPr>
              <a:t>信息在存储器按整数边界存储的概念；</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熟悉掌握</a:t>
            </a:r>
            <a:r>
              <a:rPr lang="zh-CN" altLang="en-US" sz="2000" dirty="0">
                <a:solidFill>
                  <a:srgbClr val="000000"/>
                </a:solidFill>
                <a:latin typeface="微软雅黑" panose="020B0503020204020204" pitchFamily="34" charset="-122"/>
                <a:ea typeface="微软雅黑" panose="020B0503020204020204" pitchFamily="34" charset="-122"/>
              </a:rPr>
              <a:t>哈夫曼压缩思想的扩展操作码编码；</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掌握</a:t>
            </a:r>
            <a:r>
              <a:rPr lang="zh-CN" altLang="en-US" sz="2000" dirty="0">
                <a:solidFill>
                  <a:srgbClr val="000000"/>
                </a:solidFill>
                <a:latin typeface="微软雅黑" panose="020B0503020204020204" pitchFamily="34" charset="-122"/>
                <a:ea typeface="微软雅黑" panose="020B0503020204020204" pitchFamily="34" charset="-122"/>
              </a:rPr>
              <a:t>指令格式优化设计的方法；</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掌握</a:t>
            </a:r>
            <a:r>
              <a:rPr lang="zh-CN" altLang="en-US" sz="2000" dirty="0">
                <a:solidFill>
                  <a:srgbClr val="000000"/>
                </a:solidFill>
                <a:latin typeface="微软雅黑" panose="020B0503020204020204" pitchFamily="34" charset="-122"/>
                <a:ea typeface="微软雅黑" panose="020B0503020204020204" pitchFamily="34" charset="-122"/>
              </a:rPr>
              <a:t>按增强指令功能的方向发展与改进指令的目的、方法和途径；</a:t>
            </a:r>
            <a:endParaRPr lang="zh-CN" altLang="en-US"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理解</a:t>
            </a:r>
            <a:r>
              <a:rPr lang="zh-CN" altLang="en-US" sz="2000" dirty="0">
                <a:solidFill>
                  <a:srgbClr val="000000"/>
                </a:solidFill>
                <a:latin typeface="微软雅黑" panose="020B0503020204020204" pitchFamily="34" charset="-122"/>
                <a:ea typeface="微软雅黑" panose="020B0503020204020204" pitchFamily="34" charset="-122"/>
              </a:rPr>
              <a:t>精简指令系统思想、掌握</a:t>
            </a:r>
            <a:r>
              <a:rPr lang="en-US" altLang="zh-CN" sz="2000" dirty="0">
                <a:solidFill>
                  <a:srgbClr val="000000"/>
                </a:solidFill>
                <a:latin typeface="微软雅黑" panose="020B0503020204020204" pitchFamily="34" charset="-122"/>
                <a:ea typeface="微软雅黑" panose="020B0503020204020204" pitchFamily="34" charset="-122"/>
              </a:rPr>
              <a:t>RISC</a:t>
            </a:r>
            <a:r>
              <a:rPr lang="zh-CN" altLang="en-US" sz="2000" dirty="0">
                <a:solidFill>
                  <a:srgbClr val="000000"/>
                </a:solidFill>
                <a:latin typeface="微软雅黑" panose="020B0503020204020204" pitchFamily="34" charset="-122"/>
                <a:ea typeface="微软雅黑" panose="020B0503020204020204" pitchFamily="34" charset="-122"/>
              </a:rPr>
              <a:t>结构所采用的基本技术。</a:t>
            </a:r>
            <a:endParaRPr lang="en-US" altLang="zh-CN" sz="2000" dirty="0">
              <a:solidFill>
                <a:srgbClr val="000000"/>
              </a:solidFill>
              <a:latin typeface="微软雅黑" panose="020B0503020204020204" pitchFamily="34" charset="-122"/>
              <a:ea typeface="微软雅黑" panose="020B0503020204020204" pitchFamily="34" charset="-122"/>
            </a:endParaRPr>
          </a:p>
        </p:txBody>
      </p:sp>
      <p:sp>
        <p:nvSpPr>
          <p:cNvPr id="8"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a:t>
            </a:r>
            <a:r>
              <a:rPr lang="zh-CN" altLang="en-US" dirty="0"/>
              <a:t> 数据表示与指令系统</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idx="1"/>
          </p:nvPr>
        </p:nvSpPr>
        <p:spPr>
          <a:xfrm>
            <a:off x="469900" y="1022351"/>
            <a:ext cx="10042872" cy="4017936"/>
          </a:xfrm>
        </p:spPr>
        <p:txBody>
          <a:bodyPr vert="horz" wrap="square" lIns="91440" tIns="45720" rIns="91440" bIns="45720" anchor="t" anchorCtr="0"/>
          <a:lstStyle/>
          <a:p>
            <a:pPr lvl="1" eaLnBrk="1" hangingPunct="1">
              <a:lnSpc>
                <a:spcPct val="130000"/>
              </a:lnSpc>
              <a:buFont typeface="Wingdings" panose="05000000000000000000" pitchFamily="2" charset="2"/>
              <a:buChar char="l"/>
            </a:pPr>
            <a:r>
              <a:rPr lang="zh-CN" altLang="en-US" sz="2000" dirty="0">
                <a:latin typeface="Times New Roman" panose="02020603050405020304" pitchFamily="18" charset="0"/>
                <a:cs typeface="Arial" panose="020B0604020202020204" pitchFamily="34" charset="0"/>
              </a:rPr>
              <a:t>例题：计算</a:t>
            </a:r>
            <a:r>
              <a:rPr lang="en-US" altLang="zh-CN" sz="2000" dirty="0">
                <a:latin typeface="Times New Roman" panose="02020603050405020304" pitchFamily="18" charset="0"/>
                <a:cs typeface="Arial" panose="020B0604020202020204" pitchFamily="34" charset="0"/>
              </a:rPr>
              <a:t>c</a:t>
            </a:r>
            <a:r>
              <a:rPr lang="en-US" altLang="zh-CN" sz="2000" baseline="-25000" dirty="0">
                <a:latin typeface="Times New Roman" panose="02020603050405020304" pitchFamily="18" charset="0"/>
                <a:cs typeface="Arial" panose="020B0604020202020204" pitchFamily="34" charset="0"/>
              </a:rPr>
              <a:t>i</a:t>
            </a:r>
            <a:r>
              <a:rPr lang="en-US" altLang="zh-CN" sz="2000" dirty="0">
                <a:latin typeface="Times New Roman" panose="02020603050405020304" pitchFamily="18" charset="0"/>
                <a:cs typeface="Arial" panose="020B0604020202020204" pitchFamily="34" charset="0"/>
              </a:rPr>
              <a:t>=a</a:t>
            </a:r>
            <a:r>
              <a:rPr lang="en-US" altLang="zh-CN" sz="2000" baseline="-25000" dirty="0">
                <a:latin typeface="Times New Roman" panose="02020603050405020304" pitchFamily="18" charset="0"/>
                <a:cs typeface="Arial" panose="020B0604020202020204" pitchFamily="34" charset="0"/>
              </a:rPr>
              <a:t>i+5</a:t>
            </a:r>
            <a:r>
              <a:rPr lang="en-US" altLang="zh-CN" sz="2000" dirty="0">
                <a:latin typeface="Times New Roman" panose="02020603050405020304" pitchFamily="18" charset="0"/>
                <a:cs typeface="Arial" panose="020B0604020202020204" pitchFamily="34" charset="0"/>
              </a:rPr>
              <a:t> + b</a:t>
            </a:r>
            <a:r>
              <a:rPr lang="en-US" altLang="zh-CN" sz="2000" baseline="-25000" dirty="0">
                <a:latin typeface="Times New Roman" panose="02020603050405020304" pitchFamily="18" charset="0"/>
                <a:cs typeface="Arial" panose="020B0604020202020204" pitchFamily="34" charset="0"/>
              </a:rPr>
              <a:t>i</a:t>
            </a:r>
            <a:r>
              <a:rPr lang="en-US" altLang="zh-CN" sz="2000" dirty="0">
                <a:latin typeface="Times New Roman" panose="02020603050405020304" pitchFamily="18" charset="0"/>
                <a:cs typeface="Arial" panose="020B0604020202020204" pitchFamily="34" charset="0"/>
              </a:rPr>
              <a:t> , i=10,11,…,1000</a:t>
            </a:r>
            <a:endParaRPr lang="en-US" altLang="zh-CN" sz="2000" dirty="0">
              <a:latin typeface="Times New Roman" panose="02020603050405020304" pitchFamily="18" charset="0"/>
              <a:cs typeface="Arial" panose="020B0604020202020204" pitchFamily="34" charset="0"/>
            </a:endParaRPr>
          </a:p>
          <a:p>
            <a:pPr lvl="2" eaLnBrk="1" hangingPunct="1">
              <a:lnSpc>
                <a:spcPct val="130000"/>
              </a:lnSpc>
              <a:buNone/>
            </a:pPr>
            <a:r>
              <a:rPr lang="en-US" altLang="zh-CN" sz="2000" b="1" dirty="0">
                <a:latin typeface="Times New Roman" panose="02020603050405020304" pitchFamily="18" charset="0"/>
                <a:cs typeface="Arial" panose="020B0604020202020204" pitchFamily="34" charset="0"/>
              </a:rPr>
              <a:t>	Fortran</a:t>
            </a:r>
            <a:r>
              <a:rPr lang="zh-CN" altLang="en-US" sz="2000" b="1" dirty="0">
                <a:latin typeface="Times New Roman" panose="02020603050405020304" pitchFamily="18" charset="0"/>
                <a:cs typeface="Arial" panose="020B0604020202020204" pitchFamily="34" charset="0"/>
              </a:rPr>
              <a:t>语言写：</a:t>
            </a:r>
            <a:endParaRPr lang="zh-CN" altLang="en-US" sz="2000" b="1" dirty="0">
              <a:latin typeface="Times New Roman" panose="02020603050405020304" pitchFamily="18" charset="0"/>
              <a:cs typeface="Arial" panose="020B0604020202020204" pitchFamily="34" charset="0"/>
            </a:endParaRPr>
          </a:p>
          <a:p>
            <a:pPr lvl="2" eaLnBrk="1" hangingPunct="1">
              <a:lnSpc>
                <a:spcPct val="130000"/>
              </a:lnSpc>
              <a:buNone/>
            </a:pPr>
            <a:r>
              <a:rPr lang="en-US" altLang="zh-CN" sz="2000" b="1" dirty="0">
                <a:latin typeface="Times New Roman" panose="02020603050405020304" pitchFamily="18" charset="0"/>
                <a:cs typeface="Arial" panose="020B0604020202020204" pitchFamily="34" charset="0"/>
              </a:rPr>
              <a:t>   	Do  40  I=10</a:t>
            </a:r>
            <a:r>
              <a:rPr lang="zh-CN" altLang="en-US" sz="2000" b="1" dirty="0">
                <a:latin typeface="Times New Roman" panose="02020603050405020304" pitchFamily="18" charset="0"/>
                <a:cs typeface="Arial" panose="020B0604020202020204" pitchFamily="34" charset="0"/>
              </a:rPr>
              <a:t>，</a:t>
            </a:r>
            <a:r>
              <a:rPr lang="en-US" altLang="zh-CN" sz="2000" b="1" dirty="0">
                <a:latin typeface="Times New Roman" panose="02020603050405020304" pitchFamily="18" charset="0"/>
                <a:cs typeface="Arial" panose="020B0604020202020204" pitchFamily="34" charset="0"/>
              </a:rPr>
              <a:t>1000</a:t>
            </a:r>
            <a:endParaRPr lang="en-US" altLang="zh-CN" sz="2000" b="1" dirty="0">
              <a:latin typeface="Times New Roman" panose="02020603050405020304" pitchFamily="18" charset="0"/>
              <a:cs typeface="Arial" panose="020B0604020202020204" pitchFamily="34" charset="0"/>
            </a:endParaRPr>
          </a:p>
          <a:p>
            <a:pPr lvl="2" eaLnBrk="1" hangingPunct="1">
              <a:lnSpc>
                <a:spcPct val="130000"/>
              </a:lnSpc>
              <a:buNone/>
            </a:pPr>
            <a:r>
              <a:rPr lang="en-US" altLang="zh-CN" sz="2000" b="1" dirty="0">
                <a:latin typeface="Times New Roman" panose="02020603050405020304" pitchFamily="18" charset="0"/>
                <a:cs typeface="Arial" panose="020B0604020202020204" pitchFamily="34" charset="0"/>
              </a:rPr>
              <a:t>          		40 C(I)=A(I+5)+B(I)</a:t>
            </a:r>
            <a:endParaRPr lang="en-US" altLang="zh-CN" sz="2000" b="1" dirty="0">
              <a:latin typeface="Times New Roman" panose="02020603050405020304" pitchFamily="18" charset="0"/>
              <a:cs typeface="Arial" panose="020B0604020202020204" pitchFamily="34" charset="0"/>
            </a:endParaRPr>
          </a:p>
          <a:p>
            <a:pPr lvl="2" eaLnBrk="1" hangingPunct="1">
              <a:lnSpc>
                <a:spcPct val="130000"/>
              </a:lnSpc>
              <a:buNone/>
            </a:pPr>
            <a:endParaRPr lang="en-US" altLang="zh-CN" sz="2000" b="1" dirty="0">
              <a:latin typeface="Times New Roman" panose="02020603050405020304" pitchFamily="18" charset="0"/>
              <a:cs typeface="Arial" panose="020B0604020202020204" pitchFamily="34" charset="0"/>
            </a:endParaRPr>
          </a:p>
          <a:p>
            <a:pPr lvl="1" eaLnBrk="1" hangingPunct="1">
              <a:lnSpc>
                <a:spcPct val="130000"/>
              </a:lnSpc>
              <a:buFont typeface="Wingdings" panose="05000000000000000000" pitchFamily="2" charset="2"/>
              <a:buChar char="l"/>
            </a:pPr>
            <a:r>
              <a:rPr lang="zh-CN" altLang="en-US" sz="2000" dirty="0">
                <a:latin typeface="Times New Roman" panose="02020603050405020304" pitchFamily="18" charset="0"/>
                <a:cs typeface="Arial" panose="020B0604020202020204" pitchFamily="34" charset="0"/>
              </a:rPr>
              <a:t>在没有向量、数组数据表示的机器上，是通过循环程序执行取</a:t>
            </a:r>
            <a:r>
              <a:rPr lang="en-US" altLang="zh-CN" sz="2000" dirty="0">
                <a:latin typeface="Times New Roman" panose="02020603050405020304" pitchFamily="18" charset="0"/>
                <a:cs typeface="Arial" panose="020B0604020202020204" pitchFamily="34" charset="0"/>
              </a:rPr>
              <a:t>A</a:t>
            </a:r>
            <a:r>
              <a:rPr lang="zh-CN" altLang="en-US" sz="2000" dirty="0">
                <a:latin typeface="Times New Roman" panose="02020603050405020304" pitchFamily="18" charset="0"/>
                <a:cs typeface="Arial" panose="020B0604020202020204" pitchFamily="34" charset="0"/>
              </a:rPr>
              <a:t>（</a:t>
            </a:r>
            <a:r>
              <a:rPr lang="en-US" altLang="zh-CN" sz="2000" dirty="0">
                <a:latin typeface="Times New Roman" panose="02020603050405020304" pitchFamily="18" charset="0"/>
                <a:cs typeface="Arial" panose="020B0604020202020204" pitchFamily="34" charset="0"/>
              </a:rPr>
              <a:t>I+5</a:t>
            </a:r>
            <a:r>
              <a:rPr lang="zh-CN" altLang="en-US" sz="2000" dirty="0">
                <a:latin typeface="Times New Roman" panose="02020603050405020304" pitchFamily="18" charset="0"/>
                <a:cs typeface="Arial" panose="020B0604020202020204" pitchFamily="34" charset="0"/>
              </a:rPr>
              <a:t>）、加</a:t>
            </a:r>
            <a:r>
              <a:rPr lang="en-US" altLang="zh-CN" sz="2000" dirty="0">
                <a:latin typeface="Times New Roman" panose="02020603050405020304" pitchFamily="18" charset="0"/>
                <a:cs typeface="Arial" panose="020B0604020202020204" pitchFamily="34" charset="0"/>
              </a:rPr>
              <a:t>B</a:t>
            </a:r>
            <a:r>
              <a:rPr lang="zh-CN" altLang="en-US" sz="2000" dirty="0">
                <a:latin typeface="Times New Roman" panose="02020603050405020304" pitchFamily="18" charset="0"/>
                <a:cs typeface="Arial" panose="020B0604020202020204" pitchFamily="34" charset="0"/>
              </a:rPr>
              <a:t>（</a:t>
            </a:r>
            <a:r>
              <a:rPr lang="en-US" altLang="zh-CN" sz="2000" dirty="0">
                <a:latin typeface="Times New Roman" panose="02020603050405020304" pitchFamily="18" charset="0"/>
                <a:cs typeface="Arial" panose="020B0604020202020204" pitchFamily="34" charset="0"/>
              </a:rPr>
              <a:t>I</a:t>
            </a:r>
            <a:r>
              <a:rPr lang="zh-CN" altLang="en-US" sz="2000" dirty="0">
                <a:latin typeface="Times New Roman" panose="02020603050405020304" pitchFamily="18" charset="0"/>
                <a:cs typeface="Arial" panose="020B0604020202020204" pitchFamily="34" charset="0"/>
              </a:rPr>
              <a:t>）、存</a:t>
            </a:r>
            <a:r>
              <a:rPr lang="en-US" altLang="zh-CN" sz="2000" dirty="0">
                <a:latin typeface="Times New Roman" panose="02020603050405020304" pitchFamily="18" charset="0"/>
                <a:cs typeface="Arial" panose="020B0604020202020204" pitchFamily="34" charset="0"/>
              </a:rPr>
              <a:t>C(I)</a:t>
            </a:r>
            <a:r>
              <a:rPr lang="zh-CN" altLang="en-US" sz="2000" dirty="0">
                <a:latin typeface="Times New Roman" panose="02020603050405020304" pitchFamily="18" charset="0"/>
                <a:cs typeface="Arial" panose="020B0604020202020204" pitchFamily="34" charset="0"/>
              </a:rPr>
              <a:t>、</a:t>
            </a:r>
            <a:r>
              <a:rPr lang="en-US" altLang="zh-CN" sz="2000" dirty="0">
                <a:latin typeface="Times New Roman" panose="02020603050405020304" pitchFamily="18" charset="0"/>
                <a:cs typeface="Arial" panose="020B0604020202020204" pitchFamily="34" charset="0"/>
              </a:rPr>
              <a:t>I</a:t>
            </a:r>
            <a:r>
              <a:rPr lang="zh-CN" altLang="en-US" sz="2000" dirty="0">
                <a:latin typeface="Times New Roman" panose="02020603050405020304" pitchFamily="18" charset="0"/>
                <a:cs typeface="Arial" panose="020B0604020202020204" pitchFamily="34" charset="0"/>
              </a:rPr>
              <a:t>增加和判断、条件转移等几条命令，这样很难实现高速的并行处理；</a:t>
            </a:r>
            <a:endParaRPr lang="en-US" altLang="zh-CN" sz="2000" dirty="0">
              <a:latin typeface="Times New Roman" panose="02020603050405020304" pitchFamily="18" charset="0"/>
              <a:cs typeface="Arial" panose="020B0604020202020204" pitchFamily="34" charset="0"/>
            </a:endParaRPr>
          </a:p>
          <a:p>
            <a:pPr lvl="1" eaLnBrk="1" hangingPunct="1">
              <a:lnSpc>
                <a:spcPct val="130000"/>
              </a:lnSpc>
              <a:buFont typeface="Wingdings" panose="05000000000000000000" pitchFamily="2" charset="2"/>
              <a:buChar char="l"/>
            </a:pPr>
            <a:endParaRPr lang="zh-CN" altLang="en-US" sz="2000" b="1" dirty="0">
              <a:latin typeface="Times New Roman" panose="02020603050405020304" pitchFamily="18" charset="0"/>
              <a:cs typeface="Arial" panose="020B0604020202020204" pitchFamily="34" charset="0"/>
            </a:endParaRPr>
          </a:p>
          <a:p>
            <a:pPr lvl="1" eaLnBrk="1" hangingPunct="1">
              <a:lnSpc>
                <a:spcPct val="130000"/>
              </a:lnSpc>
              <a:buFont typeface="Wingdings" panose="05000000000000000000" pitchFamily="2" charset="2"/>
              <a:buChar char="l"/>
            </a:pPr>
            <a:r>
              <a:rPr lang="zh-CN" altLang="en-US" sz="2000" dirty="0">
                <a:latin typeface="Times New Roman" panose="02020603050405020304" pitchFamily="18" charset="0"/>
                <a:cs typeface="Arial" panose="020B0604020202020204" pitchFamily="34" charset="0"/>
              </a:rPr>
              <a:t>在具有向量、数据数据类型表示的机器上，即向量处理机上，因在硬件上设置了丰富的向量或阵列运算类指令，配置有流水或阵列方式的高速运算器，则只需一条指令就可以实现</a:t>
            </a:r>
            <a:r>
              <a:rPr lang="en-US" altLang="zh-CN" sz="2000" dirty="0">
                <a:latin typeface="Times New Roman" panose="02020603050405020304" pitchFamily="18" charset="0"/>
                <a:cs typeface="Arial" panose="020B0604020202020204" pitchFamily="34" charset="0"/>
              </a:rPr>
              <a:t>Do</a:t>
            </a:r>
            <a:r>
              <a:rPr lang="zh-CN" altLang="en-US" sz="2000" dirty="0">
                <a:latin typeface="Times New Roman" panose="02020603050405020304" pitchFamily="18" charset="0"/>
                <a:cs typeface="Arial" panose="020B0604020202020204" pitchFamily="34" charset="0"/>
              </a:rPr>
              <a:t>循环的全部功能。</a:t>
            </a:r>
            <a:endParaRPr lang="en-US" altLang="zh-CN" sz="2000" dirty="0">
              <a:latin typeface="Times New Roman" panose="02020603050405020304" pitchFamily="18" charset="0"/>
              <a:cs typeface="Arial" panose="020B0604020202020204" pitchFamily="34" charset="0"/>
            </a:endParaRPr>
          </a:p>
        </p:txBody>
      </p:sp>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向量数组数据表示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75719" y="1304413"/>
            <a:ext cx="6369050" cy="446087"/>
            <a:chOff x="2174408" y="1319030"/>
            <a:chExt cx="6369050" cy="446087"/>
          </a:xfrm>
        </p:grpSpPr>
        <p:sp>
          <p:nvSpPr>
            <p:cNvPr id="3" name="矩形 2"/>
            <p:cNvSpPr/>
            <p:nvPr/>
          </p:nvSpPr>
          <p:spPr>
            <a:xfrm>
              <a:off x="2174408" y="1319030"/>
              <a:ext cx="1350962" cy="446087"/>
            </a:xfrm>
            <a:prstGeom prst="rect">
              <a:avLst/>
            </a:prstGeom>
            <a:noFill/>
            <a:ln w="9525" cap="flat"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zh-CN" altLang="en-US" sz="2400" b="0" dirty="0">
                  <a:solidFill>
                    <a:srgbClr val="000000"/>
                  </a:solidFill>
                  <a:latin typeface="Arial" panose="020B0604020202020204" pitchFamily="34" charset="0"/>
                  <a:ea typeface="微软雅黑" panose="020B0503020204020204" pitchFamily="34" charset="-122"/>
                  <a:cs typeface="Arial" panose="020B0604020202020204" pitchFamily="34" charset="0"/>
                </a:rPr>
                <a:t>向量加</a:t>
              </a:r>
              <a:endParaRPr lang="zh-CN" altLang="en-US" sz="2400" b="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525370" y="1319030"/>
              <a:ext cx="1673225" cy="446087"/>
            </a:xfrm>
            <a:prstGeom prst="rect">
              <a:avLst/>
            </a:prstGeom>
            <a:noFill/>
            <a:ln w="9525" cap="flat"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400" b="0" dirty="0">
                  <a:solidFill>
                    <a:srgbClr val="000000"/>
                  </a:solidFill>
                  <a:latin typeface="Arial" panose="020B0604020202020204" pitchFamily="34" charset="0"/>
                  <a:ea typeface="微软雅黑" panose="020B0503020204020204" pitchFamily="34" charset="-122"/>
                  <a:cs typeface="Arial" panose="020B0604020202020204" pitchFamily="34" charset="0"/>
                </a:rPr>
                <a:t>A</a:t>
              </a:r>
              <a:r>
                <a:rPr lang="zh-CN" altLang="en-US" sz="2400" b="0" dirty="0">
                  <a:solidFill>
                    <a:srgbClr val="000000"/>
                  </a:solidFill>
                  <a:latin typeface="Arial" panose="020B0604020202020204" pitchFamily="34" charset="0"/>
                  <a:ea typeface="微软雅黑" panose="020B0503020204020204" pitchFamily="34" charset="-122"/>
                  <a:cs typeface="Arial" panose="020B0604020202020204" pitchFamily="34" charset="0"/>
                </a:rPr>
                <a:t>向量参数</a:t>
              </a:r>
              <a:endParaRPr lang="zh-CN" altLang="en-US" sz="2400" b="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5198595" y="1319030"/>
              <a:ext cx="1671638" cy="446087"/>
            </a:xfrm>
            <a:prstGeom prst="rect">
              <a:avLst/>
            </a:prstGeom>
            <a:noFill/>
            <a:ln w="9525" cap="flat"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400" b="0" dirty="0">
                  <a:solidFill>
                    <a:srgbClr val="000000"/>
                  </a:solidFill>
                  <a:latin typeface="Arial" panose="020B0604020202020204" pitchFamily="34" charset="0"/>
                  <a:ea typeface="微软雅黑" panose="020B0503020204020204" pitchFamily="34" charset="-122"/>
                  <a:cs typeface="Arial" panose="020B0604020202020204" pitchFamily="34" charset="0"/>
                </a:rPr>
                <a:t>B</a:t>
              </a:r>
              <a:r>
                <a:rPr lang="zh-CN" altLang="en-US" sz="2400" b="0" dirty="0">
                  <a:solidFill>
                    <a:srgbClr val="000000"/>
                  </a:solidFill>
                  <a:latin typeface="Arial" panose="020B0604020202020204" pitchFamily="34" charset="0"/>
                  <a:ea typeface="微软雅黑" panose="020B0503020204020204" pitchFamily="34" charset="-122"/>
                  <a:cs typeface="Arial" panose="020B0604020202020204" pitchFamily="34" charset="0"/>
                </a:rPr>
                <a:t>向量参数</a:t>
              </a:r>
              <a:endParaRPr lang="zh-CN" altLang="en-US" sz="2400" b="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6870233" y="1319030"/>
              <a:ext cx="1673225" cy="446087"/>
            </a:xfrm>
            <a:prstGeom prst="rect">
              <a:avLst/>
            </a:prstGeom>
            <a:noFill/>
            <a:ln w="9525" cap="flat"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400" b="0" dirty="0">
                  <a:solidFill>
                    <a:srgbClr val="000000"/>
                  </a:solidFill>
                  <a:latin typeface="Arial" panose="020B0604020202020204" pitchFamily="34" charset="0"/>
                  <a:ea typeface="微软雅黑" panose="020B0503020204020204" pitchFamily="34" charset="-122"/>
                  <a:cs typeface="Arial" panose="020B0604020202020204" pitchFamily="34" charset="0"/>
                </a:rPr>
                <a:t>C</a:t>
              </a:r>
              <a:r>
                <a:rPr lang="zh-CN" altLang="en-US" sz="2400" b="0" dirty="0">
                  <a:solidFill>
                    <a:srgbClr val="000000"/>
                  </a:solidFill>
                  <a:latin typeface="Arial" panose="020B0604020202020204" pitchFamily="34" charset="0"/>
                  <a:ea typeface="微软雅黑" panose="020B0503020204020204" pitchFamily="34" charset="-122"/>
                  <a:cs typeface="Arial" panose="020B0604020202020204" pitchFamily="34" charset="0"/>
                </a:rPr>
                <a:t>向量参数</a:t>
              </a:r>
              <a:endParaRPr lang="zh-CN" altLang="en-US" sz="2400" b="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1" name="矩形 1"/>
          <p:cNvSpPr/>
          <p:nvPr/>
        </p:nvSpPr>
        <p:spPr>
          <a:xfrm>
            <a:off x="6001991" y="1986591"/>
            <a:ext cx="2936676" cy="369332"/>
          </a:xfrm>
          <a:prstGeom prst="rect">
            <a:avLst/>
          </a:prstGeom>
          <a:noFill/>
          <a:ln w="9525">
            <a:noFill/>
          </a:ln>
        </p:spPr>
        <p:txBody>
          <a:bodyPr wrap="square">
            <a:spAutoFit/>
          </a:bodyPr>
          <a:lstStyle/>
          <a:p>
            <a:pPr marL="457200" lvl="1">
              <a:buFont typeface="Wingdings" panose="05000000000000000000" pitchFamily="2" charset="2"/>
              <a:buNone/>
            </a:pP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C(I)=A(I+5)+B(I</a:t>
            </a:r>
            <a:r>
              <a:rPr lang="en-US" altLang="zh-CN" b="1" dirty="0">
                <a:solidFill>
                  <a:srgbClr val="000000"/>
                </a:solidFill>
                <a:ea typeface="微软雅黑" panose="020B0503020204020204" pitchFamily="34" charset="-122"/>
                <a:cs typeface="Arial" panose="020B0604020202020204" pitchFamily="34" charset="0"/>
              </a:rPr>
              <a:t>)</a:t>
            </a:r>
            <a:endParaRPr lang="en-US" altLang="zh-CN" b="1" dirty="0">
              <a:solidFill>
                <a:srgbClr val="000000"/>
              </a:solidFill>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1"/>
          <a:stretch>
            <a:fillRect/>
          </a:stretch>
        </p:blipFill>
        <p:spPr>
          <a:xfrm>
            <a:off x="3001565" y="2592015"/>
            <a:ext cx="5517358" cy="3298222"/>
          </a:xfrm>
          <a:prstGeom prst="rect">
            <a:avLst/>
          </a:prstGeom>
        </p:spPr>
      </p:pic>
      <p:sp>
        <p:nvSpPr>
          <p:cNvPr id="14"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向量数组数据表示</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10341630" cy="1959254"/>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引入向量、数组数据表示优点</a:t>
            </a:r>
            <a:endParaRPr lang="zh-CN" altLang="en-US" sz="2400" b="1"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ea typeface="微软雅黑" panose="020B0503020204020204" pitchFamily="34" charset="-122"/>
                <a:cs typeface="Arial" panose="020B0604020202020204" pitchFamily="34" charset="0"/>
              </a:rPr>
              <a:t>不只是能加快形成元素地址</a:t>
            </a:r>
            <a:endParaRPr lang="zh-CN" altLang="en-US" sz="2000" dirty="0">
              <a:solidFill>
                <a:srgbClr val="0000CC"/>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ea typeface="微软雅黑" panose="020B0503020204020204" pitchFamily="34" charset="-122"/>
                <a:cs typeface="Arial" panose="020B0604020202020204" pitchFamily="34" charset="0"/>
              </a:rPr>
              <a:t>便于实现把向量各元素成块预取到中央处理器</a:t>
            </a:r>
            <a:endParaRPr lang="zh-CN" altLang="en-US" sz="2000" dirty="0">
              <a:solidFill>
                <a:srgbClr val="0000CC"/>
              </a:solidFill>
              <a:ea typeface="微软雅黑" panose="020B0503020204020204" pitchFamily="34" charset="-122"/>
              <a:cs typeface="Arial" panose="020B0604020202020204" pitchFamily="34"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配有流水或阵列方式处理的高速运算器</a:t>
            </a:r>
            <a:endParaRPr lang="zh-CN" altLang="en-US" sz="2400" b="1" dirty="0">
              <a:solidFill>
                <a:schemeClr val="accent1"/>
              </a:solidFill>
              <a:ea typeface="微软雅黑" panose="020B0503020204020204" pitchFamily="34" charset="-122"/>
              <a:cs typeface="Arial" panose="020B0604020202020204" pitchFamily="34" charset="0"/>
            </a:endParaRPr>
          </a:p>
        </p:txBody>
      </p:sp>
      <p:pic>
        <p:nvPicPr>
          <p:cNvPr id="4" name="Picture 4"/>
          <p:cNvPicPr>
            <a:picLocks noChangeAspect="1"/>
          </p:cNvPicPr>
          <p:nvPr/>
        </p:nvPicPr>
        <p:blipFill>
          <a:blip r:embed="rId1"/>
          <a:stretch>
            <a:fillRect/>
          </a:stretch>
        </p:blipFill>
        <p:spPr>
          <a:xfrm>
            <a:off x="3744020" y="3013729"/>
            <a:ext cx="4032448" cy="3336958"/>
          </a:xfrm>
          <a:prstGeom prst="rect">
            <a:avLst/>
          </a:prstGeom>
          <a:noFill/>
          <a:ln w="9525">
            <a:noFill/>
          </a:ln>
        </p:spPr>
      </p:pic>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向量数组数据表示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p:cNvSpPr txBox="1"/>
          <p:nvPr/>
        </p:nvSpPr>
        <p:spPr>
          <a:xfrm>
            <a:off x="675198" y="1054475"/>
            <a:ext cx="9051741" cy="1587871"/>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堆栈数据表示</a:t>
            </a:r>
            <a:endParaRPr lang="zh-CN" altLang="en-US" sz="2400" b="1" dirty="0">
              <a:solidFill>
                <a:schemeClr val="accent1"/>
              </a:solidFill>
              <a:ea typeface="微软雅黑" panose="020B0503020204020204" pitchFamily="34" charset="-122"/>
              <a:cs typeface="Arial" panose="020B0604020202020204" pitchFamily="34"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en-US" altLang="zh-CN" sz="2400" b="1" dirty="0">
                <a:solidFill>
                  <a:schemeClr val="accent1"/>
                </a:solidFill>
                <a:ea typeface="微软雅黑" panose="020B0503020204020204" pitchFamily="34" charset="-122"/>
                <a:cs typeface="Arial" panose="020B0604020202020204" pitchFamily="34" charset="0"/>
              </a:rPr>
              <a:t>Java</a:t>
            </a:r>
            <a:r>
              <a:rPr lang="zh-CN" altLang="en-US" sz="2400" b="1" dirty="0">
                <a:solidFill>
                  <a:schemeClr val="accent1"/>
                </a:solidFill>
                <a:ea typeface="微软雅黑" panose="020B0503020204020204" pitchFamily="34" charset="-122"/>
                <a:cs typeface="Arial" panose="020B0604020202020204" pitchFamily="34" charset="0"/>
              </a:rPr>
              <a:t>虚拟机为什么基于堆栈结构的？</a:t>
            </a:r>
            <a:endParaRPr lang="zh-CN" altLang="en-US" sz="2400" b="1" dirty="0">
              <a:solidFill>
                <a:schemeClr val="accent1"/>
              </a:solidFill>
              <a:ea typeface="微软雅黑" panose="020B0503020204020204" pitchFamily="34" charset="-122"/>
              <a:cs typeface="Arial" panose="020B0604020202020204" pitchFamily="34"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en-US" altLang="zh-CN" sz="2400" b="1" dirty="0">
                <a:solidFill>
                  <a:schemeClr val="accent1"/>
                </a:solidFill>
                <a:ea typeface="微软雅黑" panose="020B0503020204020204" pitchFamily="34" charset="-122"/>
                <a:cs typeface="Arial" panose="020B0604020202020204" pitchFamily="34" charset="0"/>
              </a:rPr>
              <a:t>Android</a:t>
            </a:r>
            <a:r>
              <a:rPr lang="zh-CN" altLang="en-US" sz="2400" b="1" dirty="0">
                <a:solidFill>
                  <a:schemeClr val="accent1"/>
                </a:solidFill>
                <a:ea typeface="微软雅黑" panose="020B0503020204020204" pitchFamily="34" charset="-122"/>
                <a:cs typeface="Arial" panose="020B0604020202020204" pitchFamily="34" charset="0"/>
              </a:rPr>
              <a:t>为什么是基于寄存器结构的？</a:t>
            </a:r>
            <a:endParaRPr lang="zh-CN" altLang="en-US" sz="2400" b="1" dirty="0">
              <a:solidFill>
                <a:schemeClr val="accent1"/>
              </a:solidFill>
              <a:ea typeface="微软雅黑" panose="020B0503020204020204" pitchFamily="34" charset="-122"/>
              <a:cs typeface="Arial" panose="020B0604020202020204" pitchFamily="34" charset="0"/>
            </a:endParaRPr>
          </a:p>
        </p:txBody>
      </p:sp>
      <p:sp>
        <p:nvSpPr>
          <p:cNvPr id="8"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堆栈数据表示</a:t>
            </a:r>
            <a:endParaRPr lang="zh-CN" altLang="en-US" dirty="0"/>
          </a:p>
        </p:txBody>
      </p:sp>
      <p:pic>
        <p:nvPicPr>
          <p:cNvPr id="70" name="图片 69"/>
          <p:cNvPicPr>
            <a:picLocks noChangeAspect="1"/>
          </p:cNvPicPr>
          <p:nvPr/>
        </p:nvPicPr>
        <p:blipFill>
          <a:blip r:embed="rId1"/>
          <a:stretch>
            <a:fillRect/>
          </a:stretch>
        </p:blipFill>
        <p:spPr>
          <a:xfrm>
            <a:off x="3308863" y="2780807"/>
            <a:ext cx="4901176" cy="339466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p:cNvSpPr txBox="1"/>
          <p:nvPr/>
        </p:nvSpPr>
        <p:spPr>
          <a:xfrm>
            <a:off x="675198" y="1054475"/>
            <a:ext cx="9051741" cy="4756174"/>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堆栈数据结构在编译和子程序调用中很有用；</a:t>
            </a:r>
            <a:endParaRPr lang="zh-CN" altLang="en-US" sz="2400" b="1" dirty="0">
              <a:solidFill>
                <a:schemeClr val="accent1"/>
              </a:solidFill>
              <a:ea typeface="微软雅黑" panose="020B0503020204020204" pitchFamily="34" charset="-122"/>
              <a:cs typeface="Arial" panose="020B0604020202020204" pitchFamily="34"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通用寄存器型机器对堆栈数据结构支持</a:t>
            </a:r>
            <a:r>
              <a:rPr lang="zh-CN" altLang="en-US" sz="2400" b="1" dirty="0">
                <a:solidFill>
                  <a:srgbClr val="FF0000"/>
                </a:solidFill>
                <a:ea typeface="微软雅黑" panose="020B0503020204020204" pitchFamily="34" charset="-122"/>
                <a:cs typeface="Arial" panose="020B0604020202020204" pitchFamily="34" charset="0"/>
              </a:rPr>
              <a:t>较差</a:t>
            </a:r>
            <a:endParaRPr lang="zh-CN" altLang="en-US" sz="2400" b="1"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支持堆栈操作的机器指令数少，功能单一，没有专门的堆栈指令</a:t>
            </a:r>
            <a:endParaRPr lang="en-US" altLang="zh-CN" sz="2000" dirty="0">
              <a:solidFill>
                <a:schemeClr val="accent1"/>
              </a:solidFill>
              <a:ea typeface="微软雅黑" panose="020B0503020204020204" pitchFamily="34" charset="-122"/>
              <a:cs typeface="Arial" panose="020B0604020202020204" pitchFamily="34" charset="0"/>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en-US" altLang="zh-CN" sz="2000" dirty="0">
                <a:solidFill>
                  <a:srgbClr val="0000CC"/>
                </a:solidFill>
                <a:ea typeface="微软雅黑" panose="020B0503020204020204" pitchFamily="34" charset="-122"/>
                <a:cs typeface="Arial" panose="020B0604020202020204" pitchFamily="34" charset="0"/>
              </a:rPr>
              <a:t>Load S </a:t>
            </a:r>
            <a:r>
              <a:rPr lang="zh-CN" altLang="en-US" sz="2000" dirty="0">
                <a:solidFill>
                  <a:srgbClr val="0000CC"/>
                </a:solidFill>
                <a:ea typeface="微软雅黑" panose="020B0503020204020204" pitchFamily="34" charset="-122"/>
                <a:cs typeface="Arial" panose="020B0604020202020204" pitchFamily="34" charset="0"/>
              </a:rPr>
              <a:t>将</a:t>
            </a:r>
            <a:r>
              <a:rPr lang="en-US" altLang="zh-CN" sz="2000" dirty="0">
                <a:solidFill>
                  <a:srgbClr val="0000CC"/>
                </a:solidFill>
                <a:ea typeface="微软雅黑" panose="020B0503020204020204" pitchFamily="34" charset="-122"/>
                <a:cs typeface="Arial" panose="020B0604020202020204" pitchFamily="34" charset="0"/>
              </a:rPr>
              <a:t>S</a:t>
            </a:r>
            <a:r>
              <a:rPr lang="zh-CN" altLang="en-US" sz="2000" dirty="0">
                <a:solidFill>
                  <a:srgbClr val="0000CC"/>
                </a:solidFill>
                <a:ea typeface="微软雅黑" panose="020B0503020204020204" pitchFamily="34" charset="-122"/>
                <a:cs typeface="Arial" panose="020B0604020202020204" pitchFamily="34" charset="0"/>
              </a:rPr>
              <a:t>的值压入栈中</a:t>
            </a:r>
            <a:endParaRPr lang="zh-CN" altLang="en-US" sz="2000" dirty="0">
              <a:solidFill>
                <a:srgbClr val="0000CC"/>
              </a:solidFill>
              <a:ea typeface="微软雅黑" panose="020B0503020204020204" pitchFamily="34" charset="-122"/>
              <a:cs typeface="Arial" panose="020B0604020202020204" pitchFamily="34" charset="0"/>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en-US" altLang="zh-CN" sz="2000" dirty="0" err="1">
                <a:solidFill>
                  <a:srgbClr val="0000CC"/>
                </a:solidFill>
                <a:ea typeface="微软雅黑" panose="020B0503020204020204" pitchFamily="34" charset="-122"/>
                <a:cs typeface="Arial" panose="020B0604020202020204" pitchFamily="34" charset="0"/>
              </a:rPr>
              <a:t>Storep</a:t>
            </a:r>
            <a:r>
              <a:rPr lang="en-US" altLang="zh-CN" sz="2000" dirty="0">
                <a:solidFill>
                  <a:srgbClr val="0000CC"/>
                </a:solidFill>
                <a:ea typeface="微软雅黑" panose="020B0503020204020204" pitchFamily="34" charset="-122"/>
                <a:cs typeface="Arial" panose="020B0604020202020204" pitchFamily="34" charset="0"/>
              </a:rPr>
              <a:t> D </a:t>
            </a:r>
            <a:r>
              <a:rPr lang="zh-CN" altLang="en-US" sz="2000" dirty="0">
                <a:solidFill>
                  <a:srgbClr val="0000CC"/>
                </a:solidFill>
                <a:ea typeface="微软雅黑" panose="020B0503020204020204" pitchFamily="34" charset="-122"/>
                <a:cs typeface="Arial" panose="020B0604020202020204" pitchFamily="34" charset="0"/>
              </a:rPr>
              <a:t>弹出栈顶元素并存储在</a:t>
            </a:r>
            <a:r>
              <a:rPr lang="en-US" altLang="zh-CN" sz="2000" dirty="0">
                <a:solidFill>
                  <a:srgbClr val="0000CC"/>
                </a:solidFill>
                <a:ea typeface="微软雅黑" panose="020B0503020204020204" pitchFamily="34" charset="-122"/>
                <a:cs typeface="Arial" panose="020B0604020202020204" pitchFamily="34" charset="0"/>
              </a:rPr>
              <a:t>D</a:t>
            </a:r>
            <a:r>
              <a:rPr lang="zh-CN" altLang="en-US" sz="2000" dirty="0">
                <a:solidFill>
                  <a:srgbClr val="0000CC"/>
                </a:solidFill>
                <a:ea typeface="微软雅黑" panose="020B0503020204020204" pitchFamily="34" charset="-122"/>
                <a:cs typeface="Arial" panose="020B0604020202020204" pitchFamily="34" charset="0"/>
              </a:rPr>
              <a:t>处</a:t>
            </a:r>
            <a:endParaRPr lang="zh-CN" altLang="en-US" sz="2000" dirty="0">
              <a:solidFill>
                <a:srgbClr val="0000CC"/>
              </a:solidFill>
              <a:ea typeface="微软雅黑" panose="020B0503020204020204" pitchFamily="34" charset="-122"/>
              <a:cs typeface="Arial" panose="020B0604020202020204" pitchFamily="34" charset="0"/>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en-US" altLang="zh-CN" sz="2000" dirty="0">
                <a:solidFill>
                  <a:srgbClr val="0000CC"/>
                </a:solidFill>
                <a:ea typeface="微软雅黑" panose="020B0503020204020204" pitchFamily="34" charset="-122"/>
                <a:cs typeface="Arial" panose="020B0604020202020204" pitchFamily="34" charset="0"/>
              </a:rPr>
              <a:t>Neg </a:t>
            </a:r>
            <a:r>
              <a:rPr lang="zh-CN" altLang="en-US" sz="2000" dirty="0">
                <a:solidFill>
                  <a:srgbClr val="0000CC"/>
                </a:solidFill>
                <a:ea typeface="微软雅黑" panose="020B0503020204020204" pitchFamily="34" charset="-122"/>
                <a:cs typeface="Arial" panose="020B0604020202020204" pitchFamily="34" charset="0"/>
              </a:rPr>
              <a:t>栈顶元素取负</a:t>
            </a:r>
            <a:endParaRPr lang="en-US" altLang="zh-CN" sz="2000" dirty="0">
              <a:solidFill>
                <a:schemeClr val="accent1"/>
              </a:solidFill>
              <a:ea typeface="微软雅黑" panose="020B0503020204020204" pitchFamily="34" charset="-122"/>
              <a:cs typeface="Arial" panose="020B0604020202020204" pitchFamily="34"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寄存器型机器的内存分配，有堆栈</a:t>
            </a:r>
            <a:r>
              <a:rPr lang="en-US" altLang="zh-CN" sz="2400" b="1" dirty="0">
                <a:solidFill>
                  <a:schemeClr val="accent1"/>
                </a:solidFill>
                <a:ea typeface="微软雅黑" panose="020B0503020204020204" pitchFamily="34" charset="-122"/>
                <a:cs typeface="Arial" panose="020B0604020202020204" pitchFamily="34" charset="0"/>
              </a:rPr>
              <a:t>(Stack)</a:t>
            </a:r>
            <a:r>
              <a:rPr lang="zh-CN" altLang="en-US" sz="2400" b="1" dirty="0">
                <a:solidFill>
                  <a:schemeClr val="accent1"/>
                </a:solidFill>
                <a:ea typeface="微软雅黑" panose="020B0503020204020204" pitchFamily="34" charset="-122"/>
                <a:cs typeface="Arial" panose="020B0604020202020204" pitchFamily="34" charset="0"/>
              </a:rPr>
              <a:t>空间</a:t>
            </a:r>
            <a:endParaRPr lang="zh-CN" altLang="en-US" sz="2400" b="1"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堆栈置于存储器内，访问堆栈的速度低</a:t>
            </a:r>
            <a:endParaRPr lang="zh-CN" altLang="en-US" sz="2000"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通常只用于保存子程序调用时的</a:t>
            </a:r>
            <a:r>
              <a:rPr lang="zh-CN" altLang="en-US" sz="2000" dirty="0">
                <a:solidFill>
                  <a:srgbClr val="FF0000"/>
                </a:solidFill>
                <a:ea typeface="微软雅黑" panose="020B0503020204020204" pitchFamily="34" charset="-122"/>
                <a:cs typeface="Arial" panose="020B0604020202020204" pitchFamily="34" charset="0"/>
              </a:rPr>
              <a:t>返回地址</a:t>
            </a:r>
            <a:endParaRPr lang="zh-CN" altLang="en-US" sz="2000"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少量用堆栈来实现程序之前的</a:t>
            </a:r>
            <a:r>
              <a:rPr lang="zh-CN" altLang="en-US" sz="2000" dirty="0">
                <a:solidFill>
                  <a:srgbClr val="FF0000"/>
                </a:solidFill>
                <a:ea typeface="微软雅黑" panose="020B0503020204020204" pitchFamily="34" charset="-122"/>
                <a:cs typeface="Arial" panose="020B0604020202020204" pitchFamily="34" charset="0"/>
              </a:rPr>
              <a:t>参数传递</a:t>
            </a:r>
            <a:endParaRPr lang="zh-CN" altLang="en-US" sz="2400" dirty="0">
              <a:solidFill>
                <a:schemeClr val="accent1"/>
              </a:solidFill>
              <a:ea typeface="微软雅黑" panose="020B0503020204020204" pitchFamily="34" charset="-122"/>
              <a:cs typeface="Arial" panose="020B0604020202020204" pitchFamily="34" charset="0"/>
            </a:endParaRPr>
          </a:p>
        </p:txBody>
      </p:sp>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堆栈数据表示</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p:cNvSpPr txBox="1"/>
          <p:nvPr/>
        </p:nvSpPr>
        <p:spPr>
          <a:xfrm>
            <a:off x="675198" y="1054475"/>
            <a:ext cx="9765566" cy="3692806"/>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堆栈机器</a:t>
            </a:r>
            <a:endParaRPr lang="zh-CN" altLang="en-US" sz="2400" b="1"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有堆栈数据表示的机器称为堆栈机器</a:t>
            </a:r>
            <a:endParaRPr lang="zh-CN" altLang="en-US" sz="2000"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堆栈寻址方式的地址是隐含的，在指令中不必给出操作数的地址，</a:t>
            </a:r>
            <a:r>
              <a:rPr lang="zh-CN" altLang="en-US" sz="2000" dirty="0">
                <a:solidFill>
                  <a:srgbClr val="FF0000"/>
                </a:solidFill>
                <a:ea typeface="微软雅黑" panose="020B0503020204020204" pitchFamily="34" charset="-122"/>
                <a:cs typeface="Arial" panose="020B0604020202020204" pitchFamily="34" charset="0"/>
              </a:rPr>
              <a:t>零地址指令</a:t>
            </a:r>
            <a:endParaRPr lang="zh-CN" altLang="en-US" sz="2000"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从</a:t>
            </a:r>
            <a:r>
              <a:rPr lang="en-US" altLang="zh-CN" sz="2000" dirty="0">
                <a:solidFill>
                  <a:schemeClr val="accent1"/>
                </a:solidFill>
                <a:ea typeface="微软雅黑" panose="020B0503020204020204" pitchFamily="34" charset="-122"/>
                <a:cs typeface="Arial" panose="020B0604020202020204" pitchFamily="34" charset="0"/>
              </a:rPr>
              <a:t>60</a:t>
            </a:r>
            <a:r>
              <a:rPr lang="zh-CN" altLang="en-US" sz="2000" dirty="0">
                <a:solidFill>
                  <a:schemeClr val="accent1"/>
                </a:solidFill>
                <a:ea typeface="微软雅黑" panose="020B0503020204020204" pitchFamily="34" charset="-122"/>
                <a:cs typeface="Arial" panose="020B0604020202020204" pitchFamily="34" charset="0"/>
              </a:rPr>
              <a:t>年代开始，出现了一批以堆栈寻址方式为主的堆栈计算机</a:t>
            </a:r>
            <a:endParaRPr lang="zh-CN" altLang="en-US" sz="2000"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堆栈对以下这些方面处理非常方便</a:t>
            </a:r>
            <a:endParaRPr lang="zh-CN" altLang="en-US" sz="2000" dirty="0">
              <a:solidFill>
                <a:schemeClr val="accent1"/>
              </a:solidFill>
              <a:ea typeface="微软雅黑" panose="020B0503020204020204" pitchFamily="34" charset="-122"/>
              <a:cs typeface="Arial" panose="020B0604020202020204" pitchFamily="34" charset="0"/>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ea typeface="微软雅黑" panose="020B0503020204020204" pitchFamily="34" charset="-122"/>
                <a:cs typeface="Arial" panose="020B0604020202020204" pitchFamily="34" charset="0"/>
              </a:rPr>
              <a:t>表达式求值</a:t>
            </a:r>
            <a:endParaRPr lang="zh-CN" altLang="en-US" sz="2000" dirty="0">
              <a:solidFill>
                <a:srgbClr val="0000CC"/>
              </a:solidFill>
              <a:ea typeface="微软雅黑" panose="020B0503020204020204" pitchFamily="34" charset="-122"/>
              <a:cs typeface="Arial" panose="020B0604020202020204" pitchFamily="34" charset="0"/>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ea typeface="微软雅黑" panose="020B0503020204020204" pitchFamily="34" charset="-122"/>
                <a:cs typeface="Arial" panose="020B0604020202020204" pitchFamily="34" charset="0"/>
              </a:rPr>
              <a:t>子程序调用，递归，中断嵌套</a:t>
            </a:r>
            <a:endParaRPr lang="zh-CN" altLang="en-US" sz="2000" dirty="0">
              <a:solidFill>
                <a:srgbClr val="0000CC"/>
              </a:solidFill>
              <a:ea typeface="微软雅黑" panose="020B0503020204020204" pitchFamily="34" charset="-122"/>
              <a:cs typeface="Arial" panose="020B0604020202020204" pitchFamily="34" charset="0"/>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ea typeface="微软雅黑" panose="020B0503020204020204" pitchFamily="34" charset="-122"/>
                <a:cs typeface="Arial" panose="020B0604020202020204" pitchFamily="34" charset="0"/>
              </a:rPr>
              <a:t>块结构语言中的变量访问</a:t>
            </a:r>
            <a:endParaRPr lang="zh-CN" altLang="en-US" sz="2000" dirty="0">
              <a:solidFill>
                <a:srgbClr val="0000CC"/>
              </a:solidFill>
              <a:ea typeface="微软雅黑" panose="020B0503020204020204" pitchFamily="34" charset="-122"/>
              <a:cs typeface="Arial" panose="020B0604020202020204" pitchFamily="34" charset="0"/>
            </a:endParaRPr>
          </a:p>
        </p:txBody>
      </p:sp>
      <p:sp>
        <p:nvSpPr>
          <p:cNvPr id="8"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堆栈数据表示</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p:cNvPicPr>
          <p:nvPr/>
        </p:nvPicPr>
        <p:blipFill>
          <a:blip r:embed="rId1"/>
          <a:stretch>
            <a:fillRect/>
          </a:stretch>
        </p:blipFill>
        <p:spPr>
          <a:xfrm>
            <a:off x="1658144" y="1307554"/>
            <a:ext cx="8204200" cy="4668837"/>
          </a:xfrm>
          <a:prstGeom prst="rect">
            <a:avLst/>
          </a:prstGeom>
          <a:noFill/>
          <a:ln w="9525">
            <a:noFill/>
          </a:ln>
        </p:spPr>
      </p:pic>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2.1.2</a:t>
            </a:r>
            <a:r>
              <a:rPr lang="zh-CN" altLang="en-US" dirty="0"/>
              <a:t> 高级数据表示</a:t>
            </a:r>
            <a:r>
              <a:rPr lang="en-US" altLang="zh-CN" dirty="0"/>
              <a:t>——</a:t>
            </a:r>
            <a:r>
              <a:rPr lang="zh-CN" altLang="en-US" dirty="0">
                <a:solidFill>
                  <a:srgbClr val="FF0000"/>
                </a:solidFill>
              </a:rPr>
              <a:t>堆栈数据表示</a:t>
            </a:r>
            <a:endParaRPr lang="zh-CN" altLang="en-US" dirty="0"/>
          </a:p>
        </p:txBody>
      </p:sp>
      <p:sp>
        <p:nvSpPr>
          <p:cNvPr id="2" name="矩形 1"/>
          <p:cNvSpPr/>
          <p:nvPr/>
        </p:nvSpPr>
        <p:spPr>
          <a:xfrm>
            <a:off x="1683569" y="1351220"/>
            <a:ext cx="4801314" cy="369332"/>
          </a:xfrm>
          <a:prstGeom prst="rect">
            <a:avLst/>
          </a:prstGeom>
          <a:solidFill>
            <a:schemeClr val="accent2"/>
          </a:solidFill>
        </p:spPr>
        <p:txBody>
          <a:bodyPr wrap="square">
            <a:spAutoFit/>
          </a:bodyPr>
          <a:lstStyle/>
          <a:p>
            <a:r>
              <a:rPr lang="zh-CN" altLang="en-US" dirty="0"/>
              <a:t>堆栈机有一个堆栈，属于处理器状态的一部分</a:t>
            </a:r>
            <a:endParaRPr lang="zh-CN" altLang="en-US" dirty="0"/>
          </a:p>
        </p:txBody>
      </p:sp>
      <p:sp>
        <p:nvSpPr>
          <p:cNvPr id="4" name="矩形 3"/>
          <p:cNvSpPr/>
          <p:nvPr/>
        </p:nvSpPr>
        <p:spPr>
          <a:xfrm>
            <a:off x="7056387" y="1458535"/>
            <a:ext cx="2780531" cy="2585323"/>
          </a:xfrm>
          <a:prstGeom prst="rect">
            <a:avLst/>
          </a:prstGeom>
          <a:solidFill>
            <a:schemeClr val="accent2"/>
          </a:solidFill>
        </p:spPr>
        <p:txBody>
          <a:bodyPr wrap="square">
            <a:spAutoFit/>
          </a:bodyPr>
          <a:lstStyle/>
          <a:p>
            <a:r>
              <a:rPr lang="zh-CN" altLang="en-US" dirty="0"/>
              <a:t>典型操作:</a:t>
            </a:r>
            <a:endParaRPr lang="en-US" altLang="zh-CN" dirty="0"/>
          </a:p>
          <a:p>
            <a:r>
              <a:rPr lang="zh-CN" altLang="en-US" dirty="0"/>
              <a:t>进栈操作</a:t>
            </a:r>
            <a:endParaRPr lang="en-US" altLang="zh-CN" dirty="0"/>
          </a:p>
          <a:p>
            <a:r>
              <a:rPr lang="zh-CN" altLang="en-US" dirty="0"/>
              <a:t>出栈操作</a:t>
            </a:r>
            <a:endParaRPr lang="en-US" altLang="zh-CN" dirty="0"/>
          </a:p>
          <a:p>
            <a:r>
              <a:rPr lang="en-US" altLang="zh-CN" dirty="0"/>
              <a:t>      </a:t>
            </a:r>
            <a:r>
              <a:rPr lang="en-US" altLang="zh-CN" b="1" dirty="0"/>
              <a:t>+</a:t>
            </a:r>
            <a:endParaRPr lang="en-US" altLang="zh-CN" b="1" dirty="0"/>
          </a:p>
          <a:p>
            <a:r>
              <a:rPr lang="en-US" altLang="zh-CN" dirty="0"/>
              <a:t>      </a:t>
            </a:r>
            <a:r>
              <a:rPr lang="en-US" altLang="zh-CN" b="1" dirty="0"/>
              <a:t>*</a:t>
            </a:r>
            <a:endParaRPr lang="en-US" altLang="zh-CN" b="1" dirty="0"/>
          </a:p>
          <a:p>
            <a:r>
              <a:rPr lang="en-US" altLang="zh-CN" b="1" dirty="0"/>
              <a:t>    ……</a:t>
            </a:r>
            <a:endParaRPr lang="en-US" altLang="zh-CN" b="1" dirty="0"/>
          </a:p>
          <a:p>
            <a:r>
              <a:rPr lang="zh-CN" altLang="en-US" dirty="0"/>
              <a:t>此类指令，如+，隐含地将栈存储器的头两个要素作为操作数</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accent1">
                    <a:lumMod val="50000"/>
                  </a:schemeClr>
                </a:solidFill>
                <a:latin typeface="Arial" panose="020B0604020202020204" pitchFamily="34" charset="0"/>
              </a:rPr>
              <a:t>2.1.2 高级数据表示——堆栈数据表示</a:t>
            </a:r>
            <a:endParaRPr lang="en-US" altLang="zh-CN" sz="3400" dirty="0">
              <a:solidFill>
                <a:schemeClr val="accent1">
                  <a:lumMod val="50000"/>
                </a:schemeClr>
              </a:solidFill>
              <a:latin typeface="Arial" panose="020B0604020202020204" pitchFamily="34" charset="0"/>
            </a:endParaRPr>
          </a:p>
        </p:txBody>
      </p:sp>
      <p:sp>
        <p:nvSpPr>
          <p:cNvPr id="6" name="圆角矩形 5"/>
          <p:cNvSpPr/>
          <p:nvPr>
            <p:custDataLst>
              <p:tags r:id="rId3"/>
            </p:custDataLst>
          </p:nvPr>
        </p:nvSpPr>
        <p:spPr>
          <a:xfrm>
            <a:off x="781050" y="1061720"/>
            <a:ext cx="10062210" cy="5010150"/>
          </a:xfrm>
          <a:prstGeom prst="roundRect">
            <a:avLst>
              <a:gd name="adj" fmla="val 3466"/>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7" name="圆角矩形 6"/>
          <p:cNvSpPr/>
          <p:nvPr>
            <p:custDataLst>
              <p:tags r:id="rId4"/>
            </p:custDataLst>
          </p:nvPr>
        </p:nvSpPr>
        <p:spPr>
          <a:xfrm>
            <a:off x="1224126" y="1032345"/>
            <a:ext cx="467602" cy="646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cxnSp>
        <p:nvCxnSpPr>
          <p:cNvPr id="26" name="直接连接符 25"/>
          <p:cNvCxnSpPr/>
          <p:nvPr>
            <p:custDataLst>
              <p:tags r:id="rId5"/>
            </p:custDataLst>
          </p:nvPr>
        </p:nvCxnSpPr>
        <p:spPr>
          <a:xfrm>
            <a:off x="780766" y="2307597"/>
            <a:ext cx="100666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圆角矩形 26"/>
          <p:cNvSpPr/>
          <p:nvPr>
            <p:custDataLst>
              <p:tags r:id="rId6"/>
            </p:custDataLst>
          </p:nvPr>
        </p:nvSpPr>
        <p:spPr>
          <a:xfrm>
            <a:off x="1224126" y="2283893"/>
            <a:ext cx="467602" cy="64645"/>
          </a:xfrm>
          <a:prstGeom prst="roundRect">
            <a:avLst>
              <a:gd name="adj" fmla="val 50000"/>
            </a:avLst>
          </a:prstGeom>
          <a:solidFill>
            <a:schemeClr val="accen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30" name="文本框 29"/>
          <p:cNvSpPr txBox="1"/>
          <p:nvPr>
            <p:custDataLst>
              <p:tags r:id="rId7"/>
            </p:custDataLst>
          </p:nvPr>
        </p:nvSpPr>
        <p:spPr>
          <a:xfrm>
            <a:off x="781685" y="2459355"/>
            <a:ext cx="9879965" cy="986790"/>
          </a:xfrm>
          <a:prstGeom prst="rect">
            <a:avLst/>
          </a:prstGeom>
          <a:noFill/>
        </p:spPr>
        <p:txBody>
          <a:bodyPr wrap="square" rtlCol="0" anchor="t" anchorCtr="0">
            <a:noAutofit/>
          </a:bodyPr>
          <a:lstStyle/>
          <a:p>
            <a:pPr marL="431800" lvl="1" indent="0" algn="l">
              <a:lnSpc>
                <a:spcPct val="130000"/>
              </a:lnSpc>
              <a:spcBef>
                <a:spcPts val="0"/>
              </a:spcBef>
              <a:spcAft>
                <a:spcPts val="0"/>
              </a:spcAft>
              <a:buClr>
                <a:schemeClr val="accent1"/>
              </a:buClr>
              <a:buSzPct val="70000"/>
              <a:buNone/>
            </a:pPr>
            <a:r>
              <a:rPr lang="en-US" altLang="zh-CN"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）有高速寄存器组成的硬件堆栈，并附加控制电路，让它与主存中的堆栈区在逻辑上构成整体，使堆栈的访问速度是寄存器级，容量是主存级。</a:t>
            </a:r>
            <a:endParaRPr lang="en-US" altLang="zh-CN" sz="1800" spc="150" dirty="0">
              <a:solidFill>
                <a:schemeClr val="dk1">
                  <a:lumMod val="75000"/>
                </a:schemeClr>
              </a:solidFill>
              <a:uFillTx/>
              <a:latin typeface="Arial" panose="020B0604020202020204" pitchFamily="34" charset="0"/>
              <a:ea typeface="微软雅黑" panose="020B0503020204020204" pitchFamily="34" charset="-122"/>
            </a:endParaRPr>
          </a:p>
        </p:txBody>
      </p:sp>
      <p:cxnSp>
        <p:nvCxnSpPr>
          <p:cNvPr id="31" name="直接连接符 30"/>
          <p:cNvCxnSpPr/>
          <p:nvPr>
            <p:custDataLst>
              <p:tags r:id="rId8"/>
            </p:custDataLst>
          </p:nvPr>
        </p:nvCxnSpPr>
        <p:spPr>
          <a:xfrm>
            <a:off x="780766" y="4171365"/>
            <a:ext cx="1005776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圆角矩形 10"/>
          <p:cNvSpPr/>
          <p:nvPr>
            <p:custDataLst>
              <p:tags r:id="rId9"/>
            </p:custDataLst>
          </p:nvPr>
        </p:nvSpPr>
        <p:spPr>
          <a:xfrm>
            <a:off x="1224126" y="4147662"/>
            <a:ext cx="467602" cy="6464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36" name="文本框 35"/>
          <p:cNvSpPr txBox="1"/>
          <p:nvPr/>
        </p:nvSpPr>
        <p:spPr>
          <a:xfrm>
            <a:off x="719455" y="4392295"/>
            <a:ext cx="5765800" cy="368300"/>
          </a:xfrm>
          <a:prstGeom prst="rect">
            <a:avLst/>
          </a:prstGeom>
          <a:noFill/>
        </p:spPr>
        <p:txBody>
          <a:bodyPr wrap="square" rtlCol="0" anchor="t">
            <a:spAutoFit/>
          </a:bodyPr>
          <a:lstStyle/>
          <a:p>
            <a:pPr lvl="1" indent="0">
              <a:spcBef>
                <a:spcPts val="200"/>
              </a:spcBef>
              <a:spcAft>
                <a:spcPts val="200"/>
              </a:spcAft>
              <a:buClr>
                <a:schemeClr val="accent1"/>
              </a:buClr>
              <a:buSzPct val="70000"/>
              <a:buFont typeface="Wingdings" panose="05000000000000000000" pitchFamily="2" charset="2"/>
              <a:buNone/>
            </a:pPr>
            <a:r>
              <a:rPr lang="zh-CN" altLang="en-US" sz="1800" b="1"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800" b="1"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）有丰富的堆栈指令</a:t>
            </a:r>
            <a:endParaRPr lang="zh-CN" altLang="en-US" sz="1800" b="1"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 name="文本框 36"/>
          <p:cNvSpPr txBox="1"/>
          <p:nvPr>
            <p:custDataLst>
              <p:tags r:id="rId10"/>
            </p:custDataLst>
          </p:nvPr>
        </p:nvSpPr>
        <p:spPr>
          <a:xfrm>
            <a:off x="1151890" y="1583690"/>
            <a:ext cx="5765800" cy="460375"/>
          </a:xfrm>
          <a:prstGeom prst="rect">
            <a:avLst/>
          </a:prstGeom>
          <a:noFill/>
        </p:spPr>
        <p:txBody>
          <a:bodyPr wrap="square" rtlCol="0" anchor="t">
            <a:spAutoFit/>
          </a:bodyPr>
          <a:lstStyle/>
          <a:p>
            <a:r>
              <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mn-ea"/>
              </a:rPr>
              <a:t>堆栈计算机具有如下特点：</a:t>
            </a:r>
            <a:endPar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mn-ea"/>
            </a:endParaRPr>
          </a:p>
        </p:txBody>
      </p:sp>
      <p:pic>
        <p:nvPicPr>
          <p:cNvPr id="38" name="图片 37" descr="微信截图_20240112211134"/>
          <p:cNvPicPr>
            <a:picLocks noChangeAspect="1"/>
          </p:cNvPicPr>
          <p:nvPr>
            <p:custDataLst>
              <p:tags r:id="rId11"/>
            </p:custDataLst>
          </p:nvPr>
        </p:nvPicPr>
        <p:blipFill>
          <a:blip r:embed="rId12"/>
          <a:stretch>
            <a:fillRect/>
          </a:stretch>
        </p:blipFill>
        <p:spPr>
          <a:xfrm>
            <a:off x="9216390" y="201295"/>
            <a:ext cx="1895475" cy="485775"/>
          </a:xfrm>
          <a:prstGeom prst="rect">
            <a:avLst/>
          </a:prstGeom>
        </p:spPr>
      </p:pic>
    </p:spTree>
    <p:custDataLst>
      <p:tags r:id="rId1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1"/>
            </p:custDataLst>
          </p:nvPr>
        </p:nvSpPr>
        <p:spPr>
          <a:xfrm>
            <a:off x="781050" y="1061720"/>
            <a:ext cx="10062210" cy="5010150"/>
          </a:xfrm>
          <a:prstGeom prst="roundRect">
            <a:avLst>
              <a:gd name="adj" fmla="val 3466"/>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8" name="圆角矩形 7"/>
          <p:cNvSpPr/>
          <p:nvPr>
            <p:custDataLst>
              <p:tags r:id="rId2"/>
            </p:custDataLst>
          </p:nvPr>
        </p:nvSpPr>
        <p:spPr>
          <a:xfrm>
            <a:off x="1224126" y="1032345"/>
            <a:ext cx="467602" cy="646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cxnSp>
        <p:nvCxnSpPr>
          <p:cNvPr id="10" name="直接连接符 9"/>
          <p:cNvCxnSpPr/>
          <p:nvPr>
            <p:custDataLst>
              <p:tags r:id="rId3"/>
            </p:custDataLst>
          </p:nvPr>
        </p:nvCxnSpPr>
        <p:spPr>
          <a:xfrm>
            <a:off x="780766" y="2307597"/>
            <a:ext cx="100666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custDataLst>
              <p:tags r:id="rId4"/>
            </p:custDataLst>
          </p:nvPr>
        </p:nvSpPr>
        <p:spPr>
          <a:xfrm>
            <a:off x="1224126" y="2283893"/>
            <a:ext cx="467602" cy="64645"/>
          </a:xfrm>
          <a:prstGeom prst="roundRect">
            <a:avLst>
              <a:gd name="adj" fmla="val 50000"/>
            </a:avLst>
          </a:prstGeom>
          <a:solidFill>
            <a:schemeClr val="accen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cxnSp>
        <p:nvCxnSpPr>
          <p:cNvPr id="21" name="直接连接符 20"/>
          <p:cNvCxnSpPr/>
          <p:nvPr>
            <p:custDataLst>
              <p:tags r:id="rId5"/>
            </p:custDataLst>
          </p:nvPr>
        </p:nvCxnSpPr>
        <p:spPr>
          <a:xfrm>
            <a:off x="780766" y="3582849"/>
            <a:ext cx="1008507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圆角矩形 10"/>
          <p:cNvSpPr/>
          <p:nvPr>
            <p:custDataLst>
              <p:tags r:id="rId6"/>
            </p:custDataLst>
          </p:nvPr>
        </p:nvSpPr>
        <p:spPr>
          <a:xfrm>
            <a:off x="1224126" y="3559146"/>
            <a:ext cx="467602" cy="6464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23" name="文本框 22"/>
          <p:cNvSpPr txBox="1"/>
          <p:nvPr>
            <p:custDataLst>
              <p:tags r:id="rId7"/>
            </p:custDataLst>
          </p:nvPr>
        </p:nvSpPr>
        <p:spPr>
          <a:xfrm>
            <a:off x="1121410" y="2315845"/>
            <a:ext cx="9540240" cy="986790"/>
          </a:xfrm>
          <a:prstGeom prst="rect">
            <a:avLst/>
          </a:prstGeom>
          <a:noFill/>
        </p:spPr>
        <p:txBody>
          <a:bodyPr wrap="square" rtlCol="0" anchor="t" anchorCtr="0">
            <a:noAutofit/>
          </a:bodyPr>
          <a:lstStyle/>
          <a:p>
            <a:pPr marL="0" lvl="0" indent="0" algn="l">
              <a:lnSpc>
                <a:spcPct val="130000"/>
              </a:lnSpc>
              <a:spcBef>
                <a:spcPts val="0"/>
              </a:spcBef>
              <a:spcAft>
                <a:spcPts val="0"/>
              </a:spcAft>
              <a:buSzPct val="100000"/>
            </a:pPr>
            <a:r>
              <a:rPr lang="en-US" altLang="zh-CN" sz="1800" b="1" spc="150" dirty="0">
                <a:solidFill>
                  <a:schemeClr val="dk1">
                    <a:lumMod val="75000"/>
                  </a:schemeClr>
                </a:solidFill>
                <a:uFillTx/>
                <a:latin typeface="Arial" panose="020B0604020202020204" pitchFamily="34" charset="0"/>
                <a:ea typeface="微软雅黑" panose="020B0503020204020204" pitchFamily="34" charset="-122"/>
              </a:rPr>
              <a:t>(3</a:t>
            </a:r>
            <a:r>
              <a:rPr lang="zh-CN" altLang="en-US" sz="1800" b="1" spc="150" dirty="0">
                <a:solidFill>
                  <a:schemeClr val="dk1">
                    <a:lumMod val="75000"/>
                  </a:schemeClr>
                </a:solidFill>
                <a:uFillTx/>
                <a:latin typeface="Arial" panose="020B0604020202020204" pitchFamily="34" charset="0"/>
                <a:ea typeface="微软雅黑" panose="020B0503020204020204" pitchFamily="34" charset="-122"/>
              </a:rPr>
              <a:t>）</a:t>
            </a:r>
            <a:r>
              <a:rPr lang="en-US" altLang="zh-CN" sz="1800" b="1" spc="150" dirty="0">
                <a:solidFill>
                  <a:schemeClr val="dk1">
                    <a:lumMod val="75000"/>
                  </a:schemeClr>
                </a:solidFill>
                <a:uFillTx/>
                <a:latin typeface="Arial" panose="020B0604020202020204" pitchFamily="34" charset="0"/>
                <a:ea typeface="微软雅黑" panose="020B0503020204020204" pitchFamily="34" charset="-122"/>
              </a:rPr>
              <a:t>支持高级语言，有利与编译程序。因为一般的算术表达式可以很容易地转化成逆波兰表达式，而逆波兰表达式能够直接形成由堆栈指令组成的程序，这样就简化了编译程序。</a:t>
            </a:r>
            <a:endParaRPr lang="en-US" altLang="zh-CN" sz="1800" b="1" spc="150" dirty="0">
              <a:solidFill>
                <a:schemeClr val="dk1">
                  <a:lumMod val="75000"/>
                </a:schemeClr>
              </a:solidFill>
              <a:uFillTx/>
              <a:latin typeface="Arial" panose="020B0604020202020204" pitchFamily="34" charset="0"/>
              <a:ea typeface="微软雅黑" panose="020B0503020204020204" pitchFamily="34" charset="-122"/>
            </a:endParaRPr>
          </a:p>
        </p:txBody>
      </p:sp>
      <p:cxnSp>
        <p:nvCxnSpPr>
          <p:cNvPr id="24" name="直接连接符 23"/>
          <p:cNvCxnSpPr/>
          <p:nvPr>
            <p:custDataLst>
              <p:tags r:id="rId8"/>
            </p:custDataLst>
          </p:nvPr>
        </p:nvCxnSpPr>
        <p:spPr>
          <a:xfrm>
            <a:off x="780766" y="4817160"/>
            <a:ext cx="1005776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圆角矩形 10"/>
          <p:cNvSpPr/>
          <p:nvPr>
            <p:custDataLst>
              <p:tags r:id="rId9"/>
            </p:custDataLst>
          </p:nvPr>
        </p:nvSpPr>
        <p:spPr>
          <a:xfrm>
            <a:off x="1224126" y="4793457"/>
            <a:ext cx="467602" cy="6464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26" name="文本框 25"/>
          <p:cNvSpPr txBox="1"/>
          <p:nvPr>
            <p:custDataLst>
              <p:tags r:id="rId10"/>
            </p:custDataLst>
          </p:nvPr>
        </p:nvSpPr>
        <p:spPr>
          <a:xfrm>
            <a:off x="1121410" y="3573145"/>
            <a:ext cx="9540240" cy="986790"/>
          </a:xfrm>
          <a:prstGeom prst="rect">
            <a:avLst/>
          </a:prstGeom>
          <a:noFill/>
        </p:spPr>
        <p:txBody>
          <a:bodyPr wrap="square" rtlCol="0" anchor="t" anchorCtr="0">
            <a:noAutofit/>
          </a:bodyPr>
          <a:lstStyle/>
          <a:p>
            <a:pPr marL="0" lvl="0" indent="0" algn="l">
              <a:lnSpc>
                <a:spcPct val="130000"/>
              </a:lnSpc>
              <a:spcBef>
                <a:spcPts val="0"/>
              </a:spcBef>
              <a:spcAft>
                <a:spcPts val="0"/>
              </a:spcAft>
              <a:buSzPct val="100000"/>
            </a:pPr>
            <a:r>
              <a:rPr lang="zh-CN" altLang="en-US" sz="1800" spc="150" dirty="0">
                <a:solidFill>
                  <a:srgbClr val="FF0000"/>
                </a:solidFill>
                <a:uFillTx/>
                <a:latin typeface="Arial" panose="020B0604020202020204" pitchFamily="34" charset="0"/>
                <a:ea typeface="微软雅黑" panose="020B0503020204020204" pitchFamily="34" charset="-122"/>
              </a:rPr>
              <a:t>以主存寻址方式为主的计算机系统，</a:t>
            </a:r>
            <a:r>
              <a:rPr lang="zh-CN" altLang="en-US" sz="1800" spc="150" dirty="0">
                <a:solidFill>
                  <a:srgbClr val="0000CC"/>
                </a:solidFill>
                <a:uFillTx/>
                <a:latin typeface="Arial" panose="020B0604020202020204" pitchFamily="34" charset="0"/>
                <a:ea typeface="微软雅黑" panose="020B0503020204020204" pitchFamily="34" charset="-122"/>
              </a:rPr>
              <a:t>在编译一个算术表达式时，要</a:t>
            </a:r>
            <a:r>
              <a:rPr lang="zh-CN" altLang="en-US" sz="1800" spc="150" dirty="0">
                <a:solidFill>
                  <a:srgbClr val="FF0000"/>
                </a:solidFill>
                <a:uFillTx/>
                <a:latin typeface="Arial" panose="020B0604020202020204" pitchFamily="34" charset="0"/>
                <a:ea typeface="微软雅黑" panose="020B0503020204020204" pitchFamily="34" charset="-122"/>
              </a:rPr>
              <a:t>为每一个变量分配主存单元，</a:t>
            </a:r>
            <a:r>
              <a:rPr lang="zh-CN" altLang="en-US" sz="1800" spc="150" dirty="0">
                <a:solidFill>
                  <a:srgbClr val="0000CC"/>
                </a:solidFill>
                <a:uFillTx/>
                <a:latin typeface="Arial" panose="020B0604020202020204" pitchFamily="34" charset="0"/>
                <a:ea typeface="微软雅黑" panose="020B0503020204020204" pitchFamily="34" charset="-122"/>
              </a:rPr>
              <a:t>另外，还会人为地产生一些中间变量。</a:t>
            </a:r>
            <a:r>
              <a:rPr lang="zh-CN" altLang="en-US" sz="1800" spc="150" dirty="0">
                <a:solidFill>
                  <a:srgbClr val="FF0000"/>
                </a:solidFill>
                <a:uFillTx/>
                <a:latin typeface="Arial" panose="020B0604020202020204" pitchFamily="34" charset="0"/>
                <a:ea typeface="微软雅黑" panose="020B0503020204020204" pitchFamily="34" charset="-122"/>
              </a:rPr>
              <a:t>如何减少中间变量的个数，</a:t>
            </a:r>
            <a:r>
              <a:rPr lang="zh-CN" altLang="en-US" sz="1800" spc="150" dirty="0">
                <a:solidFill>
                  <a:srgbClr val="0000CC"/>
                </a:solidFill>
                <a:uFillTx/>
                <a:latin typeface="Arial" panose="020B0604020202020204" pitchFamily="34" charset="0"/>
                <a:ea typeface="微软雅黑" panose="020B0503020204020204" pitchFamily="34" charset="-122"/>
              </a:rPr>
              <a:t>合理地为变量分配存储单元，是编译器的一项许多相当困难的工作。</a:t>
            </a:r>
            <a:endParaRPr lang="zh-CN" altLang="en-US" sz="1800" spc="150" dirty="0">
              <a:solidFill>
                <a:srgbClr val="0000CC"/>
              </a:solidFill>
              <a:uFillTx/>
              <a:latin typeface="Arial" panose="020B0604020202020204" pitchFamily="34" charset="0"/>
              <a:ea typeface="微软雅黑" panose="020B0503020204020204" pitchFamily="34" charset="-122"/>
            </a:endParaRPr>
          </a:p>
        </p:txBody>
      </p:sp>
      <p:sp>
        <p:nvSpPr>
          <p:cNvPr id="27" name="文本框 26"/>
          <p:cNvSpPr txBox="1"/>
          <p:nvPr>
            <p:custDataLst>
              <p:tags r:id="rId11"/>
            </p:custDataLst>
          </p:nvPr>
        </p:nvSpPr>
        <p:spPr>
          <a:xfrm>
            <a:off x="1121410" y="4815840"/>
            <a:ext cx="9540240" cy="986790"/>
          </a:xfrm>
          <a:prstGeom prst="rect">
            <a:avLst/>
          </a:prstGeom>
          <a:noFill/>
        </p:spPr>
        <p:txBody>
          <a:bodyPr wrap="square" rtlCol="0" anchor="t" anchorCtr="0">
            <a:noAutofit/>
          </a:bodyPr>
          <a:lstStyle/>
          <a:p>
            <a:pPr marL="0" lvl="0" indent="0" algn="l">
              <a:lnSpc>
                <a:spcPct val="130000"/>
              </a:lnSpc>
              <a:spcBef>
                <a:spcPts val="0"/>
              </a:spcBef>
              <a:spcAft>
                <a:spcPts val="0"/>
              </a:spcAft>
              <a:buSzPct val="100000"/>
            </a:pPr>
            <a:r>
              <a:rPr lang="zh-CN" altLang="en-US" sz="1800" spc="150" dirty="0">
                <a:solidFill>
                  <a:srgbClr val="FF0000"/>
                </a:solidFill>
                <a:uFillTx/>
                <a:latin typeface="Arial" panose="020B0604020202020204" pitchFamily="34" charset="0"/>
                <a:ea typeface="微软雅黑" panose="020B0503020204020204" pitchFamily="34" charset="-122"/>
              </a:rPr>
              <a:t>以寄存器寻址方式为主的计算机系统，</a:t>
            </a:r>
            <a:r>
              <a:rPr lang="zh-CN" altLang="en-US" sz="1800" spc="150" dirty="0">
                <a:solidFill>
                  <a:srgbClr val="0000CC"/>
                </a:solidFill>
                <a:uFillTx/>
                <a:latin typeface="Arial" panose="020B0604020202020204" pitchFamily="34" charset="0"/>
                <a:ea typeface="微软雅黑" panose="020B0503020204020204" pitchFamily="34" charset="-122"/>
              </a:rPr>
              <a:t>编译器需要决定哪些变量放在通用寄存器中，哪些变量放在主存中，</a:t>
            </a:r>
            <a:r>
              <a:rPr lang="zh-CN" altLang="en-US" sz="1800" spc="150" dirty="0">
                <a:solidFill>
                  <a:srgbClr val="FF0000"/>
                </a:solidFill>
                <a:uFillTx/>
                <a:latin typeface="Arial" panose="020B0604020202020204" pitchFamily="34" charset="0"/>
                <a:ea typeface="微软雅黑" panose="020B0503020204020204" pitchFamily="34" charset="-122"/>
              </a:rPr>
              <a:t>以减少访问主存储器的次数。</a:t>
            </a:r>
            <a:r>
              <a:rPr lang="zh-CN" altLang="en-US" sz="1800" spc="150" dirty="0">
                <a:solidFill>
                  <a:srgbClr val="0000CC"/>
                </a:solidFill>
                <a:uFillTx/>
                <a:latin typeface="Arial" panose="020B0604020202020204" pitchFamily="34" charset="0"/>
                <a:ea typeface="微软雅黑" panose="020B0503020204020204" pitchFamily="34" charset="-122"/>
              </a:rPr>
              <a:t>另外，也同样存在</a:t>
            </a:r>
            <a:r>
              <a:rPr lang="zh-CN" altLang="en-US" sz="1800" spc="150" dirty="0">
                <a:solidFill>
                  <a:srgbClr val="FF0000"/>
                </a:solidFill>
                <a:uFillTx/>
                <a:latin typeface="Arial" panose="020B0604020202020204" pitchFamily="34" charset="0"/>
                <a:ea typeface="微软雅黑" panose="020B0503020204020204" pitchFamily="34" charset="-122"/>
              </a:rPr>
              <a:t>如何减少了中间变量，</a:t>
            </a:r>
            <a:r>
              <a:rPr lang="zh-CN" altLang="en-US" sz="1800" spc="150" dirty="0">
                <a:solidFill>
                  <a:srgbClr val="0000CC"/>
                </a:solidFill>
                <a:uFillTx/>
                <a:latin typeface="Arial" panose="020B0604020202020204" pitchFamily="34" charset="0"/>
                <a:ea typeface="微软雅黑" panose="020B0503020204020204" pitchFamily="34" charset="-122"/>
              </a:rPr>
              <a:t>节省了存储空间的问题。</a:t>
            </a:r>
            <a:endParaRPr lang="zh-CN" altLang="en-US" sz="1800" spc="150" dirty="0">
              <a:solidFill>
                <a:srgbClr val="0000CC"/>
              </a:solidFill>
              <a:uFillTx/>
              <a:latin typeface="Arial" panose="020B0604020202020204" pitchFamily="34" charset="0"/>
              <a:ea typeface="微软雅黑" panose="020B0503020204020204" pitchFamily="34" charset="-122"/>
            </a:endParaRPr>
          </a:p>
        </p:txBody>
      </p:sp>
      <p:cxnSp>
        <p:nvCxnSpPr>
          <p:cNvPr id="3" name="直接连接符 2"/>
          <p:cNvCxnSpPr/>
          <p:nvPr>
            <p:custDataLst>
              <p:tags r:id="rId12"/>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13"/>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2.1.2 高级数据表示——堆栈数据表示</a:t>
            </a:r>
            <a:endParaRPr lang="en-US" altLang="zh-CN" sz="3400" dirty="0">
              <a:solidFill>
                <a:schemeClr val="dk1">
                  <a:lumMod val="75000"/>
                </a:schemeClr>
              </a:solidFill>
              <a:latin typeface="Arial" panose="020B0604020202020204" pitchFamily="34" charset="0"/>
            </a:endParaRPr>
          </a:p>
        </p:txBody>
      </p:sp>
      <p:sp>
        <p:nvSpPr>
          <p:cNvPr id="2" name="文本框 1"/>
          <p:cNvSpPr txBox="1"/>
          <p:nvPr/>
        </p:nvSpPr>
        <p:spPr>
          <a:xfrm>
            <a:off x="1151890" y="1583690"/>
            <a:ext cx="5765800" cy="460375"/>
          </a:xfrm>
          <a:prstGeom prst="rect">
            <a:avLst/>
          </a:prstGeom>
          <a:noFill/>
        </p:spPr>
        <p:txBody>
          <a:bodyPr wrap="square" rtlCol="0" anchor="t">
            <a:spAutoFit/>
          </a:bodyPr>
          <a:lstStyle/>
          <a:p>
            <a:r>
              <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mn-ea"/>
              </a:rPr>
              <a:t>堆栈计算机具有如下特点：</a:t>
            </a:r>
            <a:endPar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mn-ea"/>
            </a:endParaRPr>
          </a:p>
        </p:txBody>
      </p:sp>
      <p:pic>
        <p:nvPicPr>
          <p:cNvPr id="19" name="图片 18" descr="微信截图_20240112211134"/>
          <p:cNvPicPr>
            <a:picLocks noChangeAspect="1"/>
          </p:cNvPicPr>
          <p:nvPr>
            <p:custDataLst>
              <p:tags r:id="rId14"/>
            </p:custDataLst>
          </p:nvPr>
        </p:nvPicPr>
        <p:blipFill>
          <a:blip r:embed="rId15"/>
          <a:stretch>
            <a:fillRect/>
          </a:stretch>
        </p:blipFill>
        <p:spPr>
          <a:xfrm>
            <a:off x="9216390" y="201295"/>
            <a:ext cx="1895475" cy="485775"/>
          </a:xfrm>
          <a:prstGeom prst="rect">
            <a:avLst/>
          </a:prstGeom>
        </p:spPr>
      </p:pic>
    </p:spTree>
    <p:custDataLst>
      <p:tags r:id="rId16"/>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2.1.2 高级数据表示——堆栈数据表示</a:t>
            </a:r>
            <a:endParaRPr lang="en-US" altLang="zh-CN" sz="3400" dirty="0">
              <a:solidFill>
                <a:schemeClr val="dk1">
                  <a:lumMod val="75000"/>
                </a:schemeClr>
              </a:solidFill>
              <a:latin typeface="Arial" panose="020B0604020202020204" pitchFamily="34" charset="0"/>
            </a:endParaRPr>
          </a:p>
        </p:txBody>
      </p:sp>
      <p:sp>
        <p:nvSpPr>
          <p:cNvPr id="18" name="圆角矩形 17"/>
          <p:cNvSpPr/>
          <p:nvPr>
            <p:custDataLst>
              <p:tags r:id="rId3"/>
            </p:custDataLst>
          </p:nvPr>
        </p:nvSpPr>
        <p:spPr>
          <a:xfrm>
            <a:off x="781050" y="1061720"/>
            <a:ext cx="10062210" cy="5010150"/>
          </a:xfrm>
          <a:prstGeom prst="roundRect">
            <a:avLst>
              <a:gd name="adj" fmla="val 3466"/>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9" name="圆角矩形 18"/>
          <p:cNvSpPr/>
          <p:nvPr>
            <p:custDataLst>
              <p:tags r:id="rId4"/>
            </p:custDataLst>
          </p:nvPr>
        </p:nvSpPr>
        <p:spPr>
          <a:xfrm>
            <a:off x="1224126" y="1032345"/>
            <a:ext cx="467602" cy="646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cxnSp>
        <p:nvCxnSpPr>
          <p:cNvPr id="20" name="直接连接符 19"/>
          <p:cNvCxnSpPr/>
          <p:nvPr>
            <p:custDataLst>
              <p:tags r:id="rId5"/>
            </p:custDataLst>
          </p:nvPr>
        </p:nvCxnSpPr>
        <p:spPr>
          <a:xfrm>
            <a:off x="780766" y="2307597"/>
            <a:ext cx="1006665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custDataLst>
              <p:tags r:id="rId6"/>
            </p:custDataLst>
          </p:nvPr>
        </p:nvSpPr>
        <p:spPr>
          <a:xfrm>
            <a:off x="1224126" y="2283893"/>
            <a:ext cx="467602" cy="64645"/>
          </a:xfrm>
          <a:prstGeom prst="roundRect">
            <a:avLst>
              <a:gd name="adj" fmla="val 50000"/>
            </a:avLst>
          </a:prstGeom>
          <a:solidFill>
            <a:schemeClr val="accen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22" name="文本框 21"/>
          <p:cNvSpPr txBox="1"/>
          <p:nvPr>
            <p:custDataLst>
              <p:tags r:id="rId7"/>
            </p:custDataLst>
          </p:nvPr>
        </p:nvSpPr>
        <p:spPr>
          <a:xfrm>
            <a:off x="781685" y="2459355"/>
            <a:ext cx="9879965" cy="986790"/>
          </a:xfrm>
          <a:prstGeom prst="rect">
            <a:avLst/>
          </a:prstGeom>
          <a:noFill/>
        </p:spPr>
        <p:txBody>
          <a:bodyPr wrap="square" rtlCol="0" anchor="t" anchorCtr="0">
            <a:noAutofit/>
          </a:bodyPr>
          <a:lstStyle/>
          <a:p>
            <a:pPr lvl="1" indent="0">
              <a:spcBef>
                <a:spcPts val="200"/>
              </a:spcBef>
              <a:spcAft>
                <a:spcPts val="200"/>
              </a:spcAft>
              <a:buClr>
                <a:schemeClr val="accent1"/>
              </a:buClr>
              <a:buSzPct val="70000"/>
              <a:buFont typeface="Wingdings" panose="05000000000000000000" pitchFamily="2" charset="2"/>
              <a:buNone/>
            </a:pPr>
            <a:r>
              <a:rPr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）程序的总存储量最短</a:t>
            </a:r>
            <a:endParaRPr lang="en-US" altLang="zh-CN" sz="1800" spc="15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4" name="直接连接符 23"/>
          <p:cNvCxnSpPr/>
          <p:nvPr>
            <p:custDataLst>
              <p:tags r:id="rId8"/>
            </p:custDataLst>
          </p:nvPr>
        </p:nvCxnSpPr>
        <p:spPr>
          <a:xfrm>
            <a:off x="780766" y="4171365"/>
            <a:ext cx="1005776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圆角矩形 10"/>
          <p:cNvSpPr/>
          <p:nvPr>
            <p:custDataLst>
              <p:tags r:id="rId9"/>
            </p:custDataLst>
          </p:nvPr>
        </p:nvSpPr>
        <p:spPr>
          <a:xfrm>
            <a:off x="1224126" y="4147662"/>
            <a:ext cx="467602" cy="6464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36" name="文本框 35"/>
          <p:cNvSpPr txBox="1"/>
          <p:nvPr>
            <p:custDataLst>
              <p:tags r:id="rId10"/>
            </p:custDataLst>
          </p:nvPr>
        </p:nvSpPr>
        <p:spPr>
          <a:xfrm>
            <a:off x="719455" y="4392295"/>
            <a:ext cx="9554845" cy="810260"/>
          </a:xfrm>
          <a:prstGeom prst="rect">
            <a:avLst/>
          </a:prstGeom>
          <a:noFill/>
        </p:spPr>
        <p:txBody>
          <a:bodyPr wrap="square" rtlCol="0" anchor="t">
            <a:spAutoFit/>
          </a:bodyPr>
          <a:lstStyle/>
          <a:p>
            <a:pPr lvl="1" indent="0" eaLnBrk="1" latinLnBrk="0" hangingPunct="1">
              <a:lnSpc>
                <a:spcPct val="130000"/>
              </a:lnSpc>
              <a:spcBef>
                <a:spcPts val="0"/>
              </a:spcBef>
              <a:spcAft>
                <a:spcPts val="0"/>
              </a:spcAft>
              <a:buClr>
                <a:schemeClr val="accent1"/>
              </a:buClr>
              <a:buSzPct val="70000"/>
              <a:buFont typeface="Wingdings" panose="05000000000000000000" pitchFamily="2" charset="2"/>
              <a:buNone/>
            </a:pPr>
            <a:r>
              <a:rPr lang="zh-CN" altLang="en-US" sz="1800" b="1" dirty="0">
                <a:solidFill>
                  <a:schemeClr val="accent1"/>
                </a:solidFill>
                <a:latin typeface="微软雅黑" panose="020B0503020204020204" pitchFamily="34" charset="-122"/>
                <a:ea typeface="微软雅黑" panose="020B0503020204020204" pitchFamily="34" charset="-122"/>
                <a:sym typeface="+mn-ea"/>
              </a:rPr>
              <a:t>由于</a:t>
            </a:r>
            <a:r>
              <a:rPr lang="zh-CN" altLang="en-US" sz="1800" b="1" dirty="0">
                <a:solidFill>
                  <a:srgbClr val="0000CC"/>
                </a:solidFill>
                <a:latin typeface="微软雅黑" panose="020B0503020204020204" pitchFamily="34" charset="-122"/>
                <a:ea typeface="微软雅黑" panose="020B0503020204020204" pitchFamily="34" charset="-122"/>
                <a:sym typeface="+mn-ea"/>
              </a:rPr>
              <a:t>堆栈指令不需要地址码</a:t>
            </a:r>
            <a:r>
              <a:rPr lang="zh-CN" altLang="en-US" sz="1800" b="1" dirty="0">
                <a:solidFill>
                  <a:schemeClr val="accent1"/>
                </a:solidFill>
                <a:latin typeface="微软雅黑" panose="020B0503020204020204" pitchFamily="34" charset="-122"/>
                <a:ea typeface="微软雅黑" panose="020B0503020204020204" pitchFamily="34" charset="-122"/>
                <a:sym typeface="+mn-ea"/>
              </a:rPr>
              <a:t>，指令的长度很短，与以寄存器寻址方式和以主存寻址方式为主的计算机系统相比，虽然程序本身的条数没有减少，但程序的总存储量要缩短许多</a:t>
            </a:r>
            <a:endParaRPr lang="zh-CN" altLang="en-US" sz="1800" b="1"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8" name="文本框 27"/>
          <p:cNvSpPr txBox="1"/>
          <p:nvPr>
            <p:custDataLst>
              <p:tags r:id="rId11"/>
            </p:custDataLst>
          </p:nvPr>
        </p:nvSpPr>
        <p:spPr>
          <a:xfrm>
            <a:off x="1151890" y="1583690"/>
            <a:ext cx="5765800" cy="460375"/>
          </a:xfrm>
          <a:prstGeom prst="rect">
            <a:avLst/>
          </a:prstGeom>
          <a:noFill/>
        </p:spPr>
        <p:txBody>
          <a:bodyPr wrap="square" rtlCol="0" anchor="t">
            <a:spAutoFit/>
          </a:bodyPr>
          <a:lstStyle/>
          <a:p>
            <a:r>
              <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mn-ea"/>
              </a:rPr>
              <a:t>堆栈计算机具有如下特点：</a:t>
            </a:r>
            <a:endPar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mn-ea"/>
            </a:endParaRPr>
          </a:p>
        </p:txBody>
      </p:sp>
      <p:pic>
        <p:nvPicPr>
          <p:cNvPr id="29" name="图片 28" descr="微信截图_20240112211134"/>
          <p:cNvPicPr>
            <a:picLocks noChangeAspect="1"/>
          </p:cNvPicPr>
          <p:nvPr>
            <p:custDataLst>
              <p:tags r:id="rId12"/>
            </p:custDataLst>
          </p:nvPr>
        </p:nvPicPr>
        <p:blipFill>
          <a:blip r:embed="rId13"/>
          <a:stretch>
            <a:fillRect/>
          </a:stretch>
        </p:blipFill>
        <p:spPr>
          <a:xfrm>
            <a:off x="9216390" y="201295"/>
            <a:ext cx="1895475" cy="485775"/>
          </a:xfrm>
          <a:prstGeom prst="rect">
            <a:avLst/>
          </a:prstGeom>
        </p:spPr>
      </p:pic>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第2章 数据表示与指令系统</a:t>
            </a:r>
            <a:endParaRPr lang="zh-CN" altLang="en-US" sz="3400" dirty="0">
              <a:solidFill>
                <a:schemeClr val="dk1">
                  <a:lumMod val="75000"/>
                </a:schemeClr>
              </a:solidFill>
              <a:latin typeface="Arial" panose="020B0604020202020204" pitchFamily="34" charset="0"/>
            </a:endParaRPr>
          </a:p>
        </p:txBody>
      </p:sp>
      <p:grpSp>
        <p:nvGrpSpPr>
          <p:cNvPr id="11" name="组合 10"/>
          <p:cNvGrpSpPr/>
          <p:nvPr/>
        </p:nvGrpSpPr>
        <p:grpSpPr>
          <a:xfrm>
            <a:off x="1139825" y="1439545"/>
            <a:ext cx="9044305" cy="4180205"/>
            <a:chOff x="1795" y="2267"/>
            <a:chExt cx="14243" cy="6583"/>
          </a:xfrm>
        </p:grpSpPr>
        <p:sp>
          <p:nvSpPr>
            <p:cNvPr id="45" name="剪去对角的矩形 44"/>
            <p:cNvSpPr/>
            <p:nvPr>
              <p:custDataLst>
                <p:tags r:id="rId3"/>
              </p:custDataLst>
            </p:nvPr>
          </p:nvSpPr>
          <p:spPr>
            <a:xfrm>
              <a:off x="1795" y="5825"/>
              <a:ext cx="1028" cy="998"/>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sp>
          <p:nvSpPr>
            <p:cNvPr id="46" name="矩形 45"/>
            <p:cNvSpPr/>
            <p:nvPr>
              <p:custDataLst>
                <p:tags r:id="rId4"/>
              </p:custDataLst>
            </p:nvPr>
          </p:nvSpPr>
          <p:spPr>
            <a:xfrm>
              <a:off x="2948" y="5806"/>
              <a:ext cx="13091" cy="3045"/>
            </a:xfrm>
            <a:prstGeom prst="rect">
              <a:avLst/>
            </a:prstGeom>
            <a:no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solidFill>
              </a:endParaRPr>
            </a:p>
          </p:txBody>
        </p:sp>
        <p:sp>
          <p:nvSpPr>
            <p:cNvPr id="47" name="文本框 46"/>
            <p:cNvSpPr txBox="1"/>
            <p:nvPr>
              <p:custDataLst>
                <p:tags r:id="rId5"/>
              </p:custDataLst>
            </p:nvPr>
          </p:nvSpPr>
          <p:spPr>
            <a:xfrm>
              <a:off x="2584" y="5933"/>
              <a:ext cx="10971" cy="2899"/>
            </a:xfrm>
            <a:prstGeom prst="rect">
              <a:avLst/>
            </a:prstGeom>
            <a:noFill/>
          </p:spPr>
          <p:txBody>
            <a:bodyPr wrap="square" rtlCol="0" anchor="t" anchorCtr="0">
              <a:noAutofit/>
            </a:bodyPr>
            <a:lstStyle/>
            <a:p>
              <a:pPr marL="774700" lvl="1" indent="-342900" eaLnBrk="1" latinLnBrk="0" hangingPunct="1">
                <a:lnSpc>
                  <a:spcPct val="130000"/>
                </a:lnSpc>
                <a:spcBef>
                  <a:spcPts val="0"/>
                </a:spcBef>
                <a:spcAft>
                  <a:spcPts val="0"/>
                </a:spcAft>
                <a:buClr>
                  <a:schemeClr val="accent1"/>
                </a:buClr>
                <a:buSzPct val="70000"/>
                <a:buFont typeface="Wingdings" panose="05000000000000000000" charset="0"/>
                <a:buChar char="ü"/>
              </a:pP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浮点数尾数基值的选择</a:t>
              </a:r>
              <a:endParaRPr lang="zh-CN" altLang="en-US" sz="1800" dirty="0">
                <a:solidFill>
                  <a:schemeClr val="tx1">
                    <a:lumMod val="50000"/>
                  </a:schemeClr>
                </a:solidFill>
                <a:latin typeface="微软雅黑" panose="020B0503020204020204" pitchFamily="34" charset="-122"/>
                <a:ea typeface="微软雅黑" panose="020B0503020204020204" pitchFamily="34" charset="-122"/>
              </a:endParaRPr>
            </a:p>
            <a:p>
              <a:pPr marL="774700" lvl="1" indent="-342900" eaLnBrk="1" latinLnBrk="0" hangingPunct="1">
                <a:lnSpc>
                  <a:spcPct val="130000"/>
                </a:lnSpc>
                <a:spcBef>
                  <a:spcPts val="0"/>
                </a:spcBef>
                <a:spcAft>
                  <a:spcPts val="0"/>
                </a:spcAft>
                <a:buClr>
                  <a:schemeClr val="accent1"/>
                </a:buClr>
                <a:buSzPct val="70000"/>
                <a:buFont typeface="Wingdings" panose="05000000000000000000" charset="0"/>
                <a:buChar char="ü"/>
              </a:pPr>
              <a:r>
                <a:rPr lang="zh-CN" altLang="en-US" sz="1800" dirty="0">
                  <a:solidFill>
                    <a:schemeClr val="tx1">
                      <a:lumMod val="50000"/>
                    </a:schemeClr>
                  </a:solidFill>
                  <a:latin typeface="微软雅黑" panose="020B0503020204020204" pitchFamily="34" charset="-122"/>
                  <a:ea typeface="微软雅黑" panose="020B0503020204020204" pitchFamily="34" charset="-122"/>
                  <a:sym typeface="+mn-ea"/>
                </a:rPr>
                <a:t>指令字格式的优化技术</a:t>
              </a:r>
              <a:endParaRPr lang="zh-CN" altLang="en-US" sz="1800" spc="150" dirty="0">
                <a:solidFill>
                  <a:schemeClr val="tx1">
                    <a:lumMod val="50000"/>
                  </a:schemeClr>
                </a:solidFill>
                <a:latin typeface="微软雅黑" panose="020B0503020204020204" pitchFamily="34" charset="-122"/>
                <a:ea typeface="微软雅黑" panose="020B0503020204020204" pitchFamily="34" charset="-122"/>
                <a:sym typeface="+mn-ea"/>
              </a:endParaRPr>
            </a:p>
          </p:txBody>
        </p:sp>
        <p:sp>
          <p:nvSpPr>
            <p:cNvPr id="57" name="剪去对角的矩形 56"/>
            <p:cNvSpPr/>
            <p:nvPr>
              <p:custDataLst>
                <p:tags r:id="rId6"/>
              </p:custDataLst>
            </p:nvPr>
          </p:nvSpPr>
          <p:spPr>
            <a:xfrm>
              <a:off x="1795" y="2286"/>
              <a:ext cx="1028" cy="998"/>
            </a:xfrm>
            <a:prstGeom prst="snip2Diag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700"/>
            </a:p>
          </p:txBody>
        </p:sp>
        <p:sp>
          <p:nvSpPr>
            <p:cNvPr id="5" name="文本框 4"/>
            <p:cNvSpPr txBox="1"/>
            <p:nvPr>
              <p:custDataLst>
                <p:tags r:id="rId7"/>
              </p:custDataLst>
            </p:nvPr>
          </p:nvSpPr>
          <p:spPr>
            <a:xfrm>
              <a:off x="1862" y="2374"/>
              <a:ext cx="894" cy="821"/>
            </a:xfrm>
            <a:prstGeom prst="rect">
              <a:avLst/>
            </a:prstGeom>
            <a:noFill/>
          </p:spPr>
          <p:txBody>
            <a:bodyPr vert="horz" wrap="square" lIns="86401" tIns="43200" rIns="86401" bIns="43200" rtlCol="0" anchor="t" anchorCtr="0">
              <a:noAutofit/>
            </a:bodyPr>
            <a:lstStyle/>
            <a:p>
              <a:pPr fontAlgn="auto">
                <a:lnSpc>
                  <a:spcPct val="130000"/>
                </a:lnSpc>
              </a:pPr>
              <a:r>
                <a:rPr lang="zh-CN" altLang="en-US" sz="1500" b="1" dirty="0">
                  <a:solidFill>
                    <a:schemeClr val="accent2"/>
                  </a:solidFill>
                  <a:latin typeface="微软雅黑" panose="020B0503020204020204" pitchFamily="34" charset="-122"/>
                  <a:ea typeface="微软雅黑" panose="020B0503020204020204" pitchFamily="34" charset="-122"/>
                  <a:sym typeface="+mn-ea"/>
                </a:rPr>
                <a:t>重点</a:t>
              </a:r>
              <a:endParaRPr lang="zh-CN" altLang="en-US" sz="700" b="1" spc="150" dirty="0">
                <a:solidFill>
                  <a:schemeClr val="accent2"/>
                </a:solidFill>
                <a:uFillTx/>
                <a:latin typeface="微软雅黑" panose="020B0503020204020204" pitchFamily="34" charset="-122"/>
                <a:ea typeface="微软雅黑" panose="020B0503020204020204" pitchFamily="34" charset="-122"/>
                <a:sym typeface="+mn-ea"/>
              </a:endParaRPr>
            </a:p>
          </p:txBody>
        </p:sp>
        <p:sp>
          <p:nvSpPr>
            <p:cNvPr id="6" name="矩形 5"/>
            <p:cNvSpPr/>
            <p:nvPr>
              <p:custDataLst>
                <p:tags r:id="rId8"/>
              </p:custDataLst>
            </p:nvPr>
          </p:nvSpPr>
          <p:spPr>
            <a:xfrm>
              <a:off x="2948" y="2267"/>
              <a:ext cx="13091" cy="3045"/>
            </a:xfrm>
            <a:prstGeom prst="rect">
              <a:avLst/>
            </a:prstGeom>
            <a:no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solidFill>
              </a:endParaRPr>
            </a:p>
          </p:txBody>
        </p:sp>
        <p:sp>
          <p:nvSpPr>
            <p:cNvPr id="7" name="文本框 6"/>
            <p:cNvSpPr txBox="1"/>
            <p:nvPr>
              <p:custDataLst>
                <p:tags r:id="rId9"/>
              </p:custDataLst>
            </p:nvPr>
          </p:nvSpPr>
          <p:spPr>
            <a:xfrm>
              <a:off x="2591" y="2393"/>
              <a:ext cx="13053" cy="2856"/>
            </a:xfrm>
            <a:prstGeom prst="rect">
              <a:avLst/>
            </a:prstGeom>
            <a:noFill/>
          </p:spPr>
          <p:txBody>
            <a:bodyPr wrap="square" rtlCol="0" anchor="t" anchorCtr="0">
              <a:noAutofit/>
            </a:bodyPr>
            <a:lstStyle/>
            <a:p>
              <a:pPr marL="774700" lvl="2" indent="-342900" eaLnBrk="1" latinLnBrk="0" hangingPunct="1">
                <a:lnSpc>
                  <a:spcPct val="130000"/>
                </a:lnSpc>
                <a:spcBef>
                  <a:spcPts val="0"/>
                </a:spcBef>
                <a:spcAft>
                  <a:spcPts val="0"/>
                </a:spcAft>
                <a:buSzPct val="70000"/>
                <a:buFont typeface="Wingdings" panose="05000000000000000000" charset="0"/>
                <a:buChar char="ü"/>
              </a:pPr>
              <a:r>
                <a:rPr lang="zh-CN" altLang="en-US" sz="18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浮点数尾数基值的选择和下溢处理，自定义数据表示，再定位技术，信息按整数边界存储，操作码优化，指令格式的优化设计，指令系统改进途径；</a:t>
              </a:r>
              <a:endParaRPr lang="en-US" altLang="zh-CN" sz="18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2" indent="-342900" eaLnBrk="1" latinLnBrk="0" hangingPunct="1">
                <a:lnSpc>
                  <a:spcPct val="130000"/>
                </a:lnSpc>
                <a:spcBef>
                  <a:spcPts val="0"/>
                </a:spcBef>
                <a:spcAft>
                  <a:spcPts val="0"/>
                </a:spcAft>
                <a:buSzPct val="70000"/>
                <a:buFont typeface="Wingdings" panose="05000000000000000000" charset="0"/>
                <a:buChar char="ü"/>
              </a:pPr>
              <a:r>
                <a:rPr lang="en-US" altLang="zh-CN" sz="18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RISC</a:t>
              </a:r>
              <a:r>
                <a:rPr lang="zh-CN" altLang="en-US" sz="180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思想及所采用的基本技术</a:t>
              </a:r>
              <a:endParaRPr lang="zh-CN" altLang="en-US" sz="1800" spc="150" dirty="0">
                <a:solidFill>
                  <a:schemeClr val="tx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10"/>
              </p:custDataLst>
            </p:nvPr>
          </p:nvSpPr>
          <p:spPr>
            <a:xfrm>
              <a:off x="1862" y="5886"/>
              <a:ext cx="894" cy="821"/>
            </a:xfrm>
            <a:prstGeom prst="rect">
              <a:avLst/>
            </a:prstGeom>
            <a:noFill/>
          </p:spPr>
          <p:txBody>
            <a:bodyPr vert="horz" wrap="square" lIns="86401" tIns="43200" rIns="86401" bIns="43200" rtlCol="0" anchor="t" anchorCtr="0">
              <a:noAutofit/>
            </a:bodyPr>
            <a:lstStyle/>
            <a:p>
              <a:pPr fontAlgn="auto">
                <a:lnSpc>
                  <a:spcPct val="130000"/>
                </a:lnSpc>
              </a:pPr>
              <a:r>
                <a:rPr lang="zh-CN" altLang="en-US" sz="1500" b="1" dirty="0">
                  <a:solidFill>
                    <a:schemeClr val="accent2"/>
                  </a:solidFill>
                  <a:latin typeface="微软雅黑" panose="020B0503020204020204" pitchFamily="34" charset="-122"/>
                  <a:ea typeface="微软雅黑" panose="020B0503020204020204" pitchFamily="34" charset="-122"/>
                  <a:sym typeface="+mn-ea"/>
                </a:rPr>
                <a:t>难点</a:t>
              </a:r>
              <a:endParaRPr lang="zh-CN" altLang="en-US" sz="700" b="1" spc="150" dirty="0">
                <a:solidFill>
                  <a:schemeClr val="accent2"/>
                </a:solidFill>
                <a:uFillTx/>
                <a:latin typeface="微软雅黑" panose="020B0503020204020204" pitchFamily="34" charset="-122"/>
                <a:ea typeface="微软雅黑" panose="020B0503020204020204" pitchFamily="34" charset="-122"/>
                <a:sym typeface="+mn-ea"/>
              </a:endParaRPr>
            </a:p>
          </p:txBody>
        </p:sp>
      </p:grpSp>
      <p:pic>
        <p:nvPicPr>
          <p:cNvPr id="12" name="图片 11" descr="微信截图_20240112211134"/>
          <p:cNvPicPr>
            <a:picLocks noChangeAspect="1"/>
          </p:cNvPicPr>
          <p:nvPr>
            <p:custDataLst>
              <p:tags r:id="rId11"/>
            </p:custDataLst>
          </p:nvPr>
        </p:nvPicPr>
        <p:blipFill>
          <a:blip r:embed="rId12"/>
          <a:stretch>
            <a:fillRect/>
          </a:stretch>
        </p:blipFill>
        <p:spPr>
          <a:xfrm>
            <a:off x="9216390" y="201295"/>
            <a:ext cx="1895475" cy="485775"/>
          </a:xfrm>
          <a:prstGeom prst="rect">
            <a:avLst/>
          </a:prstGeom>
        </p:spPr>
      </p:pic>
    </p:spTree>
    <p:custDataLst>
      <p:tags r:id="rId1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2.1.2 高级数据表示——堆栈数据表示</a:t>
            </a:r>
            <a:endParaRPr lang="en-US" altLang="zh-CN" sz="3400" dirty="0">
              <a:solidFill>
                <a:schemeClr val="dk1">
                  <a:lumMod val="75000"/>
                </a:schemeClr>
              </a:solidFill>
              <a:latin typeface="Arial" panose="020B0604020202020204" pitchFamily="34" charset="0"/>
            </a:endParaRPr>
          </a:p>
        </p:txBody>
      </p:sp>
      <p:sp>
        <p:nvSpPr>
          <p:cNvPr id="2" name="圆角矩形 1"/>
          <p:cNvSpPr/>
          <p:nvPr>
            <p:custDataLst>
              <p:tags r:id="rId3"/>
            </p:custDataLst>
          </p:nvPr>
        </p:nvSpPr>
        <p:spPr>
          <a:xfrm>
            <a:off x="781050" y="1061720"/>
            <a:ext cx="10062210" cy="5010150"/>
          </a:xfrm>
          <a:prstGeom prst="roundRect">
            <a:avLst>
              <a:gd name="adj" fmla="val 3466"/>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 name="圆角矩形 4"/>
          <p:cNvSpPr/>
          <p:nvPr>
            <p:custDataLst>
              <p:tags r:id="rId4"/>
            </p:custDataLst>
          </p:nvPr>
        </p:nvSpPr>
        <p:spPr>
          <a:xfrm>
            <a:off x="1224126" y="1032345"/>
            <a:ext cx="467602" cy="646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cxnSp>
        <p:nvCxnSpPr>
          <p:cNvPr id="10" name="直接连接符 9"/>
          <p:cNvCxnSpPr/>
          <p:nvPr>
            <p:custDataLst>
              <p:tags r:id="rId5"/>
            </p:custDataLst>
          </p:nvPr>
        </p:nvCxnSpPr>
        <p:spPr>
          <a:xfrm>
            <a:off x="780766" y="1948822"/>
            <a:ext cx="1006602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p:custDataLst>
              <p:tags r:id="rId6"/>
            </p:custDataLst>
          </p:nvPr>
        </p:nvSpPr>
        <p:spPr>
          <a:xfrm>
            <a:off x="1224126" y="1925118"/>
            <a:ext cx="467602" cy="64645"/>
          </a:xfrm>
          <a:prstGeom prst="roundRect">
            <a:avLst>
              <a:gd name="adj" fmla="val 50000"/>
            </a:avLst>
          </a:prstGeom>
          <a:solidFill>
            <a:schemeClr val="accen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cxnSp>
        <p:nvCxnSpPr>
          <p:cNvPr id="21" name="直接连接符 20"/>
          <p:cNvCxnSpPr/>
          <p:nvPr>
            <p:custDataLst>
              <p:tags r:id="rId7"/>
            </p:custDataLst>
          </p:nvPr>
        </p:nvCxnSpPr>
        <p:spPr>
          <a:xfrm>
            <a:off x="780766" y="2578279"/>
            <a:ext cx="1008507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圆角矩形 10"/>
          <p:cNvSpPr/>
          <p:nvPr>
            <p:custDataLst>
              <p:tags r:id="rId8"/>
            </p:custDataLst>
          </p:nvPr>
        </p:nvSpPr>
        <p:spPr>
          <a:xfrm>
            <a:off x="1224126" y="2554576"/>
            <a:ext cx="467602" cy="6464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7" name="文本框 6"/>
          <p:cNvSpPr txBox="1"/>
          <p:nvPr>
            <p:custDataLst>
              <p:tags r:id="rId9"/>
            </p:custDataLst>
          </p:nvPr>
        </p:nvSpPr>
        <p:spPr>
          <a:xfrm>
            <a:off x="584835" y="2035175"/>
            <a:ext cx="10076815" cy="450850"/>
          </a:xfrm>
          <a:prstGeom prst="rect">
            <a:avLst/>
          </a:prstGeom>
          <a:noFill/>
        </p:spPr>
        <p:txBody>
          <a:bodyPr wrap="square" rtlCol="0" anchor="t" anchorCtr="0">
            <a:noAutofit/>
          </a:bodyPr>
          <a:lstStyle/>
          <a:p>
            <a:pPr lvl="1" indent="0">
              <a:spcBef>
                <a:spcPts val="200"/>
              </a:spcBef>
              <a:spcAft>
                <a:spcPts val="200"/>
              </a:spcAft>
              <a:buClr>
                <a:schemeClr val="accent1"/>
              </a:buClr>
              <a:buSzPct val="70000"/>
              <a:buFont typeface="Wingdings" panose="05000000000000000000" pitchFamily="2" charset="2"/>
              <a:buNone/>
            </a:pPr>
            <a:r>
              <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支持程序的嵌套和递归调用，支持中断处理</a:t>
            </a:r>
            <a:endParaRPr lang="en-US" altLang="zh-CN" sz="1800" b="1" spc="150" dirty="0">
              <a:solidFill>
                <a:schemeClr val="dk1">
                  <a:lumMod val="7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4" name="直接连接符 23"/>
          <p:cNvCxnSpPr/>
          <p:nvPr>
            <p:custDataLst>
              <p:tags r:id="rId10"/>
            </p:custDataLst>
          </p:nvPr>
        </p:nvCxnSpPr>
        <p:spPr>
          <a:xfrm>
            <a:off x="780766" y="3669080"/>
            <a:ext cx="1005776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圆角矩形 10"/>
          <p:cNvSpPr/>
          <p:nvPr>
            <p:custDataLst>
              <p:tags r:id="rId11"/>
            </p:custDataLst>
          </p:nvPr>
        </p:nvSpPr>
        <p:spPr>
          <a:xfrm>
            <a:off x="1224126" y="3645377"/>
            <a:ext cx="467602" cy="64645"/>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2" name="文本框 11"/>
          <p:cNvSpPr txBox="1"/>
          <p:nvPr>
            <p:custDataLst>
              <p:tags r:id="rId12"/>
            </p:custDataLst>
          </p:nvPr>
        </p:nvSpPr>
        <p:spPr>
          <a:xfrm>
            <a:off x="1121410" y="2618740"/>
            <a:ext cx="9540240" cy="746125"/>
          </a:xfrm>
          <a:prstGeom prst="rect">
            <a:avLst/>
          </a:prstGeom>
          <a:noFill/>
        </p:spPr>
        <p:txBody>
          <a:bodyPr wrap="square" rtlCol="0" anchor="t" anchorCtr="0">
            <a:noAutofit/>
          </a:bodyPr>
          <a:lstStyle/>
          <a:p>
            <a:pPr marL="0" lvl="0" indent="0" algn="l">
              <a:lnSpc>
                <a:spcPct val="130000"/>
              </a:lnSpc>
              <a:spcBef>
                <a:spcPts val="0"/>
              </a:spcBef>
              <a:spcAft>
                <a:spcPts val="0"/>
              </a:spcAft>
              <a:buSzPct val="100000"/>
            </a:pPr>
            <a:r>
              <a:rPr lang="zh-CN" altLang="en-US" sz="1800" dirty="0">
                <a:solidFill>
                  <a:schemeClr val="accent1"/>
                </a:solidFill>
                <a:latin typeface="微软雅黑" panose="020B0503020204020204" pitchFamily="34" charset="-122"/>
                <a:ea typeface="微软雅黑" panose="020B0503020204020204" pitchFamily="34" charset="-122"/>
                <a:sym typeface="+mn-ea"/>
              </a:rPr>
              <a:t>在程序调用过程中，要保存返回地址，保存处理机状态，保存程序现场，并向子程序传送参数。</a:t>
            </a:r>
            <a:endParaRPr lang="zh-CN" altLang="en-US" sz="1800" spc="150" dirty="0">
              <a:solidFill>
                <a:srgbClr val="0000CC"/>
              </a:solidFill>
              <a:uFillTx/>
              <a:latin typeface="微软雅黑" panose="020B0503020204020204" pitchFamily="34" charset="-122"/>
              <a:ea typeface="微软雅黑" panose="020B0503020204020204" pitchFamily="34" charset="-122"/>
            </a:endParaRPr>
          </a:p>
        </p:txBody>
      </p:sp>
      <p:sp>
        <p:nvSpPr>
          <p:cNvPr id="13" name="文本框 12"/>
          <p:cNvSpPr txBox="1"/>
          <p:nvPr>
            <p:custDataLst>
              <p:tags r:id="rId13"/>
            </p:custDataLst>
          </p:nvPr>
        </p:nvSpPr>
        <p:spPr>
          <a:xfrm>
            <a:off x="321945" y="4959350"/>
            <a:ext cx="10339705" cy="986790"/>
          </a:xfrm>
          <a:prstGeom prst="rect">
            <a:avLst/>
          </a:prstGeom>
          <a:noFill/>
        </p:spPr>
        <p:txBody>
          <a:bodyPr wrap="square" rtlCol="0" anchor="t" anchorCtr="0">
            <a:noAutofit/>
          </a:bodyPr>
          <a:lstStyle/>
          <a:p>
            <a:pPr lvl="2" indent="0" eaLnBrk="1" latinLnBrk="0" hangingPunct="1">
              <a:lnSpc>
                <a:spcPct val="130000"/>
              </a:lnSpc>
              <a:spcBef>
                <a:spcPts val="0"/>
              </a:spcBef>
              <a:spcAft>
                <a:spcPts val="0"/>
              </a:spcAft>
              <a:buClr>
                <a:schemeClr val="accent1"/>
              </a:buClr>
              <a:buSzPct val="70000"/>
              <a:buFont typeface="Wingdings" panose="05000000000000000000" pitchFamily="2" charset="2"/>
              <a:buNone/>
            </a:pPr>
            <a:r>
              <a:rPr lang="zh-CN" altLang="en-US" sz="1800" dirty="0">
                <a:solidFill>
                  <a:srgbClr val="0000CC"/>
                </a:solidFill>
                <a:latin typeface="微软雅黑" panose="020B0503020204020204" pitchFamily="34" charset="-122"/>
                <a:ea typeface="微软雅黑" panose="020B0503020204020204" pitchFamily="34" charset="-122"/>
                <a:sym typeface="+mn-ea"/>
              </a:rPr>
              <a:t>中断的处理过程与程序的调用很类似</a:t>
            </a:r>
            <a:r>
              <a:rPr lang="zh-CN" altLang="en-US" sz="1800" dirty="0">
                <a:solidFill>
                  <a:schemeClr val="accent1"/>
                </a:solidFill>
                <a:latin typeface="微软雅黑" panose="020B0503020204020204" pitchFamily="34" charset="-122"/>
                <a:ea typeface="微软雅黑" panose="020B0503020204020204" pitchFamily="34" charset="-122"/>
                <a:sym typeface="+mn-ea"/>
              </a:rPr>
              <a:t>，使用堆栈能够加速中断的处理过程，简化中断程序设计。</a:t>
            </a:r>
            <a:endParaRPr lang="zh-CN" altLang="en-US" sz="1800" spc="150" dirty="0">
              <a:solidFill>
                <a:srgbClr val="0000CC"/>
              </a:solidFill>
              <a:uFillTx/>
              <a:latin typeface="微软雅黑" panose="020B0503020204020204" pitchFamily="34" charset="-122"/>
              <a:ea typeface="微软雅黑" panose="020B0503020204020204" pitchFamily="34" charset="-122"/>
            </a:endParaRPr>
          </a:p>
        </p:txBody>
      </p:sp>
      <p:sp>
        <p:nvSpPr>
          <p:cNvPr id="28" name="文本框 27"/>
          <p:cNvSpPr txBox="1"/>
          <p:nvPr>
            <p:custDataLst>
              <p:tags r:id="rId14"/>
            </p:custDataLst>
          </p:nvPr>
        </p:nvSpPr>
        <p:spPr>
          <a:xfrm>
            <a:off x="1151890" y="1296670"/>
            <a:ext cx="5765800" cy="460375"/>
          </a:xfrm>
          <a:prstGeom prst="rect">
            <a:avLst/>
          </a:prstGeom>
          <a:noFill/>
        </p:spPr>
        <p:txBody>
          <a:bodyPr wrap="square" rtlCol="0" anchor="t">
            <a:spAutoFit/>
          </a:bodyPr>
          <a:lstStyle/>
          <a:p>
            <a:r>
              <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mn-ea"/>
              </a:rPr>
              <a:t>堆栈计算机具有如下特点：</a:t>
            </a:r>
            <a:endParaRPr lang="zh-CN" altLang="en-US" sz="2400" b="1" dirty="0">
              <a:solidFill>
                <a:schemeClr val="tx1">
                  <a:lumMod val="50000"/>
                </a:schemeClr>
              </a:solidFill>
              <a:latin typeface="微软雅黑" panose="020B0503020204020204" pitchFamily="34" charset="-122"/>
              <a:ea typeface="微软雅黑" panose="020B0503020204020204" pitchFamily="34" charset="-122"/>
              <a:sym typeface="+mn-ea"/>
            </a:endParaRPr>
          </a:p>
        </p:txBody>
      </p:sp>
      <p:cxnSp>
        <p:nvCxnSpPr>
          <p:cNvPr id="29" name="直接连接符 28"/>
          <p:cNvCxnSpPr/>
          <p:nvPr>
            <p:custDataLst>
              <p:tags r:id="rId15"/>
            </p:custDataLst>
          </p:nvPr>
        </p:nvCxnSpPr>
        <p:spPr>
          <a:xfrm>
            <a:off x="764256" y="4872405"/>
            <a:ext cx="1005776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圆角矩形 10"/>
          <p:cNvSpPr/>
          <p:nvPr>
            <p:custDataLst>
              <p:tags r:id="rId16"/>
            </p:custDataLst>
          </p:nvPr>
        </p:nvSpPr>
        <p:spPr>
          <a:xfrm>
            <a:off x="1207616" y="4848702"/>
            <a:ext cx="467602" cy="64645"/>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33" name="文本框 32"/>
          <p:cNvSpPr txBox="1"/>
          <p:nvPr>
            <p:custDataLst>
              <p:tags r:id="rId17"/>
            </p:custDataLst>
          </p:nvPr>
        </p:nvSpPr>
        <p:spPr>
          <a:xfrm>
            <a:off x="280035" y="3757930"/>
            <a:ext cx="10412095" cy="936625"/>
          </a:xfrm>
          <a:prstGeom prst="rect">
            <a:avLst/>
          </a:prstGeom>
          <a:noFill/>
        </p:spPr>
        <p:txBody>
          <a:bodyPr wrap="square" rtlCol="0" anchor="t" anchorCtr="0">
            <a:noAutofit/>
          </a:bodyPr>
          <a:lstStyle/>
          <a:p>
            <a:pPr lvl="2" indent="0" eaLnBrk="1" latinLnBrk="0" hangingPunct="1">
              <a:lnSpc>
                <a:spcPct val="130000"/>
              </a:lnSpc>
              <a:spcBef>
                <a:spcPts val="0"/>
              </a:spcBef>
              <a:spcAft>
                <a:spcPts val="0"/>
              </a:spcAft>
              <a:buClr>
                <a:schemeClr val="accent1"/>
              </a:buClr>
              <a:buSzPct val="70000"/>
              <a:buFont typeface="Wingdings" panose="05000000000000000000" pitchFamily="2" charset="2"/>
              <a:buNone/>
            </a:pPr>
            <a:r>
              <a:rPr lang="zh-CN" altLang="en-US" sz="1800" dirty="0">
                <a:solidFill>
                  <a:srgbClr val="0000CC"/>
                </a:solidFill>
                <a:latin typeface="微软雅黑" panose="020B0503020204020204" pitchFamily="34" charset="-122"/>
                <a:ea typeface="微软雅黑" panose="020B0503020204020204" pitchFamily="34" charset="-122"/>
                <a:sym typeface="+mn-ea"/>
              </a:rPr>
              <a:t>在堆栈型计算机中</a:t>
            </a:r>
            <a:r>
              <a:rPr lang="zh-CN" altLang="en-US" sz="1800" dirty="0">
                <a:solidFill>
                  <a:schemeClr val="accent1"/>
                </a:solidFill>
                <a:latin typeface="微软雅黑" panose="020B0503020204020204" pitchFamily="34" charset="-122"/>
                <a:ea typeface="微软雅黑" panose="020B0503020204020204" pitchFamily="34" charset="-122"/>
                <a:sym typeface="+mn-ea"/>
              </a:rPr>
              <a:t>，可以把这些信息都压入堆栈，而不必为它们赋予地址。当从子程序返回时，可以直接从堆栈中弹出所需要的信息。这样，可以减少大量的辅助操作，加快运算速度；</a:t>
            </a:r>
            <a:endParaRPr lang="zh-CN" altLang="en-US" sz="1800" spc="150" dirty="0">
              <a:solidFill>
                <a:srgbClr val="0000CC"/>
              </a:solidFill>
              <a:uFillTx/>
              <a:latin typeface="微软雅黑" panose="020B0503020204020204" pitchFamily="34" charset="-122"/>
              <a:ea typeface="微软雅黑" panose="020B0503020204020204" pitchFamily="34" charset="-122"/>
            </a:endParaRPr>
          </a:p>
        </p:txBody>
      </p:sp>
      <p:pic>
        <p:nvPicPr>
          <p:cNvPr id="34" name="图片 33" descr="微信截图_20240112211134"/>
          <p:cNvPicPr>
            <a:picLocks noChangeAspect="1"/>
          </p:cNvPicPr>
          <p:nvPr>
            <p:custDataLst>
              <p:tags r:id="rId18"/>
            </p:custDataLst>
          </p:nvPr>
        </p:nvPicPr>
        <p:blipFill>
          <a:blip r:embed="rId19"/>
          <a:stretch>
            <a:fillRect/>
          </a:stretch>
        </p:blipFill>
        <p:spPr>
          <a:xfrm>
            <a:off x="9216390" y="201295"/>
            <a:ext cx="1895475" cy="485775"/>
          </a:xfrm>
          <a:prstGeom prst="rect">
            <a:avLst/>
          </a:prstGeom>
        </p:spPr>
      </p:pic>
    </p:spTree>
    <p:custDataLst>
      <p:tags r:id="rId20"/>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圆角矩形 59"/>
          <p:cNvSpPr/>
          <p:nvPr>
            <p:custDataLst>
              <p:tags r:id="rId1"/>
            </p:custDataLst>
          </p:nvPr>
        </p:nvSpPr>
        <p:spPr>
          <a:xfrm>
            <a:off x="1549400" y="2386330"/>
            <a:ext cx="2353310" cy="3067050"/>
          </a:xfrm>
          <a:prstGeom prst="roundRect">
            <a:avLst/>
          </a:prstGeom>
          <a:solidFill>
            <a:schemeClr val="tx1">
              <a:lumMod val="75000"/>
              <a:lumOff val="25000"/>
            </a:schemeClr>
          </a:solidFill>
          <a:ln>
            <a:noFill/>
          </a:ln>
          <a:effectLst>
            <a:outerShdw blurRad="292100" dist="114300" dir="9000000" sx="102000" sy="102000" algn="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36" name="文本框 35"/>
          <p:cNvSpPr txBox="1"/>
          <p:nvPr>
            <p:custDataLst>
              <p:tags r:id="rId2"/>
            </p:custDataLst>
          </p:nvPr>
        </p:nvSpPr>
        <p:spPr>
          <a:xfrm>
            <a:off x="1741889" y="3185924"/>
            <a:ext cx="1969546" cy="2894739"/>
          </a:xfrm>
          <a:prstGeom prst="rect">
            <a:avLst/>
          </a:prstGeom>
          <a:noFill/>
        </p:spPr>
        <p:txBody>
          <a:bodyPr wrap="square" rtlCol="0" anchor="t" anchorCtr="0">
            <a:normAutofit/>
          </a:bodyPr>
          <a:lstStyle/>
          <a:p>
            <a:pPr marL="0" lvl="0" indent="0" algn="l" eaLnBrk="1" latinLnBrk="0" hangingPunct="1">
              <a:lnSpc>
                <a:spcPct val="130000"/>
              </a:lnSpc>
              <a:spcBef>
                <a:spcPts val="0"/>
              </a:spcBef>
              <a:spcAft>
                <a:spcPts val="0"/>
              </a:spcAft>
              <a:buSzPct val="100000"/>
            </a:pPr>
            <a:r>
              <a:rPr lang="zh-CN" altLang="en-US" sz="2000" dirty="0">
                <a:solidFill>
                  <a:srgbClr val="FFFFFF"/>
                </a:solidFill>
                <a:uFillTx/>
                <a:latin typeface="Arial" panose="020B0604020202020204" pitchFamily="34" charset="0"/>
                <a:ea typeface="微软雅黑" panose="020B0503020204020204" pitchFamily="34" charset="-122"/>
              </a:rPr>
              <a:t>一是缩短程序的运行时间</a:t>
            </a:r>
            <a:endParaRPr lang="zh-CN" altLang="en-US" sz="2000" dirty="0">
              <a:solidFill>
                <a:srgbClr val="FFFFFF"/>
              </a:solidFill>
              <a:uFillTx/>
              <a:latin typeface="Arial" panose="020B0604020202020204" pitchFamily="34" charset="0"/>
              <a:ea typeface="微软雅黑" panose="020B0503020204020204" pitchFamily="34" charset="-122"/>
            </a:endParaRPr>
          </a:p>
        </p:txBody>
      </p:sp>
      <p:sp>
        <p:nvSpPr>
          <p:cNvPr id="46" name="椭圆 45"/>
          <p:cNvSpPr/>
          <p:nvPr>
            <p:custDataLst>
              <p:tags r:id="rId3"/>
            </p:custDataLst>
          </p:nvPr>
        </p:nvSpPr>
        <p:spPr>
          <a:xfrm>
            <a:off x="3459164" y="2605153"/>
            <a:ext cx="233830" cy="23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1" name="文本框 50"/>
          <p:cNvSpPr txBox="1"/>
          <p:nvPr>
            <p:custDataLst>
              <p:tags r:id="rId4"/>
            </p:custDataLst>
          </p:nvPr>
        </p:nvSpPr>
        <p:spPr>
          <a:xfrm>
            <a:off x="1679870" y="2669688"/>
            <a:ext cx="600920" cy="366252"/>
          </a:xfrm>
          <a:prstGeom prst="rect">
            <a:avLst/>
          </a:prstGeom>
          <a:noFill/>
        </p:spPr>
        <p:txBody>
          <a:bodyPr wrap="square" rtlCol="0" anchor="ctr" anchorCtr="0">
            <a:noAutofit/>
          </a:bodyPr>
          <a:lstStyle/>
          <a:p>
            <a:pPr algn="ctr"/>
            <a:r>
              <a:rPr lang="en-US" altLang="zh-CN" sz="2000" b="1">
                <a:solidFill>
                  <a:srgbClr val="FFFFFF"/>
                </a:solidFill>
              </a:rPr>
              <a:t>01</a:t>
            </a:r>
            <a:endParaRPr lang="en-US" altLang="zh-CN" sz="2000" b="1">
              <a:solidFill>
                <a:srgbClr val="FFFFFF"/>
              </a:solidFill>
            </a:endParaRPr>
          </a:p>
        </p:txBody>
      </p:sp>
      <p:sp>
        <p:nvSpPr>
          <p:cNvPr id="37" name="圆角矩形 62"/>
          <p:cNvSpPr/>
          <p:nvPr>
            <p:custDataLst>
              <p:tags r:id="rId5"/>
            </p:custDataLst>
          </p:nvPr>
        </p:nvSpPr>
        <p:spPr>
          <a:xfrm>
            <a:off x="4317365" y="2386330"/>
            <a:ext cx="2353310" cy="3067050"/>
          </a:xfrm>
          <a:prstGeom prst="roundRect">
            <a:avLst/>
          </a:prstGeom>
          <a:solidFill>
            <a:schemeClr val="accent1"/>
          </a:solidFill>
          <a:ln>
            <a:noFill/>
          </a:ln>
          <a:effectLst>
            <a:outerShdw blurRad="292100" dist="114300" dir="9000000" sx="102000" sy="102000" algn="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38" name="文本框 37"/>
          <p:cNvSpPr txBox="1"/>
          <p:nvPr>
            <p:custDataLst>
              <p:tags r:id="rId6"/>
            </p:custDataLst>
          </p:nvPr>
        </p:nvSpPr>
        <p:spPr>
          <a:xfrm>
            <a:off x="4509728" y="3185924"/>
            <a:ext cx="1969546" cy="2894739"/>
          </a:xfrm>
          <a:prstGeom prst="rect">
            <a:avLst/>
          </a:prstGeom>
          <a:noFill/>
        </p:spPr>
        <p:txBody>
          <a:bodyPr wrap="square" rtlCol="0" anchor="t" anchorCtr="0">
            <a:normAutofit/>
          </a:bodyPr>
          <a:lstStyle/>
          <a:p>
            <a:pPr marL="0" lvl="0" indent="0" algn="l" eaLnBrk="1" latinLnBrk="0" hangingPunct="1">
              <a:lnSpc>
                <a:spcPct val="130000"/>
              </a:lnSpc>
              <a:spcBef>
                <a:spcPts val="0"/>
              </a:spcBef>
              <a:spcAft>
                <a:spcPts val="0"/>
              </a:spcAft>
              <a:buSzPct val="100000"/>
            </a:pPr>
            <a:r>
              <a:rPr lang="zh-CN" altLang="en-US" sz="2000" dirty="0">
                <a:solidFill>
                  <a:srgbClr val="FFFFFF"/>
                </a:solidFill>
                <a:uFillTx/>
                <a:latin typeface="Arial" panose="020B0604020202020204" pitchFamily="34" charset="0"/>
                <a:ea typeface="微软雅黑" panose="020B0503020204020204" pitchFamily="34" charset="-122"/>
              </a:rPr>
              <a:t>二是减少CPU与主存储器之间的通信量</a:t>
            </a:r>
            <a:endParaRPr lang="zh-CN" altLang="en-US" sz="2000" dirty="0">
              <a:solidFill>
                <a:srgbClr val="FFFFFF"/>
              </a:solidFill>
              <a:uFillTx/>
              <a:latin typeface="Arial" panose="020B0604020202020204" pitchFamily="34" charset="0"/>
              <a:ea typeface="微软雅黑" panose="020B0503020204020204" pitchFamily="34" charset="-122"/>
            </a:endParaRPr>
          </a:p>
        </p:txBody>
      </p:sp>
      <p:sp>
        <p:nvSpPr>
          <p:cNvPr id="47" name="椭圆 46"/>
          <p:cNvSpPr/>
          <p:nvPr>
            <p:custDataLst>
              <p:tags r:id="rId7"/>
            </p:custDataLst>
          </p:nvPr>
        </p:nvSpPr>
        <p:spPr>
          <a:xfrm>
            <a:off x="6224490" y="2605153"/>
            <a:ext cx="233830" cy="23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2" name="文本框 51"/>
          <p:cNvSpPr txBox="1"/>
          <p:nvPr>
            <p:custDataLst>
              <p:tags r:id="rId8"/>
            </p:custDataLst>
          </p:nvPr>
        </p:nvSpPr>
        <p:spPr>
          <a:xfrm>
            <a:off x="4439327" y="2669688"/>
            <a:ext cx="600920" cy="366252"/>
          </a:xfrm>
          <a:prstGeom prst="rect">
            <a:avLst/>
          </a:prstGeom>
          <a:noFill/>
        </p:spPr>
        <p:txBody>
          <a:bodyPr wrap="square" rtlCol="0" anchor="ctr" anchorCtr="0">
            <a:noAutofit/>
          </a:bodyPr>
          <a:lstStyle/>
          <a:p>
            <a:pPr algn="ctr"/>
            <a:r>
              <a:rPr lang="en-US" altLang="zh-CN" sz="2000" b="1">
                <a:solidFill>
                  <a:srgbClr val="FFFFFF"/>
                </a:solidFill>
              </a:rPr>
              <a:t>02</a:t>
            </a:r>
            <a:endParaRPr lang="en-US" altLang="zh-CN" sz="2000" b="1">
              <a:solidFill>
                <a:srgbClr val="FFFFFF"/>
              </a:solidFill>
            </a:endParaRPr>
          </a:p>
        </p:txBody>
      </p:sp>
      <p:sp>
        <p:nvSpPr>
          <p:cNvPr id="39" name="圆角矩形 65"/>
          <p:cNvSpPr/>
          <p:nvPr>
            <p:custDataLst>
              <p:tags r:id="rId9"/>
            </p:custDataLst>
          </p:nvPr>
        </p:nvSpPr>
        <p:spPr>
          <a:xfrm>
            <a:off x="7085330" y="2386330"/>
            <a:ext cx="2353310" cy="3067050"/>
          </a:xfrm>
          <a:prstGeom prst="roundRect">
            <a:avLst/>
          </a:prstGeom>
          <a:solidFill>
            <a:schemeClr val="tx1">
              <a:lumMod val="75000"/>
              <a:lumOff val="25000"/>
            </a:schemeClr>
          </a:solidFill>
          <a:ln>
            <a:noFill/>
          </a:ln>
          <a:effectLst>
            <a:outerShdw blurRad="292100" dist="114300" dir="9000000" sx="102000" sy="102000" algn="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0" name="文本框 39"/>
          <p:cNvSpPr txBox="1"/>
          <p:nvPr>
            <p:custDataLst>
              <p:tags r:id="rId10"/>
            </p:custDataLst>
          </p:nvPr>
        </p:nvSpPr>
        <p:spPr>
          <a:xfrm>
            <a:off x="7277569" y="3185924"/>
            <a:ext cx="1969546" cy="2894739"/>
          </a:xfrm>
          <a:prstGeom prst="rect">
            <a:avLst/>
          </a:prstGeom>
          <a:noFill/>
        </p:spPr>
        <p:txBody>
          <a:bodyPr wrap="square" rtlCol="0" anchor="t" anchorCtr="0">
            <a:normAutofit/>
          </a:bodyPr>
          <a:lstStyle/>
          <a:p>
            <a:pPr marL="0" lvl="0" indent="0" algn="l" eaLnBrk="1" latinLnBrk="0" hangingPunct="1">
              <a:lnSpc>
                <a:spcPct val="130000"/>
              </a:lnSpc>
              <a:spcBef>
                <a:spcPts val="0"/>
              </a:spcBef>
              <a:spcAft>
                <a:spcPts val="0"/>
              </a:spcAft>
              <a:buSzPct val="100000"/>
            </a:pPr>
            <a:r>
              <a:rPr lang="zh-CN" altLang="en-US" sz="2000" dirty="0">
                <a:solidFill>
                  <a:srgbClr val="FFFFFF"/>
                </a:solidFill>
                <a:uFillTx/>
                <a:latin typeface="Arial" panose="020B0604020202020204" pitchFamily="34" charset="0"/>
                <a:ea typeface="微软雅黑" panose="020B0503020204020204" pitchFamily="34" charset="-122"/>
              </a:rPr>
              <a:t>三是这种数据表示的通用性和利用率</a:t>
            </a:r>
            <a:endParaRPr lang="zh-CN" altLang="en-US" sz="2000" dirty="0">
              <a:solidFill>
                <a:srgbClr val="FFFFFF"/>
              </a:solidFill>
              <a:uFillTx/>
              <a:latin typeface="Arial" panose="020B0604020202020204" pitchFamily="34" charset="0"/>
              <a:ea typeface="微软雅黑" panose="020B0503020204020204" pitchFamily="34" charset="-122"/>
            </a:endParaRPr>
          </a:p>
        </p:txBody>
      </p:sp>
      <p:sp>
        <p:nvSpPr>
          <p:cNvPr id="48" name="椭圆 47"/>
          <p:cNvSpPr/>
          <p:nvPr>
            <p:custDataLst>
              <p:tags r:id="rId11"/>
            </p:custDataLst>
          </p:nvPr>
        </p:nvSpPr>
        <p:spPr>
          <a:xfrm>
            <a:off x="8970540" y="2605153"/>
            <a:ext cx="233830" cy="23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3" name="文本框 52"/>
          <p:cNvSpPr txBox="1"/>
          <p:nvPr>
            <p:custDataLst>
              <p:tags r:id="rId12"/>
            </p:custDataLst>
          </p:nvPr>
        </p:nvSpPr>
        <p:spPr>
          <a:xfrm>
            <a:off x="7237339" y="2669688"/>
            <a:ext cx="600920" cy="366252"/>
          </a:xfrm>
          <a:prstGeom prst="rect">
            <a:avLst/>
          </a:prstGeom>
          <a:noFill/>
        </p:spPr>
        <p:txBody>
          <a:bodyPr wrap="square" rtlCol="0" anchor="ctr" anchorCtr="0">
            <a:noAutofit/>
          </a:bodyPr>
          <a:lstStyle/>
          <a:p>
            <a:pPr algn="ctr"/>
            <a:r>
              <a:rPr lang="en-US" altLang="zh-CN" sz="2000" b="1">
                <a:solidFill>
                  <a:srgbClr val="FFFFFF"/>
                </a:solidFill>
              </a:rPr>
              <a:t>03</a:t>
            </a:r>
            <a:endParaRPr lang="en-US" altLang="zh-CN" sz="2000" b="1">
              <a:solidFill>
                <a:srgbClr val="FFFFFF"/>
              </a:solidFill>
            </a:endParaRPr>
          </a:p>
        </p:txBody>
      </p:sp>
      <p:cxnSp>
        <p:nvCxnSpPr>
          <p:cNvPr id="3" name="直接连接符 2"/>
          <p:cNvCxnSpPr/>
          <p:nvPr>
            <p:custDataLst>
              <p:tags r:id="rId1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14"/>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2.1.3 引入数据表示的原则(简答题)</a:t>
            </a:r>
            <a:endParaRPr lang="en-US" altLang="zh-CN" sz="3400" dirty="0">
              <a:solidFill>
                <a:schemeClr val="dk1">
                  <a:lumMod val="75000"/>
                </a:schemeClr>
              </a:solidFill>
              <a:latin typeface="Arial" panose="020B0604020202020204" pitchFamily="34" charset="0"/>
            </a:endParaRPr>
          </a:p>
        </p:txBody>
      </p:sp>
      <p:sp>
        <p:nvSpPr>
          <p:cNvPr id="2" name="文本框 1"/>
          <p:cNvSpPr txBox="1"/>
          <p:nvPr/>
        </p:nvSpPr>
        <p:spPr>
          <a:xfrm>
            <a:off x="1549400" y="1367155"/>
            <a:ext cx="8031480" cy="706755"/>
          </a:xfrm>
          <a:prstGeom prst="rect">
            <a:avLst/>
          </a:prstGeom>
          <a:noFill/>
        </p:spPr>
        <p:txBody>
          <a:bodyPr wrap="square" rtlCol="0" anchor="t">
            <a:spAutoFit/>
          </a:bodyPr>
          <a:lstStyle/>
          <a:p>
            <a:pPr marL="0" indent="0">
              <a:spcBef>
                <a:spcPts val="200"/>
              </a:spcBef>
              <a:spcAft>
                <a:spcPts val="200"/>
              </a:spcAft>
              <a:buClr>
                <a:schemeClr val="accent1"/>
              </a:buClr>
              <a:buSzPct val="70000"/>
              <a:buNone/>
            </a:pPr>
            <a:r>
              <a:rPr lang="zh-CN" altLang="en-US" sz="2000" b="1" dirty="0">
                <a:solidFill>
                  <a:srgbClr val="FF0000"/>
                </a:solidFill>
                <a:latin typeface="微软雅黑" panose="020B0503020204020204" pitchFamily="34" charset="-122"/>
                <a:ea typeface="微软雅黑" panose="020B0503020204020204" pitchFamily="34" charset="-122"/>
                <a:sym typeface="+mn-ea"/>
              </a:rPr>
              <a:t>从根本上讲，存储器一维线性的存储结构与要求经常使用的多维离散数据结构有着很大的差距</a:t>
            </a:r>
            <a:endParaRPr lang="zh-CN" altLang="en-US" sz="2000" b="1" dirty="0">
              <a:solidFill>
                <a:srgbClr val="FF0000"/>
              </a:solidFill>
              <a:latin typeface="微软雅黑" panose="020B0503020204020204" pitchFamily="34" charset="-122"/>
              <a:ea typeface="微软雅黑" panose="020B0503020204020204" pitchFamily="34" charset="-122"/>
              <a:sym typeface="+mn-ea"/>
            </a:endParaRPr>
          </a:p>
        </p:txBody>
      </p:sp>
      <p:pic>
        <p:nvPicPr>
          <p:cNvPr id="19" name="图片 18" descr="微信截图_20240112211134"/>
          <p:cNvPicPr>
            <a:picLocks noChangeAspect="1"/>
          </p:cNvPicPr>
          <p:nvPr>
            <p:custDataLst>
              <p:tags r:id="rId15"/>
            </p:custDataLst>
          </p:nvPr>
        </p:nvPicPr>
        <p:blipFill>
          <a:blip r:embed="rId16"/>
          <a:stretch>
            <a:fillRect/>
          </a:stretch>
        </p:blipFill>
        <p:spPr>
          <a:xfrm>
            <a:off x="9216390" y="201295"/>
            <a:ext cx="1895475" cy="485775"/>
          </a:xfrm>
          <a:prstGeom prst="rect">
            <a:avLst/>
          </a:prstGeom>
        </p:spPr>
      </p:pic>
    </p:spTree>
    <p:custDataLst>
      <p:tags r:id="rId17"/>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第</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章 数据表示与指令系统</a:t>
            </a:r>
            <a:endPar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4" name="矩形 3"/>
          <p:cNvSpPr/>
          <p:nvPr>
            <p:custDataLst>
              <p:tags r:id="rId6"/>
            </p:custDataLst>
          </p:nvPr>
        </p:nvSpPr>
        <p:spPr>
          <a:xfrm flipH="1">
            <a:off x="431652" y="541264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custDataLst>
              <p:tags r:id="rId7"/>
            </p:custDataLst>
          </p:nvPr>
        </p:nvSpPr>
        <p:spPr>
          <a:xfrm flipH="1">
            <a:off x="429112" y="4949502"/>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8"/>
            </p:custDataLst>
          </p:nvPr>
        </p:nvSpPr>
        <p:spPr>
          <a:xfrm flipH="1">
            <a:off x="430382" y="4506907"/>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custDataLst>
              <p:tags r:id="rId9"/>
            </p:custDataLst>
          </p:nvPr>
        </p:nvSpPr>
        <p:spPr>
          <a:xfrm flipH="1">
            <a:off x="432287" y="3585718"/>
            <a:ext cx="10562590" cy="889762"/>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flipH="1">
            <a:off x="431652" y="1459866"/>
            <a:ext cx="10562590" cy="2104261"/>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1"/>
            </p:custDataLst>
          </p:nvPr>
        </p:nvSpPr>
        <p:spPr>
          <a:xfrm flipH="1">
            <a:off x="432287" y="101727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933937" y="1007745"/>
            <a:ext cx="6146165" cy="451485"/>
          </a:xfrm>
          <a:prstGeom prst="rect">
            <a:avLst/>
          </a:prstGeom>
          <a:noFill/>
        </p:spPr>
        <p:txBody>
          <a:bodyPr wrap="square" rtlCol="0" anchor="t">
            <a:noAutofit/>
          </a:bodyPr>
          <a:lstStyle/>
          <a:p>
            <a:pPr>
              <a:lnSpc>
                <a:spcPct val="120000"/>
              </a:lnSpc>
            </a:pPr>
            <a:r>
              <a:rPr lang="en-US" altLang="zh-CN" b="1" dirty="0">
                <a:solidFill>
                  <a:schemeClr val="accent2"/>
                </a:solidFill>
                <a:latin typeface="微软雅黑" panose="020B0503020204020204" pitchFamily="34" charset="-122"/>
                <a:ea typeface="微软雅黑" panose="020B0503020204020204" pitchFamily="34" charset="-122"/>
              </a:rPr>
              <a:t>2.1 </a:t>
            </a:r>
            <a:r>
              <a:rPr lang="zh-CN" altLang="en-US" b="1" dirty="0">
                <a:solidFill>
                  <a:schemeClr val="accent2"/>
                </a:solidFill>
                <a:latin typeface="微软雅黑" panose="020B0503020204020204" pitchFamily="34" charset="-122"/>
                <a:ea typeface="微软雅黑" panose="020B0503020204020204" pitchFamily="34" charset="-122"/>
              </a:rPr>
              <a:t>数据表示</a:t>
            </a:r>
            <a:endParaRPr lang="en-US" altLang="zh-CN" b="1" dirty="0">
              <a:solidFill>
                <a:schemeClr val="accent2"/>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1221969" y="1459865"/>
            <a:ext cx="5765800" cy="2317109"/>
          </a:xfrm>
          <a:prstGeom prst="rect">
            <a:avLst/>
          </a:prstGeom>
          <a:noFill/>
        </p:spPr>
        <p:txBody>
          <a:bodyPr wrap="square" rtlCol="0" anchor="t">
            <a:spAutoFit/>
          </a:bodyPr>
          <a:lstStyle/>
          <a:p>
            <a:pPr eaLnBrk="1" latinLnBrk="0" hangingPunct="1">
              <a:lnSpc>
                <a:spcPct val="120000"/>
              </a:lnSpc>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2.1.1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数据表示与数据结构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软硬件划分问题的讨论</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算法层：图、树、链表、堆栈、向量（数据结构）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高级语言层：向量、数组、指针</a:t>
            </a:r>
            <a:endParaRPr lang="en-US" altLang="zh-CN" sz="16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机器语言层：数据表示</a:t>
            </a:r>
            <a:endParaRPr lang="zh-CN" altLang="en-US" sz="16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1220064" y="4506907"/>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2.1.3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引入数据表示的原则</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1221969" y="5391050"/>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2.1.5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浮点数尾数的下溢处理方法</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1221334" y="3625890"/>
            <a:ext cx="9435454" cy="728982"/>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2.1.2  </a:t>
            </a:r>
            <a:r>
              <a:rPr lang="zh-CN" altLang="en-US" sz="1800" b="1" dirty="0">
                <a:solidFill>
                  <a:schemeClr val="accent2"/>
                </a:solidFill>
                <a:latin typeface="微软雅黑" panose="020B0503020204020204" pitchFamily="34" charset="-122"/>
                <a:ea typeface="微软雅黑" panose="020B0503020204020204" pitchFamily="34" charset="-122"/>
                <a:sym typeface="+mn-ea"/>
              </a:rPr>
              <a:t>高级数据表示</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存储器一维线性的存储结构与要求经常使用的多维离散数据结构有着很大的差距</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1221969" y="4971568"/>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2.1.4  </a:t>
            </a:r>
            <a:r>
              <a:rPr lang="zh-CN" altLang="en-US" sz="1800" b="1" dirty="0">
                <a:solidFill>
                  <a:srgbClr val="FF0000"/>
                </a:solidFill>
                <a:latin typeface="微软雅黑" panose="020B0503020204020204" pitchFamily="34" charset="-122"/>
                <a:ea typeface="微软雅黑" panose="020B0503020204020204" pitchFamily="34" charset="-122"/>
                <a:sym typeface="+mn-ea"/>
              </a:rPr>
              <a:t>浮点数尾数基值的选择技术</a:t>
            </a:r>
            <a:endParaRPr lang="zh-CN" altLang="en-US" sz="1800" b="1" dirty="0">
              <a:solidFill>
                <a:srgbClr val="FF0000"/>
              </a:solidFill>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10269622" cy="5242461"/>
          </a:xfrm>
          <a:prstGeom prst="rect">
            <a:avLst/>
          </a:prstGeom>
          <a:noFill/>
        </p:spPr>
        <p:txBody>
          <a:bodyPr wrap="square" rtlCol="0">
            <a:spAutoFit/>
          </a:bodyPr>
          <a:lstStyle/>
          <a:p>
            <a:pPr marL="273050" indent="-273050">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ea typeface="微软雅黑" panose="020B0503020204020204" pitchFamily="34" charset="-122"/>
                <a:cs typeface="Arial" panose="020B0604020202020204" pitchFamily="34" charset="0"/>
              </a:rPr>
              <a:t>近年硕士毕业论文题目</a:t>
            </a:r>
            <a:endParaRPr lang="zh-CN" altLang="en-US" sz="2400" b="1" dirty="0">
              <a:solidFill>
                <a:srgbClr val="FF0000"/>
              </a:solidFill>
              <a:ea typeface="微软雅黑" panose="020B0503020204020204" pitchFamily="34" charset="-122"/>
              <a:cs typeface="Arial" panose="020B0604020202020204" pitchFamily="34" charset="0"/>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超高精度浮点运算的关键技术研究</a:t>
            </a:r>
            <a:endParaRPr lang="zh-CN" altLang="en-US" sz="2000" dirty="0">
              <a:solidFill>
                <a:schemeClr val="accent1"/>
              </a:solidFill>
              <a:ea typeface="微软雅黑" panose="020B0503020204020204" pitchFamily="34" charset="-122"/>
              <a:cs typeface="Arial" panose="020B0604020202020204" pitchFamily="34" charset="0"/>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高性能浮点乘加部件的优化设计</a:t>
            </a:r>
            <a:endParaRPr lang="zh-CN" altLang="en-US" sz="2000" dirty="0">
              <a:solidFill>
                <a:schemeClr val="accent1"/>
              </a:solidFill>
              <a:ea typeface="微软雅黑" panose="020B0503020204020204" pitchFamily="34" charset="-122"/>
              <a:cs typeface="Arial" panose="020B0604020202020204" pitchFamily="34" charset="0"/>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六十四位浮点乘加器的设计与实现</a:t>
            </a:r>
            <a:endParaRPr lang="zh-CN" altLang="en-US" sz="2000" dirty="0">
              <a:solidFill>
                <a:schemeClr val="accent1"/>
              </a:solidFill>
              <a:ea typeface="微软雅黑" panose="020B0503020204020204" pitchFamily="34" charset="-122"/>
              <a:cs typeface="Arial" panose="020B0604020202020204" pitchFamily="34" charset="0"/>
            </a:endParaRPr>
          </a:p>
          <a:p>
            <a:pPr marL="273050" indent="-273050">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ea typeface="微软雅黑" panose="020B0503020204020204" pitchFamily="34" charset="-122"/>
                <a:cs typeface="Arial" panose="020B0604020202020204" pitchFamily="34" charset="0"/>
              </a:rPr>
              <a:t>经典故事</a:t>
            </a:r>
            <a:endParaRPr lang="zh-CN" altLang="en-US" sz="2400" b="1" dirty="0">
              <a:solidFill>
                <a:srgbClr val="FF0000"/>
              </a:solidFill>
              <a:ea typeface="微软雅黑" panose="020B0503020204020204" pitchFamily="34" charset="-122"/>
              <a:cs typeface="Arial" panose="020B0604020202020204" pitchFamily="34" charset="0"/>
            </a:endParaRPr>
          </a:p>
          <a:p>
            <a:pPr marL="704850" lvl="1" indent="-273050">
              <a:spcBef>
                <a:spcPts val="200"/>
              </a:spcBef>
              <a:spcAft>
                <a:spcPts val="200"/>
              </a:spcAft>
              <a:buClr>
                <a:schemeClr val="accent1"/>
              </a:buClr>
              <a:buSzPct val="70000"/>
              <a:buFont typeface="Wingdings" panose="05000000000000000000" pitchFamily="2" charset="2"/>
              <a:buChar char="l"/>
            </a:pPr>
            <a:r>
              <a:rPr lang="en-US" altLang="zh-CN" sz="2000" dirty="0">
                <a:solidFill>
                  <a:schemeClr val="accent1"/>
                </a:solidFill>
                <a:ea typeface="微软雅黑" panose="020B0503020204020204" pitchFamily="34" charset="-122"/>
                <a:cs typeface="Arial" panose="020B0604020202020204" pitchFamily="34" charset="0"/>
              </a:rPr>
              <a:t>Pentium FDIV bug</a:t>
            </a:r>
            <a:endParaRPr lang="en-US" altLang="zh-CN" sz="2000" dirty="0">
              <a:solidFill>
                <a:schemeClr val="accent1"/>
              </a:solidFill>
              <a:ea typeface="微软雅黑" panose="020B0503020204020204" pitchFamily="34" charset="-122"/>
              <a:cs typeface="Arial" panose="020B0604020202020204" pitchFamily="34" charset="0"/>
            </a:endParaRPr>
          </a:p>
          <a:p>
            <a:pPr marL="1136650" lvl="2" indent="-273050">
              <a:spcBef>
                <a:spcPts val="200"/>
              </a:spcBef>
              <a:spcAft>
                <a:spcPts val="200"/>
              </a:spcAft>
              <a:buClr>
                <a:schemeClr val="accent1"/>
              </a:buClr>
              <a:buSzPct val="70000"/>
              <a:buFont typeface="Wingdings" panose="05000000000000000000" pitchFamily="2" charset="2"/>
              <a:buChar char="l"/>
            </a:pPr>
            <a:r>
              <a:rPr lang="en-US" altLang="zh-CN" sz="2000" dirty="0">
                <a:solidFill>
                  <a:schemeClr val="accent1"/>
                </a:solidFill>
                <a:ea typeface="微软雅黑" panose="020B0503020204020204" pitchFamily="34" charset="-122"/>
                <a:cs typeface="Arial" panose="020B0604020202020204" pitchFamily="34" charset="0"/>
              </a:rPr>
              <a:t>The Pentium FDIV bug was a bug in Intel 's original Pentium floating point unit (FPU)</a:t>
            </a:r>
            <a:endParaRPr lang="en-US" altLang="zh-CN" sz="2000" dirty="0">
              <a:solidFill>
                <a:schemeClr val="accent1"/>
              </a:solidFill>
              <a:ea typeface="微软雅黑" panose="020B0503020204020204" pitchFamily="34" charset="-122"/>
              <a:cs typeface="Arial" panose="020B0604020202020204" pitchFamily="34" charset="0"/>
            </a:endParaRPr>
          </a:p>
          <a:p>
            <a:pPr marL="1136650" lvl="2" indent="-273050">
              <a:spcBef>
                <a:spcPts val="200"/>
              </a:spcBef>
              <a:spcAft>
                <a:spcPts val="200"/>
              </a:spcAft>
              <a:buClr>
                <a:schemeClr val="accent1"/>
              </a:buClr>
              <a:buSzPct val="70000"/>
              <a:buFont typeface="Wingdings" panose="05000000000000000000" pitchFamily="2" charset="2"/>
              <a:buChar char="l"/>
            </a:pPr>
            <a:r>
              <a:rPr lang="en-US" altLang="zh-CN" sz="2000" dirty="0">
                <a:solidFill>
                  <a:schemeClr val="accent1"/>
                </a:solidFill>
                <a:ea typeface="微软雅黑" panose="020B0503020204020204" pitchFamily="34" charset="-122"/>
                <a:cs typeface="Arial" panose="020B0604020202020204" pitchFamily="34" charset="0"/>
              </a:rPr>
              <a:t>1994</a:t>
            </a:r>
            <a:r>
              <a:rPr lang="zh-CN" altLang="en-US" sz="2000" dirty="0">
                <a:solidFill>
                  <a:schemeClr val="accent1"/>
                </a:solidFill>
                <a:ea typeface="微软雅黑" panose="020B0503020204020204" pitchFamily="34" charset="-122"/>
                <a:cs typeface="Arial" panose="020B0604020202020204" pitchFamily="34" charset="0"/>
              </a:rPr>
              <a:t>年</a:t>
            </a:r>
            <a:r>
              <a:rPr lang="en-US" altLang="zh-CN" sz="2000" dirty="0">
                <a:solidFill>
                  <a:schemeClr val="accent1"/>
                </a:solidFill>
                <a:ea typeface="微软雅黑" panose="020B0503020204020204" pitchFamily="34" charset="-122"/>
                <a:cs typeface="Arial" panose="020B0604020202020204" pitchFamily="34" charset="0"/>
              </a:rPr>
              <a:t>10</a:t>
            </a:r>
            <a:r>
              <a:rPr lang="zh-CN" altLang="en-US" sz="2000" dirty="0">
                <a:solidFill>
                  <a:schemeClr val="accent1"/>
                </a:solidFill>
                <a:ea typeface="微软雅黑" panose="020B0503020204020204" pitchFamily="34" charset="-122"/>
                <a:cs typeface="Arial" panose="020B0604020202020204" pitchFamily="34" charset="0"/>
              </a:rPr>
              <a:t>月，美国弗吉尼亚州</a:t>
            </a:r>
            <a:r>
              <a:rPr lang="en-US" altLang="zh-CN" sz="2000" dirty="0">
                <a:solidFill>
                  <a:schemeClr val="accent1"/>
                </a:solidFill>
                <a:ea typeface="微软雅黑" panose="020B0503020204020204" pitchFamily="34" charset="-122"/>
                <a:cs typeface="Arial" panose="020B0604020202020204" pitchFamily="34" charset="0"/>
              </a:rPr>
              <a:t>Lynchburg College</a:t>
            </a:r>
            <a:r>
              <a:rPr lang="zh-CN" altLang="en-US" sz="2000" dirty="0">
                <a:solidFill>
                  <a:schemeClr val="accent1"/>
                </a:solidFill>
                <a:ea typeface="微软雅黑" panose="020B0503020204020204" pitchFamily="34" charset="-122"/>
                <a:cs typeface="Arial" panose="020B0604020202020204" pitchFamily="34" charset="0"/>
              </a:rPr>
              <a:t>数学系教授</a:t>
            </a:r>
            <a:r>
              <a:rPr lang="en-US" altLang="zh-CN" sz="2000" dirty="0">
                <a:solidFill>
                  <a:schemeClr val="accent1"/>
                </a:solidFill>
                <a:ea typeface="微软雅黑" panose="020B0503020204020204" pitchFamily="34" charset="-122"/>
                <a:cs typeface="Arial" panose="020B0604020202020204" pitchFamily="34" charset="0"/>
              </a:rPr>
              <a:t>Thomas Nicely</a:t>
            </a:r>
            <a:r>
              <a:rPr lang="zh-CN" altLang="en-US" sz="2000" dirty="0">
                <a:solidFill>
                  <a:schemeClr val="accent1"/>
                </a:solidFill>
                <a:ea typeface="微软雅黑" panose="020B0503020204020204" pitchFamily="34" charset="-122"/>
                <a:cs typeface="Arial" panose="020B0604020202020204" pitchFamily="34" charset="0"/>
              </a:rPr>
              <a:t>发现用电脑处理长除法时一直出错。他用一个数字去除以</a:t>
            </a:r>
            <a:r>
              <a:rPr lang="en-US" altLang="zh-CN" sz="2000" dirty="0">
                <a:solidFill>
                  <a:schemeClr val="accent1"/>
                </a:solidFill>
                <a:ea typeface="微软雅黑" panose="020B0503020204020204" pitchFamily="34" charset="-122"/>
                <a:cs typeface="Arial" panose="020B0604020202020204" pitchFamily="34" charset="0"/>
              </a:rPr>
              <a:t>824,633,702,441</a:t>
            </a:r>
            <a:r>
              <a:rPr lang="zh-CN" altLang="en-US" sz="2000" dirty="0">
                <a:solidFill>
                  <a:schemeClr val="accent1"/>
                </a:solidFill>
                <a:ea typeface="微软雅黑" panose="020B0503020204020204" pitchFamily="34" charset="-122"/>
                <a:cs typeface="Arial" panose="020B0604020202020204" pitchFamily="34" charset="0"/>
              </a:rPr>
              <a:t>时，答案一直是错误的。事后发现原因是英特尔为了加速运算，将整个乘法表烧录在处理器上面，存在输入错误。这些错误其实不容易显现，在运算过程中，它会自动修复错误，只有几个二进制的数字组，才会造成完全错误的结果。</a:t>
            </a:r>
            <a:endParaRPr lang="zh-CN" altLang="en-US" sz="2000" dirty="0">
              <a:solidFill>
                <a:schemeClr val="accent1"/>
              </a:solidFill>
              <a:ea typeface="微软雅黑" panose="020B0503020204020204" pitchFamily="34" charset="-122"/>
              <a:cs typeface="Arial" panose="020B0604020202020204" pitchFamily="34" charset="0"/>
            </a:endParaRPr>
          </a:p>
          <a:p>
            <a:pPr marL="1136650" lvl="2" indent="-273050">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大约</a:t>
            </a:r>
            <a:r>
              <a:rPr lang="en-US" altLang="zh-CN" sz="2000" dirty="0">
                <a:solidFill>
                  <a:schemeClr val="accent1"/>
                </a:solidFill>
                <a:ea typeface="微软雅黑" panose="020B0503020204020204" pitchFamily="34" charset="-122"/>
                <a:cs typeface="Arial" panose="020B0604020202020204" pitchFamily="34" charset="0"/>
              </a:rPr>
              <a:t>90</a:t>
            </a:r>
            <a:r>
              <a:rPr lang="zh-CN" altLang="en-US" sz="2000" dirty="0">
                <a:solidFill>
                  <a:schemeClr val="accent1"/>
                </a:solidFill>
                <a:ea typeface="微软雅黑" panose="020B0503020204020204" pitchFamily="34" charset="-122"/>
                <a:cs typeface="Arial" panose="020B0604020202020204" pitchFamily="34" charset="0"/>
              </a:rPr>
              <a:t>亿个长除法中会有一个错误。依照计算，平均无故障时间</a:t>
            </a:r>
            <a:r>
              <a:rPr lang="en-US" altLang="zh-CN" sz="2000" dirty="0">
                <a:solidFill>
                  <a:schemeClr val="accent1"/>
                </a:solidFill>
                <a:ea typeface="微软雅黑" panose="020B0503020204020204" pitchFamily="34" charset="-122"/>
                <a:cs typeface="Arial" panose="020B0604020202020204" pitchFamily="34" charset="0"/>
              </a:rPr>
              <a:t>(MTBF)</a:t>
            </a:r>
            <a:r>
              <a:rPr lang="zh-CN" altLang="en-US" sz="2000" dirty="0">
                <a:solidFill>
                  <a:schemeClr val="accent1"/>
                </a:solidFill>
                <a:ea typeface="微软雅黑" panose="020B0503020204020204" pitchFamily="34" charset="-122"/>
                <a:cs typeface="Arial" panose="020B0604020202020204" pitchFamily="34" charset="0"/>
              </a:rPr>
              <a:t>大概是七百年发生一次，所以几乎是不可能发生。 </a:t>
            </a:r>
            <a:endParaRPr lang="zh-CN" altLang="en-US" sz="2000" dirty="0">
              <a:solidFill>
                <a:schemeClr val="accent1"/>
              </a:solidFill>
              <a:ea typeface="微软雅黑" panose="020B0503020204020204" pitchFamily="34" charset="-122"/>
              <a:cs typeface="Arial" panose="020B0604020202020204" pitchFamily="34" charset="0"/>
            </a:endParaRPr>
          </a:p>
        </p:txBody>
      </p:sp>
      <p:sp>
        <p:nvSpPr>
          <p:cNvPr id="8"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99043" y="1079848"/>
            <a:ext cx="9051741" cy="4142416"/>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ea typeface="微软雅黑" panose="020B0503020204020204" pitchFamily="34" charset="-122"/>
                <a:cs typeface="Arial" panose="020B0604020202020204" pitchFamily="34" charset="0"/>
              </a:rPr>
              <a:t>在机器中，用浮点数表示数学中的实数，比用定点数表示数据中的实数有更大的表示范围。</a:t>
            </a:r>
            <a:endParaRPr lang="zh-CN" altLang="en-US" sz="2400" dirty="0">
              <a:solidFill>
                <a:schemeClr val="accent1"/>
              </a:solidFill>
              <a:ea typeface="微软雅黑" panose="020B0503020204020204" pitchFamily="34" charset="-122"/>
              <a:cs typeface="Arial" panose="020B0604020202020204" pitchFamily="34"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浮点数的一般格式：</a:t>
            </a:r>
            <a:endParaRPr lang="en-US" altLang="zh-CN" sz="2400" b="1" dirty="0">
              <a:solidFill>
                <a:schemeClr val="accent1"/>
              </a:solidFill>
              <a:ea typeface="微软雅黑" panose="020B0503020204020204" pitchFamily="34" charset="-122"/>
              <a:cs typeface="Arial" panose="020B0604020202020204" pitchFamily="34" charset="0"/>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endParaRPr lang="en-US" altLang="zh-CN" sz="2400" b="1" dirty="0">
              <a:solidFill>
                <a:schemeClr val="accent1"/>
              </a:solidFill>
              <a:ea typeface="微软雅黑" panose="020B0503020204020204" pitchFamily="34" charset="-122"/>
              <a:cs typeface="Arial" panose="020B0604020202020204" pitchFamily="34" charset="0"/>
            </a:endParaRPr>
          </a:p>
          <a:p>
            <a:pPr>
              <a:lnSpc>
                <a:spcPct val="130000"/>
              </a:lnSpc>
              <a:spcBef>
                <a:spcPts val="200"/>
              </a:spcBef>
              <a:spcAft>
                <a:spcPts val="200"/>
              </a:spcAft>
              <a:buClr>
                <a:schemeClr val="accent1"/>
              </a:buClr>
              <a:buSzPct val="70000"/>
            </a:pPr>
            <a:endParaRPr lang="en-US" altLang="zh-CN" sz="2400" b="1"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en-US" altLang="zh-CN" sz="2400" dirty="0">
                <a:solidFill>
                  <a:srgbClr val="FF0000"/>
                </a:solidFill>
                <a:ea typeface="微软雅黑" panose="020B0503020204020204" pitchFamily="34" charset="-122"/>
                <a:cs typeface="Arial" panose="020B0604020202020204" pitchFamily="34" charset="0"/>
              </a:rPr>
              <a:t>p</a:t>
            </a:r>
            <a:r>
              <a:rPr lang="zh-CN" altLang="en-US" sz="2400" dirty="0">
                <a:solidFill>
                  <a:schemeClr val="accent1"/>
                </a:solidFill>
                <a:ea typeface="微软雅黑" panose="020B0503020204020204" pitchFamily="34" charset="-122"/>
                <a:cs typeface="Arial" panose="020B0604020202020204" pitchFamily="34" charset="0"/>
              </a:rPr>
              <a:t>：主要影响可表示数的范围大小（阶码在所有机器中采用的都是二进制）</a:t>
            </a:r>
            <a:endParaRPr lang="zh-CN" altLang="en-US" sz="2400"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en-US" altLang="zh-CN" sz="2400" dirty="0">
                <a:solidFill>
                  <a:srgbClr val="FF0000"/>
                </a:solidFill>
                <a:ea typeface="微软雅黑" panose="020B0503020204020204" pitchFamily="34" charset="-122"/>
                <a:cs typeface="Arial" panose="020B0604020202020204" pitchFamily="34" charset="0"/>
              </a:rPr>
              <a:t>m</a:t>
            </a:r>
            <a:r>
              <a:rPr lang="zh-CN" altLang="en-US" sz="2400" dirty="0">
                <a:solidFill>
                  <a:schemeClr val="accent1"/>
                </a:solidFill>
                <a:ea typeface="微软雅黑" panose="020B0503020204020204" pitchFamily="34" charset="-122"/>
                <a:cs typeface="Arial" panose="020B0604020202020204" pitchFamily="34" charset="0"/>
              </a:rPr>
              <a:t>：主要影响可表示数的精度</a:t>
            </a:r>
            <a:endParaRPr lang="en-US" altLang="zh-CN" sz="2400" dirty="0">
              <a:solidFill>
                <a:schemeClr val="accent1"/>
              </a:solidFill>
              <a:ea typeface="微软雅黑" panose="020B0503020204020204" pitchFamily="34" charset="-122"/>
              <a:cs typeface="Arial" panose="020B0604020202020204" pitchFamily="34" charset="0"/>
            </a:endParaRPr>
          </a:p>
        </p:txBody>
      </p:sp>
      <p:sp>
        <p:nvSpPr>
          <p:cNvPr id="3" name="文本框 2"/>
          <p:cNvSpPr txBox="1"/>
          <p:nvPr/>
        </p:nvSpPr>
        <p:spPr>
          <a:xfrm>
            <a:off x="699043" y="5362964"/>
            <a:ext cx="9189502" cy="461665"/>
          </a:xfrm>
          <a:prstGeom prst="rect">
            <a:avLst/>
          </a:prstGeom>
          <a:noFill/>
        </p:spPr>
        <p:txBody>
          <a:bodyPr wrap="square" rtlCol="0">
            <a:spAutoFit/>
          </a:bodyPr>
          <a:lstStyle/>
          <a:p>
            <a:r>
              <a:rPr kumimoji="0" lang="zh-CN" altLang="en-US" sz="2400" b="1" i="0" u="none" strike="noStrike" kern="1200" cap="none" spc="0" normalizeH="0" baseline="0" noProof="0" dirty="0">
                <a:ln>
                  <a:noFill/>
                </a:ln>
                <a:solidFill>
                  <a:srgbClr val="0000CC"/>
                </a:solidFill>
                <a:effectLst/>
                <a:uLnTx/>
                <a:uFillTx/>
                <a:ea typeface="微软雅黑" panose="020B0503020204020204" pitchFamily="34" charset="-122"/>
                <a:cs typeface="Arial" panose="020B0604020202020204" pitchFamily="34" charset="0"/>
              </a:rPr>
              <a:t>当机器字长确定之后，结构设计者根据需要确定</a:t>
            </a:r>
            <a:r>
              <a:rPr kumimoji="0" lang="en-US" altLang="zh-CN" sz="2400" b="1" i="0" u="none" strike="noStrike" kern="1200" cap="none" spc="0" normalizeH="0" baseline="0" noProof="0" dirty="0">
                <a:ln>
                  <a:noFill/>
                </a:ln>
                <a:solidFill>
                  <a:srgbClr val="0000CC"/>
                </a:solidFill>
                <a:effectLst/>
                <a:uLnTx/>
                <a:uFillTx/>
                <a:ea typeface="微软雅黑" panose="020B0503020204020204" pitchFamily="34" charset="-122"/>
                <a:cs typeface="Arial" panose="020B0604020202020204" pitchFamily="34" charset="0"/>
              </a:rPr>
              <a:t>p</a:t>
            </a:r>
            <a:r>
              <a:rPr kumimoji="0" lang="zh-CN" altLang="en-US" sz="2400" b="1" i="0" u="none" strike="noStrike" kern="1200" cap="none" spc="0" normalizeH="0" baseline="0" noProof="0" dirty="0">
                <a:ln>
                  <a:noFill/>
                </a:ln>
                <a:solidFill>
                  <a:srgbClr val="0000CC"/>
                </a:solidFill>
                <a:effectLst/>
                <a:uLnTx/>
                <a:uFillTx/>
                <a:ea typeface="微软雅黑" panose="020B0503020204020204" pitchFamily="34" charset="-122"/>
                <a:cs typeface="Arial" panose="020B0604020202020204" pitchFamily="34" charset="0"/>
              </a:rPr>
              <a:t>和</a:t>
            </a:r>
            <a:r>
              <a:rPr kumimoji="0" lang="en-US" altLang="zh-CN" sz="2400" b="1" i="0" u="none" strike="noStrike" kern="1200" cap="none" spc="0" normalizeH="0" baseline="0" noProof="0" dirty="0">
                <a:ln>
                  <a:noFill/>
                </a:ln>
                <a:solidFill>
                  <a:srgbClr val="0000CC"/>
                </a:solidFill>
                <a:effectLst/>
                <a:uLnTx/>
                <a:uFillTx/>
                <a:ea typeface="微软雅黑" panose="020B0503020204020204" pitchFamily="34" charset="-122"/>
                <a:cs typeface="Arial" panose="020B0604020202020204" pitchFamily="34" charset="0"/>
              </a:rPr>
              <a:t>m</a:t>
            </a:r>
            <a:r>
              <a:rPr kumimoji="0" lang="zh-CN" altLang="en-US" sz="2400" b="1" i="0" u="none" strike="noStrike" kern="1200" cap="none" spc="0" normalizeH="0" baseline="0" noProof="0" dirty="0">
                <a:ln>
                  <a:noFill/>
                </a:ln>
                <a:solidFill>
                  <a:srgbClr val="0000CC"/>
                </a:solidFill>
                <a:effectLst/>
                <a:uLnTx/>
                <a:uFillTx/>
                <a:ea typeface="微软雅黑" panose="020B0503020204020204" pitchFamily="34" charset="-122"/>
                <a:cs typeface="Arial" panose="020B0604020202020204" pitchFamily="34" charset="0"/>
              </a:rPr>
              <a:t>的大小。</a:t>
            </a:r>
            <a:endParaRPr kumimoji="0" lang="zh-CN" altLang="en-US" sz="2400" b="1" i="0" u="none" strike="noStrike" kern="1200" cap="none" spc="0" normalizeH="0" baseline="0" noProof="0" dirty="0">
              <a:ln>
                <a:noFill/>
              </a:ln>
              <a:solidFill>
                <a:srgbClr val="0000CC"/>
              </a:solidFill>
              <a:effectLst/>
              <a:uLnTx/>
              <a:uFillTx/>
              <a:ea typeface="微软雅黑" panose="020B0503020204020204" pitchFamily="34" charset="-122"/>
              <a:cs typeface="Arial" panose="020B0604020202020204" pitchFamily="34" charset="0"/>
            </a:endParaRPr>
          </a:p>
        </p:txBody>
      </p:sp>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graphicFrame>
        <p:nvGraphicFramePr>
          <p:cNvPr id="4" name="表格 3"/>
          <p:cNvGraphicFramePr>
            <a:graphicFrameLocks noGrp="1"/>
          </p:cNvGraphicFramePr>
          <p:nvPr/>
        </p:nvGraphicFramePr>
        <p:xfrm>
          <a:off x="2792412" y="3146858"/>
          <a:ext cx="5937252" cy="370840"/>
        </p:xfrm>
        <a:graphic>
          <a:graphicData uri="http://schemas.openxmlformats.org/drawingml/2006/table">
            <a:tbl>
              <a:tblPr firstRow="1" bandRow="1"/>
              <a:tblGrid>
                <a:gridCol w="394442"/>
                <a:gridCol w="1872208"/>
                <a:gridCol w="432048"/>
                <a:gridCol w="3238554"/>
              </a:tblGrid>
              <a:tr h="370840">
                <a:tc>
                  <a:txBody>
                    <a:bodyPr/>
                    <a:lstStyle/>
                    <a:p>
                      <a:pPr algn="ctr"/>
                      <a:r>
                        <a:rPr lang="en-US" altLang="zh-CN" sz="1400" dirty="0" err="1"/>
                        <a:t>Jf</a:t>
                      </a:r>
                      <a:endParaRPr lang="zh-CN" altLang="en-US" sz="1400" dirty="0"/>
                    </a:p>
                  </a:txBody>
                  <a:tcPr anchor="ctr"/>
                </a:tc>
                <a:tc>
                  <a:txBody>
                    <a:bodyPr/>
                    <a:lstStyle/>
                    <a:p>
                      <a:r>
                        <a:rPr lang="zh-CN" altLang="en-US" sz="1400" dirty="0"/>
                        <a:t>阶码</a:t>
                      </a:r>
                      <a:endParaRPr lang="zh-CN" altLang="en-US" sz="1400" dirty="0"/>
                    </a:p>
                  </a:txBody>
                  <a:tcPr anchor="ctr"/>
                </a:tc>
                <a:tc>
                  <a:txBody>
                    <a:bodyPr/>
                    <a:lstStyle/>
                    <a:p>
                      <a:pPr algn="ctr"/>
                      <a:r>
                        <a:rPr lang="en-US" altLang="zh-CN" sz="1400" dirty="0"/>
                        <a:t>Sf</a:t>
                      </a:r>
                      <a:endParaRPr lang="zh-CN" altLang="en-US" sz="1400" dirty="0"/>
                    </a:p>
                  </a:txBody>
                  <a:tcPr anchor="ctr"/>
                </a:tc>
                <a:tc>
                  <a:txBody>
                    <a:bodyPr/>
                    <a:lstStyle/>
                    <a:p>
                      <a:r>
                        <a:rPr lang="zh-CN" altLang="en-US" sz="1400" dirty="0"/>
                        <a:t>尾数</a:t>
                      </a:r>
                      <a:endParaRPr lang="zh-CN" altLang="en-US" sz="1400" dirty="0"/>
                    </a:p>
                  </a:txBody>
                  <a:tcPr anchor="ctr"/>
                </a:tc>
              </a:tr>
            </a:tbl>
          </a:graphicData>
        </a:graphic>
      </p:graphicFrame>
      <p:sp>
        <p:nvSpPr>
          <p:cNvPr id="5" name="文本框 4"/>
          <p:cNvSpPr txBox="1"/>
          <p:nvPr/>
        </p:nvSpPr>
        <p:spPr>
          <a:xfrm>
            <a:off x="3978942" y="2745856"/>
            <a:ext cx="297206" cy="307777"/>
          </a:xfrm>
          <a:prstGeom prst="rect">
            <a:avLst/>
          </a:prstGeom>
          <a:solidFill>
            <a:schemeClr val="accent2">
              <a:lumMod val="75000"/>
            </a:schemeClr>
          </a:solidFill>
        </p:spPr>
        <p:txBody>
          <a:bodyPr wrap="square" rtlCol="0" anchor="ctr">
            <a:spAutoFit/>
          </a:bodyPr>
          <a:lstStyle/>
          <a:p>
            <a:pPr algn="ctr"/>
            <a:r>
              <a:rPr lang="en-US" altLang="zh-CN" sz="1400" dirty="0"/>
              <a:t>p</a:t>
            </a:r>
            <a:endParaRPr lang="zh-CN" altLang="en-US" sz="1400" dirty="0"/>
          </a:p>
        </p:txBody>
      </p:sp>
      <p:sp>
        <p:nvSpPr>
          <p:cNvPr id="8" name="文本框 7"/>
          <p:cNvSpPr txBox="1"/>
          <p:nvPr/>
        </p:nvSpPr>
        <p:spPr>
          <a:xfrm>
            <a:off x="6918412" y="2745856"/>
            <a:ext cx="297206" cy="307777"/>
          </a:xfrm>
          <a:prstGeom prst="rect">
            <a:avLst/>
          </a:prstGeom>
          <a:solidFill>
            <a:schemeClr val="accent2">
              <a:lumMod val="75000"/>
            </a:schemeClr>
          </a:solidFill>
        </p:spPr>
        <p:txBody>
          <a:bodyPr wrap="square" rtlCol="0" anchor="ctr">
            <a:spAutoFit/>
          </a:bodyPr>
          <a:lstStyle>
            <a:defPPr>
              <a:defRPr lang="zh-CN"/>
            </a:defPPr>
            <a:lvl1pPr algn="ctr">
              <a:defRPr sz="1400"/>
            </a:lvl1pPr>
          </a:lstStyle>
          <a:p>
            <a:r>
              <a:rPr lang="en-US" altLang="zh-CN" dirty="0"/>
              <a:t>m</a:t>
            </a:r>
            <a:endParaRPr lang="zh-CN" altLang="en-US" dirty="0"/>
          </a:p>
        </p:txBody>
      </p:sp>
      <p:cxnSp>
        <p:nvCxnSpPr>
          <p:cNvPr id="7" name="直接连接符 6"/>
          <p:cNvCxnSpPr>
            <a:endCxn id="5" idx="1"/>
          </p:cNvCxnSpPr>
          <p:nvPr/>
        </p:nvCxnSpPr>
        <p:spPr bwMode="auto">
          <a:xfrm flipV="1">
            <a:off x="3186854" y="2899745"/>
            <a:ext cx="792088" cy="24711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 name="直接连接符 10"/>
          <p:cNvCxnSpPr>
            <a:stCxn id="5" idx="3"/>
          </p:cNvCxnSpPr>
          <p:nvPr/>
        </p:nvCxnSpPr>
        <p:spPr bwMode="auto">
          <a:xfrm>
            <a:off x="4276148" y="2899745"/>
            <a:ext cx="782914" cy="24711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p:cNvCxnSpPr>
            <a:stCxn id="8" idx="1"/>
            <a:endCxn id="4" idx="0"/>
          </p:cNvCxnSpPr>
          <p:nvPr/>
        </p:nvCxnSpPr>
        <p:spPr bwMode="auto">
          <a:xfrm flipH="1">
            <a:off x="5761038" y="2899745"/>
            <a:ext cx="1157374" cy="24711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stCxn id="8" idx="3"/>
          </p:cNvCxnSpPr>
          <p:nvPr/>
        </p:nvCxnSpPr>
        <p:spPr bwMode="auto">
          <a:xfrm>
            <a:off x="7215618" y="2899745"/>
            <a:ext cx="1220314" cy="24141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4" name="文本框 23"/>
          <p:cNvSpPr txBox="1"/>
          <p:nvPr/>
        </p:nvSpPr>
        <p:spPr>
          <a:xfrm>
            <a:off x="2792412" y="2833383"/>
            <a:ext cx="297206" cy="307777"/>
          </a:xfrm>
          <a:prstGeom prst="rect">
            <a:avLst/>
          </a:prstGeom>
          <a:noFill/>
        </p:spPr>
        <p:txBody>
          <a:bodyPr wrap="square" rtlCol="0" anchor="ctr">
            <a:spAutoFit/>
          </a:bodyPr>
          <a:lstStyle/>
          <a:p>
            <a:pPr algn="ctr"/>
            <a:r>
              <a:rPr lang="en-US" altLang="zh-CN" sz="1400" dirty="0"/>
              <a:t>1</a:t>
            </a:r>
            <a:endParaRPr lang="zh-CN" altLang="en-US" sz="1400" dirty="0"/>
          </a:p>
        </p:txBody>
      </p:sp>
      <p:sp>
        <p:nvSpPr>
          <p:cNvPr id="25" name="文本框 24"/>
          <p:cNvSpPr txBox="1"/>
          <p:nvPr/>
        </p:nvSpPr>
        <p:spPr>
          <a:xfrm>
            <a:off x="5127054" y="2839082"/>
            <a:ext cx="297206" cy="307777"/>
          </a:xfrm>
          <a:prstGeom prst="rect">
            <a:avLst/>
          </a:prstGeom>
          <a:noFill/>
        </p:spPr>
        <p:txBody>
          <a:bodyPr wrap="square" rtlCol="0" anchor="ctr">
            <a:spAutoFit/>
          </a:bodyPr>
          <a:lstStyle/>
          <a:p>
            <a:pPr algn="ctr"/>
            <a:r>
              <a:rPr lang="en-US" altLang="zh-CN" sz="1400" dirty="0"/>
              <a:t>1</a:t>
            </a:r>
            <a:endParaRPr lang="zh-CN" altLang="en-US" sz="1400" dirty="0"/>
          </a:p>
        </p:txBody>
      </p:sp>
      <p:sp>
        <p:nvSpPr>
          <p:cNvPr id="23" name="矩形 22"/>
          <p:cNvSpPr/>
          <p:nvPr/>
        </p:nvSpPr>
        <p:spPr bwMode="auto">
          <a:xfrm>
            <a:off x="2792412" y="2745855"/>
            <a:ext cx="5937252" cy="771843"/>
          </a:xfrm>
          <a:prstGeom prst="rect">
            <a:avLst/>
          </a:prstGeom>
          <a:noFill/>
          <a:ln w="19050">
            <a:solidFill>
              <a:schemeClr val="accent1"/>
            </a:solidFill>
          </a:ln>
        </p:spPr>
        <p:txBody>
          <a:bodyPr vert="horz" wrap="square" lIns="91440" tIns="45720" rIns="91440" bIns="45720" numCol="1" rtlCol="0" anchor="t" anchorCtr="0" compatLnSpc="1"/>
          <a:lstStyle/>
          <a:p>
            <a:pPr algn="l"/>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719684" y="2572549"/>
            <a:ext cx="9051741" cy="2235997"/>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ea typeface="微软雅黑" panose="020B0503020204020204" pitchFamily="34" charset="-122"/>
                <a:cs typeface="Arial" panose="020B0604020202020204" pitchFamily="34" charset="0"/>
              </a:rPr>
              <a:t>关键问题</a:t>
            </a:r>
            <a:endParaRPr lang="zh-CN" altLang="en-US" sz="2400" b="1"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当</a:t>
            </a:r>
            <a:r>
              <a:rPr lang="en-US" altLang="zh-CN" sz="2000" dirty="0">
                <a:solidFill>
                  <a:schemeClr val="accent1"/>
                </a:solidFill>
                <a:ea typeface="微软雅黑" panose="020B0503020204020204" pitchFamily="34" charset="-122"/>
                <a:cs typeface="Arial" panose="020B0604020202020204" pitchFamily="34" charset="0"/>
              </a:rPr>
              <a:t>p</a:t>
            </a:r>
            <a:r>
              <a:rPr lang="zh-CN" altLang="en-US" sz="2000" dirty="0">
                <a:solidFill>
                  <a:schemeClr val="accent1"/>
                </a:solidFill>
                <a:ea typeface="微软雅黑" panose="020B0503020204020204" pitchFamily="34" charset="-122"/>
                <a:cs typeface="Arial" panose="020B0604020202020204" pitchFamily="34" charset="0"/>
              </a:rPr>
              <a:t>确定之后，</a:t>
            </a:r>
            <a:r>
              <a:rPr lang="zh-CN" altLang="en-US" sz="2000" dirty="0">
                <a:solidFill>
                  <a:srgbClr val="0000CC"/>
                </a:solidFill>
                <a:ea typeface="微软雅黑" panose="020B0503020204020204" pitchFamily="34" charset="-122"/>
                <a:cs typeface="Arial" panose="020B0604020202020204" pitchFamily="34" charset="0"/>
              </a:rPr>
              <a:t>尾数</a:t>
            </a:r>
            <a:r>
              <a:rPr lang="en-US" altLang="zh-CN" sz="2000" dirty="0">
                <a:solidFill>
                  <a:srgbClr val="0000CC"/>
                </a:solidFill>
                <a:ea typeface="微软雅黑" panose="020B0503020204020204" pitchFamily="34" charset="-122"/>
                <a:cs typeface="Arial" panose="020B0604020202020204" pitchFamily="34" charset="0"/>
              </a:rPr>
              <a:t>m</a:t>
            </a:r>
            <a:r>
              <a:rPr lang="zh-CN" altLang="en-US" sz="2000" dirty="0">
                <a:solidFill>
                  <a:srgbClr val="0000CC"/>
                </a:solidFill>
                <a:ea typeface="微软雅黑" panose="020B0503020204020204" pitchFamily="34" charset="-122"/>
                <a:cs typeface="Arial" panose="020B0604020202020204" pitchFamily="34" charset="0"/>
              </a:rPr>
              <a:t>个机器位采用什么进制</a:t>
            </a:r>
            <a:r>
              <a:rPr lang="zh-CN" altLang="en-US" sz="2000" dirty="0">
                <a:solidFill>
                  <a:schemeClr val="accent1"/>
                </a:solidFill>
                <a:ea typeface="微软雅黑" panose="020B0503020204020204" pitchFamily="34" charset="-122"/>
                <a:cs typeface="Arial" panose="020B0604020202020204" pitchFamily="34" charset="0"/>
              </a:rPr>
              <a:t>也还会影响数的可表示范围、数的精度、数在数轴上分布的离散程度等多方面的问题。</a:t>
            </a:r>
            <a:endParaRPr lang="zh-CN" altLang="en-US" sz="2000"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为讨论选择不同浮点数尾数基值的影响，下面都用</a:t>
            </a:r>
            <a:r>
              <a:rPr kumimoji="1" lang="en-US" altLang="zh-CN" sz="2000" i="1" u="none" strike="noStrike" kern="1200" cap="none" spc="0" normalizeH="0" baseline="0" noProof="0" dirty="0">
                <a:ln>
                  <a:noFill/>
                </a:ln>
                <a:solidFill>
                  <a:srgbClr val="7030A0"/>
                </a:solidFill>
                <a:effectLst/>
                <a:uLnTx/>
                <a:uFillTx/>
                <a:ea typeface="微软雅黑" panose="020B0503020204020204" pitchFamily="34" charset="-122"/>
                <a:cs typeface="Arial" panose="020B0604020202020204" pitchFamily="34" charset="0"/>
              </a:rPr>
              <a:t>r</a:t>
            </a:r>
            <a:r>
              <a:rPr kumimoji="1" lang="en-US" altLang="zh-CN" sz="2000" i="1" u="none" strike="noStrike" kern="1200" cap="none" spc="0" normalizeH="0" baseline="-25000" noProof="0" dirty="0">
                <a:ln>
                  <a:noFill/>
                </a:ln>
                <a:solidFill>
                  <a:srgbClr val="7030A0"/>
                </a:solidFill>
                <a:effectLst/>
                <a:uLnTx/>
                <a:uFillTx/>
                <a:ea typeface="微软雅黑" panose="020B0503020204020204" pitchFamily="34" charset="-122"/>
                <a:cs typeface="Arial" panose="020B0604020202020204" pitchFamily="34" charset="0"/>
              </a:rPr>
              <a:t>m</a:t>
            </a:r>
            <a:r>
              <a:rPr lang="zh-CN" altLang="en-US" sz="2000" dirty="0">
                <a:solidFill>
                  <a:srgbClr val="7030A0"/>
                </a:solidFill>
                <a:ea typeface="微软雅黑" panose="020B0503020204020204" pitchFamily="34" charset="-122"/>
                <a:cs typeface="Arial" panose="020B0604020202020204" pitchFamily="34" charset="0"/>
              </a:rPr>
              <a:t>符号表示浮点数尾数的基。</a:t>
            </a:r>
            <a:endParaRPr lang="zh-CN" altLang="en-US" sz="2000" dirty="0">
              <a:solidFill>
                <a:srgbClr val="7030A0"/>
              </a:solidFill>
              <a:ea typeface="微软雅黑" panose="020B0503020204020204" pitchFamily="34" charset="-122"/>
              <a:cs typeface="Arial" panose="020B0604020202020204" pitchFamily="34" charset="0"/>
            </a:endParaRPr>
          </a:p>
        </p:txBody>
      </p:sp>
      <p:sp>
        <p:nvSpPr>
          <p:cNvPr id="8"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graphicFrame>
        <p:nvGraphicFramePr>
          <p:cNvPr id="5" name="表格 4"/>
          <p:cNvGraphicFramePr>
            <a:graphicFrameLocks noGrp="1"/>
          </p:cNvGraphicFramePr>
          <p:nvPr/>
        </p:nvGraphicFramePr>
        <p:xfrm>
          <a:off x="2790823" y="2035411"/>
          <a:ext cx="5937252" cy="370840"/>
        </p:xfrm>
        <a:graphic>
          <a:graphicData uri="http://schemas.openxmlformats.org/drawingml/2006/table">
            <a:tbl>
              <a:tblPr firstRow="1" bandRow="1"/>
              <a:tblGrid>
                <a:gridCol w="394442"/>
                <a:gridCol w="1872208"/>
                <a:gridCol w="432048"/>
                <a:gridCol w="3238554"/>
              </a:tblGrid>
              <a:tr h="370840">
                <a:tc>
                  <a:txBody>
                    <a:bodyPr/>
                    <a:lstStyle/>
                    <a:p>
                      <a:pPr algn="ctr"/>
                      <a:r>
                        <a:rPr lang="en-US" altLang="zh-CN" sz="1400" dirty="0" err="1"/>
                        <a:t>Jf</a:t>
                      </a:r>
                      <a:endParaRPr lang="zh-CN" altLang="en-US" sz="1400" dirty="0"/>
                    </a:p>
                  </a:txBody>
                  <a:tcPr anchor="ctr"/>
                </a:tc>
                <a:tc>
                  <a:txBody>
                    <a:bodyPr/>
                    <a:lstStyle/>
                    <a:p>
                      <a:r>
                        <a:rPr lang="zh-CN" altLang="en-US" sz="1400" dirty="0"/>
                        <a:t>阶码</a:t>
                      </a:r>
                      <a:endParaRPr lang="zh-CN" altLang="en-US" sz="1400" dirty="0"/>
                    </a:p>
                  </a:txBody>
                  <a:tcPr anchor="ctr"/>
                </a:tc>
                <a:tc>
                  <a:txBody>
                    <a:bodyPr/>
                    <a:lstStyle/>
                    <a:p>
                      <a:pPr algn="ctr"/>
                      <a:r>
                        <a:rPr lang="en-US" altLang="zh-CN" sz="1400" dirty="0"/>
                        <a:t>Sf</a:t>
                      </a:r>
                      <a:endParaRPr lang="zh-CN" altLang="en-US" sz="1400" dirty="0"/>
                    </a:p>
                  </a:txBody>
                  <a:tcPr anchor="ctr"/>
                </a:tc>
                <a:tc>
                  <a:txBody>
                    <a:bodyPr/>
                    <a:lstStyle/>
                    <a:p>
                      <a:r>
                        <a:rPr lang="zh-CN" altLang="en-US" sz="1400" dirty="0"/>
                        <a:t>尾数</a:t>
                      </a:r>
                      <a:endParaRPr lang="zh-CN" altLang="en-US" sz="1400" dirty="0"/>
                    </a:p>
                  </a:txBody>
                  <a:tcPr anchor="ctr"/>
                </a:tc>
              </a:tr>
            </a:tbl>
          </a:graphicData>
        </a:graphic>
      </p:graphicFrame>
      <p:sp>
        <p:nvSpPr>
          <p:cNvPr id="6" name="文本框 5"/>
          <p:cNvSpPr txBox="1"/>
          <p:nvPr/>
        </p:nvSpPr>
        <p:spPr>
          <a:xfrm>
            <a:off x="3977353" y="1634409"/>
            <a:ext cx="297206" cy="307777"/>
          </a:xfrm>
          <a:prstGeom prst="rect">
            <a:avLst/>
          </a:prstGeom>
          <a:solidFill>
            <a:schemeClr val="accent2">
              <a:lumMod val="75000"/>
            </a:schemeClr>
          </a:solidFill>
        </p:spPr>
        <p:txBody>
          <a:bodyPr wrap="square" rtlCol="0" anchor="ctr">
            <a:spAutoFit/>
          </a:bodyPr>
          <a:lstStyle/>
          <a:p>
            <a:pPr algn="ctr"/>
            <a:r>
              <a:rPr lang="en-US" altLang="zh-CN" sz="1400" dirty="0"/>
              <a:t>p</a:t>
            </a:r>
            <a:endParaRPr lang="zh-CN" altLang="en-US" sz="1400" dirty="0"/>
          </a:p>
        </p:txBody>
      </p:sp>
      <p:sp>
        <p:nvSpPr>
          <p:cNvPr id="7" name="文本框 6"/>
          <p:cNvSpPr txBox="1"/>
          <p:nvPr/>
        </p:nvSpPr>
        <p:spPr>
          <a:xfrm>
            <a:off x="6916823" y="1634409"/>
            <a:ext cx="297206" cy="307777"/>
          </a:xfrm>
          <a:prstGeom prst="rect">
            <a:avLst/>
          </a:prstGeom>
          <a:solidFill>
            <a:schemeClr val="accent2">
              <a:lumMod val="75000"/>
            </a:schemeClr>
          </a:solidFill>
        </p:spPr>
        <p:txBody>
          <a:bodyPr wrap="square" rtlCol="0" anchor="ctr">
            <a:spAutoFit/>
          </a:bodyPr>
          <a:lstStyle>
            <a:defPPr>
              <a:defRPr lang="zh-CN"/>
            </a:defPPr>
            <a:lvl1pPr algn="ctr">
              <a:defRPr sz="1400"/>
            </a:lvl1pPr>
          </a:lstStyle>
          <a:p>
            <a:r>
              <a:rPr lang="en-US" altLang="zh-CN" dirty="0"/>
              <a:t>m</a:t>
            </a:r>
            <a:endParaRPr lang="zh-CN" altLang="en-US" dirty="0"/>
          </a:p>
        </p:txBody>
      </p:sp>
      <p:cxnSp>
        <p:nvCxnSpPr>
          <p:cNvPr id="9" name="直接连接符 8"/>
          <p:cNvCxnSpPr>
            <a:endCxn id="6" idx="1"/>
          </p:cNvCxnSpPr>
          <p:nvPr/>
        </p:nvCxnSpPr>
        <p:spPr bwMode="auto">
          <a:xfrm flipV="1">
            <a:off x="3185265" y="1788298"/>
            <a:ext cx="792088" cy="24711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0" name="直接连接符 9"/>
          <p:cNvCxnSpPr>
            <a:stCxn id="6" idx="3"/>
          </p:cNvCxnSpPr>
          <p:nvPr/>
        </p:nvCxnSpPr>
        <p:spPr bwMode="auto">
          <a:xfrm>
            <a:off x="4274559" y="1788298"/>
            <a:ext cx="782914" cy="24711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 name="直接连接符 10"/>
          <p:cNvCxnSpPr>
            <a:stCxn id="7" idx="1"/>
            <a:endCxn id="5" idx="0"/>
          </p:cNvCxnSpPr>
          <p:nvPr/>
        </p:nvCxnSpPr>
        <p:spPr bwMode="auto">
          <a:xfrm flipH="1">
            <a:off x="5759449" y="1788298"/>
            <a:ext cx="1157374" cy="24711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p:cNvCxnSpPr>
            <a:stCxn id="7" idx="3"/>
          </p:cNvCxnSpPr>
          <p:nvPr/>
        </p:nvCxnSpPr>
        <p:spPr bwMode="auto">
          <a:xfrm>
            <a:off x="7214029" y="1788298"/>
            <a:ext cx="1220314" cy="24141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3" name="文本框 12"/>
          <p:cNvSpPr txBox="1"/>
          <p:nvPr/>
        </p:nvSpPr>
        <p:spPr>
          <a:xfrm>
            <a:off x="2790823" y="1721936"/>
            <a:ext cx="297206" cy="307777"/>
          </a:xfrm>
          <a:prstGeom prst="rect">
            <a:avLst/>
          </a:prstGeom>
          <a:noFill/>
        </p:spPr>
        <p:txBody>
          <a:bodyPr wrap="square" rtlCol="0" anchor="ctr">
            <a:spAutoFit/>
          </a:bodyPr>
          <a:lstStyle/>
          <a:p>
            <a:pPr algn="ctr"/>
            <a:r>
              <a:rPr lang="en-US" altLang="zh-CN" sz="1400" dirty="0"/>
              <a:t>1</a:t>
            </a:r>
            <a:endParaRPr lang="zh-CN" altLang="en-US" sz="1400" dirty="0"/>
          </a:p>
        </p:txBody>
      </p:sp>
      <p:sp>
        <p:nvSpPr>
          <p:cNvPr id="14" name="文本框 13"/>
          <p:cNvSpPr txBox="1"/>
          <p:nvPr/>
        </p:nvSpPr>
        <p:spPr>
          <a:xfrm>
            <a:off x="5125465" y="1727635"/>
            <a:ext cx="297206" cy="307777"/>
          </a:xfrm>
          <a:prstGeom prst="rect">
            <a:avLst/>
          </a:prstGeom>
          <a:noFill/>
        </p:spPr>
        <p:txBody>
          <a:bodyPr wrap="square" rtlCol="0" anchor="ctr">
            <a:spAutoFit/>
          </a:bodyPr>
          <a:lstStyle/>
          <a:p>
            <a:pPr algn="ctr"/>
            <a:r>
              <a:rPr lang="en-US" altLang="zh-CN" sz="1400" dirty="0"/>
              <a:t>1</a:t>
            </a:r>
            <a:endParaRPr lang="zh-CN" altLang="en-US" sz="1400" dirty="0"/>
          </a:p>
        </p:txBody>
      </p:sp>
      <p:sp>
        <p:nvSpPr>
          <p:cNvPr id="15" name="矩形 14"/>
          <p:cNvSpPr/>
          <p:nvPr/>
        </p:nvSpPr>
        <p:spPr bwMode="auto">
          <a:xfrm>
            <a:off x="2790823" y="1634408"/>
            <a:ext cx="5937252" cy="771843"/>
          </a:xfrm>
          <a:prstGeom prst="rect">
            <a:avLst/>
          </a:prstGeom>
          <a:noFill/>
          <a:ln w="19050">
            <a:solidFill>
              <a:schemeClr val="accent1"/>
            </a:solidFill>
          </a:ln>
        </p:spPr>
        <p:txBody>
          <a:bodyPr vert="horz" wrap="square" lIns="91440" tIns="45720" rIns="91440" bIns="45720" numCol="1" rtlCol="0" anchor="t" anchorCtr="0" compatLnSpc="1"/>
          <a:lstStyle/>
          <a:p>
            <a:pPr algn="l"/>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2.1.4 浮点数尾数基值的选择技术</a:t>
            </a:r>
            <a:endParaRPr lang="en-US" altLang="zh-CN" sz="3400" dirty="0">
              <a:solidFill>
                <a:schemeClr val="dk1">
                  <a:lumMod val="75000"/>
                </a:schemeClr>
              </a:solidFill>
              <a:latin typeface="Arial" panose="020B0604020202020204" pitchFamily="34" charset="0"/>
            </a:endParaRPr>
          </a:p>
        </p:txBody>
      </p:sp>
      <p:pic>
        <p:nvPicPr>
          <p:cNvPr id="37" name="图形 36"/>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1438332" y="3029483"/>
            <a:ext cx="541177" cy="481894"/>
          </a:xfrm>
          <a:prstGeom prst="rect">
            <a:avLst/>
          </a:prstGeom>
        </p:spPr>
      </p:pic>
      <p:pic>
        <p:nvPicPr>
          <p:cNvPr id="35" name="图形 34"/>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1425632" y="1760184"/>
            <a:ext cx="541177" cy="481893"/>
          </a:xfrm>
          <a:prstGeom prst="rect">
            <a:avLst/>
          </a:prstGeom>
        </p:spPr>
      </p:pic>
      <p:sp>
        <p:nvSpPr>
          <p:cNvPr id="45" name="矩形 44"/>
          <p:cNvSpPr/>
          <p:nvPr>
            <p:custDataLst>
              <p:tags r:id="rId9"/>
            </p:custDataLst>
          </p:nvPr>
        </p:nvSpPr>
        <p:spPr>
          <a:xfrm>
            <a:off x="1079500" y="1437005"/>
            <a:ext cx="9309735" cy="1133475"/>
          </a:xfrm>
          <a:prstGeom prst="rect">
            <a:avLst/>
          </a:prstGeom>
          <a:noFill/>
          <a:ln w="22225">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6" name="文本框 45"/>
          <p:cNvSpPr txBox="1"/>
          <p:nvPr>
            <p:custDataLst>
              <p:tags r:id="rId10"/>
            </p:custDataLst>
          </p:nvPr>
        </p:nvSpPr>
        <p:spPr>
          <a:xfrm>
            <a:off x="2155190" y="1786255"/>
            <a:ext cx="4620260" cy="1009650"/>
          </a:xfrm>
          <a:prstGeom prst="rect">
            <a:avLst/>
          </a:prstGeom>
          <a:noFill/>
        </p:spPr>
        <p:txBody>
          <a:bodyPr wrap="square">
            <a:normAutofit/>
          </a:bodyPr>
          <a:lstStyle/>
          <a:p>
            <a:pPr marL="0" lvl="0" indent="0" algn="l">
              <a:lnSpc>
                <a:spcPct val="130000"/>
              </a:lnSpc>
              <a:spcBef>
                <a:spcPts val="0"/>
              </a:spcBef>
              <a:spcAft>
                <a:spcPts val="0"/>
              </a:spcAft>
              <a:buSzPct val="100000"/>
            </a:pPr>
            <a:r>
              <a:rPr lang="zh-CN" altLang="en-US" sz="1800" b="1" spc="150" dirty="0">
                <a:solidFill>
                  <a:schemeClr val="dk1">
                    <a:lumMod val="75000"/>
                  </a:schemeClr>
                </a:solidFill>
                <a:uFillTx/>
                <a:ea typeface="微软雅黑" panose="020B0503020204020204" pitchFamily="34" charset="-122"/>
                <a:sym typeface="+mn-ea"/>
              </a:rPr>
              <a:t>定长浮点数据表示尾数基值大小</a:t>
            </a:r>
            <a:endParaRPr lang="zh-CN" altLang="en-US" sz="1800" b="1" spc="150" dirty="0">
              <a:solidFill>
                <a:schemeClr val="tx1">
                  <a:lumMod val="50000"/>
                </a:schemeClr>
              </a:solidFill>
              <a:latin typeface="Arial" panose="020B0604020202020204" pitchFamily="34" charset="0"/>
              <a:ea typeface="微软雅黑" panose="020B0503020204020204" pitchFamily="34" charset="-122"/>
            </a:endParaRPr>
          </a:p>
        </p:txBody>
      </p:sp>
      <p:sp>
        <p:nvSpPr>
          <p:cNvPr id="5" name="直角三角形 4"/>
          <p:cNvSpPr/>
          <p:nvPr>
            <p:custDataLst>
              <p:tags r:id="rId11"/>
            </p:custDataLst>
          </p:nvPr>
        </p:nvSpPr>
        <p:spPr>
          <a:xfrm rot="16200000">
            <a:off x="10191479" y="2360604"/>
            <a:ext cx="205684" cy="224408"/>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0" name="矩形 49"/>
          <p:cNvSpPr/>
          <p:nvPr>
            <p:custDataLst>
              <p:tags r:id="rId12"/>
            </p:custDataLst>
          </p:nvPr>
        </p:nvSpPr>
        <p:spPr>
          <a:xfrm>
            <a:off x="1079500" y="2735580"/>
            <a:ext cx="9310370" cy="1133475"/>
          </a:xfrm>
          <a:prstGeom prst="rect">
            <a:avLst/>
          </a:prstGeom>
          <a:noFill/>
          <a:ln w="22225">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1" name="文本框 50"/>
          <p:cNvSpPr txBox="1"/>
          <p:nvPr>
            <p:custDataLst>
              <p:tags r:id="rId13"/>
            </p:custDataLst>
          </p:nvPr>
        </p:nvSpPr>
        <p:spPr>
          <a:xfrm>
            <a:off x="2155190" y="3084195"/>
            <a:ext cx="8074660" cy="1009650"/>
          </a:xfrm>
          <a:prstGeom prst="rect">
            <a:avLst/>
          </a:prstGeom>
          <a:noFill/>
        </p:spPr>
        <p:txBody>
          <a:bodyPr wrap="square">
            <a:noAutofit/>
          </a:bodyPr>
          <a:lstStyle/>
          <a:p>
            <a:pPr marL="0" lvl="0" indent="0" algn="l">
              <a:lnSpc>
                <a:spcPct val="130000"/>
              </a:lnSpc>
              <a:spcBef>
                <a:spcPts val="0"/>
              </a:spcBef>
              <a:spcAft>
                <a:spcPts val="0"/>
              </a:spcAft>
              <a:buSzPct val="100000"/>
            </a:pPr>
            <a:r>
              <a:rPr lang="zh-CN" altLang="en-US" sz="1800" b="1" spc="150" dirty="0">
                <a:solidFill>
                  <a:schemeClr val="dk1">
                    <a:lumMod val="75000"/>
                  </a:schemeClr>
                </a:solidFill>
                <a:uFillTx/>
                <a:ea typeface="微软雅黑" panose="020B0503020204020204" pitchFamily="34" charset="-122"/>
                <a:sym typeface="+mn-ea"/>
              </a:rPr>
              <a:t>影响运算中精度损失的尾数下溢处理方法的处理</a:t>
            </a:r>
            <a:endParaRPr lang="zh-CN" altLang="en-US" sz="1800" b="1" spc="150" dirty="0">
              <a:solidFill>
                <a:schemeClr val="tx1">
                  <a:lumMod val="50000"/>
                </a:schemeClr>
              </a:solidFill>
              <a:latin typeface="Arial" panose="020B0604020202020204" pitchFamily="34" charset="0"/>
              <a:ea typeface="微软雅黑" panose="020B0503020204020204" pitchFamily="34" charset="-122"/>
            </a:endParaRPr>
          </a:p>
        </p:txBody>
      </p:sp>
      <p:sp>
        <p:nvSpPr>
          <p:cNvPr id="13" name="直角三角形 12"/>
          <p:cNvSpPr/>
          <p:nvPr>
            <p:custDataLst>
              <p:tags r:id="rId14"/>
            </p:custDataLst>
          </p:nvPr>
        </p:nvSpPr>
        <p:spPr>
          <a:xfrm rot="16200000">
            <a:off x="10191479" y="3658067"/>
            <a:ext cx="205684" cy="224408"/>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pic>
        <p:nvPicPr>
          <p:cNvPr id="19" name="图片 18" descr="微信截图_20240112211134"/>
          <p:cNvPicPr>
            <a:picLocks noChangeAspect="1"/>
          </p:cNvPicPr>
          <p:nvPr>
            <p:custDataLst>
              <p:tags r:id="rId15"/>
            </p:custDataLst>
          </p:nvPr>
        </p:nvPicPr>
        <p:blipFill>
          <a:blip r:embed="rId16"/>
          <a:stretch>
            <a:fillRect/>
          </a:stretch>
        </p:blipFill>
        <p:spPr>
          <a:xfrm>
            <a:off x="9216390" y="201295"/>
            <a:ext cx="1895475" cy="485775"/>
          </a:xfrm>
          <a:prstGeom prst="rect">
            <a:avLst/>
          </a:prstGeom>
        </p:spPr>
      </p:pic>
    </p:spTree>
    <p:custDataLst>
      <p:tags r:id="rId17"/>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2.1.4 浮点数尾数基值的选择技术</a:t>
            </a:r>
            <a:endParaRPr lang="en-US" altLang="zh-CN" sz="3400" dirty="0">
              <a:solidFill>
                <a:schemeClr val="dk1">
                  <a:lumMod val="75000"/>
                </a:schemeClr>
              </a:solidFill>
              <a:latin typeface="Arial" panose="020B0604020202020204" pitchFamily="34" charset="0"/>
            </a:endParaRPr>
          </a:p>
        </p:txBody>
      </p:sp>
      <p:sp>
        <p:nvSpPr>
          <p:cNvPr id="35" name="圆角矩形 59"/>
          <p:cNvSpPr/>
          <p:nvPr>
            <p:custDataLst>
              <p:tags r:id="rId3"/>
            </p:custDataLst>
          </p:nvPr>
        </p:nvSpPr>
        <p:spPr>
          <a:xfrm>
            <a:off x="1549400" y="1597025"/>
            <a:ext cx="2353310" cy="3564890"/>
          </a:xfrm>
          <a:prstGeom prst="roundRect">
            <a:avLst/>
          </a:prstGeom>
          <a:solidFill>
            <a:schemeClr val="tx1">
              <a:lumMod val="75000"/>
              <a:lumOff val="25000"/>
            </a:schemeClr>
          </a:solidFill>
          <a:ln>
            <a:noFill/>
          </a:ln>
          <a:effectLst>
            <a:outerShdw blurRad="292100" dist="114300" dir="9000000" sx="102000" sy="102000" algn="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 name="文本框 4"/>
          <p:cNvSpPr txBox="1"/>
          <p:nvPr>
            <p:custDataLst>
              <p:tags r:id="rId4"/>
            </p:custDataLst>
          </p:nvPr>
        </p:nvSpPr>
        <p:spPr>
          <a:xfrm>
            <a:off x="1741805" y="2396490"/>
            <a:ext cx="1969770" cy="1474470"/>
          </a:xfrm>
          <a:prstGeom prst="rect">
            <a:avLst/>
          </a:prstGeom>
          <a:noFill/>
        </p:spPr>
        <p:txBody>
          <a:bodyPr wrap="square" rtlCol="0" anchor="t" anchorCtr="0">
            <a:normAutofit/>
          </a:bodyPr>
          <a:lstStyle/>
          <a:p>
            <a:pPr marL="0" lvl="0" indent="0" algn="l" eaLnBrk="1" latinLnBrk="0" hangingPunct="1">
              <a:lnSpc>
                <a:spcPct val="130000"/>
              </a:lnSpc>
              <a:spcBef>
                <a:spcPts val="0"/>
              </a:spcBef>
              <a:spcAft>
                <a:spcPts val="0"/>
              </a:spcAft>
              <a:buSzPct val="100000"/>
            </a:pPr>
            <a:r>
              <a:rPr lang="zh-CN" altLang="en-US" sz="2000" b="1" dirty="0">
                <a:solidFill>
                  <a:schemeClr val="accent2"/>
                </a:solidFill>
                <a:latin typeface="微软雅黑" panose="020B0503020204020204" pitchFamily="34" charset="-122"/>
                <a:ea typeface="微软雅黑" panose="020B0503020204020204" pitchFamily="34" charset="-122"/>
                <a:sym typeface="+mn-ea"/>
              </a:rPr>
              <a:t>浮点数如何表示？</a:t>
            </a:r>
            <a:endParaRPr lang="zh-CN" altLang="en-US" sz="2000" b="1" dirty="0">
              <a:solidFill>
                <a:schemeClr val="accent2"/>
              </a:solidFill>
              <a:uFillTx/>
              <a:latin typeface="微软雅黑" panose="020B0503020204020204" pitchFamily="34" charset="-122"/>
              <a:ea typeface="微软雅黑" panose="020B0503020204020204" pitchFamily="34" charset="-122"/>
              <a:sym typeface="+mn-ea"/>
            </a:endParaRPr>
          </a:p>
        </p:txBody>
      </p:sp>
      <p:sp>
        <p:nvSpPr>
          <p:cNvPr id="46" name="椭圆 45"/>
          <p:cNvSpPr/>
          <p:nvPr>
            <p:custDataLst>
              <p:tags r:id="rId5"/>
            </p:custDataLst>
          </p:nvPr>
        </p:nvSpPr>
        <p:spPr>
          <a:xfrm>
            <a:off x="3459164" y="1815848"/>
            <a:ext cx="233830" cy="23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1" name="文本框 50"/>
          <p:cNvSpPr txBox="1"/>
          <p:nvPr>
            <p:custDataLst>
              <p:tags r:id="rId6"/>
            </p:custDataLst>
          </p:nvPr>
        </p:nvSpPr>
        <p:spPr>
          <a:xfrm>
            <a:off x="1679870" y="1880383"/>
            <a:ext cx="600920" cy="366252"/>
          </a:xfrm>
          <a:prstGeom prst="rect">
            <a:avLst/>
          </a:prstGeom>
          <a:noFill/>
        </p:spPr>
        <p:txBody>
          <a:bodyPr wrap="square" rtlCol="0" anchor="ctr" anchorCtr="0">
            <a:noAutofit/>
          </a:bodyPr>
          <a:lstStyle/>
          <a:p>
            <a:pPr algn="ctr"/>
            <a:r>
              <a:rPr lang="en-US" altLang="zh-CN" sz="2000" b="1">
                <a:solidFill>
                  <a:srgbClr val="FFFFFF"/>
                </a:solidFill>
              </a:rPr>
              <a:t>01</a:t>
            </a:r>
            <a:endParaRPr lang="en-US" altLang="zh-CN" sz="2000" b="1">
              <a:solidFill>
                <a:srgbClr val="FFFFFF"/>
              </a:solidFill>
            </a:endParaRPr>
          </a:p>
        </p:txBody>
      </p:sp>
      <p:sp>
        <p:nvSpPr>
          <p:cNvPr id="37" name="圆角矩形 62"/>
          <p:cNvSpPr/>
          <p:nvPr>
            <p:custDataLst>
              <p:tags r:id="rId7"/>
            </p:custDataLst>
          </p:nvPr>
        </p:nvSpPr>
        <p:spPr>
          <a:xfrm>
            <a:off x="4317365" y="1597025"/>
            <a:ext cx="2353310" cy="3564890"/>
          </a:xfrm>
          <a:prstGeom prst="roundRect">
            <a:avLst/>
          </a:prstGeom>
          <a:solidFill>
            <a:schemeClr val="accent1"/>
          </a:solidFill>
          <a:ln>
            <a:noFill/>
          </a:ln>
          <a:effectLst>
            <a:outerShdw blurRad="292100" dist="114300" dir="9000000" sx="102000" sy="102000" algn="l"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6" name="文本框 5"/>
          <p:cNvSpPr txBox="1"/>
          <p:nvPr>
            <p:custDataLst>
              <p:tags r:id="rId8"/>
            </p:custDataLst>
          </p:nvPr>
        </p:nvSpPr>
        <p:spPr>
          <a:xfrm>
            <a:off x="4210050" y="2396490"/>
            <a:ext cx="2290445" cy="1212850"/>
          </a:xfrm>
          <a:prstGeom prst="rect">
            <a:avLst/>
          </a:prstGeom>
          <a:noFill/>
        </p:spPr>
        <p:txBody>
          <a:bodyPr wrap="square" rtlCol="0" anchor="t" anchorCtr="0">
            <a:normAutofit lnSpcReduction="10000"/>
          </a:bodyPr>
          <a:lstStyle/>
          <a:p>
            <a:pPr marL="273050" indent="-273050" eaLnBrk="1" latinLnBrk="0" hangingPunct="1">
              <a:lnSpc>
                <a:spcPct val="130000"/>
              </a:lnSpc>
              <a:spcBef>
                <a:spcPts val="0"/>
              </a:spcBef>
              <a:spcAft>
                <a:spcPts val="0"/>
              </a:spcAft>
              <a:buClr>
                <a:schemeClr val="accent1"/>
              </a:buClr>
              <a:buSzPct val="70000"/>
              <a:buFont typeface="Wingdings" panose="05000000000000000000" pitchFamily="2" charset="2"/>
              <a:buChar char="l"/>
            </a:pPr>
            <a:r>
              <a:rPr lang="zh-CN" altLang="en-US" sz="2000" b="1" dirty="0">
                <a:solidFill>
                  <a:schemeClr val="accent2"/>
                </a:solidFill>
                <a:latin typeface="微软雅黑" panose="020B0503020204020204" pitchFamily="34" charset="-122"/>
                <a:ea typeface="微软雅黑" panose="020B0503020204020204" pitchFamily="34" charset="-122"/>
                <a:sym typeface="+mn-ea"/>
              </a:rPr>
              <a:t>浮点数尾数基址的不同，对浮点数表示何有影响？</a:t>
            </a:r>
            <a:endParaRPr lang="zh-CN" altLang="en-US" sz="2000" b="1" dirty="0">
              <a:solidFill>
                <a:schemeClr val="accent2"/>
              </a:solidFill>
              <a:latin typeface="微软雅黑" panose="020B0503020204020204" pitchFamily="34" charset="-122"/>
              <a:ea typeface="微软雅黑" panose="020B0503020204020204" pitchFamily="34" charset="-122"/>
            </a:endParaRPr>
          </a:p>
          <a:p>
            <a:pPr lvl="1" indent="0" eaLnBrk="1" latinLnBrk="0" hangingPunct="1">
              <a:lnSpc>
                <a:spcPct val="130000"/>
              </a:lnSpc>
              <a:spcBef>
                <a:spcPts val="0"/>
              </a:spcBef>
              <a:spcAft>
                <a:spcPts val="0"/>
              </a:spcAft>
              <a:buClr>
                <a:schemeClr val="accent1"/>
              </a:buClr>
              <a:buSzPct val="70000"/>
              <a:buFont typeface="Wingdings" panose="05000000000000000000" pitchFamily="2" charset="2"/>
              <a:buNone/>
            </a:pPr>
            <a:endParaRPr lang="zh-CN" altLang="en-US" sz="2000" dirty="0">
              <a:solidFill>
                <a:schemeClr val="accent2"/>
              </a:solidFill>
              <a:uFillTx/>
              <a:latin typeface="微软雅黑" panose="020B0503020204020204" pitchFamily="34" charset="-122"/>
              <a:ea typeface="微软雅黑" panose="020B0503020204020204" pitchFamily="34" charset="-122"/>
              <a:sym typeface="+mn-ea"/>
            </a:endParaRPr>
          </a:p>
        </p:txBody>
      </p:sp>
      <p:sp>
        <p:nvSpPr>
          <p:cNvPr id="47" name="椭圆 46"/>
          <p:cNvSpPr/>
          <p:nvPr>
            <p:custDataLst>
              <p:tags r:id="rId9"/>
            </p:custDataLst>
          </p:nvPr>
        </p:nvSpPr>
        <p:spPr>
          <a:xfrm>
            <a:off x="6224490" y="1815848"/>
            <a:ext cx="233830" cy="23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2" name="文本框 51"/>
          <p:cNvSpPr txBox="1"/>
          <p:nvPr>
            <p:custDataLst>
              <p:tags r:id="rId10"/>
            </p:custDataLst>
          </p:nvPr>
        </p:nvSpPr>
        <p:spPr>
          <a:xfrm>
            <a:off x="4439327" y="1880383"/>
            <a:ext cx="600920" cy="366252"/>
          </a:xfrm>
          <a:prstGeom prst="rect">
            <a:avLst/>
          </a:prstGeom>
          <a:noFill/>
        </p:spPr>
        <p:txBody>
          <a:bodyPr wrap="square" rtlCol="0" anchor="ctr" anchorCtr="0">
            <a:noAutofit/>
          </a:bodyPr>
          <a:lstStyle/>
          <a:p>
            <a:pPr algn="ctr"/>
            <a:r>
              <a:rPr lang="en-US" altLang="zh-CN" sz="2000" b="1">
                <a:solidFill>
                  <a:srgbClr val="FFFFFF"/>
                </a:solidFill>
              </a:rPr>
              <a:t>02</a:t>
            </a:r>
            <a:endParaRPr lang="en-US" altLang="zh-CN" sz="2000" b="1">
              <a:solidFill>
                <a:srgbClr val="FFFFFF"/>
              </a:solidFill>
            </a:endParaRPr>
          </a:p>
        </p:txBody>
      </p:sp>
      <p:sp>
        <p:nvSpPr>
          <p:cNvPr id="39" name="圆角矩形 65"/>
          <p:cNvSpPr/>
          <p:nvPr>
            <p:custDataLst>
              <p:tags r:id="rId11"/>
            </p:custDataLst>
          </p:nvPr>
        </p:nvSpPr>
        <p:spPr>
          <a:xfrm>
            <a:off x="7085330" y="1597025"/>
            <a:ext cx="2353310" cy="3564890"/>
          </a:xfrm>
          <a:prstGeom prst="roundRect">
            <a:avLst/>
          </a:prstGeom>
          <a:solidFill>
            <a:schemeClr val="tx1">
              <a:lumMod val="75000"/>
              <a:lumOff val="25000"/>
            </a:schemeClr>
          </a:solidFill>
          <a:ln>
            <a:noFill/>
          </a:ln>
          <a:effectLst>
            <a:outerShdw blurRad="292100" dist="114300" dir="9000000" sx="102000" sy="102000" algn="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0" name="文本框 39"/>
          <p:cNvSpPr txBox="1"/>
          <p:nvPr>
            <p:custDataLst>
              <p:tags r:id="rId12"/>
            </p:custDataLst>
          </p:nvPr>
        </p:nvSpPr>
        <p:spPr>
          <a:xfrm>
            <a:off x="7277569" y="2396619"/>
            <a:ext cx="1969546" cy="2894739"/>
          </a:xfrm>
          <a:prstGeom prst="rect">
            <a:avLst/>
          </a:prstGeom>
          <a:noFill/>
        </p:spPr>
        <p:txBody>
          <a:bodyPr wrap="square" rtlCol="0" anchor="t" anchorCtr="0">
            <a:normAutofit/>
          </a:bodyPr>
          <a:lstStyle/>
          <a:p>
            <a:pPr marL="0" lvl="0" indent="0" algn="l" eaLnBrk="1" latinLnBrk="0" hangingPunct="1">
              <a:lnSpc>
                <a:spcPct val="130000"/>
              </a:lnSpc>
              <a:spcBef>
                <a:spcPts val="0"/>
              </a:spcBef>
              <a:spcAft>
                <a:spcPts val="0"/>
              </a:spcAft>
              <a:buSzPct val="100000"/>
            </a:pPr>
            <a:r>
              <a:rPr lang="zh-CN" altLang="en-US" sz="2000" b="1" dirty="0">
                <a:solidFill>
                  <a:schemeClr val="accent2"/>
                </a:solidFill>
                <a:latin typeface="微软雅黑" panose="020B0503020204020204" pitchFamily="34" charset="-122"/>
                <a:ea typeface="微软雅黑" panose="020B0503020204020204" pitchFamily="34" charset="-122"/>
                <a:sym typeface="+mn-ea"/>
              </a:rPr>
              <a:t>在不同的机型，应该如何选择尾数基址？</a:t>
            </a:r>
            <a:endParaRPr lang="zh-CN" altLang="en-US" sz="2000" b="1" dirty="0">
              <a:solidFill>
                <a:schemeClr val="accent2"/>
              </a:solidFill>
              <a:uFillTx/>
              <a:latin typeface="微软雅黑" panose="020B0503020204020204" pitchFamily="34" charset="-122"/>
              <a:ea typeface="微软雅黑" panose="020B0503020204020204" pitchFamily="34" charset="-122"/>
              <a:sym typeface="+mn-ea"/>
            </a:endParaRPr>
          </a:p>
        </p:txBody>
      </p:sp>
      <p:sp>
        <p:nvSpPr>
          <p:cNvPr id="48" name="椭圆 47"/>
          <p:cNvSpPr/>
          <p:nvPr>
            <p:custDataLst>
              <p:tags r:id="rId13"/>
            </p:custDataLst>
          </p:nvPr>
        </p:nvSpPr>
        <p:spPr>
          <a:xfrm>
            <a:off x="8970540" y="1815848"/>
            <a:ext cx="233830" cy="2338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3" name="文本框 52"/>
          <p:cNvSpPr txBox="1"/>
          <p:nvPr>
            <p:custDataLst>
              <p:tags r:id="rId14"/>
            </p:custDataLst>
          </p:nvPr>
        </p:nvSpPr>
        <p:spPr>
          <a:xfrm>
            <a:off x="7237339" y="1880383"/>
            <a:ext cx="600920" cy="366252"/>
          </a:xfrm>
          <a:prstGeom prst="rect">
            <a:avLst/>
          </a:prstGeom>
          <a:noFill/>
        </p:spPr>
        <p:txBody>
          <a:bodyPr wrap="square" rtlCol="0" anchor="ctr" anchorCtr="0">
            <a:noAutofit/>
          </a:bodyPr>
          <a:lstStyle/>
          <a:p>
            <a:pPr algn="ctr"/>
            <a:r>
              <a:rPr lang="en-US" altLang="zh-CN" sz="2000" b="1">
                <a:solidFill>
                  <a:srgbClr val="FFFFFF"/>
                </a:solidFill>
              </a:rPr>
              <a:t>03</a:t>
            </a:r>
            <a:endParaRPr lang="en-US" altLang="zh-CN" sz="2000" b="1">
              <a:solidFill>
                <a:srgbClr val="FFFFFF"/>
              </a:solidFill>
            </a:endParaRPr>
          </a:p>
        </p:txBody>
      </p:sp>
      <p:sp>
        <p:nvSpPr>
          <p:cNvPr id="7" name="文本框 6"/>
          <p:cNvSpPr txBox="1"/>
          <p:nvPr/>
        </p:nvSpPr>
        <p:spPr>
          <a:xfrm>
            <a:off x="4081145" y="3609340"/>
            <a:ext cx="2589530" cy="1170305"/>
          </a:xfrm>
          <a:prstGeom prst="rect">
            <a:avLst/>
          </a:prstGeom>
          <a:noFill/>
        </p:spPr>
        <p:txBody>
          <a:bodyPr wrap="square" rtlCol="0" anchor="t">
            <a:spAutoFit/>
          </a:bodyPr>
          <a:lstStyle/>
          <a:p>
            <a:pPr lvl="1" indent="0" eaLnBrk="1" latinLnBrk="0" hangingPunct="1">
              <a:lnSpc>
                <a:spcPct val="130000"/>
              </a:lnSpc>
              <a:spcBef>
                <a:spcPts val="0"/>
              </a:spcBef>
              <a:spcAft>
                <a:spcPts val="0"/>
              </a:spcAft>
              <a:buClr>
                <a:schemeClr val="accent1"/>
              </a:buClr>
              <a:buSzPct val="70000"/>
              <a:buFont typeface="Wingdings" panose="05000000000000000000" pitchFamily="2" charset="2"/>
              <a:buNone/>
            </a:pPr>
            <a:r>
              <a:rPr lang="zh-CN" altLang="en-US" sz="1800" dirty="0">
                <a:solidFill>
                  <a:schemeClr val="accent2"/>
                </a:solidFill>
                <a:latin typeface="微软雅黑" panose="020B0503020204020204" pitchFamily="34" charset="-122"/>
                <a:ea typeface="微软雅黑" panose="020B0503020204020204" pitchFamily="34" charset="-122"/>
                <a:sym typeface="+mn-ea"/>
              </a:rPr>
              <a:t>表数范围、表数精度和表数效率之间的关系</a:t>
            </a:r>
            <a:endParaRPr lang="zh-CN" altLang="en-US" sz="1800" dirty="0">
              <a:solidFill>
                <a:schemeClr val="accent2"/>
              </a:solidFill>
              <a:latin typeface="微软雅黑" panose="020B0503020204020204" pitchFamily="34" charset="-122"/>
              <a:ea typeface="微软雅黑" panose="020B0503020204020204" pitchFamily="34" charset="-122"/>
              <a:sym typeface="+mn-ea"/>
            </a:endParaRPr>
          </a:p>
        </p:txBody>
      </p:sp>
      <p:pic>
        <p:nvPicPr>
          <p:cNvPr id="19" name="图片 18" descr="微信截图_20240112211134"/>
          <p:cNvPicPr>
            <a:picLocks noChangeAspect="1"/>
          </p:cNvPicPr>
          <p:nvPr>
            <p:custDataLst>
              <p:tags r:id="rId15"/>
            </p:custDataLst>
          </p:nvPr>
        </p:nvPicPr>
        <p:blipFill>
          <a:blip r:embed="rId16"/>
          <a:stretch>
            <a:fillRect/>
          </a:stretch>
        </p:blipFill>
        <p:spPr>
          <a:xfrm>
            <a:off x="9216390" y="201295"/>
            <a:ext cx="1895475" cy="485775"/>
          </a:xfrm>
          <a:prstGeom prst="rect">
            <a:avLst/>
          </a:prstGeom>
        </p:spPr>
      </p:pic>
    </p:spTree>
    <p:custDataLst>
      <p:tags r:id="rId17"/>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custDataLst>
              <p:tags r:id="rId1"/>
            </p:custDataLst>
          </p:nvPr>
        </p:nvSpPr>
        <p:spPr>
          <a:xfrm>
            <a:off x="1077361" y="1675167"/>
            <a:ext cx="4090419" cy="2631416"/>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chemeClr val="bg1">
              <a:lumMod val="95000"/>
            </a:schemeClr>
          </a:solidFill>
        </p:spPr>
        <p:txBody>
          <a:bodyPr rot="0" spcFirstLastPara="0" vertOverflow="overflow" horzOverflow="overflow" vert="horz" wrap="square" lIns="86401" tIns="43200" rIns="86401" bIns="43200" numCol="1" spcCol="0" rtlCol="0" fromWordArt="0" anchor="ctr" anchorCtr="0" forceAA="0" compatLnSpc="1">
            <a:noAutofit/>
          </a:bodyPr>
          <a:lstStyle/>
          <a:p>
            <a:pPr algn="ctr">
              <a:lnSpc>
                <a:spcPct val="120000"/>
              </a:lnSpc>
            </a:pPr>
            <a:endParaRPr lang="zh-CN" altLang="en-US" sz="2645" b="1" kern="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任意多边形 25"/>
          <p:cNvSpPr/>
          <p:nvPr>
            <p:custDataLst>
              <p:tags r:id="rId2"/>
            </p:custDataLst>
          </p:nvPr>
        </p:nvSpPr>
        <p:spPr>
          <a:xfrm>
            <a:off x="1077361" y="2157160"/>
            <a:ext cx="4090419" cy="214942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chemeClr val="accent1"/>
          </a:solidFill>
        </p:spPr>
        <p:txBody>
          <a:bodyPr rot="0" spcFirstLastPara="0" vertOverflow="overflow" horzOverflow="overflow" vert="horz" wrap="square" lIns="86401" tIns="204097" rIns="86401" bIns="43200" numCol="1" spcCol="0" rtlCol="0" fromWordArt="0" anchor="ctr" anchorCtr="0" forceAA="0" compatLnSpc="1">
            <a:normAutofit/>
          </a:bodyPr>
          <a:lstStyle/>
          <a:p>
            <a:pPr algn="ctr">
              <a:lnSpc>
                <a:spcPct val="120000"/>
              </a:lnSpc>
            </a:pPr>
            <a:endParaRPr lang="zh-CN" altLang="en-US" sz="17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任意多边形 1"/>
          <p:cNvSpPr/>
          <p:nvPr>
            <p:custDataLst>
              <p:tags r:id="rId3"/>
            </p:custDataLst>
          </p:nvPr>
        </p:nvSpPr>
        <p:spPr>
          <a:xfrm>
            <a:off x="5706294" y="1673566"/>
            <a:ext cx="4090419" cy="2631416"/>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chemeClr val="bg1">
              <a:lumMod val="95000"/>
            </a:schemeClr>
          </a:solidFill>
        </p:spPr>
        <p:txBody>
          <a:bodyPr rot="0" spcFirstLastPara="0" vertOverflow="overflow" horzOverflow="overflow" vert="horz" wrap="square" lIns="86401" tIns="43200" rIns="86401" bIns="43200" numCol="1" spcCol="0" rtlCol="0" fromWordArt="0" anchor="ctr" anchorCtr="0" forceAA="0" compatLnSpc="1">
            <a:noAutofit/>
          </a:bodyPr>
          <a:lstStyle/>
          <a:p>
            <a:pPr algn="ctr">
              <a:lnSpc>
                <a:spcPct val="120000"/>
              </a:lnSpc>
            </a:pPr>
            <a:endParaRPr lang="zh-CN" altLang="en-US" sz="2645" b="1" kern="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任意多边形 31"/>
          <p:cNvSpPr/>
          <p:nvPr>
            <p:custDataLst>
              <p:tags r:id="rId4"/>
            </p:custDataLst>
          </p:nvPr>
        </p:nvSpPr>
        <p:spPr>
          <a:xfrm>
            <a:off x="5706294" y="2155559"/>
            <a:ext cx="4090419" cy="214942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chemeClr val="bg1">
              <a:lumMod val="20000"/>
              <a:lumOff val="80000"/>
            </a:schemeClr>
          </a:solidFill>
        </p:spPr>
        <p:txBody>
          <a:bodyPr rot="0" spcFirstLastPara="0" vertOverflow="overflow" horzOverflow="overflow" vert="horz" wrap="square" lIns="86401" tIns="204097" rIns="86401" bIns="43200" numCol="1" spcCol="0" rtlCol="0" fromWordArt="0" anchor="ctr" anchorCtr="0" forceAA="0" compatLnSpc="1">
            <a:normAutofit/>
          </a:bodyPr>
          <a:lstStyle/>
          <a:p>
            <a:pPr algn="ctr">
              <a:lnSpc>
                <a:spcPct val="120000"/>
              </a:lnSpc>
            </a:pPr>
            <a:endParaRPr lang="zh-CN" altLang="en-US" sz="17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1414780" y="2548890"/>
            <a:ext cx="3658235" cy="1366520"/>
          </a:xfrm>
          <a:prstGeom prst="rect">
            <a:avLst/>
          </a:prstGeom>
          <a:noFill/>
        </p:spPr>
        <p:txBody>
          <a:bodyPr wrap="square" lIns="85040" tIns="44221" rIns="85040" bIns="44221" rtlCol="0" anchor="ctr" anchorCtr="0">
            <a:normAutofit/>
          </a:bodyPr>
          <a:lstStyle/>
          <a:p>
            <a:pPr marL="0" lvl="0" indent="0" algn="l" eaLnBrk="1" latinLnBrk="0" hangingPunct="1">
              <a:lnSpc>
                <a:spcPct val="130000"/>
              </a:lnSpc>
              <a:spcBef>
                <a:spcPts val="0"/>
              </a:spcBef>
              <a:spcAft>
                <a:spcPts val="0"/>
              </a:spcAft>
              <a:buSzPct val="100000"/>
            </a:pPr>
            <a:r>
              <a:rPr lang="zh-CN" altLang="en-US" sz="2000" b="1" spc="150" dirty="0">
                <a:solidFill>
                  <a:srgbClr val="FFFFFF"/>
                </a:solidFill>
                <a:latin typeface="Arial" panose="020B0604020202020204" pitchFamily="34" charset="0"/>
                <a:ea typeface="微软雅黑" panose="020B0503020204020204" pitchFamily="34" charset="-122"/>
              </a:rPr>
              <a:t>如果小数点的位置事先已有约定，不再改变，此类数称为“定点数”。</a:t>
            </a:r>
            <a:endParaRPr lang="zh-CN" altLang="en-US" sz="2000" b="1" spc="150" dirty="0">
              <a:solidFill>
                <a:srgbClr val="FFFFFF"/>
              </a:solidFill>
              <a:latin typeface="Arial" panose="020B0604020202020204" pitchFamily="34" charset="0"/>
              <a:ea typeface="微软雅黑" panose="020B0503020204020204" pitchFamily="34" charset="-122"/>
            </a:endParaRPr>
          </a:p>
        </p:txBody>
      </p:sp>
      <p:sp>
        <p:nvSpPr>
          <p:cNvPr id="10" name="文本框 9"/>
          <p:cNvSpPr txBox="1"/>
          <p:nvPr>
            <p:custDataLst>
              <p:tags r:id="rId6"/>
            </p:custDataLst>
          </p:nvPr>
        </p:nvSpPr>
        <p:spPr>
          <a:xfrm>
            <a:off x="6043295" y="2546985"/>
            <a:ext cx="3658235" cy="1366520"/>
          </a:xfrm>
          <a:prstGeom prst="rect">
            <a:avLst/>
          </a:prstGeom>
          <a:noFill/>
        </p:spPr>
        <p:txBody>
          <a:bodyPr wrap="square" lIns="85040" tIns="44221" rIns="85040" bIns="44221" rtlCol="0" anchor="ctr" anchorCtr="0">
            <a:normAutofit/>
          </a:bodyPr>
          <a:lstStyle/>
          <a:p>
            <a:pPr marL="0" lvl="0" indent="0" algn="l" eaLnBrk="1" latinLnBrk="0" hangingPunct="1">
              <a:lnSpc>
                <a:spcPct val="130000"/>
              </a:lnSpc>
              <a:spcBef>
                <a:spcPts val="0"/>
              </a:spcBef>
              <a:spcAft>
                <a:spcPts val="0"/>
              </a:spcAft>
              <a:buSzPct val="100000"/>
            </a:pPr>
            <a:r>
              <a:rPr lang="zh-CN" altLang="en-US" sz="2000" b="1" spc="150" dirty="0">
                <a:solidFill>
                  <a:schemeClr val="dk1">
                    <a:lumMod val="75000"/>
                  </a:schemeClr>
                </a:solidFill>
                <a:latin typeface="Arial" panose="020B0604020202020204" pitchFamily="34" charset="0"/>
                <a:ea typeface="微软雅黑" panose="020B0503020204020204" pitchFamily="34" charset="-122"/>
              </a:rPr>
              <a:t>如果小数点的位置可变，则称为“浮点数”。</a:t>
            </a:r>
            <a:endParaRPr lang="zh-CN" altLang="en-US" sz="2000" b="1" spc="150" dirty="0">
              <a:solidFill>
                <a:schemeClr val="dk1">
                  <a:lumMod val="75000"/>
                </a:schemeClr>
              </a:solidFill>
              <a:latin typeface="Arial" panose="020B0604020202020204" pitchFamily="34" charset="0"/>
              <a:ea typeface="微软雅黑" panose="020B0503020204020204" pitchFamily="34" charset="-122"/>
            </a:endParaRPr>
          </a:p>
        </p:txBody>
      </p:sp>
      <p:sp>
        <p:nvSpPr>
          <p:cNvPr id="8" name="文本框 7"/>
          <p:cNvSpPr txBox="1"/>
          <p:nvPr>
            <p:custDataLst>
              <p:tags r:id="rId7"/>
            </p:custDataLst>
          </p:nvPr>
        </p:nvSpPr>
        <p:spPr>
          <a:xfrm>
            <a:off x="1077361" y="1686336"/>
            <a:ext cx="1601293" cy="708574"/>
          </a:xfrm>
          <a:prstGeom prst="rect">
            <a:avLst/>
          </a:prstGeom>
          <a:noFill/>
        </p:spPr>
        <p:txBody>
          <a:bodyPr wrap="square" rtlCol="0" anchor="ctr">
            <a:normAutofit/>
          </a:bodyPr>
          <a:lstStyle/>
          <a:p>
            <a:pPr algn="ctr">
              <a:lnSpc>
                <a:spcPct val="120000"/>
              </a:lnSpc>
            </a:pPr>
            <a:r>
              <a:rPr lang="en-US" altLang="zh-CN" sz="2270" b="1"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en-US" altLang="zh-CN" sz="227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custDataLst>
              <p:tags r:id="rId8"/>
            </p:custDataLst>
          </p:nvPr>
        </p:nvSpPr>
        <p:spPr>
          <a:xfrm>
            <a:off x="5706294" y="1673566"/>
            <a:ext cx="1601293" cy="708574"/>
          </a:xfrm>
          <a:prstGeom prst="rect">
            <a:avLst/>
          </a:prstGeom>
          <a:noFill/>
        </p:spPr>
        <p:txBody>
          <a:bodyPr wrap="square" rtlCol="0" anchor="ctr">
            <a:normAutofit/>
          </a:bodyPr>
          <a:lstStyle/>
          <a:p>
            <a:pPr algn="ctr">
              <a:lnSpc>
                <a:spcPct val="120000"/>
              </a:lnSpc>
            </a:pPr>
            <a:r>
              <a:rPr lang="en-US" altLang="zh-CN" sz="2270" b="1"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en-US" altLang="zh-CN" sz="227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 name="直接连接符 2"/>
          <p:cNvCxnSpPr/>
          <p:nvPr>
            <p:custDataLst>
              <p:tags r:id="rId9"/>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10"/>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2.1.4 浮点数尾数基值的选择技术</a:t>
            </a:r>
            <a:endParaRPr lang="en-US" altLang="zh-CN" sz="3400" dirty="0">
              <a:solidFill>
                <a:schemeClr val="dk1">
                  <a:lumMod val="75000"/>
                </a:schemeClr>
              </a:solidFill>
              <a:latin typeface="Arial" panose="020B0604020202020204" pitchFamily="34" charset="0"/>
            </a:endParaRPr>
          </a:p>
        </p:txBody>
      </p:sp>
      <p:pic>
        <p:nvPicPr>
          <p:cNvPr id="19" name="图片 18" descr="微信截图_20240112211134"/>
          <p:cNvPicPr>
            <a:picLocks noChangeAspect="1"/>
          </p:cNvPicPr>
          <p:nvPr>
            <p:custDataLst>
              <p:tags r:id="rId11"/>
            </p:custDataLst>
          </p:nvPr>
        </p:nvPicPr>
        <p:blipFill>
          <a:blip r:embed="rId12"/>
          <a:stretch>
            <a:fillRect/>
          </a:stretch>
        </p:blipFill>
        <p:spPr>
          <a:xfrm>
            <a:off x="9216390" y="201295"/>
            <a:ext cx="1895475" cy="485775"/>
          </a:xfrm>
          <a:prstGeom prst="rect">
            <a:avLst/>
          </a:prstGeom>
        </p:spPr>
      </p:pic>
    </p:spTree>
    <p:custDataLst>
      <p:tags r:id="rId1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1437" y="1342890"/>
            <a:ext cx="10197614" cy="3561488"/>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zh-CN" altLang="en-US" sz="2000" dirty="0">
                <a:solidFill>
                  <a:schemeClr val="accent1"/>
                </a:solidFill>
                <a:ea typeface="微软雅黑" panose="020B0503020204020204" pitchFamily="34" charset="-122"/>
                <a:cs typeface="Arial" panose="020B0604020202020204" pitchFamily="34" charset="0"/>
              </a:rPr>
              <a:t>    数学中实数在数轴上是连续分布的，但由于机器字长有限，浮点数只能表示出数轴上分散于正、负两个区间上的部分离散值</a:t>
            </a:r>
            <a:endParaRPr lang="en-US" altLang="zh-CN" sz="2000" dirty="0">
              <a:solidFill>
                <a:schemeClr val="accent1"/>
              </a:solidFill>
              <a:ea typeface="微软雅黑" panose="020B0503020204020204" pitchFamily="34" charset="-122"/>
              <a:cs typeface="Arial" panose="020B0604020202020204" pitchFamily="34" charset="0"/>
            </a:endParaRPr>
          </a:p>
          <a:p>
            <a:pPr>
              <a:lnSpc>
                <a:spcPct val="130000"/>
              </a:lnSpc>
              <a:spcBef>
                <a:spcPts val="200"/>
              </a:spcBef>
              <a:spcAft>
                <a:spcPts val="200"/>
              </a:spcAft>
              <a:buClr>
                <a:schemeClr val="accent1"/>
              </a:buClr>
              <a:buSzPct val="70000"/>
            </a:pPr>
            <a:endParaRPr lang="en-US" altLang="zh-CN" sz="2000" dirty="0">
              <a:solidFill>
                <a:schemeClr val="accent1"/>
              </a:solidFill>
              <a:ea typeface="微软雅黑" panose="020B0503020204020204" pitchFamily="34" charset="-122"/>
              <a:cs typeface="Arial" panose="020B0604020202020204" pitchFamily="34" charset="0"/>
            </a:endParaRPr>
          </a:p>
          <a:p>
            <a:pPr>
              <a:lnSpc>
                <a:spcPct val="130000"/>
              </a:lnSpc>
              <a:spcBef>
                <a:spcPts val="200"/>
              </a:spcBef>
              <a:spcAft>
                <a:spcPts val="200"/>
              </a:spcAft>
              <a:buClr>
                <a:schemeClr val="accent1"/>
              </a:buClr>
              <a:buSzPct val="70000"/>
            </a:pPr>
            <a:endParaRPr lang="en-US" altLang="zh-CN" sz="2000" dirty="0">
              <a:solidFill>
                <a:schemeClr val="accent1"/>
              </a:solidFill>
              <a:ea typeface="微软雅黑" panose="020B0503020204020204" pitchFamily="34" charset="-122"/>
              <a:cs typeface="Arial" panose="020B0604020202020204" pitchFamily="34" charset="0"/>
            </a:endParaRPr>
          </a:p>
          <a:p>
            <a:pPr>
              <a:lnSpc>
                <a:spcPct val="130000"/>
              </a:lnSpc>
              <a:spcBef>
                <a:spcPts val="200"/>
              </a:spcBef>
              <a:spcAft>
                <a:spcPts val="200"/>
              </a:spcAft>
              <a:buClr>
                <a:schemeClr val="accent1"/>
              </a:buClr>
              <a:buSzPct val="70000"/>
            </a:pPr>
            <a:endParaRPr lang="en-US" altLang="zh-CN" sz="2000" dirty="0">
              <a:solidFill>
                <a:schemeClr val="accent1"/>
              </a:solidFill>
              <a:ea typeface="微软雅黑" panose="020B0503020204020204" pitchFamily="34" charset="-122"/>
              <a:cs typeface="Arial" panose="020B0604020202020204" pitchFamily="34" charset="0"/>
            </a:endParaRPr>
          </a:p>
          <a:p>
            <a:pPr>
              <a:lnSpc>
                <a:spcPct val="130000"/>
              </a:lnSpc>
              <a:spcBef>
                <a:spcPts val="200"/>
              </a:spcBef>
              <a:spcAft>
                <a:spcPts val="200"/>
              </a:spcAft>
              <a:buClr>
                <a:schemeClr val="accent1"/>
              </a:buClr>
              <a:buSzPct val="70000"/>
            </a:pPr>
            <a:endParaRPr lang="en-US" altLang="zh-CN" sz="2000" dirty="0">
              <a:solidFill>
                <a:schemeClr val="accent1"/>
              </a:solidFill>
              <a:ea typeface="微软雅黑" panose="020B0503020204020204" pitchFamily="34" charset="-122"/>
              <a:cs typeface="Arial" panose="020B0604020202020204" pitchFamily="34" charset="0"/>
            </a:endParaRPr>
          </a:p>
          <a:p>
            <a:pPr>
              <a:lnSpc>
                <a:spcPct val="130000"/>
              </a:lnSpc>
              <a:spcBef>
                <a:spcPts val="200"/>
              </a:spcBef>
              <a:spcAft>
                <a:spcPts val="200"/>
              </a:spcAft>
              <a:buClr>
                <a:schemeClr val="accent1"/>
              </a:buClr>
              <a:buSzPct val="70000"/>
            </a:pPr>
            <a:r>
              <a:rPr lang="zh-CN" altLang="en-US" sz="2000" dirty="0">
                <a:solidFill>
                  <a:schemeClr val="accent1"/>
                </a:solidFill>
                <a:ea typeface="微软雅黑" panose="020B0503020204020204" pitchFamily="34" charset="-122"/>
                <a:cs typeface="Arial" panose="020B0604020202020204" pitchFamily="34" charset="0"/>
              </a:rPr>
              <a:t>    在机器中阶码都采用二进制，可避免运算中因对阶造成的精度和有效数值的过多损失。</a:t>
            </a:r>
            <a:endParaRPr lang="zh-CN" altLang="en-US" sz="2000" dirty="0">
              <a:solidFill>
                <a:schemeClr val="accent1"/>
              </a:solidFill>
              <a:ea typeface="微软雅黑" panose="020B0503020204020204" pitchFamily="34" charset="-122"/>
              <a:cs typeface="Arial" panose="020B0604020202020204" pitchFamily="34" charset="0"/>
            </a:endParaRPr>
          </a:p>
          <a:p>
            <a:pPr>
              <a:lnSpc>
                <a:spcPct val="130000"/>
              </a:lnSpc>
              <a:spcBef>
                <a:spcPts val="200"/>
              </a:spcBef>
              <a:spcAft>
                <a:spcPts val="200"/>
              </a:spcAft>
              <a:buClr>
                <a:schemeClr val="accent1"/>
              </a:buClr>
              <a:buSzPct val="70000"/>
            </a:pPr>
            <a:r>
              <a:rPr lang="zh-CN" altLang="en-US" sz="2000" dirty="0">
                <a:solidFill>
                  <a:schemeClr val="accent1"/>
                </a:solidFill>
                <a:ea typeface="微软雅黑" panose="020B0503020204020204" pitchFamily="34" charset="-122"/>
                <a:cs typeface="Arial" panose="020B0604020202020204" pitchFamily="34" charset="0"/>
              </a:rPr>
              <a:t>    主要讨论尾数的基值的选择。</a:t>
            </a:r>
            <a:endParaRPr lang="en-US" altLang="zh-CN" sz="2000" dirty="0">
              <a:solidFill>
                <a:schemeClr val="accent1"/>
              </a:solidFill>
              <a:ea typeface="微软雅黑" panose="020B0503020204020204" pitchFamily="34" charset="-122"/>
              <a:cs typeface="Arial" panose="020B0604020202020204" pitchFamily="34" charset="0"/>
            </a:endParaRPr>
          </a:p>
        </p:txBody>
      </p:sp>
      <p:pic>
        <p:nvPicPr>
          <p:cNvPr id="2" name="Picture 4"/>
          <p:cNvPicPr>
            <a:picLocks noChangeAspect="1"/>
          </p:cNvPicPr>
          <p:nvPr/>
        </p:nvPicPr>
        <p:blipFill>
          <a:blip r:embed="rId1"/>
          <a:stretch>
            <a:fillRect/>
          </a:stretch>
        </p:blipFill>
        <p:spPr>
          <a:xfrm>
            <a:off x="2535136" y="2558478"/>
            <a:ext cx="6451804" cy="1130311"/>
          </a:xfrm>
          <a:prstGeom prst="rect">
            <a:avLst/>
          </a:prstGeom>
          <a:noFill/>
          <a:ln w="9525">
            <a:noFill/>
          </a:ln>
        </p:spPr>
      </p:pic>
      <p:sp>
        <p:nvSpPr>
          <p:cNvPr id="8"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第</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章 数据表示与指令系统</a:t>
            </a:r>
            <a:endPar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4" name="矩形 3"/>
          <p:cNvSpPr/>
          <p:nvPr>
            <p:custDataLst>
              <p:tags r:id="rId6"/>
            </p:custDataLst>
          </p:nvPr>
        </p:nvSpPr>
        <p:spPr>
          <a:xfrm flipH="1">
            <a:off x="431652" y="541264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custDataLst>
              <p:tags r:id="rId7"/>
            </p:custDataLst>
          </p:nvPr>
        </p:nvSpPr>
        <p:spPr>
          <a:xfrm flipH="1">
            <a:off x="429112" y="4949502"/>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8"/>
            </p:custDataLst>
          </p:nvPr>
        </p:nvSpPr>
        <p:spPr>
          <a:xfrm flipH="1">
            <a:off x="430382" y="4506907"/>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custDataLst>
              <p:tags r:id="rId9"/>
            </p:custDataLst>
          </p:nvPr>
        </p:nvSpPr>
        <p:spPr>
          <a:xfrm flipH="1">
            <a:off x="432287" y="3585718"/>
            <a:ext cx="10562590" cy="889762"/>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flipH="1">
            <a:off x="431652" y="1459866"/>
            <a:ext cx="10562590" cy="2104261"/>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1"/>
            </p:custDataLst>
          </p:nvPr>
        </p:nvSpPr>
        <p:spPr>
          <a:xfrm flipH="1">
            <a:off x="432287" y="101727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933937" y="1007745"/>
            <a:ext cx="6146165" cy="451485"/>
          </a:xfrm>
          <a:prstGeom prst="rect">
            <a:avLst/>
          </a:prstGeom>
          <a:noFill/>
        </p:spPr>
        <p:txBody>
          <a:bodyPr wrap="square" rtlCol="0" anchor="t">
            <a:noAutofit/>
          </a:bodyPr>
          <a:lstStyle/>
          <a:p>
            <a:pPr>
              <a:lnSpc>
                <a:spcPct val="120000"/>
              </a:lnSpc>
            </a:pPr>
            <a:r>
              <a:rPr lang="en-US" altLang="zh-CN" b="1" dirty="0">
                <a:solidFill>
                  <a:schemeClr val="accent2"/>
                </a:solidFill>
                <a:latin typeface="微软雅黑" panose="020B0503020204020204" pitchFamily="34" charset="-122"/>
                <a:ea typeface="微软雅黑" panose="020B0503020204020204" pitchFamily="34" charset="-122"/>
              </a:rPr>
              <a:t>2.1 </a:t>
            </a:r>
            <a:r>
              <a:rPr lang="zh-CN" altLang="en-US" b="1" dirty="0">
                <a:solidFill>
                  <a:schemeClr val="accent2"/>
                </a:solidFill>
                <a:latin typeface="微软雅黑" panose="020B0503020204020204" pitchFamily="34" charset="-122"/>
                <a:ea typeface="微软雅黑" panose="020B0503020204020204" pitchFamily="34" charset="-122"/>
              </a:rPr>
              <a:t>数据表示</a:t>
            </a:r>
            <a:endParaRPr lang="en-US" altLang="zh-CN" b="1" dirty="0">
              <a:solidFill>
                <a:schemeClr val="accent2"/>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1221969" y="1459865"/>
            <a:ext cx="5765800" cy="2317109"/>
          </a:xfrm>
          <a:prstGeom prst="rect">
            <a:avLst/>
          </a:prstGeom>
          <a:noFill/>
        </p:spPr>
        <p:txBody>
          <a:bodyPr wrap="square" rtlCol="0" anchor="t">
            <a:spAutoFit/>
          </a:bodyPr>
          <a:lstStyle/>
          <a:p>
            <a:pPr eaLnBrk="1" latinLnBrk="0" hangingPunct="1">
              <a:lnSpc>
                <a:spcPct val="120000"/>
              </a:lnSpc>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2.1.1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数据表示与数据结构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rgbClr val="FF3300"/>
                </a:solidFill>
                <a:latin typeface="微软雅黑" panose="020B0503020204020204" pitchFamily="34" charset="-122"/>
                <a:ea typeface="微软雅黑" panose="020B0503020204020204" pitchFamily="34" charset="-122"/>
                <a:sym typeface="+mn-ea"/>
              </a:rPr>
              <a:t>软硬件划分问题的讨论</a:t>
            </a:r>
            <a:endParaRPr lang="zh-CN" altLang="en-US" sz="1800" b="1" dirty="0">
              <a:solidFill>
                <a:srgbClr val="FF3300"/>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算法层：图、树、链表、堆栈、向量（数据结构）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高级语言层：向量、数组、指针</a:t>
            </a:r>
            <a:endParaRPr lang="en-US" altLang="zh-CN" sz="16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机器语言层：数据表示</a:t>
            </a:r>
            <a:endParaRPr lang="zh-CN" altLang="en-US" sz="16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1220064" y="4506907"/>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2.1.3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引入数据表示的原则</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1221969" y="5391050"/>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2.1.5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浮点数尾数的下溢处理方法</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1221334" y="3625890"/>
            <a:ext cx="9435454" cy="728982"/>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2.1.2  </a:t>
            </a:r>
            <a:r>
              <a:rPr lang="zh-CN" altLang="en-US" sz="1800" b="1" dirty="0">
                <a:solidFill>
                  <a:schemeClr val="accent2"/>
                </a:solidFill>
                <a:latin typeface="微软雅黑" panose="020B0503020204020204" pitchFamily="34" charset="-122"/>
                <a:ea typeface="微软雅黑" panose="020B0503020204020204" pitchFamily="34" charset="-122"/>
                <a:sym typeface="+mn-ea"/>
              </a:rPr>
              <a:t>高级数据表示</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存储器一维线性的存储结构与要求经常使用的多维离散数据结构有着很大的差距</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1221969" y="4971568"/>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2.1.4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浮点数尾数基值的选择技术</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051741" cy="3690690"/>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ea typeface="微软雅黑" panose="020B0503020204020204" pitchFamily="34" charset="-122"/>
                <a:cs typeface="Arial" panose="020B0604020202020204" pitchFamily="34" charset="0"/>
              </a:rPr>
              <a:t>浮点数表数误差产生的原因：</a:t>
            </a:r>
            <a:endParaRPr lang="zh-CN" altLang="en-US" sz="2400" b="1"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ea typeface="微软雅黑" panose="020B0503020204020204" pitchFamily="34" charset="-122"/>
                <a:cs typeface="Arial" panose="020B0604020202020204" pitchFamily="34" charset="0"/>
              </a:rPr>
              <a:t>运算的结果</a:t>
            </a:r>
            <a:endParaRPr lang="zh-CN" altLang="en-US" sz="2000"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ea typeface="微软雅黑" panose="020B0503020204020204" pitchFamily="34" charset="-122"/>
                <a:cs typeface="Arial" panose="020B0604020202020204" pitchFamily="34" charset="0"/>
              </a:rPr>
              <a:t>十进制转化为二进制、四进制、八进制、十六进制</a:t>
            </a:r>
            <a:endParaRPr lang="zh-CN" altLang="en-US" sz="2000"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ea typeface="微软雅黑" panose="020B0503020204020204" pitchFamily="34" charset="-122"/>
                <a:cs typeface="Arial" panose="020B0604020202020204" pitchFamily="34" charset="0"/>
              </a:rPr>
              <a:t>例如 </a:t>
            </a:r>
            <a:endParaRPr lang="zh-CN" altLang="en-US" sz="2000" dirty="0">
              <a:solidFill>
                <a:schemeClr val="accent1"/>
              </a:solidFill>
              <a:ea typeface="微软雅黑" panose="020B0503020204020204" pitchFamily="34" charset="-122"/>
              <a:cs typeface="Arial" panose="020B0604020202020204" pitchFamily="34" charset="0"/>
            </a:endParaRPr>
          </a:p>
          <a:p>
            <a:pPr lvl="1">
              <a:lnSpc>
                <a:spcPct val="130000"/>
              </a:lnSpc>
              <a:spcBef>
                <a:spcPts val="200"/>
              </a:spcBef>
              <a:spcAft>
                <a:spcPts val="200"/>
              </a:spcAft>
              <a:buClr>
                <a:schemeClr val="accent1"/>
              </a:buClr>
              <a:buSzPct val="70000"/>
            </a:pPr>
            <a:r>
              <a:rPr lang="zh-CN" altLang="en-US" sz="2000" dirty="0">
                <a:solidFill>
                  <a:schemeClr val="accent1"/>
                </a:solidFill>
                <a:ea typeface="微软雅黑" panose="020B0503020204020204" pitchFamily="34" charset="-122"/>
                <a:cs typeface="Arial" panose="020B0604020202020204" pitchFamily="34" charset="0"/>
              </a:rPr>
              <a:t>    </a:t>
            </a:r>
            <a:r>
              <a:rPr lang="en-US" altLang="zh-CN" sz="2000" dirty="0">
                <a:solidFill>
                  <a:schemeClr val="accent1"/>
                </a:solidFill>
                <a:ea typeface="微软雅黑" panose="020B0503020204020204" pitchFamily="34" charset="-122"/>
                <a:cs typeface="Arial" panose="020B0604020202020204" pitchFamily="34" charset="0"/>
              </a:rPr>
              <a:t>0.1=0.000110011001100···(2)</a:t>
            </a:r>
            <a:endParaRPr lang="en-US" altLang="zh-CN" sz="2000" dirty="0">
              <a:solidFill>
                <a:schemeClr val="accent1"/>
              </a:solidFill>
              <a:ea typeface="微软雅黑" panose="020B0503020204020204" pitchFamily="34" charset="-122"/>
              <a:cs typeface="Arial" panose="020B0604020202020204" pitchFamily="34" charset="0"/>
            </a:endParaRPr>
          </a:p>
          <a:p>
            <a:pPr lvl="1">
              <a:lnSpc>
                <a:spcPct val="130000"/>
              </a:lnSpc>
              <a:spcBef>
                <a:spcPts val="200"/>
              </a:spcBef>
              <a:spcAft>
                <a:spcPts val="200"/>
              </a:spcAft>
              <a:buClr>
                <a:schemeClr val="accent1"/>
              </a:buClr>
              <a:buSzPct val="70000"/>
            </a:pPr>
            <a:r>
              <a:rPr lang="en-US" altLang="zh-CN" sz="2000" dirty="0">
                <a:solidFill>
                  <a:schemeClr val="accent1"/>
                </a:solidFill>
                <a:ea typeface="微软雅黑" panose="020B0503020204020204" pitchFamily="34" charset="-122"/>
                <a:cs typeface="Arial" panose="020B0604020202020204" pitchFamily="34" charset="0"/>
              </a:rPr>
              <a:t>       =0.0121212···(4)</a:t>
            </a:r>
            <a:endParaRPr lang="en-US" altLang="zh-CN" sz="2000" dirty="0">
              <a:solidFill>
                <a:schemeClr val="accent1"/>
              </a:solidFill>
              <a:ea typeface="微软雅黑" panose="020B0503020204020204" pitchFamily="34" charset="-122"/>
              <a:cs typeface="Arial" panose="020B0604020202020204" pitchFamily="34" charset="0"/>
            </a:endParaRPr>
          </a:p>
          <a:p>
            <a:pPr lvl="1">
              <a:lnSpc>
                <a:spcPct val="130000"/>
              </a:lnSpc>
              <a:spcBef>
                <a:spcPts val="200"/>
              </a:spcBef>
              <a:spcAft>
                <a:spcPts val="200"/>
              </a:spcAft>
              <a:buClr>
                <a:schemeClr val="accent1"/>
              </a:buClr>
              <a:buSzPct val="70000"/>
            </a:pPr>
            <a:r>
              <a:rPr lang="en-US" altLang="zh-CN" sz="2000" dirty="0">
                <a:solidFill>
                  <a:schemeClr val="accent1"/>
                </a:solidFill>
                <a:ea typeface="微软雅黑" panose="020B0503020204020204" pitchFamily="34" charset="-122"/>
                <a:cs typeface="Arial" panose="020B0604020202020204" pitchFamily="34" charset="0"/>
              </a:rPr>
              <a:t>       =0.06146314···(8)</a:t>
            </a:r>
            <a:endParaRPr lang="en-US" altLang="zh-CN" sz="2000" dirty="0">
              <a:solidFill>
                <a:schemeClr val="accent1"/>
              </a:solidFill>
              <a:ea typeface="微软雅黑" panose="020B0503020204020204" pitchFamily="34" charset="-122"/>
              <a:cs typeface="Arial" panose="020B0604020202020204" pitchFamily="34" charset="0"/>
            </a:endParaRPr>
          </a:p>
          <a:p>
            <a:pPr lvl="1">
              <a:lnSpc>
                <a:spcPct val="130000"/>
              </a:lnSpc>
              <a:spcBef>
                <a:spcPts val="200"/>
              </a:spcBef>
              <a:spcAft>
                <a:spcPts val="200"/>
              </a:spcAft>
              <a:buClr>
                <a:schemeClr val="accent1"/>
              </a:buClr>
              <a:buSzPct val="70000"/>
            </a:pPr>
            <a:r>
              <a:rPr lang="en-US" altLang="zh-CN" sz="2000" dirty="0">
                <a:solidFill>
                  <a:schemeClr val="accent1"/>
                </a:solidFill>
                <a:ea typeface="微软雅黑" panose="020B0503020204020204" pitchFamily="34" charset="-122"/>
                <a:cs typeface="Arial" panose="020B0604020202020204" pitchFamily="34" charset="0"/>
              </a:rPr>
              <a:t>       =0.1999···(16) </a:t>
            </a:r>
            <a:endParaRPr lang="en-US" altLang="zh-CN" sz="2000" dirty="0">
              <a:solidFill>
                <a:schemeClr val="accent1"/>
              </a:solidFill>
              <a:ea typeface="微软雅黑" panose="020B0503020204020204" pitchFamily="34" charset="-122"/>
              <a:cs typeface="Arial" panose="020B0604020202020204" pitchFamily="34" charset="0"/>
            </a:endParaRPr>
          </a:p>
        </p:txBody>
      </p:sp>
      <p:sp>
        <p:nvSpPr>
          <p:cNvPr id="8"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p:nvPr/>
        </p:nvSpPr>
        <p:spPr>
          <a:xfrm>
            <a:off x="450393" y="1050925"/>
            <a:ext cx="4572000" cy="15696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en-US" altLang="zh-CN" sz="2400" dirty="0">
                <a:solidFill>
                  <a:srgbClr val="000000"/>
                </a:solidFill>
                <a:latin typeface="Times New Roman" panose="02020603050405020304" pitchFamily="18" charset="0"/>
                <a:ea typeface="宋体" panose="02010600030101010101" pitchFamily="2" charset="-122"/>
              </a:rPr>
              <a:t>&lt;script type="text/javascript"&gt;</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FontTx/>
              <a:buNone/>
            </a:pPr>
            <a:r>
              <a:rPr lang="en-US" altLang="zh-CN" sz="2400" dirty="0">
                <a:solidFill>
                  <a:srgbClr val="000000"/>
                </a:solidFill>
                <a:latin typeface="Times New Roman" panose="02020603050405020304" pitchFamily="18" charset="0"/>
                <a:ea typeface="宋体" panose="02010600030101010101" pitchFamily="2" charset="-122"/>
              </a:rPr>
              <a:t>        var $result = 0.1+0.7;</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FontTx/>
              <a:buNone/>
            </a:pPr>
            <a:r>
              <a:rPr lang="en-US" altLang="zh-CN" sz="2400" dirty="0">
                <a:solidFill>
                  <a:srgbClr val="000000"/>
                </a:solidFill>
                <a:latin typeface="Times New Roman" panose="02020603050405020304" pitchFamily="18" charset="0"/>
                <a:ea typeface="宋体" panose="02010600030101010101" pitchFamily="2" charset="-122"/>
              </a:rPr>
              <a:t>        alert($result);</a:t>
            </a:r>
            <a:endParaRPr lang="en-US" altLang="zh-CN" sz="240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FontTx/>
              <a:buNone/>
            </a:pPr>
            <a:r>
              <a:rPr lang="en-US" altLang="zh-CN" sz="2400" dirty="0">
                <a:solidFill>
                  <a:srgbClr val="000000"/>
                </a:solidFill>
                <a:latin typeface="Times New Roman" panose="02020603050405020304" pitchFamily="18" charset="0"/>
                <a:ea typeface="宋体" panose="02010600030101010101" pitchFamily="2" charset="-122"/>
              </a:rPr>
              <a:t>&lt;/script&gt;</a:t>
            </a:r>
            <a:endParaRPr lang="zh-CN" altLang="en-US" sz="2400" dirty="0">
              <a:solidFill>
                <a:srgbClr val="000000"/>
              </a:solidFill>
              <a:latin typeface="Times New Roman" panose="02020603050405020304" pitchFamily="18" charset="0"/>
              <a:ea typeface="宋体" panose="02010600030101010101" pitchFamily="2" charset="-122"/>
            </a:endParaRPr>
          </a:p>
        </p:txBody>
      </p:sp>
      <p:pic>
        <p:nvPicPr>
          <p:cNvPr id="3" name="Picture 5"/>
          <p:cNvPicPr>
            <a:picLocks noChangeAspect="1"/>
          </p:cNvPicPr>
          <p:nvPr/>
        </p:nvPicPr>
        <p:blipFill>
          <a:blip r:embed="rId1"/>
          <a:stretch>
            <a:fillRect/>
          </a:stretch>
        </p:blipFill>
        <p:spPr>
          <a:xfrm>
            <a:off x="4579326" y="2364311"/>
            <a:ext cx="6837599" cy="3540820"/>
          </a:xfrm>
          <a:prstGeom prst="rect">
            <a:avLst/>
          </a:prstGeom>
          <a:noFill/>
          <a:ln w="9525">
            <a:noFill/>
          </a:ln>
        </p:spPr>
      </p:pic>
      <p:sp>
        <p:nvSpPr>
          <p:cNvPr id="4" name="Rectangle 8"/>
          <p:cNvSpPr/>
          <p:nvPr/>
        </p:nvSpPr>
        <p:spPr>
          <a:xfrm>
            <a:off x="437038" y="2777058"/>
            <a:ext cx="4142288" cy="3139321"/>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换算成</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进制是</a:t>
            </a:r>
            <a:b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0. 00011 0011 0011</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无限循环</a:t>
            </a:r>
            <a:b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0.7</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a:t>
            </a:r>
            <a:b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0.10110011 0011 0011 </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无限循环</a:t>
            </a:r>
            <a:b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0.8</a:t>
            </a:r>
            <a:b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但是</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JAVASCRIPT</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只会存储</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位就成了</a:t>
            </a:r>
            <a:b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    =   0.000110011001100</a:t>
            </a:r>
            <a:b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0.7    =   0.101100110011001</a:t>
            </a:r>
            <a:b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那么</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0.1+0.7</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就成了  </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0.110011001100101</a:t>
            </a:r>
            <a:b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但是</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0.8</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进制是</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0.110011001100110</a:t>
            </a:r>
            <a:b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所以就差了那么       </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0.0000000000001</a:t>
            </a:r>
            <a:r>
              <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zh-CN" altLang="en-US" dirty="0"/>
              <a:t>用</a:t>
            </a:r>
            <a:r>
              <a:rPr lang="en-US" altLang="zh-CN" dirty="0"/>
              <a:t>JAVASCRIPT</a:t>
            </a:r>
            <a:r>
              <a:rPr lang="zh-CN" altLang="en-US" dirty="0"/>
              <a:t>计算</a:t>
            </a:r>
            <a:r>
              <a:rPr lang="en-US" altLang="zh-CN" dirty="0"/>
              <a:t>0.1+0.7</a:t>
            </a:r>
            <a:r>
              <a:rPr lang="zh-CN" altLang="en-US" dirty="0"/>
              <a:t>的值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2000"/>
                                        <p:tgtEl>
                                          <p:spTgt spid="3"/>
                                        </p:tgtEl>
                                      </p:cBhvr>
                                    </p:animEffect>
                                  </p:childTnLst>
                                </p:cTn>
                              </p:par>
                            </p:childTnLst>
                          </p:cTn>
                        </p:par>
                        <p:par>
                          <p:cTn id="8" fill="hold">
                            <p:stCondLst>
                              <p:cond delay="2000"/>
                            </p:stCondLst>
                            <p:childTnLst>
                              <p:par>
                                <p:cTn id="9" presetID="3" presetClass="exit" presetSubtype="10" fill="hold" nodeType="afterEffect">
                                  <p:stCondLst>
                                    <p:cond delay="0"/>
                                  </p:stCondLst>
                                  <p:childTnLst>
                                    <p:animEffect transition="out" filter="blinds(horizontal)">
                                      <p:cBhvr>
                                        <p:cTn id="10" dur="1000"/>
                                        <p:tgtEl>
                                          <p:spTgt spid="3"/>
                                        </p:tgtEl>
                                      </p:cBhvr>
                                    </p:animEffect>
                                    <p:set>
                                      <p:cBhvr>
                                        <p:cTn id="11" dur="1" fill="hold">
                                          <p:stCondLst>
                                            <p:cond delay="9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blinds(horizontal)">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2"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2.1.4 浮点数尾数基值的选择技术</a:t>
            </a:r>
            <a:endParaRPr lang="en-US" altLang="zh-CN" sz="3400" dirty="0">
              <a:solidFill>
                <a:schemeClr val="dk1">
                  <a:lumMod val="75000"/>
                </a:schemeClr>
              </a:solidFill>
              <a:latin typeface="Arial" panose="020B0604020202020204" pitchFamily="34" charset="0"/>
            </a:endParaRPr>
          </a:p>
        </p:txBody>
      </p:sp>
      <p:sp>
        <p:nvSpPr>
          <p:cNvPr id="8" name="文本框 2"/>
          <p:cNvSpPr txBox="1"/>
          <p:nvPr>
            <p:custDataLst>
              <p:tags r:id="rId3"/>
            </p:custDataLst>
          </p:nvPr>
        </p:nvSpPr>
        <p:spPr>
          <a:xfrm>
            <a:off x="1151890" y="2232660"/>
            <a:ext cx="1947545" cy="28613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ct val="150000"/>
              </a:lnSpc>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一般情况：</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N = S * 2 </a:t>
            </a: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J1</a:t>
            </a:r>
            <a:endPar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 * 4 </a:t>
            </a: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J2</a:t>
            </a:r>
            <a:endPar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 * 8 </a:t>
            </a: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J3</a:t>
            </a:r>
            <a:endPar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 * 16 </a:t>
            </a: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J4</a:t>
            </a:r>
            <a:endPar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endParaRPr lang="zh-CN" altLang="en-US"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右箭头 7"/>
          <p:cNvSpPr/>
          <p:nvPr>
            <p:custDataLst>
              <p:tags r:id="rId4"/>
            </p:custDataLst>
          </p:nvPr>
        </p:nvSpPr>
        <p:spPr>
          <a:xfrm>
            <a:off x="3390900" y="3656965"/>
            <a:ext cx="349250" cy="350838"/>
          </a:xfrm>
          <a:prstGeom prst="rightArrow">
            <a:avLst>
              <a:gd name="adj1" fmla="val 50000"/>
              <a:gd name="adj2" fmla="val 50000"/>
            </a:avLst>
          </a:prstGeom>
          <a:solidFill>
            <a:srgbClr val="0092CC"/>
          </a:solidFill>
          <a:ln w="9525" cap="flat" cmpd="sng">
            <a:solidFill>
              <a:srgbClr val="FFCC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rgbClr val="FFCC00"/>
              </a:solidFill>
              <a:effectLst/>
              <a:uLnTx/>
              <a:uFillTx/>
              <a:latin typeface="Times New Roman" panose="02020603050405020304" pitchFamily="18" charset="0"/>
              <a:ea typeface="隶书" panose="02010509060101010101" pitchFamily="49" charset="-122"/>
              <a:cs typeface="+mn-cs"/>
            </a:endParaRPr>
          </a:p>
        </p:txBody>
      </p:sp>
      <p:sp>
        <p:nvSpPr>
          <p:cNvPr id="10" name="圆角矩形 23"/>
          <p:cNvSpPr/>
          <p:nvPr>
            <p:custDataLst>
              <p:tags r:id="rId5"/>
            </p:custDataLst>
          </p:nvPr>
        </p:nvSpPr>
        <p:spPr bwMode="auto">
          <a:xfrm>
            <a:off x="3797300" y="1917065"/>
            <a:ext cx="3013075" cy="4033838"/>
          </a:xfrm>
          <a:prstGeom prst="roundRect">
            <a:avLst/>
          </a:prstGeom>
          <a:noFill/>
          <a:ln w="9525" cap="flat" cmpd="sng" algn="ctr">
            <a:solidFill>
              <a:srgbClr val="FFFFFF">
                <a:lumMod val="85000"/>
              </a:srgbClr>
            </a:solidFill>
            <a:prstDash val="solid"/>
            <a:round/>
            <a:headEnd type="none" w="med" len="med"/>
            <a:tailEnd type="none" w="med" len="med"/>
          </a:ln>
          <a:effectLst/>
        </p:spPr>
        <p:txBody>
          <a:bodyPr/>
          <a:lstStyle/>
          <a:p>
            <a:pPr marL="0" marR="0" lvl="0" indent="0" algn="r" defTabSz="914400" eaLnBrk="0" fontAlgn="auto" latinLnBrk="0" hangingPunct="0">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FFCC00"/>
              </a:solidFill>
              <a:effectLst/>
              <a:uLnTx/>
              <a:uFillTx/>
              <a:latin typeface="Times New Roman" panose="02020603050405020304" pitchFamily="18" charset="0"/>
              <a:ea typeface="隶书" panose="02010509060101010101" pitchFamily="49" charset="-122"/>
            </a:endParaRPr>
          </a:p>
        </p:txBody>
      </p:sp>
      <p:sp>
        <p:nvSpPr>
          <p:cNvPr id="12" name="文本框 11"/>
          <p:cNvSpPr txBox="1"/>
          <p:nvPr>
            <p:custDataLst>
              <p:tags r:id="rId6"/>
            </p:custDataLst>
          </p:nvPr>
        </p:nvSpPr>
        <p:spPr>
          <a:xfrm>
            <a:off x="3456305" y="1828800"/>
            <a:ext cx="2007235" cy="10147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ct val="150000"/>
              </a:lnSpc>
              <a:spcBef>
                <a:spcPct val="0"/>
              </a:spcBef>
              <a:buClrTx/>
              <a:buFontTx/>
              <a:buNone/>
            </a:pPr>
            <a:endParaRPr lang="en-US" altLang="zh-CN" sz="2000" b="0"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rPr>
              <a:t>       N = S * r</a:t>
            </a:r>
            <a:r>
              <a:rPr lang="en-US" altLang="zh-CN" sz="2000" b="0" baseline="-25000" dirty="0">
                <a:solidFill>
                  <a:srgbClr val="000000"/>
                </a:solidFill>
                <a:latin typeface="微软雅黑" panose="020B0503020204020204" pitchFamily="34" charset="-122"/>
                <a:ea typeface="微软雅黑" panose="020B0503020204020204" pitchFamily="34" charset="-122"/>
              </a:rPr>
              <a:t>m</a:t>
            </a:r>
            <a:r>
              <a:rPr lang="en-US" altLang="zh-CN" sz="2000" b="0" dirty="0">
                <a:solidFill>
                  <a:srgbClr val="000000"/>
                </a:solidFill>
                <a:latin typeface="微软雅黑" panose="020B0503020204020204" pitchFamily="34" charset="-122"/>
                <a:ea typeface="微软雅黑" panose="020B0503020204020204" pitchFamily="34" charset="-122"/>
              </a:rPr>
              <a:t> </a:t>
            </a:r>
            <a:r>
              <a:rPr lang="en-US" altLang="zh-CN" sz="2000" b="0" baseline="30000" dirty="0">
                <a:solidFill>
                  <a:srgbClr val="000000"/>
                </a:solidFill>
                <a:latin typeface="微软雅黑" panose="020B0503020204020204" pitchFamily="34" charset="-122"/>
                <a:ea typeface="微软雅黑" panose="020B0503020204020204" pitchFamily="34" charset="-122"/>
              </a:rPr>
              <a:t>J</a:t>
            </a:r>
            <a:r>
              <a:rPr lang="en-US" altLang="zh-CN" sz="2000" b="0" dirty="0">
                <a:solidFill>
                  <a:srgbClr val="000000"/>
                </a:solidFill>
                <a:latin typeface="微软雅黑" panose="020B0503020204020204" pitchFamily="34" charset="-122"/>
                <a:ea typeface="微软雅黑" panose="020B0503020204020204" pitchFamily="34" charset="-122"/>
              </a:rPr>
              <a:t>   </a:t>
            </a:r>
            <a:endParaRPr lang="en-US" altLang="zh-CN" sz="2000" b="0" baseline="30000" dirty="0">
              <a:solidFill>
                <a:srgbClr val="000000"/>
              </a:solidFill>
              <a:latin typeface="微软雅黑" panose="020B0503020204020204" pitchFamily="34" charset="-122"/>
              <a:ea typeface="微软雅黑" panose="020B0503020204020204" pitchFamily="34" charset="-122"/>
            </a:endParaRPr>
          </a:p>
        </p:txBody>
      </p:sp>
      <p:sp>
        <p:nvSpPr>
          <p:cNvPr id="13" name="矩形 12"/>
          <p:cNvSpPr>
            <a:spLocks noRot="1" noChangeAspect="1" noMove="1" noResize="1" noEditPoints="1" noAdjustHandles="1" noChangeArrowheads="1" noChangeShapeType="1" noTextEdit="1"/>
          </p:cNvSpPr>
          <p:nvPr>
            <p:custDataLst>
              <p:tags r:id="rId7"/>
            </p:custDataLst>
          </p:nvPr>
        </p:nvSpPr>
        <p:spPr>
          <a:xfrm>
            <a:off x="4119920" y="2851649"/>
            <a:ext cx="2101857" cy="1156792"/>
          </a:xfrm>
          <a:prstGeom prst="rect">
            <a:avLst/>
          </a:prstGeom>
          <a:blipFill>
            <a:blip r:embed="rId8"/>
            <a:stretch>
              <a:fillRect l="-7246" r="-2609"/>
            </a:stretch>
          </a:blipFill>
        </p:spPr>
        <p:txBody>
          <a:bodyPr/>
          <a:lstStyle/>
          <a:p>
            <a:pPr eaLnBrk="0" hangingPunct="0">
              <a:buFontTx/>
              <a:buNone/>
              <a:defRPr/>
            </a:pPr>
            <a:r>
              <a:rPr lang="zh-CN" altLang="en-US" sz="2000">
                <a:noFill/>
                <a:latin typeface="Times New Roman" panose="02020603050405020304" pitchFamily="18" charset="0"/>
                <a:ea typeface="隶书" panose="02010509060101010101" pitchFamily="49" charset="-122"/>
              </a:rPr>
              <a:t> </a:t>
            </a:r>
            <a:endParaRPr lang="zh-CN" altLang="en-US" sz="2000">
              <a:noFill/>
              <a:latin typeface="Times New Roman" panose="02020603050405020304" pitchFamily="18" charset="0"/>
              <a:ea typeface="隶书" panose="02010509060101010101" pitchFamily="49" charset="-122"/>
            </a:endParaRPr>
          </a:p>
        </p:txBody>
      </p:sp>
      <p:sp>
        <p:nvSpPr>
          <p:cNvPr id="14" name="矩形 13"/>
          <p:cNvSpPr>
            <a:spLocks noRot="1" noChangeAspect="1" noMove="1" noResize="1" noEditPoints="1" noAdjustHandles="1" noChangeArrowheads="1" noChangeShapeType="1" noTextEdit="1"/>
          </p:cNvSpPr>
          <p:nvPr>
            <p:custDataLst>
              <p:tags r:id="rId9"/>
            </p:custDataLst>
          </p:nvPr>
        </p:nvSpPr>
        <p:spPr>
          <a:xfrm>
            <a:off x="4119920" y="4376315"/>
            <a:ext cx="2577950" cy="859018"/>
          </a:xfrm>
          <a:prstGeom prst="rect">
            <a:avLst/>
          </a:prstGeom>
          <a:blipFill>
            <a:blip r:embed="rId10"/>
            <a:stretch>
              <a:fillRect l="-1891" r="-2128" b="-2837"/>
            </a:stretch>
          </a:blipFill>
        </p:spPr>
        <p:txBody>
          <a:bodyPr/>
          <a:lstStyle/>
          <a:p>
            <a:pPr eaLnBrk="0" hangingPunct="0">
              <a:buFontTx/>
              <a:buNone/>
              <a:defRPr/>
            </a:pPr>
            <a:r>
              <a:rPr lang="zh-CN" altLang="en-US" sz="2000">
                <a:noFill/>
                <a:latin typeface="Times New Roman" panose="02020603050405020304" pitchFamily="18" charset="0"/>
                <a:ea typeface="隶书" panose="02010509060101010101" pitchFamily="49" charset="-122"/>
              </a:rPr>
              <a:t> </a:t>
            </a:r>
            <a:endParaRPr lang="zh-CN" altLang="en-US" sz="2000">
              <a:noFill/>
              <a:latin typeface="Times New Roman" panose="02020603050405020304" pitchFamily="18" charset="0"/>
              <a:ea typeface="隶书" panose="02010509060101010101" pitchFamily="49" charset="-122"/>
            </a:endParaRPr>
          </a:p>
        </p:txBody>
      </p:sp>
      <p:sp>
        <p:nvSpPr>
          <p:cNvPr id="16" name="矩形 15"/>
          <p:cNvSpPr/>
          <p:nvPr>
            <p:custDataLst>
              <p:tags r:id="rId11"/>
            </p:custDataLst>
          </p:nvPr>
        </p:nvSpPr>
        <p:spPr>
          <a:xfrm>
            <a:off x="3952941" y="2982631"/>
            <a:ext cx="2676525" cy="1209675"/>
          </a:xfrm>
          <a:prstGeom prst="rect">
            <a:avLst/>
          </a:prstGeom>
          <a:noFill/>
          <a:ln w="38100" cap="flat" cmpd="sng">
            <a:solidFill>
              <a:srgbClr val="FF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2000" b="0" dirty="0">
              <a:solidFill>
                <a:srgbClr val="FFCC00"/>
              </a:solidFill>
              <a:latin typeface="Times New Roman" panose="02020603050405020304" pitchFamily="18" charset="0"/>
              <a:ea typeface="隶书" panose="02010509060101010101" pitchFamily="49" charset="-122"/>
            </a:endParaRPr>
          </a:p>
        </p:txBody>
      </p:sp>
      <p:sp>
        <p:nvSpPr>
          <p:cNvPr id="17" name="右箭头 25"/>
          <p:cNvSpPr/>
          <p:nvPr>
            <p:custDataLst>
              <p:tags r:id="rId12"/>
            </p:custDataLst>
          </p:nvPr>
        </p:nvSpPr>
        <p:spPr>
          <a:xfrm rot="-1462318">
            <a:off x="6748345" y="3031983"/>
            <a:ext cx="350838" cy="352425"/>
          </a:xfrm>
          <a:prstGeom prst="rightArrow">
            <a:avLst>
              <a:gd name="adj1" fmla="val 50000"/>
              <a:gd name="adj2" fmla="val 50000"/>
            </a:avLst>
          </a:prstGeom>
          <a:solidFill>
            <a:srgbClr val="0092CC"/>
          </a:solidFill>
          <a:ln w="9525" cap="flat" cmpd="sng">
            <a:solidFill>
              <a:srgbClr val="FFCC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rgbClr val="FFCC00"/>
              </a:solidFill>
              <a:effectLst/>
              <a:uLnTx/>
              <a:uFillTx/>
              <a:latin typeface="Times New Roman" panose="02020603050405020304" pitchFamily="18" charset="0"/>
              <a:ea typeface="隶书" panose="02010509060101010101" pitchFamily="49" charset="-122"/>
              <a:cs typeface="+mn-cs"/>
            </a:endParaRPr>
          </a:p>
        </p:txBody>
      </p:sp>
      <p:sp>
        <p:nvSpPr>
          <p:cNvPr id="18" name="文本框 17"/>
          <p:cNvSpPr txBox="1"/>
          <p:nvPr>
            <p:custDataLst>
              <p:tags r:id="rId13"/>
            </p:custDataLst>
          </p:nvPr>
        </p:nvSpPr>
        <p:spPr>
          <a:xfrm>
            <a:off x="7200265" y="2232660"/>
            <a:ext cx="3012440" cy="7067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尾数右移</a:t>
            </a:r>
            <a:r>
              <a:rPr lang="en-US" altLang="zh-CN"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个</a:t>
            </a:r>
            <a:r>
              <a:rPr lang="en-US" altLang="zh-CN"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2000" b="0" baseline="-250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进制后，其阶码</a:t>
            </a:r>
            <a:r>
              <a:rPr lang="en-US" altLang="zh-CN"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值不变</a:t>
            </a:r>
            <a:endParaRPr lang="zh-CN" altLang="en-US"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a:spLocks noRot="1" noChangeAspect="1" noMove="1" noResize="1" noEditPoints="1" noAdjustHandles="1" noChangeArrowheads="1" noChangeShapeType="1" noTextEdit="1"/>
          </p:cNvSpPr>
          <p:nvPr>
            <p:custDataLst>
              <p:tags r:id="rId14"/>
            </p:custDataLst>
          </p:nvPr>
        </p:nvSpPr>
        <p:spPr>
          <a:xfrm>
            <a:off x="7128477" y="3312704"/>
            <a:ext cx="3082894" cy="1326004"/>
          </a:xfrm>
          <a:prstGeom prst="rect">
            <a:avLst/>
          </a:prstGeom>
          <a:blipFill>
            <a:blip r:embed="rId15"/>
            <a:stretch>
              <a:fillRect l="-3168" t="-3687" r="-198" b="-1843"/>
            </a:stretch>
          </a:blipFill>
        </p:spPr>
        <p:txBody>
          <a:bodyPr/>
          <a:lstStyle/>
          <a:p>
            <a:pPr eaLnBrk="0" hangingPunct="0">
              <a:buFontTx/>
              <a:buNone/>
              <a:defRPr/>
            </a:pPr>
            <a:r>
              <a:rPr lang="zh-CN" altLang="en-US" sz="2000">
                <a:noFill/>
                <a:latin typeface="Times New Roman" panose="02020603050405020304" pitchFamily="18" charset="0"/>
                <a:ea typeface="隶书" panose="02010509060101010101" pitchFamily="49" charset="-122"/>
              </a:rPr>
              <a:t> </a:t>
            </a:r>
            <a:endParaRPr lang="zh-CN" altLang="en-US" sz="2000">
              <a:noFill/>
              <a:latin typeface="Times New Roman" panose="02020603050405020304" pitchFamily="18" charset="0"/>
              <a:ea typeface="隶书" panose="02010509060101010101" pitchFamily="49" charset="-122"/>
            </a:endParaRPr>
          </a:p>
        </p:txBody>
      </p:sp>
      <p:sp>
        <p:nvSpPr>
          <p:cNvPr id="2" name="文本框 1"/>
          <p:cNvSpPr txBox="1"/>
          <p:nvPr/>
        </p:nvSpPr>
        <p:spPr>
          <a:xfrm>
            <a:off x="1223645" y="1276985"/>
            <a:ext cx="8582025" cy="398780"/>
          </a:xfrm>
          <a:prstGeom prst="rect">
            <a:avLst/>
          </a:prstGeom>
          <a:noFill/>
        </p:spPr>
        <p:txBody>
          <a:bodyPr wrap="square" rtlCol="0" anchor="t">
            <a:spAutoFit/>
          </a:bodyPr>
          <a:lstStyle/>
          <a:p>
            <a:pPr>
              <a:spcBef>
                <a:spcPts val="200"/>
              </a:spcBef>
              <a:spcAft>
                <a:spcPts val="200"/>
              </a:spcAft>
              <a:buClr>
                <a:schemeClr val="accent1"/>
              </a:buClr>
              <a:buSzPct val="70000"/>
            </a:pPr>
            <a:r>
              <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为讨论选择不同浮点数尾数基值的影响，用</a:t>
            </a:r>
            <a:r>
              <a:rPr lang="en-US" altLang="zh-CN" sz="2000" b="1" i="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2000" b="1" i="1" baseline="-25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表示其浮点数尾数的基</a:t>
            </a:r>
            <a:endPar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descr="微信截图_20240112211134"/>
          <p:cNvPicPr>
            <a:picLocks noChangeAspect="1"/>
          </p:cNvPicPr>
          <p:nvPr>
            <p:custDataLst>
              <p:tags r:id="rId16"/>
            </p:custDataLst>
          </p:nvPr>
        </p:nvPicPr>
        <p:blipFill>
          <a:blip r:embed="rId17"/>
          <a:stretch>
            <a:fillRect/>
          </a:stretch>
        </p:blipFill>
        <p:spPr>
          <a:xfrm>
            <a:off x="9216390" y="201295"/>
            <a:ext cx="1895475" cy="485775"/>
          </a:xfrm>
          <a:prstGeom prst="rect">
            <a:avLst/>
          </a:prstGeom>
        </p:spPr>
      </p:pic>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p:bldP spid="16" grpId="0" bldLvl="0" animBg="1"/>
      <p:bldP spid="17" grpId="0" bldLvl="0" animBg="1"/>
      <p:bldP spid="1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2"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2.1.4 浮点数尾数基值的选择技术</a:t>
            </a:r>
            <a:endParaRPr lang="en-US" altLang="zh-CN" sz="3400" dirty="0">
              <a:solidFill>
                <a:schemeClr val="dk1">
                  <a:lumMod val="75000"/>
                </a:schemeClr>
              </a:solidFill>
              <a:latin typeface="Arial" panose="020B0604020202020204" pitchFamily="34" charset="0"/>
            </a:endParaRPr>
          </a:p>
        </p:txBody>
      </p:sp>
      <p:sp>
        <p:nvSpPr>
          <p:cNvPr id="8" name="文本框 2"/>
          <p:cNvSpPr txBox="1"/>
          <p:nvPr>
            <p:custDataLst>
              <p:tags r:id="rId3"/>
            </p:custDataLst>
          </p:nvPr>
        </p:nvSpPr>
        <p:spPr>
          <a:xfrm>
            <a:off x="1080135" y="2232660"/>
            <a:ext cx="1947545" cy="28613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ct val="150000"/>
              </a:lnSpc>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一般情况：</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N = S * 2 </a:t>
            </a: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J1</a:t>
            </a:r>
            <a:endPar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 * 4 </a:t>
            </a: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J2</a:t>
            </a:r>
            <a:endPar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 * 8 </a:t>
            </a: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J3</a:t>
            </a:r>
            <a:endPar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S * 16 </a:t>
            </a:r>
            <a:r>
              <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J4</a:t>
            </a:r>
            <a:endParaRPr lang="en-US" altLang="zh-CN"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50000"/>
              </a:lnSpc>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a:t>
            </a:r>
            <a:endParaRPr lang="zh-CN" altLang="en-US" sz="2000" b="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右箭头 7"/>
          <p:cNvSpPr/>
          <p:nvPr>
            <p:custDataLst>
              <p:tags r:id="rId4"/>
            </p:custDataLst>
          </p:nvPr>
        </p:nvSpPr>
        <p:spPr>
          <a:xfrm>
            <a:off x="3319145" y="3656965"/>
            <a:ext cx="349250" cy="350838"/>
          </a:xfrm>
          <a:prstGeom prst="rightArrow">
            <a:avLst>
              <a:gd name="adj1" fmla="val 50000"/>
              <a:gd name="adj2" fmla="val 50000"/>
            </a:avLst>
          </a:prstGeom>
          <a:solidFill>
            <a:srgbClr val="0092CC"/>
          </a:solidFill>
          <a:ln w="9525" cap="flat" cmpd="sng">
            <a:solidFill>
              <a:srgbClr val="FFCC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rgbClr val="FFCC00"/>
              </a:solidFill>
              <a:effectLst/>
              <a:uLnTx/>
              <a:uFillTx/>
              <a:latin typeface="Times New Roman" panose="02020603050405020304" pitchFamily="18" charset="0"/>
              <a:ea typeface="隶书" panose="02010509060101010101" pitchFamily="49" charset="-122"/>
              <a:cs typeface="+mn-cs"/>
            </a:endParaRPr>
          </a:p>
        </p:txBody>
      </p:sp>
      <p:sp>
        <p:nvSpPr>
          <p:cNvPr id="2" name="文本框 1"/>
          <p:cNvSpPr txBox="1"/>
          <p:nvPr>
            <p:custDataLst>
              <p:tags r:id="rId5"/>
            </p:custDataLst>
          </p:nvPr>
        </p:nvSpPr>
        <p:spPr>
          <a:xfrm>
            <a:off x="1223645" y="1276985"/>
            <a:ext cx="8582025" cy="398780"/>
          </a:xfrm>
          <a:prstGeom prst="rect">
            <a:avLst/>
          </a:prstGeom>
          <a:noFill/>
        </p:spPr>
        <p:txBody>
          <a:bodyPr wrap="square" rtlCol="0" anchor="t">
            <a:spAutoFit/>
          </a:bodyPr>
          <a:lstStyle/>
          <a:p>
            <a:pPr>
              <a:spcBef>
                <a:spcPts val="200"/>
              </a:spcBef>
              <a:spcAft>
                <a:spcPts val="200"/>
              </a:spcAft>
              <a:buClr>
                <a:schemeClr val="accent1"/>
              </a:buClr>
              <a:buSzPct val="70000"/>
            </a:pPr>
            <a:r>
              <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为讨论选择不同浮点数尾数基值的影响，用</a:t>
            </a:r>
            <a:r>
              <a:rPr lang="en-US" altLang="zh-CN" sz="2000" b="1" i="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2000" b="1" i="1" baseline="-2500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表示其浮点数尾数的基</a:t>
            </a:r>
            <a:endParaRPr lang="zh-CN" altLang="en-US" sz="2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圆角矩形 23"/>
          <p:cNvSpPr/>
          <p:nvPr>
            <p:custDataLst>
              <p:tags r:id="rId6"/>
            </p:custDataLst>
          </p:nvPr>
        </p:nvSpPr>
        <p:spPr bwMode="auto">
          <a:xfrm>
            <a:off x="3871595" y="2076450"/>
            <a:ext cx="2885440" cy="3863975"/>
          </a:xfrm>
          <a:prstGeom prst="roundRect">
            <a:avLst/>
          </a:prstGeom>
          <a:noFill/>
          <a:ln w="9525" cap="flat" cmpd="sng" algn="ctr">
            <a:solidFill>
              <a:srgbClr val="FFFFFF">
                <a:lumMod val="85000"/>
              </a:srgbClr>
            </a:solidFill>
            <a:prstDash val="solid"/>
            <a:round/>
            <a:headEnd type="none" w="med" len="med"/>
            <a:tailEnd type="none" w="med" len="med"/>
          </a:ln>
          <a:effectLst/>
        </p:spPr>
        <p:txBody>
          <a:bodyPr/>
          <a:lstStyle/>
          <a:p>
            <a:pPr marL="0" marR="0" lvl="0" indent="0" algn="r"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CC00"/>
              </a:solidFill>
              <a:effectLst/>
              <a:uLnTx/>
              <a:uFillTx/>
              <a:latin typeface="Times New Roman" panose="02020603050405020304" pitchFamily="18" charset="0"/>
              <a:ea typeface="隶书" panose="02010509060101010101" pitchFamily="49" charset="-122"/>
            </a:endParaRPr>
          </a:p>
        </p:txBody>
      </p:sp>
      <p:sp>
        <p:nvSpPr>
          <p:cNvPr id="4" name="矩形 3"/>
          <p:cNvSpPr>
            <a:spLocks noRot="1" noChangeAspect="1" noMove="1" noResize="1" noEditPoints="1" noAdjustHandles="1" noChangeArrowheads="1" noChangeShapeType="1" noTextEdit="1"/>
          </p:cNvSpPr>
          <p:nvPr>
            <p:custDataLst>
              <p:tags r:id="rId7"/>
            </p:custDataLst>
          </p:nvPr>
        </p:nvSpPr>
        <p:spPr>
          <a:xfrm>
            <a:off x="4154805" y="2889250"/>
            <a:ext cx="2013585" cy="1108710"/>
          </a:xfrm>
          <a:prstGeom prst="rect">
            <a:avLst/>
          </a:prstGeom>
          <a:blipFill>
            <a:blip r:embed="rId8"/>
            <a:stretch>
              <a:fillRect l="-7246" r="-2609"/>
            </a:stretch>
          </a:blipFill>
        </p:spPr>
        <p:txBody>
          <a:bodyPr/>
          <a:lstStyle/>
          <a:p>
            <a:pPr eaLnBrk="0" hangingPunct="0">
              <a:buFontTx/>
              <a:buNone/>
              <a:defRPr/>
            </a:pPr>
            <a:r>
              <a:rPr lang="zh-CN" altLang="en-US">
                <a:noFill/>
                <a:latin typeface="Times New Roman" panose="02020603050405020304" pitchFamily="18" charset="0"/>
                <a:ea typeface="隶书" panose="02010509060101010101" pitchFamily="49" charset="-122"/>
              </a:rPr>
              <a:t> </a:t>
            </a:r>
            <a:endParaRPr lang="zh-CN" altLang="en-US">
              <a:noFill/>
              <a:latin typeface="Times New Roman" panose="02020603050405020304" pitchFamily="18" charset="0"/>
              <a:ea typeface="隶书" panose="02010509060101010101" pitchFamily="49" charset="-122"/>
            </a:endParaRPr>
          </a:p>
        </p:txBody>
      </p:sp>
      <p:sp>
        <p:nvSpPr>
          <p:cNvPr id="5" name="矩形 4"/>
          <p:cNvSpPr>
            <a:spLocks noRot="1" noChangeAspect="1" noMove="1" noResize="1" noEditPoints="1" noAdjustHandles="1" noChangeArrowheads="1" noChangeShapeType="1" noTextEdit="1"/>
          </p:cNvSpPr>
          <p:nvPr>
            <p:custDataLst>
              <p:tags r:id="rId9"/>
            </p:custDataLst>
          </p:nvPr>
        </p:nvSpPr>
        <p:spPr>
          <a:xfrm>
            <a:off x="4175760" y="4401820"/>
            <a:ext cx="2468880" cy="822960"/>
          </a:xfrm>
          <a:prstGeom prst="rect">
            <a:avLst/>
          </a:prstGeom>
          <a:blipFill>
            <a:blip r:embed="rId10"/>
            <a:stretch>
              <a:fillRect l="-1891" r="-2128" b="-2837"/>
            </a:stretch>
          </a:blipFill>
        </p:spPr>
        <p:txBody>
          <a:bodyPr/>
          <a:lstStyle/>
          <a:p>
            <a:pPr eaLnBrk="0" hangingPunct="0">
              <a:buFontTx/>
              <a:buNone/>
              <a:defRPr/>
            </a:pPr>
            <a:r>
              <a:rPr lang="zh-CN" altLang="en-US">
                <a:noFill/>
                <a:latin typeface="Times New Roman" panose="02020603050405020304" pitchFamily="18" charset="0"/>
                <a:ea typeface="隶书" panose="02010509060101010101" pitchFamily="49" charset="-122"/>
              </a:rPr>
              <a:t> </a:t>
            </a:r>
            <a:endParaRPr lang="zh-CN" altLang="en-US">
              <a:noFill/>
              <a:latin typeface="Times New Roman" panose="02020603050405020304" pitchFamily="18" charset="0"/>
              <a:ea typeface="隶书" panose="02010509060101010101" pitchFamily="49" charset="-122"/>
            </a:endParaRPr>
          </a:p>
        </p:txBody>
      </p:sp>
      <p:sp>
        <p:nvSpPr>
          <p:cNvPr id="6" name="矩形 5"/>
          <p:cNvSpPr/>
          <p:nvPr>
            <p:custDataLst>
              <p:tags r:id="rId11"/>
            </p:custDataLst>
          </p:nvPr>
        </p:nvSpPr>
        <p:spPr>
          <a:xfrm>
            <a:off x="4034790" y="3032760"/>
            <a:ext cx="2563495" cy="2367915"/>
          </a:xfrm>
          <a:prstGeom prst="rect">
            <a:avLst/>
          </a:prstGeom>
          <a:noFill/>
          <a:ln w="38100" cap="flat" cmpd="sng">
            <a:solidFill>
              <a:srgbClr val="FF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11" name="右箭头 16"/>
          <p:cNvSpPr/>
          <p:nvPr>
            <p:custDataLst>
              <p:tags r:id="rId12"/>
            </p:custDataLst>
          </p:nvPr>
        </p:nvSpPr>
        <p:spPr>
          <a:xfrm rot="5569715">
            <a:off x="5140960" y="4040505"/>
            <a:ext cx="334645" cy="335915"/>
          </a:xfrm>
          <a:prstGeom prst="rightArrow">
            <a:avLst>
              <a:gd name="adj1" fmla="val 50000"/>
              <a:gd name="adj2" fmla="val 50000"/>
            </a:avLst>
          </a:prstGeom>
          <a:solidFill>
            <a:srgbClr val="0092CC"/>
          </a:solidFill>
          <a:ln w="9525" cap="flat" cmpd="sng">
            <a:solidFill>
              <a:srgbClr val="FFCC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Times New Roman" panose="02020603050405020304" pitchFamily="18" charset="0"/>
              <a:ea typeface="隶书" panose="02010509060101010101" pitchFamily="49" charset="-122"/>
              <a:cs typeface="+mn-cs"/>
            </a:endParaRPr>
          </a:p>
        </p:txBody>
      </p:sp>
      <p:sp>
        <p:nvSpPr>
          <p:cNvPr id="15" name="文本框 14"/>
          <p:cNvSpPr txBox="1">
            <a:spLocks noRot="1" noChangeAspect="1" noMove="1" noResize="1" noEditPoints="1" noAdjustHandles="1" noChangeArrowheads="1" noChangeShapeType="1" noTextEdit="1"/>
          </p:cNvSpPr>
          <p:nvPr>
            <p:custDataLst>
              <p:tags r:id="rId13"/>
            </p:custDataLst>
          </p:nvPr>
        </p:nvSpPr>
        <p:spPr>
          <a:xfrm>
            <a:off x="6983730" y="2087880"/>
            <a:ext cx="2566035" cy="1035685"/>
          </a:xfrm>
          <a:prstGeom prst="rect">
            <a:avLst/>
          </a:prstGeom>
          <a:blipFill>
            <a:blip r:embed="rId14"/>
            <a:stretch>
              <a:fillRect l="-3279" t="-4061" r="-3074" b="-10660"/>
            </a:stretch>
          </a:blipFill>
        </p:spPr>
        <p:txBody>
          <a:bodyPr/>
          <a:lstStyle/>
          <a:p>
            <a:pPr eaLnBrk="0" hangingPunct="0">
              <a:buFontTx/>
              <a:buNone/>
              <a:defRPr/>
            </a:pPr>
            <a:r>
              <a:rPr lang="en-US" altLang="zh-CN" dirty="0">
                <a:noFill/>
                <a:latin typeface="Times New Roman" panose="02020603050405020304" pitchFamily="18" charset="0"/>
                <a:ea typeface="隶书" panose="02010509060101010101" pitchFamily="49" charset="-122"/>
              </a:rPr>
              <a:t>df sdf dsf sdf </a:t>
            </a:r>
            <a:endParaRPr lang="en-US" altLang="zh-CN" dirty="0">
              <a:noFill/>
              <a:latin typeface="Times New Roman" panose="02020603050405020304" pitchFamily="18" charset="0"/>
              <a:ea typeface="隶书" panose="02010509060101010101" pitchFamily="49" charset="-122"/>
            </a:endParaRPr>
          </a:p>
        </p:txBody>
      </p:sp>
      <p:sp>
        <p:nvSpPr>
          <p:cNvPr id="20" name="文本框 19"/>
          <p:cNvSpPr txBox="1">
            <a:spLocks noRot="1" noChangeAspect="1" noMove="1" noResize="1" noEditPoints="1" noAdjustHandles="1" noChangeArrowheads="1" noChangeShapeType="1" noTextEdit="1"/>
          </p:cNvSpPr>
          <p:nvPr>
            <p:custDataLst>
              <p:tags r:id="rId15"/>
            </p:custDataLst>
          </p:nvPr>
        </p:nvSpPr>
        <p:spPr>
          <a:xfrm>
            <a:off x="6904322" y="3311434"/>
            <a:ext cx="3076482" cy="2392835"/>
          </a:xfrm>
          <a:prstGeom prst="rect">
            <a:avLst/>
          </a:prstGeom>
          <a:blipFill>
            <a:blip r:embed="rId16"/>
            <a:stretch>
              <a:fillRect l="-3175" t="-2041" r="-595"/>
            </a:stretch>
          </a:blipFill>
        </p:spPr>
        <p:txBody>
          <a:bodyPr/>
          <a:lstStyle/>
          <a:p>
            <a:pPr eaLnBrk="0" hangingPunct="0">
              <a:buFontTx/>
              <a:buNone/>
              <a:defRPr/>
            </a:pPr>
            <a:r>
              <a:rPr lang="zh-CN" altLang="en-US">
                <a:noFill/>
                <a:latin typeface="Times New Roman" panose="02020603050405020304" pitchFamily="18" charset="0"/>
                <a:ea typeface="隶书" panose="02010509060101010101" pitchFamily="49" charset="-122"/>
              </a:rPr>
              <a:t> </a:t>
            </a:r>
            <a:endParaRPr lang="zh-CN" altLang="en-US">
              <a:noFill/>
              <a:latin typeface="Times New Roman" panose="02020603050405020304" pitchFamily="18" charset="0"/>
              <a:ea typeface="隶书" panose="02010509060101010101" pitchFamily="49" charset="-122"/>
            </a:endParaRPr>
          </a:p>
        </p:txBody>
      </p:sp>
      <p:sp>
        <p:nvSpPr>
          <p:cNvPr id="7" name="文本框 6"/>
          <p:cNvSpPr txBox="1"/>
          <p:nvPr>
            <p:custDataLst>
              <p:tags r:id="rId17"/>
            </p:custDataLst>
          </p:nvPr>
        </p:nvSpPr>
        <p:spPr>
          <a:xfrm>
            <a:off x="3534410" y="1607185"/>
            <a:ext cx="2464435" cy="1163320"/>
          </a:xfrm>
          <a:prstGeom prst="rect">
            <a:avLst/>
          </a:prstGeom>
          <a:noFill/>
          <a:ln w="9525">
            <a:noFill/>
          </a:ln>
        </p:spPr>
        <p:txBody>
          <a:bodyPr wrap="none">
            <a:no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ct val="150000"/>
              </a:lnSpc>
              <a:spcBef>
                <a:spcPct val="0"/>
              </a:spcBef>
              <a:buClrTx/>
              <a:buFontTx/>
              <a:buNone/>
            </a:pPr>
            <a:endParaRPr lang="en-US" altLang="zh-CN" b="0" dirty="0">
              <a:solidFill>
                <a:srgbClr val="000000"/>
              </a:solidFill>
              <a:latin typeface="Times New Roman" panose="02020603050405020304" pitchFamily="18" charset="0"/>
              <a:ea typeface="宋体" panose="02010600030101010101" pitchFamily="2" charset="-122"/>
            </a:endParaRPr>
          </a:p>
          <a:p>
            <a:pPr marL="0" indent="0">
              <a:lnSpc>
                <a:spcPct val="150000"/>
              </a:lnSpc>
              <a:spcBef>
                <a:spcPct val="0"/>
              </a:spcBef>
              <a:buClrTx/>
              <a:buFontTx/>
              <a:buNone/>
            </a:pPr>
            <a:r>
              <a:rPr lang="en-US" altLang="zh-CN" b="0" dirty="0">
                <a:solidFill>
                  <a:srgbClr val="000000"/>
                </a:solidFill>
                <a:latin typeface="Times New Roman" panose="02020603050405020304" pitchFamily="18" charset="0"/>
                <a:ea typeface="宋体" panose="02010600030101010101" pitchFamily="2" charset="-122"/>
              </a:rPr>
              <a:t>       N = S * r</a:t>
            </a:r>
            <a:r>
              <a:rPr lang="en-US" altLang="zh-CN" b="0" baseline="-25000" dirty="0">
                <a:solidFill>
                  <a:srgbClr val="000000"/>
                </a:solidFill>
                <a:latin typeface="Times New Roman" panose="02020603050405020304" pitchFamily="18" charset="0"/>
                <a:ea typeface="宋体" panose="02010600030101010101" pitchFamily="2" charset="-122"/>
              </a:rPr>
              <a:t>m</a:t>
            </a:r>
            <a:r>
              <a:rPr lang="en-US" altLang="zh-CN" b="0" dirty="0">
                <a:solidFill>
                  <a:srgbClr val="000000"/>
                </a:solidFill>
                <a:latin typeface="Times New Roman" panose="02020603050405020304" pitchFamily="18" charset="0"/>
                <a:ea typeface="宋体" panose="02010600030101010101" pitchFamily="2" charset="-122"/>
              </a:rPr>
              <a:t> </a:t>
            </a:r>
            <a:r>
              <a:rPr lang="en-US" altLang="zh-CN" b="0" baseline="30000" dirty="0">
                <a:solidFill>
                  <a:srgbClr val="000000"/>
                </a:solidFill>
                <a:latin typeface="Times New Roman" panose="02020603050405020304" pitchFamily="18" charset="0"/>
                <a:ea typeface="宋体" panose="02010600030101010101" pitchFamily="2" charset="-122"/>
              </a:rPr>
              <a:t>J</a:t>
            </a:r>
            <a:r>
              <a:rPr lang="en-US" altLang="zh-CN" b="0" dirty="0">
                <a:solidFill>
                  <a:srgbClr val="000000"/>
                </a:solidFill>
                <a:latin typeface="Times New Roman" panose="02020603050405020304" pitchFamily="18" charset="0"/>
                <a:ea typeface="宋体" panose="02010600030101010101" pitchFamily="2" charset="-122"/>
              </a:rPr>
              <a:t>   </a:t>
            </a:r>
            <a:endParaRPr lang="en-US" altLang="zh-CN" b="0" baseline="30000" dirty="0">
              <a:solidFill>
                <a:srgbClr val="000000"/>
              </a:solidFill>
              <a:latin typeface="Times New Roman" panose="02020603050405020304" pitchFamily="18" charset="0"/>
              <a:ea typeface="宋体" panose="02010600030101010101" pitchFamily="2" charset="-122"/>
            </a:endParaRPr>
          </a:p>
        </p:txBody>
      </p:sp>
      <p:pic>
        <p:nvPicPr>
          <p:cNvPr id="28" name="图片 27" descr="微信截图_20240112211134"/>
          <p:cNvPicPr>
            <a:picLocks noChangeAspect="1"/>
          </p:cNvPicPr>
          <p:nvPr>
            <p:custDataLst>
              <p:tags r:id="rId18"/>
            </p:custDataLst>
          </p:nvPr>
        </p:nvPicPr>
        <p:blipFill>
          <a:blip r:embed="rId19"/>
          <a:stretch>
            <a:fillRect/>
          </a:stretch>
        </p:blipFill>
        <p:spPr>
          <a:xfrm>
            <a:off x="9216390" y="201295"/>
            <a:ext cx="1895475" cy="485775"/>
          </a:xfrm>
          <a:prstGeom prst="rect">
            <a:avLst/>
          </a:prstGeom>
        </p:spPr>
      </p:pic>
    </p:spTree>
    <p:custDataLst>
      <p:tags r:id="rId2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P spid="11" grpId="0" bldLvl="0" animBg="1"/>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23406" y="3302601"/>
            <a:ext cx="5273675" cy="2872006"/>
            <a:chOff x="1692275" y="3277394"/>
            <a:chExt cx="5273675" cy="2872006"/>
          </a:xfrm>
        </p:grpSpPr>
        <p:sp>
          <p:nvSpPr>
            <p:cNvPr id="20" name="矩形 8"/>
            <p:cNvSpPr/>
            <p:nvPr/>
          </p:nvSpPr>
          <p:spPr>
            <a:xfrm>
              <a:off x="1697038" y="3871119"/>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矩形 9"/>
            <p:cNvSpPr/>
            <p:nvPr/>
          </p:nvSpPr>
          <p:spPr>
            <a:xfrm>
              <a:off x="3009900" y="3871119"/>
              <a:ext cx="661988"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矩形 10"/>
            <p:cNvSpPr/>
            <p:nvPr/>
          </p:nvSpPr>
          <p:spPr>
            <a:xfrm>
              <a:off x="2352675" y="3871119"/>
              <a:ext cx="661988"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 name="矩形 11"/>
            <p:cNvSpPr/>
            <p:nvPr/>
          </p:nvSpPr>
          <p:spPr>
            <a:xfrm>
              <a:off x="3667125" y="3871119"/>
              <a:ext cx="661988"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zh-CN" altLang="en-US"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4" name="矩形 12"/>
            <p:cNvSpPr/>
            <p:nvPr/>
          </p:nvSpPr>
          <p:spPr>
            <a:xfrm>
              <a:off x="4324350" y="3871119"/>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zh-CN" altLang="en-US"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矩形 13"/>
            <p:cNvSpPr/>
            <p:nvPr/>
          </p:nvSpPr>
          <p:spPr>
            <a:xfrm>
              <a:off x="4981575" y="3871119"/>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zh-CN" altLang="en-US"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矩形 14"/>
            <p:cNvSpPr/>
            <p:nvPr/>
          </p:nvSpPr>
          <p:spPr>
            <a:xfrm>
              <a:off x="6305550" y="3871119"/>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-m’</a:t>
              </a:r>
              <a:endParaRPr kumimoji="0" lang="zh-CN" altLang="en-US"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矩形 15"/>
            <p:cNvSpPr/>
            <p:nvPr/>
          </p:nvSpPr>
          <p:spPr>
            <a:xfrm>
              <a:off x="5638800" y="3871119"/>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cxnSp>
          <p:nvCxnSpPr>
            <p:cNvPr id="28" name="直接连接符 16"/>
            <p:cNvCxnSpPr/>
            <p:nvPr/>
          </p:nvCxnSpPr>
          <p:spPr>
            <a:xfrm>
              <a:off x="3667125" y="4407694"/>
              <a:ext cx="0" cy="1220787"/>
            </a:xfrm>
            <a:prstGeom prst="line">
              <a:avLst/>
            </a:prstGeom>
            <a:ln w="9525" cap="flat" cmpd="sng">
              <a:solidFill>
                <a:srgbClr val="000000"/>
              </a:solidFill>
              <a:prstDash val="solid"/>
              <a:headEnd type="none" w="med" len="med"/>
              <a:tailEnd type="none" w="med" len="med"/>
            </a:ln>
          </p:spPr>
        </p:cxnSp>
        <p:cxnSp>
          <p:nvCxnSpPr>
            <p:cNvPr id="29" name="直接连接符 17"/>
            <p:cNvCxnSpPr/>
            <p:nvPr/>
          </p:nvCxnSpPr>
          <p:spPr>
            <a:xfrm>
              <a:off x="6965950" y="4407694"/>
              <a:ext cx="0" cy="1220787"/>
            </a:xfrm>
            <a:prstGeom prst="line">
              <a:avLst/>
            </a:prstGeom>
            <a:ln w="9525" cap="flat" cmpd="sng">
              <a:solidFill>
                <a:srgbClr val="000000"/>
              </a:solidFill>
              <a:prstDash val="solid"/>
              <a:headEnd type="none" w="med" len="med"/>
              <a:tailEnd type="none" w="med" len="med"/>
            </a:ln>
          </p:spPr>
        </p:cxnSp>
        <p:cxnSp>
          <p:nvCxnSpPr>
            <p:cNvPr id="30" name="直接箭头连接符 18"/>
            <p:cNvCxnSpPr/>
            <p:nvPr/>
          </p:nvCxnSpPr>
          <p:spPr>
            <a:xfrm>
              <a:off x="3667125" y="5479256"/>
              <a:ext cx="3298825" cy="0"/>
            </a:xfrm>
            <a:prstGeom prst="straightConnector1">
              <a:avLst/>
            </a:prstGeom>
            <a:ln w="9525" cap="flat" cmpd="sng">
              <a:solidFill>
                <a:srgbClr val="000000"/>
              </a:solidFill>
              <a:prstDash val="solid"/>
              <a:headEnd type="triangle" w="med" len="med"/>
              <a:tailEnd type="triangle" w="med" len="med"/>
            </a:ln>
          </p:spPr>
        </p:cxnSp>
        <p:cxnSp>
          <p:nvCxnSpPr>
            <p:cNvPr id="32" name="直接连接符 19"/>
            <p:cNvCxnSpPr/>
            <p:nvPr/>
          </p:nvCxnSpPr>
          <p:spPr>
            <a:xfrm>
              <a:off x="4324350" y="4407694"/>
              <a:ext cx="0" cy="792162"/>
            </a:xfrm>
            <a:prstGeom prst="line">
              <a:avLst/>
            </a:prstGeom>
            <a:ln w="9525" cap="flat" cmpd="sng">
              <a:solidFill>
                <a:srgbClr val="000000"/>
              </a:solidFill>
              <a:prstDash val="solid"/>
              <a:headEnd type="none" w="med" len="med"/>
              <a:tailEnd type="none" w="med" len="med"/>
            </a:ln>
          </p:spPr>
        </p:cxnSp>
        <p:cxnSp>
          <p:nvCxnSpPr>
            <p:cNvPr id="33" name="直接箭头连接符 20"/>
            <p:cNvCxnSpPr/>
            <p:nvPr/>
          </p:nvCxnSpPr>
          <p:spPr>
            <a:xfrm>
              <a:off x="3667125" y="5015706"/>
              <a:ext cx="647700" cy="0"/>
            </a:xfrm>
            <a:prstGeom prst="straightConnector1">
              <a:avLst/>
            </a:prstGeom>
            <a:ln w="9525" cap="flat" cmpd="sng">
              <a:solidFill>
                <a:srgbClr val="000000"/>
              </a:solidFill>
              <a:prstDash val="solid"/>
              <a:headEnd type="triangle" w="med" len="med"/>
              <a:tailEnd type="triangle" w="med" len="med"/>
            </a:ln>
          </p:spPr>
        </p:cxnSp>
        <p:sp>
          <p:nvSpPr>
            <p:cNvPr id="34" name="矩形 33"/>
            <p:cNvSpPr>
              <a:spLocks noRot="1" noChangeAspect="1" noMove="1" noResize="1" noEditPoints="1" noAdjustHandles="1" noChangeArrowheads="1" noChangeShapeType="1" noTextEdit="1"/>
            </p:cNvSpPr>
            <p:nvPr/>
          </p:nvSpPr>
          <p:spPr bwMode="auto">
            <a:xfrm>
              <a:off x="3688494" y="4572002"/>
              <a:ext cx="660883" cy="536712"/>
            </a:xfrm>
            <a:prstGeom prst="rect">
              <a:avLst/>
            </a:prstGeom>
            <a:blipFill>
              <a:blip r:embed="rId1"/>
              <a:stretch>
                <a:fillRect l="-2778"/>
              </a:stretch>
            </a:blipFill>
            <a:ln w="9525" cap="flat" cmpd="sng" algn="ctr">
              <a:noFill/>
              <a:prstDash val="solid"/>
              <a:round/>
              <a:headEnd type="none" w="med" len="med"/>
              <a:tailEnd type="none" w="med" len="med"/>
            </a:ln>
            <a:effectLst/>
          </p:spPr>
          <p:txBody>
            <a:bodyPr/>
            <a:lstStyle/>
            <a:p>
              <a:pPr eaLnBrk="0" hangingPunct="0">
                <a:buFontTx/>
                <a:buNone/>
                <a:defRPr/>
              </a:pPr>
              <a:r>
                <a:rPr lang="zh-CN" altLang="en-US">
                  <a:noFill/>
                  <a:latin typeface="Times New Roman" panose="02020603050405020304" pitchFamily="18" charset="0"/>
                  <a:ea typeface="隶书" panose="02010509060101010101" pitchFamily="49" charset="-122"/>
                </a:rPr>
                <a:t> </a:t>
              </a:r>
              <a:endParaRPr lang="zh-CN" altLang="en-US">
                <a:noFill/>
                <a:latin typeface="Times New Roman" panose="02020603050405020304" pitchFamily="18" charset="0"/>
                <a:ea typeface="隶书" panose="02010509060101010101" pitchFamily="49" charset="-122"/>
              </a:endParaRPr>
            </a:p>
          </p:txBody>
        </p:sp>
        <p:sp>
          <p:nvSpPr>
            <p:cNvPr id="35" name="矩形 22"/>
            <p:cNvSpPr/>
            <p:nvPr/>
          </p:nvSpPr>
          <p:spPr>
            <a:xfrm>
              <a:off x="1700213" y="3277394"/>
              <a:ext cx="660400"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Jf</a:t>
              </a: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36" name="矩形 23"/>
            <p:cNvSpPr/>
            <p:nvPr/>
          </p:nvSpPr>
          <p:spPr>
            <a:xfrm>
              <a:off x="3013075" y="3277394"/>
              <a:ext cx="661988"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Sf</a:t>
              </a: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37" name="矩形 24"/>
            <p:cNvSpPr/>
            <p:nvPr/>
          </p:nvSpPr>
          <p:spPr>
            <a:xfrm>
              <a:off x="2357438" y="3277394"/>
              <a:ext cx="660400"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P</a:t>
              </a: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38" name="矩形 25"/>
            <p:cNvSpPr/>
            <p:nvPr/>
          </p:nvSpPr>
          <p:spPr>
            <a:xfrm>
              <a:off x="4984750" y="3277394"/>
              <a:ext cx="660400"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m</a:t>
              </a:r>
              <a:endParaRPr lang="zh-CN" altLang="en-US" sz="1800" b="0" baseline="30000" dirty="0">
                <a:solidFill>
                  <a:srgbClr val="000000"/>
                </a:solidFill>
                <a:latin typeface="Times New Roman" panose="02020603050405020304" pitchFamily="18" charset="0"/>
                <a:ea typeface="宋体" panose="02010600030101010101" pitchFamily="2" charset="-122"/>
              </a:endParaRPr>
            </a:p>
          </p:txBody>
        </p:sp>
        <p:sp>
          <p:nvSpPr>
            <p:cNvPr id="39" name="左大括号 26"/>
            <p:cNvSpPr/>
            <p:nvPr/>
          </p:nvSpPr>
          <p:spPr>
            <a:xfrm rot="5400000">
              <a:off x="5205413" y="2108994"/>
              <a:ext cx="220662" cy="3298825"/>
            </a:xfrm>
            <a:prstGeom prst="leftBrace">
              <a:avLst>
                <a:gd name="adj1" fmla="val 87552"/>
                <a:gd name="adj2" fmla="val 50000"/>
              </a:avLst>
            </a:prstGeom>
            <a:noFill/>
            <a:ln w="9525" cap="flat" cmpd="sng">
              <a:solidFill>
                <a:srgbClr val="0000CC"/>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40" name="矩形 27"/>
            <p:cNvSpPr/>
            <p:nvPr/>
          </p:nvSpPr>
          <p:spPr>
            <a:xfrm>
              <a:off x="1692275" y="4404519"/>
              <a:ext cx="661988"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阶符</a:t>
              </a:r>
              <a:endPar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矩形 28"/>
            <p:cNvSpPr/>
            <p:nvPr/>
          </p:nvSpPr>
          <p:spPr>
            <a:xfrm>
              <a:off x="3006725" y="4404519"/>
              <a:ext cx="661988"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数符</a:t>
              </a:r>
              <a:endPar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文本框 29"/>
            <p:cNvSpPr txBox="1"/>
            <p:nvPr/>
          </p:nvSpPr>
          <p:spPr>
            <a:xfrm>
              <a:off x="3641725" y="5017294"/>
              <a:ext cx="749300" cy="261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11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机器位数</a:t>
              </a:r>
              <a:endParaRPr lang="zh-CN" altLang="en-US" sz="11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30"/>
            <p:cNvSpPr txBox="1"/>
            <p:nvPr/>
          </p:nvSpPr>
          <p:spPr>
            <a:xfrm>
              <a:off x="3810000" y="5503069"/>
              <a:ext cx="2121093" cy="6463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en-US" altLang="zh-CN"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1800" b="0" baseline="-25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进制的数位</a:t>
              </a:r>
              <a:endParaRPr lang="en-US" altLang="zh-CN"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0"/>
                </a:spcBef>
                <a:buClrTx/>
                <a:buFontTx/>
                <a:buNone/>
              </a:pPr>
              <a:r>
                <a:rPr lang="en-US" altLang="zh-CN"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进制的机器位</a:t>
              </a:r>
              <a:endParaRPr lang="zh-CN" altLang="en-US" sz="1800" b="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8" name="TextBox 30"/>
          <p:cNvSpPr txBox="1"/>
          <p:nvPr/>
        </p:nvSpPr>
        <p:spPr>
          <a:xfrm>
            <a:off x="675198" y="1054475"/>
            <a:ext cx="9621550" cy="1485278"/>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0" dirty="0">
                <a:solidFill>
                  <a:srgbClr val="000000"/>
                </a:solidFill>
                <a:ea typeface="微软雅黑" panose="020B0503020204020204" pitchFamily="34" charset="-122"/>
                <a:cs typeface="Arial" panose="020B0604020202020204" pitchFamily="34" charset="0"/>
              </a:rPr>
              <a:t>在机器中，一个</a:t>
            </a:r>
            <a:r>
              <a:rPr lang="en-US" altLang="zh-CN" sz="2400" b="0" i="1" dirty="0">
                <a:solidFill>
                  <a:srgbClr val="000000"/>
                </a:solidFill>
                <a:ea typeface="微软雅黑" panose="020B0503020204020204" pitchFamily="34" charset="-122"/>
                <a:cs typeface="Arial" panose="020B0604020202020204" pitchFamily="34" charset="0"/>
              </a:rPr>
              <a:t>r</a:t>
            </a:r>
            <a:r>
              <a:rPr lang="en-US" altLang="zh-CN" sz="2400" b="0" i="1" baseline="-25000" dirty="0">
                <a:solidFill>
                  <a:srgbClr val="000000"/>
                </a:solidFill>
                <a:ea typeface="微软雅黑" panose="020B0503020204020204" pitchFamily="34" charset="-122"/>
                <a:cs typeface="Arial" panose="020B0604020202020204" pitchFamily="34" charset="0"/>
              </a:rPr>
              <a:t>m</a:t>
            </a:r>
            <a:r>
              <a:rPr lang="zh-CN" altLang="en-US" sz="2400" b="0" dirty="0">
                <a:solidFill>
                  <a:srgbClr val="000000"/>
                </a:solidFill>
                <a:ea typeface="微软雅黑" panose="020B0503020204020204" pitchFamily="34" charset="-122"/>
                <a:cs typeface="Arial" panose="020B0604020202020204" pitchFamily="34" charset="0"/>
              </a:rPr>
              <a:t>进制的数位是用             个</a:t>
            </a:r>
            <a:r>
              <a:rPr lang="zh-CN" altLang="en-US" sz="2400" b="0" dirty="0">
                <a:solidFill>
                  <a:srgbClr val="FF0000"/>
                </a:solidFill>
                <a:ea typeface="微软雅黑" panose="020B0503020204020204" pitchFamily="34" charset="-122"/>
                <a:cs typeface="Arial" panose="020B0604020202020204" pitchFamily="34" charset="0"/>
              </a:rPr>
              <a:t>机器位数</a:t>
            </a:r>
            <a:r>
              <a:rPr lang="zh-CN" altLang="en-US" sz="2400" b="0" dirty="0">
                <a:solidFill>
                  <a:srgbClr val="000000"/>
                </a:solidFill>
                <a:ea typeface="微软雅黑" panose="020B0503020204020204" pitchFamily="34" charset="-122"/>
                <a:cs typeface="Arial" panose="020B0604020202020204" pitchFamily="34" charset="0"/>
              </a:rPr>
              <a:t>来表示，因此，尾数的机器位数为</a:t>
            </a:r>
            <a:r>
              <a:rPr lang="en-US" altLang="zh-CN" sz="2400" b="0" i="1" dirty="0">
                <a:solidFill>
                  <a:srgbClr val="000000"/>
                </a:solidFill>
                <a:ea typeface="微软雅黑" panose="020B0503020204020204" pitchFamily="34" charset="-122"/>
                <a:cs typeface="Arial" panose="020B0604020202020204" pitchFamily="34" charset="0"/>
              </a:rPr>
              <a:t>m</a:t>
            </a:r>
            <a:r>
              <a:rPr lang="zh-CN" altLang="en-US" sz="2400" b="0" dirty="0">
                <a:solidFill>
                  <a:srgbClr val="000000"/>
                </a:solidFill>
                <a:ea typeface="微软雅黑" panose="020B0503020204020204" pitchFamily="34" charset="-122"/>
                <a:cs typeface="Arial" panose="020B0604020202020204" pitchFamily="34" charset="0"/>
              </a:rPr>
              <a:t>时，相当于</a:t>
            </a:r>
            <a:r>
              <a:rPr lang="en-US" altLang="zh-CN" sz="2400" b="0" i="1" dirty="0">
                <a:solidFill>
                  <a:srgbClr val="000000"/>
                </a:solidFill>
                <a:ea typeface="微软雅黑" panose="020B0503020204020204" pitchFamily="34" charset="-122"/>
                <a:cs typeface="Arial" panose="020B0604020202020204" pitchFamily="34" charset="0"/>
              </a:rPr>
              <a:t>r</a:t>
            </a:r>
            <a:r>
              <a:rPr lang="en-US" altLang="zh-CN" sz="2400" b="0" i="1" baseline="-25000" dirty="0">
                <a:solidFill>
                  <a:srgbClr val="000000"/>
                </a:solidFill>
                <a:ea typeface="微软雅黑" panose="020B0503020204020204" pitchFamily="34" charset="-122"/>
                <a:cs typeface="Arial" panose="020B0604020202020204" pitchFamily="34" charset="0"/>
              </a:rPr>
              <a:t>m</a:t>
            </a:r>
            <a:r>
              <a:rPr lang="zh-CN" altLang="en-US" sz="2400" b="0" dirty="0">
                <a:solidFill>
                  <a:srgbClr val="000000"/>
                </a:solidFill>
                <a:ea typeface="微软雅黑" panose="020B0503020204020204" pitchFamily="34" charset="-122"/>
                <a:cs typeface="Arial" panose="020B0604020202020204" pitchFamily="34" charset="0"/>
              </a:rPr>
              <a:t>进制的尾数共有</a:t>
            </a:r>
            <a:r>
              <a:rPr lang="en-US" altLang="zh-CN" sz="2400" b="0" i="1" dirty="0">
                <a:solidFill>
                  <a:srgbClr val="000000"/>
                </a:solidFill>
                <a:ea typeface="微软雅黑" panose="020B0503020204020204" pitchFamily="34" charset="-122"/>
                <a:cs typeface="Arial" panose="020B0604020202020204" pitchFamily="34" charset="0"/>
              </a:rPr>
              <a:t>m</a:t>
            </a:r>
            <a:r>
              <a:rPr lang="en-US" altLang="zh-CN" sz="2400" b="0" dirty="0">
                <a:solidFill>
                  <a:srgbClr val="000000"/>
                </a:solidFill>
                <a:ea typeface="微软雅黑" panose="020B0503020204020204" pitchFamily="34" charset="-122"/>
                <a:cs typeface="Arial" panose="020B0604020202020204" pitchFamily="34" charset="0"/>
              </a:rPr>
              <a:t>’</a:t>
            </a:r>
            <a:r>
              <a:rPr lang="zh-CN" altLang="en-US" sz="2400" b="0" dirty="0">
                <a:solidFill>
                  <a:srgbClr val="000000"/>
                </a:solidFill>
                <a:ea typeface="微软雅黑" panose="020B0503020204020204" pitchFamily="34" charset="-122"/>
                <a:cs typeface="Arial" panose="020B0604020202020204" pitchFamily="34" charset="0"/>
              </a:rPr>
              <a:t>个数位，其权值由小数点开始向右依次为</a:t>
            </a:r>
            <a:endParaRPr lang="en-US" altLang="zh-CN" sz="2400" b="1" dirty="0">
              <a:solidFill>
                <a:schemeClr val="accent1"/>
              </a:solidFill>
              <a:ea typeface="微软雅黑" panose="020B0503020204020204" pitchFamily="34" charset="-122"/>
              <a:cs typeface="Arial" panose="020B0604020202020204" pitchFamily="34" charset="0"/>
            </a:endParaRPr>
          </a:p>
        </p:txBody>
      </p:sp>
      <p:graphicFrame>
        <p:nvGraphicFramePr>
          <p:cNvPr id="49" name="Object 11"/>
          <p:cNvGraphicFramePr>
            <a:graphicFrameLocks noChangeAspect="1"/>
          </p:cNvGraphicFramePr>
          <p:nvPr/>
        </p:nvGraphicFramePr>
        <p:xfrm>
          <a:off x="5616971" y="1129025"/>
          <a:ext cx="976313" cy="427037"/>
        </p:xfrm>
        <a:graphic>
          <a:graphicData uri="http://schemas.openxmlformats.org/presentationml/2006/ole">
            <mc:AlternateContent xmlns:mc="http://schemas.openxmlformats.org/markup-compatibility/2006">
              <mc:Choice xmlns:v="urn:schemas-microsoft-com:vml" Requires="v">
                <p:oleObj spid="_x0000_s3" name="Equation" r:id="rId2" imgW="405765" imgH="177800" progId="Equation.DSMT4">
                  <p:embed/>
                </p:oleObj>
              </mc:Choice>
              <mc:Fallback>
                <p:oleObj name="Equation" r:id="rId2" imgW="405765" imgH="177800" progId="Equation.DSMT4">
                  <p:embed/>
                  <p:pic>
                    <p:nvPicPr>
                      <p:cNvPr id="0" name="Object 11"/>
                      <p:cNvPicPr/>
                      <p:nvPr/>
                    </p:nvPicPr>
                    <p:blipFill>
                      <a:blip r:embed="rId3"/>
                      <a:srcRect/>
                      <a:stretch>
                        <a:fillRect/>
                      </a:stretch>
                    </p:blipFill>
                    <p:spPr>
                      <a:xfrm>
                        <a:off x="5616971" y="1129025"/>
                        <a:ext cx="976313" cy="427037"/>
                      </a:xfrm>
                      <a:prstGeom prst="rect">
                        <a:avLst/>
                      </a:prstGeom>
                      <a:noFill/>
                      <a:ln w="38100">
                        <a:miter/>
                      </a:ln>
                    </p:spPr>
                  </p:pic>
                </p:oleObj>
              </mc:Fallback>
            </mc:AlternateContent>
          </a:graphicData>
        </a:graphic>
      </p:graphicFrame>
      <p:graphicFrame>
        <p:nvGraphicFramePr>
          <p:cNvPr id="50" name="Object 5"/>
          <p:cNvGraphicFramePr>
            <a:graphicFrameLocks noChangeAspect="1"/>
          </p:cNvGraphicFramePr>
          <p:nvPr/>
        </p:nvGraphicFramePr>
        <p:xfrm>
          <a:off x="4502944" y="2038897"/>
          <a:ext cx="2514600" cy="561975"/>
        </p:xfrm>
        <a:graphic>
          <a:graphicData uri="http://schemas.openxmlformats.org/presentationml/2006/ole">
            <mc:AlternateContent xmlns:mc="http://schemas.openxmlformats.org/markup-compatibility/2006">
              <mc:Choice xmlns:v="urn:schemas-microsoft-com:vml" Requires="v">
                <p:oleObj spid="_x0000_s4" name="Equation" r:id="rId4" imgW="1078865" imgH="241300" progId="Equation.DSMT4">
                  <p:embed/>
                </p:oleObj>
              </mc:Choice>
              <mc:Fallback>
                <p:oleObj name="Equation" r:id="rId4" imgW="1078865" imgH="241300" progId="Equation.DSMT4">
                  <p:embed/>
                  <p:pic>
                    <p:nvPicPr>
                      <p:cNvPr id="0" name="Object 5"/>
                      <p:cNvPicPr/>
                      <p:nvPr/>
                    </p:nvPicPr>
                    <p:blipFill>
                      <a:blip r:embed="rId5"/>
                      <a:stretch>
                        <a:fillRect/>
                      </a:stretch>
                    </p:blipFill>
                    <p:spPr>
                      <a:xfrm>
                        <a:off x="4502944" y="2038897"/>
                        <a:ext cx="2514600" cy="561975"/>
                      </a:xfrm>
                      <a:prstGeom prst="rect">
                        <a:avLst/>
                      </a:prstGeom>
                      <a:solidFill>
                        <a:srgbClr val="FFFFFF"/>
                      </a:solidFill>
                      <a:ln w="38100">
                        <a:noFill/>
                        <a:miter/>
                      </a:ln>
                    </p:spPr>
                  </p:pic>
                </p:oleObj>
              </mc:Fallback>
            </mc:AlternateContent>
          </a:graphicData>
        </a:graphic>
      </p:graphicFrame>
      <p:graphicFrame>
        <p:nvGraphicFramePr>
          <p:cNvPr id="51" name="Object 6"/>
          <p:cNvGraphicFramePr>
            <a:graphicFrameLocks noChangeAspect="1"/>
          </p:cNvGraphicFramePr>
          <p:nvPr/>
        </p:nvGraphicFramePr>
        <p:xfrm>
          <a:off x="3028496" y="2693466"/>
          <a:ext cx="1884362" cy="439737"/>
        </p:xfrm>
        <a:graphic>
          <a:graphicData uri="http://schemas.openxmlformats.org/presentationml/2006/ole">
            <mc:AlternateContent xmlns:mc="http://schemas.openxmlformats.org/markup-compatibility/2006">
              <mc:Choice xmlns:v="urn:schemas-microsoft-com:vml" Requires="v">
                <p:oleObj spid="_x0000_s5" name="" r:id="rId6" imgW="761365" imgH="177800" progId="Equation.DSMT4">
                  <p:embed/>
                </p:oleObj>
              </mc:Choice>
              <mc:Fallback>
                <p:oleObj name="" r:id="rId6" imgW="761365" imgH="177800" progId="Equation.DSMT4">
                  <p:embed/>
                  <p:pic>
                    <p:nvPicPr>
                      <p:cNvPr id="0" name="Object 6"/>
                      <p:cNvPicPr/>
                      <p:nvPr/>
                    </p:nvPicPr>
                    <p:blipFill>
                      <a:blip r:embed="rId7"/>
                      <a:stretch>
                        <a:fillRect/>
                      </a:stretch>
                    </p:blipFill>
                    <p:spPr>
                      <a:xfrm>
                        <a:off x="3028496" y="2693466"/>
                        <a:ext cx="1884362" cy="439737"/>
                      </a:xfrm>
                      <a:prstGeom prst="rect">
                        <a:avLst/>
                      </a:prstGeom>
                      <a:solidFill>
                        <a:srgbClr val="FFFFFF"/>
                      </a:solidFill>
                      <a:ln w="38100">
                        <a:noFill/>
                        <a:miter/>
                      </a:ln>
                    </p:spPr>
                  </p:pic>
                </p:oleObj>
              </mc:Fallback>
            </mc:AlternateContent>
          </a:graphicData>
        </a:graphic>
      </p:graphicFrame>
      <p:sp>
        <p:nvSpPr>
          <p:cNvPr id="44"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621550" cy="1485278"/>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0" dirty="0">
                <a:solidFill>
                  <a:srgbClr val="000000"/>
                </a:solidFill>
                <a:ea typeface="微软雅黑" panose="020B0503020204020204" pitchFamily="34" charset="-122"/>
                <a:cs typeface="Arial" panose="020B0604020202020204" pitchFamily="34" charset="0"/>
              </a:rPr>
              <a:t>在机器中，一个</a:t>
            </a:r>
            <a:r>
              <a:rPr lang="en-US" altLang="zh-CN" sz="2400" b="0" i="1" dirty="0">
                <a:solidFill>
                  <a:srgbClr val="000000"/>
                </a:solidFill>
                <a:ea typeface="微软雅黑" panose="020B0503020204020204" pitchFamily="34" charset="-122"/>
                <a:cs typeface="Arial" panose="020B0604020202020204" pitchFamily="34" charset="0"/>
              </a:rPr>
              <a:t>r</a:t>
            </a:r>
            <a:r>
              <a:rPr lang="en-US" altLang="zh-CN" sz="2400" b="0" i="1" baseline="-25000" dirty="0">
                <a:solidFill>
                  <a:srgbClr val="000000"/>
                </a:solidFill>
                <a:ea typeface="微软雅黑" panose="020B0503020204020204" pitchFamily="34" charset="-122"/>
                <a:cs typeface="Arial" panose="020B0604020202020204" pitchFamily="34" charset="0"/>
              </a:rPr>
              <a:t>m</a:t>
            </a:r>
            <a:r>
              <a:rPr lang="zh-CN" altLang="en-US" sz="2400" b="0" dirty="0">
                <a:solidFill>
                  <a:srgbClr val="000000"/>
                </a:solidFill>
                <a:ea typeface="微软雅黑" panose="020B0503020204020204" pitchFamily="34" charset="-122"/>
                <a:cs typeface="Arial" panose="020B0604020202020204" pitchFamily="34" charset="0"/>
              </a:rPr>
              <a:t>进制的数位是用             个</a:t>
            </a:r>
            <a:r>
              <a:rPr lang="zh-CN" altLang="en-US" sz="2400" b="0" dirty="0">
                <a:solidFill>
                  <a:srgbClr val="FF0000"/>
                </a:solidFill>
                <a:ea typeface="微软雅黑" panose="020B0503020204020204" pitchFamily="34" charset="-122"/>
                <a:cs typeface="Arial" panose="020B0604020202020204" pitchFamily="34" charset="0"/>
              </a:rPr>
              <a:t>机器位数</a:t>
            </a:r>
            <a:r>
              <a:rPr lang="zh-CN" altLang="en-US" sz="2400" b="0" dirty="0">
                <a:solidFill>
                  <a:srgbClr val="000000"/>
                </a:solidFill>
                <a:ea typeface="微软雅黑" panose="020B0503020204020204" pitchFamily="34" charset="-122"/>
                <a:cs typeface="Arial" panose="020B0604020202020204" pitchFamily="34" charset="0"/>
              </a:rPr>
              <a:t>来表示，因此，尾数的机器位数为</a:t>
            </a:r>
            <a:r>
              <a:rPr lang="en-US" altLang="zh-CN" sz="2400" b="0" i="1" dirty="0">
                <a:solidFill>
                  <a:srgbClr val="000000"/>
                </a:solidFill>
                <a:ea typeface="微软雅黑" panose="020B0503020204020204" pitchFamily="34" charset="-122"/>
                <a:cs typeface="Arial" panose="020B0604020202020204" pitchFamily="34" charset="0"/>
              </a:rPr>
              <a:t>m</a:t>
            </a:r>
            <a:r>
              <a:rPr lang="zh-CN" altLang="en-US" sz="2400" b="0" dirty="0">
                <a:solidFill>
                  <a:srgbClr val="000000"/>
                </a:solidFill>
                <a:ea typeface="微软雅黑" panose="020B0503020204020204" pitchFamily="34" charset="-122"/>
                <a:cs typeface="Arial" panose="020B0604020202020204" pitchFamily="34" charset="0"/>
              </a:rPr>
              <a:t>时，相当于</a:t>
            </a:r>
            <a:r>
              <a:rPr lang="en-US" altLang="zh-CN" sz="2400" b="0" i="1" dirty="0">
                <a:solidFill>
                  <a:srgbClr val="000000"/>
                </a:solidFill>
                <a:ea typeface="微软雅黑" panose="020B0503020204020204" pitchFamily="34" charset="-122"/>
                <a:cs typeface="Arial" panose="020B0604020202020204" pitchFamily="34" charset="0"/>
              </a:rPr>
              <a:t>r</a:t>
            </a:r>
            <a:r>
              <a:rPr lang="en-US" altLang="zh-CN" sz="2400" b="0" i="1" baseline="-25000" dirty="0">
                <a:solidFill>
                  <a:srgbClr val="000000"/>
                </a:solidFill>
                <a:ea typeface="微软雅黑" panose="020B0503020204020204" pitchFamily="34" charset="-122"/>
                <a:cs typeface="Arial" panose="020B0604020202020204" pitchFamily="34" charset="0"/>
              </a:rPr>
              <a:t>m</a:t>
            </a:r>
            <a:r>
              <a:rPr lang="zh-CN" altLang="en-US" sz="2400" b="0" dirty="0">
                <a:solidFill>
                  <a:srgbClr val="000000"/>
                </a:solidFill>
                <a:ea typeface="微软雅黑" panose="020B0503020204020204" pitchFamily="34" charset="-122"/>
                <a:cs typeface="Arial" panose="020B0604020202020204" pitchFamily="34" charset="0"/>
              </a:rPr>
              <a:t>进制的尾数共有</a:t>
            </a:r>
            <a:r>
              <a:rPr lang="en-US" altLang="zh-CN" sz="2400" b="0" i="1" dirty="0">
                <a:solidFill>
                  <a:srgbClr val="000000"/>
                </a:solidFill>
                <a:ea typeface="微软雅黑" panose="020B0503020204020204" pitchFamily="34" charset="-122"/>
                <a:cs typeface="Arial" panose="020B0604020202020204" pitchFamily="34" charset="0"/>
              </a:rPr>
              <a:t>m</a:t>
            </a:r>
            <a:r>
              <a:rPr lang="en-US" altLang="zh-CN" sz="2400" b="0" dirty="0">
                <a:solidFill>
                  <a:srgbClr val="000000"/>
                </a:solidFill>
                <a:ea typeface="微软雅黑" panose="020B0503020204020204" pitchFamily="34" charset="-122"/>
                <a:cs typeface="Arial" panose="020B0604020202020204" pitchFamily="34" charset="0"/>
              </a:rPr>
              <a:t>’</a:t>
            </a:r>
            <a:r>
              <a:rPr lang="zh-CN" altLang="en-US" sz="2400" b="0" dirty="0">
                <a:solidFill>
                  <a:srgbClr val="000000"/>
                </a:solidFill>
                <a:ea typeface="微软雅黑" panose="020B0503020204020204" pitchFamily="34" charset="-122"/>
                <a:cs typeface="Arial" panose="020B0604020202020204" pitchFamily="34" charset="0"/>
              </a:rPr>
              <a:t>个数位，其权值由小数点开始向右依次为</a:t>
            </a:r>
            <a:endParaRPr lang="en-US" altLang="zh-CN" sz="2400" b="1" dirty="0">
              <a:solidFill>
                <a:schemeClr val="accent1"/>
              </a:solidFill>
              <a:ea typeface="微软雅黑" panose="020B0503020204020204" pitchFamily="34" charset="-122"/>
              <a:cs typeface="Arial" panose="020B0604020202020204" pitchFamily="34" charset="0"/>
            </a:endParaRPr>
          </a:p>
        </p:txBody>
      </p:sp>
      <p:graphicFrame>
        <p:nvGraphicFramePr>
          <p:cNvPr id="4" name="Object 11"/>
          <p:cNvGraphicFramePr>
            <a:graphicFrameLocks noChangeAspect="1"/>
          </p:cNvGraphicFramePr>
          <p:nvPr/>
        </p:nvGraphicFramePr>
        <p:xfrm>
          <a:off x="5616971" y="1129025"/>
          <a:ext cx="976313" cy="427037"/>
        </p:xfrm>
        <a:graphic>
          <a:graphicData uri="http://schemas.openxmlformats.org/presentationml/2006/ole">
            <mc:AlternateContent xmlns:mc="http://schemas.openxmlformats.org/markup-compatibility/2006">
              <mc:Choice xmlns:v="urn:schemas-microsoft-com:vml" Requires="v">
                <p:oleObj spid="_x0000_s2" name="Equation" r:id="rId1" imgW="9753600" imgH="4267200" progId="Equation.DSMT4">
                  <p:embed/>
                </p:oleObj>
              </mc:Choice>
              <mc:Fallback>
                <p:oleObj name="Equation" r:id="rId1" imgW="9753600" imgH="4267200" progId="Equation.DSMT4">
                  <p:embed/>
                  <p:pic>
                    <p:nvPicPr>
                      <p:cNvPr id="0" name="Object 11"/>
                      <p:cNvPicPr/>
                      <p:nvPr/>
                    </p:nvPicPr>
                    <p:blipFill>
                      <a:blip r:embed="rId2"/>
                      <a:srcRect/>
                      <a:stretch>
                        <a:fillRect/>
                      </a:stretch>
                    </p:blipFill>
                    <p:spPr>
                      <a:xfrm>
                        <a:off x="5616971" y="1129025"/>
                        <a:ext cx="976313" cy="427037"/>
                      </a:xfrm>
                      <a:prstGeom prst="rect">
                        <a:avLst/>
                      </a:prstGeom>
                      <a:noFill/>
                      <a:ln w="38100">
                        <a:miter/>
                      </a:ln>
                    </p:spPr>
                  </p:pic>
                </p:oleObj>
              </mc:Fallback>
            </mc:AlternateContent>
          </a:graphicData>
        </a:graphic>
      </p:graphicFrame>
      <p:graphicFrame>
        <p:nvGraphicFramePr>
          <p:cNvPr id="8" name="Object 5"/>
          <p:cNvGraphicFramePr>
            <a:graphicFrameLocks noChangeAspect="1"/>
          </p:cNvGraphicFramePr>
          <p:nvPr/>
        </p:nvGraphicFramePr>
        <p:xfrm>
          <a:off x="4502944" y="2038897"/>
          <a:ext cx="2514600" cy="561975"/>
        </p:xfrm>
        <a:graphic>
          <a:graphicData uri="http://schemas.openxmlformats.org/presentationml/2006/ole">
            <mc:AlternateContent xmlns:mc="http://schemas.openxmlformats.org/markup-compatibility/2006">
              <mc:Choice xmlns:v="urn:schemas-microsoft-com:vml" Requires="v">
                <p:oleObj spid="_x0000_s3" name="Equation" r:id="rId3" imgW="1078865" imgH="241300" progId="Equation.DSMT4">
                  <p:embed/>
                </p:oleObj>
              </mc:Choice>
              <mc:Fallback>
                <p:oleObj name="Equation" r:id="rId3" imgW="1078865" imgH="241300" progId="Equation.DSMT4">
                  <p:embed/>
                  <p:pic>
                    <p:nvPicPr>
                      <p:cNvPr id="0" name="Object 5"/>
                      <p:cNvPicPr/>
                      <p:nvPr/>
                    </p:nvPicPr>
                    <p:blipFill>
                      <a:blip r:embed="rId4"/>
                      <a:stretch>
                        <a:fillRect/>
                      </a:stretch>
                    </p:blipFill>
                    <p:spPr>
                      <a:xfrm>
                        <a:off x="4502944" y="2038897"/>
                        <a:ext cx="2514600" cy="561975"/>
                      </a:xfrm>
                      <a:prstGeom prst="rect">
                        <a:avLst/>
                      </a:prstGeom>
                      <a:solidFill>
                        <a:srgbClr val="FFFFFF"/>
                      </a:solidFill>
                      <a:ln w="38100">
                        <a:noFill/>
                        <a:miter/>
                      </a:ln>
                    </p:spPr>
                  </p:pic>
                </p:oleObj>
              </mc:Fallback>
            </mc:AlternateContent>
          </a:graphicData>
        </a:graphic>
      </p:graphicFrame>
      <p:graphicFrame>
        <p:nvGraphicFramePr>
          <p:cNvPr id="9" name="Object 6"/>
          <p:cNvGraphicFramePr>
            <a:graphicFrameLocks noChangeAspect="1"/>
          </p:cNvGraphicFramePr>
          <p:nvPr/>
        </p:nvGraphicFramePr>
        <p:xfrm>
          <a:off x="3028496" y="2645932"/>
          <a:ext cx="1884362" cy="439737"/>
        </p:xfrm>
        <a:graphic>
          <a:graphicData uri="http://schemas.openxmlformats.org/presentationml/2006/ole">
            <mc:AlternateContent xmlns:mc="http://schemas.openxmlformats.org/markup-compatibility/2006">
              <mc:Choice xmlns:v="urn:schemas-microsoft-com:vml" Requires="v">
                <p:oleObj spid="_x0000_s5" name="" r:id="rId5" imgW="761365" imgH="177800" progId="Equation.DSMT4">
                  <p:embed/>
                </p:oleObj>
              </mc:Choice>
              <mc:Fallback>
                <p:oleObj name="" r:id="rId5" imgW="761365" imgH="177800" progId="Equation.DSMT4">
                  <p:embed/>
                  <p:pic>
                    <p:nvPicPr>
                      <p:cNvPr id="0" name="Object 6"/>
                      <p:cNvPicPr/>
                      <p:nvPr/>
                    </p:nvPicPr>
                    <p:blipFill>
                      <a:blip r:embed="rId6"/>
                      <a:stretch>
                        <a:fillRect/>
                      </a:stretch>
                    </p:blipFill>
                    <p:spPr>
                      <a:xfrm>
                        <a:off x="3028496" y="2645932"/>
                        <a:ext cx="1884362" cy="439737"/>
                      </a:xfrm>
                      <a:prstGeom prst="rect">
                        <a:avLst/>
                      </a:prstGeom>
                      <a:solidFill>
                        <a:srgbClr val="FFFFFF"/>
                      </a:solidFill>
                      <a:ln w="38100">
                        <a:noFill/>
                        <a:miter/>
                      </a:ln>
                    </p:spPr>
                  </p:pic>
                </p:oleObj>
              </mc:Fallback>
            </mc:AlternateContent>
          </a:graphicData>
        </a:graphic>
      </p:graphicFrame>
      <p:pic>
        <p:nvPicPr>
          <p:cNvPr id="6" name="图片 5"/>
          <p:cNvPicPr>
            <a:picLocks noChangeAspect="1"/>
          </p:cNvPicPr>
          <p:nvPr/>
        </p:nvPicPr>
        <p:blipFill rotWithShape="1">
          <a:blip r:embed="rId7"/>
          <a:srcRect l="939" t="1847" r="1392"/>
          <a:stretch>
            <a:fillRect/>
          </a:stretch>
        </p:blipFill>
        <p:spPr>
          <a:xfrm>
            <a:off x="2033830" y="3130730"/>
            <a:ext cx="7452828" cy="3182010"/>
          </a:xfrm>
          <a:prstGeom prst="rect">
            <a:avLst/>
          </a:prstGeom>
        </p:spPr>
      </p:pic>
      <p:sp>
        <p:nvSpPr>
          <p:cNvPr id="11"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8943" y="1117173"/>
            <a:ext cx="9051741" cy="2440027"/>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为了简化讨论，只研究非负阶、正规格化的尾数所形成的浮点数。当然，研究的结论对负阶和尾数也是适用的</a:t>
            </a:r>
            <a:endParaRPr lang="zh-CN" altLang="en-US" sz="2400"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非负阶</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rgbClr val="0000CC"/>
                </a:solidFill>
                <a:latin typeface="微软雅黑" panose="020B0503020204020204" pitchFamily="34" charset="-122"/>
                <a:ea typeface="微软雅黑" panose="020B0503020204020204" pitchFamily="34" charset="-122"/>
              </a:rPr>
              <a:t>阶码是正的</a:t>
            </a:r>
            <a:endParaRPr lang="zh-CN" altLang="en-US" sz="2000" dirty="0">
              <a:solidFill>
                <a:srgbClr val="0000CC"/>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正规格化尾数</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rgbClr val="0000CC"/>
                </a:solidFill>
                <a:latin typeface="微软雅黑" panose="020B0503020204020204" pitchFamily="34" charset="-122"/>
                <a:ea typeface="微软雅黑" panose="020B0503020204020204" pitchFamily="34" charset="-122"/>
              </a:rPr>
              <a:t>尾数是正的</a:t>
            </a:r>
            <a:endParaRPr lang="zh-CN" altLang="en-US" sz="2000" dirty="0">
              <a:solidFill>
                <a:srgbClr val="0000CC"/>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规格化的尾数含义是指</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rgbClr val="0000CC"/>
                </a:solidFill>
                <a:latin typeface="微软雅黑" panose="020B0503020204020204" pitchFamily="34" charset="-122"/>
                <a:ea typeface="微软雅黑" panose="020B0503020204020204" pitchFamily="34" charset="-122"/>
              </a:rPr>
              <a:t>尾数的小数点后的第一个</a:t>
            </a:r>
            <a:r>
              <a:rPr kumimoji="0" lang="en-US" altLang="zh-CN" sz="2400"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i="0" u="none" strike="noStrike" kern="1200" cap="none" spc="0" normalizeH="0" baseline="-25000" noProof="0" dirty="0">
                <a:ln>
                  <a:noFill/>
                </a:ln>
                <a:solidFill>
                  <a:srgbClr val="0000C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dirty="0">
                <a:solidFill>
                  <a:srgbClr val="0000CC"/>
                </a:solidFill>
                <a:latin typeface="微软雅黑" panose="020B0503020204020204" pitchFamily="34" charset="-122"/>
                <a:ea typeface="微软雅黑" panose="020B0503020204020204" pitchFamily="34" charset="-122"/>
              </a:rPr>
              <a:t>进制的数位不为</a:t>
            </a:r>
            <a:r>
              <a:rPr lang="en-US" altLang="zh-CN" sz="2000" dirty="0">
                <a:solidFill>
                  <a:srgbClr val="0000CC"/>
                </a:solidFill>
                <a:latin typeface="微软雅黑" panose="020B0503020204020204" pitchFamily="34" charset="-122"/>
                <a:ea typeface="微软雅黑" panose="020B0503020204020204" pitchFamily="34" charset="-122"/>
              </a:rPr>
              <a:t>0</a:t>
            </a:r>
            <a:endParaRPr lang="en-US" altLang="zh-CN" sz="2000" dirty="0">
              <a:solidFill>
                <a:srgbClr val="0000CC"/>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124200" y="3873605"/>
            <a:ext cx="5273675" cy="2001838"/>
            <a:chOff x="1689100" y="4289425"/>
            <a:chExt cx="5273675" cy="2001838"/>
          </a:xfrm>
        </p:grpSpPr>
        <p:sp>
          <p:nvSpPr>
            <p:cNvPr id="2" name="矩形 8"/>
            <p:cNvSpPr/>
            <p:nvPr/>
          </p:nvSpPr>
          <p:spPr>
            <a:xfrm>
              <a:off x="1693863" y="4883150"/>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9"/>
            <p:cNvSpPr/>
            <p:nvPr/>
          </p:nvSpPr>
          <p:spPr>
            <a:xfrm>
              <a:off x="3006725" y="4883150"/>
              <a:ext cx="661988"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10"/>
            <p:cNvSpPr/>
            <p:nvPr/>
          </p:nvSpPr>
          <p:spPr>
            <a:xfrm>
              <a:off x="2349500" y="4883150"/>
              <a:ext cx="661988"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11"/>
            <p:cNvSpPr/>
            <p:nvPr/>
          </p:nvSpPr>
          <p:spPr>
            <a:xfrm>
              <a:off x="3663950" y="4883150"/>
              <a:ext cx="661988"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zh-CN" altLang="en-US" sz="1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12"/>
            <p:cNvSpPr/>
            <p:nvPr/>
          </p:nvSpPr>
          <p:spPr>
            <a:xfrm>
              <a:off x="4321175" y="4883150"/>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zh-CN" altLang="en-US" sz="1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13"/>
            <p:cNvSpPr/>
            <p:nvPr/>
          </p:nvSpPr>
          <p:spPr>
            <a:xfrm>
              <a:off x="4978400" y="4883150"/>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zh-CN" altLang="en-US" sz="1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4"/>
            <p:cNvSpPr/>
            <p:nvPr/>
          </p:nvSpPr>
          <p:spPr>
            <a:xfrm>
              <a:off x="6302375" y="4883150"/>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endParaRPr kumimoji="0" lang="zh-CN" altLang="en-US" sz="1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矩形 15"/>
            <p:cNvSpPr/>
            <p:nvPr/>
          </p:nvSpPr>
          <p:spPr>
            <a:xfrm>
              <a:off x="5635625" y="4883150"/>
              <a:ext cx="660400" cy="536575"/>
            </a:xfrm>
            <a:prstGeom prst="rect">
              <a:avLst/>
            </a:prstGeom>
            <a:solidFill>
              <a:srgbClr val="FFFFFF"/>
            </a:solidFill>
            <a:ln w="9525" cap="flat" cmpd="sng">
              <a:solidFill>
                <a:srgbClr val="000000"/>
              </a:solidFill>
              <a:prstDash val="solid"/>
              <a:roun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ctr" defTabSz="914400" rtl="0" eaLnBrk="0" fontAlgn="base" latinLnBrk="0" hangingPunct="0">
                <a:lnSpc>
                  <a:spcPct val="100000"/>
                </a:lnSpc>
                <a:spcBef>
                  <a:spcPts val="240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3" name="直接连接符 19"/>
            <p:cNvCxnSpPr/>
            <p:nvPr/>
          </p:nvCxnSpPr>
          <p:spPr>
            <a:xfrm>
              <a:off x="4321175" y="5419725"/>
              <a:ext cx="0" cy="792163"/>
            </a:xfrm>
            <a:prstGeom prst="line">
              <a:avLst/>
            </a:prstGeom>
            <a:ln w="9525" cap="flat" cmpd="sng">
              <a:solidFill>
                <a:srgbClr val="000000"/>
              </a:solidFill>
              <a:prstDash val="solid"/>
              <a:headEnd type="none" w="med" len="med"/>
              <a:tailEnd type="none" w="med" len="med"/>
            </a:ln>
          </p:spPr>
        </p:cxnSp>
        <p:cxnSp>
          <p:nvCxnSpPr>
            <p:cNvPr id="14" name="直接箭头连接符 20"/>
            <p:cNvCxnSpPr/>
            <p:nvPr/>
          </p:nvCxnSpPr>
          <p:spPr>
            <a:xfrm>
              <a:off x="3663950" y="6027738"/>
              <a:ext cx="647700" cy="0"/>
            </a:xfrm>
            <a:prstGeom prst="straightConnector1">
              <a:avLst/>
            </a:prstGeom>
            <a:ln w="9525" cap="flat" cmpd="sng">
              <a:solidFill>
                <a:srgbClr val="000000"/>
              </a:solidFill>
              <a:prstDash val="solid"/>
              <a:headEnd type="triangle" w="med" len="med"/>
              <a:tailEnd type="triangle" w="med" len="med"/>
            </a:ln>
          </p:spPr>
        </p:cxnSp>
        <p:sp>
          <p:nvSpPr>
            <p:cNvPr id="15" name="左大括号 26"/>
            <p:cNvSpPr/>
            <p:nvPr/>
          </p:nvSpPr>
          <p:spPr>
            <a:xfrm rot="5400000">
              <a:off x="5202238" y="3121025"/>
              <a:ext cx="220662" cy="3298825"/>
            </a:xfrm>
            <a:prstGeom prst="leftBrace">
              <a:avLst>
                <a:gd name="adj1" fmla="val 87552"/>
                <a:gd name="adj2" fmla="val 50000"/>
              </a:avLst>
            </a:prstGeom>
            <a:noFill/>
            <a:ln w="9525" cap="flat" cmpd="sng">
              <a:solidFill>
                <a:srgbClr val="0000CC"/>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27"/>
            <p:cNvSpPr/>
            <p:nvPr/>
          </p:nvSpPr>
          <p:spPr>
            <a:xfrm>
              <a:off x="1689100" y="5416550"/>
              <a:ext cx="661988"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阶符</a:t>
              </a:r>
              <a:endPar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28"/>
            <p:cNvSpPr/>
            <p:nvPr/>
          </p:nvSpPr>
          <p:spPr>
            <a:xfrm>
              <a:off x="3003550" y="5416550"/>
              <a:ext cx="661988"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数符</a:t>
              </a:r>
              <a:endPar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29"/>
            <p:cNvSpPr txBox="1"/>
            <p:nvPr/>
          </p:nvSpPr>
          <p:spPr>
            <a:xfrm>
              <a:off x="3638550" y="6029325"/>
              <a:ext cx="749300" cy="261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11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机器位数</a:t>
              </a:r>
              <a:endParaRPr lang="zh-CN" altLang="en-US" sz="11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9" name="图片 1"/>
            <p:cNvPicPr>
              <a:picLocks noChangeAspect="1"/>
            </p:cNvPicPr>
            <p:nvPr/>
          </p:nvPicPr>
          <p:blipFill>
            <a:blip r:embed="rId1"/>
            <a:stretch>
              <a:fillRect/>
            </a:stretch>
          </p:blipFill>
          <p:spPr>
            <a:xfrm>
              <a:off x="3695700" y="5654675"/>
              <a:ext cx="615950" cy="274638"/>
            </a:xfrm>
            <a:prstGeom prst="rect">
              <a:avLst/>
            </a:prstGeom>
            <a:noFill/>
            <a:ln w="9525">
              <a:noFill/>
            </a:ln>
          </p:spPr>
        </p:pic>
        <p:sp>
          <p:nvSpPr>
            <p:cNvPr id="20" name="矩形 22"/>
            <p:cNvSpPr/>
            <p:nvPr/>
          </p:nvSpPr>
          <p:spPr>
            <a:xfrm>
              <a:off x="1697038" y="4289425"/>
              <a:ext cx="660400"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en-US" altLang="zh-CN"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Jf</a:t>
              </a:r>
              <a:endPar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4"/>
            <p:cNvSpPr/>
            <p:nvPr/>
          </p:nvSpPr>
          <p:spPr>
            <a:xfrm>
              <a:off x="2354263" y="4289425"/>
              <a:ext cx="660400"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en-US" altLang="zh-CN"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endPar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矩形 23"/>
            <p:cNvSpPr/>
            <p:nvPr/>
          </p:nvSpPr>
          <p:spPr>
            <a:xfrm>
              <a:off x="3009900" y="4289425"/>
              <a:ext cx="661988"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en-US" altLang="zh-CN"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Sf</a:t>
              </a:r>
              <a:endParaRPr lang="zh-CN" altLang="en-US"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p:cNvSpPr/>
            <p:nvPr/>
          </p:nvSpPr>
          <p:spPr>
            <a:xfrm>
              <a:off x="4981575" y="4289425"/>
              <a:ext cx="660400" cy="53657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ts val="2400"/>
                </a:spcBef>
                <a:buClrTx/>
                <a:buFontTx/>
                <a:buNone/>
              </a:pPr>
              <a:r>
                <a:rPr lang="en-US" altLang="zh-CN" sz="1800" b="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endParaRPr lang="zh-CN" altLang="en-US" sz="1800" b="0"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7" name="直接连接符 16"/>
            <p:cNvCxnSpPr/>
            <p:nvPr/>
          </p:nvCxnSpPr>
          <p:spPr>
            <a:xfrm>
              <a:off x="6961982" y="4991101"/>
              <a:ext cx="0" cy="1220787"/>
            </a:xfrm>
            <a:prstGeom prst="line">
              <a:avLst/>
            </a:prstGeom>
            <a:ln w="9525" cap="flat" cmpd="sng">
              <a:solidFill>
                <a:srgbClr val="000000"/>
              </a:solidFill>
              <a:prstDash val="solid"/>
              <a:headEnd type="none" w="med" len="med"/>
              <a:tailEnd type="none" w="med" len="med"/>
            </a:ln>
          </p:spPr>
        </p:cxnSp>
        <p:cxnSp>
          <p:nvCxnSpPr>
            <p:cNvPr id="28" name="直接连接符 16"/>
            <p:cNvCxnSpPr/>
            <p:nvPr/>
          </p:nvCxnSpPr>
          <p:spPr>
            <a:xfrm>
              <a:off x="3663156" y="5384800"/>
              <a:ext cx="0" cy="845343"/>
            </a:xfrm>
            <a:prstGeom prst="line">
              <a:avLst/>
            </a:prstGeom>
            <a:ln w="9525" cap="flat" cmpd="sng">
              <a:solidFill>
                <a:srgbClr val="000000"/>
              </a:solidFill>
              <a:prstDash val="solid"/>
              <a:headEnd type="none" w="med" len="med"/>
              <a:tailEnd type="none" w="med" len="med"/>
            </a:ln>
          </p:spPr>
        </p:cxnSp>
      </p:grpSp>
      <p:sp>
        <p:nvSpPr>
          <p:cNvPr id="2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10804"/>
            <a:ext cx="9051741" cy="1005147"/>
          </a:xfrm>
          <a:prstGeom prst="rect">
            <a:avLst/>
          </a:prstGeom>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ea typeface="微软雅黑" panose="020B0503020204020204" pitchFamily="34" charset="-122"/>
                <a:cs typeface="Arial" panose="020B0604020202020204" pitchFamily="34" charset="0"/>
              </a:rPr>
              <a:t>在相同的机器位数，相同的阶码、相同的尾数尾数情况下，不同的</a:t>
            </a:r>
            <a:r>
              <a:rPr lang="en-US" altLang="zh-CN" sz="2400" dirty="0">
                <a:solidFill>
                  <a:srgbClr val="000000"/>
                </a:solidFill>
                <a:ea typeface="微软雅黑" panose="020B0503020204020204" pitchFamily="34" charset="-122"/>
                <a:cs typeface="Arial" panose="020B0604020202020204" pitchFamily="34" charset="0"/>
              </a:rPr>
              <a:t>r</a:t>
            </a:r>
            <a:r>
              <a:rPr lang="en-US" altLang="zh-CN" sz="2400" baseline="-25000" dirty="0">
                <a:solidFill>
                  <a:srgbClr val="000000"/>
                </a:solidFill>
                <a:ea typeface="微软雅黑" panose="020B0503020204020204" pitchFamily="34" charset="-122"/>
                <a:cs typeface="Arial" panose="020B0604020202020204" pitchFamily="34" charset="0"/>
              </a:rPr>
              <a:t>m</a:t>
            </a:r>
            <a:r>
              <a:rPr lang="zh-CN" altLang="en-US" sz="2400" dirty="0">
                <a:solidFill>
                  <a:schemeClr val="accent1"/>
                </a:solidFill>
                <a:ea typeface="微软雅黑" panose="020B0503020204020204" pitchFamily="34" charset="-122"/>
                <a:cs typeface="Arial" panose="020B0604020202020204" pitchFamily="34" charset="0"/>
              </a:rPr>
              <a:t>值对特性参数的影响</a:t>
            </a:r>
            <a:endParaRPr lang="zh-CN" altLang="en-US" sz="2400" dirty="0">
              <a:solidFill>
                <a:schemeClr val="accent1"/>
              </a:solidFill>
              <a:ea typeface="微软雅黑" panose="020B0503020204020204" pitchFamily="34" charset="-122"/>
              <a:cs typeface="Arial" panose="020B0604020202020204" pitchFamily="34" charset="0"/>
            </a:endParaRPr>
          </a:p>
        </p:txBody>
      </p:sp>
      <p:graphicFrame>
        <p:nvGraphicFramePr>
          <p:cNvPr id="2" name="对象 1"/>
          <p:cNvGraphicFramePr>
            <a:graphicFrameLocks noChangeAspect="1"/>
          </p:cNvGraphicFramePr>
          <p:nvPr/>
        </p:nvGraphicFramePr>
        <p:xfrm>
          <a:off x="4534253" y="1556114"/>
          <a:ext cx="2141767" cy="501610"/>
        </p:xfrm>
        <a:graphic>
          <a:graphicData uri="http://schemas.openxmlformats.org/presentationml/2006/ole">
            <mc:AlternateContent xmlns:mc="http://schemas.openxmlformats.org/markup-compatibility/2006">
              <mc:Choice xmlns:v="urn:schemas-microsoft-com:vml" Requires="v">
                <p:oleObj spid="_x0000_s3" name="Equation" r:id="rId1" imgW="1885315" imgH="441960" progId="Equation.DSMT4">
                  <p:embed/>
                </p:oleObj>
              </mc:Choice>
              <mc:Fallback>
                <p:oleObj name="Equation" r:id="rId1" imgW="1885315" imgH="441960" progId="Equation.DSMT4">
                  <p:embed/>
                  <p:pic>
                    <p:nvPicPr>
                      <p:cNvPr id="0" name="图片 2"/>
                      <p:cNvPicPr/>
                      <p:nvPr/>
                    </p:nvPicPr>
                    <p:blipFill>
                      <a:blip r:embed="rId2"/>
                      <a:stretch>
                        <a:fillRect/>
                      </a:stretch>
                    </p:blipFill>
                    <p:spPr>
                      <a:xfrm>
                        <a:off x="4534253" y="1556114"/>
                        <a:ext cx="2141767" cy="501610"/>
                      </a:xfrm>
                      <a:prstGeom prst="rect">
                        <a:avLst/>
                      </a:prstGeom>
                    </p:spPr>
                  </p:pic>
                </p:oleObj>
              </mc:Fallback>
            </mc:AlternateContent>
          </a:graphicData>
        </a:graphic>
      </p:graphicFrame>
      <p:pic>
        <p:nvPicPr>
          <p:cNvPr id="4" name="图片 3"/>
          <p:cNvPicPr>
            <a:picLocks noChangeAspect="1"/>
          </p:cNvPicPr>
          <p:nvPr/>
        </p:nvPicPr>
        <p:blipFill>
          <a:blip r:embed="rId3"/>
          <a:srcRect t="807" r="592"/>
          <a:stretch>
            <a:fillRect/>
          </a:stretch>
        </p:blipFill>
        <p:spPr>
          <a:xfrm>
            <a:off x="1588066" y="2135257"/>
            <a:ext cx="8345944" cy="4271000"/>
          </a:xfrm>
          <a:prstGeom prst="rect">
            <a:avLst/>
          </a:prstGeom>
          <a:noFill/>
          <a:ln w="9525">
            <a:noFill/>
          </a:ln>
        </p:spPr>
      </p:pic>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10804"/>
            <a:ext cx="9051741" cy="1005147"/>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在相同的机器位数，相同的阶码、相同的尾数尾数情况下，不同的</a:t>
            </a:r>
            <a:r>
              <a:rPr lang="en-US" altLang="zh-CN" sz="2400" dirty="0">
                <a:solidFill>
                  <a:srgbClr val="000000"/>
                </a:solidFill>
                <a:ea typeface="微软雅黑" panose="020B0503020204020204" pitchFamily="34" charset="-122"/>
                <a:cs typeface="Arial" panose="020B0604020202020204" pitchFamily="34" charset="0"/>
              </a:rPr>
              <a:t>r</a:t>
            </a:r>
            <a:r>
              <a:rPr lang="en-US" altLang="zh-CN" sz="2400" baseline="-25000" dirty="0">
                <a:solidFill>
                  <a:srgbClr val="000000"/>
                </a:solidFill>
                <a:ea typeface="微软雅黑" panose="020B0503020204020204" pitchFamily="34" charset="-122"/>
                <a:cs typeface="Arial" panose="020B0604020202020204" pitchFamily="34" charset="0"/>
              </a:rPr>
              <a:t>m</a:t>
            </a:r>
            <a:r>
              <a:rPr lang="zh-CN" altLang="en-US" sz="2400" dirty="0">
                <a:solidFill>
                  <a:schemeClr val="accent1"/>
                </a:solidFill>
                <a:latin typeface="微软雅黑" panose="020B0503020204020204" pitchFamily="34" charset="-122"/>
                <a:ea typeface="微软雅黑" panose="020B0503020204020204" pitchFamily="34" charset="-122"/>
              </a:rPr>
              <a:t>值对特性参数的影响</a:t>
            </a:r>
            <a:endParaRPr lang="zh-CN" altLang="en-US" sz="2400"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nvGraphicFramePr>
        <p:xfrm>
          <a:off x="4536108" y="1557904"/>
          <a:ext cx="2160240" cy="505936"/>
        </p:xfrm>
        <a:graphic>
          <a:graphicData uri="http://schemas.openxmlformats.org/presentationml/2006/ole">
            <mc:AlternateContent xmlns:mc="http://schemas.openxmlformats.org/markup-compatibility/2006">
              <mc:Choice xmlns:v="urn:schemas-microsoft-com:vml" Requires="v">
                <p:oleObj spid="_x0000_s3" name="Equation" r:id="rId1" imgW="1885315" imgH="441960" progId="Equation.DSMT4">
                  <p:embed/>
                </p:oleObj>
              </mc:Choice>
              <mc:Fallback>
                <p:oleObj name="Equation" r:id="rId1" imgW="1885315" imgH="441960" progId="Equation.DSMT4">
                  <p:embed/>
                  <p:pic>
                    <p:nvPicPr>
                      <p:cNvPr id="0" name="对象 1"/>
                      <p:cNvPicPr/>
                      <p:nvPr/>
                    </p:nvPicPr>
                    <p:blipFill>
                      <a:blip r:embed="rId2"/>
                      <a:stretch>
                        <a:fillRect/>
                      </a:stretch>
                    </p:blipFill>
                    <p:spPr>
                      <a:xfrm>
                        <a:off x="4536108" y="1557904"/>
                        <a:ext cx="2160240" cy="505936"/>
                      </a:xfrm>
                      <a:prstGeom prst="rect">
                        <a:avLst/>
                      </a:prstGeom>
                    </p:spPr>
                  </p:pic>
                </p:oleObj>
              </mc:Fallback>
            </mc:AlternateContent>
          </a:graphicData>
        </a:graphic>
      </p:graphicFrame>
      <p:pic>
        <p:nvPicPr>
          <p:cNvPr id="13" name="图片 12"/>
          <p:cNvPicPr>
            <a:picLocks noChangeAspect="1"/>
          </p:cNvPicPr>
          <p:nvPr/>
        </p:nvPicPr>
        <p:blipFill>
          <a:blip r:embed="rId3"/>
          <a:stretch>
            <a:fillRect/>
          </a:stretch>
        </p:blipFill>
        <p:spPr>
          <a:xfrm>
            <a:off x="1656582" y="2135848"/>
            <a:ext cx="8208912" cy="4272591"/>
          </a:xfrm>
          <a:prstGeom prst="rect">
            <a:avLst/>
          </a:prstGeom>
        </p:spPr>
      </p:pic>
      <p:sp>
        <p:nvSpPr>
          <p:cNvPr id="9"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4"/>
          <p:cNvSpPr txBox="1"/>
          <p:nvPr/>
        </p:nvSpPr>
        <p:spPr>
          <a:xfrm>
            <a:off x="450393" y="193591"/>
            <a:ext cx="840619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2.1.4 </a:t>
            </a:r>
            <a:r>
              <a:rPr lang="zh-CN" altLang="en-US" dirty="0"/>
              <a:t>浮点数尾数基值的选择技术</a:t>
            </a:r>
            <a:endParaRPr lang="zh-CN" altLang="en-US" dirty="0"/>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nvGraphicFramePr>
            <p:xfrm>
              <a:off x="1440756" y="1141041"/>
              <a:ext cx="8352928" cy="4947124"/>
            </p:xfrm>
            <a:graphic>
              <a:graphicData uri="http://schemas.openxmlformats.org/drawingml/2006/table">
                <a:tbl>
                  <a:tblPr firstRow="1" bandRow="1">
                    <a:tableStyleId>{2D5ABB26-0587-4C30-8999-92F81FD0307C}</a:tableStyleId>
                  </a:tblPr>
                  <a:tblGrid>
                    <a:gridCol w="2088232"/>
                    <a:gridCol w="2232248"/>
                    <a:gridCol w="1944216"/>
                    <a:gridCol w="2088232"/>
                  </a:tblGrid>
                  <a:tr h="360040">
                    <a:tc rowSpan="2">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条件：非负数、规格化、正尾数</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rowSpan="2">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阶值：二进制</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p</a:t>
                          </a:r>
                          <a:r>
                            <a:rPr lang="zh-CN" altLang="en-US" sz="1400" dirty="0">
                              <a:solidFill>
                                <a:srgbClr val="000000"/>
                              </a:solidFill>
                              <a:latin typeface="Cambria Math" panose="02040503050406030204" pitchFamily="18" charset="0"/>
                              <a:ea typeface="+mn-ea"/>
                              <a:cs typeface="Arial" panose="020B0604020202020204" pitchFamily="34" charset="0"/>
                            </a:rPr>
                            <a:t>位</a:t>
                          </a:r>
                          <a:endPar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endParaRPr>
                        </a:p>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尾数：</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r</a:t>
                          </a:r>
                          <a:r>
                            <a:rPr lang="en-US" altLang="zh-CN" sz="1400" i="0" baseline="-25000"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zh-CN" altLang="en-US" sz="1400" dirty="0">
                              <a:solidFill>
                                <a:srgbClr val="000000"/>
                              </a:solidFill>
                              <a:latin typeface="Cambria Math" panose="02040503050406030204" pitchFamily="18" charset="0"/>
                              <a:ea typeface="+mn-ea"/>
                              <a:cs typeface="Arial" panose="020B0604020202020204" pitchFamily="34" charset="0"/>
                            </a:rPr>
                            <a:t>进制</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r>
                            <a:rPr lang="zh-CN" altLang="en-US" sz="1400" dirty="0">
                              <a:solidFill>
                                <a:srgbClr val="000000"/>
                              </a:solidFill>
                              <a:latin typeface="Cambria Math" panose="02040503050406030204" pitchFamily="18" charset="0"/>
                              <a:ea typeface="+mn-ea"/>
                              <a:cs typeface="Arial" panose="020B0604020202020204" pitchFamily="34" charset="0"/>
                            </a:rPr>
                            <a:t>位</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若</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p</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=2</a:t>
                          </a:r>
                          <a:r>
                            <a:rPr lang="zh-CN" altLang="en-US" sz="1400" dirty="0">
                              <a:solidFill>
                                <a:srgbClr val="000000"/>
                              </a:solidFill>
                              <a:latin typeface="Cambria Math" panose="02040503050406030204" pitchFamily="18" charset="0"/>
                              <a:ea typeface="+mn-ea"/>
                              <a:cs typeface="Arial" panose="020B0604020202020204" pitchFamily="34" charset="0"/>
                            </a:rPr>
                            <a:t>，</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=4</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551">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当</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r</a:t>
                          </a:r>
                          <a:r>
                            <a:rPr lang="en-US" altLang="zh-CN" sz="1400" i="0" baseline="-25000"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=2</a:t>
                          </a:r>
                          <a:r>
                            <a:rPr lang="zh-CN" altLang="en-US" sz="1400" dirty="0">
                              <a:solidFill>
                                <a:srgbClr val="000000"/>
                              </a:solidFill>
                              <a:latin typeface="Cambria Math" panose="02040503050406030204" pitchFamily="18" charset="0"/>
                              <a:ea typeface="+mn-ea"/>
                              <a:cs typeface="Arial" panose="020B0604020202020204" pitchFamily="34" charset="0"/>
                            </a:rPr>
                            <a:t>（即</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’=4</a:t>
                          </a:r>
                          <a:r>
                            <a:rPr lang="zh-CN" altLang="en-US" sz="1400" dirty="0">
                              <a:solidFill>
                                <a:srgbClr val="000000"/>
                              </a:solidFill>
                              <a:latin typeface="Cambria Math" panose="02040503050406030204" pitchFamily="18" charset="0"/>
                              <a:ea typeface="+mn-ea"/>
                              <a:cs typeface="Arial" panose="020B0604020202020204" pitchFamily="34" charset="0"/>
                            </a:rPr>
                            <a:t>）时</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当</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r</a:t>
                          </a:r>
                          <a:r>
                            <a:rPr lang="en-US" altLang="zh-CN" sz="1400" i="0" baseline="-25000"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=16</a:t>
                          </a:r>
                          <a:r>
                            <a:rPr lang="zh-CN" altLang="en-US" sz="1400" dirty="0">
                              <a:solidFill>
                                <a:srgbClr val="000000"/>
                              </a:solidFill>
                              <a:latin typeface="Cambria Math" panose="02040503050406030204" pitchFamily="18" charset="0"/>
                              <a:ea typeface="+mn-ea"/>
                              <a:cs typeface="Arial" panose="020B0604020202020204" pitchFamily="34" charset="0"/>
                            </a:rPr>
                            <a:t>（即</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r>
                            <a:rPr lang="zh-CN" altLang="en-US" sz="1400" dirty="0">
                              <a:solidFill>
                                <a:srgbClr val="000000"/>
                              </a:solidFill>
                              <a:latin typeface="Cambria Math" panose="02040503050406030204" pitchFamily="18" charset="0"/>
                              <a:ea typeface="+mn-ea"/>
                              <a:cs typeface="Arial" panose="020B0604020202020204" pitchFamily="34" charset="0"/>
                            </a:rPr>
                            <a:t>）时</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9560">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可表示最小尾数值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1</m:t>
                                  </m:r>
                                </m:sup>
                              </m:sSubSup>
                              <m:r>
                                <a:rPr lang="zh-CN" altLang="en-US" sz="1400" i="1" smtClean="0">
                                  <a:solidFill>
                                    <a:srgbClr val="000000"/>
                                  </a:solidFill>
                                  <a:latin typeface="Cambria Math" panose="02040503050406030204" pitchFamily="18" charset="0"/>
                                  <a:ea typeface="+mn-ea"/>
                                  <a:cs typeface="Arial" panose="020B0604020202020204" pitchFamily="34" charset="0"/>
                                </a:rPr>
                                <m:t>（</m:t>
                              </m:r>
                            </m:oMath>
                          </a14:m>
                          <a:r>
                            <a:rPr lang="zh-CN" altLang="en-US" sz="1400" dirty="0">
                              <a:solidFill>
                                <a:srgbClr val="000000"/>
                              </a:solidFill>
                              <a:latin typeface="Cambria Math" panose="02040503050406030204" pitchFamily="18" charset="0"/>
                              <a:ea typeface="+mn-ea"/>
                              <a:cs typeface="Arial" panose="020B0604020202020204" pitchFamily="34" charset="0"/>
                            </a:rPr>
                            <a:t>即</a:t>
                          </a: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1</m:t>
                                  </m:r>
                                </m:sup>
                              </m:sSubSup>
                            </m:oMath>
                          </a14:m>
                          <a:r>
                            <a:rPr lang="zh-CN" altLang="en-US" sz="1400" dirty="0">
                              <a:solidFill>
                                <a:srgbClr val="000000"/>
                              </a:solidFill>
                              <a:latin typeface="Cambria Math" panose="02040503050406030204" pitchFamily="18" charset="0"/>
                              <a:ea typeface="+mn-ea"/>
                              <a:cs typeface="Arial" panose="020B0604020202020204" pitchFamily="34" charset="0"/>
                            </a:rPr>
                            <a:t>）</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1/2</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1/16</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716861">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可表示最大尾数值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1-1×</a:t>
                          </a: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m:t>
                                  </m:r>
                                  <m:r>
                                    <a:rPr lang="zh-CN" altLang="en-US" sz="1400" b="0" i="1" smtClean="0">
                                      <a:solidFill>
                                        <a:srgbClr val="000000"/>
                                      </a:solidFill>
                                      <a:latin typeface="Cambria Math" panose="02040503050406030204" pitchFamily="18" charset="0"/>
                                      <a:ea typeface="+mn-ea"/>
                                      <a:cs typeface="Arial" panose="020B0604020202020204" pitchFamily="34" charset="0"/>
                                    </a:rPr>
                                    <m:t>’</m:t>
                                  </m:r>
                                </m:sup>
                              </m:sSubSup>
                            </m:oMath>
                          </a14:m>
                          <a:r>
                            <a:rPr lang="zh-CN" altLang="en-US" sz="1400" dirty="0">
                              <a:solidFill>
                                <a:srgbClr val="000000"/>
                              </a:solidFill>
                              <a:latin typeface="Cambria Math" panose="02040503050406030204" pitchFamily="18" charset="0"/>
                              <a:ea typeface="+mn-ea"/>
                              <a:cs typeface="Arial" panose="020B0604020202020204" pitchFamily="34" charset="0"/>
                            </a:rPr>
                            <a:t>（即</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r>
                                    <a:rPr lang="zh-CN" altLang="en-US" sz="1400" b="0" i="1" smtClean="0">
                                      <a:solidFill>
                                        <a:srgbClr val="000000"/>
                                      </a:solidFill>
                                      <a:latin typeface="Cambria Math" panose="02040503050406030204" pitchFamily="18" charset="0"/>
                                      <a:ea typeface="+mn-ea"/>
                                      <a:cs typeface="Arial" panose="020B0604020202020204" pitchFamily="34" charset="0"/>
                                    </a:rPr>
                                    <m:t>’</m:t>
                                  </m:r>
                                </m:sup>
                              </m:sSubSup>
                            </m:oMath>
                          </a14:m>
                          <a:r>
                            <a:rPr lang="zh-CN" altLang="en-US" sz="1400" dirty="0">
                              <a:solidFill>
                                <a:srgbClr val="000000"/>
                              </a:solidFill>
                              <a:latin typeface="Cambria Math" panose="02040503050406030204" pitchFamily="18" charset="0"/>
                              <a:ea typeface="+mn-ea"/>
                              <a:cs typeface="Arial" panose="020B0604020202020204" pitchFamily="34" charset="0"/>
                            </a:rPr>
                            <a:t>）</a:t>
                          </a:r>
                          <a:endPar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endParaRPr>
                        </a:p>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特例：</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p>
                                <m:sSupPr>
                                  <m:ctrlP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e>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p>
                              </m:sSup>
                            </m:oMath>
                          </a14:m>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15/16</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15/16</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225544">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最大阶值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2</a:t>
                          </a:r>
                          <a:r>
                            <a:rPr lang="en-US" altLang="zh-CN" sz="1400" i="1" baseline="30000" dirty="0">
                              <a:solidFill>
                                <a:srgbClr val="000000"/>
                              </a:solidFill>
                              <a:latin typeface="Cambria Math" panose="02040503050406030204" pitchFamily="18" charset="0"/>
                              <a:ea typeface="+mn-ea"/>
                              <a:cs typeface="Arial" panose="020B0604020202020204" pitchFamily="34" charset="0"/>
                            </a:rPr>
                            <a:t>p</a:t>
                          </a:r>
                          <a:r>
                            <a:rPr lang="en-US" altLang="zh-CN" sz="1400" baseline="0" dirty="0">
                              <a:solidFill>
                                <a:srgbClr val="000000"/>
                              </a:solidFill>
                              <a:latin typeface="Cambria Math" panose="02040503050406030204" pitchFamily="18" charset="0"/>
                              <a:ea typeface="+mn-ea"/>
                              <a:cs typeface="Arial" panose="020B0604020202020204" pitchFamily="34" charset="0"/>
                            </a:rPr>
                            <a:t>-1</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3</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3</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72576">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可表示最小值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0</m:t>
                                  </m:r>
                                </m:sup>
                              </m:sSubSup>
                            </m:oMath>
                          </a14:m>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1</m:t>
                                  </m:r>
                                </m:sup>
                              </m:sSubSup>
                              <m:r>
                                <a:rPr lang="zh-CN" altLang="en-US" sz="1400" i="1" smtClean="0">
                                  <a:solidFill>
                                    <a:srgbClr val="000000"/>
                                  </a:solidFill>
                                  <a:latin typeface="Cambria Math" panose="02040503050406030204" pitchFamily="18" charset="0"/>
                                  <a:ea typeface="+mn-ea"/>
                                  <a:cs typeface="Arial" panose="020B0604020202020204" pitchFamily="34" charset="0"/>
                                </a:rPr>
                                <m:t>（</m:t>
                              </m:r>
                            </m:oMath>
                          </a14:m>
                          <a:r>
                            <a:rPr lang="zh-CN" altLang="en-US" sz="1400" dirty="0">
                              <a:solidFill>
                                <a:srgbClr val="000000"/>
                              </a:solidFill>
                              <a:latin typeface="Cambria Math" panose="02040503050406030204" pitchFamily="18" charset="0"/>
                              <a:ea typeface="+mn-ea"/>
                              <a:cs typeface="Arial" panose="020B0604020202020204" pitchFamily="34" charset="0"/>
                            </a:rPr>
                            <a:t>即</a:t>
                          </a: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1</m:t>
                                  </m:r>
                                </m:sup>
                              </m:sSubSup>
                            </m:oMath>
                          </a14:m>
                          <a:r>
                            <a:rPr lang="zh-CN" altLang="en-US" sz="1400" dirty="0">
                              <a:solidFill>
                                <a:srgbClr val="000000"/>
                              </a:solidFill>
                              <a:latin typeface="Cambria Math" panose="02040503050406030204" pitchFamily="18" charset="0"/>
                              <a:ea typeface="+mn-ea"/>
                              <a:cs typeface="Arial" panose="020B0604020202020204" pitchFamily="34" charset="0"/>
                            </a:rPr>
                            <a:t>）</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1/2</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1/16</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738340">
                    <a:tc>
                      <a:txBody>
                        <a:bodyPr/>
                        <a:lstStyle/>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可表示最大值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r>
                                    <m:rPr>
                                      <m:sty m:val="p"/>
                                    </m:rPr>
                                    <a:rPr lang="en-US" altLang="zh-CN" sz="1400" b="0" i="1" baseline="3000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p</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1</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sup>
                              </m:sSubSup>
                              <m:r>
                                <m:rPr>
                                  <m:nor/>
                                </m:rPr>
                                <a:rPr lang="en-US" altLang="zh-CN" sz="140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zh-CN" sz="1400" b="0" i="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r>
                                    <a:rPr lang="zh-CN" altLang="en-US" sz="1400" b="0" i="1" smtClean="0">
                                      <a:solidFill>
                                        <a:srgbClr val="000000"/>
                                      </a:solidFill>
                                      <a:latin typeface="Cambria Math" panose="02040503050406030204" pitchFamily="18" charset="0"/>
                                      <a:ea typeface="+mn-ea"/>
                                      <a:cs typeface="Arial" panose="020B0604020202020204" pitchFamily="34" charset="0"/>
                                    </a:rPr>
                                    <m:t>’</m:t>
                                  </m:r>
                                </m:sup>
                              </m:sSubSup>
                            </m:oMath>
                          </a14:m>
                          <a:r>
                            <a:rPr lang="en-US" altLang="zh-CN" sz="1400" dirty="0">
                              <a:solidFill>
                                <a:srgbClr val="000000"/>
                              </a:solidFill>
                              <a:latin typeface="Cambria Math" panose="02040503050406030204" pitchFamily="18" charset="0"/>
                              <a:ea typeface="+mn-ea"/>
                              <a:cs typeface="Arial" panose="020B0604020202020204" pitchFamily="34" charset="0"/>
                            </a:rPr>
                            <a:t>)</a:t>
                          </a:r>
                          <a:endParaRPr lang="en-US" altLang="zh-CN" sz="1400" dirty="0">
                            <a:solidFill>
                              <a:srgbClr val="000000"/>
                            </a:solidFill>
                            <a:latin typeface="Cambria Math" panose="02040503050406030204" pitchFamily="18" charset="0"/>
                            <a:ea typeface="+mn-ea"/>
                            <a:cs typeface="Arial" panose="020B0604020202020204" pitchFamily="34" charset="0"/>
                          </a:endParaRPr>
                        </a:p>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特例：</a:t>
                          </a: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r>
                                    <m:rPr>
                                      <m:sty m:val="p"/>
                                    </m:rPr>
                                    <a:rPr lang="en-US" altLang="zh-CN" sz="1400" b="0" i="1" baseline="3000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p</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1</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sup>
                              </m:sSubSup>
                              <m:r>
                                <m:rPr>
                                  <m:nor/>
                                </m:rPr>
                                <a:rPr lang="en-US" altLang="zh-CN" sz="140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zh-CN" sz="1400" b="0" i="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p>
                                <m:sSupPr>
                                  <m:ctrlP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e>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p>
                              </m:sSup>
                            </m:oMath>
                          </a14:m>
                          <a:r>
                            <a:rPr lang="en-US" altLang="zh-CN" sz="1400" dirty="0">
                              <a:solidFill>
                                <a:srgbClr val="000000"/>
                              </a:solidFill>
                              <a:latin typeface="Cambria Math" panose="02040503050406030204" pitchFamily="18" charset="0"/>
                              <a:ea typeface="+mn-ea"/>
                              <a:cs typeface="Arial" panose="020B0604020202020204" pitchFamily="34" charset="0"/>
                            </a:rPr>
                            <a:t>)</a:t>
                          </a:r>
                          <a:endParaRPr lang="en-US" altLang="zh-CN"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7.5</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3840</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740292">
                    <a:tc>
                      <a:txBody>
                        <a:bodyPr/>
                        <a:lstStyle/>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可表示的尾数个数</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14:m>
                            <m:oMath xmlns:m="http://schemas.openxmlformats.org/officeDocument/2006/math">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r>
                                    <a:rPr lang="zh-CN" altLang="en-US" sz="1400" b="0" i="1" smtClean="0">
                                      <a:solidFill>
                                        <a:srgbClr val="000000"/>
                                      </a:solidFill>
                                      <a:latin typeface="Cambria Math" panose="02040503050406030204" pitchFamily="18" charset="0"/>
                                      <a:ea typeface="+mn-ea"/>
                                      <a:cs typeface="Arial" panose="020B0604020202020204" pitchFamily="34" charset="0"/>
                                    </a:rPr>
                                    <m:t>’</m:t>
                                  </m:r>
                                </m:sup>
                              </m:sSubSup>
                              <m:r>
                                <m:rPr>
                                  <m:nor/>
                                </m:rPr>
                                <a:rPr lang="en-US" altLang="zh-CN" sz="140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140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Sub>
                            </m:oMath>
                          </a14:m>
                          <a:r>
                            <a:rPr lang="en-US" altLang="zh-CN" sz="1400" b="0" i="0" kern="12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b>
                                <m:sSubPr>
                                  <m:ctrlPr>
                                    <a:rPr lang="en-US" altLang="zh-CN" sz="140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Sub>
                            </m:oMath>
                          </a14:m>
                          <a:endParaRPr lang="en-US" altLang="zh-CN" sz="1400" b="0" i="0" kern="1200" dirty="0">
                            <a:solidFill>
                              <a:srgbClr val="000000"/>
                            </a:solidFill>
                            <a:latin typeface="Cambria Math" panose="02040503050406030204" pitchFamily="18" charset="0"/>
                            <a:ea typeface="Cambria Math" panose="02040503050406030204" pitchFamily="18" charset="0"/>
                            <a:cs typeface="Arial" panose="020B0604020202020204" pitchFamily="34" charset="0"/>
                          </a:endParaRPr>
                        </a:p>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特例：</a:t>
                          </a:r>
                          <a14:m>
                            <m:oMath xmlns:m="http://schemas.openxmlformats.org/officeDocument/2006/math">
                              <m:sSup>
                                <m:sSupPr>
                                  <m:ctrlP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e>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p>
                              </m:sSup>
                              <m:r>
                                <m:rPr>
                                  <m:nor/>
                                </m:rPr>
                                <a:rPr lang="en-US" altLang="zh-CN" sz="140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140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Sub>
                            </m:oMath>
                          </a14:m>
                          <a:r>
                            <a:rPr lang="en-US" altLang="zh-CN" sz="1400" b="0" i="0" kern="12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b>
                                <m:sSubPr>
                                  <m:ctrlPr>
                                    <a:rPr lang="en-US" altLang="zh-CN" sz="140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Sub>
                            </m:oMath>
                          </a14:m>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8</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15</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4016">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可表示阶的个数</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14:m>
                            <m:oMathPara xmlns:m="http://schemas.openxmlformats.org/officeDocument/2006/math">
                              <m:oMathParaPr>
                                <m:jc m:val="centerGroup"/>
                              </m:oMathParaPr>
                              <m:oMath xmlns:m="http://schemas.openxmlformats.org/officeDocument/2006/math">
                                <m:sSup>
                                  <m:sSupPr>
                                    <m:ctrlP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e>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𝑝</m:t>
                                    </m:r>
                                  </m:sup>
                                </m:sSup>
                              </m:oMath>
                            </m:oMathPara>
                          </a14:m>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4</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4</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585584">
                    <a:tc>
                      <a:txBody>
                        <a:bodyPr/>
                        <a:lstStyle/>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可表示数的个数</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863600" rtl="0" eaLnBrk="1" fontAlgn="auto" latinLnBrk="0" hangingPunct="1">
                            <a:lnSpc>
                              <a:spcPct val="130000"/>
                            </a:lnSpc>
                            <a:spcBef>
                              <a:spcPts val="0"/>
                            </a:spcBef>
                            <a:spcAft>
                              <a:spcPts val="0"/>
                            </a:spcAft>
                            <a:buClrTx/>
                            <a:buSzTx/>
                            <a:buFontTx/>
                            <a:buNone/>
                            <a:defRPr/>
                          </a:pPr>
                          <a14:m>
                            <m:oMath xmlns:m="http://schemas.openxmlformats.org/officeDocument/2006/math">
                              <m:sSup>
                                <m:sSupPr>
                                  <m:ctrlP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e>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𝑝</m:t>
                                  </m:r>
                                </m:sup>
                              </m:sSup>
                              <m:sSubSup>
                                <m:sSubSupPr>
                                  <m:ctrlPr>
                                    <a:rPr lang="en-US" altLang="zh-CN" sz="14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SupPr>
                                <m:e>
                                  <m:r>
                                    <m:rPr>
                                      <m:nor/>
                                    </m:rPr>
                                    <a:rPr lang="en-US" altLang="zh-CN" sz="140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r>
                                    <a:rPr lang="zh-CN" altLang="en-US" sz="1400" b="0" i="1" smtClean="0">
                                      <a:solidFill>
                                        <a:srgbClr val="000000"/>
                                      </a:solidFill>
                                      <a:latin typeface="Cambria Math" panose="02040503050406030204" pitchFamily="18" charset="0"/>
                                      <a:ea typeface="+mn-ea"/>
                                      <a:cs typeface="Arial" panose="020B0604020202020204" pitchFamily="34" charset="0"/>
                                    </a:rPr>
                                    <m:t>’</m:t>
                                  </m:r>
                                </m:sup>
                              </m:sSubSup>
                              <m:r>
                                <m:rPr>
                                  <m:nor/>
                                </m:rPr>
                                <a:rPr lang="en-US" altLang="zh-CN" sz="140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140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Sub>
                            </m:oMath>
                          </a14:m>
                          <a:r>
                            <a:rPr lang="en-US" altLang="zh-CN" sz="1400" b="0" i="0" kern="12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b>
                                <m:sSubPr>
                                  <m:ctrlPr>
                                    <a:rPr lang="en-US" altLang="zh-CN" sz="140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Sub>
                            </m:oMath>
                          </a14:m>
                          <a:endParaRPr lang="en-US" altLang="zh-CN" sz="1400" b="0" i="0" kern="1200" dirty="0">
                            <a:solidFill>
                              <a:srgbClr val="000000"/>
                            </a:solidFill>
                            <a:latin typeface="Cambria Math" panose="02040503050406030204" pitchFamily="18" charset="0"/>
                            <a:ea typeface="Cambria Math" panose="02040503050406030204" pitchFamily="18" charset="0"/>
                            <a:cs typeface="Arial" panose="020B0604020202020204" pitchFamily="34" charset="0"/>
                          </a:endParaRPr>
                        </a:p>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特例：</a:t>
                          </a:r>
                          <a14:m>
                            <m:oMath xmlns:m="http://schemas.openxmlformats.org/officeDocument/2006/math">
                              <m:sSup>
                                <m:sSupPr>
                                  <m:ctrlP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sSup>
                                    <m:sSupPr>
                                      <m:ctrlP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e>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𝑝</m:t>
                                      </m:r>
                                    </m:sup>
                                  </m:sSup>
                                  <m:r>
                                    <m:rPr>
                                      <m:nor/>
                                    </m:rPr>
                                    <a:rPr lang="en-US" altLang="zh-CN" sz="140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2</m:t>
                                  </m:r>
                                </m:e>
                                <m:sup>
                                  <m:r>
                                    <a:rPr lang="en-US" altLang="zh-CN" sz="1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p>
                              </m:sSup>
                              <m:r>
                                <m:rPr>
                                  <m:nor/>
                                </m:rPr>
                                <a:rPr lang="en-US" altLang="zh-CN" sz="1400"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140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Sub>
                            </m:oMath>
                          </a14:m>
                          <a:r>
                            <a:rPr lang="en-US" altLang="zh-CN" sz="1400" b="0" i="0" kern="12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14:m>
                            <m:oMath xmlns:m="http://schemas.openxmlformats.org/officeDocument/2006/math">
                              <m:sSub>
                                <m:sSubPr>
                                  <m:ctrlPr>
                                    <a:rPr lang="en-US" altLang="zh-CN" sz="140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1400" b="0" i="1" dirty="0"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𝑚</m:t>
                                  </m:r>
                                </m:sub>
                              </m:sSub>
                            </m:oMath>
                          </a14:m>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32</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60</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mc:Choice>
        <mc:Fallback xmlns="">
          <p:graphicFrame>
            <p:nvGraphicFramePr>
              <p:cNvPr id="3" name="表格 2"/>
              <p:cNvGraphicFramePr>
                <a:graphicFrameLocks noGrp="1"/>
              </p:cNvGraphicFramePr>
              <p:nvPr/>
            </p:nvGraphicFramePr>
            <p:xfrm>
              <a:off x="1440756" y="1141041"/>
              <a:ext cx="8352928" cy="4947124"/>
            </p:xfrm>
            <a:graphic>
              <a:graphicData uri="http://schemas.openxmlformats.org/drawingml/2006/table">
                <a:tbl>
                  <a:tblPr firstRow="1" bandRow="1">
                    <a:tableStyleId>{2D5ABB26-0587-4C30-8999-92F81FD0307C}</a:tableStyleId>
                  </a:tblPr>
                  <a:tblGrid>
                    <a:gridCol w="2088232"/>
                    <a:gridCol w="2232248"/>
                    <a:gridCol w="1944216"/>
                    <a:gridCol w="2088232"/>
                  </a:tblGrid>
                  <a:tr h="360040">
                    <a:tc rowSpan="2">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条件：非负数、规格化、正尾数</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rowSpan="2">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阶值：二进制</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p</a:t>
                          </a:r>
                          <a:r>
                            <a:rPr lang="zh-CN" altLang="en-US" sz="1400" dirty="0">
                              <a:solidFill>
                                <a:srgbClr val="000000"/>
                              </a:solidFill>
                              <a:latin typeface="Cambria Math" panose="02040503050406030204" pitchFamily="18" charset="0"/>
                              <a:ea typeface="+mn-ea"/>
                              <a:cs typeface="Arial" panose="020B0604020202020204" pitchFamily="34" charset="0"/>
                            </a:rPr>
                            <a:t>位</a:t>
                          </a:r>
                          <a:endPar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endParaRPr>
                        </a:p>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尾数：</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r</a:t>
                          </a:r>
                          <a:r>
                            <a:rPr lang="en-US" altLang="zh-CN" sz="1400" i="0" baseline="-25000"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zh-CN" altLang="en-US" sz="1400" dirty="0">
                              <a:solidFill>
                                <a:srgbClr val="000000"/>
                              </a:solidFill>
                              <a:latin typeface="Cambria Math" panose="02040503050406030204" pitchFamily="18" charset="0"/>
                              <a:ea typeface="+mn-ea"/>
                              <a:cs typeface="Arial" panose="020B0604020202020204" pitchFamily="34" charset="0"/>
                            </a:rPr>
                            <a:t>进制</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a:t>
                          </a:r>
                          <a:r>
                            <a:rPr lang="zh-CN" altLang="en-US" sz="1400" dirty="0">
                              <a:solidFill>
                                <a:srgbClr val="000000"/>
                              </a:solidFill>
                              <a:latin typeface="Cambria Math" panose="02040503050406030204" pitchFamily="18" charset="0"/>
                              <a:ea typeface="+mn-ea"/>
                              <a:cs typeface="Arial" panose="020B0604020202020204" pitchFamily="34" charset="0"/>
                            </a:rPr>
                            <a:t>位</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2">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若</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p</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=2</a:t>
                          </a:r>
                          <a:r>
                            <a:rPr lang="zh-CN" altLang="en-US" sz="1400" dirty="0">
                              <a:solidFill>
                                <a:srgbClr val="000000"/>
                              </a:solidFill>
                              <a:latin typeface="Cambria Math" panose="02040503050406030204" pitchFamily="18" charset="0"/>
                              <a:ea typeface="+mn-ea"/>
                              <a:cs typeface="Arial" panose="020B0604020202020204" pitchFamily="34" charset="0"/>
                            </a:rPr>
                            <a:t>，</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=4</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551">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当</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r</a:t>
                          </a:r>
                          <a:r>
                            <a:rPr lang="en-US" altLang="zh-CN" sz="1400" i="0" baseline="-25000"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=2</a:t>
                          </a:r>
                          <a:r>
                            <a:rPr lang="zh-CN" altLang="en-US" sz="1400" dirty="0">
                              <a:solidFill>
                                <a:srgbClr val="000000"/>
                              </a:solidFill>
                              <a:latin typeface="Cambria Math" panose="02040503050406030204" pitchFamily="18" charset="0"/>
                              <a:ea typeface="+mn-ea"/>
                              <a:cs typeface="Arial" panose="020B0604020202020204" pitchFamily="34" charset="0"/>
                            </a:rPr>
                            <a:t>（即</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’=4</a:t>
                          </a:r>
                          <a:r>
                            <a:rPr lang="zh-CN" altLang="en-US" sz="1400" dirty="0">
                              <a:solidFill>
                                <a:srgbClr val="000000"/>
                              </a:solidFill>
                              <a:latin typeface="Cambria Math" panose="02040503050406030204" pitchFamily="18" charset="0"/>
                              <a:ea typeface="+mn-ea"/>
                              <a:cs typeface="Arial" panose="020B0604020202020204" pitchFamily="34" charset="0"/>
                            </a:rPr>
                            <a:t>）时</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当</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r</a:t>
                          </a:r>
                          <a:r>
                            <a:rPr lang="en-US" altLang="zh-CN" sz="1400" i="0" baseline="-25000"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=16</a:t>
                          </a:r>
                          <a:r>
                            <a:rPr lang="zh-CN" altLang="en-US" sz="1400" dirty="0">
                              <a:solidFill>
                                <a:srgbClr val="000000"/>
                              </a:solidFill>
                              <a:latin typeface="Cambria Math" panose="02040503050406030204" pitchFamily="18" charset="0"/>
                              <a:ea typeface="+mn-ea"/>
                              <a:cs typeface="Arial" panose="020B0604020202020204" pitchFamily="34" charset="0"/>
                            </a:rPr>
                            <a:t>（即</a:t>
                          </a:r>
                          <a:r>
                            <a:rPr lang="en-US" altLang="zh-CN" sz="1400" i="1" dirty="0">
                              <a:solidFill>
                                <a:srgbClr val="000000"/>
                              </a:solidFill>
                              <a:latin typeface="Cambria Math" panose="02040503050406030204" pitchFamily="18" charset="0"/>
                              <a:ea typeface="Cambria Math" panose="02040503050406030204" pitchFamily="18" charset="0"/>
                              <a:cs typeface="Arial" panose="020B0604020202020204" pitchFamily="34" charset="0"/>
                            </a:rPr>
                            <a:t>m</a:t>
                          </a:r>
                          <a:r>
                            <a:rPr lang="en-US" altLang="zh-CN" sz="1400" dirty="0">
                              <a:solidFill>
                                <a:srgbClr val="000000"/>
                              </a:solidFill>
                              <a:latin typeface="Cambria Math" panose="02040503050406030204" pitchFamily="18" charset="0"/>
                              <a:ea typeface="Cambria Math" panose="02040503050406030204" pitchFamily="18" charset="0"/>
                              <a:cs typeface="Arial" panose="020B0604020202020204" pitchFamily="34" charset="0"/>
                            </a:rPr>
                            <a:t>’=1</a:t>
                          </a:r>
                          <a:r>
                            <a:rPr lang="zh-CN" altLang="en-US" sz="1400" dirty="0">
                              <a:solidFill>
                                <a:srgbClr val="000000"/>
                              </a:solidFill>
                              <a:latin typeface="Cambria Math" panose="02040503050406030204" pitchFamily="18" charset="0"/>
                              <a:ea typeface="+mn-ea"/>
                              <a:cs typeface="Arial" panose="020B0604020202020204" pitchFamily="34" charset="0"/>
                            </a:rPr>
                            <a:t>）时</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74650">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可表示最小尾数值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1/2</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1/16</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716915">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可表示最大尾数值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15/16</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15/16</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225544">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最大阶值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2</a:t>
                          </a:r>
                          <a:r>
                            <a:rPr lang="en-US" altLang="zh-CN" sz="1400" i="1" baseline="30000" dirty="0">
                              <a:solidFill>
                                <a:srgbClr val="000000"/>
                              </a:solidFill>
                              <a:latin typeface="Cambria Math" panose="02040503050406030204" pitchFamily="18" charset="0"/>
                              <a:ea typeface="+mn-ea"/>
                              <a:cs typeface="Arial" panose="020B0604020202020204" pitchFamily="34" charset="0"/>
                            </a:rPr>
                            <a:t>p</a:t>
                          </a:r>
                          <a:r>
                            <a:rPr lang="en-US" altLang="zh-CN" sz="1400" baseline="0" dirty="0">
                              <a:solidFill>
                                <a:srgbClr val="000000"/>
                              </a:solidFill>
                              <a:latin typeface="Cambria Math" panose="02040503050406030204" pitchFamily="18" charset="0"/>
                              <a:ea typeface="+mn-ea"/>
                              <a:cs typeface="Arial" panose="020B0604020202020204" pitchFamily="34" charset="0"/>
                            </a:rPr>
                            <a:t>-1</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3</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3</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75285">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可表示最小值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1/2</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1/16</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776605">
                    <a:tc>
                      <a:txBody>
                        <a:bodyPr/>
                        <a:lstStyle/>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可表示最大值</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7.5</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3840</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740410">
                    <a:tc>
                      <a:txBody>
                        <a:bodyPr/>
                        <a:lstStyle/>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可表示的尾数个数</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8</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15</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8300">
                    <a:tc>
                      <a:txBody>
                        <a:bodyPr/>
                        <a:lstStyle/>
                        <a:p>
                          <a:pPr algn="ctr">
                            <a:lnSpc>
                              <a:spcPct val="130000"/>
                            </a:lnSpc>
                          </a:pPr>
                          <a:r>
                            <a:rPr lang="zh-CN" altLang="en-US" sz="1400" dirty="0">
                              <a:solidFill>
                                <a:srgbClr val="000000"/>
                              </a:solidFill>
                              <a:latin typeface="Cambria Math" panose="02040503050406030204" pitchFamily="18" charset="0"/>
                              <a:ea typeface="+mn-ea"/>
                              <a:cs typeface="Arial" panose="020B0604020202020204" pitchFamily="34" charset="0"/>
                            </a:rPr>
                            <a:t>可表示阶的个数</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4</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4</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669290">
                    <a:tc>
                      <a:txBody>
                        <a:bodyPr/>
                        <a:lstStyle/>
                        <a:p>
                          <a:pPr marL="0" marR="0" lvl="0" indent="0" algn="ctr" defTabSz="863600" rtl="0" eaLnBrk="1" fontAlgn="auto" latinLnBrk="0" hangingPunct="1">
                            <a:lnSpc>
                              <a:spcPct val="130000"/>
                            </a:lnSpc>
                            <a:spcBef>
                              <a:spcPts val="0"/>
                            </a:spcBef>
                            <a:spcAft>
                              <a:spcPts val="0"/>
                            </a:spcAft>
                            <a:buClrTx/>
                            <a:buSzTx/>
                            <a:buFontTx/>
                            <a:buNone/>
                            <a:defRPr/>
                          </a:pPr>
                          <a:r>
                            <a:rPr lang="zh-CN" altLang="en-US" sz="1400" dirty="0">
                              <a:solidFill>
                                <a:srgbClr val="000000"/>
                              </a:solidFill>
                              <a:latin typeface="Cambria Math" panose="02040503050406030204" pitchFamily="18" charset="0"/>
                              <a:ea typeface="+mn-ea"/>
                              <a:cs typeface="Arial" panose="020B0604020202020204" pitchFamily="34" charset="0"/>
                            </a:rPr>
                            <a:t>可表示数的个数</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32</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lnSpc>
                              <a:spcPct val="130000"/>
                            </a:lnSpc>
                          </a:pPr>
                          <a:r>
                            <a:rPr lang="en-US" altLang="zh-CN" sz="1400" dirty="0">
                              <a:solidFill>
                                <a:srgbClr val="000000"/>
                              </a:solidFill>
                              <a:latin typeface="Cambria Math" panose="02040503050406030204" pitchFamily="18" charset="0"/>
                              <a:ea typeface="+mn-ea"/>
                              <a:cs typeface="Arial" panose="020B0604020202020204" pitchFamily="34" charset="0"/>
                            </a:rPr>
                            <a:t>60</a:t>
                          </a:r>
                          <a:endParaRPr lang="zh-CN" altLang="en-US" sz="1400" dirty="0">
                            <a:solidFill>
                              <a:srgbClr val="000000"/>
                            </a:solidFill>
                            <a:latin typeface="Cambria Math" panose="02040503050406030204" pitchFamily="18" charset="0"/>
                            <a:ea typeface="+mn-ea"/>
                            <a:cs typeface="Arial" panose="020B0604020202020204" pitchFamily="34" charset="0"/>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bl>
              </a:graphicData>
            </a:graphic>
          </p:graphicFrame>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5472212" y="838617"/>
            <a:ext cx="5645275" cy="55752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endParaRPr lang="zh-CN" altLang="en-US" dirty="0"/>
          </a:p>
        </p:txBody>
      </p:sp>
      <p:sp>
        <p:nvSpPr>
          <p:cNvPr id="31" name="TextBox 30"/>
          <p:cNvSpPr txBox="1"/>
          <p:nvPr/>
        </p:nvSpPr>
        <p:spPr>
          <a:xfrm>
            <a:off x="675198" y="1054475"/>
            <a:ext cx="9051741" cy="3219343"/>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latin typeface="微软雅黑" panose="020B0503020204020204" pitchFamily="34" charset="-122"/>
                <a:ea typeface="微软雅黑" panose="020B0503020204020204" pitchFamily="34" charset="-122"/>
              </a:rPr>
              <a:t>数据表示</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可以由机器硬件直接识别和引用的</a:t>
            </a:r>
            <a:r>
              <a:rPr lang="zh-CN" altLang="en-US" sz="2000" dirty="0">
                <a:solidFill>
                  <a:srgbClr val="FF0000"/>
                </a:solidFill>
                <a:latin typeface="微软雅黑" panose="020B0503020204020204" pitchFamily="34" charset="-122"/>
                <a:ea typeface="微软雅黑" panose="020B0503020204020204" pitchFamily="34" charset="-122"/>
              </a:rPr>
              <a:t>数据类型</a:t>
            </a:r>
            <a:r>
              <a:rPr lang="en-US" altLang="zh-CN" sz="2000" dirty="0">
                <a:solidFill>
                  <a:schemeClr val="accent1"/>
                </a:solidFill>
                <a:latin typeface="微软雅黑" panose="020B0503020204020204" pitchFamily="34" charset="-122"/>
                <a:ea typeface="微软雅黑" panose="020B0503020204020204" pitchFamily="34" charset="-122"/>
              </a:rPr>
              <a:t>;</a:t>
            </a:r>
            <a:endParaRPr lang="en-US" altLang="zh-CN" sz="2000" dirty="0">
              <a:solidFill>
                <a:schemeClr val="accent1"/>
              </a:solidFill>
              <a:latin typeface="微软雅黑" panose="020B0503020204020204" pitchFamily="34" charset="-122"/>
              <a:ea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latin typeface="微软雅黑" panose="020B0503020204020204" pitchFamily="34" charset="-122"/>
                <a:ea typeface="微软雅黑" panose="020B0503020204020204" pitchFamily="34" charset="-122"/>
              </a:rPr>
              <a:t>数据类型</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latin typeface="微软雅黑" panose="020B0503020204020204" pitchFamily="34" charset="-122"/>
                <a:ea typeface="微软雅黑" panose="020B0503020204020204" pitchFamily="34" charset="-122"/>
              </a:rPr>
              <a:t>它不同于数据，数据类型除了指一组值的集合外，还定义了可作用于这个集合上的操作集。</a:t>
            </a:r>
            <a:endParaRPr lang="en-US" altLang="zh-CN" sz="2000" dirty="0">
              <a:solidFill>
                <a:srgbClr val="0000CC"/>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如：一组整数值的集合，连同定义在这个集合上可进行的加减乘除等算术操作，这个整数的集合就成为了整数数据类型。</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8"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2.1.1</a:t>
            </a:r>
            <a:r>
              <a:rPr lang="zh-CN" altLang="en-US" dirty="0"/>
              <a:t> 数据表示与数据结构</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2.1.4 </a:t>
            </a:r>
            <a:r>
              <a:rPr lang="zh-CN" altLang="en-US" sz="3400" dirty="0">
                <a:solidFill>
                  <a:schemeClr val="dk1">
                    <a:lumMod val="75000"/>
                  </a:schemeClr>
                </a:solidFill>
                <a:latin typeface="Arial" panose="020B0604020202020204" pitchFamily="34" charset="0"/>
                <a:sym typeface="+mn-ea"/>
              </a:rPr>
              <a:t>浮点数尾数基值的选择技术</a:t>
            </a:r>
            <a:endParaRPr lang="zh-CN" altLang="en-US" sz="3400" dirty="0">
              <a:solidFill>
                <a:schemeClr val="dk1">
                  <a:lumMod val="75000"/>
                </a:schemeClr>
              </a:solidFill>
              <a:latin typeface="Arial" panose="020B0604020202020204" pitchFamily="34" charset="0"/>
              <a:sym typeface="+mn-ea"/>
            </a:endParaRPr>
          </a:p>
        </p:txBody>
      </p:sp>
      <p:pic>
        <p:nvPicPr>
          <p:cNvPr id="14" name="图片 13"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5" name="文本框 4"/>
          <p:cNvSpPr txBox="1"/>
          <p:nvPr/>
        </p:nvSpPr>
        <p:spPr>
          <a:xfrm>
            <a:off x="485249" y="1126477"/>
            <a:ext cx="3546803" cy="461665"/>
          </a:xfrm>
          <a:prstGeom prst="rect">
            <a:avLst/>
          </a:prstGeom>
          <a:noFill/>
        </p:spPr>
        <p:txBody>
          <a:bodyPr wrap="square">
            <a:spAutoFit/>
          </a:bodyPr>
          <a:lstStyle/>
          <a:p>
            <a:pPr>
              <a:spcBef>
                <a:spcPts val="200"/>
              </a:spcBef>
              <a:spcAft>
                <a:spcPts val="200"/>
              </a:spcAft>
              <a:buClr>
                <a:schemeClr val="accent1"/>
              </a:buClr>
              <a:buSzPct val="70000"/>
            </a:pPr>
            <a:r>
              <a:rPr lang="zh-CN" altLang="en-US" sz="2400" dirty="0">
                <a:solidFill>
                  <a:srgbClr val="000000"/>
                </a:solidFill>
                <a:latin typeface="微软雅黑" panose="020B0503020204020204" pitchFamily="34" charset="-122"/>
                <a:ea typeface="微软雅黑" panose="020B0503020204020204" pitchFamily="34" charset="-122"/>
              </a:rPr>
              <a:t>浮点数尾数基值的选择</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2" name="Rounded Rectangle 1"/>
          <p:cNvSpPr/>
          <p:nvPr>
            <p:custDataLst>
              <p:tags r:id="rId5"/>
            </p:custDataLst>
          </p:nvPr>
        </p:nvSpPr>
        <p:spPr>
          <a:xfrm>
            <a:off x="6478968" y="2302164"/>
            <a:ext cx="484621" cy="46166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tr-TR" sz="151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2</a:t>
            </a:r>
            <a:endParaRPr lang="en-US" altLang="tr-TR" sz="151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 name="Rounded Rectangle 1"/>
          <p:cNvSpPr/>
          <p:nvPr>
            <p:custDataLst>
              <p:tags r:id="rId6"/>
            </p:custDataLst>
          </p:nvPr>
        </p:nvSpPr>
        <p:spPr>
          <a:xfrm>
            <a:off x="1271426" y="2237173"/>
            <a:ext cx="488571" cy="46166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51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7"/>
            </p:custDataLst>
          </p:nvPr>
        </p:nvSpPr>
        <p:spPr>
          <a:xfrm>
            <a:off x="1299366" y="2272873"/>
            <a:ext cx="464581" cy="380390"/>
          </a:xfrm>
          <a:prstGeom prst="rect">
            <a:avLst/>
          </a:prstGeom>
          <a:noFill/>
        </p:spPr>
        <p:txBody>
          <a:bodyPr wrap="square" rtlCol="0" anchor="ctr">
            <a:normAutofit/>
          </a:bodyPr>
          <a:lstStyle/>
          <a:p>
            <a:pPr algn="ctr"/>
            <a:r>
              <a:rPr lang="en-US" sz="1890" spc="300" dirty="0">
                <a:solidFill>
                  <a:srgbClr val="FFFFFF"/>
                </a:solidFill>
                <a:latin typeface="Arial" panose="020B0604020202020204" pitchFamily="34" charset="0"/>
                <a:ea typeface="微软雅黑" panose="020B0503020204020204" pitchFamily="34" charset="-122"/>
                <a:cs typeface="Montserrat Black"/>
              </a:rPr>
              <a:t>1</a:t>
            </a:r>
            <a:endParaRPr lang="en-US" sz="1890" spc="300" dirty="0">
              <a:solidFill>
                <a:srgbClr val="FFFFFF"/>
              </a:solidFill>
              <a:latin typeface="Arial" panose="020B0604020202020204" pitchFamily="34" charset="0"/>
              <a:ea typeface="微软雅黑" panose="020B0503020204020204" pitchFamily="34" charset="-122"/>
              <a:cs typeface="Montserrat Black"/>
            </a:endParaRPr>
          </a:p>
        </p:txBody>
      </p:sp>
      <p:sp>
        <p:nvSpPr>
          <p:cNvPr id="8" name="TextBox 21"/>
          <p:cNvSpPr txBox="1"/>
          <p:nvPr>
            <p:custDataLst>
              <p:tags r:id="rId8"/>
            </p:custDataLst>
          </p:nvPr>
        </p:nvSpPr>
        <p:spPr>
          <a:xfrm>
            <a:off x="7227518" y="2272873"/>
            <a:ext cx="2133126" cy="472164"/>
          </a:xfrm>
          <a:prstGeom prst="rect">
            <a:avLst/>
          </a:prstGeom>
          <a:noFill/>
        </p:spPr>
        <p:txBody>
          <a:bodyPr wrap="square" rtlCol="0" anchor="ctr">
            <a:noAutofit/>
          </a:bodyPr>
          <a:lstStyle/>
          <a:p>
            <a:pPr marL="0" lvl="0" indent="0" algn="l">
              <a:lnSpc>
                <a:spcPct val="130000"/>
              </a:lnSpc>
              <a:spcBef>
                <a:spcPts val="0"/>
              </a:spcBef>
              <a:spcAft>
                <a:spcPts val="0"/>
              </a:spcAft>
              <a:buSzPct val="100000"/>
              <a:buNone/>
            </a:pPr>
            <a:r>
              <a:rPr lang="zh-CN" altLang="en-US" sz="2000" spc="150" dirty="0">
                <a:solidFill>
                  <a:srgbClr val="000000"/>
                </a:solidFill>
                <a:uFillTx/>
                <a:latin typeface="微软雅黑" panose="020B0503020204020204" pitchFamily="34" charset="-122"/>
                <a:ea typeface="微软雅黑" panose="020B0503020204020204" pitchFamily="34" charset="-122"/>
              </a:rPr>
              <a:t>可表示数的个数</a:t>
            </a:r>
            <a:endParaRPr lang="zh-CN" altLang="en-US" sz="2000" spc="150" dirty="0">
              <a:solidFill>
                <a:srgbClr val="000000"/>
              </a:solidFill>
              <a:uFillTx/>
              <a:latin typeface="微软雅黑" panose="020B0503020204020204" pitchFamily="34" charset="-122"/>
              <a:ea typeface="微软雅黑" panose="020B0503020204020204" pitchFamily="34" charset="-122"/>
            </a:endParaRPr>
          </a:p>
        </p:txBody>
      </p:sp>
      <p:sp>
        <p:nvSpPr>
          <p:cNvPr id="9" name="Rounded Rectangle 1"/>
          <p:cNvSpPr/>
          <p:nvPr>
            <p:custDataLst>
              <p:tags r:id="rId9"/>
            </p:custDataLst>
          </p:nvPr>
        </p:nvSpPr>
        <p:spPr>
          <a:xfrm>
            <a:off x="1268229" y="3213321"/>
            <a:ext cx="507861" cy="4854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51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21"/>
          <p:cNvSpPr txBox="1"/>
          <p:nvPr>
            <p:custDataLst>
              <p:tags r:id="rId10"/>
            </p:custDataLst>
          </p:nvPr>
        </p:nvSpPr>
        <p:spPr>
          <a:xfrm>
            <a:off x="1903704" y="2211967"/>
            <a:ext cx="2133126" cy="472163"/>
          </a:xfrm>
          <a:prstGeom prst="rect">
            <a:avLst/>
          </a:prstGeom>
          <a:noFill/>
        </p:spPr>
        <p:txBody>
          <a:bodyPr wrap="square" rtlCol="0" anchor="ctr">
            <a:noAutofit/>
          </a:bodyPr>
          <a:lstStyle/>
          <a:p>
            <a:pPr marL="0" lvl="0" indent="0" algn="l">
              <a:lnSpc>
                <a:spcPct val="130000"/>
              </a:lnSpc>
              <a:spcBef>
                <a:spcPts val="0"/>
              </a:spcBef>
              <a:spcAft>
                <a:spcPts val="0"/>
              </a:spcAft>
              <a:buSzPct val="100000"/>
              <a:buNone/>
            </a:pPr>
            <a:r>
              <a:rPr lang="zh-CN" altLang="en-US" sz="2000" spc="150" dirty="0">
                <a:solidFill>
                  <a:srgbClr val="000000"/>
                </a:solidFill>
                <a:uFillTx/>
                <a:latin typeface="微软雅黑" panose="020B0503020204020204" pitchFamily="34" charset="-122"/>
                <a:ea typeface="微软雅黑" panose="020B0503020204020204" pitchFamily="34" charset="-122"/>
              </a:rPr>
              <a:t>可表示数的范围</a:t>
            </a:r>
            <a:endParaRPr lang="en-US" altLang="zh-CN" sz="2000" spc="150" dirty="0">
              <a:solidFill>
                <a:srgbClr val="000000"/>
              </a:solidFill>
              <a:uFillTx/>
              <a:latin typeface="微软雅黑" panose="020B0503020204020204" pitchFamily="34" charset="-122"/>
              <a:ea typeface="微软雅黑" panose="020B0503020204020204" pitchFamily="34" charset="-122"/>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1"/>
            </p:custDataLst>
          </p:nvPr>
        </p:nvSpPr>
        <p:spPr>
          <a:xfrm>
            <a:off x="1292278" y="3257158"/>
            <a:ext cx="467719" cy="399949"/>
          </a:xfrm>
          <a:prstGeom prst="rect">
            <a:avLst/>
          </a:prstGeom>
          <a:noFill/>
        </p:spPr>
        <p:txBody>
          <a:bodyPr wrap="square" rtlCol="0" anchor="ctr">
            <a:normAutofit/>
          </a:bodyPr>
          <a:lstStyle/>
          <a:p>
            <a:pPr algn="ctr"/>
            <a:r>
              <a:rPr lang="en-US" sz="1890" spc="300" dirty="0">
                <a:solidFill>
                  <a:srgbClr val="FFFFFF"/>
                </a:solidFill>
                <a:latin typeface="Arial" panose="020B0604020202020204" pitchFamily="34" charset="0"/>
                <a:ea typeface="微软雅黑" panose="020B0503020204020204" pitchFamily="34" charset="-122"/>
                <a:cs typeface="Montserrat Black"/>
              </a:rPr>
              <a:t>3</a:t>
            </a:r>
            <a:endParaRPr lang="en-US" sz="1890" spc="300" dirty="0">
              <a:solidFill>
                <a:srgbClr val="FFFFFF"/>
              </a:solidFill>
              <a:latin typeface="Arial" panose="020B0604020202020204" pitchFamily="34" charset="0"/>
              <a:ea typeface="微软雅黑" panose="020B0503020204020204" pitchFamily="34" charset="-122"/>
              <a:cs typeface="Montserrat Black"/>
            </a:endParaRPr>
          </a:p>
        </p:txBody>
      </p:sp>
      <p:sp>
        <p:nvSpPr>
          <p:cNvPr id="12" name="Rounded Rectangle 1"/>
          <p:cNvSpPr/>
          <p:nvPr>
            <p:custDataLst>
              <p:tags r:id="rId12"/>
            </p:custDataLst>
          </p:nvPr>
        </p:nvSpPr>
        <p:spPr>
          <a:xfrm>
            <a:off x="6484564" y="3187776"/>
            <a:ext cx="484621" cy="48540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51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21"/>
          <p:cNvSpPr txBox="1"/>
          <p:nvPr>
            <p:custDataLst>
              <p:tags r:id="rId13"/>
            </p:custDataLst>
          </p:nvPr>
        </p:nvSpPr>
        <p:spPr>
          <a:xfrm>
            <a:off x="7232457" y="3142092"/>
            <a:ext cx="1951260" cy="472164"/>
          </a:xfrm>
          <a:prstGeom prst="rect">
            <a:avLst/>
          </a:prstGeom>
          <a:noFill/>
        </p:spPr>
        <p:txBody>
          <a:bodyPr wrap="square" rtlCol="0" anchor="ctr">
            <a:normAutofit/>
          </a:bodyPr>
          <a:lstStyle/>
          <a:p>
            <a:pPr marL="0" lvl="0" indent="0" algn="l">
              <a:lnSpc>
                <a:spcPct val="130000"/>
              </a:lnSpc>
              <a:spcBef>
                <a:spcPts val="0"/>
              </a:spcBef>
              <a:spcAft>
                <a:spcPts val="0"/>
              </a:spcAft>
              <a:buSzPct val="100000"/>
              <a:buNone/>
            </a:pPr>
            <a:r>
              <a:rPr lang="zh-CN" altLang="en-US" sz="2000" spc="150" dirty="0">
                <a:solidFill>
                  <a:srgbClr val="000000"/>
                </a:solidFill>
                <a:uFillTx/>
                <a:latin typeface="微软雅黑" panose="020B0503020204020204" pitchFamily="34" charset="-122"/>
                <a:ea typeface="微软雅黑" panose="020B0503020204020204" pitchFamily="34" charset="-122"/>
              </a:rPr>
              <a:t>可表示的精度</a:t>
            </a:r>
            <a:endParaRPr lang="en-US" altLang="zh-CN" sz="2000" spc="150" dirty="0">
              <a:solidFill>
                <a:schemeClr val="dk1">
                  <a:lumMod val="75000"/>
                </a:schemeClr>
              </a:solidFill>
              <a:uFillTx/>
              <a:latin typeface="微软雅黑" panose="020B0503020204020204" pitchFamily="34" charset="-122"/>
              <a:ea typeface="微软雅黑" panose="020B0503020204020204" pitchFamily="34" charset="-122"/>
            </a:endParaRPr>
          </a:p>
        </p:txBody>
      </p:sp>
      <p:sp>
        <p:nvSpPr>
          <p:cNvPr id="1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4"/>
            </p:custDataLst>
          </p:nvPr>
        </p:nvSpPr>
        <p:spPr>
          <a:xfrm>
            <a:off x="6512504" y="3225322"/>
            <a:ext cx="460825" cy="399948"/>
          </a:xfrm>
          <a:prstGeom prst="rect">
            <a:avLst/>
          </a:prstGeom>
          <a:noFill/>
        </p:spPr>
        <p:txBody>
          <a:bodyPr wrap="square" rtlCol="0" anchor="ctr">
            <a:normAutofit/>
          </a:bodyPr>
          <a:lstStyle/>
          <a:p>
            <a:pPr algn="ctr"/>
            <a:r>
              <a:rPr lang="en-US" sz="1890" spc="300" dirty="0">
                <a:solidFill>
                  <a:srgbClr val="FFFFFF"/>
                </a:solidFill>
                <a:latin typeface="Arial" panose="020B0604020202020204" pitchFamily="34" charset="0"/>
                <a:ea typeface="微软雅黑" panose="020B0503020204020204" pitchFamily="34" charset="-122"/>
                <a:cs typeface="Montserrat Black"/>
              </a:rPr>
              <a:t>4</a:t>
            </a:r>
            <a:endParaRPr lang="en-US" sz="1890" spc="300" dirty="0">
              <a:solidFill>
                <a:srgbClr val="FFFFFF"/>
              </a:solidFill>
              <a:latin typeface="Arial" panose="020B0604020202020204" pitchFamily="34" charset="0"/>
              <a:ea typeface="微软雅黑" panose="020B0503020204020204" pitchFamily="34" charset="-122"/>
              <a:cs typeface="Montserrat Black"/>
            </a:endParaRPr>
          </a:p>
        </p:txBody>
      </p:sp>
      <p:sp>
        <p:nvSpPr>
          <p:cNvPr id="17" name="TextBox 21"/>
          <p:cNvSpPr txBox="1"/>
          <p:nvPr>
            <p:custDataLst>
              <p:tags r:id="rId15"/>
            </p:custDataLst>
          </p:nvPr>
        </p:nvSpPr>
        <p:spPr>
          <a:xfrm>
            <a:off x="1889331" y="3213322"/>
            <a:ext cx="4167676" cy="485402"/>
          </a:xfrm>
          <a:prstGeom prst="rect">
            <a:avLst/>
          </a:prstGeom>
          <a:noFill/>
        </p:spPr>
        <p:txBody>
          <a:bodyPr wrap="square" rtlCol="0" anchor="ctr">
            <a:noAutofit/>
          </a:bodyPr>
          <a:lstStyle/>
          <a:p>
            <a:pPr marL="0" lvl="0" indent="0" algn="l">
              <a:lnSpc>
                <a:spcPct val="130000"/>
              </a:lnSpc>
              <a:spcBef>
                <a:spcPts val="0"/>
              </a:spcBef>
              <a:spcAft>
                <a:spcPts val="0"/>
              </a:spcAft>
              <a:buSzPct val="100000"/>
              <a:buNone/>
            </a:pPr>
            <a:r>
              <a:rPr lang="zh-CN" altLang="en-US" sz="2000" spc="150" dirty="0">
                <a:solidFill>
                  <a:srgbClr val="000000"/>
                </a:solidFill>
                <a:uFillTx/>
                <a:latin typeface="微软雅黑" panose="020B0503020204020204" pitchFamily="34" charset="-122"/>
                <a:ea typeface="微软雅黑" panose="020B0503020204020204" pitchFamily="34" charset="-122"/>
              </a:rPr>
              <a:t>数在数轴上的分布</a:t>
            </a:r>
            <a:endParaRPr lang="en-US" altLang="zh-CN" sz="2000" spc="150" dirty="0">
              <a:solidFill>
                <a:srgbClr val="000000"/>
              </a:solidFill>
              <a:uFillTx/>
              <a:latin typeface="微软雅黑" panose="020B0503020204020204" pitchFamily="34" charset="-122"/>
              <a:ea typeface="微软雅黑" panose="020B0503020204020204" pitchFamily="34" charset="-122"/>
            </a:endParaRPr>
          </a:p>
        </p:txBody>
      </p:sp>
      <p:sp>
        <p:nvSpPr>
          <p:cNvPr id="19" name="TextBox 21"/>
          <p:cNvSpPr txBox="1"/>
          <p:nvPr>
            <p:custDataLst>
              <p:tags r:id="rId16"/>
            </p:custDataLst>
          </p:nvPr>
        </p:nvSpPr>
        <p:spPr>
          <a:xfrm>
            <a:off x="1903704" y="4192803"/>
            <a:ext cx="2518891" cy="485403"/>
          </a:xfrm>
          <a:prstGeom prst="rect">
            <a:avLst/>
          </a:prstGeom>
          <a:noFill/>
        </p:spPr>
        <p:txBody>
          <a:bodyPr wrap="square" rtlCol="0" anchor="ctr">
            <a:noAutofit/>
          </a:bodyPr>
          <a:lstStyle/>
          <a:p>
            <a:pPr marL="0" lvl="0" indent="0" algn="l">
              <a:lnSpc>
                <a:spcPct val="130000"/>
              </a:lnSpc>
              <a:spcBef>
                <a:spcPts val="0"/>
              </a:spcBef>
              <a:spcAft>
                <a:spcPts val="0"/>
              </a:spcAft>
              <a:buSzPct val="100000"/>
              <a:buNone/>
            </a:pPr>
            <a:r>
              <a:rPr lang="zh-CN" altLang="en-US" sz="2000" spc="150" dirty="0">
                <a:solidFill>
                  <a:srgbClr val="000000"/>
                </a:solidFill>
                <a:uFillTx/>
                <a:latin typeface="微软雅黑" panose="020B0503020204020204" pitchFamily="34" charset="-122"/>
                <a:ea typeface="微软雅黑" panose="020B0503020204020204" pitchFamily="34" charset="-122"/>
              </a:rPr>
              <a:t>运算中的精度损失</a:t>
            </a:r>
            <a:r>
              <a:rPr lang="en-US" altLang="zh-CN" sz="2000" spc="150" dirty="0">
                <a:solidFill>
                  <a:srgbClr val="000000"/>
                </a:solidFill>
                <a:uFillTx/>
                <a:latin typeface="微软雅黑" panose="020B0503020204020204" pitchFamily="34" charset="-122"/>
                <a:ea typeface="微软雅黑" panose="020B0503020204020204" pitchFamily="34" charset="-122"/>
              </a:rPr>
              <a:t>。</a:t>
            </a:r>
            <a:endParaRPr lang="en-US" altLang="zh-CN" sz="2000" spc="150" dirty="0">
              <a:solidFill>
                <a:srgbClr val="000000"/>
              </a:solidFill>
              <a:uFillTx/>
              <a:latin typeface="微软雅黑" panose="020B0503020204020204" pitchFamily="34" charset="-122"/>
              <a:ea typeface="微软雅黑" panose="020B0503020204020204" pitchFamily="34" charset="-122"/>
            </a:endParaRPr>
          </a:p>
        </p:txBody>
      </p:sp>
      <p:sp>
        <p:nvSpPr>
          <p:cNvPr id="22" name="Rounded Rectangle 1"/>
          <p:cNvSpPr/>
          <p:nvPr>
            <p:custDataLst>
              <p:tags r:id="rId17"/>
            </p:custDataLst>
          </p:nvPr>
        </p:nvSpPr>
        <p:spPr>
          <a:xfrm>
            <a:off x="1262541" y="4218582"/>
            <a:ext cx="484621" cy="46166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tr-TR" sz="16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5</a:t>
            </a:r>
            <a:endParaRPr lang="en-US" altLang="tr-TR" sz="1600"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4" name="Rounded Rectangle 1"/>
          <p:cNvSpPr/>
          <p:nvPr>
            <p:custDataLst>
              <p:tags r:id="rId18"/>
            </p:custDataLst>
          </p:nvPr>
        </p:nvSpPr>
        <p:spPr>
          <a:xfrm>
            <a:off x="6504129" y="4136572"/>
            <a:ext cx="507861" cy="48540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51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19"/>
            </p:custDataLst>
          </p:nvPr>
        </p:nvSpPr>
        <p:spPr>
          <a:xfrm>
            <a:off x="6528178" y="4180409"/>
            <a:ext cx="467719" cy="399949"/>
          </a:xfrm>
          <a:prstGeom prst="rect">
            <a:avLst/>
          </a:prstGeom>
          <a:noFill/>
        </p:spPr>
        <p:txBody>
          <a:bodyPr wrap="square" rtlCol="0" anchor="ctr">
            <a:normAutofit/>
          </a:bodyPr>
          <a:lstStyle/>
          <a:p>
            <a:pPr algn="ctr"/>
            <a:r>
              <a:rPr lang="en-US" sz="1890" spc="300" dirty="0">
                <a:solidFill>
                  <a:srgbClr val="FFFFFF"/>
                </a:solidFill>
                <a:latin typeface="Arial" panose="020B0604020202020204" pitchFamily="34" charset="0"/>
                <a:ea typeface="微软雅黑" panose="020B0503020204020204" pitchFamily="34" charset="-122"/>
                <a:cs typeface="Montserrat Black"/>
              </a:rPr>
              <a:t>6</a:t>
            </a:r>
            <a:endParaRPr lang="en-US" sz="1890" spc="300" dirty="0">
              <a:solidFill>
                <a:srgbClr val="FFFFFF"/>
              </a:solidFill>
              <a:latin typeface="Arial" panose="020B0604020202020204" pitchFamily="34" charset="0"/>
              <a:ea typeface="微软雅黑" panose="020B0503020204020204" pitchFamily="34" charset="-122"/>
              <a:cs typeface="Montserrat Black"/>
            </a:endParaRPr>
          </a:p>
        </p:txBody>
      </p:sp>
      <p:sp>
        <p:nvSpPr>
          <p:cNvPr id="26" name="TextBox 21"/>
          <p:cNvSpPr txBox="1"/>
          <p:nvPr>
            <p:custDataLst>
              <p:tags r:id="rId20"/>
            </p:custDataLst>
          </p:nvPr>
        </p:nvSpPr>
        <p:spPr>
          <a:xfrm>
            <a:off x="7232457" y="4126108"/>
            <a:ext cx="1951260" cy="472164"/>
          </a:xfrm>
          <a:prstGeom prst="rect">
            <a:avLst/>
          </a:prstGeom>
          <a:noFill/>
        </p:spPr>
        <p:txBody>
          <a:bodyPr wrap="square" rtlCol="0" anchor="ctr">
            <a:normAutofit/>
          </a:bodyPr>
          <a:lstStyle/>
          <a:p>
            <a:pPr marL="0" lvl="0" indent="0" algn="l">
              <a:lnSpc>
                <a:spcPct val="130000"/>
              </a:lnSpc>
              <a:spcBef>
                <a:spcPts val="0"/>
              </a:spcBef>
              <a:spcAft>
                <a:spcPts val="0"/>
              </a:spcAft>
              <a:buSzPct val="100000"/>
              <a:buNone/>
            </a:pPr>
            <a:r>
              <a:rPr lang="zh-CN" altLang="en-US" sz="2000" spc="150" dirty="0">
                <a:solidFill>
                  <a:srgbClr val="000000"/>
                </a:solidFill>
                <a:uFillTx/>
                <a:latin typeface="微软雅黑" panose="020B0503020204020204" pitchFamily="34" charset="-122"/>
                <a:ea typeface="微软雅黑" panose="020B0503020204020204" pitchFamily="34" charset="-122"/>
              </a:rPr>
              <a:t>运算速度</a:t>
            </a:r>
            <a:endParaRPr lang="en-US" altLang="zh-CN" sz="2000" spc="150" dirty="0">
              <a:solidFill>
                <a:schemeClr val="dk1">
                  <a:lumMod val="75000"/>
                </a:schemeClr>
              </a:solidFill>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2.1.4 </a:t>
            </a:r>
            <a:r>
              <a:rPr lang="zh-CN" altLang="en-US" sz="3400" dirty="0">
                <a:solidFill>
                  <a:schemeClr val="dk1">
                    <a:lumMod val="75000"/>
                  </a:schemeClr>
                </a:solidFill>
                <a:latin typeface="Arial" panose="020B0604020202020204" pitchFamily="34" charset="0"/>
                <a:sym typeface="+mn-ea"/>
              </a:rPr>
              <a:t>浮点数尾数基值的选择技术</a:t>
            </a:r>
            <a:endParaRPr lang="zh-CN" altLang="en-US" sz="3400" dirty="0">
              <a:solidFill>
                <a:schemeClr val="dk1">
                  <a:lumMod val="75000"/>
                </a:schemeClr>
              </a:solidFill>
              <a:latin typeface="Arial" panose="020B0604020202020204" pitchFamily="34" charset="0"/>
              <a:sym typeface="+mn-ea"/>
            </a:endParaRPr>
          </a:p>
        </p:txBody>
      </p:sp>
      <p:pic>
        <p:nvPicPr>
          <p:cNvPr id="14" name="图片 13"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6" name="Text Box 4"/>
          <p:cNvSpPr txBox="1"/>
          <p:nvPr/>
        </p:nvSpPr>
        <p:spPr>
          <a:xfrm>
            <a:off x="3239964" y="1091391"/>
            <a:ext cx="4051935" cy="368300"/>
          </a:xfrm>
          <a:prstGeom prst="rect">
            <a:avLst/>
          </a:prstGeom>
          <a:solidFill>
            <a:srgbClr val="FFCC00"/>
          </a:solid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表 </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2.2  </a:t>
            </a:r>
            <a:r>
              <a:rPr kumimoji="0" lang="en-US" altLang="zh-CN" sz="1800" b="1"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p</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 </a:t>
            </a:r>
            <a:r>
              <a:rPr kumimoji="0" lang="en-US" altLang="zh-CN" sz="1800" b="1"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m</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=4, </a:t>
            </a:r>
            <a:r>
              <a:rPr kumimoji="0" lang="en-US" altLang="zh-CN" sz="1800" b="1"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0" lang="en-US" altLang="zh-CN" sz="1800" b="1" i="1"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m</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0" lang="en-US" altLang="zh-CN" sz="1800" b="1" i="0"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 </a:t>
            </a:r>
            <a:r>
              <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的规格化浮点数</a:t>
            </a:r>
            <a:r>
              <a:rPr kumimoji="0" lang="zh-CN" altLang="en-US" sz="1800" b="1" i="0" u="none" strike="noStrike" kern="1200" cap="none" spc="0" normalizeH="0" baseline="0" noProof="0" dirty="0">
                <a:ln>
                  <a:noFill/>
                </a:ln>
                <a:solidFill>
                  <a:srgbClr val="FFCC00"/>
                </a:solidFill>
                <a:effectLst/>
                <a:uLnTx/>
                <a:uFillTx/>
                <a:latin typeface="Times New Roman" panose="02020603050405020304" pitchFamily="18" charset="0"/>
                <a:ea typeface="宋体" panose="02010600030101010101" pitchFamily="2" charset="-122"/>
                <a:cs typeface="+mn-cs"/>
              </a:rPr>
              <a:t> </a:t>
            </a:r>
            <a:endParaRPr kumimoji="0" lang="zh-CN" altLang="en-US" sz="1800" b="1" i="0" u="none" strike="noStrike" kern="1200" cap="none" spc="0" normalizeH="0" baseline="0" noProof="0" dirty="0">
              <a:ln>
                <a:noFill/>
              </a:ln>
              <a:solidFill>
                <a:srgbClr val="FFCC00"/>
              </a:solidFill>
              <a:effectLst/>
              <a:uLnTx/>
              <a:uFillTx/>
              <a:latin typeface="Times New Roman" panose="02020603050405020304" pitchFamily="18" charset="0"/>
              <a:ea typeface="宋体" panose="02010600030101010101" pitchFamily="2" charset="-122"/>
              <a:cs typeface="+mn-cs"/>
            </a:endParaRPr>
          </a:p>
        </p:txBody>
      </p:sp>
      <p:pic>
        <p:nvPicPr>
          <p:cNvPr id="5" name="图片 4" descr="第二页图.2"/>
          <p:cNvPicPr>
            <a:picLocks noChangeAspect="1"/>
          </p:cNvPicPr>
          <p:nvPr/>
        </p:nvPicPr>
        <p:blipFill>
          <a:blip r:embed="rId5"/>
          <a:stretch>
            <a:fillRect/>
          </a:stretch>
        </p:blipFill>
        <p:spPr>
          <a:xfrm>
            <a:off x="1583690" y="1894840"/>
            <a:ext cx="6913245" cy="381698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2.1.4 </a:t>
            </a:r>
            <a:r>
              <a:rPr lang="zh-CN" altLang="en-US" sz="3400" dirty="0">
                <a:solidFill>
                  <a:schemeClr val="dk1">
                    <a:lumMod val="75000"/>
                  </a:schemeClr>
                </a:solidFill>
                <a:latin typeface="Arial" panose="020B0604020202020204" pitchFamily="34" charset="0"/>
                <a:sym typeface="+mn-ea"/>
              </a:rPr>
              <a:t>浮点数尾数基值的选择技术</a:t>
            </a:r>
            <a:endParaRPr lang="zh-CN" altLang="en-US" sz="3400" dirty="0">
              <a:solidFill>
                <a:schemeClr val="dk1">
                  <a:lumMod val="75000"/>
                </a:schemeClr>
              </a:solidFill>
              <a:latin typeface="Arial" panose="020B0604020202020204" pitchFamily="34" charset="0"/>
              <a:sym typeface="+mn-ea"/>
            </a:endParaRPr>
          </a:p>
        </p:txBody>
      </p:sp>
      <p:pic>
        <p:nvPicPr>
          <p:cNvPr id="14" name="图片 13"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5" name="Text Box 4"/>
          <p:cNvSpPr txBox="1"/>
          <p:nvPr/>
        </p:nvSpPr>
        <p:spPr>
          <a:xfrm>
            <a:off x="3239964" y="1091391"/>
            <a:ext cx="4243705" cy="368300"/>
          </a:xfrm>
          <a:prstGeom prst="rect">
            <a:avLst/>
          </a:prstGeom>
          <a:solidFill>
            <a:srgbClr val="FFCC00"/>
          </a:solid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表 </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2.3   q=2, p=4, </a:t>
            </a:r>
            <a:r>
              <a:rPr lang="en-US" altLang="zh-CN" sz="1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 </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=16 </a:t>
            </a:r>
            <a:r>
              <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的规格化浮点数 </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pic>
        <p:nvPicPr>
          <p:cNvPr id="2" name="图片 1" descr="第三页图"/>
          <p:cNvPicPr>
            <a:picLocks noChangeAspect="1"/>
          </p:cNvPicPr>
          <p:nvPr/>
        </p:nvPicPr>
        <p:blipFill>
          <a:blip r:embed="rId5"/>
          <a:stretch>
            <a:fillRect/>
          </a:stretch>
        </p:blipFill>
        <p:spPr>
          <a:xfrm>
            <a:off x="2591435" y="1550035"/>
            <a:ext cx="5305425" cy="47434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2.1.4 </a:t>
            </a:r>
            <a:r>
              <a:rPr lang="zh-CN" altLang="en-US" sz="3400" dirty="0">
                <a:solidFill>
                  <a:schemeClr val="dk1">
                    <a:lumMod val="75000"/>
                  </a:schemeClr>
                </a:solidFill>
                <a:latin typeface="Arial" panose="020B0604020202020204" pitchFamily="34" charset="0"/>
                <a:sym typeface="+mn-ea"/>
              </a:rPr>
              <a:t>浮点数尾数基值的选择技术</a:t>
            </a:r>
            <a:endParaRPr lang="zh-CN" altLang="en-US" sz="3400" dirty="0">
              <a:solidFill>
                <a:schemeClr val="dk1">
                  <a:lumMod val="75000"/>
                </a:schemeClr>
              </a:solidFill>
              <a:latin typeface="Arial" panose="020B0604020202020204" pitchFamily="34" charset="0"/>
              <a:sym typeface="+mn-ea"/>
            </a:endParaRPr>
          </a:p>
        </p:txBody>
      </p:sp>
      <p:pic>
        <p:nvPicPr>
          <p:cNvPr id="14" name="图片 13"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2" name="TextBox 30"/>
          <p:cNvSpPr txBox="1"/>
          <p:nvPr/>
        </p:nvSpPr>
        <p:spPr>
          <a:xfrm>
            <a:off x="675198" y="1054475"/>
            <a:ext cx="9477534" cy="3350469"/>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Times New Roman" panose="02020603050405020304" pitchFamily="18" charset="0"/>
                <a:ea typeface="微软雅黑" panose="020B0503020204020204" pitchFamily="34" charset="-122"/>
              </a:rPr>
              <a:t>浮点数尾数基值的选择</a:t>
            </a:r>
            <a:endParaRPr lang="zh-CN" altLang="en-US" sz="2400" b="1"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Times New Roman" panose="02020603050405020304" pitchFamily="18" charset="0"/>
                <a:ea typeface="微软雅黑" panose="020B0503020204020204" pitchFamily="34" charset="-122"/>
              </a:rPr>
              <a:t>可表示数的范围</a:t>
            </a:r>
            <a:endParaRPr lang="zh-CN" altLang="en-US" sz="2400" b="1" dirty="0">
              <a:solidFill>
                <a:schemeClr val="accent1"/>
              </a:solidFill>
              <a:latin typeface="Times New Roman" panose="02020603050405020304" pitchFamily="18" charset="0"/>
              <a:ea typeface="微软雅黑" panose="020B0503020204020204" pitchFamily="34" charset="-122"/>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Times New Roman" panose="02020603050405020304" pitchFamily="18" charset="0"/>
                <a:ea typeface="微软雅黑" panose="020B0503020204020204" pitchFamily="34" charset="-122"/>
              </a:rPr>
              <a:t>随着</a:t>
            </a:r>
            <a:r>
              <a:rPr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baseline="-25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b="1" dirty="0">
                <a:solidFill>
                  <a:srgbClr val="0000CC"/>
                </a:solidFill>
                <a:latin typeface="Times New Roman" panose="02020603050405020304" pitchFamily="18" charset="0"/>
                <a:ea typeface="微软雅黑" panose="020B0503020204020204" pitchFamily="34" charset="-122"/>
              </a:rPr>
              <a:t>增大，可表示数的最小值</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en-US" altLang="zh-CN" sz="2000" b="1" i="0" u="none" strike="noStrike" kern="1200" cap="none" spc="0" normalizeH="0" baseline="-2500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000" b="1" i="0" u="none" strike="noStrike" kern="1200" cap="none" spc="0" normalizeH="0" baseline="3000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0000CC"/>
                </a:solidFill>
                <a:latin typeface="Times New Roman" panose="02020603050405020304" pitchFamily="18" charset="0"/>
                <a:ea typeface="微软雅黑" panose="020B0503020204020204" pitchFamily="34" charset="-122"/>
              </a:rPr>
              <a:t>将减少</a:t>
            </a:r>
            <a:endParaRPr lang="zh-CN" altLang="en-US" sz="2000" b="1" dirty="0">
              <a:solidFill>
                <a:srgbClr val="0000CC"/>
              </a:solidFill>
              <a:latin typeface="Times New Roman" panose="02020603050405020304" pitchFamily="18" charset="0"/>
              <a:ea typeface="微软雅黑" panose="020B0503020204020204" pitchFamily="34" charset="-122"/>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Times New Roman" panose="02020603050405020304" pitchFamily="18" charset="0"/>
                <a:ea typeface="微软雅黑" panose="020B0503020204020204" pitchFamily="34" charset="-122"/>
              </a:rPr>
              <a:t>随着</a:t>
            </a:r>
            <a:r>
              <a:rPr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baseline="-25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b="1" dirty="0">
                <a:solidFill>
                  <a:srgbClr val="0000CC"/>
                </a:solidFill>
                <a:latin typeface="Times New Roman" panose="02020603050405020304" pitchFamily="18" charset="0"/>
                <a:ea typeface="微软雅黑" panose="020B0503020204020204" pitchFamily="34" charset="-122"/>
              </a:rPr>
              <a:t>增大，可表示的范围增大</a:t>
            </a:r>
            <a:endParaRPr lang="zh-CN" altLang="en-US" sz="2000" b="1" dirty="0">
              <a:solidFill>
                <a:srgbClr val="0000CC"/>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Times New Roman" panose="02020603050405020304" pitchFamily="18" charset="0"/>
                <a:ea typeface="微软雅黑" panose="020B0503020204020204" pitchFamily="34" charset="-122"/>
              </a:rPr>
              <a:t>可表示数的个数</a:t>
            </a:r>
            <a:endParaRPr lang="zh-CN" altLang="en-US" sz="2400" b="1" dirty="0">
              <a:solidFill>
                <a:schemeClr val="accent1"/>
              </a:solidFill>
              <a:latin typeface="Times New Roman" panose="02020603050405020304" pitchFamily="18" charset="0"/>
              <a:ea typeface="微软雅黑" panose="020B0503020204020204" pitchFamily="34" charset="-122"/>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000" b="1" i="0" u="none" strike="noStrike" kern="1200" cap="none" spc="0" normalizeH="0" baseline="3000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p+m</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*(1-r</a:t>
            </a:r>
            <a:r>
              <a:rPr kumimoji="0" lang="en-US" altLang="zh-CN" sz="2000" b="1" i="0" u="none" strike="noStrike" kern="1200" cap="none" spc="0" normalizeH="0" baseline="-2500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t>
            </a:r>
            <a:r>
              <a:rPr kumimoji="0" lang="en-US" altLang="zh-CN" sz="2000" b="1" i="0" u="none" strike="noStrike" kern="1200" cap="none" spc="0" normalizeH="0" baseline="3000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CC"/>
                </a:solidFill>
                <a:latin typeface="Times New Roman" panose="02020603050405020304" pitchFamily="18" charset="0"/>
                <a:ea typeface="微软雅黑" panose="020B0503020204020204" pitchFamily="34" charset="-122"/>
              </a:rPr>
              <a:t>，其中</a:t>
            </a:r>
            <a:r>
              <a:rPr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baseline="30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p+m</a:t>
            </a:r>
            <a:r>
              <a:rPr lang="zh-CN" altLang="en-US" sz="2000" b="1" dirty="0">
                <a:solidFill>
                  <a:srgbClr val="0000CC"/>
                </a:solidFill>
                <a:latin typeface="Times New Roman" panose="02020603050405020304" pitchFamily="18" charset="0"/>
                <a:ea typeface="微软雅黑" panose="020B0503020204020204" pitchFamily="34" charset="-122"/>
              </a:rPr>
              <a:t>为常数，所以</a:t>
            </a:r>
            <a:r>
              <a:rPr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baseline="-25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000" b="1" dirty="0">
                <a:solidFill>
                  <a:srgbClr val="0000CC"/>
                </a:solidFill>
                <a:latin typeface="Times New Roman" panose="02020603050405020304" pitchFamily="18" charset="0"/>
                <a:ea typeface="微软雅黑" panose="020B0503020204020204" pitchFamily="34" charset="-122"/>
              </a:rPr>
              <a:t>的增大将因</a:t>
            </a:r>
            <a:r>
              <a:rPr lang="zh-CN" altLang="en-US"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1-r</a:t>
            </a:r>
            <a:r>
              <a:rPr lang="en-US" altLang="zh-CN" sz="2000" b="1" baseline="-25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30000"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0000CC"/>
                </a:solidFill>
                <a:latin typeface="Times New Roman" panose="02020603050405020304" pitchFamily="18" charset="0"/>
                <a:ea typeface="微软雅黑" panose="020B0503020204020204" pitchFamily="34" charset="-122"/>
              </a:rPr>
              <a:t>增大而使可表示数的个数增多</a:t>
            </a:r>
            <a:endParaRPr lang="zh-CN" altLang="en-US" sz="2000" b="1" dirty="0">
              <a:solidFill>
                <a:srgbClr val="0000CC"/>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2.1.4 浮点数尾数基值的选择技术</a:t>
            </a:r>
            <a:endParaRPr lang="en-US" altLang="zh-CN" sz="3400" dirty="0">
              <a:solidFill>
                <a:schemeClr val="dk1">
                  <a:lumMod val="75000"/>
                </a:schemeClr>
              </a:solidFill>
              <a:latin typeface="Arial" panose="020B0604020202020204" pitchFamily="34" charset="0"/>
            </a:endParaRPr>
          </a:p>
        </p:txBody>
      </p:sp>
      <p:sp>
        <p:nvSpPr>
          <p:cNvPr id="10" name="矩形 9"/>
          <p:cNvSpPr/>
          <p:nvPr userDrawn="1">
            <p:custDataLst>
              <p:tags r:id="rId3"/>
            </p:custDataLst>
          </p:nvPr>
        </p:nvSpPr>
        <p:spPr>
          <a:xfrm>
            <a:off x="431800" y="1607400"/>
            <a:ext cx="10655300" cy="4128929"/>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a:solidFill>
                <a:schemeClr val="lt1"/>
              </a:solidFill>
              <a:latin typeface="微软雅黑" panose="020B0503020204020204" pitchFamily="34" charset="-122"/>
              <a:ea typeface="微软雅黑" panose="020B0503020204020204" pitchFamily="34" charset="-122"/>
              <a:sym typeface="+mn-ea"/>
            </a:endParaRPr>
          </a:p>
        </p:txBody>
      </p:sp>
      <p:sp>
        <p:nvSpPr>
          <p:cNvPr id="11" name="Title 6"/>
          <p:cNvSpPr txBox="1"/>
          <p:nvPr>
            <p:custDataLst>
              <p:tags r:id="rId4"/>
            </p:custDataLst>
          </p:nvPr>
        </p:nvSpPr>
        <p:spPr>
          <a:xfrm>
            <a:off x="2829220" y="2140152"/>
            <a:ext cx="5860460" cy="3063420"/>
          </a:xfrm>
          <a:prstGeom prst="rect">
            <a:avLst/>
          </a:prstGeom>
          <a:noFill/>
          <a:ln w="3175">
            <a:noFill/>
            <a:prstDash val="dash"/>
          </a:ln>
        </p:spPr>
        <p:txBody>
          <a:bodyPr wrap="square" lIns="60000" tIns="24000" rIns="60000" bIns="240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fontAlgn="ctr">
              <a:lnSpc>
                <a:spcPct val="130000"/>
              </a:lnSpc>
              <a:spcBef>
                <a:spcPts val="1000"/>
              </a:spcBef>
              <a:spcAft>
                <a:spcPts val="0"/>
              </a:spcAft>
              <a:buSzPct val="100000"/>
            </a:pPr>
            <a:r>
              <a:rPr lang="zh-CN" altLang="en-US" sz="3200" b="1" spc="100" dirty="0">
                <a:ln w="3175">
                  <a:noFill/>
                  <a:prstDash val="dash"/>
                </a:ln>
                <a:solidFill>
                  <a:schemeClr val="tx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rPr>
              <a:t>可表示的精度</a:t>
            </a:r>
            <a:endParaRPr lang="zh-CN" altLang="en-US" sz="3200" b="1" spc="100" dirty="0">
              <a:ln w="3175">
                <a:noFill/>
                <a:prstDash val="dash"/>
              </a:ln>
              <a:solidFill>
                <a:schemeClr val="tx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1" indent="0" algn="ctr" fontAlgn="auto">
              <a:lnSpc>
                <a:spcPct val="120000"/>
              </a:lnSpc>
              <a:spcBef>
                <a:spcPts val="0"/>
              </a:spcBef>
              <a:spcAft>
                <a:spcPts val="800"/>
              </a:spcAft>
              <a:buSzPct val="100000"/>
              <a:buNone/>
            </a:pPr>
            <a:r>
              <a:rPr lang="en-US" altLang="zh-CN" sz="2800" b="1" spc="100" dirty="0">
                <a:ln w="3175">
                  <a:noFill/>
                  <a:prstDash val="dash"/>
                </a:ln>
                <a:solidFill>
                  <a:schemeClr val="tx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rPr>
              <a:t>rm越大，数在数轴上的分布越稀，数的表示精度自然就下降</a:t>
            </a:r>
            <a:endParaRPr lang="en-US" altLang="zh-CN" sz="2800" b="1" spc="100" dirty="0">
              <a:ln w="3175">
                <a:noFill/>
                <a:prstDash val="dash"/>
              </a:ln>
              <a:solidFill>
                <a:schemeClr val="tx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9" name="图片 18" descr="微信截图_20240112211134"/>
          <p:cNvPicPr>
            <a:picLocks noChangeAspect="1"/>
          </p:cNvPicPr>
          <p:nvPr>
            <p:custDataLst>
              <p:tags r:id="rId5"/>
            </p:custDataLst>
          </p:nvPr>
        </p:nvPicPr>
        <p:blipFill>
          <a:blip r:embed="rId6"/>
          <a:stretch>
            <a:fillRect/>
          </a:stretch>
        </p:blipFill>
        <p:spPr>
          <a:xfrm>
            <a:off x="9216390" y="201295"/>
            <a:ext cx="1895475" cy="485775"/>
          </a:xfrm>
          <a:prstGeom prst="rect">
            <a:avLst/>
          </a:prstGeom>
        </p:spPr>
      </p:pic>
    </p:spTree>
    <p:custDataLst>
      <p:tags r:id="rId7"/>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2.1.4 </a:t>
            </a:r>
            <a:r>
              <a:rPr lang="zh-CN" altLang="en-US" sz="3400" dirty="0">
                <a:solidFill>
                  <a:schemeClr val="dk1">
                    <a:lumMod val="75000"/>
                  </a:schemeClr>
                </a:solidFill>
                <a:latin typeface="Arial" panose="020B0604020202020204" pitchFamily="34" charset="0"/>
                <a:sym typeface="+mn-ea"/>
              </a:rPr>
              <a:t>浮点数尾数基值的选择技术</a:t>
            </a:r>
            <a:endParaRPr lang="zh-CN" altLang="en-US" sz="3400" dirty="0">
              <a:solidFill>
                <a:schemeClr val="dk1">
                  <a:lumMod val="75000"/>
                </a:schemeClr>
              </a:solidFill>
              <a:latin typeface="Arial" panose="020B0604020202020204" pitchFamily="34" charset="0"/>
              <a:sym typeface="+mn-ea"/>
            </a:endParaRPr>
          </a:p>
        </p:txBody>
      </p:sp>
      <p:pic>
        <p:nvPicPr>
          <p:cNvPr id="14" name="图片 13"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9" name="Text Box 4"/>
          <p:cNvSpPr txBox="1"/>
          <p:nvPr/>
        </p:nvSpPr>
        <p:spPr>
          <a:xfrm>
            <a:off x="3239964" y="1091391"/>
            <a:ext cx="3988435" cy="368300"/>
          </a:xfrm>
          <a:prstGeom prst="rect">
            <a:avLst/>
          </a:prstGeom>
          <a:solidFill>
            <a:srgbClr val="FFCC00"/>
          </a:solid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表 </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2.2  </a:t>
            </a:r>
            <a:r>
              <a:rPr lang="en-US" altLang="zh-CN" sz="1800" i="1" dirty="0">
                <a:solidFill>
                  <a:srgbClr val="FFFFFF"/>
                </a:solidFill>
                <a:latin typeface="Times New Roman" panose="02020603050405020304" pitchFamily="18" charset="0"/>
                <a:ea typeface="宋体" panose="02010600030101010101" pitchFamily="2" charset="-122"/>
              </a:rPr>
              <a:t>q</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 </a:t>
            </a:r>
            <a:r>
              <a:rPr lang="en-US" altLang="zh-CN" sz="1800" i="1" dirty="0">
                <a:solidFill>
                  <a:srgbClr val="FFFFFF"/>
                </a:solidFill>
                <a:latin typeface="Times New Roman" panose="02020603050405020304" pitchFamily="18" charset="0"/>
                <a:ea typeface="宋体" panose="02010600030101010101" pitchFamily="2" charset="-122"/>
              </a:rPr>
              <a:t>p</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=4, </a:t>
            </a:r>
            <a:r>
              <a:rPr kumimoji="0" lang="en-US" altLang="zh-CN" sz="1800" b="1" i="1"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r</a:t>
            </a:r>
            <a:r>
              <a:rPr kumimoji="0" lang="en-US" altLang="zh-CN" sz="1800" b="1" i="1" u="none" strike="noStrike" kern="1200" cap="none" spc="0" normalizeH="0" baseline="-25000" noProof="0" dirty="0">
                <a:ln>
                  <a:noFill/>
                </a:ln>
                <a:solidFill>
                  <a:srgbClr val="FFFFFF"/>
                </a:solidFill>
                <a:effectLst/>
                <a:uLnTx/>
                <a:uFillTx/>
                <a:latin typeface="Times New Roman" panose="02020603050405020304" pitchFamily="18" charset="0"/>
                <a:ea typeface="宋体" panose="02010600030101010101" pitchFamily="2" charset="-122"/>
                <a:cs typeface="+mn-cs"/>
              </a:rPr>
              <a:t>m</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0" lang="en-US" altLang="zh-CN" sz="1800" b="1" i="0"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 </a:t>
            </a:r>
            <a:r>
              <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的规格化浮点数</a:t>
            </a:r>
            <a:r>
              <a:rPr kumimoji="0" lang="zh-CN" altLang="en-US" sz="1800" b="1" i="0" u="none" strike="noStrike" kern="1200" cap="none" spc="0" normalizeH="0" baseline="0" noProof="0" dirty="0">
                <a:ln>
                  <a:noFill/>
                </a:ln>
                <a:solidFill>
                  <a:srgbClr val="FFCC00"/>
                </a:solidFill>
                <a:effectLst/>
                <a:uLnTx/>
                <a:uFillTx/>
                <a:latin typeface="Times New Roman" panose="02020603050405020304" pitchFamily="18" charset="0"/>
                <a:ea typeface="宋体" panose="02010600030101010101" pitchFamily="2" charset="-122"/>
                <a:cs typeface="+mn-cs"/>
              </a:rPr>
              <a:t> </a:t>
            </a:r>
            <a:endParaRPr kumimoji="0" lang="zh-CN" altLang="en-US" sz="1800" b="1" i="0" u="none" strike="noStrike" kern="1200" cap="none" spc="0" normalizeH="0" baseline="0" noProof="0" dirty="0">
              <a:ln>
                <a:noFill/>
              </a:ln>
              <a:solidFill>
                <a:srgbClr val="FFCC00"/>
              </a:solidFill>
              <a:effectLst/>
              <a:uLnTx/>
              <a:uFillTx/>
              <a:latin typeface="Times New Roman" panose="02020603050405020304" pitchFamily="18" charset="0"/>
              <a:ea typeface="宋体" panose="02010600030101010101" pitchFamily="2" charset="-122"/>
              <a:cs typeface="+mn-cs"/>
            </a:endParaRPr>
          </a:p>
        </p:txBody>
      </p:sp>
      <p:sp>
        <p:nvSpPr>
          <p:cNvPr id="11" name="文本框 2"/>
          <p:cNvSpPr txBox="1"/>
          <p:nvPr/>
        </p:nvSpPr>
        <p:spPr>
          <a:xfrm>
            <a:off x="9792692" y="4176191"/>
            <a:ext cx="87122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个值</a:t>
            </a:r>
            <a:endPar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descr="第六页图"/>
          <p:cNvPicPr>
            <a:picLocks noChangeAspect="1"/>
          </p:cNvPicPr>
          <p:nvPr/>
        </p:nvPicPr>
        <p:blipFill>
          <a:blip r:embed="rId5"/>
          <a:stretch>
            <a:fillRect/>
          </a:stretch>
        </p:blipFill>
        <p:spPr>
          <a:xfrm>
            <a:off x="1727835" y="1871980"/>
            <a:ext cx="7023735" cy="38779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2.1.4 </a:t>
            </a:r>
            <a:r>
              <a:rPr lang="zh-CN" altLang="en-US" sz="3400" dirty="0">
                <a:solidFill>
                  <a:schemeClr val="dk1">
                    <a:lumMod val="75000"/>
                  </a:schemeClr>
                </a:solidFill>
                <a:latin typeface="Arial" panose="020B0604020202020204" pitchFamily="34" charset="0"/>
                <a:sym typeface="+mn-ea"/>
              </a:rPr>
              <a:t>浮点数尾数基值的选择技术</a:t>
            </a:r>
            <a:endParaRPr lang="zh-CN" altLang="en-US" sz="3400" dirty="0">
              <a:solidFill>
                <a:schemeClr val="dk1">
                  <a:lumMod val="75000"/>
                </a:schemeClr>
              </a:solidFill>
              <a:latin typeface="Arial" panose="020B0604020202020204" pitchFamily="34" charset="0"/>
              <a:sym typeface="+mn-ea"/>
            </a:endParaRPr>
          </a:p>
        </p:txBody>
      </p:sp>
      <p:pic>
        <p:nvPicPr>
          <p:cNvPr id="14" name="图片 13"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18" name="Text Box 4"/>
          <p:cNvSpPr txBox="1"/>
          <p:nvPr/>
        </p:nvSpPr>
        <p:spPr>
          <a:xfrm>
            <a:off x="3239964" y="1091391"/>
            <a:ext cx="4243705" cy="368300"/>
          </a:xfrm>
          <a:prstGeom prst="rect">
            <a:avLst/>
          </a:prstGeom>
          <a:solidFill>
            <a:srgbClr val="FFCC00"/>
          </a:solid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表 </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2.3   q=2, p=4, </a:t>
            </a:r>
            <a:r>
              <a:rPr lang="en-US" altLang="zh-CN" sz="1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 </a:t>
            </a: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=16 </a:t>
            </a:r>
            <a:r>
              <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的规格化浮点数 </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 name="文本框 6"/>
          <p:cNvSpPr txBox="1"/>
          <p:nvPr/>
        </p:nvSpPr>
        <p:spPr>
          <a:xfrm>
            <a:off x="8496548" y="4104183"/>
            <a:ext cx="75692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个值</a:t>
            </a:r>
            <a:endPar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descr="第三页图"/>
          <p:cNvPicPr>
            <a:picLocks noChangeAspect="1"/>
          </p:cNvPicPr>
          <p:nvPr/>
        </p:nvPicPr>
        <p:blipFill>
          <a:blip r:embed="rId5"/>
          <a:stretch>
            <a:fillRect/>
          </a:stretch>
        </p:blipFill>
        <p:spPr>
          <a:xfrm>
            <a:off x="2663825" y="1511935"/>
            <a:ext cx="5266055" cy="493839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折角形 21"/>
          <p:cNvSpPr/>
          <p:nvPr>
            <p:custDataLst>
              <p:tags r:id="rId1"/>
            </p:custDataLst>
          </p:nvPr>
        </p:nvSpPr>
        <p:spPr>
          <a:xfrm>
            <a:off x="817880" y="1280795"/>
            <a:ext cx="2936240" cy="4554220"/>
          </a:xfrm>
          <a:prstGeom prst="foldedCorner">
            <a:avLst>
              <a:gd name="adj" fmla="val 12009"/>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23" name="文本框 22"/>
          <p:cNvSpPr txBox="1"/>
          <p:nvPr>
            <p:custDataLst>
              <p:tags r:id="rId2"/>
            </p:custDataLst>
          </p:nvPr>
        </p:nvSpPr>
        <p:spPr>
          <a:xfrm>
            <a:off x="897255" y="1540510"/>
            <a:ext cx="2713355" cy="1798955"/>
          </a:xfrm>
          <a:prstGeom prst="rect">
            <a:avLst/>
          </a:prstGeom>
          <a:noFill/>
        </p:spPr>
        <p:txBody>
          <a:bodyPr wrap="square" rtlCol="0">
            <a:normAutofit/>
          </a:bodyPr>
          <a:lstStyle/>
          <a:p>
            <a:pPr marL="0" indent="0" eaLnBrk="1" latinLnBrk="0" hangingPunct="1">
              <a:lnSpc>
                <a:spcPct val="130000"/>
              </a:lnSpc>
              <a:spcBef>
                <a:spcPts val="0"/>
              </a:spcBef>
              <a:spcAft>
                <a:spcPts val="0"/>
              </a:spcAft>
              <a:buClr>
                <a:schemeClr val="accent1"/>
              </a:buClr>
              <a:buSzPct val="70000"/>
              <a:buNone/>
            </a:pPr>
            <a:r>
              <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可表示的精度</a:t>
            </a:r>
            <a:endPar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eaLnBrk="1" latinLnBrk="0" hangingPunct="1">
              <a:lnSpc>
                <a:spcPct val="130000"/>
              </a:lnSpc>
              <a:spcBef>
                <a:spcPts val="0"/>
              </a:spcBef>
              <a:spcAft>
                <a:spcPts val="0"/>
              </a:spcAft>
              <a:buClr>
                <a:schemeClr val="accent1"/>
              </a:buClr>
              <a:buSzPct val="70000"/>
              <a:buNone/>
            </a:pPr>
            <a:r>
              <a:rPr lang="en-US" altLang="zh-CN"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1800" b="1" baseline="-25000"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越大，数在数轴上的分布越稀，数的表示精度自然就下降</a:t>
            </a:r>
            <a:endParaRPr lang="zh-CN" altLang="en-US" sz="1800" b="1" spc="150" dirty="0">
              <a:solidFill>
                <a:schemeClr val="accent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椭圆 23"/>
          <p:cNvSpPr/>
          <p:nvPr>
            <p:custDataLst>
              <p:tags r:id="rId3"/>
            </p:custDataLst>
          </p:nvPr>
        </p:nvSpPr>
        <p:spPr>
          <a:xfrm>
            <a:off x="569821" y="1056556"/>
            <a:ext cx="603269" cy="6032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ltLang="zh-CN" sz="1700" b="1" dirty="0">
              <a:latin typeface="Arial" panose="020B0604020202020204" pitchFamily="34" charset="0"/>
              <a:ea typeface="微软雅黑" panose="020B0503020204020204" pitchFamily="34" charset="-122"/>
            </a:endParaRPr>
          </a:p>
        </p:txBody>
      </p:sp>
      <p:sp>
        <p:nvSpPr>
          <p:cNvPr id="26" name="折角形 25"/>
          <p:cNvSpPr/>
          <p:nvPr>
            <p:custDataLst>
              <p:tags r:id="rId4"/>
            </p:custDataLst>
          </p:nvPr>
        </p:nvSpPr>
        <p:spPr>
          <a:xfrm>
            <a:off x="4344670" y="1280795"/>
            <a:ext cx="2936240" cy="4554220"/>
          </a:xfrm>
          <a:prstGeom prst="foldedCorner">
            <a:avLst>
              <a:gd name="adj" fmla="val 12009"/>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27" name="文本框 26"/>
          <p:cNvSpPr txBox="1"/>
          <p:nvPr>
            <p:custDataLst>
              <p:tags r:id="rId5"/>
            </p:custDataLst>
          </p:nvPr>
        </p:nvSpPr>
        <p:spPr>
          <a:xfrm>
            <a:off x="4464101" y="1540718"/>
            <a:ext cx="2713212" cy="2823511"/>
          </a:xfrm>
          <a:prstGeom prst="rect">
            <a:avLst/>
          </a:prstGeom>
          <a:noFill/>
        </p:spPr>
        <p:txBody>
          <a:bodyPr wrap="square" rtlCol="0">
            <a:noAutofit/>
          </a:bodyPr>
          <a:lstStyle/>
          <a:p>
            <a:pPr marL="0" indent="0" eaLnBrk="1" latinLnBrk="0" hangingPunct="1">
              <a:lnSpc>
                <a:spcPct val="130000"/>
              </a:lnSpc>
              <a:spcBef>
                <a:spcPts val="0"/>
              </a:spcBef>
              <a:spcAft>
                <a:spcPts val="0"/>
              </a:spcAft>
              <a:buClr>
                <a:schemeClr val="accent1"/>
              </a:buClr>
              <a:buSzPct val="70000"/>
              <a:buNone/>
            </a:pPr>
            <a:r>
              <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运算中的精度损失</a:t>
            </a:r>
            <a:endPar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eaLnBrk="1" latinLnBrk="0" hangingPunct="1">
              <a:lnSpc>
                <a:spcPct val="130000"/>
              </a:lnSpc>
              <a:spcBef>
                <a:spcPts val="0"/>
              </a:spcBef>
              <a:spcAft>
                <a:spcPts val="0"/>
              </a:spcAft>
              <a:buClr>
                <a:schemeClr val="accent1"/>
              </a:buClr>
              <a:buSzPct val="70000"/>
              <a:buNone/>
            </a:pPr>
            <a:r>
              <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尾数右移出机器字长，使有效数字丢失，但其不同于可表示数的精度，由于尾数基值</a:t>
            </a:r>
            <a:r>
              <a:rPr lang="en-US" altLang="zh-CN"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1800" b="1" baseline="-25000"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取大后，对阶移位的机会和次数减少，又由于数的表示范围扩大，使尾数溢出需右规的机会也减少。因此，</a:t>
            </a:r>
            <a:r>
              <a:rPr lang="en-US" altLang="zh-CN" sz="1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1800" b="1" baseline="-25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越大，尾数右移的机会越小，精度的损失就越小</a:t>
            </a:r>
            <a:r>
              <a:rPr lang="en-US" altLang="zh-CN"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b="1" spc="150" dirty="0">
              <a:solidFill>
                <a:srgbClr val="FF0000"/>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8" name="椭圆 27"/>
          <p:cNvSpPr/>
          <p:nvPr>
            <p:custDataLst>
              <p:tags r:id="rId6"/>
            </p:custDataLst>
          </p:nvPr>
        </p:nvSpPr>
        <p:spPr>
          <a:xfrm>
            <a:off x="4096396" y="1056556"/>
            <a:ext cx="603269" cy="6032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ltLang="zh-CN" sz="1700" b="1" dirty="0">
              <a:latin typeface="Arial" panose="020B0604020202020204" pitchFamily="34" charset="0"/>
              <a:ea typeface="微软雅黑" panose="020B0503020204020204" pitchFamily="34" charset="-122"/>
            </a:endParaRPr>
          </a:p>
        </p:txBody>
      </p:sp>
      <p:sp>
        <p:nvSpPr>
          <p:cNvPr id="30" name="折角形 29"/>
          <p:cNvSpPr/>
          <p:nvPr>
            <p:custDataLst>
              <p:tags r:id="rId7"/>
            </p:custDataLst>
          </p:nvPr>
        </p:nvSpPr>
        <p:spPr>
          <a:xfrm>
            <a:off x="7871460" y="1280795"/>
            <a:ext cx="2936240" cy="4554220"/>
          </a:xfrm>
          <a:prstGeom prst="foldedCorner">
            <a:avLst>
              <a:gd name="adj" fmla="val 12009"/>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文本框 9"/>
          <p:cNvSpPr txBox="1"/>
          <p:nvPr>
            <p:custDataLst>
              <p:tags r:id="rId8"/>
            </p:custDataLst>
          </p:nvPr>
        </p:nvSpPr>
        <p:spPr>
          <a:xfrm>
            <a:off x="7991946" y="1541353"/>
            <a:ext cx="2713212" cy="2823511"/>
          </a:xfrm>
          <a:prstGeom prst="rect">
            <a:avLst/>
          </a:prstGeom>
          <a:noFill/>
        </p:spPr>
        <p:txBody>
          <a:bodyPr wrap="square" rtlCol="0">
            <a:normAutofit/>
          </a:bodyPr>
          <a:lstStyle/>
          <a:p>
            <a:pPr marL="0" indent="0" eaLnBrk="1" latinLnBrk="0" hangingPunct="1">
              <a:lnSpc>
                <a:spcPct val="130000"/>
              </a:lnSpc>
              <a:spcBef>
                <a:spcPts val="0"/>
              </a:spcBef>
              <a:spcAft>
                <a:spcPts val="0"/>
              </a:spcAft>
              <a:buClr>
                <a:schemeClr val="accent1"/>
              </a:buClr>
              <a:buSzPct val="70000"/>
              <a:buNone/>
            </a:pPr>
            <a:r>
              <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运算速度</a:t>
            </a:r>
            <a:endPar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eaLnBrk="1" latinLnBrk="0" hangingPunct="1">
              <a:lnSpc>
                <a:spcPct val="130000"/>
              </a:lnSpc>
              <a:spcBef>
                <a:spcPts val="0"/>
              </a:spcBef>
              <a:spcAft>
                <a:spcPts val="0"/>
              </a:spcAft>
              <a:buClr>
                <a:schemeClr val="accent1"/>
              </a:buClr>
              <a:buSzPct val="70000"/>
              <a:buNone/>
            </a:pPr>
            <a:r>
              <a:rPr lang="en-US" altLang="zh-CN"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1800" b="1" baseline="-25000"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a:t>
            </a:r>
            <a:r>
              <a:rPr lang="zh-CN" altLang="en-US" sz="1800" b="1" dirty="0">
                <a:solidFill>
                  <a:schemeClr val="accent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增大时，由于对阶或尾数溢出需右移及规格化需左移的次数减少，运算速度可以提高</a:t>
            </a:r>
            <a:endParaRPr lang="zh-CN" altLang="en-US" sz="1800" b="1" spc="150" dirty="0">
              <a:solidFill>
                <a:schemeClr val="accent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2" name="椭圆 31"/>
          <p:cNvSpPr/>
          <p:nvPr>
            <p:custDataLst>
              <p:tags r:id="rId9"/>
            </p:custDataLst>
          </p:nvPr>
        </p:nvSpPr>
        <p:spPr>
          <a:xfrm>
            <a:off x="7622971" y="1056556"/>
            <a:ext cx="603269" cy="60326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ltLang="zh-CN" sz="1700" b="1" dirty="0">
              <a:latin typeface="Arial" panose="020B0604020202020204" pitchFamily="34" charset="0"/>
              <a:ea typeface="微软雅黑" panose="020B0503020204020204" pitchFamily="34" charset="-122"/>
            </a:endParaRPr>
          </a:p>
        </p:txBody>
      </p:sp>
      <p:sp>
        <p:nvSpPr>
          <p:cNvPr id="21" name="文本框 20"/>
          <p:cNvSpPr txBox="1"/>
          <p:nvPr>
            <p:custDataLst>
              <p:tags r:id="rId10"/>
            </p:custDataLst>
          </p:nvPr>
        </p:nvSpPr>
        <p:spPr>
          <a:xfrm>
            <a:off x="716622" y="1162870"/>
            <a:ext cx="305656" cy="436413"/>
          </a:xfrm>
          <a:prstGeom prst="rect">
            <a:avLst/>
          </a:prstGeom>
          <a:noFill/>
        </p:spPr>
        <p:txBody>
          <a:bodyPr wrap="square" rtlCol="0">
            <a:noAutofit/>
          </a:bodyPr>
          <a:lstStyle/>
          <a:p>
            <a:r>
              <a:rPr lang="en-US" altLang="zh-CN" sz="2000" b="1" dirty="0">
                <a:solidFill>
                  <a:srgbClr val="FFFFFF"/>
                </a:solidFill>
                <a:latin typeface="Arial" panose="020B0604020202020204" pitchFamily="34" charset="0"/>
                <a:ea typeface="微软雅黑" panose="020B0503020204020204" pitchFamily="34" charset="-122"/>
              </a:rPr>
              <a:t>1</a:t>
            </a:r>
            <a:endParaRPr lang="en-US" altLang="zh-CN" sz="2000" b="1" dirty="0">
              <a:solidFill>
                <a:srgbClr val="FFFFFF"/>
              </a:solidFill>
              <a:latin typeface="Arial" panose="020B0604020202020204" pitchFamily="34" charset="0"/>
              <a:ea typeface="微软雅黑" panose="020B0503020204020204" pitchFamily="34" charset="-122"/>
            </a:endParaRPr>
          </a:p>
        </p:txBody>
      </p:sp>
      <p:sp>
        <p:nvSpPr>
          <p:cNvPr id="41" name="文本框 40"/>
          <p:cNvSpPr txBox="1"/>
          <p:nvPr>
            <p:custDataLst>
              <p:tags r:id="rId11"/>
            </p:custDataLst>
          </p:nvPr>
        </p:nvSpPr>
        <p:spPr>
          <a:xfrm>
            <a:off x="4230953" y="1162870"/>
            <a:ext cx="305656" cy="436413"/>
          </a:xfrm>
          <a:prstGeom prst="rect">
            <a:avLst/>
          </a:prstGeom>
          <a:noFill/>
        </p:spPr>
        <p:txBody>
          <a:bodyPr wrap="square" rtlCol="0">
            <a:noAutofit/>
          </a:bodyPr>
          <a:lstStyle/>
          <a:p>
            <a:r>
              <a:rPr lang="en-US" altLang="zh-CN" sz="2000" b="1" dirty="0">
                <a:solidFill>
                  <a:srgbClr val="FFFFFF"/>
                </a:solidFill>
                <a:latin typeface="Arial" panose="020B0604020202020204" pitchFamily="34" charset="0"/>
                <a:ea typeface="微软雅黑" panose="020B0503020204020204" pitchFamily="34" charset="-122"/>
              </a:rPr>
              <a:t>2</a:t>
            </a:r>
            <a:endParaRPr lang="en-US" altLang="zh-CN" sz="2000" b="1" dirty="0">
              <a:solidFill>
                <a:srgbClr val="FFFFFF"/>
              </a:solidFill>
              <a:latin typeface="Arial" panose="020B0604020202020204" pitchFamily="34" charset="0"/>
              <a:ea typeface="微软雅黑" panose="020B0503020204020204" pitchFamily="34" charset="-122"/>
            </a:endParaRPr>
          </a:p>
        </p:txBody>
      </p:sp>
      <p:sp>
        <p:nvSpPr>
          <p:cNvPr id="43" name="文本框 42"/>
          <p:cNvSpPr txBox="1"/>
          <p:nvPr>
            <p:custDataLst>
              <p:tags r:id="rId12"/>
            </p:custDataLst>
          </p:nvPr>
        </p:nvSpPr>
        <p:spPr>
          <a:xfrm>
            <a:off x="7743272" y="1153866"/>
            <a:ext cx="305656" cy="436413"/>
          </a:xfrm>
          <a:prstGeom prst="rect">
            <a:avLst/>
          </a:prstGeom>
          <a:noFill/>
        </p:spPr>
        <p:txBody>
          <a:bodyPr wrap="square" rtlCol="0">
            <a:noAutofit/>
          </a:bodyPr>
          <a:lstStyle/>
          <a:p>
            <a:r>
              <a:rPr lang="en-US" altLang="zh-CN" sz="2000" b="1" dirty="0">
                <a:solidFill>
                  <a:schemeClr val="dk1">
                    <a:lumMod val="75000"/>
                  </a:schemeClr>
                </a:solidFill>
                <a:latin typeface="Arial" panose="020B0604020202020204" pitchFamily="34" charset="0"/>
                <a:ea typeface="微软雅黑" panose="020B0503020204020204" pitchFamily="34" charset="-122"/>
              </a:rPr>
              <a:t>3</a:t>
            </a:r>
            <a:endParaRPr lang="en-US" altLang="zh-CN" sz="2000" b="1" dirty="0">
              <a:solidFill>
                <a:schemeClr val="dk1">
                  <a:lumMod val="75000"/>
                </a:schemeClr>
              </a:solidFill>
              <a:latin typeface="Arial" panose="020B0604020202020204" pitchFamily="34" charset="0"/>
              <a:ea typeface="微软雅黑" panose="020B0503020204020204" pitchFamily="34" charset="-122"/>
            </a:endParaRPr>
          </a:p>
        </p:txBody>
      </p:sp>
      <p:cxnSp>
        <p:nvCxnSpPr>
          <p:cNvPr id="3" name="直接连接符 2"/>
          <p:cNvCxnSpPr/>
          <p:nvPr>
            <p:custDataLst>
              <p:tags r:id="rId1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14"/>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rPr>
              <a:t>2.1.4 浮点数尾数基值的选择技术</a:t>
            </a:r>
            <a:endParaRPr lang="en-US" altLang="zh-CN" sz="3400" dirty="0">
              <a:solidFill>
                <a:schemeClr val="dk1">
                  <a:lumMod val="75000"/>
                </a:schemeClr>
              </a:solidFill>
              <a:latin typeface="Arial" panose="020B0604020202020204" pitchFamily="34" charset="0"/>
            </a:endParaRPr>
          </a:p>
        </p:txBody>
      </p:sp>
      <p:pic>
        <p:nvPicPr>
          <p:cNvPr id="5" name="图片 4" descr="微信截图_20240112211134"/>
          <p:cNvPicPr>
            <a:picLocks noChangeAspect="1"/>
          </p:cNvPicPr>
          <p:nvPr>
            <p:custDataLst>
              <p:tags r:id="rId15"/>
            </p:custDataLst>
          </p:nvPr>
        </p:nvPicPr>
        <p:blipFill>
          <a:blip r:embed="rId16"/>
          <a:stretch>
            <a:fillRect/>
          </a:stretch>
        </p:blipFill>
        <p:spPr>
          <a:xfrm>
            <a:off x="9216390" y="201295"/>
            <a:ext cx="1895475" cy="485775"/>
          </a:xfrm>
          <a:prstGeom prst="rect">
            <a:avLst/>
          </a:prstGeom>
        </p:spPr>
      </p:pic>
    </p:spTree>
    <p:custDataLst>
      <p:tags r:id="rId17"/>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4"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2.1.4 </a:t>
            </a:r>
            <a:r>
              <a:rPr lang="zh-CN" altLang="en-US" sz="3400" dirty="0">
                <a:solidFill>
                  <a:schemeClr val="dk1">
                    <a:lumMod val="75000"/>
                  </a:schemeClr>
                </a:solidFill>
                <a:latin typeface="Arial" panose="020B0604020202020204" pitchFamily="34" charset="0"/>
                <a:sym typeface="+mn-ea"/>
              </a:rPr>
              <a:t>浮点数尾数基值的选择技术</a:t>
            </a:r>
            <a:endParaRPr lang="zh-CN" altLang="en-US" sz="3400" dirty="0">
              <a:solidFill>
                <a:schemeClr val="dk1">
                  <a:lumMod val="75000"/>
                </a:schemeClr>
              </a:solidFill>
              <a:latin typeface="Arial" panose="020B0604020202020204" pitchFamily="34" charset="0"/>
              <a:sym typeface="+mn-ea"/>
            </a:endParaRPr>
          </a:p>
        </p:txBody>
      </p:sp>
      <p:pic>
        <p:nvPicPr>
          <p:cNvPr id="14" name="图片 13"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6" name="TextBox 30"/>
          <p:cNvSpPr txBox="1"/>
          <p:nvPr/>
        </p:nvSpPr>
        <p:spPr>
          <a:xfrm>
            <a:off x="675198" y="1054475"/>
            <a:ext cx="10197614" cy="4379595"/>
          </a:xfrm>
          <a:prstGeom prst="rect">
            <a:avLst/>
          </a:prstGeom>
          <a:noFill/>
        </p:spPr>
        <p:txBody>
          <a:bodyPr wrap="square" rtlCol="0">
            <a:spAutoFit/>
          </a:bodyPr>
          <a:lstStyle/>
          <a:p>
            <a:pPr marL="342900" indent="-342900" algn="just" eaLnBrk="1" hangingPunct="1">
              <a:spcBef>
                <a:spcPts val="1800"/>
              </a:spcBef>
              <a:buFont typeface="Wingdings" panose="05000000000000000000" pitchFamily="2" charset="2"/>
              <a:buChar char="l"/>
            </a:pP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综上所述，尾数基值取大，会扩大浮点数的表示范围、增加可表示数的个数、减少移位次数、降低右移造成的精度损失和提高运算速度，</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但是会</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，降低数据的表示精度，数值的分布变稀。</a:t>
            </a:r>
            <a:endPar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eaLnBrk="1" hangingPunct="1">
              <a:spcBef>
                <a:spcPts val="1800"/>
              </a:spcBef>
              <a:buFont typeface="Wingdings" panose="05000000000000000000" pitchFamily="2" charset="2"/>
              <a:buChar char="l"/>
            </a:pP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在巨、大、中型机上，</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宜取大，这样可使数的表示范围大、个数多、运算速度快，又因浮点数尾数位数相对多得多，所以精度实际比小、微型机的高得多。</a:t>
            </a:r>
            <a:endPar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74700" lvl="1" indent="-342900" algn="just" eaLnBrk="1" hangingPunct="1">
              <a:spcBef>
                <a:spcPts val="1200"/>
              </a:spcBef>
              <a:buFont typeface="Wingdings" panose="05000000000000000000" pitchFamily="2" charset="2"/>
              <a:buChar char="l"/>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IBM370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=16</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74700" lvl="1" indent="-342900" algn="just" eaLnBrk="1" hangingPunct="1">
              <a:spcBef>
                <a:spcPts val="1200"/>
              </a:spcBef>
              <a:buFont typeface="Wingdings" panose="05000000000000000000" pitchFamily="2" charset="2"/>
              <a:buChar char="l"/>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Burroughs</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的大部分机器（包括</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B6700/7700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=8</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74700" lvl="1" indent="-342900" algn="just" eaLnBrk="1" hangingPunct="1">
              <a:spcBef>
                <a:spcPts val="1200"/>
              </a:spcBef>
              <a:buFont typeface="Wingdings" panose="05000000000000000000" pitchFamily="2" charset="2"/>
              <a:buChar char="l"/>
            </a:pP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PDP-11</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CDC6600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CYBER70</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273050" indent="-273050">
              <a:spcBef>
                <a:spcPts val="200"/>
              </a:spcBef>
              <a:spcAft>
                <a:spcPts val="200"/>
              </a:spcAft>
              <a:buClr>
                <a:schemeClr val="accent1"/>
              </a:buClr>
              <a:buSzPct val="70000"/>
              <a:buFont typeface="Wingdings" panose="05000000000000000000" pitchFamily="2" charset="2"/>
              <a:buChar char="l"/>
            </a:pPr>
            <a:endParaRPr lang="en-US" altLang="zh-CN" sz="2800" b="1" dirty="0">
              <a:solidFill>
                <a:schemeClr val="accent1"/>
              </a:solidFill>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2.1.4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浮点数尾数基值的选择技术</a:t>
            </a:r>
            <a:endPar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4" name="矩形 3"/>
          <p:cNvSpPr/>
          <p:nvPr>
            <p:custDataLst>
              <p:tags r:id="rId6"/>
            </p:custDataLst>
          </p:nvPr>
        </p:nvSpPr>
        <p:spPr>
          <a:xfrm flipH="1">
            <a:off x="431652" y="541264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custDataLst>
              <p:tags r:id="rId7"/>
            </p:custDataLst>
          </p:nvPr>
        </p:nvSpPr>
        <p:spPr>
          <a:xfrm flipH="1">
            <a:off x="429112" y="4949502"/>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8"/>
            </p:custDataLst>
          </p:nvPr>
        </p:nvSpPr>
        <p:spPr>
          <a:xfrm flipH="1">
            <a:off x="430382" y="4506907"/>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custDataLst>
              <p:tags r:id="rId9"/>
            </p:custDataLst>
          </p:nvPr>
        </p:nvSpPr>
        <p:spPr>
          <a:xfrm flipH="1">
            <a:off x="432287" y="3585718"/>
            <a:ext cx="10562590" cy="889762"/>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flipH="1">
            <a:off x="431652" y="1459866"/>
            <a:ext cx="10562590" cy="2104261"/>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1"/>
            </p:custDataLst>
          </p:nvPr>
        </p:nvSpPr>
        <p:spPr>
          <a:xfrm flipH="1">
            <a:off x="432287" y="101727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933937" y="1007745"/>
            <a:ext cx="6146165" cy="451485"/>
          </a:xfrm>
          <a:prstGeom prst="rect">
            <a:avLst/>
          </a:prstGeom>
          <a:noFill/>
        </p:spPr>
        <p:txBody>
          <a:bodyPr wrap="square" rtlCol="0" anchor="t">
            <a:noAutofit/>
          </a:bodyPr>
          <a:lstStyle/>
          <a:p>
            <a:pPr>
              <a:lnSpc>
                <a:spcPct val="120000"/>
              </a:lnSpc>
            </a:pPr>
            <a:r>
              <a:rPr lang="en-US" altLang="zh-CN" b="1" dirty="0">
                <a:solidFill>
                  <a:schemeClr val="accent2"/>
                </a:solidFill>
                <a:latin typeface="微软雅黑" panose="020B0503020204020204" pitchFamily="34" charset="-122"/>
                <a:ea typeface="微软雅黑" panose="020B0503020204020204" pitchFamily="34" charset="-122"/>
              </a:rPr>
              <a:t>2.1 </a:t>
            </a:r>
            <a:r>
              <a:rPr lang="zh-CN" altLang="en-US" b="1" dirty="0">
                <a:solidFill>
                  <a:schemeClr val="accent2"/>
                </a:solidFill>
                <a:latin typeface="微软雅黑" panose="020B0503020204020204" pitchFamily="34" charset="-122"/>
                <a:ea typeface="微软雅黑" panose="020B0503020204020204" pitchFamily="34" charset="-122"/>
              </a:rPr>
              <a:t>数据表示</a:t>
            </a:r>
            <a:endParaRPr lang="en-US" altLang="zh-CN" b="1" dirty="0">
              <a:solidFill>
                <a:schemeClr val="accent2"/>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1221969" y="1459865"/>
            <a:ext cx="5765800" cy="2317109"/>
          </a:xfrm>
          <a:prstGeom prst="rect">
            <a:avLst/>
          </a:prstGeom>
          <a:noFill/>
        </p:spPr>
        <p:txBody>
          <a:bodyPr wrap="square" rtlCol="0" anchor="t">
            <a:spAutoFit/>
          </a:bodyPr>
          <a:lstStyle/>
          <a:p>
            <a:pPr eaLnBrk="1" latinLnBrk="0" hangingPunct="1">
              <a:lnSpc>
                <a:spcPct val="120000"/>
              </a:lnSpc>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2.1.1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数据表示与数据结构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软硬件划分问题的讨论</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算法层：图、树、链表、堆栈、向量（数据结构）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高级语言层：向量、数组、指针</a:t>
            </a:r>
            <a:endParaRPr lang="en-US" altLang="zh-CN" sz="16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机器语言层：数据表示</a:t>
            </a:r>
            <a:endParaRPr lang="zh-CN" altLang="en-US" sz="16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1220064" y="4506907"/>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2.1.3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引入数据表示的原则</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1221969" y="5391050"/>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rgbClr val="FF0000"/>
                </a:solidFill>
                <a:latin typeface="微软雅黑" panose="020B0503020204020204" pitchFamily="34" charset="-122"/>
                <a:ea typeface="微软雅黑" panose="020B0503020204020204" pitchFamily="34" charset="-122"/>
                <a:sym typeface="+mn-ea"/>
              </a:rPr>
              <a:t>2.1.5  </a:t>
            </a:r>
            <a:r>
              <a:rPr lang="zh-CN" altLang="en-US" sz="1800" b="1" dirty="0">
                <a:solidFill>
                  <a:srgbClr val="FF0000"/>
                </a:solidFill>
                <a:latin typeface="微软雅黑" panose="020B0503020204020204" pitchFamily="34" charset="-122"/>
                <a:ea typeface="微软雅黑" panose="020B0503020204020204" pitchFamily="34" charset="-122"/>
                <a:sym typeface="+mn-ea"/>
              </a:rPr>
              <a:t>浮点数尾数的下溢处理方法</a:t>
            </a:r>
            <a:endParaRPr lang="zh-CN" altLang="en-US" sz="1800" b="1" dirty="0">
              <a:solidFill>
                <a:srgbClr val="FF0000"/>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1221334" y="3625890"/>
            <a:ext cx="9435454" cy="728982"/>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2.1.2  </a:t>
            </a:r>
            <a:r>
              <a:rPr lang="zh-CN" altLang="en-US" sz="1800" b="1" dirty="0">
                <a:solidFill>
                  <a:schemeClr val="accent2"/>
                </a:solidFill>
                <a:latin typeface="微软雅黑" panose="020B0503020204020204" pitchFamily="34" charset="-122"/>
                <a:ea typeface="微软雅黑" panose="020B0503020204020204" pitchFamily="34" charset="-122"/>
                <a:sym typeface="+mn-ea"/>
              </a:rPr>
              <a:t>高级数据表示</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存储器一维线性的存储结构与要求经常使用的多维离散数据结构有着很大的差距</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1221969" y="4971568"/>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2.1.4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浮点数尾数基值的选择技术</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765566" cy="4893647"/>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rPr>
              <a:t>从</a:t>
            </a:r>
            <a:r>
              <a:rPr lang="zh-CN" altLang="en-US" sz="2400" b="1" dirty="0">
                <a:solidFill>
                  <a:srgbClr val="0000CC"/>
                </a:solidFill>
                <a:latin typeface="微软雅黑" panose="020B0503020204020204" pitchFamily="34" charset="-122"/>
                <a:ea typeface="微软雅黑" panose="020B0503020204020204" pitchFamily="34" charset="-122"/>
              </a:rPr>
              <a:t>系统结构</a:t>
            </a:r>
            <a:r>
              <a:rPr lang="zh-CN" altLang="en-US" sz="2400" b="1" dirty="0">
                <a:solidFill>
                  <a:schemeClr val="accent1"/>
                </a:solidFill>
                <a:latin typeface="微软雅黑" panose="020B0503020204020204" pitchFamily="34" charset="-122"/>
                <a:ea typeface="微软雅黑" panose="020B0503020204020204" pitchFamily="34" charset="-122"/>
              </a:rPr>
              <a:t>的观点来看，数据类型可分为</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基本数据类型</a:t>
            </a:r>
            <a:endParaRPr lang="en-US" altLang="zh-CN" sz="2000" dirty="0">
              <a:solidFill>
                <a:srgbClr val="FF0000"/>
              </a:solidFill>
              <a:latin typeface="微软雅黑" panose="020B0503020204020204" pitchFamily="34" charset="-122"/>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一般包括二进制位及其位串、整数及自然数、实数</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浮点数</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、字符和布尔数等；</a:t>
            </a:r>
            <a:endParaRPr lang="en-US" altLang="zh-CN"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结构数据类型</a:t>
            </a:r>
            <a:endParaRPr lang="en-US" altLang="zh-CN" sz="2000" dirty="0">
              <a:solidFill>
                <a:srgbClr val="FF0000"/>
              </a:solidFill>
              <a:latin typeface="微软雅黑" panose="020B0503020204020204" pitchFamily="34" charset="-122"/>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一组由相互有关的数据元素复合而成的数据类型，这些数据元素可以是基本数据类型中的元素，也可以是结构数据类型本身中的元素；</a:t>
            </a:r>
            <a:endParaRPr lang="en-US" altLang="zh-CN" sz="2000" dirty="0">
              <a:solidFill>
                <a:srgbClr val="000000"/>
              </a:solidFill>
              <a:latin typeface="微软雅黑" panose="020B0503020204020204" pitchFamily="34" charset="-122"/>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这些数据是有结构的，包括</a:t>
            </a:r>
            <a:r>
              <a:rPr lang="zh-CN" altLang="en-US" sz="2000" u="sng" dirty="0">
                <a:solidFill>
                  <a:srgbClr val="0000CC"/>
                </a:solidFill>
                <a:latin typeface="微软雅黑" panose="020B0503020204020204" pitchFamily="34" charset="-122"/>
                <a:ea typeface="微软雅黑" panose="020B0503020204020204" pitchFamily="34" charset="-122"/>
              </a:rPr>
              <a:t>向量和数组、字符串、堆栈、队列、记录</a:t>
            </a:r>
            <a:r>
              <a:rPr lang="zh-CN" altLang="en-US" sz="2000" dirty="0">
                <a:solidFill>
                  <a:srgbClr val="000000"/>
                </a:solidFill>
                <a:latin typeface="微软雅黑" panose="020B0503020204020204" pitchFamily="34" charset="-122"/>
                <a:ea typeface="微软雅黑" panose="020B0503020204020204" pitchFamily="34" charset="-122"/>
              </a:rPr>
              <a:t>等</a:t>
            </a:r>
            <a:r>
              <a:rPr lang="zh-CN" altLang="en-US"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结构数据类型中的元素不一定都具有相同类型；</a:t>
            </a:r>
            <a:endParaRPr lang="en-US" altLang="zh-CN" sz="2000" dirty="0">
              <a:solidFill>
                <a:srgbClr val="00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访问指针</a:t>
            </a:r>
            <a:endParaRPr lang="zh-CN" altLang="en-US" sz="2000" dirty="0">
              <a:solidFill>
                <a:srgbClr val="FF0000"/>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抽象数据等类型</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8"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2.1.1</a:t>
            </a:r>
            <a:r>
              <a:rPr lang="zh-CN" altLang="en-US" dirty="0"/>
              <a:t> 数据表示与数据结构</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5211" y="1054475"/>
            <a:ext cx="9703545" cy="5232202"/>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问题的提出</a:t>
            </a:r>
            <a:endPar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信息在运算过程中会因为相乘或各种右移操作超出运算器和存储器的字长不得不舍弃，从而造成精度损失，虽然采用两倍存储器字长寄存信息和双倍字长运算可以保证精度，但是它是以花费两倍的存储空间和长的多的多的运算时间为代价的，</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研究更好的方法减少精度损失</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浮点数尾数的下溢处理方法</a:t>
            </a:r>
            <a:endPar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减少运算中的精度损失关键是要处理好运算中尾数超出字长的部分，使之精度损失</a:t>
            </a:r>
            <a:r>
              <a:rPr lang="en-US" altLang="zh-CN"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下溢处理方法</a:t>
            </a:r>
            <a:endPar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截断法、舍入法、恒置“</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、查表舍入法</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273050" indent="-273050">
              <a:spcBef>
                <a:spcPts val="200"/>
              </a:spcBef>
              <a:spcAft>
                <a:spcPts val="200"/>
              </a:spcAft>
              <a:buClr>
                <a:schemeClr val="accent1"/>
              </a:buClr>
              <a:buSzPct val="70000"/>
              <a:buFont typeface="Wingdings" panose="05000000000000000000" pitchFamily="2" charset="2"/>
              <a:buChar char="l"/>
            </a:pPr>
            <a:endParaRPr lang="en-US" altLang="zh-CN"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11" name="直接连接符 10"/>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3"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a:t>
            </a:r>
            <a:endParaRPr lang="zh-CN" altLang="en-US" sz="3400" dirty="0">
              <a:solidFill>
                <a:schemeClr val="dk1">
                  <a:lumMod val="75000"/>
                </a:schemeClr>
              </a:solidFill>
              <a:latin typeface="Arial" panose="020B0604020202020204" pitchFamily="34" charset="0"/>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9" y="1054475"/>
            <a:ext cx="6237174" cy="4596130"/>
          </a:xfrm>
          <a:prstGeom prst="rect">
            <a:avLst/>
          </a:prstGeom>
          <a:noFill/>
        </p:spPr>
        <p:txBody>
          <a:bodyPr wrap="square" rtlCol="0">
            <a:spAutoFit/>
          </a:bodyPr>
          <a:lstStyle/>
          <a:p>
            <a:pPr marL="273050" indent="-273050">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对比方法</a:t>
            </a:r>
            <a:endPar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误差曲线</a:t>
            </a:r>
            <a:endPar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横坐标：处理前的实际值</a:t>
            </a:r>
            <a:endPar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纵坐标：经下溢处理后的结果值</a:t>
            </a:r>
            <a:endPar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虚线：理想的无精度损失曲线</a:t>
            </a:r>
            <a:endPar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圆点：边界状态下处理的“稳态”值</a:t>
            </a:r>
            <a:endPar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273050" indent="-273050">
              <a:spcBef>
                <a:spcPts val="200"/>
              </a:spcBef>
              <a:spcAft>
                <a:spcPts val="200"/>
              </a:spcAft>
              <a:buClr>
                <a:schemeClr val="accent1"/>
              </a:buClr>
              <a:buSzPct val="70000"/>
              <a:buFont typeface="Wingdings" panose="05000000000000000000" pitchFamily="2" charset="2"/>
              <a:buChar char="l"/>
            </a:pPr>
            <a:endParaRPr lang="zh-CN" altLang="en-US"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273050" indent="-273050">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标准</a:t>
            </a:r>
            <a:endPar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最大、最小误差</a:t>
            </a:r>
            <a:endPar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平均误差</a:t>
            </a:r>
            <a:endPar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时间开销</a:t>
            </a:r>
            <a:endPar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marL="704850" lvl="1" indent="-273050">
              <a:spcBef>
                <a:spcPts val="200"/>
              </a:spcBef>
              <a:spcAft>
                <a:spcPts val="200"/>
              </a:spcAft>
              <a:buClr>
                <a:schemeClr val="accent1"/>
              </a:buClr>
              <a:buSzPct val="70000"/>
              <a:buFont typeface="Wingdings" panose="05000000000000000000" pitchFamily="2" charset="2"/>
              <a:buChar char="l"/>
            </a:pPr>
            <a:r>
              <a:rPr lang="zh-CN" altLang="en-US"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硬件开销</a:t>
            </a:r>
            <a:endParaRPr lang="en-US" altLang="zh-CN" sz="20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11" name="直接连接符 10"/>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3"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a:t>
            </a:r>
            <a:endParaRPr lang="zh-CN" altLang="en-US" sz="3400" dirty="0">
              <a:solidFill>
                <a:schemeClr val="dk1">
                  <a:lumMod val="75000"/>
                </a:schemeClr>
              </a:solidFill>
              <a:latin typeface="Arial" panose="020B0604020202020204" pitchFamily="34" charset="0"/>
              <a:sym typeface="+mn-ea"/>
            </a:endParaRPr>
          </a:p>
        </p:txBody>
      </p:sp>
      <p:pic>
        <p:nvPicPr>
          <p:cNvPr id="5" name="图片 4" descr="第十二页图.2"/>
          <p:cNvPicPr>
            <a:picLocks noChangeAspect="1"/>
          </p:cNvPicPr>
          <p:nvPr/>
        </p:nvPicPr>
        <p:blipFill>
          <a:blip r:embed="rId5"/>
          <a:stretch>
            <a:fillRect/>
          </a:stretch>
        </p:blipFill>
        <p:spPr>
          <a:xfrm>
            <a:off x="6696075" y="2807970"/>
            <a:ext cx="3782695" cy="346392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051741" cy="3339376"/>
          </a:xfrm>
          <a:prstGeom prst="rect">
            <a:avLst/>
          </a:prstGeom>
          <a:noFill/>
        </p:spPr>
        <p:txBody>
          <a:bodyPr wrap="square" rtlCol="0">
            <a:spAutoFit/>
          </a:bodyPr>
          <a:lstStyle/>
          <a:p>
            <a:pPr eaLnBrk="1" hangingPunct="1"/>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截断法</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eaLnBrk="1" hangingPunct="1">
              <a:spcBef>
                <a:spcPts val="1800"/>
              </a:spcBef>
              <a:buSzPct val="70000"/>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将尾数超出机器字长的部分去掉</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774700" lvl="1" indent="-342900">
              <a:spcBef>
                <a:spcPts val="1800"/>
              </a:spcBef>
              <a:buSzPct val="70000"/>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以</a:t>
            </a:r>
            <a:r>
              <a:rPr lang="en-US" altLang="zh-CN" sz="2400" dirty="0">
                <a:solidFill>
                  <a:srgbClr val="000000"/>
                </a:solidFill>
                <a:latin typeface="微软雅黑" panose="020B0503020204020204" pitchFamily="34" charset="-122"/>
                <a:ea typeface="微软雅黑" panose="020B0503020204020204" pitchFamily="34" charset="-122"/>
              </a:rPr>
              <a:t>rm=2</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m=2</a:t>
            </a:r>
            <a:r>
              <a:rPr lang="zh-CN" altLang="en-US" sz="2400" dirty="0">
                <a:solidFill>
                  <a:srgbClr val="000000"/>
                </a:solidFill>
                <a:latin typeface="微软雅黑" panose="020B0503020204020204" pitchFamily="34" charset="-122"/>
                <a:ea typeface="微软雅黑" panose="020B0503020204020204" pitchFamily="34" charset="-122"/>
              </a:rPr>
              <a:t>为例讨论最大误差</a:t>
            </a:r>
            <a:endParaRPr lang="zh-CN" altLang="en-US" sz="2400" dirty="0">
              <a:solidFill>
                <a:srgbClr val="000000"/>
              </a:solidFill>
              <a:latin typeface="微软雅黑" panose="020B0503020204020204" pitchFamily="34" charset="-122"/>
              <a:ea typeface="微软雅黑" panose="020B0503020204020204" pitchFamily="34" charset="-122"/>
            </a:endParaRPr>
          </a:p>
          <a:p>
            <a:pPr marL="1206500" lvl="2" indent="-342900" eaLnBrk="1" hangingPunct="1">
              <a:spcBef>
                <a:spcPts val="1800"/>
              </a:spcBef>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在整数时接近于</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1(“11:111…1”</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截断成“</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11:”)</a:t>
            </a:r>
            <a:endPar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1206500" lvl="2" indent="-342900">
              <a:spcBef>
                <a:spcPts val="1800"/>
              </a:spcBef>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在分数时接近于</a:t>
            </a:r>
            <a:r>
              <a:rPr lang="en-US" altLang="zh-CN" sz="2000" dirty="0">
                <a:solidFill>
                  <a:srgbClr val="000000"/>
                </a:solidFill>
                <a:latin typeface="微软雅黑" panose="020B0503020204020204" pitchFamily="34" charset="-122"/>
                <a:ea typeface="微软雅黑" panose="020B0503020204020204" pitchFamily="34" charset="-122"/>
              </a:rPr>
              <a:t>2</a:t>
            </a:r>
            <a:r>
              <a:rPr lang="en-US" altLang="zh-CN" sz="2000" baseline="30000" dirty="0">
                <a:solidFill>
                  <a:srgbClr val="000000"/>
                </a:solidFill>
                <a:latin typeface="微软雅黑" panose="020B0503020204020204" pitchFamily="34" charset="-122"/>
                <a:ea typeface="微软雅黑" panose="020B0503020204020204" pitchFamily="34" charset="-122"/>
              </a:rPr>
              <a:t>-m</a:t>
            </a:r>
            <a:r>
              <a:rPr lang="en-US" altLang="zh-CN" sz="2000" dirty="0">
                <a:solidFill>
                  <a:srgbClr val="000000"/>
                </a:solidFill>
                <a:latin typeface="微软雅黑" panose="020B0503020204020204" pitchFamily="34" charset="-122"/>
                <a:ea typeface="微软雅黑" panose="020B0503020204020204" pitchFamily="34" charset="-122"/>
              </a:rPr>
              <a:t> (“.01:111…1”</a:t>
            </a:r>
            <a:r>
              <a:rPr lang="zh-CN" altLang="en-US" sz="2000" dirty="0">
                <a:solidFill>
                  <a:srgbClr val="000000"/>
                </a:solidFill>
                <a:latin typeface="微软雅黑" panose="020B0503020204020204" pitchFamily="34" charset="-122"/>
                <a:ea typeface="微软雅黑" panose="020B0503020204020204" pitchFamily="34" charset="-122"/>
              </a:rPr>
              <a:t>截断成“</a:t>
            </a:r>
            <a:r>
              <a:rPr lang="en-US" altLang="zh-CN" sz="2000" dirty="0">
                <a:solidFill>
                  <a:srgbClr val="000000"/>
                </a:solidFill>
                <a:latin typeface="微软雅黑" panose="020B0503020204020204" pitchFamily="34" charset="-122"/>
                <a:ea typeface="微软雅黑" panose="020B0503020204020204" pitchFamily="34" charset="-122"/>
              </a:rPr>
              <a:t>.01:”)</a:t>
            </a:r>
            <a:endParaRPr lang="en-US" altLang="zh-CN" sz="2000" dirty="0">
              <a:solidFill>
                <a:srgbClr val="000000"/>
              </a:solidFill>
              <a:latin typeface="微软雅黑" panose="020B0503020204020204" pitchFamily="34" charset="-122"/>
              <a:ea typeface="微软雅黑" panose="020B0503020204020204" pitchFamily="34" charset="-122"/>
            </a:endParaRPr>
          </a:p>
          <a:p>
            <a:pPr marL="774700" lvl="1" indent="-342900" eaLnBrk="1" hangingPunct="1">
              <a:spcBef>
                <a:spcPts val="1800"/>
              </a:spcBef>
              <a:buSzPct val="70000"/>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rPr>
              <a:t>总是产生负误差</a:t>
            </a:r>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12" name="图片 11"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21" name="直接连接符 20"/>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4"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浮点数尾数的下溢处理方法——截断法</a:t>
            </a:r>
            <a:endParaRPr lang="zh-CN" altLang="en-US" sz="3400" dirty="0">
              <a:solidFill>
                <a:schemeClr val="dk1">
                  <a:lumMod val="75000"/>
                </a:schemeClr>
              </a:solidFill>
              <a:latin typeface="Arial" panose="020B0604020202020204" pitchFamily="34" charset="0"/>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240844"/>
            <a:ext cx="9051741" cy="461665"/>
          </a:xfrm>
          <a:prstGeom prst="rect">
            <a:avLst/>
          </a:prstGeom>
          <a:noFill/>
        </p:spPr>
        <p:txBody>
          <a:bodyPr wrap="square" rtlCol="0">
            <a:spAutoFit/>
          </a:bodyPr>
          <a:lstStyle/>
          <a:p>
            <a:pPr>
              <a:spcBef>
                <a:spcPts val="200"/>
              </a:spcBef>
              <a:spcAft>
                <a:spcPts val="200"/>
              </a:spcAft>
              <a:buClr>
                <a:schemeClr val="accent1"/>
              </a:buClr>
              <a:buSzPct val="70000"/>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截断法</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将尾数超出机器字长的部分去掉</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6"/>
          <p:cNvSpPr/>
          <p:nvPr/>
        </p:nvSpPr>
        <p:spPr>
          <a:xfrm>
            <a:off x="2735908" y="2776538"/>
            <a:ext cx="6178550" cy="2981325"/>
          </a:xfrm>
          <a:prstGeom prst="rect">
            <a:avLst/>
          </a:prstGeom>
          <a:noFill/>
          <a:ln w="12700">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无误差   </a:t>
            </a: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xx    ……     xx  00      ……      00</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最小误差   </a:t>
            </a: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xx    ……     xx  00      ……      01</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次小误差   </a:t>
            </a: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xx    ……     xx  00      ……      10</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buClrTx/>
              <a:buFontTx/>
              <a:buNone/>
            </a:pP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buClrTx/>
              <a:buFontTx/>
              <a:buNone/>
            </a:pP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buClrTx/>
              <a:buFontTx/>
              <a:buNone/>
            </a:pP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次大误差   </a:t>
            </a: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xx    ……     xx  11      ……      10</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最大误差   </a:t>
            </a: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xx    ……     xx  11      ……      11</a:t>
            </a:r>
            <a:endPar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3"/>
          <p:cNvSpPr txBox="1"/>
          <p:nvPr/>
        </p:nvSpPr>
        <p:spPr>
          <a:xfrm>
            <a:off x="3326458" y="4038600"/>
            <a:ext cx="259080" cy="860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 name="文本框 8"/>
          <p:cNvSpPr txBox="1"/>
          <p:nvPr/>
        </p:nvSpPr>
        <p:spPr>
          <a:xfrm>
            <a:off x="5077470" y="4038600"/>
            <a:ext cx="259080" cy="860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8" name="文本框 9"/>
          <p:cNvSpPr txBox="1"/>
          <p:nvPr/>
        </p:nvSpPr>
        <p:spPr>
          <a:xfrm>
            <a:off x="7242820" y="4038600"/>
            <a:ext cx="259080" cy="860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marL="0" indent="0">
              <a:lnSpc>
                <a:spcPts val="2000"/>
              </a:lnSpc>
              <a:spcBef>
                <a:spcPct val="0"/>
              </a:spcBef>
              <a:buClrTx/>
              <a:buFontTx/>
              <a:buNone/>
            </a:pPr>
            <a:r>
              <a:rPr lang="en-US" altLang="zh-CN"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9" name="左大括号 5"/>
          <p:cNvSpPr/>
          <p:nvPr/>
        </p:nvSpPr>
        <p:spPr>
          <a:xfrm>
            <a:off x="2303473" y="2807970"/>
            <a:ext cx="584200" cy="2576513"/>
          </a:xfrm>
          <a:prstGeom prst="leftBrace">
            <a:avLst>
              <a:gd name="adj1" fmla="val 61969"/>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微软雅黑" panose="020B0503020204020204" pitchFamily="34" charset="-122"/>
              <a:ea typeface="微软雅黑" panose="020B0503020204020204" pitchFamily="34" charset="-122"/>
            </a:endParaRPr>
          </a:p>
        </p:txBody>
      </p:sp>
      <p:sp>
        <p:nvSpPr>
          <p:cNvPr id="10" name="文本框 7"/>
          <p:cNvSpPr txBox="1"/>
          <p:nvPr/>
        </p:nvSpPr>
        <p:spPr>
          <a:xfrm>
            <a:off x="1706573" y="3495993"/>
            <a:ext cx="492443" cy="12003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400" b="0" dirty="0">
                <a:solidFill>
                  <a:srgbClr val="FF0000"/>
                </a:solidFill>
                <a:latin typeface="微软雅黑" panose="020B0503020204020204" pitchFamily="34" charset="-122"/>
                <a:ea typeface="微软雅黑" panose="020B0503020204020204" pitchFamily="34" charset="-122"/>
              </a:rPr>
              <a:t>负</a:t>
            </a:r>
            <a:endParaRPr lang="en-US" altLang="zh-CN" sz="2400" b="0" dirty="0">
              <a:solidFill>
                <a:srgbClr val="FF0000"/>
              </a:solidFill>
              <a:latin typeface="微软雅黑" panose="020B0503020204020204" pitchFamily="34" charset="-122"/>
              <a:ea typeface="微软雅黑" panose="020B0503020204020204" pitchFamily="34" charset="-122"/>
            </a:endParaRPr>
          </a:p>
          <a:p>
            <a:pPr marL="0" indent="0">
              <a:spcBef>
                <a:spcPct val="0"/>
              </a:spcBef>
              <a:buClrTx/>
              <a:buFontTx/>
              <a:buNone/>
            </a:pPr>
            <a:r>
              <a:rPr lang="zh-CN" altLang="en-US" sz="2400" b="0" dirty="0">
                <a:solidFill>
                  <a:srgbClr val="FF0000"/>
                </a:solidFill>
                <a:latin typeface="微软雅黑" panose="020B0503020204020204" pitchFamily="34" charset="-122"/>
                <a:ea typeface="微软雅黑" panose="020B0503020204020204" pitchFamily="34" charset="-122"/>
              </a:rPr>
              <a:t>误</a:t>
            </a:r>
            <a:endParaRPr lang="en-US" altLang="zh-CN" sz="2400" b="0" dirty="0">
              <a:solidFill>
                <a:srgbClr val="FF0000"/>
              </a:solidFill>
              <a:latin typeface="微软雅黑" panose="020B0503020204020204" pitchFamily="34" charset="-122"/>
              <a:ea typeface="微软雅黑" panose="020B0503020204020204" pitchFamily="34" charset="-122"/>
            </a:endParaRPr>
          </a:p>
          <a:p>
            <a:pPr marL="0" indent="0">
              <a:spcBef>
                <a:spcPct val="0"/>
              </a:spcBef>
              <a:buClrTx/>
              <a:buFontTx/>
              <a:buNone/>
            </a:pPr>
            <a:r>
              <a:rPr lang="zh-CN" altLang="en-US" sz="2400" b="0" dirty="0">
                <a:solidFill>
                  <a:srgbClr val="FF0000"/>
                </a:solidFill>
                <a:latin typeface="微软雅黑" panose="020B0503020204020204" pitchFamily="34" charset="-122"/>
                <a:ea typeface="微软雅黑" panose="020B0503020204020204" pitchFamily="34" charset="-122"/>
              </a:rPr>
              <a:t>差</a:t>
            </a:r>
            <a:endParaRPr lang="zh-CN" altLang="en-US" b="0" dirty="0">
              <a:solidFill>
                <a:srgbClr val="FF0000"/>
              </a:solidFill>
              <a:latin typeface="微软雅黑" panose="020B0503020204020204" pitchFamily="34" charset="-122"/>
              <a:ea typeface="微软雅黑" panose="020B0503020204020204" pitchFamily="34" charset="-122"/>
            </a:endParaRPr>
          </a:p>
        </p:txBody>
      </p:sp>
      <p:sp>
        <p:nvSpPr>
          <p:cNvPr id="11" name="矩形 19"/>
          <p:cNvSpPr/>
          <p:nvPr/>
        </p:nvSpPr>
        <p:spPr>
          <a:xfrm>
            <a:off x="3520829" y="2004210"/>
            <a:ext cx="2055812" cy="439737"/>
          </a:xfrm>
          <a:prstGeom prst="rect">
            <a:avLst/>
          </a:prstGeom>
          <a:noFill/>
          <a:ln w="12700" cap="flat"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位尾数</a:t>
            </a:r>
            <a:endPar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20"/>
          <p:cNvSpPr/>
          <p:nvPr/>
        </p:nvSpPr>
        <p:spPr>
          <a:xfrm>
            <a:off x="5576641" y="2004210"/>
            <a:ext cx="2260600" cy="439737"/>
          </a:xfrm>
          <a:prstGeom prst="rect">
            <a:avLst/>
          </a:prstGeom>
          <a:noFill/>
          <a:ln w="12700" cap="flat" cmpd="sng">
            <a:solidFill>
              <a:srgbClr val="000000"/>
            </a:solidFill>
            <a:prstDash val="dash"/>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位溢出位</a:t>
            </a:r>
            <a:endPar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21" name="直接连接符 20"/>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4"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浮点数尾数的下溢处理方法——截断法</a:t>
            </a:r>
            <a:endParaRPr lang="zh-CN" altLang="en-US" sz="3400" dirty="0">
              <a:solidFill>
                <a:schemeClr val="dk1">
                  <a:lumMod val="75000"/>
                </a:schemeClr>
              </a:solidFill>
              <a:latin typeface="Arial" panose="020B0604020202020204" pitchFamily="34" charset="0"/>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
          <p:cNvSpPr txBox="1"/>
          <p:nvPr/>
        </p:nvSpPr>
        <p:spPr>
          <a:xfrm>
            <a:off x="4866005" y="5692775"/>
            <a:ext cx="1012825" cy="36703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sz="2000" dirty="0">
                <a:solidFill>
                  <a:srgbClr val="000000"/>
                </a:solidFill>
                <a:latin typeface="微软雅黑" panose="020B0503020204020204" pitchFamily="34" charset="-122"/>
                <a:ea typeface="微软雅黑" panose="020B0503020204020204" pitchFamily="34" charset="-122"/>
              </a:rPr>
              <a:t>截断法</a:t>
            </a:r>
            <a:endParaRPr lang="zh-CN" altLang="en-US" sz="2000" dirty="0">
              <a:solidFill>
                <a:srgbClr val="000000"/>
              </a:solidFill>
              <a:latin typeface="微软雅黑" panose="020B0503020204020204" pitchFamily="34" charset="-122"/>
              <a:ea typeface="微软雅黑" panose="020B0503020204020204" pitchFamily="34" charset="-122"/>
            </a:endParaRPr>
          </a:p>
        </p:txBody>
      </p:sp>
      <p:grpSp>
        <p:nvGrpSpPr>
          <p:cNvPr id="31" name="Group 39"/>
          <p:cNvGrpSpPr/>
          <p:nvPr/>
        </p:nvGrpSpPr>
        <p:grpSpPr>
          <a:xfrm>
            <a:off x="2589212" y="1182689"/>
            <a:ext cx="5610225" cy="4311650"/>
            <a:chOff x="786" y="745"/>
            <a:chExt cx="3534" cy="2716"/>
          </a:xfrm>
        </p:grpSpPr>
        <p:sp>
          <p:nvSpPr>
            <p:cNvPr id="49" name="Line 4"/>
            <p:cNvSpPr/>
            <p:nvPr/>
          </p:nvSpPr>
          <p:spPr>
            <a:xfrm>
              <a:off x="1050" y="3225"/>
              <a:ext cx="3270" cy="0"/>
            </a:xfrm>
            <a:prstGeom prst="line">
              <a:avLst/>
            </a:prstGeom>
            <a:ln w="38100" cap="flat" cmpd="sng">
              <a:solidFill>
                <a:srgbClr val="000000"/>
              </a:solidFill>
              <a:prstDash val="solid"/>
              <a:headEnd type="none" w="med" len="med"/>
              <a:tailEnd type="triangle" w="lg" len="lg"/>
            </a:ln>
          </p:spPr>
        </p:sp>
        <p:sp>
          <p:nvSpPr>
            <p:cNvPr id="50" name="Line 5"/>
            <p:cNvSpPr/>
            <p:nvPr/>
          </p:nvSpPr>
          <p:spPr>
            <a:xfrm flipV="1">
              <a:off x="1068" y="745"/>
              <a:ext cx="9" cy="2480"/>
            </a:xfrm>
            <a:prstGeom prst="line">
              <a:avLst/>
            </a:prstGeom>
            <a:ln w="38100" cap="flat" cmpd="sng">
              <a:solidFill>
                <a:srgbClr val="000000"/>
              </a:solidFill>
              <a:prstDash val="solid"/>
              <a:headEnd type="none" w="med" len="med"/>
              <a:tailEnd type="triangle" w="lg" len="lg"/>
            </a:ln>
          </p:spPr>
        </p:sp>
        <p:sp>
          <p:nvSpPr>
            <p:cNvPr id="51" name="Line 6"/>
            <p:cNvSpPr/>
            <p:nvPr/>
          </p:nvSpPr>
          <p:spPr>
            <a:xfrm>
              <a:off x="1383" y="3122"/>
              <a:ext cx="0" cy="112"/>
            </a:xfrm>
            <a:prstGeom prst="line">
              <a:avLst/>
            </a:prstGeom>
            <a:ln w="25400" cap="flat" cmpd="sng">
              <a:solidFill>
                <a:srgbClr val="000000"/>
              </a:solidFill>
              <a:prstDash val="solid"/>
              <a:headEnd type="none" w="med" len="med"/>
              <a:tailEnd type="none" w="med" len="med"/>
            </a:ln>
          </p:spPr>
        </p:sp>
        <p:sp>
          <p:nvSpPr>
            <p:cNvPr id="52" name="Line 7"/>
            <p:cNvSpPr/>
            <p:nvPr/>
          </p:nvSpPr>
          <p:spPr>
            <a:xfrm>
              <a:off x="1695" y="3128"/>
              <a:ext cx="0" cy="112"/>
            </a:xfrm>
            <a:prstGeom prst="line">
              <a:avLst/>
            </a:prstGeom>
            <a:ln w="25400" cap="flat" cmpd="sng">
              <a:solidFill>
                <a:srgbClr val="000000"/>
              </a:solidFill>
              <a:prstDash val="solid"/>
              <a:headEnd type="none" w="med" len="med"/>
              <a:tailEnd type="none" w="med" len="med"/>
            </a:ln>
          </p:spPr>
        </p:sp>
        <p:sp>
          <p:nvSpPr>
            <p:cNvPr id="53" name="Line 8"/>
            <p:cNvSpPr/>
            <p:nvPr/>
          </p:nvSpPr>
          <p:spPr>
            <a:xfrm>
              <a:off x="1998" y="3125"/>
              <a:ext cx="0" cy="112"/>
            </a:xfrm>
            <a:prstGeom prst="line">
              <a:avLst/>
            </a:prstGeom>
            <a:ln w="25400" cap="flat" cmpd="sng">
              <a:solidFill>
                <a:srgbClr val="000000"/>
              </a:solidFill>
              <a:prstDash val="solid"/>
              <a:headEnd type="none" w="med" len="med"/>
              <a:tailEnd type="none" w="med" len="med"/>
            </a:ln>
          </p:spPr>
        </p:sp>
        <p:sp>
          <p:nvSpPr>
            <p:cNvPr id="54" name="Line 9"/>
            <p:cNvSpPr/>
            <p:nvPr/>
          </p:nvSpPr>
          <p:spPr>
            <a:xfrm>
              <a:off x="2292" y="3122"/>
              <a:ext cx="0" cy="112"/>
            </a:xfrm>
            <a:prstGeom prst="line">
              <a:avLst/>
            </a:prstGeom>
            <a:ln w="25400" cap="flat" cmpd="sng">
              <a:solidFill>
                <a:srgbClr val="000000"/>
              </a:solidFill>
              <a:prstDash val="solid"/>
              <a:headEnd type="none" w="med" len="med"/>
              <a:tailEnd type="none" w="med" len="med"/>
            </a:ln>
          </p:spPr>
        </p:sp>
        <p:sp>
          <p:nvSpPr>
            <p:cNvPr id="56" name="Line 10"/>
            <p:cNvSpPr/>
            <p:nvPr/>
          </p:nvSpPr>
          <p:spPr>
            <a:xfrm>
              <a:off x="2595" y="3119"/>
              <a:ext cx="0" cy="112"/>
            </a:xfrm>
            <a:prstGeom prst="line">
              <a:avLst/>
            </a:prstGeom>
            <a:ln w="25400" cap="flat" cmpd="sng">
              <a:solidFill>
                <a:srgbClr val="000000"/>
              </a:solidFill>
              <a:prstDash val="solid"/>
              <a:headEnd type="none" w="med" len="med"/>
              <a:tailEnd type="none" w="med" len="med"/>
            </a:ln>
          </p:spPr>
        </p:sp>
        <p:sp>
          <p:nvSpPr>
            <p:cNvPr id="57" name="Line 11"/>
            <p:cNvSpPr/>
            <p:nvPr/>
          </p:nvSpPr>
          <p:spPr>
            <a:xfrm>
              <a:off x="2901" y="3122"/>
              <a:ext cx="0" cy="112"/>
            </a:xfrm>
            <a:prstGeom prst="line">
              <a:avLst/>
            </a:prstGeom>
            <a:ln w="25400" cap="flat" cmpd="sng">
              <a:solidFill>
                <a:srgbClr val="000000"/>
              </a:solidFill>
              <a:prstDash val="solid"/>
              <a:headEnd type="none" w="med" len="med"/>
              <a:tailEnd type="none" w="med" len="med"/>
            </a:ln>
          </p:spPr>
        </p:sp>
        <p:sp>
          <p:nvSpPr>
            <p:cNvPr id="58" name="Line 12"/>
            <p:cNvSpPr/>
            <p:nvPr/>
          </p:nvSpPr>
          <p:spPr>
            <a:xfrm>
              <a:off x="3208" y="3125"/>
              <a:ext cx="0" cy="112"/>
            </a:xfrm>
            <a:prstGeom prst="line">
              <a:avLst/>
            </a:prstGeom>
            <a:ln w="25400" cap="flat" cmpd="sng">
              <a:solidFill>
                <a:srgbClr val="000000"/>
              </a:solidFill>
              <a:prstDash val="solid"/>
              <a:headEnd type="none" w="med" len="med"/>
              <a:tailEnd type="none" w="med" len="med"/>
            </a:ln>
          </p:spPr>
        </p:sp>
        <p:sp>
          <p:nvSpPr>
            <p:cNvPr id="59" name="Line 13"/>
            <p:cNvSpPr/>
            <p:nvPr/>
          </p:nvSpPr>
          <p:spPr>
            <a:xfrm>
              <a:off x="3497" y="3119"/>
              <a:ext cx="0" cy="112"/>
            </a:xfrm>
            <a:prstGeom prst="line">
              <a:avLst/>
            </a:prstGeom>
            <a:ln w="25400" cap="flat" cmpd="sng">
              <a:solidFill>
                <a:srgbClr val="000000"/>
              </a:solidFill>
              <a:prstDash val="solid"/>
              <a:headEnd type="none" w="med" len="med"/>
              <a:tailEnd type="none" w="med" len="med"/>
            </a:ln>
          </p:spPr>
        </p:sp>
        <p:sp>
          <p:nvSpPr>
            <p:cNvPr id="60" name="Line 14"/>
            <p:cNvSpPr/>
            <p:nvPr/>
          </p:nvSpPr>
          <p:spPr>
            <a:xfrm>
              <a:off x="3773" y="3125"/>
              <a:ext cx="0" cy="112"/>
            </a:xfrm>
            <a:prstGeom prst="line">
              <a:avLst/>
            </a:prstGeom>
            <a:ln w="25400" cap="flat" cmpd="sng">
              <a:solidFill>
                <a:srgbClr val="000000"/>
              </a:solidFill>
              <a:prstDash val="solid"/>
              <a:headEnd type="none" w="med" len="med"/>
              <a:tailEnd type="none" w="med" len="med"/>
            </a:ln>
          </p:spPr>
        </p:sp>
        <p:sp>
          <p:nvSpPr>
            <p:cNvPr id="61" name="Text Box 15"/>
            <p:cNvSpPr txBox="1"/>
            <p:nvPr/>
          </p:nvSpPr>
          <p:spPr>
            <a:xfrm>
              <a:off x="1139"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2" name="Text Box 16"/>
            <p:cNvSpPr txBox="1"/>
            <p:nvPr/>
          </p:nvSpPr>
          <p:spPr>
            <a:xfrm>
              <a:off x="1487" y="3229"/>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00:1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63" name="Text Box 18"/>
            <p:cNvSpPr txBox="1"/>
            <p:nvPr/>
          </p:nvSpPr>
          <p:spPr>
            <a:xfrm>
              <a:off x="1787"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4" name="Text Box 19"/>
            <p:cNvSpPr txBox="1"/>
            <p:nvPr/>
          </p:nvSpPr>
          <p:spPr>
            <a:xfrm>
              <a:off x="2108" y="3224"/>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01:1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65" name="Text Box 20"/>
            <p:cNvSpPr txBox="1"/>
            <p:nvPr/>
          </p:nvSpPr>
          <p:spPr>
            <a:xfrm>
              <a:off x="2411" y="3230"/>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6" name="Text Box 21"/>
            <p:cNvSpPr txBox="1"/>
            <p:nvPr/>
          </p:nvSpPr>
          <p:spPr>
            <a:xfrm>
              <a:off x="2709" y="3222"/>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10:1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67" name="Text Box 22"/>
            <p:cNvSpPr txBox="1"/>
            <p:nvPr/>
          </p:nvSpPr>
          <p:spPr>
            <a:xfrm>
              <a:off x="3018" y="3227"/>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8" name="Text Box 23"/>
            <p:cNvSpPr txBox="1"/>
            <p:nvPr/>
          </p:nvSpPr>
          <p:spPr>
            <a:xfrm>
              <a:off x="3309" y="3230"/>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11:1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69" name="Text Box 24"/>
            <p:cNvSpPr txBox="1"/>
            <p:nvPr/>
          </p:nvSpPr>
          <p:spPr>
            <a:xfrm>
              <a:off x="3591"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70" name="Line 25"/>
            <p:cNvSpPr/>
            <p:nvPr/>
          </p:nvSpPr>
          <p:spPr>
            <a:xfrm>
              <a:off x="1059" y="2898"/>
              <a:ext cx="148" cy="0"/>
            </a:xfrm>
            <a:prstGeom prst="line">
              <a:avLst/>
            </a:prstGeom>
            <a:ln w="25400" cap="flat" cmpd="sng">
              <a:solidFill>
                <a:srgbClr val="000000"/>
              </a:solidFill>
              <a:prstDash val="solid"/>
              <a:headEnd type="none" w="med" len="med"/>
              <a:tailEnd type="none" w="med" len="med"/>
            </a:ln>
          </p:spPr>
        </p:sp>
        <p:sp>
          <p:nvSpPr>
            <p:cNvPr id="71" name="Line 26"/>
            <p:cNvSpPr/>
            <p:nvPr/>
          </p:nvSpPr>
          <p:spPr>
            <a:xfrm>
              <a:off x="1056" y="2292"/>
              <a:ext cx="148" cy="0"/>
            </a:xfrm>
            <a:prstGeom prst="line">
              <a:avLst/>
            </a:prstGeom>
            <a:ln w="25400" cap="flat" cmpd="sng">
              <a:solidFill>
                <a:srgbClr val="000000"/>
              </a:solidFill>
              <a:prstDash val="solid"/>
              <a:headEnd type="none" w="med" len="med"/>
              <a:tailEnd type="none" w="med" len="med"/>
            </a:ln>
          </p:spPr>
        </p:sp>
        <p:sp>
          <p:nvSpPr>
            <p:cNvPr id="72" name="Line 27"/>
            <p:cNvSpPr/>
            <p:nvPr/>
          </p:nvSpPr>
          <p:spPr>
            <a:xfrm>
              <a:off x="1062" y="1713"/>
              <a:ext cx="148" cy="0"/>
            </a:xfrm>
            <a:prstGeom prst="line">
              <a:avLst/>
            </a:prstGeom>
            <a:ln w="25400" cap="flat" cmpd="sng">
              <a:solidFill>
                <a:srgbClr val="000000"/>
              </a:solidFill>
              <a:prstDash val="solid"/>
              <a:headEnd type="none" w="med" len="med"/>
              <a:tailEnd type="none" w="med" len="med"/>
            </a:ln>
          </p:spPr>
        </p:sp>
        <p:sp>
          <p:nvSpPr>
            <p:cNvPr id="73" name="Line 28"/>
            <p:cNvSpPr/>
            <p:nvPr/>
          </p:nvSpPr>
          <p:spPr>
            <a:xfrm>
              <a:off x="1068" y="1062"/>
              <a:ext cx="148" cy="0"/>
            </a:xfrm>
            <a:prstGeom prst="line">
              <a:avLst/>
            </a:prstGeom>
            <a:ln w="25400" cap="flat" cmpd="sng">
              <a:solidFill>
                <a:srgbClr val="000000"/>
              </a:solidFill>
              <a:prstDash val="solid"/>
              <a:headEnd type="none" w="med" len="med"/>
              <a:tailEnd type="none" w="med" len="med"/>
            </a:ln>
          </p:spPr>
        </p:sp>
        <p:sp>
          <p:nvSpPr>
            <p:cNvPr id="74" name="Text Box 29"/>
            <p:cNvSpPr txBox="1"/>
            <p:nvPr/>
          </p:nvSpPr>
          <p:spPr>
            <a:xfrm>
              <a:off x="786" y="2798"/>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75" name="Text Box 30"/>
            <p:cNvSpPr txBox="1"/>
            <p:nvPr/>
          </p:nvSpPr>
          <p:spPr>
            <a:xfrm>
              <a:off x="786" y="2175"/>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01</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76" name="Text Box 31"/>
            <p:cNvSpPr txBox="1"/>
            <p:nvPr/>
          </p:nvSpPr>
          <p:spPr>
            <a:xfrm>
              <a:off x="788" y="1579"/>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77" name="Text Box 32"/>
            <p:cNvSpPr txBox="1"/>
            <p:nvPr/>
          </p:nvSpPr>
          <p:spPr>
            <a:xfrm>
              <a:off x="790" y="947"/>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11</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grpSp>
      <p:sp>
        <p:nvSpPr>
          <p:cNvPr id="78" name="AutoShape 34"/>
          <p:cNvSpPr/>
          <p:nvPr/>
        </p:nvSpPr>
        <p:spPr>
          <a:xfrm>
            <a:off x="3436937" y="4530726"/>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79" name="AutoShape 35"/>
          <p:cNvSpPr/>
          <p:nvPr/>
        </p:nvSpPr>
        <p:spPr>
          <a:xfrm>
            <a:off x="4344987" y="3617914"/>
            <a:ext cx="161925" cy="147637"/>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80" name="AutoShape 36"/>
          <p:cNvSpPr/>
          <p:nvPr/>
        </p:nvSpPr>
        <p:spPr>
          <a:xfrm>
            <a:off x="5316537" y="2651126"/>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81" name="AutoShape 37"/>
          <p:cNvSpPr/>
          <p:nvPr/>
        </p:nvSpPr>
        <p:spPr>
          <a:xfrm>
            <a:off x="6413500" y="1539876"/>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82" name="Line 38"/>
          <p:cNvSpPr/>
          <p:nvPr/>
        </p:nvSpPr>
        <p:spPr>
          <a:xfrm flipV="1">
            <a:off x="3022600" y="1341439"/>
            <a:ext cx="3746500" cy="3746500"/>
          </a:xfrm>
          <a:prstGeom prst="line">
            <a:avLst/>
          </a:prstGeom>
          <a:ln w="25400" cap="flat" cmpd="sng">
            <a:solidFill>
              <a:srgbClr val="000000"/>
            </a:solidFill>
            <a:prstDash val="sysDot"/>
            <a:headEnd type="none" w="med" len="med"/>
            <a:tailEnd type="none" w="med" len="med"/>
          </a:ln>
        </p:spPr>
      </p:sp>
      <p:sp>
        <p:nvSpPr>
          <p:cNvPr id="83" name="Line 42"/>
          <p:cNvSpPr/>
          <p:nvPr/>
        </p:nvSpPr>
        <p:spPr>
          <a:xfrm>
            <a:off x="3524250" y="4616451"/>
            <a:ext cx="973137" cy="0"/>
          </a:xfrm>
          <a:prstGeom prst="line">
            <a:avLst/>
          </a:prstGeom>
          <a:ln w="25400" cap="flat" cmpd="sng">
            <a:solidFill>
              <a:srgbClr val="000000"/>
            </a:solidFill>
            <a:prstDash val="solid"/>
            <a:headEnd type="none" w="med" len="med"/>
            <a:tailEnd type="none" w="med" len="med"/>
          </a:ln>
        </p:spPr>
      </p:sp>
      <p:sp>
        <p:nvSpPr>
          <p:cNvPr id="84" name="Line 44"/>
          <p:cNvSpPr/>
          <p:nvPr/>
        </p:nvSpPr>
        <p:spPr>
          <a:xfrm>
            <a:off x="4429125" y="3692526"/>
            <a:ext cx="989012" cy="0"/>
          </a:xfrm>
          <a:prstGeom prst="line">
            <a:avLst/>
          </a:prstGeom>
          <a:ln w="25400" cap="flat" cmpd="sng">
            <a:solidFill>
              <a:srgbClr val="000000"/>
            </a:solidFill>
            <a:prstDash val="solid"/>
            <a:headEnd type="none" w="med" len="med"/>
            <a:tailEnd type="none" w="med" len="med"/>
          </a:ln>
        </p:spPr>
      </p:sp>
      <p:sp>
        <p:nvSpPr>
          <p:cNvPr id="85" name="Line 45"/>
          <p:cNvSpPr/>
          <p:nvPr/>
        </p:nvSpPr>
        <p:spPr>
          <a:xfrm>
            <a:off x="5376862" y="2708276"/>
            <a:ext cx="1092200" cy="0"/>
          </a:xfrm>
          <a:prstGeom prst="line">
            <a:avLst/>
          </a:prstGeom>
          <a:ln w="25400" cap="flat" cmpd="sng">
            <a:solidFill>
              <a:srgbClr val="000000"/>
            </a:solidFill>
            <a:prstDash val="solid"/>
            <a:headEnd type="none" w="med" len="med"/>
            <a:tailEnd type="none" w="med" len="med"/>
          </a:ln>
        </p:spPr>
      </p:sp>
      <p:sp>
        <p:nvSpPr>
          <p:cNvPr id="86" name="Line 46"/>
          <p:cNvSpPr/>
          <p:nvPr/>
        </p:nvSpPr>
        <p:spPr>
          <a:xfrm>
            <a:off x="6470650" y="1625601"/>
            <a:ext cx="1092200" cy="0"/>
          </a:xfrm>
          <a:prstGeom prst="line">
            <a:avLst/>
          </a:prstGeom>
          <a:ln w="25400" cap="flat" cmpd="sng">
            <a:solidFill>
              <a:srgbClr val="000000"/>
            </a:solidFill>
            <a:prstDash val="solid"/>
            <a:headEnd type="none" w="med" len="med"/>
            <a:tailEnd type="none" w="med" len="med"/>
          </a:ln>
        </p:spPr>
      </p:sp>
      <p:sp>
        <p:nvSpPr>
          <p:cNvPr id="87" name="Line 47"/>
          <p:cNvSpPr/>
          <p:nvPr/>
        </p:nvSpPr>
        <p:spPr>
          <a:xfrm>
            <a:off x="4465637" y="3673476"/>
            <a:ext cx="0" cy="973138"/>
          </a:xfrm>
          <a:prstGeom prst="line">
            <a:avLst/>
          </a:prstGeom>
          <a:ln w="25400" cap="flat" cmpd="sng">
            <a:solidFill>
              <a:srgbClr val="000000"/>
            </a:solidFill>
            <a:prstDash val="dash"/>
            <a:headEnd type="none" w="med" len="med"/>
            <a:tailEnd type="none" w="med" len="med"/>
          </a:ln>
        </p:spPr>
      </p:sp>
      <p:sp>
        <p:nvSpPr>
          <p:cNvPr id="88" name="Line 48"/>
          <p:cNvSpPr/>
          <p:nvPr/>
        </p:nvSpPr>
        <p:spPr>
          <a:xfrm>
            <a:off x="5386387" y="2735264"/>
            <a:ext cx="0" cy="973137"/>
          </a:xfrm>
          <a:prstGeom prst="line">
            <a:avLst/>
          </a:prstGeom>
          <a:ln w="25400" cap="flat" cmpd="sng">
            <a:solidFill>
              <a:srgbClr val="000000"/>
            </a:solidFill>
            <a:prstDash val="dash"/>
            <a:headEnd type="none" w="med" len="med"/>
            <a:tailEnd type="none" w="med" len="med"/>
          </a:ln>
        </p:spPr>
      </p:sp>
      <p:sp>
        <p:nvSpPr>
          <p:cNvPr id="89" name="Line 49"/>
          <p:cNvSpPr/>
          <p:nvPr/>
        </p:nvSpPr>
        <p:spPr>
          <a:xfrm>
            <a:off x="6481762" y="1649414"/>
            <a:ext cx="0" cy="1062037"/>
          </a:xfrm>
          <a:prstGeom prst="line">
            <a:avLst/>
          </a:prstGeom>
          <a:ln w="25400" cap="flat" cmpd="sng">
            <a:solidFill>
              <a:srgbClr val="000000"/>
            </a:solidFill>
            <a:prstDash val="dash"/>
            <a:headEnd type="none" w="med" len="med"/>
            <a:tailEnd type="none" w="med" len="med"/>
          </a:ln>
        </p:spPr>
      </p:sp>
      <p:sp>
        <p:nvSpPr>
          <p:cNvPr id="90" name="Line 50"/>
          <p:cNvSpPr/>
          <p:nvPr/>
        </p:nvSpPr>
        <p:spPr>
          <a:xfrm>
            <a:off x="3749675" y="4327526"/>
            <a:ext cx="0" cy="790575"/>
          </a:xfrm>
          <a:prstGeom prst="line">
            <a:avLst/>
          </a:prstGeom>
          <a:ln w="25400" cap="flat" cmpd="sng">
            <a:solidFill>
              <a:srgbClr val="000000"/>
            </a:solidFill>
            <a:prstDash val="dash"/>
            <a:headEnd type="none" w="med" len="med"/>
            <a:tailEnd type="none" w="med" len="med"/>
          </a:ln>
        </p:spPr>
      </p:sp>
      <p:pic>
        <p:nvPicPr>
          <p:cNvPr id="2" name="图片 1"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21" name="直接连接符 20"/>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4"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浮点数尾数的下溢处理方法——截断法</a:t>
            </a:r>
            <a:endParaRPr lang="zh-CN" altLang="en-US" sz="3400" dirty="0">
              <a:solidFill>
                <a:schemeClr val="dk1">
                  <a:lumMod val="75000"/>
                </a:schemeClr>
              </a:solidFill>
              <a:latin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strVal val="2/3*#ppt_w"/>
                                          </p:val>
                                        </p:tav>
                                        <p:tav tm="100000">
                                          <p:val>
                                            <p:strVal val="#ppt_w"/>
                                          </p:val>
                                        </p:tav>
                                      </p:tavLst>
                                    </p:anim>
                                    <p:anim calcmode="lin" valueType="num">
                                      <p:cBhvr>
                                        <p:cTn id="8" dur="500" fill="hold"/>
                                        <p:tgtEl>
                                          <p:spTgt spid="8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wipe(down)">
                                      <p:cBhvr>
                                        <p:cTn id="13" dur="500"/>
                                        <p:tgtEl>
                                          <p:spTgt spid="9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blinds(horizontal)">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wipe(left)">
                                      <p:cBhvr>
                                        <p:cTn id="23" dur="5000"/>
                                        <p:tgtEl>
                                          <p:spTgt spid="8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linds(horizontal)">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left)">
                                      <p:cBhvr>
                                        <p:cTn id="33" dur="5000"/>
                                        <p:tgtEl>
                                          <p:spTgt spid="8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blinds(horizontal)">
                                      <p:cBhvr>
                                        <p:cTn id="38" dur="5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left)">
                                      <p:cBhvr>
                                        <p:cTn id="43" dur="5000"/>
                                        <p:tgtEl>
                                          <p:spTgt spid="8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blinds(horizontal)">
                                      <p:cBhvr>
                                        <p:cTn id="48" dur="500"/>
                                        <p:tgtEl>
                                          <p:spTgt spid="8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6"/>
                                        </p:tgtEl>
                                        <p:attrNameLst>
                                          <p:attrName>style.visibility</p:attrName>
                                        </p:attrNameLst>
                                      </p:cBhvr>
                                      <p:to>
                                        <p:strVal val="visible"/>
                                      </p:to>
                                    </p:set>
                                    <p:animEffect transition="in" filter="wipe(left)">
                                      <p:cBhvr>
                                        <p:cTn id="53" dur="5000"/>
                                        <p:tgtEl>
                                          <p:spTgt spid="8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wipe(up)">
                                      <p:cBhvr>
                                        <p:cTn id="58" dur="500"/>
                                        <p:tgtEl>
                                          <p:spTgt spid="87"/>
                                        </p:tgtEl>
                                      </p:cBhvr>
                                    </p:animEffect>
                                  </p:childTnLst>
                                </p:cTn>
                              </p:par>
                              <p:par>
                                <p:cTn id="59" presetID="22" presetClass="entr" presetSubtype="1" fill="hold" nodeType="withEffect">
                                  <p:stCondLst>
                                    <p:cond delay="0"/>
                                  </p:stCondLst>
                                  <p:childTnLst>
                                    <p:set>
                                      <p:cBhvr>
                                        <p:cTn id="60" dur="1" fill="hold">
                                          <p:stCondLst>
                                            <p:cond delay="0"/>
                                          </p:stCondLst>
                                        </p:cTn>
                                        <p:tgtEl>
                                          <p:spTgt spid="88"/>
                                        </p:tgtEl>
                                        <p:attrNameLst>
                                          <p:attrName>style.visibility</p:attrName>
                                        </p:attrNameLst>
                                      </p:cBhvr>
                                      <p:to>
                                        <p:strVal val="visible"/>
                                      </p:to>
                                    </p:set>
                                    <p:animEffect transition="in" filter="wipe(up)">
                                      <p:cBhvr>
                                        <p:cTn id="61" dur="500"/>
                                        <p:tgtEl>
                                          <p:spTgt spid="88"/>
                                        </p:tgtEl>
                                      </p:cBhvr>
                                    </p:animEffect>
                                  </p:childTnLst>
                                </p:cTn>
                              </p:par>
                              <p:par>
                                <p:cTn id="62" presetID="22" presetClass="entr" presetSubtype="1" fill="hold"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up)">
                                      <p:cBhvr>
                                        <p:cTn id="6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21" name="直接连接符 20"/>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4"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浮点数尾数的下溢处理方法——截断法</a:t>
            </a:r>
            <a:endParaRPr lang="zh-CN" altLang="en-US" sz="3400" dirty="0">
              <a:solidFill>
                <a:schemeClr val="dk1">
                  <a:lumMod val="75000"/>
                </a:schemeClr>
              </a:solidFill>
              <a:latin typeface="Arial" panose="020B0604020202020204" pitchFamily="34" charset="0"/>
              <a:sym typeface="+mn-ea"/>
            </a:endParaRPr>
          </a:p>
        </p:txBody>
      </p:sp>
      <p:sp>
        <p:nvSpPr>
          <p:cNvPr id="4" name="TextBox 30"/>
          <p:cNvSpPr txBox="1"/>
          <p:nvPr/>
        </p:nvSpPr>
        <p:spPr>
          <a:xfrm>
            <a:off x="863587" y="1439887"/>
            <a:ext cx="9793088" cy="2498954"/>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en-US" altLang="zh-CN" sz="2400" b="1" dirty="0">
                <a:solidFill>
                  <a:schemeClr val="accent1"/>
                </a:solidFill>
                <a:latin typeface="微软雅黑" panose="020B0503020204020204" pitchFamily="34" charset="-122"/>
                <a:ea typeface="微软雅黑" panose="020B0503020204020204" pitchFamily="34" charset="-122"/>
              </a:rPr>
              <a:t>(2) </a:t>
            </a:r>
            <a:r>
              <a:rPr lang="zh-CN" altLang="en-US" sz="2400" b="1" dirty="0">
                <a:solidFill>
                  <a:schemeClr val="accent1"/>
                </a:solidFill>
                <a:latin typeface="微软雅黑" panose="020B0503020204020204" pitchFamily="34" charset="-122"/>
                <a:ea typeface="微软雅黑" panose="020B0503020204020204" pitchFamily="34" charset="-122"/>
              </a:rPr>
              <a:t>截断法</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latin typeface="Times New Roman" panose="02020603050405020304" pitchFamily="18" charset="0"/>
                <a:ea typeface="微软雅黑" panose="020B0503020204020204" pitchFamily="34" charset="-122"/>
              </a:rPr>
              <a:t>优点</a:t>
            </a:r>
            <a:endParaRPr lang="zh-CN" altLang="en-US" sz="2400" b="1" dirty="0">
              <a:solidFill>
                <a:srgbClr val="FF0000"/>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实现简单，不增加硬件，不需要处理时间</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latin typeface="Times New Roman" panose="02020603050405020304" pitchFamily="18" charset="0"/>
                <a:ea typeface="微软雅黑" panose="020B0503020204020204" pitchFamily="34" charset="-122"/>
              </a:rPr>
              <a:t>缺点</a:t>
            </a:r>
            <a:endParaRPr lang="zh-CN" altLang="en-US" sz="2000" b="1" dirty="0">
              <a:solidFill>
                <a:schemeClr val="accent1"/>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最大误差较大，且平均误差大且无法调节，因而已很少使用</a:t>
            </a:r>
            <a:endParaRPr lang="zh-CN" altLang="en-US" sz="2000" dirty="0">
              <a:solidFill>
                <a:schemeClr val="accent1"/>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340291"/>
            <a:ext cx="9477534" cy="3905685"/>
          </a:xfrm>
          <a:prstGeom prst="rect">
            <a:avLst/>
          </a:prstGeom>
          <a:noFill/>
        </p:spPr>
        <p:txBody>
          <a:bodyPr wrap="square" rtlCol="0">
            <a:spAutoFit/>
          </a:bodyPr>
          <a:lstStyle/>
          <a:p>
            <a:pPr eaLnBrk="1" hangingPunct="1"/>
            <a:r>
              <a:rPr lang="en-US" altLang="zh-CN" sz="2400" b="1"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chemeClr val="accent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舍入法</a:t>
            </a:r>
            <a:endParaRPr lang="zh-CN" altLang="en-US" sz="2400" b="1" dirty="0">
              <a:solidFill>
                <a:schemeClr val="accent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marL="717550" lvl="1" indent="-285750" eaLnBrk="1" hangingPunct="1">
              <a:lnSpc>
                <a:spcPct val="130000"/>
              </a:lnSpc>
              <a:spcBef>
                <a:spcPts val="200"/>
              </a:spcBef>
              <a:spcAft>
                <a:spcPts val="200"/>
              </a:spcAft>
              <a:buFont typeface="Wingdings" panose="05000000000000000000" pitchFamily="2" charset="2"/>
              <a:buChar char="l"/>
            </a:pPr>
            <a:r>
              <a:rPr lang="zh-CN" altLang="en-US" sz="24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在机器运算的规定字长之外增设一位附加位，存放溢出部分的最高位，每当进行尾数下溢处理时，将附加位加</a:t>
            </a:r>
            <a:r>
              <a:rPr lang="en-US" altLang="zh-CN" sz="24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整数加</a:t>
            </a:r>
            <a:r>
              <a:rPr lang="en-US" altLang="zh-CN" sz="24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0.5</a:t>
            </a:r>
            <a:r>
              <a:rPr lang="zh-CN" altLang="en-US" sz="24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，分数加</a:t>
            </a:r>
            <a:r>
              <a:rPr lang="en-US" altLang="zh-CN" sz="24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aseline="300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-(m+1)</a:t>
            </a:r>
            <a:r>
              <a:rPr lang="en-US" altLang="zh-CN" sz="24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marL="717550" lvl="1" indent="-285750" eaLnBrk="1" hangingPunct="1">
              <a:lnSpc>
                <a:spcPct val="130000"/>
              </a:lnSpc>
              <a:spcBef>
                <a:spcPts val="200"/>
              </a:spcBef>
              <a:spcAft>
                <a:spcPts val="200"/>
              </a:spcAft>
              <a:buFont typeface="Wingdings" panose="05000000000000000000" pitchFamily="2" charset="2"/>
              <a:buChar char="l"/>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例如</a:t>
            </a:r>
            <a:endPar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marL="1149350" lvl="2" indent="-285750" eaLnBrk="1" hangingPunct="1">
              <a:lnSpc>
                <a:spcPct val="130000"/>
              </a:lnSpc>
              <a:spcBef>
                <a:spcPts val="200"/>
              </a:spcBef>
              <a:spcAft>
                <a:spcPts val="200"/>
              </a:spcAft>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整数：“</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10:10…0</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”舍入成“</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 </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正误差</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marL="1149350" lvl="2" indent="-285750" eaLnBrk="1" hangingPunct="1">
              <a:lnSpc>
                <a:spcPct val="130000"/>
              </a:lnSpc>
              <a:spcBef>
                <a:spcPts val="200"/>
              </a:spcBef>
              <a:spcAft>
                <a:spcPts val="200"/>
              </a:spcAft>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分数：“</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.10:01…0</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”舍入成“</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.10:” </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负误差</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endParaRPr>
          </a:p>
          <a:p>
            <a:pPr marL="273050" indent="-273050">
              <a:spcBef>
                <a:spcPts val="200"/>
              </a:spcBef>
              <a:spcAft>
                <a:spcPts val="200"/>
              </a:spcAft>
              <a:buClr>
                <a:schemeClr val="accent1"/>
              </a:buClr>
              <a:buSzPct val="70000"/>
              <a:buFont typeface="Wingdings" panose="05000000000000000000" pitchFamily="2" charset="2"/>
              <a:buChar char="l"/>
            </a:pPr>
            <a:endParaRPr lang="en-US" altLang="zh-CN"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21" name="直接连接符 20"/>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4"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浮点数尾数的下溢处理方法——舍入法</a:t>
            </a:r>
            <a:endParaRPr lang="zh-CN" altLang="en-US" sz="3400" dirty="0">
              <a:solidFill>
                <a:schemeClr val="accent1"/>
              </a:solidFill>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051741" cy="1005788"/>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舍入法：在机器运算的规定字长之外增设一位附加位，存放溢出部分的最高位，每当进行尾数下溢处理时，将附加位加</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6"/>
          <p:cNvSpPr txBox="1"/>
          <p:nvPr/>
        </p:nvSpPr>
        <p:spPr>
          <a:xfrm>
            <a:off x="2921833" y="3448354"/>
            <a:ext cx="219075" cy="4756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4" name="文本框 7"/>
          <p:cNvSpPr txBox="1"/>
          <p:nvPr/>
        </p:nvSpPr>
        <p:spPr>
          <a:xfrm>
            <a:off x="4672845" y="3448354"/>
            <a:ext cx="220663" cy="4756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8" name="文本框 8"/>
          <p:cNvSpPr txBox="1"/>
          <p:nvPr/>
        </p:nvSpPr>
        <p:spPr>
          <a:xfrm>
            <a:off x="6838195" y="3448354"/>
            <a:ext cx="219075" cy="4756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9" name="左大括号 9"/>
          <p:cNvSpPr/>
          <p:nvPr/>
        </p:nvSpPr>
        <p:spPr>
          <a:xfrm>
            <a:off x="2097920" y="3294366"/>
            <a:ext cx="288925" cy="804863"/>
          </a:xfrm>
          <a:prstGeom prst="leftBrace">
            <a:avLst>
              <a:gd name="adj1" fmla="val 46673"/>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微软雅黑" panose="020B0503020204020204" pitchFamily="34" charset="-122"/>
              <a:ea typeface="微软雅黑" panose="020B0503020204020204" pitchFamily="34" charset="-122"/>
            </a:endParaRPr>
          </a:p>
        </p:txBody>
      </p:sp>
      <p:sp>
        <p:nvSpPr>
          <p:cNvPr id="10" name="文本框 10"/>
          <p:cNvSpPr txBox="1"/>
          <p:nvPr/>
        </p:nvSpPr>
        <p:spPr>
          <a:xfrm>
            <a:off x="1635958" y="3192766"/>
            <a:ext cx="436880" cy="10147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000" b="0" dirty="0">
                <a:solidFill>
                  <a:srgbClr val="FF0000"/>
                </a:solidFill>
                <a:latin typeface="微软雅黑" panose="020B0503020204020204" pitchFamily="34" charset="-122"/>
                <a:ea typeface="微软雅黑" panose="020B0503020204020204" pitchFamily="34" charset="-122"/>
              </a:rPr>
              <a:t>负</a:t>
            </a:r>
            <a:endParaRPr lang="en-US" altLang="zh-CN" sz="2000" b="0" dirty="0">
              <a:solidFill>
                <a:srgbClr val="FF0000"/>
              </a:solidFill>
              <a:latin typeface="微软雅黑" panose="020B0503020204020204" pitchFamily="34" charset="-122"/>
              <a:ea typeface="微软雅黑" panose="020B0503020204020204" pitchFamily="34" charset="-122"/>
            </a:endParaRPr>
          </a:p>
          <a:p>
            <a:pPr marL="0" indent="0">
              <a:spcBef>
                <a:spcPct val="0"/>
              </a:spcBef>
              <a:buClrTx/>
              <a:buFontTx/>
              <a:buNone/>
            </a:pPr>
            <a:r>
              <a:rPr lang="zh-CN" altLang="en-US" sz="2000" b="0" dirty="0">
                <a:solidFill>
                  <a:srgbClr val="FF0000"/>
                </a:solidFill>
                <a:latin typeface="微软雅黑" panose="020B0503020204020204" pitchFamily="34" charset="-122"/>
                <a:ea typeface="微软雅黑" panose="020B0503020204020204" pitchFamily="34" charset="-122"/>
              </a:rPr>
              <a:t>误</a:t>
            </a:r>
            <a:endParaRPr lang="en-US" altLang="zh-CN" sz="2000" b="0" dirty="0">
              <a:solidFill>
                <a:srgbClr val="FF0000"/>
              </a:solidFill>
              <a:latin typeface="微软雅黑" panose="020B0503020204020204" pitchFamily="34" charset="-122"/>
              <a:ea typeface="微软雅黑" panose="020B0503020204020204" pitchFamily="34" charset="-122"/>
            </a:endParaRPr>
          </a:p>
          <a:p>
            <a:pPr marL="0" indent="0">
              <a:spcBef>
                <a:spcPct val="0"/>
              </a:spcBef>
              <a:buClrTx/>
              <a:buFontTx/>
              <a:buNone/>
            </a:pPr>
            <a:r>
              <a:rPr lang="zh-CN" altLang="en-US" sz="2000" b="0" dirty="0">
                <a:solidFill>
                  <a:srgbClr val="FF0000"/>
                </a:solidFill>
                <a:latin typeface="微软雅黑" panose="020B0503020204020204" pitchFamily="34" charset="-122"/>
                <a:ea typeface="微软雅黑" panose="020B0503020204020204" pitchFamily="34" charset="-122"/>
              </a:rPr>
              <a:t>差</a:t>
            </a:r>
            <a:endParaRPr lang="zh-CN" altLang="en-US" sz="2000" b="0" dirty="0">
              <a:solidFill>
                <a:srgbClr val="FF0000"/>
              </a:solidFill>
              <a:latin typeface="微软雅黑" panose="020B0503020204020204" pitchFamily="34" charset="-122"/>
              <a:ea typeface="微软雅黑" panose="020B0503020204020204" pitchFamily="34" charset="-122"/>
            </a:endParaRPr>
          </a:p>
        </p:txBody>
      </p:sp>
      <p:sp>
        <p:nvSpPr>
          <p:cNvPr id="11" name="文本框 1"/>
          <p:cNvSpPr txBox="1"/>
          <p:nvPr/>
        </p:nvSpPr>
        <p:spPr>
          <a:xfrm>
            <a:off x="1723908" y="2582041"/>
            <a:ext cx="666115"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en-US" altLang="zh-CN" sz="24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舍</a:t>
            </a:r>
            <a:endParaRPr lang="zh-CN" altLang="en-US" sz="24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2"/>
          <p:cNvSpPr txBox="1"/>
          <p:nvPr/>
        </p:nvSpPr>
        <p:spPr>
          <a:xfrm>
            <a:off x="1635958" y="4280137"/>
            <a:ext cx="1936749"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en-US" altLang="zh-CN"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入:肯定有误差</a:t>
            </a:r>
            <a:endParaRPr lang="zh-CN" altLang="en-US" sz="2000" b="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3"/>
          <p:cNvSpPr txBox="1"/>
          <p:nvPr/>
        </p:nvSpPr>
        <p:spPr>
          <a:xfrm>
            <a:off x="2921833" y="4904091"/>
            <a:ext cx="219075" cy="4756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4" name="文本框 14"/>
          <p:cNvSpPr txBox="1"/>
          <p:nvPr/>
        </p:nvSpPr>
        <p:spPr>
          <a:xfrm>
            <a:off x="4672845" y="4904091"/>
            <a:ext cx="220663" cy="4756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5" name="文本框 15"/>
          <p:cNvSpPr txBox="1"/>
          <p:nvPr/>
        </p:nvSpPr>
        <p:spPr>
          <a:xfrm>
            <a:off x="6838195" y="4904091"/>
            <a:ext cx="219075" cy="4756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ts val="1000"/>
              </a:lnSpc>
              <a:spcBef>
                <a:spcPct val="0"/>
              </a:spcBef>
              <a:buClr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6" name="左大括号 16"/>
          <p:cNvSpPr/>
          <p:nvPr/>
        </p:nvSpPr>
        <p:spPr>
          <a:xfrm>
            <a:off x="2097920" y="4767566"/>
            <a:ext cx="288925" cy="1162050"/>
          </a:xfrm>
          <a:prstGeom prst="leftBrace">
            <a:avLst>
              <a:gd name="adj1" fmla="val 46755"/>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微软雅黑" panose="020B0503020204020204" pitchFamily="34" charset="-122"/>
              <a:ea typeface="微软雅黑" panose="020B0503020204020204" pitchFamily="34" charset="-122"/>
            </a:endParaRPr>
          </a:p>
        </p:txBody>
      </p:sp>
      <p:sp>
        <p:nvSpPr>
          <p:cNvPr id="17" name="文本框 17"/>
          <p:cNvSpPr txBox="1"/>
          <p:nvPr/>
        </p:nvSpPr>
        <p:spPr>
          <a:xfrm>
            <a:off x="1656595" y="4840591"/>
            <a:ext cx="487680" cy="11988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正</a:t>
            </a:r>
            <a:endPar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spcBef>
                <a:spcPct val="0"/>
              </a:spcBef>
              <a:buClrTx/>
              <a:buFontTx/>
              <a:buNone/>
            </a:pPr>
            <a:r>
              <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误</a:t>
            </a:r>
            <a:endPar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spcBef>
                <a:spcPct val="0"/>
              </a:spcBef>
              <a:buClrTx/>
              <a:buFontTx/>
              <a:buNone/>
            </a:pPr>
            <a:r>
              <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差</a:t>
            </a:r>
            <a:endParaRPr lang="zh-CN" altLang="en-US" sz="2000" b="0" dirty="0">
              <a:solidFill>
                <a:srgbClr val="FF0000"/>
              </a:solidFill>
              <a:latin typeface="微软雅黑" panose="020B0503020204020204" pitchFamily="34" charset="-122"/>
              <a:ea typeface="微软雅黑" panose="020B0503020204020204" pitchFamily="34" charset="-122"/>
            </a:endParaRPr>
          </a:p>
        </p:txBody>
      </p:sp>
      <p:sp>
        <p:nvSpPr>
          <p:cNvPr id="18" name="文本框 2"/>
          <p:cNvSpPr txBox="1"/>
          <p:nvPr/>
        </p:nvSpPr>
        <p:spPr>
          <a:xfrm>
            <a:off x="8536820" y="4000804"/>
            <a:ext cx="6400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1800" b="0" dirty="0">
                <a:solidFill>
                  <a:srgbClr val="FF0066"/>
                </a:solidFill>
                <a:latin typeface="微软雅黑" panose="020B0503020204020204" pitchFamily="34" charset="-122"/>
                <a:ea typeface="微软雅黑" panose="020B0503020204020204" pitchFamily="34" charset="-122"/>
              </a:rPr>
              <a:t>增加</a:t>
            </a:r>
            <a:endParaRPr lang="zh-CN" altLang="en-US" sz="1800" b="0" dirty="0">
              <a:solidFill>
                <a:srgbClr val="FF0066"/>
              </a:solidFill>
              <a:latin typeface="微软雅黑" panose="020B0503020204020204" pitchFamily="34" charset="-122"/>
              <a:ea typeface="微软雅黑" panose="020B0503020204020204" pitchFamily="34" charset="-122"/>
            </a:endParaRPr>
          </a:p>
        </p:txBody>
      </p:sp>
      <p:sp>
        <p:nvSpPr>
          <p:cNvPr id="19" name="左大括号 11"/>
          <p:cNvSpPr/>
          <p:nvPr/>
        </p:nvSpPr>
        <p:spPr>
          <a:xfrm rot="5400000">
            <a:off x="8719383" y="3937304"/>
            <a:ext cx="277812" cy="1092200"/>
          </a:xfrm>
          <a:prstGeom prst="leftBrace">
            <a:avLst>
              <a:gd name="adj1" fmla="val 78428"/>
              <a:gd name="adj2" fmla="val 50000"/>
            </a:avLst>
          </a:prstGeom>
          <a:noFill/>
          <a:ln w="9525" cap="flat" cmpd="sng">
            <a:solidFill>
              <a:srgbClr val="FF0066"/>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微软雅黑" panose="020B0503020204020204" pitchFamily="34" charset="-122"/>
              <a:ea typeface="微软雅黑" panose="020B0503020204020204" pitchFamily="34" charset="-122"/>
            </a:endParaRPr>
          </a:p>
        </p:txBody>
      </p:sp>
      <p:sp>
        <p:nvSpPr>
          <p:cNvPr id="20" name="矩形 5"/>
          <p:cNvSpPr/>
          <p:nvPr/>
        </p:nvSpPr>
        <p:spPr>
          <a:xfrm>
            <a:off x="2546449" y="2767019"/>
            <a:ext cx="7534275" cy="3759200"/>
          </a:xfrm>
          <a:prstGeom prst="rect">
            <a:avLst/>
          </a:prstGeom>
          <a:noFill/>
          <a:ln w="12700">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400" b="0" dirty="0">
                <a:solidFill>
                  <a:srgbClr val="000000"/>
                </a:solidFill>
                <a:latin typeface="Times New Roman" panose="02020603050405020304" pitchFamily="18" charset="0"/>
                <a:ea typeface="宋体" panose="02010600030101010101" pitchFamily="2" charset="-122"/>
              </a:rPr>
              <a:t>    </a:t>
            </a: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无误差</a:t>
            </a:r>
            <a:r>
              <a:rPr lang="zh-CN" altLang="en-US"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xx  00      ……      00</a:t>
            </a: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最小误差</a:t>
            </a:r>
            <a:r>
              <a:rPr lang="zh-CN" altLang="en-US"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xx  00      ……      01</a:t>
            </a: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最大误差</a:t>
            </a:r>
            <a:r>
              <a:rPr lang="zh-CN" altLang="en-US"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xx  01      ……      11</a:t>
            </a:r>
            <a:endPar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a:spcBef>
                <a:spcPct val="0"/>
              </a:spcBef>
              <a:buClrTx/>
              <a:buFontTx/>
              <a:buNone/>
            </a:pP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最小误差</a:t>
            </a: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xx  11      ……      11   </a:t>
            </a:r>
            <a:r>
              <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00……01</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次大误差</a:t>
            </a:r>
            <a:r>
              <a:rPr lang="zh-CN" altLang="en-US"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xx  10      ……      01   </a:t>
            </a:r>
            <a:r>
              <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01……11</a:t>
            </a:r>
            <a:endPar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最大误差</a:t>
            </a: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xx  10      ……      00   </a:t>
            </a:r>
            <a:r>
              <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10……00</a:t>
            </a:r>
            <a:endPar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19"/>
          <p:cNvSpPr/>
          <p:nvPr/>
        </p:nvSpPr>
        <p:spPr>
          <a:xfrm>
            <a:off x="3139020" y="2152278"/>
            <a:ext cx="2055812" cy="439737"/>
          </a:xfrm>
          <a:prstGeom prst="rect">
            <a:avLst/>
          </a:prstGeom>
          <a:noFill/>
          <a:ln w="12700" cap="flat" cmpd="sng">
            <a:solidFill>
              <a:srgbClr val="0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位尾数</a:t>
            </a:r>
            <a:endPar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0"/>
          <p:cNvSpPr/>
          <p:nvPr/>
        </p:nvSpPr>
        <p:spPr>
          <a:xfrm>
            <a:off x="5199127" y="2152278"/>
            <a:ext cx="2260600" cy="439737"/>
          </a:xfrm>
          <a:prstGeom prst="rect">
            <a:avLst/>
          </a:prstGeom>
          <a:noFill/>
          <a:ln w="12700" cap="flat" cmpd="sng">
            <a:solidFill>
              <a:srgbClr val="000000"/>
            </a:solidFill>
            <a:prstDash val="dash"/>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位溢出位</a:t>
            </a:r>
            <a:endParaRPr lang="zh-CN" altLang="en-US" sz="20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21" name="直接连接符 20"/>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4"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浮点数尾数的下溢处理方法——舍入法</a:t>
            </a:r>
            <a:endParaRPr lang="zh-CN" altLang="en-US" sz="3400" dirty="0">
              <a:solidFill>
                <a:schemeClr val="accent1"/>
              </a:solidFill>
              <a:latin typeface="Times New Roman" panose="02020603050405020304" pitchFamily="18" charset="0"/>
              <a:ea typeface="宋体" panose="02010600030101010101" pitchFamily="2" charset="-122"/>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45"/>
          <p:cNvSpPr txBox="1"/>
          <p:nvPr/>
        </p:nvSpPr>
        <p:spPr>
          <a:xfrm>
            <a:off x="4685268" y="5586359"/>
            <a:ext cx="981075" cy="366713"/>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sz="2000" dirty="0">
                <a:solidFill>
                  <a:srgbClr val="000000"/>
                </a:solidFill>
                <a:latin typeface="微软雅黑" panose="020B0503020204020204" pitchFamily="34" charset="-122"/>
                <a:ea typeface="微软雅黑" panose="020B0503020204020204" pitchFamily="34" charset="-122"/>
              </a:rPr>
              <a:t>舍入法</a:t>
            </a:r>
            <a:endParaRPr lang="zh-CN" altLang="en-US" sz="2000" dirty="0">
              <a:solidFill>
                <a:srgbClr val="000000"/>
              </a:solidFill>
              <a:latin typeface="微软雅黑" panose="020B0503020204020204" pitchFamily="34" charset="-122"/>
              <a:ea typeface="微软雅黑" panose="020B0503020204020204" pitchFamily="34" charset="-122"/>
            </a:endParaRPr>
          </a:p>
        </p:txBody>
      </p:sp>
      <p:grpSp>
        <p:nvGrpSpPr>
          <p:cNvPr id="31" name="Group 4"/>
          <p:cNvGrpSpPr/>
          <p:nvPr/>
        </p:nvGrpSpPr>
        <p:grpSpPr>
          <a:xfrm>
            <a:off x="2447925" y="1166760"/>
            <a:ext cx="5610225" cy="4311650"/>
            <a:chOff x="786" y="745"/>
            <a:chExt cx="3534" cy="2716"/>
          </a:xfrm>
        </p:grpSpPr>
        <p:sp>
          <p:nvSpPr>
            <p:cNvPr id="39" name="Line 5"/>
            <p:cNvSpPr/>
            <p:nvPr/>
          </p:nvSpPr>
          <p:spPr>
            <a:xfrm>
              <a:off x="1050" y="3225"/>
              <a:ext cx="3270" cy="0"/>
            </a:xfrm>
            <a:prstGeom prst="line">
              <a:avLst/>
            </a:prstGeom>
            <a:ln w="38100" cap="flat" cmpd="sng">
              <a:solidFill>
                <a:srgbClr val="000000"/>
              </a:solidFill>
              <a:prstDash val="solid"/>
              <a:headEnd type="none" w="med" len="med"/>
              <a:tailEnd type="triangle" w="lg" len="lg"/>
            </a:ln>
          </p:spPr>
        </p:sp>
        <p:sp>
          <p:nvSpPr>
            <p:cNvPr id="46" name="Line 6"/>
            <p:cNvSpPr/>
            <p:nvPr/>
          </p:nvSpPr>
          <p:spPr>
            <a:xfrm flipV="1">
              <a:off x="1068" y="745"/>
              <a:ext cx="9" cy="2480"/>
            </a:xfrm>
            <a:prstGeom prst="line">
              <a:avLst/>
            </a:prstGeom>
            <a:ln w="38100" cap="flat" cmpd="sng">
              <a:solidFill>
                <a:srgbClr val="000000"/>
              </a:solidFill>
              <a:prstDash val="solid"/>
              <a:headEnd type="none" w="med" len="med"/>
              <a:tailEnd type="triangle" w="lg" len="lg"/>
            </a:ln>
          </p:spPr>
        </p:sp>
        <p:sp>
          <p:nvSpPr>
            <p:cNvPr id="50" name="Line 7"/>
            <p:cNvSpPr/>
            <p:nvPr/>
          </p:nvSpPr>
          <p:spPr>
            <a:xfrm>
              <a:off x="1383" y="3122"/>
              <a:ext cx="0" cy="112"/>
            </a:xfrm>
            <a:prstGeom prst="line">
              <a:avLst/>
            </a:prstGeom>
            <a:ln w="25400" cap="flat" cmpd="sng">
              <a:solidFill>
                <a:srgbClr val="000000"/>
              </a:solidFill>
              <a:prstDash val="solid"/>
              <a:headEnd type="none" w="med" len="med"/>
              <a:tailEnd type="none" w="med" len="med"/>
            </a:ln>
          </p:spPr>
        </p:sp>
        <p:sp>
          <p:nvSpPr>
            <p:cNvPr id="51" name="Line 8"/>
            <p:cNvSpPr/>
            <p:nvPr/>
          </p:nvSpPr>
          <p:spPr>
            <a:xfrm>
              <a:off x="1695" y="3128"/>
              <a:ext cx="0" cy="112"/>
            </a:xfrm>
            <a:prstGeom prst="line">
              <a:avLst/>
            </a:prstGeom>
            <a:ln w="25400" cap="flat" cmpd="sng">
              <a:solidFill>
                <a:srgbClr val="000000"/>
              </a:solidFill>
              <a:prstDash val="solid"/>
              <a:headEnd type="none" w="med" len="med"/>
              <a:tailEnd type="none" w="med" len="med"/>
            </a:ln>
          </p:spPr>
        </p:sp>
        <p:sp>
          <p:nvSpPr>
            <p:cNvPr id="52" name="Line 9"/>
            <p:cNvSpPr/>
            <p:nvPr/>
          </p:nvSpPr>
          <p:spPr>
            <a:xfrm>
              <a:off x="1998" y="3125"/>
              <a:ext cx="0" cy="112"/>
            </a:xfrm>
            <a:prstGeom prst="line">
              <a:avLst/>
            </a:prstGeom>
            <a:ln w="25400" cap="flat" cmpd="sng">
              <a:solidFill>
                <a:srgbClr val="000000"/>
              </a:solidFill>
              <a:prstDash val="solid"/>
              <a:headEnd type="none" w="med" len="med"/>
              <a:tailEnd type="none" w="med" len="med"/>
            </a:ln>
          </p:spPr>
        </p:sp>
        <p:sp>
          <p:nvSpPr>
            <p:cNvPr id="53" name="Line 10"/>
            <p:cNvSpPr/>
            <p:nvPr/>
          </p:nvSpPr>
          <p:spPr>
            <a:xfrm>
              <a:off x="2292" y="3122"/>
              <a:ext cx="0" cy="112"/>
            </a:xfrm>
            <a:prstGeom prst="line">
              <a:avLst/>
            </a:prstGeom>
            <a:ln w="25400" cap="flat" cmpd="sng">
              <a:solidFill>
                <a:srgbClr val="000000"/>
              </a:solidFill>
              <a:prstDash val="solid"/>
              <a:headEnd type="none" w="med" len="med"/>
              <a:tailEnd type="none" w="med" len="med"/>
            </a:ln>
          </p:spPr>
        </p:sp>
        <p:sp>
          <p:nvSpPr>
            <p:cNvPr id="54" name="Line 11"/>
            <p:cNvSpPr/>
            <p:nvPr/>
          </p:nvSpPr>
          <p:spPr>
            <a:xfrm>
              <a:off x="2595" y="3119"/>
              <a:ext cx="0" cy="112"/>
            </a:xfrm>
            <a:prstGeom prst="line">
              <a:avLst/>
            </a:prstGeom>
            <a:ln w="25400" cap="flat" cmpd="sng">
              <a:solidFill>
                <a:srgbClr val="000000"/>
              </a:solidFill>
              <a:prstDash val="solid"/>
              <a:headEnd type="none" w="med" len="med"/>
              <a:tailEnd type="none" w="med" len="med"/>
            </a:ln>
          </p:spPr>
        </p:sp>
        <p:sp>
          <p:nvSpPr>
            <p:cNvPr id="56" name="Line 12"/>
            <p:cNvSpPr/>
            <p:nvPr/>
          </p:nvSpPr>
          <p:spPr>
            <a:xfrm>
              <a:off x="2901" y="3122"/>
              <a:ext cx="0" cy="112"/>
            </a:xfrm>
            <a:prstGeom prst="line">
              <a:avLst/>
            </a:prstGeom>
            <a:ln w="25400" cap="flat" cmpd="sng">
              <a:solidFill>
                <a:srgbClr val="000000"/>
              </a:solidFill>
              <a:prstDash val="solid"/>
              <a:headEnd type="none" w="med" len="med"/>
              <a:tailEnd type="none" w="med" len="med"/>
            </a:ln>
          </p:spPr>
        </p:sp>
        <p:sp>
          <p:nvSpPr>
            <p:cNvPr id="57" name="Line 13"/>
            <p:cNvSpPr/>
            <p:nvPr/>
          </p:nvSpPr>
          <p:spPr>
            <a:xfrm>
              <a:off x="3208" y="3125"/>
              <a:ext cx="0" cy="112"/>
            </a:xfrm>
            <a:prstGeom prst="line">
              <a:avLst/>
            </a:prstGeom>
            <a:ln w="25400" cap="flat" cmpd="sng">
              <a:solidFill>
                <a:srgbClr val="000000"/>
              </a:solidFill>
              <a:prstDash val="solid"/>
              <a:headEnd type="none" w="med" len="med"/>
              <a:tailEnd type="none" w="med" len="med"/>
            </a:ln>
          </p:spPr>
        </p:sp>
        <p:sp>
          <p:nvSpPr>
            <p:cNvPr id="58" name="Line 14"/>
            <p:cNvSpPr/>
            <p:nvPr/>
          </p:nvSpPr>
          <p:spPr>
            <a:xfrm>
              <a:off x="3497" y="3119"/>
              <a:ext cx="0" cy="112"/>
            </a:xfrm>
            <a:prstGeom prst="line">
              <a:avLst/>
            </a:prstGeom>
            <a:ln w="25400" cap="flat" cmpd="sng">
              <a:solidFill>
                <a:srgbClr val="000000"/>
              </a:solidFill>
              <a:prstDash val="solid"/>
              <a:headEnd type="none" w="med" len="med"/>
              <a:tailEnd type="none" w="med" len="med"/>
            </a:ln>
          </p:spPr>
        </p:sp>
        <p:sp>
          <p:nvSpPr>
            <p:cNvPr id="59" name="Line 15"/>
            <p:cNvSpPr/>
            <p:nvPr/>
          </p:nvSpPr>
          <p:spPr>
            <a:xfrm>
              <a:off x="3773" y="3125"/>
              <a:ext cx="0" cy="112"/>
            </a:xfrm>
            <a:prstGeom prst="line">
              <a:avLst/>
            </a:prstGeom>
            <a:ln w="25400" cap="flat" cmpd="sng">
              <a:solidFill>
                <a:srgbClr val="000000"/>
              </a:solidFill>
              <a:prstDash val="solid"/>
              <a:headEnd type="none" w="med" len="med"/>
              <a:tailEnd type="none" w="med" len="med"/>
            </a:ln>
          </p:spPr>
        </p:sp>
        <p:sp>
          <p:nvSpPr>
            <p:cNvPr id="60" name="Text Box 16"/>
            <p:cNvSpPr txBox="1"/>
            <p:nvPr/>
          </p:nvSpPr>
          <p:spPr>
            <a:xfrm>
              <a:off x="1139"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1" name="Text Box 17"/>
            <p:cNvSpPr txBox="1"/>
            <p:nvPr/>
          </p:nvSpPr>
          <p:spPr>
            <a:xfrm>
              <a:off x="1487" y="3229"/>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00:1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62" name="Text Box 18"/>
            <p:cNvSpPr txBox="1"/>
            <p:nvPr/>
          </p:nvSpPr>
          <p:spPr>
            <a:xfrm>
              <a:off x="1787"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3" name="Text Box 19"/>
            <p:cNvSpPr txBox="1"/>
            <p:nvPr/>
          </p:nvSpPr>
          <p:spPr>
            <a:xfrm>
              <a:off x="2108" y="3224"/>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01:1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64" name="Text Box 20"/>
            <p:cNvSpPr txBox="1"/>
            <p:nvPr/>
          </p:nvSpPr>
          <p:spPr>
            <a:xfrm>
              <a:off x="2411" y="3230"/>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5" name="Text Box 21"/>
            <p:cNvSpPr txBox="1"/>
            <p:nvPr/>
          </p:nvSpPr>
          <p:spPr>
            <a:xfrm>
              <a:off x="2709" y="3222"/>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10:1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66" name="Text Box 22"/>
            <p:cNvSpPr txBox="1"/>
            <p:nvPr/>
          </p:nvSpPr>
          <p:spPr>
            <a:xfrm>
              <a:off x="3018" y="3227"/>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7" name="Text Box 23"/>
            <p:cNvSpPr txBox="1"/>
            <p:nvPr/>
          </p:nvSpPr>
          <p:spPr>
            <a:xfrm>
              <a:off x="3309" y="3230"/>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11:1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68" name="Text Box 24"/>
            <p:cNvSpPr txBox="1"/>
            <p:nvPr/>
          </p:nvSpPr>
          <p:spPr>
            <a:xfrm>
              <a:off x="3591"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69" name="Line 25"/>
            <p:cNvSpPr/>
            <p:nvPr/>
          </p:nvSpPr>
          <p:spPr>
            <a:xfrm>
              <a:off x="1059" y="2898"/>
              <a:ext cx="148" cy="0"/>
            </a:xfrm>
            <a:prstGeom prst="line">
              <a:avLst/>
            </a:prstGeom>
            <a:ln w="25400" cap="flat" cmpd="sng">
              <a:solidFill>
                <a:srgbClr val="000000"/>
              </a:solidFill>
              <a:prstDash val="solid"/>
              <a:headEnd type="none" w="med" len="med"/>
              <a:tailEnd type="none" w="med" len="med"/>
            </a:ln>
          </p:spPr>
        </p:sp>
        <p:sp>
          <p:nvSpPr>
            <p:cNvPr id="70" name="Line 26"/>
            <p:cNvSpPr/>
            <p:nvPr/>
          </p:nvSpPr>
          <p:spPr>
            <a:xfrm>
              <a:off x="1056" y="2292"/>
              <a:ext cx="148" cy="0"/>
            </a:xfrm>
            <a:prstGeom prst="line">
              <a:avLst/>
            </a:prstGeom>
            <a:ln w="25400" cap="flat" cmpd="sng">
              <a:solidFill>
                <a:srgbClr val="000000"/>
              </a:solidFill>
              <a:prstDash val="solid"/>
              <a:headEnd type="none" w="med" len="med"/>
              <a:tailEnd type="none" w="med" len="med"/>
            </a:ln>
          </p:spPr>
        </p:sp>
        <p:sp>
          <p:nvSpPr>
            <p:cNvPr id="71" name="Line 27"/>
            <p:cNvSpPr/>
            <p:nvPr/>
          </p:nvSpPr>
          <p:spPr>
            <a:xfrm>
              <a:off x="1062" y="1713"/>
              <a:ext cx="148" cy="0"/>
            </a:xfrm>
            <a:prstGeom prst="line">
              <a:avLst/>
            </a:prstGeom>
            <a:ln w="25400" cap="flat" cmpd="sng">
              <a:solidFill>
                <a:srgbClr val="000000"/>
              </a:solidFill>
              <a:prstDash val="solid"/>
              <a:headEnd type="none" w="med" len="med"/>
              <a:tailEnd type="none" w="med" len="med"/>
            </a:ln>
          </p:spPr>
        </p:sp>
        <p:sp>
          <p:nvSpPr>
            <p:cNvPr id="72" name="Line 28"/>
            <p:cNvSpPr/>
            <p:nvPr/>
          </p:nvSpPr>
          <p:spPr>
            <a:xfrm>
              <a:off x="1068" y="1062"/>
              <a:ext cx="148" cy="0"/>
            </a:xfrm>
            <a:prstGeom prst="line">
              <a:avLst/>
            </a:prstGeom>
            <a:ln w="25400" cap="flat" cmpd="sng">
              <a:solidFill>
                <a:srgbClr val="000000"/>
              </a:solidFill>
              <a:prstDash val="solid"/>
              <a:headEnd type="none" w="med" len="med"/>
              <a:tailEnd type="none" w="med" len="med"/>
            </a:ln>
          </p:spPr>
        </p:sp>
        <p:sp>
          <p:nvSpPr>
            <p:cNvPr id="73" name="Text Box 29"/>
            <p:cNvSpPr txBox="1"/>
            <p:nvPr/>
          </p:nvSpPr>
          <p:spPr>
            <a:xfrm>
              <a:off x="786" y="2798"/>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74" name="Text Box 30"/>
            <p:cNvSpPr txBox="1"/>
            <p:nvPr/>
          </p:nvSpPr>
          <p:spPr>
            <a:xfrm>
              <a:off x="786" y="2175"/>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01</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75" name="Text Box 31"/>
            <p:cNvSpPr txBox="1"/>
            <p:nvPr/>
          </p:nvSpPr>
          <p:spPr>
            <a:xfrm>
              <a:off x="788" y="1579"/>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76" name="Text Box 32"/>
            <p:cNvSpPr txBox="1"/>
            <p:nvPr/>
          </p:nvSpPr>
          <p:spPr>
            <a:xfrm>
              <a:off x="790" y="947"/>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11</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grpSp>
      <p:sp>
        <p:nvSpPr>
          <p:cNvPr id="77" name="AutoShape 33"/>
          <p:cNvSpPr/>
          <p:nvPr/>
        </p:nvSpPr>
        <p:spPr>
          <a:xfrm>
            <a:off x="3295650" y="4514797"/>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78" name="AutoShape 34"/>
          <p:cNvSpPr/>
          <p:nvPr/>
        </p:nvSpPr>
        <p:spPr>
          <a:xfrm>
            <a:off x="3789363" y="3601985"/>
            <a:ext cx="161925" cy="147637"/>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79" name="AutoShape 35"/>
          <p:cNvSpPr/>
          <p:nvPr/>
        </p:nvSpPr>
        <p:spPr>
          <a:xfrm>
            <a:off x="4775200" y="2635197"/>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80" name="AutoShape 36"/>
          <p:cNvSpPr/>
          <p:nvPr/>
        </p:nvSpPr>
        <p:spPr>
          <a:xfrm>
            <a:off x="5614988" y="1523947"/>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81" name="Line 37"/>
          <p:cNvSpPr/>
          <p:nvPr/>
        </p:nvSpPr>
        <p:spPr>
          <a:xfrm flipV="1">
            <a:off x="2881313" y="1325510"/>
            <a:ext cx="3746500" cy="3746500"/>
          </a:xfrm>
          <a:prstGeom prst="line">
            <a:avLst/>
          </a:prstGeom>
          <a:ln w="25400" cap="flat" cmpd="sng">
            <a:solidFill>
              <a:srgbClr val="000000"/>
            </a:solidFill>
            <a:prstDash val="sysDot"/>
            <a:headEnd type="none" w="med" len="med"/>
            <a:tailEnd type="none" w="med" len="med"/>
          </a:ln>
        </p:spPr>
      </p:sp>
      <p:sp>
        <p:nvSpPr>
          <p:cNvPr id="82" name="Line 38"/>
          <p:cNvSpPr/>
          <p:nvPr/>
        </p:nvSpPr>
        <p:spPr>
          <a:xfrm>
            <a:off x="3382963" y="4600522"/>
            <a:ext cx="487362" cy="0"/>
          </a:xfrm>
          <a:prstGeom prst="line">
            <a:avLst/>
          </a:prstGeom>
          <a:ln w="25400" cap="flat" cmpd="sng">
            <a:solidFill>
              <a:srgbClr val="000000"/>
            </a:solidFill>
            <a:prstDash val="solid"/>
            <a:headEnd type="none" w="med" len="med"/>
            <a:tailEnd type="none" w="med" len="med"/>
          </a:ln>
        </p:spPr>
      </p:sp>
      <p:sp>
        <p:nvSpPr>
          <p:cNvPr id="83" name="Line 39"/>
          <p:cNvSpPr/>
          <p:nvPr/>
        </p:nvSpPr>
        <p:spPr>
          <a:xfrm>
            <a:off x="3859213" y="3676597"/>
            <a:ext cx="989012" cy="0"/>
          </a:xfrm>
          <a:prstGeom prst="line">
            <a:avLst/>
          </a:prstGeom>
          <a:ln w="25400" cap="flat" cmpd="sng">
            <a:solidFill>
              <a:srgbClr val="000000"/>
            </a:solidFill>
            <a:prstDash val="solid"/>
            <a:headEnd type="none" w="med" len="med"/>
            <a:tailEnd type="none" w="med" len="med"/>
          </a:ln>
        </p:spPr>
      </p:sp>
      <p:sp>
        <p:nvSpPr>
          <p:cNvPr id="84" name="Line 40"/>
          <p:cNvSpPr/>
          <p:nvPr/>
        </p:nvSpPr>
        <p:spPr>
          <a:xfrm>
            <a:off x="4849813" y="2692347"/>
            <a:ext cx="855662" cy="0"/>
          </a:xfrm>
          <a:prstGeom prst="line">
            <a:avLst/>
          </a:prstGeom>
          <a:ln w="25400" cap="flat" cmpd="sng">
            <a:solidFill>
              <a:srgbClr val="000000"/>
            </a:solidFill>
            <a:prstDash val="solid"/>
            <a:headEnd type="none" w="med" len="med"/>
            <a:tailEnd type="none" w="med" len="med"/>
          </a:ln>
        </p:spPr>
      </p:sp>
      <p:sp>
        <p:nvSpPr>
          <p:cNvPr id="85" name="Line 41"/>
          <p:cNvSpPr/>
          <p:nvPr/>
        </p:nvSpPr>
        <p:spPr>
          <a:xfrm>
            <a:off x="5686425" y="1623960"/>
            <a:ext cx="989013" cy="0"/>
          </a:xfrm>
          <a:prstGeom prst="line">
            <a:avLst/>
          </a:prstGeom>
          <a:ln w="25400" cap="flat" cmpd="sng">
            <a:solidFill>
              <a:srgbClr val="000000"/>
            </a:solidFill>
            <a:prstDash val="solid"/>
            <a:headEnd type="none" w="med" len="med"/>
            <a:tailEnd type="none" w="med" len="med"/>
          </a:ln>
        </p:spPr>
      </p:sp>
      <p:sp>
        <p:nvSpPr>
          <p:cNvPr id="86" name="Line 42"/>
          <p:cNvSpPr/>
          <p:nvPr/>
        </p:nvSpPr>
        <p:spPr>
          <a:xfrm>
            <a:off x="3881438" y="3657547"/>
            <a:ext cx="0" cy="973138"/>
          </a:xfrm>
          <a:prstGeom prst="line">
            <a:avLst/>
          </a:prstGeom>
          <a:ln w="25400" cap="flat" cmpd="sng">
            <a:solidFill>
              <a:srgbClr val="000000"/>
            </a:solidFill>
            <a:prstDash val="dash"/>
            <a:headEnd type="none" w="med" len="med"/>
            <a:tailEnd type="none" w="med" len="med"/>
          </a:ln>
        </p:spPr>
      </p:sp>
      <p:sp>
        <p:nvSpPr>
          <p:cNvPr id="87" name="Line 43"/>
          <p:cNvSpPr/>
          <p:nvPr/>
        </p:nvSpPr>
        <p:spPr>
          <a:xfrm>
            <a:off x="4859338" y="2719335"/>
            <a:ext cx="0" cy="973137"/>
          </a:xfrm>
          <a:prstGeom prst="line">
            <a:avLst/>
          </a:prstGeom>
          <a:ln w="25400" cap="flat" cmpd="sng">
            <a:solidFill>
              <a:srgbClr val="000000"/>
            </a:solidFill>
            <a:prstDash val="dash"/>
            <a:headEnd type="none" w="med" len="med"/>
            <a:tailEnd type="none" w="med" len="med"/>
          </a:ln>
        </p:spPr>
      </p:sp>
      <p:sp>
        <p:nvSpPr>
          <p:cNvPr id="88" name="Line 44"/>
          <p:cNvSpPr/>
          <p:nvPr/>
        </p:nvSpPr>
        <p:spPr>
          <a:xfrm>
            <a:off x="5711825" y="1633485"/>
            <a:ext cx="0" cy="1062037"/>
          </a:xfrm>
          <a:prstGeom prst="line">
            <a:avLst/>
          </a:prstGeom>
          <a:ln w="25400" cap="flat" cmpd="sng">
            <a:solidFill>
              <a:srgbClr val="000000"/>
            </a:solidFill>
            <a:prstDash val="dash"/>
            <a:headEnd type="none" w="med" len="med"/>
            <a:tailEnd type="none" w="med" len="med"/>
          </a:ln>
        </p:spPr>
      </p:sp>
      <p:pic>
        <p:nvPicPr>
          <p:cNvPr id="16" name="图片 15" descr="微信截图_20240112211134"/>
          <p:cNvPicPr>
            <a:picLocks noChangeAspect="1"/>
          </p:cNvPicPr>
          <p:nvPr>
            <p:custDataLst>
              <p:tags r:id="rId1"/>
            </p:custDataLst>
          </p:nvPr>
        </p:nvPicPr>
        <p:blipFill>
          <a:blip r:embed="rId2"/>
          <a:stretch>
            <a:fillRect/>
          </a:stretch>
        </p:blipFill>
        <p:spPr>
          <a:xfrm>
            <a:off x="9216390" y="201295"/>
            <a:ext cx="1895475" cy="485775"/>
          </a:xfrm>
          <a:prstGeom prst="rect">
            <a:avLst/>
          </a:prstGeom>
        </p:spPr>
      </p:pic>
      <p:cxnSp>
        <p:nvCxnSpPr>
          <p:cNvPr id="17" name="直接连接符 16"/>
          <p:cNvCxnSpPr/>
          <p:nvPr>
            <p:custDataLst>
              <p:tags r:id="rId3"/>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8" name="文本框 6"/>
          <p:cNvSpPr txBox="1"/>
          <p:nvPr>
            <p:custDataLst>
              <p:tags r:id="rId4"/>
            </p:custDataLst>
          </p:nvPr>
        </p:nvSpPr>
        <p:spPr>
          <a:xfrm>
            <a:off x="431800" y="144145"/>
            <a:ext cx="8667750" cy="57594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en-US" altLang="zh-CN" sz="3400" dirty="0">
                <a:solidFill>
                  <a:schemeClr val="dk1">
                    <a:lumMod val="75000"/>
                  </a:schemeClr>
                </a:solidFill>
                <a:latin typeface="Arial" panose="020B0604020202020204" pitchFamily="34" charset="0"/>
                <a:sym typeface="+mn-ea"/>
              </a:rPr>
              <a:t>2</a:t>
            </a:r>
            <a:r>
              <a:rPr lang="zh-CN" altLang="en-US" sz="3400" dirty="0">
                <a:solidFill>
                  <a:schemeClr val="dk1">
                    <a:lumMod val="75000"/>
                  </a:schemeClr>
                </a:solidFill>
                <a:latin typeface="Arial" panose="020B0604020202020204" pitchFamily="34" charset="0"/>
                <a:sym typeface="+mn-ea"/>
              </a:rPr>
              <a:t>.</a:t>
            </a:r>
            <a:r>
              <a:rPr lang="en-US" altLang="zh-CN" sz="3400" dirty="0">
                <a:solidFill>
                  <a:schemeClr val="dk1">
                    <a:lumMod val="75000"/>
                  </a:schemeClr>
                </a:solidFill>
                <a:latin typeface="Arial" panose="020B0604020202020204" pitchFamily="34" charset="0"/>
                <a:sym typeface="+mn-ea"/>
              </a:rPr>
              <a:t>1.5</a:t>
            </a:r>
            <a:r>
              <a:rPr lang="zh-CN" altLang="en-US" sz="3400" dirty="0">
                <a:solidFill>
                  <a:schemeClr val="dk1">
                    <a:lumMod val="75000"/>
                  </a:schemeClr>
                </a:solidFill>
                <a:latin typeface="Arial" panose="020B0604020202020204" pitchFamily="34" charset="0"/>
                <a:sym typeface="+mn-ea"/>
              </a:rPr>
              <a:t> 浮点数尾数的下溢处理方法——舍入法</a:t>
            </a:r>
            <a:endParaRPr lang="zh-CN" altLang="en-US" sz="3400" dirty="0">
              <a:solidFill>
                <a:schemeClr val="accent1"/>
              </a:solidFill>
              <a:latin typeface="Times New Roman" panose="02020603050405020304" pitchFamily="18"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ppt_w</p:attrName>
                                        </p:attrNameLst>
                                      </p:cBhvr>
                                      <p:tavLst>
                                        <p:tav tm="0">
                                          <p:val>
                                            <p:strVal val="2/3*#ppt_w"/>
                                          </p:val>
                                        </p:tav>
                                        <p:tav tm="100000">
                                          <p:val>
                                            <p:strVal val="#ppt_w"/>
                                          </p:val>
                                        </p:tav>
                                      </p:tavLst>
                                    </p:anim>
                                    <p:anim calcmode="lin" valueType="num">
                                      <p:cBhvr>
                                        <p:cTn id="8" dur="500" fill="hold"/>
                                        <p:tgtEl>
                                          <p:spTgt spid="81"/>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blinds(horizontal)">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wipe(left)">
                                      <p:cBhvr>
                                        <p:cTn id="18" dur="50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blinds(horizontal)">
                                      <p:cBhvr>
                                        <p:cTn id="23" dur="500"/>
                                        <p:tgtEl>
                                          <p:spTgt spid="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left)">
                                      <p:cBhvr>
                                        <p:cTn id="28" dur="50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blinds(horizontal)">
                                      <p:cBhvr>
                                        <p:cTn id="33" dur="500"/>
                                        <p:tgtEl>
                                          <p:spTgt spid="7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left)">
                                      <p:cBhvr>
                                        <p:cTn id="38" dur="50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blinds(horizontal)">
                                      <p:cBhvr>
                                        <p:cTn id="43" dur="500"/>
                                        <p:tgtEl>
                                          <p:spTgt spid="8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5"/>
                                        </p:tgtEl>
                                        <p:attrNameLst>
                                          <p:attrName>style.visibility</p:attrName>
                                        </p:attrNameLst>
                                      </p:cBhvr>
                                      <p:to>
                                        <p:strVal val="visible"/>
                                      </p:to>
                                    </p:set>
                                    <p:animEffect transition="in" filter="wipe(left)">
                                      <p:cBhvr>
                                        <p:cTn id="48" dur="5000"/>
                                        <p:tgtEl>
                                          <p:spTgt spid="8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86"/>
                                        </p:tgtEl>
                                        <p:attrNameLst>
                                          <p:attrName>style.visibility</p:attrName>
                                        </p:attrNameLst>
                                      </p:cBhvr>
                                      <p:to>
                                        <p:strVal val="visible"/>
                                      </p:to>
                                    </p:set>
                                    <p:animEffect transition="in" filter="wipe(up)">
                                      <p:cBhvr>
                                        <p:cTn id="53" dur="500"/>
                                        <p:tgtEl>
                                          <p:spTgt spid="86"/>
                                        </p:tgtEl>
                                      </p:cBhvr>
                                    </p:animEffect>
                                  </p:childTnLst>
                                </p:cTn>
                              </p:par>
                              <p:par>
                                <p:cTn id="54" presetID="22" presetClass="entr" presetSubtype="1" fill="hold" nodeType="with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wipe(up)">
                                      <p:cBhvr>
                                        <p:cTn id="56" dur="500"/>
                                        <p:tgtEl>
                                          <p:spTgt spid="87"/>
                                        </p:tgtEl>
                                      </p:cBhvr>
                                    </p:animEffect>
                                  </p:childTnLst>
                                </p:cTn>
                              </p:par>
                              <p:par>
                                <p:cTn id="57" presetID="22" presetClass="entr" presetSubtype="1"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animEffect transition="in" filter="wipe(up)">
                                      <p:cBhvr>
                                        <p:cTn id="5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舍入法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935708" y="1655911"/>
            <a:ext cx="9793088" cy="2899063"/>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en-US" altLang="zh-CN" sz="2400" b="1" dirty="0">
                <a:solidFill>
                  <a:schemeClr val="accent1"/>
                </a:solidFill>
                <a:latin typeface="微软雅黑" panose="020B0503020204020204" pitchFamily="34" charset="-122"/>
                <a:ea typeface="微软雅黑" panose="020B0503020204020204" pitchFamily="34" charset="-122"/>
              </a:rPr>
              <a:t>(2) </a:t>
            </a:r>
            <a:r>
              <a:rPr lang="zh-CN" altLang="en-US" sz="2400" b="1" dirty="0">
                <a:solidFill>
                  <a:schemeClr val="accent1"/>
                </a:solidFill>
                <a:latin typeface="微软雅黑" panose="020B0503020204020204" pitchFamily="34" charset="-122"/>
                <a:ea typeface="微软雅黑" panose="020B0503020204020204" pitchFamily="34" charset="-122"/>
              </a:rPr>
              <a:t>舍入法</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latin typeface="Times New Roman" panose="02020603050405020304" pitchFamily="18" charset="0"/>
                <a:ea typeface="微软雅黑" panose="020B0503020204020204" pitchFamily="34" charset="-122"/>
              </a:rPr>
              <a:t>优点</a:t>
            </a:r>
            <a:endParaRPr lang="zh-CN" altLang="en-US" sz="2400" b="1" dirty="0">
              <a:solidFill>
                <a:srgbClr val="FF0000"/>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实现简单，增加的硬件开销少，最大误差小，平均误差接近于零</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0000"/>
                </a:solidFill>
                <a:latin typeface="Times New Roman" panose="02020603050405020304" pitchFamily="18" charset="0"/>
                <a:ea typeface="微软雅黑" panose="020B0503020204020204" pitchFamily="34" charset="-122"/>
              </a:rPr>
              <a:t>缺点</a:t>
            </a:r>
            <a:endParaRPr lang="zh-CN" altLang="en-US" sz="2000" b="1" dirty="0">
              <a:solidFill>
                <a:schemeClr val="accent1"/>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处理速度慢，需要花费在数的附加位加</a:t>
            </a:r>
            <a:r>
              <a:rPr lang="en-US" altLang="zh-CN" sz="2000" dirty="0">
                <a:solidFill>
                  <a:schemeClr val="accent1"/>
                </a:solidFill>
                <a:latin typeface="Times New Roman" panose="02020603050405020304" pitchFamily="18" charset="0"/>
                <a:ea typeface="微软雅黑" panose="020B0503020204020204" pitchFamily="34" charset="-122"/>
              </a:rPr>
              <a:t>1</a:t>
            </a:r>
            <a:r>
              <a:rPr lang="zh-CN" altLang="en-US" sz="2000" dirty="0">
                <a:solidFill>
                  <a:schemeClr val="accent1"/>
                </a:solidFill>
                <a:latin typeface="Times New Roman" panose="02020603050405020304" pitchFamily="18" charset="0"/>
                <a:ea typeface="微软雅黑" panose="020B0503020204020204" pitchFamily="34" charset="-122"/>
              </a:rPr>
              <a:t>以及因此产生进位的时间，最坏情况下，需要从尾数最低位进位至最高位；</a:t>
            </a:r>
            <a:endParaRPr lang="zh-CN" altLang="en-US" sz="2000" dirty="0">
              <a:solidFill>
                <a:schemeClr val="accent1"/>
              </a:solidFill>
              <a:latin typeface="Times New Roman" panose="02020603050405020304" pitchFamily="18" charset="0"/>
              <a:ea typeface="微软雅黑" panose="020B0503020204020204" pitchFamily="34" charset="-122"/>
            </a:endParaRPr>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051741" cy="3487621"/>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ea typeface="微软雅黑" panose="020B0503020204020204" pitchFamily="34" charset="-122"/>
                <a:cs typeface="Arial" panose="020B0604020202020204" pitchFamily="34" charset="0"/>
              </a:rPr>
              <a:t>基本数据表示举例</a:t>
            </a:r>
            <a:endParaRPr lang="en-US" altLang="zh-CN" sz="2400" b="1" dirty="0">
              <a:solidFill>
                <a:srgbClr val="00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ea typeface="微软雅黑" panose="020B0503020204020204" pitchFamily="34" charset="-122"/>
                <a:cs typeface="Arial" panose="020B0604020202020204" pitchFamily="34" charset="0"/>
              </a:rPr>
              <a:t>例如：当机器设置了定点</a:t>
            </a:r>
            <a:r>
              <a:rPr lang="en-US" altLang="zh-CN" sz="2000" dirty="0">
                <a:solidFill>
                  <a:srgbClr val="000000"/>
                </a:solidFill>
                <a:ea typeface="微软雅黑" panose="020B0503020204020204" pitchFamily="34" charset="-122"/>
                <a:cs typeface="Arial" panose="020B0604020202020204" pitchFamily="34" charset="0"/>
              </a:rPr>
              <a:t>+</a:t>
            </a:r>
            <a:r>
              <a:rPr lang="zh-CN" altLang="en-US" sz="2000" dirty="0">
                <a:solidFill>
                  <a:srgbClr val="000000"/>
                </a:solidFill>
                <a:ea typeface="微软雅黑" panose="020B0503020204020204" pitchFamily="34" charset="-122"/>
                <a:cs typeface="Arial" panose="020B0604020202020204" pitchFamily="34" charset="0"/>
              </a:rPr>
              <a:t>、</a:t>
            </a:r>
            <a:r>
              <a:rPr lang="en-US" altLang="zh-CN" sz="2000" dirty="0">
                <a:solidFill>
                  <a:srgbClr val="000000"/>
                </a:solidFill>
                <a:ea typeface="微软雅黑" panose="020B0503020204020204" pitchFamily="34" charset="-122"/>
                <a:cs typeface="Arial" panose="020B0604020202020204" pitchFamily="34" charset="0"/>
              </a:rPr>
              <a:t>-</a:t>
            </a:r>
            <a:r>
              <a:rPr lang="zh-CN" altLang="en-US" sz="2000" dirty="0">
                <a:solidFill>
                  <a:srgbClr val="000000"/>
                </a:solidFill>
                <a:ea typeface="微软雅黑" panose="020B0503020204020204" pitchFamily="34" charset="-122"/>
                <a:cs typeface="Arial" panose="020B0604020202020204" pitchFamily="34" charset="0"/>
              </a:rPr>
              <a:t>、*、</a:t>
            </a:r>
            <a:r>
              <a:rPr lang="en-US" altLang="zh-CN" sz="2000" dirty="0">
                <a:solidFill>
                  <a:srgbClr val="000000"/>
                </a:solidFill>
                <a:ea typeface="微软雅黑" panose="020B0503020204020204" pitchFamily="34" charset="-122"/>
                <a:cs typeface="Arial" panose="020B0604020202020204" pitchFamily="34" charset="0"/>
              </a:rPr>
              <a:t>/</a:t>
            </a:r>
            <a:r>
              <a:rPr lang="zh-CN" altLang="en-US" sz="2000" dirty="0">
                <a:solidFill>
                  <a:srgbClr val="000000"/>
                </a:solidFill>
                <a:ea typeface="微软雅黑" panose="020B0503020204020204" pitchFamily="34" charset="-122"/>
                <a:cs typeface="Arial" panose="020B0604020202020204" pitchFamily="34" charset="0"/>
              </a:rPr>
              <a:t>、移位、比较等一系列定点运算指令和相应的运算硬件，可以直接对定点数进行各种处理时，</a:t>
            </a:r>
            <a:r>
              <a:rPr lang="zh-CN" altLang="en-US" sz="2000" dirty="0">
                <a:solidFill>
                  <a:srgbClr val="FF0000"/>
                </a:solidFill>
                <a:ea typeface="微软雅黑" panose="020B0503020204020204" pitchFamily="34" charset="-122"/>
                <a:cs typeface="Arial" panose="020B0604020202020204" pitchFamily="34" charset="0"/>
              </a:rPr>
              <a:t>机器就有了定点数据表示；</a:t>
            </a:r>
            <a:endParaRPr lang="en-US" altLang="zh-CN" sz="2000" dirty="0">
              <a:solidFill>
                <a:srgbClr val="FF0000"/>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ea typeface="微软雅黑" panose="020B0503020204020204" pitchFamily="34" charset="-122"/>
                <a:cs typeface="Arial" panose="020B0604020202020204" pitchFamily="34" charset="0"/>
              </a:rPr>
              <a:t>当机器设有逻辑加、逻辑乘、按位相加、逻辑移位等一系列逻辑运算类指令和相应的逻辑运算硬件，可以直接对逻辑数进行各种处理，</a:t>
            </a:r>
            <a:r>
              <a:rPr lang="zh-CN" altLang="en-US" sz="2000" dirty="0">
                <a:solidFill>
                  <a:srgbClr val="FF0000"/>
                </a:solidFill>
                <a:ea typeface="微软雅黑" panose="020B0503020204020204" pitchFamily="34" charset="-122"/>
                <a:cs typeface="Arial" panose="020B0604020202020204" pitchFamily="34" charset="0"/>
              </a:rPr>
              <a:t>机器就有了逻辑数据表示</a:t>
            </a:r>
            <a:r>
              <a:rPr lang="zh-CN" altLang="en-US" sz="2000" dirty="0">
                <a:solidFill>
                  <a:schemeClr val="accent1"/>
                </a:solidFill>
                <a:ea typeface="微软雅黑" panose="020B0503020204020204" pitchFamily="34" charset="-122"/>
                <a:cs typeface="Arial" panose="020B0604020202020204" pitchFamily="34" charset="0"/>
              </a:rPr>
              <a:t>；</a:t>
            </a:r>
            <a:endParaRPr lang="zh-CN" altLang="en-US" sz="2000" dirty="0">
              <a:solidFill>
                <a:schemeClr val="accent1"/>
              </a:solidFill>
              <a:ea typeface="微软雅黑" panose="020B0503020204020204" pitchFamily="34" charset="-122"/>
              <a:cs typeface="Arial" panose="020B0604020202020204" pitchFamily="34" charset="0"/>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ea typeface="微软雅黑" panose="020B0503020204020204" pitchFamily="34" charset="-122"/>
                <a:cs typeface="Arial" panose="020B0604020202020204" pitchFamily="34" charset="0"/>
              </a:rPr>
              <a:t>浮点数据表示、十进制数等各种数据表示。</a:t>
            </a:r>
            <a:endParaRPr lang="zh-CN" altLang="en-US" sz="2000" dirty="0">
              <a:solidFill>
                <a:srgbClr val="000000"/>
              </a:solidFill>
              <a:ea typeface="微软雅黑" panose="020B0503020204020204" pitchFamily="34" charset="-122"/>
              <a:cs typeface="Arial" panose="020B0604020202020204" pitchFamily="34" charset="0"/>
            </a:endParaRPr>
          </a:p>
        </p:txBody>
      </p:sp>
      <p:sp>
        <p:nvSpPr>
          <p:cNvPr id="8"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2.1.1</a:t>
            </a:r>
            <a:r>
              <a:rPr lang="zh-CN" altLang="en-US" dirty="0"/>
              <a:t> 数据表示与数据结构</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恒置“</a:t>
            </a:r>
            <a:r>
              <a:rPr kumimoji="0" lang="en-US" altLang="zh-CN"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1”</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559814"/>
            <a:ext cx="10067472" cy="4471032"/>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en-US" altLang="zh-CN" sz="2400" b="1" dirty="0">
                <a:solidFill>
                  <a:schemeClr val="accent1"/>
                </a:solidFill>
                <a:latin typeface="微软雅黑" panose="020B0503020204020204" pitchFamily="34" charset="-122"/>
                <a:ea typeface="微软雅黑" panose="020B0503020204020204" pitchFamily="34" charset="-122"/>
              </a:rPr>
              <a:t>(3) </a:t>
            </a:r>
            <a:r>
              <a:rPr lang="zh-CN" altLang="en-US" sz="2400" b="1" dirty="0">
                <a:solidFill>
                  <a:schemeClr val="accent1"/>
                </a:solidFill>
                <a:latin typeface="微软雅黑" panose="020B0503020204020204" pitchFamily="34" charset="-122"/>
                <a:ea typeface="微软雅黑" panose="020B0503020204020204" pitchFamily="34" charset="-122"/>
              </a:rPr>
              <a:t>恒置“</a:t>
            </a:r>
            <a:r>
              <a:rPr lang="en-US" altLang="zh-CN" sz="2400" b="1" dirty="0">
                <a:solidFill>
                  <a:schemeClr val="accent1"/>
                </a:solidFill>
                <a:latin typeface="微软雅黑" panose="020B0503020204020204" pitchFamily="34" charset="-122"/>
                <a:ea typeface="微软雅黑" panose="020B0503020204020204" pitchFamily="34" charset="-122"/>
              </a:rPr>
              <a:t>1”</a:t>
            </a:r>
            <a:r>
              <a:rPr lang="zh-CN" altLang="en-US" sz="2400" b="1" dirty="0">
                <a:solidFill>
                  <a:schemeClr val="accent1"/>
                </a:solidFill>
                <a:latin typeface="微软雅黑" panose="020B0503020204020204" pitchFamily="34" charset="-122"/>
                <a:ea typeface="微软雅黑" panose="020B0503020204020204" pitchFamily="34" charset="-122"/>
              </a:rPr>
              <a:t>法</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Times New Roman" panose="02020603050405020304" pitchFamily="18" charset="0"/>
                <a:ea typeface="微软雅黑" panose="020B0503020204020204" pitchFamily="34" charset="-122"/>
              </a:rPr>
              <a:t>将机器运算的规定字长之最低位恒置“</a:t>
            </a:r>
            <a:r>
              <a:rPr lang="en-US" altLang="zh-CN" sz="2400" dirty="0">
                <a:solidFill>
                  <a:schemeClr val="accent1"/>
                </a:solidFill>
                <a:latin typeface="Times New Roman" panose="02020603050405020304" pitchFamily="18" charset="0"/>
                <a:ea typeface="微软雅黑" panose="020B0503020204020204" pitchFamily="34" charset="-122"/>
              </a:rPr>
              <a:t>1</a:t>
            </a:r>
            <a:r>
              <a:rPr lang="zh-CN" altLang="en-US" sz="2400" dirty="0">
                <a:solidFill>
                  <a:schemeClr val="accent1"/>
                </a:solidFill>
                <a:latin typeface="Times New Roman" panose="02020603050405020304" pitchFamily="18" charset="0"/>
                <a:ea typeface="微软雅黑" panose="020B0503020204020204" pitchFamily="34" charset="-122"/>
              </a:rPr>
              <a:t>”</a:t>
            </a:r>
            <a:endParaRPr lang="en-US" altLang="zh-CN" sz="2400" dirty="0">
              <a:solidFill>
                <a:schemeClr val="accent1"/>
              </a:solidFill>
              <a:latin typeface="Times New Roman" panose="02020603050405020304" pitchFamily="18" charset="0"/>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Times New Roman" panose="02020603050405020304" pitchFamily="18" charset="0"/>
                <a:ea typeface="微软雅黑" panose="020B0503020204020204" pitchFamily="34" charset="-122"/>
              </a:rPr>
              <a:t>最大误差</a:t>
            </a:r>
            <a:endParaRPr lang="en-US" altLang="zh-CN" sz="2400" dirty="0">
              <a:solidFill>
                <a:schemeClr val="accent1"/>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整数为</a:t>
            </a:r>
            <a:r>
              <a:rPr lang="en-US" altLang="zh-CN" sz="2000" dirty="0">
                <a:solidFill>
                  <a:schemeClr val="accent1"/>
                </a:solidFill>
                <a:latin typeface="Times New Roman" panose="02020603050405020304" pitchFamily="18" charset="0"/>
                <a:ea typeface="微软雅黑" panose="020B0503020204020204" pitchFamily="34" charset="-122"/>
              </a:rPr>
              <a:t>1</a:t>
            </a:r>
            <a:r>
              <a:rPr lang="zh-CN" altLang="en-US" sz="2000" dirty="0">
                <a:solidFill>
                  <a:schemeClr val="accent1"/>
                </a:solidFill>
                <a:latin typeface="Times New Roman" panose="02020603050405020304" pitchFamily="18" charset="0"/>
                <a:ea typeface="微软雅黑" panose="020B0503020204020204" pitchFamily="34" charset="-122"/>
              </a:rPr>
              <a:t>（如“</a:t>
            </a:r>
            <a:r>
              <a:rPr lang="en-US" altLang="zh-CN" sz="2000" dirty="0">
                <a:solidFill>
                  <a:schemeClr val="accent1"/>
                </a:solidFill>
                <a:latin typeface="Times New Roman" panose="02020603050405020304" pitchFamily="18" charset="0"/>
                <a:ea typeface="微软雅黑" panose="020B0503020204020204" pitchFamily="34" charset="-122"/>
              </a:rPr>
              <a:t>10:00…0</a:t>
            </a:r>
            <a:r>
              <a:rPr lang="zh-CN" altLang="en-US" sz="2000" dirty="0">
                <a:solidFill>
                  <a:schemeClr val="accent1"/>
                </a:solidFill>
                <a:latin typeface="Times New Roman" panose="02020603050405020304" pitchFamily="18" charset="0"/>
                <a:ea typeface="微软雅黑" panose="020B0503020204020204" pitchFamily="34" charset="-122"/>
              </a:rPr>
              <a:t>”处理成“</a:t>
            </a:r>
            <a:r>
              <a:rPr lang="en-US" altLang="zh-CN" sz="2000" dirty="0">
                <a:solidFill>
                  <a:schemeClr val="accent1"/>
                </a:solidFill>
                <a:latin typeface="Times New Roman" panose="02020603050405020304" pitchFamily="18" charset="0"/>
                <a:ea typeface="微软雅黑" panose="020B0503020204020204" pitchFamily="34" charset="-122"/>
              </a:rPr>
              <a:t>1</a:t>
            </a:r>
            <a:r>
              <a:rPr lang="en-US" altLang="zh-CN" sz="2000" dirty="0">
                <a:solidFill>
                  <a:srgbClr val="FF0066"/>
                </a:solidFill>
                <a:latin typeface="Times New Roman" panose="02020603050405020304" pitchFamily="18" charset="0"/>
                <a:ea typeface="微软雅黑" panose="020B0503020204020204" pitchFamily="34" charset="-122"/>
              </a:rPr>
              <a:t>1</a:t>
            </a:r>
            <a:r>
              <a:rPr lang="en-US" altLang="zh-CN" sz="2000" dirty="0">
                <a:solidFill>
                  <a:schemeClr val="accent1"/>
                </a:solidFill>
                <a:latin typeface="Times New Roman" panose="02020603050405020304" pitchFamily="18" charset="0"/>
                <a:ea typeface="微软雅黑" panose="020B0503020204020204" pitchFamily="34" charset="-122"/>
              </a:rPr>
              <a:t>:</a:t>
            </a:r>
            <a:r>
              <a:rPr lang="zh-CN" altLang="en-US" sz="2000" dirty="0">
                <a:solidFill>
                  <a:schemeClr val="accent1"/>
                </a:solidFill>
                <a:latin typeface="Times New Roman" panose="02020603050405020304" pitchFamily="18" charset="0"/>
                <a:ea typeface="微软雅黑" panose="020B0503020204020204" pitchFamily="34" charset="-122"/>
              </a:rPr>
              <a:t>” ）</a:t>
            </a:r>
            <a:endParaRPr lang="en-US" altLang="zh-CN" sz="2000" dirty="0">
              <a:solidFill>
                <a:schemeClr val="accent1"/>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分数为</a:t>
            </a:r>
            <a:r>
              <a:rPr lang="en-US" altLang="zh-CN" sz="2000" dirty="0">
                <a:solidFill>
                  <a:schemeClr val="accent1"/>
                </a:solidFill>
                <a:latin typeface="Times New Roman" panose="02020603050405020304" pitchFamily="18" charset="0"/>
                <a:ea typeface="微软雅黑" panose="020B0503020204020204" pitchFamily="34" charset="-122"/>
              </a:rPr>
              <a:t>2</a:t>
            </a:r>
            <a:r>
              <a:rPr lang="en-US" altLang="zh-CN" sz="2000" baseline="30000" dirty="0">
                <a:solidFill>
                  <a:schemeClr val="accent1"/>
                </a:solidFill>
                <a:latin typeface="Times New Roman" panose="02020603050405020304" pitchFamily="18" charset="0"/>
                <a:ea typeface="微软雅黑" panose="020B0503020204020204" pitchFamily="34" charset="-122"/>
              </a:rPr>
              <a:t>-m</a:t>
            </a:r>
            <a:r>
              <a:rPr lang="zh-CN" altLang="en-US" sz="2000" dirty="0">
                <a:solidFill>
                  <a:schemeClr val="accent1"/>
                </a:solidFill>
                <a:latin typeface="Times New Roman" panose="02020603050405020304" pitchFamily="18" charset="0"/>
                <a:ea typeface="微软雅黑" panose="020B0503020204020204" pitchFamily="34" charset="-122"/>
              </a:rPr>
              <a:t>（如“</a:t>
            </a:r>
            <a:r>
              <a:rPr lang="en-US" altLang="zh-CN" sz="2000" dirty="0">
                <a:solidFill>
                  <a:schemeClr val="accent1"/>
                </a:solidFill>
                <a:latin typeface="Times New Roman" panose="02020603050405020304" pitchFamily="18" charset="0"/>
                <a:ea typeface="微软雅黑" panose="020B0503020204020204" pitchFamily="34" charset="-122"/>
              </a:rPr>
              <a:t>.00:00…0</a:t>
            </a:r>
            <a:r>
              <a:rPr lang="zh-CN" altLang="en-US" sz="2000" dirty="0">
                <a:solidFill>
                  <a:schemeClr val="accent1"/>
                </a:solidFill>
                <a:latin typeface="Times New Roman" panose="02020603050405020304" pitchFamily="18" charset="0"/>
                <a:ea typeface="微软雅黑" panose="020B0503020204020204" pitchFamily="34" charset="-122"/>
              </a:rPr>
              <a:t>”处理成“</a:t>
            </a:r>
            <a:r>
              <a:rPr lang="en-US" altLang="zh-CN" sz="2000" dirty="0">
                <a:solidFill>
                  <a:schemeClr val="accent1"/>
                </a:solidFill>
                <a:latin typeface="Times New Roman" panose="02020603050405020304" pitchFamily="18" charset="0"/>
                <a:ea typeface="微软雅黑" panose="020B0503020204020204" pitchFamily="34" charset="-122"/>
              </a:rPr>
              <a:t>.0</a:t>
            </a:r>
            <a:r>
              <a:rPr lang="en-US" altLang="zh-CN" sz="2000" dirty="0">
                <a:solidFill>
                  <a:srgbClr val="FF0066"/>
                </a:solidFill>
                <a:latin typeface="Times New Roman" panose="02020603050405020304" pitchFamily="18" charset="0"/>
                <a:ea typeface="微软雅黑" panose="020B0503020204020204" pitchFamily="34" charset="-122"/>
              </a:rPr>
              <a:t>1</a:t>
            </a:r>
            <a:r>
              <a:rPr lang="en-US" altLang="zh-CN" sz="2000" dirty="0">
                <a:solidFill>
                  <a:schemeClr val="accent1"/>
                </a:solidFill>
                <a:latin typeface="Times New Roman" panose="02020603050405020304" pitchFamily="18" charset="0"/>
                <a:ea typeface="微软雅黑" panose="020B0503020204020204" pitchFamily="34" charset="-122"/>
              </a:rPr>
              <a:t>:</a:t>
            </a:r>
            <a:r>
              <a:rPr lang="zh-CN" altLang="en-US" sz="2000" dirty="0">
                <a:solidFill>
                  <a:schemeClr val="accent1"/>
                </a:solidFill>
                <a:latin typeface="Times New Roman" panose="02020603050405020304" pitchFamily="18" charset="0"/>
                <a:ea typeface="微软雅黑" panose="020B0503020204020204" pitchFamily="34" charset="-122"/>
              </a:rPr>
              <a:t> ” ）</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Times New Roman" panose="02020603050405020304" pitchFamily="18" charset="0"/>
                <a:ea typeface="微软雅黑" panose="020B0503020204020204" pitchFamily="34" charset="-122"/>
              </a:rPr>
              <a:t>误差有正负</a:t>
            </a:r>
            <a:endParaRPr lang="zh-CN" altLang="en-US" sz="2400" dirty="0">
              <a:solidFill>
                <a:schemeClr val="accent1"/>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负误差（如“</a:t>
            </a:r>
            <a:r>
              <a:rPr lang="en-US" altLang="zh-CN" sz="2000" dirty="0">
                <a:solidFill>
                  <a:schemeClr val="accent1"/>
                </a:solidFill>
                <a:latin typeface="Times New Roman" panose="02020603050405020304" pitchFamily="18" charset="0"/>
                <a:ea typeface="微软雅黑" panose="020B0503020204020204" pitchFamily="34" charset="-122"/>
              </a:rPr>
              <a:t>.11:10…1</a:t>
            </a:r>
            <a:r>
              <a:rPr lang="zh-CN" altLang="en-US" sz="2000" dirty="0">
                <a:solidFill>
                  <a:schemeClr val="accent1"/>
                </a:solidFill>
                <a:latin typeface="Times New Roman" panose="02020603050405020304" pitchFamily="18" charset="0"/>
                <a:ea typeface="微软雅黑" panose="020B0503020204020204" pitchFamily="34" charset="-122"/>
              </a:rPr>
              <a:t>”处理成“</a:t>
            </a:r>
            <a:r>
              <a:rPr lang="en-US" altLang="zh-CN" sz="2000" dirty="0">
                <a:solidFill>
                  <a:schemeClr val="accent1"/>
                </a:solidFill>
                <a:latin typeface="Times New Roman" panose="02020603050405020304" pitchFamily="18" charset="0"/>
                <a:ea typeface="微软雅黑" panose="020B0503020204020204" pitchFamily="34" charset="-122"/>
              </a:rPr>
              <a:t>.11:</a:t>
            </a:r>
            <a:r>
              <a:rPr lang="zh-CN" altLang="en-US" sz="2000" dirty="0">
                <a:solidFill>
                  <a:schemeClr val="accent1"/>
                </a:solidFill>
                <a:latin typeface="Times New Roman" panose="02020603050405020304" pitchFamily="18" charset="0"/>
                <a:ea typeface="微软雅黑" panose="020B0503020204020204" pitchFamily="34" charset="-122"/>
              </a:rPr>
              <a:t> ” ）</a:t>
            </a:r>
            <a:endParaRPr lang="en-US" altLang="zh-CN" sz="2000" dirty="0">
              <a:solidFill>
                <a:schemeClr val="accent1"/>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正误差（如“</a:t>
            </a:r>
            <a:r>
              <a:rPr lang="en-US" altLang="zh-CN" sz="2000" dirty="0">
                <a:solidFill>
                  <a:schemeClr val="accent1"/>
                </a:solidFill>
                <a:latin typeface="Times New Roman" panose="02020603050405020304" pitchFamily="18" charset="0"/>
                <a:ea typeface="微软雅黑" panose="020B0503020204020204" pitchFamily="34" charset="-122"/>
              </a:rPr>
              <a:t>.</a:t>
            </a:r>
            <a:r>
              <a:rPr lang="en-US" altLang="zh-CN" sz="2000" dirty="0">
                <a:solidFill>
                  <a:schemeClr val="accent1"/>
                </a:solidFill>
                <a:latin typeface="Times New Roman" panose="02020603050405020304" pitchFamily="18" charset="0"/>
                <a:ea typeface="微软雅黑" panose="020B0503020204020204" pitchFamily="34" charset="-122"/>
                <a:sym typeface="Wingdings" panose="05000000000000000000" pitchFamily="2" charset="2"/>
              </a:rPr>
              <a:t>00:00…0</a:t>
            </a:r>
            <a:r>
              <a:rPr lang="zh-CN" altLang="en-US" sz="2000" dirty="0">
                <a:solidFill>
                  <a:schemeClr val="accent1"/>
                </a:solidFill>
                <a:latin typeface="Times New Roman" panose="02020603050405020304" pitchFamily="18" charset="0"/>
                <a:ea typeface="微软雅黑" panose="020B0503020204020204" pitchFamily="34" charset="-122"/>
              </a:rPr>
              <a:t> ”处理成“</a:t>
            </a:r>
            <a:r>
              <a:rPr lang="en-US" altLang="zh-CN" sz="2000" dirty="0">
                <a:solidFill>
                  <a:schemeClr val="accent1"/>
                </a:solidFill>
                <a:latin typeface="Times New Roman" panose="02020603050405020304" pitchFamily="18" charset="0"/>
                <a:ea typeface="微软雅黑" panose="020B0503020204020204" pitchFamily="34" charset="-122"/>
              </a:rPr>
              <a:t>.</a:t>
            </a:r>
            <a:r>
              <a:rPr lang="en-US" altLang="zh-CN" sz="2000" dirty="0">
                <a:solidFill>
                  <a:schemeClr val="accent1"/>
                </a:solidFill>
                <a:latin typeface="Times New Roman" panose="02020603050405020304" pitchFamily="18" charset="0"/>
                <a:ea typeface="微软雅黑" panose="020B0503020204020204" pitchFamily="34" charset="-122"/>
                <a:sym typeface="Wingdings" panose="05000000000000000000" pitchFamily="2" charset="2"/>
              </a:rPr>
              <a:t>0</a:t>
            </a:r>
            <a:r>
              <a:rPr lang="en-US" altLang="zh-CN" sz="2000" dirty="0">
                <a:solidFill>
                  <a:srgbClr val="FF0066"/>
                </a:solidFill>
                <a:latin typeface="Times New Roman" panose="02020603050405020304" pitchFamily="18" charset="0"/>
                <a:ea typeface="微软雅黑" panose="020B0503020204020204" pitchFamily="34" charset="-122"/>
                <a:sym typeface="Wingdings" panose="05000000000000000000" pitchFamily="2" charset="2"/>
              </a:rPr>
              <a:t>1</a:t>
            </a:r>
            <a:r>
              <a:rPr lang="en-US" altLang="zh-CN" sz="2000" dirty="0">
                <a:solidFill>
                  <a:schemeClr val="accent1"/>
                </a:solidFill>
                <a:latin typeface="Times New Roman" panose="02020603050405020304" pitchFamily="18" charset="0"/>
                <a:ea typeface="微软雅黑" panose="020B0503020204020204" pitchFamily="34" charset="-122"/>
                <a:sym typeface="Wingdings" panose="05000000000000000000" pitchFamily="2" charset="2"/>
              </a:rPr>
              <a:t>:</a:t>
            </a:r>
            <a:r>
              <a:rPr lang="zh-CN" altLang="en-US" sz="2000" dirty="0">
                <a:solidFill>
                  <a:schemeClr val="accent1"/>
                </a:solidFill>
                <a:latin typeface="Times New Roman" panose="02020603050405020304" pitchFamily="18" charset="0"/>
                <a:ea typeface="微软雅黑" panose="020B0503020204020204" pitchFamily="34" charset="-122"/>
              </a:rPr>
              <a:t> ” ）</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endParaRPr lang="zh-CN" altLang="en-US" sz="2000" dirty="0">
              <a:solidFill>
                <a:schemeClr val="accent1"/>
              </a:solidFill>
              <a:latin typeface="Times New Roman" panose="02020603050405020304" pitchFamily="18" charset="0"/>
              <a:ea typeface="微软雅黑" panose="020B0503020204020204" pitchFamily="34" charset="-122"/>
            </a:endParaRPr>
          </a:p>
        </p:txBody>
      </p:sp>
    </p:spTree>
    <p:custDataLst>
      <p:tags r:id="rId6"/>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恒置“</a:t>
            </a:r>
            <a:r>
              <a:rPr kumimoji="0" lang="en-US" altLang="zh-CN"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1”</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223863"/>
            <a:ext cx="10067472" cy="521681"/>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en-US" altLang="zh-CN" sz="2400" b="1" dirty="0">
                <a:solidFill>
                  <a:schemeClr val="accent1"/>
                </a:solidFill>
                <a:latin typeface="微软雅黑" panose="020B0503020204020204" pitchFamily="34" charset="-122"/>
                <a:ea typeface="微软雅黑" panose="020B0503020204020204" pitchFamily="34" charset="-122"/>
              </a:rPr>
              <a:t>(3) </a:t>
            </a:r>
            <a:r>
              <a:rPr lang="zh-CN" altLang="en-US" sz="2400" b="1" dirty="0">
                <a:solidFill>
                  <a:schemeClr val="accent1"/>
                </a:solidFill>
                <a:latin typeface="微软雅黑" panose="020B0503020204020204" pitchFamily="34" charset="-122"/>
                <a:ea typeface="微软雅黑" panose="020B0503020204020204" pitchFamily="34" charset="-122"/>
              </a:rPr>
              <a:t>恒置“</a:t>
            </a:r>
            <a:r>
              <a:rPr lang="en-US" altLang="zh-CN" sz="2400" b="1" dirty="0">
                <a:solidFill>
                  <a:schemeClr val="accent1"/>
                </a:solidFill>
                <a:latin typeface="微软雅黑" panose="020B0503020204020204" pitchFamily="34" charset="-122"/>
                <a:ea typeface="微软雅黑" panose="020B0503020204020204" pitchFamily="34" charset="-122"/>
              </a:rPr>
              <a:t>1”</a:t>
            </a:r>
            <a:r>
              <a:rPr lang="zh-CN" altLang="en-US" sz="2400" b="1" dirty="0">
                <a:solidFill>
                  <a:schemeClr val="accent1"/>
                </a:solidFill>
                <a:latin typeface="微软雅黑" panose="020B0503020204020204" pitchFamily="34" charset="-122"/>
                <a:ea typeface="微软雅黑" panose="020B0503020204020204" pitchFamily="34" charset="-122"/>
              </a:rPr>
              <a:t>法</a:t>
            </a:r>
            <a:r>
              <a:rPr lang="en-US" altLang="zh-CN" sz="2400" b="1" dirty="0">
                <a:solidFill>
                  <a:schemeClr val="accent1"/>
                </a:solidFill>
                <a:latin typeface="Times New Roman" panose="02020603050405020304" pitchFamily="18" charset="0"/>
                <a:cs typeface="Times New Roman" panose="02020603050405020304" pitchFamily="18" charset="0"/>
              </a:rPr>
              <a:t>: </a:t>
            </a:r>
            <a:r>
              <a:rPr lang="zh-CN" altLang="en-US" sz="2400" b="1" dirty="0">
                <a:solidFill>
                  <a:schemeClr val="accent1"/>
                </a:solidFill>
                <a:latin typeface="Times New Roman" panose="02020603050405020304" pitchFamily="18" charset="0"/>
                <a:cs typeface="Times New Roman" panose="02020603050405020304" pitchFamily="18" charset="0"/>
              </a:rPr>
              <a:t>将机器运算的规定字长之最低位恒置</a:t>
            </a:r>
            <a:r>
              <a:rPr lang="zh-CN" altLang="en-US" sz="2400" b="1" dirty="0">
                <a:solidFill>
                  <a:schemeClr val="accent1"/>
                </a:solidFill>
                <a:latin typeface="微软雅黑" panose="020B0503020204020204" pitchFamily="34" charset="-122"/>
                <a:ea typeface="微软雅黑" panose="020B0503020204020204" pitchFamily="34" charset="-122"/>
              </a:rPr>
              <a:t>“</a:t>
            </a:r>
            <a:r>
              <a:rPr lang="en-US" altLang="zh-CN" sz="2400" b="1" dirty="0">
                <a:solidFill>
                  <a:schemeClr val="accent1"/>
                </a:solidFill>
                <a:latin typeface="Times New Roman" panose="02020603050405020304" pitchFamily="18" charset="0"/>
                <a:cs typeface="Times New Roman" panose="02020603050405020304" pitchFamily="18" charset="0"/>
              </a:rPr>
              <a:t>1</a:t>
            </a:r>
            <a:r>
              <a:rPr lang="en-US" altLang="zh-CN" sz="2400" b="1" dirty="0">
                <a:solidFill>
                  <a:schemeClr val="accent1"/>
                </a:solidFill>
                <a:latin typeface="微软雅黑" panose="020B0503020204020204" pitchFamily="34" charset="-122"/>
                <a:ea typeface="微软雅黑" panose="020B0503020204020204" pitchFamily="34" charset="-122"/>
              </a:rPr>
              <a:t> ”</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4" name="矩形 19"/>
          <p:cNvSpPr/>
          <p:nvPr/>
        </p:nvSpPr>
        <p:spPr>
          <a:xfrm>
            <a:off x="3383980" y="1864246"/>
            <a:ext cx="2055812" cy="439737"/>
          </a:xfrm>
          <a:prstGeom prst="rect">
            <a:avLst/>
          </a:prstGeom>
          <a:noFill/>
          <a:ln w="12700" cap="flat" cmpd="sng">
            <a:solidFill>
              <a:srgbClr val="000000"/>
            </a:solidFill>
            <a:prstDash val="solid"/>
            <a:round/>
            <a:headEnd type="none" w="med" len="med"/>
            <a:tailEnd type="none" w="med" len="med"/>
          </a:ln>
        </p:spPr>
        <p:txBody>
          <a:bodyPr anchor="ctr" anchorCtr="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位尾数</a:t>
            </a:r>
            <a:endParaRPr lang="zh-CN" altLang="en-US"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20"/>
          <p:cNvSpPr/>
          <p:nvPr/>
        </p:nvSpPr>
        <p:spPr>
          <a:xfrm>
            <a:off x="5439792" y="1864245"/>
            <a:ext cx="2260600" cy="439737"/>
          </a:xfrm>
          <a:prstGeom prst="rect">
            <a:avLst/>
          </a:prstGeom>
          <a:noFill/>
          <a:ln w="12700" cap="flat" cmpd="sng">
            <a:solidFill>
              <a:srgbClr val="000000"/>
            </a:solidFill>
            <a:prstDash val="dash"/>
            <a:round/>
            <a:headEnd type="none" w="med" len="med"/>
            <a:tailEnd type="none" w="med" len="med"/>
          </a:ln>
        </p:spPr>
        <p:txBody>
          <a:bodyPr anchor="ctr" anchorCtr="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ctr">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位溢出位</a:t>
            </a:r>
            <a:endParaRPr lang="zh-CN" altLang="en-US" sz="20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27"/>
          <p:cNvSpPr txBox="1"/>
          <p:nvPr/>
        </p:nvSpPr>
        <p:spPr>
          <a:xfrm>
            <a:off x="1575484" y="2315670"/>
            <a:ext cx="1878013"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400" b="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原来是“</a:t>
            </a:r>
            <a:r>
              <a:rPr lang="en-US" altLang="zh-CN" sz="2400" b="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21"/>
          <p:cNvSpPr/>
          <p:nvPr/>
        </p:nvSpPr>
        <p:spPr>
          <a:xfrm>
            <a:off x="2443220" y="2644016"/>
            <a:ext cx="7534275" cy="3759200"/>
          </a:xfrm>
          <a:prstGeom prst="rect">
            <a:avLst/>
          </a:prstGeom>
          <a:noFill/>
          <a:ln w="12700">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400" b="0" dirty="0">
                <a:solidFill>
                  <a:srgbClr val="000000"/>
                </a:solidFill>
                <a:latin typeface="Times New Roman" panose="02020603050405020304" pitchFamily="18" charset="0"/>
                <a:ea typeface="宋体" panose="02010600030101010101" pitchFamily="2" charset="-122"/>
              </a:rPr>
              <a:t>    </a:t>
            </a: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无误差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x1  00      ……      00</a:t>
            </a: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最小误差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x1  00      ……      01</a:t>
            </a: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最大误差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x1  11      ……      11</a:t>
            </a: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endParaRPr lang="en-US" altLang="zh-CN" sz="2400" b="0" dirty="0">
              <a:solidFill>
                <a:srgbClr val="000000"/>
              </a:solidFill>
              <a:latin typeface="Times New Roman" panose="02020603050405020304" pitchFamily="18" charset="0"/>
              <a:ea typeface="宋体" panose="02010600030101010101" pitchFamily="2" charset="-122"/>
            </a:endParaRPr>
          </a:p>
          <a:p>
            <a:pPr marL="0" indent="0">
              <a:spcBef>
                <a:spcPct val="0"/>
              </a:spcBef>
              <a:buClrTx/>
              <a:buFontTx/>
              <a:buNone/>
            </a:pP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最小误差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x0  11      ……      11   </a:t>
            </a:r>
            <a:r>
              <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00……01</a:t>
            </a:r>
            <a:endPar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次小误差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x0  11      ……      10   </a:t>
            </a:r>
            <a:r>
              <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00……10</a:t>
            </a:r>
            <a:endPar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endPar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次大误差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x0  00      ……      01   </a:t>
            </a:r>
            <a:r>
              <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11……11</a:t>
            </a:r>
            <a:endPar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ct val="0"/>
              </a:spcBef>
              <a:buClrTx/>
              <a:buFontTx/>
              <a:buNone/>
            </a:pPr>
            <a:r>
              <a:rPr lang="zh-CN" altLang="en-US"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最大误差   </a:t>
            </a:r>
            <a:r>
              <a:rPr lang="en-US" altLang="zh-CN" sz="2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xx    ……     x0  00      ……      00 </a:t>
            </a:r>
            <a:r>
              <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rPr>
              <a:t>100……00</a:t>
            </a:r>
            <a:endParaRPr lang="en-US" altLang="zh-CN" sz="2400" b="0" dirty="0">
              <a:solidFill>
                <a:srgbClr val="FF0066"/>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26"/>
          <p:cNvSpPr txBox="1"/>
          <p:nvPr/>
        </p:nvSpPr>
        <p:spPr>
          <a:xfrm>
            <a:off x="1575484" y="3133417"/>
            <a:ext cx="441325" cy="10144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000" b="0" dirty="0">
                <a:solidFill>
                  <a:srgbClr val="FF0000"/>
                </a:solidFill>
                <a:latin typeface="Times New Roman" panose="02020603050405020304" pitchFamily="18" charset="0"/>
                <a:ea typeface="宋体" panose="02010600030101010101" pitchFamily="2" charset="-122"/>
              </a:rPr>
              <a:t>负</a:t>
            </a:r>
            <a:endParaRPr lang="en-US" altLang="zh-CN" sz="2000" b="0" dirty="0">
              <a:solidFill>
                <a:srgbClr val="FF0000"/>
              </a:solidFill>
              <a:latin typeface="Times New Roman" panose="02020603050405020304" pitchFamily="18" charset="0"/>
              <a:ea typeface="宋体" panose="02010600030101010101" pitchFamily="2" charset="-122"/>
            </a:endParaRPr>
          </a:p>
          <a:p>
            <a:pPr marL="0" indent="0">
              <a:spcBef>
                <a:spcPct val="0"/>
              </a:spcBef>
              <a:buClrTx/>
              <a:buFontTx/>
              <a:buNone/>
            </a:pPr>
            <a:r>
              <a:rPr lang="zh-CN" altLang="en-US" sz="2000" b="0" dirty="0">
                <a:solidFill>
                  <a:srgbClr val="FF0000"/>
                </a:solidFill>
                <a:latin typeface="Times New Roman" panose="02020603050405020304" pitchFamily="18" charset="0"/>
                <a:ea typeface="宋体" panose="02010600030101010101" pitchFamily="2" charset="-122"/>
              </a:rPr>
              <a:t>误</a:t>
            </a:r>
            <a:endParaRPr lang="en-US" altLang="zh-CN" sz="2000" b="0" dirty="0">
              <a:solidFill>
                <a:srgbClr val="FF0000"/>
              </a:solidFill>
              <a:latin typeface="Times New Roman" panose="02020603050405020304" pitchFamily="18" charset="0"/>
              <a:ea typeface="宋体" panose="02010600030101010101" pitchFamily="2" charset="-122"/>
            </a:endParaRPr>
          </a:p>
          <a:p>
            <a:pPr marL="0" indent="0">
              <a:spcBef>
                <a:spcPct val="0"/>
              </a:spcBef>
              <a:buClrTx/>
              <a:buFontTx/>
              <a:buNone/>
            </a:pPr>
            <a:r>
              <a:rPr lang="zh-CN" altLang="en-US" sz="2000" b="0" dirty="0">
                <a:solidFill>
                  <a:srgbClr val="FF0000"/>
                </a:solidFill>
                <a:latin typeface="Times New Roman" panose="02020603050405020304" pitchFamily="18" charset="0"/>
                <a:ea typeface="宋体" panose="02010600030101010101" pitchFamily="2" charset="-122"/>
              </a:rPr>
              <a:t>差</a:t>
            </a:r>
            <a:endParaRPr lang="zh-CN" altLang="en-US" sz="2000" b="0" dirty="0">
              <a:solidFill>
                <a:srgbClr val="FF0000"/>
              </a:solidFill>
              <a:latin typeface="Times New Roman" panose="02020603050405020304" pitchFamily="18" charset="0"/>
              <a:ea typeface="宋体" panose="02010600030101010101" pitchFamily="2" charset="-122"/>
            </a:endParaRPr>
          </a:p>
        </p:txBody>
      </p:sp>
      <p:sp>
        <p:nvSpPr>
          <p:cNvPr id="10" name="左大括号 25"/>
          <p:cNvSpPr/>
          <p:nvPr/>
        </p:nvSpPr>
        <p:spPr>
          <a:xfrm>
            <a:off x="2064168" y="3202604"/>
            <a:ext cx="288925" cy="804863"/>
          </a:xfrm>
          <a:prstGeom prst="leftBrace">
            <a:avLst>
              <a:gd name="adj1" fmla="val 46673"/>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13" name="文本框 28"/>
          <p:cNvSpPr txBox="1"/>
          <p:nvPr/>
        </p:nvSpPr>
        <p:spPr>
          <a:xfrm>
            <a:off x="1488104" y="4111916"/>
            <a:ext cx="403225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400" b="0" dirty="0">
                <a:solidFill>
                  <a:srgbClr val="0000CC"/>
                </a:solidFill>
                <a:latin typeface="Times New Roman" panose="02020603050405020304" pitchFamily="18" charset="0"/>
                <a:ea typeface="宋体" panose="02010600030101010101" pitchFamily="2" charset="-122"/>
              </a:rPr>
              <a:t>原来是“</a:t>
            </a:r>
            <a:r>
              <a:rPr lang="en-US" altLang="zh-CN" sz="2400" b="0" dirty="0">
                <a:solidFill>
                  <a:srgbClr val="0000CC"/>
                </a:solidFill>
                <a:latin typeface="Times New Roman" panose="02020603050405020304" pitchFamily="18" charset="0"/>
                <a:ea typeface="宋体" panose="02010600030101010101" pitchFamily="2" charset="-122"/>
              </a:rPr>
              <a:t>0</a:t>
            </a:r>
            <a:r>
              <a:rPr lang="zh-CN" altLang="en-US" sz="2400" b="0" dirty="0">
                <a:solidFill>
                  <a:srgbClr val="0000CC"/>
                </a:solidFill>
                <a:latin typeface="Times New Roman" panose="02020603050405020304" pitchFamily="18" charset="0"/>
                <a:ea typeface="宋体" panose="02010600030101010101" pitchFamily="2" charset="-122"/>
              </a:rPr>
              <a:t>”，处理后有误差</a:t>
            </a:r>
            <a:endParaRPr lang="zh-CN" altLang="en-US" sz="2400" b="0" dirty="0">
              <a:solidFill>
                <a:srgbClr val="0000CC"/>
              </a:solidFill>
              <a:latin typeface="Times New Roman" panose="02020603050405020304" pitchFamily="18" charset="0"/>
              <a:ea typeface="宋体" panose="02010600030101010101" pitchFamily="2" charset="-122"/>
            </a:endParaRPr>
          </a:p>
        </p:txBody>
      </p:sp>
      <p:sp>
        <p:nvSpPr>
          <p:cNvPr id="14" name="文本框 33"/>
          <p:cNvSpPr txBox="1"/>
          <p:nvPr/>
        </p:nvSpPr>
        <p:spPr>
          <a:xfrm>
            <a:off x="1528125" y="4849690"/>
            <a:ext cx="441325" cy="10144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spcBef>
                <a:spcPct val="0"/>
              </a:spcBef>
              <a:buClrTx/>
              <a:buFontTx/>
              <a:buNone/>
            </a:pPr>
            <a:r>
              <a:rPr lang="zh-CN" altLang="en-US" sz="2000" b="0" dirty="0">
                <a:solidFill>
                  <a:srgbClr val="FF0000"/>
                </a:solidFill>
                <a:latin typeface="Times New Roman" panose="02020603050405020304" pitchFamily="18" charset="0"/>
                <a:ea typeface="宋体" panose="02010600030101010101" pitchFamily="2" charset="-122"/>
              </a:rPr>
              <a:t>正</a:t>
            </a:r>
            <a:endParaRPr lang="en-US" altLang="zh-CN" sz="2000" b="0" dirty="0">
              <a:solidFill>
                <a:srgbClr val="FF0000"/>
              </a:solidFill>
              <a:latin typeface="Times New Roman" panose="02020603050405020304" pitchFamily="18" charset="0"/>
              <a:ea typeface="宋体" panose="02010600030101010101" pitchFamily="2" charset="-122"/>
            </a:endParaRPr>
          </a:p>
          <a:p>
            <a:pPr marL="0" indent="0">
              <a:spcBef>
                <a:spcPct val="0"/>
              </a:spcBef>
              <a:buClrTx/>
              <a:buFontTx/>
              <a:buNone/>
            </a:pPr>
            <a:r>
              <a:rPr lang="zh-CN" altLang="en-US" sz="2000" b="0" dirty="0">
                <a:solidFill>
                  <a:srgbClr val="FF0000"/>
                </a:solidFill>
                <a:latin typeface="Times New Roman" panose="02020603050405020304" pitchFamily="18" charset="0"/>
                <a:ea typeface="宋体" panose="02010600030101010101" pitchFamily="2" charset="-122"/>
              </a:rPr>
              <a:t>误</a:t>
            </a:r>
            <a:endParaRPr lang="en-US" altLang="zh-CN" sz="2000" b="0" dirty="0">
              <a:solidFill>
                <a:srgbClr val="FF0000"/>
              </a:solidFill>
              <a:latin typeface="Times New Roman" panose="02020603050405020304" pitchFamily="18" charset="0"/>
              <a:ea typeface="宋体" panose="02010600030101010101" pitchFamily="2" charset="-122"/>
            </a:endParaRPr>
          </a:p>
          <a:p>
            <a:pPr marL="0" indent="0">
              <a:spcBef>
                <a:spcPct val="0"/>
              </a:spcBef>
              <a:buClrTx/>
              <a:buFontTx/>
              <a:buNone/>
            </a:pPr>
            <a:r>
              <a:rPr lang="zh-CN" altLang="en-US" sz="2000" b="0" dirty="0">
                <a:solidFill>
                  <a:srgbClr val="FF0000"/>
                </a:solidFill>
                <a:latin typeface="Times New Roman" panose="02020603050405020304" pitchFamily="18" charset="0"/>
                <a:ea typeface="宋体" panose="02010600030101010101" pitchFamily="2" charset="-122"/>
              </a:rPr>
              <a:t>差</a:t>
            </a:r>
            <a:endParaRPr lang="zh-CN" altLang="en-US" sz="2000" b="0" dirty="0">
              <a:solidFill>
                <a:srgbClr val="FF0000"/>
              </a:solidFill>
              <a:latin typeface="Times New Roman" panose="02020603050405020304" pitchFamily="18" charset="0"/>
              <a:ea typeface="宋体" panose="02010600030101010101" pitchFamily="2" charset="-122"/>
            </a:endParaRPr>
          </a:p>
        </p:txBody>
      </p:sp>
      <p:sp>
        <p:nvSpPr>
          <p:cNvPr id="15" name="左大括号 32"/>
          <p:cNvSpPr/>
          <p:nvPr/>
        </p:nvSpPr>
        <p:spPr>
          <a:xfrm>
            <a:off x="2016809" y="4702053"/>
            <a:ext cx="288925" cy="1162050"/>
          </a:xfrm>
          <a:prstGeom prst="leftBrace">
            <a:avLst>
              <a:gd name="adj1" fmla="val 46755"/>
              <a:gd name="adj2" fmla="val 50000"/>
            </a:avLst>
          </a:prstGeom>
          <a:no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16" name="文本框 34"/>
          <p:cNvSpPr txBox="1"/>
          <p:nvPr/>
        </p:nvSpPr>
        <p:spPr>
          <a:xfrm>
            <a:off x="8659479" y="3873057"/>
            <a:ext cx="646113"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1800" b="0" dirty="0">
                <a:solidFill>
                  <a:srgbClr val="FF0066"/>
                </a:solidFill>
                <a:latin typeface="Times New Roman" panose="02020603050405020304" pitchFamily="18" charset="0"/>
                <a:ea typeface="宋体" panose="02010600030101010101" pitchFamily="2" charset="-122"/>
              </a:rPr>
              <a:t>增加</a:t>
            </a:r>
            <a:endParaRPr lang="zh-CN" altLang="en-US" sz="1800" b="0" dirty="0">
              <a:solidFill>
                <a:srgbClr val="FF0066"/>
              </a:solidFill>
              <a:latin typeface="Times New Roman" panose="02020603050405020304" pitchFamily="18" charset="0"/>
              <a:ea typeface="宋体" panose="02010600030101010101" pitchFamily="2" charset="-122"/>
            </a:endParaRPr>
          </a:p>
        </p:txBody>
      </p:sp>
      <p:sp>
        <p:nvSpPr>
          <p:cNvPr id="17" name="左大括号 35"/>
          <p:cNvSpPr/>
          <p:nvPr/>
        </p:nvSpPr>
        <p:spPr>
          <a:xfrm rot="5400000">
            <a:off x="8843630" y="3835750"/>
            <a:ext cx="277812" cy="1092200"/>
          </a:xfrm>
          <a:prstGeom prst="leftBrace">
            <a:avLst>
              <a:gd name="adj1" fmla="val 78428"/>
              <a:gd name="adj2" fmla="val 50000"/>
            </a:avLst>
          </a:prstGeom>
          <a:noFill/>
          <a:ln w="9525" cap="flat" cmpd="sng">
            <a:solidFill>
              <a:srgbClr val="FF0066"/>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Tree>
    <p:custDataLst>
      <p:tags r:id="rId6"/>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恒置“</a:t>
            </a:r>
            <a:r>
              <a:rPr kumimoji="0" lang="en-US" altLang="zh-CN"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1”</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grpSp>
        <p:nvGrpSpPr>
          <p:cNvPr id="4" name="Group 3"/>
          <p:cNvGrpSpPr/>
          <p:nvPr/>
        </p:nvGrpSpPr>
        <p:grpSpPr>
          <a:xfrm>
            <a:off x="2994025" y="1577827"/>
            <a:ext cx="5610225" cy="4311650"/>
            <a:chOff x="786" y="745"/>
            <a:chExt cx="3534" cy="2716"/>
          </a:xfrm>
        </p:grpSpPr>
        <p:sp>
          <p:nvSpPr>
            <p:cNvPr id="6" name="Line 4"/>
            <p:cNvSpPr/>
            <p:nvPr/>
          </p:nvSpPr>
          <p:spPr>
            <a:xfrm>
              <a:off x="1050" y="3225"/>
              <a:ext cx="3270" cy="0"/>
            </a:xfrm>
            <a:prstGeom prst="line">
              <a:avLst/>
            </a:prstGeom>
            <a:ln w="38100" cap="flat" cmpd="sng">
              <a:solidFill>
                <a:srgbClr val="000000"/>
              </a:solidFill>
              <a:prstDash val="solid"/>
              <a:headEnd type="none" w="med" len="med"/>
              <a:tailEnd type="triangle" w="lg" len="lg"/>
            </a:ln>
          </p:spPr>
        </p:sp>
        <p:sp>
          <p:nvSpPr>
            <p:cNvPr id="7" name="Line 5"/>
            <p:cNvSpPr/>
            <p:nvPr/>
          </p:nvSpPr>
          <p:spPr>
            <a:xfrm flipV="1">
              <a:off x="1068" y="745"/>
              <a:ext cx="9" cy="2480"/>
            </a:xfrm>
            <a:prstGeom prst="line">
              <a:avLst/>
            </a:prstGeom>
            <a:ln w="38100" cap="flat" cmpd="sng">
              <a:solidFill>
                <a:srgbClr val="000000"/>
              </a:solidFill>
              <a:prstDash val="solid"/>
              <a:headEnd type="none" w="med" len="med"/>
              <a:tailEnd type="triangle" w="lg" len="lg"/>
            </a:ln>
          </p:spPr>
        </p:sp>
        <p:sp>
          <p:nvSpPr>
            <p:cNvPr id="8" name="Line 6"/>
            <p:cNvSpPr/>
            <p:nvPr/>
          </p:nvSpPr>
          <p:spPr>
            <a:xfrm>
              <a:off x="1383" y="3122"/>
              <a:ext cx="0" cy="112"/>
            </a:xfrm>
            <a:prstGeom prst="line">
              <a:avLst/>
            </a:prstGeom>
            <a:ln w="25400" cap="flat" cmpd="sng">
              <a:solidFill>
                <a:srgbClr val="000000"/>
              </a:solidFill>
              <a:prstDash val="solid"/>
              <a:headEnd type="none" w="med" len="med"/>
              <a:tailEnd type="none" w="med" len="med"/>
            </a:ln>
          </p:spPr>
        </p:sp>
        <p:sp>
          <p:nvSpPr>
            <p:cNvPr id="9" name="Line 7"/>
            <p:cNvSpPr/>
            <p:nvPr/>
          </p:nvSpPr>
          <p:spPr>
            <a:xfrm>
              <a:off x="1695" y="3128"/>
              <a:ext cx="0" cy="112"/>
            </a:xfrm>
            <a:prstGeom prst="line">
              <a:avLst/>
            </a:prstGeom>
            <a:ln w="25400" cap="flat" cmpd="sng">
              <a:solidFill>
                <a:srgbClr val="000000"/>
              </a:solidFill>
              <a:prstDash val="solid"/>
              <a:headEnd type="none" w="med" len="med"/>
              <a:tailEnd type="none" w="med" len="med"/>
            </a:ln>
          </p:spPr>
        </p:sp>
        <p:sp>
          <p:nvSpPr>
            <p:cNvPr id="10" name="Line 8"/>
            <p:cNvSpPr/>
            <p:nvPr/>
          </p:nvSpPr>
          <p:spPr>
            <a:xfrm>
              <a:off x="1998" y="3125"/>
              <a:ext cx="0" cy="112"/>
            </a:xfrm>
            <a:prstGeom prst="line">
              <a:avLst/>
            </a:prstGeom>
            <a:ln w="25400" cap="flat" cmpd="sng">
              <a:solidFill>
                <a:srgbClr val="000000"/>
              </a:solidFill>
              <a:prstDash val="solid"/>
              <a:headEnd type="none" w="med" len="med"/>
              <a:tailEnd type="none" w="med" len="med"/>
            </a:ln>
          </p:spPr>
        </p:sp>
        <p:sp>
          <p:nvSpPr>
            <p:cNvPr id="13" name="Line 9"/>
            <p:cNvSpPr/>
            <p:nvPr/>
          </p:nvSpPr>
          <p:spPr>
            <a:xfrm>
              <a:off x="2292" y="3122"/>
              <a:ext cx="0" cy="112"/>
            </a:xfrm>
            <a:prstGeom prst="line">
              <a:avLst/>
            </a:prstGeom>
            <a:ln w="25400" cap="flat" cmpd="sng">
              <a:solidFill>
                <a:srgbClr val="000000"/>
              </a:solidFill>
              <a:prstDash val="solid"/>
              <a:headEnd type="none" w="med" len="med"/>
              <a:tailEnd type="none" w="med" len="med"/>
            </a:ln>
          </p:spPr>
        </p:sp>
        <p:sp>
          <p:nvSpPr>
            <p:cNvPr id="14" name="Line 10"/>
            <p:cNvSpPr/>
            <p:nvPr/>
          </p:nvSpPr>
          <p:spPr>
            <a:xfrm>
              <a:off x="2595" y="3119"/>
              <a:ext cx="0" cy="112"/>
            </a:xfrm>
            <a:prstGeom prst="line">
              <a:avLst/>
            </a:prstGeom>
            <a:ln w="25400" cap="flat" cmpd="sng">
              <a:solidFill>
                <a:srgbClr val="000000"/>
              </a:solidFill>
              <a:prstDash val="solid"/>
              <a:headEnd type="none" w="med" len="med"/>
              <a:tailEnd type="none" w="med" len="med"/>
            </a:ln>
          </p:spPr>
        </p:sp>
        <p:sp>
          <p:nvSpPr>
            <p:cNvPr id="15" name="Line 11"/>
            <p:cNvSpPr/>
            <p:nvPr/>
          </p:nvSpPr>
          <p:spPr>
            <a:xfrm>
              <a:off x="2901" y="3122"/>
              <a:ext cx="0" cy="112"/>
            </a:xfrm>
            <a:prstGeom prst="line">
              <a:avLst/>
            </a:prstGeom>
            <a:ln w="25400" cap="flat" cmpd="sng">
              <a:solidFill>
                <a:srgbClr val="000000"/>
              </a:solidFill>
              <a:prstDash val="solid"/>
              <a:headEnd type="none" w="med" len="med"/>
              <a:tailEnd type="none" w="med" len="med"/>
            </a:ln>
          </p:spPr>
        </p:sp>
        <p:sp>
          <p:nvSpPr>
            <p:cNvPr id="16" name="Line 12"/>
            <p:cNvSpPr/>
            <p:nvPr/>
          </p:nvSpPr>
          <p:spPr>
            <a:xfrm>
              <a:off x="3208" y="3125"/>
              <a:ext cx="0" cy="112"/>
            </a:xfrm>
            <a:prstGeom prst="line">
              <a:avLst/>
            </a:prstGeom>
            <a:ln w="25400" cap="flat" cmpd="sng">
              <a:solidFill>
                <a:srgbClr val="000000"/>
              </a:solidFill>
              <a:prstDash val="solid"/>
              <a:headEnd type="none" w="med" len="med"/>
              <a:tailEnd type="none" w="med" len="med"/>
            </a:ln>
          </p:spPr>
        </p:sp>
        <p:sp>
          <p:nvSpPr>
            <p:cNvPr id="17" name="Line 13"/>
            <p:cNvSpPr/>
            <p:nvPr/>
          </p:nvSpPr>
          <p:spPr>
            <a:xfrm>
              <a:off x="3497" y="3119"/>
              <a:ext cx="0" cy="112"/>
            </a:xfrm>
            <a:prstGeom prst="line">
              <a:avLst/>
            </a:prstGeom>
            <a:ln w="25400" cap="flat" cmpd="sng">
              <a:solidFill>
                <a:srgbClr val="000000"/>
              </a:solidFill>
              <a:prstDash val="solid"/>
              <a:headEnd type="none" w="med" len="med"/>
              <a:tailEnd type="none" w="med" len="med"/>
            </a:ln>
          </p:spPr>
        </p:sp>
        <p:sp>
          <p:nvSpPr>
            <p:cNvPr id="18" name="Line 14"/>
            <p:cNvSpPr/>
            <p:nvPr/>
          </p:nvSpPr>
          <p:spPr>
            <a:xfrm>
              <a:off x="3773" y="3125"/>
              <a:ext cx="0" cy="112"/>
            </a:xfrm>
            <a:prstGeom prst="line">
              <a:avLst/>
            </a:prstGeom>
            <a:ln w="25400" cap="flat" cmpd="sng">
              <a:solidFill>
                <a:srgbClr val="000000"/>
              </a:solidFill>
              <a:prstDash val="solid"/>
              <a:headEnd type="none" w="med" len="med"/>
              <a:tailEnd type="none" w="med" len="med"/>
            </a:ln>
          </p:spPr>
        </p:sp>
        <p:sp>
          <p:nvSpPr>
            <p:cNvPr id="19" name="Text Box 15"/>
            <p:cNvSpPr txBox="1"/>
            <p:nvPr/>
          </p:nvSpPr>
          <p:spPr>
            <a:xfrm>
              <a:off x="1139"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20" name="Text Box 16"/>
            <p:cNvSpPr txBox="1"/>
            <p:nvPr/>
          </p:nvSpPr>
          <p:spPr>
            <a:xfrm>
              <a:off x="1487" y="3229"/>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00:1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21" name="Text Box 17"/>
            <p:cNvSpPr txBox="1"/>
            <p:nvPr/>
          </p:nvSpPr>
          <p:spPr>
            <a:xfrm>
              <a:off x="1787"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22" name="Text Box 18"/>
            <p:cNvSpPr txBox="1"/>
            <p:nvPr/>
          </p:nvSpPr>
          <p:spPr>
            <a:xfrm>
              <a:off x="2108" y="3224"/>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01:1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23" name="Text Box 19"/>
            <p:cNvSpPr txBox="1"/>
            <p:nvPr/>
          </p:nvSpPr>
          <p:spPr>
            <a:xfrm>
              <a:off x="2411" y="3230"/>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24" name="Text Box 20"/>
            <p:cNvSpPr txBox="1"/>
            <p:nvPr/>
          </p:nvSpPr>
          <p:spPr>
            <a:xfrm>
              <a:off x="2709" y="3222"/>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10:1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25" name="Text Box 21"/>
            <p:cNvSpPr txBox="1"/>
            <p:nvPr/>
          </p:nvSpPr>
          <p:spPr>
            <a:xfrm>
              <a:off x="3018" y="3227"/>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26" name="Text Box 22"/>
            <p:cNvSpPr txBox="1"/>
            <p:nvPr/>
          </p:nvSpPr>
          <p:spPr>
            <a:xfrm>
              <a:off x="3309" y="3230"/>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11:1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27" name="Text Box 23"/>
            <p:cNvSpPr txBox="1"/>
            <p:nvPr/>
          </p:nvSpPr>
          <p:spPr>
            <a:xfrm>
              <a:off x="3591"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28" name="Line 24"/>
            <p:cNvSpPr/>
            <p:nvPr/>
          </p:nvSpPr>
          <p:spPr>
            <a:xfrm>
              <a:off x="1059" y="2898"/>
              <a:ext cx="148" cy="0"/>
            </a:xfrm>
            <a:prstGeom prst="line">
              <a:avLst/>
            </a:prstGeom>
            <a:ln w="25400" cap="flat" cmpd="sng">
              <a:solidFill>
                <a:srgbClr val="000000"/>
              </a:solidFill>
              <a:prstDash val="solid"/>
              <a:headEnd type="none" w="med" len="med"/>
              <a:tailEnd type="none" w="med" len="med"/>
            </a:ln>
          </p:spPr>
        </p:sp>
        <p:sp>
          <p:nvSpPr>
            <p:cNvPr id="29" name="Line 25"/>
            <p:cNvSpPr/>
            <p:nvPr/>
          </p:nvSpPr>
          <p:spPr>
            <a:xfrm>
              <a:off x="1056" y="2292"/>
              <a:ext cx="148" cy="0"/>
            </a:xfrm>
            <a:prstGeom prst="line">
              <a:avLst/>
            </a:prstGeom>
            <a:ln w="25400" cap="flat" cmpd="sng">
              <a:solidFill>
                <a:srgbClr val="000000"/>
              </a:solidFill>
              <a:prstDash val="solid"/>
              <a:headEnd type="none" w="med" len="med"/>
              <a:tailEnd type="none" w="med" len="med"/>
            </a:ln>
          </p:spPr>
        </p:sp>
        <p:sp>
          <p:nvSpPr>
            <p:cNvPr id="30" name="Line 26"/>
            <p:cNvSpPr/>
            <p:nvPr/>
          </p:nvSpPr>
          <p:spPr>
            <a:xfrm>
              <a:off x="1062" y="1713"/>
              <a:ext cx="148" cy="0"/>
            </a:xfrm>
            <a:prstGeom prst="line">
              <a:avLst/>
            </a:prstGeom>
            <a:ln w="25400" cap="flat" cmpd="sng">
              <a:solidFill>
                <a:srgbClr val="000000"/>
              </a:solidFill>
              <a:prstDash val="solid"/>
              <a:headEnd type="none" w="med" len="med"/>
              <a:tailEnd type="none" w="med" len="med"/>
            </a:ln>
          </p:spPr>
        </p:sp>
        <p:sp>
          <p:nvSpPr>
            <p:cNvPr id="31" name="Line 27"/>
            <p:cNvSpPr/>
            <p:nvPr/>
          </p:nvSpPr>
          <p:spPr>
            <a:xfrm>
              <a:off x="1068" y="1062"/>
              <a:ext cx="148" cy="0"/>
            </a:xfrm>
            <a:prstGeom prst="line">
              <a:avLst/>
            </a:prstGeom>
            <a:ln w="25400" cap="flat" cmpd="sng">
              <a:solidFill>
                <a:srgbClr val="000000"/>
              </a:solidFill>
              <a:prstDash val="solid"/>
              <a:headEnd type="none" w="med" len="med"/>
              <a:tailEnd type="none" w="med" len="med"/>
            </a:ln>
          </p:spPr>
        </p:sp>
        <p:sp>
          <p:nvSpPr>
            <p:cNvPr id="32" name="Text Box 28"/>
            <p:cNvSpPr txBox="1"/>
            <p:nvPr/>
          </p:nvSpPr>
          <p:spPr>
            <a:xfrm>
              <a:off x="786" y="2798"/>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33" name="Text Box 29"/>
            <p:cNvSpPr txBox="1"/>
            <p:nvPr/>
          </p:nvSpPr>
          <p:spPr>
            <a:xfrm>
              <a:off x="786" y="2175"/>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01</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34" name="Text Box 30"/>
            <p:cNvSpPr txBox="1"/>
            <p:nvPr/>
          </p:nvSpPr>
          <p:spPr>
            <a:xfrm>
              <a:off x="788" y="1579"/>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35" name="Text Box 31"/>
            <p:cNvSpPr txBox="1"/>
            <p:nvPr/>
          </p:nvSpPr>
          <p:spPr>
            <a:xfrm>
              <a:off x="790" y="947"/>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11</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grpSp>
      <p:sp>
        <p:nvSpPr>
          <p:cNvPr id="36" name="AutoShape 33"/>
          <p:cNvSpPr/>
          <p:nvPr/>
        </p:nvSpPr>
        <p:spPr>
          <a:xfrm>
            <a:off x="3835400" y="4013052"/>
            <a:ext cx="161925" cy="147637"/>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37" name="AutoShape 34"/>
          <p:cNvSpPr/>
          <p:nvPr/>
        </p:nvSpPr>
        <p:spPr>
          <a:xfrm>
            <a:off x="5721350" y="1960414"/>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38" name="Line 36"/>
          <p:cNvSpPr/>
          <p:nvPr/>
        </p:nvSpPr>
        <p:spPr>
          <a:xfrm flipV="1">
            <a:off x="3427413" y="1736577"/>
            <a:ext cx="3746500" cy="3746500"/>
          </a:xfrm>
          <a:prstGeom prst="line">
            <a:avLst/>
          </a:prstGeom>
          <a:ln w="25400" cap="flat" cmpd="sng">
            <a:solidFill>
              <a:srgbClr val="000000"/>
            </a:solidFill>
            <a:prstDash val="sysDot"/>
            <a:headEnd type="none" w="med" len="med"/>
            <a:tailEnd type="none" w="med" len="med"/>
          </a:ln>
        </p:spPr>
      </p:sp>
      <p:sp>
        <p:nvSpPr>
          <p:cNvPr id="39" name="Line 38"/>
          <p:cNvSpPr/>
          <p:nvPr/>
        </p:nvSpPr>
        <p:spPr>
          <a:xfrm>
            <a:off x="3948113" y="4087664"/>
            <a:ext cx="1903412" cy="0"/>
          </a:xfrm>
          <a:prstGeom prst="line">
            <a:avLst/>
          </a:prstGeom>
          <a:ln w="25400" cap="flat" cmpd="sng">
            <a:solidFill>
              <a:srgbClr val="000000"/>
            </a:solidFill>
            <a:prstDash val="solid"/>
            <a:headEnd type="none" w="med" len="med"/>
            <a:tailEnd type="none" w="med" len="med"/>
          </a:ln>
        </p:spPr>
      </p:sp>
      <p:sp>
        <p:nvSpPr>
          <p:cNvPr id="40" name="Line 39"/>
          <p:cNvSpPr/>
          <p:nvPr/>
        </p:nvSpPr>
        <p:spPr>
          <a:xfrm>
            <a:off x="5795963" y="2031852"/>
            <a:ext cx="1873250" cy="0"/>
          </a:xfrm>
          <a:prstGeom prst="line">
            <a:avLst/>
          </a:prstGeom>
          <a:ln w="25400" cap="flat" cmpd="sng">
            <a:solidFill>
              <a:srgbClr val="000000"/>
            </a:solidFill>
            <a:prstDash val="solid"/>
            <a:headEnd type="none" w="med" len="med"/>
            <a:tailEnd type="none" w="med" len="med"/>
          </a:ln>
        </p:spPr>
      </p:sp>
      <p:sp>
        <p:nvSpPr>
          <p:cNvPr id="41" name="Line 41"/>
          <p:cNvSpPr/>
          <p:nvPr/>
        </p:nvSpPr>
        <p:spPr>
          <a:xfrm>
            <a:off x="3927475" y="4068614"/>
            <a:ext cx="0" cy="973138"/>
          </a:xfrm>
          <a:prstGeom prst="line">
            <a:avLst/>
          </a:prstGeom>
          <a:ln w="25400" cap="flat" cmpd="sng">
            <a:solidFill>
              <a:srgbClr val="000000"/>
            </a:solidFill>
            <a:prstDash val="dash"/>
            <a:headEnd type="none" w="med" len="med"/>
            <a:tailEnd type="none" w="med" len="med"/>
          </a:ln>
        </p:spPr>
      </p:sp>
      <p:sp>
        <p:nvSpPr>
          <p:cNvPr id="42" name="Line 42"/>
          <p:cNvSpPr/>
          <p:nvPr/>
        </p:nvSpPr>
        <p:spPr>
          <a:xfrm>
            <a:off x="5803900" y="2023914"/>
            <a:ext cx="0" cy="2063750"/>
          </a:xfrm>
          <a:prstGeom prst="line">
            <a:avLst/>
          </a:prstGeom>
          <a:ln w="25400" cap="flat" cmpd="sng">
            <a:solidFill>
              <a:srgbClr val="000000"/>
            </a:solidFill>
            <a:prstDash val="dash"/>
            <a:headEnd type="none" w="med" len="med"/>
            <a:tailEnd type="none" w="med" len="med"/>
          </a:ln>
        </p:spPr>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2/3*#ppt_w"/>
                                          </p:val>
                                        </p:tav>
                                        <p:tav tm="100000">
                                          <p:val>
                                            <p:strVal val="#ppt_w"/>
                                          </p:val>
                                        </p:tav>
                                      </p:tavLst>
                                    </p:anim>
                                    <p:anim calcmode="lin" valueType="num">
                                      <p:cBhvr>
                                        <p:cTn id="8" dur="500" fill="hold"/>
                                        <p:tgtEl>
                                          <p:spTgt spid="38"/>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left)">
                                      <p:cBhvr>
                                        <p:cTn id="18" dur="50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linds(horizontal)">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left)">
                                      <p:cBhvr>
                                        <p:cTn id="28" dur="50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up)">
                                      <p:cBhvr>
                                        <p:cTn id="33" dur="500"/>
                                        <p:tgtEl>
                                          <p:spTgt spid="41"/>
                                        </p:tgtEl>
                                      </p:cBhvr>
                                    </p:animEffect>
                                  </p:childTnLst>
                                </p:cTn>
                              </p:par>
                              <p:par>
                                <p:cTn id="34" presetID="22" presetClass="entr" presetSubtype="1"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up)">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恒置“</a:t>
            </a:r>
            <a:r>
              <a:rPr kumimoji="0" lang="en-US" altLang="zh-CN"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1”</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559814"/>
            <a:ext cx="10067472" cy="3481018"/>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en-US" altLang="zh-CN" sz="2400" b="1" dirty="0">
                <a:solidFill>
                  <a:schemeClr val="accent1"/>
                </a:solidFill>
                <a:latin typeface="微软雅黑" panose="020B0503020204020204" pitchFamily="34" charset="-122"/>
                <a:ea typeface="微软雅黑" panose="020B0503020204020204" pitchFamily="34" charset="-122"/>
              </a:rPr>
              <a:t>(3) </a:t>
            </a:r>
            <a:r>
              <a:rPr lang="zh-CN" altLang="en-US" sz="2400" b="1" dirty="0">
                <a:solidFill>
                  <a:schemeClr val="accent1"/>
                </a:solidFill>
                <a:latin typeface="微软雅黑" panose="020B0503020204020204" pitchFamily="34" charset="-122"/>
                <a:ea typeface="微软雅黑" panose="020B0503020204020204" pitchFamily="34" charset="-122"/>
              </a:rPr>
              <a:t>恒置“</a:t>
            </a:r>
            <a:r>
              <a:rPr lang="en-US" altLang="zh-CN" sz="2400" b="1" dirty="0">
                <a:solidFill>
                  <a:schemeClr val="accent1"/>
                </a:solidFill>
                <a:latin typeface="微软雅黑" panose="020B0503020204020204" pitchFamily="34" charset="-122"/>
                <a:ea typeface="微软雅黑" panose="020B0503020204020204" pitchFamily="34" charset="-122"/>
              </a:rPr>
              <a:t>1”</a:t>
            </a:r>
            <a:r>
              <a:rPr lang="zh-CN" altLang="en-US" sz="2400" b="1" dirty="0">
                <a:solidFill>
                  <a:schemeClr val="accent1"/>
                </a:solidFill>
                <a:latin typeface="微软雅黑" panose="020B0503020204020204" pitchFamily="34" charset="-122"/>
                <a:ea typeface="微软雅黑" panose="020B0503020204020204" pitchFamily="34" charset="-122"/>
              </a:rPr>
              <a:t>法</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3300"/>
                </a:solidFill>
                <a:latin typeface="Times New Roman" panose="02020603050405020304" pitchFamily="18" charset="0"/>
                <a:ea typeface="微软雅黑" panose="020B0503020204020204" pitchFamily="34" charset="-122"/>
              </a:rPr>
              <a:t>优点</a:t>
            </a:r>
            <a:endParaRPr lang="zh-CN" altLang="en-US" sz="2400" b="1" dirty="0">
              <a:solidFill>
                <a:srgbClr val="FF3300"/>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实现简单，不需要增加硬件和处里时间，平均误差趋于</a:t>
            </a:r>
            <a:r>
              <a:rPr lang="en-US" altLang="zh-CN" sz="2000" dirty="0">
                <a:solidFill>
                  <a:schemeClr val="accent1"/>
                </a:solidFill>
                <a:latin typeface="Times New Roman" panose="02020603050405020304" pitchFamily="18" charset="0"/>
                <a:ea typeface="微软雅黑" panose="020B0503020204020204" pitchFamily="34" charset="-122"/>
              </a:rPr>
              <a:t>0</a:t>
            </a:r>
            <a:endParaRPr lang="zh-CN" altLang="en-US" sz="2400" dirty="0">
              <a:solidFill>
                <a:srgbClr val="FF3300"/>
              </a:solidFill>
              <a:latin typeface="Times New Roman" panose="02020603050405020304" pitchFamily="18" charset="0"/>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3300"/>
                </a:solidFill>
                <a:latin typeface="Times New Roman" panose="02020603050405020304" pitchFamily="18" charset="0"/>
                <a:ea typeface="微软雅黑" panose="020B0503020204020204" pitchFamily="34" charset="-122"/>
              </a:rPr>
              <a:t>缺点</a:t>
            </a:r>
            <a:endParaRPr lang="zh-CN" altLang="en-US" sz="2400" b="1" dirty="0">
              <a:solidFill>
                <a:srgbClr val="FF3300"/>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最大误差最大，比截断法还大（接近于</a:t>
            </a:r>
            <a:r>
              <a:rPr lang="en-US" altLang="zh-CN" sz="2000" dirty="0">
                <a:solidFill>
                  <a:schemeClr val="accent1"/>
                </a:solidFill>
                <a:latin typeface="Times New Roman" panose="02020603050405020304" pitchFamily="18" charset="0"/>
                <a:ea typeface="微软雅黑" panose="020B0503020204020204" pitchFamily="34" charset="-122"/>
              </a:rPr>
              <a:t>1</a:t>
            </a:r>
            <a:r>
              <a:rPr lang="zh-CN" altLang="en-US" sz="2000" dirty="0">
                <a:solidFill>
                  <a:schemeClr val="accent1"/>
                </a:solidFill>
                <a:latin typeface="Times New Roman" panose="02020603050405020304" pitchFamily="18" charset="0"/>
                <a:ea typeface="微软雅黑" panose="020B0503020204020204" pitchFamily="34" charset="-122"/>
              </a:rPr>
              <a:t>）</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Times New Roman" panose="02020603050405020304" pitchFamily="18" charset="0"/>
                <a:ea typeface="微软雅黑" panose="020B0503020204020204" pitchFamily="34" charset="-122"/>
              </a:rPr>
              <a:t>多用于中、高速机器中，由于尾数位数比微、小型机器长</a:t>
            </a:r>
            <a:endParaRPr lang="zh-CN" altLang="en-US" sz="2400" dirty="0">
              <a:solidFill>
                <a:schemeClr val="accent1"/>
              </a:solidFill>
              <a:latin typeface="Times New Roman" panose="02020603050405020304" pitchFamily="18" charset="0"/>
              <a:ea typeface="微软雅黑" panose="020B0503020204020204" pitchFamily="34" charset="-122"/>
            </a:endParaRPr>
          </a:p>
          <a:p>
            <a:pPr marL="863600" lvl="3">
              <a:lnSpc>
                <a:spcPct val="130000"/>
              </a:lnSpc>
              <a:spcBef>
                <a:spcPts val="200"/>
              </a:spcBef>
              <a:spcAft>
                <a:spcPts val="200"/>
              </a:spcAft>
              <a:buClr>
                <a:schemeClr val="accent1"/>
              </a:buClr>
              <a:buSzPct val="70000"/>
            </a:pPr>
            <a:endParaRPr lang="zh-CN" altLang="en-US" sz="2000" dirty="0">
              <a:solidFill>
                <a:schemeClr val="accent1"/>
              </a:solidFill>
              <a:latin typeface="Times New Roman" panose="02020603050405020304" pitchFamily="18" charset="0"/>
              <a:ea typeface="微软雅黑" panose="020B0503020204020204" pitchFamily="34" charset="-122"/>
            </a:endParaRPr>
          </a:p>
        </p:txBody>
      </p:sp>
    </p:spTree>
    <p:custDataLst>
      <p:tags r:id="rId6"/>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查表舍入法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457931"/>
            <a:ext cx="10067472" cy="1537024"/>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zh-CN" altLang="en-US" sz="2400" b="1" dirty="0">
                <a:solidFill>
                  <a:schemeClr val="accent1"/>
                </a:solidFill>
                <a:latin typeface="微软雅黑" panose="020B0503020204020204" pitchFamily="34" charset="-122"/>
                <a:ea typeface="微软雅黑" panose="020B0503020204020204" pitchFamily="34" charset="-122"/>
              </a:rPr>
              <a:t>查表舍入法</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Times New Roman" panose="02020603050405020304" pitchFamily="18" charset="0"/>
                <a:ea typeface="微软雅黑" panose="020B0503020204020204" pitchFamily="34" charset="-122"/>
              </a:rPr>
              <a:t>取尾数</a:t>
            </a:r>
            <a:r>
              <a:rPr lang="en-US" altLang="zh-CN" sz="2400" dirty="0">
                <a:solidFill>
                  <a:schemeClr val="accent1"/>
                </a:solidFill>
                <a:latin typeface="Times New Roman" panose="02020603050405020304" pitchFamily="18" charset="0"/>
                <a:ea typeface="微软雅黑" panose="020B0503020204020204" pitchFamily="34" charset="-122"/>
              </a:rPr>
              <a:t>p</a:t>
            </a:r>
            <a:r>
              <a:rPr lang="zh-CN" altLang="en-US" sz="2400" dirty="0">
                <a:solidFill>
                  <a:schemeClr val="accent1"/>
                </a:solidFill>
                <a:latin typeface="Times New Roman" panose="02020603050405020304" pitchFamily="18" charset="0"/>
                <a:ea typeface="微软雅黑" panose="020B0503020204020204" pitchFamily="34" charset="-122"/>
              </a:rPr>
              <a:t>位的最后</a:t>
            </a:r>
            <a:r>
              <a:rPr lang="en-US" altLang="zh-CN" sz="2400" dirty="0">
                <a:solidFill>
                  <a:schemeClr val="accent1"/>
                </a:solidFill>
                <a:latin typeface="Times New Roman" panose="02020603050405020304" pitchFamily="18" charset="0"/>
                <a:ea typeface="微软雅黑" panose="020B0503020204020204" pitchFamily="34" charset="-122"/>
              </a:rPr>
              <a:t>k-1</a:t>
            </a:r>
            <a:r>
              <a:rPr lang="zh-CN" altLang="en-US" sz="2400" dirty="0">
                <a:solidFill>
                  <a:schemeClr val="accent1"/>
                </a:solidFill>
                <a:latin typeface="Times New Roman" panose="02020603050405020304" pitchFamily="18" charset="0"/>
                <a:ea typeface="微软雅黑" panose="020B0503020204020204" pitchFamily="34" charset="-122"/>
              </a:rPr>
              <a:t>位和准备舍弃的最高</a:t>
            </a:r>
            <a:r>
              <a:rPr lang="en-US" altLang="zh-CN" sz="2400" dirty="0">
                <a:solidFill>
                  <a:schemeClr val="accent1"/>
                </a:solidFill>
                <a:latin typeface="Times New Roman" panose="02020603050405020304" pitchFamily="18" charset="0"/>
                <a:ea typeface="微软雅黑" panose="020B0503020204020204" pitchFamily="34" charset="-122"/>
              </a:rPr>
              <a:t>1</a:t>
            </a:r>
            <a:r>
              <a:rPr lang="zh-CN" altLang="en-US" sz="2400" dirty="0">
                <a:solidFill>
                  <a:schemeClr val="accent1"/>
                </a:solidFill>
                <a:latin typeface="Times New Roman" panose="02020603050405020304" pitchFamily="18" charset="0"/>
                <a:ea typeface="微软雅黑" panose="020B0503020204020204" pitchFamily="34" charset="-122"/>
              </a:rPr>
              <a:t>位，共</a:t>
            </a:r>
            <a:r>
              <a:rPr lang="en-US" altLang="zh-CN" sz="2400" dirty="0">
                <a:solidFill>
                  <a:schemeClr val="accent1"/>
                </a:solidFill>
                <a:latin typeface="Times New Roman" panose="02020603050405020304" pitchFamily="18" charset="0"/>
                <a:ea typeface="微软雅黑" panose="020B0503020204020204" pitchFamily="34" charset="-122"/>
              </a:rPr>
              <a:t>k</a:t>
            </a:r>
            <a:r>
              <a:rPr lang="zh-CN" altLang="en-US" sz="2400" dirty="0">
                <a:solidFill>
                  <a:schemeClr val="accent1"/>
                </a:solidFill>
                <a:latin typeface="Times New Roman" panose="02020603050405020304" pitchFamily="18" charset="0"/>
                <a:ea typeface="微软雅黑" panose="020B0503020204020204" pitchFamily="34" charset="-122"/>
              </a:rPr>
              <a:t>位。通过</a:t>
            </a:r>
            <a:r>
              <a:rPr lang="en-US" altLang="zh-CN" sz="2400" dirty="0">
                <a:solidFill>
                  <a:schemeClr val="accent1"/>
                </a:solidFill>
                <a:latin typeface="Times New Roman" panose="02020603050405020304" pitchFamily="18" charset="0"/>
                <a:ea typeface="微软雅黑" panose="020B0503020204020204" pitchFamily="34" charset="-122"/>
              </a:rPr>
              <a:t>ROM</a:t>
            </a:r>
            <a:r>
              <a:rPr lang="zh-CN" altLang="en-US" sz="2400" dirty="0">
                <a:solidFill>
                  <a:schemeClr val="accent1"/>
                </a:solidFill>
                <a:latin typeface="Times New Roman" panose="02020603050405020304" pitchFamily="18" charset="0"/>
                <a:ea typeface="微软雅黑" panose="020B0503020204020204" pitchFamily="34" charset="-122"/>
              </a:rPr>
              <a:t>或</a:t>
            </a:r>
            <a:r>
              <a:rPr lang="en-US" altLang="zh-CN" sz="2400" dirty="0">
                <a:solidFill>
                  <a:schemeClr val="accent1"/>
                </a:solidFill>
                <a:latin typeface="Times New Roman" panose="02020603050405020304" pitchFamily="18" charset="0"/>
                <a:ea typeface="微软雅黑" panose="020B0503020204020204" pitchFamily="34" charset="-122"/>
              </a:rPr>
              <a:t>PLA</a:t>
            </a:r>
            <a:r>
              <a:rPr lang="zh-CN" altLang="en-US" sz="2400" dirty="0">
                <a:solidFill>
                  <a:schemeClr val="accent1"/>
                </a:solidFill>
                <a:latin typeface="Times New Roman" panose="02020603050405020304" pitchFamily="18" charset="0"/>
                <a:ea typeface="微软雅黑" panose="020B0503020204020204" pitchFamily="34" charset="-122"/>
              </a:rPr>
              <a:t>查表得到</a:t>
            </a:r>
            <a:r>
              <a:rPr lang="en-US" altLang="zh-CN" sz="2400" dirty="0">
                <a:solidFill>
                  <a:schemeClr val="accent1"/>
                </a:solidFill>
                <a:latin typeface="Times New Roman" panose="02020603050405020304" pitchFamily="18" charset="0"/>
                <a:ea typeface="微软雅黑" panose="020B0503020204020204" pitchFamily="34" charset="-122"/>
              </a:rPr>
              <a:t>k-1</a:t>
            </a:r>
            <a:r>
              <a:rPr lang="zh-CN" altLang="en-US" sz="2400" dirty="0">
                <a:solidFill>
                  <a:schemeClr val="accent1"/>
                </a:solidFill>
                <a:latin typeface="Times New Roman" panose="02020603050405020304" pitchFamily="18" charset="0"/>
                <a:ea typeface="微软雅黑" panose="020B0503020204020204" pitchFamily="34" charset="-122"/>
              </a:rPr>
              <a:t>位，作为新的尾数</a:t>
            </a:r>
            <a:r>
              <a:rPr lang="en-US" altLang="zh-CN" sz="2400" dirty="0">
                <a:solidFill>
                  <a:schemeClr val="accent1"/>
                </a:solidFill>
                <a:latin typeface="Times New Roman" panose="02020603050405020304" pitchFamily="18" charset="0"/>
                <a:ea typeface="微软雅黑" panose="020B0503020204020204" pitchFamily="34" charset="-122"/>
              </a:rPr>
              <a:t>p</a:t>
            </a:r>
            <a:r>
              <a:rPr lang="zh-CN" altLang="en-US" sz="2400" dirty="0">
                <a:solidFill>
                  <a:schemeClr val="accent1"/>
                </a:solidFill>
                <a:latin typeface="Times New Roman" panose="02020603050405020304" pitchFamily="18" charset="0"/>
                <a:ea typeface="微软雅黑" panose="020B0503020204020204" pitchFamily="34" charset="-122"/>
              </a:rPr>
              <a:t>位的最后</a:t>
            </a:r>
            <a:r>
              <a:rPr lang="en-US" altLang="zh-CN" sz="2400" dirty="0">
                <a:solidFill>
                  <a:schemeClr val="accent1"/>
                </a:solidFill>
                <a:latin typeface="Times New Roman" panose="02020603050405020304" pitchFamily="18" charset="0"/>
                <a:ea typeface="微软雅黑" panose="020B0503020204020204" pitchFamily="34" charset="-122"/>
              </a:rPr>
              <a:t>k-1</a:t>
            </a:r>
            <a:r>
              <a:rPr lang="zh-CN" altLang="en-US" sz="2400" dirty="0">
                <a:solidFill>
                  <a:schemeClr val="accent1"/>
                </a:solidFill>
                <a:latin typeface="Times New Roman" panose="02020603050405020304" pitchFamily="18" charset="0"/>
                <a:ea typeface="微软雅黑" panose="020B0503020204020204" pitchFamily="34" charset="-122"/>
              </a:rPr>
              <a:t>位</a:t>
            </a:r>
            <a:endParaRPr lang="zh-CN" altLang="en-US" sz="2400" dirty="0">
              <a:solidFill>
                <a:schemeClr val="accent1"/>
              </a:solidFill>
              <a:latin typeface="Times New Roman" panose="02020603050405020304" pitchFamily="18" charset="0"/>
              <a:ea typeface="微软雅黑" panose="020B0503020204020204" pitchFamily="34" charset="-122"/>
            </a:endParaRPr>
          </a:p>
        </p:txBody>
      </p:sp>
      <p:graphicFrame>
        <p:nvGraphicFramePr>
          <p:cNvPr id="36" name="表格 35"/>
          <p:cNvGraphicFramePr>
            <a:graphicFrameLocks noGrp="1"/>
          </p:cNvGraphicFramePr>
          <p:nvPr/>
        </p:nvGraphicFramePr>
        <p:xfrm>
          <a:off x="6881359" y="3978175"/>
          <a:ext cx="4050200" cy="1854200"/>
        </p:xfrm>
        <a:graphic>
          <a:graphicData uri="http://schemas.openxmlformats.org/drawingml/2006/table">
            <a:tbl>
              <a:tblPr firstRow="1" bandRow="1">
                <a:tableStyleId>{5940675A-B579-460E-94D1-54222C63F5DA}</a:tableStyleId>
              </a:tblPr>
              <a:tblGrid>
                <a:gridCol w="1012550"/>
                <a:gridCol w="1012550"/>
                <a:gridCol w="1012550"/>
                <a:gridCol w="1012550"/>
              </a:tblGrid>
              <a:tr h="370840">
                <a:tc>
                  <a:txBody>
                    <a:bodyPr/>
                    <a:lstStyle/>
                    <a:p>
                      <a:pPr algn="ctr"/>
                      <a:r>
                        <a:rPr lang="zh-CN" altLang="en-US" dirty="0"/>
                        <a:t>地址</a:t>
                      </a:r>
                      <a:endParaRPr lang="zh-CN" altLang="en-US" dirty="0"/>
                    </a:p>
                  </a:txBody>
                  <a:tcPr anchor="ctr" anchorCtr="1">
                    <a:solidFill>
                      <a:schemeClr val="tx2"/>
                    </a:solidFill>
                  </a:tcPr>
                </a:tc>
                <a:tc>
                  <a:txBody>
                    <a:bodyPr/>
                    <a:lstStyle/>
                    <a:p>
                      <a:pPr algn="ctr"/>
                      <a:r>
                        <a:rPr lang="zh-CN" altLang="en-US" dirty="0"/>
                        <a:t>内容</a:t>
                      </a:r>
                      <a:endParaRPr lang="zh-CN" altLang="en-US" dirty="0"/>
                    </a:p>
                  </a:txBody>
                  <a:tcPr anchor="ctr" anchorCtr="1">
                    <a:solidFill>
                      <a:schemeClr val="tx2"/>
                    </a:solidFill>
                  </a:tcPr>
                </a:tc>
                <a:tc>
                  <a:txBody>
                    <a:bodyPr/>
                    <a:lstStyle/>
                    <a:p>
                      <a:pPr algn="ctr"/>
                      <a:r>
                        <a:rPr lang="zh-CN" altLang="en-US" dirty="0"/>
                        <a:t>地址</a:t>
                      </a:r>
                      <a:endParaRPr lang="zh-CN" altLang="en-US" dirty="0"/>
                    </a:p>
                  </a:txBody>
                  <a:tcPr anchor="ctr" anchorCtr="1">
                    <a:solidFill>
                      <a:schemeClr val="tx2"/>
                    </a:solidFill>
                  </a:tcPr>
                </a:tc>
                <a:tc>
                  <a:txBody>
                    <a:bodyPr/>
                    <a:lstStyle/>
                    <a:p>
                      <a:pPr algn="ctr"/>
                      <a:r>
                        <a:rPr lang="zh-CN" altLang="en-US" dirty="0"/>
                        <a:t>内容</a:t>
                      </a:r>
                      <a:endParaRPr lang="zh-CN" altLang="en-US" dirty="0"/>
                    </a:p>
                  </a:txBody>
                  <a:tcPr anchor="ctr" anchorCtr="1">
                    <a:solidFill>
                      <a:schemeClr val="tx2"/>
                    </a:solidFill>
                  </a:tcPr>
                </a:tc>
              </a:tr>
              <a:tr h="370840">
                <a:tc>
                  <a:txBody>
                    <a:bodyPr/>
                    <a:lstStyle/>
                    <a:p>
                      <a:pPr algn="ctr"/>
                      <a:r>
                        <a:rPr lang="en-US" altLang="zh-CN" dirty="0"/>
                        <a:t>K</a:t>
                      </a:r>
                      <a:r>
                        <a:rPr lang="zh-CN" altLang="en-US" dirty="0"/>
                        <a:t>位</a:t>
                      </a:r>
                      <a:endParaRPr lang="zh-CN" altLang="en-US" dirty="0"/>
                    </a:p>
                  </a:txBody>
                  <a:tcPr anchor="ctr" anchorCtr="1"/>
                </a:tc>
                <a:tc>
                  <a:txBody>
                    <a:bodyPr/>
                    <a:lstStyle/>
                    <a:p>
                      <a:pPr algn="ctr"/>
                      <a:r>
                        <a:rPr lang="en-US" altLang="zh-CN" dirty="0"/>
                        <a:t>K-1</a:t>
                      </a:r>
                      <a:r>
                        <a:rPr lang="zh-CN" altLang="en-US" dirty="0"/>
                        <a:t>位</a:t>
                      </a: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r h="370840">
                <a:tc>
                  <a:txBody>
                    <a:bodyPr/>
                    <a:lstStyle/>
                    <a:p>
                      <a:pPr algn="ct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r h="370840">
                <a:tc>
                  <a:txBody>
                    <a:bodyPr/>
                    <a:lstStyle/>
                    <a:p>
                      <a:pPr algn="ct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r h="370840">
                <a:tc>
                  <a:txBody>
                    <a:bodyPr/>
                    <a:lstStyle/>
                    <a:p>
                      <a:pPr algn="ct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c>
                  <a:txBody>
                    <a:bodyPr/>
                    <a:lstStyle/>
                    <a:p>
                      <a:pPr algn="ctr"/>
                      <a:endParaRPr lang="zh-CN" altLang="en-US" dirty="0"/>
                    </a:p>
                  </a:txBody>
                  <a:tcPr anchor="ctr" anchorCtr="1"/>
                </a:tc>
              </a:tr>
            </a:tbl>
          </a:graphicData>
        </a:graphic>
      </p:graphicFrame>
      <p:sp>
        <p:nvSpPr>
          <p:cNvPr id="37" name="文本框 36"/>
          <p:cNvSpPr txBox="1"/>
          <p:nvPr/>
        </p:nvSpPr>
        <p:spPr>
          <a:xfrm>
            <a:off x="2591892" y="3813244"/>
            <a:ext cx="2520280" cy="371894"/>
          </a:xfrm>
          <a:prstGeom prst="rect">
            <a:avLst/>
          </a:prstGeom>
          <a:noFill/>
          <a:ln w="19050">
            <a:solidFill>
              <a:schemeClr val="tx1"/>
            </a:solidFill>
          </a:ln>
        </p:spPr>
        <p:txBody>
          <a:bodyPr wrap="square" rtlCol="0">
            <a:spAutoFit/>
          </a:bodyPr>
          <a:lstStyle/>
          <a:p>
            <a:r>
              <a:rPr lang="zh-CN" altLang="en-US" dirty="0"/>
              <a:t>       </a:t>
            </a:r>
            <a:r>
              <a:rPr lang="zh-CN" altLang="en-US" dirty="0">
                <a:solidFill>
                  <a:schemeClr val="accent1"/>
                </a:solidFill>
                <a:latin typeface="微软雅黑" panose="020B0503020204020204" pitchFamily="34" charset="-122"/>
                <a:ea typeface="微软雅黑" panose="020B0503020204020204" pitchFamily="34" charset="-122"/>
              </a:rPr>
              <a:t>尾  数</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112172" y="3813244"/>
            <a:ext cx="648072" cy="371894"/>
          </a:xfrm>
          <a:prstGeom prst="rect">
            <a:avLst/>
          </a:prstGeom>
          <a:noFill/>
          <a:ln w="19050">
            <a:solidFill>
              <a:schemeClr val="tx1"/>
            </a:solidFill>
          </a:ln>
        </p:spPr>
        <p:txBody>
          <a:bodyPr wrap="square" rtlCol="0">
            <a:spAutoFit/>
          </a:bodyPr>
          <a:lstStyle/>
          <a:p>
            <a:endParaRPr lang="zh-CN" altLang="en-US" dirty="0"/>
          </a:p>
        </p:txBody>
      </p:sp>
      <p:sp>
        <p:nvSpPr>
          <p:cNvPr id="39" name="文本框 38"/>
          <p:cNvSpPr txBox="1"/>
          <p:nvPr/>
        </p:nvSpPr>
        <p:spPr>
          <a:xfrm>
            <a:off x="5760244" y="3813244"/>
            <a:ext cx="864096" cy="371894"/>
          </a:xfrm>
          <a:prstGeom prst="rect">
            <a:avLst/>
          </a:prstGeom>
          <a:noFill/>
          <a:ln w="19050">
            <a:solidFill>
              <a:schemeClr val="tx1"/>
            </a:solidFill>
          </a:ln>
        </p:spPr>
        <p:txBody>
          <a:bodyPr wrap="square" rtlCol="0">
            <a:spAutoFit/>
          </a:bodyPr>
          <a:lstStyle/>
          <a:p>
            <a:endParaRPr lang="zh-CN" altLang="en-US" dirty="0"/>
          </a:p>
        </p:txBody>
      </p:sp>
      <p:sp>
        <p:nvSpPr>
          <p:cNvPr id="40" name="文本框 39"/>
          <p:cNvSpPr txBox="1"/>
          <p:nvPr/>
        </p:nvSpPr>
        <p:spPr>
          <a:xfrm>
            <a:off x="2591892" y="5532489"/>
            <a:ext cx="2520280" cy="371894"/>
          </a:xfrm>
          <a:prstGeom prst="rect">
            <a:avLst/>
          </a:prstGeom>
          <a:noFill/>
          <a:ln w="19050">
            <a:solidFill>
              <a:schemeClr val="tx1"/>
            </a:solidFill>
          </a:ln>
        </p:spPr>
        <p:txBody>
          <a:bodyPr wrap="squar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rPr>
              <a:t>      尾  数</a:t>
            </a:r>
            <a:endParaRPr lang="zh-CN" altLang="en-US" dirty="0"/>
          </a:p>
        </p:txBody>
      </p:sp>
      <p:sp>
        <p:nvSpPr>
          <p:cNvPr id="43" name="文本框 42"/>
          <p:cNvSpPr txBox="1"/>
          <p:nvPr/>
        </p:nvSpPr>
        <p:spPr>
          <a:xfrm>
            <a:off x="4248076" y="4687019"/>
            <a:ext cx="1512168" cy="371894"/>
          </a:xfrm>
          <a:prstGeom prst="rect">
            <a:avLst/>
          </a:prstGeom>
          <a:noFill/>
          <a:ln w="19050">
            <a:solidFill>
              <a:schemeClr val="tx1"/>
            </a:solidFill>
          </a:ln>
        </p:spPr>
        <p:txBody>
          <a:bodyPr wrap="square" rtlCol="0">
            <a:spAutoFit/>
          </a:bodyPr>
          <a:lstStyle/>
          <a:p>
            <a:pPr algn="ctr"/>
            <a:r>
              <a:rPr lang="en-US" altLang="zh-CN" dirty="0"/>
              <a:t>2</a:t>
            </a:r>
            <a:r>
              <a:rPr lang="en-US" altLang="zh-CN" baseline="30000" dirty="0"/>
              <a:t>k </a:t>
            </a:r>
            <a:r>
              <a:rPr lang="en-US" altLang="zh-CN" dirty="0"/>
              <a:t>ROM</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1631125" y="3813244"/>
            <a:ext cx="895109" cy="369332"/>
          </a:xfrm>
          <a:prstGeom prst="rect">
            <a:avLst/>
          </a:prstGeom>
          <a:noFill/>
        </p:spPr>
        <p:txBody>
          <a:bodyPr wrap="square">
            <a:spAutoFit/>
          </a:bodyPr>
          <a:lstStyle/>
          <a:p>
            <a:r>
              <a:rPr lang="zh-CN" altLang="en-US" sz="1800" dirty="0">
                <a:solidFill>
                  <a:schemeClr val="accent1"/>
                </a:solidFill>
                <a:latin typeface="宋体" panose="02010600030101010101" pitchFamily="2" charset="-122"/>
              </a:rPr>
              <a:t>长结果</a:t>
            </a:r>
            <a:endParaRPr lang="zh-CN" altLang="en-US" dirty="0">
              <a:latin typeface="宋体" panose="02010600030101010101" pitchFamily="2" charset="-122"/>
            </a:endParaRPr>
          </a:p>
        </p:txBody>
      </p:sp>
      <p:sp>
        <p:nvSpPr>
          <p:cNvPr id="46" name="文本框 45"/>
          <p:cNvSpPr txBox="1"/>
          <p:nvPr/>
        </p:nvSpPr>
        <p:spPr>
          <a:xfrm>
            <a:off x="1189947" y="5524355"/>
            <a:ext cx="1401945" cy="369332"/>
          </a:xfrm>
          <a:prstGeom prst="rect">
            <a:avLst/>
          </a:prstGeom>
          <a:noFill/>
        </p:spPr>
        <p:txBody>
          <a:bodyPr wrap="square">
            <a:spAutoFit/>
          </a:bodyPr>
          <a:lstStyle/>
          <a:p>
            <a:r>
              <a:rPr lang="zh-CN" altLang="en-US" dirty="0">
                <a:solidFill>
                  <a:schemeClr val="accent1"/>
                </a:solidFill>
                <a:latin typeface="宋体" panose="02010600030101010101" pitchFamily="2" charset="-122"/>
              </a:rPr>
              <a:t>较短近似值</a:t>
            </a:r>
            <a:endParaRPr lang="zh-CN" altLang="en-US" dirty="0">
              <a:solidFill>
                <a:schemeClr val="accent1"/>
              </a:solidFill>
              <a:latin typeface="宋体" panose="02010600030101010101" pitchFamily="2" charset="-122"/>
            </a:endParaRPr>
          </a:p>
        </p:txBody>
      </p:sp>
      <p:cxnSp>
        <p:nvCxnSpPr>
          <p:cNvPr id="48" name="直接连接符 47"/>
          <p:cNvCxnSpPr/>
          <p:nvPr/>
        </p:nvCxnSpPr>
        <p:spPr bwMode="auto">
          <a:xfrm>
            <a:off x="4248076" y="3825098"/>
            <a:ext cx="0" cy="360040"/>
          </a:xfrm>
          <a:prstGeom prst="line">
            <a:avLst/>
          </a:prstGeom>
          <a:solidFill>
            <a:schemeClr val="accent1"/>
          </a:solidFill>
          <a:ln w="19050" cap="flat" cmpd="sng" algn="ctr">
            <a:solidFill>
              <a:schemeClr val="tx1"/>
            </a:solidFill>
            <a:prstDash val="dash"/>
            <a:round/>
            <a:headEnd type="none" w="med" len="med"/>
            <a:tailEnd type="none" w="med" len="med"/>
          </a:ln>
        </p:spPr>
      </p:cxnSp>
      <p:cxnSp>
        <p:nvCxnSpPr>
          <p:cNvPr id="49" name="直接连接符 48"/>
          <p:cNvCxnSpPr/>
          <p:nvPr/>
        </p:nvCxnSpPr>
        <p:spPr bwMode="auto">
          <a:xfrm>
            <a:off x="4248076" y="5533647"/>
            <a:ext cx="0" cy="360040"/>
          </a:xfrm>
          <a:prstGeom prst="line">
            <a:avLst/>
          </a:prstGeom>
          <a:solidFill>
            <a:schemeClr val="accent1"/>
          </a:solidFill>
          <a:ln w="19050" cap="flat" cmpd="sng" algn="ctr">
            <a:solidFill>
              <a:schemeClr val="tx1"/>
            </a:solidFill>
            <a:prstDash val="dash"/>
            <a:round/>
            <a:headEnd type="none" w="med" len="med"/>
            <a:tailEnd type="none" w="med" len="med"/>
          </a:ln>
        </p:spPr>
      </p:cxnSp>
      <p:sp>
        <p:nvSpPr>
          <p:cNvPr id="50" name="箭头: 下 49"/>
          <p:cNvSpPr/>
          <p:nvPr/>
        </p:nvSpPr>
        <p:spPr bwMode="auto">
          <a:xfrm>
            <a:off x="4572772" y="4225445"/>
            <a:ext cx="191361" cy="431902"/>
          </a:xfrm>
          <a:prstGeom prst="downArrow">
            <a:avLst/>
          </a:prstGeom>
          <a:noFill/>
          <a:ln w="15875">
            <a:solidFill>
              <a:schemeClr val="tx1"/>
            </a:solidFill>
          </a:ln>
        </p:spPr>
        <p:txBody>
          <a:bodyPr vert="horz" wrap="square" lIns="91440" tIns="45720" rIns="91440" bIns="45720" numCol="1" rtlCol="0" anchor="t" anchorCtr="0" compatLnSpc="1"/>
          <a:lstStyle/>
          <a:p>
            <a:pPr algn="l"/>
            <a:endParaRPr lang="zh-CN" altLang="en-US"/>
          </a:p>
        </p:txBody>
      </p:sp>
      <p:sp>
        <p:nvSpPr>
          <p:cNvPr id="51" name="箭头: 下 50"/>
          <p:cNvSpPr/>
          <p:nvPr/>
        </p:nvSpPr>
        <p:spPr bwMode="auto">
          <a:xfrm>
            <a:off x="4572772" y="5067047"/>
            <a:ext cx="191361" cy="431902"/>
          </a:xfrm>
          <a:prstGeom prst="downArrow">
            <a:avLst/>
          </a:prstGeom>
          <a:noFill/>
          <a:ln w="15875">
            <a:solidFill>
              <a:schemeClr val="tx1"/>
            </a:solidFill>
          </a:ln>
        </p:spPr>
        <p:txBody>
          <a:bodyPr vert="horz" wrap="square" lIns="91440" tIns="45720" rIns="91440" bIns="45720" numCol="1" rtlCol="0" anchor="t" anchorCtr="0" compatLnSpc="1"/>
          <a:lstStyle/>
          <a:p>
            <a:pPr algn="l"/>
            <a:endParaRPr lang="zh-CN" altLang="en-US"/>
          </a:p>
        </p:txBody>
      </p:sp>
      <p:cxnSp>
        <p:nvCxnSpPr>
          <p:cNvPr id="53" name="直接箭头连接符 52"/>
          <p:cNvCxnSpPr/>
          <p:nvPr/>
        </p:nvCxnSpPr>
        <p:spPr bwMode="auto">
          <a:xfrm>
            <a:off x="5436208" y="4223974"/>
            <a:ext cx="0" cy="434843"/>
          </a:xfrm>
          <a:prstGeom prst="straightConnector1">
            <a:avLst/>
          </a:prstGeom>
          <a:solidFill>
            <a:schemeClr val="accent1"/>
          </a:solidFill>
          <a:ln w="15875" cap="flat" cmpd="sng" algn="ctr">
            <a:solidFill>
              <a:schemeClr val="tx1"/>
            </a:solidFill>
            <a:prstDash val="solid"/>
            <a:round/>
            <a:headEnd type="none" w="med" len="med"/>
            <a:tailEnd type="triangle"/>
          </a:ln>
        </p:spPr>
      </p:cxnSp>
      <p:sp>
        <p:nvSpPr>
          <p:cNvPr id="55" name="右大括号 54"/>
          <p:cNvSpPr/>
          <p:nvPr/>
        </p:nvSpPr>
        <p:spPr bwMode="auto">
          <a:xfrm rot="16200000">
            <a:off x="4592812" y="3272197"/>
            <a:ext cx="174625" cy="864095"/>
          </a:xfrm>
          <a:prstGeom prst="rightBrace">
            <a:avLst/>
          </a:prstGeom>
          <a:no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6" name="右大括号 55"/>
          <p:cNvSpPr/>
          <p:nvPr/>
        </p:nvSpPr>
        <p:spPr bwMode="auto">
          <a:xfrm rot="16200000">
            <a:off x="5777594" y="2951512"/>
            <a:ext cx="181327" cy="1512168"/>
          </a:xfrm>
          <a:prstGeom prst="rightBrace">
            <a:avLst/>
          </a:prstGeom>
          <a:no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7" name="文本框 56"/>
          <p:cNvSpPr txBox="1"/>
          <p:nvPr/>
        </p:nvSpPr>
        <p:spPr>
          <a:xfrm>
            <a:off x="4248076" y="3230795"/>
            <a:ext cx="1080119" cy="369332"/>
          </a:xfrm>
          <a:prstGeom prst="rect">
            <a:avLst/>
          </a:prstGeom>
          <a:noFill/>
        </p:spPr>
        <p:txBody>
          <a:bodyPr wrap="square">
            <a:spAutoFit/>
          </a:bodyPr>
          <a:lstStyle/>
          <a:p>
            <a:r>
              <a:rPr lang="en-US" altLang="zh-CN" dirty="0">
                <a:solidFill>
                  <a:schemeClr val="accent1"/>
                </a:solidFill>
                <a:latin typeface="宋体" panose="02010600030101010101" pitchFamily="2" charset="-122"/>
              </a:rPr>
              <a:t>k-1</a:t>
            </a:r>
            <a:r>
              <a:rPr lang="zh-CN" altLang="en-US" dirty="0">
                <a:solidFill>
                  <a:schemeClr val="accent1"/>
                </a:solidFill>
                <a:latin typeface="宋体" panose="02010600030101010101" pitchFamily="2" charset="-122"/>
              </a:rPr>
              <a:t>低位</a:t>
            </a:r>
            <a:endParaRPr lang="zh-CN" altLang="en-US" dirty="0">
              <a:solidFill>
                <a:schemeClr val="accent1"/>
              </a:solidFill>
              <a:latin typeface="宋体" panose="02010600030101010101" pitchFamily="2" charset="-122"/>
            </a:endParaRPr>
          </a:p>
        </p:txBody>
      </p:sp>
      <p:sp>
        <p:nvSpPr>
          <p:cNvPr id="58" name="文本框 57"/>
          <p:cNvSpPr txBox="1"/>
          <p:nvPr/>
        </p:nvSpPr>
        <p:spPr>
          <a:xfrm>
            <a:off x="5226409" y="3221844"/>
            <a:ext cx="1358214" cy="369332"/>
          </a:xfrm>
          <a:prstGeom prst="rect">
            <a:avLst/>
          </a:prstGeom>
          <a:noFill/>
        </p:spPr>
        <p:txBody>
          <a:bodyPr wrap="square">
            <a:spAutoFit/>
          </a:bodyPr>
          <a:lstStyle/>
          <a:p>
            <a:r>
              <a:rPr lang="zh-CN" altLang="en-US" dirty="0">
                <a:solidFill>
                  <a:schemeClr val="accent1"/>
                </a:solidFill>
                <a:latin typeface="宋体" panose="02010600030101010101" pitchFamily="2" charset="-122"/>
              </a:rPr>
              <a:t>被舍掉的位</a:t>
            </a:r>
            <a:endParaRPr lang="zh-CN" altLang="en-US" dirty="0">
              <a:solidFill>
                <a:schemeClr val="accent1"/>
              </a:solidFill>
              <a:latin typeface="宋体" panose="02010600030101010101" pitchFamily="2" charset="-122"/>
            </a:endParaRPr>
          </a:p>
        </p:txBody>
      </p:sp>
    </p:spTree>
    <p:custDataLst>
      <p:tags r:id="rId6"/>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查表舍入法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799927"/>
            <a:ext cx="10067472" cy="2490233"/>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zh-CN" altLang="en-US" sz="2400" b="1" dirty="0">
                <a:solidFill>
                  <a:schemeClr val="accent1"/>
                </a:solidFill>
                <a:latin typeface="微软雅黑" panose="020B0503020204020204" pitchFamily="34" charset="-122"/>
                <a:ea typeface="微软雅黑" panose="020B0503020204020204" pitchFamily="34" charset="-122"/>
              </a:rPr>
              <a:t>查表舍入法</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Times New Roman" panose="02020603050405020304" pitchFamily="18" charset="0"/>
                <a:ea typeface="微软雅黑" panose="020B0503020204020204" pitchFamily="34" charset="-122"/>
              </a:rPr>
              <a:t>下溢处理表的内容</a:t>
            </a:r>
            <a:endParaRPr lang="en-US" altLang="zh-CN" sz="2400" dirty="0">
              <a:solidFill>
                <a:schemeClr val="accent1"/>
              </a:solidFill>
              <a:latin typeface="Times New Roman" panose="02020603050405020304" pitchFamily="18" charset="0"/>
              <a:ea typeface="微软雅黑" panose="020B0503020204020204" pitchFamily="34" charset="-122"/>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cs typeface="Times New Roman" panose="02020603050405020304" pitchFamily="18" charset="0"/>
              </a:rPr>
              <a:t>当尾数最低</a:t>
            </a:r>
            <a:r>
              <a:rPr lang="en-US" altLang="zh-CN" sz="2000" dirty="0">
                <a:solidFill>
                  <a:schemeClr val="accent1"/>
                </a:solidFill>
                <a:latin typeface="Times New Roman" panose="02020603050405020304" pitchFamily="18" charset="0"/>
                <a:cs typeface="Times New Roman" panose="02020603050405020304" pitchFamily="18" charset="0"/>
              </a:rPr>
              <a:t>k-1</a:t>
            </a:r>
            <a:r>
              <a:rPr lang="zh-CN" altLang="en-US" sz="2000" dirty="0">
                <a:solidFill>
                  <a:schemeClr val="accent1"/>
                </a:solidFill>
                <a:latin typeface="Times New Roman" panose="02020603050405020304" pitchFamily="18" charset="0"/>
                <a:cs typeface="Times New Roman" panose="02020603050405020304" pitchFamily="18" charset="0"/>
              </a:rPr>
              <a:t>位为全“</a:t>
            </a:r>
            <a:r>
              <a:rPr lang="en-US" altLang="zh-CN" sz="2000" dirty="0">
                <a:solidFill>
                  <a:schemeClr val="accent1"/>
                </a:solidFill>
                <a:latin typeface="Times New Roman" panose="02020603050405020304" pitchFamily="18" charset="0"/>
                <a:cs typeface="Times New Roman" panose="02020603050405020304" pitchFamily="18" charset="0"/>
              </a:rPr>
              <a:t>1”</a:t>
            </a:r>
            <a:r>
              <a:rPr lang="zh-CN" altLang="en-US" sz="2000" dirty="0">
                <a:solidFill>
                  <a:schemeClr val="accent1"/>
                </a:solidFill>
                <a:latin typeface="Times New Roman" panose="02020603050405020304" pitchFamily="18" charset="0"/>
                <a:cs typeface="Times New Roman" panose="02020603050405020304" pitchFamily="18" charset="0"/>
              </a:rPr>
              <a:t>时以截断法设置处理结果</a:t>
            </a:r>
            <a:endParaRPr lang="zh-CN" altLang="en-US" sz="2000" dirty="0">
              <a:solidFill>
                <a:schemeClr val="accent1"/>
              </a:solidFill>
              <a:latin typeface="Times New Roman" panose="02020603050405020304" pitchFamily="18" charset="0"/>
              <a:cs typeface="Times New Roman" panose="02020603050405020304" pitchFamily="18" charset="0"/>
            </a:endParaRPr>
          </a:p>
          <a:p>
            <a:pPr marL="11366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cs typeface="Times New Roman" panose="02020603050405020304" pitchFamily="18" charset="0"/>
              </a:rPr>
              <a:t>其余情况采用舍入法</a:t>
            </a:r>
            <a:endParaRPr lang="zh-CN" altLang="en-US" sz="2000" dirty="0">
              <a:solidFill>
                <a:schemeClr val="accent1"/>
              </a:solidFill>
              <a:latin typeface="Times New Roman" panose="02020603050405020304" pitchFamily="18" charset="0"/>
              <a:cs typeface="Times New Roman" panose="02020603050405020304" pitchFamily="18" charset="0"/>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endParaRPr lang="zh-CN" altLang="en-US" sz="2400" dirty="0">
              <a:solidFill>
                <a:schemeClr val="accent1"/>
              </a:solidFill>
              <a:latin typeface="Times New Roman" panose="02020603050405020304" pitchFamily="18" charset="0"/>
              <a:ea typeface="微软雅黑" panose="020B0503020204020204" pitchFamily="34" charset="-122"/>
            </a:endParaRPr>
          </a:p>
        </p:txBody>
      </p:sp>
    </p:spTree>
    <p:custDataLst>
      <p:tags r:id="rId6"/>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查表舍入法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graphicFrame>
        <p:nvGraphicFramePr>
          <p:cNvPr id="33" name="表格 32"/>
          <p:cNvGraphicFramePr>
            <a:graphicFrameLocks noGrp="1"/>
          </p:cNvGraphicFramePr>
          <p:nvPr/>
        </p:nvGraphicFramePr>
        <p:xfrm>
          <a:off x="6651431" y="3071021"/>
          <a:ext cx="4050200" cy="1854200"/>
        </p:xfrm>
        <a:graphic>
          <a:graphicData uri="http://schemas.openxmlformats.org/drawingml/2006/table">
            <a:tbl>
              <a:tblPr firstRow="1" bandRow="1">
                <a:tableStyleId>{5940675A-B579-460E-94D1-54222C63F5DA}</a:tableStyleId>
              </a:tblPr>
              <a:tblGrid>
                <a:gridCol w="1012550"/>
                <a:gridCol w="1012550"/>
                <a:gridCol w="1012550"/>
                <a:gridCol w="1012550"/>
              </a:tblGrid>
              <a:tr h="370840">
                <a:tc>
                  <a:txBody>
                    <a:bodyPr/>
                    <a:lstStyle/>
                    <a:p>
                      <a:pPr algn="ctr"/>
                      <a:r>
                        <a:rPr lang="zh-CN" altLang="en-US" dirty="0"/>
                        <a:t>地址</a:t>
                      </a:r>
                      <a:endParaRPr lang="zh-CN" altLang="en-US" dirty="0"/>
                    </a:p>
                  </a:txBody>
                  <a:tcPr anchor="ctr" anchorCtr="1">
                    <a:solidFill>
                      <a:schemeClr val="tx2"/>
                    </a:solidFill>
                  </a:tcPr>
                </a:tc>
                <a:tc>
                  <a:txBody>
                    <a:bodyPr/>
                    <a:lstStyle/>
                    <a:p>
                      <a:pPr algn="ctr"/>
                      <a:r>
                        <a:rPr lang="zh-CN" altLang="en-US" dirty="0"/>
                        <a:t>内容</a:t>
                      </a:r>
                      <a:endParaRPr lang="zh-CN" altLang="en-US" dirty="0"/>
                    </a:p>
                  </a:txBody>
                  <a:tcPr anchor="ctr" anchorCtr="1">
                    <a:solidFill>
                      <a:schemeClr val="tx2"/>
                    </a:solidFill>
                  </a:tcPr>
                </a:tc>
                <a:tc>
                  <a:txBody>
                    <a:bodyPr/>
                    <a:lstStyle/>
                    <a:p>
                      <a:pPr algn="ctr"/>
                      <a:r>
                        <a:rPr lang="zh-CN" altLang="en-US" dirty="0"/>
                        <a:t>地址</a:t>
                      </a:r>
                      <a:endParaRPr lang="zh-CN" altLang="en-US" dirty="0"/>
                    </a:p>
                  </a:txBody>
                  <a:tcPr anchor="ctr" anchorCtr="1">
                    <a:solidFill>
                      <a:schemeClr val="tx2"/>
                    </a:solidFill>
                  </a:tcPr>
                </a:tc>
                <a:tc>
                  <a:txBody>
                    <a:bodyPr/>
                    <a:lstStyle/>
                    <a:p>
                      <a:pPr algn="ctr"/>
                      <a:r>
                        <a:rPr lang="zh-CN" altLang="en-US" dirty="0"/>
                        <a:t>内容</a:t>
                      </a:r>
                      <a:endParaRPr lang="zh-CN" altLang="en-US" dirty="0"/>
                    </a:p>
                  </a:txBody>
                  <a:tcPr anchor="ctr" anchorCtr="1">
                    <a:solidFill>
                      <a:schemeClr val="tx2"/>
                    </a:solidFill>
                  </a:tcPr>
                </a:tc>
              </a:tr>
              <a:tr h="370840">
                <a:tc>
                  <a:txBody>
                    <a:bodyPr/>
                    <a:lstStyle/>
                    <a:p>
                      <a:pPr algn="ctr"/>
                      <a:r>
                        <a:rPr lang="en-US" altLang="zh-CN" dirty="0"/>
                        <a:t>000</a:t>
                      </a:r>
                      <a:endParaRPr lang="zh-CN" altLang="en-US" dirty="0"/>
                    </a:p>
                  </a:txBody>
                  <a:tcPr anchor="ctr" anchorCtr="1"/>
                </a:tc>
                <a:tc>
                  <a:txBody>
                    <a:bodyPr/>
                    <a:lstStyle/>
                    <a:p>
                      <a:pPr marL="0" marR="0" lvl="0" indent="0" algn="ctr" defTabSz="863600" rtl="0" eaLnBrk="1" fontAlgn="auto" latinLnBrk="0" hangingPunct="1">
                        <a:lnSpc>
                          <a:spcPct val="100000"/>
                        </a:lnSpc>
                        <a:spcBef>
                          <a:spcPts val="0"/>
                        </a:spcBef>
                        <a:spcAft>
                          <a:spcPts val="0"/>
                        </a:spcAft>
                        <a:buClrTx/>
                        <a:buSzTx/>
                        <a:buFontTx/>
                        <a:buNone/>
                        <a:defRPr/>
                      </a:pPr>
                      <a:r>
                        <a:rPr lang="en-US" altLang="zh-CN" dirty="0"/>
                        <a:t>00</a:t>
                      </a:r>
                      <a:endParaRPr lang="zh-CN" altLang="en-US" dirty="0"/>
                    </a:p>
                  </a:txBody>
                  <a:tcPr anchor="ctr" anchorCtr="1"/>
                </a:tc>
                <a:tc>
                  <a:txBody>
                    <a:bodyPr/>
                    <a:lstStyle/>
                    <a:p>
                      <a:pPr algn="ctr"/>
                      <a:r>
                        <a:rPr lang="en-US" altLang="zh-CN" dirty="0"/>
                        <a:t>001</a:t>
                      </a:r>
                      <a:endParaRPr lang="zh-CN" altLang="en-US" dirty="0"/>
                    </a:p>
                  </a:txBody>
                  <a:tcPr anchor="ctr" anchorCtr="1"/>
                </a:tc>
                <a:tc>
                  <a:txBody>
                    <a:bodyPr/>
                    <a:lstStyle/>
                    <a:p>
                      <a:pPr algn="ctr"/>
                      <a:r>
                        <a:rPr lang="en-US" altLang="zh-CN" dirty="0"/>
                        <a:t>01</a:t>
                      </a:r>
                      <a:endParaRPr lang="zh-CN" altLang="en-US" dirty="0"/>
                    </a:p>
                  </a:txBody>
                  <a:tcPr anchor="ctr" anchorCtr="1"/>
                </a:tc>
              </a:tr>
              <a:tr h="370840">
                <a:tc>
                  <a:txBody>
                    <a:bodyPr/>
                    <a:lstStyle/>
                    <a:p>
                      <a:pPr algn="ctr"/>
                      <a:r>
                        <a:rPr lang="en-US" altLang="zh-CN" dirty="0"/>
                        <a:t>010</a:t>
                      </a:r>
                      <a:endParaRPr lang="zh-CN" altLang="en-US" dirty="0"/>
                    </a:p>
                  </a:txBody>
                  <a:tcPr anchor="ctr" anchorCtr="1"/>
                </a:tc>
                <a:tc>
                  <a:txBody>
                    <a:bodyPr/>
                    <a:lstStyle/>
                    <a:p>
                      <a:pPr algn="ctr"/>
                      <a:r>
                        <a:rPr lang="en-US" altLang="zh-CN" dirty="0"/>
                        <a:t>01</a:t>
                      </a:r>
                      <a:endParaRPr lang="zh-CN" altLang="en-US" dirty="0"/>
                    </a:p>
                  </a:txBody>
                  <a:tcPr anchor="ctr" anchorCtr="1"/>
                </a:tc>
                <a:tc>
                  <a:txBody>
                    <a:bodyPr/>
                    <a:lstStyle/>
                    <a:p>
                      <a:pPr algn="ctr"/>
                      <a:r>
                        <a:rPr lang="en-US" altLang="zh-CN" dirty="0"/>
                        <a:t>011</a:t>
                      </a:r>
                      <a:endParaRPr lang="zh-CN" altLang="en-US" dirty="0"/>
                    </a:p>
                  </a:txBody>
                  <a:tcPr anchor="ctr" anchorCtr="1"/>
                </a:tc>
                <a:tc>
                  <a:txBody>
                    <a:bodyPr/>
                    <a:lstStyle/>
                    <a:p>
                      <a:pPr algn="ctr"/>
                      <a:r>
                        <a:rPr lang="en-US" altLang="zh-CN" dirty="0"/>
                        <a:t>10</a:t>
                      </a:r>
                      <a:endParaRPr lang="zh-CN" altLang="en-US" dirty="0"/>
                    </a:p>
                  </a:txBody>
                  <a:tcPr anchor="ctr" anchorCtr="1"/>
                </a:tc>
              </a:tr>
              <a:tr h="370840">
                <a:tc>
                  <a:txBody>
                    <a:bodyPr/>
                    <a:lstStyle/>
                    <a:p>
                      <a:pPr algn="ctr"/>
                      <a:r>
                        <a:rPr lang="en-US" altLang="zh-CN" dirty="0"/>
                        <a:t>100</a:t>
                      </a:r>
                      <a:endParaRPr lang="zh-CN" altLang="en-US" dirty="0"/>
                    </a:p>
                  </a:txBody>
                  <a:tcPr anchor="ctr" anchorCtr="1"/>
                </a:tc>
                <a:tc>
                  <a:txBody>
                    <a:bodyPr/>
                    <a:lstStyle/>
                    <a:p>
                      <a:pPr algn="ctr"/>
                      <a:r>
                        <a:rPr lang="en-US" altLang="zh-CN" dirty="0"/>
                        <a:t>10</a:t>
                      </a:r>
                      <a:endParaRPr lang="zh-CN" altLang="en-US" dirty="0"/>
                    </a:p>
                  </a:txBody>
                  <a:tcPr anchor="ctr" anchorCtr="1"/>
                </a:tc>
                <a:tc>
                  <a:txBody>
                    <a:bodyPr/>
                    <a:lstStyle/>
                    <a:p>
                      <a:pPr algn="ctr"/>
                      <a:r>
                        <a:rPr lang="en-US" altLang="zh-CN" dirty="0"/>
                        <a:t>101</a:t>
                      </a:r>
                      <a:endParaRPr lang="zh-CN" altLang="en-US" dirty="0"/>
                    </a:p>
                  </a:txBody>
                  <a:tcPr anchor="ctr" anchorCtr="1"/>
                </a:tc>
                <a:tc>
                  <a:txBody>
                    <a:bodyPr/>
                    <a:lstStyle/>
                    <a:p>
                      <a:pPr algn="ctr"/>
                      <a:r>
                        <a:rPr lang="en-US" altLang="zh-CN" dirty="0"/>
                        <a:t>11</a:t>
                      </a:r>
                      <a:endParaRPr lang="zh-CN" altLang="en-US" dirty="0"/>
                    </a:p>
                  </a:txBody>
                  <a:tcPr anchor="ctr" anchorCtr="1"/>
                </a:tc>
              </a:tr>
              <a:tr h="370840">
                <a:tc>
                  <a:txBody>
                    <a:bodyPr/>
                    <a:lstStyle/>
                    <a:p>
                      <a:pPr algn="ctr"/>
                      <a:r>
                        <a:rPr lang="en-US" altLang="zh-CN" dirty="0"/>
                        <a:t>110</a:t>
                      </a:r>
                      <a:endParaRPr lang="zh-CN" altLang="en-US" dirty="0"/>
                    </a:p>
                  </a:txBody>
                  <a:tcPr anchor="ctr" anchorCtr="1"/>
                </a:tc>
                <a:tc>
                  <a:txBody>
                    <a:bodyPr/>
                    <a:lstStyle/>
                    <a:p>
                      <a:pPr algn="ctr"/>
                      <a:r>
                        <a:rPr lang="en-US" altLang="zh-CN" dirty="0"/>
                        <a:t>11</a:t>
                      </a:r>
                      <a:endParaRPr lang="zh-CN" altLang="en-US" dirty="0"/>
                    </a:p>
                  </a:txBody>
                  <a:tcPr anchor="ctr" anchorCtr="1"/>
                </a:tc>
                <a:tc>
                  <a:txBody>
                    <a:bodyPr/>
                    <a:lstStyle/>
                    <a:p>
                      <a:pPr algn="ctr"/>
                      <a:r>
                        <a:rPr lang="en-US" altLang="zh-CN" dirty="0"/>
                        <a:t>111</a:t>
                      </a:r>
                      <a:endParaRPr lang="zh-CN" altLang="en-US" dirty="0"/>
                    </a:p>
                  </a:txBody>
                  <a:tcPr anchor="ctr" anchorCtr="1"/>
                </a:tc>
                <a:tc>
                  <a:txBody>
                    <a:bodyPr/>
                    <a:lstStyle/>
                    <a:p>
                      <a:pPr algn="ctr"/>
                      <a:r>
                        <a:rPr lang="en-US" altLang="zh-CN" dirty="0"/>
                        <a:t>11</a:t>
                      </a:r>
                      <a:endParaRPr lang="zh-CN" altLang="en-US" dirty="0"/>
                    </a:p>
                  </a:txBody>
                  <a:tcPr anchor="ctr" anchorCtr="1"/>
                </a:tc>
              </a:tr>
            </a:tbl>
          </a:graphicData>
        </a:graphic>
      </p:graphicFrame>
      <p:grpSp>
        <p:nvGrpSpPr>
          <p:cNvPr id="4" name="Group 3"/>
          <p:cNvGrpSpPr/>
          <p:nvPr/>
        </p:nvGrpSpPr>
        <p:grpSpPr>
          <a:xfrm>
            <a:off x="1400175" y="1482727"/>
            <a:ext cx="5610225" cy="4311650"/>
            <a:chOff x="786" y="745"/>
            <a:chExt cx="3534" cy="2716"/>
          </a:xfrm>
        </p:grpSpPr>
        <p:sp>
          <p:nvSpPr>
            <p:cNvPr id="6" name="Line 4"/>
            <p:cNvSpPr/>
            <p:nvPr/>
          </p:nvSpPr>
          <p:spPr>
            <a:xfrm>
              <a:off x="1050" y="3225"/>
              <a:ext cx="3270" cy="0"/>
            </a:xfrm>
            <a:prstGeom prst="line">
              <a:avLst/>
            </a:prstGeom>
            <a:ln w="38100" cap="flat" cmpd="sng">
              <a:solidFill>
                <a:srgbClr val="000000"/>
              </a:solidFill>
              <a:prstDash val="solid"/>
              <a:headEnd type="none" w="med" len="med"/>
              <a:tailEnd type="triangle" w="lg" len="lg"/>
            </a:ln>
          </p:spPr>
        </p:sp>
        <p:sp>
          <p:nvSpPr>
            <p:cNvPr id="7" name="Line 5"/>
            <p:cNvSpPr/>
            <p:nvPr/>
          </p:nvSpPr>
          <p:spPr>
            <a:xfrm flipV="1">
              <a:off x="1068" y="745"/>
              <a:ext cx="9" cy="2480"/>
            </a:xfrm>
            <a:prstGeom prst="line">
              <a:avLst/>
            </a:prstGeom>
            <a:ln w="38100" cap="flat" cmpd="sng">
              <a:solidFill>
                <a:srgbClr val="000000"/>
              </a:solidFill>
              <a:prstDash val="solid"/>
              <a:headEnd type="none" w="med" len="med"/>
              <a:tailEnd type="triangle" w="lg" len="lg"/>
            </a:ln>
          </p:spPr>
        </p:sp>
        <p:sp>
          <p:nvSpPr>
            <p:cNvPr id="9" name="Line 6"/>
            <p:cNvSpPr/>
            <p:nvPr/>
          </p:nvSpPr>
          <p:spPr>
            <a:xfrm>
              <a:off x="1383" y="3122"/>
              <a:ext cx="0" cy="112"/>
            </a:xfrm>
            <a:prstGeom prst="line">
              <a:avLst/>
            </a:prstGeom>
            <a:ln w="25400" cap="flat" cmpd="sng">
              <a:solidFill>
                <a:srgbClr val="000000"/>
              </a:solidFill>
              <a:prstDash val="solid"/>
              <a:headEnd type="none" w="med" len="med"/>
              <a:tailEnd type="none" w="med" len="med"/>
            </a:ln>
          </p:spPr>
        </p:sp>
        <p:sp>
          <p:nvSpPr>
            <p:cNvPr id="14" name="Line 7"/>
            <p:cNvSpPr/>
            <p:nvPr/>
          </p:nvSpPr>
          <p:spPr>
            <a:xfrm>
              <a:off x="1695" y="3128"/>
              <a:ext cx="0" cy="112"/>
            </a:xfrm>
            <a:prstGeom prst="line">
              <a:avLst/>
            </a:prstGeom>
            <a:ln w="25400" cap="flat" cmpd="sng">
              <a:solidFill>
                <a:srgbClr val="000000"/>
              </a:solidFill>
              <a:prstDash val="solid"/>
              <a:headEnd type="none" w="med" len="med"/>
              <a:tailEnd type="none" w="med" len="med"/>
            </a:ln>
          </p:spPr>
        </p:sp>
        <p:sp>
          <p:nvSpPr>
            <p:cNvPr id="16" name="Line 8"/>
            <p:cNvSpPr/>
            <p:nvPr/>
          </p:nvSpPr>
          <p:spPr>
            <a:xfrm>
              <a:off x="1998" y="3125"/>
              <a:ext cx="0" cy="112"/>
            </a:xfrm>
            <a:prstGeom prst="line">
              <a:avLst/>
            </a:prstGeom>
            <a:ln w="25400" cap="flat" cmpd="sng">
              <a:solidFill>
                <a:srgbClr val="000000"/>
              </a:solidFill>
              <a:prstDash val="solid"/>
              <a:headEnd type="none" w="med" len="med"/>
              <a:tailEnd type="none" w="med" len="med"/>
            </a:ln>
          </p:spPr>
        </p:sp>
        <p:sp>
          <p:nvSpPr>
            <p:cNvPr id="17" name="Line 9"/>
            <p:cNvSpPr/>
            <p:nvPr/>
          </p:nvSpPr>
          <p:spPr>
            <a:xfrm>
              <a:off x="2292" y="3122"/>
              <a:ext cx="0" cy="112"/>
            </a:xfrm>
            <a:prstGeom prst="line">
              <a:avLst/>
            </a:prstGeom>
            <a:ln w="25400" cap="flat" cmpd="sng">
              <a:solidFill>
                <a:srgbClr val="000000"/>
              </a:solidFill>
              <a:prstDash val="solid"/>
              <a:headEnd type="none" w="med" len="med"/>
              <a:tailEnd type="none" w="med" len="med"/>
            </a:ln>
          </p:spPr>
        </p:sp>
        <p:sp>
          <p:nvSpPr>
            <p:cNvPr id="18" name="Line 10"/>
            <p:cNvSpPr/>
            <p:nvPr/>
          </p:nvSpPr>
          <p:spPr>
            <a:xfrm>
              <a:off x="2595" y="3119"/>
              <a:ext cx="0" cy="112"/>
            </a:xfrm>
            <a:prstGeom prst="line">
              <a:avLst/>
            </a:prstGeom>
            <a:ln w="25400" cap="flat" cmpd="sng">
              <a:solidFill>
                <a:srgbClr val="000000"/>
              </a:solidFill>
              <a:prstDash val="solid"/>
              <a:headEnd type="none" w="med" len="med"/>
              <a:tailEnd type="none" w="med" len="med"/>
            </a:ln>
          </p:spPr>
        </p:sp>
        <p:sp>
          <p:nvSpPr>
            <p:cNvPr id="27" name="Line 11"/>
            <p:cNvSpPr/>
            <p:nvPr/>
          </p:nvSpPr>
          <p:spPr>
            <a:xfrm>
              <a:off x="2901" y="3122"/>
              <a:ext cx="0" cy="112"/>
            </a:xfrm>
            <a:prstGeom prst="line">
              <a:avLst/>
            </a:prstGeom>
            <a:ln w="25400" cap="flat" cmpd="sng">
              <a:solidFill>
                <a:srgbClr val="000000"/>
              </a:solidFill>
              <a:prstDash val="solid"/>
              <a:headEnd type="none" w="med" len="med"/>
              <a:tailEnd type="none" w="med" len="med"/>
            </a:ln>
          </p:spPr>
        </p:sp>
        <p:sp>
          <p:nvSpPr>
            <p:cNvPr id="34" name="Line 12"/>
            <p:cNvSpPr/>
            <p:nvPr/>
          </p:nvSpPr>
          <p:spPr>
            <a:xfrm>
              <a:off x="3208" y="3125"/>
              <a:ext cx="0" cy="112"/>
            </a:xfrm>
            <a:prstGeom prst="line">
              <a:avLst/>
            </a:prstGeom>
            <a:ln w="25400" cap="flat" cmpd="sng">
              <a:solidFill>
                <a:srgbClr val="000000"/>
              </a:solidFill>
              <a:prstDash val="solid"/>
              <a:headEnd type="none" w="med" len="med"/>
              <a:tailEnd type="none" w="med" len="med"/>
            </a:ln>
          </p:spPr>
        </p:sp>
        <p:sp>
          <p:nvSpPr>
            <p:cNvPr id="35" name="Line 13"/>
            <p:cNvSpPr/>
            <p:nvPr/>
          </p:nvSpPr>
          <p:spPr>
            <a:xfrm>
              <a:off x="3497" y="3119"/>
              <a:ext cx="0" cy="112"/>
            </a:xfrm>
            <a:prstGeom prst="line">
              <a:avLst/>
            </a:prstGeom>
            <a:ln w="25400" cap="flat" cmpd="sng">
              <a:solidFill>
                <a:srgbClr val="000000"/>
              </a:solidFill>
              <a:prstDash val="solid"/>
              <a:headEnd type="none" w="med" len="med"/>
              <a:tailEnd type="none" w="med" len="med"/>
            </a:ln>
          </p:spPr>
        </p:sp>
        <p:sp>
          <p:nvSpPr>
            <p:cNvPr id="36" name="Line 14"/>
            <p:cNvSpPr/>
            <p:nvPr/>
          </p:nvSpPr>
          <p:spPr>
            <a:xfrm>
              <a:off x="3773" y="3125"/>
              <a:ext cx="0" cy="112"/>
            </a:xfrm>
            <a:prstGeom prst="line">
              <a:avLst/>
            </a:prstGeom>
            <a:ln w="25400" cap="flat" cmpd="sng">
              <a:solidFill>
                <a:srgbClr val="000000"/>
              </a:solidFill>
              <a:prstDash val="solid"/>
              <a:headEnd type="none" w="med" len="med"/>
              <a:tailEnd type="none" w="med" len="med"/>
            </a:ln>
          </p:spPr>
        </p:sp>
        <p:sp>
          <p:nvSpPr>
            <p:cNvPr id="37" name="Text Box 15"/>
            <p:cNvSpPr txBox="1"/>
            <p:nvPr/>
          </p:nvSpPr>
          <p:spPr>
            <a:xfrm>
              <a:off x="1139"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38" name="Text Box 16"/>
            <p:cNvSpPr txBox="1"/>
            <p:nvPr/>
          </p:nvSpPr>
          <p:spPr>
            <a:xfrm>
              <a:off x="1487" y="3229"/>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00:1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39" name="Text Box 17"/>
            <p:cNvSpPr txBox="1"/>
            <p:nvPr/>
          </p:nvSpPr>
          <p:spPr>
            <a:xfrm>
              <a:off x="1787"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40" name="Text Box 18"/>
            <p:cNvSpPr txBox="1"/>
            <p:nvPr/>
          </p:nvSpPr>
          <p:spPr>
            <a:xfrm>
              <a:off x="2108" y="3224"/>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01:1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41" name="Text Box 19"/>
            <p:cNvSpPr txBox="1"/>
            <p:nvPr/>
          </p:nvSpPr>
          <p:spPr>
            <a:xfrm>
              <a:off x="2411" y="3230"/>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42" name="Text Box 20"/>
            <p:cNvSpPr txBox="1"/>
            <p:nvPr/>
          </p:nvSpPr>
          <p:spPr>
            <a:xfrm>
              <a:off x="2709" y="3222"/>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10:1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43" name="Text Box 21"/>
            <p:cNvSpPr txBox="1"/>
            <p:nvPr/>
          </p:nvSpPr>
          <p:spPr>
            <a:xfrm>
              <a:off x="3018" y="3227"/>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44" name="Text Box 22"/>
            <p:cNvSpPr txBox="1"/>
            <p:nvPr/>
          </p:nvSpPr>
          <p:spPr>
            <a:xfrm>
              <a:off x="3309" y="3230"/>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rPr>
                <a:t>11:1</a:t>
              </a:r>
              <a:endParaRPr kumimoji="0" lang="en-US" altLang="zh-CN" sz="1800" b="1" i="0" u="none" strike="noStrike" kern="1200" cap="none" spc="0" normalizeH="0" baseline="0" noProof="0" dirty="0">
                <a:ln>
                  <a:noFill/>
                </a:ln>
                <a:solidFill>
                  <a:srgbClr val="000000"/>
                </a:solidFill>
                <a:effectLst/>
                <a:uLnTx/>
                <a:uFillTx/>
                <a:latin typeface="隶书" panose="02010509060101010101" pitchFamily="49" charset="-122"/>
                <a:ea typeface="隶书" panose="02010509060101010101" pitchFamily="49" charset="-122"/>
                <a:cs typeface="+mn-cs"/>
              </a:endParaRPr>
            </a:p>
          </p:txBody>
        </p:sp>
        <p:sp>
          <p:nvSpPr>
            <p:cNvPr id="45" name="Text Box 23"/>
            <p:cNvSpPr txBox="1"/>
            <p:nvPr/>
          </p:nvSpPr>
          <p:spPr>
            <a:xfrm>
              <a:off x="3591" y="3223"/>
              <a:ext cx="38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46" name="Line 24"/>
            <p:cNvSpPr/>
            <p:nvPr/>
          </p:nvSpPr>
          <p:spPr>
            <a:xfrm>
              <a:off x="1059" y="2898"/>
              <a:ext cx="148" cy="0"/>
            </a:xfrm>
            <a:prstGeom prst="line">
              <a:avLst/>
            </a:prstGeom>
            <a:ln w="25400" cap="flat" cmpd="sng">
              <a:solidFill>
                <a:srgbClr val="000000"/>
              </a:solidFill>
              <a:prstDash val="solid"/>
              <a:headEnd type="none" w="med" len="med"/>
              <a:tailEnd type="none" w="med" len="med"/>
            </a:ln>
          </p:spPr>
        </p:sp>
        <p:sp>
          <p:nvSpPr>
            <p:cNvPr id="47" name="Line 25"/>
            <p:cNvSpPr/>
            <p:nvPr/>
          </p:nvSpPr>
          <p:spPr>
            <a:xfrm>
              <a:off x="1056" y="2292"/>
              <a:ext cx="148" cy="0"/>
            </a:xfrm>
            <a:prstGeom prst="line">
              <a:avLst/>
            </a:prstGeom>
            <a:ln w="25400" cap="flat" cmpd="sng">
              <a:solidFill>
                <a:srgbClr val="000000"/>
              </a:solidFill>
              <a:prstDash val="solid"/>
              <a:headEnd type="none" w="med" len="med"/>
              <a:tailEnd type="none" w="med" len="med"/>
            </a:ln>
          </p:spPr>
        </p:sp>
        <p:sp>
          <p:nvSpPr>
            <p:cNvPr id="48" name="Line 26"/>
            <p:cNvSpPr/>
            <p:nvPr/>
          </p:nvSpPr>
          <p:spPr>
            <a:xfrm>
              <a:off x="1062" y="1713"/>
              <a:ext cx="148" cy="0"/>
            </a:xfrm>
            <a:prstGeom prst="line">
              <a:avLst/>
            </a:prstGeom>
            <a:ln w="25400" cap="flat" cmpd="sng">
              <a:solidFill>
                <a:srgbClr val="000000"/>
              </a:solidFill>
              <a:prstDash val="solid"/>
              <a:headEnd type="none" w="med" len="med"/>
              <a:tailEnd type="none" w="med" len="med"/>
            </a:ln>
          </p:spPr>
        </p:sp>
        <p:sp>
          <p:nvSpPr>
            <p:cNvPr id="49" name="Line 27"/>
            <p:cNvSpPr/>
            <p:nvPr/>
          </p:nvSpPr>
          <p:spPr>
            <a:xfrm>
              <a:off x="1068" y="1062"/>
              <a:ext cx="148" cy="0"/>
            </a:xfrm>
            <a:prstGeom prst="line">
              <a:avLst/>
            </a:prstGeom>
            <a:ln w="25400" cap="flat" cmpd="sng">
              <a:solidFill>
                <a:srgbClr val="000000"/>
              </a:solidFill>
              <a:prstDash val="solid"/>
              <a:headEnd type="none" w="med" len="med"/>
              <a:tailEnd type="none" w="med" len="med"/>
            </a:ln>
          </p:spPr>
        </p:sp>
        <p:sp>
          <p:nvSpPr>
            <p:cNvPr id="50" name="Text Box 28"/>
            <p:cNvSpPr txBox="1"/>
            <p:nvPr/>
          </p:nvSpPr>
          <p:spPr>
            <a:xfrm>
              <a:off x="786" y="2798"/>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51" name="Text Box 29"/>
            <p:cNvSpPr txBox="1"/>
            <p:nvPr/>
          </p:nvSpPr>
          <p:spPr>
            <a:xfrm>
              <a:off x="786" y="2175"/>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01</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52" name="Text Box 30"/>
            <p:cNvSpPr txBox="1"/>
            <p:nvPr/>
          </p:nvSpPr>
          <p:spPr>
            <a:xfrm>
              <a:off x="788" y="1579"/>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10</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53" name="Text Box 31"/>
            <p:cNvSpPr txBox="1"/>
            <p:nvPr/>
          </p:nvSpPr>
          <p:spPr>
            <a:xfrm>
              <a:off x="790" y="947"/>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11</a:t>
              </a:r>
              <a:endParaRPr kumimoji="0" lang="en-US" altLang="zh-CN" sz="1800" b="1"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grpSp>
      <p:sp>
        <p:nvSpPr>
          <p:cNvPr id="54" name="AutoShape 32"/>
          <p:cNvSpPr/>
          <p:nvPr/>
        </p:nvSpPr>
        <p:spPr>
          <a:xfrm>
            <a:off x="2247900" y="4830764"/>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55" name="AutoShape 33"/>
          <p:cNvSpPr/>
          <p:nvPr/>
        </p:nvSpPr>
        <p:spPr>
          <a:xfrm>
            <a:off x="2741613" y="3917952"/>
            <a:ext cx="161925" cy="147637"/>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56" name="AutoShape 34"/>
          <p:cNvSpPr/>
          <p:nvPr/>
        </p:nvSpPr>
        <p:spPr>
          <a:xfrm>
            <a:off x="3727450" y="2951164"/>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57" name="AutoShape 35"/>
          <p:cNvSpPr/>
          <p:nvPr/>
        </p:nvSpPr>
        <p:spPr>
          <a:xfrm>
            <a:off x="4510088" y="1839914"/>
            <a:ext cx="161925" cy="147638"/>
          </a:xfrm>
          <a:prstGeom prst="flowChartConnector">
            <a:avLst/>
          </a:prstGeom>
          <a:solidFill>
            <a:srgbClr val="FF0000"/>
          </a:solidFill>
          <a:ln w="9525" cap="flat" cmpd="sng">
            <a:solidFill>
              <a:srgbClr val="FFCC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CC00"/>
              </a:solidFill>
              <a:effectLst/>
              <a:uLnTx/>
              <a:uFillTx/>
              <a:latin typeface="隶书" panose="02010509060101010101" pitchFamily="49" charset="-122"/>
              <a:ea typeface="隶书" panose="02010509060101010101" pitchFamily="49" charset="-122"/>
              <a:cs typeface="+mn-cs"/>
            </a:endParaRPr>
          </a:p>
        </p:txBody>
      </p:sp>
      <p:sp>
        <p:nvSpPr>
          <p:cNvPr id="58" name="Line 36"/>
          <p:cNvSpPr/>
          <p:nvPr/>
        </p:nvSpPr>
        <p:spPr>
          <a:xfrm flipV="1">
            <a:off x="1833563" y="1641477"/>
            <a:ext cx="3746500" cy="3746500"/>
          </a:xfrm>
          <a:prstGeom prst="line">
            <a:avLst/>
          </a:prstGeom>
          <a:ln w="25400" cap="flat" cmpd="sng">
            <a:solidFill>
              <a:srgbClr val="000000"/>
            </a:solidFill>
            <a:prstDash val="sysDot"/>
            <a:headEnd type="none" w="med" len="med"/>
            <a:tailEnd type="none" w="med" len="med"/>
          </a:ln>
        </p:spPr>
      </p:sp>
      <p:sp>
        <p:nvSpPr>
          <p:cNvPr id="59" name="Line 37"/>
          <p:cNvSpPr/>
          <p:nvPr/>
        </p:nvSpPr>
        <p:spPr>
          <a:xfrm>
            <a:off x="2335213" y="4916489"/>
            <a:ext cx="487362" cy="0"/>
          </a:xfrm>
          <a:prstGeom prst="line">
            <a:avLst/>
          </a:prstGeom>
          <a:ln w="25400" cap="flat" cmpd="sng">
            <a:solidFill>
              <a:srgbClr val="000000"/>
            </a:solidFill>
            <a:prstDash val="solid"/>
            <a:headEnd type="none" w="med" len="med"/>
            <a:tailEnd type="none" w="med" len="med"/>
          </a:ln>
        </p:spPr>
      </p:sp>
      <p:sp>
        <p:nvSpPr>
          <p:cNvPr id="60" name="Line 38"/>
          <p:cNvSpPr/>
          <p:nvPr/>
        </p:nvSpPr>
        <p:spPr>
          <a:xfrm flipV="1">
            <a:off x="2747963" y="3962402"/>
            <a:ext cx="1016000" cy="28575"/>
          </a:xfrm>
          <a:prstGeom prst="line">
            <a:avLst/>
          </a:prstGeom>
          <a:ln w="25400" cap="flat" cmpd="sng">
            <a:solidFill>
              <a:srgbClr val="000000"/>
            </a:solidFill>
            <a:prstDash val="solid"/>
            <a:headEnd type="none" w="med" len="med"/>
            <a:tailEnd type="none" w="med" len="med"/>
          </a:ln>
        </p:spPr>
      </p:sp>
      <p:sp>
        <p:nvSpPr>
          <p:cNvPr id="61" name="Line 39"/>
          <p:cNvSpPr/>
          <p:nvPr/>
        </p:nvSpPr>
        <p:spPr>
          <a:xfrm>
            <a:off x="3814763" y="3008314"/>
            <a:ext cx="812800" cy="0"/>
          </a:xfrm>
          <a:prstGeom prst="line">
            <a:avLst/>
          </a:prstGeom>
          <a:ln w="25400" cap="flat" cmpd="sng">
            <a:solidFill>
              <a:srgbClr val="000000"/>
            </a:solidFill>
            <a:prstDash val="solid"/>
            <a:headEnd type="none" w="med" len="med"/>
            <a:tailEnd type="none" w="med" len="med"/>
          </a:ln>
        </p:spPr>
      </p:sp>
      <p:sp>
        <p:nvSpPr>
          <p:cNvPr id="62" name="Line 40"/>
          <p:cNvSpPr/>
          <p:nvPr/>
        </p:nvSpPr>
        <p:spPr>
          <a:xfrm>
            <a:off x="4581525" y="1939927"/>
            <a:ext cx="1490663" cy="0"/>
          </a:xfrm>
          <a:prstGeom prst="line">
            <a:avLst/>
          </a:prstGeom>
          <a:ln w="25400" cap="flat" cmpd="sng">
            <a:solidFill>
              <a:srgbClr val="000000"/>
            </a:solidFill>
            <a:prstDash val="solid"/>
            <a:headEnd type="none" w="med" len="med"/>
            <a:tailEnd type="none" w="med" len="med"/>
          </a:ln>
        </p:spPr>
      </p:sp>
      <p:sp>
        <p:nvSpPr>
          <p:cNvPr id="63" name="Line 41"/>
          <p:cNvSpPr/>
          <p:nvPr/>
        </p:nvSpPr>
        <p:spPr>
          <a:xfrm>
            <a:off x="2833688" y="3973514"/>
            <a:ext cx="0" cy="973138"/>
          </a:xfrm>
          <a:prstGeom prst="line">
            <a:avLst/>
          </a:prstGeom>
          <a:ln w="25400" cap="flat" cmpd="sng">
            <a:solidFill>
              <a:srgbClr val="000000"/>
            </a:solidFill>
            <a:prstDash val="dash"/>
            <a:headEnd type="none" w="med" len="med"/>
            <a:tailEnd type="none" w="med" len="med"/>
          </a:ln>
        </p:spPr>
      </p:sp>
      <p:sp>
        <p:nvSpPr>
          <p:cNvPr id="64" name="Line 42"/>
          <p:cNvSpPr/>
          <p:nvPr/>
        </p:nvSpPr>
        <p:spPr>
          <a:xfrm>
            <a:off x="3794125" y="3019427"/>
            <a:ext cx="0" cy="973137"/>
          </a:xfrm>
          <a:prstGeom prst="line">
            <a:avLst/>
          </a:prstGeom>
          <a:ln w="25400" cap="flat" cmpd="sng">
            <a:solidFill>
              <a:srgbClr val="000000"/>
            </a:solidFill>
            <a:prstDash val="dash"/>
            <a:headEnd type="none" w="med" len="med"/>
            <a:tailEnd type="none" w="med" len="med"/>
          </a:ln>
        </p:spPr>
      </p:sp>
      <p:sp>
        <p:nvSpPr>
          <p:cNvPr id="65" name="Line 43"/>
          <p:cNvSpPr/>
          <p:nvPr/>
        </p:nvSpPr>
        <p:spPr>
          <a:xfrm>
            <a:off x="4605338" y="1949452"/>
            <a:ext cx="14287" cy="1092200"/>
          </a:xfrm>
          <a:prstGeom prst="line">
            <a:avLst/>
          </a:prstGeom>
          <a:ln w="25400" cap="flat" cmpd="sng">
            <a:solidFill>
              <a:srgbClr val="000000"/>
            </a:solidFill>
            <a:prstDash val="dash"/>
            <a:headEnd type="none" w="med" len="med"/>
            <a:tailEnd type="none" w="med" len="med"/>
          </a:ln>
        </p:spPr>
      </p:sp>
      <p:sp>
        <p:nvSpPr>
          <p:cNvPr id="67" name="文本框 66"/>
          <p:cNvSpPr txBox="1"/>
          <p:nvPr/>
        </p:nvSpPr>
        <p:spPr>
          <a:xfrm>
            <a:off x="5797144" y="2460816"/>
            <a:ext cx="5758774" cy="413703"/>
          </a:xfrm>
          <a:prstGeom prst="rect">
            <a:avLst/>
          </a:prstGeom>
          <a:noFill/>
        </p:spPr>
        <p:txBody>
          <a:bodyPr wrap="square">
            <a:spAutoFit/>
          </a:bodyPr>
          <a:lstStyle/>
          <a:p>
            <a:pPr lvl="2">
              <a:lnSpc>
                <a:spcPct val="130000"/>
              </a:lnSpc>
              <a:spcBef>
                <a:spcPts val="200"/>
              </a:spcBef>
              <a:spcAft>
                <a:spcPts val="200"/>
              </a:spcAft>
              <a:buClr>
                <a:schemeClr val="accent1"/>
              </a:buClr>
              <a:buSzPct val="70000"/>
            </a:pPr>
            <a:r>
              <a:rPr lang="en-US" altLang="zh-CN" sz="1800" b="1" dirty="0">
                <a:solidFill>
                  <a:schemeClr val="accent1"/>
                </a:solidFill>
                <a:latin typeface="Times New Roman" panose="02020603050405020304" pitchFamily="18" charset="0"/>
                <a:cs typeface="Times New Roman" panose="02020603050405020304" pitchFamily="18" charset="0"/>
              </a:rPr>
              <a:t>ROM</a:t>
            </a:r>
            <a:r>
              <a:rPr lang="zh-CN" altLang="en-US" sz="1800" b="1" dirty="0">
                <a:solidFill>
                  <a:schemeClr val="accent1"/>
                </a:solidFill>
                <a:latin typeface="Times New Roman" panose="02020603050405020304" pitchFamily="18" charset="0"/>
                <a:cs typeface="Times New Roman" panose="02020603050405020304" pitchFamily="18" charset="0"/>
              </a:rPr>
              <a:t>表， </a:t>
            </a:r>
            <a:r>
              <a:rPr lang="en-US" altLang="zh-CN" sz="1800" b="1" dirty="0">
                <a:solidFill>
                  <a:schemeClr val="accent1"/>
                </a:solidFill>
                <a:latin typeface="Times New Roman" panose="02020603050405020304" pitchFamily="18" charset="0"/>
                <a:cs typeface="Times New Roman" panose="02020603050405020304" pitchFamily="18" charset="0"/>
              </a:rPr>
              <a:t>k = 3</a:t>
            </a:r>
            <a:endParaRPr lang="zh-CN" altLang="en-US" sz="1800" b="1" dirty="0">
              <a:solidFill>
                <a:schemeClr val="accent1"/>
              </a:solidFill>
              <a:latin typeface="Times New Roman" panose="02020603050405020304" pitchFamily="18" charset="0"/>
              <a:cs typeface="Times New Roman" panose="02020603050405020304" pitchFamily="18" charset="0"/>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strVal val="2/3*#ppt_w"/>
                                          </p:val>
                                        </p:tav>
                                        <p:tav tm="100000">
                                          <p:val>
                                            <p:strVal val="#ppt_w"/>
                                          </p:val>
                                        </p:tav>
                                      </p:tavLst>
                                    </p:anim>
                                    <p:anim calcmode="lin" valueType="num">
                                      <p:cBhvr>
                                        <p:cTn id="8" dur="500" fill="hold"/>
                                        <p:tgtEl>
                                          <p:spTgt spid="58"/>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blinds(horizontal)">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blinds(horizontal)">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50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blinds(horizontal)">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0"/>
                                        <p:tgtEl>
                                          <p:spTgt spid="6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blinds(horizontal)">
                                      <p:cBhvr>
                                        <p:cTn id="43" dur="500"/>
                                        <p:tgtEl>
                                          <p:spTgt spid="5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50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wipe(up)">
                                      <p:cBhvr>
                                        <p:cTn id="53" dur="500"/>
                                        <p:tgtEl>
                                          <p:spTgt spid="63"/>
                                        </p:tgtEl>
                                      </p:cBhvr>
                                    </p:animEffect>
                                  </p:childTnLst>
                                </p:cTn>
                              </p:par>
                              <p:par>
                                <p:cTn id="54" presetID="22" presetClass="entr" presetSubtype="1"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up)">
                                      <p:cBhvr>
                                        <p:cTn id="56" dur="500"/>
                                        <p:tgtEl>
                                          <p:spTgt spid="64"/>
                                        </p:tgtEl>
                                      </p:cBhvr>
                                    </p:animEffect>
                                  </p:childTnLst>
                                </p:cTn>
                              </p:par>
                              <p:par>
                                <p:cTn id="57" presetID="22" presetClass="entr" presetSubtype="1"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wipe(up)">
                                      <p:cBhvr>
                                        <p:cTn id="5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浮点数尾数的下溢处理方法选择</a:t>
            </a:r>
            <a:endPar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559814"/>
            <a:ext cx="10067472" cy="2950359"/>
          </a:xfrm>
          <a:prstGeom prst="rect">
            <a:avLst/>
          </a:prstGeom>
          <a:noFill/>
        </p:spPr>
        <p:txBody>
          <a:bodyPr wrap="square" rtlCol="0">
            <a:spAutoFit/>
          </a:bodyPr>
          <a:lstStyle/>
          <a:p>
            <a:pPr>
              <a:lnSpc>
                <a:spcPct val="130000"/>
              </a:lnSpc>
              <a:spcBef>
                <a:spcPts val="200"/>
              </a:spcBef>
              <a:spcAft>
                <a:spcPts val="200"/>
              </a:spcAft>
              <a:buClr>
                <a:schemeClr val="accent1"/>
              </a:buClr>
              <a:buSzPct val="70000"/>
            </a:pPr>
            <a:r>
              <a:rPr lang="zh-CN" altLang="en-US" sz="2400" b="1" dirty="0">
                <a:solidFill>
                  <a:schemeClr val="accent1"/>
                </a:solidFill>
                <a:latin typeface="微软雅黑" panose="020B0503020204020204" pitchFamily="34" charset="-122"/>
                <a:ea typeface="微软雅黑" panose="020B0503020204020204" pitchFamily="34" charset="-122"/>
              </a:rPr>
              <a:t>查表舍入法</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3300"/>
                </a:solidFill>
                <a:latin typeface="Times New Roman" panose="02020603050405020304" pitchFamily="18" charset="0"/>
                <a:ea typeface="微软雅黑" panose="020B0503020204020204" pitchFamily="34" charset="-122"/>
              </a:rPr>
              <a:t>优点</a:t>
            </a:r>
            <a:endParaRPr lang="zh-CN" altLang="en-US" sz="2400" b="1" dirty="0">
              <a:solidFill>
                <a:srgbClr val="FF3300"/>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en-US" altLang="zh-CN" sz="2000" dirty="0">
                <a:solidFill>
                  <a:schemeClr val="accent1"/>
                </a:solidFill>
                <a:latin typeface="Times New Roman" panose="02020603050405020304" pitchFamily="18" charset="0"/>
                <a:ea typeface="微软雅黑" panose="020B0503020204020204" pitchFamily="34" charset="-122"/>
              </a:rPr>
              <a:t>ROM </a:t>
            </a:r>
            <a:r>
              <a:rPr lang="zh-CN" altLang="en-US" sz="2000" dirty="0">
                <a:solidFill>
                  <a:schemeClr val="accent1"/>
                </a:solidFill>
                <a:latin typeface="Times New Roman" panose="02020603050405020304" pitchFamily="18" charset="0"/>
                <a:ea typeface="微软雅黑" panose="020B0503020204020204" pitchFamily="34" charset="-122"/>
              </a:rPr>
              <a:t>法速度较快，平均误差可调到 </a:t>
            </a:r>
            <a:r>
              <a:rPr lang="en-US" altLang="zh-CN" sz="2000" dirty="0">
                <a:solidFill>
                  <a:schemeClr val="accent1"/>
                </a:solidFill>
                <a:latin typeface="Times New Roman" panose="02020603050405020304" pitchFamily="18" charset="0"/>
                <a:ea typeface="微软雅黑" panose="020B0503020204020204" pitchFamily="34" charset="-122"/>
              </a:rPr>
              <a:t>0</a:t>
            </a:r>
            <a:endParaRPr lang="en-US" altLang="zh-CN" sz="2000" dirty="0">
              <a:solidFill>
                <a:schemeClr val="accent1"/>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避免再次右规操作</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2"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FF3300"/>
                </a:solidFill>
                <a:latin typeface="Times New Roman" panose="02020603050405020304" pitchFamily="18" charset="0"/>
                <a:ea typeface="微软雅黑" panose="020B0503020204020204" pitchFamily="34" charset="-122"/>
              </a:rPr>
              <a:t>缺点</a:t>
            </a:r>
            <a:endParaRPr lang="zh-CN" altLang="en-US" sz="2400" b="1" dirty="0">
              <a:solidFill>
                <a:srgbClr val="FF3300"/>
              </a:solidFill>
              <a:latin typeface="Times New Roman" panose="02020603050405020304" pitchFamily="18" charset="0"/>
              <a:ea typeface="微软雅黑" panose="020B0503020204020204" pitchFamily="34" charset="-122"/>
            </a:endParaRPr>
          </a:p>
          <a:p>
            <a:pPr marL="1136650" lvl="3"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chemeClr val="accent1"/>
                </a:solidFill>
                <a:latin typeface="Times New Roman" panose="02020603050405020304" pitchFamily="18" charset="0"/>
                <a:ea typeface="微软雅黑" panose="020B0503020204020204" pitchFamily="34" charset="-122"/>
              </a:rPr>
              <a:t>需要硬件配合</a:t>
            </a:r>
            <a:endParaRPr lang="zh-CN" altLang="en-US" sz="2000" dirty="0">
              <a:solidFill>
                <a:schemeClr val="accent1"/>
              </a:solidFill>
              <a:latin typeface="Times New Roman" panose="02020603050405020304" pitchFamily="18" charset="0"/>
              <a:ea typeface="微软雅黑" panose="020B0503020204020204" pitchFamily="34" charset="-122"/>
            </a:endParaRPr>
          </a:p>
        </p:txBody>
      </p:sp>
    </p:spTree>
    <p:custDataLst>
      <p:tags r:id="rId6"/>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查表舍入法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439887"/>
            <a:ext cx="9793088" cy="1485920"/>
          </a:xfrm>
          <a:prstGeom prst="rect">
            <a:avLst/>
          </a:prstGeom>
          <a:noFill/>
        </p:spPr>
        <p:txBody>
          <a:bodyPr wrap="square" rtlCol="0">
            <a:spAutoFit/>
          </a:bodyPr>
          <a:lstStyle/>
          <a:p>
            <a:pPr marL="342900" indent="-342900" algn="just">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Times New Roman" panose="02020603050405020304" pitchFamily="18" charset="0"/>
                <a:ea typeface="微软雅黑" panose="020B0503020204020204" pitchFamily="34" charset="-122"/>
              </a:rPr>
              <a:t>由</a:t>
            </a:r>
            <a:r>
              <a:rPr lang="en-US" altLang="zh-CN" sz="2400" dirty="0">
                <a:solidFill>
                  <a:schemeClr val="accent1"/>
                </a:solidFill>
                <a:latin typeface="Times New Roman" panose="02020603050405020304" pitchFamily="18" charset="0"/>
                <a:ea typeface="微软雅黑" panose="020B0503020204020204" pitchFamily="34" charset="-122"/>
              </a:rPr>
              <a:t>4</a:t>
            </a:r>
            <a:r>
              <a:rPr lang="zh-CN" altLang="en-US" sz="2400" dirty="0">
                <a:solidFill>
                  <a:schemeClr val="accent1"/>
                </a:solidFill>
                <a:latin typeface="Times New Roman" panose="02020603050405020304" pitchFamily="18" charset="0"/>
                <a:ea typeface="微软雅黑" panose="020B0503020204020204" pitchFamily="34" charset="-122"/>
              </a:rPr>
              <a:t>位数（其中最低位为下溢处理的附加位）经</a:t>
            </a:r>
            <a:r>
              <a:rPr lang="en-US" altLang="zh-CN" sz="2400" dirty="0">
                <a:solidFill>
                  <a:schemeClr val="accent1"/>
                </a:solidFill>
                <a:latin typeface="Times New Roman" panose="02020603050405020304" pitchFamily="18" charset="0"/>
                <a:ea typeface="微软雅黑" panose="020B0503020204020204" pitchFamily="34" charset="-122"/>
              </a:rPr>
              <a:t>ROM</a:t>
            </a:r>
            <a:r>
              <a:rPr lang="zh-CN" altLang="en-US" sz="2400" dirty="0">
                <a:solidFill>
                  <a:schemeClr val="accent1"/>
                </a:solidFill>
                <a:latin typeface="Times New Roman" panose="02020603050405020304" pitchFamily="18" charset="0"/>
                <a:ea typeface="微软雅黑" panose="020B0503020204020204" pitchFamily="34" charset="-122"/>
              </a:rPr>
              <a:t>查表舍入法，下溢处理成三位结果，设计使下溢处理平均误差接近于</a:t>
            </a:r>
            <a:r>
              <a:rPr lang="en-US" altLang="zh-CN" sz="2400" dirty="0">
                <a:solidFill>
                  <a:schemeClr val="accent1"/>
                </a:solidFill>
                <a:latin typeface="Times New Roman" panose="02020603050405020304" pitchFamily="18" charset="0"/>
                <a:ea typeface="微软雅黑" panose="020B0503020204020204" pitchFamily="34" charset="-122"/>
              </a:rPr>
              <a:t>0</a:t>
            </a:r>
            <a:r>
              <a:rPr lang="zh-CN" altLang="en-US" sz="2400" dirty="0">
                <a:solidFill>
                  <a:schemeClr val="accent1"/>
                </a:solidFill>
                <a:latin typeface="Times New Roman" panose="02020603050405020304" pitchFamily="18" charset="0"/>
                <a:ea typeface="微软雅黑" panose="020B0503020204020204" pitchFamily="34" charset="-122"/>
              </a:rPr>
              <a:t>的</a:t>
            </a:r>
            <a:r>
              <a:rPr lang="en-US" altLang="zh-CN" sz="2400" dirty="0">
                <a:solidFill>
                  <a:schemeClr val="accent1"/>
                </a:solidFill>
                <a:latin typeface="Times New Roman" panose="02020603050405020304" pitchFamily="18" charset="0"/>
                <a:ea typeface="微软雅黑" panose="020B0503020204020204" pitchFamily="34" charset="-122"/>
              </a:rPr>
              <a:t>ROM</a:t>
            </a:r>
            <a:r>
              <a:rPr lang="zh-CN" altLang="en-US" sz="2400" dirty="0">
                <a:solidFill>
                  <a:schemeClr val="accent1"/>
                </a:solidFill>
                <a:latin typeface="Times New Roman" panose="02020603050405020304" pitchFamily="18" charset="0"/>
                <a:ea typeface="微软雅黑" panose="020B0503020204020204" pitchFamily="34" charset="-122"/>
              </a:rPr>
              <a:t>表列出</a:t>
            </a:r>
            <a:r>
              <a:rPr lang="en-US" altLang="zh-CN" sz="2400" dirty="0">
                <a:solidFill>
                  <a:schemeClr val="accent1"/>
                </a:solidFill>
                <a:latin typeface="Times New Roman" panose="02020603050405020304" pitchFamily="18" charset="0"/>
                <a:ea typeface="微软雅黑" panose="020B0503020204020204" pitchFamily="34" charset="-122"/>
              </a:rPr>
              <a:t>ROM</a:t>
            </a:r>
            <a:r>
              <a:rPr lang="zh-CN" altLang="en-US" sz="2400" dirty="0">
                <a:solidFill>
                  <a:schemeClr val="accent1"/>
                </a:solidFill>
                <a:latin typeface="Times New Roman" panose="02020603050405020304" pitchFamily="18" charset="0"/>
                <a:ea typeface="微软雅黑" panose="020B0503020204020204" pitchFamily="34" charset="-122"/>
              </a:rPr>
              <a:t>编码表的地址与内容的对应关系。</a:t>
            </a:r>
            <a:endParaRPr lang="zh-CN" altLang="en-US" sz="2400" dirty="0">
              <a:solidFill>
                <a:schemeClr val="accent1"/>
              </a:solidFill>
              <a:latin typeface="Times New Roman" panose="02020603050405020304" pitchFamily="18" charset="0"/>
              <a:ea typeface="微软雅黑" panose="020B0503020204020204" pitchFamily="34" charset="-122"/>
            </a:endParaRPr>
          </a:p>
        </p:txBody>
      </p:sp>
    </p:spTree>
    <p:custDataLst>
      <p:tags r:id="rId6"/>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浮点数尾数下溢处理方法</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a:t>
            </a:r>
            <a:r>
              <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rPr>
              <a:t>查表舍入法</a:t>
            </a:r>
            <a:endParaRPr kumimoji="0" lang="zh-CN" altLang="en-US" sz="3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439887"/>
            <a:ext cx="4032448" cy="3406253"/>
          </a:xfrm>
          <a:prstGeom prst="rect">
            <a:avLst/>
          </a:prstGeom>
          <a:noFill/>
        </p:spPr>
        <p:txBody>
          <a:bodyPr wrap="square" rtlCol="0">
            <a:spAutoFit/>
          </a:bodyPr>
          <a:lstStyle/>
          <a:p>
            <a:pPr marL="342900" indent="-342900" algn="just">
              <a:lnSpc>
                <a:spcPct val="130000"/>
              </a:lnSpc>
              <a:spcBef>
                <a:spcPts val="200"/>
              </a:spcBef>
              <a:spcAft>
                <a:spcPts val="200"/>
              </a:spcAft>
              <a:buClr>
                <a:schemeClr val="accent1"/>
              </a:buClr>
              <a:buSzPct val="70000"/>
              <a:buFont typeface="Wingdings" panose="05000000000000000000" pitchFamily="2" charset="2"/>
              <a:buChar char="l"/>
            </a:pPr>
            <a:r>
              <a:rPr lang="zh-CN" altLang="en-US" sz="2400" dirty="0">
                <a:solidFill>
                  <a:schemeClr val="accent1"/>
                </a:solidFill>
                <a:latin typeface="Times New Roman" panose="02020603050405020304" pitchFamily="18" charset="0"/>
                <a:ea typeface="微软雅黑" panose="020B0503020204020204" pitchFamily="34" charset="-122"/>
              </a:rPr>
              <a:t>由</a:t>
            </a:r>
            <a:r>
              <a:rPr lang="en-US" altLang="zh-CN" sz="2400" dirty="0">
                <a:solidFill>
                  <a:schemeClr val="accent1"/>
                </a:solidFill>
                <a:latin typeface="Times New Roman" panose="02020603050405020304" pitchFamily="18" charset="0"/>
                <a:ea typeface="微软雅黑" panose="020B0503020204020204" pitchFamily="34" charset="-122"/>
              </a:rPr>
              <a:t>4</a:t>
            </a:r>
            <a:r>
              <a:rPr lang="zh-CN" altLang="en-US" sz="2400" dirty="0">
                <a:solidFill>
                  <a:schemeClr val="accent1"/>
                </a:solidFill>
                <a:latin typeface="Times New Roman" panose="02020603050405020304" pitchFamily="18" charset="0"/>
                <a:ea typeface="微软雅黑" panose="020B0503020204020204" pitchFamily="34" charset="-122"/>
              </a:rPr>
              <a:t>位数（其中最低位为下溢处理的附加位）经</a:t>
            </a:r>
            <a:r>
              <a:rPr lang="en-US" altLang="zh-CN" sz="2400" dirty="0">
                <a:solidFill>
                  <a:schemeClr val="accent1"/>
                </a:solidFill>
                <a:latin typeface="Times New Roman" panose="02020603050405020304" pitchFamily="18" charset="0"/>
                <a:ea typeface="微软雅黑" panose="020B0503020204020204" pitchFamily="34" charset="-122"/>
              </a:rPr>
              <a:t>ROM</a:t>
            </a:r>
            <a:r>
              <a:rPr lang="zh-CN" altLang="en-US" sz="2400" dirty="0">
                <a:solidFill>
                  <a:schemeClr val="accent1"/>
                </a:solidFill>
                <a:latin typeface="Times New Roman" panose="02020603050405020304" pitchFamily="18" charset="0"/>
                <a:ea typeface="微软雅黑" panose="020B0503020204020204" pitchFamily="34" charset="-122"/>
              </a:rPr>
              <a:t>查表舍入法，下溢处理成三位结果，设计使下溢处理平均误差接近于</a:t>
            </a:r>
            <a:r>
              <a:rPr lang="en-US" altLang="zh-CN" sz="2400" dirty="0">
                <a:solidFill>
                  <a:schemeClr val="accent1"/>
                </a:solidFill>
                <a:latin typeface="Times New Roman" panose="02020603050405020304" pitchFamily="18" charset="0"/>
                <a:ea typeface="微软雅黑" panose="020B0503020204020204" pitchFamily="34" charset="-122"/>
              </a:rPr>
              <a:t>0</a:t>
            </a:r>
            <a:r>
              <a:rPr lang="zh-CN" altLang="en-US" sz="2400" dirty="0">
                <a:solidFill>
                  <a:schemeClr val="accent1"/>
                </a:solidFill>
                <a:latin typeface="Times New Roman" panose="02020603050405020304" pitchFamily="18" charset="0"/>
                <a:ea typeface="微软雅黑" panose="020B0503020204020204" pitchFamily="34" charset="-122"/>
              </a:rPr>
              <a:t>的</a:t>
            </a:r>
            <a:r>
              <a:rPr lang="en-US" altLang="zh-CN" sz="2400" dirty="0">
                <a:solidFill>
                  <a:schemeClr val="accent1"/>
                </a:solidFill>
                <a:latin typeface="Times New Roman" panose="02020603050405020304" pitchFamily="18" charset="0"/>
                <a:ea typeface="微软雅黑" panose="020B0503020204020204" pitchFamily="34" charset="-122"/>
              </a:rPr>
              <a:t>ROM</a:t>
            </a:r>
            <a:r>
              <a:rPr lang="zh-CN" altLang="en-US" sz="2400" dirty="0">
                <a:solidFill>
                  <a:schemeClr val="accent1"/>
                </a:solidFill>
                <a:latin typeface="Times New Roman" panose="02020603050405020304" pitchFamily="18" charset="0"/>
                <a:ea typeface="微软雅黑" panose="020B0503020204020204" pitchFamily="34" charset="-122"/>
              </a:rPr>
              <a:t>表列出</a:t>
            </a:r>
            <a:r>
              <a:rPr lang="en-US" altLang="zh-CN" sz="2400" dirty="0">
                <a:solidFill>
                  <a:schemeClr val="accent1"/>
                </a:solidFill>
                <a:latin typeface="Times New Roman" panose="02020603050405020304" pitchFamily="18" charset="0"/>
                <a:ea typeface="微软雅黑" panose="020B0503020204020204" pitchFamily="34" charset="-122"/>
              </a:rPr>
              <a:t>ROM</a:t>
            </a:r>
            <a:r>
              <a:rPr lang="zh-CN" altLang="en-US" sz="2400" dirty="0">
                <a:solidFill>
                  <a:schemeClr val="accent1"/>
                </a:solidFill>
                <a:latin typeface="Times New Roman" panose="02020603050405020304" pitchFamily="18" charset="0"/>
                <a:ea typeface="微软雅黑" panose="020B0503020204020204" pitchFamily="34" charset="-122"/>
              </a:rPr>
              <a:t>编码表的地址与内容的对应关系。</a:t>
            </a:r>
            <a:endParaRPr lang="zh-CN" altLang="en-US" sz="2400" dirty="0">
              <a:solidFill>
                <a:schemeClr val="accent1"/>
              </a:solidFill>
              <a:latin typeface="Times New Roman" panose="02020603050405020304" pitchFamily="18" charset="0"/>
              <a:ea typeface="微软雅黑" panose="020B0503020204020204" pitchFamily="34" charset="-122"/>
            </a:endParaRPr>
          </a:p>
        </p:txBody>
      </p:sp>
      <p:graphicFrame>
        <p:nvGraphicFramePr>
          <p:cNvPr id="4" name="表格 3"/>
          <p:cNvGraphicFramePr>
            <a:graphicFrameLocks noGrp="1"/>
          </p:cNvGraphicFramePr>
          <p:nvPr/>
        </p:nvGraphicFramePr>
        <p:xfrm>
          <a:off x="6624342" y="1021803"/>
          <a:ext cx="3505400" cy="5353696"/>
        </p:xfrm>
        <a:graphic>
          <a:graphicData uri="http://schemas.openxmlformats.org/drawingml/2006/table">
            <a:tbl>
              <a:tblPr firstRow="1" bandRow="1">
                <a:tableStyleId>{5940675A-B579-460E-94D1-54222C63F5DA}</a:tableStyleId>
              </a:tblPr>
              <a:tblGrid>
                <a:gridCol w="1752700"/>
                <a:gridCol w="1752700"/>
              </a:tblGrid>
              <a:tr h="385448">
                <a:tc>
                  <a:txBody>
                    <a:bodyPr/>
                    <a:lstStyle>
                      <a:lvl1pPr marL="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1pPr>
                      <a:lvl2pPr marL="43180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2pPr>
                      <a:lvl3pPr marL="86360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3pPr>
                      <a:lvl4pPr marL="129540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4pPr>
                      <a:lvl5pPr marL="172720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5pPr>
                      <a:lvl6pPr marL="2159635"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6pPr>
                      <a:lvl7pPr marL="2591435"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7pPr>
                      <a:lvl8pPr marL="3023235"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8pPr>
                      <a:lvl9pPr marL="3455035"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9pPr>
                    </a:lstStyle>
                    <a:p>
                      <a:pPr algn="ctr"/>
                      <a:r>
                        <a:rPr lang="zh-CN" altLang="en-US" sz="1800" b="0" dirty="0">
                          <a:solidFill>
                            <a:schemeClr val="accent1"/>
                          </a:solidFill>
                          <a:latin typeface="微软雅黑" panose="020B0503020204020204" pitchFamily="34" charset="-122"/>
                          <a:ea typeface="微软雅黑" panose="020B0503020204020204" pitchFamily="34" charset="-122"/>
                        </a:rPr>
                        <a:t>地址</a:t>
                      </a:r>
                      <a:endParaRPr lang="zh-CN" altLang="en-US" sz="1800" b="0" dirty="0">
                        <a:solidFill>
                          <a:schemeClr val="accent1"/>
                        </a:solidFill>
                        <a:latin typeface="微软雅黑" panose="020B0503020204020204" pitchFamily="34" charset="-122"/>
                        <a:ea typeface="微软雅黑" panose="020B0503020204020204" pitchFamily="34" charset="-122"/>
                      </a:endParaRPr>
                    </a:p>
                  </a:txBody>
                  <a:tcPr marL="91452" marR="91452" marT="45724" marB="45724">
                    <a:solidFill>
                      <a:schemeClr val="tx2"/>
                    </a:solidFill>
                  </a:tcPr>
                </a:tc>
                <a:tc>
                  <a:txBody>
                    <a:bodyPr/>
                    <a:lstStyle>
                      <a:lvl1pPr marL="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1pPr>
                      <a:lvl2pPr marL="43180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2pPr>
                      <a:lvl3pPr marL="86360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3pPr>
                      <a:lvl4pPr marL="129540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4pPr>
                      <a:lvl5pPr marL="1727200"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5pPr>
                      <a:lvl6pPr marL="2159635"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6pPr>
                      <a:lvl7pPr marL="2591435"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7pPr>
                      <a:lvl8pPr marL="3023235"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8pPr>
                      <a:lvl9pPr marL="3455035" algn="l" defTabSz="863600" rtl="0" eaLnBrk="1" latinLnBrk="0" hangingPunct="1">
                        <a:defRPr sz="1700" b="1" kern="1200">
                          <a:solidFill>
                            <a:schemeClr val="lt1"/>
                          </a:solidFill>
                          <a:latin typeface="隶书" panose="02010509060101010101" pitchFamily="49" charset="-122"/>
                          <a:ea typeface="隶书" panose="02010509060101010101" pitchFamily="49" charset="-122"/>
                        </a:defRPr>
                      </a:lvl9pPr>
                    </a:lstStyle>
                    <a:p>
                      <a:pPr algn="ctr"/>
                      <a:r>
                        <a:rPr lang="en-US" altLang="zh-CN" sz="1800" b="0" dirty="0">
                          <a:solidFill>
                            <a:schemeClr val="accent1"/>
                          </a:solidFill>
                          <a:latin typeface="微软雅黑" panose="020B0503020204020204" pitchFamily="34" charset="-122"/>
                          <a:ea typeface="微软雅黑" panose="020B0503020204020204" pitchFamily="34" charset="-122"/>
                        </a:rPr>
                        <a:t>ROM</a:t>
                      </a:r>
                      <a:r>
                        <a:rPr lang="zh-CN" altLang="en-US" sz="1800" b="0" dirty="0">
                          <a:solidFill>
                            <a:schemeClr val="accent1"/>
                          </a:solidFill>
                          <a:latin typeface="微软雅黑" panose="020B0503020204020204" pitchFamily="34" charset="-122"/>
                          <a:ea typeface="微软雅黑" panose="020B0503020204020204" pitchFamily="34" charset="-122"/>
                        </a:rPr>
                        <a:t>表内容</a:t>
                      </a:r>
                      <a:endParaRPr lang="zh-CN" altLang="en-US" sz="1800" b="0" dirty="0">
                        <a:solidFill>
                          <a:schemeClr val="accent1"/>
                        </a:solidFill>
                        <a:latin typeface="微软雅黑" panose="020B0503020204020204" pitchFamily="34" charset="-122"/>
                        <a:ea typeface="微软雅黑" panose="020B0503020204020204" pitchFamily="34" charset="-122"/>
                      </a:endParaRPr>
                    </a:p>
                  </a:txBody>
                  <a:tcPr marL="91452" marR="91452" marT="45724" marB="45724">
                    <a:solidFill>
                      <a:schemeClr val="tx2"/>
                    </a:solidFill>
                  </a:tcPr>
                </a:tc>
              </a:tr>
              <a:tr h="4832840">
                <a:tc>
                  <a:txBody>
                    <a:bodyPr/>
                    <a:lstStyle>
                      <a:lvl1pPr marL="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1pPr>
                      <a:lvl2pPr marL="43180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2pPr>
                      <a:lvl3pPr marL="86360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3pPr>
                      <a:lvl4pPr marL="129540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4pPr>
                      <a:lvl5pPr marL="172720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5pPr>
                      <a:lvl6pPr marL="2159635"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6pPr>
                      <a:lvl7pPr marL="2591435"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7pPr>
                      <a:lvl8pPr marL="3023235"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8pPr>
                      <a:lvl9pPr marL="3455035"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9pPr>
                    </a:lstStyle>
                    <a:p>
                      <a:pPr algn="ctr"/>
                      <a:r>
                        <a:rPr lang="en-US" altLang="zh-CN" sz="2000" dirty="0">
                          <a:solidFill>
                            <a:srgbClr val="000000"/>
                          </a:solidFill>
                        </a:rPr>
                        <a:t>0 0 0 0</a:t>
                      </a:r>
                      <a:endParaRPr lang="en-US" altLang="zh-CN" sz="2000" dirty="0">
                        <a:solidFill>
                          <a:srgbClr val="000000"/>
                        </a:solidFill>
                      </a:endParaRPr>
                    </a:p>
                    <a:p>
                      <a:pPr algn="ctr"/>
                      <a:r>
                        <a:rPr lang="en-US" altLang="zh-CN" sz="2000" dirty="0">
                          <a:solidFill>
                            <a:srgbClr val="000000"/>
                          </a:solidFill>
                        </a:rPr>
                        <a:t>0 0 0 1</a:t>
                      </a:r>
                      <a:endParaRPr lang="en-US" altLang="zh-CN" sz="2000" dirty="0">
                        <a:solidFill>
                          <a:srgbClr val="000000"/>
                        </a:solidFill>
                      </a:endParaRPr>
                    </a:p>
                    <a:p>
                      <a:pPr algn="ctr"/>
                      <a:r>
                        <a:rPr lang="en-US" altLang="zh-CN" sz="2000" dirty="0">
                          <a:solidFill>
                            <a:srgbClr val="000000"/>
                          </a:solidFill>
                        </a:rPr>
                        <a:t>0 0 1 0</a:t>
                      </a:r>
                      <a:endParaRPr lang="en-US" altLang="zh-CN" sz="2000" dirty="0">
                        <a:solidFill>
                          <a:srgbClr val="000000"/>
                        </a:solidFill>
                      </a:endParaRPr>
                    </a:p>
                    <a:p>
                      <a:pPr algn="ctr"/>
                      <a:r>
                        <a:rPr lang="en-US" altLang="zh-CN" sz="2000" dirty="0">
                          <a:solidFill>
                            <a:srgbClr val="000000"/>
                          </a:solidFill>
                        </a:rPr>
                        <a:t>0 0 1 1</a:t>
                      </a:r>
                      <a:endParaRPr lang="en-US" altLang="zh-CN" sz="2000" dirty="0">
                        <a:solidFill>
                          <a:srgbClr val="000000"/>
                        </a:solidFill>
                      </a:endParaRPr>
                    </a:p>
                    <a:p>
                      <a:pPr algn="ctr"/>
                      <a:r>
                        <a:rPr lang="en-US" altLang="zh-CN" sz="2000" dirty="0">
                          <a:solidFill>
                            <a:srgbClr val="000000"/>
                          </a:solidFill>
                        </a:rPr>
                        <a:t>0</a:t>
                      </a:r>
                      <a:r>
                        <a:rPr lang="en-US" altLang="zh-CN" sz="2000" baseline="0" dirty="0">
                          <a:solidFill>
                            <a:srgbClr val="000000"/>
                          </a:solidFill>
                        </a:rPr>
                        <a:t> 1 0 0</a:t>
                      </a:r>
                      <a:endParaRPr lang="en-US" altLang="zh-CN" sz="2000" baseline="0" dirty="0">
                        <a:solidFill>
                          <a:srgbClr val="000000"/>
                        </a:solidFill>
                      </a:endParaRPr>
                    </a:p>
                    <a:p>
                      <a:pPr algn="ctr"/>
                      <a:r>
                        <a:rPr lang="en-US" altLang="zh-CN" sz="2000" baseline="0" dirty="0">
                          <a:solidFill>
                            <a:srgbClr val="000000"/>
                          </a:solidFill>
                        </a:rPr>
                        <a:t>0 1 0 1</a:t>
                      </a:r>
                      <a:endParaRPr lang="en-US" altLang="zh-CN" sz="2000" baseline="0" dirty="0">
                        <a:solidFill>
                          <a:srgbClr val="000000"/>
                        </a:solidFill>
                      </a:endParaRPr>
                    </a:p>
                    <a:p>
                      <a:pPr algn="ctr"/>
                      <a:r>
                        <a:rPr lang="en-US" altLang="zh-CN" sz="2000" baseline="0" dirty="0">
                          <a:solidFill>
                            <a:srgbClr val="000000"/>
                          </a:solidFill>
                        </a:rPr>
                        <a:t>0 1 1 0</a:t>
                      </a:r>
                      <a:endParaRPr lang="en-US" altLang="zh-CN" sz="2000" baseline="0" dirty="0">
                        <a:solidFill>
                          <a:srgbClr val="000000"/>
                        </a:solidFill>
                      </a:endParaRPr>
                    </a:p>
                    <a:p>
                      <a:pPr algn="ctr"/>
                      <a:r>
                        <a:rPr lang="en-US" altLang="zh-CN" sz="2000" baseline="0" dirty="0">
                          <a:solidFill>
                            <a:srgbClr val="000000"/>
                          </a:solidFill>
                        </a:rPr>
                        <a:t>0 1 1 1</a:t>
                      </a:r>
                      <a:endParaRPr lang="en-US" altLang="zh-CN" sz="2000" baseline="0" dirty="0">
                        <a:solidFill>
                          <a:srgbClr val="000000"/>
                        </a:solidFill>
                      </a:endParaRPr>
                    </a:p>
                    <a:p>
                      <a:pPr algn="ctr"/>
                      <a:r>
                        <a:rPr lang="en-US" altLang="zh-CN" sz="2000" baseline="0" dirty="0">
                          <a:solidFill>
                            <a:srgbClr val="000000"/>
                          </a:solidFill>
                        </a:rPr>
                        <a:t>1 0 0 0</a:t>
                      </a:r>
                      <a:endParaRPr lang="en-US" altLang="zh-CN" sz="2000" baseline="0" dirty="0">
                        <a:solidFill>
                          <a:srgbClr val="000000"/>
                        </a:solidFill>
                      </a:endParaRPr>
                    </a:p>
                    <a:p>
                      <a:pPr algn="ctr"/>
                      <a:r>
                        <a:rPr lang="en-US" altLang="zh-CN" sz="2000" baseline="0" dirty="0">
                          <a:solidFill>
                            <a:srgbClr val="000000"/>
                          </a:solidFill>
                        </a:rPr>
                        <a:t>1 0 0 1</a:t>
                      </a:r>
                      <a:endParaRPr lang="en-US" altLang="zh-CN" sz="2000" baseline="0" dirty="0">
                        <a:solidFill>
                          <a:srgbClr val="000000"/>
                        </a:solidFill>
                      </a:endParaRPr>
                    </a:p>
                    <a:p>
                      <a:pPr algn="ctr"/>
                      <a:r>
                        <a:rPr lang="en-US" altLang="zh-CN" sz="2000" baseline="0" dirty="0">
                          <a:solidFill>
                            <a:srgbClr val="000000"/>
                          </a:solidFill>
                        </a:rPr>
                        <a:t>1 0 1 0</a:t>
                      </a:r>
                      <a:endParaRPr lang="en-US" altLang="zh-CN" sz="2000" baseline="0" dirty="0">
                        <a:solidFill>
                          <a:srgbClr val="000000"/>
                        </a:solidFill>
                      </a:endParaRPr>
                    </a:p>
                    <a:p>
                      <a:pPr algn="ctr"/>
                      <a:r>
                        <a:rPr lang="en-US" altLang="zh-CN" sz="2000" baseline="0" dirty="0">
                          <a:solidFill>
                            <a:srgbClr val="000000"/>
                          </a:solidFill>
                        </a:rPr>
                        <a:t>1 0 1 1</a:t>
                      </a:r>
                      <a:endParaRPr lang="en-US" altLang="zh-CN" sz="2000" baseline="0" dirty="0">
                        <a:solidFill>
                          <a:srgbClr val="000000"/>
                        </a:solidFill>
                      </a:endParaRPr>
                    </a:p>
                    <a:p>
                      <a:pPr algn="ctr"/>
                      <a:r>
                        <a:rPr lang="en-US" altLang="zh-CN" sz="2000" baseline="0" dirty="0">
                          <a:solidFill>
                            <a:srgbClr val="000000"/>
                          </a:solidFill>
                        </a:rPr>
                        <a:t>1 1 0 0</a:t>
                      </a:r>
                      <a:endParaRPr lang="en-US" altLang="zh-CN" sz="2000" baseline="0" dirty="0">
                        <a:solidFill>
                          <a:srgbClr val="000000"/>
                        </a:solidFill>
                      </a:endParaRPr>
                    </a:p>
                    <a:p>
                      <a:pPr algn="ctr"/>
                      <a:r>
                        <a:rPr lang="en-US" altLang="zh-CN" sz="2000" baseline="0" dirty="0">
                          <a:solidFill>
                            <a:srgbClr val="000000"/>
                          </a:solidFill>
                        </a:rPr>
                        <a:t>1 1 0 1</a:t>
                      </a:r>
                      <a:endParaRPr lang="en-US" altLang="zh-CN" sz="2000" baseline="0" dirty="0">
                        <a:solidFill>
                          <a:srgbClr val="000000"/>
                        </a:solidFill>
                      </a:endParaRPr>
                    </a:p>
                    <a:p>
                      <a:pPr algn="ctr"/>
                      <a:r>
                        <a:rPr lang="en-US" altLang="zh-CN" sz="2000" baseline="0" dirty="0">
                          <a:solidFill>
                            <a:srgbClr val="000000"/>
                          </a:solidFill>
                        </a:rPr>
                        <a:t>1 1 1 0</a:t>
                      </a:r>
                      <a:endParaRPr lang="en-US" altLang="zh-CN" sz="2000" baseline="0" dirty="0">
                        <a:solidFill>
                          <a:srgbClr val="000000"/>
                        </a:solidFill>
                      </a:endParaRPr>
                    </a:p>
                    <a:p>
                      <a:pPr algn="ctr"/>
                      <a:r>
                        <a:rPr lang="en-US" altLang="zh-CN" sz="2000" baseline="0" dirty="0">
                          <a:solidFill>
                            <a:srgbClr val="000000"/>
                          </a:solidFill>
                        </a:rPr>
                        <a:t>1 1 1 1</a:t>
                      </a:r>
                      <a:endParaRPr lang="zh-CN" altLang="en-US" sz="2000" dirty="0">
                        <a:solidFill>
                          <a:srgbClr val="000000"/>
                        </a:solidFill>
                        <a:latin typeface="Times New Roman" panose="02020603050405020304" pitchFamily="18" charset="0"/>
                        <a:ea typeface="宋体" panose="02010600030101010101" pitchFamily="2" charset="-122"/>
                      </a:endParaRPr>
                    </a:p>
                  </a:txBody>
                  <a:tcPr marL="91452" marR="91452" marT="45724" marB="45724"/>
                </a:tc>
                <a:tc>
                  <a:txBody>
                    <a:bodyPr/>
                    <a:lstStyle>
                      <a:lvl1pPr marL="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1pPr>
                      <a:lvl2pPr marL="43180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2pPr>
                      <a:lvl3pPr marL="86360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3pPr>
                      <a:lvl4pPr marL="129540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4pPr>
                      <a:lvl5pPr marL="1727200"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5pPr>
                      <a:lvl6pPr marL="2159635"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6pPr>
                      <a:lvl7pPr marL="2591435"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7pPr>
                      <a:lvl8pPr marL="3023235"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8pPr>
                      <a:lvl9pPr marL="3455035" algn="l" defTabSz="863600" rtl="0" eaLnBrk="1" latinLnBrk="0" hangingPunct="1">
                        <a:defRPr sz="1700" kern="1200">
                          <a:solidFill>
                            <a:schemeClr val="dk1"/>
                          </a:solidFill>
                          <a:latin typeface="隶书" panose="02010509060101010101" pitchFamily="49" charset="-122"/>
                          <a:ea typeface="隶书" panose="02010509060101010101" pitchFamily="49" charset="-122"/>
                        </a:defRPr>
                      </a:lvl9pPr>
                    </a:lstStyle>
                    <a:p>
                      <a:pPr algn="ctr"/>
                      <a:r>
                        <a:rPr lang="en-US" altLang="zh-CN" sz="2000" dirty="0">
                          <a:solidFill>
                            <a:srgbClr val="000000"/>
                          </a:solidFill>
                        </a:rPr>
                        <a:t>0 0</a:t>
                      </a:r>
                      <a:r>
                        <a:rPr lang="en-US" altLang="zh-CN" sz="2000" baseline="0" dirty="0">
                          <a:solidFill>
                            <a:srgbClr val="000000"/>
                          </a:solidFill>
                        </a:rPr>
                        <a:t> 0</a:t>
                      </a:r>
                      <a:endParaRPr lang="en-US" altLang="zh-CN" sz="2000" baseline="0" dirty="0">
                        <a:solidFill>
                          <a:srgbClr val="000000"/>
                        </a:solidFill>
                      </a:endParaRPr>
                    </a:p>
                    <a:p>
                      <a:pPr algn="ctr"/>
                      <a:r>
                        <a:rPr lang="en-US" altLang="zh-CN" sz="2000" baseline="0" dirty="0">
                          <a:solidFill>
                            <a:srgbClr val="000000"/>
                          </a:solidFill>
                        </a:rPr>
                        <a:t>0 0 1</a:t>
                      </a:r>
                      <a:endParaRPr lang="en-US" altLang="zh-CN" sz="2000" baseline="0" dirty="0">
                        <a:solidFill>
                          <a:srgbClr val="000000"/>
                        </a:solidFill>
                      </a:endParaRPr>
                    </a:p>
                    <a:p>
                      <a:pPr algn="ctr"/>
                      <a:r>
                        <a:rPr lang="en-US" altLang="zh-CN" sz="2000" baseline="0" dirty="0">
                          <a:solidFill>
                            <a:srgbClr val="000000"/>
                          </a:solidFill>
                        </a:rPr>
                        <a:t>0 0 1</a:t>
                      </a:r>
                      <a:endParaRPr lang="en-US" altLang="zh-CN" sz="2000" baseline="0" dirty="0">
                        <a:solidFill>
                          <a:srgbClr val="000000"/>
                        </a:solidFill>
                      </a:endParaRPr>
                    </a:p>
                    <a:p>
                      <a:pPr algn="ctr"/>
                      <a:r>
                        <a:rPr lang="en-US" altLang="zh-CN" sz="2000" baseline="0" dirty="0">
                          <a:solidFill>
                            <a:srgbClr val="000000"/>
                          </a:solidFill>
                        </a:rPr>
                        <a:t>0 1 0</a:t>
                      </a:r>
                      <a:endParaRPr lang="en-US" altLang="zh-CN" sz="2000" baseline="0" dirty="0">
                        <a:solidFill>
                          <a:srgbClr val="000000"/>
                        </a:solidFill>
                      </a:endParaRPr>
                    </a:p>
                    <a:p>
                      <a:pPr algn="ctr"/>
                      <a:r>
                        <a:rPr lang="en-US" altLang="zh-CN" sz="2000" baseline="0" dirty="0">
                          <a:solidFill>
                            <a:srgbClr val="000000"/>
                          </a:solidFill>
                        </a:rPr>
                        <a:t>0 1 0</a:t>
                      </a:r>
                      <a:endParaRPr lang="en-US" altLang="zh-CN" sz="2000" baseline="0" dirty="0">
                        <a:solidFill>
                          <a:srgbClr val="000000"/>
                        </a:solidFill>
                      </a:endParaRPr>
                    </a:p>
                    <a:p>
                      <a:pPr algn="ctr"/>
                      <a:r>
                        <a:rPr lang="en-US" altLang="zh-CN" sz="2000" baseline="0" dirty="0">
                          <a:solidFill>
                            <a:srgbClr val="000000"/>
                          </a:solidFill>
                        </a:rPr>
                        <a:t>0 1 1</a:t>
                      </a:r>
                      <a:endParaRPr lang="en-US" altLang="zh-CN" sz="2000" baseline="0" dirty="0">
                        <a:solidFill>
                          <a:srgbClr val="000000"/>
                        </a:solidFill>
                      </a:endParaRPr>
                    </a:p>
                    <a:p>
                      <a:pPr algn="ctr"/>
                      <a:r>
                        <a:rPr lang="en-US" altLang="zh-CN" sz="2000" baseline="0" dirty="0">
                          <a:solidFill>
                            <a:srgbClr val="000000"/>
                          </a:solidFill>
                        </a:rPr>
                        <a:t>0 1 1</a:t>
                      </a:r>
                      <a:endParaRPr lang="en-US" altLang="zh-CN" sz="2000" baseline="0" dirty="0">
                        <a:solidFill>
                          <a:srgbClr val="000000"/>
                        </a:solidFill>
                      </a:endParaRPr>
                    </a:p>
                    <a:p>
                      <a:pPr algn="ctr"/>
                      <a:r>
                        <a:rPr lang="en-US" altLang="zh-CN" sz="2000" baseline="0" dirty="0">
                          <a:solidFill>
                            <a:srgbClr val="000000"/>
                          </a:solidFill>
                        </a:rPr>
                        <a:t>1 0 0</a:t>
                      </a:r>
                      <a:endParaRPr lang="en-US" altLang="zh-CN" sz="2000" baseline="0" dirty="0">
                        <a:solidFill>
                          <a:srgbClr val="000000"/>
                        </a:solidFill>
                      </a:endParaRPr>
                    </a:p>
                    <a:p>
                      <a:pPr algn="ctr"/>
                      <a:r>
                        <a:rPr lang="en-US" altLang="zh-CN" sz="2000" baseline="0" dirty="0">
                          <a:solidFill>
                            <a:srgbClr val="000000"/>
                          </a:solidFill>
                        </a:rPr>
                        <a:t>1 0 0</a:t>
                      </a:r>
                      <a:endParaRPr lang="en-US" altLang="zh-CN" sz="2000" baseline="0" dirty="0">
                        <a:solidFill>
                          <a:srgbClr val="000000"/>
                        </a:solidFill>
                      </a:endParaRPr>
                    </a:p>
                    <a:p>
                      <a:pPr algn="ctr"/>
                      <a:r>
                        <a:rPr lang="en-US" altLang="zh-CN" sz="2000" baseline="0" dirty="0">
                          <a:solidFill>
                            <a:srgbClr val="000000"/>
                          </a:solidFill>
                        </a:rPr>
                        <a:t>1 0 1</a:t>
                      </a:r>
                      <a:endParaRPr lang="en-US" altLang="zh-CN" sz="2000" baseline="0" dirty="0">
                        <a:solidFill>
                          <a:srgbClr val="000000"/>
                        </a:solidFill>
                      </a:endParaRPr>
                    </a:p>
                    <a:p>
                      <a:pPr algn="ctr"/>
                      <a:r>
                        <a:rPr lang="en-US" altLang="zh-CN" sz="2000" baseline="0" dirty="0">
                          <a:solidFill>
                            <a:srgbClr val="000000"/>
                          </a:solidFill>
                        </a:rPr>
                        <a:t>1 0 1</a:t>
                      </a:r>
                      <a:endParaRPr lang="en-US" altLang="zh-CN" sz="2000" baseline="0" dirty="0">
                        <a:solidFill>
                          <a:srgbClr val="000000"/>
                        </a:solidFill>
                      </a:endParaRPr>
                    </a:p>
                    <a:p>
                      <a:pPr algn="ctr"/>
                      <a:r>
                        <a:rPr lang="en-US" altLang="zh-CN" sz="2000" baseline="0" dirty="0">
                          <a:solidFill>
                            <a:srgbClr val="000000"/>
                          </a:solidFill>
                        </a:rPr>
                        <a:t>1 1 0</a:t>
                      </a:r>
                      <a:endParaRPr lang="en-US" altLang="zh-CN" sz="2000" baseline="0" dirty="0">
                        <a:solidFill>
                          <a:srgbClr val="000000"/>
                        </a:solidFill>
                      </a:endParaRPr>
                    </a:p>
                    <a:p>
                      <a:pPr algn="ctr"/>
                      <a:r>
                        <a:rPr lang="en-US" altLang="zh-CN" sz="2000" baseline="0" dirty="0">
                          <a:solidFill>
                            <a:srgbClr val="000000"/>
                          </a:solidFill>
                        </a:rPr>
                        <a:t>1 1 0</a:t>
                      </a:r>
                      <a:endParaRPr lang="en-US" altLang="zh-CN" sz="2000" baseline="0" dirty="0">
                        <a:solidFill>
                          <a:srgbClr val="000000"/>
                        </a:solidFill>
                      </a:endParaRPr>
                    </a:p>
                    <a:p>
                      <a:pPr algn="ctr"/>
                      <a:r>
                        <a:rPr lang="en-US" altLang="zh-CN" sz="2000" baseline="0" dirty="0">
                          <a:solidFill>
                            <a:srgbClr val="000000"/>
                          </a:solidFill>
                        </a:rPr>
                        <a:t>1 1 1</a:t>
                      </a:r>
                      <a:endParaRPr lang="en-US" altLang="zh-CN" sz="2000" baseline="0" dirty="0">
                        <a:solidFill>
                          <a:srgbClr val="000000"/>
                        </a:solidFill>
                      </a:endParaRPr>
                    </a:p>
                    <a:p>
                      <a:pPr algn="ctr"/>
                      <a:r>
                        <a:rPr lang="en-US" altLang="zh-CN" sz="2000" baseline="0" dirty="0">
                          <a:solidFill>
                            <a:srgbClr val="000000"/>
                          </a:solidFill>
                        </a:rPr>
                        <a:t>1 1 1</a:t>
                      </a:r>
                      <a:endParaRPr lang="en-US" altLang="zh-CN" sz="2000" baseline="0" dirty="0">
                        <a:solidFill>
                          <a:srgbClr val="000000"/>
                        </a:solidFill>
                      </a:endParaRPr>
                    </a:p>
                    <a:p>
                      <a:pPr algn="ctr"/>
                      <a:r>
                        <a:rPr lang="en-US" altLang="zh-CN" sz="2000" baseline="0" dirty="0">
                          <a:solidFill>
                            <a:srgbClr val="000000"/>
                          </a:solidFill>
                        </a:rPr>
                        <a:t>1 1 1</a:t>
                      </a:r>
                      <a:endParaRPr lang="zh-CN" altLang="en-US" sz="2000" dirty="0">
                        <a:solidFill>
                          <a:srgbClr val="000000"/>
                        </a:solidFill>
                        <a:latin typeface="Times New Roman" panose="02020603050405020304" pitchFamily="18" charset="0"/>
                        <a:ea typeface="宋体" panose="02010600030101010101" pitchFamily="2" charset="-122"/>
                      </a:endParaRPr>
                    </a:p>
                  </a:txBody>
                  <a:tcPr marL="91452" marR="91452" marT="45724" marB="45724"/>
                </a:tc>
              </a:tr>
            </a:tbl>
          </a:graphicData>
        </a:graphic>
      </p:graphicFrame>
      <p:sp>
        <p:nvSpPr>
          <p:cNvPr id="7" name="矩形 6"/>
          <p:cNvSpPr/>
          <p:nvPr/>
        </p:nvSpPr>
        <p:spPr>
          <a:xfrm>
            <a:off x="6768356" y="5745927"/>
            <a:ext cx="1366838" cy="584200"/>
          </a:xfrm>
          <a:prstGeom prst="rect">
            <a:avLst/>
          </a:prstGeom>
          <a:noFill/>
          <a:ln w="28575" cap="flat" cmpd="sng">
            <a:solidFill>
              <a:srgbClr val="FF0066"/>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
        <p:nvSpPr>
          <p:cNvPr id="8" name="矩形 7"/>
          <p:cNvSpPr/>
          <p:nvPr/>
        </p:nvSpPr>
        <p:spPr>
          <a:xfrm>
            <a:off x="8568556" y="5748457"/>
            <a:ext cx="1366837" cy="584200"/>
          </a:xfrm>
          <a:prstGeom prst="rect">
            <a:avLst/>
          </a:prstGeom>
          <a:noFill/>
          <a:ln w="28575" cap="flat" cmpd="sng">
            <a:solidFill>
              <a:srgbClr val="FF0066"/>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indent="0" algn="r">
              <a:spcBef>
                <a:spcPct val="0"/>
              </a:spcBef>
              <a:buClrTx/>
              <a:buFontTx/>
              <a:buNone/>
            </a:pPr>
            <a:endParaRPr lang="zh-CN" altLang="en-US" sz="1800" b="0" dirty="0">
              <a:solidFill>
                <a:srgbClr val="FFCC00"/>
              </a:solidFill>
              <a:latin typeface="Times New Roman" panose="02020603050405020304" pitchFamily="18" charset="0"/>
              <a:ea typeface="隶书" panose="02010509060101010101" pitchFamily="49" charset="-122"/>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75198" y="1054475"/>
            <a:ext cx="9981590" cy="3139321"/>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rgbClr val="000000"/>
                </a:solidFill>
                <a:latin typeface="微软雅黑" panose="020B0503020204020204" pitchFamily="34" charset="-122"/>
                <a:ea typeface="微软雅黑" panose="020B0503020204020204" pitchFamily="34" charset="-122"/>
              </a:rPr>
              <a:t>数据结构</a:t>
            </a:r>
            <a:endParaRPr lang="en-US" altLang="zh-CN" sz="2400" b="1" dirty="0">
              <a:solidFill>
                <a:srgbClr val="000000"/>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latin typeface="微软雅黑" panose="020B0503020204020204" pitchFamily="34" charset="-122"/>
                <a:ea typeface="微软雅黑" panose="020B0503020204020204" pitchFamily="34" charset="-122"/>
              </a:rPr>
              <a:t>是</a:t>
            </a:r>
            <a:r>
              <a:rPr lang="zh-CN" altLang="en-US" sz="2000" dirty="0">
                <a:solidFill>
                  <a:srgbClr val="FF0000"/>
                </a:solidFill>
                <a:latin typeface="微软雅黑" panose="020B0503020204020204" pitchFamily="34" charset="-122"/>
                <a:ea typeface="微软雅黑" panose="020B0503020204020204" pitchFamily="34" charset="-122"/>
              </a:rPr>
              <a:t>应用</a:t>
            </a:r>
            <a:r>
              <a:rPr lang="zh-CN" altLang="en-US" sz="2000" dirty="0">
                <a:solidFill>
                  <a:srgbClr val="0000CC"/>
                </a:solidFill>
                <a:latin typeface="微软雅黑" panose="020B0503020204020204" pitchFamily="34" charset="-122"/>
                <a:ea typeface="微软雅黑" panose="020B0503020204020204" pitchFamily="34" charset="-122"/>
              </a:rPr>
              <a:t>中相互之间存在一种或多种特定关系的数据元素的集合。如：线性表、栈、队列、串、数组、阵列、链表、树和图等。</a:t>
            </a:r>
            <a:endParaRPr lang="zh-CN" altLang="en-US" sz="2000" dirty="0">
              <a:solidFill>
                <a:srgbClr val="0000CC"/>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CC"/>
                </a:solidFill>
                <a:latin typeface="微软雅黑" panose="020B0503020204020204" pitchFamily="34" charset="-122"/>
                <a:ea typeface="微软雅黑" panose="020B0503020204020204" pitchFamily="34" charset="-122"/>
              </a:rPr>
              <a:t>是</a:t>
            </a:r>
            <a:r>
              <a:rPr lang="zh-CN" altLang="en-US" sz="2000" dirty="0">
                <a:solidFill>
                  <a:srgbClr val="FF0000"/>
                </a:solidFill>
                <a:latin typeface="微软雅黑" panose="020B0503020204020204" pitchFamily="34" charset="-122"/>
                <a:ea typeface="微软雅黑" panose="020B0503020204020204" pitchFamily="34" charset="-122"/>
              </a:rPr>
              <a:t>结构数据类型</a:t>
            </a:r>
            <a:r>
              <a:rPr lang="zh-CN" altLang="en-US" sz="2000" dirty="0">
                <a:solidFill>
                  <a:srgbClr val="0000CC"/>
                </a:solidFill>
                <a:latin typeface="微软雅黑" panose="020B0503020204020204" pitchFamily="34" charset="-122"/>
                <a:ea typeface="微软雅黑" panose="020B0503020204020204" pitchFamily="34" charset="-122"/>
              </a:rPr>
              <a:t>的组织方式，它反映了结构数据类型中各种数据元素或信息单元之间的</a:t>
            </a:r>
            <a:r>
              <a:rPr lang="zh-CN" altLang="en-US" sz="2000" dirty="0">
                <a:solidFill>
                  <a:srgbClr val="FF0000"/>
                </a:solidFill>
                <a:latin typeface="微软雅黑" panose="020B0503020204020204" pitchFamily="34" charset="-122"/>
                <a:ea typeface="微软雅黑" panose="020B0503020204020204" pitchFamily="34" charset="-122"/>
              </a:rPr>
              <a:t>结构关系</a:t>
            </a:r>
            <a:r>
              <a:rPr lang="zh-CN" altLang="en-US" sz="2000" dirty="0">
                <a:solidFill>
                  <a:schemeClr val="accent1"/>
                </a:solidFill>
                <a:latin typeface="微软雅黑" panose="020B0503020204020204" pitchFamily="34" charset="-122"/>
                <a:ea typeface="微软雅黑" panose="020B0503020204020204" pitchFamily="34" charset="-122"/>
              </a:rPr>
              <a:t>；</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微软雅黑" panose="020B0503020204020204" pitchFamily="34" charset="-122"/>
                <a:ea typeface="微软雅黑" panose="020B0503020204020204" pitchFamily="34" charset="-122"/>
              </a:rPr>
              <a:t>它往往通过软件的映像，将信息变成机器中具有的各种数据表示，</a:t>
            </a:r>
            <a:r>
              <a:rPr lang="zh-CN" altLang="en-US" sz="2000" dirty="0">
                <a:solidFill>
                  <a:srgbClr val="0000CC"/>
                </a:solidFill>
                <a:latin typeface="微软雅黑" panose="020B0503020204020204" pitchFamily="34" charset="-122"/>
                <a:ea typeface="微软雅黑" panose="020B0503020204020204" pitchFamily="34" charset="-122"/>
              </a:rPr>
              <a:t>从而达到实现</a:t>
            </a:r>
            <a:r>
              <a:rPr lang="zh-CN" altLang="en-US" sz="2000" dirty="0">
                <a:solidFill>
                  <a:schemeClr val="accent1"/>
                </a:solidFill>
                <a:latin typeface="微软雅黑" panose="020B0503020204020204" pitchFamily="34" charset="-122"/>
                <a:ea typeface="微软雅黑" panose="020B0503020204020204" pitchFamily="34" charset="-122"/>
              </a:rPr>
              <a:t>。</a:t>
            </a:r>
            <a:endParaRPr lang="zh-CN" altLang="en-US" sz="2000" dirty="0">
              <a:solidFill>
                <a:schemeClr val="accent1"/>
              </a:solidFill>
              <a:latin typeface="微软雅黑" panose="020B0503020204020204" pitchFamily="34" charset="-122"/>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000000"/>
                </a:solidFill>
                <a:latin typeface="微软雅黑" panose="020B0503020204020204" pitchFamily="34" charset="-122"/>
                <a:ea typeface="微软雅黑" panose="020B0503020204020204" pitchFamily="34" charset="-122"/>
              </a:rPr>
              <a:t>不同的数据表示可为数据结构的实现提供不同的支持，表现为实现效率和方便性。</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8" name="TextBox 54"/>
          <p:cNvSpPr txBox="1"/>
          <p:nvPr/>
        </p:nvSpPr>
        <p:spPr>
          <a:xfrm>
            <a:off x="450393" y="193591"/>
            <a:ext cx="5645275" cy="61555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marL="0" indent="0">
              <a:lnSpc>
                <a:spcPct val="100000"/>
              </a:lnSpc>
              <a:spcBef>
                <a:spcPts val="0"/>
              </a:spcBef>
              <a:spcAft>
                <a:spcPts val="0"/>
              </a:spcAft>
              <a:buSzPct val="100000"/>
              <a:buNone/>
              <a:defRPr sz="3400" b="1">
                <a:solidFill>
                  <a:schemeClr val="dk1">
                    <a:lumMod val="75000"/>
                  </a:schemeClr>
                </a:solidFill>
                <a:ea typeface="微软雅黑" panose="020B0503020204020204" pitchFamily="34" charset="-122"/>
                <a:cs typeface="微软雅黑" panose="020B0503020204020204" pitchFamily="34" charset="-122"/>
              </a:defRPr>
            </a:lvl1pPr>
            <a:lvl2pPr marL="431800"/>
            <a:lvl3pPr marL="863600"/>
            <a:lvl4pPr marL="1295400"/>
            <a:lvl5pPr marL="1727200"/>
            <a:lvl6pPr marL="2159635" defTabSz="863600"/>
            <a:lvl7pPr marL="2591435" defTabSz="863600"/>
            <a:lvl8pPr marL="3023235" defTabSz="863600"/>
            <a:lvl9pPr marL="3455035" defTabSz="863600"/>
          </a:lstStyle>
          <a:p>
            <a:r>
              <a:rPr lang="en-US" altLang="zh-CN" dirty="0"/>
              <a:t>2.1.1</a:t>
            </a:r>
            <a:r>
              <a:rPr lang="zh-CN" altLang="en-US" dirty="0"/>
              <a:t> 数据表示与数据结构</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2.1.5 </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浮点数尾数的下溢处理方法</a:t>
            </a:r>
            <a:endPar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3" name="TextBox 30"/>
          <p:cNvSpPr txBox="1"/>
          <p:nvPr/>
        </p:nvSpPr>
        <p:spPr>
          <a:xfrm>
            <a:off x="863700" y="1439887"/>
            <a:ext cx="9937104" cy="4215834"/>
          </a:xfrm>
          <a:prstGeom prst="rect">
            <a:avLst/>
          </a:prstGeom>
          <a:noFill/>
        </p:spPr>
        <p:txBody>
          <a:bodyPr wrap="square" rtlCol="0">
            <a:spAutoFit/>
          </a:bodyPr>
          <a:lstStyle/>
          <a:p>
            <a:pPr marL="273050"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400" b="1" dirty="0">
                <a:solidFill>
                  <a:schemeClr val="accent1"/>
                </a:solidFill>
                <a:latin typeface="Times New Roman" panose="02020603050405020304" pitchFamily="18" charset="0"/>
                <a:ea typeface="微软雅黑" panose="020B0503020204020204" pitchFamily="34" charset="-122"/>
              </a:rPr>
              <a:t>上述</a:t>
            </a:r>
            <a:r>
              <a:rPr lang="en-US" altLang="zh-CN" sz="2400" b="1" dirty="0">
                <a:solidFill>
                  <a:schemeClr val="accent1"/>
                </a:solidFill>
                <a:latin typeface="Times New Roman" panose="02020603050405020304" pitchFamily="18" charset="0"/>
                <a:ea typeface="微软雅黑" panose="020B0503020204020204" pitchFamily="34" charset="-122"/>
              </a:rPr>
              <a:t>4</a:t>
            </a:r>
            <a:r>
              <a:rPr lang="zh-CN" altLang="en-US" sz="2400" b="1" dirty="0">
                <a:solidFill>
                  <a:schemeClr val="accent1"/>
                </a:solidFill>
                <a:latin typeface="Times New Roman" panose="02020603050405020304" pitchFamily="18" charset="0"/>
                <a:ea typeface="微软雅黑" panose="020B0503020204020204" pitchFamily="34" charset="-122"/>
              </a:rPr>
              <a:t>种处理方法中</a:t>
            </a:r>
            <a:endParaRPr lang="zh-CN" altLang="en-US" sz="2400" b="1"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rPr>
              <a:t>最大误差最大</a:t>
            </a:r>
            <a:r>
              <a:rPr lang="zh-CN" altLang="en-US" sz="2000" dirty="0">
                <a:solidFill>
                  <a:schemeClr val="accent1"/>
                </a:solidFill>
                <a:latin typeface="Times New Roman" panose="02020603050405020304" pitchFamily="18" charset="0"/>
                <a:ea typeface="微软雅黑" panose="020B0503020204020204" pitchFamily="34" charset="-122"/>
              </a:rPr>
              <a:t>的是恒置“</a:t>
            </a:r>
            <a:r>
              <a:rPr lang="en-US" altLang="zh-CN" sz="2000" dirty="0">
                <a:solidFill>
                  <a:schemeClr val="accent1"/>
                </a:solidFill>
                <a:latin typeface="Times New Roman" panose="02020603050405020304" pitchFamily="18" charset="0"/>
                <a:ea typeface="微软雅黑" panose="020B0503020204020204" pitchFamily="34" charset="-122"/>
              </a:rPr>
              <a:t>1”</a:t>
            </a:r>
            <a:r>
              <a:rPr lang="zh-CN" altLang="en-US" sz="2000" dirty="0">
                <a:solidFill>
                  <a:schemeClr val="accent1"/>
                </a:solidFill>
                <a:latin typeface="Times New Roman" panose="02020603050405020304" pitchFamily="18" charset="0"/>
                <a:ea typeface="微软雅黑" panose="020B0503020204020204" pitchFamily="34" charset="-122"/>
              </a:rPr>
              <a:t>法，</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rPr>
              <a:t>最大误差最小</a:t>
            </a:r>
            <a:r>
              <a:rPr lang="zh-CN" altLang="en-US" sz="2000" dirty="0">
                <a:solidFill>
                  <a:schemeClr val="accent1"/>
                </a:solidFill>
                <a:latin typeface="Times New Roman" panose="02020603050405020304" pitchFamily="18" charset="0"/>
                <a:ea typeface="微软雅黑" panose="020B0503020204020204" pitchFamily="34" charset="-122"/>
              </a:rPr>
              <a:t>的是舍人法；</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rPr>
              <a:t>平均误差最大</a:t>
            </a:r>
            <a:r>
              <a:rPr lang="zh-CN" altLang="en-US" sz="2000" dirty="0">
                <a:solidFill>
                  <a:schemeClr val="accent1"/>
                </a:solidFill>
                <a:latin typeface="Times New Roman" panose="02020603050405020304" pitchFamily="18" charset="0"/>
                <a:ea typeface="微软雅黑" panose="020B0503020204020204" pitchFamily="34" charset="-122"/>
              </a:rPr>
              <a:t>的是截断法；</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rPr>
              <a:t>平均误差可人为调节</a:t>
            </a:r>
            <a:r>
              <a:rPr lang="zh-CN" altLang="en-US" sz="2000" dirty="0">
                <a:solidFill>
                  <a:schemeClr val="accent1"/>
                </a:solidFill>
                <a:latin typeface="Times New Roman" panose="02020603050405020304" pitchFamily="18" charset="0"/>
                <a:ea typeface="微软雅黑" panose="020B0503020204020204" pitchFamily="34" charset="-122"/>
              </a:rPr>
              <a:t>的是查表舍入法；</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rPr>
              <a:t>下溢处理不需要附加时间开销，即速度最快</a:t>
            </a:r>
            <a:r>
              <a:rPr lang="zh-CN" altLang="en-US" sz="2000" dirty="0">
                <a:solidFill>
                  <a:schemeClr val="accent1"/>
                </a:solidFill>
                <a:latin typeface="Times New Roman" panose="02020603050405020304" pitchFamily="18" charset="0"/>
                <a:ea typeface="微软雅黑" panose="020B0503020204020204" pitchFamily="34" charset="-122"/>
              </a:rPr>
              <a:t>的是截断法和恒置“</a:t>
            </a:r>
            <a:r>
              <a:rPr lang="en-US" altLang="zh-CN" sz="2000" dirty="0">
                <a:solidFill>
                  <a:schemeClr val="accent1"/>
                </a:solidFill>
                <a:latin typeface="Times New Roman" panose="02020603050405020304" pitchFamily="18" charset="0"/>
                <a:ea typeface="微软雅黑" panose="020B0503020204020204" pitchFamily="34" charset="-122"/>
              </a:rPr>
              <a:t>1”</a:t>
            </a:r>
            <a:r>
              <a:rPr lang="zh-CN" altLang="en-US" sz="2000" dirty="0">
                <a:solidFill>
                  <a:schemeClr val="accent1"/>
                </a:solidFill>
                <a:latin typeface="Times New Roman" panose="02020603050405020304" pitchFamily="18" charset="0"/>
                <a:ea typeface="微软雅黑" panose="020B0503020204020204" pitchFamily="34" charset="-122"/>
              </a:rPr>
              <a:t>法，</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rPr>
              <a:t>处理速度最慢</a:t>
            </a:r>
            <a:r>
              <a:rPr lang="zh-CN" altLang="en-US" sz="2000" dirty="0">
                <a:solidFill>
                  <a:schemeClr val="accent1"/>
                </a:solidFill>
                <a:latin typeface="Times New Roman" panose="02020603050405020304" pitchFamily="18" charset="0"/>
                <a:ea typeface="微软雅黑" panose="020B0503020204020204" pitchFamily="34" charset="-122"/>
              </a:rPr>
              <a:t>的是舍入法；</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rPr>
              <a:t>实现上最花费硬件</a:t>
            </a:r>
            <a:r>
              <a:rPr lang="zh-CN" altLang="en-US" sz="2000" dirty="0">
                <a:solidFill>
                  <a:schemeClr val="accent1"/>
                </a:solidFill>
                <a:latin typeface="Times New Roman" panose="02020603050405020304" pitchFamily="18" charset="0"/>
                <a:ea typeface="微软雅黑" panose="020B0503020204020204" pitchFamily="34" charset="-122"/>
              </a:rPr>
              <a:t>的是查表舍入法，</a:t>
            </a:r>
            <a:endParaRPr lang="zh-CN" altLang="en-US" sz="2000" dirty="0">
              <a:solidFill>
                <a:schemeClr val="accent1"/>
              </a:solidFill>
              <a:latin typeface="Times New Roman" panose="02020603050405020304" pitchFamily="18" charset="0"/>
              <a:ea typeface="微软雅黑" panose="020B0503020204020204" pitchFamily="34" charset="-122"/>
            </a:endParaRPr>
          </a:p>
          <a:p>
            <a:pPr marL="704850" lvl="1" indent="-273050">
              <a:lnSpc>
                <a:spcPct val="130000"/>
              </a:lnSpc>
              <a:spcBef>
                <a:spcPts val="200"/>
              </a:spcBef>
              <a:spcAft>
                <a:spcPts val="200"/>
              </a:spcAft>
              <a:buClr>
                <a:schemeClr val="accent1"/>
              </a:buClr>
              <a:buSzPct val="70000"/>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rPr>
              <a:t>最省硬件</a:t>
            </a:r>
            <a:r>
              <a:rPr lang="zh-CN" altLang="en-US" sz="2000" dirty="0">
                <a:solidFill>
                  <a:schemeClr val="accent1"/>
                </a:solidFill>
                <a:latin typeface="Times New Roman" panose="02020603050405020304" pitchFamily="18" charset="0"/>
                <a:ea typeface="微软雅黑" panose="020B0503020204020204" pitchFamily="34" charset="-122"/>
              </a:rPr>
              <a:t>的是截断法和恒置“</a:t>
            </a:r>
            <a:r>
              <a:rPr lang="en-US" altLang="zh-CN" sz="2000" dirty="0">
                <a:solidFill>
                  <a:schemeClr val="accent1"/>
                </a:solidFill>
                <a:latin typeface="Times New Roman" panose="02020603050405020304" pitchFamily="18" charset="0"/>
                <a:ea typeface="微软雅黑" panose="020B0503020204020204" pitchFamily="34" charset="-122"/>
              </a:rPr>
              <a:t>1”</a:t>
            </a:r>
            <a:r>
              <a:rPr lang="zh-CN" altLang="en-US" sz="2000" dirty="0">
                <a:solidFill>
                  <a:schemeClr val="accent1"/>
                </a:solidFill>
                <a:latin typeface="Times New Roman" panose="02020603050405020304" pitchFamily="18" charset="0"/>
                <a:ea typeface="微软雅黑" panose="020B0503020204020204" pitchFamily="34" charset="-122"/>
              </a:rPr>
              <a:t>法。</a:t>
            </a:r>
            <a:r>
              <a:rPr lang="zh-CN" altLang="en-US" sz="2400" dirty="0">
                <a:solidFill>
                  <a:schemeClr val="accent1"/>
                </a:solidFill>
                <a:latin typeface="Times New Roman" panose="02020603050405020304" pitchFamily="18" charset="0"/>
                <a:ea typeface="微软雅黑" panose="020B0503020204020204" pitchFamily="34" charset="-122"/>
              </a:rPr>
              <a:t> </a:t>
            </a:r>
            <a:endParaRPr lang="zh-CN" altLang="en-US" sz="2400" dirty="0">
              <a:solidFill>
                <a:schemeClr val="accent1"/>
              </a:solidFill>
              <a:latin typeface="Times New Roman" panose="02020603050405020304" pitchFamily="18" charset="0"/>
              <a:ea typeface="微软雅黑" panose="020B0503020204020204" pitchFamily="34" charset="-122"/>
            </a:endParaRPr>
          </a:p>
        </p:txBody>
      </p:sp>
    </p:spTree>
    <p:custDataLst>
      <p:tags r:id="rId6"/>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indent="0" algn="l">
              <a:lnSpc>
                <a:spcPct val="100000"/>
              </a:lnSpc>
              <a:spcBef>
                <a:spcPts val="0"/>
              </a:spcBef>
              <a:spcAft>
                <a:spcPts val="0"/>
              </a:spcAft>
              <a:buSzPct val="100000"/>
              <a:buNone/>
            </a:pPr>
            <a:r>
              <a:rPr lang="zh-CN" altLang="en-US" sz="3400" dirty="0">
                <a:solidFill>
                  <a:schemeClr val="dk1">
                    <a:lumMod val="75000"/>
                  </a:schemeClr>
                </a:solidFill>
                <a:latin typeface="Arial" panose="020B0604020202020204" pitchFamily="34" charset="0"/>
              </a:rPr>
              <a:t>扩展：任意精度</a:t>
            </a:r>
            <a:r>
              <a:rPr lang="zh-CN" altLang="en-US" sz="3400" dirty="0">
                <a:solidFill>
                  <a:schemeClr val="dk1">
                    <a:lumMod val="75000"/>
                  </a:schemeClr>
                </a:solidFill>
                <a:latin typeface="Arial" panose="020B0604020202020204" pitchFamily="34" charset="0"/>
              </a:rPr>
              <a:t>计算</a:t>
            </a:r>
            <a:endParaRPr lang="zh-CN" altLang="en-US" sz="3400" dirty="0">
              <a:solidFill>
                <a:schemeClr val="dk1">
                  <a:lumMod val="75000"/>
                </a:schemeClr>
              </a:solidFill>
              <a:latin typeface="Arial" panose="020B0604020202020204" pitchFamily="34" charset="0"/>
            </a:endParaRPr>
          </a:p>
        </p:txBody>
      </p:sp>
      <p:pic>
        <p:nvPicPr>
          <p:cNvPr id="11" name="图片 10" descr="微信截图_20240112211134"/>
          <p:cNvPicPr>
            <a:picLocks noChangeAspect="1"/>
          </p:cNvPicPr>
          <p:nvPr>
            <p:custDataLst>
              <p:tags r:id="rId3"/>
            </p:custDataLst>
          </p:nvPr>
        </p:nvPicPr>
        <p:blipFill>
          <a:blip r:embed="rId4"/>
          <a:stretch>
            <a:fillRect/>
          </a:stretch>
        </p:blipFill>
        <p:spPr>
          <a:xfrm>
            <a:off x="9216390" y="201295"/>
            <a:ext cx="1895475" cy="485775"/>
          </a:xfrm>
          <a:prstGeom prst="rect">
            <a:avLst/>
          </a:prstGeom>
        </p:spPr>
      </p:pic>
      <p:sp>
        <p:nvSpPr>
          <p:cNvPr id="2" name="文本框 1"/>
          <p:cNvSpPr txBox="1"/>
          <p:nvPr/>
        </p:nvSpPr>
        <p:spPr>
          <a:xfrm>
            <a:off x="1007716" y="1957081"/>
            <a:ext cx="9649072" cy="3731278"/>
          </a:xfrm>
          <a:prstGeom prst="rect">
            <a:avLst/>
          </a:prstGeom>
          <a:noFill/>
        </p:spPr>
        <p:txBody>
          <a:bodyPr wrap="square">
            <a:spAutoFit/>
          </a:bodyPr>
          <a:lstStyle/>
          <a:p>
            <a:pPr marL="342900" indent="-342900" algn="just">
              <a:lnSpc>
                <a:spcPct val="150000"/>
              </a:lnSpc>
              <a:buFont typeface="Wingdings" panose="05000000000000000000" pitchFamily="2" charset="2"/>
              <a:buChar char="l"/>
              <a:defRPr/>
            </a:pPr>
            <a:r>
              <a:rPr lang="zh-CN" altLang="en-US" sz="2000" b="1" dirty="0">
                <a:solidFill>
                  <a:srgbClr val="C00000"/>
                </a:solidFill>
                <a:latin typeface="微软雅黑" panose="020B0503020204020204" pitchFamily="34" charset="-122"/>
                <a:ea typeface="微软雅黑" panose="020B0503020204020204" pitchFamily="34" charset="-122"/>
              </a:rPr>
              <a:t>基本思想</a:t>
            </a:r>
            <a:r>
              <a:rPr lang="zh-CN" altLang="en-US" sz="2000" dirty="0">
                <a:latin typeface="微软雅黑" panose="020B0503020204020204" pitchFamily="34" charset="-122"/>
                <a:ea typeface="微软雅黑" panose="020B0503020204020204" pitchFamily="34" charset="-122"/>
              </a:rPr>
              <a:t>：通过动态调整数字的位数，实现超越传统数字精度限制的高精度和灵活性，以满足复杂计算任务的需求</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defRPr/>
            </a:pPr>
            <a:r>
              <a:rPr lang="zh-CN" altLang="en-US" sz="2000" b="1" dirty="0">
                <a:solidFill>
                  <a:srgbClr val="C00000"/>
                </a:solidFill>
                <a:latin typeface="微软雅黑" panose="020B0503020204020204" pitchFamily="34" charset="-122"/>
                <a:ea typeface="微软雅黑" panose="020B0503020204020204" pitchFamily="34" charset="-122"/>
              </a:rPr>
              <a:t>核心特点</a:t>
            </a:r>
            <a:r>
              <a:rPr lang="zh-CN" altLang="en-US" sz="2000" dirty="0">
                <a:latin typeface="微软雅黑" panose="020B0503020204020204" pitchFamily="34" charset="-122"/>
                <a:ea typeface="微软雅黑" panose="020B0503020204020204" pitchFamily="34" charset="-122"/>
              </a:rPr>
              <a:t>：动态扩展性、高精度、内存限制</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defRPr/>
            </a:pPr>
            <a:r>
              <a:rPr lang="zh-CN" altLang="en-US" sz="2000" b="1" dirty="0">
                <a:solidFill>
                  <a:srgbClr val="C00000"/>
                </a:solidFill>
                <a:latin typeface="微软雅黑" panose="020B0503020204020204" pitchFamily="34" charset="-122"/>
                <a:ea typeface="微软雅黑" panose="020B0503020204020204" pitchFamily="34" charset="-122"/>
              </a:rPr>
              <a:t>方法</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动态内存分配：使用动态内存分配来存储数字</a:t>
            </a:r>
            <a:endParaRPr lang="en-US" altLang="zh-CN" sz="2000" dirty="0">
              <a:latin typeface="微软雅黑" panose="020B0503020204020204" pitchFamily="34" charset="-122"/>
              <a:ea typeface="微软雅黑" panose="020B0503020204020204" pitchFamily="34" charset="-122"/>
            </a:endParaRPr>
          </a:p>
          <a:p>
            <a:pPr marL="800100" lvl="1" indent="-34290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软件实现：实现</a:t>
            </a:r>
            <a:r>
              <a:rPr lang="en-US" altLang="zh-CN" sz="2000" dirty="0">
                <a:latin typeface="微软雅黑" panose="020B0503020204020204" pitchFamily="34" charset="-122"/>
                <a:ea typeface="微软雅黑" panose="020B0503020204020204" pitchFamily="34" charset="-122"/>
              </a:rPr>
              <a:t>APC</a:t>
            </a:r>
            <a:r>
              <a:rPr lang="zh-CN" altLang="en-US" sz="2000" dirty="0">
                <a:latin typeface="微软雅黑" panose="020B0503020204020204" pitchFamily="34" charset="-122"/>
                <a:ea typeface="微软雅黑" panose="020B0503020204020204" pitchFamily="34" charset="-122"/>
              </a:rPr>
              <a:t>通常依赖于专门的软件库，如</a:t>
            </a:r>
            <a:r>
              <a:rPr lang="en-US" altLang="zh-CN" sz="2000" dirty="0">
                <a:latin typeface="微软雅黑" panose="020B0503020204020204" pitchFamily="34" charset="-122"/>
                <a:ea typeface="微软雅黑" panose="020B0503020204020204" pitchFamily="34" charset="-122"/>
              </a:rPr>
              <a:t>GMP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MPFR</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MPC</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gn="just">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算法优化：大量数字位会增加计算复杂性，</a:t>
            </a:r>
            <a:r>
              <a:rPr lang="en-US" altLang="zh-CN" sz="2000" dirty="0">
                <a:latin typeface="微软雅黑" panose="020B0503020204020204" pitchFamily="34" charset="-122"/>
                <a:ea typeface="微软雅黑" panose="020B0503020204020204" pitchFamily="34" charset="-122"/>
              </a:rPr>
              <a:t>APC</a:t>
            </a:r>
            <a:r>
              <a:rPr lang="zh-CN" altLang="en-US" sz="2000" dirty="0">
                <a:latin typeface="微软雅黑" panose="020B0503020204020204" pitchFamily="34" charset="-122"/>
                <a:ea typeface="微软雅黑" panose="020B0503020204020204" pitchFamily="34" charset="-122"/>
              </a:rPr>
              <a:t>库经常使用优化算法来提高效率</a:t>
            </a:r>
            <a:endParaRPr lang="en-US" altLang="zh-CN" sz="20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47676" y="1084537"/>
            <a:ext cx="4543088" cy="581057"/>
          </a:xfrm>
          <a:prstGeom prst="rect">
            <a:avLst/>
          </a:prstGeom>
          <a:noFill/>
        </p:spPr>
        <p:txBody>
          <a:bodyPr wrap="square">
            <a:spAutoFit/>
          </a:bodyPr>
          <a:lstStyle/>
          <a:p>
            <a:pPr>
              <a:lnSpc>
                <a:spcPct val="150000"/>
              </a:lnSpc>
              <a:defRPr/>
            </a:pPr>
            <a:r>
              <a:rPr lang="zh-CN" altLang="en-US" sz="2400" b="1" dirty="0">
                <a:solidFill>
                  <a:srgbClr val="0E3193"/>
                </a:solidFill>
                <a:latin typeface="微软雅黑" panose="020B0503020204020204" pitchFamily="34" charset="-122"/>
                <a:ea typeface="微软雅黑" panose="020B0503020204020204" pitchFamily="34" charset="-122"/>
                <a:sym typeface="+mn-ea"/>
              </a:rPr>
              <a:t>任意精度计算（</a:t>
            </a:r>
            <a:r>
              <a:rPr lang="en-US" altLang="zh-CN" sz="2400" b="1" dirty="0">
                <a:solidFill>
                  <a:srgbClr val="0E3193"/>
                </a:solidFill>
                <a:latin typeface="微软雅黑" panose="020B0503020204020204" pitchFamily="34" charset="-122"/>
                <a:ea typeface="微软雅黑" panose="020B0503020204020204" pitchFamily="34" charset="-122"/>
                <a:sym typeface="+mn-ea"/>
              </a:rPr>
              <a:t>APC</a:t>
            </a:r>
            <a:r>
              <a:rPr lang="zh-CN" altLang="en-US" sz="2400" b="1" dirty="0">
                <a:solidFill>
                  <a:srgbClr val="0E3193"/>
                </a:solidFill>
                <a:latin typeface="微软雅黑" panose="020B0503020204020204" pitchFamily="34" charset="-122"/>
                <a:ea typeface="微软雅黑" panose="020B0503020204020204" pitchFamily="34" charset="-122"/>
                <a:sym typeface="+mn-ea"/>
              </a:rPr>
              <a:t>）</a:t>
            </a:r>
            <a:endParaRPr kumimoji="0" lang="en-US" altLang="zh-CN" sz="2400" b="1" i="0" u="none" strike="noStrike" kern="1200" cap="none" normalizeH="0" baseline="0" noProof="0" dirty="0">
              <a:ln>
                <a:noFill/>
              </a:ln>
              <a:solidFill>
                <a:srgbClr val="0E3193"/>
              </a:solidFill>
              <a:effectLst/>
              <a:uLnTx/>
              <a:uFillTx/>
              <a:latin typeface="微软雅黑" panose="020B0503020204020204" pitchFamily="34" charset="-122"/>
              <a:ea typeface="微软雅黑" panose="020B0503020204020204" pitchFamily="34" charset="-122"/>
            </a:endParaRPr>
          </a:p>
        </p:txBody>
      </p:sp>
    </p:spTree>
    <p:custDataLst>
      <p:tags r:id="rId5"/>
    </p:custDataLst>
  </p:cSld>
  <p:clrMapOvr>
    <a:masterClrMapping/>
  </p:clrMapOvr>
  <p:transition spd="med">
    <p:push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432010" y="864059"/>
            <a:ext cx="10656242" cy="120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5" name="文本框 6"/>
          <p:cNvSpPr txBox="1"/>
          <p:nvPr>
            <p:custDataLst>
              <p:tags r:id="rId2"/>
            </p:custDataLst>
          </p:nvPr>
        </p:nvSpPr>
        <p:spPr>
          <a:xfrm>
            <a:off x="432010" y="144043"/>
            <a:ext cx="10656242" cy="576013"/>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base" latinLnBrk="0" hangingPunct="1">
              <a:lnSpc>
                <a:spcPct val="100000"/>
              </a:lnSpc>
              <a:spcBef>
                <a:spcPts val="0"/>
              </a:spcBef>
              <a:spcAft>
                <a:spcPts val="0"/>
              </a:spcAft>
              <a:buClrTx/>
              <a:buSzPct val="100000"/>
              <a:buFont typeface="Arial" panose="020B0604020202020204" pitchFamily="34" charset="0"/>
              <a:buNone/>
              <a:defRPr/>
            </a:pP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第</a:t>
            </a:r>
            <a:r>
              <a:rPr kumimoji="0" lang="en-US" altLang="zh-CN"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2</a:t>
            </a:r>
            <a:r>
              <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rPr>
              <a:t>章 数据表示与指令系统</a:t>
            </a:r>
            <a:endParaRPr kumimoji="0" lang="zh-CN" altLang="en-US" sz="3400" b="1" i="0" u="none" strike="noStrike" kern="1200" cap="none" spc="0" normalizeH="0" baseline="0" noProof="0" dirty="0">
              <a:ln>
                <a:noFill/>
              </a:ln>
              <a:solidFill>
                <a:srgbClr val="294A5A">
                  <a:lumMod val="75000"/>
                </a:srgbClr>
              </a:solidFill>
              <a:effectLst/>
              <a:uLnTx/>
              <a:uFillTx/>
              <a:latin typeface="Arial" panose="020B0604020202020204" pitchFamily="34" charset="0"/>
              <a:ea typeface="微软雅黑" panose="020B0503020204020204" pitchFamily="34" charset="-122"/>
              <a:sym typeface="+mn-ea"/>
            </a:endParaRPr>
          </a:p>
        </p:txBody>
      </p:sp>
      <p:sp>
        <p:nvSpPr>
          <p:cNvPr id="11" name="序号1" descr="e7d195523061f1c08d347f6bf0421bdacd46f3c1815d51b81E1CE79090F8942429A56C6AE2B3163BABA1A3FCE285BEC4FF43A5085572A94AD2C0A17AE448F24FA68DD62479D8C0666FEB6710638384D2ED817A4F5797E348394E13AA4D405A6090FC5A3A108D834694539815BA3508E71FBEF5C49F4C764656C2053DD0B8FEA68254E67435733C3AA675A5DA722F51B5"/>
          <p:cNvSpPr txBox="1"/>
          <p:nvPr>
            <p:custDataLst>
              <p:tags r:id="rId3"/>
            </p:custDataLst>
          </p:nvPr>
        </p:nvSpPr>
        <p:spPr>
          <a:xfrm>
            <a:off x="1173579" y="6174912"/>
            <a:ext cx="483165" cy="418662"/>
          </a:xfrm>
          <a:prstGeom prst="rect">
            <a:avLst/>
          </a:prstGeom>
          <a:noFill/>
        </p:spPr>
        <p:txBody>
          <a:bodyPr wrap="square" rtlCol="0" anchor="ctr">
            <a:norm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rPr>
              <a:t>9</a:t>
            </a:r>
            <a:endParaRPr kumimoji="0" lang="en-US" sz="1890" b="0" i="0" u="none" strike="noStrike" kern="1200" cap="none" spc="30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ontserrat Black"/>
            </a:endParaRPr>
          </a:p>
        </p:txBody>
      </p:sp>
      <p:pic>
        <p:nvPicPr>
          <p:cNvPr id="12" name="图片 11" descr="微信截图_20240112211134"/>
          <p:cNvPicPr>
            <a:picLocks noChangeAspect="1"/>
          </p:cNvPicPr>
          <p:nvPr>
            <p:custDataLst>
              <p:tags r:id="rId4"/>
            </p:custDataLst>
          </p:nvPr>
        </p:nvPicPr>
        <p:blipFill>
          <a:blip r:embed="rId5"/>
          <a:stretch>
            <a:fillRect/>
          </a:stretch>
        </p:blipFill>
        <p:spPr>
          <a:xfrm>
            <a:off x="9216390" y="201295"/>
            <a:ext cx="1895475" cy="485775"/>
          </a:xfrm>
          <a:prstGeom prst="rect">
            <a:avLst/>
          </a:prstGeom>
        </p:spPr>
      </p:pic>
      <p:sp>
        <p:nvSpPr>
          <p:cNvPr id="4" name="矩形 3"/>
          <p:cNvSpPr/>
          <p:nvPr>
            <p:custDataLst>
              <p:tags r:id="rId6"/>
            </p:custDataLst>
          </p:nvPr>
        </p:nvSpPr>
        <p:spPr>
          <a:xfrm flipH="1">
            <a:off x="431652" y="541264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custDataLst>
              <p:tags r:id="rId7"/>
            </p:custDataLst>
          </p:nvPr>
        </p:nvSpPr>
        <p:spPr>
          <a:xfrm flipH="1">
            <a:off x="429112" y="4949502"/>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custDataLst>
              <p:tags r:id="rId8"/>
            </p:custDataLst>
          </p:nvPr>
        </p:nvSpPr>
        <p:spPr>
          <a:xfrm flipH="1">
            <a:off x="430382" y="4506907"/>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custDataLst>
              <p:tags r:id="rId9"/>
            </p:custDataLst>
          </p:nvPr>
        </p:nvSpPr>
        <p:spPr>
          <a:xfrm flipH="1">
            <a:off x="432287" y="3585718"/>
            <a:ext cx="10562590" cy="889762"/>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custDataLst>
              <p:tags r:id="rId10"/>
            </p:custDataLst>
          </p:nvPr>
        </p:nvSpPr>
        <p:spPr>
          <a:xfrm flipH="1">
            <a:off x="431652" y="1459866"/>
            <a:ext cx="10562590" cy="2104261"/>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custDataLst>
              <p:tags r:id="rId11"/>
            </p:custDataLst>
          </p:nvPr>
        </p:nvSpPr>
        <p:spPr>
          <a:xfrm flipH="1">
            <a:off x="432287" y="1017270"/>
            <a:ext cx="10562590" cy="419735"/>
          </a:xfrm>
          <a:prstGeom prst="rect">
            <a:avLst/>
          </a:prstGeom>
          <a:solidFill>
            <a:srgbClr val="4472C4"/>
          </a:solidFill>
          <a:ln>
            <a:noFill/>
          </a:ln>
          <a:effectLst>
            <a:outerShdw blurRad="63500" algn="ctr" rotWithShape="0">
              <a:schemeClr val="tx1">
                <a:lumMod val="50000"/>
                <a:lumOff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20000"/>
              </a:lnSpc>
            </a:pPr>
            <a:endParaRPr kumimoji="1" lang="zh-CN" altLang="en-US" sz="1510"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nvSpPr>
        <p:spPr>
          <a:xfrm>
            <a:off x="933937" y="1007745"/>
            <a:ext cx="6146165" cy="451485"/>
          </a:xfrm>
          <a:prstGeom prst="rect">
            <a:avLst/>
          </a:prstGeom>
          <a:noFill/>
        </p:spPr>
        <p:txBody>
          <a:bodyPr wrap="square" rtlCol="0" anchor="t">
            <a:noAutofit/>
          </a:bodyPr>
          <a:lstStyle/>
          <a:p>
            <a:pPr>
              <a:lnSpc>
                <a:spcPct val="120000"/>
              </a:lnSpc>
            </a:pPr>
            <a:r>
              <a:rPr lang="en-US" altLang="zh-CN" b="1" dirty="0">
                <a:solidFill>
                  <a:schemeClr val="accent2"/>
                </a:solidFill>
                <a:latin typeface="微软雅黑" panose="020B0503020204020204" pitchFamily="34" charset="-122"/>
                <a:ea typeface="微软雅黑" panose="020B0503020204020204" pitchFamily="34" charset="-122"/>
              </a:rPr>
              <a:t>2.1 </a:t>
            </a:r>
            <a:r>
              <a:rPr lang="zh-CN" altLang="en-US" b="1" dirty="0">
                <a:solidFill>
                  <a:schemeClr val="accent2"/>
                </a:solidFill>
                <a:latin typeface="微软雅黑" panose="020B0503020204020204" pitchFamily="34" charset="-122"/>
                <a:ea typeface="微软雅黑" panose="020B0503020204020204" pitchFamily="34" charset="-122"/>
              </a:rPr>
              <a:t>数据表示</a:t>
            </a:r>
            <a:endParaRPr lang="en-US" altLang="zh-CN" b="1" dirty="0">
              <a:solidFill>
                <a:schemeClr val="accent2"/>
              </a:solidFill>
              <a:latin typeface="微软雅黑" panose="020B0503020204020204" pitchFamily="34" charset="-122"/>
              <a:ea typeface="微软雅黑" panose="020B0503020204020204" pitchFamily="34" charset="-122"/>
            </a:endParaRPr>
          </a:p>
          <a:p>
            <a:pPr eaLnBrk="1" latinLnBrk="0" hangingPunct="1">
              <a:lnSpc>
                <a:spcPct val="120000"/>
              </a:lnSpc>
            </a:pPr>
            <a:endParaRPr lang="zh-CN" altLang="en-US" dirty="0">
              <a:solidFill>
                <a:schemeClr val="accent2"/>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1221969" y="1459865"/>
            <a:ext cx="5765800" cy="2317109"/>
          </a:xfrm>
          <a:prstGeom prst="rect">
            <a:avLst/>
          </a:prstGeom>
          <a:noFill/>
        </p:spPr>
        <p:txBody>
          <a:bodyPr wrap="square" rtlCol="0" anchor="t">
            <a:spAutoFit/>
          </a:bodyPr>
          <a:lstStyle/>
          <a:p>
            <a:pPr eaLnBrk="1" latinLnBrk="0" hangingPunct="1">
              <a:lnSpc>
                <a:spcPct val="120000"/>
              </a:lnSpc>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2.1.1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数据表示与数据结构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软硬件划分问题的讨论</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算法层：图、树、链表、堆栈、向量（数据结构）</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高级语言层：向量、数组、指针</a:t>
            </a:r>
            <a:endParaRPr lang="en-US" altLang="zh-CN" sz="1600" b="1" dirty="0">
              <a:solidFill>
                <a:schemeClr val="accent2"/>
              </a:solidFill>
              <a:latin typeface="微软雅黑" panose="020B0503020204020204" pitchFamily="34" charset="-122"/>
              <a:ea typeface="微软雅黑" panose="020B0503020204020204" pitchFamily="34" charset="-122"/>
              <a:sym typeface="+mn-ea"/>
            </a:endParaRPr>
          </a:p>
          <a:p>
            <a:pPr marL="1206500" lvl="2" indent="-342900" eaLnBrk="1" latinLnBrk="0" hangingPunct="1">
              <a:lnSpc>
                <a:spcPct val="120000"/>
              </a:lnSpc>
              <a:buFont typeface="Arial" panose="020B0604020202020204" pitchFamily="34" charset="0"/>
              <a:buChar char="•"/>
            </a:pPr>
            <a:r>
              <a:rPr lang="zh-CN" altLang="en-US" sz="1600" b="1" dirty="0">
                <a:solidFill>
                  <a:schemeClr val="accent2"/>
                </a:solidFill>
                <a:latin typeface="微软雅黑" panose="020B0503020204020204" pitchFamily="34" charset="-122"/>
                <a:ea typeface="微软雅黑" panose="020B0503020204020204" pitchFamily="34" charset="-122"/>
                <a:sym typeface="+mn-ea"/>
              </a:rPr>
              <a:t>机器语言层：数据表示</a:t>
            </a:r>
            <a:endParaRPr lang="zh-CN" altLang="en-US" sz="16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计算机信息加工的各个步骤和阶段</a:t>
            </a:r>
            <a:endParaRPr lang="en-US" altLang="zh-CN" sz="1800" b="1" dirty="0">
              <a:solidFill>
                <a:schemeClr val="accent2"/>
              </a:solidFill>
              <a:latin typeface="微软雅黑" panose="020B0503020204020204" pitchFamily="34" charset="-122"/>
              <a:ea typeface="微软雅黑" panose="020B0503020204020204" pitchFamily="34" charset="-122"/>
            </a:endParaRPr>
          </a:p>
          <a:p>
            <a:pPr marL="0" lvl="1" indent="0" eaLnBrk="1" latinLnBrk="0" hangingPunct="1">
              <a:lnSpc>
                <a:spcPct val="120000"/>
              </a:lnSpc>
              <a:buClr>
                <a:schemeClr val="tx1"/>
              </a:buClr>
              <a:buFont typeface="Wingdings" panose="05000000000000000000" pitchFamily="2" charset="2"/>
              <a:buNone/>
            </a:pPr>
            <a:endParaRPr lang="en-US" altLang="zh-CN"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6" name="文本框 15"/>
          <p:cNvSpPr txBox="1"/>
          <p:nvPr/>
        </p:nvSpPr>
        <p:spPr>
          <a:xfrm>
            <a:off x="1220064" y="4506907"/>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2.1.3  </a:t>
            </a:r>
            <a:r>
              <a:rPr lang="zh-CN" altLang="en-US" sz="1800" b="1" dirty="0">
                <a:solidFill>
                  <a:schemeClr val="accent2"/>
                </a:solidFill>
                <a:latin typeface="微软雅黑" panose="020B0503020204020204" pitchFamily="34" charset="-122"/>
                <a:ea typeface="微软雅黑" panose="020B0503020204020204" pitchFamily="34" charset="-122"/>
                <a:sym typeface="+mn-ea"/>
              </a:rPr>
              <a:t>引入数据表示的原则</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8" name="文本框 17"/>
          <p:cNvSpPr txBox="1"/>
          <p:nvPr/>
        </p:nvSpPr>
        <p:spPr>
          <a:xfrm>
            <a:off x="1221969" y="5391050"/>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2.1.5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浮点数尾数的下溢处理方法</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1221334" y="3625890"/>
            <a:ext cx="9435454" cy="728982"/>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2.1.2  </a:t>
            </a:r>
            <a:r>
              <a:rPr lang="zh-CN" altLang="en-US" sz="1800" b="1" dirty="0">
                <a:solidFill>
                  <a:schemeClr val="accent2"/>
                </a:solidFill>
                <a:latin typeface="微软雅黑" panose="020B0503020204020204" pitchFamily="34" charset="-122"/>
                <a:ea typeface="微软雅黑" panose="020B0503020204020204" pitchFamily="34" charset="-122"/>
                <a:sym typeface="+mn-ea"/>
              </a:rPr>
              <a:t>高级数据表示</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a:p>
            <a:pPr marL="774700" lvl="1" indent="-342900" eaLnBrk="1" latinLnBrk="0" hangingPunct="1">
              <a:lnSpc>
                <a:spcPct val="120000"/>
              </a:lnSpc>
              <a:buFont typeface="Wingdings" panose="05000000000000000000" charset="0"/>
              <a:buChar char="Ø"/>
            </a:pPr>
            <a:r>
              <a:rPr lang="zh-CN" altLang="en-US" sz="1800" b="1" dirty="0">
                <a:solidFill>
                  <a:schemeClr val="accent2"/>
                </a:solidFill>
                <a:latin typeface="微软雅黑" panose="020B0503020204020204" pitchFamily="34" charset="-122"/>
                <a:ea typeface="微软雅黑" panose="020B0503020204020204" pitchFamily="34" charset="-122"/>
                <a:sym typeface="+mn-ea"/>
              </a:rPr>
              <a:t>存储器一维线性的存储结构与要求经常使用的多维离散数据结构有着很大的差距</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1221969" y="4971568"/>
            <a:ext cx="5765800" cy="396583"/>
          </a:xfrm>
          <a:prstGeom prst="rect">
            <a:avLst/>
          </a:prstGeom>
          <a:noFill/>
        </p:spPr>
        <p:txBody>
          <a:bodyPr wrap="square" rtlCol="0" anchor="t">
            <a:spAutoFit/>
          </a:bodyPr>
          <a:lstStyle/>
          <a:p>
            <a:pPr marL="0" lvl="1" indent="0" eaLnBrk="1" latinLnBrk="0" hangingPunct="1">
              <a:lnSpc>
                <a:spcPct val="120000"/>
              </a:lnSpc>
              <a:buClr>
                <a:schemeClr val="tx1"/>
              </a:buClr>
              <a:buFont typeface="Wingdings" panose="05000000000000000000" pitchFamily="2" charset="2"/>
              <a:buNone/>
            </a:pPr>
            <a:r>
              <a:rPr lang="en-US" altLang="zh-CN" sz="1800" b="1" dirty="0">
                <a:solidFill>
                  <a:schemeClr val="accent2"/>
                </a:solidFill>
                <a:latin typeface="微软雅黑" panose="020B0503020204020204" pitchFamily="34" charset="-122"/>
                <a:ea typeface="微软雅黑" panose="020B0503020204020204" pitchFamily="34" charset="-122"/>
                <a:sym typeface="+mn-ea"/>
              </a:rPr>
              <a:t>2.1.4  </a:t>
            </a:r>
            <a:r>
              <a:rPr lang="zh-CN" altLang="en-US" sz="1800" b="1" dirty="0">
                <a:solidFill>
                  <a:schemeClr val="accent2"/>
                </a:solidFill>
                <a:latin typeface="微软雅黑" panose="020B0503020204020204" pitchFamily="34" charset="-122"/>
                <a:ea typeface="微软雅黑" panose="020B0503020204020204" pitchFamily="34" charset="-122"/>
                <a:sym typeface="+mn-ea"/>
              </a:rPr>
              <a:t>浮点数尾数基值的选择技术</a:t>
            </a:r>
            <a:endParaRPr lang="zh-CN" altLang="en-US" sz="1800" b="1" dirty="0">
              <a:solidFill>
                <a:schemeClr val="accent2"/>
              </a:solidFill>
              <a:latin typeface="微软雅黑" panose="020B0503020204020204" pitchFamily="34" charset="-122"/>
              <a:ea typeface="微软雅黑" panose="020B0503020204020204" pitchFamily="34" charset="-122"/>
              <a:sym typeface="+mn-ea"/>
            </a:endParaRPr>
          </a:p>
        </p:txBody>
      </p:sp>
    </p:spTree>
    <p:custDataLst>
      <p:tags r:id="rId12"/>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35" y="1945640"/>
            <a:ext cx="11520805" cy="2862580"/>
          </a:xfrm>
          <a:prstGeom prst="rect">
            <a:avLst/>
          </a:prstGeom>
          <a:solidFill>
            <a:srgbClr val="003164">
              <a:alpha val="80000"/>
            </a:srgb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a:ln>
                  <a:noFill/>
                </a:ln>
                <a:solidFill>
                  <a:srgbClr val="99CC39"/>
                </a:solidFill>
                <a:effectLst/>
                <a:uLnTx/>
                <a:uFillTx/>
                <a:latin typeface="Arial" panose="020B0604020202020204"/>
                <a:ea typeface="微软雅黑" panose="020B0503020204020204" pitchFamily="34" charset="-122"/>
                <a:cs typeface="+mn-cs"/>
              </a:rPr>
              <a:t>         </a:t>
            </a:r>
            <a:endParaRPr kumimoji="0" lang="en-US" altLang="zh-CN" sz="1800" b="0" i="0" u="none" strike="noStrike" kern="1200" cap="none" spc="0" normalizeH="0" baseline="0" noProof="0">
              <a:ln>
                <a:noFill/>
              </a:ln>
              <a:solidFill>
                <a:srgbClr val="99CC39"/>
              </a:solidFill>
              <a:effectLst/>
              <a:uLnTx/>
              <a:uFillTx/>
              <a:latin typeface="Arial" panose="020B0604020202020204"/>
              <a:ea typeface="微软雅黑" panose="020B0503020204020204" pitchFamily="34" charset="-122"/>
              <a:cs typeface="+mn-cs"/>
            </a:endParaRPr>
          </a:p>
        </p:txBody>
      </p:sp>
      <p:sp>
        <p:nvSpPr>
          <p:cNvPr id="695298" name="标题 695297"/>
          <p:cNvSpPr>
            <a:spLocks noGrp="1"/>
          </p:cNvSpPr>
          <p:nvPr>
            <p:ph type="ctrTitle"/>
          </p:nvPr>
        </p:nvSpPr>
        <p:spPr>
          <a:xfrm>
            <a:off x="3599670" y="2950983"/>
            <a:ext cx="10368889" cy="600016"/>
          </a:xfrm>
        </p:spPr>
        <p:txBody>
          <a:bodyPr anchor="ctr" anchorCtr="0"/>
          <a:lstStyle/>
          <a:p>
            <a:pPr defTabSz="914400">
              <a:buSzTx/>
              <a:buFontTx/>
              <a:buNone/>
            </a:pPr>
            <a:r>
              <a:rPr lang="en-US" altLang="zh-CN" sz="5400" b="1" kern="1200" baseline="0">
                <a:solidFill>
                  <a:schemeClr val="accent2"/>
                </a:solidFill>
                <a:latin typeface="Verdana" panose="020B0604030504040204" pitchFamily="34" charset="0"/>
                <a:ea typeface="楷体_GB2312" pitchFamily="49" charset="-122"/>
              </a:rPr>
              <a:t>Thank you</a:t>
            </a:r>
            <a:endParaRPr lang="en-US" altLang="zh-CN" sz="5400" b="1" kern="1200" baseline="0">
              <a:solidFill>
                <a:schemeClr val="accent2"/>
              </a:solidFill>
              <a:latin typeface="Verdana" panose="020B0604030504040204" pitchFamily="34" charset="0"/>
              <a:ea typeface="楷体_GB2312" pitchFamily="49" charset="-122"/>
            </a:endParaRPr>
          </a:p>
        </p:txBody>
      </p:sp>
    </p:spTree>
  </p:cSld>
  <p:clrMapOvr>
    <a:masterClrMapping/>
  </p:clrMapOvr>
  <p:transition>
    <p:wipe dir="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00.xml><?xml version="1.0" encoding="utf-8"?>
<p:tagLst xmlns:p="http://schemas.openxmlformats.org/presentationml/2006/main">
  <p:tag name="KSO_WM_UNIT_VALUE" val="127*144"/>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11714_3*l_h_x*1_2_1"/>
  <p:tag name="KSO_WM_TEMPLATE_CATEGORY" val="diagram"/>
  <p:tag name="KSO_WM_TEMPLATE_INDEX" val="20211714"/>
  <p:tag name="KSO_WM_UNIT_LAYERLEVEL" val="1_1_1"/>
  <p:tag name="KSO_WM_TAG_VERSION" val="1.0"/>
  <p:tag name="KSO_WM_BEAUTIFY_FLAG" val="#wm#"/>
  <p:tag name="KSO_WM_UNIT_USESOURCEFORMAT_APPLY" val="0"/>
</p:tagLst>
</file>

<file path=ppt/tags/tag10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1714_3*l_h_f*1_2_1"/>
  <p:tag name="KSO_WM_TEMPLATE_CATEGORY" val="diagram"/>
  <p:tag name="KSO_WM_TEMPLATE_INDEX" val="20211714"/>
  <p:tag name="KSO_WM_UNIT_LAYERLEVEL" val="1_1_1"/>
  <p:tag name="KSO_WM_TAG_VERSION" val="1.0"/>
  <p:tag name="KSO_WM_BEAUTIFY_FLAG" val="#wm#"/>
  <p:tag name="KSO_WM_UNIT_PRESET_TEXT" val="单击此处输入你的正文，准确理解您传达的信息。单击此处输入你的正文，准确理解您传达的信息。单击此处输入你的正文"/>
  <p:tag name="KSO_WM_UNIT_TEXT_FILL_FORE_SCHEMECOLOR_INDEX_BRIGHTNESS" val="0.25"/>
  <p:tag name="KSO_WM_UNIT_TEXT_FILL_FORE_SCHEMECOLOR_INDEX" val="13"/>
  <p:tag name="KSO_WM_UNIT_TEXT_FILL_TYPE" val="1"/>
  <p:tag name="KSO_WM_UNIT_USESOURCEFORMAT_APPLY" val="0"/>
</p:tagLst>
</file>

<file path=ppt/tags/tag102.xml><?xml version="1.0" encoding="utf-8"?>
<p:tagLst xmlns:p="http://schemas.openxmlformats.org/presentationml/2006/main">
  <p:tag name="KSO_WM_UNIT_VALUE" val="129*144"/>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11714_3*l_h_x*1_3_1"/>
  <p:tag name="KSO_WM_TEMPLATE_CATEGORY" val="diagram"/>
  <p:tag name="KSO_WM_TEMPLATE_INDEX" val="20211714"/>
  <p:tag name="KSO_WM_UNIT_LAYERLEVEL" val="1_1_1"/>
  <p:tag name="KSO_WM_TAG_VERSION" val="1.0"/>
  <p:tag name="KSO_WM_BEAUTIFY_FLAG" val="#wm#"/>
  <p:tag name="KSO_WM_UNIT_USESOURCEFORMAT_APPLY" val="0"/>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1714_3*l_h_i*1_3_1"/>
  <p:tag name="KSO_WM_TEMPLATE_CATEGORY" val="diagram"/>
  <p:tag name="KSO_WM_TEMPLATE_INDEX" val="20211714"/>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0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1714_3*l_h_f*1_3_1"/>
  <p:tag name="KSO_WM_TEMPLATE_CATEGORY" val="diagram"/>
  <p:tag name="KSO_WM_TEMPLATE_INDEX" val="20211714"/>
  <p:tag name="KSO_WM_UNIT_LAYERLEVEL" val="1_1_1"/>
  <p:tag name="KSO_WM_TAG_VERSION" val="1.0"/>
  <p:tag name="KSO_WM_BEAUTIFY_FLAG" val="#wm#"/>
  <p:tag name="KSO_WM_UNIT_PRESET_TEXT" val="单击此处输入你的正文，准确理解您传达的信息。单击此处输入你的正文，准确理解您传达的信息。单击此处输入你的正文"/>
  <p:tag name="KSO_WM_UNIT_TEXT_FILL_FORE_SCHEMECOLOR_INDEX_BRIGHTNESS" val="0.25"/>
  <p:tag name="KSO_WM_UNIT_TEXT_FILL_FORE_SCHEMECOLOR_INDEX" val="13"/>
  <p:tag name="KSO_WM_UNIT_TEXT_FILL_TYPE" val="1"/>
  <p:tag name="KSO_WM_UNIT_USESOURCEFORMAT_APPLY" val="0"/>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1714_3*l_h_i*1_3_2"/>
  <p:tag name="KSO_WM_TEMPLATE_CATEGORY" val="diagram"/>
  <p:tag name="KSO_WM_TEMPLATE_INDEX" val="2021171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1714_3*l_h_i*1_4_1"/>
  <p:tag name="KSO_WM_TEMPLATE_CATEGORY" val="diagram"/>
  <p:tag name="KSO_WM_TEMPLATE_INDEX" val="20211714"/>
  <p:tag name="KSO_WM_UNIT_LAYERLEVEL" val="1_1_1"/>
  <p:tag name="KSO_WM_TAG_VERSION" val="1.0"/>
  <p:tag name="KSO_WM_BEAUTIFY_FLAG" val="#wm#"/>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0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1714_3*l_h_f*1_4_1"/>
  <p:tag name="KSO_WM_TEMPLATE_CATEGORY" val="diagram"/>
  <p:tag name="KSO_WM_TEMPLATE_INDEX" val="20211714"/>
  <p:tag name="KSO_WM_UNIT_LAYERLEVEL" val="1_1_1"/>
  <p:tag name="KSO_WM_TAG_VERSION" val="1.0"/>
  <p:tag name="KSO_WM_BEAUTIFY_FLAG" val="#wm#"/>
  <p:tag name="KSO_WM_UNIT_PRESET_TEXT" val="单击此处输入你的正文，准确理解您传达的信息。单击此处输入你的正文，准确理解您传达的信息。单击此处输入你的正文"/>
  <p:tag name="KSO_WM_UNIT_TEXT_FILL_FORE_SCHEMECOLOR_INDEX_BRIGHTNESS" val="0.25"/>
  <p:tag name="KSO_WM_UNIT_TEXT_FILL_FORE_SCHEMECOLOR_INDEX" val="13"/>
  <p:tag name="KSO_WM_UNIT_TEXT_FILL_TYPE" val="1"/>
  <p:tag name="KSO_WM_UNIT_USESOURCEFORMAT_APPLY" val="0"/>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1714_3*l_h_i*1_4_2"/>
  <p:tag name="KSO_WM_TEMPLATE_CATEGORY" val="diagram"/>
  <p:tag name="KSO_WM_TEMPLATE_INDEX" val="20211714"/>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3&quot;,&quot;maxSize&quot;:{&quot;size1&quot;:20},&quot;minSize&quot;:{&quot;size1&quot;:11.2},&quot;normalSize&quot;:{&quot;size1&quot;:11.2},&quot;subLayout&quot;:[{&quot;id&quot;:&quot;2024-01-16T14:29:33&quot;,&quot;margin&quot;:{&quot;bottom&quot;:0.025999998673796654,&quot;left&quot;:1.2699999809265137,&quot;right&quot;:1.2699999809265137,&quot;top&quot;:0.4230000376701355},&quot;type&quot;:0},{&quot;id&quot;:&quot;2024-01-16T14:29: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85_4*l_h_i*1_1_2"/>
  <p:tag name="KSO_WM_TEMPLATE_CATEGORY" val="diagram"/>
  <p:tag name="KSO_WM_TEMPLATE_INDEX" val="20205585"/>
  <p:tag name="KSO_WM_UNIT_LAYERLEVEL" val="1_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85_4*l_h_i*1_1_1"/>
  <p:tag name="KSO_WM_TEMPLATE_CATEGORY" val="diagram"/>
  <p:tag name="KSO_WM_TEMPLATE_INDEX" val="2020558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85_4*l_h_f*1_1_1"/>
  <p:tag name="KSO_WM_TEMPLATE_CATEGORY" val="diagram"/>
  <p:tag name="KSO_WM_TEMPLATE_INDEX" val="20205585"/>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85_4*l_h_i*1_2_2"/>
  <p:tag name="KSO_WM_TEMPLATE_CATEGORY" val="diagram"/>
  <p:tag name="KSO_WM_TEMPLATE_INDEX" val="20205585"/>
  <p:tag name="KSO_WM_UNIT_LAYERLEVEL" val="1_1_1"/>
  <p:tag name="KSO_WM_TAG_VERSION" val="1.0"/>
  <p:tag name="KSO_WM_BEAUTIFY_FLAG" val="#wm#"/>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85_4*l_h_i*1_2_1"/>
  <p:tag name="KSO_WM_TEMPLATE_CATEGORY" val="diagram"/>
  <p:tag name="KSO_WM_TEMPLATE_INDEX" val="20205585"/>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1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85_4*l_h_f*1_2_1"/>
  <p:tag name="KSO_WM_TEMPLATE_CATEGORY" val="diagram"/>
  <p:tag name="KSO_WM_TEMPLATE_INDEX" val="20205585"/>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5585_4*l_h_i*1_3_2"/>
  <p:tag name="KSO_WM_TEMPLATE_CATEGORY" val="diagram"/>
  <p:tag name="KSO_WM_TEMPLATE_INDEX" val="20205585"/>
  <p:tag name="KSO_WM_UNIT_LAYERLEVEL" val="1_1_1"/>
  <p:tag name="KSO_WM_TAG_VERSION" val="1.0"/>
  <p:tag name="KSO_WM_BEAUTIFY_FLAG" val="#wm#"/>
  <p:tag name="KSO_WM_UNIT_FILL_FORE_SCHEMECOLOR_INDEX_BRIGHTNESS" val="-0.25"/>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20&quot;,&quot;maxSize&quot;:{&quot;size1&quot;:20},&quot;minSize&quot;:{&quot;size1&quot;:11.2},&quot;normalSize&quot;:{&quot;size1&quot;:11.2},&quot;subLayout&quot;:[{&quot;id&quot;:&quot;2024-01-16T14:29:20&quot;,&quot;margin&quot;:{&quot;bottom&quot;:0.025999998673796654,&quot;left&quot;:1.2699999809265137,&quot;right&quot;:1.2699999809265137,&quot;top&quot;:0.4230000376701355},&quot;type&quot;:0},{&quot;id&quot;:&quot;2024-01-16T14:29:20&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585_4*l_h_i*1_3_1"/>
  <p:tag name="KSO_WM_TEMPLATE_CATEGORY" val="diagram"/>
  <p:tag name="KSO_WM_TEMPLATE_INDEX" val="20205585"/>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585_4*l_h_f*1_3_1"/>
  <p:tag name="KSO_WM_TEMPLATE_CATEGORY" val="diagram"/>
  <p:tag name="KSO_WM_TEMPLATE_INDEX" val="20205585"/>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05585_4*l_h_i*1_4_2"/>
  <p:tag name="KSO_WM_TEMPLATE_CATEGORY" val="diagram"/>
  <p:tag name="KSO_WM_TEMPLATE_INDEX" val="20205585"/>
  <p:tag name="KSO_WM_UNIT_LAYERLEVEL" val="1_1_1"/>
  <p:tag name="KSO_WM_TAG_VERSION" val="1.0"/>
  <p:tag name="KSO_WM_BEAUTIFY_FLAG" val="#wm#"/>
  <p:tag name="KSO_WM_UNIT_FILL_FORE_SCHEMECOLOR_INDEX_BRIGHTNESS" val="-0.25"/>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585_4*l_h_i*1_4_1"/>
  <p:tag name="KSO_WM_TEMPLATE_CATEGORY" val="diagram"/>
  <p:tag name="KSO_WM_TEMPLATE_INDEX" val="20205585"/>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2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585_4*l_h_f*1_4_1"/>
  <p:tag name="KSO_WM_TEMPLATE_CATEGORY" val="diagram"/>
  <p:tag name="KSO_WM_TEMPLATE_INDEX" val="20205585"/>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05585_4*l_h_i*1_5_2"/>
  <p:tag name="KSO_WM_TEMPLATE_CATEGORY" val="diagram"/>
  <p:tag name="KSO_WM_TEMPLATE_INDEX" val="20205585"/>
  <p:tag name="KSO_WM_UNIT_LAYERLEVEL" val="1_1_1"/>
  <p:tag name="KSO_WM_TAG_VERSION" val="1.0"/>
  <p:tag name="KSO_WM_BEAUTIFY_FLAG" val="#wm#"/>
  <p:tag name="KSO_WM_UNIT_FILL_FORE_SCHEMECOLOR_INDEX_BRIGHTNESS" val="-0.25"/>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05585_4*l_h_i*1_5_1"/>
  <p:tag name="KSO_WM_TEMPLATE_CATEGORY" val="diagram"/>
  <p:tag name="KSO_WM_TEMPLATE_INDEX" val="20205585"/>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2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05585_4*l_h_f*1_5_1"/>
  <p:tag name="KSO_WM_TEMPLATE_CATEGORY" val="diagram"/>
  <p:tag name="KSO_WM_TEMPLATE_INDEX" val="20205585"/>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25"/>
  <p:tag name="KSO_WM_UNIT_TEXT_FILL_FORE_SCHEMECOLOR_INDEX" val="13"/>
  <p:tag name="KSO_WM_UNIT_TEXT_FILL_TYPE" val="1"/>
  <p:tag name="KSO_WM_UNIT_USESOURCEFORMAT_APPLY" val="0"/>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2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3&quot;,&quot;maxSize&quot;:{&quot;size1&quot;:20},&quot;minSize&quot;:{&quot;size1&quot;:11.2},&quot;normalSize&quot;:{&quot;size1&quot;:11.2},&quot;subLayout&quot;:[{&quot;id&quot;:&quot;2024-01-16T14:29:33&quot;,&quot;margin&quot;:{&quot;bottom&quot;:0.025999998673796654,&quot;left&quot;:1.2699999809265137,&quot;right&quot;:1.2699999809265137,&quot;top&quot;:0.4230000376701355},&quot;type&quot;:0},{&quot;id&quot;:&quot;2024-01-16T14:29:3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3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442_1"/>
  <p:tag name="KSO_WM_UNIT_ID" val="diagram20205955_3*l_i*442_1"/>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42_1_1"/>
  <p:tag name="KSO_WM_UNIT_ID" val="diagram20205955_3*l_h_i*442_1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442_2"/>
  <p:tag name="KSO_WM_UNIT_ID" val="diagram20205955_3*l_i*442_2"/>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0"/>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42_2_1"/>
  <p:tag name="KSO_WM_UNIT_ID" val="diagram20205955_3*l_h_i*442_2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38.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42_2_1"/>
  <p:tag name="KSO_WM_UNIT_ID" val="diagram20205955_3*l_h_f*442_2_1"/>
  <p:tag name="KSO_WM_TEMPLATE_CATEGORY" val="diagram"/>
  <p:tag name="KSO_WM_TEMPLATE_INDEX" val="20205955"/>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442_4"/>
  <p:tag name="KSO_WM_UNIT_ID" val="diagram20205955_3*l_i*442_4"/>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0"/>
</p:tagLst>
</file>

<file path=ppt/tags/tag1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42_4_1"/>
  <p:tag name="KSO_WM_UNIT_ID" val="diagram20205955_3*l_h_i*442_4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6&quot;,&quot;maxSize&quot;:{&quot;size1&quot;:20},&quot;minSize&quot;:{&quot;size1&quot;:11.2},&quot;normalSize&quot;:{&quot;size1&quot;:11.2},&quot;subLayout&quot;:[{&quot;id&quot;:&quot;2024-01-16T14:29:36&quot;,&quot;margin&quot;:{&quot;bottom&quot;:0.025999998673796654,&quot;left&quot;:1.2699999809265137,&quot;right&quot;:1.2699999809265137,&quot;top&quot;:0.4230000376701355},&quot;type&quot;:0},{&quot;id&quot;:&quot;2024-01-16T14:29:3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5955_3*l_i*1_1"/>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955_3*l_h_i*1_1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5955_3*l_i*1_2"/>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0"/>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955_3*l_h_i*1_2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5955_3*l_i*1_3"/>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0"/>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955_3*l_h_i*1_3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05570_4*l_h_i*1_5_1"/>
  <p:tag name="KSO_WM_TEMPLATE_CATEGORY" val="diagram"/>
  <p:tag name="KSO_WM_TEMPLATE_INDEX" val="20205570"/>
  <p:tag name="KSO_WM_UNIT_LAYERLEVEL" val="1_1_1"/>
  <p:tag name="KSO_WM_TAG_VERSION" val="1.0"/>
  <p:tag name="KSO_WM_BEAUTIFY_FLAG" val=""/>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50.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955_3*l_h_f*1_2_1"/>
  <p:tag name="KSO_WM_TEMPLATE_CATEGORY" val="diagram"/>
  <p:tag name="KSO_WM_TEMPLATE_INDEX" val="20205955"/>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05955_3*l_i*1_4"/>
  <p:tag name="KSO_WM_TEMPLATE_CATEGORY" val="diagram"/>
  <p:tag name="KSO_WM_TEMPLATE_INDEX" val="20205955"/>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0"/>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955_3*l_h_i*1_4_1"/>
  <p:tag name="KSO_WM_TEMPLATE_CATEGORY" val="diagram"/>
  <p:tag name="KSO_WM_TEMPLATE_INDEX" val="20205955"/>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53.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955_3*l_h_f*1_3_1"/>
  <p:tag name="KSO_WM_TEMPLATE_CATEGORY" val="diagram"/>
  <p:tag name="KSO_WM_TEMPLATE_INDEX" val="20205955"/>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154.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955_3*l_h_f*1_4_1"/>
  <p:tag name="KSO_WM_TEMPLATE_CATEGORY" val="diagram"/>
  <p:tag name="KSO_WM_TEMPLATE_INDEX" val="20205955"/>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0"/>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5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6&quot;,&quot;maxSize&quot;:{&quot;size1&quot;:20},&quot;minSize&quot;:{&quot;size1&quot;:11.2},&quot;normalSize&quot;:{&quot;size1&quot;:11.2},&quot;subLayout&quot;:[{&quot;id&quot;:&quot;2024-01-16T14:29:36&quot;,&quot;margin&quot;:{&quot;bottom&quot;:0.025999998673796654,&quot;left&quot;:1.2699999809265137,&quot;right&quot;:1.2699999809265137,&quot;top&quot;:0.4230000376701355},&quot;type&quot;:0},{&quot;id&quot;:&quot;2024-01-16T14:29:3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05570_4*l_h_i*1_5_3"/>
  <p:tag name="KSO_WM_TEMPLATE_CATEGORY" val="diagram"/>
  <p:tag name="KSO_WM_TEMPLATE_INDEX" val="20205570"/>
  <p:tag name="KSO_WM_UNIT_LAYERLEVEL" val="1_1_1"/>
  <p:tag name="KSO_WM_TAG_VERSION" val="1.0"/>
  <p:tag name="KSO_WM_BEAUTIFY_FLAG" val=""/>
  <p:tag name="KSO_WM_UNIT_LINE_FORE_SCHEMECOLOR_INDEX_BRIGHTNESS" val="0"/>
  <p:tag name="KSO_WM_UNIT_LINE_FORE_SCHEMECOLOR_INDEX" val="9"/>
  <p:tag name="KSO_WM_UNIT_LINE_FILL_TYPE" val="2"/>
  <p:tag name="KSO_WM_UNIT_TEXT_FILL_FORE_SCHEMECOLOR_INDEX_BRIGHTNESS" val="0"/>
  <p:tag name="KSO_WM_UNIT_TEXT_FILL_FORE_SCHEMECOLOR_INDEX" val="13"/>
  <p:tag name="KSO_WM_UNIT_TEXT_FILL_TYPE" val="1"/>
  <p:tag name="KSO_WM_UNIT_USESOURCEFORMAT_APPLY" val="0"/>
</p:tagLst>
</file>

<file path=ppt/tags/tag16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442_1"/>
  <p:tag name="KSO_WM_UNIT_ID" val="diagram20205955_3*l_i*442_1"/>
  <p:tag name="KSO_WM_TEMPLATE_CATEGORY" val="diagram"/>
  <p:tag name="KSO_WM_TEMPLATE_INDEX" val="20205955"/>
  <p:tag name="KSO_WM_UNIT_LAYERLEVEL" val="1_1"/>
  <p:tag name="KSO_WM_TAG_VERSION" val="1.0"/>
  <p:tag name="KSO_WM_BEAUTIFY_FLAG" val=""/>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42_1_1"/>
  <p:tag name="KSO_WM_UNIT_ID" val="diagram20205955_3*l_h_i*442_1_1"/>
  <p:tag name="KSO_WM_TEMPLATE_CATEGORY" val="diagram"/>
  <p:tag name="KSO_WM_TEMPLATE_INDEX" val="20205955"/>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442_2"/>
  <p:tag name="KSO_WM_UNIT_ID" val="diagram20205955_3*l_i*442_2"/>
  <p:tag name="KSO_WM_TEMPLATE_CATEGORY" val="diagram"/>
  <p:tag name="KSO_WM_TEMPLATE_INDEX" val="20205955"/>
  <p:tag name="KSO_WM_UNIT_LAYERLEVEL" val="1_1"/>
  <p:tag name="KSO_WM_TAG_VERSION" val="1.0"/>
  <p:tag name="KSO_WM_BEAUTIFY_FLAG" val=""/>
  <p:tag name="KSO_WM_UNIT_LINE_FORE_SCHEMECOLOR_INDEX_BRIGHTNESS" val="-0.25"/>
  <p:tag name="KSO_WM_UNIT_LINE_FORE_SCHEMECOLOR_INDEX" val="14"/>
  <p:tag name="KSO_WM_UNIT_LINE_FILL_TYPE" val="2"/>
  <p:tag name="KSO_WM_UNIT_USESOURCEFORMAT_APPLY" val="0"/>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42_2_1"/>
  <p:tag name="KSO_WM_UNIT_ID" val="diagram20205955_3*l_h_i*442_2_1"/>
  <p:tag name="KSO_WM_TEMPLATE_CATEGORY" val="diagram"/>
  <p:tag name="KSO_WM_TEMPLATE_INDEX" val="20205955"/>
  <p:tag name="KSO_WM_UNIT_LAYERLEVEL" val="1_1_1"/>
  <p:tag name="KSO_WM_TAG_VERSION" val="1.0"/>
  <p:tag name="KSO_WM_BEAUTIFY_FLAG" val=""/>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65.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42_2_1"/>
  <p:tag name="KSO_WM_UNIT_ID" val="diagram20205955_3*l_h_f*442_2_1"/>
  <p:tag name="KSO_WM_TEMPLATE_CATEGORY" val="diagram"/>
  <p:tag name="KSO_WM_TEMPLATE_INDEX" val="20205955"/>
  <p:tag name="KSO_WM_UNIT_LAYERLEVEL" val="1_1_1"/>
  <p:tag name="KSO_WM_TAG_VERSION" val="1.0"/>
  <p:tag name="KSO_WM_BEAUTIFY_FLAG" val=""/>
  <p:tag name="KSO_WM_UNIT_TEXT_FILL_FORE_SCHEMECOLOR_INDEX_BRIGHTNESS" val="0.25"/>
  <p:tag name="KSO_WM_UNIT_TEXT_FILL_FORE_SCHEMECOLOR_INDEX" val="13"/>
  <p:tag name="KSO_WM_UNIT_TEXT_FILL_TYPE" val="1"/>
  <p:tag name="KSO_WM_UNIT_USESOURCEFORMAT_APPLY" val="0"/>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442_4"/>
  <p:tag name="KSO_WM_UNIT_ID" val="diagram20205955_3*l_i*442_4"/>
  <p:tag name="KSO_WM_TEMPLATE_CATEGORY" val="diagram"/>
  <p:tag name="KSO_WM_TEMPLATE_INDEX" val="20205955"/>
  <p:tag name="KSO_WM_UNIT_LAYERLEVEL" val="1_1"/>
  <p:tag name="KSO_WM_TAG_VERSION" val="1.0"/>
  <p:tag name="KSO_WM_BEAUTIFY_FLAG" val=""/>
  <p:tag name="KSO_WM_UNIT_LINE_FORE_SCHEMECOLOR_INDEX_BRIGHTNESS" val="-0.25"/>
  <p:tag name="KSO_WM_UNIT_LINE_FORE_SCHEMECOLOR_INDEX" val="14"/>
  <p:tag name="KSO_WM_UNIT_LINE_FILL_TYPE" val="2"/>
  <p:tag name="KSO_WM_UNIT_USESOURCEFORMAT_APPLY" val="0"/>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42_4_1"/>
  <p:tag name="KSO_WM_UNIT_ID" val="diagram20205955_3*l_h_i*442_4_1"/>
  <p:tag name="KSO_WM_TEMPLATE_CATEGORY" val="diagram"/>
  <p:tag name="KSO_WM_TEMPLATE_INDEX" val="20205955"/>
  <p:tag name="KSO_WM_UNIT_LAYERLEVEL" val="1_1_1"/>
  <p:tag name="KSO_WM_TAG_VERSION" val="1.0"/>
  <p:tag name="KSO_WM_BEAUTIFY_FLAG" val=""/>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05570_4*l_h_f*1_5_1"/>
  <p:tag name="KSO_WM_TEMPLATE_CATEGORY" val="diagram"/>
  <p:tag name="KSO_WM_TEMPLATE_INDEX" val="20205570"/>
  <p:tag name="KSO_WM_UNIT_LAYERLEVEL" val="1_1_1"/>
  <p:tag name="KSO_WM_TAG_VERSION" val="1.0"/>
  <p:tag name="KSO_WM_BEAUTIFY_FLAG" val=""/>
  <p:tag name="KSO_WM_UNIT_PRESET_TEXT" val="单击此处输入你需要的正文，文字是您思想的提炼，请尽量言简意赅的阐述观点。"/>
  <p:tag name="KSO_WM_UNIT_TEXT_FILL_FORE_SCHEMECOLOR_INDEX_BRIGHTNESS" val="0.15"/>
  <p:tag name="KSO_WM_UNIT_TEXT_FILL_FORE_SCHEMECOLOR_INDEX" val="13"/>
  <p:tag name="KSO_WM_UNIT_TEXT_FILL_TYPE" val="1"/>
  <p:tag name="KSO_WM_UNIT_USESOURCEFORMAT_APPLY" val="0"/>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6&quot;,&quot;maxSize&quot;:{&quot;size1&quot;:20},&quot;minSize&quot;:{&quot;size1&quot;:11.2},&quot;normalSize&quot;:{&quot;size1&quot;:11.2},&quot;subLayout&quot;:[{&quot;id&quot;:&quot;2024-01-16T14:29:36&quot;,&quot;margin&quot;:{&quot;bottom&quot;:0.025999998673796654,&quot;left&quot;:1.2699999809265137,&quot;right&quot;:1.2699999809265137,&quot;top&quot;:0.4230000376701355},&quot;type&quot;:0},{&quot;id&quot;:&quot;2024-01-16T14:29:3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7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5955_3*l_i*1_1"/>
  <p:tag name="KSO_WM_TEMPLATE_CATEGORY" val="diagram"/>
  <p:tag name="KSO_WM_TEMPLATE_INDEX" val="20205955"/>
  <p:tag name="KSO_WM_UNIT_LAYERLEVEL" val="1_1"/>
  <p:tag name="KSO_WM_TAG_VERSION" val="1.0"/>
  <p:tag name="KSO_WM_BEAUTIFY_FLAG" val=""/>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955_3*l_h_i*1_1_1"/>
  <p:tag name="KSO_WM_TEMPLATE_CATEGORY" val="diagram"/>
  <p:tag name="KSO_WM_TEMPLATE_INDEX" val="20205955"/>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5955_3*l_i*1_2"/>
  <p:tag name="KSO_WM_TEMPLATE_CATEGORY" val="diagram"/>
  <p:tag name="KSO_WM_TEMPLATE_INDEX" val="20205955"/>
  <p:tag name="KSO_WM_UNIT_LAYERLEVEL" val="1_1"/>
  <p:tag name="KSO_WM_TAG_VERSION" val="1.0"/>
  <p:tag name="KSO_WM_BEAUTIFY_FLAG" val=""/>
  <p:tag name="KSO_WM_UNIT_LINE_FORE_SCHEMECOLOR_INDEX_BRIGHTNESS" val="-0.25"/>
  <p:tag name="KSO_WM_UNIT_LINE_FORE_SCHEMECOLOR_INDEX" val="14"/>
  <p:tag name="KSO_WM_UNIT_LINE_FILL_TYPE" val="2"/>
  <p:tag name="KSO_WM_UNIT_USESOURCEFORMAT_APPLY" val="0"/>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955_3*l_h_i*1_2_1"/>
  <p:tag name="KSO_WM_TEMPLATE_CATEGORY" val="diagram"/>
  <p:tag name="KSO_WM_TEMPLATE_INDEX" val="20205955"/>
  <p:tag name="KSO_WM_UNIT_LAYERLEVEL" val="1_1_1"/>
  <p:tag name="KSO_WM_TAG_VERSION" val="1.0"/>
  <p:tag name="KSO_WM_BEAUTIFY_FLAG" val=""/>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5955_3*l_i*1_3"/>
  <p:tag name="KSO_WM_TEMPLATE_CATEGORY" val="diagram"/>
  <p:tag name="KSO_WM_TEMPLATE_INDEX" val="20205955"/>
  <p:tag name="KSO_WM_UNIT_LAYERLEVEL" val="1_1"/>
  <p:tag name="KSO_WM_TAG_VERSION" val="1.0"/>
  <p:tag name="KSO_WM_BEAUTIFY_FLAG" val=""/>
  <p:tag name="KSO_WM_UNIT_LINE_FORE_SCHEMECOLOR_INDEX_BRIGHTNESS" val="-0.25"/>
  <p:tag name="KSO_WM_UNIT_LINE_FORE_SCHEMECOLOR_INDEX" val="14"/>
  <p:tag name="KSO_WM_UNIT_LINE_FILL_TYPE" val="2"/>
  <p:tag name="KSO_WM_UNIT_USESOURCEFORMAT_APPLY" val="0"/>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955_3*l_h_i*1_3_1"/>
  <p:tag name="KSO_WM_TEMPLATE_CATEGORY" val="diagram"/>
  <p:tag name="KSO_WM_TEMPLATE_INDEX" val="20205955"/>
  <p:tag name="KSO_WM_UNIT_LAYERLEVEL" val="1_1_1"/>
  <p:tag name="KSO_WM_TAG_VERSION" val="1.0"/>
  <p:tag name="KSO_WM_BEAUTIFY_FLAG" val=""/>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570_4*l_h_i*1_4_1"/>
  <p:tag name="KSO_WM_TEMPLATE_CATEGORY" val="diagram"/>
  <p:tag name="KSO_WM_TEMPLATE_INDEX" val="20205570"/>
  <p:tag name="KSO_WM_UNIT_LAYERLEVEL" val="1_1_1"/>
  <p:tag name="KSO_WM_TAG_VERSION" val="1.0"/>
  <p:tag name="KSO_WM_BEAUTIFY_FLAG" val=""/>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80.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955_3*l_h_f*1_2_1"/>
  <p:tag name="KSO_WM_TEMPLATE_CATEGORY" val="diagram"/>
  <p:tag name="KSO_WM_TEMPLATE_INDEX" val="20205955"/>
  <p:tag name="KSO_WM_UNIT_LAYERLEVEL" val="1_1_1"/>
  <p:tag name="KSO_WM_TAG_VERSION" val="1.0"/>
  <p:tag name="KSO_WM_BEAUTIFY_FLAG" val=""/>
  <p:tag name="KSO_WM_UNIT_TEXT_FILL_FORE_SCHEMECOLOR_INDEX_BRIGHTNESS" val="0.25"/>
  <p:tag name="KSO_WM_UNIT_TEXT_FILL_FORE_SCHEMECOLOR_INDEX" val="13"/>
  <p:tag name="KSO_WM_UNIT_TEXT_FILL_TYPE" val="1"/>
  <p:tag name="KSO_WM_UNIT_USESOURCEFORMAT_APPLY" val="0"/>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05955_3*l_i*1_4"/>
  <p:tag name="KSO_WM_TEMPLATE_CATEGORY" val="diagram"/>
  <p:tag name="KSO_WM_TEMPLATE_INDEX" val="20205955"/>
  <p:tag name="KSO_WM_UNIT_LAYERLEVEL" val="1_1"/>
  <p:tag name="KSO_WM_TAG_VERSION" val="1.0"/>
  <p:tag name="KSO_WM_BEAUTIFY_FLAG" val=""/>
  <p:tag name="KSO_WM_UNIT_LINE_FORE_SCHEMECOLOR_INDEX_BRIGHTNESS" val="-0.25"/>
  <p:tag name="KSO_WM_UNIT_LINE_FORE_SCHEMECOLOR_INDEX" val="14"/>
  <p:tag name="KSO_WM_UNIT_LINE_FILL_TYPE" val="2"/>
  <p:tag name="KSO_WM_UNIT_USESOURCEFORMAT_APPLY" val="0"/>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955_3*l_h_i*1_4_1"/>
  <p:tag name="KSO_WM_TEMPLATE_CATEGORY" val="diagram"/>
  <p:tag name="KSO_WM_TEMPLATE_INDEX" val="20205955"/>
  <p:tag name="KSO_WM_UNIT_LAYERLEVEL" val="1_1_1"/>
  <p:tag name="KSO_WM_TAG_VERSION" val="1.0"/>
  <p:tag name="KSO_WM_BEAUTIFY_FLAG" val=""/>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83.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955_3*l_h_f*1_3_1"/>
  <p:tag name="KSO_WM_TEMPLATE_CATEGORY" val="diagram"/>
  <p:tag name="KSO_WM_TEMPLATE_INDEX" val="20205955"/>
  <p:tag name="KSO_WM_UNIT_LAYERLEVEL" val="1_1_1"/>
  <p:tag name="KSO_WM_TAG_VERSION" val="1.0"/>
  <p:tag name="KSO_WM_BEAUTIFY_FLAG" val=""/>
  <p:tag name="KSO_WM_UNIT_TEXT_FILL_FORE_SCHEMECOLOR_INDEX_BRIGHTNESS" val="0.25"/>
  <p:tag name="KSO_WM_UNIT_TEXT_FILL_FORE_SCHEMECOLOR_INDEX" val="13"/>
  <p:tag name="KSO_WM_UNIT_TEXT_FILL_TYPE" val="1"/>
  <p:tag name="KSO_WM_UNIT_USESOURCEFORMAT_APPLY" val="0"/>
</p:tagLst>
</file>

<file path=ppt/tags/tag184.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955_3*l_h_f*1_4_1"/>
  <p:tag name="KSO_WM_TEMPLATE_CATEGORY" val="diagram"/>
  <p:tag name="KSO_WM_TEMPLATE_INDEX" val="20205955"/>
  <p:tag name="KSO_WM_UNIT_LAYERLEVEL" val="1_1_1"/>
  <p:tag name="KSO_WM_TAG_VERSION" val="1.0"/>
  <p:tag name="KSO_WM_BEAUTIFY_FLAG" val=""/>
  <p:tag name="KSO_WM_UNIT_TEXT_FILL_FORE_SCHEMECOLOR_INDEX_BRIGHTNESS" val="0.25"/>
  <p:tag name="KSO_WM_UNIT_TEXT_FILL_FORE_SCHEMECOLOR_INDEX" val="13"/>
  <p:tag name="KSO_WM_UNIT_TEXT_FILL_TYPE" val="1"/>
  <p:tag name="KSO_WM_UNIT_USESOURCEFORMAT_APPLY" val="0"/>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05955_3*l_i*1_4"/>
  <p:tag name="KSO_WM_TEMPLATE_CATEGORY" val="diagram"/>
  <p:tag name="KSO_WM_TEMPLATE_INDEX" val="20205955"/>
  <p:tag name="KSO_WM_UNIT_LAYERLEVEL" val="1_1"/>
  <p:tag name="KSO_WM_TAG_VERSION" val="1.0"/>
  <p:tag name="KSO_WM_BEAUTIFY_FLAG" val=""/>
  <p:tag name="KSO_WM_UNIT_LINE_FORE_SCHEMECOLOR_INDEX_BRIGHTNESS" val="-0.25"/>
  <p:tag name="KSO_WM_UNIT_LINE_FORE_SCHEMECOLOR_INDEX" val="14"/>
  <p:tag name="KSO_WM_UNIT_LINE_FILL_TYPE" val="2"/>
  <p:tag name="KSO_WM_UNIT_USESOURCEFORMAT_APPLY" val="0"/>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955_3*l_h_i*1_4_1"/>
  <p:tag name="KSO_WM_TEMPLATE_CATEGORY" val="diagram"/>
  <p:tag name="KSO_WM_TEMPLATE_INDEX" val="20205955"/>
  <p:tag name="KSO_WM_UNIT_LAYERLEVEL" val="1_1_1"/>
  <p:tag name="KSO_WM_TAG_VERSION" val="1.0"/>
  <p:tag name="KSO_WM_BEAUTIFY_FLAG" val=""/>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88.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955_3*l_h_f*1_3_1"/>
  <p:tag name="KSO_WM_TEMPLATE_CATEGORY" val="diagram"/>
  <p:tag name="KSO_WM_TEMPLATE_INDEX" val="20205955"/>
  <p:tag name="KSO_WM_UNIT_LAYERLEVEL" val="1_1_1"/>
  <p:tag name="KSO_WM_TAG_VERSION" val="1.0"/>
  <p:tag name="KSO_WM_BEAUTIFY_FLAG" val=""/>
  <p:tag name="KSO_WM_UNIT_TEXT_FILL_FORE_SCHEMECOLOR_INDEX_BRIGHTNESS" val="0.25"/>
  <p:tag name="KSO_WM_UNIT_TEXT_FILL_FORE_SCHEMECOLOR_INDEX" val="13"/>
  <p:tag name="KSO_WM_UNIT_TEXT_FILL_TYPE" val="1"/>
  <p:tag name="KSO_WM_UNIT_USESOURCEFORMAT_APPLY" val="0"/>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05570_4*l_h_i*1_4_2"/>
  <p:tag name="KSO_WM_TEMPLATE_CATEGORY" val="diagram"/>
  <p:tag name="KSO_WM_TEMPLATE_INDEX" val="20205570"/>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19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6&quot;,&quot;maxSize&quot;:{&quot;size1&quot;:20},&quot;minSize&quot;:{&quot;size1&quot;:11.2},&quot;normalSize&quot;:{&quot;size1&quot;:11.2},&quot;subLayout&quot;:[{&quot;id&quot;:&quot;2024-01-16T14:29:36&quot;,&quot;margin&quot;:{&quot;bottom&quot;:0.025999998673796654,&quot;left&quot;:1.2699999809265137,&quot;right&quot;:1.2699999809265137,&quot;top&quot;:0.4230000376701355},&quot;type&quot;:0},{&quot;id&quot;:&quot;2024-01-16T14:29:3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770_3*l_h_i*1_2_1"/>
  <p:tag name="KSO_WM_TEMPLATE_CATEGORY" val="diagram"/>
  <p:tag name="KSO_WM_TEMPLATE_INDEX" val="20228770"/>
  <p:tag name="KSO_WM_UNIT_LAYERLEVEL" val="1_1_1"/>
  <p:tag name="KSO_WM_TAG_VERSION" val="1.0"/>
  <p:tag name="KSO_WM_BEAUTIFY_FLAG" val="#wm#"/>
  <p:tag name="KSO_WM_UNIT_FILL_FORE_SCHEMECOLOR_INDEX_BRIGHTNESS" val="0.25"/>
  <p:tag name="KSO_WM_UNIT_FILL_FORE_SCHEMECOLOR_INDEX" val="13"/>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USESOURCEFORMAT_APPLY" val="0"/>
</p:tagLst>
</file>

<file path=ppt/tags/tag192.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770_3*l_h_f*1_2_1"/>
  <p:tag name="KSO_WM_TEMPLATE_CATEGORY" val="diagram"/>
  <p:tag name="KSO_WM_TEMPLATE_INDEX" val="2022877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8770_3*l_h_i*1_2_3"/>
  <p:tag name="KSO_WM_TEMPLATE_CATEGORY" val="diagram"/>
  <p:tag name="KSO_WM_TEMPLATE_INDEX" val="2022877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8770_3*l_h_i*1_2_2"/>
  <p:tag name="KSO_WM_TEMPLATE_CATEGORY" val="diagram"/>
  <p:tag name="KSO_WM_TEMPLATE_INDEX" val="2022877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770_3*l_h_i*1_3_1"/>
  <p:tag name="KSO_WM_TEMPLATE_CATEGORY" val="diagram"/>
  <p:tag name="KSO_WM_TEMPLATE_INDEX" val="2022877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0"/>
</p:tagLst>
</file>

<file path=ppt/tags/tag196.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770_3*l_h_f*1_3_1"/>
  <p:tag name="KSO_WM_TEMPLATE_CATEGORY" val="diagram"/>
  <p:tag name="KSO_WM_TEMPLATE_INDEX" val="2022877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8770_3*l_h_i*1_3_3"/>
  <p:tag name="KSO_WM_TEMPLATE_CATEGORY" val="diagram"/>
  <p:tag name="KSO_WM_TEMPLATE_INDEX" val="2022877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8770_3*l_h_i*1_3_2"/>
  <p:tag name="KSO_WM_TEMPLATE_CATEGORY" val="diagram"/>
  <p:tag name="KSO_WM_TEMPLATE_INDEX" val="2022877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770_3*l_h_i*1_4_1"/>
  <p:tag name="KSO_WM_TEMPLATE_CATEGORY" val="diagram"/>
  <p:tag name="KSO_WM_TEMPLATE_INDEX" val="20228770"/>
  <p:tag name="KSO_WM_UNIT_LAYERLEVEL" val="1_1_1"/>
  <p:tag name="KSO_WM_TAG_VERSION" val="1.0"/>
  <p:tag name="KSO_WM_BEAUTIFY_FLAG" val="#wm#"/>
  <p:tag name="KSO_WM_UNIT_FILL_FORE_SCHEMECOLOR_INDEX_BRIGHTNESS" val="0.25"/>
  <p:tag name="KSO_WM_UNIT_FILL_FORE_SCHEMECOLOR_INDEX" val="13"/>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USESOURCEFORMAT_APPLY"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5570_4*l_h_i*1_4_3"/>
  <p:tag name="KSO_WM_TEMPLATE_CATEGORY" val="diagram"/>
  <p:tag name="KSO_WM_TEMPLATE_INDEX" val="20205570"/>
  <p:tag name="KSO_WM_UNIT_LAYERLEVEL" val="1_1_1"/>
  <p:tag name="KSO_WM_TAG_VERSION" val="1.0"/>
  <p:tag name="KSO_WM_BEAUTIFY_FLAG" val=""/>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3"/>
  <p:tag name="KSO_WM_UNIT_TEXT_FILL_TYPE" val="1"/>
  <p:tag name="KSO_WM_UNIT_USESOURCEFORMAT_APPLY" val="0"/>
</p:tagLst>
</file>

<file path=ppt/tags/tag200.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770_3*l_h_f*1_4_1"/>
  <p:tag name="KSO_WM_TEMPLATE_CATEGORY" val="diagram"/>
  <p:tag name="KSO_WM_TEMPLATE_INDEX" val="2022877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8770_3*l_h_i*1_4_3"/>
  <p:tag name="KSO_WM_TEMPLATE_CATEGORY" val="diagram"/>
  <p:tag name="KSO_WM_TEMPLATE_INDEX" val="2022877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8770_3*l_h_i*1_4_2"/>
  <p:tag name="KSO_WM_TEMPLATE_CATEGORY" val="diagram"/>
  <p:tag name="KSO_WM_TEMPLATE_INDEX" val="2022877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0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7&quot;,&quot;maxSize&quot;:{&quot;size1&quot;:20},&quot;minSize&quot;:{&quot;size1&quot;:11.2},&quot;normalSize&quot;:{&quot;size1&quot;:11.2},&quot;subLayout&quot;:[{&quot;id&quot;:&quot;2024-01-16T14:29:37&quot;,&quot;margin&quot;:{&quot;bottom&quot;:0.025999998673796654,&quot;left&quot;:1.2699999809265137,&quot;right&quot;:1.2699999809265137,&quot;top&quot;:0.4230000376701355},&quot;type&quot;:0},{&quot;id&quot;:&quot;2024-01-16T14:29:37&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0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570_4*l_h_f*1_4_1"/>
  <p:tag name="KSO_WM_TEMPLATE_CATEGORY" val="diagram"/>
  <p:tag name="KSO_WM_TEMPLATE_INDEX" val="20205570"/>
  <p:tag name="KSO_WM_UNIT_LAYERLEVEL" val="1_1_1"/>
  <p:tag name="KSO_WM_TAG_VERSION" val="1.0"/>
  <p:tag name="KSO_WM_BEAUTIFY_FLAG" val=""/>
  <p:tag name="KSO_WM_UNIT_PRESET_TEXT" val="单击此处输入你需要的正文，文字是您思想的提炼，请尽量言简意赅的阐述观点。"/>
  <p:tag name="KSO_WM_UNIT_TEXT_FILL_FORE_SCHEMECOLOR_INDEX_BRIGHTNESS" val="0.15"/>
  <p:tag name="KSO_WM_UNIT_TEXT_FILL_FORE_SCHEMECOLOR_INDEX" val="13"/>
  <p:tag name="KSO_WM_UNIT_TEXT_FILL_TYPE" val="1"/>
  <p:tag name="KSO_WM_UNIT_USESOURCEFORMAT_APPLY" val="0"/>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21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213.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214.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215.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216.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21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1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05570_4*l_h_i*1_4_2"/>
  <p:tag name="KSO_WM_TEMPLATE_CATEGORY" val="diagram"/>
  <p:tag name="KSO_WM_TEMPLATE_INDEX" val="20205570"/>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220.xml><?xml version="1.0" encoding="utf-8"?>
<p:tagLst xmlns:p="http://schemas.openxmlformats.org/presentationml/2006/main">
  <p:tag name="KSO_WM_UNIT_VALUE" val="129*144"/>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11714_3*l_h_x*1_1_1"/>
  <p:tag name="KSO_WM_TEMPLATE_CATEGORY" val="diagram"/>
  <p:tag name="KSO_WM_TEMPLATE_INDEX" val="20211714"/>
  <p:tag name="KSO_WM_UNIT_LAYERLEVEL" val="1_1_1"/>
  <p:tag name="KSO_WM_TAG_VERSION" val="1.0"/>
  <p:tag name="KSO_WM_BEAUTIFY_FLAG" val=""/>
  <p:tag name="KSO_WM_UNIT_USESOURCEFORMAT_APPLY" val="0"/>
</p:tagLst>
</file>

<file path=ppt/tags/tag221.xml><?xml version="1.0" encoding="utf-8"?>
<p:tagLst xmlns:p="http://schemas.openxmlformats.org/presentationml/2006/main">
  <p:tag name="KSO_WM_UNIT_VALUE" val="129*144"/>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11714_3*l_h_x*1_3_1"/>
  <p:tag name="KSO_WM_TEMPLATE_CATEGORY" val="diagram"/>
  <p:tag name="KSO_WM_TEMPLATE_INDEX" val="20211714"/>
  <p:tag name="KSO_WM_UNIT_LAYERLEVEL" val="1_1_1"/>
  <p:tag name="KSO_WM_TAG_VERSION" val="1.0"/>
  <p:tag name="KSO_WM_BEAUTIFY_FLAG" val=""/>
  <p:tag name="KSO_WM_UNIT_USESOURCEFORMAT_APPLY" val="0"/>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1714_3*l_h_i*1_3_1"/>
  <p:tag name="KSO_WM_TEMPLATE_CATEGORY" val="diagram"/>
  <p:tag name="KSO_WM_TEMPLATE_INDEX" val="20211714"/>
  <p:tag name="KSO_WM_UNIT_LAYERLEVEL" val="1_1_1"/>
  <p:tag name="KSO_WM_TAG_VERSION" val="1.0"/>
  <p:tag name="KSO_WM_BEAUTIFY_FLAG" val=""/>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22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1714_3*l_h_f*1_3_1"/>
  <p:tag name="KSO_WM_TEMPLATE_CATEGORY" val="diagram"/>
  <p:tag name="KSO_WM_TEMPLATE_INDEX" val="20211714"/>
  <p:tag name="KSO_WM_UNIT_LAYERLEVEL" val="1_1_1"/>
  <p:tag name="KSO_WM_TAG_VERSION" val="1.0"/>
  <p:tag name="KSO_WM_BEAUTIFY_FLAG" val=""/>
  <p:tag name="KSO_WM_UNIT_PRESET_TEXT" val="单击此处输入你的正文，准确理解您传达的信息。单击此处输入你的正文，准确理解您传达的信息。单击此处输入你的正文"/>
  <p:tag name="KSO_WM_UNIT_TEXT_FILL_FORE_SCHEMECOLOR_INDEX_BRIGHTNESS" val="0.25"/>
  <p:tag name="KSO_WM_UNIT_TEXT_FILL_FORE_SCHEMECOLOR_INDEX" val="13"/>
  <p:tag name="KSO_WM_UNIT_TEXT_FILL_TYPE" val="1"/>
  <p:tag name="KSO_WM_UNIT_USESOURCEFORMAT_APPLY" val="0"/>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1714_3*l_h_i*1_3_2"/>
  <p:tag name="KSO_WM_TEMPLATE_CATEGORY" val="diagram"/>
  <p:tag name="KSO_WM_TEMPLATE_INDEX" val="20211714"/>
  <p:tag name="KSO_WM_UNIT_LAYERLEVEL" val="1_1_1"/>
  <p:tag name="KSO_WM_TAG_VERSION" val="1.0"/>
  <p:tag name="KSO_WM_BEAUTIFY_FLAG" val=""/>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1714_3*l_h_i*1_4_1"/>
  <p:tag name="KSO_WM_TEMPLATE_CATEGORY" val="diagram"/>
  <p:tag name="KSO_WM_TEMPLATE_INDEX" val="20211714"/>
  <p:tag name="KSO_WM_UNIT_LAYERLEVEL" val="1_1_1"/>
  <p:tag name="KSO_WM_TAG_VERSION" val="1.0"/>
  <p:tag name="KSO_WM_BEAUTIFY_FLAG" val=""/>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22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1714_3*l_h_f*1_4_1"/>
  <p:tag name="KSO_WM_TEMPLATE_CATEGORY" val="diagram"/>
  <p:tag name="KSO_WM_TEMPLATE_INDEX" val="20211714"/>
  <p:tag name="KSO_WM_UNIT_LAYERLEVEL" val="1_1_1"/>
  <p:tag name="KSO_WM_TAG_VERSION" val="1.0"/>
  <p:tag name="KSO_WM_BEAUTIFY_FLAG" val=""/>
  <p:tag name="KSO_WM_UNIT_PRESET_TEXT" val="单击此处输入你的正文，准确理解您传达的信息。单击此处输入你的正文，准确理解您传达的信息。单击此处输入你的正文"/>
  <p:tag name="KSO_WM_UNIT_TEXT_FILL_FORE_SCHEMECOLOR_INDEX_BRIGHTNESS" val="0.25"/>
  <p:tag name="KSO_WM_UNIT_TEXT_FILL_FORE_SCHEMECOLOR_INDEX" val="13"/>
  <p:tag name="KSO_WM_UNIT_TEXT_FILL_TYPE" val="1"/>
  <p:tag name="KSO_WM_UNIT_USESOURCEFORMAT_APPLY" val="0"/>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11714_3*l_h_i*1_4_2"/>
  <p:tag name="KSO_WM_TEMPLATE_CATEGORY" val="diagram"/>
  <p:tag name="KSO_WM_TEMPLATE_INDEX" val="20211714"/>
  <p:tag name="KSO_WM_UNIT_LAYERLEVEL" val="1_1_1"/>
  <p:tag name="KSO_WM_TAG_VERSION" val="1.0"/>
  <p:tag name="KSO_WM_BEAUTIFY_FLAG" val=""/>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8&quot;,&quot;maxSize&quot;:{&quot;size1&quot;:20},&quot;minSize&quot;:{&quot;size1&quot;:11.2},&quot;normalSize&quot;:{&quot;size1&quot;:11.2},&quot;subLayout&quot;:[{&quot;id&quot;:&quot;2024-01-16T14:29:38&quot;,&quot;margin&quot;:{&quot;bottom&quot;:0.025999998673796654,&quot;left&quot;:1.2699999809265137,&quot;right&quot;:1.2699999809265137,&quot;top&quot;:0.4230000376701355},&quot;type&quot;:0},{&quot;id&quot;:&quot;2024-01-16T14:29:38&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3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770_3*l_h_i*1_2_1"/>
  <p:tag name="KSO_WM_TEMPLATE_CATEGORY" val="diagram"/>
  <p:tag name="KSO_WM_TEMPLATE_INDEX" val="20228770"/>
  <p:tag name="KSO_WM_UNIT_LAYERLEVEL" val="1_1_1"/>
  <p:tag name="KSO_WM_TAG_VERSION" val="1.0"/>
  <p:tag name="KSO_WM_BEAUTIFY_FLAG" val=""/>
  <p:tag name="KSO_WM_UNIT_FILL_FORE_SCHEMECOLOR_INDEX_BRIGHTNESS" val="0.25"/>
  <p:tag name="KSO_WM_UNIT_FILL_FORE_SCHEMECOLOR_INDEX" val="13"/>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USESOURCEFORMAT_APPLY" val="0"/>
</p:tagLst>
</file>

<file path=ppt/tags/tag233.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770_3*l_h_f*1_2_1"/>
  <p:tag name="KSO_WM_TEMPLATE_CATEGORY" val="diagram"/>
  <p:tag name="KSO_WM_TEMPLATE_INDEX" val="20228770"/>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8770_3*l_h_i*1_2_3"/>
  <p:tag name="KSO_WM_TEMPLATE_CATEGORY" val="diagram"/>
  <p:tag name="KSO_WM_TEMPLATE_INDEX" val="20228770"/>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8770_3*l_h_i*1_2_2"/>
  <p:tag name="KSO_WM_TEMPLATE_CATEGORY" val="diagram"/>
  <p:tag name="KSO_WM_TEMPLATE_INDEX" val="20228770"/>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770_3*l_h_i*1_3_1"/>
  <p:tag name="KSO_WM_TEMPLATE_CATEGORY" val="diagram"/>
  <p:tag name="KSO_WM_TEMPLATE_INDEX" val="20228770"/>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0"/>
</p:tagLst>
</file>

<file path=ppt/tags/tag237.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770_3*l_h_f*1_3_1"/>
  <p:tag name="KSO_WM_TEMPLATE_CATEGORY" val="diagram"/>
  <p:tag name="KSO_WM_TEMPLATE_INDEX" val="20228770"/>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8770_3*l_h_i*1_3_3"/>
  <p:tag name="KSO_WM_TEMPLATE_CATEGORY" val="diagram"/>
  <p:tag name="KSO_WM_TEMPLATE_INDEX" val="20228770"/>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8770_3*l_h_i*1_3_2"/>
  <p:tag name="KSO_WM_TEMPLATE_CATEGORY" val="diagram"/>
  <p:tag name="KSO_WM_TEMPLATE_INDEX" val="20228770"/>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24.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20&quot;,&quot;maxSize&quot;:{&quot;size1&quot;:20},&quot;minSize&quot;:{&quot;size1&quot;:11.2},&quot;normalSize&quot;:{&quot;size1&quot;:11.2},&quot;subLayout&quot;:[{&quot;id&quot;:&quot;2024-01-16T14:29:20&quot;,&quot;margin&quot;:{&quot;bottom&quot;:0.025999998673796654,&quot;left&quot;:1.2699999809265137,&quot;right&quot;:1.2699999809265137,&quot;top&quot;:0.4230000376701355},&quot;type&quot;:0},{&quot;id&quot;:&quot;2024-01-16T14:29:20&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770_3*l_h_i*1_4_1"/>
  <p:tag name="KSO_WM_TEMPLATE_CATEGORY" val="diagram"/>
  <p:tag name="KSO_WM_TEMPLATE_INDEX" val="20228770"/>
  <p:tag name="KSO_WM_UNIT_LAYERLEVEL" val="1_1_1"/>
  <p:tag name="KSO_WM_TAG_VERSION" val="1.0"/>
  <p:tag name="KSO_WM_BEAUTIFY_FLAG" val=""/>
  <p:tag name="KSO_WM_UNIT_FILL_FORE_SCHEMECOLOR_INDEX_BRIGHTNESS" val="0.25"/>
  <p:tag name="KSO_WM_UNIT_FILL_FORE_SCHEMECOLOR_INDEX" val="13"/>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USESOURCEFORMAT_APPLY" val="0"/>
</p:tagLst>
</file>

<file path=ppt/tags/tag241.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770_3*l_h_f*1_4_1"/>
  <p:tag name="KSO_WM_TEMPLATE_CATEGORY" val="diagram"/>
  <p:tag name="KSO_WM_TEMPLATE_INDEX" val="20228770"/>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8770_3*l_h_i*1_4_3"/>
  <p:tag name="KSO_WM_TEMPLATE_CATEGORY" val="diagram"/>
  <p:tag name="KSO_WM_TEMPLATE_INDEX" val="20228770"/>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8770_3*l_h_i*1_4_2"/>
  <p:tag name="KSO_WM_TEMPLATE_CATEGORY" val="diagram"/>
  <p:tag name="KSO_WM_TEMPLATE_INDEX" val="20228770"/>
  <p:tag name="KSO_WM_UNIT_LAYERLEVEL" val="1_1_1"/>
  <p:tag name="KSO_WM_TAG_VERSION" val="1.0"/>
  <p:tag name="KSO_WM_BEAUTIFY_FLAG" val=""/>
  <p:tag name="KSO_WM_UNIT_TEXT_FILL_FORE_SCHEMECOLOR_INDEX_BRIGHTNESS" val="0"/>
  <p:tag name="KSO_WM_UNIT_TEXT_FILL_FORE_SCHEMECOLOR_INDEX" val="14"/>
  <p:tag name="KSO_WM_UNIT_TEXT_FILL_TYPE" val="1"/>
  <p:tag name="KSO_WM_UNIT_USESOURCEFORMAT_APPLY" val="0"/>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8&quot;,&quot;maxSize&quot;:{&quot;size1&quot;:20},&quot;minSize&quot;:{&quot;size1&quot;:11.2},&quot;normalSize&quot;:{&quot;size1&quot;:11.2},&quot;subLayout&quot;:[{&quot;id&quot;:&quot;2024-01-16T14:29:38&quot;,&quot;margin&quot;:{&quot;bottom&quot;:0.025999998673796654,&quot;left&quot;:1.2699999809265137,&quot;right&quot;:1.2699999809265137,&quot;top&quot;:0.4230000376701355},&quot;type&quot;:0},{&quot;id&quot;:&quot;2024-01-16T14:29:38&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697_1*l_h_i*1_1_1"/>
  <p:tag name="KSO_WM_TEMPLATE_CATEGORY" val="diagram"/>
  <p:tag name="KSO_WM_TEMPLATE_INDEX" val="20210697"/>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0"/>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0697_1*l_h_i*1_1_3"/>
  <p:tag name="KSO_WM_TEMPLATE_CATEGORY" val="diagram"/>
  <p:tag name="KSO_WM_TEMPLATE_INDEX" val="2021069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697_1*l_h_i*1_2_1"/>
  <p:tag name="KSO_WM_TEMPLATE_CATEGORY" val="diagram"/>
  <p:tag name="KSO_WM_TEMPLATE_INDEX" val="20210697"/>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6"/>
  <p:tag name="KSO_WM_UNIT_TEXT_FILL_TYPE" val="1"/>
  <p:tag name="KSO_WM_UNIT_USESOURCEFORMAT_APPLY" val="0"/>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0697_1*l_h_i*1_2_3"/>
  <p:tag name="KSO_WM_TEMPLATE_CATEGORY" val="diagram"/>
  <p:tag name="KSO_WM_TEMPLATE_INDEX" val="2021069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50.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697_1*l_h_f*1_1_1"/>
  <p:tag name="KSO_WM_TEMPLATE_CATEGORY" val="diagram"/>
  <p:tag name="KSO_WM_TEMPLATE_INDEX" val="20210697"/>
  <p:tag name="KSO_WM_UNIT_LAYERLEVEL" val="1_1_1"/>
  <p:tag name="KSO_WM_TAG_VERSION" val="1.0"/>
  <p:tag name="KSO_WM_BEAUTIFY_FLAG" val="#wm#"/>
  <p:tag name="KSO_WM_UNIT_PRESET_TEXT" val="单击此处添加文本具体内容"/>
  <p:tag name="KSO_WM_UNIT_SUBTYPE" val="a"/>
  <p:tag name="KSO_WM_UNIT_TEXT_FILL_FORE_SCHEMECOLOR_INDEX_BRIGHTNESS" val="0"/>
  <p:tag name="KSO_WM_UNIT_TEXT_FILL_FORE_SCHEMECOLOR_INDEX" val="14"/>
  <p:tag name="KSO_WM_UNIT_TEXT_FILL_TYPE" val="1"/>
  <p:tag name="KSO_WM_UNIT_USESOURCEFORMAT_APPLY" val="0"/>
</p:tagLst>
</file>

<file path=ppt/tags/tag251.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697_1*l_h_f*1_2_1"/>
  <p:tag name="KSO_WM_TEMPLATE_CATEGORY" val="diagram"/>
  <p:tag name="KSO_WM_TEMPLATE_INDEX" val="20210697"/>
  <p:tag name="KSO_WM_UNIT_LAYERLEVEL" val="1_1_1"/>
  <p:tag name="KSO_WM_TAG_VERSION" val="1.0"/>
  <p:tag name="KSO_WM_BEAUTIFY_FLAG" val="#wm#"/>
  <p:tag name="KSO_WM_UNIT_PRESET_TEXT" val="单击此处添加文本具体内容"/>
  <p:tag name="KSO_WM_UNIT_SUBTYPE" val="a"/>
  <p:tag name="KSO_WM_UNIT_TEXT_FILL_FORE_SCHEMECOLOR_INDEX_BRIGHTNESS" val="0"/>
  <p:tag name="KSO_WM_UNIT_TEXT_FILL_FORE_SCHEMECOLOR_INDEX" val="14"/>
  <p:tag name="KSO_WM_UNIT_TEXT_FILL_TYPE" val="1"/>
  <p:tag name="KSO_WM_UNIT_USESOURCEFORMAT_APPLY" val="0"/>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0697_1*l_h_i*1_1_2"/>
  <p:tag name="KSO_WM_TEMPLATE_CATEGORY" val="diagram"/>
  <p:tag name="KSO_WM_TEMPLATE_INDEX" val="20210697"/>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0697_1*l_h_i*1_2_2"/>
  <p:tag name="KSO_WM_TEMPLATE_CATEGORY" val="diagram"/>
  <p:tag name="KSO_WM_TEMPLATE_INDEX" val="20210697"/>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USESOURCEFORMAT_APPLY" val="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5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8&quot;,&quot;maxSize&quot;:{&quot;size1&quot;:20},&quot;minSize&quot;:{&quot;size1&quot;:11.2},&quot;normalSize&quot;:{&quot;size1&quot;:11.2},&quot;subLayout&quot;:[{&quot;id&quot;:&quot;2024-01-16T14:29:38&quot;,&quot;margin&quot;:{&quot;bottom&quot;:0.025999998673796654,&quot;left&quot;:1.2699999809265137,&quot;right&quot;:1.2699999809265137,&quot;top&quot;:0.4230000376701355},&quot;type&quot;:0},{&quot;id&quot;:&quot;2024-01-16T14:29:38&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5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40&quot;,&quot;maxSize&quot;:{&quot;size1&quot;:20},&quot;minSize&quot;:{&quot;size1&quot;:11.2},&quot;normalSize&quot;:{&quot;size1&quot;:11.2},&quot;subLayout&quot;:[{&quot;id&quot;:&quot;2024-01-16T14:29:40&quot;,&quot;margin&quot;:{&quot;bottom&quot;:0.025999998673796654,&quot;left&quot;:1.2699999809265137,&quot;right&quot;:1.2699999809265137,&quot;top&quot;:0.4230000376701355},&quot;type&quot;:0},{&quot;id&quot;:&quot;2024-01-16T14:29:40&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7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39&quot;,&quot;maxSize&quot;:{&quot;size1&quot;:20},&quot;minSize&quot;:{&quot;size1&quot;:11.2},&quot;normalSize&quot;:{&quot;size1&quot;:11.2},&quot;subLayout&quot;:[{&quot;id&quot;:&quot;2024-01-16T14:29:39&quot;,&quot;margin&quot;:{&quot;bottom&quot;:0.025999998673796654,&quot;left&quot;:1.2699999809265137,&quot;right&quot;:1.2699999809265137,&quot;top&quot;:0.4230000376701355},&quot;type&quot;:0},{&quot;id&quot;:&quot;2024-01-16T14:29:3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28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9129_7*l_h_i*1_5_1"/>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9"/>
  <p:tag name="KSO_WM_UNIT_FILL_TYPE" val="1"/>
  <p:tag name="KSO_WM_UNIT_USESOURCEFORMAT_APPLY" val="0"/>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129_7*l_h_i*1_1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5"/>
  <p:tag name="KSO_WM_UNIT_FILL_TYPE" val="1"/>
  <p:tag name="KSO_WM_UNIT_USESOURCEFORMAT_APPLY" val="0"/>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129_7*l_h_i*1_1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93.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129_7*l_h_f*1_2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29_7*l_h_i*1_3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7"/>
  <p:tag name="KSO_WM_UNIT_FILL_TYPE" val="1"/>
  <p:tag name="KSO_WM_UNIT_USESOURCEFORMAT_APPLY" val="0"/>
</p:tagLst>
</file>

<file path=ppt/tags/tag295.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129_7*l_h_f*1_3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29_7*l_h_i*1_3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9129_7*l_h_i*1_4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8"/>
  <p:tag name="KSO_WM_UNIT_FILL_TYPE" val="1"/>
  <p:tag name="KSO_WM_UNIT_USESOURCEFORMAT_APPLY" val="0"/>
</p:tagLst>
</file>

<file path=ppt/tags/tag298.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9129_7*l_h_f*1_4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19129_7*l_h_i*1_4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3.xml><?xml version="1.0" encoding="utf-8"?>
<p:tagLst xmlns:p="http://schemas.openxmlformats.org/presentationml/2006/main">
  <p:tag name="KSO_WM_UNIT_SUBTYPE" val="a"/>
  <p:tag name="KSO_WM_UNIT_NOCLEAR" val="0"/>
  <p:tag name="KSO_WM_UNIT_VALUE" val="14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453_1*l_h_f*1_1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25"/>
  <p:tag name="KSO_WM_UNIT_TEXT_FILL_FORE_SCHEMECOLOR_INDEX" val="13"/>
  <p:tag name="KSO_WM_UNIT_TEXT_FILL_TYPE" val="1"/>
  <p:tag name="KSO_WM_UNIT_USESOURCEFORMAT_APPLY" val="0"/>
</p:tagLst>
</file>

<file path=ppt/tags/tag30.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00.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9129_7*l_h_f*1_5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301.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9129_7*l_h_f*1_6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9129_7*l_h_i*1_5_1"/>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9"/>
  <p:tag name="KSO_WM_UNIT_FILL_TYPE" val="1"/>
  <p:tag name="KSO_WM_UNIT_USESOURCEFORMAT_APPLY" val="0"/>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129_7*l_h_i*1_3_1"/>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4"/>
  <p:tag name="KSO_WM_UNIT_FILL_FORE_SCHEMECOLOR_INDEX_BRIGHTNESS" val="0"/>
  <p:tag name="KSO_WM_UNIT_FILL_FORE_SCHEMECOLOR_INDEX" val="7"/>
  <p:tag name="KSO_WM_UNIT_FILL_TYPE" val="1"/>
  <p:tag name="KSO_WM_UNIT_USESOURCEFORMAT_APPLY" val="0"/>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129_7*l_h_i*1_3_2"/>
  <p:tag name="KSO_WM_TEMPLATE_CATEGORY" val="diagram"/>
  <p:tag name="KSO_WM_TEMPLATE_INDEX" val="20219129"/>
  <p:tag name="KSO_WM_UNIT_LAYERLEVEL" val="1_1_1"/>
  <p:tag name="KSO_WM_TAG_VERSION" val="1.0"/>
  <p:tag name="KSO_WM_BEAUTIFY_FLAG" val="#wm#"/>
  <p:tag name="KSO_WM_CHIP_GROUPID" val="60b9e79ad573a1aeab43c0e7"/>
  <p:tag name="KSO_WM_CHIP_XID" val="60b9e79ad573a1aeab43c0e8"/>
  <p:tag name="KSO_WM_ASSEMBLE_CHIP_INDEX" val="87ef87575b304f4e8af9a5de6f547598"/>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305.xml><?xml version="1.0" encoding="utf-8"?>
<p:tagLst xmlns:p="http://schemas.openxmlformats.org/presentationml/2006/main">
  <p:tag name="KSO_WM_UNIT_SUBTYPE" val="a"/>
  <p:tag name="KSO_WM_UNIT_NOCLEAR" val="0"/>
  <p:tag name="KSO_WM_UNIT_VALUE" val="6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9129_7*l_h_f*1_4_1"/>
  <p:tag name="KSO_WM_TEMPLATE_CATEGORY" val="diagram"/>
  <p:tag name="KSO_WM_TEMPLATE_INDEX" val="20219129"/>
  <p:tag name="KSO_WM_UNIT_LAYERLEVEL" val="1_1_1"/>
  <p:tag name="KSO_WM_TAG_VERSION" val="1.0"/>
  <p:tag name="KSO_WM_BEAUTIFY_FLAG" val="#wm#"/>
  <p:tag name="KSO_WM_UNIT_PRESET_TEXT" val="在此输入正文准确理解你所传达的意思在此输入正文在此输入正文"/>
  <p:tag name="KSO_WM_CHIP_GROUPID" val="60b9e79ad573a1aeab43c0e7"/>
  <p:tag name="KSO_WM_CHIP_XID" val="60b9e79ad573a1aeab43c0e8"/>
  <p:tag name="KSO_WM_ASSEMBLE_CHIP_INDEX" val="87ef87575b304f4e8af9a5de6f547598"/>
  <p:tag name="KSO_WM_UNIT_TEXT_FILL_FORE_SCHEMECOLOR_INDEX_BRIGHTNESS" val="0.25"/>
  <p:tag name="KSO_WM_UNIT_TEXT_FILL_FORE_SCHEMECOLOR_INDEX" val="13"/>
  <p:tag name="KSO_WM_UNIT_TEXT_FILL_TYPE" val="1"/>
  <p:tag name="KSO_WM_UNIT_USESOURCEFORMAT_APPLY" val="0"/>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0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1.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1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1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1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315_1*i*1"/>
  <p:tag name="KSO_WM_UNIT_LAYERLEVEL" val="1"/>
  <p:tag name="KSO_WM_TAG_VERSION" val="1.0"/>
  <p:tag name="KSO_WM_BEAUTIFY_FLAG" val="#wm#"/>
  <p:tag name="KSO_WM_UNIT_TYPE" val="i"/>
  <p:tag name="KSO_WM_UNIT_INDEX" val="1"/>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315"/>
  <p:tag name="KSO_WM_UNIT_VALUE" val="901"/>
  <p:tag name="KSO_WM_TEMPLATE_ASSEMBLE_XID" val="6130c4e08b5cc6c91112a571"/>
  <p:tag name="KSO_WM_TEMPLATE_ASSEMBLE_GROUPID" val="6130c4e08b5cc6c91112a571"/>
</p:tagLst>
</file>

<file path=ppt/tags/tag31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20.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43&quot;,&quot;maxSize&quot;:{&quot;size1&quot;:20},&quot;minSize&quot;:{&quot;size1&quot;:11.2},&quot;normalSize&quot;:{&quot;size1&quot;:11.2},&quot;subLayout&quot;:[{&quot;id&quot;:&quot;2024-01-16T14:29:43&quot;,&quot;margin&quot;:{&quot;bottom&quot;:0.025999998673796654,&quot;left&quot;:1.2699999809265137,&quot;right&quot;:1.2699999809265137,&quot;top&quot;:0.4230000376701355},&quot;type&quot;:0},{&quot;id&quot;:&quot;2024-01-16T14:29:4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2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2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828_5*l_h_i*1_4_1"/>
  <p:tag name="KSO_WM_TEMPLATE_CATEGORY" val="diagram"/>
  <p:tag name="KSO_WM_TEMPLATE_INDEX" val="20205828"/>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28.xml><?xml version="1.0" encoding="utf-8"?>
<p:tagLst xmlns:p="http://schemas.openxmlformats.org/presentationml/2006/main">
  <p:tag name="KSO_WM_UNIT_SUBTYPE" val="a"/>
  <p:tag name="KSO_WM_UNIT_NOCLEAR" val="0"/>
  <p:tag name="KSO_WM_UNIT_VALUE" val="117"/>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828_5*l_h_f*1_4_1"/>
  <p:tag name="KSO_WM_TEMPLATE_CATEGORY" val="diagram"/>
  <p:tag name="KSO_WM_TEMPLATE_INDEX" val="20205828"/>
  <p:tag name="KSO_WM_UNIT_LAYERLEVEL" val="1_1_1"/>
  <p:tag name="KSO_WM_TAG_VERSION" val="1.0"/>
  <p:tag name="KSO_WM_BEAUTIFY_FLAG" val="#wm#"/>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TEXT_FILL_FORE_SCHEMECOLOR_INDEX_BRIGHTNESS" val="0.15"/>
  <p:tag name="KSO_WM_UNIT_TEXT_FILL_FORE_SCHEMECOLOR_INDEX" val="13"/>
  <p:tag name="KSO_WM_UNIT_TEXT_FILL_TYPE" val="1"/>
  <p:tag name="KSO_WM_UNIT_USESOURCEFORMAT_APPLY" val="0"/>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5828_5*l_h_i*1_4_3"/>
  <p:tag name="KSO_WM_TEMPLATE_CATEGORY" val="diagram"/>
  <p:tag name="KSO_WM_TEMPLATE_INDEX" val="20205828"/>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3.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05828_5*l_h_i*1_5_1"/>
  <p:tag name="KSO_WM_TEMPLATE_CATEGORY" val="diagram"/>
  <p:tag name="KSO_WM_TEMPLATE_INDEX" val="20205828"/>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31.xml><?xml version="1.0" encoding="utf-8"?>
<p:tagLst xmlns:p="http://schemas.openxmlformats.org/presentationml/2006/main">
  <p:tag name="KSO_WM_UNIT_SUBTYPE" val="a"/>
  <p:tag name="KSO_WM_UNIT_NOCLEAR" val="0"/>
  <p:tag name="KSO_WM_UNIT_VALUE" val="117"/>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05828_5*l_h_f*1_5_1"/>
  <p:tag name="KSO_WM_TEMPLATE_CATEGORY" val="diagram"/>
  <p:tag name="KSO_WM_TEMPLATE_INDEX" val="20205828"/>
  <p:tag name="KSO_WM_UNIT_LAYERLEVEL" val="1_1_1"/>
  <p:tag name="KSO_WM_TAG_VERSION" val="1.0"/>
  <p:tag name="KSO_WM_BEAUTIFY_FLAG" val="#wm#"/>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TEXT_FILL_FORE_SCHEMECOLOR_INDEX_BRIGHTNESS" val="0.15"/>
  <p:tag name="KSO_WM_UNIT_TEXT_FILL_FORE_SCHEMECOLOR_INDEX" val="13"/>
  <p:tag name="KSO_WM_UNIT_TEXT_FILL_TYPE" val="1"/>
  <p:tag name="KSO_WM_UNIT_USESOURCEFORMAT_APPLY" val="0"/>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05828_5*l_h_i*1_5_3"/>
  <p:tag name="KSO_WM_TEMPLATE_CATEGORY" val="diagram"/>
  <p:tag name="KSO_WM_TEMPLATE_INDEX" val="20205828"/>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05828_5*l_h_i*1_6_1"/>
  <p:tag name="KSO_WM_TEMPLATE_CATEGORY" val="diagram"/>
  <p:tag name="KSO_WM_TEMPLATE_INDEX" val="20205828"/>
  <p:tag name="KSO_WM_UNIT_LAYERLEVEL" val="1_1_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34.xml><?xml version="1.0" encoding="utf-8"?>
<p:tagLst xmlns:p="http://schemas.openxmlformats.org/presentationml/2006/main">
  <p:tag name="KSO_WM_UNIT_SUBTYPE" val="a"/>
  <p:tag name="KSO_WM_UNIT_NOCLEAR" val="0"/>
  <p:tag name="KSO_WM_UNIT_VALUE" val="117"/>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05828_5*l_h_f*1_6_1"/>
  <p:tag name="KSO_WM_TEMPLATE_CATEGORY" val="diagram"/>
  <p:tag name="KSO_WM_TEMPLATE_INDEX" val="20205828"/>
  <p:tag name="KSO_WM_UNIT_LAYERLEVEL" val="1_1_1"/>
  <p:tag name="KSO_WM_TAG_VERSION" val="1.0"/>
  <p:tag name="KSO_WM_BEAUTIFY_FLAG" val="#wm#"/>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
  <p:tag name="KSO_WM_UNIT_TEXT_FILL_FORE_SCHEMECOLOR_INDEX_BRIGHTNESS" val="0.15"/>
  <p:tag name="KSO_WM_UNIT_TEXT_FILL_FORE_SCHEMECOLOR_INDEX" val="13"/>
  <p:tag name="KSO_WM_UNIT_TEXT_FILL_TYPE" val="1"/>
  <p:tag name="KSO_WM_UNIT_USESOURCEFORMAT_APPLY" val="0"/>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diagram20205828_5*l_h_i*1_6_3"/>
  <p:tag name="KSO_WM_TEMPLATE_CATEGORY" val="diagram"/>
  <p:tag name="KSO_WM_TEMPLATE_INDEX" val="20205828"/>
  <p:tag name="KSO_WM_UNIT_LAYERLEVEL" val="1_1_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05828_5*l_h_i*1_4_2"/>
  <p:tag name="KSO_WM_TEMPLATE_CATEGORY" val="diagram"/>
  <p:tag name="KSO_WM_TEMPLATE_INDEX" val="2020582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05828_5*l_h_i*1_5_2"/>
  <p:tag name="KSO_WM_TEMPLATE_CATEGORY" val="diagram"/>
  <p:tag name="KSO_WM_TEMPLATE_INDEX" val="2020582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2"/>
  <p:tag name="KSO_WM_UNIT_ID" val="diagram20205828_5*l_h_i*1_6_2"/>
  <p:tag name="KSO_WM_TEMPLATE_CATEGORY" val="diagram"/>
  <p:tag name="KSO_WM_TEMPLATE_INDEX" val="2020582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4.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4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44&quot;,&quot;maxSize&quot;:{&quot;size1&quot;:20},&quot;minSize&quot;:{&quot;size1&quot;:11.2},&quot;normalSize&quot;:{&quot;size1&quot;:11.2},&quot;subLayout&quot;:[{&quot;id&quot;:&quot;2024-01-16T14:29:44&quot;,&quot;margin&quot;:{&quot;bottom&quot;:0.025999998673796654,&quot;left&quot;:1.2699999809265137,&quot;right&quot;:1.2699999809265137,&quot;top&quot;:0.4230000376701355},&quot;type&quot;:0},{&quot;id&quot;:&quot;2024-01-16T14:29:44&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4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4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50.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51.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5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53.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54.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55.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35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5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1_3_1"/>
  <p:tag name="KSO_WM_TEMPLATE_CATEGORY" val="diagram"/>
  <p:tag name="KSO_WM_TEMPLATE_INDEX" val="20228766"/>
  <p:tag name="KSO_WM_UNIT_LAYERLEVEL" val="1_1_1"/>
  <p:tag name="KSO_WM_TAG_VERSION" val="1.0"/>
  <p:tag name="KSO_WM_BEAUTIFY_FLAG" val="#wm#"/>
  <p:tag name="KSO_WM_UNIT_TYPE" val="l_h_i"/>
  <p:tag name="KSO_WM_UNIT_INDEX" val="1_3_1"/>
  <p:tag name="KSO_WM_UNIT_FILL_FORE_SCHEMECOLOR_INDEX_1_BRIGHTNESS" val="0"/>
  <p:tag name="KSO_WM_UNIT_FILL_FORE_SCHEMECOLOR_INDEX_1" val="10"/>
  <p:tag name="KSO_WM_UNIT_FILL_FORE_SCHEMECOLOR_INDEX_1_POS" val="0"/>
  <p:tag name="KSO_WM_UNIT_FILL_FORE_SCHEMECOLOR_INDEX_1_TRANS" val="0"/>
  <p:tag name="KSO_WM_UNIT_FILL_FORE_SCHEMECOLOR_INDEX_2_BRIGHTNESS" val="-0.25"/>
  <p:tag name="KSO_WM_UNIT_FILL_FORE_SCHEMECOLOR_INDEX_2" val="10"/>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0"/>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62.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6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6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1_2_1"/>
  <p:tag name="KSO_WM_TEMPLATE_CATEGORY" val="diagram"/>
  <p:tag name="KSO_WM_TEMPLATE_INDEX" val="20228766"/>
  <p:tag name="KSO_WM_UNIT_LAYERLEVEL" val="1_1_1"/>
  <p:tag name="KSO_WM_TAG_VERSION" val="1.0"/>
  <p:tag name="KSO_WM_BEAUTIFY_FLAG" val="#wm#"/>
  <p:tag name="KSO_WM_UNIT_TYPE" val="l_h_i"/>
  <p:tag name="KSO_WM_UNIT_INDEX" val="1_2_1"/>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25"/>
  <p:tag name="KSO_WM_UNIT_FILL_FORE_SCHEMECOLOR_INDEX_2" val="6"/>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0"/>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71.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7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7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1_1_1"/>
  <p:tag name="KSO_WM_TEMPLATE_CATEGORY" val="diagram"/>
  <p:tag name="KSO_WM_TEMPLATE_INDEX" val="20228766"/>
  <p:tag name="KSO_WM_UNIT_LAYERLEVEL" val="1_1_1"/>
  <p:tag name="KSO_WM_TAG_VERSION" val="1.0"/>
  <p:tag name="KSO_WM_BEAUTIFY_FLAG" val="#wm#"/>
  <p:tag name="KSO_WM_UNIT_TYPE" val="l_h_i"/>
  <p:tag name="KSO_WM_UNIT_INDEX" val="1_1_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5"/>
  <p:tag name="KSO_WM_UNIT_FILL_FORE_SCHEMECOLOR_INDEX_2" val="5"/>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0"/>
</p:tagLst>
</file>

<file path=ppt/tags/tag38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8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8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9.xml><?xml version="1.0" encoding="utf-8"?>
<p:tagLst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766_2*l_h_f*1_1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39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9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1453_1*l_h_i*1_1_2"/>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1"/>
  <p:tag name="KSO_WM_UNIT_LINE_FILL_TYPE" val="2"/>
  <p:tag name="KSO_WM_UNIT_USESOURCEFORMAT_APPLY" val="0"/>
</p:tagLst>
</file>

<file path=ppt/tags/tag40.xml><?xml version="1.0" encoding="utf-8"?>
<p:tagLst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766_2*l_h_f*1_2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40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0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1.xml><?xml version="1.0" encoding="utf-8"?>
<p:tagLst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766_2*l_h_f*1_3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41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1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2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2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3.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3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3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45.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20&quot;,&quot;maxSize&quot;:{&quot;size1&quot;:20},&quot;minSize&quot;:{&quot;size1&quot;:11.2},&quot;normalSize&quot;:{&quot;size1&quot;:11.2},&quot;subLayout&quot;:[{&quot;id&quot;:&quot;2024-01-16T14:29:20&quot;,&quot;margin&quot;:{&quot;bottom&quot;:0.025999998673796654,&quot;left&quot;:1.2699999809265137,&quot;right&quot;:1.2699999809265137,&quot;top&quot;:0.4230000376701355},&quot;type&quot;:0},{&quot;id&quot;:&quot;2024-01-16T14:29:20&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49.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23&quot;,&quot;maxSize&quot;:{&quot;size1&quot;:20},&quot;minSize&quot;:{&quot;size1&quot;:11.2},&quot;normalSize&quot;:{&quot;size1&quot;:11.2},&quot;subLayout&quot;:[{&quot;id&quot;:&quot;2024-01-16T14:29:23&quot;,&quot;margin&quot;:{&quot;bottom&quot;:0.025999998673796654,&quot;left&quot;:1.2699999809265137,&quot;right&quot;:1.2699999809265137,&quot;top&quot;:0.4230000376701355},&quot;type&quot;:0},{&quot;id&quot;:&quot;2024-01-16T14:29:23&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453.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454.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455.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456.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457.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458.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60.xml><?xml version="1.0" encoding="utf-8"?>
<p:tagLst xmlns:p="http://schemas.openxmlformats.org/presentationml/2006/main">
  <p:tag name="ISPRING_ULTRA_SCORM_COURSE_ID" val="F96FFF5B-1D19-49F6-80CE-FB420BFED85D"/>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个人述职"/>
  <p:tag name="ISPRING_SCORM_ENDPOINT" val="&lt;endpoint&gt;&lt;enable&gt;0&lt;/enable&gt;&lt;lrs&gt;http://&lt;/lrs&gt;&lt;auth&gt;0&lt;/auth&gt;&lt;login&gt;&lt;/login&gt;&lt;password&gt;&lt;/password&gt;&lt;key&gt;&lt;/key&gt;&lt;name&gt;&lt;/name&gt;&lt;email&gt;&lt;/email&gt;&lt;/endpoint&gt;&#10;"/>
  <p:tag name="commondata" val="eyJoZGlkIjoiYmZlOWI5MGNhNzA1MTBiMzgxYzEwZjQ5NmQ3YTgwNzMifQ=="/>
</p:tagLst>
</file>

<file path=ppt/tags/tag4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9_2"/>
  <p:tag name="KSO_WM_UNIT_ID" val="diagram20219129_8*l_h_i*1_9_2"/>
  <p:tag name="KSO_WM_TEMPLATE_CATEGORY" val="diagram"/>
  <p:tag name="KSO_WM_TEMPLATE_INDEX" val="20219129"/>
  <p:tag name="KSO_WM_UNIT_LAYERLEVEL" val="1_1_1"/>
  <p:tag name="KSO_WM_TAG_VERSION" val="1.0"/>
  <p:tag name="KSO_WM_BEAUTIFY_FLAG" val=""/>
  <p:tag name="KSO_WM_CHIP_GROUPID" val="60b9e79ad573a1aeab43c0e7"/>
  <p:tag name="KSO_WM_CHIP_XID" val="60b9e79ad573a1aeab43c0e8"/>
  <p:tag name="KSO_WM_ASSEMBLE_CHIP_INDEX" val="5df07e777ade4c88998899b6c715151d"/>
  <p:tag name="KSO_WM_UNIT_VALUE" val="1"/>
  <p:tag name="KSO_WM_UNIT_TEXT_FILL_FORE_SCHEMECOLOR_INDEX_BRIGHTNESS" val="0"/>
  <p:tag name="KSO_WM_UNIT_TEXT_FILL_FORE_SCHEMECOLOR_INDEX" val="14"/>
  <p:tag name="KSO_WM_UNIT_TEXT_FILL_TYPE" val="1"/>
  <p:tag name="KSO_WM_UNIT_USESOURCEFORMAT_APPLY" val="0"/>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1453_1*l_h_i*1_1_3"/>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USESOURCEFORMAT_APPLY" val="0"/>
</p:tagLst>
</file>

<file path=ppt/tags/tag50.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51.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52.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53.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54.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55.xml><?xml version="1.0" encoding="utf-8"?>
<p:tagLst xmlns:p="http://schemas.openxmlformats.org/presentationml/2006/main">
  <p:tag name="KSO_WM_UNIT_COLOR_SCHEME_SHAPE_ID" val="53"/>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668_1_2"/>
  <p:tag name="KSO_WM_UNIT_ID" val="diagram20196511_4*l_h_i*668_1_2"/>
  <p:tag name="KSO_WM_TEMPLATE_CATEGORY" val="diagram"/>
  <p:tag name="KSO_WM_TEMPLATE_INDEX" val="2019651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SHADOW_SCHEMECOLOR_INDEX_BRIGHTNESS" val="0.5"/>
  <p:tag name="KSO_WM_UNIT_SHADOW_SCHEMECOLOR_INDEX" val="13"/>
  <p:tag name="KSO_WM_UNIT_TEXT_FILL_FORE_SCHEMECOLOR_INDEX_BRIGHTNESS" val="0"/>
  <p:tag name="KSO_WM_UNIT_TEXT_FILL_FORE_SCHEMECOLOR_INDEX" val="14"/>
  <p:tag name="KSO_WM_UNIT_TEXT_FILL_TYPE" val="1"/>
  <p:tag name="KSO_WM_UNIT_USESOURCEFORMAT_APPLY" val="0"/>
</p:tagLst>
</file>

<file path=ppt/tags/tag5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1-12T19:55:19&quot;,&quot;maxSize&quot;:{&quot;size1&quot;:20},&quot;minSize&quot;:{&quot;size1&quot;:11.2},&quot;normalSize&quot;:{&quot;size1&quot;:11.2},&quot;subLayout&quot;:[{&quot;id&quot;:&quot;2024-01-12T19:55:19&quot;,&quot;margin&quot;:{&quot;bottom&quot;:0.025999998673796654,&quot;left&quot;:1.2699999809265137,&quot;right&quot;:1.2699999809265137,&quot;top&quot;:0.4230000376701355},&quot;type&quot;:0},{&quot;id&quot;:&quot;2024-01-12T19:55:19&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5826_6*m_i*1_1"/>
  <p:tag name="KSO_WM_TEMPLATE_CATEGORY" val="diagram"/>
  <p:tag name="KSO_WM_TEMPLATE_INDEX" val="20205826"/>
  <p:tag name="KSO_WM_UNIT_LAYERLEVEL" val="1_1"/>
  <p:tag name="KSO_WM_TAG_VERSION" val="1.0"/>
  <p:tag name="KSO_WM_BEAUTIFY_FLAG" val=""/>
  <p:tag name="KSO_WM_UNIT_LINE_FORE_SCHEMECOLOR_INDEX_BRIGHTNESS" val="-0.15"/>
  <p:tag name="KSO_WM_UNIT_LINE_FORE_SCHEMECOLOR_INDEX" val="14"/>
  <p:tag name="KSO_WM_UNIT_LINE_FILL_TYPE" val="2"/>
  <p:tag name="KSO_WM_UNIT_USESOURCEFORMAT_APPLY" val="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1453_1*l_h_i*1_2_2"/>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
  <p:tag name="KSO_WM_UNIT_LINE_FORE_SCHEMECOLOR_INDEX" val="1"/>
  <p:tag name="KSO_WM_UNIT_LINE_FILL_TYPE" val="2"/>
  <p:tag name="KSO_WM_UNIT_USESOURCEFORMAT_APPLY" val="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5826_6*m_h_i*1_1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5826_6*m_h_i*1_1_2"/>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05826_6*m_h_i*1_1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16"/>
  <p:tag name="KSO_WM_UNIT_TEXT_FILL_TYPE" val="1"/>
  <p:tag name="KSO_WM_UNIT_USESOURCEFORMAT_APPLY"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5826_6*m_h_i*1_2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5826_6*m_h_i*1_2_2"/>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05826_6*m_h_i*1_2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16"/>
  <p:tag name="KSO_WM_UNIT_TEXT_FILL_TYPE" val="1"/>
  <p:tag name="KSO_WM_UNIT_USESOURCEFORMAT_APPLY" val="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5826_6*m_h_i*1_3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5826_6*m_h_i*1_3_2"/>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05826_6*m_h_i*1_3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16"/>
  <p:tag name="KSO_WM_UNIT_TEXT_FILL_TYPE" val="1"/>
  <p:tag name="KSO_WM_UNIT_USESOURCEFORMAT_APPLY"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5826_6*m_h_i*1_4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1453_1*l_h_i*1_2_3"/>
  <p:tag name="KSO_WM_TEMPLATE_CATEGORY" val="diagram"/>
  <p:tag name="KSO_WM_TEMPLATE_INDEX" val="20201453"/>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USESOURCEFORMAT_APPLY" val="0"/>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5826_6*m_h_i*1_4_2"/>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05826_6*m_h_i*1_4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16"/>
  <p:tag name="KSO_WM_UNIT_TEXT_FILL_TYPE" val="1"/>
  <p:tag name="KSO_WM_UNIT_USESOURCEFORMAT_APPLY" val="0"/>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5826_6*m_h_i*1_4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5826_6*m_h_i*1_4_2"/>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05826_6*m_h_i*1_4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16"/>
  <p:tag name="KSO_WM_UNIT_TEXT_FILL_TYPE" val="1"/>
  <p:tag name="KSO_WM_UNIT_USESOURCEFORMAT_APPLY" val="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5826_6*m_h_i*1_4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5826_6*m_h_i*1_4_2"/>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2"/>
  <p:tag name="KSO_WM_UNIT_TEXT_FILL_TYPE" val="1"/>
  <p:tag name="KSO_WM_UNIT_USESOURCEFORMAT_APPLY" val="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05826_6*m_h_i*1_4_1"/>
  <p:tag name="KSO_WM_TEMPLATE_CATEGORY" val="diagram"/>
  <p:tag name="KSO_WM_TEMPLATE_INDEX" val="20205826"/>
  <p:tag name="KSO_WM_UNIT_LAYERLEVEL" val="1_1_1"/>
  <p:tag name="KSO_WM_TAG_VERSION" val="1.0"/>
  <p:tag name="KSO_WM_BEAUTIFY_FLAG" val=""/>
  <p:tag name="KSO_WM_UNIT_TEXT_FILL_FORE_SCHEMECOLOR_INDEX_BRIGHTNESS" val="0"/>
  <p:tag name="KSO_WM_UNIT_TEXT_FILL_FORE_SCHEMECOLOR_INDEX" val="16"/>
  <p:tag name="KSO_WM_UNIT_TEXT_FILL_TYPE" val="1"/>
  <p:tag name="KSO_WM_UNIT_USESOURCEFORMAT_APPLY" val="0"/>
</p:tagLst>
</file>

<file path=ppt/tags/tag8.xml><?xml version="1.0" encoding="utf-8"?>
<p:tagLst xmlns:p="http://schemas.openxmlformats.org/presentationml/2006/main">
  <p:tag name="KSO_WM_UNIT_SUBTYPE" val="a"/>
  <p:tag name="KSO_WM_UNIT_NOCLEAR" val="0"/>
  <p:tag name="KSO_WM_UNIT_VALUE" val="14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453_1*l_h_f*1_2_1"/>
  <p:tag name="KSO_WM_TEMPLATE_CATEGORY" val="diagram"/>
  <p:tag name="KSO_WM_TEMPLATE_INDEX" val="20201453"/>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25"/>
  <p:tag name="KSO_WM_UNIT_TEXT_FILL_FORE_SCHEMECOLOR_INDEX" val="13"/>
  <p:tag name="KSO_WM_UNIT_TEXT_FILL_TYPE" val="1"/>
  <p:tag name="KSO_WM_UNIT_USESOURCEFORMAT_APPLY" val="0"/>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25&quot;,&quot;maxSize&quot;:{&quot;size1&quot;:20},&quot;minSize&quot;:{&quot;size1&quot;:11.2},&quot;normalSize&quot;:{&quot;size1&quot;:11.2},&quot;subLayout&quot;:[{&quot;id&quot;:&quot;2024-01-16T14:29:25&quot;,&quot;margin&quot;:{&quot;bottom&quot;:0.025999998673796654,&quot;left&quot;:1.2699999809265137,&quot;right&quot;:1.2699999809265137,&quot;top&quot;:0.4230000376701355},&quot;type&quot;:0},{&quot;id&quot;:&quot;2024-01-16T14:29:25&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8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408_3_1"/>
  <p:tag name="KSO_WM_TEMPLATE_CATEGORY" val="diagram"/>
  <p:tag name="KSO_WM_TEMPLATE_INDEX" val="20228766"/>
  <p:tag name="KSO_WM_UNIT_LAYERLEVEL" val="1_1_1"/>
  <p:tag name="KSO_WM_TAG_VERSION" val="1.0"/>
  <p:tag name="KSO_WM_BEAUTIFY_FLAG" val="#wm#"/>
  <p:tag name="KSO_WM_UNIT_TYPE" val="l_h_i"/>
  <p:tag name="KSO_WM_UNIT_INDEX" val="408_3_1"/>
  <p:tag name="KSO_WM_UNIT_FILL_FORE_SCHEMECOLOR_INDEX_1_BRIGHTNESS" val="0"/>
  <p:tag name="KSO_WM_UNIT_FILL_FORE_SCHEMECOLOR_INDEX_1" val="10"/>
  <p:tag name="KSO_WM_UNIT_FILL_FORE_SCHEMECOLOR_INDEX_1_POS" val="0"/>
  <p:tag name="KSO_WM_UNIT_FILL_FORE_SCHEMECOLOR_INDEX_1_TRANS" val="0"/>
  <p:tag name="KSO_WM_UNIT_FILL_FORE_SCHEMECOLOR_INDEX_2_BRIGHTNESS" val="-0.25"/>
  <p:tag name="KSO_WM_UNIT_FILL_FORE_SCHEMECOLOR_INDEX_2" val="10"/>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408_2_1"/>
  <p:tag name="KSO_WM_TEMPLATE_CATEGORY" val="diagram"/>
  <p:tag name="KSO_WM_TEMPLATE_INDEX" val="20228766"/>
  <p:tag name="KSO_WM_UNIT_LAYERLEVEL" val="1_1_1"/>
  <p:tag name="KSO_WM_TAG_VERSION" val="1.0"/>
  <p:tag name="KSO_WM_BEAUTIFY_FLAG" val="#wm#"/>
  <p:tag name="KSO_WM_UNIT_TYPE" val="l_h_i"/>
  <p:tag name="KSO_WM_UNIT_INDEX" val="408_2_1"/>
  <p:tag name="KSO_WM_UNIT_FILL_FORE_SCHEMECOLOR_INDEX_1_BRIGHTNESS" val="0"/>
  <p:tag name="KSO_WM_UNIT_FILL_FORE_SCHEMECOLOR_INDEX_1" val="6"/>
  <p:tag name="KSO_WM_UNIT_FILL_FORE_SCHEMECOLOR_INDEX_1_POS" val="0"/>
  <p:tag name="KSO_WM_UNIT_FILL_FORE_SCHEMECOLOR_INDEX_1_TRANS" val="0"/>
  <p:tag name="KSO_WM_UNIT_FILL_FORE_SCHEMECOLOR_INDEX_2_BRIGHTNESS" val="-0.25"/>
  <p:tag name="KSO_WM_UNIT_FILL_FORE_SCHEMECOLOR_INDEX_2" val="6"/>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28766_2*l_h_i*408_1_1"/>
  <p:tag name="KSO_WM_TEMPLATE_CATEGORY" val="diagram"/>
  <p:tag name="KSO_WM_TEMPLATE_INDEX" val="20228766"/>
  <p:tag name="KSO_WM_UNIT_LAYERLEVEL" val="1_1_1"/>
  <p:tag name="KSO_WM_TAG_VERSION" val="1.0"/>
  <p:tag name="KSO_WM_BEAUTIFY_FLAG" val="#wm#"/>
  <p:tag name="KSO_WM_UNIT_TYPE" val="l_h_i"/>
  <p:tag name="KSO_WM_UNIT_INDEX" val="408_1_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5"/>
  <p:tag name="KSO_WM_UNIT_FILL_FORE_SCHEMECOLOR_INDEX_2" val="5"/>
  <p:tag name="KSO_WM_UNIT_FILL_FORE_SCHEMECOLOR_INDEX_2_POS" val="1"/>
  <p:tag name="KSO_WM_UNIT_FILL_FORE_SCHEMECOLOR_INDEX_2_TRANS" val="0"/>
  <p:tag name="KSO_WM_UNIT_FILL_GRADIENT_TYPE" val="0"/>
  <p:tag name="KSO_WM_UNIT_FILL_GRADIENT_ANGLE" val="13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0"/>
</p:tagLst>
</file>

<file path=ppt/tags/tag92.xml><?xml version="1.0" encoding="utf-8"?>
<p:tagLst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08_1_1"/>
  <p:tag name="KSO_WM_UNIT_ID" val="diagram20228766_2*l_h_f*408_1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93.xml><?xml version="1.0" encoding="utf-8"?>
<p:tagLst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08_2_1"/>
  <p:tag name="KSO_WM_UNIT_ID" val="diagram20228766_2*l_h_f*408_2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94.xml><?xml version="1.0" encoding="utf-8"?>
<p:tagLst xmlns:p="http://schemas.openxmlformats.org/presentationml/2006/main">
  <p:tag name="KSO_WM_UNIT_SUBTYPE" val="a"/>
  <p:tag name="KSO_WM_UNIT_PRESET_TEXT" val="您的正文已经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08_3_1"/>
  <p:tag name="KSO_WM_UNIT_ID" val="diagram20228766_2*l_h_f*408_3_1"/>
  <p:tag name="KSO_WM_TEMPLATE_CATEGORY" val="diagram"/>
  <p:tag name="KSO_WM_TEMPLATE_INDEX" val="20228766"/>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0"/>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ID" val="diagram20220058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8"/>
  <p:tag name="KSO_WM_SLIDE_LAYOUT" val="a_d"/>
  <p:tag name="KSO_WM_SLIDE_LAYOUT_CNT" val="1_1"/>
  <p:tag name="KSO_WM_SLIDE_TYPE" val="text"/>
  <p:tag name="KSO_WM_SLIDE_SUBTYPE" val="picTxt"/>
  <p:tag name="KSO_WM_SLIDE_LAYOUTTYPE" val="topbottom"/>
  <p:tag name="KSO_WM_SLIDE_SIZE" val="888*504"/>
  <p:tag name="KSO_WM_SLIDE_POSITION" val="36*12"/>
  <p:tag name="KSO_WM_SLIDE_LAYOUT_INFO" val="{&quot;backgroundInfo&quot;:[{&quot;bottom&quot;:0,&quot;bottomAbs&quot;:false,&quot;left&quot;:0,&quot;leftAbs&quot;:false,&quot;right&quot;:0,&quot;rightAbs&quot;:false,&quot;top&quot;:0,&quot;topAbs&quot;:false,&quot;type&quot;:&quot;general&quot;}],&quot;id&quot;:&quot;2024-01-16T14:29:26&quot;,&quot;maxSize&quot;:{&quot;size1&quot;:20},&quot;minSize&quot;:{&quot;size1&quot;:11.2},&quot;normalSize&quot;:{&quot;size1&quot;:11.2},&quot;subLayout&quot;:[{&quot;id&quot;:&quot;2024-01-16T14:29:26&quot;,&quot;margin&quot;:{&quot;bottom&quot;:0.025999998673796654,&quot;left&quot;:1.2699999809265137,&quot;right&quot;:1.2699999809265137,&quot;top&quot;:0.4230000376701355},&quot;type&quot;:0},{&quot;id&quot;:&quot;2024-01-16T14:29:26&quot;,&quot;margin&quot;:{&quot;bottom&quot;:0.847000002861023,&quot;left&quot;:1.2699999809265137,&quot;right&quot;:1.2699999809265137,&quot;top&quot;:1.2699999809265137},&quot;type&quot;:0}],&quot;type&quot;:0}"/>
  <p:tag name="KSO_WM_SLIDE_RATIO" val="1.777778"/>
  <p:tag name="KSO_WM_SLIDE_BACKGROUND" val="[&quot;general&quot;]"/>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1714_3*l_h_i*1_1_1"/>
  <p:tag name="KSO_WM_TEMPLATE_CATEGORY" val="diagram"/>
  <p:tag name="KSO_WM_TEMPLATE_INDEX" val="20211714"/>
  <p:tag name="KSO_WM_UNIT_LAYERLEVEL" val="1_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0"/>
</p:tagLst>
</file>

<file path=ppt/tags/tag98.xml><?xml version="1.0" encoding="utf-8"?>
<p:tagLst xmlns:p="http://schemas.openxmlformats.org/presentationml/2006/main">
  <p:tag name="KSO_WM_UNIT_VALUE" val="129*144"/>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11714_3*l_h_x*1_1_1"/>
  <p:tag name="KSO_WM_TEMPLATE_CATEGORY" val="diagram"/>
  <p:tag name="KSO_WM_TEMPLATE_INDEX" val="20211714"/>
  <p:tag name="KSO_WM_UNIT_LAYERLEVEL" val="1_1_1"/>
  <p:tag name="KSO_WM_TAG_VERSION" val="1.0"/>
  <p:tag name="KSO_WM_BEAUTIFY_FLAG" val="#wm#"/>
  <p:tag name="KSO_WM_UNIT_USESOURCEFORMAT_APPLY" val="0"/>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1714_3*l_h_i*1_1_2"/>
  <p:tag name="KSO_WM_TEMPLATE_CATEGORY" val="diagram"/>
  <p:tag name="KSO_WM_TEMPLATE_INDEX" val="2021171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0"/>
</p:tagLst>
</file>

<file path=ppt/theme/_rels/theme1.xml.rels><?xml version="1.0" encoding="UTF-8" standalone="yes"?>
<Relationships xmlns="http://schemas.openxmlformats.org/package/2006/relationships"><Relationship Id="rId1" Type="http://schemas.openxmlformats.org/officeDocument/2006/relationships/image" Target="../media/image19.jpeg"/></Relationships>
</file>

<file path=ppt/theme/theme1.xml><?xml version="1.0" encoding="utf-8"?>
<a:theme xmlns:a="http://schemas.openxmlformats.org/drawingml/2006/main" name="161_清风素材 12sc.taobao.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spPr>
      <a:bodyPr vert="horz" wrap="square" lIns="91440" tIns="45720" rIns="91440" bIns="45720" numCol="1" anchor="t" anchorCtr="0" compatLnSpc="1"/>
      <a:lstStyle>
        <a:defPPr algn="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Times New Roman"/>
        <a:ea typeface="宋体"/>
        <a:cs typeface=""/>
      </a:majorFont>
      <a:minorFont>
        <a:latin typeface="Times New Roman"/>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15186</Words>
  <Application>WPS 演示</Application>
  <PresentationFormat>自定义</PresentationFormat>
  <Paragraphs>1575</Paragraphs>
  <Slides>93</Slides>
  <Notes>92</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8</vt:i4>
      </vt:variant>
      <vt:variant>
        <vt:lpstr>幻灯片标题</vt:lpstr>
      </vt:variant>
      <vt:variant>
        <vt:i4>93</vt:i4>
      </vt:variant>
    </vt:vector>
  </HeadingPairs>
  <TitlesOfParts>
    <vt:vector size="129" baseType="lpstr">
      <vt:lpstr>Arial</vt:lpstr>
      <vt:lpstr>宋体</vt:lpstr>
      <vt:lpstr>Wingdings</vt:lpstr>
      <vt:lpstr>微软雅黑</vt:lpstr>
      <vt:lpstr>Verdana</vt:lpstr>
      <vt:lpstr>Gulim</vt:lpstr>
      <vt:lpstr>Malgun Gothic</vt:lpstr>
      <vt:lpstr>Calibri</vt:lpstr>
      <vt:lpstr>Open Sans</vt:lpstr>
      <vt:lpstr>Segoe Print</vt:lpstr>
      <vt:lpstr>冬青黑体简体中文 W3</vt:lpstr>
      <vt:lpstr>黑体</vt:lpstr>
      <vt:lpstr>Times New Roman</vt:lpstr>
      <vt:lpstr>楷体</vt:lpstr>
      <vt:lpstr>Roboto</vt:lpstr>
      <vt:lpstr>Wingdings</vt:lpstr>
      <vt:lpstr>Montserrat Black</vt:lpstr>
      <vt:lpstr>Arial Unicode MS</vt:lpstr>
      <vt:lpstr>Times New Roman</vt:lpstr>
      <vt:lpstr>隶书</vt:lpstr>
      <vt:lpstr>Cambria Math</vt:lpstr>
      <vt:lpstr>Segoe UI</vt:lpstr>
      <vt:lpstr>Söhne</vt:lpstr>
      <vt:lpstr>Arial</vt:lpstr>
      <vt:lpstr>楷体_GB2312</vt:lpstr>
      <vt:lpstr>新宋体</vt:lpstr>
      <vt:lpstr>161_清风素材 12sc.taobao.com</vt:lpstr>
      <vt:lpstr>4_自定义设计方案</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企业用户_181979819</cp:lastModifiedBy>
  <cp:revision>1243</cp:revision>
  <dcterms:created xsi:type="dcterms:W3CDTF">2013-01-25T01:44:00Z</dcterms:created>
  <dcterms:modified xsi:type="dcterms:W3CDTF">2024-02-18T17:27:51Z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7D2D8AB0FF184BE8AB7750E25D914E1B_12</vt:lpwstr>
  </property>
</Properties>
</file>