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9"/>
  </p:notesMasterIdLst>
  <p:handoutMasterIdLst>
    <p:handoutMasterId r:id="rId94"/>
  </p:handoutMasterIdLst>
  <p:sldIdLst>
    <p:sldId id="262" r:id="rId3"/>
    <p:sldId id="327" r:id="rId4"/>
    <p:sldId id="337" r:id="rId5"/>
    <p:sldId id="338" r:id="rId6"/>
    <p:sldId id="339" r:id="rId7"/>
    <p:sldId id="340" r:id="rId8"/>
    <p:sldId id="341" r:id="rId9"/>
    <p:sldId id="342" r:id="rId10"/>
    <p:sldId id="400" r:id="rId11"/>
    <p:sldId id="343" r:id="rId12"/>
    <p:sldId id="344" r:id="rId13"/>
    <p:sldId id="345" r:id="rId14"/>
    <p:sldId id="346" r:id="rId15"/>
    <p:sldId id="347" r:id="rId16"/>
    <p:sldId id="348" r:id="rId17"/>
    <p:sldId id="349" r:id="rId18"/>
    <p:sldId id="350" r:id="rId19"/>
    <p:sldId id="351" r:id="rId20"/>
    <p:sldId id="352" r:id="rId21"/>
    <p:sldId id="356" r:id="rId22"/>
    <p:sldId id="357" r:id="rId23"/>
    <p:sldId id="358" r:id="rId24"/>
    <p:sldId id="359" r:id="rId25"/>
    <p:sldId id="354" r:id="rId26"/>
    <p:sldId id="360" r:id="rId27"/>
    <p:sldId id="365" r:id="rId28"/>
    <p:sldId id="361" r:id="rId29"/>
    <p:sldId id="362" r:id="rId30"/>
    <p:sldId id="363" r:id="rId31"/>
    <p:sldId id="364" r:id="rId32"/>
    <p:sldId id="366" r:id="rId33"/>
    <p:sldId id="367" r:id="rId34"/>
    <p:sldId id="401" r:id="rId35"/>
    <p:sldId id="355" r:id="rId36"/>
    <p:sldId id="372" r:id="rId37"/>
    <p:sldId id="373" r:id="rId38"/>
    <p:sldId id="375" r:id="rId39"/>
    <p:sldId id="376" r:id="rId40"/>
    <p:sldId id="377" r:id="rId41"/>
    <p:sldId id="378" r:id="rId42"/>
    <p:sldId id="379" r:id="rId43"/>
    <p:sldId id="380" r:id="rId44"/>
    <p:sldId id="381" r:id="rId45"/>
    <p:sldId id="370" r:id="rId46"/>
    <p:sldId id="382" r:id="rId47"/>
    <p:sldId id="383" r:id="rId48"/>
    <p:sldId id="384" r:id="rId49"/>
    <p:sldId id="385" r:id="rId50"/>
    <p:sldId id="386" r:id="rId51"/>
    <p:sldId id="387" r:id="rId52"/>
    <p:sldId id="388" r:id="rId53"/>
    <p:sldId id="389" r:id="rId54"/>
    <p:sldId id="390" r:id="rId55"/>
    <p:sldId id="391" r:id="rId56"/>
    <p:sldId id="392" r:id="rId57"/>
    <p:sldId id="393" r:id="rId58"/>
    <p:sldId id="394" r:id="rId59"/>
    <p:sldId id="395" r:id="rId60"/>
    <p:sldId id="396" r:id="rId61"/>
    <p:sldId id="397" r:id="rId62"/>
    <p:sldId id="398" r:id="rId63"/>
    <p:sldId id="399" r:id="rId64"/>
    <p:sldId id="409" r:id="rId65"/>
    <p:sldId id="410" r:id="rId66"/>
    <p:sldId id="411" r:id="rId67"/>
    <p:sldId id="412" r:id="rId68"/>
    <p:sldId id="413" r:id="rId69"/>
    <p:sldId id="414" r:id="rId70"/>
    <p:sldId id="415" r:id="rId71"/>
    <p:sldId id="416" r:id="rId72"/>
    <p:sldId id="417" r:id="rId73"/>
    <p:sldId id="418" r:id="rId74"/>
    <p:sldId id="419" r:id="rId75"/>
    <p:sldId id="371" r:id="rId76"/>
    <p:sldId id="402" r:id="rId77"/>
    <p:sldId id="403" r:id="rId78"/>
    <p:sldId id="404" r:id="rId80"/>
    <p:sldId id="405" r:id="rId81"/>
    <p:sldId id="406" r:id="rId82"/>
    <p:sldId id="407" r:id="rId83"/>
    <p:sldId id="408" r:id="rId84"/>
    <p:sldId id="441" r:id="rId85"/>
    <p:sldId id="442" r:id="rId86"/>
    <p:sldId id="443" r:id="rId87"/>
    <p:sldId id="435" r:id="rId88"/>
    <p:sldId id="436" r:id="rId89"/>
    <p:sldId id="437" r:id="rId90"/>
    <p:sldId id="438" r:id="rId91"/>
    <p:sldId id="439" r:id="rId92"/>
    <p:sldId id="440" r:id="rId93"/>
  </p:sldIdLst>
  <p:sldSz cx="9144000" cy="6858000" type="screen4x3"/>
  <p:notesSz cx="6858000" cy="9144000"/>
  <p:custDataLst>
    <p:tags r:id="rId98"/>
  </p:custDataLst>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隶书"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隶书" panose="02010509060101010101" pitchFamily="49"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隶书" panose="02010509060101010101" pitchFamily="49"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隶书" panose="02010509060101010101" pitchFamily="49"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0" userDrawn="1">
          <p15:clr>
            <a:srgbClr val="A4A3A4"/>
          </p15:clr>
        </p15:guide>
        <p15:guide id="2" pos="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0000"/>
    <a:srgbClr val="0092CC"/>
    <a:srgbClr val="0000CC"/>
    <a:srgbClr val="FF00FF"/>
    <a:srgbClr val="3366FF"/>
    <a:srgbClr val="99FFCC"/>
    <a:srgbClr val="EEF4F9"/>
    <a:srgbClr val="FF0000"/>
    <a:srgbClr val="A583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2" autoAdjust="0"/>
    <p:restoredTop sz="88447" autoAdjust="0"/>
  </p:normalViewPr>
  <p:slideViewPr>
    <p:cSldViewPr snapToGrid="0" showGuides="1">
      <p:cViewPr varScale="1">
        <p:scale>
          <a:sx n="101" d="100"/>
          <a:sy n="101" d="100"/>
        </p:scale>
        <p:origin x="2040" y="72"/>
      </p:cViewPr>
      <p:guideLst>
        <p:guide orient="horz"/>
        <p:guide/>
      </p:guideLst>
    </p:cSldViewPr>
  </p:slideViewPr>
  <p:notesTextViewPr>
    <p:cViewPr>
      <p:scale>
        <a:sx n="100" d="100"/>
        <a:sy n="100" d="100"/>
      </p:scale>
      <p:origin x="0" y="0"/>
    </p:cViewPr>
  </p:notesTextViewPr>
  <p:notesViewPr>
    <p:cSldViewPr snapToGrid="0" showGuides="1">
      <p:cViewPr varScale="1">
        <p:scale>
          <a:sx n="55" d="100"/>
          <a:sy n="55" d="100"/>
        </p:scale>
        <p:origin x="-219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8" Type="http://schemas.openxmlformats.org/officeDocument/2006/relationships/tags" Target="tags/tag1.xml"/><Relationship Id="rId97" Type="http://schemas.openxmlformats.org/officeDocument/2006/relationships/tableStyles" Target="tableStyles.xml"/><Relationship Id="rId96" Type="http://schemas.openxmlformats.org/officeDocument/2006/relationships/viewProps" Target="viewProps.xml"/><Relationship Id="rId95" Type="http://schemas.openxmlformats.org/officeDocument/2006/relationships/presProps" Target="presProps.xml"/><Relationship Id="rId94" Type="http://schemas.openxmlformats.org/officeDocument/2006/relationships/handoutMaster" Target="handoutMasters/handoutMaster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notesMaster" Target="notesMasters/notesMaster1.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4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21606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21606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21606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panose="020B0604020202020204" pitchFamily="34" charset="0"/>
                <a:ea typeface="宋体" panose="02010600030101010101" pitchFamily="2" charset="-122"/>
              </a:defRPr>
            </a:lvl1pPr>
          </a:lstStyle>
          <a:p>
            <a:pPr>
              <a:defRPr/>
            </a:pPr>
            <a:fld id="{80FAE793-B651-487B-B40C-CD815F4932C8}"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890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890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890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panose="020B0604020202020204" pitchFamily="34" charset="0"/>
                <a:ea typeface="宋体" panose="02010600030101010101" pitchFamily="2" charset="-122"/>
              </a:defRPr>
            </a:lvl1pPr>
          </a:lstStyle>
          <a:p>
            <a:pPr>
              <a:defRPr/>
            </a:pPr>
            <a:fld id="{6D6DD73F-CA8F-4FB0-9ED8-884FD03F871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D6DD73F-CA8F-4FB0-9ED8-884FD03F8712}"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D6DD73F-CA8F-4FB0-9ED8-884FD03F8712}"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D6DD73F-CA8F-4FB0-9ED8-884FD03F8712}"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D6DD73F-CA8F-4FB0-9ED8-884FD03F8712}"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D6DD73F-CA8F-4FB0-9ED8-884FD03F8712}"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D6DD73F-CA8F-4FB0-9ED8-884FD03F8712}"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bwMode="gray">
      <p:bgPr>
        <a:solidFill>
          <a:schemeClr val="bg1"/>
        </a:solidFill>
        <a:effectLst/>
      </p:bgPr>
    </p:bg>
    <p:spTree>
      <p:nvGrpSpPr>
        <p:cNvPr id="1" name=""/>
        <p:cNvGrpSpPr/>
        <p:nvPr/>
      </p:nvGrpSpPr>
      <p:grpSpPr>
        <a:xfrm>
          <a:off x="0" y="0"/>
          <a:ext cx="0" cy="0"/>
          <a:chOff x="0" y="0"/>
          <a:chExt cx="0" cy="0"/>
        </a:xfrm>
      </p:grpSpPr>
      <p:pic>
        <p:nvPicPr>
          <p:cNvPr id="4" name="图片 7"/>
          <p:cNvPicPr>
            <a:picLocks noChangeAspect="1"/>
          </p:cNvPicPr>
          <p:nvPr userDrawn="1"/>
        </p:nvPicPr>
        <p:blipFill>
          <a:blip r:embed="rId2" cstate="print">
            <a:extLst>
              <a:ext uri="{28A0092B-C50C-407E-A947-70E740481C1C}">
                <a14:useLocalDpi xmlns:a14="http://schemas.microsoft.com/office/drawing/2010/main" val="0"/>
              </a:ext>
            </a:extLst>
          </a:blip>
          <a:srcRect l="3296" t="2879" r="75218" b="62186"/>
          <a:stretch>
            <a:fillRect/>
          </a:stretch>
        </p:blipFill>
        <p:spPr bwMode="auto">
          <a:xfrm>
            <a:off x="61913" y="44450"/>
            <a:ext cx="822325"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1"/>
          <p:cNvSpPr>
            <a:spLocks noChangeArrowheads="1"/>
          </p:cNvSpPr>
          <p:nvPr/>
        </p:nvSpPr>
        <p:spPr bwMode="gray">
          <a:xfrm>
            <a:off x="0" y="908050"/>
            <a:ext cx="9144000" cy="4992688"/>
          </a:xfrm>
          <a:prstGeom prst="rect">
            <a:avLst/>
          </a:prstGeom>
          <a:gradFill rotWithShape="1">
            <a:gsLst>
              <a:gs pos="0">
                <a:schemeClr val="hlink"/>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a:solidFill>
                  <a:schemeClr val="tx1"/>
                </a:solidFill>
                <a:latin typeface="Times New Roman" panose="02020603050405020304" pitchFamily="18" charset="0"/>
                <a:ea typeface="隶书" panose="02010509060101010101" pitchFamily="49" charset="-122"/>
              </a:defRPr>
            </a:lvl1pPr>
            <a:lvl2pPr marL="742950" indent="-285750" algn="r">
              <a:defRPr>
                <a:solidFill>
                  <a:schemeClr val="tx1"/>
                </a:solidFill>
                <a:latin typeface="Times New Roman" panose="02020603050405020304" pitchFamily="18" charset="0"/>
                <a:ea typeface="隶书" panose="02010509060101010101" pitchFamily="49" charset="-122"/>
              </a:defRPr>
            </a:lvl2pPr>
            <a:lvl3pPr marL="1143000" indent="-228600" algn="r">
              <a:defRPr>
                <a:solidFill>
                  <a:schemeClr val="tx1"/>
                </a:solidFill>
                <a:latin typeface="Times New Roman" panose="02020603050405020304" pitchFamily="18" charset="0"/>
                <a:ea typeface="隶书" panose="02010509060101010101" pitchFamily="49" charset="-122"/>
              </a:defRPr>
            </a:lvl3pPr>
            <a:lvl4pPr marL="1600200" indent="-228600" algn="r">
              <a:defRPr>
                <a:solidFill>
                  <a:schemeClr val="tx1"/>
                </a:solidFill>
                <a:latin typeface="Times New Roman" panose="02020603050405020304" pitchFamily="18" charset="0"/>
                <a:ea typeface="隶书" panose="02010509060101010101" pitchFamily="49" charset="-122"/>
              </a:defRPr>
            </a:lvl4pPr>
            <a:lvl5pPr marL="2057400" indent="-228600" algn="r">
              <a:defRPr>
                <a:solidFill>
                  <a:schemeClr val="tx1"/>
                </a:solidFill>
                <a:latin typeface="Times New Roman" panose="02020603050405020304" pitchFamily="18" charset="0"/>
                <a:ea typeface="隶书" panose="02010509060101010101" pitchFamily="49" charset="-122"/>
              </a:defRPr>
            </a:lvl5pPr>
            <a:lvl6pPr marL="25146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6pPr>
            <a:lvl7pPr marL="29718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7pPr>
            <a:lvl8pPr marL="34290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8pPr>
            <a:lvl9pPr marL="38862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9pPr>
          </a:lstStyle>
          <a:p>
            <a:pPr>
              <a:defRPr/>
            </a:pPr>
            <a:endParaRPr lang="zh-CN" altLang="en-US"/>
          </a:p>
        </p:txBody>
      </p:sp>
      <p:pic>
        <p:nvPicPr>
          <p:cNvPr id="6" name="Picture 32" descr="light_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88" y="14287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3" descr="light_white"/>
          <p:cNvPicPr>
            <a:picLocks noChangeAspect="1" noChangeArrowheads="1"/>
          </p:cNvPicPr>
          <p:nvPr/>
        </p:nvPicPr>
        <p:blipFill>
          <a:blip r:embed="rId3">
            <a:lum contrast="-24000"/>
            <a:extLst>
              <a:ext uri="{28A0092B-C50C-407E-A947-70E740481C1C}">
                <a14:useLocalDpi xmlns:a14="http://schemas.microsoft.com/office/drawing/2010/main" val="0"/>
              </a:ext>
            </a:extLst>
          </a:blip>
          <a:srcRect/>
          <a:stretch>
            <a:fillRect/>
          </a:stretch>
        </p:blipFill>
        <p:spPr bwMode="auto">
          <a:xfrm>
            <a:off x="884238" y="1231900"/>
            <a:ext cx="220662"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4" descr="light_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8" y="18605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5" descr="light_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1738313"/>
            <a:ext cx="115888" cy="11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6" descr="light_white"/>
          <p:cNvPicPr>
            <a:picLocks noChangeAspect="1" noChangeArrowheads="1"/>
          </p:cNvPicPr>
          <p:nvPr/>
        </p:nvPicPr>
        <p:blipFill>
          <a:blip r:embed="rId3">
            <a:grayscl/>
            <a:lum contrast="-48000"/>
            <a:extLst>
              <a:ext uri="{28A0092B-C50C-407E-A947-70E740481C1C}">
                <a14:useLocalDpi xmlns:a14="http://schemas.microsoft.com/office/drawing/2010/main" val="0"/>
              </a:ext>
            </a:extLst>
          </a:blip>
          <a:srcRect/>
          <a:stretch>
            <a:fillRect/>
          </a:stretch>
        </p:blipFill>
        <p:spPr bwMode="auto">
          <a:xfrm>
            <a:off x="1908175" y="1665288"/>
            <a:ext cx="322263"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7" descr="light_white"/>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4187825" y="1265238"/>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8" descr="light_white"/>
          <p:cNvPicPr>
            <a:picLocks noChangeAspect="1" noChangeArrowheads="1"/>
          </p:cNvPicPr>
          <p:nvPr/>
        </p:nvPicPr>
        <p:blipFill>
          <a:blip r:embed="rId3">
            <a:lum contrast="-30000"/>
            <a:extLst>
              <a:ext uri="{28A0092B-C50C-407E-A947-70E740481C1C}">
                <a14:useLocalDpi xmlns:a14="http://schemas.microsoft.com/office/drawing/2010/main" val="0"/>
              </a:ext>
            </a:extLst>
          </a:blip>
          <a:srcRect/>
          <a:stretch>
            <a:fillRect/>
          </a:stretch>
        </p:blipFill>
        <p:spPr bwMode="auto">
          <a:xfrm>
            <a:off x="5172075" y="2028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9" descr="light_white"/>
          <p:cNvPicPr>
            <a:picLocks noChangeAspect="1" noChangeArrowheads="1"/>
          </p:cNvPicPr>
          <p:nvPr/>
        </p:nvPicPr>
        <p:blipFill>
          <a:blip r:embed="rId3">
            <a:lum contrast="-54000"/>
            <a:extLst>
              <a:ext uri="{28A0092B-C50C-407E-A947-70E740481C1C}">
                <a14:useLocalDpi xmlns:a14="http://schemas.microsoft.com/office/drawing/2010/main" val="0"/>
              </a:ext>
            </a:extLst>
          </a:blip>
          <a:srcRect/>
          <a:stretch>
            <a:fillRect/>
          </a:stretch>
        </p:blipFill>
        <p:spPr bwMode="auto">
          <a:xfrm>
            <a:off x="6319838" y="3025775"/>
            <a:ext cx="207962"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0" descr="light_white"/>
          <p:cNvPicPr>
            <a:picLocks noChangeAspect="1" noChangeArrowheads="1"/>
          </p:cNvPicPr>
          <p:nvPr/>
        </p:nvPicPr>
        <p:blipFill>
          <a:blip r:embed="rId3">
            <a:grayscl/>
            <a:lum contrast="-54000"/>
            <a:extLst>
              <a:ext uri="{28A0092B-C50C-407E-A947-70E740481C1C}">
                <a14:useLocalDpi xmlns:a14="http://schemas.microsoft.com/office/drawing/2010/main" val="0"/>
              </a:ext>
            </a:extLst>
          </a:blip>
          <a:srcRect/>
          <a:stretch>
            <a:fillRect/>
          </a:stretch>
        </p:blipFill>
        <p:spPr bwMode="auto">
          <a:xfrm>
            <a:off x="7423150" y="1514475"/>
            <a:ext cx="1825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1" descr="light_white"/>
          <p:cNvPicPr>
            <a:picLocks noChangeAspect="1" noChangeArrowheads="1"/>
          </p:cNvPicPr>
          <p:nvPr/>
        </p:nvPicPr>
        <p:blipFill>
          <a:blip r:embed="rId3">
            <a:lum contrast="-24000"/>
            <a:extLst>
              <a:ext uri="{28A0092B-C50C-407E-A947-70E740481C1C}">
                <a14:useLocalDpi xmlns:a14="http://schemas.microsoft.com/office/drawing/2010/main" val="0"/>
              </a:ext>
            </a:extLst>
          </a:blip>
          <a:srcRect/>
          <a:stretch>
            <a:fillRect/>
          </a:stretch>
        </p:blipFill>
        <p:spPr bwMode="auto">
          <a:xfrm>
            <a:off x="8118475" y="19399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2" descr="light_white"/>
          <p:cNvPicPr>
            <a:picLocks noChangeAspect="1" noChangeArrowheads="1"/>
          </p:cNvPicPr>
          <p:nvPr/>
        </p:nvPicPr>
        <p:blipFill>
          <a:blip r:embed="rId3">
            <a:lum contrast="-100000"/>
            <a:extLst>
              <a:ext uri="{28A0092B-C50C-407E-A947-70E740481C1C}">
                <a14:useLocalDpi xmlns:a14="http://schemas.microsoft.com/office/drawing/2010/main" val="0"/>
              </a:ext>
            </a:extLst>
          </a:blip>
          <a:srcRect/>
          <a:stretch>
            <a:fillRect/>
          </a:stretch>
        </p:blipFill>
        <p:spPr bwMode="auto">
          <a:xfrm>
            <a:off x="6783388" y="16700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3" descr="light_white"/>
          <p:cNvPicPr>
            <a:picLocks noChangeAspect="1" noChangeArrowheads="1"/>
          </p:cNvPicPr>
          <p:nvPr/>
        </p:nvPicPr>
        <p:blipFill>
          <a:blip r:embed="rId3">
            <a:lum contrast="-60000"/>
            <a:extLst>
              <a:ext uri="{28A0092B-C50C-407E-A947-70E740481C1C}">
                <a14:useLocalDpi xmlns:a14="http://schemas.microsoft.com/office/drawing/2010/main" val="0"/>
              </a:ext>
            </a:extLst>
          </a:blip>
          <a:srcRect/>
          <a:stretch>
            <a:fillRect/>
          </a:stretch>
        </p:blipFill>
        <p:spPr bwMode="auto">
          <a:xfrm>
            <a:off x="7321550" y="1908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4" descr="light_white"/>
          <p:cNvPicPr>
            <a:picLocks noChangeAspect="1" noChangeArrowheads="1"/>
          </p:cNvPicPr>
          <p:nvPr/>
        </p:nvPicPr>
        <p:blipFill>
          <a:blip r:embed="rId3">
            <a:lum contrast="-60000"/>
            <a:extLst>
              <a:ext uri="{28A0092B-C50C-407E-A947-70E740481C1C}">
                <a14:useLocalDpi xmlns:a14="http://schemas.microsoft.com/office/drawing/2010/main" val="0"/>
              </a:ext>
            </a:extLst>
          </a:blip>
          <a:srcRect/>
          <a:stretch>
            <a:fillRect/>
          </a:stretch>
        </p:blipFill>
        <p:spPr bwMode="auto">
          <a:xfrm>
            <a:off x="8564563" y="1557338"/>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reeform 45"/>
          <p:cNvSpPr/>
          <p:nvPr/>
        </p:nvSpPr>
        <p:spPr bwMode="auto">
          <a:xfrm>
            <a:off x="-3175" y="882650"/>
            <a:ext cx="9145588" cy="361950"/>
          </a:xfrm>
          <a:custGeom>
            <a:avLst/>
            <a:gdLst>
              <a:gd name="T0" fmla="*/ 0 w 5761"/>
              <a:gd name="T1" fmla="*/ 1 h 228"/>
              <a:gd name="T2" fmla="*/ 5761 w 5761"/>
              <a:gd name="T3" fmla="*/ 0 h 228"/>
              <a:gd name="T4" fmla="*/ 5761 w 5761"/>
              <a:gd name="T5" fmla="*/ 228 h 228"/>
              <a:gd name="T6" fmla="*/ 3629 w 5761"/>
              <a:gd name="T7" fmla="*/ 228 h 228"/>
              <a:gd name="T8" fmla="*/ 3493 w 5761"/>
              <a:gd name="T9" fmla="*/ 92 h 228"/>
              <a:gd name="T10" fmla="*/ 0 w 5761"/>
              <a:gd name="T11" fmla="*/ 92 h 228"/>
              <a:gd name="T12" fmla="*/ 0 w 5761"/>
              <a:gd name="T13" fmla="*/ 1 h 228"/>
            </a:gdLst>
            <a:ahLst/>
            <a:cxnLst>
              <a:cxn ang="0">
                <a:pos x="T0" y="T1"/>
              </a:cxn>
              <a:cxn ang="0">
                <a:pos x="T2" y="T3"/>
              </a:cxn>
              <a:cxn ang="0">
                <a:pos x="T4" y="T5"/>
              </a:cxn>
              <a:cxn ang="0">
                <a:pos x="T6" y="T7"/>
              </a:cxn>
              <a:cxn ang="0">
                <a:pos x="T8" y="T9"/>
              </a:cxn>
              <a:cxn ang="0">
                <a:pos x="T10" y="T11"/>
              </a:cxn>
              <a:cxn ang="0">
                <a:pos x="T12" y="T13"/>
              </a:cxn>
            </a:cxnLst>
            <a:rect l="0" t="0" r="r" b="b"/>
            <a:pathLst>
              <a:path w="5761" h="228">
                <a:moveTo>
                  <a:pt x="0" y="1"/>
                </a:moveTo>
                <a:lnTo>
                  <a:pt x="5761" y="0"/>
                </a:lnTo>
                <a:lnTo>
                  <a:pt x="5761" y="228"/>
                </a:lnTo>
                <a:lnTo>
                  <a:pt x="3629" y="228"/>
                </a:lnTo>
                <a:lnTo>
                  <a:pt x="3493" y="92"/>
                </a:lnTo>
                <a:lnTo>
                  <a:pt x="0" y="92"/>
                </a:lnTo>
                <a:lnTo>
                  <a:pt x="0" y="1"/>
                </a:lnTo>
                <a:close/>
              </a:path>
            </a:pathLst>
          </a:custGeom>
          <a:gradFill rotWithShape="1">
            <a:gsLst>
              <a:gs pos="0">
                <a:schemeClr val="hlink"/>
              </a:gs>
              <a:gs pos="50000">
                <a:schemeClr val="tx2"/>
              </a:gs>
              <a:gs pos="100000">
                <a:schemeClr val="hlink"/>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defRPr/>
            </a:pPr>
            <a:endParaRPr lang="zh-CN" altLang="en-US">
              <a:ea typeface="+mn-ea"/>
            </a:endParaRPr>
          </a:p>
        </p:txBody>
      </p:sp>
      <p:pic>
        <p:nvPicPr>
          <p:cNvPr id="20" name="Picture 46" descr="light_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1249363"/>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7" descr="light_white"/>
          <p:cNvPicPr>
            <a:picLocks noChangeAspect="1" noChangeArrowheads="1"/>
          </p:cNvPicPr>
          <p:nvPr/>
        </p:nvPicPr>
        <p:blipFill>
          <a:blip r:embed="rId3">
            <a:lum contrast="-30000"/>
            <a:extLst>
              <a:ext uri="{28A0092B-C50C-407E-A947-70E740481C1C}">
                <a14:useLocalDpi xmlns:a14="http://schemas.microsoft.com/office/drawing/2010/main" val="0"/>
              </a:ext>
            </a:extLst>
          </a:blip>
          <a:srcRect/>
          <a:stretch>
            <a:fillRect/>
          </a:stretch>
        </p:blipFill>
        <p:spPr bwMode="auto">
          <a:xfrm>
            <a:off x="5845175" y="1839913"/>
            <a:ext cx="106363"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8" descr="light_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6713" y="1471613"/>
            <a:ext cx="115887" cy="11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9" descr="light_white"/>
          <p:cNvPicPr>
            <a:picLocks noChangeAspect="1" noChangeArrowheads="1"/>
          </p:cNvPicPr>
          <p:nvPr/>
        </p:nvPicPr>
        <p:blipFill>
          <a:blip r:embed="rId3">
            <a:grayscl/>
            <a:lum contrast="-54000"/>
            <a:extLst>
              <a:ext uri="{28A0092B-C50C-407E-A947-70E740481C1C}">
                <a14:useLocalDpi xmlns:a14="http://schemas.microsoft.com/office/drawing/2010/main" val="0"/>
              </a:ext>
            </a:extLst>
          </a:blip>
          <a:srcRect/>
          <a:stretch>
            <a:fillRect/>
          </a:stretch>
        </p:blipFill>
        <p:spPr bwMode="auto">
          <a:xfrm>
            <a:off x="4606925" y="1008063"/>
            <a:ext cx="1825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50"/>
          <p:cNvSpPr/>
          <p:nvPr/>
        </p:nvSpPr>
        <p:spPr bwMode="auto">
          <a:xfrm rot="10800000">
            <a:off x="-3175" y="5543550"/>
            <a:ext cx="9145588" cy="361950"/>
          </a:xfrm>
          <a:custGeom>
            <a:avLst/>
            <a:gdLst>
              <a:gd name="T0" fmla="*/ 0 w 5761"/>
              <a:gd name="T1" fmla="*/ 1 h 228"/>
              <a:gd name="T2" fmla="*/ 5761 w 5761"/>
              <a:gd name="T3" fmla="*/ 0 h 228"/>
              <a:gd name="T4" fmla="*/ 5761 w 5761"/>
              <a:gd name="T5" fmla="*/ 228 h 228"/>
              <a:gd name="T6" fmla="*/ 3629 w 5761"/>
              <a:gd name="T7" fmla="*/ 228 h 228"/>
              <a:gd name="T8" fmla="*/ 3493 w 5761"/>
              <a:gd name="T9" fmla="*/ 92 h 228"/>
              <a:gd name="T10" fmla="*/ 0 w 5761"/>
              <a:gd name="T11" fmla="*/ 92 h 228"/>
              <a:gd name="T12" fmla="*/ 0 w 5761"/>
              <a:gd name="T13" fmla="*/ 1 h 228"/>
            </a:gdLst>
            <a:ahLst/>
            <a:cxnLst>
              <a:cxn ang="0">
                <a:pos x="T0" y="T1"/>
              </a:cxn>
              <a:cxn ang="0">
                <a:pos x="T2" y="T3"/>
              </a:cxn>
              <a:cxn ang="0">
                <a:pos x="T4" y="T5"/>
              </a:cxn>
              <a:cxn ang="0">
                <a:pos x="T6" y="T7"/>
              </a:cxn>
              <a:cxn ang="0">
                <a:pos x="T8" y="T9"/>
              </a:cxn>
              <a:cxn ang="0">
                <a:pos x="T10" y="T11"/>
              </a:cxn>
              <a:cxn ang="0">
                <a:pos x="T12" y="T13"/>
              </a:cxn>
            </a:cxnLst>
            <a:rect l="0" t="0" r="r" b="b"/>
            <a:pathLst>
              <a:path w="5761" h="228">
                <a:moveTo>
                  <a:pt x="0" y="1"/>
                </a:moveTo>
                <a:lnTo>
                  <a:pt x="5761" y="0"/>
                </a:lnTo>
                <a:lnTo>
                  <a:pt x="5761" y="228"/>
                </a:lnTo>
                <a:lnTo>
                  <a:pt x="3629" y="228"/>
                </a:lnTo>
                <a:lnTo>
                  <a:pt x="3493" y="92"/>
                </a:lnTo>
                <a:lnTo>
                  <a:pt x="0" y="92"/>
                </a:lnTo>
                <a:lnTo>
                  <a:pt x="0" y="1"/>
                </a:lnTo>
                <a:close/>
              </a:path>
            </a:pathLst>
          </a:custGeom>
          <a:gradFill rotWithShape="1">
            <a:gsLst>
              <a:gs pos="0">
                <a:schemeClr val="hlink"/>
              </a:gs>
              <a:gs pos="50000">
                <a:schemeClr val="tx2"/>
              </a:gs>
              <a:gs pos="100000">
                <a:schemeClr val="hlink"/>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defRPr/>
            </a:pPr>
            <a:endParaRPr lang="zh-CN" altLang="en-US">
              <a:ea typeface="+mn-ea"/>
            </a:endParaRPr>
          </a:p>
        </p:txBody>
      </p:sp>
      <p:sp>
        <p:nvSpPr>
          <p:cNvPr id="25" name="Oval 51"/>
          <p:cNvSpPr>
            <a:spLocks noChangeArrowheads="1"/>
          </p:cNvSpPr>
          <p:nvPr/>
        </p:nvSpPr>
        <p:spPr bwMode="auto">
          <a:xfrm rot="20480180">
            <a:off x="3178175" y="4318000"/>
            <a:ext cx="1135063" cy="1135063"/>
          </a:xfrm>
          <a:prstGeom prst="ellipse">
            <a:avLst/>
          </a:prstGeom>
          <a:noFill/>
          <a:ln w="19050">
            <a:solidFill>
              <a:schemeClr val="bg1">
                <a:alpha val="50195"/>
              </a:scheme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a:solidFill>
                  <a:schemeClr val="tx1"/>
                </a:solidFill>
                <a:latin typeface="Times New Roman" panose="02020603050405020304" pitchFamily="18" charset="0"/>
                <a:ea typeface="隶书" panose="02010509060101010101" pitchFamily="49" charset="-122"/>
              </a:defRPr>
            </a:lvl1pPr>
            <a:lvl2pPr marL="742950" indent="-285750" algn="r">
              <a:defRPr>
                <a:solidFill>
                  <a:schemeClr val="tx1"/>
                </a:solidFill>
                <a:latin typeface="Times New Roman" panose="02020603050405020304" pitchFamily="18" charset="0"/>
                <a:ea typeface="隶书" panose="02010509060101010101" pitchFamily="49" charset="-122"/>
              </a:defRPr>
            </a:lvl2pPr>
            <a:lvl3pPr marL="1143000" indent="-228600" algn="r">
              <a:defRPr>
                <a:solidFill>
                  <a:schemeClr val="tx1"/>
                </a:solidFill>
                <a:latin typeface="Times New Roman" panose="02020603050405020304" pitchFamily="18" charset="0"/>
                <a:ea typeface="隶书" panose="02010509060101010101" pitchFamily="49" charset="-122"/>
              </a:defRPr>
            </a:lvl3pPr>
            <a:lvl4pPr marL="1600200" indent="-228600" algn="r">
              <a:defRPr>
                <a:solidFill>
                  <a:schemeClr val="tx1"/>
                </a:solidFill>
                <a:latin typeface="Times New Roman" panose="02020603050405020304" pitchFamily="18" charset="0"/>
                <a:ea typeface="隶书" panose="02010509060101010101" pitchFamily="49" charset="-122"/>
              </a:defRPr>
            </a:lvl4pPr>
            <a:lvl5pPr marL="2057400" indent="-228600" algn="r">
              <a:defRPr>
                <a:solidFill>
                  <a:schemeClr val="tx1"/>
                </a:solidFill>
                <a:latin typeface="Times New Roman" panose="02020603050405020304" pitchFamily="18" charset="0"/>
                <a:ea typeface="隶书" panose="02010509060101010101" pitchFamily="49" charset="-122"/>
              </a:defRPr>
            </a:lvl5pPr>
            <a:lvl6pPr marL="25146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6pPr>
            <a:lvl7pPr marL="29718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7pPr>
            <a:lvl8pPr marL="34290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8pPr>
            <a:lvl9pPr marL="38862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9pPr>
          </a:lstStyle>
          <a:p>
            <a:pPr algn="ctr">
              <a:defRPr/>
            </a:pPr>
            <a:endParaRPr lang="ko-KR" altLang="en-US">
              <a:solidFill>
                <a:schemeClr val="bg1"/>
              </a:solidFill>
              <a:ea typeface="Gulim" pitchFamily="34" charset="-127"/>
            </a:endParaRPr>
          </a:p>
        </p:txBody>
      </p:sp>
      <p:sp>
        <p:nvSpPr>
          <p:cNvPr id="26" name="Line 52"/>
          <p:cNvSpPr>
            <a:spLocks noChangeShapeType="1"/>
          </p:cNvSpPr>
          <p:nvPr/>
        </p:nvSpPr>
        <p:spPr bwMode="auto">
          <a:xfrm rot="20480180" flipV="1">
            <a:off x="2560638" y="2527300"/>
            <a:ext cx="327025" cy="327025"/>
          </a:xfrm>
          <a:prstGeom prst="line">
            <a:avLst/>
          </a:prstGeom>
          <a:noFill/>
          <a:ln w="57150" cap="rnd">
            <a:solidFill>
              <a:schemeClr val="bg1">
                <a:alpha val="50195"/>
              </a:schemeClr>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53"/>
          <p:cNvSpPr>
            <a:spLocks noChangeShapeType="1"/>
          </p:cNvSpPr>
          <p:nvPr/>
        </p:nvSpPr>
        <p:spPr bwMode="auto">
          <a:xfrm rot="20480180" flipH="1" flipV="1">
            <a:off x="2798763" y="3963988"/>
            <a:ext cx="442912" cy="608012"/>
          </a:xfrm>
          <a:prstGeom prst="line">
            <a:avLst/>
          </a:prstGeom>
          <a:noFill/>
          <a:ln w="57150" cap="rnd">
            <a:solidFill>
              <a:schemeClr val="bg1">
                <a:alpha val="50195"/>
              </a:schemeClr>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54"/>
          <p:cNvSpPr>
            <a:spLocks noChangeShapeType="1"/>
          </p:cNvSpPr>
          <p:nvPr/>
        </p:nvSpPr>
        <p:spPr bwMode="auto">
          <a:xfrm rot="20480180" flipH="1" flipV="1">
            <a:off x="1219200" y="2982913"/>
            <a:ext cx="227013" cy="227012"/>
          </a:xfrm>
          <a:prstGeom prst="line">
            <a:avLst/>
          </a:prstGeom>
          <a:noFill/>
          <a:ln w="57150" cap="rnd">
            <a:solidFill>
              <a:schemeClr val="bg1">
                <a:alpha val="50195"/>
              </a:schemeClr>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Oval 55"/>
          <p:cNvSpPr>
            <a:spLocks noChangeArrowheads="1"/>
          </p:cNvSpPr>
          <p:nvPr/>
        </p:nvSpPr>
        <p:spPr bwMode="auto">
          <a:xfrm rot="20480180">
            <a:off x="85725" y="2257425"/>
            <a:ext cx="1182688" cy="1184275"/>
          </a:xfrm>
          <a:prstGeom prst="ellipse">
            <a:avLst/>
          </a:prstGeom>
          <a:noFill/>
          <a:ln w="19050">
            <a:solidFill>
              <a:schemeClr val="bg1">
                <a:alpha val="50195"/>
              </a:scheme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a:solidFill>
                  <a:schemeClr val="tx1"/>
                </a:solidFill>
                <a:latin typeface="Times New Roman" panose="02020603050405020304" pitchFamily="18" charset="0"/>
                <a:ea typeface="隶书" panose="02010509060101010101" pitchFamily="49" charset="-122"/>
              </a:defRPr>
            </a:lvl1pPr>
            <a:lvl2pPr marL="742950" indent="-285750" algn="r">
              <a:defRPr>
                <a:solidFill>
                  <a:schemeClr val="tx1"/>
                </a:solidFill>
                <a:latin typeface="Times New Roman" panose="02020603050405020304" pitchFamily="18" charset="0"/>
                <a:ea typeface="隶书" panose="02010509060101010101" pitchFamily="49" charset="-122"/>
              </a:defRPr>
            </a:lvl2pPr>
            <a:lvl3pPr marL="1143000" indent="-228600" algn="r">
              <a:defRPr>
                <a:solidFill>
                  <a:schemeClr val="tx1"/>
                </a:solidFill>
                <a:latin typeface="Times New Roman" panose="02020603050405020304" pitchFamily="18" charset="0"/>
                <a:ea typeface="隶书" panose="02010509060101010101" pitchFamily="49" charset="-122"/>
              </a:defRPr>
            </a:lvl3pPr>
            <a:lvl4pPr marL="1600200" indent="-228600" algn="r">
              <a:defRPr>
                <a:solidFill>
                  <a:schemeClr val="tx1"/>
                </a:solidFill>
                <a:latin typeface="Times New Roman" panose="02020603050405020304" pitchFamily="18" charset="0"/>
                <a:ea typeface="隶书" panose="02010509060101010101" pitchFamily="49" charset="-122"/>
              </a:defRPr>
            </a:lvl4pPr>
            <a:lvl5pPr marL="2057400" indent="-228600" algn="r">
              <a:defRPr>
                <a:solidFill>
                  <a:schemeClr val="tx1"/>
                </a:solidFill>
                <a:latin typeface="Times New Roman" panose="02020603050405020304" pitchFamily="18" charset="0"/>
                <a:ea typeface="隶书" panose="02010509060101010101" pitchFamily="49" charset="-122"/>
              </a:defRPr>
            </a:lvl5pPr>
            <a:lvl6pPr marL="25146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6pPr>
            <a:lvl7pPr marL="29718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7pPr>
            <a:lvl8pPr marL="34290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8pPr>
            <a:lvl9pPr marL="38862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9pPr>
          </a:lstStyle>
          <a:p>
            <a:pPr>
              <a:defRPr/>
            </a:pPr>
            <a:endParaRPr lang="zh-CN" altLang="en-US"/>
          </a:p>
        </p:txBody>
      </p:sp>
      <p:sp>
        <p:nvSpPr>
          <p:cNvPr id="30" name="Oval 56" descr="cloud2"/>
          <p:cNvSpPr>
            <a:spLocks noChangeArrowheads="1"/>
          </p:cNvSpPr>
          <p:nvPr/>
        </p:nvSpPr>
        <p:spPr bwMode="auto">
          <a:xfrm rot="20480180">
            <a:off x="1479550" y="2844800"/>
            <a:ext cx="1411288" cy="1411288"/>
          </a:xfrm>
          <a:prstGeom prst="ellipse">
            <a:avLst/>
          </a:prstGeom>
          <a:blipFill dpi="0" rotWithShape="1">
            <a:blip r:embed="rId4">
              <a:lum contrast="6000"/>
            </a:blip>
            <a:srcRect/>
            <a:stretch>
              <a:fillRect/>
            </a:stretch>
          </a:blipFill>
          <a:ln w="38100">
            <a:solidFill>
              <a:schemeClr val="bg1">
                <a:alpha val="50195"/>
              </a:schemeClr>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a:solidFill>
                  <a:schemeClr val="tx1"/>
                </a:solidFill>
                <a:latin typeface="Times New Roman" panose="02020603050405020304" pitchFamily="18" charset="0"/>
                <a:ea typeface="隶书" panose="02010509060101010101" pitchFamily="49" charset="-122"/>
              </a:defRPr>
            </a:lvl1pPr>
            <a:lvl2pPr marL="742950" indent="-285750" algn="r">
              <a:defRPr>
                <a:solidFill>
                  <a:schemeClr val="tx1"/>
                </a:solidFill>
                <a:latin typeface="Times New Roman" panose="02020603050405020304" pitchFamily="18" charset="0"/>
                <a:ea typeface="隶书" panose="02010509060101010101" pitchFamily="49" charset="-122"/>
              </a:defRPr>
            </a:lvl2pPr>
            <a:lvl3pPr marL="1143000" indent="-228600" algn="r">
              <a:defRPr>
                <a:solidFill>
                  <a:schemeClr val="tx1"/>
                </a:solidFill>
                <a:latin typeface="Times New Roman" panose="02020603050405020304" pitchFamily="18" charset="0"/>
                <a:ea typeface="隶书" panose="02010509060101010101" pitchFamily="49" charset="-122"/>
              </a:defRPr>
            </a:lvl3pPr>
            <a:lvl4pPr marL="1600200" indent="-228600" algn="r">
              <a:defRPr>
                <a:solidFill>
                  <a:schemeClr val="tx1"/>
                </a:solidFill>
                <a:latin typeface="Times New Roman" panose="02020603050405020304" pitchFamily="18" charset="0"/>
                <a:ea typeface="隶书" panose="02010509060101010101" pitchFamily="49" charset="-122"/>
              </a:defRPr>
            </a:lvl4pPr>
            <a:lvl5pPr marL="2057400" indent="-228600" algn="r">
              <a:defRPr>
                <a:solidFill>
                  <a:schemeClr val="tx1"/>
                </a:solidFill>
                <a:latin typeface="Times New Roman" panose="02020603050405020304" pitchFamily="18" charset="0"/>
                <a:ea typeface="隶书" panose="02010509060101010101" pitchFamily="49" charset="-122"/>
              </a:defRPr>
            </a:lvl5pPr>
            <a:lvl6pPr marL="25146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6pPr>
            <a:lvl7pPr marL="29718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7pPr>
            <a:lvl8pPr marL="34290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8pPr>
            <a:lvl9pPr marL="38862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9pPr>
          </a:lstStyle>
          <a:p>
            <a:pPr>
              <a:defRPr/>
            </a:pPr>
            <a:endParaRPr lang="zh-CN" altLang="en-US"/>
          </a:p>
        </p:txBody>
      </p:sp>
      <p:pic>
        <p:nvPicPr>
          <p:cNvPr id="31" name="Picture 57" descr="globe_wh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1493838" y="2855913"/>
            <a:ext cx="13811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bg1"/>
                </a:solidFill>
                <a:miter lim="800000"/>
                <a:headEnd/>
                <a:tailEnd/>
              </a14:hiddenLine>
            </a:ext>
          </a:extLst>
        </p:spPr>
      </p:pic>
      <p:sp>
        <p:nvSpPr>
          <p:cNvPr id="32" name="Line 58"/>
          <p:cNvSpPr>
            <a:spLocks noChangeShapeType="1"/>
          </p:cNvSpPr>
          <p:nvPr/>
        </p:nvSpPr>
        <p:spPr bwMode="auto">
          <a:xfrm rot="20480180" flipV="1">
            <a:off x="1647825" y="4192588"/>
            <a:ext cx="146050" cy="146050"/>
          </a:xfrm>
          <a:prstGeom prst="line">
            <a:avLst/>
          </a:prstGeom>
          <a:noFill/>
          <a:ln w="57150" cap="rnd">
            <a:solidFill>
              <a:schemeClr val="bg1">
                <a:alpha val="50195"/>
              </a:schemeClr>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Oval 59"/>
          <p:cNvSpPr>
            <a:spLocks noChangeArrowheads="1"/>
          </p:cNvSpPr>
          <p:nvPr/>
        </p:nvSpPr>
        <p:spPr bwMode="auto">
          <a:xfrm rot="20480180">
            <a:off x="1012825" y="4364038"/>
            <a:ext cx="831850" cy="831850"/>
          </a:xfrm>
          <a:prstGeom prst="ellipse">
            <a:avLst/>
          </a:prstGeom>
          <a:noFill/>
          <a:ln w="19050">
            <a:solidFill>
              <a:schemeClr val="bg1">
                <a:alpha val="50195"/>
              </a:scheme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a:solidFill>
                  <a:schemeClr val="tx1"/>
                </a:solidFill>
                <a:latin typeface="Times New Roman" panose="02020603050405020304" pitchFamily="18" charset="0"/>
                <a:ea typeface="隶书" panose="02010509060101010101" pitchFamily="49" charset="-122"/>
              </a:defRPr>
            </a:lvl1pPr>
            <a:lvl2pPr marL="742950" indent="-285750" algn="r">
              <a:defRPr>
                <a:solidFill>
                  <a:schemeClr val="tx1"/>
                </a:solidFill>
                <a:latin typeface="Times New Roman" panose="02020603050405020304" pitchFamily="18" charset="0"/>
                <a:ea typeface="隶书" panose="02010509060101010101" pitchFamily="49" charset="-122"/>
              </a:defRPr>
            </a:lvl2pPr>
            <a:lvl3pPr marL="1143000" indent="-228600" algn="r">
              <a:defRPr>
                <a:solidFill>
                  <a:schemeClr val="tx1"/>
                </a:solidFill>
                <a:latin typeface="Times New Roman" panose="02020603050405020304" pitchFamily="18" charset="0"/>
                <a:ea typeface="隶书" panose="02010509060101010101" pitchFamily="49" charset="-122"/>
              </a:defRPr>
            </a:lvl3pPr>
            <a:lvl4pPr marL="1600200" indent="-228600" algn="r">
              <a:defRPr>
                <a:solidFill>
                  <a:schemeClr val="tx1"/>
                </a:solidFill>
                <a:latin typeface="Times New Roman" panose="02020603050405020304" pitchFamily="18" charset="0"/>
                <a:ea typeface="隶书" panose="02010509060101010101" pitchFamily="49" charset="-122"/>
              </a:defRPr>
            </a:lvl4pPr>
            <a:lvl5pPr marL="2057400" indent="-228600" algn="r">
              <a:defRPr>
                <a:solidFill>
                  <a:schemeClr val="tx1"/>
                </a:solidFill>
                <a:latin typeface="Times New Roman" panose="02020603050405020304" pitchFamily="18" charset="0"/>
                <a:ea typeface="隶书" panose="02010509060101010101" pitchFamily="49" charset="-122"/>
              </a:defRPr>
            </a:lvl5pPr>
            <a:lvl6pPr marL="25146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6pPr>
            <a:lvl7pPr marL="29718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7pPr>
            <a:lvl8pPr marL="34290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8pPr>
            <a:lvl9pPr marL="38862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9pPr>
          </a:lstStyle>
          <a:p>
            <a:pPr>
              <a:defRPr/>
            </a:pPr>
            <a:endParaRPr lang="zh-CN" altLang="en-US"/>
          </a:p>
        </p:txBody>
      </p:sp>
      <p:sp>
        <p:nvSpPr>
          <p:cNvPr id="34" name="Oval 60"/>
          <p:cNvSpPr>
            <a:spLocks noChangeArrowheads="1"/>
          </p:cNvSpPr>
          <p:nvPr/>
        </p:nvSpPr>
        <p:spPr bwMode="auto">
          <a:xfrm rot="20480180">
            <a:off x="2506663" y="1171575"/>
            <a:ext cx="1360487" cy="1360488"/>
          </a:xfrm>
          <a:prstGeom prst="ellipse">
            <a:avLst/>
          </a:prstGeom>
          <a:noFill/>
          <a:ln w="19050">
            <a:solidFill>
              <a:schemeClr val="bg1">
                <a:alpha val="50195"/>
              </a:scheme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a:solidFill>
                  <a:schemeClr val="tx1"/>
                </a:solidFill>
                <a:latin typeface="Times New Roman" panose="02020603050405020304" pitchFamily="18" charset="0"/>
                <a:ea typeface="隶书" panose="02010509060101010101" pitchFamily="49" charset="-122"/>
              </a:defRPr>
            </a:lvl1pPr>
            <a:lvl2pPr marL="742950" indent="-285750" algn="r">
              <a:defRPr>
                <a:solidFill>
                  <a:schemeClr val="tx1"/>
                </a:solidFill>
                <a:latin typeface="Times New Roman" panose="02020603050405020304" pitchFamily="18" charset="0"/>
                <a:ea typeface="隶书" panose="02010509060101010101" pitchFamily="49" charset="-122"/>
              </a:defRPr>
            </a:lvl2pPr>
            <a:lvl3pPr marL="1143000" indent="-228600" algn="r">
              <a:defRPr>
                <a:solidFill>
                  <a:schemeClr val="tx1"/>
                </a:solidFill>
                <a:latin typeface="Times New Roman" panose="02020603050405020304" pitchFamily="18" charset="0"/>
                <a:ea typeface="隶书" panose="02010509060101010101" pitchFamily="49" charset="-122"/>
              </a:defRPr>
            </a:lvl3pPr>
            <a:lvl4pPr marL="1600200" indent="-228600" algn="r">
              <a:defRPr>
                <a:solidFill>
                  <a:schemeClr val="tx1"/>
                </a:solidFill>
                <a:latin typeface="Times New Roman" panose="02020603050405020304" pitchFamily="18" charset="0"/>
                <a:ea typeface="隶书" panose="02010509060101010101" pitchFamily="49" charset="-122"/>
              </a:defRPr>
            </a:lvl4pPr>
            <a:lvl5pPr marL="2057400" indent="-228600" algn="r">
              <a:defRPr>
                <a:solidFill>
                  <a:schemeClr val="tx1"/>
                </a:solidFill>
                <a:latin typeface="Times New Roman" panose="02020603050405020304" pitchFamily="18" charset="0"/>
                <a:ea typeface="隶书" panose="02010509060101010101" pitchFamily="49" charset="-122"/>
              </a:defRPr>
            </a:lvl5pPr>
            <a:lvl6pPr marL="25146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6pPr>
            <a:lvl7pPr marL="29718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7pPr>
            <a:lvl8pPr marL="34290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8pPr>
            <a:lvl9pPr marL="38862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9pPr>
          </a:lstStyle>
          <a:p>
            <a:pPr>
              <a:defRPr/>
            </a:pPr>
            <a:endParaRPr lang="zh-CN" altLang="en-US"/>
          </a:p>
        </p:txBody>
      </p:sp>
      <p:pic>
        <p:nvPicPr>
          <p:cNvPr id="35" name="Picture 61" descr="icon_conferen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6350" y="1206500"/>
            <a:ext cx="1298575"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62" descr="icon_fema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950" y="2279650"/>
            <a:ext cx="113665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63" descr="icon_m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8338" y="4346575"/>
            <a:ext cx="10858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64" descr="icon_buldi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4391025"/>
            <a:ext cx="782637"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图片 43"/>
          <p:cNvPicPr>
            <a:picLocks noChangeAspect="1"/>
          </p:cNvPicPr>
          <p:nvPr userDrawn="1"/>
        </p:nvPicPr>
        <p:blipFill>
          <a:blip r:embed="rId10">
            <a:extLst>
              <a:ext uri="{28A0092B-C50C-407E-A947-70E740481C1C}">
                <a14:useLocalDpi xmlns:a14="http://schemas.microsoft.com/office/drawing/2010/main" val="0"/>
              </a:ext>
            </a:extLst>
          </a:blip>
          <a:srcRect l="27911" t="2879" r="2328" b="74304"/>
          <a:stretch>
            <a:fillRect/>
          </a:stretch>
        </p:blipFill>
        <p:spPr bwMode="auto">
          <a:xfrm>
            <a:off x="912813" y="82550"/>
            <a:ext cx="320833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black">
          <a:xfrm>
            <a:off x="533400" y="3066048"/>
            <a:ext cx="8153400" cy="669925"/>
          </a:xfrm>
        </p:spPr>
        <p:txBody>
          <a:bodyPr/>
          <a:lstStyle>
            <a:lvl1pPr algn="ctr">
              <a:defRPr sz="4000"/>
            </a:lvl1pPr>
          </a:lstStyle>
          <a:p>
            <a:pPr lvl="0"/>
            <a:r>
              <a:rPr lang="en-US" altLang="ko-KR" noProof="0"/>
              <a:t>Click to edit Master title style</a:t>
            </a:r>
            <a:endParaRPr lang="en-US" altLang="ko-KR" noProof="0"/>
          </a:p>
        </p:txBody>
      </p:sp>
      <p:sp>
        <p:nvSpPr>
          <p:cNvPr id="44" name="Rectangle 22"/>
          <p:cNvSpPr>
            <a:spLocks noGrp="1" noChangeArrowheads="1"/>
          </p:cNvSpPr>
          <p:nvPr>
            <p:ph type="subTitle" sz="quarter" idx="1"/>
          </p:nvPr>
        </p:nvSpPr>
        <p:spPr>
          <a:xfrm>
            <a:off x="1447800" y="3828048"/>
            <a:ext cx="6400800" cy="533400"/>
          </a:xfrm>
        </p:spPr>
        <p:txBody>
          <a:bodyPr/>
          <a:lstStyle>
            <a:lvl1pPr marL="0" indent="0" algn="ctr">
              <a:buFont typeface="Wingdings" panose="05000000000000000000" pitchFamily="2" charset="2"/>
              <a:buNone/>
              <a:defRPr sz="2000" b="0">
                <a:solidFill>
                  <a:schemeClr val="tx1"/>
                </a:solidFill>
              </a:defRPr>
            </a:lvl1pPr>
          </a:lstStyle>
          <a:p>
            <a:pPr lvl="0"/>
            <a:r>
              <a:rPr lang="en-US" altLang="ko-KR" noProof="0" dirty="0"/>
              <a:t>Click to edit Master subtitle style</a:t>
            </a:r>
            <a:endParaRPr lang="en-US" altLang="ko-KR" noProof="0" dirty="0"/>
          </a:p>
        </p:txBody>
      </p:sp>
      <p:sp>
        <p:nvSpPr>
          <p:cNvPr id="40" name="Rectangle 23"/>
          <p:cNvSpPr>
            <a:spLocks noGrp="1" noChangeArrowheads="1"/>
          </p:cNvSpPr>
          <p:nvPr>
            <p:ph type="dt" sz="quarter" idx="10"/>
          </p:nvPr>
        </p:nvSpPr>
        <p:spPr>
          <a:xfrm>
            <a:off x="457200" y="6553200"/>
            <a:ext cx="2133600" cy="152400"/>
          </a:xfrm>
        </p:spPr>
        <p:txBody>
          <a:bodyPr/>
          <a:lstStyle>
            <a:lvl1pPr>
              <a:defRPr sz="1400">
                <a:solidFill>
                  <a:schemeClr val="tx1"/>
                </a:solidFill>
                <a:effectLst>
                  <a:outerShdw blurRad="38100" dist="38100" dir="2700000" algn="tl">
                    <a:srgbClr val="C0C0C0"/>
                  </a:outerShdw>
                </a:effectLst>
                <a:latin typeface="Times New Roman" panose="02020603050405020304" pitchFamily="18" charset="0"/>
              </a:defRPr>
            </a:lvl1pPr>
          </a:lstStyle>
          <a:p>
            <a:pPr>
              <a:defRPr/>
            </a:pPr>
            <a:endParaRPr lang="en-US" altLang="ko-KR"/>
          </a:p>
        </p:txBody>
      </p:sp>
      <p:sp>
        <p:nvSpPr>
          <p:cNvPr id="41" name="Rectangle 24"/>
          <p:cNvSpPr>
            <a:spLocks noGrp="1" noChangeArrowheads="1"/>
          </p:cNvSpPr>
          <p:nvPr>
            <p:ph type="ftr" sz="quarter" idx="11"/>
          </p:nvPr>
        </p:nvSpPr>
        <p:spPr>
          <a:xfrm>
            <a:off x="3124200" y="6553200"/>
            <a:ext cx="2895600" cy="304800"/>
          </a:xfrm>
          <a:prstGeom prst="rect">
            <a:avLst/>
          </a:prstGeom>
        </p:spPr>
        <p:txBody>
          <a:bodyPr/>
          <a:lstStyle>
            <a:lvl1pPr algn="ctr">
              <a:defRPr sz="1400">
                <a:solidFill>
                  <a:schemeClr val="tx1"/>
                </a:solidFill>
                <a:effectLst>
                  <a:outerShdw blurRad="38100" dist="38100" dir="2700000" algn="tl">
                    <a:srgbClr val="C0C0C0"/>
                  </a:outerShdw>
                </a:effectLst>
                <a:latin typeface="Times New Roman" panose="02020603050405020304" pitchFamily="18" charset="0"/>
              </a:defRPr>
            </a:lvl1pPr>
          </a:lstStyle>
          <a:p>
            <a:pPr>
              <a:defRPr/>
            </a:pPr>
            <a:endParaRPr lang="en-US" altLang="ko-KR"/>
          </a:p>
        </p:txBody>
      </p:sp>
      <p:sp>
        <p:nvSpPr>
          <p:cNvPr id="42" name="Rectangle 25"/>
          <p:cNvSpPr>
            <a:spLocks noGrp="1" noChangeArrowheads="1"/>
          </p:cNvSpPr>
          <p:nvPr>
            <p:ph type="sldNum" sz="quarter" idx="12"/>
          </p:nvPr>
        </p:nvSpPr>
        <p:spPr>
          <a:xfrm>
            <a:off x="6553200" y="6553200"/>
            <a:ext cx="2133600" cy="152400"/>
          </a:xfrm>
        </p:spPr>
        <p:txBody>
          <a:bodyPr/>
          <a:lstStyle>
            <a:lvl1pPr algn="r">
              <a:defRPr sz="1400">
                <a:solidFill>
                  <a:schemeClr val="tx1"/>
                </a:solidFill>
                <a:latin typeface="Times New Roman" panose="02020603050405020304" pitchFamily="18" charset="0"/>
              </a:defRPr>
            </a:lvl1pPr>
          </a:lstStyle>
          <a:p>
            <a:pPr>
              <a:defRPr/>
            </a:pPr>
            <a:fld id="{447E128E-77FE-4C24-B864-93F7FEE47E69}" type="slidenum">
              <a:rPr lang="ko-KR" altLang="en-US"/>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3"/>
          <p:cNvSpPr>
            <a:spLocks noGrp="1" noChangeArrowheads="1"/>
          </p:cNvSpPr>
          <p:nvPr>
            <p:ph type="dt" sz="half" idx="10"/>
          </p:nvPr>
        </p:nvSpPr>
        <p:spPr/>
        <p:txBody>
          <a:bodyPr/>
          <a:lstStyle>
            <a:lvl1pPr>
              <a:defRPr/>
            </a:lvl1pPr>
          </a:lstStyle>
          <a:p>
            <a:pPr>
              <a:defRPr/>
            </a:pPr>
            <a:endParaRPr lang="en-US" altLang="ko-KR"/>
          </a:p>
        </p:txBody>
      </p:sp>
      <p:sp>
        <p:nvSpPr>
          <p:cNvPr id="5" name="Rectangle 24"/>
          <p:cNvSpPr>
            <a:spLocks noGrp="1" noChangeArrowheads="1"/>
          </p:cNvSpPr>
          <p:nvPr>
            <p:ph type="ftr" sz="quarter" idx="11"/>
          </p:nvPr>
        </p:nvSpPr>
        <p:spPr>
          <a:xfrm>
            <a:off x="4229100" y="6477000"/>
            <a:ext cx="3962400" cy="304800"/>
          </a:xfrm>
          <a:prstGeom prst="rect">
            <a:avLst/>
          </a:prstGeom>
        </p:spPr>
        <p:txBody>
          <a:bodyPr/>
          <a:lstStyle>
            <a:lvl1pPr>
              <a:defRPr/>
            </a:lvl1pPr>
          </a:lstStyle>
          <a:p>
            <a:pPr>
              <a:defRPr/>
            </a:pPr>
            <a:r>
              <a:rPr lang="en-US" altLang="zh-CN"/>
              <a:t>Harbin Engineering University</a:t>
            </a:r>
            <a:endParaRPr lang="en-US" altLang="zh-CN"/>
          </a:p>
        </p:txBody>
      </p:sp>
      <p:sp>
        <p:nvSpPr>
          <p:cNvPr id="6" name="Rectangle 25"/>
          <p:cNvSpPr>
            <a:spLocks noGrp="1" noChangeArrowheads="1"/>
          </p:cNvSpPr>
          <p:nvPr>
            <p:ph type="sldNum" sz="quarter" idx="12"/>
          </p:nvPr>
        </p:nvSpPr>
        <p:spPr/>
        <p:txBody>
          <a:bodyPr/>
          <a:lstStyle>
            <a:lvl1pPr>
              <a:defRPr/>
            </a:lvl1pPr>
          </a:lstStyle>
          <a:p>
            <a:pPr>
              <a:defRPr/>
            </a:pPr>
            <a:fld id="{D931FB3C-277E-4931-AFA1-CC09A2688267}" type="slidenum">
              <a:rPr lang="ko-KR" altLang="en-US"/>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2100" y="69850"/>
            <a:ext cx="2057400" cy="59055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469900" y="69850"/>
            <a:ext cx="6019800" cy="590550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3"/>
          <p:cNvSpPr>
            <a:spLocks noGrp="1" noChangeArrowheads="1"/>
          </p:cNvSpPr>
          <p:nvPr>
            <p:ph type="dt" sz="half" idx="10"/>
          </p:nvPr>
        </p:nvSpPr>
        <p:spPr/>
        <p:txBody>
          <a:bodyPr/>
          <a:lstStyle>
            <a:lvl1pPr>
              <a:defRPr/>
            </a:lvl1pPr>
          </a:lstStyle>
          <a:p>
            <a:pPr>
              <a:defRPr/>
            </a:pPr>
            <a:endParaRPr lang="en-US" altLang="ko-KR"/>
          </a:p>
        </p:txBody>
      </p:sp>
      <p:sp>
        <p:nvSpPr>
          <p:cNvPr id="5" name="Rectangle 24"/>
          <p:cNvSpPr>
            <a:spLocks noGrp="1" noChangeArrowheads="1"/>
          </p:cNvSpPr>
          <p:nvPr>
            <p:ph type="ftr" sz="quarter" idx="11"/>
          </p:nvPr>
        </p:nvSpPr>
        <p:spPr>
          <a:xfrm>
            <a:off x="4229100" y="6477000"/>
            <a:ext cx="3962400" cy="304800"/>
          </a:xfrm>
          <a:prstGeom prst="rect">
            <a:avLst/>
          </a:prstGeom>
        </p:spPr>
        <p:txBody>
          <a:bodyPr/>
          <a:lstStyle>
            <a:lvl1pPr>
              <a:defRPr/>
            </a:lvl1pPr>
          </a:lstStyle>
          <a:p>
            <a:pPr>
              <a:defRPr/>
            </a:pPr>
            <a:r>
              <a:rPr lang="en-US" altLang="zh-CN"/>
              <a:t>Harbin Engineering University</a:t>
            </a:r>
            <a:endParaRPr lang="en-US" altLang="zh-CN"/>
          </a:p>
        </p:txBody>
      </p:sp>
      <p:sp>
        <p:nvSpPr>
          <p:cNvPr id="6" name="Rectangle 25"/>
          <p:cNvSpPr>
            <a:spLocks noGrp="1" noChangeArrowheads="1"/>
          </p:cNvSpPr>
          <p:nvPr>
            <p:ph type="sldNum" sz="quarter" idx="12"/>
          </p:nvPr>
        </p:nvSpPr>
        <p:spPr/>
        <p:txBody>
          <a:bodyPr/>
          <a:lstStyle>
            <a:lvl1pPr>
              <a:defRPr/>
            </a:lvl1pPr>
          </a:lstStyle>
          <a:p>
            <a:pPr>
              <a:defRPr/>
            </a:pPr>
            <a:fld id="{E927B12E-5D9F-46BB-B25D-9A2E3C6261F7}" type="slidenum">
              <a:rPr lang="ko-KR" altLang="en-US"/>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90550" y="69850"/>
            <a:ext cx="7848600" cy="609600"/>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69900" y="1022350"/>
            <a:ext cx="4038600" cy="49530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60900" y="1022350"/>
            <a:ext cx="4038600" cy="49530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3"/>
          <p:cNvSpPr>
            <a:spLocks noGrp="1" noChangeArrowheads="1"/>
          </p:cNvSpPr>
          <p:nvPr>
            <p:ph type="dt" sz="half" idx="10"/>
          </p:nvPr>
        </p:nvSpPr>
        <p:spPr/>
        <p:txBody>
          <a:bodyPr/>
          <a:lstStyle>
            <a:lvl1pPr>
              <a:defRPr/>
            </a:lvl1pPr>
          </a:lstStyle>
          <a:p>
            <a:pPr>
              <a:defRPr/>
            </a:pPr>
            <a:endParaRPr lang="en-US" altLang="ko-KR"/>
          </a:p>
        </p:txBody>
      </p:sp>
      <p:sp>
        <p:nvSpPr>
          <p:cNvPr id="6" name="Rectangle 24"/>
          <p:cNvSpPr>
            <a:spLocks noGrp="1" noChangeArrowheads="1"/>
          </p:cNvSpPr>
          <p:nvPr>
            <p:ph type="ftr" sz="quarter" idx="11"/>
          </p:nvPr>
        </p:nvSpPr>
        <p:spPr>
          <a:xfrm>
            <a:off x="4229100" y="6477000"/>
            <a:ext cx="3962400" cy="304800"/>
          </a:xfrm>
          <a:prstGeom prst="rect">
            <a:avLst/>
          </a:prstGeom>
        </p:spPr>
        <p:txBody>
          <a:bodyPr/>
          <a:lstStyle>
            <a:lvl1pPr>
              <a:defRPr/>
            </a:lvl1pPr>
          </a:lstStyle>
          <a:p>
            <a:pPr>
              <a:defRPr/>
            </a:pPr>
            <a:r>
              <a:rPr lang="en-US" altLang="zh-CN"/>
              <a:t>Harbin Engineering University</a:t>
            </a:r>
            <a:endParaRPr lang="en-US" altLang="zh-CN"/>
          </a:p>
        </p:txBody>
      </p:sp>
      <p:sp>
        <p:nvSpPr>
          <p:cNvPr id="7" name="Rectangle 25"/>
          <p:cNvSpPr>
            <a:spLocks noGrp="1" noChangeArrowheads="1"/>
          </p:cNvSpPr>
          <p:nvPr>
            <p:ph type="sldNum" sz="quarter" idx="12"/>
          </p:nvPr>
        </p:nvSpPr>
        <p:spPr/>
        <p:txBody>
          <a:bodyPr/>
          <a:lstStyle>
            <a:lvl1pPr>
              <a:defRPr/>
            </a:lvl1pPr>
          </a:lstStyle>
          <a:p>
            <a:pPr>
              <a:defRPr/>
            </a:pPr>
            <a:fld id="{CC1644C9-F000-492C-9A6A-D4D6E6C7795B}" type="slidenum">
              <a:rPr lang="ko-KR" altLang="en-US"/>
            </a:fld>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90550" y="69850"/>
            <a:ext cx="7848600" cy="6096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9900" y="1022350"/>
            <a:ext cx="8229600" cy="4953000"/>
          </a:xfrm>
        </p:spPr>
        <p:txBody>
          <a:bodyPr/>
          <a:lstStyle/>
          <a:p>
            <a:pPr lvl="0"/>
            <a:endParaRPr lang="zh-CN" altLang="en-US" noProof="0"/>
          </a:p>
        </p:txBody>
      </p:sp>
      <p:sp>
        <p:nvSpPr>
          <p:cNvPr id="4" name="Rectangle 23"/>
          <p:cNvSpPr>
            <a:spLocks noGrp="1" noChangeArrowheads="1"/>
          </p:cNvSpPr>
          <p:nvPr>
            <p:ph type="dt" sz="half" idx="10"/>
          </p:nvPr>
        </p:nvSpPr>
        <p:spPr/>
        <p:txBody>
          <a:bodyPr/>
          <a:lstStyle>
            <a:lvl1pPr>
              <a:defRPr/>
            </a:lvl1pPr>
          </a:lstStyle>
          <a:p>
            <a:pPr>
              <a:defRPr/>
            </a:pPr>
            <a:endParaRPr lang="en-US" altLang="ko-KR"/>
          </a:p>
        </p:txBody>
      </p:sp>
      <p:sp>
        <p:nvSpPr>
          <p:cNvPr id="5" name="Rectangle 24"/>
          <p:cNvSpPr>
            <a:spLocks noGrp="1" noChangeArrowheads="1"/>
          </p:cNvSpPr>
          <p:nvPr>
            <p:ph type="ftr" sz="quarter" idx="11"/>
          </p:nvPr>
        </p:nvSpPr>
        <p:spPr>
          <a:xfrm>
            <a:off x="4229100" y="6477000"/>
            <a:ext cx="3962400" cy="304800"/>
          </a:xfrm>
          <a:prstGeom prst="rect">
            <a:avLst/>
          </a:prstGeom>
        </p:spPr>
        <p:txBody>
          <a:bodyPr/>
          <a:lstStyle>
            <a:lvl1pPr>
              <a:defRPr/>
            </a:lvl1pPr>
          </a:lstStyle>
          <a:p>
            <a:pPr>
              <a:defRPr/>
            </a:pPr>
            <a:r>
              <a:rPr lang="en-US" altLang="zh-CN"/>
              <a:t>Harbin Engineering University</a:t>
            </a:r>
            <a:endParaRPr lang="en-US" altLang="zh-CN"/>
          </a:p>
        </p:txBody>
      </p:sp>
      <p:sp>
        <p:nvSpPr>
          <p:cNvPr id="6" name="Rectangle 25"/>
          <p:cNvSpPr>
            <a:spLocks noGrp="1" noChangeArrowheads="1"/>
          </p:cNvSpPr>
          <p:nvPr>
            <p:ph type="sldNum" sz="quarter" idx="12"/>
          </p:nvPr>
        </p:nvSpPr>
        <p:spPr/>
        <p:txBody>
          <a:bodyPr/>
          <a:lstStyle>
            <a:lvl1pPr>
              <a:defRPr/>
            </a:lvl1pPr>
          </a:lstStyle>
          <a:p>
            <a:pPr>
              <a:defRPr/>
            </a:pPr>
            <a:fld id="{27A28155-FB78-4FA4-91A6-5D82A7947FF6}" type="slidenum">
              <a:rPr lang="ko-KR" altLang="en-US"/>
            </a:fld>
            <a:endParaRPr lang="en-US" alt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90550" y="69850"/>
            <a:ext cx="7848600" cy="609600"/>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69900" y="1022350"/>
            <a:ext cx="4038600" cy="49530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hasCustomPrompt="1"/>
          </p:nvPr>
        </p:nvSpPr>
        <p:spPr>
          <a:xfrm>
            <a:off x="4660900" y="1022350"/>
            <a:ext cx="4038600" cy="24003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hasCustomPrompt="1"/>
          </p:nvPr>
        </p:nvSpPr>
        <p:spPr>
          <a:xfrm>
            <a:off x="4660900" y="3575050"/>
            <a:ext cx="4038600" cy="24003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23"/>
          <p:cNvSpPr>
            <a:spLocks noGrp="1" noChangeArrowheads="1"/>
          </p:cNvSpPr>
          <p:nvPr>
            <p:ph type="dt" sz="half" idx="10"/>
          </p:nvPr>
        </p:nvSpPr>
        <p:spPr/>
        <p:txBody>
          <a:bodyPr/>
          <a:lstStyle>
            <a:lvl1pPr>
              <a:defRPr/>
            </a:lvl1pPr>
          </a:lstStyle>
          <a:p>
            <a:pPr>
              <a:defRPr/>
            </a:pPr>
            <a:endParaRPr lang="en-US" altLang="ko-KR"/>
          </a:p>
        </p:txBody>
      </p:sp>
      <p:sp>
        <p:nvSpPr>
          <p:cNvPr id="7" name="Rectangle 24"/>
          <p:cNvSpPr>
            <a:spLocks noGrp="1" noChangeArrowheads="1"/>
          </p:cNvSpPr>
          <p:nvPr>
            <p:ph type="ftr" sz="quarter" idx="11"/>
          </p:nvPr>
        </p:nvSpPr>
        <p:spPr>
          <a:xfrm>
            <a:off x="4229100" y="6477000"/>
            <a:ext cx="3962400" cy="304800"/>
          </a:xfrm>
          <a:prstGeom prst="rect">
            <a:avLst/>
          </a:prstGeom>
        </p:spPr>
        <p:txBody>
          <a:bodyPr/>
          <a:lstStyle>
            <a:lvl1pPr>
              <a:defRPr/>
            </a:lvl1pPr>
          </a:lstStyle>
          <a:p>
            <a:pPr>
              <a:defRPr/>
            </a:pPr>
            <a:r>
              <a:rPr lang="en-US" altLang="zh-CN"/>
              <a:t>Harbin Engineering University</a:t>
            </a:r>
            <a:endParaRPr lang="en-US" altLang="zh-CN"/>
          </a:p>
        </p:txBody>
      </p:sp>
      <p:sp>
        <p:nvSpPr>
          <p:cNvPr id="8" name="Rectangle 25"/>
          <p:cNvSpPr>
            <a:spLocks noGrp="1" noChangeArrowheads="1"/>
          </p:cNvSpPr>
          <p:nvPr>
            <p:ph type="sldNum" sz="quarter" idx="12"/>
          </p:nvPr>
        </p:nvSpPr>
        <p:spPr/>
        <p:txBody>
          <a:bodyPr/>
          <a:lstStyle>
            <a:lvl1pPr>
              <a:defRPr/>
            </a:lvl1pPr>
          </a:lstStyle>
          <a:p>
            <a:pPr>
              <a:defRPr/>
            </a:pPr>
            <a:fld id="{5C4810E0-5257-4B0A-A760-F926AF472316}" type="slidenum">
              <a:rPr lang="ko-KR" altLang="en-US"/>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3"/>
          <p:cNvSpPr>
            <a:spLocks noGrp="1" noChangeArrowheads="1"/>
          </p:cNvSpPr>
          <p:nvPr>
            <p:ph type="dt" sz="half" idx="10"/>
          </p:nvPr>
        </p:nvSpPr>
        <p:spPr/>
        <p:txBody>
          <a:bodyPr/>
          <a:lstStyle>
            <a:lvl1pPr>
              <a:defRPr/>
            </a:lvl1pPr>
          </a:lstStyle>
          <a:p>
            <a:pPr>
              <a:defRPr/>
            </a:pPr>
            <a:endParaRPr lang="en-US" altLang="ko-KR"/>
          </a:p>
        </p:txBody>
      </p:sp>
      <p:sp>
        <p:nvSpPr>
          <p:cNvPr id="5" name="Rectangle 25"/>
          <p:cNvSpPr>
            <a:spLocks noGrp="1" noChangeArrowheads="1"/>
          </p:cNvSpPr>
          <p:nvPr>
            <p:ph type="sldNum" sz="quarter" idx="11"/>
          </p:nvPr>
        </p:nvSpPr>
        <p:spPr/>
        <p:txBody>
          <a:bodyPr/>
          <a:lstStyle>
            <a:lvl1pPr>
              <a:defRPr/>
            </a:lvl1pPr>
          </a:lstStyle>
          <a:p>
            <a:pPr>
              <a:defRPr/>
            </a:pPr>
            <a:fld id="{B901CD44-8AC4-4C1F-9879-F0CB365F50E9}" type="slidenum">
              <a:rPr lang="ko-KR" altLang="en-US"/>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endParaRPr lang="zh-CN" altLang="en-US"/>
          </a:p>
        </p:txBody>
      </p:sp>
      <p:sp>
        <p:nvSpPr>
          <p:cNvPr id="4" name="Rectangle 23"/>
          <p:cNvSpPr>
            <a:spLocks noGrp="1" noChangeArrowheads="1"/>
          </p:cNvSpPr>
          <p:nvPr>
            <p:ph type="dt" sz="half" idx="10"/>
          </p:nvPr>
        </p:nvSpPr>
        <p:spPr/>
        <p:txBody>
          <a:bodyPr/>
          <a:lstStyle>
            <a:lvl1pPr>
              <a:defRPr/>
            </a:lvl1pPr>
          </a:lstStyle>
          <a:p>
            <a:pPr>
              <a:defRPr/>
            </a:pPr>
            <a:endParaRPr lang="en-US" altLang="ko-KR"/>
          </a:p>
        </p:txBody>
      </p:sp>
      <p:sp>
        <p:nvSpPr>
          <p:cNvPr id="5" name="Rectangle 25"/>
          <p:cNvSpPr>
            <a:spLocks noGrp="1" noChangeArrowheads="1"/>
          </p:cNvSpPr>
          <p:nvPr>
            <p:ph type="sldNum" sz="quarter" idx="11"/>
          </p:nvPr>
        </p:nvSpPr>
        <p:spPr/>
        <p:txBody>
          <a:bodyPr/>
          <a:lstStyle>
            <a:lvl1pPr>
              <a:defRPr/>
            </a:lvl1pPr>
          </a:lstStyle>
          <a:p>
            <a:pPr>
              <a:defRPr/>
            </a:pPr>
            <a:fld id="{489663AA-81EC-408D-823B-5BF94DC32FFC}" type="slidenum">
              <a:rPr lang="ko-KR" altLang="en-US"/>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469900" y="1022350"/>
            <a:ext cx="4038600" cy="49530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60900" y="1022350"/>
            <a:ext cx="4038600" cy="49530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3"/>
          <p:cNvSpPr>
            <a:spLocks noGrp="1" noChangeArrowheads="1"/>
          </p:cNvSpPr>
          <p:nvPr>
            <p:ph type="dt" sz="half" idx="10"/>
          </p:nvPr>
        </p:nvSpPr>
        <p:spPr/>
        <p:txBody>
          <a:bodyPr/>
          <a:lstStyle>
            <a:lvl1pPr>
              <a:defRPr/>
            </a:lvl1pPr>
          </a:lstStyle>
          <a:p>
            <a:pPr>
              <a:defRPr/>
            </a:pPr>
            <a:endParaRPr lang="en-US" altLang="ko-KR"/>
          </a:p>
        </p:txBody>
      </p:sp>
      <p:sp>
        <p:nvSpPr>
          <p:cNvPr id="6" name="Rectangle 24"/>
          <p:cNvSpPr>
            <a:spLocks noGrp="1" noChangeArrowheads="1"/>
          </p:cNvSpPr>
          <p:nvPr>
            <p:ph type="ftr" sz="quarter" idx="11"/>
          </p:nvPr>
        </p:nvSpPr>
        <p:spPr>
          <a:xfrm>
            <a:off x="4229100" y="6477000"/>
            <a:ext cx="3962400" cy="304800"/>
          </a:xfrm>
          <a:prstGeom prst="rect">
            <a:avLst/>
          </a:prstGeom>
        </p:spPr>
        <p:txBody>
          <a:bodyPr/>
          <a:lstStyle>
            <a:lvl1pPr>
              <a:defRPr/>
            </a:lvl1pPr>
          </a:lstStyle>
          <a:p>
            <a:pPr>
              <a:defRPr/>
            </a:pPr>
            <a:r>
              <a:rPr lang="en-US" altLang="zh-CN"/>
              <a:t>Harbin Engineering University</a:t>
            </a:r>
            <a:endParaRPr lang="en-US" altLang="zh-CN"/>
          </a:p>
        </p:txBody>
      </p:sp>
      <p:sp>
        <p:nvSpPr>
          <p:cNvPr id="7" name="Rectangle 25"/>
          <p:cNvSpPr>
            <a:spLocks noGrp="1" noChangeArrowheads="1"/>
          </p:cNvSpPr>
          <p:nvPr>
            <p:ph type="sldNum" sz="quarter" idx="12"/>
          </p:nvPr>
        </p:nvSpPr>
        <p:spPr/>
        <p:txBody>
          <a:bodyPr/>
          <a:lstStyle>
            <a:lvl1pPr>
              <a:defRPr/>
            </a:lvl1pPr>
          </a:lstStyle>
          <a:p>
            <a:pPr>
              <a:defRPr/>
            </a:pPr>
            <a:fld id="{CF1CFA63-0666-4AF2-85AE-3B288B36B9CD}" type="slidenum">
              <a:rPr lang="ko-KR" altLang="en-US"/>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3"/>
          <p:cNvSpPr>
            <a:spLocks noGrp="1" noChangeArrowheads="1"/>
          </p:cNvSpPr>
          <p:nvPr>
            <p:ph type="dt" sz="half" idx="10"/>
          </p:nvPr>
        </p:nvSpPr>
        <p:spPr/>
        <p:txBody>
          <a:bodyPr/>
          <a:lstStyle>
            <a:lvl1pPr>
              <a:defRPr/>
            </a:lvl1pPr>
          </a:lstStyle>
          <a:p>
            <a:pPr>
              <a:defRPr/>
            </a:pPr>
            <a:endParaRPr lang="en-US" altLang="ko-KR"/>
          </a:p>
        </p:txBody>
      </p:sp>
      <p:sp>
        <p:nvSpPr>
          <p:cNvPr id="8" name="Rectangle 24"/>
          <p:cNvSpPr>
            <a:spLocks noGrp="1" noChangeArrowheads="1"/>
          </p:cNvSpPr>
          <p:nvPr>
            <p:ph type="ftr" sz="quarter" idx="11"/>
          </p:nvPr>
        </p:nvSpPr>
        <p:spPr>
          <a:xfrm>
            <a:off x="4229100" y="6477000"/>
            <a:ext cx="3962400" cy="304800"/>
          </a:xfrm>
          <a:prstGeom prst="rect">
            <a:avLst/>
          </a:prstGeom>
        </p:spPr>
        <p:txBody>
          <a:bodyPr/>
          <a:lstStyle>
            <a:lvl1pPr>
              <a:defRPr/>
            </a:lvl1pPr>
          </a:lstStyle>
          <a:p>
            <a:pPr>
              <a:defRPr/>
            </a:pPr>
            <a:r>
              <a:rPr lang="en-US" altLang="zh-CN"/>
              <a:t>Harbin Engineering University</a:t>
            </a:r>
            <a:endParaRPr lang="en-US" altLang="zh-CN"/>
          </a:p>
        </p:txBody>
      </p:sp>
      <p:sp>
        <p:nvSpPr>
          <p:cNvPr id="9" name="Rectangle 25"/>
          <p:cNvSpPr>
            <a:spLocks noGrp="1" noChangeArrowheads="1"/>
          </p:cNvSpPr>
          <p:nvPr>
            <p:ph type="sldNum" sz="quarter" idx="12"/>
          </p:nvPr>
        </p:nvSpPr>
        <p:spPr/>
        <p:txBody>
          <a:bodyPr/>
          <a:lstStyle>
            <a:lvl1pPr>
              <a:defRPr/>
            </a:lvl1pPr>
          </a:lstStyle>
          <a:p>
            <a:pPr>
              <a:defRPr/>
            </a:pPr>
            <a:fld id="{3F556033-9F0D-4741-82F9-A52B405E6FEA}" type="slidenum">
              <a:rPr lang="ko-KR" altLang="en-US"/>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3"/>
          <p:cNvSpPr>
            <a:spLocks noGrp="1" noChangeArrowheads="1"/>
          </p:cNvSpPr>
          <p:nvPr>
            <p:ph type="dt" sz="half" idx="10"/>
          </p:nvPr>
        </p:nvSpPr>
        <p:spPr/>
        <p:txBody>
          <a:bodyPr/>
          <a:lstStyle>
            <a:lvl1pPr>
              <a:defRPr/>
            </a:lvl1pPr>
          </a:lstStyle>
          <a:p>
            <a:pPr>
              <a:defRPr/>
            </a:pPr>
            <a:endParaRPr lang="en-US" altLang="ko-KR"/>
          </a:p>
        </p:txBody>
      </p:sp>
      <p:sp>
        <p:nvSpPr>
          <p:cNvPr id="4" name="Rectangle 24"/>
          <p:cNvSpPr>
            <a:spLocks noGrp="1" noChangeArrowheads="1"/>
          </p:cNvSpPr>
          <p:nvPr>
            <p:ph type="ftr" sz="quarter" idx="11"/>
          </p:nvPr>
        </p:nvSpPr>
        <p:spPr>
          <a:xfrm>
            <a:off x="4229100" y="6477000"/>
            <a:ext cx="3962400" cy="304800"/>
          </a:xfrm>
          <a:prstGeom prst="rect">
            <a:avLst/>
          </a:prstGeom>
        </p:spPr>
        <p:txBody>
          <a:bodyPr/>
          <a:lstStyle>
            <a:lvl1pPr>
              <a:defRPr/>
            </a:lvl1pPr>
          </a:lstStyle>
          <a:p>
            <a:pPr>
              <a:defRPr/>
            </a:pPr>
            <a:r>
              <a:rPr lang="en-US" altLang="zh-CN"/>
              <a:t>Harbin Engineering University</a:t>
            </a:r>
            <a:endParaRPr lang="en-US" altLang="zh-CN"/>
          </a:p>
        </p:txBody>
      </p:sp>
      <p:sp>
        <p:nvSpPr>
          <p:cNvPr id="5" name="Rectangle 25"/>
          <p:cNvSpPr>
            <a:spLocks noGrp="1" noChangeArrowheads="1"/>
          </p:cNvSpPr>
          <p:nvPr>
            <p:ph type="sldNum" sz="quarter" idx="12"/>
          </p:nvPr>
        </p:nvSpPr>
        <p:spPr/>
        <p:txBody>
          <a:bodyPr/>
          <a:lstStyle>
            <a:lvl1pPr>
              <a:defRPr/>
            </a:lvl1pPr>
          </a:lstStyle>
          <a:p>
            <a:pPr>
              <a:defRPr/>
            </a:pPr>
            <a:fld id="{5AC52572-F444-459B-81FA-6D6B749109CB}" type="slidenum">
              <a:rPr lang="ko-KR" altLang="en-US"/>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p:txBody>
          <a:bodyPr/>
          <a:lstStyle>
            <a:lvl1pPr>
              <a:defRPr/>
            </a:lvl1pPr>
          </a:lstStyle>
          <a:p>
            <a:pPr>
              <a:defRPr/>
            </a:pPr>
            <a:endParaRPr lang="en-US" altLang="ko-KR"/>
          </a:p>
        </p:txBody>
      </p:sp>
      <p:sp>
        <p:nvSpPr>
          <p:cNvPr id="3" name="Rectangle 25"/>
          <p:cNvSpPr>
            <a:spLocks noGrp="1" noChangeArrowheads="1"/>
          </p:cNvSpPr>
          <p:nvPr>
            <p:ph type="sldNum" sz="quarter" idx="11"/>
          </p:nvPr>
        </p:nvSpPr>
        <p:spPr/>
        <p:txBody>
          <a:bodyPr/>
          <a:lstStyle>
            <a:lvl1pPr>
              <a:defRPr/>
            </a:lvl1pPr>
          </a:lstStyle>
          <a:p>
            <a:pPr>
              <a:defRPr/>
            </a:pPr>
            <a:fld id="{BB8D56C1-01A1-4EEA-A18C-54EC2C3937E6}" type="slidenum">
              <a:rPr lang="ko-KR" altLang="en-US"/>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23"/>
          <p:cNvSpPr>
            <a:spLocks noGrp="1" noChangeArrowheads="1"/>
          </p:cNvSpPr>
          <p:nvPr>
            <p:ph type="dt" sz="half" idx="10"/>
          </p:nvPr>
        </p:nvSpPr>
        <p:spPr/>
        <p:txBody>
          <a:bodyPr/>
          <a:lstStyle>
            <a:lvl1pPr>
              <a:defRPr/>
            </a:lvl1pPr>
          </a:lstStyle>
          <a:p>
            <a:pPr>
              <a:defRPr/>
            </a:pPr>
            <a:endParaRPr lang="en-US" altLang="ko-KR"/>
          </a:p>
        </p:txBody>
      </p:sp>
      <p:sp>
        <p:nvSpPr>
          <p:cNvPr id="6" name="Rectangle 24"/>
          <p:cNvSpPr>
            <a:spLocks noGrp="1" noChangeArrowheads="1"/>
          </p:cNvSpPr>
          <p:nvPr>
            <p:ph type="ftr" sz="quarter" idx="11"/>
          </p:nvPr>
        </p:nvSpPr>
        <p:spPr>
          <a:xfrm>
            <a:off x="4229100" y="6477000"/>
            <a:ext cx="3962400" cy="304800"/>
          </a:xfrm>
          <a:prstGeom prst="rect">
            <a:avLst/>
          </a:prstGeom>
        </p:spPr>
        <p:txBody>
          <a:bodyPr/>
          <a:lstStyle>
            <a:lvl1pPr>
              <a:defRPr/>
            </a:lvl1pPr>
          </a:lstStyle>
          <a:p>
            <a:pPr>
              <a:defRPr/>
            </a:pPr>
            <a:r>
              <a:rPr lang="en-US" altLang="zh-CN"/>
              <a:t>Harbin Engineering University</a:t>
            </a:r>
            <a:endParaRPr lang="en-US" altLang="zh-CN"/>
          </a:p>
        </p:txBody>
      </p:sp>
      <p:sp>
        <p:nvSpPr>
          <p:cNvPr id="7" name="Rectangle 25"/>
          <p:cNvSpPr>
            <a:spLocks noGrp="1" noChangeArrowheads="1"/>
          </p:cNvSpPr>
          <p:nvPr>
            <p:ph type="sldNum" sz="quarter" idx="12"/>
          </p:nvPr>
        </p:nvSpPr>
        <p:spPr/>
        <p:txBody>
          <a:bodyPr/>
          <a:lstStyle>
            <a:lvl1pPr>
              <a:defRPr/>
            </a:lvl1pPr>
          </a:lstStyle>
          <a:p>
            <a:pPr>
              <a:defRPr/>
            </a:pPr>
            <a:fld id="{C6016876-584B-4387-9872-50FCF217960C}" type="slidenum">
              <a:rPr lang="ko-KR" altLang="en-US"/>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23"/>
          <p:cNvSpPr>
            <a:spLocks noGrp="1" noChangeArrowheads="1"/>
          </p:cNvSpPr>
          <p:nvPr>
            <p:ph type="dt" sz="half" idx="10"/>
          </p:nvPr>
        </p:nvSpPr>
        <p:spPr/>
        <p:txBody>
          <a:bodyPr/>
          <a:lstStyle>
            <a:lvl1pPr>
              <a:defRPr/>
            </a:lvl1pPr>
          </a:lstStyle>
          <a:p>
            <a:pPr>
              <a:defRPr/>
            </a:pPr>
            <a:endParaRPr lang="en-US" altLang="ko-KR"/>
          </a:p>
        </p:txBody>
      </p:sp>
      <p:sp>
        <p:nvSpPr>
          <p:cNvPr id="6" name="Rectangle 24"/>
          <p:cNvSpPr>
            <a:spLocks noGrp="1" noChangeArrowheads="1"/>
          </p:cNvSpPr>
          <p:nvPr>
            <p:ph type="ftr" sz="quarter" idx="11"/>
          </p:nvPr>
        </p:nvSpPr>
        <p:spPr>
          <a:xfrm>
            <a:off x="4229100" y="6477000"/>
            <a:ext cx="3962400" cy="304800"/>
          </a:xfrm>
          <a:prstGeom prst="rect">
            <a:avLst/>
          </a:prstGeom>
        </p:spPr>
        <p:txBody>
          <a:bodyPr/>
          <a:lstStyle>
            <a:lvl1pPr>
              <a:defRPr/>
            </a:lvl1pPr>
          </a:lstStyle>
          <a:p>
            <a:pPr>
              <a:defRPr/>
            </a:pPr>
            <a:r>
              <a:rPr lang="en-US" altLang="zh-CN"/>
              <a:t>Harbin Engineering University</a:t>
            </a:r>
            <a:endParaRPr lang="en-US" altLang="zh-CN"/>
          </a:p>
        </p:txBody>
      </p:sp>
      <p:sp>
        <p:nvSpPr>
          <p:cNvPr id="7" name="Rectangle 25"/>
          <p:cNvSpPr>
            <a:spLocks noGrp="1" noChangeArrowheads="1"/>
          </p:cNvSpPr>
          <p:nvPr>
            <p:ph type="sldNum" sz="quarter" idx="12"/>
          </p:nvPr>
        </p:nvSpPr>
        <p:spPr/>
        <p:txBody>
          <a:bodyPr/>
          <a:lstStyle>
            <a:lvl1pPr>
              <a:defRPr/>
            </a:lvl1pPr>
          </a:lstStyle>
          <a:p>
            <a:pPr>
              <a:defRPr/>
            </a:pPr>
            <a:fld id="{3742D53D-FA8E-4DF9-9B91-1EC800D33093}" type="slidenum">
              <a:rPr lang="ko-KR" altLang="en-US"/>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1"/>
          <p:cNvSpPr>
            <a:spLocks noChangeArrowheads="1"/>
          </p:cNvSpPr>
          <p:nvPr userDrawn="1"/>
        </p:nvSpPr>
        <p:spPr bwMode="auto">
          <a:xfrm>
            <a:off x="12700" y="1588"/>
            <a:ext cx="9131300" cy="83661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a:solidFill>
                  <a:schemeClr val="tx1"/>
                </a:solidFill>
                <a:latin typeface="Times New Roman" panose="02020603050405020304" pitchFamily="18" charset="0"/>
                <a:ea typeface="隶书" panose="02010509060101010101" pitchFamily="49" charset="-122"/>
              </a:defRPr>
            </a:lvl1pPr>
            <a:lvl2pPr marL="742950" indent="-285750" algn="r">
              <a:defRPr>
                <a:solidFill>
                  <a:schemeClr val="tx1"/>
                </a:solidFill>
                <a:latin typeface="Times New Roman" panose="02020603050405020304" pitchFamily="18" charset="0"/>
                <a:ea typeface="隶书" panose="02010509060101010101" pitchFamily="49" charset="-122"/>
              </a:defRPr>
            </a:lvl2pPr>
            <a:lvl3pPr marL="1143000" indent="-228600" algn="r">
              <a:defRPr>
                <a:solidFill>
                  <a:schemeClr val="tx1"/>
                </a:solidFill>
                <a:latin typeface="Times New Roman" panose="02020603050405020304" pitchFamily="18" charset="0"/>
                <a:ea typeface="隶书" panose="02010509060101010101" pitchFamily="49" charset="-122"/>
              </a:defRPr>
            </a:lvl3pPr>
            <a:lvl4pPr marL="1600200" indent="-228600" algn="r">
              <a:defRPr>
                <a:solidFill>
                  <a:schemeClr val="tx1"/>
                </a:solidFill>
                <a:latin typeface="Times New Roman" panose="02020603050405020304" pitchFamily="18" charset="0"/>
                <a:ea typeface="隶书" panose="02010509060101010101" pitchFamily="49" charset="-122"/>
              </a:defRPr>
            </a:lvl4pPr>
            <a:lvl5pPr marL="2057400" indent="-228600" algn="r">
              <a:defRPr>
                <a:solidFill>
                  <a:schemeClr val="tx1"/>
                </a:solidFill>
                <a:latin typeface="Times New Roman" panose="02020603050405020304" pitchFamily="18" charset="0"/>
                <a:ea typeface="隶书" panose="02010509060101010101" pitchFamily="49" charset="-122"/>
              </a:defRPr>
            </a:lvl5pPr>
            <a:lvl6pPr marL="25146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6pPr>
            <a:lvl7pPr marL="29718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7pPr>
            <a:lvl8pPr marL="34290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8pPr>
            <a:lvl9pPr marL="38862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9pPr>
          </a:lstStyle>
          <a:p>
            <a:pPr>
              <a:defRPr/>
            </a:pPr>
            <a:endParaRPr lang="zh-CN" altLang="en-US"/>
          </a:p>
        </p:txBody>
      </p:sp>
      <p:sp>
        <p:nvSpPr>
          <p:cNvPr id="1027" name="Rectangle 21"/>
          <p:cNvSpPr>
            <a:spLocks noGrp="1" noChangeArrowheads="1"/>
          </p:cNvSpPr>
          <p:nvPr>
            <p:ph type="title"/>
          </p:nvPr>
        </p:nvSpPr>
        <p:spPr bwMode="white">
          <a:xfrm>
            <a:off x="590550" y="142875"/>
            <a:ext cx="83772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ko-KR"/>
              <a:t>Click to edit Master title style</a:t>
            </a:r>
            <a:endParaRPr lang="en-US" altLang="ko-KR"/>
          </a:p>
        </p:txBody>
      </p:sp>
      <p:sp>
        <p:nvSpPr>
          <p:cNvPr id="1028" name="Rectangle 22"/>
          <p:cNvSpPr>
            <a:spLocks noGrp="1" noChangeArrowheads="1"/>
          </p:cNvSpPr>
          <p:nvPr>
            <p:ph type="body" idx="1"/>
          </p:nvPr>
        </p:nvSpPr>
        <p:spPr bwMode="auto">
          <a:xfrm>
            <a:off x="469900" y="102235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ko-KR"/>
              <a:t>Click to edit Master text styles</a:t>
            </a:r>
            <a:endParaRPr lang="en-US" altLang="ko-KR"/>
          </a:p>
          <a:p>
            <a:pPr lvl="1"/>
            <a:r>
              <a:rPr lang="en-US" altLang="ko-KR"/>
              <a:t>Second level</a:t>
            </a:r>
            <a:endParaRPr lang="en-US" altLang="ko-KR"/>
          </a:p>
          <a:p>
            <a:pPr lvl="2"/>
            <a:r>
              <a:rPr lang="en-US" altLang="ko-KR"/>
              <a:t>Third level</a:t>
            </a:r>
            <a:endParaRPr lang="en-US" altLang="ko-KR"/>
          </a:p>
          <a:p>
            <a:pPr lvl="3"/>
            <a:r>
              <a:rPr lang="en-US" altLang="ko-KR"/>
              <a:t>Fourth level</a:t>
            </a:r>
            <a:endParaRPr lang="en-US" altLang="ko-KR"/>
          </a:p>
          <a:p>
            <a:pPr lvl="4"/>
            <a:r>
              <a:rPr lang="en-US" altLang="ko-KR"/>
              <a:t>Fifth level</a:t>
            </a:r>
            <a:endParaRPr lang="en-US" altLang="ko-KR"/>
          </a:p>
        </p:txBody>
      </p:sp>
      <p:sp>
        <p:nvSpPr>
          <p:cNvPr id="12311" name="Rectangle 23"/>
          <p:cNvSpPr>
            <a:spLocks noGrp="1" noChangeArrowheads="1"/>
          </p:cNvSpPr>
          <p:nvPr>
            <p:ph type="dt" sz="half" idx="2"/>
          </p:nvPr>
        </p:nvSpPr>
        <p:spPr bwMode="auto">
          <a:xfrm>
            <a:off x="327025" y="64770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solidFill>
                  <a:schemeClr val="hlink"/>
                </a:solidFill>
                <a:latin typeface="Verdana" panose="020B0604030504040204" pitchFamily="34" charset="0"/>
                <a:ea typeface="Gulim" pitchFamily="34" charset="-127"/>
              </a:defRPr>
            </a:lvl1pPr>
          </a:lstStyle>
          <a:p>
            <a:pPr>
              <a:defRPr/>
            </a:pPr>
            <a:endParaRPr lang="en-US" altLang="ko-KR"/>
          </a:p>
        </p:txBody>
      </p:sp>
      <p:sp>
        <p:nvSpPr>
          <p:cNvPr id="12313" name="Rectangle 25"/>
          <p:cNvSpPr>
            <a:spLocks noGrp="1" noChangeArrowheads="1"/>
          </p:cNvSpPr>
          <p:nvPr>
            <p:ph type="sldNum" sz="quarter" idx="4"/>
          </p:nvPr>
        </p:nvSpPr>
        <p:spPr bwMode="auto">
          <a:xfrm>
            <a:off x="3670300" y="64516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200">
                <a:solidFill>
                  <a:schemeClr val="hlink"/>
                </a:solidFill>
                <a:effectLst>
                  <a:outerShdw blurRad="38100" dist="38100" dir="2700000" algn="tl">
                    <a:srgbClr val="C0C0C0"/>
                  </a:outerShdw>
                </a:effectLst>
                <a:latin typeface="Verdana" panose="020B0604030504040204" pitchFamily="34" charset="0"/>
                <a:ea typeface="Gulim" pitchFamily="34" charset="-127"/>
              </a:defRPr>
            </a:lvl1pPr>
          </a:lstStyle>
          <a:p>
            <a:pPr>
              <a:defRPr/>
            </a:pPr>
            <a:fld id="{D2E354BC-EBC1-4454-8CAE-5C8BC7FA7E9A}" type="slidenum">
              <a:rPr lang="ko-KR" altLang="en-US"/>
            </a:fld>
            <a:endParaRPr lang="en-US" altLang="ko-KR"/>
          </a:p>
        </p:txBody>
      </p:sp>
      <p:sp>
        <p:nvSpPr>
          <p:cNvPr id="10" name="Rectangle 25"/>
          <p:cNvSpPr txBox="1">
            <a:spLocks noChangeArrowheads="1"/>
          </p:cNvSpPr>
          <p:nvPr userDrawn="1"/>
        </p:nvSpPr>
        <p:spPr>
          <a:xfrm>
            <a:off x="8475663" y="6478588"/>
            <a:ext cx="644525" cy="3048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隶书"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隶书" panose="02010509060101010101" pitchFamily="49"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隶书" panose="02010509060101010101" pitchFamily="49"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隶书" panose="02010509060101010101" pitchFamily="49"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ern="1200">
                <a:solidFill>
                  <a:schemeClr val="tx1"/>
                </a:solidFill>
                <a:latin typeface="Times New Roman" panose="02020603050405020304" pitchFamily="18" charset="0"/>
                <a:ea typeface="隶书" panose="02010509060101010101" pitchFamily="49" charset="-122"/>
                <a:cs typeface="+mn-cs"/>
              </a:defRPr>
            </a:lvl9pPr>
          </a:lstStyle>
          <a:p>
            <a:pPr algn="ctr">
              <a:defRPr/>
            </a:pPr>
            <a:fld id="{45F2B0EC-44EE-4A5E-8AC8-E72D8BC81F3E}" type="slidenum">
              <a:rPr lang="ko-KR" altLang="en-US" smtClean="0">
                <a:solidFill>
                  <a:srgbClr val="000000"/>
                </a:solidFill>
              </a:rPr>
            </a:fld>
            <a:endParaRPr lang="en-US" altLang="ko-KR"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dt="0"/>
  <p:txStyles>
    <p:titleStyle>
      <a:lvl1pPr algn="l" rtl="0" eaLnBrk="0" fontAlgn="base" hangingPunct="0">
        <a:spcBef>
          <a:spcPct val="0"/>
        </a:spcBef>
        <a:spcAft>
          <a:spcPct val="0"/>
        </a:spcAft>
        <a:defRPr sz="3600" b="1" kern="1200">
          <a:solidFill>
            <a:schemeClr val="hlink"/>
          </a:solidFill>
          <a:latin typeface="+mj-lt"/>
          <a:ea typeface="+mj-ea"/>
          <a:cs typeface="+mj-cs"/>
        </a:defRPr>
      </a:lvl1pPr>
      <a:lvl2pPr algn="l" rtl="0" eaLnBrk="0" fontAlgn="base" hangingPunct="0">
        <a:spcBef>
          <a:spcPct val="0"/>
        </a:spcBef>
        <a:spcAft>
          <a:spcPct val="0"/>
        </a:spcAft>
        <a:defRPr sz="3600" b="1">
          <a:solidFill>
            <a:schemeClr val="hlink"/>
          </a:solidFill>
          <a:latin typeface="隶书" panose="02010509060101010101" pitchFamily="49" charset="-122"/>
          <a:ea typeface="隶书" panose="02010509060101010101" pitchFamily="49" charset="-122"/>
        </a:defRPr>
      </a:lvl2pPr>
      <a:lvl3pPr algn="l" rtl="0" eaLnBrk="0" fontAlgn="base" hangingPunct="0">
        <a:spcBef>
          <a:spcPct val="0"/>
        </a:spcBef>
        <a:spcAft>
          <a:spcPct val="0"/>
        </a:spcAft>
        <a:defRPr sz="3600" b="1">
          <a:solidFill>
            <a:schemeClr val="hlink"/>
          </a:solidFill>
          <a:latin typeface="隶书" panose="02010509060101010101" pitchFamily="49" charset="-122"/>
          <a:ea typeface="隶书" panose="02010509060101010101" pitchFamily="49" charset="-122"/>
        </a:defRPr>
      </a:lvl3pPr>
      <a:lvl4pPr algn="l" rtl="0" eaLnBrk="0" fontAlgn="base" hangingPunct="0">
        <a:spcBef>
          <a:spcPct val="0"/>
        </a:spcBef>
        <a:spcAft>
          <a:spcPct val="0"/>
        </a:spcAft>
        <a:defRPr sz="3600" b="1">
          <a:solidFill>
            <a:schemeClr val="hlink"/>
          </a:solidFill>
          <a:latin typeface="隶书" panose="02010509060101010101" pitchFamily="49" charset="-122"/>
          <a:ea typeface="隶书" panose="02010509060101010101" pitchFamily="49" charset="-122"/>
        </a:defRPr>
      </a:lvl4pPr>
      <a:lvl5pPr algn="l" rtl="0" eaLnBrk="0" fontAlgn="base" hangingPunct="0">
        <a:spcBef>
          <a:spcPct val="0"/>
        </a:spcBef>
        <a:spcAft>
          <a:spcPct val="0"/>
        </a:spcAft>
        <a:defRPr sz="3600" b="1">
          <a:solidFill>
            <a:schemeClr val="hlink"/>
          </a:solidFill>
          <a:latin typeface="隶书" panose="02010509060101010101" pitchFamily="49" charset="-122"/>
          <a:ea typeface="隶书" panose="02010509060101010101" pitchFamily="49" charset="-122"/>
        </a:defRPr>
      </a:lvl5pPr>
      <a:lvl6pPr marL="457200" algn="l" rtl="0" fontAlgn="base">
        <a:spcBef>
          <a:spcPct val="0"/>
        </a:spcBef>
        <a:spcAft>
          <a:spcPct val="0"/>
        </a:spcAft>
        <a:defRPr sz="3600" b="1">
          <a:solidFill>
            <a:schemeClr val="hlink"/>
          </a:solidFill>
          <a:latin typeface="隶书" panose="02010509060101010101" pitchFamily="49" charset="-122"/>
          <a:ea typeface="隶书" panose="02010509060101010101" pitchFamily="49" charset="-122"/>
        </a:defRPr>
      </a:lvl6pPr>
      <a:lvl7pPr marL="914400" algn="l" rtl="0" fontAlgn="base">
        <a:spcBef>
          <a:spcPct val="0"/>
        </a:spcBef>
        <a:spcAft>
          <a:spcPct val="0"/>
        </a:spcAft>
        <a:defRPr sz="3600" b="1">
          <a:solidFill>
            <a:schemeClr val="hlink"/>
          </a:solidFill>
          <a:latin typeface="隶书" panose="02010509060101010101" pitchFamily="49" charset="-122"/>
          <a:ea typeface="隶书" panose="02010509060101010101" pitchFamily="49" charset="-122"/>
        </a:defRPr>
      </a:lvl7pPr>
      <a:lvl8pPr marL="1371600" algn="l" rtl="0" fontAlgn="base">
        <a:spcBef>
          <a:spcPct val="0"/>
        </a:spcBef>
        <a:spcAft>
          <a:spcPct val="0"/>
        </a:spcAft>
        <a:defRPr sz="3600" b="1">
          <a:solidFill>
            <a:schemeClr val="hlink"/>
          </a:solidFill>
          <a:latin typeface="隶书" panose="02010509060101010101" pitchFamily="49" charset="-122"/>
          <a:ea typeface="隶书" panose="02010509060101010101" pitchFamily="49" charset="-122"/>
        </a:defRPr>
      </a:lvl8pPr>
      <a:lvl9pPr marL="1828800" algn="l" rtl="0" fontAlgn="base">
        <a:spcBef>
          <a:spcPct val="0"/>
        </a:spcBef>
        <a:spcAft>
          <a:spcPct val="0"/>
        </a:spcAft>
        <a:defRPr sz="3600" b="1">
          <a:solidFill>
            <a:schemeClr val="hlink"/>
          </a:solidFill>
          <a:latin typeface="隶书" panose="02010509060101010101" pitchFamily="49" charset="-122"/>
          <a:ea typeface="隶书" panose="02010509060101010101" pitchFamily="49" charset="-122"/>
        </a:defRPr>
      </a:lvl9pPr>
    </p:titleStyle>
    <p:body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3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7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48.wmf"/><Relationship Id="rId3" Type="http://schemas.openxmlformats.org/officeDocument/2006/relationships/oleObject" Target="../embeddings/oleObject2.bin"/><Relationship Id="rId2" Type="http://schemas.openxmlformats.org/officeDocument/2006/relationships/image" Target="../media/image47.emf"/><Relationship Id="rId1" Type="http://schemas.openxmlformats.org/officeDocument/2006/relationships/oleObject" Target="../embeddings/oleObject1.bin"/></Relationships>
</file>

<file path=ppt/slides/_rels/slide75.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47.emf"/><Relationship Id="rId1" Type="http://schemas.openxmlformats.org/officeDocument/2006/relationships/oleObject" Target="../embeddings/oleObject3.bin"/></Relationships>
</file>

<file path=ppt/slides/_rels/slide7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7.emf"/><Relationship Id="rId1" Type="http://schemas.openxmlformats.org/officeDocument/2006/relationships/oleObject" Target="../embeddings/oleObject4.bin"/></Relationships>
</file>

<file path=ppt/slides/_rels/slide77.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50.png"/><Relationship Id="rId2" Type="http://schemas.openxmlformats.org/officeDocument/2006/relationships/image" Target="../media/image47.emf"/><Relationship Id="rId1" Type="http://schemas.openxmlformats.org/officeDocument/2006/relationships/oleObject" Target="../embeddings/oleObject5.bin"/></Relationships>
</file>

<file path=ppt/slides/_rels/slide7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47.emf"/><Relationship Id="rId1" Type="http://schemas.openxmlformats.org/officeDocument/2006/relationships/oleObject" Target="../embeddings/oleObject6.bin"/></Relationships>
</file>

<file path=ppt/slides/_rels/slide79.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47.emf"/><Relationship Id="rId1"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51.emf"/><Relationship Id="rId3" Type="http://schemas.openxmlformats.org/officeDocument/2006/relationships/oleObject" Target="../embeddings/oleObject9.bin"/><Relationship Id="rId2" Type="http://schemas.openxmlformats.org/officeDocument/2006/relationships/image" Target="../media/image47.emf"/><Relationship Id="rId1" Type="http://schemas.openxmlformats.org/officeDocument/2006/relationships/oleObject" Target="../embeddings/oleObject8.bin"/></Relationships>
</file>

<file path=ppt/slides/_rels/slide8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47.emf"/><Relationship Id="rId1" Type="http://schemas.openxmlformats.org/officeDocument/2006/relationships/oleObject" Target="../embeddings/oleObject10.bin"/></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image" Target="../media/image52.png"/></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image" Target="../media/image52.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image" Target="../media/image53.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7.png"/><Relationship Id="rId1" Type="http://schemas.openxmlformats.org/officeDocument/2006/relationships/image" Target="../media/image56.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image" Target="../media/image5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6.png"/><Relationship Id="rId1"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ctrTitle"/>
          </p:nvPr>
        </p:nvSpPr>
        <p:spPr>
          <a:xfrm>
            <a:off x="3417888" y="2195513"/>
            <a:ext cx="5718175" cy="1362075"/>
          </a:xfrm>
        </p:spPr>
        <p:txBody>
          <a:bodyPr/>
          <a:lstStyle/>
          <a:p>
            <a:pPr eaLnBrk="1" hangingPunct="1"/>
            <a:r>
              <a:rPr lang="zh-CN" altLang="en-US" sz="4800" dirty="0">
                <a:solidFill>
                  <a:schemeClr val="bg1"/>
                </a:solidFill>
              </a:rPr>
              <a:t>计算机系统结构</a:t>
            </a:r>
            <a:br>
              <a:rPr lang="en-US" altLang="zh-CN" sz="4800" dirty="0">
                <a:solidFill>
                  <a:schemeClr val="bg1"/>
                </a:solidFill>
              </a:rPr>
            </a:br>
            <a:r>
              <a:rPr lang="zh-CN" altLang="en-US" sz="4800" dirty="0">
                <a:solidFill>
                  <a:schemeClr val="bg1"/>
                </a:solidFill>
              </a:rPr>
              <a:t>习题</a:t>
            </a:r>
            <a:endParaRPr lang="en-US" altLang="zh-CN" sz="4800" dirty="0">
              <a:solidFill>
                <a:schemeClr val="bg1"/>
              </a:solidFill>
            </a:endParaRPr>
          </a:p>
        </p:txBody>
      </p:sp>
      <p:sp>
        <p:nvSpPr>
          <p:cNvPr id="15363" name="Rectangle 8"/>
          <p:cNvSpPr>
            <a:spLocks noGrp="1" noChangeArrowheads="1"/>
          </p:cNvSpPr>
          <p:nvPr>
            <p:ph type="subTitle" idx="4294967295"/>
          </p:nvPr>
        </p:nvSpPr>
        <p:spPr>
          <a:xfrm>
            <a:off x="4475163" y="4227226"/>
            <a:ext cx="4654550" cy="1490949"/>
          </a:xfrm>
        </p:spPr>
        <p:txBody>
          <a:bodyPr anchor="ctr"/>
          <a:lstStyle/>
          <a:p>
            <a:pPr marL="0" indent="0" algn="ctr" eaLnBrk="1" hangingPunct="1">
              <a:buFont typeface="Wingdings" panose="05000000000000000000" pitchFamily="2" charset="2"/>
              <a:buNone/>
            </a:pPr>
            <a:r>
              <a:rPr lang="zh-CN" altLang="en-US"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rPr>
              <a:t>申林山</a:t>
            </a:r>
            <a:endParaRPr lang="en-US" altLang="zh-CN"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endParaRPr>
          </a:p>
          <a:p>
            <a:pPr marL="0" indent="0" algn="ctr" eaLnBrk="1" hangingPunct="1">
              <a:buFont typeface="Wingdings" panose="05000000000000000000" pitchFamily="2" charset="2"/>
              <a:buNone/>
            </a:pPr>
            <a:r>
              <a:rPr lang="zh-CN" altLang="en-US"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rPr>
              <a:t>计算机科学与技术学院</a:t>
            </a:r>
            <a:endParaRPr lang="zh-CN" altLang="en-US"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dirty="0"/>
              <a:t>【0429-05 </a:t>
            </a:r>
            <a:r>
              <a:rPr lang="zh-CN" altLang="en-US" dirty="0"/>
              <a:t>问题</a:t>
            </a:r>
            <a:r>
              <a:rPr lang="en-US" altLang="zh-CN" dirty="0"/>
              <a:t>】</a:t>
            </a:r>
            <a:endParaRPr lang="zh-CN" altLang="en-US" dirty="0"/>
          </a:p>
        </p:txBody>
      </p:sp>
      <p:sp>
        <p:nvSpPr>
          <p:cNvPr id="23555" name="内容占位符 2"/>
          <p:cNvSpPr>
            <a:spLocks noGrp="1"/>
          </p:cNvSpPr>
          <p:nvPr>
            <p:ph idx="1"/>
          </p:nvPr>
        </p:nvSpPr>
        <p:spPr>
          <a:xfrm>
            <a:off x="469900" y="1022350"/>
            <a:ext cx="8674100" cy="5368925"/>
          </a:xfrm>
        </p:spPr>
        <p:txBody>
          <a:bodyPr/>
          <a:lstStyle/>
          <a:p>
            <a:r>
              <a:rPr lang="zh-CN" altLang="zh-CN" dirty="0"/>
              <a:t>由</a:t>
            </a:r>
            <a:r>
              <a:rPr lang="en-US" altLang="zh-CN" dirty="0"/>
              <a:t>4</a:t>
            </a:r>
            <a:r>
              <a:rPr lang="zh-CN" altLang="zh-CN" dirty="0"/>
              <a:t>位数（其中最低位为下溢处理的附加位）经</a:t>
            </a:r>
            <a:r>
              <a:rPr lang="en-US" altLang="zh-CN" dirty="0"/>
              <a:t>ROM</a:t>
            </a:r>
            <a:r>
              <a:rPr lang="zh-CN" altLang="zh-CN" dirty="0"/>
              <a:t>查表</a:t>
            </a:r>
            <a:r>
              <a:rPr lang="zh-CN" altLang="en-US" dirty="0"/>
              <a:t>舍入</a:t>
            </a:r>
            <a:r>
              <a:rPr lang="zh-CN" altLang="zh-CN" dirty="0"/>
              <a:t>法，下溢处理成</a:t>
            </a:r>
            <a:r>
              <a:rPr lang="en-US" altLang="zh-CN" dirty="0"/>
              <a:t>3</a:t>
            </a:r>
            <a:r>
              <a:rPr lang="zh-CN" altLang="zh-CN" dirty="0"/>
              <a:t>位结果，设计使下溢处理平均误差接近于</a:t>
            </a:r>
            <a:r>
              <a:rPr lang="en-US" altLang="zh-CN" dirty="0"/>
              <a:t>0</a:t>
            </a:r>
            <a:r>
              <a:rPr lang="zh-CN" altLang="zh-CN" dirty="0"/>
              <a:t>的</a:t>
            </a:r>
            <a:r>
              <a:rPr lang="en-US" altLang="zh-CN" dirty="0"/>
              <a:t>ROM</a:t>
            </a:r>
            <a:r>
              <a:rPr lang="zh-CN" altLang="zh-CN" dirty="0"/>
              <a:t>表，列出</a:t>
            </a:r>
            <a:r>
              <a:rPr lang="en-US" altLang="zh-CN" dirty="0"/>
              <a:t>ROM</a:t>
            </a:r>
            <a:r>
              <a:rPr lang="zh-CN" altLang="zh-CN" dirty="0"/>
              <a:t>编码表的地址与内容的对应关系。</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dirty="0"/>
              <a:t>【0429-06 </a:t>
            </a:r>
            <a:r>
              <a:rPr lang="zh-CN" altLang="en-US" dirty="0"/>
              <a:t>问题</a:t>
            </a:r>
            <a:r>
              <a:rPr lang="en-US" altLang="zh-CN" dirty="0"/>
              <a:t>】</a:t>
            </a:r>
            <a:endParaRPr lang="zh-CN" altLang="en-US" dirty="0"/>
          </a:p>
        </p:txBody>
      </p:sp>
      <p:sp>
        <p:nvSpPr>
          <p:cNvPr id="3" name="内容占位符 2"/>
          <p:cNvSpPr>
            <a:spLocks noGrp="1"/>
          </p:cNvSpPr>
          <p:nvPr>
            <p:ph idx="1"/>
          </p:nvPr>
        </p:nvSpPr>
        <p:spPr>
          <a:xfrm>
            <a:off x="469900" y="1022350"/>
            <a:ext cx="8674100" cy="2135188"/>
          </a:xfrm>
        </p:spPr>
        <p:txBody>
          <a:bodyPr/>
          <a:lstStyle/>
          <a:p>
            <a:pPr>
              <a:defRPr/>
            </a:pPr>
            <a:r>
              <a:rPr lang="zh-CN" altLang="zh-CN" sz="2000" dirty="0"/>
              <a:t>由</a:t>
            </a:r>
            <a:r>
              <a:rPr lang="en-US" altLang="zh-CN" sz="2000" dirty="0"/>
              <a:t>4</a:t>
            </a:r>
            <a:r>
              <a:rPr lang="zh-CN" altLang="zh-CN" sz="2000" dirty="0"/>
              <a:t>位数（其中最低位为下溢处理的附加位）经</a:t>
            </a:r>
            <a:r>
              <a:rPr lang="en-US" altLang="zh-CN" sz="2000" dirty="0"/>
              <a:t>ROM</a:t>
            </a:r>
            <a:r>
              <a:rPr lang="zh-CN" altLang="zh-CN" sz="2000" dirty="0"/>
              <a:t>查表摄入法，下溢处理成</a:t>
            </a:r>
            <a:r>
              <a:rPr lang="en-US" altLang="zh-CN" sz="2000" dirty="0"/>
              <a:t>3</a:t>
            </a:r>
            <a:r>
              <a:rPr lang="zh-CN" altLang="zh-CN" sz="2000" dirty="0"/>
              <a:t>位结果，设计使下溢处理平均误差接近于</a:t>
            </a:r>
            <a:r>
              <a:rPr lang="en-US" altLang="zh-CN" sz="2000" dirty="0"/>
              <a:t>0</a:t>
            </a:r>
            <a:r>
              <a:rPr lang="zh-CN" altLang="zh-CN" sz="2000" dirty="0"/>
              <a:t>的</a:t>
            </a:r>
            <a:r>
              <a:rPr lang="en-US" altLang="zh-CN" sz="2000" dirty="0"/>
              <a:t>ROM</a:t>
            </a:r>
            <a:r>
              <a:rPr lang="zh-CN" altLang="zh-CN" sz="2000" dirty="0"/>
              <a:t>表，列出</a:t>
            </a:r>
            <a:r>
              <a:rPr lang="en-US" altLang="zh-CN" sz="2000" dirty="0"/>
              <a:t>ROM</a:t>
            </a:r>
            <a:r>
              <a:rPr lang="zh-CN" altLang="zh-CN" sz="2000" dirty="0"/>
              <a:t>编码表的地址与内容的对应关系。</a:t>
            </a:r>
            <a:endParaRPr lang="en-US" altLang="zh-CN" sz="2000" dirty="0"/>
          </a:p>
          <a:p>
            <a:pPr marL="0" indent="0">
              <a:buFont typeface="Wingdings" panose="05000000000000000000" pitchFamily="2" charset="2"/>
              <a:buNone/>
              <a:defRPr/>
            </a:pPr>
            <a:r>
              <a:rPr lang="zh-CN" altLang="zh-CN" sz="2000" dirty="0">
                <a:solidFill>
                  <a:srgbClr val="FF0000"/>
                </a:solidFill>
              </a:rPr>
              <a:t>【解答】</a:t>
            </a:r>
            <a:endParaRPr lang="zh-CN" altLang="zh-CN" sz="2000" dirty="0">
              <a:solidFill>
                <a:srgbClr val="FF0000"/>
              </a:solidFill>
            </a:endParaRPr>
          </a:p>
          <a:p>
            <a:pPr>
              <a:defRPr/>
            </a:pPr>
            <a:r>
              <a:rPr lang="en-US" altLang="zh-CN" sz="2000" dirty="0"/>
              <a:t>ROM</a:t>
            </a:r>
            <a:r>
              <a:rPr lang="zh-CN" altLang="zh-CN" sz="2000" dirty="0"/>
              <a:t>下溢处理表</a:t>
            </a:r>
            <a:r>
              <a:rPr lang="en-US" altLang="zh-CN" sz="2000" dirty="0"/>
              <a:t>16</a:t>
            </a:r>
            <a:r>
              <a:rPr lang="zh-CN" altLang="zh-CN" sz="2000" dirty="0"/>
              <a:t>个单元的地址码为</a:t>
            </a:r>
            <a:r>
              <a:rPr lang="en-US" altLang="zh-CN" sz="2000" dirty="0"/>
              <a:t>0000~1111</a:t>
            </a:r>
            <a:r>
              <a:rPr lang="zh-CN" altLang="zh-CN" sz="2000" dirty="0"/>
              <a:t>，它与其内容（即下溢处理后的</a:t>
            </a:r>
            <a:r>
              <a:rPr lang="en-US" altLang="zh-CN" sz="2000" dirty="0"/>
              <a:t>3</a:t>
            </a:r>
            <a:r>
              <a:rPr lang="zh-CN" altLang="zh-CN" sz="2000" dirty="0"/>
              <a:t>位结果值）的对照关系如下表所示。</a:t>
            </a:r>
            <a:endParaRPr lang="zh-CN" altLang="zh-CN" sz="2000" dirty="0"/>
          </a:p>
        </p:txBody>
      </p:sp>
      <p:pic>
        <p:nvPicPr>
          <p:cNvPr id="24580" name="图片 3" descr="C:\Users\Administrator\AppData\Roaming\Tencent\Users\44092883\QQ\WinTemp\RichOle\DG{6N2V3O8[YV)X[Q7BO33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288" y="3316288"/>
            <a:ext cx="8459787"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dirty="0"/>
              <a:t>【0429-07 </a:t>
            </a:r>
            <a:r>
              <a:rPr lang="zh-CN" altLang="en-US" dirty="0"/>
              <a:t>问题</a:t>
            </a:r>
            <a:r>
              <a:rPr lang="en-US" altLang="zh-CN" dirty="0"/>
              <a:t>】</a:t>
            </a:r>
            <a:endParaRPr lang="zh-CN" altLang="en-US" dirty="0"/>
          </a:p>
        </p:txBody>
      </p:sp>
      <p:sp>
        <p:nvSpPr>
          <p:cNvPr id="25603" name="内容占位符 2"/>
          <p:cNvSpPr>
            <a:spLocks noGrp="1"/>
          </p:cNvSpPr>
          <p:nvPr>
            <p:ph idx="1"/>
          </p:nvPr>
        </p:nvSpPr>
        <p:spPr>
          <a:xfrm>
            <a:off x="469900" y="1022350"/>
            <a:ext cx="8674100" cy="1666875"/>
          </a:xfrm>
        </p:spPr>
        <p:txBody>
          <a:bodyPr/>
          <a:lstStyle/>
          <a:p>
            <a:r>
              <a:rPr lang="zh-CN" altLang="zh-CN"/>
              <a:t>经统计，某机器</a:t>
            </a:r>
            <a:r>
              <a:rPr lang="en-US" altLang="zh-CN"/>
              <a:t>14</a:t>
            </a:r>
            <a:r>
              <a:rPr lang="zh-CN" altLang="zh-CN"/>
              <a:t>条指令的使用频度分别为</a:t>
            </a:r>
            <a:r>
              <a:rPr lang="zh-CN" altLang="en-US"/>
              <a:t>下表所示，</a:t>
            </a:r>
            <a:r>
              <a:rPr lang="zh-CN" altLang="zh-CN"/>
              <a:t>分别求出用等长码、哈夫曼码、只有两种码长的扩展操作码等</a:t>
            </a:r>
            <a:r>
              <a:rPr lang="en-US" altLang="zh-CN"/>
              <a:t>3</a:t>
            </a:r>
            <a:r>
              <a:rPr lang="zh-CN" altLang="zh-CN"/>
              <a:t>种编码方式的操作码平均码长。</a:t>
            </a:r>
            <a:endParaRPr lang="zh-CN" altLang="zh-CN"/>
          </a:p>
          <a:p>
            <a:endParaRPr lang="zh-CN" altLang="en-US">
              <a:latin typeface="Times New Roman" panose="02020603050405020304" pitchFamily="18" charset="0"/>
              <a:cs typeface="Times New Roman" panose="02020603050405020304" pitchFamily="18" charset="0"/>
            </a:endParaRPr>
          </a:p>
        </p:txBody>
      </p:sp>
      <p:graphicFrame>
        <p:nvGraphicFramePr>
          <p:cNvPr id="6" name="表格 5"/>
          <p:cNvGraphicFramePr>
            <a:graphicFrameLocks noGrp="1"/>
          </p:cNvGraphicFramePr>
          <p:nvPr/>
        </p:nvGraphicFramePr>
        <p:xfrm>
          <a:off x="244475" y="2582863"/>
          <a:ext cx="8804276" cy="1346361"/>
        </p:xfrm>
        <a:graphic>
          <a:graphicData uri="http://schemas.openxmlformats.org/drawingml/2006/table">
            <a:tbl>
              <a:tblPr firstRow="1" firstCol="1" bandRow="1">
                <a:tableStyleId>{5C22544A-7EE6-4342-B048-85BDC9FD1C3A}</a:tableStyleId>
              </a:tblPr>
              <a:tblGrid>
                <a:gridCol w="586881"/>
                <a:gridCol w="586881"/>
                <a:gridCol w="586881"/>
                <a:gridCol w="586881"/>
                <a:gridCol w="586881"/>
                <a:gridCol w="586881"/>
                <a:gridCol w="586881"/>
                <a:gridCol w="586881"/>
                <a:gridCol w="586881"/>
                <a:gridCol w="586881"/>
                <a:gridCol w="586881"/>
                <a:gridCol w="586881"/>
                <a:gridCol w="586881"/>
                <a:gridCol w="586881"/>
                <a:gridCol w="587942"/>
              </a:tblGrid>
              <a:tr h="609439">
                <a:tc>
                  <a:txBody>
                    <a:bodyPr/>
                    <a:lstStyle/>
                    <a:p>
                      <a:pPr algn="ctr">
                        <a:spcAft>
                          <a:spcPts val="0"/>
                        </a:spcAft>
                      </a:pPr>
                      <a:r>
                        <a:rPr lang="zh-CN" sz="2000" kern="100">
                          <a:solidFill>
                            <a:schemeClr val="bg1"/>
                          </a:solidFill>
                          <a:effectLst/>
                          <a:latin typeface="Times New Roman" panose="02020603050405020304" pitchFamily="18" charset="0"/>
                          <a:cs typeface="Times New Roman" panose="02020603050405020304" pitchFamily="18" charset="0"/>
                        </a:rPr>
                        <a:t>指令</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I1</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I2</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I3</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I4</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I5</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I6</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I7</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I8</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I9</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I10</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I11</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I12</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I13</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I14</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r>
              <a:tr h="736761">
                <a:tc>
                  <a:txBody>
                    <a:bodyPr/>
                    <a:lstStyle/>
                    <a:p>
                      <a:pPr algn="ctr">
                        <a:spcAft>
                          <a:spcPts val="0"/>
                        </a:spcAft>
                      </a:pPr>
                      <a:r>
                        <a:rPr lang="zh-CN" sz="2000" kern="100">
                          <a:solidFill>
                            <a:schemeClr val="bg1"/>
                          </a:solidFill>
                          <a:effectLst/>
                          <a:latin typeface="Times New Roman" panose="02020603050405020304" pitchFamily="18" charset="0"/>
                          <a:cs typeface="Times New Roman" panose="02020603050405020304" pitchFamily="18" charset="0"/>
                        </a:rPr>
                        <a:t>频度</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0.01</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0.15</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solidFill>
                            <a:schemeClr val="bg1"/>
                          </a:solidFill>
                          <a:effectLst/>
                          <a:latin typeface="Times New Roman" panose="02020603050405020304" pitchFamily="18" charset="0"/>
                          <a:cs typeface="Times New Roman" panose="02020603050405020304" pitchFamily="18" charset="0"/>
                        </a:rPr>
                        <a:t>0.12</a:t>
                      </a:r>
                      <a:endParaRPr lang="zh-CN" sz="20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solidFill>
                            <a:schemeClr val="bg1"/>
                          </a:solidFill>
                          <a:effectLst/>
                          <a:latin typeface="Times New Roman" panose="02020603050405020304" pitchFamily="18" charset="0"/>
                          <a:cs typeface="Times New Roman" panose="02020603050405020304" pitchFamily="18" charset="0"/>
                        </a:rPr>
                        <a:t>0.03</a:t>
                      </a:r>
                      <a:endParaRPr lang="zh-CN" sz="20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0.02</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0.04</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0.02</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0.04</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0.01</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0.13</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0.15</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0.14</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0.11</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solidFill>
                            <a:schemeClr val="bg1"/>
                          </a:solidFill>
                          <a:effectLst/>
                          <a:latin typeface="Times New Roman" panose="02020603050405020304" pitchFamily="18" charset="0"/>
                          <a:cs typeface="Times New Roman" panose="02020603050405020304" pitchFamily="18" charset="0"/>
                        </a:rPr>
                        <a:t>0.03</a:t>
                      </a:r>
                      <a:endParaRPr lang="zh-CN" sz="20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dirty="0"/>
              <a:t>【0429-07 </a:t>
            </a:r>
            <a:r>
              <a:rPr lang="zh-CN" altLang="en-US" dirty="0"/>
              <a:t>问题</a:t>
            </a:r>
            <a:r>
              <a:rPr lang="en-US" altLang="zh-CN" dirty="0"/>
              <a:t>】</a:t>
            </a:r>
            <a:endParaRPr lang="zh-CN" altLang="en-US" dirty="0"/>
          </a:p>
        </p:txBody>
      </p:sp>
      <p:sp>
        <p:nvSpPr>
          <p:cNvPr id="3" name="内容占位符 2"/>
          <p:cNvSpPr>
            <a:spLocks noGrp="1" noRot="1" noChangeAspect="1" noMove="1" noResize="1" noEditPoints="1" noAdjustHandles="1" noChangeArrowheads="1" noChangeShapeType="1" noTextEdit="1"/>
          </p:cNvSpPr>
          <p:nvPr>
            <p:ph idx="1"/>
          </p:nvPr>
        </p:nvSpPr>
        <p:spPr>
          <a:xfrm>
            <a:off x="469900" y="1022350"/>
            <a:ext cx="8674100" cy="5503956"/>
          </a:xfrm>
          <a:blipFill>
            <a:blip r:embed="rId1"/>
            <a:stretch>
              <a:fillRect l="-1405" t="-1218" r="-1124" b="-886"/>
            </a:stretch>
          </a:blipFill>
        </p:spPr>
        <p:txBody>
          <a:bodyPr/>
          <a:lstStyle/>
          <a:p>
            <a:pPr>
              <a:defRPr/>
            </a:pPr>
            <a:r>
              <a:rPr lang="zh-CN" altLang="en-US">
                <a:noFill/>
              </a:rPr>
              <a:t> </a:t>
            </a:r>
            <a:endParaRPr lang="zh-CN" altLang="en-US">
              <a:noFill/>
            </a:endParaRPr>
          </a:p>
        </p:txBody>
      </p:sp>
      <p:graphicFrame>
        <p:nvGraphicFramePr>
          <p:cNvPr id="6" name="表格 5"/>
          <p:cNvGraphicFramePr>
            <a:graphicFrameLocks noGrp="1"/>
          </p:cNvGraphicFramePr>
          <p:nvPr/>
        </p:nvGraphicFramePr>
        <p:xfrm>
          <a:off x="244475" y="2582863"/>
          <a:ext cx="8804276" cy="1346361"/>
        </p:xfrm>
        <a:graphic>
          <a:graphicData uri="http://schemas.openxmlformats.org/drawingml/2006/table">
            <a:tbl>
              <a:tblPr firstRow="1" firstCol="1" bandRow="1">
                <a:tableStyleId>{5C22544A-7EE6-4342-B048-85BDC9FD1C3A}</a:tableStyleId>
              </a:tblPr>
              <a:tblGrid>
                <a:gridCol w="586881"/>
                <a:gridCol w="586881"/>
                <a:gridCol w="586881"/>
                <a:gridCol w="586881"/>
                <a:gridCol w="586881"/>
                <a:gridCol w="586881"/>
                <a:gridCol w="586881"/>
                <a:gridCol w="586881"/>
                <a:gridCol w="586881"/>
                <a:gridCol w="586881"/>
                <a:gridCol w="586881"/>
                <a:gridCol w="586881"/>
                <a:gridCol w="586881"/>
                <a:gridCol w="586881"/>
                <a:gridCol w="587942"/>
              </a:tblGrid>
              <a:tr h="609439">
                <a:tc>
                  <a:txBody>
                    <a:bodyPr/>
                    <a:lstStyle/>
                    <a:p>
                      <a:pPr algn="ctr">
                        <a:spcAft>
                          <a:spcPts val="0"/>
                        </a:spcAft>
                      </a:pPr>
                      <a:r>
                        <a:rPr lang="zh-CN" sz="2000" kern="100">
                          <a:solidFill>
                            <a:schemeClr val="bg1"/>
                          </a:solidFill>
                          <a:effectLst/>
                          <a:latin typeface="Times New Roman" panose="02020603050405020304" pitchFamily="18" charset="0"/>
                          <a:cs typeface="Times New Roman" panose="02020603050405020304" pitchFamily="18" charset="0"/>
                        </a:rPr>
                        <a:t>指令</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I1</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I2</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I3</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I4</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I5</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I6</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I7</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I8</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I9</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I10</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I11</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I12</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I13</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I14</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r>
              <a:tr h="736761">
                <a:tc>
                  <a:txBody>
                    <a:bodyPr/>
                    <a:lstStyle/>
                    <a:p>
                      <a:pPr algn="ctr">
                        <a:spcAft>
                          <a:spcPts val="0"/>
                        </a:spcAft>
                      </a:pPr>
                      <a:r>
                        <a:rPr lang="zh-CN" sz="2000" kern="100">
                          <a:solidFill>
                            <a:schemeClr val="bg1"/>
                          </a:solidFill>
                          <a:effectLst/>
                          <a:latin typeface="Times New Roman" panose="02020603050405020304" pitchFamily="18" charset="0"/>
                          <a:cs typeface="Times New Roman" panose="02020603050405020304" pitchFamily="18" charset="0"/>
                        </a:rPr>
                        <a:t>频度</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0.01</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0.15</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solidFill>
                            <a:schemeClr val="bg1"/>
                          </a:solidFill>
                          <a:effectLst/>
                          <a:latin typeface="Times New Roman" panose="02020603050405020304" pitchFamily="18" charset="0"/>
                          <a:cs typeface="Times New Roman" panose="02020603050405020304" pitchFamily="18" charset="0"/>
                        </a:rPr>
                        <a:t>0.12</a:t>
                      </a:r>
                      <a:endParaRPr lang="zh-CN" sz="20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solidFill>
                            <a:schemeClr val="bg1"/>
                          </a:solidFill>
                          <a:effectLst/>
                          <a:latin typeface="Times New Roman" panose="02020603050405020304" pitchFamily="18" charset="0"/>
                          <a:cs typeface="Times New Roman" panose="02020603050405020304" pitchFamily="18" charset="0"/>
                        </a:rPr>
                        <a:t>0.03</a:t>
                      </a:r>
                      <a:endParaRPr lang="zh-CN" sz="20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0.02</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0.04</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0.02</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0.04</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0.01</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0.13</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0.15</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0.14</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0.11</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solidFill>
                            <a:schemeClr val="bg1"/>
                          </a:solidFill>
                          <a:effectLst/>
                          <a:latin typeface="Times New Roman" panose="02020603050405020304" pitchFamily="18" charset="0"/>
                          <a:cs typeface="Times New Roman" panose="02020603050405020304" pitchFamily="18" charset="0"/>
                        </a:rPr>
                        <a:t>0.03</a:t>
                      </a:r>
                      <a:endParaRPr lang="zh-CN" sz="20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dirty="0"/>
              <a:t>【0429-07 </a:t>
            </a:r>
            <a:r>
              <a:rPr lang="zh-CN" altLang="en-US" dirty="0"/>
              <a:t>问题</a:t>
            </a:r>
            <a:r>
              <a:rPr lang="en-US" altLang="zh-CN" dirty="0"/>
              <a:t>】</a:t>
            </a:r>
            <a:endParaRPr lang="zh-CN" altLang="en-US" dirty="0"/>
          </a:p>
        </p:txBody>
      </p:sp>
      <p:sp>
        <p:nvSpPr>
          <p:cNvPr id="3" name="内容占位符 2"/>
          <p:cNvSpPr>
            <a:spLocks noGrp="1" noRot="1" noChangeAspect="1" noMove="1" noResize="1" noEditPoints="1" noAdjustHandles="1" noChangeArrowheads="1" noChangeShapeType="1" noTextEdit="1"/>
          </p:cNvSpPr>
          <p:nvPr>
            <p:ph idx="1"/>
          </p:nvPr>
        </p:nvSpPr>
        <p:spPr>
          <a:xfrm>
            <a:off x="469900" y="1005205"/>
            <a:ext cx="8674100" cy="5503956"/>
          </a:xfrm>
          <a:blipFill>
            <a:blip r:embed="rId1"/>
            <a:stretch>
              <a:fillRect l="-4287" t="-664" b="-6091"/>
            </a:stretch>
          </a:blipFill>
        </p:spPr>
        <p:txBody>
          <a:bodyPr/>
          <a:lstStyle/>
          <a:p>
            <a:pPr>
              <a:defRPr/>
            </a:pPr>
            <a:r>
              <a:rPr lang="zh-CN" altLang="en-US">
                <a:noFill/>
              </a:rPr>
              <a:t> </a:t>
            </a:r>
            <a:endParaRPr lang="zh-CN" altLang="en-US">
              <a:noFill/>
            </a:endParaRPr>
          </a:p>
        </p:txBody>
      </p:sp>
      <p:pic>
        <p:nvPicPr>
          <p:cNvPr id="27652" name="图片 4" descr="C:\Users\Administrator\AppData\Roaming\Tencent\Users\44092883\QQ\WinTemp\RichOle\$27}2YN{PG(SYH_TH~%0`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3475" y="1808163"/>
            <a:ext cx="547052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90550" y="2178050"/>
            <a:ext cx="3681413" cy="1570038"/>
          </a:xfrm>
          <a:prstGeom prst="rect">
            <a:avLst/>
          </a:prstGeom>
        </p:spPr>
        <p:txBody>
          <a:bodyPr>
            <a:spAutoFit/>
          </a:bodyPr>
          <a:lstStyle/>
          <a:p>
            <a:pPr>
              <a:defRPr/>
            </a:pPr>
            <a:r>
              <a:rPr lang="en-US" altLang="zh-CN" sz="2400" b="1" dirty="0">
                <a:solidFill>
                  <a:srgbClr val="FF0000"/>
                </a:solidFill>
                <a:latin typeface="+mn-lt"/>
                <a:ea typeface="+mn-ea"/>
              </a:rPr>
              <a:t>【</a:t>
            </a:r>
            <a:r>
              <a:rPr lang="zh-CN" altLang="en-US" sz="2400" b="1" dirty="0">
                <a:solidFill>
                  <a:srgbClr val="FF0000"/>
                </a:solidFill>
                <a:latin typeface="+mn-lt"/>
                <a:ea typeface="+mn-ea"/>
              </a:rPr>
              <a:t>解答</a:t>
            </a:r>
            <a:r>
              <a:rPr lang="en-US" altLang="zh-CN" sz="2400" b="1" dirty="0">
                <a:solidFill>
                  <a:srgbClr val="FF0000"/>
                </a:solidFill>
                <a:latin typeface="+mn-lt"/>
                <a:ea typeface="+mn-ea"/>
              </a:rPr>
              <a:t>】</a:t>
            </a:r>
            <a:endParaRPr lang="en-US" altLang="zh-CN" sz="2400" b="1" dirty="0">
              <a:solidFill>
                <a:srgbClr val="FF0000"/>
              </a:solidFill>
              <a:latin typeface="+mn-lt"/>
              <a:ea typeface="+mn-ea"/>
            </a:endParaRPr>
          </a:p>
          <a:p>
            <a:pPr>
              <a:defRPr/>
            </a:pPr>
            <a:r>
              <a:rPr lang="zh-CN" altLang="zh-CN" sz="2400" b="1" dirty="0">
                <a:solidFill>
                  <a:schemeClr val="accent1"/>
                </a:solidFill>
                <a:latin typeface="+mn-lt"/>
                <a:ea typeface="+mn-ea"/>
              </a:rPr>
              <a:t>（</a:t>
            </a:r>
            <a:r>
              <a:rPr lang="en-US" altLang="zh-CN" sz="2400" b="1" dirty="0">
                <a:solidFill>
                  <a:schemeClr val="accent1"/>
                </a:solidFill>
                <a:latin typeface="+mn-lt"/>
                <a:ea typeface="+mn-ea"/>
              </a:rPr>
              <a:t>2</a:t>
            </a:r>
            <a:r>
              <a:rPr lang="zh-CN" altLang="zh-CN" sz="2400" b="1" dirty="0">
                <a:solidFill>
                  <a:schemeClr val="accent1"/>
                </a:solidFill>
                <a:latin typeface="+mn-lt"/>
                <a:ea typeface="+mn-ea"/>
              </a:rPr>
              <a:t>）哈夫曼编码可先用哈夫曼算法构造哈夫曼树，如图所示</a:t>
            </a:r>
            <a:endParaRPr lang="en-US" altLang="zh-CN" sz="2400" b="1" dirty="0">
              <a:solidFill>
                <a:schemeClr val="accent1"/>
              </a:solidFill>
              <a:latin typeface="+mn-lt"/>
              <a:ea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dirty="0"/>
              <a:t>【0429-07 </a:t>
            </a:r>
            <a:r>
              <a:rPr lang="zh-CN" altLang="en-US" dirty="0"/>
              <a:t>问题</a:t>
            </a:r>
            <a:r>
              <a:rPr lang="en-US" altLang="zh-CN" dirty="0"/>
              <a:t>】</a:t>
            </a:r>
            <a:endParaRPr lang="zh-CN" altLang="en-US" dirty="0"/>
          </a:p>
        </p:txBody>
      </p:sp>
      <p:sp>
        <p:nvSpPr>
          <p:cNvPr id="3" name="内容占位符 2"/>
          <p:cNvSpPr>
            <a:spLocks noGrp="1" noRot="1" noChangeAspect="1" noMove="1" noResize="1" noEditPoints="1" noAdjustHandles="1" noChangeArrowheads="1" noChangeShapeType="1" noTextEdit="1"/>
          </p:cNvSpPr>
          <p:nvPr>
            <p:ph idx="1"/>
          </p:nvPr>
        </p:nvSpPr>
        <p:spPr>
          <a:xfrm>
            <a:off x="469900" y="1022350"/>
            <a:ext cx="8674100" cy="5735289"/>
          </a:xfrm>
          <a:blipFill>
            <a:blip r:embed="rId1"/>
            <a:srcRect/>
            <a:stretch>
              <a:fillRect l="-1405" t="-850" r="-773" b="-7444"/>
            </a:stretch>
          </a:blipFill>
        </p:spPr>
        <p:txBody>
          <a:bodyPr/>
          <a:lstStyle/>
          <a:p>
            <a:pPr>
              <a:defRPr/>
            </a:pPr>
            <a:r>
              <a:rPr lang="zh-CN" altLang="en-US">
                <a:noFill/>
              </a:rPr>
              <a:t> </a:t>
            </a:r>
            <a:endParaRPr lang="zh-CN" altLang="en-US">
              <a:noFill/>
            </a:endParaRPr>
          </a:p>
        </p:txBody>
      </p:sp>
      <p:graphicFrame>
        <p:nvGraphicFramePr>
          <p:cNvPr id="6" name="表格 5"/>
          <p:cNvGraphicFramePr>
            <a:graphicFrameLocks noGrp="1"/>
          </p:cNvGraphicFramePr>
          <p:nvPr/>
        </p:nvGraphicFramePr>
        <p:xfrm>
          <a:off x="244475" y="2582863"/>
          <a:ext cx="8804276" cy="1346361"/>
        </p:xfrm>
        <a:graphic>
          <a:graphicData uri="http://schemas.openxmlformats.org/drawingml/2006/table">
            <a:tbl>
              <a:tblPr firstRow="1" firstCol="1" bandRow="1">
                <a:tableStyleId>{5C22544A-7EE6-4342-B048-85BDC9FD1C3A}</a:tableStyleId>
              </a:tblPr>
              <a:tblGrid>
                <a:gridCol w="586881"/>
                <a:gridCol w="586881"/>
                <a:gridCol w="586881"/>
                <a:gridCol w="586881"/>
                <a:gridCol w="586881"/>
                <a:gridCol w="586881"/>
                <a:gridCol w="586881"/>
                <a:gridCol w="586881"/>
                <a:gridCol w="586881"/>
                <a:gridCol w="586881"/>
                <a:gridCol w="586881"/>
                <a:gridCol w="586881"/>
                <a:gridCol w="586881"/>
                <a:gridCol w="586881"/>
                <a:gridCol w="587942"/>
              </a:tblGrid>
              <a:tr h="609439">
                <a:tc>
                  <a:txBody>
                    <a:bodyPr/>
                    <a:lstStyle/>
                    <a:p>
                      <a:pPr algn="ctr">
                        <a:spcAft>
                          <a:spcPts val="0"/>
                        </a:spcAft>
                      </a:pPr>
                      <a:r>
                        <a:rPr lang="zh-CN" sz="2000" kern="100">
                          <a:solidFill>
                            <a:schemeClr val="bg1"/>
                          </a:solidFill>
                          <a:effectLst/>
                          <a:latin typeface="Times New Roman" panose="02020603050405020304" pitchFamily="18" charset="0"/>
                          <a:cs typeface="Times New Roman" panose="02020603050405020304" pitchFamily="18" charset="0"/>
                        </a:rPr>
                        <a:t>指令</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I1</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I2</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I3</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I4</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I5</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I6</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I7</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I8</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I9</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I10</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I11</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I12</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I13</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I14</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r>
              <a:tr h="736761">
                <a:tc>
                  <a:txBody>
                    <a:bodyPr/>
                    <a:lstStyle/>
                    <a:p>
                      <a:pPr algn="ctr">
                        <a:spcAft>
                          <a:spcPts val="0"/>
                        </a:spcAft>
                      </a:pPr>
                      <a:r>
                        <a:rPr lang="zh-CN" sz="2000" kern="100">
                          <a:solidFill>
                            <a:schemeClr val="bg1"/>
                          </a:solidFill>
                          <a:effectLst/>
                          <a:latin typeface="Times New Roman" panose="02020603050405020304" pitchFamily="18" charset="0"/>
                          <a:cs typeface="Times New Roman" panose="02020603050405020304" pitchFamily="18" charset="0"/>
                        </a:rPr>
                        <a:t>频度</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0.01</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0.15</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solidFill>
                            <a:schemeClr val="bg1"/>
                          </a:solidFill>
                          <a:effectLst/>
                          <a:latin typeface="Times New Roman" panose="02020603050405020304" pitchFamily="18" charset="0"/>
                          <a:cs typeface="Times New Roman" panose="02020603050405020304" pitchFamily="18" charset="0"/>
                        </a:rPr>
                        <a:t>0.12</a:t>
                      </a:r>
                      <a:endParaRPr lang="zh-CN" sz="20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solidFill>
                            <a:schemeClr val="bg1"/>
                          </a:solidFill>
                          <a:effectLst/>
                          <a:latin typeface="Times New Roman" panose="02020603050405020304" pitchFamily="18" charset="0"/>
                          <a:cs typeface="Times New Roman" panose="02020603050405020304" pitchFamily="18" charset="0"/>
                        </a:rPr>
                        <a:t>0.03</a:t>
                      </a:r>
                      <a:endParaRPr lang="zh-CN" sz="20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0.02</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0.04</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0.02</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0.04</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0.01</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0.13</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0.15</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0.14</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0.11</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solidFill>
                            <a:schemeClr val="bg1"/>
                          </a:solidFill>
                          <a:effectLst/>
                          <a:latin typeface="Times New Roman" panose="02020603050405020304" pitchFamily="18" charset="0"/>
                          <a:cs typeface="Times New Roman" panose="02020603050405020304" pitchFamily="18" charset="0"/>
                        </a:rPr>
                        <a:t>0.03</a:t>
                      </a:r>
                      <a:endParaRPr lang="zh-CN" sz="20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dirty="0"/>
              <a:t>【0429-08 </a:t>
            </a:r>
            <a:r>
              <a:rPr lang="zh-CN" altLang="en-US" dirty="0"/>
              <a:t>问题</a:t>
            </a:r>
            <a:r>
              <a:rPr lang="en-US" altLang="zh-CN" dirty="0"/>
              <a:t>】</a:t>
            </a:r>
            <a:endParaRPr lang="zh-CN" altLang="en-US" dirty="0"/>
          </a:p>
        </p:txBody>
      </p:sp>
      <p:sp>
        <p:nvSpPr>
          <p:cNvPr id="3" name="内容占位符 2"/>
          <p:cNvSpPr>
            <a:spLocks noGrp="1"/>
          </p:cNvSpPr>
          <p:nvPr>
            <p:ph idx="1"/>
          </p:nvPr>
        </p:nvSpPr>
        <p:spPr>
          <a:xfrm>
            <a:off x="469900" y="1022350"/>
            <a:ext cx="8674100" cy="5683250"/>
          </a:xfrm>
        </p:spPr>
        <p:txBody>
          <a:bodyPr/>
          <a:lstStyle/>
          <a:p>
            <a:pPr>
              <a:defRPr/>
            </a:pPr>
            <a:r>
              <a:rPr lang="zh-CN" altLang="zh-CN" dirty="0"/>
              <a:t>电文由</a:t>
            </a:r>
            <a:r>
              <a:rPr lang="en-US" altLang="zh-CN" dirty="0"/>
              <a:t>A~J</a:t>
            </a:r>
            <a:r>
              <a:rPr lang="zh-CN" altLang="zh-CN" dirty="0"/>
              <a:t>及空格字符组成，其字符出现频度分别为</a:t>
            </a:r>
            <a:endParaRPr lang="en-US" altLang="zh-CN" dirty="0"/>
          </a:p>
          <a:p>
            <a:pPr>
              <a:defRPr/>
            </a:pPr>
            <a:endParaRPr lang="en-US" altLang="zh-CN" dirty="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zh-CN" altLang="en-US" dirty="0"/>
              <a:t>（</a:t>
            </a:r>
            <a:r>
              <a:rPr lang="en-US" altLang="zh-CN" dirty="0"/>
              <a:t>1</a:t>
            </a:r>
            <a:r>
              <a:rPr lang="zh-CN" altLang="en-US" dirty="0"/>
              <a:t>）</a:t>
            </a:r>
            <a:r>
              <a:rPr lang="zh-CN" altLang="zh-CN" dirty="0"/>
              <a:t>各字符用等长二进制码编码，传送</a:t>
            </a:r>
            <a:r>
              <a:rPr lang="en-US" altLang="zh-CN" dirty="0"/>
              <a:t>10</a:t>
            </a:r>
            <a:r>
              <a:rPr lang="en-US" altLang="zh-CN" baseline="30000" dirty="0"/>
              <a:t>3</a:t>
            </a:r>
            <a:r>
              <a:rPr lang="zh-CN" altLang="zh-CN" dirty="0"/>
              <a:t>个字符时，共需传送多少个二进制码码长？</a:t>
            </a:r>
            <a:endParaRPr lang="zh-CN" altLang="zh-CN" dirty="0"/>
          </a:p>
          <a:p>
            <a:pPr marL="0" indent="0">
              <a:buFont typeface="Wingdings" panose="05000000000000000000" pitchFamily="2" charset="2"/>
              <a:buNone/>
              <a:defRPr/>
            </a:pPr>
            <a:r>
              <a:rPr lang="zh-CN" altLang="en-US" dirty="0"/>
              <a:t>（</a:t>
            </a:r>
            <a:r>
              <a:rPr lang="en-US" altLang="zh-CN" dirty="0"/>
              <a:t>2</a:t>
            </a:r>
            <a:r>
              <a:rPr lang="zh-CN" altLang="en-US" dirty="0"/>
              <a:t>）</a:t>
            </a:r>
            <a:r>
              <a:rPr lang="zh-CN" altLang="zh-CN" dirty="0"/>
              <a:t>构造哈夫曼树，写出各字符的二进制码码位数，计算字符的二进制位平均码长？</a:t>
            </a:r>
            <a:endParaRPr lang="zh-CN" altLang="zh-CN" dirty="0"/>
          </a:p>
          <a:p>
            <a:pPr marL="0" indent="0">
              <a:buFont typeface="Wingdings" panose="05000000000000000000" pitchFamily="2" charset="2"/>
              <a:buNone/>
              <a:defRPr/>
            </a:pPr>
            <a:r>
              <a:rPr lang="zh-CN" altLang="en-US" dirty="0"/>
              <a:t>（</a:t>
            </a:r>
            <a:r>
              <a:rPr lang="en-US" altLang="zh-CN" dirty="0"/>
              <a:t>3</a:t>
            </a:r>
            <a:r>
              <a:rPr lang="zh-CN" altLang="en-US" dirty="0"/>
              <a:t>）</a:t>
            </a:r>
            <a:r>
              <a:rPr lang="zh-CN" altLang="zh-CN" dirty="0"/>
              <a:t>用哈夫曼码传送</a:t>
            </a:r>
            <a:r>
              <a:rPr lang="en-US" altLang="zh-CN" dirty="0"/>
              <a:t>10</a:t>
            </a:r>
            <a:r>
              <a:rPr lang="en-US" altLang="zh-CN" baseline="30000" dirty="0"/>
              <a:t>3</a:t>
            </a:r>
            <a:r>
              <a:rPr lang="zh-CN" altLang="zh-CN" dirty="0"/>
              <a:t>个字符，比定长码传送可以减少传送的二进制码码位数是多少？</a:t>
            </a:r>
            <a:endParaRPr lang="zh-CN" altLang="zh-CN" dirty="0"/>
          </a:p>
        </p:txBody>
      </p:sp>
      <p:graphicFrame>
        <p:nvGraphicFramePr>
          <p:cNvPr id="6" name="表格 5"/>
          <p:cNvGraphicFramePr>
            <a:graphicFrameLocks noGrp="1"/>
          </p:cNvGraphicFramePr>
          <p:nvPr/>
        </p:nvGraphicFramePr>
        <p:xfrm>
          <a:off x="1257300" y="1704975"/>
          <a:ext cx="7043736" cy="1346361"/>
        </p:xfrm>
        <a:graphic>
          <a:graphicData uri="http://schemas.openxmlformats.org/drawingml/2006/table">
            <a:tbl>
              <a:tblPr firstRow="1" firstCol="1" bandRow="1">
                <a:tableStyleId>{5C22544A-7EE6-4342-B048-85BDC9FD1C3A}</a:tableStyleId>
              </a:tblPr>
              <a:tblGrid>
                <a:gridCol w="586978"/>
                <a:gridCol w="586978"/>
                <a:gridCol w="586978"/>
                <a:gridCol w="586978"/>
                <a:gridCol w="586978"/>
                <a:gridCol w="586978"/>
                <a:gridCol w="586978"/>
                <a:gridCol w="586978"/>
                <a:gridCol w="586978"/>
                <a:gridCol w="586978"/>
                <a:gridCol w="586978"/>
                <a:gridCol w="586978"/>
              </a:tblGrid>
              <a:tr h="609439">
                <a:tc>
                  <a:txBody>
                    <a:bodyPr/>
                    <a:lstStyle/>
                    <a:p>
                      <a:pPr algn="ctr">
                        <a:spcAft>
                          <a:spcPts val="0"/>
                        </a:spcAft>
                      </a:pPr>
                      <a:r>
                        <a:rPr lang="zh-CN" sz="2000" kern="100">
                          <a:solidFill>
                            <a:schemeClr val="bg1"/>
                          </a:solidFill>
                          <a:effectLst/>
                          <a:latin typeface="Times New Roman" panose="02020603050405020304" pitchFamily="18" charset="0"/>
                          <a:cs typeface="Times New Roman" panose="02020603050405020304" pitchFamily="18" charset="0"/>
                        </a:rPr>
                        <a:t>指令</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C</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D</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E</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F</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G</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I</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J</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zh-CN"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空格</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r>
              <a:tr h="736761">
                <a:tc>
                  <a:txBody>
                    <a:bodyPr/>
                    <a:lstStyle/>
                    <a:p>
                      <a:pPr algn="ctr">
                        <a:spcAft>
                          <a:spcPts val="0"/>
                        </a:spcAft>
                      </a:pPr>
                      <a:r>
                        <a:rPr lang="zh-CN" sz="2000" kern="100">
                          <a:solidFill>
                            <a:schemeClr val="bg1"/>
                          </a:solidFill>
                          <a:effectLst/>
                          <a:latin typeface="Times New Roman" panose="02020603050405020304" pitchFamily="18" charset="0"/>
                          <a:cs typeface="Times New Roman" panose="02020603050405020304" pitchFamily="18" charset="0"/>
                        </a:rPr>
                        <a:t>频度</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0.17</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0.20</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0.06</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0.08</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0.08</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0.13</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0.08</a:t>
                      </a:r>
                      <a:endParaRPr lang="zh-CN" sz="20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0.11</a:t>
                      </a:r>
                      <a:endParaRPr lang="zh-CN" sz="20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dirty="0"/>
              <a:t>【0429-08 </a:t>
            </a:r>
            <a:r>
              <a:rPr lang="zh-CN" altLang="en-US" dirty="0"/>
              <a:t>问题</a:t>
            </a:r>
            <a:r>
              <a:rPr lang="en-US" altLang="zh-CN" dirty="0"/>
              <a:t>】</a:t>
            </a:r>
            <a:endParaRPr lang="zh-CN" altLang="en-US" dirty="0"/>
          </a:p>
        </p:txBody>
      </p:sp>
      <p:sp>
        <p:nvSpPr>
          <p:cNvPr id="3" name="内容占位符 2"/>
          <p:cNvSpPr>
            <a:spLocks noGrp="1" noRot="1" noChangeAspect="1" noMove="1" noResize="1" noEditPoints="1" noAdjustHandles="1" noChangeArrowheads="1" noChangeShapeType="1" noTextEdit="1"/>
          </p:cNvSpPr>
          <p:nvPr>
            <p:ph idx="1"/>
          </p:nvPr>
        </p:nvSpPr>
        <p:spPr>
          <a:xfrm>
            <a:off x="469900" y="1022349"/>
            <a:ext cx="8674100" cy="5683251"/>
          </a:xfrm>
          <a:blipFill>
            <a:blip r:embed="rId1"/>
            <a:stretch>
              <a:fillRect l="-1405" t="-1180" r="-211"/>
            </a:stretch>
          </a:blipFill>
        </p:spPr>
        <p:txBody>
          <a:bodyPr/>
          <a:lstStyle/>
          <a:p>
            <a:pPr>
              <a:defRPr/>
            </a:pPr>
            <a:r>
              <a:rPr lang="zh-CN" altLang="en-US">
                <a:noFill/>
              </a:rPr>
              <a:t> </a:t>
            </a:r>
            <a:endParaRPr lang="zh-CN" altLang="en-US">
              <a:noFill/>
            </a:endParaRPr>
          </a:p>
        </p:txBody>
      </p:sp>
      <p:graphicFrame>
        <p:nvGraphicFramePr>
          <p:cNvPr id="6" name="表格 5"/>
          <p:cNvGraphicFramePr>
            <a:graphicFrameLocks noGrp="1"/>
          </p:cNvGraphicFramePr>
          <p:nvPr/>
        </p:nvGraphicFramePr>
        <p:xfrm>
          <a:off x="1257300" y="1704975"/>
          <a:ext cx="7043736" cy="1346361"/>
        </p:xfrm>
        <a:graphic>
          <a:graphicData uri="http://schemas.openxmlformats.org/drawingml/2006/table">
            <a:tbl>
              <a:tblPr firstRow="1" firstCol="1" bandRow="1">
                <a:tableStyleId>{5C22544A-7EE6-4342-B048-85BDC9FD1C3A}</a:tableStyleId>
              </a:tblPr>
              <a:tblGrid>
                <a:gridCol w="586978"/>
                <a:gridCol w="586978"/>
                <a:gridCol w="586978"/>
                <a:gridCol w="586978"/>
                <a:gridCol w="586978"/>
                <a:gridCol w="586978"/>
                <a:gridCol w="586978"/>
                <a:gridCol w="586978"/>
                <a:gridCol w="586978"/>
                <a:gridCol w="586978"/>
                <a:gridCol w="586978"/>
                <a:gridCol w="586978"/>
              </a:tblGrid>
              <a:tr h="609439">
                <a:tc>
                  <a:txBody>
                    <a:bodyPr/>
                    <a:lstStyle/>
                    <a:p>
                      <a:pPr algn="ctr">
                        <a:spcAft>
                          <a:spcPts val="0"/>
                        </a:spcAft>
                      </a:pPr>
                      <a:r>
                        <a:rPr lang="zh-CN" sz="2000" kern="100">
                          <a:solidFill>
                            <a:schemeClr val="bg1"/>
                          </a:solidFill>
                          <a:effectLst/>
                          <a:latin typeface="Times New Roman" panose="02020603050405020304" pitchFamily="18" charset="0"/>
                          <a:cs typeface="Times New Roman" panose="02020603050405020304" pitchFamily="18" charset="0"/>
                        </a:rPr>
                        <a:t>指令</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C</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D</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E</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F</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G</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I</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J</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zh-CN"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空格</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r>
              <a:tr h="736761">
                <a:tc>
                  <a:txBody>
                    <a:bodyPr/>
                    <a:lstStyle/>
                    <a:p>
                      <a:pPr algn="ctr">
                        <a:spcAft>
                          <a:spcPts val="0"/>
                        </a:spcAft>
                      </a:pPr>
                      <a:r>
                        <a:rPr lang="zh-CN" sz="2000" kern="100">
                          <a:solidFill>
                            <a:schemeClr val="bg1"/>
                          </a:solidFill>
                          <a:effectLst/>
                          <a:latin typeface="Times New Roman" panose="02020603050405020304" pitchFamily="18" charset="0"/>
                          <a:cs typeface="Times New Roman" panose="02020603050405020304" pitchFamily="18" charset="0"/>
                        </a:rPr>
                        <a:t>频度</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0.17</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0.20</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0.06</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0.08</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0.08</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0.13</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0.08</a:t>
                      </a:r>
                      <a:endParaRPr lang="zh-CN" sz="20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0.11</a:t>
                      </a:r>
                      <a:endParaRPr lang="zh-CN" sz="20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dirty="0"/>
              <a:t>【0429-08 </a:t>
            </a:r>
            <a:r>
              <a:rPr lang="zh-CN" altLang="en-US" dirty="0"/>
              <a:t>问题</a:t>
            </a:r>
            <a:r>
              <a:rPr lang="en-US" altLang="zh-CN" dirty="0"/>
              <a:t>】</a:t>
            </a:r>
            <a:endParaRPr lang="zh-CN" altLang="en-US" dirty="0"/>
          </a:p>
        </p:txBody>
      </p:sp>
      <p:sp>
        <p:nvSpPr>
          <p:cNvPr id="5" name="矩形 4"/>
          <p:cNvSpPr>
            <a:spLocks noRot="1" noChangeAspect="1" noMove="1" noResize="1" noEditPoints="1" noAdjustHandles="1" noChangeArrowheads="1" noChangeShapeType="1" noTextEdit="1"/>
          </p:cNvSpPr>
          <p:nvPr/>
        </p:nvSpPr>
        <p:spPr>
          <a:xfrm>
            <a:off x="317499" y="4730303"/>
            <a:ext cx="8650289" cy="2124941"/>
          </a:xfrm>
          <a:prstGeom prst="rect">
            <a:avLst/>
          </a:prstGeom>
          <a:blipFill>
            <a:blip r:embed="rId1"/>
            <a:stretch>
              <a:fillRect l="-4299" t="-2292" r="-423" b="-9456"/>
            </a:stretch>
          </a:blipFill>
        </p:spPr>
        <p:txBody>
          <a:bodyPr/>
          <a:lstStyle/>
          <a:p>
            <a:pPr>
              <a:defRPr/>
            </a:pPr>
            <a:r>
              <a:rPr lang="zh-CN" altLang="en-US">
                <a:noFill/>
              </a:rPr>
              <a:t> </a:t>
            </a:r>
            <a:endParaRPr lang="zh-CN" altLang="en-US">
              <a:noFill/>
            </a:endParaRPr>
          </a:p>
        </p:txBody>
      </p:sp>
      <p:pic>
        <p:nvPicPr>
          <p:cNvPr id="31748" name="图片 7" descr="C:\Users\Administrator\AppData\Roaming\Tencent\Users\44092883\QQ\WinTemp\RichOle\`TO6D61`~}[~J[AHG@E@B[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8" y="1084263"/>
            <a:ext cx="6767512" cy="378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内容占位符 2"/>
          <p:cNvSpPr>
            <a:spLocks noGrp="1"/>
          </p:cNvSpPr>
          <p:nvPr>
            <p:ph idx="1"/>
          </p:nvPr>
        </p:nvSpPr>
        <p:spPr>
          <a:xfrm>
            <a:off x="228600" y="1084263"/>
            <a:ext cx="4271963" cy="1836737"/>
          </a:xfrm>
        </p:spPr>
        <p:txBody>
          <a:bodyPr/>
          <a:lstStyle/>
          <a:p>
            <a:pPr marL="0" indent="0">
              <a:buFont typeface="Wingdings" panose="05000000000000000000" pitchFamily="2" charset="2"/>
              <a:buNone/>
            </a:pPr>
            <a:r>
              <a:rPr lang="zh-CN" altLang="en-US" sz="2000" dirty="0"/>
              <a:t>（</a:t>
            </a:r>
            <a:r>
              <a:rPr lang="en-US" altLang="zh-CN" sz="2000" dirty="0"/>
              <a:t>2</a:t>
            </a:r>
            <a:r>
              <a:rPr lang="zh-CN" altLang="en-US" sz="2000" dirty="0"/>
              <a:t>）</a:t>
            </a:r>
            <a:r>
              <a:rPr lang="zh-CN" altLang="zh-CN" sz="2000" dirty="0"/>
              <a:t>构造哈夫曼树，写出各字符的二进制码码位数，计算字符的二进制位平均码长？</a:t>
            </a:r>
            <a:endParaRPr lang="en-US" altLang="zh-CN" sz="2000" dirty="0"/>
          </a:p>
          <a:p>
            <a:pPr marL="0" indent="0">
              <a:buFont typeface="Wingdings" panose="05000000000000000000" pitchFamily="2" charset="2"/>
              <a:buNone/>
            </a:pPr>
            <a:endParaRPr lang="zh-CN" altLang="zh-CN"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dirty="0"/>
              <a:t>【0429-08 </a:t>
            </a:r>
            <a:r>
              <a:rPr lang="zh-CN" altLang="en-US" dirty="0"/>
              <a:t>问题</a:t>
            </a:r>
            <a:r>
              <a:rPr lang="en-US" altLang="zh-CN" dirty="0"/>
              <a:t>】</a:t>
            </a:r>
            <a:endParaRPr lang="zh-CN" altLang="en-US" dirty="0"/>
          </a:p>
        </p:txBody>
      </p:sp>
      <p:sp>
        <p:nvSpPr>
          <p:cNvPr id="3" name="内容占位符 2"/>
          <p:cNvSpPr>
            <a:spLocks noGrp="1"/>
          </p:cNvSpPr>
          <p:nvPr>
            <p:ph idx="1"/>
          </p:nvPr>
        </p:nvSpPr>
        <p:spPr>
          <a:xfrm>
            <a:off x="469900" y="1022350"/>
            <a:ext cx="8674100" cy="5683250"/>
          </a:xfrm>
        </p:spPr>
        <p:txBody>
          <a:bodyPr/>
          <a:lstStyle/>
          <a:p>
            <a:pPr>
              <a:defRPr/>
            </a:pPr>
            <a:r>
              <a:rPr lang="zh-CN" altLang="zh-CN" dirty="0"/>
              <a:t>电文由</a:t>
            </a:r>
            <a:r>
              <a:rPr lang="en-US" altLang="zh-CN" dirty="0"/>
              <a:t>A~J</a:t>
            </a:r>
            <a:r>
              <a:rPr lang="zh-CN" altLang="zh-CN" dirty="0"/>
              <a:t>及空格字符组成，其字符出现频度分别为</a:t>
            </a:r>
            <a:endParaRPr lang="en-US" altLang="zh-CN" dirty="0"/>
          </a:p>
          <a:p>
            <a:pPr>
              <a:defRPr/>
            </a:pPr>
            <a:endParaRPr lang="en-US" altLang="zh-CN" dirty="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zh-CN" altLang="en-US" dirty="0"/>
              <a:t>（</a:t>
            </a:r>
            <a:r>
              <a:rPr lang="en-US" altLang="zh-CN" dirty="0"/>
              <a:t>3</a:t>
            </a:r>
            <a:r>
              <a:rPr lang="zh-CN" altLang="en-US" dirty="0"/>
              <a:t>）</a:t>
            </a:r>
            <a:r>
              <a:rPr lang="zh-CN" altLang="zh-CN" dirty="0"/>
              <a:t>用哈夫曼码传送</a:t>
            </a:r>
            <a:r>
              <a:rPr lang="en-US" altLang="zh-CN" dirty="0"/>
              <a:t>10</a:t>
            </a:r>
            <a:r>
              <a:rPr lang="en-US" altLang="zh-CN" baseline="30000" dirty="0"/>
              <a:t>3</a:t>
            </a:r>
            <a:r>
              <a:rPr lang="zh-CN" altLang="zh-CN" dirty="0"/>
              <a:t>个字符，比定长码传送可以减少传送的二进制码码位数是多少？</a:t>
            </a:r>
            <a:endParaRPr lang="en-US" altLang="zh-CN" dirty="0"/>
          </a:p>
          <a:p>
            <a:pPr marL="0" indent="0">
              <a:buFont typeface="Wingdings" panose="05000000000000000000" pitchFamily="2" charset="2"/>
              <a:buNone/>
              <a:defRPr/>
            </a:pPr>
            <a:r>
              <a:rPr lang="en-US" altLang="zh-CN" dirty="0">
                <a:solidFill>
                  <a:srgbClr val="FF0000"/>
                </a:solidFill>
              </a:rPr>
              <a:t>【</a:t>
            </a:r>
            <a:r>
              <a:rPr lang="zh-CN" altLang="en-US" dirty="0">
                <a:solidFill>
                  <a:srgbClr val="FF0000"/>
                </a:solidFill>
              </a:rPr>
              <a:t>解答</a:t>
            </a:r>
            <a:r>
              <a:rPr lang="en-US" altLang="zh-CN" dirty="0">
                <a:solidFill>
                  <a:srgbClr val="FF0000"/>
                </a:solidFill>
              </a:rPr>
              <a:t>】</a:t>
            </a:r>
            <a:endParaRPr lang="en-US" altLang="zh-CN" dirty="0">
              <a:solidFill>
                <a:srgbClr val="FF0000"/>
              </a:solidFill>
            </a:endParaRPr>
          </a:p>
          <a:p>
            <a:pPr marL="0" indent="0">
              <a:buFont typeface="Wingdings" panose="05000000000000000000" pitchFamily="2" charset="2"/>
              <a:buNone/>
              <a:defRPr/>
            </a:pPr>
            <a:r>
              <a:rPr lang="zh-CN" altLang="zh-CN" dirty="0"/>
              <a:t>（</a:t>
            </a:r>
            <a:r>
              <a:rPr lang="en-US" altLang="zh-CN" dirty="0"/>
              <a:t>3</a:t>
            </a:r>
            <a:r>
              <a:rPr lang="zh-CN" altLang="zh-CN" dirty="0"/>
              <a:t>）可减少传送的二进制码码位数是</a:t>
            </a:r>
            <a:endParaRPr lang="zh-CN" altLang="zh-CN" dirty="0"/>
          </a:p>
          <a:p>
            <a:pPr marL="0" indent="0">
              <a:buFont typeface="Wingdings" panose="05000000000000000000" pitchFamily="2" charset="2"/>
              <a:buNone/>
              <a:defRPr/>
            </a:pPr>
            <a:r>
              <a:rPr lang="en-US" altLang="zh-CN" dirty="0"/>
              <a:t>     </a:t>
            </a:r>
            <a:r>
              <a:rPr lang="zh-CN" altLang="zh-CN" dirty="0"/>
              <a:t>（</a:t>
            </a:r>
            <a:r>
              <a:rPr lang="en-US" altLang="zh-CN" dirty="0"/>
              <a:t>4-3.23</a:t>
            </a:r>
            <a:r>
              <a:rPr lang="zh-CN" altLang="zh-CN" dirty="0"/>
              <a:t>）</a:t>
            </a:r>
            <a:r>
              <a:rPr lang="en-US" altLang="zh-CN" dirty="0"/>
              <a:t>*10</a:t>
            </a:r>
            <a:r>
              <a:rPr lang="en-US" altLang="zh-CN" baseline="30000" dirty="0"/>
              <a:t>3</a:t>
            </a:r>
            <a:r>
              <a:rPr lang="en-US" altLang="zh-CN" dirty="0"/>
              <a:t>=770</a:t>
            </a:r>
            <a:r>
              <a:rPr lang="zh-CN" altLang="zh-CN" dirty="0"/>
              <a:t>位</a:t>
            </a:r>
            <a:endParaRPr lang="zh-CN" altLang="zh-CN" dirty="0"/>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endParaRPr lang="zh-CN" altLang="zh-CN" dirty="0"/>
          </a:p>
        </p:txBody>
      </p:sp>
      <p:graphicFrame>
        <p:nvGraphicFramePr>
          <p:cNvPr id="6" name="表格 5"/>
          <p:cNvGraphicFramePr>
            <a:graphicFrameLocks noGrp="1"/>
          </p:cNvGraphicFramePr>
          <p:nvPr/>
        </p:nvGraphicFramePr>
        <p:xfrm>
          <a:off x="1257300" y="1704975"/>
          <a:ext cx="7043736" cy="1346361"/>
        </p:xfrm>
        <a:graphic>
          <a:graphicData uri="http://schemas.openxmlformats.org/drawingml/2006/table">
            <a:tbl>
              <a:tblPr firstRow="1" firstCol="1" bandRow="1">
                <a:tableStyleId>{5C22544A-7EE6-4342-B048-85BDC9FD1C3A}</a:tableStyleId>
              </a:tblPr>
              <a:tblGrid>
                <a:gridCol w="586978"/>
                <a:gridCol w="586978"/>
                <a:gridCol w="586978"/>
                <a:gridCol w="586978"/>
                <a:gridCol w="586978"/>
                <a:gridCol w="586978"/>
                <a:gridCol w="586978"/>
                <a:gridCol w="586978"/>
                <a:gridCol w="586978"/>
                <a:gridCol w="586978"/>
                <a:gridCol w="586978"/>
                <a:gridCol w="586978"/>
              </a:tblGrid>
              <a:tr h="609439">
                <a:tc>
                  <a:txBody>
                    <a:bodyPr/>
                    <a:lstStyle/>
                    <a:p>
                      <a:pPr algn="ctr">
                        <a:spcAft>
                          <a:spcPts val="0"/>
                        </a:spcAft>
                      </a:pPr>
                      <a:r>
                        <a:rPr lang="zh-CN" sz="2000" kern="100">
                          <a:solidFill>
                            <a:schemeClr val="bg1"/>
                          </a:solidFill>
                          <a:effectLst/>
                          <a:latin typeface="Times New Roman" panose="02020603050405020304" pitchFamily="18" charset="0"/>
                          <a:cs typeface="Times New Roman" panose="02020603050405020304" pitchFamily="18" charset="0"/>
                        </a:rPr>
                        <a:t>指令</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C</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D</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E</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F</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G</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I</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J</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zh-CN"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空格</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r>
              <a:tr h="736761">
                <a:tc>
                  <a:txBody>
                    <a:bodyPr/>
                    <a:lstStyle/>
                    <a:p>
                      <a:pPr algn="ctr">
                        <a:spcAft>
                          <a:spcPts val="0"/>
                        </a:spcAft>
                      </a:pPr>
                      <a:r>
                        <a:rPr lang="zh-CN" sz="2000" kern="100">
                          <a:solidFill>
                            <a:schemeClr val="bg1"/>
                          </a:solidFill>
                          <a:effectLst/>
                          <a:latin typeface="Times New Roman" panose="02020603050405020304" pitchFamily="18" charset="0"/>
                          <a:cs typeface="Times New Roman" panose="02020603050405020304" pitchFamily="18" charset="0"/>
                        </a:rPr>
                        <a:t>频度</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0.17</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0.20</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0.06</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0.08</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0.08</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0.13</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0.08</a:t>
                      </a:r>
                      <a:endParaRPr lang="zh-CN" sz="20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c>
                  <a:txBody>
                    <a:bodyPr/>
                    <a:lstStyle/>
                    <a:p>
                      <a:pPr algn="ctr">
                        <a:spcAft>
                          <a:spcPts val="0"/>
                        </a:spcAft>
                      </a:pPr>
                      <a:r>
                        <a:rPr lang="en-US" sz="20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0.11</a:t>
                      </a:r>
                      <a:endParaRPr lang="zh-CN" sz="20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91" marR="68591" marT="0" marB="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dirty="0"/>
              <a:t>【</a:t>
            </a:r>
            <a:r>
              <a:rPr lang="zh-CN" altLang="en-US" dirty="0"/>
              <a:t>复习提纲</a:t>
            </a:r>
            <a:r>
              <a:rPr lang="en-US" altLang="zh-CN" dirty="0"/>
              <a:t>】</a:t>
            </a:r>
            <a:endParaRPr lang="zh-CN" altLang="en-US" dirty="0"/>
          </a:p>
        </p:txBody>
      </p:sp>
      <p:sp>
        <p:nvSpPr>
          <p:cNvPr id="16387" name="内容占位符 2"/>
          <p:cNvSpPr>
            <a:spLocks noGrp="1"/>
          </p:cNvSpPr>
          <p:nvPr>
            <p:ph idx="1"/>
          </p:nvPr>
        </p:nvSpPr>
        <p:spPr>
          <a:xfrm>
            <a:off x="0" y="889000"/>
            <a:ext cx="9144000" cy="5368925"/>
          </a:xfrm>
        </p:spPr>
        <p:txBody>
          <a:bodyPr/>
          <a:lstStyle/>
          <a:p>
            <a:r>
              <a:rPr lang="zh-CN" altLang="zh-CN" sz="1600" dirty="0"/>
              <a:t>一、大题</a:t>
            </a:r>
            <a:endParaRPr lang="zh-CN" altLang="zh-CN" sz="1600" dirty="0"/>
          </a:p>
          <a:p>
            <a:pPr lvl="1"/>
            <a:r>
              <a:rPr lang="zh-CN" altLang="zh-CN" sz="1600" b="1" dirty="0"/>
              <a:t>流水线、任务调度</a:t>
            </a:r>
            <a:r>
              <a:rPr lang="zh-CN" altLang="en-US" sz="1600" b="1" dirty="0"/>
              <a:t>、三个性能指标计算</a:t>
            </a:r>
            <a:endParaRPr lang="zh-CN" altLang="zh-CN" sz="1600" b="1" dirty="0"/>
          </a:p>
          <a:p>
            <a:pPr lvl="1"/>
            <a:r>
              <a:rPr lang="zh-CN" altLang="zh-CN" sz="1600" b="1" dirty="0"/>
              <a:t>堆栈型</a:t>
            </a:r>
            <a:r>
              <a:rPr lang="en-US" altLang="zh-CN" sz="1600" b="1" dirty="0"/>
              <a:t>LRU</a:t>
            </a:r>
            <a:r>
              <a:rPr lang="zh-CN" altLang="zh-CN" sz="1600" b="1" dirty="0"/>
              <a:t>，</a:t>
            </a:r>
            <a:r>
              <a:rPr lang="en-US" altLang="zh-CN" sz="1600" b="1" dirty="0"/>
              <a:t>FIFO</a:t>
            </a:r>
            <a:r>
              <a:rPr lang="zh-CN" altLang="zh-CN" sz="1600" b="1" dirty="0"/>
              <a:t>替换</a:t>
            </a:r>
            <a:endParaRPr lang="zh-CN" altLang="zh-CN" sz="1600" b="1" dirty="0"/>
          </a:p>
          <a:p>
            <a:pPr lvl="1"/>
            <a:r>
              <a:rPr lang="en-US" altLang="zh-CN" sz="1600" b="1" dirty="0"/>
              <a:t>CPU</a:t>
            </a:r>
            <a:r>
              <a:rPr lang="zh-CN" altLang="zh-CN" sz="1600" b="1" dirty="0"/>
              <a:t>响应各中断请求的运行时间过程示意图</a:t>
            </a:r>
            <a:endParaRPr lang="zh-CN" altLang="zh-CN" sz="1600" b="1" dirty="0"/>
          </a:p>
          <a:p>
            <a:pPr lvl="1"/>
            <a:r>
              <a:rPr lang="zh-CN" altLang="zh-CN" sz="1600" b="1" dirty="0"/>
              <a:t>通道的流量分析</a:t>
            </a:r>
            <a:endParaRPr lang="zh-CN" altLang="zh-CN" sz="1600" b="1" dirty="0"/>
          </a:p>
          <a:p>
            <a:pPr lvl="1"/>
            <a:r>
              <a:rPr lang="zh-CN" altLang="zh-CN" sz="1600" b="1" dirty="0"/>
              <a:t>扩展操作码</a:t>
            </a:r>
            <a:endParaRPr lang="zh-CN" altLang="zh-CN" sz="1600" b="1" dirty="0"/>
          </a:p>
          <a:p>
            <a:r>
              <a:rPr lang="zh-CN" altLang="zh-CN" sz="1600" dirty="0"/>
              <a:t>二、单选、填空、判断或简答</a:t>
            </a:r>
            <a:endParaRPr lang="zh-CN" altLang="zh-CN" sz="1600" dirty="0"/>
          </a:p>
          <a:p>
            <a:pPr lvl="1"/>
            <a:r>
              <a:rPr lang="zh-CN" altLang="zh-CN" sz="1600" b="1" dirty="0"/>
              <a:t>多级层次结构，透明性，翻译与解释，软硬件逻辑功能等效，计算机系统结构、组成与实现的定义及三者之间的关系，以乘法指令为例说明上述三者各自的研究内容，计算机系统结构的设计思路，软件移植及三种移植技术，软件兼容及分类，系列机与兼容机，模拟与仿真，应用与器件对系统结构的影响，并行性概念及发展并行性的三种技术途径，耦合度概念，弗林分类法，数据表示与数据结构，高级数据表示，引入数据表示的原则，浮点数尾数基值的选择与下溢处理方法</a:t>
            </a:r>
            <a:r>
              <a:rPr lang="zh-CN" altLang="en-US" sz="1600" b="1" dirty="0"/>
              <a:t>；</a:t>
            </a:r>
            <a:endParaRPr lang="en-US" altLang="zh-CN" sz="1600" b="1" dirty="0"/>
          </a:p>
          <a:p>
            <a:pPr lvl="1"/>
            <a:r>
              <a:rPr lang="zh-CN" altLang="zh-CN" sz="1600" b="1" dirty="0"/>
              <a:t>程序的静态再定位与动态再定位，基址寻址与变址寻址的区别，信息按整数边界存储，哈夫曼压缩思想与指令格式的优化，</a:t>
            </a:r>
            <a:r>
              <a:rPr lang="en-US" altLang="zh-CN" sz="1600" b="1" dirty="0"/>
              <a:t>CISC</a:t>
            </a:r>
            <a:r>
              <a:rPr lang="zh-CN" altLang="zh-CN" sz="1600" b="1" dirty="0"/>
              <a:t>与</a:t>
            </a:r>
            <a:r>
              <a:rPr lang="en-US" altLang="zh-CN" sz="1600" b="1" dirty="0"/>
              <a:t>RISC</a:t>
            </a:r>
            <a:r>
              <a:rPr lang="zh-CN" altLang="zh-CN" sz="1600" b="1" dirty="0"/>
              <a:t>的常用技术</a:t>
            </a:r>
            <a:r>
              <a:rPr lang="zh-CN" altLang="en-US" sz="1600" b="1" dirty="0"/>
              <a:t>；</a:t>
            </a:r>
            <a:endParaRPr lang="en-US" altLang="zh-CN" sz="1600" b="1" dirty="0"/>
          </a:p>
          <a:p>
            <a:pPr lvl="1"/>
            <a:r>
              <a:rPr lang="zh-CN" altLang="zh-CN" sz="1600" b="1" dirty="0"/>
              <a:t>总线的分类，总线的控制技术及通讯技术，中断响应优先级与中断处理程序优先级及分析过程，通道的工作原理及三类通道的流量计算，存储器的性能指标，单体多字、多体单字与多体多字，存储器系统、并行存储体系</a:t>
            </a:r>
            <a:r>
              <a:rPr lang="zh-CN" altLang="en-US" sz="1600" b="1" dirty="0"/>
              <a:t>；</a:t>
            </a:r>
            <a:endParaRPr lang="en-US" altLang="zh-CN" sz="1600" b="1" dirty="0"/>
          </a:p>
          <a:p>
            <a:pPr lvl="1"/>
            <a:r>
              <a:rPr lang="zh-CN" altLang="zh-CN" sz="1600" b="1" dirty="0"/>
              <a:t>存储层次，虚拟存储器与高速缓冲存储器，段式存储管理与页式存储管理技术，地址的映像与变换，全相联映像、直接相联映像与组相联映像，常用替换算法，堆栈型替换算法</a:t>
            </a:r>
            <a:r>
              <a:rPr lang="zh-CN" altLang="en-US" sz="1600" b="1" dirty="0"/>
              <a:t>；</a:t>
            </a:r>
            <a:endParaRPr lang="en-US" altLang="zh-CN" sz="1600" b="1" dirty="0"/>
          </a:p>
          <a:p>
            <a:pPr lvl="1"/>
            <a:r>
              <a:rPr lang="zh-CN" altLang="zh-CN" sz="1600" b="1" dirty="0"/>
              <a:t>重叠与流水的区别，流水线中的各种相关及解决方案，流水线的分类及三个性能指标的计算方法，单功能非线性流水线的调度技术。</a:t>
            </a:r>
            <a:endParaRPr lang="zh-CN" altLang="zh-CN" sz="1600" b="1" dirty="0"/>
          </a:p>
          <a:p>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0429-09 </a:t>
            </a:r>
            <a:r>
              <a:rPr lang="zh-CN" altLang="zh-CN" dirty="0"/>
              <a:t>问题】</a:t>
            </a:r>
            <a:endParaRPr lang="zh-CN" altLang="en-US" dirty="0"/>
          </a:p>
        </p:txBody>
      </p:sp>
      <p:sp>
        <p:nvSpPr>
          <p:cNvPr id="3" name="内容占位符 2"/>
          <p:cNvSpPr>
            <a:spLocks noGrp="1"/>
          </p:cNvSpPr>
          <p:nvPr>
            <p:ph idx="1"/>
          </p:nvPr>
        </p:nvSpPr>
        <p:spPr>
          <a:xfrm>
            <a:off x="469900" y="1022349"/>
            <a:ext cx="8674100" cy="5747905"/>
          </a:xfrm>
        </p:spPr>
        <p:txBody>
          <a:bodyPr/>
          <a:lstStyle/>
          <a:p>
            <a:pPr algn="just"/>
            <a:r>
              <a:rPr lang="zh-CN" altLang="zh-CN" dirty="0"/>
              <a:t>用于文字处理的某专用机，每个文字符用</a:t>
            </a:r>
            <a:r>
              <a:rPr lang="en-US" altLang="zh-CN" dirty="0"/>
              <a:t>4</a:t>
            </a:r>
            <a:r>
              <a:rPr lang="zh-CN" altLang="zh-CN" dirty="0"/>
              <a:t>位十进制数字（</a:t>
            </a:r>
            <a:r>
              <a:rPr lang="en-US" altLang="zh-CN" dirty="0"/>
              <a:t>0~9</a:t>
            </a:r>
            <a:r>
              <a:rPr lang="zh-CN" altLang="zh-CN" dirty="0"/>
              <a:t>）编码表示，空格则用</a:t>
            </a:r>
            <a:r>
              <a:rPr lang="en-US" altLang="zh-CN" dirty="0"/>
              <a:t>V</a:t>
            </a:r>
            <a:r>
              <a:rPr lang="zh-CN" altLang="zh-CN" dirty="0"/>
              <a:t>表示，在对传送的文字符号和空格进行统计后，得出数字和空格的出现频度分别为</a:t>
            </a:r>
            <a:endParaRPr lang="en-US" altLang="zh-CN" dirty="0"/>
          </a:p>
          <a:p>
            <a:pPr algn="just"/>
            <a:endParaRPr lang="en-US" altLang="zh-CN" dirty="0"/>
          </a:p>
          <a:p>
            <a:pPr algn="just"/>
            <a:endParaRPr lang="en-US" altLang="zh-CN" dirty="0"/>
          </a:p>
          <a:p>
            <a:pPr marL="0" indent="0" algn="just">
              <a:buNone/>
            </a:pPr>
            <a:endParaRPr lang="en-US" altLang="zh-CN" dirty="0"/>
          </a:p>
          <a:p>
            <a:pPr marL="0" lvl="0" indent="0" algn="just">
              <a:buNone/>
            </a:pPr>
            <a:r>
              <a:rPr lang="zh-CN" altLang="en-US" sz="2400" dirty="0"/>
              <a:t>（</a:t>
            </a:r>
            <a:r>
              <a:rPr lang="en-US" altLang="zh-CN" sz="2400" dirty="0"/>
              <a:t>1</a:t>
            </a:r>
            <a:r>
              <a:rPr lang="zh-CN" altLang="en-US" sz="2400" dirty="0"/>
              <a:t>）</a:t>
            </a:r>
            <a:r>
              <a:rPr lang="zh-CN" altLang="zh-CN" sz="2400" dirty="0"/>
              <a:t>若上述数字和空格均用二进制编码，试设计二进制信息位平均长度最短的编码</a:t>
            </a:r>
            <a:endParaRPr lang="zh-CN" altLang="zh-CN" sz="2400" dirty="0"/>
          </a:p>
          <a:p>
            <a:pPr marL="0" lvl="0" indent="0" algn="just">
              <a:buNone/>
            </a:pPr>
            <a:r>
              <a:rPr lang="zh-CN" altLang="en-US" sz="2400" dirty="0"/>
              <a:t>（</a:t>
            </a:r>
            <a:r>
              <a:rPr lang="en-US" altLang="zh-CN" sz="2400" dirty="0"/>
              <a:t>2</a:t>
            </a:r>
            <a:r>
              <a:rPr lang="zh-CN" altLang="en-US" sz="2400" dirty="0"/>
              <a:t>）</a:t>
            </a:r>
            <a:r>
              <a:rPr lang="zh-CN" altLang="zh-CN" sz="2400" dirty="0"/>
              <a:t>若传送</a:t>
            </a:r>
            <a:r>
              <a:rPr lang="en-US" altLang="zh-CN" sz="2400" dirty="0"/>
              <a:t>10</a:t>
            </a:r>
            <a:r>
              <a:rPr lang="en-US" altLang="zh-CN" sz="2400" baseline="30000" dirty="0"/>
              <a:t>6</a:t>
            </a:r>
            <a:r>
              <a:rPr lang="zh-CN" altLang="zh-CN" sz="2400" dirty="0"/>
              <a:t>个文字符号（每个文字符号后均跟一个空格），按最短的编码，共需传送多少个二进制位？</a:t>
            </a:r>
            <a:endParaRPr lang="zh-CN" altLang="zh-CN" sz="2400" dirty="0"/>
          </a:p>
          <a:p>
            <a:pPr marL="0" lvl="0" indent="0" algn="just">
              <a:buNone/>
            </a:pPr>
            <a:r>
              <a:rPr lang="en-US" altLang="zh-CN" sz="2400" dirty="0"/>
              <a:t>(3)</a:t>
            </a:r>
            <a:r>
              <a:rPr lang="zh-CN" altLang="zh-CN" sz="2400" dirty="0"/>
              <a:t>若十进制数字和空格均用</a:t>
            </a:r>
            <a:r>
              <a:rPr lang="en-US" altLang="zh-CN" sz="2400" dirty="0"/>
              <a:t>4</a:t>
            </a:r>
            <a:r>
              <a:rPr lang="zh-CN" altLang="zh-CN" sz="2400" dirty="0"/>
              <a:t>位二进制码表示，共需传送多少个二进制位？</a:t>
            </a:r>
            <a:endParaRPr lang="zh-CN" altLang="zh-CN" sz="2400" dirty="0"/>
          </a:p>
          <a:p>
            <a:endParaRPr lang="zh-CN" altLang="en-US" dirty="0"/>
          </a:p>
        </p:txBody>
      </p:sp>
      <p:graphicFrame>
        <p:nvGraphicFramePr>
          <p:cNvPr id="4" name="表格 3"/>
          <p:cNvGraphicFramePr>
            <a:graphicFrameLocks noGrp="1"/>
          </p:cNvGraphicFramePr>
          <p:nvPr/>
        </p:nvGraphicFramePr>
        <p:xfrm>
          <a:off x="137176" y="2955636"/>
          <a:ext cx="8895048" cy="1145660"/>
        </p:xfrm>
        <a:graphic>
          <a:graphicData uri="http://schemas.openxmlformats.org/drawingml/2006/table">
            <a:tbl>
              <a:tblPr firstRow="1" firstCol="1" bandRow="1">
                <a:tableStyleId>{5C22544A-7EE6-4342-B048-85BDC9FD1C3A}</a:tableStyleId>
              </a:tblPr>
              <a:tblGrid>
                <a:gridCol w="741254"/>
                <a:gridCol w="741254"/>
                <a:gridCol w="741254"/>
                <a:gridCol w="741254"/>
                <a:gridCol w="741254"/>
                <a:gridCol w="741254"/>
                <a:gridCol w="741254"/>
                <a:gridCol w="741254"/>
                <a:gridCol w="741254"/>
                <a:gridCol w="741254"/>
                <a:gridCol w="741254"/>
                <a:gridCol w="741254"/>
              </a:tblGrid>
              <a:tr h="572830">
                <a:tc>
                  <a:txBody>
                    <a:bodyPr/>
                    <a:lstStyle/>
                    <a:p>
                      <a:pPr algn="ctr">
                        <a:spcAft>
                          <a:spcPts val="0"/>
                        </a:spcAft>
                      </a:pPr>
                      <a:r>
                        <a:rPr lang="zh-CN" sz="1800" kern="100">
                          <a:solidFill>
                            <a:schemeClr val="bg1"/>
                          </a:solidFill>
                          <a:effectLst/>
                          <a:latin typeface="Times New Roman" panose="02020603050405020304" pitchFamily="18" charset="0"/>
                          <a:cs typeface="Times New Roman" panose="02020603050405020304" pitchFamily="18" charset="0"/>
                        </a:rPr>
                        <a:t>字符</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0</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1</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2</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3</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4</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5</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6</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7</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8</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9</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zh-CN" sz="1800" kern="100">
                          <a:solidFill>
                            <a:schemeClr val="bg1"/>
                          </a:solidFill>
                          <a:effectLst/>
                          <a:latin typeface="Times New Roman" panose="02020603050405020304" pitchFamily="18" charset="0"/>
                          <a:cs typeface="Times New Roman" panose="02020603050405020304" pitchFamily="18" charset="0"/>
                        </a:rPr>
                        <a:t>空格</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r>
              <a:tr h="572830">
                <a:tc>
                  <a:txBody>
                    <a:bodyPr/>
                    <a:lstStyle/>
                    <a:p>
                      <a:pPr algn="ctr">
                        <a:spcAft>
                          <a:spcPts val="0"/>
                        </a:spcAft>
                      </a:pPr>
                      <a:r>
                        <a:rPr lang="zh-CN" sz="1800" kern="100">
                          <a:solidFill>
                            <a:schemeClr val="bg1"/>
                          </a:solidFill>
                          <a:effectLst/>
                          <a:latin typeface="Times New Roman" panose="02020603050405020304" pitchFamily="18" charset="0"/>
                          <a:cs typeface="Times New Roman" panose="02020603050405020304" pitchFamily="18" charset="0"/>
                        </a:rPr>
                        <a:t>频度</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17%</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6%</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solidFill>
                            <a:schemeClr val="bg1"/>
                          </a:solidFill>
                          <a:effectLst/>
                          <a:latin typeface="Times New Roman" panose="02020603050405020304" pitchFamily="18" charset="0"/>
                          <a:cs typeface="Times New Roman" panose="02020603050405020304" pitchFamily="18" charset="0"/>
                        </a:rPr>
                        <a:t>8%</a:t>
                      </a:r>
                      <a:endParaRPr lang="zh-CN" sz="18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11%</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8%</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5%</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8%</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13%</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3%</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1%</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solidFill>
                            <a:schemeClr val="bg1"/>
                          </a:solidFill>
                          <a:effectLst/>
                          <a:latin typeface="Times New Roman" panose="02020603050405020304" pitchFamily="18" charset="0"/>
                          <a:cs typeface="Times New Roman" panose="02020603050405020304" pitchFamily="18" charset="0"/>
                        </a:rPr>
                        <a:t>20%</a:t>
                      </a:r>
                      <a:endParaRPr lang="zh-CN" sz="18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0429-09 </a:t>
            </a:r>
            <a:r>
              <a:rPr lang="zh-CN" altLang="zh-CN" dirty="0"/>
              <a:t>问题】</a:t>
            </a:r>
            <a:endParaRPr lang="zh-CN" altLang="en-US" dirty="0"/>
          </a:p>
        </p:txBody>
      </p:sp>
      <p:sp>
        <p:nvSpPr>
          <p:cNvPr id="3" name="内容占位符 2"/>
          <p:cNvSpPr>
            <a:spLocks noGrp="1"/>
          </p:cNvSpPr>
          <p:nvPr>
            <p:ph idx="1"/>
          </p:nvPr>
        </p:nvSpPr>
        <p:spPr>
          <a:xfrm>
            <a:off x="469900" y="1022349"/>
            <a:ext cx="8674100" cy="1471469"/>
          </a:xfrm>
        </p:spPr>
        <p:txBody>
          <a:bodyPr/>
          <a:lstStyle/>
          <a:p>
            <a:pPr algn="just"/>
            <a:r>
              <a:rPr lang="zh-CN" altLang="zh-CN" sz="1800" dirty="0"/>
              <a:t>用于文字处理的某专用机，每个文字符用</a:t>
            </a:r>
            <a:r>
              <a:rPr lang="en-US" altLang="zh-CN" sz="1800" dirty="0"/>
              <a:t>4</a:t>
            </a:r>
            <a:r>
              <a:rPr lang="zh-CN" altLang="zh-CN" sz="1800" dirty="0"/>
              <a:t>位十进制数字（</a:t>
            </a:r>
            <a:r>
              <a:rPr lang="en-US" altLang="zh-CN" sz="1800" dirty="0"/>
              <a:t>0~9</a:t>
            </a:r>
            <a:r>
              <a:rPr lang="zh-CN" altLang="zh-CN" sz="1800" dirty="0"/>
              <a:t>）编码表示，空格则用</a:t>
            </a:r>
            <a:r>
              <a:rPr lang="en-US" altLang="zh-CN" sz="1800" dirty="0"/>
              <a:t>V</a:t>
            </a:r>
            <a:r>
              <a:rPr lang="zh-CN" altLang="zh-CN" sz="1800" dirty="0"/>
              <a:t>表示，在对传送的文字符号和空格进行统计后，得出数字和空格的出现频度分别为</a:t>
            </a:r>
            <a:endParaRPr lang="en-US" altLang="zh-CN" sz="1800" dirty="0"/>
          </a:p>
          <a:p>
            <a:pPr marL="0" lvl="0" indent="0" algn="just">
              <a:buNone/>
            </a:pPr>
            <a:r>
              <a:rPr lang="zh-CN" altLang="en-US" sz="1800" dirty="0"/>
              <a:t>（</a:t>
            </a:r>
            <a:r>
              <a:rPr lang="en-US" altLang="zh-CN" sz="1800" dirty="0"/>
              <a:t>1</a:t>
            </a:r>
            <a:r>
              <a:rPr lang="zh-CN" altLang="en-US" sz="1800" dirty="0"/>
              <a:t>）</a:t>
            </a:r>
            <a:r>
              <a:rPr lang="zh-CN" altLang="zh-CN" sz="1800" dirty="0"/>
              <a:t>若上述数字和空格均用二进制编码，试设计二进制信息位平均长度最短的编码</a:t>
            </a:r>
            <a:endParaRPr lang="en-US" altLang="zh-CN" sz="1800" dirty="0"/>
          </a:p>
          <a:p>
            <a:pPr marL="0" lvl="0" indent="0" algn="just">
              <a:buNone/>
            </a:pPr>
            <a:endParaRPr lang="en-US" altLang="zh-CN" sz="1800" dirty="0"/>
          </a:p>
          <a:p>
            <a:pPr marL="0" lvl="0" indent="0" algn="just">
              <a:buNone/>
            </a:pPr>
            <a:endParaRPr lang="zh-CN" altLang="zh-CN" sz="1800" dirty="0"/>
          </a:p>
        </p:txBody>
      </p:sp>
      <p:sp>
        <p:nvSpPr>
          <p:cNvPr id="5" name="矩形 4"/>
          <p:cNvSpPr/>
          <p:nvPr/>
        </p:nvSpPr>
        <p:spPr>
          <a:xfrm>
            <a:off x="106218" y="2763692"/>
            <a:ext cx="2636982" cy="1754326"/>
          </a:xfrm>
          <a:prstGeom prst="rect">
            <a:avLst/>
          </a:prstGeom>
        </p:spPr>
        <p:txBody>
          <a:bodyPr wrap="square">
            <a:spAutoFit/>
          </a:bodyPr>
          <a:lstStyle/>
          <a:p>
            <a:pPr algn="just">
              <a:spcAft>
                <a:spcPts val="0"/>
              </a:spcAft>
              <a:tabLst>
                <a:tab pos="914400" algn="l"/>
              </a:tabLst>
            </a:pPr>
            <a:r>
              <a:rPr lang="en-US" altLang="zh-CN" b="1" dirty="0">
                <a:solidFill>
                  <a:srgbClr val="FF0000"/>
                </a:solidFill>
                <a:latin typeface="+mn-lt"/>
                <a:ea typeface="+mn-ea"/>
              </a:rPr>
              <a:t>【</a:t>
            </a:r>
            <a:r>
              <a:rPr lang="zh-CN" altLang="en-US" b="1" dirty="0">
                <a:solidFill>
                  <a:srgbClr val="FF0000"/>
                </a:solidFill>
                <a:latin typeface="+mn-lt"/>
                <a:ea typeface="+mn-ea"/>
              </a:rPr>
              <a:t>解答</a:t>
            </a:r>
            <a:r>
              <a:rPr lang="en-US" altLang="zh-CN" b="1" dirty="0">
                <a:solidFill>
                  <a:srgbClr val="FF0000"/>
                </a:solidFill>
                <a:latin typeface="+mn-lt"/>
                <a:ea typeface="+mn-ea"/>
              </a:rPr>
              <a:t>】</a:t>
            </a:r>
            <a:endParaRPr lang="en-US" altLang="zh-CN" b="1" dirty="0">
              <a:solidFill>
                <a:srgbClr val="FF0000"/>
              </a:solidFill>
              <a:latin typeface="+mn-lt"/>
              <a:ea typeface="+mn-ea"/>
            </a:endParaRPr>
          </a:p>
          <a:p>
            <a:pPr algn="just">
              <a:spcAft>
                <a:spcPts val="0"/>
              </a:spcAft>
              <a:tabLst>
                <a:tab pos="914400" algn="l"/>
              </a:tabLst>
            </a:pPr>
            <a:r>
              <a:rPr lang="zh-CN" altLang="zh-CN" b="1" dirty="0">
                <a:solidFill>
                  <a:schemeClr val="accent1"/>
                </a:solidFill>
                <a:latin typeface="+mn-lt"/>
                <a:ea typeface="+mn-ea"/>
              </a:rPr>
              <a:t>（</a:t>
            </a:r>
            <a:r>
              <a:rPr lang="en-US" altLang="zh-CN" b="1" dirty="0">
                <a:solidFill>
                  <a:schemeClr val="accent1"/>
                </a:solidFill>
                <a:latin typeface="+mn-lt"/>
                <a:ea typeface="+mn-ea"/>
              </a:rPr>
              <a:t>1</a:t>
            </a:r>
            <a:r>
              <a:rPr lang="zh-CN" altLang="zh-CN" b="1" dirty="0">
                <a:solidFill>
                  <a:schemeClr val="accent1"/>
                </a:solidFill>
                <a:latin typeface="+mn-lt"/>
                <a:ea typeface="+mn-ea"/>
              </a:rPr>
              <a:t>）按所给的十进制数字和空格符出现的频度，构造哈夫曼树，得到数字</a:t>
            </a:r>
            <a:r>
              <a:rPr lang="en-US" altLang="zh-CN" b="1" dirty="0">
                <a:solidFill>
                  <a:schemeClr val="accent1"/>
                </a:solidFill>
                <a:latin typeface="+mn-lt"/>
                <a:ea typeface="+mn-ea"/>
              </a:rPr>
              <a:t>0~9</a:t>
            </a:r>
            <a:r>
              <a:rPr lang="zh-CN" altLang="zh-CN" b="1" dirty="0">
                <a:solidFill>
                  <a:schemeClr val="accent1"/>
                </a:solidFill>
                <a:latin typeface="+mn-lt"/>
                <a:ea typeface="+mn-ea"/>
              </a:rPr>
              <a:t>和空格字符的二进制码的编码：</a:t>
            </a:r>
            <a:endParaRPr lang="zh-CN" altLang="zh-CN" b="1" dirty="0">
              <a:solidFill>
                <a:schemeClr val="accent1"/>
              </a:solidFill>
              <a:latin typeface="+mn-lt"/>
              <a:ea typeface="+mn-ea"/>
            </a:endParaRPr>
          </a:p>
        </p:txBody>
      </p:sp>
      <p:sp>
        <p:nvSpPr>
          <p:cNvPr id="6" name="矩形 5"/>
          <p:cNvSpPr/>
          <p:nvPr/>
        </p:nvSpPr>
        <p:spPr>
          <a:xfrm>
            <a:off x="145472" y="4826675"/>
            <a:ext cx="8998528" cy="2031325"/>
          </a:xfrm>
          <a:prstGeom prst="rect">
            <a:avLst/>
          </a:prstGeom>
        </p:spPr>
        <p:txBody>
          <a:bodyPr wrap="square">
            <a:spAutoFit/>
          </a:bodyPr>
          <a:lstStyle/>
          <a:p>
            <a:pPr algn="just">
              <a:spcAft>
                <a:spcPts val="0"/>
              </a:spcAft>
              <a:tabLst>
                <a:tab pos="914400" algn="l"/>
              </a:tabLst>
            </a:pPr>
            <a:r>
              <a:rPr lang="zh-CN" altLang="zh-CN" b="1" dirty="0">
                <a:solidFill>
                  <a:schemeClr val="accent1"/>
                </a:solidFill>
                <a:latin typeface="+mn-lt"/>
                <a:ea typeface="+mn-ea"/>
              </a:rPr>
              <a:t>空格：</a:t>
            </a:r>
            <a:r>
              <a:rPr lang="en-US" altLang="zh-CN" b="1" dirty="0">
                <a:solidFill>
                  <a:schemeClr val="accent1"/>
                </a:solidFill>
                <a:latin typeface="+mn-lt"/>
                <a:ea typeface="+mn-ea"/>
              </a:rPr>
              <a:t>01</a:t>
            </a:r>
            <a:r>
              <a:rPr lang="zh-CN" altLang="zh-CN" b="1" dirty="0">
                <a:solidFill>
                  <a:schemeClr val="accent1"/>
                </a:solidFill>
                <a:latin typeface="+mn-lt"/>
                <a:ea typeface="+mn-ea"/>
              </a:rPr>
              <a:t>（</a:t>
            </a:r>
            <a:r>
              <a:rPr lang="en-US" altLang="zh-CN" b="1" dirty="0">
                <a:solidFill>
                  <a:schemeClr val="accent1"/>
                </a:solidFill>
                <a:latin typeface="+mn-lt"/>
                <a:ea typeface="+mn-ea"/>
              </a:rPr>
              <a:t>2</a:t>
            </a:r>
            <a:r>
              <a:rPr lang="zh-CN" altLang="zh-CN" b="1" dirty="0">
                <a:solidFill>
                  <a:schemeClr val="accent1"/>
                </a:solidFill>
                <a:latin typeface="+mn-lt"/>
                <a:ea typeface="+mn-ea"/>
              </a:rPr>
              <a:t>位） </a:t>
            </a:r>
            <a:r>
              <a:rPr lang="en-US" altLang="zh-CN" b="1" dirty="0">
                <a:solidFill>
                  <a:schemeClr val="accent1"/>
                </a:solidFill>
                <a:latin typeface="+mn-lt"/>
                <a:ea typeface="+mn-ea"/>
              </a:rPr>
              <a:t> 0:111</a:t>
            </a:r>
            <a:r>
              <a:rPr lang="zh-CN" altLang="zh-CN" b="1" dirty="0">
                <a:solidFill>
                  <a:schemeClr val="accent1"/>
                </a:solidFill>
                <a:latin typeface="+mn-lt"/>
                <a:ea typeface="+mn-ea"/>
              </a:rPr>
              <a:t>（</a:t>
            </a:r>
            <a:r>
              <a:rPr lang="en-US" altLang="zh-CN" b="1" dirty="0">
                <a:solidFill>
                  <a:schemeClr val="accent1"/>
                </a:solidFill>
                <a:latin typeface="+mn-lt"/>
                <a:ea typeface="+mn-ea"/>
              </a:rPr>
              <a:t>3</a:t>
            </a:r>
            <a:r>
              <a:rPr lang="zh-CN" altLang="zh-CN" b="1" dirty="0">
                <a:solidFill>
                  <a:schemeClr val="accent1"/>
                </a:solidFill>
                <a:latin typeface="+mn-lt"/>
                <a:ea typeface="+mn-ea"/>
              </a:rPr>
              <a:t>位） </a:t>
            </a:r>
            <a:r>
              <a:rPr lang="en-US" altLang="zh-CN" b="1" dirty="0">
                <a:solidFill>
                  <a:schemeClr val="accent1"/>
                </a:solidFill>
                <a:latin typeface="+mn-lt"/>
                <a:ea typeface="+mn-ea"/>
              </a:rPr>
              <a:t>  1:1000</a:t>
            </a:r>
            <a:r>
              <a:rPr lang="zh-CN" altLang="zh-CN" b="1" dirty="0">
                <a:solidFill>
                  <a:schemeClr val="accent1"/>
                </a:solidFill>
                <a:latin typeface="+mn-lt"/>
                <a:ea typeface="+mn-ea"/>
              </a:rPr>
              <a:t>（</a:t>
            </a:r>
            <a:r>
              <a:rPr lang="en-US" altLang="zh-CN" b="1" dirty="0">
                <a:solidFill>
                  <a:schemeClr val="accent1"/>
                </a:solidFill>
                <a:latin typeface="+mn-lt"/>
                <a:ea typeface="+mn-ea"/>
              </a:rPr>
              <a:t>4</a:t>
            </a:r>
            <a:r>
              <a:rPr lang="zh-CN" altLang="zh-CN" b="1" dirty="0">
                <a:solidFill>
                  <a:schemeClr val="accent1"/>
                </a:solidFill>
                <a:latin typeface="+mn-lt"/>
                <a:ea typeface="+mn-ea"/>
              </a:rPr>
              <a:t>位） </a:t>
            </a:r>
            <a:r>
              <a:rPr lang="en-US" altLang="zh-CN" b="1" dirty="0">
                <a:solidFill>
                  <a:schemeClr val="accent1"/>
                </a:solidFill>
                <a:latin typeface="+mn-lt"/>
                <a:ea typeface="+mn-ea"/>
              </a:rPr>
              <a:t> 2:1001</a:t>
            </a:r>
            <a:r>
              <a:rPr lang="zh-CN" altLang="zh-CN" b="1" dirty="0">
                <a:solidFill>
                  <a:schemeClr val="accent1"/>
                </a:solidFill>
                <a:latin typeface="+mn-lt"/>
                <a:ea typeface="+mn-ea"/>
              </a:rPr>
              <a:t>（</a:t>
            </a:r>
            <a:r>
              <a:rPr lang="en-US" altLang="zh-CN" b="1" dirty="0">
                <a:solidFill>
                  <a:schemeClr val="accent1"/>
                </a:solidFill>
                <a:latin typeface="+mn-lt"/>
                <a:ea typeface="+mn-ea"/>
              </a:rPr>
              <a:t>4</a:t>
            </a:r>
            <a:r>
              <a:rPr lang="zh-CN" altLang="zh-CN" b="1" dirty="0">
                <a:solidFill>
                  <a:schemeClr val="accent1"/>
                </a:solidFill>
                <a:latin typeface="+mn-lt"/>
                <a:ea typeface="+mn-ea"/>
              </a:rPr>
              <a:t>位）</a:t>
            </a:r>
            <a:endParaRPr lang="zh-CN" altLang="zh-CN" b="1" dirty="0">
              <a:solidFill>
                <a:schemeClr val="accent1"/>
              </a:solidFill>
              <a:latin typeface="+mn-lt"/>
              <a:ea typeface="+mn-ea"/>
            </a:endParaRPr>
          </a:p>
          <a:p>
            <a:pPr algn="just">
              <a:spcAft>
                <a:spcPts val="0"/>
              </a:spcAft>
              <a:tabLst>
                <a:tab pos="914400" algn="l"/>
              </a:tabLst>
            </a:pPr>
            <a:r>
              <a:rPr lang="en-US" altLang="zh-CN" b="1" dirty="0">
                <a:solidFill>
                  <a:schemeClr val="accent1"/>
                </a:solidFill>
                <a:latin typeface="+mn-lt"/>
                <a:ea typeface="+mn-ea"/>
              </a:rPr>
              <a:t>3:1000</a:t>
            </a:r>
            <a:r>
              <a:rPr lang="zh-CN" altLang="zh-CN" b="1" dirty="0">
                <a:solidFill>
                  <a:schemeClr val="accent1"/>
                </a:solidFill>
                <a:latin typeface="+mn-lt"/>
                <a:ea typeface="+mn-ea"/>
              </a:rPr>
              <a:t>（</a:t>
            </a:r>
            <a:r>
              <a:rPr lang="en-US" altLang="zh-CN" b="1" dirty="0">
                <a:solidFill>
                  <a:schemeClr val="accent1"/>
                </a:solidFill>
                <a:latin typeface="+mn-lt"/>
                <a:ea typeface="+mn-ea"/>
              </a:rPr>
              <a:t>4</a:t>
            </a:r>
            <a:r>
              <a:rPr lang="zh-CN" altLang="zh-CN" b="1" dirty="0">
                <a:solidFill>
                  <a:schemeClr val="accent1"/>
                </a:solidFill>
                <a:latin typeface="+mn-lt"/>
                <a:ea typeface="+mn-ea"/>
              </a:rPr>
              <a:t>位） </a:t>
            </a:r>
            <a:r>
              <a:rPr lang="en-US" altLang="zh-CN" b="1" dirty="0">
                <a:solidFill>
                  <a:schemeClr val="accent1"/>
                </a:solidFill>
                <a:latin typeface="+mn-lt"/>
                <a:ea typeface="+mn-ea"/>
              </a:rPr>
              <a:t>   4:1100</a:t>
            </a:r>
            <a:r>
              <a:rPr lang="zh-CN" altLang="zh-CN" b="1" dirty="0">
                <a:solidFill>
                  <a:schemeClr val="accent1"/>
                </a:solidFill>
                <a:latin typeface="+mn-lt"/>
                <a:ea typeface="+mn-ea"/>
              </a:rPr>
              <a:t>（</a:t>
            </a:r>
            <a:r>
              <a:rPr lang="en-US" altLang="zh-CN" b="1" dirty="0">
                <a:solidFill>
                  <a:schemeClr val="accent1"/>
                </a:solidFill>
                <a:latin typeface="+mn-lt"/>
                <a:ea typeface="+mn-ea"/>
              </a:rPr>
              <a:t>4</a:t>
            </a:r>
            <a:r>
              <a:rPr lang="zh-CN" altLang="zh-CN" b="1" dirty="0">
                <a:solidFill>
                  <a:schemeClr val="accent1"/>
                </a:solidFill>
                <a:latin typeface="+mn-lt"/>
                <a:ea typeface="+mn-ea"/>
              </a:rPr>
              <a:t>位） </a:t>
            </a:r>
            <a:r>
              <a:rPr lang="en-US" altLang="zh-CN" b="1" dirty="0">
                <a:solidFill>
                  <a:schemeClr val="accent1"/>
                </a:solidFill>
                <a:latin typeface="+mn-lt"/>
                <a:ea typeface="+mn-ea"/>
              </a:rPr>
              <a:t> 5:0001</a:t>
            </a:r>
            <a:r>
              <a:rPr lang="zh-CN" altLang="zh-CN" b="1" dirty="0">
                <a:solidFill>
                  <a:schemeClr val="accent1"/>
                </a:solidFill>
                <a:latin typeface="+mn-lt"/>
                <a:ea typeface="+mn-ea"/>
              </a:rPr>
              <a:t>（</a:t>
            </a:r>
            <a:r>
              <a:rPr lang="en-US" altLang="zh-CN" b="1" dirty="0">
                <a:solidFill>
                  <a:schemeClr val="accent1"/>
                </a:solidFill>
                <a:latin typeface="+mn-lt"/>
                <a:ea typeface="+mn-ea"/>
              </a:rPr>
              <a:t>4</a:t>
            </a:r>
            <a:r>
              <a:rPr lang="zh-CN" altLang="zh-CN" b="1" dirty="0">
                <a:solidFill>
                  <a:schemeClr val="accent1"/>
                </a:solidFill>
                <a:latin typeface="+mn-lt"/>
                <a:ea typeface="+mn-ea"/>
              </a:rPr>
              <a:t>位） </a:t>
            </a:r>
            <a:r>
              <a:rPr lang="en-US" altLang="zh-CN" b="1" dirty="0">
                <a:solidFill>
                  <a:schemeClr val="accent1"/>
                </a:solidFill>
                <a:latin typeface="+mn-lt"/>
                <a:ea typeface="+mn-ea"/>
              </a:rPr>
              <a:t> 6:1101</a:t>
            </a:r>
            <a:r>
              <a:rPr lang="zh-CN" altLang="zh-CN" b="1" dirty="0">
                <a:solidFill>
                  <a:schemeClr val="accent1"/>
                </a:solidFill>
                <a:latin typeface="+mn-lt"/>
                <a:ea typeface="+mn-ea"/>
              </a:rPr>
              <a:t>（</a:t>
            </a:r>
            <a:r>
              <a:rPr lang="en-US" altLang="zh-CN" b="1" dirty="0">
                <a:solidFill>
                  <a:schemeClr val="accent1"/>
                </a:solidFill>
                <a:latin typeface="+mn-lt"/>
                <a:ea typeface="+mn-ea"/>
              </a:rPr>
              <a:t>4</a:t>
            </a:r>
            <a:r>
              <a:rPr lang="zh-CN" altLang="zh-CN" b="1" dirty="0">
                <a:solidFill>
                  <a:schemeClr val="accent1"/>
                </a:solidFill>
                <a:latin typeface="+mn-lt"/>
                <a:ea typeface="+mn-ea"/>
              </a:rPr>
              <a:t>位）</a:t>
            </a:r>
            <a:endParaRPr lang="zh-CN" altLang="zh-CN" b="1" dirty="0">
              <a:solidFill>
                <a:schemeClr val="accent1"/>
              </a:solidFill>
              <a:latin typeface="+mn-lt"/>
              <a:ea typeface="+mn-ea"/>
            </a:endParaRPr>
          </a:p>
          <a:p>
            <a:pPr algn="just">
              <a:spcAft>
                <a:spcPts val="0"/>
              </a:spcAft>
              <a:tabLst>
                <a:tab pos="914400" algn="l"/>
              </a:tabLst>
            </a:pPr>
            <a:r>
              <a:rPr lang="en-US" altLang="zh-CN" b="1" dirty="0">
                <a:solidFill>
                  <a:schemeClr val="accent1"/>
                </a:solidFill>
                <a:latin typeface="+mn-lt"/>
                <a:ea typeface="+mn-ea"/>
              </a:rPr>
              <a:t>7:101</a:t>
            </a:r>
            <a:r>
              <a:rPr lang="zh-CN" altLang="zh-CN" b="1" dirty="0">
                <a:solidFill>
                  <a:schemeClr val="accent1"/>
                </a:solidFill>
                <a:latin typeface="+mn-lt"/>
                <a:ea typeface="+mn-ea"/>
              </a:rPr>
              <a:t>（</a:t>
            </a:r>
            <a:r>
              <a:rPr lang="en-US" altLang="zh-CN" b="1" dirty="0">
                <a:solidFill>
                  <a:schemeClr val="accent1"/>
                </a:solidFill>
                <a:latin typeface="+mn-lt"/>
                <a:ea typeface="+mn-ea"/>
              </a:rPr>
              <a:t>3</a:t>
            </a:r>
            <a:r>
              <a:rPr lang="zh-CN" altLang="zh-CN" b="1" dirty="0">
                <a:solidFill>
                  <a:schemeClr val="accent1"/>
                </a:solidFill>
                <a:latin typeface="+mn-lt"/>
                <a:ea typeface="+mn-ea"/>
              </a:rPr>
              <a:t>位） </a:t>
            </a:r>
            <a:r>
              <a:rPr lang="en-US" altLang="zh-CN" b="1" dirty="0">
                <a:solidFill>
                  <a:schemeClr val="accent1"/>
                </a:solidFill>
                <a:latin typeface="+mn-lt"/>
                <a:ea typeface="+mn-ea"/>
              </a:rPr>
              <a:t>    8:00001</a:t>
            </a:r>
            <a:r>
              <a:rPr lang="zh-CN" altLang="zh-CN" b="1" dirty="0">
                <a:solidFill>
                  <a:schemeClr val="accent1"/>
                </a:solidFill>
                <a:latin typeface="+mn-lt"/>
                <a:ea typeface="+mn-ea"/>
              </a:rPr>
              <a:t>（</a:t>
            </a:r>
            <a:r>
              <a:rPr lang="en-US" altLang="zh-CN" b="1" dirty="0">
                <a:solidFill>
                  <a:schemeClr val="accent1"/>
                </a:solidFill>
                <a:latin typeface="+mn-lt"/>
                <a:ea typeface="+mn-ea"/>
              </a:rPr>
              <a:t>5</a:t>
            </a:r>
            <a:r>
              <a:rPr lang="zh-CN" altLang="zh-CN" b="1" dirty="0">
                <a:solidFill>
                  <a:schemeClr val="accent1"/>
                </a:solidFill>
                <a:latin typeface="+mn-lt"/>
                <a:ea typeface="+mn-ea"/>
              </a:rPr>
              <a:t>位） </a:t>
            </a:r>
            <a:r>
              <a:rPr lang="en-US" altLang="zh-CN" b="1" dirty="0">
                <a:solidFill>
                  <a:schemeClr val="accent1"/>
                </a:solidFill>
                <a:latin typeface="+mn-lt"/>
                <a:ea typeface="+mn-ea"/>
              </a:rPr>
              <a:t>9:00000</a:t>
            </a:r>
            <a:r>
              <a:rPr lang="zh-CN" altLang="zh-CN" b="1" dirty="0">
                <a:solidFill>
                  <a:schemeClr val="accent1"/>
                </a:solidFill>
                <a:latin typeface="+mn-lt"/>
                <a:ea typeface="+mn-ea"/>
              </a:rPr>
              <a:t>（</a:t>
            </a:r>
            <a:r>
              <a:rPr lang="en-US" altLang="zh-CN" b="1" dirty="0">
                <a:solidFill>
                  <a:schemeClr val="accent1"/>
                </a:solidFill>
                <a:latin typeface="+mn-lt"/>
                <a:ea typeface="+mn-ea"/>
              </a:rPr>
              <a:t>5</a:t>
            </a:r>
            <a:r>
              <a:rPr lang="zh-CN" altLang="zh-CN" b="1" dirty="0">
                <a:solidFill>
                  <a:schemeClr val="accent1"/>
                </a:solidFill>
                <a:latin typeface="+mn-lt"/>
                <a:ea typeface="+mn-ea"/>
              </a:rPr>
              <a:t>位）</a:t>
            </a:r>
            <a:endParaRPr lang="zh-CN" altLang="zh-CN" b="1" dirty="0">
              <a:solidFill>
                <a:schemeClr val="accent1"/>
              </a:solidFill>
              <a:latin typeface="+mn-lt"/>
              <a:ea typeface="+mn-ea"/>
            </a:endParaRPr>
          </a:p>
          <a:p>
            <a:pPr algn="just">
              <a:spcAft>
                <a:spcPts val="0"/>
              </a:spcAft>
              <a:tabLst>
                <a:tab pos="914400" algn="l"/>
              </a:tabLst>
            </a:pPr>
            <a:r>
              <a:rPr lang="en-US" altLang="zh-CN" b="1" dirty="0">
                <a:solidFill>
                  <a:schemeClr val="accent1"/>
                </a:solidFill>
                <a:latin typeface="+mn-lt"/>
                <a:ea typeface="+mn-ea"/>
              </a:rPr>
              <a:t> </a:t>
            </a:r>
            <a:endParaRPr lang="zh-CN" altLang="zh-CN" b="1" dirty="0">
              <a:solidFill>
                <a:schemeClr val="accent1"/>
              </a:solidFill>
              <a:latin typeface="+mn-lt"/>
              <a:ea typeface="+mn-ea"/>
            </a:endParaRPr>
          </a:p>
          <a:p>
            <a:pPr algn="just">
              <a:spcAft>
                <a:spcPts val="0"/>
              </a:spcAft>
              <a:tabLst>
                <a:tab pos="914400" algn="l"/>
              </a:tabLst>
            </a:pPr>
            <a:r>
              <a:rPr lang="zh-CN" altLang="zh-CN" b="1" dirty="0">
                <a:solidFill>
                  <a:schemeClr val="accent1"/>
                </a:solidFill>
                <a:latin typeface="+mn-lt"/>
                <a:ea typeface="+mn-ea"/>
              </a:rPr>
              <a:t>根据所产生的哈夫曼编码，求得平均的二进制码长为</a:t>
            </a:r>
            <a:endParaRPr lang="zh-CN" altLang="zh-CN" b="1" dirty="0">
              <a:solidFill>
                <a:schemeClr val="accent1"/>
              </a:solidFill>
              <a:latin typeface="+mn-lt"/>
              <a:ea typeface="+mn-ea"/>
            </a:endParaRPr>
          </a:p>
          <a:p>
            <a:pPr algn="just">
              <a:spcAft>
                <a:spcPts val="0"/>
              </a:spcAft>
              <a:tabLst>
                <a:tab pos="914400" algn="l"/>
              </a:tabLst>
            </a:pPr>
            <a:r>
              <a:rPr lang="en-US" altLang="zh-CN" b="1" dirty="0">
                <a:solidFill>
                  <a:schemeClr val="accent1"/>
                </a:solidFill>
                <a:latin typeface="+mn-lt"/>
                <a:ea typeface="+mn-ea"/>
              </a:rPr>
              <a:t>2*0.20+3*0.17+4*0.06+4*0.08+4*0.11+4*0.08+4*0.05+4*0.08+3*0.13+5*0.03+5*0.01=3.23</a:t>
            </a:r>
            <a:endParaRPr lang="zh-CN" altLang="zh-CN" b="1" dirty="0">
              <a:solidFill>
                <a:schemeClr val="accent1"/>
              </a:solidFill>
              <a:latin typeface="+mn-lt"/>
              <a:ea typeface="+mn-ea"/>
            </a:endParaRPr>
          </a:p>
        </p:txBody>
      </p:sp>
      <p:pic>
        <p:nvPicPr>
          <p:cNvPr id="7" name="图片 6" descr="C:\Users\Administrator\AppData\Roaming\Tencent\Users\44092883\QQ\WinTemp\RichOle\]T)T3BTAA74KZS]$J}DKX}H.png"/>
          <p:cNvPicPr/>
          <p:nvPr/>
        </p:nvPicPr>
        <p:blipFill>
          <a:blip r:embed="rId1">
            <a:extLst>
              <a:ext uri="{28A0092B-C50C-407E-A947-70E740481C1C}">
                <a14:useLocalDpi xmlns:a14="http://schemas.microsoft.com/office/drawing/2010/main" val="0"/>
              </a:ext>
            </a:extLst>
          </a:blip>
          <a:srcRect/>
          <a:stretch>
            <a:fillRect/>
          </a:stretch>
        </p:blipFill>
        <p:spPr bwMode="auto">
          <a:xfrm>
            <a:off x="3567662" y="2327288"/>
            <a:ext cx="5204460" cy="235013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0429-09 </a:t>
            </a:r>
            <a:r>
              <a:rPr lang="zh-CN" altLang="zh-CN" dirty="0"/>
              <a:t>问题】</a:t>
            </a:r>
            <a:endParaRPr lang="zh-CN" altLang="en-US" dirty="0"/>
          </a:p>
        </p:txBody>
      </p:sp>
      <p:sp>
        <p:nvSpPr>
          <p:cNvPr id="3" name="内容占位符 2"/>
          <p:cNvSpPr>
            <a:spLocks noGrp="1"/>
          </p:cNvSpPr>
          <p:nvPr>
            <p:ph idx="1"/>
          </p:nvPr>
        </p:nvSpPr>
        <p:spPr>
          <a:xfrm>
            <a:off x="469900" y="1022349"/>
            <a:ext cx="8674100" cy="5747905"/>
          </a:xfrm>
        </p:spPr>
        <p:txBody>
          <a:bodyPr/>
          <a:lstStyle/>
          <a:p>
            <a:pPr algn="just"/>
            <a:r>
              <a:rPr lang="zh-CN" altLang="zh-CN" sz="2000" dirty="0"/>
              <a:t>用于文字处理的某专用机，每个文字符用</a:t>
            </a:r>
            <a:r>
              <a:rPr lang="en-US" altLang="zh-CN" sz="2000" dirty="0"/>
              <a:t>4</a:t>
            </a:r>
            <a:r>
              <a:rPr lang="zh-CN" altLang="zh-CN" sz="2000" dirty="0"/>
              <a:t>位十进制数字（</a:t>
            </a:r>
            <a:r>
              <a:rPr lang="en-US" altLang="zh-CN" sz="2000" dirty="0"/>
              <a:t>0~9</a:t>
            </a:r>
            <a:r>
              <a:rPr lang="zh-CN" altLang="zh-CN" sz="2000" dirty="0"/>
              <a:t>）编码表示，空格则用</a:t>
            </a:r>
            <a:r>
              <a:rPr lang="en-US" altLang="zh-CN" sz="2000" dirty="0"/>
              <a:t>V</a:t>
            </a:r>
            <a:r>
              <a:rPr lang="zh-CN" altLang="zh-CN" sz="2000" dirty="0"/>
              <a:t>表示，在对传送的文字符号和空格进行统计后，得出数字和空格的出现频度分别为</a:t>
            </a:r>
            <a:endParaRPr lang="en-US" altLang="zh-CN" sz="2000" dirty="0"/>
          </a:p>
          <a:p>
            <a:pPr algn="just"/>
            <a:endParaRPr lang="en-US" altLang="zh-CN" dirty="0"/>
          </a:p>
          <a:p>
            <a:pPr algn="just"/>
            <a:endParaRPr lang="en-US" altLang="zh-CN" dirty="0"/>
          </a:p>
          <a:p>
            <a:pPr marL="0" indent="0" algn="just">
              <a:buNone/>
            </a:pPr>
            <a:endParaRPr lang="en-US" altLang="zh-CN" dirty="0"/>
          </a:p>
          <a:p>
            <a:pPr marL="0" lvl="0" indent="0" algn="just">
              <a:buNone/>
            </a:pPr>
            <a:r>
              <a:rPr lang="zh-CN" altLang="en-US" sz="2400" dirty="0"/>
              <a:t>（</a:t>
            </a:r>
            <a:r>
              <a:rPr lang="en-US" altLang="zh-CN" sz="2400" dirty="0"/>
              <a:t>2</a:t>
            </a:r>
            <a:r>
              <a:rPr lang="zh-CN" altLang="en-US" sz="2400" dirty="0"/>
              <a:t>）</a:t>
            </a:r>
            <a:r>
              <a:rPr lang="zh-CN" altLang="zh-CN" sz="2400" dirty="0"/>
              <a:t>若传送</a:t>
            </a:r>
            <a:r>
              <a:rPr lang="en-US" altLang="zh-CN" sz="2400" dirty="0"/>
              <a:t>10</a:t>
            </a:r>
            <a:r>
              <a:rPr lang="en-US" altLang="zh-CN" sz="2400" baseline="30000" dirty="0"/>
              <a:t>6</a:t>
            </a:r>
            <a:r>
              <a:rPr lang="zh-CN" altLang="zh-CN" sz="2400" dirty="0"/>
              <a:t>个文字符号（每个文字符号后均跟一个空格</a:t>
            </a:r>
            <a:r>
              <a:rPr lang="zh-CN" altLang="zh-CN" sz="2000" dirty="0"/>
              <a:t>），按最短的编码，共需传送多少个二进制位？</a:t>
            </a:r>
            <a:endParaRPr lang="zh-CN" altLang="zh-CN" sz="2000" dirty="0"/>
          </a:p>
          <a:p>
            <a:pPr marL="0" indent="0">
              <a:buNone/>
            </a:pPr>
            <a:r>
              <a:rPr lang="en-US" altLang="zh-CN" sz="2400" dirty="0">
                <a:solidFill>
                  <a:srgbClr val="FF0000"/>
                </a:solidFill>
              </a:rPr>
              <a:t>【</a:t>
            </a:r>
            <a:r>
              <a:rPr lang="zh-CN" altLang="en-US" sz="2400" dirty="0">
                <a:solidFill>
                  <a:srgbClr val="FF0000"/>
                </a:solidFill>
              </a:rPr>
              <a:t>解答</a:t>
            </a:r>
            <a:r>
              <a:rPr lang="en-US" altLang="zh-CN" sz="2400" dirty="0">
                <a:solidFill>
                  <a:srgbClr val="FF0000"/>
                </a:solidFill>
              </a:rPr>
              <a:t>】</a:t>
            </a:r>
            <a:endParaRPr lang="en-US" altLang="zh-CN" sz="2400" dirty="0">
              <a:solidFill>
                <a:srgbClr val="FF0000"/>
              </a:solidFill>
            </a:endParaRPr>
          </a:p>
          <a:p>
            <a:pPr algn="just"/>
            <a:r>
              <a:rPr lang="zh-CN" altLang="zh-CN" sz="2400" dirty="0"/>
              <a:t>（</a:t>
            </a:r>
            <a:r>
              <a:rPr lang="en-US" altLang="zh-CN" sz="2400" dirty="0"/>
              <a:t>2</a:t>
            </a:r>
            <a:r>
              <a:rPr lang="zh-CN" altLang="zh-CN" sz="2400" dirty="0"/>
              <a:t>）按最短的编码来传送</a:t>
            </a:r>
            <a:r>
              <a:rPr lang="en-US" altLang="zh-CN" sz="2400" dirty="0"/>
              <a:t>10</a:t>
            </a:r>
            <a:r>
              <a:rPr lang="en-US" altLang="zh-CN" sz="2400" baseline="30000" dirty="0"/>
              <a:t>6</a:t>
            </a:r>
            <a:r>
              <a:rPr lang="zh-CN" altLang="zh-CN" sz="2400" dirty="0"/>
              <a:t>个文字符，因为每个文字符又用了</a:t>
            </a:r>
            <a:r>
              <a:rPr lang="en-US" altLang="zh-CN" sz="2400" dirty="0"/>
              <a:t>4</a:t>
            </a:r>
            <a:r>
              <a:rPr lang="zh-CN" altLang="zh-CN" sz="2400" dirty="0"/>
              <a:t>位十进制数字，再后跟一个空格符表示，所以总共需传送的二进制位数是</a:t>
            </a:r>
            <a:endParaRPr lang="zh-CN" altLang="zh-CN" sz="2400" dirty="0"/>
          </a:p>
          <a:p>
            <a:pPr algn="just"/>
            <a:r>
              <a:rPr lang="en-US" altLang="zh-CN" sz="2400" dirty="0"/>
              <a:t>10</a:t>
            </a:r>
            <a:r>
              <a:rPr lang="en-US" altLang="zh-CN" sz="2400" baseline="30000" dirty="0"/>
              <a:t>6</a:t>
            </a:r>
            <a:r>
              <a:rPr lang="en-US" altLang="zh-CN" sz="2400" dirty="0"/>
              <a:t>*</a:t>
            </a:r>
            <a:r>
              <a:rPr lang="zh-CN" altLang="zh-CN" sz="2400" dirty="0"/>
              <a:t>（</a:t>
            </a:r>
            <a:r>
              <a:rPr lang="en-US" altLang="zh-CN" sz="2400" dirty="0"/>
              <a:t>4+1</a:t>
            </a:r>
            <a:r>
              <a:rPr lang="zh-CN" altLang="zh-CN" sz="2400" dirty="0"/>
              <a:t>）</a:t>
            </a:r>
            <a:r>
              <a:rPr lang="en-US" altLang="zh-CN" sz="2400" dirty="0"/>
              <a:t>*3.23=1.615*10</a:t>
            </a:r>
            <a:r>
              <a:rPr lang="en-US" altLang="zh-CN" sz="2400" baseline="30000" dirty="0"/>
              <a:t>7</a:t>
            </a:r>
            <a:endParaRPr lang="zh-CN" altLang="zh-CN" sz="2400" dirty="0"/>
          </a:p>
          <a:p>
            <a:endParaRPr lang="zh-CN" altLang="en-US" dirty="0"/>
          </a:p>
        </p:txBody>
      </p:sp>
      <p:graphicFrame>
        <p:nvGraphicFramePr>
          <p:cNvPr id="4" name="表格 3"/>
          <p:cNvGraphicFramePr>
            <a:graphicFrameLocks noGrp="1"/>
          </p:cNvGraphicFramePr>
          <p:nvPr/>
        </p:nvGraphicFramePr>
        <p:xfrm>
          <a:off x="323492" y="2161309"/>
          <a:ext cx="8644296" cy="905164"/>
        </p:xfrm>
        <a:graphic>
          <a:graphicData uri="http://schemas.openxmlformats.org/drawingml/2006/table">
            <a:tbl>
              <a:tblPr firstRow="1" firstCol="1" bandRow="1">
                <a:tableStyleId>{5C22544A-7EE6-4342-B048-85BDC9FD1C3A}</a:tableStyleId>
              </a:tblPr>
              <a:tblGrid>
                <a:gridCol w="720358"/>
                <a:gridCol w="720358"/>
                <a:gridCol w="720358"/>
                <a:gridCol w="720358"/>
                <a:gridCol w="720358"/>
                <a:gridCol w="720358"/>
                <a:gridCol w="720358"/>
                <a:gridCol w="720358"/>
                <a:gridCol w="720358"/>
                <a:gridCol w="720358"/>
                <a:gridCol w="720358"/>
                <a:gridCol w="720358"/>
              </a:tblGrid>
              <a:tr h="452582">
                <a:tc>
                  <a:txBody>
                    <a:bodyPr/>
                    <a:lstStyle/>
                    <a:p>
                      <a:pPr algn="ctr">
                        <a:spcAft>
                          <a:spcPts val="0"/>
                        </a:spcAft>
                      </a:pPr>
                      <a:r>
                        <a:rPr lang="zh-CN" sz="1800" kern="100">
                          <a:solidFill>
                            <a:schemeClr val="bg1"/>
                          </a:solidFill>
                          <a:effectLst/>
                          <a:latin typeface="Times New Roman" panose="02020603050405020304" pitchFamily="18" charset="0"/>
                          <a:cs typeface="Times New Roman" panose="02020603050405020304" pitchFamily="18" charset="0"/>
                        </a:rPr>
                        <a:t>字符</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0</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1</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2</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3</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4</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5</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6</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7</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8</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9</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zh-CN" sz="1800" kern="100">
                          <a:solidFill>
                            <a:schemeClr val="bg1"/>
                          </a:solidFill>
                          <a:effectLst/>
                          <a:latin typeface="Times New Roman" panose="02020603050405020304" pitchFamily="18" charset="0"/>
                          <a:cs typeface="Times New Roman" panose="02020603050405020304" pitchFamily="18" charset="0"/>
                        </a:rPr>
                        <a:t>空格</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r>
              <a:tr h="452582">
                <a:tc>
                  <a:txBody>
                    <a:bodyPr/>
                    <a:lstStyle/>
                    <a:p>
                      <a:pPr algn="ctr">
                        <a:spcAft>
                          <a:spcPts val="0"/>
                        </a:spcAft>
                      </a:pPr>
                      <a:r>
                        <a:rPr lang="zh-CN" sz="1800" kern="100" dirty="0">
                          <a:solidFill>
                            <a:schemeClr val="bg1"/>
                          </a:solidFill>
                          <a:effectLst/>
                          <a:latin typeface="Times New Roman" panose="02020603050405020304" pitchFamily="18" charset="0"/>
                          <a:cs typeface="Times New Roman" panose="02020603050405020304" pitchFamily="18" charset="0"/>
                        </a:rPr>
                        <a:t>频度</a:t>
                      </a:r>
                      <a:endParaRPr lang="zh-CN" sz="18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17%</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6%</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solidFill>
                            <a:schemeClr val="bg1"/>
                          </a:solidFill>
                          <a:effectLst/>
                          <a:latin typeface="Times New Roman" panose="02020603050405020304" pitchFamily="18" charset="0"/>
                          <a:cs typeface="Times New Roman" panose="02020603050405020304" pitchFamily="18" charset="0"/>
                        </a:rPr>
                        <a:t>8%</a:t>
                      </a:r>
                      <a:endParaRPr lang="zh-CN" sz="18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11%</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8%</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5%</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8%</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13%</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3%</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1%</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solidFill>
                            <a:schemeClr val="bg1"/>
                          </a:solidFill>
                          <a:effectLst/>
                          <a:latin typeface="Times New Roman" panose="02020603050405020304" pitchFamily="18" charset="0"/>
                          <a:cs typeface="Times New Roman" panose="02020603050405020304" pitchFamily="18" charset="0"/>
                        </a:rPr>
                        <a:t>20%</a:t>
                      </a:r>
                      <a:endParaRPr lang="zh-CN" sz="18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0429-09 </a:t>
            </a:r>
            <a:r>
              <a:rPr lang="zh-CN" altLang="zh-CN" dirty="0"/>
              <a:t>问题】</a:t>
            </a:r>
            <a:endParaRPr lang="zh-CN" altLang="en-US" dirty="0"/>
          </a:p>
        </p:txBody>
      </p:sp>
      <p:sp>
        <p:nvSpPr>
          <p:cNvPr id="3" name="内容占位符 2"/>
          <p:cNvSpPr>
            <a:spLocks noGrp="1"/>
          </p:cNvSpPr>
          <p:nvPr>
            <p:ph idx="1"/>
          </p:nvPr>
        </p:nvSpPr>
        <p:spPr>
          <a:xfrm>
            <a:off x="469900" y="1022349"/>
            <a:ext cx="8674100" cy="5747905"/>
          </a:xfrm>
        </p:spPr>
        <p:txBody>
          <a:bodyPr/>
          <a:lstStyle/>
          <a:p>
            <a:pPr algn="just"/>
            <a:r>
              <a:rPr lang="zh-CN" altLang="zh-CN" dirty="0"/>
              <a:t>用于文字处理的某专用机，每个文字符用</a:t>
            </a:r>
            <a:r>
              <a:rPr lang="en-US" altLang="zh-CN" dirty="0"/>
              <a:t>4</a:t>
            </a:r>
            <a:r>
              <a:rPr lang="zh-CN" altLang="zh-CN" dirty="0"/>
              <a:t>位十进制数字（</a:t>
            </a:r>
            <a:r>
              <a:rPr lang="en-US" altLang="zh-CN" dirty="0"/>
              <a:t>0~9</a:t>
            </a:r>
            <a:r>
              <a:rPr lang="zh-CN" altLang="zh-CN" dirty="0"/>
              <a:t>）编码表示，空格则用</a:t>
            </a:r>
            <a:r>
              <a:rPr lang="en-US" altLang="zh-CN" dirty="0"/>
              <a:t>V</a:t>
            </a:r>
            <a:r>
              <a:rPr lang="zh-CN" altLang="zh-CN" dirty="0"/>
              <a:t>表示，在对传送的文字符号和空格进行统计后，得出数字和空格的出现频度分别为</a:t>
            </a:r>
            <a:endParaRPr lang="en-US" altLang="zh-CN" dirty="0"/>
          </a:p>
          <a:p>
            <a:pPr algn="just"/>
            <a:endParaRPr lang="en-US" altLang="zh-CN" dirty="0"/>
          </a:p>
          <a:p>
            <a:pPr algn="just"/>
            <a:endParaRPr lang="en-US" altLang="zh-CN" dirty="0"/>
          </a:p>
          <a:p>
            <a:pPr marL="0" indent="0" algn="just">
              <a:buNone/>
            </a:pPr>
            <a:endParaRPr lang="en-US" altLang="zh-CN" dirty="0"/>
          </a:p>
          <a:p>
            <a:pPr marL="0" lvl="0" indent="0" algn="just">
              <a:buNone/>
            </a:pPr>
            <a:r>
              <a:rPr lang="en-US" altLang="zh-CN" sz="2400" dirty="0"/>
              <a:t>(3)</a:t>
            </a:r>
            <a:r>
              <a:rPr lang="zh-CN" altLang="zh-CN" sz="2400" dirty="0"/>
              <a:t>若十进制数字和空格均用</a:t>
            </a:r>
            <a:r>
              <a:rPr lang="en-US" altLang="zh-CN" sz="2400" dirty="0"/>
              <a:t>4</a:t>
            </a:r>
            <a:r>
              <a:rPr lang="zh-CN" altLang="zh-CN" sz="2400" dirty="0"/>
              <a:t>位二进制码表示，共需传送多少个二进制位？</a:t>
            </a:r>
            <a:endParaRPr lang="en-US" altLang="zh-CN" sz="2400" dirty="0"/>
          </a:p>
          <a:p>
            <a:pPr marL="0" lvl="0" indent="0" algn="just">
              <a:buNone/>
            </a:pPr>
            <a:r>
              <a:rPr lang="en-US" altLang="zh-CN" sz="2400" dirty="0">
                <a:solidFill>
                  <a:srgbClr val="FF0000"/>
                </a:solidFill>
              </a:rPr>
              <a:t>【</a:t>
            </a:r>
            <a:r>
              <a:rPr lang="zh-CN" altLang="en-US" sz="2400" dirty="0">
                <a:solidFill>
                  <a:srgbClr val="FF0000"/>
                </a:solidFill>
              </a:rPr>
              <a:t>解答</a:t>
            </a:r>
            <a:r>
              <a:rPr lang="en-US" altLang="zh-CN" sz="2400" dirty="0">
                <a:solidFill>
                  <a:srgbClr val="FF0000"/>
                </a:solidFill>
              </a:rPr>
              <a:t>】</a:t>
            </a:r>
            <a:endParaRPr lang="en-US" altLang="zh-CN" sz="2400" dirty="0">
              <a:solidFill>
                <a:srgbClr val="FF0000"/>
              </a:solidFill>
            </a:endParaRPr>
          </a:p>
          <a:p>
            <a:r>
              <a:rPr lang="zh-CN" altLang="zh-CN" dirty="0"/>
              <a:t>（</a:t>
            </a:r>
            <a:r>
              <a:rPr lang="en-US" altLang="zh-CN" dirty="0"/>
              <a:t>3</a:t>
            </a:r>
            <a:r>
              <a:rPr lang="zh-CN" altLang="zh-CN" dirty="0"/>
              <a:t>）若十进制数字和空格均用</a:t>
            </a:r>
            <a:r>
              <a:rPr lang="en-US" altLang="zh-CN" dirty="0"/>
              <a:t>4</a:t>
            </a:r>
            <a:r>
              <a:rPr lang="zh-CN" altLang="zh-CN" dirty="0"/>
              <a:t>位二进制码表示，则共需传送</a:t>
            </a:r>
            <a:r>
              <a:rPr lang="en-US" altLang="zh-CN" dirty="0"/>
              <a:t>10</a:t>
            </a:r>
            <a:r>
              <a:rPr lang="en-US" altLang="zh-CN" baseline="30000" dirty="0"/>
              <a:t>6</a:t>
            </a:r>
            <a:r>
              <a:rPr lang="en-US" altLang="zh-CN" dirty="0"/>
              <a:t>*</a:t>
            </a:r>
            <a:r>
              <a:rPr lang="zh-CN" altLang="zh-CN" dirty="0"/>
              <a:t>（</a:t>
            </a:r>
            <a:r>
              <a:rPr lang="en-US" altLang="zh-CN" dirty="0"/>
              <a:t>4+1</a:t>
            </a:r>
            <a:r>
              <a:rPr lang="zh-CN" altLang="zh-CN" dirty="0"/>
              <a:t>）</a:t>
            </a:r>
            <a:r>
              <a:rPr lang="en-US" altLang="zh-CN" dirty="0"/>
              <a:t>*4=2*10</a:t>
            </a:r>
            <a:r>
              <a:rPr lang="en-US" altLang="zh-CN" baseline="30000" dirty="0"/>
              <a:t>7</a:t>
            </a:r>
            <a:r>
              <a:rPr lang="zh-CN" altLang="zh-CN" dirty="0"/>
              <a:t>位</a:t>
            </a:r>
            <a:endParaRPr lang="zh-CN" altLang="zh-CN" dirty="0"/>
          </a:p>
          <a:p>
            <a:pPr marL="0" lvl="0" indent="0" algn="just">
              <a:buNone/>
            </a:pPr>
            <a:endParaRPr lang="zh-CN" altLang="zh-CN" sz="2400" dirty="0"/>
          </a:p>
          <a:p>
            <a:endParaRPr lang="zh-CN" altLang="en-US" dirty="0"/>
          </a:p>
        </p:txBody>
      </p:sp>
      <p:graphicFrame>
        <p:nvGraphicFramePr>
          <p:cNvPr id="4" name="表格 3"/>
          <p:cNvGraphicFramePr>
            <a:graphicFrameLocks noGrp="1"/>
          </p:cNvGraphicFramePr>
          <p:nvPr/>
        </p:nvGraphicFramePr>
        <p:xfrm>
          <a:off x="137176" y="2955636"/>
          <a:ext cx="8895048" cy="1145660"/>
        </p:xfrm>
        <a:graphic>
          <a:graphicData uri="http://schemas.openxmlformats.org/drawingml/2006/table">
            <a:tbl>
              <a:tblPr firstRow="1" firstCol="1" bandRow="1">
                <a:tableStyleId>{5C22544A-7EE6-4342-B048-85BDC9FD1C3A}</a:tableStyleId>
              </a:tblPr>
              <a:tblGrid>
                <a:gridCol w="741254"/>
                <a:gridCol w="741254"/>
                <a:gridCol w="741254"/>
                <a:gridCol w="741254"/>
                <a:gridCol w="741254"/>
                <a:gridCol w="741254"/>
                <a:gridCol w="741254"/>
                <a:gridCol w="741254"/>
                <a:gridCol w="741254"/>
                <a:gridCol w="741254"/>
                <a:gridCol w="741254"/>
                <a:gridCol w="741254"/>
              </a:tblGrid>
              <a:tr h="572830">
                <a:tc>
                  <a:txBody>
                    <a:bodyPr/>
                    <a:lstStyle/>
                    <a:p>
                      <a:pPr algn="ctr">
                        <a:spcAft>
                          <a:spcPts val="0"/>
                        </a:spcAft>
                      </a:pPr>
                      <a:r>
                        <a:rPr lang="zh-CN" sz="1800" kern="100">
                          <a:solidFill>
                            <a:schemeClr val="bg1"/>
                          </a:solidFill>
                          <a:effectLst/>
                          <a:latin typeface="Times New Roman" panose="02020603050405020304" pitchFamily="18" charset="0"/>
                          <a:cs typeface="Times New Roman" panose="02020603050405020304" pitchFamily="18" charset="0"/>
                        </a:rPr>
                        <a:t>字符</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0</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1</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2</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3</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4</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5</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6</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7</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8</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9</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zh-CN" sz="1800" kern="100">
                          <a:solidFill>
                            <a:schemeClr val="bg1"/>
                          </a:solidFill>
                          <a:effectLst/>
                          <a:latin typeface="Times New Roman" panose="02020603050405020304" pitchFamily="18" charset="0"/>
                          <a:cs typeface="Times New Roman" panose="02020603050405020304" pitchFamily="18" charset="0"/>
                        </a:rPr>
                        <a:t>空格</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r>
              <a:tr h="572830">
                <a:tc>
                  <a:txBody>
                    <a:bodyPr/>
                    <a:lstStyle/>
                    <a:p>
                      <a:pPr algn="ctr">
                        <a:spcAft>
                          <a:spcPts val="0"/>
                        </a:spcAft>
                      </a:pPr>
                      <a:r>
                        <a:rPr lang="zh-CN" sz="1800" kern="100">
                          <a:solidFill>
                            <a:schemeClr val="bg1"/>
                          </a:solidFill>
                          <a:effectLst/>
                          <a:latin typeface="Times New Roman" panose="02020603050405020304" pitchFamily="18" charset="0"/>
                          <a:cs typeface="Times New Roman" panose="02020603050405020304" pitchFamily="18" charset="0"/>
                        </a:rPr>
                        <a:t>频度</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17%</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6%</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solidFill>
                            <a:schemeClr val="bg1"/>
                          </a:solidFill>
                          <a:effectLst/>
                          <a:latin typeface="Times New Roman" panose="02020603050405020304" pitchFamily="18" charset="0"/>
                          <a:cs typeface="Times New Roman" panose="02020603050405020304" pitchFamily="18" charset="0"/>
                        </a:rPr>
                        <a:t>8%</a:t>
                      </a:r>
                      <a:endParaRPr lang="zh-CN" sz="18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11%</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8%</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5%</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8%</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13%</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3%</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a:solidFill>
                            <a:schemeClr val="bg1"/>
                          </a:solidFill>
                          <a:effectLst/>
                          <a:latin typeface="Times New Roman" panose="02020603050405020304" pitchFamily="18" charset="0"/>
                          <a:cs typeface="Times New Roman" panose="02020603050405020304" pitchFamily="18" charset="0"/>
                        </a:rPr>
                        <a:t>1%</a:t>
                      </a:r>
                      <a:endParaRPr lang="zh-CN" sz="18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solidFill>
                            <a:schemeClr val="bg1"/>
                          </a:solidFill>
                          <a:effectLst/>
                          <a:latin typeface="Times New Roman" panose="02020603050405020304" pitchFamily="18" charset="0"/>
                          <a:cs typeface="Times New Roman" panose="02020603050405020304" pitchFamily="18" charset="0"/>
                        </a:rPr>
                        <a:t>20%</a:t>
                      </a:r>
                      <a:endParaRPr lang="zh-CN" sz="18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【0423-04】</a:t>
            </a:r>
            <a:endParaRPr lang="zh-CN" altLang="en-US" dirty="0"/>
          </a:p>
        </p:txBody>
      </p:sp>
      <p:sp>
        <p:nvSpPr>
          <p:cNvPr id="3" name="内容占位符 2"/>
          <p:cNvSpPr>
            <a:spLocks noGrp="1"/>
          </p:cNvSpPr>
          <p:nvPr>
            <p:ph idx="1"/>
          </p:nvPr>
        </p:nvSpPr>
        <p:spPr>
          <a:xfrm>
            <a:off x="27710" y="1022350"/>
            <a:ext cx="9079345" cy="5637068"/>
          </a:xfrm>
        </p:spPr>
        <p:txBody>
          <a:bodyPr/>
          <a:lstStyle/>
          <a:p>
            <a:r>
              <a:rPr lang="zh-CN" altLang="zh-CN" dirty="0"/>
              <a:t>设中断级屏蔽位“</a:t>
            </a:r>
            <a:r>
              <a:rPr lang="en-US" altLang="zh-CN" dirty="0"/>
              <a:t>1</a:t>
            </a:r>
            <a:r>
              <a:rPr lang="zh-CN" altLang="zh-CN" dirty="0"/>
              <a:t>”对应于开放，“</a:t>
            </a:r>
            <a:r>
              <a:rPr lang="en-US" altLang="zh-CN" dirty="0"/>
              <a:t>0</a:t>
            </a:r>
            <a:r>
              <a:rPr lang="zh-CN" altLang="zh-CN" dirty="0"/>
              <a:t>”对应于屏蔽，各级中断处理程序的中断级屏蔽设置如下表所示。</a:t>
            </a:r>
            <a:endParaRPr lang="en-US" altLang="zh-CN" dirty="0"/>
          </a:p>
          <a:p>
            <a:endParaRPr lang="en-US" altLang="zh-CN" dirty="0"/>
          </a:p>
          <a:p>
            <a:endParaRPr lang="en-US" altLang="zh-CN" dirty="0"/>
          </a:p>
          <a:p>
            <a:endParaRPr lang="en-US" altLang="zh-CN" dirty="0"/>
          </a:p>
          <a:p>
            <a:endParaRPr lang="en-US" altLang="zh-CN" dirty="0"/>
          </a:p>
          <a:p>
            <a:pPr marL="0" indent="0">
              <a:buNone/>
            </a:pPr>
            <a:r>
              <a:rPr lang="zh-CN" altLang="en-US" dirty="0"/>
              <a:t>问题：</a:t>
            </a:r>
            <a:endParaRPr lang="en-US" altLang="zh-CN" dirty="0"/>
          </a:p>
          <a:p>
            <a:pPr marL="0" lvl="0" indent="0">
              <a:buNone/>
            </a:pPr>
            <a:r>
              <a:rPr lang="en-US" altLang="zh-CN" sz="2400" dirty="0"/>
              <a:t>(1)</a:t>
            </a:r>
            <a:r>
              <a:rPr lang="zh-CN" altLang="zh-CN" sz="2400" dirty="0"/>
              <a:t>当中断响应优先次序为</a:t>
            </a:r>
            <a:r>
              <a:rPr lang="en-US" altLang="zh-CN" sz="2400" dirty="0"/>
              <a:t>1-&gt;2-&gt;3-&gt;4</a:t>
            </a:r>
            <a:r>
              <a:rPr lang="zh-CN" altLang="zh-CN" sz="2400" dirty="0"/>
              <a:t>时，中断处理次序是什么？</a:t>
            </a:r>
            <a:endParaRPr lang="zh-CN" altLang="zh-CN" sz="2400" dirty="0"/>
          </a:p>
          <a:p>
            <a:pPr marL="0" lvl="0" indent="0">
              <a:buNone/>
            </a:pPr>
            <a:r>
              <a:rPr lang="en-US" altLang="zh-CN" sz="2400" dirty="0"/>
              <a:t>(2)</a:t>
            </a:r>
            <a:r>
              <a:rPr lang="zh-CN" altLang="zh-CN" sz="2400" dirty="0"/>
              <a:t>设所有的中断处理都各需</a:t>
            </a:r>
            <a:r>
              <a:rPr lang="en-US" altLang="zh-CN" sz="2400" dirty="0"/>
              <a:t>3</a:t>
            </a:r>
            <a:r>
              <a:rPr lang="zh-CN" altLang="zh-CN" sz="2400" dirty="0"/>
              <a:t>个单位时间，中断响应和中断返回时间相对中断处理时间少很多。当机器正在运行用户程序时，同时发生第</a:t>
            </a:r>
            <a:r>
              <a:rPr lang="en-US" altLang="zh-CN" sz="2400" dirty="0"/>
              <a:t>2</a:t>
            </a:r>
            <a:r>
              <a:rPr lang="zh-CN" altLang="zh-CN" sz="2400" dirty="0"/>
              <a:t>、</a:t>
            </a:r>
            <a:r>
              <a:rPr lang="en-US" altLang="zh-CN" sz="2400" dirty="0"/>
              <a:t>3</a:t>
            </a:r>
            <a:r>
              <a:rPr lang="zh-CN" altLang="zh-CN" sz="2400" dirty="0"/>
              <a:t>级中断请求，过</a:t>
            </a:r>
            <a:r>
              <a:rPr lang="en-US" altLang="zh-CN" sz="2400" dirty="0"/>
              <a:t>2</a:t>
            </a:r>
            <a:r>
              <a:rPr lang="zh-CN" altLang="zh-CN" sz="2400" dirty="0"/>
              <a:t>个单位时间后，又同时发生第</a:t>
            </a:r>
            <a:r>
              <a:rPr lang="en-US" altLang="zh-CN" sz="2400" dirty="0"/>
              <a:t>1</a:t>
            </a:r>
            <a:r>
              <a:rPr lang="zh-CN" altLang="zh-CN" sz="2400" dirty="0"/>
              <a:t>、</a:t>
            </a:r>
            <a:r>
              <a:rPr lang="en-US" altLang="zh-CN" sz="2400" dirty="0"/>
              <a:t>4</a:t>
            </a:r>
            <a:r>
              <a:rPr lang="zh-CN" altLang="zh-CN" sz="2400" dirty="0"/>
              <a:t>级中断请求，试画出程序运行过程示意图。</a:t>
            </a:r>
            <a:endParaRPr lang="en-US" altLang="zh-CN" dirty="0"/>
          </a:p>
        </p:txBody>
      </p:sp>
      <p:graphicFrame>
        <p:nvGraphicFramePr>
          <p:cNvPr id="4" name="表格 3"/>
          <p:cNvGraphicFramePr>
            <a:graphicFrameLocks noGrp="1"/>
          </p:cNvGraphicFramePr>
          <p:nvPr/>
        </p:nvGraphicFramePr>
        <p:xfrm>
          <a:off x="1596093" y="2004291"/>
          <a:ext cx="6107690" cy="2236584"/>
        </p:xfrm>
        <a:graphic>
          <a:graphicData uri="http://schemas.openxmlformats.org/drawingml/2006/table">
            <a:tbl>
              <a:tblPr firstRow="1" bandRow="1">
                <a:tableStyleId>{5C22544A-7EE6-4342-B048-85BDC9FD1C3A}</a:tableStyleId>
              </a:tblPr>
              <a:tblGrid>
                <a:gridCol w="1221538"/>
                <a:gridCol w="1221538"/>
                <a:gridCol w="1221538"/>
                <a:gridCol w="1221538"/>
                <a:gridCol w="1221538"/>
              </a:tblGrid>
              <a:tr h="372764">
                <a:tc rowSpan="2">
                  <a:txBody>
                    <a:bodyPr/>
                    <a:lstStyle/>
                    <a:p>
                      <a:pPr algn="ctr"/>
                      <a:r>
                        <a:rPr lang="zh-CN" altLang="en-US" dirty="0">
                          <a:solidFill>
                            <a:schemeClr val="bg1"/>
                          </a:solidFill>
                          <a:latin typeface="Times New Roman" panose="02020603050405020304" pitchFamily="18" charset="0"/>
                          <a:cs typeface="Times New Roman" panose="02020603050405020304" pitchFamily="18" charset="0"/>
                        </a:rPr>
                        <a:t>中断处理程序级别</a:t>
                      </a:r>
                      <a:endParaRPr lang="zh-CN" altLang="en-US" dirty="0">
                        <a:solidFill>
                          <a:schemeClr val="bg1"/>
                        </a:solidFill>
                        <a:latin typeface="Times New Roman" panose="02020603050405020304" pitchFamily="18" charset="0"/>
                        <a:cs typeface="Times New Roman" panose="02020603050405020304" pitchFamily="18" charset="0"/>
                      </a:endParaRPr>
                    </a:p>
                  </a:txBody>
                  <a:tcPr/>
                </a:tc>
                <a:tc gridSpan="4">
                  <a:txBody>
                    <a:bodyPr/>
                    <a:lstStyle/>
                    <a:p>
                      <a:pPr algn="ctr"/>
                      <a:r>
                        <a:rPr lang="zh-CN" altLang="en-US" dirty="0">
                          <a:solidFill>
                            <a:schemeClr val="bg1"/>
                          </a:solidFill>
                          <a:latin typeface="Times New Roman" panose="02020603050405020304" pitchFamily="18" charset="0"/>
                          <a:cs typeface="Times New Roman" panose="02020603050405020304" pitchFamily="18" charset="0"/>
                        </a:rPr>
                        <a:t>中断级屏蔽位</a:t>
                      </a:r>
                      <a:endParaRPr lang="zh-CN" altLang="en-US" dirty="0">
                        <a:solidFill>
                          <a:schemeClr val="bg1"/>
                        </a:solidFill>
                        <a:latin typeface="Times New Roman" panose="02020603050405020304" pitchFamily="18" charset="0"/>
                        <a:cs typeface="Times New Roman" panose="02020603050405020304" pitchFamily="18" charset="0"/>
                      </a:endParaRPr>
                    </a:p>
                  </a:txBody>
                  <a:tcPr anchor="ctr"/>
                </a:tc>
                <a:tc hMerge="1">
                  <a:tcPr/>
                </a:tc>
                <a:tc hMerge="1">
                  <a:tcPr/>
                </a:tc>
                <a:tc hMerge="1">
                  <a:tcPr/>
                </a:tc>
              </a:tr>
              <a:tr h="372764">
                <a:tc vMerge="1">
                  <a:tcPr/>
                </a:tc>
                <a:tc>
                  <a:txBody>
                    <a:bodyPr/>
                    <a:lstStyle/>
                    <a:p>
                      <a:pPr algn="ctr"/>
                      <a:r>
                        <a:rPr lang="zh-CN" altLang="en-US" dirty="0">
                          <a:solidFill>
                            <a:schemeClr val="bg1"/>
                          </a:solidFill>
                          <a:latin typeface="Times New Roman" panose="02020603050405020304" pitchFamily="18" charset="0"/>
                          <a:cs typeface="Times New Roman" panose="02020603050405020304" pitchFamily="18" charset="0"/>
                        </a:rPr>
                        <a:t>第</a:t>
                      </a:r>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级</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92CC"/>
                    </a:solidFill>
                  </a:tcPr>
                </a:tc>
                <a:tc>
                  <a:txBody>
                    <a:bodyPr/>
                    <a:lstStyle/>
                    <a:p>
                      <a:pPr algn="ctr"/>
                      <a:r>
                        <a:rPr lang="zh-CN" altLang="en-US" dirty="0">
                          <a:solidFill>
                            <a:schemeClr val="bg1"/>
                          </a:solidFill>
                          <a:latin typeface="Times New Roman" panose="02020603050405020304" pitchFamily="18" charset="0"/>
                          <a:cs typeface="Times New Roman" panose="02020603050405020304" pitchFamily="18" charset="0"/>
                        </a:rPr>
                        <a:t>第</a:t>
                      </a:r>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级</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92CC"/>
                    </a:solidFill>
                  </a:tcPr>
                </a:tc>
                <a:tc>
                  <a:txBody>
                    <a:bodyPr/>
                    <a:lstStyle/>
                    <a:p>
                      <a:pPr algn="ctr"/>
                      <a:r>
                        <a:rPr lang="zh-CN" altLang="en-US" dirty="0">
                          <a:solidFill>
                            <a:schemeClr val="bg1"/>
                          </a:solidFill>
                          <a:latin typeface="Times New Roman" panose="02020603050405020304" pitchFamily="18" charset="0"/>
                          <a:cs typeface="Times New Roman" panose="02020603050405020304" pitchFamily="18" charset="0"/>
                        </a:rPr>
                        <a:t>第</a:t>
                      </a:r>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级</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92CC"/>
                    </a:solidFill>
                  </a:tcPr>
                </a:tc>
                <a:tc>
                  <a:txBody>
                    <a:bodyPr/>
                    <a:lstStyle/>
                    <a:p>
                      <a:pPr algn="ctr"/>
                      <a:r>
                        <a:rPr lang="zh-CN" altLang="en-US" dirty="0">
                          <a:solidFill>
                            <a:schemeClr val="bg1"/>
                          </a:solidFill>
                          <a:latin typeface="Times New Roman" panose="02020603050405020304" pitchFamily="18" charset="0"/>
                          <a:cs typeface="Times New Roman" panose="02020603050405020304" pitchFamily="18" charset="0"/>
                        </a:rPr>
                        <a:t>第</a:t>
                      </a:r>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级</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92CC"/>
                    </a:solidFill>
                  </a:tcPr>
                </a:tc>
              </a:tr>
              <a:tr h="372764">
                <a:tc>
                  <a:txBody>
                    <a:bodyPr/>
                    <a:lstStyle/>
                    <a:p>
                      <a:pPr algn="ctr"/>
                      <a:r>
                        <a:rPr lang="zh-CN" altLang="en-US" dirty="0">
                          <a:solidFill>
                            <a:srgbClr val="000000"/>
                          </a:solidFill>
                          <a:latin typeface="Times New Roman" panose="02020603050405020304" pitchFamily="18" charset="0"/>
                          <a:cs typeface="Times New Roman" panose="02020603050405020304" pitchFamily="18" charset="0"/>
                        </a:rPr>
                        <a:t>第</a:t>
                      </a:r>
                      <a:r>
                        <a:rPr lang="en-US" altLang="zh-CN" dirty="0">
                          <a:solidFill>
                            <a:srgbClr val="000000"/>
                          </a:solidFill>
                          <a:latin typeface="Times New Roman" panose="02020603050405020304" pitchFamily="18" charset="0"/>
                          <a:cs typeface="Times New Roman" panose="02020603050405020304" pitchFamily="18" charset="0"/>
                        </a:rPr>
                        <a:t>1</a:t>
                      </a:r>
                      <a:r>
                        <a:rPr lang="zh-CN" altLang="en-US" dirty="0">
                          <a:solidFill>
                            <a:srgbClr val="000000"/>
                          </a:solidFill>
                          <a:latin typeface="Times New Roman" panose="02020603050405020304" pitchFamily="18" charset="0"/>
                          <a:cs typeface="Times New Roman" panose="02020603050405020304" pitchFamily="18" charset="0"/>
                        </a:rPr>
                        <a:t>级</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r>
              <a:tr h="372764">
                <a:tc>
                  <a:txBody>
                    <a:bodyPr/>
                    <a:lstStyle/>
                    <a:p>
                      <a:pPr algn="ctr"/>
                      <a:r>
                        <a:rPr lang="zh-CN" altLang="en-US" dirty="0">
                          <a:solidFill>
                            <a:srgbClr val="000000"/>
                          </a:solidFill>
                          <a:latin typeface="Times New Roman" panose="02020603050405020304" pitchFamily="18" charset="0"/>
                          <a:cs typeface="Times New Roman" panose="02020603050405020304" pitchFamily="18" charset="0"/>
                        </a:rPr>
                        <a:t>第</a:t>
                      </a:r>
                      <a:r>
                        <a:rPr lang="en-US" altLang="zh-CN" dirty="0">
                          <a:solidFill>
                            <a:srgbClr val="000000"/>
                          </a:solidFill>
                          <a:latin typeface="Times New Roman" panose="02020603050405020304" pitchFamily="18" charset="0"/>
                          <a:cs typeface="Times New Roman" panose="02020603050405020304" pitchFamily="18" charset="0"/>
                        </a:rPr>
                        <a:t>2</a:t>
                      </a:r>
                      <a:r>
                        <a:rPr lang="zh-CN" altLang="en-US" dirty="0">
                          <a:solidFill>
                            <a:srgbClr val="000000"/>
                          </a:solidFill>
                          <a:latin typeface="Times New Roman" panose="02020603050405020304" pitchFamily="18" charset="0"/>
                          <a:cs typeface="Times New Roman" panose="02020603050405020304" pitchFamily="18" charset="0"/>
                        </a:rPr>
                        <a:t>级</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r>
              <a:tr h="372764">
                <a:tc>
                  <a:txBody>
                    <a:bodyPr/>
                    <a:lstStyle/>
                    <a:p>
                      <a:pPr algn="ctr"/>
                      <a:r>
                        <a:rPr lang="zh-CN" altLang="en-US" dirty="0">
                          <a:solidFill>
                            <a:srgbClr val="000000"/>
                          </a:solidFill>
                          <a:latin typeface="Times New Roman" panose="02020603050405020304" pitchFamily="18" charset="0"/>
                          <a:cs typeface="Times New Roman" panose="02020603050405020304" pitchFamily="18" charset="0"/>
                        </a:rPr>
                        <a:t>第</a:t>
                      </a:r>
                      <a:r>
                        <a:rPr lang="en-US" altLang="zh-CN" dirty="0">
                          <a:solidFill>
                            <a:srgbClr val="000000"/>
                          </a:solidFill>
                          <a:latin typeface="Times New Roman" panose="02020603050405020304" pitchFamily="18" charset="0"/>
                          <a:cs typeface="Times New Roman" panose="02020603050405020304" pitchFamily="18" charset="0"/>
                        </a:rPr>
                        <a:t>3</a:t>
                      </a:r>
                      <a:r>
                        <a:rPr lang="zh-CN" altLang="en-US" dirty="0">
                          <a:solidFill>
                            <a:srgbClr val="000000"/>
                          </a:solidFill>
                          <a:latin typeface="Times New Roman" panose="02020603050405020304" pitchFamily="18" charset="0"/>
                          <a:cs typeface="Times New Roman" panose="02020603050405020304" pitchFamily="18" charset="0"/>
                        </a:rPr>
                        <a:t>级</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r>
              <a:tr h="372764">
                <a:tc>
                  <a:txBody>
                    <a:bodyPr/>
                    <a:lstStyle/>
                    <a:p>
                      <a:pPr algn="ctr"/>
                      <a:r>
                        <a:rPr lang="zh-CN" altLang="en-US" dirty="0">
                          <a:solidFill>
                            <a:srgbClr val="000000"/>
                          </a:solidFill>
                          <a:latin typeface="Times New Roman" panose="02020603050405020304" pitchFamily="18" charset="0"/>
                          <a:cs typeface="Times New Roman" panose="02020603050405020304" pitchFamily="18" charset="0"/>
                        </a:rPr>
                        <a:t>第</a:t>
                      </a:r>
                      <a:r>
                        <a:rPr lang="en-US" altLang="zh-CN" dirty="0">
                          <a:solidFill>
                            <a:srgbClr val="000000"/>
                          </a:solidFill>
                          <a:latin typeface="Times New Roman" panose="02020603050405020304" pitchFamily="18" charset="0"/>
                          <a:cs typeface="Times New Roman" panose="02020603050405020304" pitchFamily="18" charset="0"/>
                        </a:rPr>
                        <a:t>4</a:t>
                      </a:r>
                      <a:r>
                        <a:rPr lang="zh-CN" altLang="en-US" dirty="0">
                          <a:solidFill>
                            <a:srgbClr val="000000"/>
                          </a:solidFill>
                          <a:latin typeface="Times New Roman" panose="02020603050405020304" pitchFamily="18" charset="0"/>
                          <a:cs typeface="Times New Roman" panose="02020603050405020304" pitchFamily="18" charset="0"/>
                        </a:rPr>
                        <a:t>级</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【0423-04】</a:t>
            </a:r>
            <a:endParaRPr lang="zh-CN" altLang="en-US" dirty="0"/>
          </a:p>
        </p:txBody>
      </p:sp>
      <p:sp>
        <p:nvSpPr>
          <p:cNvPr id="3" name="内容占位符 2"/>
          <p:cNvSpPr>
            <a:spLocks noGrp="1"/>
          </p:cNvSpPr>
          <p:nvPr>
            <p:ph idx="1"/>
          </p:nvPr>
        </p:nvSpPr>
        <p:spPr>
          <a:xfrm>
            <a:off x="27710" y="1022350"/>
            <a:ext cx="9079345" cy="5461577"/>
          </a:xfrm>
        </p:spPr>
        <p:txBody>
          <a:bodyPr/>
          <a:lstStyle/>
          <a:p>
            <a:r>
              <a:rPr lang="zh-CN" altLang="zh-CN" sz="2400" dirty="0"/>
              <a:t>设中断级屏蔽位“</a:t>
            </a:r>
            <a:r>
              <a:rPr lang="en-US" altLang="zh-CN" sz="2400" dirty="0"/>
              <a:t>1</a:t>
            </a:r>
            <a:r>
              <a:rPr lang="zh-CN" altLang="zh-CN" sz="2400" dirty="0"/>
              <a:t>”对应于开放，“</a:t>
            </a:r>
            <a:r>
              <a:rPr lang="en-US" altLang="zh-CN" sz="2400" dirty="0"/>
              <a:t>0</a:t>
            </a:r>
            <a:r>
              <a:rPr lang="zh-CN" altLang="zh-CN" sz="2400" dirty="0"/>
              <a:t>”对应于屏蔽，各级中断处理程序的中断级屏蔽设置如下表所示。</a:t>
            </a:r>
            <a:endParaRPr lang="en-US" altLang="zh-CN" sz="2400" dirty="0"/>
          </a:p>
          <a:p>
            <a:endParaRPr lang="en-US" altLang="zh-CN" dirty="0"/>
          </a:p>
          <a:p>
            <a:endParaRPr lang="en-US" altLang="zh-CN" dirty="0"/>
          </a:p>
          <a:p>
            <a:endParaRPr lang="en-US" altLang="zh-CN" dirty="0"/>
          </a:p>
          <a:p>
            <a:endParaRPr lang="en-US" altLang="zh-CN" dirty="0"/>
          </a:p>
          <a:p>
            <a:pPr marL="0" indent="0">
              <a:buNone/>
            </a:pPr>
            <a:r>
              <a:rPr lang="zh-CN" altLang="en-US" sz="2000" dirty="0"/>
              <a:t>问题：</a:t>
            </a:r>
            <a:endParaRPr lang="en-US" altLang="zh-CN" sz="2000" dirty="0"/>
          </a:p>
          <a:p>
            <a:pPr marL="0" lvl="0" indent="0">
              <a:buNone/>
            </a:pPr>
            <a:r>
              <a:rPr lang="en-US" altLang="zh-CN" sz="2000" dirty="0"/>
              <a:t>(1)</a:t>
            </a:r>
            <a:r>
              <a:rPr lang="zh-CN" altLang="zh-CN" sz="2000" dirty="0"/>
              <a:t>当中断响应优先次序为</a:t>
            </a:r>
            <a:r>
              <a:rPr lang="en-US" altLang="zh-CN" sz="2000" dirty="0"/>
              <a:t>1-&gt;2-&gt;3-&gt;4</a:t>
            </a:r>
            <a:r>
              <a:rPr lang="zh-CN" altLang="zh-CN" sz="2000" dirty="0"/>
              <a:t>时，中断处理次序是什么？</a:t>
            </a:r>
            <a:endParaRPr lang="en-US" altLang="zh-CN" sz="2000" dirty="0"/>
          </a:p>
          <a:p>
            <a:pPr marL="0" lvl="0" indent="0">
              <a:buNone/>
            </a:pPr>
            <a:r>
              <a:rPr lang="en-US" altLang="zh-CN" sz="2000" dirty="0">
                <a:solidFill>
                  <a:srgbClr val="FF0000"/>
                </a:solidFill>
              </a:rPr>
              <a:t>【</a:t>
            </a:r>
            <a:r>
              <a:rPr lang="zh-CN" altLang="en-US" sz="2000" dirty="0">
                <a:solidFill>
                  <a:srgbClr val="FF0000"/>
                </a:solidFill>
              </a:rPr>
              <a:t>解答</a:t>
            </a:r>
            <a:r>
              <a:rPr lang="en-US" altLang="zh-CN" sz="2000" dirty="0">
                <a:solidFill>
                  <a:srgbClr val="FF0000"/>
                </a:solidFill>
              </a:rPr>
              <a:t>】</a:t>
            </a:r>
            <a:endParaRPr lang="en-US" altLang="zh-CN" sz="2000" dirty="0">
              <a:solidFill>
                <a:srgbClr val="FF0000"/>
              </a:solidFill>
            </a:endParaRPr>
          </a:p>
          <a:p>
            <a:pPr marL="0" indent="0">
              <a:buNone/>
            </a:pPr>
            <a:r>
              <a:rPr lang="en-US" altLang="zh-CN" sz="2000" dirty="0"/>
              <a:t>(1)</a:t>
            </a:r>
            <a:r>
              <a:rPr lang="zh-CN" altLang="zh-CN" sz="2000" dirty="0"/>
              <a:t>当中断响应优先次序为</a:t>
            </a:r>
            <a:r>
              <a:rPr lang="en-US" altLang="zh-CN" sz="2000" dirty="0"/>
              <a:t>1-&gt;2-&gt;3-&gt;4</a:t>
            </a:r>
            <a:r>
              <a:rPr lang="zh-CN" altLang="zh-CN" sz="2000" dirty="0"/>
              <a:t>时，中断处理次序是</a:t>
            </a:r>
            <a:r>
              <a:rPr lang="en-US" altLang="zh-CN" sz="2000" dirty="0">
                <a:latin typeface="Times New Roman" panose="02020603050405020304" pitchFamily="18" charset="0"/>
                <a:cs typeface="Times New Roman" panose="02020603050405020304" pitchFamily="18" charset="0"/>
              </a:rPr>
              <a:t>1-&gt;3-&gt;4-&gt;2</a:t>
            </a:r>
            <a:endParaRPr lang="en-US" altLang="zh-CN" sz="2000" dirty="0">
              <a:latin typeface="Times New Roman" panose="02020603050405020304" pitchFamily="18" charset="0"/>
              <a:cs typeface="Times New Roman" panose="02020603050405020304" pitchFamily="18" charset="0"/>
            </a:endParaRPr>
          </a:p>
          <a:p>
            <a:pPr marL="0" lvl="0" indent="0">
              <a:buNone/>
            </a:pPr>
            <a:endParaRPr lang="en-US" altLang="zh-CN" sz="2000" dirty="0"/>
          </a:p>
          <a:p>
            <a:pPr marL="0" lvl="0" indent="0">
              <a:buNone/>
            </a:pPr>
            <a:r>
              <a:rPr lang="zh-CN" altLang="en-US" sz="2000" dirty="0"/>
              <a:t>解析：第</a:t>
            </a:r>
            <a:r>
              <a:rPr lang="en-US" altLang="zh-CN" sz="2000" dirty="0"/>
              <a:t>1</a:t>
            </a:r>
            <a:r>
              <a:rPr lang="zh-CN" altLang="en-US" sz="2000" dirty="0"/>
              <a:t>级中断屏蔽位</a:t>
            </a:r>
            <a:r>
              <a:rPr lang="en-US" altLang="zh-CN" sz="2000" dirty="0"/>
              <a:t>0000</a:t>
            </a:r>
            <a:r>
              <a:rPr lang="zh-CN" altLang="en-US" sz="2000" dirty="0"/>
              <a:t>，说明第</a:t>
            </a:r>
            <a:r>
              <a:rPr lang="en-US" altLang="zh-CN" sz="2000" dirty="0"/>
              <a:t>1</a:t>
            </a:r>
            <a:r>
              <a:rPr lang="zh-CN" altLang="en-US" sz="2000" dirty="0"/>
              <a:t>级对第</a:t>
            </a:r>
            <a:r>
              <a:rPr lang="en-US" altLang="zh-CN" sz="2000" dirty="0"/>
              <a:t>1</a:t>
            </a:r>
            <a:r>
              <a:rPr lang="zh-CN" altLang="en-US" sz="2000" dirty="0"/>
              <a:t>、</a:t>
            </a:r>
            <a:r>
              <a:rPr lang="en-US" altLang="zh-CN" sz="2000" dirty="0"/>
              <a:t>2</a:t>
            </a:r>
            <a:r>
              <a:rPr lang="zh-CN" altLang="en-US" sz="2000" dirty="0"/>
              <a:t>、</a:t>
            </a:r>
            <a:r>
              <a:rPr lang="en-US" altLang="zh-CN" sz="2000" dirty="0"/>
              <a:t>3</a:t>
            </a:r>
            <a:r>
              <a:rPr lang="zh-CN" altLang="en-US" sz="2000" dirty="0"/>
              <a:t>、</a:t>
            </a:r>
            <a:r>
              <a:rPr lang="en-US" altLang="zh-CN" sz="2000" dirty="0"/>
              <a:t>4</a:t>
            </a:r>
            <a:r>
              <a:rPr lang="zh-CN" altLang="en-US" sz="2000" dirty="0"/>
              <a:t>级都屏蔽，所以中断处理优先级最高，因此排在第</a:t>
            </a:r>
            <a:r>
              <a:rPr lang="en-US" altLang="zh-CN" sz="2000" dirty="0"/>
              <a:t>1</a:t>
            </a:r>
            <a:r>
              <a:rPr lang="zh-CN" altLang="en-US" sz="2000" dirty="0"/>
              <a:t>位。第</a:t>
            </a:r>
            <a:r>
              <a:rPr lang="en-US" altLang="zh-CN" sz="2000" dirty="0"/>
              <a:t>2-4</a:t>
            </a:r>
            <a:r>
              <a:rPr lang="zh-CN" altLang="en-US" sz="2000" dirty="0"/>
              <a:t>级依次类推。</a:t>
            </a:r>
            <a:endParaRPr lang="zh-CN" altLang="zh-CN" sz="2000" dirty="0"/>
          </a:p>
        </p:txBody>
      </p:sp>
      <p:graphicFrame>
        <p:nvGraphicFramePr>
          <p:cNvPr id="4" name="表格 3"/>
          <p:cNvGraphicFramePr>
            <a:graphicFrameLocks noGrp="1"/>
          </p:cNvGraphicFramePr>
          <p:nvPr/>
        </p:nvGraphicFramePr>
        <p:xfrm>
          <a:off x="1596093" y="1865751"/>
          <a:ext cx="6107690" cy="2236584"/>
        </p:xfrm>
        <a:graphic>
          <a:graphicData uri="http://schemas.openxmlformats.org/drawingml/2006/table">
            <a:tbl>
              <a:tblPr firstRow="1" bandRow="1">
                <a:tableStyleId>{5C22544A-7EE6-4342-B048-85BDC9FD1C3A}</a:tableStyleId>
              </a:tblPr>
              <a:tblGrid>
                <a:gridCol w="1221538"/>
                <a:gridCol w="1221538"/>
                <a:gridCol w="1221538"/>
                <a:gridCol w="1221538"/>
                <a:gridCol w="1221538"/>
              </a:tblGrid>
              <a:tr h="372764">
                <a:tc rowSpan="2">
                  <a:txBody>
                    <a:bodyPr/>
                    <a:lstStyle/>
                    <a:p>
                      <a:pPr algn="ctr"/>
                      <a:r>
                        <a:rPr lang="zh-CN" altLang="en-US" dirty="0">
                          <a:solidFill>
                            <a:schemeClr val="bg1"/>
                          </a:solidFill>
                          <a:latin typeface="Times New Roman" panose="02020603050405020304" pitchFamily="18" charset="0"/>
                          <a:cs typeface="Times New Roman" panose="02020603050405020304" pitchFamily="18" charset="0"/>
                        </a:rPr>
                        <a:t>中断处理程序级别</a:t>
                      </a:r>
                      <a:endParaRPr lang="zh-CN" altLang="en-US" dirty="0">
                        <a:solidFill>
                          <a:schemeClr val="bg1"/>
                        </a:solidFill>
                        <a:latin typeface="Times New Roman" panose="02020603050405020304" pitchFamily="18" charset="0"/>
                        <a:cs typeface="Times New Roman" panose="02020603050405020304" pitchFamily="18" charset="0"/>
                      </a:endParaRPr>
                    </a:p>
                  </a:txBody>
                  <a:tcPr/>
                </a:tc>
                <a:tc gridSpan="4">
                  <a:txBody>
                    <a:bodyPr/>
                    <a:lstStyle/>
                    <a:p>
                      <a:pPr algn="ctr"/>
                      <a:r>
                        <a:rPr lang="zh-CN" altLang="en-US" dirty="0">
                          <a:solidFill>
                            <a:schemeClr val="bg1"/>
                          </a:solidFill>
                          <a:latin typeface="Times New Roman" panose="02020603050405020304" pitchFamily="18" charset="0"/>
                          <a:cs typeface="Times New Roman" panose="02020603050405020304" pitchFamily="18" charset="0"/>
                        </a:rPr>
                        <a:t>中断级屏蔽位</a:t>
                      </a:r>
                      <a:endParaRPr lang="zh-CN" altLang="en-US" dirty="0">
                        <a:solidFill>
                          <a:schemeClr val="bg1"/>
                        </a:solidFill>
                        <a:latin typeface="Times New Roman" panose="02020603050405020304" pitchFamily="18" charset="0"/>
                        <a:cs typeface="Times New Roman" panose="02020603050405020304" pitchFamily="18" charset="0"/>
                      </a:endParaRPr>
                    </a:p>
                  </a:txBody>
                  <a:tcPr anchor="ctr"/>
                </a:tc>
                <a:tc hMerge="1">
                  <a:tcPr/>
                </a:tc>
                <a:tc hMerge="1">
                  <a:tcPr/>
                </a:tc>
                <a:tc hMerge="1">
                  <a:tcPr/>
                </a:tc>
              </a:tr>
              <a:tr h="372764">
                <a:tc vMerge="1">
                  <a:tcPr/>
                </a:tc>
                <a:tc>
                  <a:txBody>
                    <a:bodyPr/>
                    <a:lstStyle/>
                    <a:p>
                      <a:pPr algn="ctr"/>
                      <a:r>
                        <a:rPr lang="zh-CN" altLang="en-US" dirty="0">
                          <a:solidFill>
                            <a:schemeClr val="bg1"/>
                          </a:solidFill>
                          <a:latin typeface="Times New Roman" panose="02020603050405020304" pitchFamily="18" charset="0"/>
                          <a:cs typeface="Times New Roman" panose="02020603050405020304" pitchFamily="18" charset="0"/>
                        </a:rPr>
                        <a:t>第</a:t>
                      </a:r>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级</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92CC"/>
                    </a:solidFill>
                  </a:tcPr>
                </a:tc>
                <a:tc>
                  <a:txBody>
                    <a:bodyPr/>
                    <a:lstStyle/>
                    <a:p>
                      <a:pPr algn="ctr"/>
                      <a:r>
                        <a:rPr lang="zh-CN" altLang="en-US" dirty="0">
                          <a:solidFill>
                            <a:schemeClr val="bg1"/>
                          </a:solidFill>
                          <a:latin typeface="Times New Roman" panose="02020603050405020304" pitchFamily="18" charset="0"/>
                          <a:cs typeface="Times New Roman" panose="02020603050405020304" pitchFamily="18" charset="0"/>
                        </a:rPr>
                        <a:t>第</a:t>
                      </a:r>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级</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92CC"/>
                    </a:solidFill>
                  </a:tcPr>
                </a:tc>
                <a:tc>
                  <a:txBody>
                    <a:bodyPr/>
                    <a:lstStyle/>
                    <a:p>
                      <a:pPr algn="ctr"/>
                      <a:r>
                        <a:rPr lang="zh-CN" altLang="en-US" dirty="0">
                          <a:solidFill>
                            <a:schemeClr val="bg1"/>
                          </a:solidFill>
                          <a:latin typeface="Times New Roman" panose="02020603050405020304" pitchFamily="18" charset="0"/>
                          <a:cs typeface="Times New Roman" panose="02020603050405020304" pitchFamily="18" charset="0"/>
                        </a:rPr>
                        <a:t>第</a:t>
                      </a:r>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级</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92CC"/>
                    </a:solidFill>
                  </a:tcPr>
                </a:tc>
                <a:tc>
                  <a:txBody>
                    <a:bodyPr/>
                    <a:lstStyle/>
                    <a:p>
                      <a:pPr algn="ctr"/>
                      <a:r>
                        <a:rPr lang="zh-CN" altLang="en-US" dirty="0">
                          <a:solidFill>
                            <a:schemeClr val="bg1"/>
                          </a:solidFill>
                          <a:latin typeface="Times New Roman" panose="02020603050405020304" pitchFamily="18" charset="0"/>
                          <a:cs typeface="Times New Roman" panose="02020603050405020304" pitchFamily="18" charset="0"/>
                        </a:rPr>
                        <a:t>第</a:t>
                      </a:r>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级</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92CC"/>
                    </a:solidFill>
                  </a:tcPr>
                </a:tc>
              </a:tr>
              <a:tr h="372764">
                <a:tc>
                  <a:txBody>
                    <a:bodyPr/>
                    <a:lstStyle/>
                    <a:p>
                      <a:pPr algn="ctr"/>
                      <a:r>
                        <a:rPr lang="zh-CN" altLang="en-US" dirty="0">
                          <a:solidFill>
                            <a:srgbClr val="000000"/>
                          </a:solidFill>
                          <a:latin typeface="Times New Roman" panose="02020603050405020304" pitchFamily="18" charset="0"/>
                          <a:cs typeface="Times New Roman" panose="02020603050405020304" pitchFamily="18" charset="0"/>
                        </a:rPr>
                        <a:t>第</a:t>
                      </a:r>
                      <a:r>
                        <a:rPr lang="en-US" altLang="zh-CN" dirty="0">
                          <a:solidFill>
                            <a:srgbClr val="000000"/>
                          </a:solidFill>
                          <a:latin typeface="Times New Roman" panose="02020603050405020304" pitchFamily="18" charset="0"/>
                          <a:cs typeface="Times New Roman" panose="02020603050405020304" pitchFamily="18" charset="0"/>
                        </a:rPr>
                        <a:t>1</a:t>
                      </a:r>
                      <a:r>
                        <a:rPr lang="zh-CN" altLang="en-US" dirty="0">
                          <a:solidFill>
                            <a:srgbClr val="000000"/>
                          </a:solidFill>
                          <a:latin typeface="Times New Roman" panose="02020603050405020304" pitchFamily="18" charset="0"/>
                          <a:cs typeface="Times New Roman" panose="02020603050405020304" pitchFamily="18" charset="0"/>
                        </a:rPr>
                        <a:t>级</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r>
              <a:tr h="372764">
                <a:tc>
                  <a:txBody>
                    <a:bodyPr/>
                    <a:lstStyle/>
                    <a:p>
                      <a:pPr algn="ctr"/>
                      <a:r>
                        <a:rPr lang="zh-CN" altLang="en-US" dirty="0">
                          <a:solidFill>
                            <a:srgbClr val="000000"/>
                          </a:solidFill>
                          <a:latin typeface="Times New Roman" panose="02020603050405020304" pitchFamily="18" charset="0"/>
                          <a:cs typeface="Times New Roman" panose="02020603050405020304" pitchFamily="18" charset="0"/>
                        </a:rPr>
                        <a:t>第</a:t>
                      </a:r>
                      <a:r>
                        <a:rPr lang="en-US" altLang="zh-CN" dirty="0">
                          <a:solidFill>
                            <a:srgbClr val="000000"/>
                          </a:solidFill>
                          <a:latin typeface="Times New Roman" panose="02020603050405020304" pitchFamily="18" charset="0"/>
                          <a:cs typeface="Times New Roman" panose="02020603050405020304" pitchFamily="18" charset="0"/>
                        </a:rPr>
                        <a:t>2</a:t>
                      </a:r>
                      <a:r>
                        <a:rPr lang="zh-CN" altLang="en-US" dirty="0">
                          <a:solidFill>
                            <a:srgbClr val="000000"/>
                          </a:solidFill>
                          <a:latin typeface="Times New Roman" panose="02020603050405020304" pitchFamily="18" charset="0"/>
                          <a:cs typeface="Times New Roman" panose="02020603050405020304" pitchFamily="18" charset="0"/>
                        </a:rPr>
                        <a:t>级</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r>
              <a:tr h="372764">
                <a:tc>
                  <a:txBody>
                    <a:bodyPr/>
                    <a:lstStyle/>
                    <a:p>
                      <a:pPr algn="ctr"/>
                      <a:r>
                        <a:rPr lang="zh-CN" altLang="en-US" dirty="0">
                          <a:solidFill>
                            <a:srgbClr val="000000"/>
                          </a:solidFill>
                          <a:latin typeface="Times New Roman" panose="02020603050405020304" pitchFamily="18" charset="0"/>
                          <a:cs typeface="Times New Roman" panose="02020603050405020304" pitchFamily="18" charset="0"/>
                        </a:rPr>
                        <a:t>第</a:t>
                      </a:r>
                      <a:r>
                        <a:rPr lang="en-US" altLang="zh-CN" dirty="0">
                          <a:solidFill>
                            <a:srgbClr val="000000"/>
                          </a:solidFill>
                          <a:latin typeface="Times New Roman" panose="02020603050405020304" pitchFamily="18" charset="0"/>
                          <a:cs typeface="Times New Roman" panose="02020603050405020304" pitchFamily="18" charset="0"/>
                        </a:rPr>
                        <a:t>3</a:t>
                      </a:r>
                      <a:r>
                        <a:rPr lang="zh-CN" altLang="en-US" dirty="0">
                          <a:solidFill>
                            <a:srgbClr val="000000"/>
                          </a:solidFill>
                          <a:latin typeface="Times New Roman" panose="02020603050405020304" pitchFamily="18" charset="0"/>
                          <a:cs typeface="Times New Roman" panose="02020603050405020304" pitchFamily="18" charset="0"/>
                        </a:rPr>
                        <a:t>级</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r>
              <a:tr h="372764">
                <a:tc>
                  <a:txBody>
                    <a:bodyPr/>
                    <a:lstStyle/>
                    <a:p>
                      <a:pPr algn="ctr"/>
                      <a:r>
                        <a:rPr lang="zh-CN" altLang="en-US" dirty="0">
                          <a:solidFill>
                            <a:srgbClr val="000000"/>
                          </a:solidFill>
                          <a:latin typeface="Times New Roman" panose="02020603050405020304" pitchFamily="18" charset="0"/>
                          <a:cs typeface="Times New Roman" panose="02020603050405020304" pitchFamily="18" charset="0"/>
                        </a:rPr>
                        <a:t>第</a:t>
                      </a:r>
                      <a:r>
                        <a:rPr lang="en-US" altLang="zh-CN" dirty="0">
                          <a:solidFill>
                            <a:srgbClr val="000000"/>
                          </a:solidFill>
                          <a:latin typeface="Times New Roman" panose="02020603050405020304" pitchFamily="18" charset="0"/>
                          <a:cs typeface="Times New Roman" panose="02020603050405020304" pitchFamily="18" charset="0"/>
                        </a:rPr>
                        <a:t>4</a:t>
                      </a:r>
                      <a:r>
                        <a:rPr lang="zh-CN" altLang="en-US" dirty="0">
                          <a:solidFill>
                            <a:srgbClr val="000000"/>
                          </a:solidFill>
                          <a:latin typeface="Times New Roman" panose="02020603050405020304" pitchFamily="18" charset="0"/>
                          <a:cs typeface="Times New Roman" panose="02020603050405020304" pitchFamily="18" charset="0"/>
                        </a:rPr>
                        <a:t>级</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【0423-04】</a:t>
            </a:r>
            <a:endParaRPr lang="zh-CN" altLang="en-US" dirty="0"/>
          </a:p>
        </p:txBody>
      </p:sp>
      <p:sp>
        <p:nvSpPr>
          <p:cNvPr id="3" name="内容占位符 2"/>
          <p:cNvSpPr>
            <a:spLocks noGrp="1"/>
          </p:cNvSpPr>
          <p:nvPr>
            <p:ph idx="1"/>
          </p:nvPr>
        </p:nvSpPr>
        <p:spPr>
          <a:xfrm>
            <a:off x="27711" y="850900"/>
            <a:ext cx="3537526" cy="5627832"/>
          </a:xfrm>
        </p:spPr>
        <p:txBody>
          <a:bodyPr/>
          <a:lstStyle/>
          <a:p>
            <a:pPr marL="0" indent="0" algn="just">
              <a:buNone/>
            </a:pPr>
            <a:r>
              <a:rPr lang="zh-CN" altLang="zh-CN" sz="2000" dirty="0">
                <a:latin typeface="Times New Roman" panose="02020603050405020304" pitchFamily="18" charset="0"/>
                <a:cs typeface="Times New Roman" panose="02020603050405020304" pitchFamily="18" charset="0"/>
              </a:rPr>
              <a:t>设中断级屏蔽位“</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”对应于开放，“</a:t>
            </a:r>
            <a:r>
              <a:rPr lang="en-US" altLang="zh-CN" sz="2000" dirty="0">
                <a:latin typeface="Times New Roman" panose="02020603050405020304" pitchFamily="18" charset="0"/>
                <a:cs typeface="Times New Roman" panose="02020603050405020304" pitchFamily="18" charset="0"/>
              </a:rPr>
              <a:t>0</a:t>
            </a:r>
            <a:r>
              <a:rPr lang="zh-CN" altLang="zh-CN" sz="2000" dirty="0">
                <a:latin typeface="Times New Roman" panose="02020603050405020304" pitchFamily="18" charset="0"/>
                <a:cs typeface="Times New Roman" panose="02020603050405020304" pitchFamily="18" charset="0"/>
              </a:rPr>
              <a:t>”对应于屏蔽，各级中断处理程序的中断级屏蔽设置如下表所示。</a:t>
            </a:r>
            <a:endParaRPr lang="en-US" altLang="zh-CN" sz="2000" dirty="0">
              <a:latin typeface="Times New Roman" panose="02020603050405020304" pitchFamily="18" charset="0"/>
              <a:cs typeface="Times New Roman" panose="02020603050405020304" pitchFamily="18" charset="0"/>
            </a:endParaRPr>
          </a:p>
          <a:p>
            <a:pPr marL="0" lvl="0" indent="0" algn="just">
              <a:buNone/>
            </a:pP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当中断响应优先次序为</a:t>
            </a:r>
            <a:endParaRPr lang="en-US" altLang="zh-CN" sz="2000" dirty="0">
              <a:latin typeface="Times New Roman" panose="02020603050405020304" pitchFamily="18" charset="0"/>
              <a:cs typeface="Times New Roman" panose="02020603050405020304" pitchFamily="18" charset="0"/>
            </a:endParaRPr>
          </a:p>
          <a:p>
            <a:pPr marL="0" lvl="0" indent="0" algn="just">
              <a:buNone/>
            </a:pPr>
            <a:r>
              <a:rPr lang="en-US" altLang="zh-CN" sz="2000" dirty="0">
                <a:solidFill>
                  <a:srgbClr val="FF0000"/>
                </a:solidFill>
                <a:latin typeface="Times New Roman" panose="02020603050405020304" pitchFamily="18" charset="0"/>
                <a:cs typeface="Times New Roman" panose="02020603050405020304" pitchFamily="18" charset="0"/>
              </a:rPr>
              <a:t>1-&gt;2-&gt;3-&gt;4</a:t>
            </a:r>
            <a:r>
              <a:rPr lang="zh-CN" altLang="zh-CN" sz="2000" dirty="0">
                <a:latin typeface="Times New Roman" panose="02020603050405020304" pitchFamily="18" charset="0"/>
                <a:cs typeface="Times New Roman" panose="02020603050405020304" pitchFamily="18" charset="0"/>
              </a:rPr>
              <a:t>时，中断处理次序是</a:t>
            </a:r>
            <a:r>
              <a:rPr lang="en-US" altLang="zh-CN" sz="2000" dirty="0">
                <a:solidFill>
                  <a:srgbClr val="FF0000"/>
                </a:solidFill>
                <a:latin typeface="Times New Roman" panose="02020603050405020304" pitchFamily="18" charset="0"/>
                <a:cs typeface="Times New Roman" panose="02020603050405020304" pitchFamily="18" charset="0"/>
              </a:rPr>
              <a:t>1-&gt;3-&gt;4-&gt;2</a:t>
            </a:r>
            <a:endParaRPr lang="zh-CN" altLang="zh-CN" sz="2000" dirty="0">
              <a:solidFill>
                <a:srgbClr val="FF0000"/>
              </a:solidFill>
              <a:latin typeface="Times New Roman" panose="02020603050405020304" pitchFamily="18" charset="0"/>
              <a:cs typeface="Times New Roman" panose="02020603050405020304" pitchFamily="18" charset="0"/>
            </a:endParaRPr>
          </a:p>
          <a:p>
            <a:pPr marL="0" lvl="0" indent="0" algn="just">
              <a:buNone/>
            </a:pP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设所有的中断处理都各需</a:t>
            </a: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个单位时间，中断响应和中断返回时间相对中断处理时间少很多。当机器正在运行用户程序时，同时发生第</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级中断请求，过</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个单位时间后，又同时发生第</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4</a:t>
            </a:r>
            <a:r>
              <a:rPr lang="zh-CN" altLang="zh-CN" sz="2000" dirty="0">
                <a:latin typeface="Times New Roman" panose="02020603050405020304" pitchFamily="18" charset="0"/>
                <a:cs typeface="Times New Roman" panose="02020603050405020304" pitchFamily="18" charset="0"/>
              </a:rPr>
              <a:t>级中断请求，试画出程序运行过程示意图。</a:t>
            </a:r>
            <a:endParaRPr lang="en-US" altLang="zh-CN" sz="2000" dirty="0">
              <a:latin typeface="Times New Roman" panose="02020603050405020304" pitchFamily="18" charset="0"/>
              <a:cs typeface="Times New Roman" panose="02020603050405020304" pitchFamily="18" charset="0"/>
            </a:endParaRPr>
          </a:p>
        </p:txBody>
      </p:sp>
      <p:sp>
        <p:nvSpPr>
          <p:cNvPr id="5" name="矩形 4"/>
          <p:cNvSpPr/>
          <p:nvPr/>
        </p:nvSpPr>
        <p:spPr bwMode="auto">
          <a:xfrm>
            <a:off x="3019570" y="1233561"/>
            <a:ext cx="5948218" cy="60483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dirty="0">
                <a:solidFill>
                  <a:srgbClr val="000000"/>
                </a:solidFill>
              </a:rPr>
              <a:t>                                                            中断处理程序       </a:t>
            </a:r>
            <a:endParaRPr lang="en-US" altLang="zh-CN" dirty="0">
              <a:solidFill>
                <a:srgbClr val="000000"/>
              </a:solidFill>
            </a:endParaRPr>
          </a:p>
          <a:p>
            <a:pPr marL="0" marR="0" indent="0" algn="r" defTabSz="914400" rtl="0" eaLnBrk="0" fontAlgn="base" latinLnBrk="0" hangingPunct="0">
              <a:lnSpc>
                <a:spcPct val="100000"/>
              </a:lnSpc>
              <a:spcBef>
                <a:spcPct val="0"/>
              </a:spcBef>
              <a:spcAft>
                <a:spcPct val="0"/>
              </a:spcAft>
              <a:buClrTx/>
              <a:buSzTx/>
              <a:buFontTx/>
              <a:buNone/>
            </a:pPr>
            <a:r>
              <a:rPr lang="zh-CN" altLang="en-US" u="sng" dirty="0">
                <a:solidFill>
                  <a:srgbClr val="000000"/>
                </a:solidFill>
              </a:rPr>
              <a:t>中断请求</a:t>
            </a:r>
            <a:r>
              <a:rPr lang="zh-CN" altLang="en-US" dirty="0">
                <a:solidFill>
                  <a:srgbClr val="000000"/>
                </a:solidFill>
              </a:rPr>
              <a:t>        </a:t>
            </a:r>
            <a:r>
              <a:rPr lang="zh-CN" altLang="en-US" u="sng" dirty="0">
                <a:solidFill>
                  <a:srgbClr val="000000"/>
                </a:solidFill>
              </a:rPr>
              <a:t>用户程序 </a:t>
            </a:r>
            <a:r>
              <a:rPr lang="zh-CN" altLang="en-US" dirty="0">
                <a:solidFill>
                  <a:srgbClr val="000000"/>
                </a:solidFill>
              </a:rPr>
              <a:t>        </a:t>
            </a:r>
            <a:r>
              <a:rPr lang="zh-CN" altLang="en-US" u="sng" dirty="0">
                <a:solidFill>
                  <a:srgbClr val="000000"/>
                </a:solidFill>
              </a:rPr>
              <a:t> </a:t>
            </a:r>
            <a:r>
              <a:rPr lang="en-US" altLang="zh-CN" u="sng" dirty="0">
                <a:solidFill>
                  <a:srgbClr val="000000"/>
                </a:solidFill>
              </a:rPr>
              <a:t>1 </a:t>
            </a:r>
            <a:r>
              <a:rPr lang="en-US" altLang="zh-CN" dirty="0">
                <a:solidFill>
                  <a:srgbClr val="000000"/>
                </a:solidFill>
              </a:rPr>
              <a:t>         </a:t>
            </a:r>
            <a:r>
              <a:rPr lang="en-US" altLang="zh-CN" u="sng" dirty="0">
                <a:solidFill>
                  <a:srgbClr val="000000"/>
                </a:solidFill>
              </a:rPr>
              <a:t> 2 </a:t>
            </a:r>
            <a:r>
              <a:rPr lang="en-US" altLang="zh-CN" dirty="0">
                <a:solidFill>
                  <a:srgbClr val="000000"/>
                </a:solidFill>
              </a:rPr>
              <a:t>        </a:t>
            </a:r>
            <a:r>
              <a:rPr lang="en-US" altLang="zh-CN" u="sng" dirty="0">
                <a:solidFill>
                  <a:srgbClr val="000000"/>
                </a:solidFill>
              </a:rPr>
              <a:t> 3 </a:t>
            </a:r>
            <a:r>
              <a:rPr lang="en-US" altLang="zh-CN" dirty="0">
                <a:solidFill>
                  <a:srgbClr val="000000"/>
                </a:solidFill>
              </a:rPr>
              <a:t>         </a:t>
            </a:r>
            <a:r>
              <a:rPr lang="en-US" altLang="zh-CN" u="sng" dirty="0">
                <a:solidFill>
                  <a:srgbClr val="000000"/>
                </a:solidFill>
              </a:rPr>
              <a:t> 4 </a:t>
            </a:r>
            <a:endParaRPr kumimoji="0" lang="zh-CN" altLang="en-US" sz="1800" b="0" i="0" u="sng" strike="noStrike" cap="none" normalizeH="0" baseline="0" dirty="0">
              <a:ln>
                <a:noFill/>
              </a:ln>
              <a:solidFill>
                <a:srgbClr val="000000"/>
              </a:solidFill>
              <a:effectLst/>
            </a:endParaRPr>
          </a:p>
        </p:txBody>
      </p:sp>
      <p:cxnSp>
        <p:nvCxnSpPr>
          <p:cNvPr id="7" name="直接连接符 6"/>
          <p:cNvCxnSpPr/>
          <p:nvPr/>
        </p:nvCxnSpPr>
        <p:spPr bwMode="auto">
          <a:xfrm>
            <a:off x="5684910" y="1838397"/>
            <a:ext cx="0" cy="442985"/>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5684910" y="2281382"/>
            <a:ext cx="1728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文本框 10"/>
          <p:cNvSpPr txBox="1"/>
          <p:nvPr/>
        </p:nvSpPr>
        <p:spPr>
          <a:xfrm>
            <a:off x="3918361" y="2076055"/>
            <a:ext cx="646331" cy="369332"/>
          </a:xfrm>
          <a:prstGeom prst="rect">
            <a:avLst/>
          </a:prstGeom>
          <a:noFill/>
        </p:spPr>
        <p:txBody>
          <a:bodyPr wrap="none" rtlCol="0">
            <a:spAutoFit/>
          </a:bodyPr>
          <a:lstStyle/>
          <a:p>
            <a:r>
              <a:rPr lang="zh-CN" altLang="en-US" dirty="0">
                <a:solidFill>
                  <a:srgbClr val="FF0000"/>
                </a:solidFill>
                <a:latin typeface="等线" panose="02010600030101010101" charset="-122"/>
                <a:ea typeface="等线" panose="02010600030101010101" charset="-122"/>
              </a:rPr>
              <a:t>②③</a:t>
            </a:r>
            <a:endParaRPr lang="zh-CN" altLang="en-US" dirty="0">
              <a:solidFill>
                <a:srgbClr val="FF0000"/>
              </a:solidFill>
            </a:endParaRPr>
          </a:p>
        </p:txBody>
      </p:sp>
      <p:cxnSp>
        <p:nvCxnSpPr>
          <p:cNvPr id="12" name="直接连接符 11"/>
          <p:cNvCxnSpPr/>
          <p:nvPr/>
        </p:nvCxnSpPr>
        <p:spPr bwMode="auto">
          <a:xfrm>
            <a:off x="7402874" y="2281382"/>
            <a:ext cx="0" cy="144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7402874" y="2425382"/>
            <a:ext cx="648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5594910" y="5627041"/>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7305893" y="2353382"/>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8046256" y="2425381"/>
            <a:ext cx="0" cy="540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7952449" y="2471555"/>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流程图: 延期 18"/>
          <p:cNvSpPr/>
          <p:nvPr/>
        </p:nvSpPr>
        <p:spPr bwMode="auto">
          <a:xfrm>
            <a:off x="8050862" y="2525699"/>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20" name="流程图: 延期 19"/>
          <p:cNvSpPr/>
          <p:nvPr/>
        </p:nvSpPr>
        <p:spPr bwMode="auto">
          <a:xfrm>
            <a:off x="8050862" y="2703706"/>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21" name="文本框 20"/>
          <p:cNvSpPr txBox="1"/>
          <p:nvPr/>
        </p:nvSpPr>
        <p:spPr>
          <a:xfrm>
            <a:off x="3897984" y="2802568"/>
            <a:ext cx="646331" cy="369332"/>
          </a:xfrm>
          <a:prstGeom prst="rect">
            <a:avLst/>
          </a:prstGeom>
          <a:noFill/>
        </p:spPr>
        <p:txBody>
          <a:bodyPr wrap="none" rtlCol="0">
            <a:spAutoFit/>
          </a:bodyPr>
          <a:lstStyle/>
          <a:p>
            <a:r>
              <a:rPr lang="zh-CN" altLang="en-US" dirty="0">
                <a:solidFill>
                  <a:srgbClr val="FF0000"/>
                </a:solidFill>
                <a:latin typeface="等线" panose="02010600030101010101" charset="-122"/>
                <a:ea typeface="等线" panose="02010600030101010101" charset="-122"/>
              </a:rPr>
              <a:t>①</a:t>
            </a:r>
            <a:r>
              <a:rPr lang="zh-CN" altLang="en-US" dirty="0">
                <a:solidFill>
                  <a:srgbClr val="FF0000"/>
                </a:solidFill>
                <a:latin typeface="宋体" panose="02010600030101010101" pitchFamily="2" charset="-122"/>
                <a:ea typeface="宋体" panose="02010600030101010101" pitchFamily="2" charset="-122"/>
              </a:rPr>
              <a:t>④</a:t>
            </a:r>
            <a:endParaRPr lang="zh-CN" altLang="en-US" dirty="0">
              <a:solidFill>
                <a:srgbClr val="FF0000"/>
              </a:solidFill>
            </a:endParaRPr>
          </a:p>
        </p:txBody>
      </p:sp>
      <p:cxnSp>
        <p:nvCxnSpPr>
          <p:cNvPr id="22" name="直接连接符 21"/>
          <p:cNvCxnSpPr/>
          <p:nvPr/>
        </p:nvCxnSpPr>
        <p:spPr bwMode="auto">
          <a:xfrm>
            <a:off x="6637067" y="2965381"/>
            <a:ext cx="1404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a:off x="6640881" y="2969494"/>
            <a:ext cx="0" cy="756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p:nvPr/>
        </p:nvCxnSpPr>
        <p:spPr bwMode="auto">
          <a:xfrm>
            <a:off x="6543900" y="3041494"/>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流程图: 延期 25"/>
          <p:cNvSpPr/>
          <p:nvPr/>
        </p:nvSpPr>
        <p:spPr bwMode="auto">
          <a:xfrm>
            <a:off x="6648382" y="3112076"/>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27" name="流程图: 延期 26"/>
          <p:cNvSpPr/>
          <p:nvPr/>
        </p:nvSpPr>
        <p:spPr bwMode="auto">
          <a:xfrm>
            <a:off x="6648370" y="3290083"/>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28" name="流程图: 延期 27"/>
          <p:cNvSpPr/>
          <p:nvPr/>
        </p:nvSpPr>
        <p:spPr bwMode="auto">
          <a:xfrm>
            <a:off x="6648369" y="3465997"/>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cxnSp>
        <p:nvCxnSpPr>
          <p:cNvPr id="29" name="直接连接符 28"/>
          <p:cNvCxnSpPr/>
          <p:nvPr/>
        </p:nvCxnSpPr>
        <p:spPr bwMode="auto">
          <a:xfrm>
            <a:off x="6640881" y="3712148"/>
            <a:ext cx="1404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椭圆 30"/>
          <p:cNvSpPr/>
          <p:nvPr/>
        </p:nvSpPr>
        <p:spPr bwMode="auto">
          <a:xfrm>
            <a:off x="6613174" y="3647113"/>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cxnSp>
        <p:nvCxnSpPr>
          <p:cNvPr id="32" name="直接连接符 31"/>
          <p:cNvCxnSpPr/>
          <p:nvPr/>
        </p:nvCxnSpPr>
        <p:spPr bwMode="auto">
          <a:xfrm>
            <a:off x="8046256" y="3704381"/>
            <a:ext cx="0" cy="324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7952449" y="3750555"/>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流程图: 延期 33"/>
          <p:cNvSpPr/>
          <p:nvPr/>
        </p:nvSpPr>
        <p:spPr bwMode="auto">
          <a:xfrm>
            <a:off x="8050874" y="3779301"/>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cxnSp>
        <p:nvCxnSpPr>
          <p:cNvPr id="36" name="直接连接符 35"/>
          <p:cNvCxnSpPr/>
          <p:nvPr/>
        </p:nvCxnSpPr>
        <p:spPr bwMode="auto">
          <a:xfrm>
            <a:off x="7411244" y="4028381"/>
            <a:ext cx="648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36"/>
          <p:cNvCxnSpPr/>
          <p:nvPr/>
        </p:nvCxnSpPr>
        <p:spPr bwMode="auto">
          <a:xfrm>
            <a:off x="7411244" y="4097654"/>
            <a:ext cx="1368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37"/>
          <p:cNvCxnSpPr/>
          <p:nvPr/>
        </p:nvCxnSpPr>
        <p:spPr bwMode="auto">
          <a:xfrm>
            <a:off x="7402874" y="4028381"/>
            <a:ext cx="0" cy="72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38"/>
          <p:cNvCxnSpPr/>
          <p:nvPr/>
        </p:nvCxnSpPr>
        <p:spPr bwMode="auto">
          <a:xfrm>
            <a:off x="8789117" y="4083702"/>
            <a:ext cx="0" cy="756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连接符 39"/>
          <p:cNvCxnSpPr/>
          <p:nvPr/>
        </p:nvCxnSpPr>
        <p:spPr bwMode="auto">
          <a:xfrm>
            <a:off x="8692136" y="4155702"/>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流程图: 延期 40"/>
          <p:cNvSpPr/>
          <p:nvPr/>
        </p:nvSpPr>
        <p:spPr bwMode="auto">
          <a:xfrm>
            <a:off x="8796618" y="4226284"/>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42" name="流程图: 延期 41"/>
          <p:cNvSpPr/>
          <p:nvPr/>
        </p:nvSpPr>
        <p:spPr bwMode="auto">
          <a:xfrm>
            <a:off x="8796606" y="4404291"/>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43" name="流程图: 延期 42"/>
          <p:cNvSpPr/>
          <p:nvPr/>
        </p:nvSpPr>
        <p:spPr bwMode="auto">
          <a:xfrm>
            <a:off x="8796605" y="4580205"/>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44" name="椭圆 43"/>
          <p:cNvSpPr/>
          <p:nvPr/>
        </p:nvSpPr>
        <p:spPr bwMode="auto">
          <a:xfrm>
            <a:off x="8744478" y="4752855"/>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45" name="椭圆 44"/>
          <p:cNvSpPr/>
          <p:nvPr/>
        </p:nvSpPr>
        <p:spPr bwMode="auto">
          <a:xfrm>
            <a:off x="7998617" y="3946901"/>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cxnSp>
        <p:nvCxnSpPr>
          <p:cNvPr id="46" name="直接连接符 45"/>
          <p:cNvCxnSpPr/>
          <p:nvPr/>
        </p:nvCxnSpPr>
        <p:spPr bwMode="auto">
          <a:xfrm>
            <a:off x="7409108" y="4776478"/>
            <a:ext cx="1368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连接符 46"/>
          <p:cNvCxnSpPr/>
          <p:nvPr/>
        </p:nvCxnSpPr>
        <p:spPr bwMode="auto">
          <a:xfrm>
            <a:off x="7417906" y="4780716"/>
            <a:ext cx="0" cy="756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连接符 47"/>
          <p:cNvCxnSpPr/>
          <p:nvPr/>
        </p:nvCxnSpPr>
        <p:spPr bwMode="auto">
          <a:xfrm>
            <a:off x="7320925" y="4852716"/>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流程图: 延期 48"/>
          <p:cNvSpPr/>
          <p:nvPr/>
        </p:nvSpPr>
        <p:spPr bwMode="auto">
          <a:xfrm>
            <a:off x="7421174" y="4923298"/>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50" name="流程图: 延期 49"/>
          <p:cNvSpPr/>
          <p:nvPr/>
        </p:nvSpPr>
        <p:spPr bwMode="auto">
          <a:xfrm>
            <a:off x="7421162" y="5101305"/>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51" name="流程图: 延期 50"/>
          <p:cNvSpPr/>
          <p:nvPr/>
        </p:nvSpPr>
        <p:spPr bwMode="auto">
          <a:xfrm>
            <a:off x="7421161" y="5272986"/>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52" name="椭圆 51"/>
          <p:cNvSpPr/>
          <p:nvPr/>
        </p:nvSpPr>
        <p:spPr bwMode="auto">
          <a:xfrm>
            <a:off x="7390199" y="5458335"/>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cxnSp>
        <p:nvCxnSpPr>
          <p:cNvPr id="53" name="直接连接符 52"/>
          <p:cNvCxnSpPr/>
          <p:nvPr/>
        </p:nvCxnSpPr>
        <p:spPr bwMode="auto">
          <a:xfrm>
            <a:off x="5688013" y="5517506"/>
            <a:ext cx="1728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a:off x="5688013" y="5517506"/>
            <a:ext cx="0" cy="442985"/>
          </a:xfrm>
          <a:prstGeom prst="line">
            <a:avLst/>
          </a:prstGeom>
          <a:solidFill>
            <a:schemeClr val="accent1"/>
          </a:solidFill>
          <a:ln w="952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54"/>
          <p:cNvCxnSpPr/>
          <p:nvPr/>
        </p:nvCxnSpPr>
        <p:spPr bwMode="auto">
          <a:xfrm>
            <a:off x="4564691" y="2281382"/>
            <a:ext cx="1080000" cy="0"/>
          </a:xfrm>
          <a:prstGeom prst="line">
            <a:avLst/>
          </a:prstGeom>
          <a:solidFill>
            <a:schemeClr val="accent1"/>
          </a:solidFill>
          <a:ln w="9525" cap="flat" cmpd="sng" algn="ctr">
            <a:solidFill>
              <a:srgbClr val="000000"/>
            </a:solidFill>
            <a:prstDash val="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p:cNvCxnSpPr/>
          <p:nvPr/>
        </p:nvCxnSpPr>
        <p:spPr bwMode="auto">
          <a:xfrm>
            <a:off x="4564691" y="2965381"/>
            <a:ext cx="2052000" cy="0"/>
          </a:xfrm>
          <a:prstGeom prst="line">
            <a:avLst/>
          </a:prstGeom>
          <a:solidFill>
            <a:schemeClr val="accent1"/>
          </a:solidFill>
          <a:ln w="9525" cap="flat" cmpd="sng" algn="ctr">
            <a:solidFill>
              <a:srgbClr val="000000"/>
            </a:solidFill>
            <a:prstDash val="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文本框 56"/>
          <p:cNvSpPr txBox="1"/>
          <p:nvPr/>
        </p:nvSpPr>
        <p:spPr>
          <a:xfrm>
            <a:off x="3565237" y="870305"/>
            <a:ext cx="1107996" cy="369332"/>
          </a:xfrm>
          <a:prstGeom prst="rect">
            <a:avLst/>
          </a:prstGeom>
          <a:noFill/>
        </p:spPr>
        <p:txBody>
          <a:bodyPr wrap="none" rtlCol="0">
            <a:spAutoFit/>
          </a:bodyPr>
          <a:lstStyle/>
          <a:p>
            <a:r>
              <a:rPr lang="en-US" altLang="zh-CN" dirty="0">
                <a:solidFill>
                  <a:srgbClr val="FF0000"/>
                </a:solidFill>
              </a:rPr>
              <a:t>【</a:t>
            </a:r>
            <a:r>
              <a:rPr lang="zh-CN" altLang="en-US" dirty="0">
                <a:solidFill>
                  <a:srgbClr val="FF0000"/>
                </a:solidFill>
              </a:rPr>
              <a:t>解答</a:t>
            </a:r>
            <a:r>
              <a:rPr lang="en-US" altLang="zh-CN" dirty="0">
                <a:solidFill>
                  <a:srgbClr val="FF0000"/>
                </a:solidFill>
              </a:rPr>
              <a:t>】</a:t>
            </a:r>
            <a:endParaRPr lang="zh-CN" altLang="en-US" dirty="0">
              <a:solidFill>
                <a:srgbClr val="FF0000"/>
              </a:solidFill>
            </a:endParaRPr>
          </a:p>
        </p:txBody>
      </p:sp>
      <p:cxnSp>
        <p:nvCxnSpPr>
          <p:cNvPr id="58" name="直接箭头连接符 57"/>
          <p:cNvCxnSpPr/>
          <p:nvPr/>
        </p:nvCxnSpPr>
        <p:spPr bwMode="auto">
          <a:xfrm>
            <a:off x="3773811" y="2174269"/>
            <a:ext cx="0" cy="2871308"/>
          </a:xfrm>
          <a:prstGeom prst="straightConnector1">
            <a:avLst/>
          </a:prstGeom>
          <a:solidFill>
            <a:schemeClr val="accent1"/>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文本框 58"/>
          <p:cNvSpPr txBox="1"/>
          <p:nvPr/>
        </p:nvSpPr>
        <p:spPr>
          <a:xfrm>
            <a:off x="3809998" y="4725690"/>
            <a:ext cx="248786" cy="369332"/>
          </a:xfrm>
          <a:prstGeom prst="rect">
            <a:avLst/>
          </a:prstGeom>
          <a:noFill/>
        </p:spPr>
        <p:txBody>
          <a:bodyPr wrap="none" rtlCol="0">
            <a:spAutoFit/>
          </a:bodyPr>
          <a:lstStyle/>
          <a:p>
            <a:r>
              <a:rPr lang="en-US" altLang="zh-CN" dirty="0">
                <a:solidFill>
                  <a:srgbClr val="000000"/>
                </a:solidFill>
              </a:rPr>
              <a:t>t</a:t>
            </a:r>
            <a:endParaRPr lang="zh-CN" altLang="en-US" dirty="0">
              <a:solidFill>
                <a:srgbClr val="000000"/>
              </a:solidFill>
            </a:endParaRPr>
          </a:p>
        </p:txBody>
      </p:sp>
      <p:cxnSp>
        <p:nvCxnSpPr>
          <p:cNvPr id="61" name="直接连接符 60"/>
          <p:cNvCxnSpPr/>
          <p:nvPr/>
        </p:nvCxnSpPr>
        <p:spPr bwMode="auto">
          <a:xfrm>
            <a:off x="7305893" y="4067884"/>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【0423-04】</a:t>
            </a:r>
            <a:endParaRPr lang="zh-CN" altLang="en-US" dirty="0"/>
          </a:p>
        </p:txBody>
      </p:sp>
      <p:sp>
        <p:nvSpPr>
          <p:cNvPr id="3" name="内容占位符 2"/>
          <p:cNvSpPr>
            <a:spLocks noGrp="1"/>
          </p:cNvSpPr>
          <p:nvPr>
            <p:ph idx="1"/>
          </p:nvPr>
        </p:nvSpPr>
        <p:spPr>
          <a:xfrm>
            <a:off x="27711" y="850900"/>
            <a:ext cx="3537526" cy="4878675"/>
          </a:xfrm>
        </p:spPr>
        <p:txBody>
          <a:bodyPr/>
          <a:lstStyle/>
          <a:p>
            <a:pPr marL="0" indent="0" algn="just">
              <a:buNone/>
            </a:pPr>
            <a:r>
              <a:rPr lang="zh-CN" altLang="zh-CN" sz="2000" dirty="0">
                <a:latin typeface="Times New Roman" panose="02020603050405020304" pitchFamily="18" charset="0"/>
                <a:cs typeface="Times New Roman" panose="02020603050405020304" pitchFamily="18" charset="0"/>
              </a:rPr>
              <a:t>设中断级屏蔽位“</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”对应于开放，“</a:t>
            </a:r>
            <a:r>
              <a:rPr lang="en-US" altLang="zh-CN" sz="2000" dirty="0">
                <a:latin typeface="Times New Roman" panose="02020603050405020304" pitchFamily="18" charset="0"/>
                <a:cs typeface="Times New Roman" panose="02020603050405020304" pitchFamily="18" charset="0"/>
              </a:rPr>
              <a:t>0</a:t>
            </a:r>
            <a:r>
              <a:rPr lang="zh-CN" altLang="zh-CN" sz="2000" dirty="0">
                <a:latin typeface="Times New Roman" panose="02020603050405020304" pitchFamily="18" charset="0"/>
                <a:cs typeface="Times New Roman" panose="02020603050405020304" pitchFamily="18" charset="0"/>
              </a:rPr>
              <a:t>”对应于屏蔽，各级中断处理程序的中断级屏蔽设置如下表所示。</a:t>
            </a:r>
            <a:endParaRPr lang="en-US" altLang="zh-CN" sz="2000" dirty="0">
              <a:latin typeface="Times New Roman" panose="02020603050405020304" pitchFamily="18" charset="0"/>
              <a:cs typeface="Times New Roman" panose="02020603050405020304" pitchFamily="18" charset="0"/>
            </a:endParaRPr>
          </a:p>
          <a:p>
            <a:pPr marL="0" lvl="0" indent="0" algn="just">
              <a:buNone/>
            </a:pP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当中断响应优先次序为</a:t>
            </a:r>
            <a:endParaRPr lang="en-US" altLang="zh-CN" sz="2000" dirty="0">
              <a:latin typeface="Times New Roman" panose="02020603050405020304" pitchFamily="18" charset="0"/>
              <a:cs typeface="Times New Roman" panose="02020603050405020304" pitchFamily="18" charset="0"/>
            </a:endParaRPr>
          </a:p>
          <a:p>
            <a:pPr marL="0" lvl="0" indent="0" algn="just">
              <a:buNone/>
            </a:pPr>
            <a:r>
              <a:rPr lang="en-US" altLang="zh-CN" sz="2000" dirty="0">
                <a:solidFill>
                  <a:srgbClr val="FF0000"/>
                </a:solidFill>
                <a:latin typeface="Times New Roman" panose="02020603050405020304" pitchFamily="18" charset="0"/>
                <a:cs typeface="Times New Roman" panose="02020603050405020304" pitchFamily="18" charset="0"/>
              </a:rPr>
              <a:t>1-&gt;2-&gt;3-&gt;4</a:t>
            </a:r>
            <a:r>
              <a:rPr lang="zh-CN" altLang="zh-CN" sz="2000" dirty="0">
                <a:latin typeface="Times New Roman" panose="02020603050405020304" pitchFamily="18" charset="0"/>
                <a:cs typeface="Times New Roman" panose="02020603050405020304" pitchFamily="18" charset="0"/>
              </a:rPr>
              <a:t>时，中断处理次序是</a:t>
            </a:r>
            <a:r>
              <a:rPr lang="en-US" altLang="zh-CN" sz="2000" dirty="0">
                <a:solidFill>
                  <a:srgbClr val="FF0000"/>
                </a:solidFill>
                <a:latin typeface="Times New Roman" panose="02020603050405020304" pitchFamily="18" charset="0"/>
                <a:cs typeface="Times New Roman" panose="02020603050405020304" pitchFamily="18" charset="0"/>
              </a:rPr>
              <a:t>1-&gt;3-&gt;4-&gt;2</a:t>
            </a:r>
            <a:endParaRPr lang="zh-CN" altLang="zh-CN" sz="2000" dirty="0">
              <a:solidFill>
                <a:srgbClr val="FF0000"/>
              </a:solidFill>
              <a:latin typeface="Times New Roman" panose="02020603050405020304" pitchFamily="18" charset="0"/>
              <a:cs typeface="Times New Roman" panose="02020603050405020304" pitchFamily="18" charset="0"/>
            </a:endParaRPr>
          </a:p>
          <a:p>
            <a:pPr marL="0" lvl="0" indent="0" algn="just">
              <a:buNone/>
            </a:pP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设所有的中断处理都各需</a:t>
            </a: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个单位时间，中断响应和中断返回时间相对中断处理时间少很多。当机器正在运行用户程序时，同时发生第</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级中断请求，过</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个单位时间后，又同时发生第</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4</a:t>
            </a:r>
            <a:r>
              <a:rPr lang="zh-CN" altLang="zh-CN" sz="2000" dirty="0">
                <a:latin typeface="Times New Roman" panose="02020603050405020304" pitchFamily="18" charset="0"/>
                <a:cs typeface="Times New Roman" panose="02020603050405020304" pitchFamily="18" charset="0"/>
              </a:rPr>
              <a:t>级中断请求，试画出程序运行过程示意图。</a:t>
            </a:r>
            <a:endParaRPr lang="en-US" altLang="zh-CN" sz="2000" dirty="0">
              <a:latin typeface="Times New Roman" panose="02020603050405020304" pitchFamily="18" charset="0"/>
              <a:cs typeface="Times New Roman" panose="02020603050405020304" pitchFamily="18" charset="0"/>
            </a:endParaRPr>
          </a:p>
        </p:txBody>
      </p:sp>
      <p:sp>
        <p:nvSpPr>
          <p:cNvPr id="5" name="矩形 4"/>
          <p:cNvSpPr/>
          <p:nvPr/>
        </p:nvSpPr>
        <p:spPr bwMode="auto">
          <a:xfrm>
            <a:off x="3019570" y="1233561"/>
            <a:ext cx="5948218" cy="60483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dirty="0">
                <a:solidFill>
                  <a:srgbClr val="000000"/>
                </a:solidFill>
              </a:rPr>
              <a:t>                                                            中断处理程序       </a:t>
            </a:r>
            <a:endParaRPr lang="en-US" altLang="zh-CN" dirty="0">
              <a:solidFill>
                <a:srgbClr val="000000"/>
              </a:solidFill>
            </a:endParaRPr>
          </a:p>
          <a:p>
            <a:pPr marL="0" marR="0" indent="0" algn="r" defTabSz="914400" rtl="0" eaLnBrk="0" fontAlgn="base" latinLnBrk="0" hangingPunct="0">
              <a:lnSpc>
                <a:spcPct val="100000"/>
              </a:lnSpc>
              <a:spcBef>
                <a:spcPct val="0"/>
              </a:spcBef>
              <a:spcAft>
                <a:spcPct val="0"/>
              </a:spcAft>
              <a:buClrTx/>
              <a:buSzTx/>
              <a:buFontTx/>
              <a:buNone/>
            </a:pPr>
            <a:r>
              <a:rPr lang="zh-CN" altLang="en-US" u="sng" dirty="0">
                <a:solidFill>
                  <a:srgbClr val="000000"/>
                </a:solidFill>
              </a:rPr>
              <a:t>中断请求</a:t>
            </a:r>
            <a:r>
              <a:rPr lang="zh-CN" altLang="en-US" dirty="0">
                <a:solidFill>
                  <a:srgbClr val="000000"/>
                </a:solidFill>
              </a:rPr>
              <a:t>        </a:t>
            </a:r>
            <a:r>
              <a:rPr lang="zh-CN" altLang="en-US" u="sng" dirty="0">
                <a:solidFill>
                  <a:srgbClr val="000000"/>
                </a:solidFill>
              </a:rPr>
              <a:t>用户程序 </a:t>
            </a:r>
            <a:r>
              <a:rPr lang="zh-CN" altLang="en-US" dirty="0">
                <a:solidFill>
                  <a:srgbClr val="000000"/>
                </a:solidFill>
              </a:rPr>
              <a:t>        </a:t>
            </a:r>
            <a:r>
              <a:rPr lang="zh-CN" altLang="en-US" u="sng" dirty="0">
                <a:solidFill>
                  <a:srgbClr val="000000"/>
                </a:solidFill>
              </a:rPr>
              <a:t> </a:t>
            </a:r>
            <a:r>
              <a:rPr lang="en-US" altLang="zh-CN" u="sng" dirty="0">
                <a:solidFill>
                  <a:srgbClr val="000000"/>
                </a:solidFill>
              </a:rPr>
              <a:t>1 </a:t>
            </a:r>
            <a:r>
              <a:rPr lang="en-US" altLang="zh-CN" dirty="0">
                <a:solidFill>
                  <a:srgbClr val="000000"/>
                </a:solidFill>
              </a:rPr>
              <a:t>         </a:t>
            </a:r>
            <a:r>
              <a:rPr lang="en-US" altLang="zh-CN" u="sng" dirty="0">
                <a:solidFill>
                  <a:srgbClr val="000000"/>
                </a:solidFill>
              </a:rPr>
              <a:t> 2 </a:t>
            </a:r>
            <a:r>
              <a:rPr lang="en-US" altLang="zh-CN" dirty="0">
                <a:solidFill>
                  <a:srgbClr val="000000"/>
                </a:solidFill>
              </a:rPr>
              <a:t>        </a:t>
            </a:r>
            <a:r>
              <a:rPr lang="en-US" altLang="zh-CN" u="sng" dirty="0">
                <a:solidFill>
                  <a:srgbClr val="000000"/>
                </a:solidFill>
              </a:rPr>
              <a:t> 3 </a:t>
            </a:r>
            <a:r>
              <a:rPr lang="en-US" altLang="zh-CN" dirty="0">
                <a:solidFill>
                  <a:srgbClr val="000000"/>
                </a:solidFill>
              </a:rPr>
              <a:t>         </a:t>
            </a:r>
            <a:r>
              <a:rPr lang="en-US" altLang="zh-CN" u="sng" dirty="0">
                <a:solidFill>
                  <a:srgbClr val="000000"/>
                </a:solidFill>
              </a:rPr>
              <a:t> 4 </a:t>
            </a:r>
            <a:endParaRPr kumimoji="0" lang="zh-CN" altLang="en-US" sz="1800" b="0" i="0" u="sng" strike="noStrike" cap="none" normalizeH="0" baseline="0" dirty="0">
              <a:ln>
                <a:noFill/>
              </a:ln>
              <a:solidFill>
                <a:srgbClr val="000000"/>
              </a:solidFill>
              <a:effectLst/>
            </a:endParaRPr>
          </a:p>
        </p:txBody>
      </p:sp>
      <p:cxnSp>
        <p:nvCxnSpPr>
          <p:cNvPr id="7" name="直接连接符 6"/>
          <p:cNvCxnSpPr/>
          <p:nvPr/>
        </p:nvCxnSpPr>
        <p:spPr bwMode="auto">
          <a:xfrm>
            <a:off x="5684910" y="1838397"/>
            <a:ext cx="0" cy="442985"/>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5684910" y="2281382"/>
            <a:ext cx="1728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文本框 10"/>
          <p:cNvSpPr txBox="1"/>
          <p:nvPr/>
        </p:nvSpPr>
        <p:spPr>
          <a:xfrm>
            <a:off x="3918361" y="2076055"/>
            <a:ext cx="646331" cy="369332"/>
          </a:xfrm>
          <a:prstGeom prst="rect">
            <a:avLst/>
          </a:prstGeom>
          <a:noFill/>
        </p:spPr>
        <p:txBody>
          <a:bodyPr wrap="none" rtlCol="0">
            <a:spAutoFit/>
          </a:bodyPr>
          <a:lstStyle/>
          <a:p>
            <a:r>
              <a:rPr lang="zh-CN" altLang="en-US" dirty="0">
                <a:solidFill>
                  <a:srgbClr val="FF0000"/>
                </a:solidFill>
                <a:latin typeface="等线" panose="02010600030101010101" charset="-122"/>
                <a:ea typeface="等线" panose="02010600030101010101" charset="-122"/>
              </a:rPr>
              <a:t>②③</a:t>
            </a:r>
            <a:endParaRPr lang="zh-CN" altLang="en-US" dirty="0">
              <a:solidFill>
                <a:srgbClr val="FF0000"/>
              </a:solidFill>
            </a:endParaRPr>
          </a:p>
        </p:txBody>
      </p:sp>
      <p:cxnSp>
        <p:nvCxnSpPr>
          <p:cNvPr id="12" name="直接连接符 11"/>
          <p:cNvCxnSpPr/>
          <p:nvPr/>
        </p:nvCxnSpPr>
        <p:spPr bwMode="auto">
          <a:xfrm>
            <a:off x="7402874" y="2281382"/>
            <a:ext cx="0" cy="144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7402874" y="2425382"/>
            <a:ext cx="648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5594910" y="5627041"/>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7305893" y="2353382"/>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8046256" y="2425381"/>
            <a:ext cx="0" cy="540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7952449" y="2471555"/>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流程图: 延期 18"/>
          <p:cNvSpPr/>
          <p:nvPr/>
        </p:nvSpPr>
        <p:spPr bwMode="auto">
          <a:xfrm>
            <a:off x="8050862" y="2525699"/>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20" name="流程图: 延期 19"/>
          <p:cNvSpPr/>
          <p:nvPr/>
        </p:nvSpPr>
        <p:spPr bwMode="auto">
          <a:xfrm>
            <a:off x="8050862" y="2703706"/>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21" name="文本框 20"/>
          <p:cNvSpPr txBox="1"/>
          <p:nvPr/>
        </p:nvSpPr>
        <p:spPr>
          <a:xfrm>
            <a:off x="3897984" y="2802568"/>
            <a:ext cx="646331" cy="369332"/>
          </a:xfrm>
          <a:prstGeom prst="rect">
            <a:avLst/>
          </a:prstGeom>
          <a:noFill/>
        </p:spPr>
        <p:txBody>
          <a:bodyPr wrap="none" rtlCol="0">
            <a:spAutoFit/>
          </a:bodyPr>
          <a:lstStyle/>
          <a:p>
            <a:r>
              <a:rPr lang="zh-CN" altLang="en-US" dirty="0">
                <a:solidFill>
                  <a:srgbClr val="FF0000"/>
                </a:solidFill>
                <a:latin typeface="等线" panose="02010600030101010101" charset="-122"/>
                <a:ea typeface="等线" panose="02010600030101010101" charset="-122"/>
              </a:rPr>
              <a:t>①</a:t>
            </a:r>
            <a:r>
              <a:rPr lang="zh-CN" altLang="en-US" dirty="0">
                <a:solidFill>
                  <a:srgbClr val="FF0000"/>
                </a:solidFill>
                <a:latin typeface="宋体" panose="02010600030101010101" pitchFamily="2" charset="-122"/>
                <a:ea typeface="宋体" panose="02010600030101010101" pitchFamily="2" charset="-122"/>
              </a:rPr>
              <a:t>④</a:t>
            </a:r>
            <a:endParaRPr lang="zh-CN" altLang="en-US" dirty="0">
              <a:solidFill>
                <a:srgbClr val="FF0000"/>
              </a:solidFill>
            </a:endParaRPr>
          </a:p>
        </p:txBody>
      </p:sp>
      <p:cxnSp>
        <p:nvCxnSpPr>
          <p:cNvPr id="22" name="直接连接符 21"/>
          <p:cNvCxnSpPr/>
          <p:nvPr/>
        </p:nvCxnSpPr>
        <p:spPr bwMode="auto">
          <a:xfrm>
            <a:off x="6637067" y="2965381"/>
            <a:ext cx="1404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a:off x="6640881" y="2969494"/>
            <a:ext cx="0" cy="756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p:nvPr/>
        </p:nvCxnSpPr>
        <p:spPr bwMode="auto">
          <a:xfrm>
            <a:off x="6543900" y="3041494"/>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流程图: 延期 25"/>
          <p:cNvSpPr/>
          <p:nvPr/>
        </p:nvSpPr>
        <p:spPr bwMode="auto">
          <a:xfrm>
            <a:off x="6648382" y="3112076"/>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27" name="流程图: 延期 26"/>
          <p:cNvSpPr/>
          <p:nvPr/>
        </p:nvSpPr>
        <p:spPr bwMode="auto">
          <a:xfrm>
            <a:off x="6648370" y="3290083"/>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28" name="流程图: 延期 27"/>
          <p:cNvSpPr/>
          <p:nvPr/>
        </p:nvSpPr>
        <p:spPr bwMode="auto">
          <a:xfrm>
            <a:off x="6648369" y="3465997"/>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cxnSp>
        <p:nvCxnSpPr>
          <p:cNvPr id="29" name="直接连接符 28"/>
          <p:cNvCxnSpPr/>
          <p:nvPr/>
        </p:nvCxnSpPr>
        <p:spPr bwMode="auto">
          <a:xfrm>
            <a:off x="6640881" y="3712148"/>
            <a:ext cx="1404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椭圆 30"/>
          <p:cNvSpPr/>
          <p:nvPr/>
        </p:nvSpPr>
        <p:spPr bwMode="auto">
          <a:xfrm>
            <a:off x="6613174" y="3647113"/>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cxnSp>
        <p:nvCxnSpPr>
          <p:cNvPr id="32" name="直接连接符 31"/>
          <p:cNvCxnSpPr/>
          <p:nvPr/>
        </p:nvCxnSpPr>
        <p:spPr bwMode="auto">
          <a:xfrm>
            <a:off x="8046256" y="3704381"/>
            <a:ext cx="0" cy="324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7952449" y="3750555"/>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流程图: 延期 33"/>
          <p:cNvSpPr/>
          <p:nvPr/>
        </p:nvSpPr>
        <p:spPr bwMode="auto">
          <a:xfrm>
            <a:off x="8050874" y="3779301"/>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cxnSp>
        <p:nvCxnSpPr>
          <p:cNvPr id="36" name="直接连接符 35"/>
          <p:cNvCxnSpPr/>
          <p:nvPr/>
        </p:nvCxnSpPr>
        <p:spPr bwMode="auto">
          <a:xfrm>
            <a:off x="7411244" y="4028381"/>
            <a:ext cx="648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36"/>
          <p:cNvCxnSpPr/>
          <p:nvPr/>
        </p:nvCxnSpPr>
        <p:spPr bwMode="auto">
          <a:xfrm>
            <a:off x="7411244" y="4097654"/>
            <a:ext cx="1368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37"/>
          <p:cNvCxnSpPr/>
          <p:nvPr/>
        </p:nvCxnSpPr>
        <p:spPr bwMode="auto">
          <a:xfrm>
            <a:off x="7402874" y="4028381"/>
            <a:ext cx="0" cy="72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38"/>
          <p:cNvCxnSpPr/>
          <p:nvPr/>
        </p:nvCxnSpPr>
        <p:spPr bwMode="auto">
          <a:xfrm>
            <a:off x="8789117" y="4083702"/>
            <a:ext cx="0" cy="756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连接符 39"/>
          <p:cNvCxnSpPr/>
          <p:nvPr/>
        </p:nvCxnSpPr>
        <p:spPr bwMode="auto">
          <a:xfrm>
            <a:off x="8692136" y="4155702"/>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流程图: 延期 40"/>
          <p:cNvSpPr/>
          <p:nvPr/>
        </p:nvSpPr>
        <p:spPr bwMode="auto">
          <a:xfrm>
            <a:off x="8796618" y="4226284"/>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42" name="流程图: 延期 41"/>
          <p:cNvSpPr/>
          <p:nvPr/>
        </p:nvSpPr>
        <p:spPr bwMode="auto">
          <a:xfrm>
            <a:off x="8796606" y="4404291"/>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43" name="流程图: 延期 42"/>
          <p:cNvSpPr/>
          <p:nvPr/>
        </p:nvSpPr>
        <p:spPr bwMode="auto">
          <a:xfrm>
            <a:off x="8796605" y="4580205"/>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44" name="椭圆 43"/>
          <p:cNvSpPr/>
          <p:nvPr/>
        </p:nvSpPr>
        <p:spPr bwMode="auto">
          <a:xfrm>
            <a:off x="8744478" y="4752855"/>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45" name="椭圆 44"/>
          <p:cNvSpPr/>
          <p:nvPr/>
        </p:nvSpPr>
        <p:spPr bwMode="auto">
          <a:xfrm>
            <a:off x="7998617" y="3946901"/>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cxnSp>
        <p:nvCxnSpPr>
          <p:cNvPr id="46" name="直接连接符 45"/>
          <p:cNvCxnSpPr/>
          <p:nvPr/>
        </p:nvCxnSpPr>
        <p:spPr bwMode="auto">
          <a:xfrm>
            <a:off x="7409108" y="4776478"/>
            <a:ext cx="1368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连接符 46"/>
          <p:cNvCxnSpPr/>
          <p:nvPr/>
        </p:nvCxnSpPr>
        <p:spPr bwMode="auto">
          <a:xfrm>
            <a:off x="7417906" y="4780716"/>
            <a:ext cx="0" cy="756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连接符 47"/>
          <p:cNvCxnSpPr/>
          <p:nvPr/>
        </p:nvCxnSpPr>
        <p:spPr bwMode="auto">
          <a:xfrm>
            <a:off x="7320925" y="4852716"/>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流程图: 延期 48"/>
          <p:cNvSpPr/>
          <p:nvPr/>
        </p:nvSpPr>
        <p:spPr bwMode="auto">
          <a:xfrm>
            <a:off x="7421174" y="4923298"/>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50" name="流程图: 延期 49"/>
          <p:cNvSpPr/>
          <p:nvPr/>
        </p:nvSpPr>
        <p:spPr bwMode="auto">
          <a:xfrm>
            <a:off x="7421162" y="5101305"/>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51" name="流程图: 延期 50"/>
          <p:cNvSpPr/>
          <p:nvPr/>
        </p:nvSpPr>
        <p:spPr bwMode="auto">
          <a:xfrm>
            <a:off x="7421161" y="5272986"/>
            <a:ext cx="200117" cy="169124"/>
          </a:xfrm>
          <a:prstGeom prst="flowChartDelay">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52" name="椭圆 51"/>
          <p:cNvSpPr/>
          <p:nvPr/>
        </p:nvSpPr>
        <p:spPr bwMode="auto">
          <a:xfrm>
            <a:off x="7390199" y="5458335"/>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cxnSp>
        <p:nvCxnSpPr>
          <p:cNvPr id="53" name="直接连接符 52"/>
          <p:cNvCxnSpPr/>
          <p:nvPr/>
        </p:nvCxnSpPr>
        <p:spPr bwMode="auto">
          <a:xfrm>
            <a:off x="5688013" y="5517506"/>
            <a:ext cx="1728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a:off x="5688013" y="5517506"/>
            <a:ext cx="0" cy="252000"/>
          </a:xfrm>
          <a:prstGeom prst="line">
            <a:avLst/>
          </a:prstGeom>
          <a:solidFill>
            <a:schemeClr val="accent1"/>
          </a:solidFill>
          <a:ln w="952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54"/>
          <p:cNvCxnSpPr/>
          <p:nvPr/>
        </p:nvCxnSpPr>
        <p:spPr bwMode="auto">
          <a:xfrm>
            <a:off x="4564691" y="2281382"/>
            <a:ext cx="1080000" cy="0"/>
          </a:xfrm>
          <a:prstGeom prst="line">
            <a:avLst/>
          </a:prstGeom>
          <a:solidFill>
            <a:schemeClr val="accent1"/>
          </a:solidFill>
          <a:ln w="9525" cap="flat" cmpd="sng" algn="ctr">
            <a:solidFill>
              <a:srgbClr val="000000"/>
            </a:solidFill>
            <a:prstDash val="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p:cNvCxnSpPr/>
          <p:nvPr/>
        </p:nvCxnSpPr>
        <p:spPr bwMode="auto">
          <a:xfrm>
            <a:off x="4564691" y="2965381"/>
            <a:ext cx="2052000" cy="0"/>
          </a:xfrm>
          <a:prstGeom prst="line">
            <a:avLst/>
          </a:prstGeom>
          <a:solidFill>
            <a:schemeClr val="accent1"/>
          </a:solidFill>
          <a:ln w="9525" cap="flat" cmpd="sng" algn="ctr">
            <a:solidFill>
              <a:srgbClr val="000000"/>
            </a:solidFill>
            <a:prstDash val="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文本框 56"/>
          <p:cNvSpPr txBox="1"/>
          <p:nvPr/>
        </p:nvSpPr>
        <p:spPr>
          <a:xfrm>
            <a:off x="3565237" y="870305"/>
            <a:ext cx="1107996" cy="369332"/>
          </a:xfrm>
          <a:prstGeom prst="rect">
            <a:avLst/>
          </a:prstGeom>
          <a:noFill/>
        </p:spPr>
        <p:txBody>
          <a:bodyPr wrap="none" rtlCol="0">
            <a:spAutoFit/>
          </a:bodyPr>
          <a:lstStyle/>
          <a:p>
            <a:r>
              <a:rPr lang="en-US" altLang="zh-CN" dirty="0">
                <a:solidFill>
                  <a:srgbClr val="FF0000"/>
                </a:solidFill>
              </a:rPr>
              <a:t>【</a:t>
            </a:r>
            <a:r>
              <a:rPr lang="zh-CN" altLang="en-US" dirty="0">
                <a:solidFill>
                  <a:srgbClr val="FF0000"/>
                </a:solidFill>
              </a:rPr>
              <a:t>解答</a:t>
            </a:r>
            <a:r>
              <a:rPr lang="en-US" altLang="zh-CN" dirty="0">
                <a:solidFill>
                  <a:srgbClr val="FF0000"/>
                </a:solidFill>
              </a:rPr>
              <a:t>】</a:t>
            </a:r>
            <a:endParaRPr lang="zh-CN" altLang="en-US" dirty="0">
              <a:solidFill>
                <a:srgbClr val="FF0000"/>
              </a:solidFill>
            </a:endParaRPr>
          </a:p>
        </p:txBody>
      </p:sp>
      <p:cxnSp>
        <p:nvCxnSpPr>
          <p:cNvPr id="58" name="直接箭头连接符 57"/>
          <p:cNvCxnSpPr/>
          <p:nvPr/>
        </p:nvCxnSpPr>
        <p:spPr bwMode="auto">
          <a:xfrm>
            <a:off x="3773811" y="2174269"/>
            <a:ext cx="0" cy="2871308"/>
          </a:xfrm>
          <a:prstGeom prst="straightConnector1">
            <a:avLst/>
          </a:prstGeom>
          <a:solidFill>
            <a:schemeClr val="accent1"/>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文本框 58"/>
          <p:cNvSpPr txBox="1"/>
          <p:nvPr/>
        </p:nvSpPr>
        <p:spPr>
          <a:xfrm>
            <a:off x="3809998" y="4725690"/>
            <a:ext cx="248786" cy="369332"/>
          </a:xfrm>
          <a:prstGeom prst="rect">
            <a:avLst/>
          </a:prstGeom>
          <a:noFill/>
        </p:spPr>
        <p:txBody>
          <a:bodyPr wrap="none" rtlCol="0">
            <a:spAutoFit/>
          </a:bodyPr>
          <a:lstStyle/>
          <a:p>
            <a:r>
              <a:rPr lang="en-US" altLang="zh-CN" dirty="0">
                <a:solidFill>
                  <a:srgbClr val="000000"/>
                </a:solidFill>
              </a:rPr>
              <a:t>t</a:t>
            </a:r>
            <a:endParaRPr lang="zh-CN" altLang="en-US" dirty="0">
              <a:solidFill>
                <a:srgbClr val="000000"/>
              </a:solidFill>
            </a:endParaRPr>
          </a:p>
        </p:txBody>
      </p:sp>
      <p:cxnSp>
        <p:nvCxnSpPr>
          <p:cNvPr id="61" name="直接连接符 60"/>
          <p:cNvCxnSpPr/>
          <p:nvPr/>
        </p:nvCxnSpPr>
        <p:spPr bwMode="auto">
          <a:xfrm>
            <a:off x="7305893" y="4067884"/>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文本框 61"/>
          <p:cNvSpPr txBox="1"/>
          <p:nvPr/>
        </p:nvSpPr>
        <p:spPr>
          <a:xfrm>
            <a:off x="196556" y="5729575"/>
            <a:ext cx="8736270" cy="1200329"/>
          </a:xfrm>
          <a:prstGeom prst="rect">
            <a:avLst/>
          </a:prstGeom>
          <a:noFill/>
        </p:spPr>
        <p:txBody>
          <a:bodyPr wrap="square" rtlCol="0">
            <a:spAutoFit/>
          </a:bodyPr>
          <a:lstStyle/>
          <a:p>
            <a:r>
              <a:rPr lang="zh-CN" altLang="en-US" dirty="0">
                <a:solidFill>
                  <a:srgbClr val="FF0000"/>
                </a:solidFill>
              </a:rPr>
              <a:t>解析：当发送第</a:t>
            </a:r>
            <a:r>
              <a:rPr lang="en-US" altLang="zh-CN" dirty="0">
                <a:solidFill>
                  <a:srgbClr val="FF0000"/>
                </a:solidFill>
              </a:rPr>
              <a:t>2</a:t>
            </a:r>
            <a:r>
              <a:rPr lang="zh-CN" altLang="en-US" dirty="0">
                <a:solidFill>
                  <a:srgbClr val="FF0000"/>
                </a:solidFill>
              </a:rPr>
              <a:t>、</a:t>
            </a:r>
            <a:r>
              <a:rPr lang="en-US" altLang="zh-CN" dirty="0">
                <a:solidFill>
                  <a:srgbClr val="FF0000"/>
                </a:solidFill>
              </a:rPr>
              <a:t>3</a:t>
            </a:r>
            <a:r>
              <a:rPr lang="zh-CN" altLang="en-US" dirty="0">
                <a:solidFill>
                  <a:srgbClr val="FF0000"/>
                </a:solidFill>
              </a:rPr>
              <a:t>级中断请求时，用户程序的现行</a:t>
            </a:r>
            <a:r>
              <a:rPr lang="en-US" altLang="zh-CN" dirty="0">
                <a:solidFill>
                  <a:srgbClr val="FF0000"/>
                </a:solidFill>
              </a:rPr>
              <a:t>PSW</a:t>
            </a:r>
            <a:r>
              <a:rPr lang="zh-CN" altLang="en-US" dirty="0">
                <a:solidFill>
                  <a:srgbClr val="FF0000"/>
                </a:solidFill>
              </a:rPr>
              <a:t>中的中断屏蔽位</a:t>
            </a:r>
            <a:r>
              <a:rPr lang="en-US" altLang="zh-CN" dirty="0">
                <a:solidFill>
                  <a:srgbClr val="FF0000"/>
                </a:solidFill>
              </a:rPr>
              <a:t>1111</a:t>
            </a:r>
            <a:r>
              <a:rPr lang="zh-CN" altLang="en-US" dirty="0">
                <a:solidFill>
                  <a:srgbClr val="FF0000"/>
                </a:solidFill>
              </a:rPr>
              <a:t>，对第</a:t>
            </a:r>
            <a:r>
              <a:rPr lang="en-US" altLang="zh-CN" dirty="0">
                <a:solidFill>
                  <a:srgbClr val="FF0000"/>
                </a:solidFill>
              </a:rPr>
              <a:t>2</a:t>
            </a:r>
            <a:r>
              <a:rPr lang="zh-CN" altLang="en-US" dirty="0">
                <a:solidFill>
                  <a:srgbClr val="FF0000"/>
                </a:solidFill>
              </a:rPr>
              <a:t>、</a:t>
            </a:r>
            <a:r>
              <a:rPr lang="en-US" altLang="zh-CN" dirty="0">
                <a:solidFill>
                  <a:srgbClr val="FF0000"/>
                </a:solidFill>
              </a:rPr>
              <a:t>3</a:t>
            </a:r>
            <a:r>
              <a:rPr lang="zh-CN" altLang="en-US" dirty="0">
                <a:solidFill>
                  <a:srgbClr val="FF0000"/>
                </a:solidFill>
              </a:rPr>
              <a:t>级中断请求是开放的，因此中断用户程序。根据中断响应优先次序，先响应第</a:t>
            </a:r>
            <a:r>
              <a:rPr lang="en-US" altLang="zh-CN" dirty="0">
                <a:solidFill>
                  <a:srgbClr val="FF0000"/>
                </a:solidFill>
              </a:rPr>
              <a:t>2</a:t>
            </a:r>
            <a:r>
              <a:rPr lang="zh-CN" altLang="en-US" dirty="0">
                <a:solidFill>
                  <a:srgbClr val="FF0000"/>
                </a:solidFill>
              </a:rPr>
              <a:t>级中断请求，第</a:t>
            </a:r>
            <a:r>
              <a:rPr lang="en-US" altLang="zh-CN" dirty="0">
                <a:solidFill>
                  <a:srgbClr val="FF0000"/>
                </a:solidFill>
              </a:rPr>
              <a:t>3</a:t>
            </a:r>
            <a:r>
              <a:rPr lang="zh-CN" altLang="en-US" dirty="0">
                <a:solidFill>
                  <a:srgbClr val="FF0000"/>
                </a:solidFill>
              </a:rPr>
              <a:t>级中断请求进入排队器。又因为第</a:t>
            </a:r>
            <a:r>
              <a:rPr lang="en-US" altLang="zh-CN" dirty="0">
                <a:solidFill>
                  <a:srgbClr val="FF0000"/>
                </a:solidFill>
              </a:rPr>
              <a:t>2</a:t>
            </a:r>
            <a:r>
              <a:rPr lang="zh-CN" altLang="en-US" dirty="0">
                <a:solidFill>
                  <a:srgbClr val="FF0000"/>
                </a:solidFill>
              </a:rPr>
              <a:t>级</a:t>
            </a:r>
            <a:r>
              <a:rPr lang="en-US" altLang="zh-CN" dirty="0">
                <a:solidFill>
                  <a:srgbClr val="FF0000"/>
                </a:solidFill>
              </a:rPr>
              <a:t>PSW</a:t>
            </a:r>
            <a:r>
              <a:rPr lang="zh-CN" altLang="en-US" dirty="0">
                <a:solidFill>
                  <a:srgbClr val="FF0000"/>
                </a:solidFill>
              </a:rPr>
              <a:t>的中断屏蔽位</a:t>
            </a:r>
            <a:r>
              <a:rPr lang="en-US" altLang="zh-CN" dirty="0">
                <a:solidFill>
                  <a:srgbClr val="FF0000"/>
                </a:solidFill>
              </a:rPr>
              <a:t>1011</a:t>
            </a:r>
            <a:r>
              <a:rPr lang="zh-CN" altLang="en-US" dirty="0">
                <a:solidFill>
                  <a:srgbClr val="FF0000"/>
                </a:solidFill>
              </a:rPr>
              <a:t>，对第</a:t>
            </a:r>
            <a:r>
              <a:rPr lang="en-US" altLang="zh-CN" dirty="0">
                <a:solidFill>
                  <a:srgbClr val="FF0000"/>
                </a:solidFill>
              </a:rPr>
              <a:t>3</a:t>
            </a:r>
            <a:r>
              <a:rPr lang="zh-CN" altLang="en-US" dirty="0">
                <a:solidFill>
                  <a:srgbClr val="FF0000"/>
                </a:solidFill>
              </a:rPr>
              <a:t>级是开放的，所以中断第</a:t>
            </a:r>
            <a:r>
              <a:rPr lang="en-US" altLang="zh-CN" dirty="0">
                <a:solidFill>
                  <a:srgbClr val="FF0000"/>
                </a:solidFill>
              </a:rPr>
              <a:t>2</a:t>
            </a:r>
            <a:r>
              <a:rPr lang="zh-CN" altLang="en-US" dirty="0">
                <a:solidFill>
                  <a:srgbClr val="FF0000"/>
                </a:solidFill>
              </a:rPr>
              <a:t>级请求，响应第</a:t>
            </a:r>
            <a:r>
              <a:rPr lang="en-US" altLang="zh-CN" dirty="0">
                <a:solidFill>
                  <a:srgbClr val="FF0000"/>
                </a:solidFill>
              </a:rPr>
              <a:t>3</a:t>
            </a:r>
            <a:r>
              <a:rPr lang="zh-CN" altLang="en-US" dirty="0">
                <a:solidFill>
                  <a:srgbClr val="FF0000"/>
                </a:solidFill>
              </a:rPr>
              <a:t>级中断请求。</a:t>
            </a:r>
            <a:endParaRPr lang="zh-CN" altLang="en-US"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【0423-05】</a:t>
            </a:r>
            <a:endParaRPr lang="zh-CN" altLang="en-US" dirty="0"/>
          </a:p>
        </p:txBody>
      </p:sp>
      <p:sp>
        <p:nvSpPr>
          <p:cNvPr id="3" name="内容占位符 2"/>
          <p:cNvSpPr>
            <a:spLocks noGrp="1"/>
          </p:cNvSpPr>
          <p:nvPr>
            <p:ph idx="1"/>
          </p:nvPr>
        </p:nvSpPr>
        <p:spPr>
          <a:xfrm>
            <a:off x="27710" y="1022350"/>
            <a:ext cx="9079345" cy="5637068"/>
          </a:xfrm>
        </p:spPr>
        <p:txBody>
          <a:bodyPr/>
          <a:lstStyle/>
          <a:p>
            <a:r>
              <a:rPr lang="zh-CN" altLang="zh-CN" dirty="0">
                <a:latin typeface="Times New Roman" panose="02020603050405020304" pitchFamily="18" charset="0"/>
                <a:cs typeface="Times New Roman" panose="02020603050405020304" pitchFamily="18" charset="0"/>
              </a:rPr>
              <a:t>若机器共有</a:t>
            </a:r>
            <a:r>
              <a:rPr lang="en-US" altLang="zh-CN" dirty="0">
                <a:latin typeface="Times New Roman" panose="02020603050405020304" pitchFamily="18" charset="0"/>
                <a:cs typeface="Times New Roman" panose="02020603050405020304" pitchFamily="18" charset="0"/>
              </a:rPr>
              <a:t>5</a:t>
            </a:r>
            <a:r>
              <a:rPr lang="zh-CN" altLang="zh-CN" dirty="0">
                <a:latin typeface="Times New Roman" panose="02020603050405020304" pitchFamily="18" charset="0"/>
                <a:cs typeface="Times New Roman" panose="02020603050405020304" pitchFamily="18" charset="0"/>
              </a:rPr>
              <a:t>级中断，中断响应优先次序为</a:t>
            </a:r>
            <a:r>
              <a:rPr lang="en-US" altLang="zh-CN" dirty="0">
                <a:latin typeface="Times New Roman" panose="02020603050405020304" pitchFamily="18" charset="0"/>
                <a:cs typeface="Times New Roman" panose="02020603050405020304" pitchFamily="18" charset="0"/>
              </a:rPr>
              <a:t>1-&gt;2-&gt;3-&gt;4-&gt;5</a:t>
            </a:r>
            <a:r>
              <a:rPr lang="zh-CN" altLang="zh-CN" dirty="0">
                <a:latin typeface="Times New Roman" panose="02020603050405020304" pitchFamily="18" charset="0"/>
                <a:cs typeface="Times New Roman" panose="02020603050405020304" pitchFamily="18" charset="0"/>
              </a:rPr>
              <a:t>，现要求其实际的中断处理次序为</a:t>
            </a:r>
            <a:r>
              <a:rPr lang="en-US" altLang="zh-CN" dirty="0">
                <a:latin typeface="Times New Roman" panose="02020603050405020304" pitchFamily="18" charset="0"/>
                <a:cs typeface="Times New Roman" panose="02020603050405020304" pitchFamily="18" charset="0"/>
              </a:rPr>
              <a:t>1-&gt;4-&gt;5-&gt;2-&gt;3</a:t>
            </a:r>
            <a:r>
              <a:rPr lang="zh-CN" altLang="zh-CN" dirty="0">
                <a:latin typeface="Times New Roman" panose="02020603050405020304" pitchFamily="18" charset="0"/>
                <a:cs typeface="Times New Roman" panose="02020603050405020304" pitchFamily="18" charset="0"/>
              </a:rPr>
              <a:t>，回答下面问题：</a:t>
            </a:r>
            <a:endParaRPr lang="zh-CN" altLang="zh-CN" dirty="0">
              <a:latin typeface="Times New Roman" panose="02020603050405020304" pitchFamily="18" charset="0"/>
              <a:cs typeface="Times New Roman" panose="02020603050405020304" pitchFamily="18" charset="0"/>
            </a:endParaRPr>
          </a:p>
          <a:p>
            <a:pPr marL="0" lvl="0" indent="0">
              <a:buNone/>
            </a:pP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设计各级中断处理程序的中断级屏蔽位（令“</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”对应于屏蔽，“</a:t>
            </a:r>
            <a:r>
              <a:rPr lang="en-US" altLang="zh-CN" dirty="0">
                <a:latin typeface="Times New Roman" panose="02020603050405020304" pitchFamily="18" charset="0"/>
                <a:cs typeface="Times New Roman" panose="02020603050405020304" pitchFamily="18" charset="0"/>
              </a:rPr>
              <a:t>0</a:t>
            </a:r>
            <a:r>
              <a:rPr lang="zh-CN" altLang="zh-CN" dirty="0">
                <a:latin typeface="Times New Roman" panose="02020603050405020304" pitchFamily="18" charset="0"/>
                <a:cs typeface="Times New Roman" panose="02020603050405020304" pitchFamily="18" charset="0"/>
              </a:rPr>
              <a:t>”对应于开放）；</a:t>
            </a:r>
            <a:endParaRPr lang="zh-CN" altLang="zh-CN" dirty="0">
              <a:latin typeface="Times New Roman" panose="02020603050405020304" pitchFamily="18" charset="0"/>
              <a:cs typeface="Times New Roman" panose="02020603050405020304" pitchFamily="18" charset="0"/>
            </a:endParaRPr>
          </a:p>
          <a:p>
            <a:pPr marL="0" lvl="0" indent="0">
              <a:buNone/>
            </a:pPr>
            <a:r>
              <a:rPr lang="en-US" altLang="zh-CN"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若在运行用户程序时，同时出现第</a:t>
            </a:r>
            <a:r>
              <a:rPr lang="en-US" altLang="zh-CN" dirty="0">
                <a:latin typeface="Times New Roman" panose="02020603050405020304" pitchFamily="18" charset="0"/>
                <a:cs typeface="Times New Roman" panose="02020603050405020304" pitchFamily="18" charset="0"/>
              </a:rPr>
              <a:t>4</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级中断请求，而在处理第</a:t>
            </a:r>
            <a:r>
              <a:rPr lang="en-US" altLang="zh-CN"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级中断未完成时，又同时出现第</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a:t>
            </a:r>
            <a:r>
              <a:rPr lang="zh-CN" altLang="zh-CN" dirty="0">
                <a:latin typeface="Times New Roman" panose="02020603050405020304" pitchFamily="18" charset="0"/>
                <a:cs typeface="Times New Roman" panose="02020603050405020304" pitchFamily="18" charset="0"/>
              </a:rPr>
              <a:t>级中断请求，请画出此程序运行过程示意图。</a:t>
            </a:r>
            <a:endParaRPr lang="zh-CN"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【0423-05】</a:t>
            </a:r>
            <a:endParaRPr lang="zh-CN" altLang="en-US" dirty="0"/>
          </a:p>
        </p:txBody>
      </p:sp>
      <p:sp>
        <p:nvSpPr>
          <p:cNvPr id="3" name="内容占位符 2"/>
          <p:cNvSpPr>
            <a:spLocks noGrp="1"/>
          </p:cNvSpPr>
          <p:nvPr>
            <p:ph idx="1"/>
          </p:nvPr>
        </p:nvSpPr>
        <p:spPr>
          <a:xfrm>
            <a:off x="27710" y="1022350"/>
            <a:ext cx="9079345" cy="2108777"/>
          </a:xfrm>
        </p:spPr>
        <p:txBody>
          <a:bodyPr/>
          <a:lstStyle/>
          <a:p>
            <a:r>
              <a:rPr lang="zh-CN" altLang="zh-CN" sz="2400" dirty="0">
                <a:latin typeface="Times New Roman" panose="02020603050405020304" pitchFamily="18" charset="0"/>
                <a:cs typeface="Times New Roman" panose="02020603050405020304" pitchFamily="18" charset="0"/>
              </a:rPr>
              <a:t>若机器共有</a:t>
            </a:r>
            <a:r>
              <a:rPr lang="en-US" altLang="zh-CN" sz="2400" dirty="0">
                <a:latin typeface="Times New Roman" panose="02020603050405020304" pitchFamily="18" charset="0"/>
                <a:cs typeface="Times New Roman" panose="02020603050405020304" pitchFamily="18" charset="0"/>
              </a:rPr>
              <a:t>5</a:t>
            </a:r>
            <a:r>
              <a:rPr lang="zh-CN" altLang="zh-CN" sz="2400" dirty="0">
                <a:latin typeface="Times New Roman" panose="02020603050405020304" pitchFamily="18" charset="0"/>
                <a:cs typeface="Times New Roman" panose="02020603050405020304" pitchFamily="18" charset="0"/>
              </a:rPr>
              <a:t>级中断，中断响应优先次序为</a:t>
            </a:r>
            <a:r>
              <a:rPr lang="en-US" altLang="zh-CN" sz="2400" dirty="0">
                <a:latin typeface="Times New Roman" panose="02020603050405020304" pitchFamily="18" charset="0"/>
                <a:cs typeface="Times New Roman" panose="02020603050405020304" pitchFamily="18" charset="0"/>
              </a:rPr>
              <a:t>1-&gt;2-&gt;3-&gt;4-&gt;5</a:t>
            </a:r>
            <a:r>
              <a:rPr lang="zh-CN" altLang="zh-CN" sz="2400" dirty="0">
                <a:latin typeface="Times New Roman" panose="02020603050405020304" pitchFamily="18" charset="0"/>
                <a:cs typeface="Times New Roman" panose="02020603050405020304" pitchFamily="18" charset="0"/>
              </a:rPr>
              <a:t>，现要求其实际的中断处理次序为</a:t>
            </a:r>
            <a:r>
              <a:rPr lang="en-US" altLang="zh-CN" sz="2400" dirty="0">
                <a:solidFill>
                  <a:srgbClr val="FF0000"/>
                </a:solidFill>
                <a:latin typeface="Times New Roman" panose="02020603050405020304" pitchFamily="18" charset="0"/>
                <a:cs typeface="Times New Roman" panose="02020603050405020304" pitchFamily="18" charset="0"/>
              </a:rPr>
              <a:t>1-&gt;4-&gt;5-&gt;2-&gt;3</a:t>
            </a:r>
            <a:r>
              <a:rPr lang="zh-CN" altLang="zh-CN" sz="2400" dirty="0">
                <a:latin typeface="Times New Roman" panose="02020603050405020304" pitchFamily="18" charset="0"/>
                <a:cs typeface="Times New Roman" panose="02020603050405020304" pitchFamily="18" charset="0"/>
              </a:rPr>
              <a:t>，回答下面问题：</a:t>
            </a:r>
            <a:endParaRPr lang="zh-CN" altLang="zh-CN" sz="2400" dirty="0">
              <a:latin typeface="Times New Roman" panose="02020603050405020304" pitchFamily="18" charset="0"/>
              <a:cs typeface="Times New Roman" panose="02020603050405020304" pitchFamily="18" charset="0"/>
            </a:endParaRPr>
          </a:p>
          <a:p>
            <a:pPr marL="0" lvl="0" indent="0">
              <a:buNone/>
            </a:pPr>
            <a:r>
              <a:rPr lang="en-US" altLang="zh-CN" sz="24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设计各级中断处理程序的中断级屏蔽位</a:t>
            </a:r>
            <a:endParaRPr lang="en-US" altLang="zh-CN" sz="2400" dirty="0">
              <a:latin typeface="Times New Roman" panose="02020603050405020304" pitchFamily="18" charset="0"/>
              <a:cs typeface="Times New Roman" panose="02020603050405020304" pitchFamily="18" charset="0"/>
            </a:endParaRPr>
          </a:p>
          <a:p>
            <a:pPr marL="0" lvl="0" indent="0">
              <a:buNone/>
            </a:pP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（令“</a:t>
            </a:r>
            <a:r>
              <a:rPr lang="en-US" altLang="zh-CN" sz="24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”对应于屏蔽，“</a:t>
            </a:r>
            <a:r>
              <a:rPr lang="en-US" altLang="zh-CN" sz="2400" dirty="0">
                <a:latin typeface="Times New Roman" panose="02020603050405020304" pitchFamily="18" charset="0"/>
                <a:cs typeface="Times New Roman" panose="02020603050405020304" pitchFamily="18" charset="0"/>
              </a:rPr>
              <a:t>0</a:t>
            </a:r>
            <a:r>
              <a:rPr lang="zh-CN" altLang="zh-CN" sz="2400" dirty="0">
                <a:latin typeface="Times New Roman" panose="02020603050405020304" pitchFamily="18" charset="0"/>
                <a:cs typeface="Times New Roman" panose="02020603050405020304" pitchFamily="18" charset="0"/>
              </a:rPr>
              <a:t>”对应于开放）</a:t>
            </a:r>
            <a:endParaRPr lang="en-US" altLang="zh-CN" sz="2400" dirty="0">
              <a:latin typeface="Times New Roman" panose="02020603050405020304" pitchFamily="18" charset="0"/>
              <a:cs typeface="Times New Roman" panose="02020603050405020304" pitchFamily="18" charset="0"/>
            </a:endParaRPr>
          </a:p>
          <a:p>
            <a:pPr marL="0" lvl="0" indent="0">
              <a:buNone/>
            </a:pPr>
            <a:r>
              <a:rPr lang="en-US" altLang="zh-CN" sz="2400" dirty="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解答</a:t>
            </a:r>
            <a:r>
              <a:rPr lang="en-US" altLang="zh-CN" sz="2400" dirty="0">
                <a:solidFill>
                  <a:srgbClr val="FF0000"/>
                </a:solidFill>
                <a:latin typeface="Times New Roman" panose="02020603050405020304" pitchFamily="18" charset="0"/>
                <a:cs typeface="Times New Roman" panose="02020603050405020304" pitchFamily="18" charset="0"/>
              </a:rPr>
              <a:t>】</a:t>
            </a:r>
            <a:endParaRPr lang="zh-CN" altLang="zh-CN" sz="2400"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nvGraphicFramePr>
        <p:xfrm>
          <a:off x="1476589" y="3272413"/>
          <a:ext cx="6337373" cy="3276168"/>
        </p:xfrm>
        <a:graphic>
          <a:graphicData uri="http://schemas.openxmlformats.org/drawingml/2006/table">
            <a:tbl>
              <a:tblPr firstRow="1" bandRow="1">
                <a:tableStyleId>{5C22544A-7EE6-4342-B048-85BDC9FD1C3A}</a:tableStyleId>
              </a:tblPr>
              <a:tblGrid>
                <a:gridCol w="1247748"/>
                <a:gridCol w="864709"/>
                <a:gridCol w="1056229"/>
                <a:gridCol w="1056229"/>
                <a:gridCol w="1056229"/>
                <a:gridCol w="1056229"/>
              </a:tblGrid>
              <a:tr h="468024">
                <a:tc rowSpan="2">
                  <a:txBody>
                    <a:bodyPr/>
                    <a:lstStyle/>
                    <a:p>
                      <a:pPr algn="ctr"/>
                      <a:r>
                        <a:rPr lang="zh-CN" altLang="en-US" dirty="0">
                          <a:solidFill>
                            <a:schemeClr val="bg1"/>
                          </a:solidFill>
                          <a:latin typeface="Times New Roman" panose="02020603050405020304" pitchFamily="18" charset="0"/>
                          <a:cs typeface="Times New Roman" panose="02020603050405020304" pitchFamily="18" charset="0"/>
                        </a:rPr>
                        <a:t>中断处理程序级别</a:t>
                      </a:r>
                      <a:endParaRPr lang="zh-CN" altLang="en-US" dirty="0">
                        <a:solidFill>
                          <a:schemeClr val="bg1"/>
                        </a:solidFill>
                        <a:latin typeface="Times New Roman" panose="02020603050405020304" pitchFamily="18" charset="0"/>
                        <a:cs typeface="Times New Roman" panose="02020603050405020304" pitchFamily="18" charset="0"/>
                      </a:endParaRPr>
                    </a:p>
                  </a:txBody>
                  <a:tcPr anchor="ctr"/>
                </a:tc>
                <a:tc gridSpan="5">
                  <a:txBody>
                    <a:bodyPr/>
                    <a:lstStyle/>
                    <a:p>
                      <a:pPr algn="ctr"/>
                      <a:r>
                        <a:rPr lang="zh-CN" altLang="en-US" dirty="0">
                          <a:solidFill>
                            <a:schemeClr val="bg1"/>
                          </a:solidFill>
                          <a:latin typeface="Times New Roman" panose="02020603050405020304" pitchFamily="18" charset="0"/>
                          <a:cs typeface="Times New Roman" panose="02020603050405020304" pitchFamily="18" charset="0"/>
                        </a:rPr>
                        <a:t>中断级屏蔽位</a:t>
                      </a:r>
                      <a:endParaRPr lang="zh-CN" altLang="en-US" dirty="0">
                        <a:solidFill>
                          <a:schemeClr val="bg1"/>
                        </a:solidFill>
                        <a:latin typeface="Times New Roman" panose="02020603050405020304" pitchFamily="18" charset="0"/>
                        <a:cs typeface="Times New Roman" panose="02020603050405020304" pitchFamily="18" charset="0"/>
                      </a:endParaRPr>
                    </a:p>
                  </a:txBody>
                  <a:tcPr anchor="ctr"/>
                </a:tc>
                <a:tc hMerge="1">
                  <a:tcPr/>
                </a:tc>
                <a:tc hMerge="1">
                  <a:tcPr/>
                </a:tc>
                <a:tc hMerge="1">
                  <a:tcPr/>
                </a:tc>
                <a:tc hMerge="1">
                  <a:tcPr anchor="ctr"/>
                </a:tc>
              </a:tr>
              <a:tr h="468024">
                <a:tc vMerge="1">
                  <a:tcPr/>
                </a:tc>
                <a:tc>
                  <a:txBody>
                    <a:bodyPr/>
                    <a:lstStyle/>
                    <a:p>
                      <a:pPr algn="ctr"/>
                      <a:r>
                        <a:rPr lang="zh-CN" altLang="en-US" dirty="0">
                          <a:solidFill>
                            <a:schemeClr val="bg1"/>
                          </a:solidFill>
                          <a:latin typeface="Times New Roman" panose="02020603050405020304" pitchFamily="18" charset="0"/>
                          <a:cs typeface="Times New Roman" panose="02020603050405020304" pitchFamily="18" charset="0"/>
                        </a:rPr>
                        <a:t>第</a:t>
                      </a:r>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级</a:t>
                      </a:r>
                      <a:endParaRPr lang="zh-CN" altLang="en-US" dirty="0">
                        <a:solidFill>
                          <a:schemeClr val="bg1"/>
                        </a:solidFill>
                        <a:latin typeface="Times New Roman" panose="02020603050405020304" pitchFamily="18" charset="0"/>
                        <a:cs typeface="Times New Roman" panose="02020603050405020304" pitchFamily="18" charset="0"/>
                      </a:endParaRPr>
                    </a:p>
                  </a:txBody>
                  <a:tcPr anchor="ctr">
                    <a:solidFill>
                      <a:srgbClr val="0092CC"/>
                    </a:solidFill>
                  </a:tcPr>
                </a:tc>
                <a:tc>
                  <a:txBody>
                    <a:bodyPr/>
                    <a:lstStyle/>
                    <a:p>
                      <a:pPr algn="ctr"/>
                      <a:r>
                        <a:rPr lang="zh-CN" altLang="en-US" dirty="0">
                          <a:solidFill>
                            <a:schemeClr val="bg1"/>
                          </a:solidFill>
                          <a:latin typeface="Times New Roman" panose="02020603050405020304" pitchFamily="18" charset="0"/>
                          <a:cs typeface="Times New Roman" panose="02020603050405020304" pitchFamily="18" charset="0"/>
                        </a:rPr>
                        <a:t>第</a:t>
                      </a:r>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级</a:t>
                      </a:r>
                      <a:endParaRPr lang="zh-CN" altLang="en-US" dirty="0">
                        <a:solidFill>
                          <a:schemeClr val="bg1"/>
                        </a:solidFill>
                        <a:latin typeface="Times New Roman" panose="02020603050405020304" pitchFamily="18" charset="0"/>
                        <a:cs typeface="Times New Roman" panose="02020603050405020304" pitchFamily="18" charset="0"/>
                      </a:endParaRPr>
                    </a:p>
                  </a:txBody>
                  <a:tcPr anchor="ctr">
                    <a:solidFill>
                      <a:srgbClr val="0092CC"/>
                    </a:solidFill>
                  </a:tcPr>
                </a:tc>
                <a:tc>
                  <a:txBody>
                    <a:bodyPr/>
                    <a:lstStyle/>
                    <a:p>
                      <a:pPr algn="ctr"/>
                      <a:r>
                        <a:rPr lang="zh-CN" altLang="en-US" dirty="0">
                          <a:solidFill>
                            <a:schemeClr val="bg1"/>
                          </a:solidFill>
                          <a:latin typeface="Times New Roman" panose="02020603050405020304" pitchFamily="18" charset="0"/>
                          <a:cs typeface="Times New Roman" panose="02020603050405020304" pitchFamily="18" charset="0"/>
                        </a:rPr>
                        <a:t>第</a:t>
                      </a:r>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级</a:t>
                      </a:r>
                      <a:endParaRPr lang="zh-CN" altLang="en-US" dirty="0">
                        <a:solidFill>
                          <a:schemeClr val="bg1"/>
                        </a:solidFill>
                        <a:latin typeface="Times New Roman" panose="02020603050405020304" pitchFamily="18" charset="0"/>
                        <a:cs typeface="Times New Roman" panose="02020603050405020304" pitchFamily="18" charset="0"/>
                      </a:endParaRPr>
                    </a:p>
                  </a:txBody>
                  <a:tcPr anchor="ctr">
                    <a:solidFill>
                      <a:srgbClr val="0092CC"/>
                    </a:solidFill>
                  </a:tcPr>
                </a:tc>
                <a:tc>
                  <a:txBody>
                    <a:bodyPr/>
                    <a:lstStyle/>
                    <a:p>
                      <a:pPr algn="ctr"/>
                      <a:r>
                        <a:rPr lang="zh-CN" altLang="en-US" dirty="0">
                          <a:solidFill>
                            <a:schemeClr val="bg1"/>
                          </a:solidFill>
                          <a:latin typeface="Times New Roman" panose="02020603050405020304" pitchFamily="18" charset="0"/>
                          <a:cs typeface="Times New Roman" panose="02020603050405020304" pitchFamily="18" charset="0"/>
                        </a:rPr>
                        <a:t>第</a:t>
                      </a:r>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级</a:t>
                      </a:r>
                      <a:endParaRPr lang="zh-CN" altLang="en-US" dirty="0">
                        <a:solidFill>
                          <a:schemeClr val="bg1"/>
                        </a:solidFill>
                        <a:latin typeface="Times New Roman" panose="02020603050405020304" pitchFamily="18" charset="0"/>
                        <a:cs typeface="Times New Roman" panose="02020603050405020304" pitchFamily="18" charset="0"/>
                      </a:endParaRPr>
                    </a:p>
                  </a:txBody>
                  <a:tcPr anchor="ctr">
                    <a:solidFill>
                      <a:srgbClr val="0092CC"/>
                    </a:solidFill>
                  </a:tcPr>
                </a:tc>
                <a:tc>
                  <a:txBody>
                    <a:bodyPr/>
                    <a:lstStyle/>
                    <a:p>
                      <a:pPr algn="ctr"/>
                      <a:r>
                        <a:rPr lang="zh-CN" altLang="en-US" dirty="0">
                          <a:solidFill>
                            <a:schemeClr val="bg1"/>
                          </a:solidFill>
                          <a:latin typeface="Times New Roman" panose="02020603050405020304" pitchFamily="18" charset="0"/>
                          <a:cs typeface="Times New Roman" panose="02020603050405020304" pitchFamily="18" charset="0"/>
                        </a:rPr>
                        <a:t>第</a:t>
                      </a:r>
                      <a:r>
                        <a:rPr lang="en-US" altLang="zh-CN" dirty="0">
                          <a:solidFill>
                            <a:schemeClr val="bg1"/>
                          </a:solidFill>
                          <a:latin typeface="Times New Roman" panose="02020603050405020304" pitchFamily="18" charset="0"/>
                          <a:cs typeface="Times New Roman" panose="02020603050405020304" pitchFamily="18" charset="0"/>
                        </a:rPr>
                        <a:t>5</a:t>
                      </a:r>
                      <a:r>
                        <a:rPr lang="zh-CN" altLang="en-US" dirty="0">
                          <a:solidFill>
                            <a:schemeClr val="bg1"/>
                          </a:solidFill>
                          <a:latin typeface="Times New Roman" panose="02020603050405020304" pitchFamily="18" charset="0"/>
                          <a:cs typeface="Times New Roman" panose="02020603050405020304" pitchFamily="18" charset="0"/>
                        </a:rPr>
                        <a:t>级</a:t>
                      </a:r>
                      <a:endParaRPr lang="zh-CN" altLang="en-US" dirty="0">
                        <a:solidFill>
                          <a:schemeClr val="bg1"/>
                        </a:solidFill>
                        <a:latin typeface="Times New Roman" panose="02020603050405020304" pitchFamily="18" charset="0"/>
                        <a:cs typeface="Times New Roman" panose="02020603050405020304" pitchFamily="18" charset="0"/>
                      </a:endParaRPr>
                    </a:p>
                  </a:txBody>
                  <a:tcPr anchor="ctr">
                    <a:solidFill>
                      <a:srgbClr val="0092CC"/>
                    </a:solidFill>
                  </a:tcPr>
                </a:tc>
              </a:tr>
              <a:tr h="468024">
                <a:tc>
                  <a:txBody>
                    <a:bodyPr/>
                    <a:lstStyle/>
                    <a:p>
                      <a:pPr algn="ctr"/>
                      <a:r>
                        <a:rPr lang="zh-CN" altLang="en-US" dirty="0">
                          <a:solidFill>
                            <a:srgbClr val="000000"/>
                          </a:solidFill>
                          <a:latin typeface="Times New Roman" panose="02020603050405020304" pitchFamily="18" charset="0"/>
                          <a:cs typeface="Times New Roman" panose="02020603050405020304" pitchFamily="18" charset="0"/>
                        </a:rPr>
                        <a:t>第</a:t>
                      </a:r>
                      <a:r>
                        <a:rPr lang="en-US" altLang="zh-CN" dirty="0">
                          <a:solidFill>
                            <a:srgbClr val="000000"/>
                          </a:solidFill>
                          <a:latin typeface="Times New Roman" panose="02020603050405020304" pitchFamily="18" charset="0"/>
                          <a:cs typeface="Times New Roman" panose="02020603050405020304" pitchFamily="18" charset="0"/>
                        </a:rPr>
                        <a:t>1</a:t>
                      </a:r>
                      <a:r>
                        <a:rPr lang="zh-CN" altLang="en-US" dirty="0">
                          <a:solidFill>
                            <a:srgbClr val="000000"/>
                          </a:solidFill>
                          <a:latin typeface="Times New Roman" panose="02020603050405020304" pitchFamily="18" charset="0"/>
                          <a:cs typeface="Times New Roman" panose="02020603050405020304" pitchFamily="18" charset="0"/>
                        </a:rPr>
                        <a:t>级</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r>
              <a:tr h="468024">
                <a:tc>
                  <a:txBody>
                    <a:bodyPr/>
                    <a:lstStyle/>
                    <a:p>
                      <a:pPr algn="ctr"/>
                      <a:r>
                        <a:rPr lang="zh-CN" altLang="en-US" dirty="0">
                          <a:solidFill>
                            <a:srgbClr val="000000"/>
                          </a:solidFill>
                          <a:latin typeface="Times New Roman" panose="02020603050405020304" pitchFamily="18" charset="0"/>
                          <a:cs typeface="Times New Roman" panose="02020603050405020304" pitchFamily="18" charset="0"/>
                        </a:rPr>
                        <a:t>第</a:t>
                      </a:r>
                      <a:r>
                        <a:rPr lang="en-US" altLang="zh-CN" dirty="0">
                          <a:solidFill>
                            <a:srgbClr val="000000"/>
                          </a:solidFill>
                          <a:latin typeface="Times New Roman" panose="02020603050405020304" pitchFamily="18" charset="0"/>
                          <a:cs typeface="Times New Roman" panose="02020603050405020304" pitchFamily="18" charset="0"/>
                        </a:rPr>
                        <a:t>2</a:t>
                      </a:r>
                      <a:r>
                        <a:rPr lang="zh-CN" altLang="en-US" dirty="0">
                          <a:solidFill>
                            <a:srgbClr val="000000"/>
                          </a:solidFill>
                          <a:latin typeface="Times New Roman" panose="02020603050405020304" pitchFamily="18" charset="0"/>
                          <a:cs typeface="Times New Roman" panose="02020603050405020304" pitchFamily="18" charset="0"/>
                        </a:rPr>
                        <a:t>级</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r>
              <a:tr h="468024">
                <a:tc>
                  <a:txBody>
                    <a:bodyPr/>
                    <a:lstStyle/>
                    <a:p>
                      <a:pPr algn="ctr"/>
                      <a:r>
                        <a:rPr lang="zh-CN" altLang="en-US" dirty="0">
                          <a:solidFill>
                            <a:srgbClr val="000000"/>
                          </a:solidFill>
                          <a:latin typeface="Times New Roman" panose="02020603050405020304" pitchFamily="18" charset="0"/>
                          <a:cs typeface="Times New Roman" panose="02020603050405020304" pitchFamily="18" charset="0"/>
                        </a:rPr>
                        <a:t>第</a:t>
                      </a:r>
                      <a:r>
                        <a:rPr lang="en-US" altLang="zh-CN" dirty="0">
                          <a:solidFill>
                            <a:srgbClr val="000000"/>
                          </a:solidFill>
                          <a:latin typeface="Times New Roman" panose="02020603050405020304" pitchFamily="18" charset="0"/>
                          <a:cs typeface="Times New Roman" panose="02020603050405020304" pitchFamily="18" charset="0"/>
                        </a:rPr>
                        <a:t>3</a:t>
                      </a:r>
                      <a:r>
                        <a:rPr lang="zh-CN" altLang="en-US" dirty="0">
                          <a:solidFill>
                            <a:srgbClr val="000000"/>
                          </a:solidFill>
                          <a:latin typeface="Times New Roman" panose="02020603050405020304" pitchFamily="18" charset="0"/>
                          <a:cs typeface="Times New Roman" panose="02020603050405020304" pitchFamily="18" charset="0"/>
                        </a:rPr>
                        <a:t>级</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r>
              <a:tr h="468024">
                <a:tc>
                  <a:txBody>
                    <a:bodyPr/>
                    <a:lstStyle/>
                    <a:p>
                      <a:pPr algn="ctr"/>
                      <a:r>
                        <a:rPr lang="zh-CN" altLang="en-US" dirty="0">
                          <a:solidFill>
                            <a:srgbClr val="000000"/>
                          </a:solidFill>
                          <a:latin typeface="Times New Roman" panose="02020603050405020304" pitchFamily="18" charset="0"/>
                          <a:cs typeface="Times New Roman" panose="02020603050405020304" pitchFamily="18" charset="0"/>
                        </a:rPr>
                        <a:t>第</a:t>
                      </a:r>
                      <a:r>
                        <a:rPr lang="en-US" altLang="zh-CN" dirty="0">
                          <a:solidFill>
                            <a:srgbClr val="000000"/>
                          </a:solidFill>
                          <a:latin typeface="Times New Roman" panose="02020603050405020304" pitchFamily="18" charset="0"/>
                          <a:cs typeface="Times New Roman" panose="02020603050405020304" pitchFamily="18" charset="0"/>
                        </a:rPr>
                        <a:t>4</a:t>
                      </a:r>
                      <a:r>
                        <a:rPr lang="zh-CN" altLang="en-US" dirty="0">
                          <a:solidFill>
                            <a:srgbClr val="000000"/>
                          </a:solidFill>
                          <a:latin typeface="Times New Roman" panose="02020603050405020304" pitchFamily="18" charset="0"/>
                          <a:cs typeface="Times New Roman" panose="02020603050405020304" pitchFamily="18" charset="0"/>
                        </a:rPr>
                        <a:t>级</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r>
              <a:tr h="468024">
                <a:tc>
                  <a:txBody>
                    <a:bodyPr/>
                    <a:lstStyle/>
                    <a:p>
                      <a:pPr algn="ctr"/>
                      <a:r>
                        <a:rPr lang="zh-CN" altLang="en-US" dirty="0">
                          <a:solidFill>
                            <a:srgbClr val="000000"/>
                          </a:solidFill>
                          <a:latin typeface="Times New Roman" panose="02020603050405020304" pitchFamily="18" charset="0"/>
                          <a:cs typeface="Times New Roman" panose="02020603050405020304" pitchFamily="18" charset="0"/>
                        </a:rPr>
                        <a:t>第</a:t>
                      </a:r>
                      <a:r>
                        <a:rPr lang="en-US" altLang="zh-CN" dirty="0">
                          <a:solidFill>
                            <a:srgbClr val="000000"/>
                          </a:solidFill>
                          <a:latin typeface="Times New Roman" panose="02020603050405020304" pitchFamily="18" charset="0"/>
                          <a:cs typeface="Times New Roman" panose="02020603050405020304" pitchFamily="18" charset="0"/>
                        </a:rPr>
                        <a:t>5</a:t>
                      </a:r>
                      <a:r>
                        <a:rPr lang="zh-CN" altLang="en-US" dirty="0">
                          <a:solidFill>
                            <a:srgbClr val="000000"/>
                          </a:solidFill>
                          <a:latin typeface="Times New Roman" panose="02020603050405020304" pitchFamily="18" charset="0"/>
                          <a:cs typeface="Times New Roman" panose="02020603050405020304" pitchFamily="18" charset="0"/>
                        </a:rPr>
                        <a:t>级</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0</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a:txBody>
                  <a:tcPr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a:t>【0429-01 </a:t>
            </a:r>
            <a:r>
              <a:rPr lang="zh-CN" altLang="en-US" dirty="0"/>
              <a:t>问题</a:t>
            </a:r>
            <a:r>
              <a:rPr lang="en-US" altLang="zh-CN" dirty="0"/>
              <a:t>】</a:t>
            </a:r>
            <a:endParaRPr lang="zh-CN" altLang="en-US" dirty="0"/>
          </a:p>
        </p:txBody>
      </p:sp>
      <p:sp>
        <p:nvSpPr>
          <p:cNvPr id="3" name="内容占位符 2"/>
          <p:cNvSpPr>
            <a:spLocks noGrp="1" noRot="1" noChangeAspect="1" noMove="1" noResize="1" noEditPoints="1" noAdjustHandles="1" noChangeArrowheads="1" noChangeShapeType="1" noTextEdit="1"/>
          </p:cNvSpPr>
          <p:nvPr>
            <p:ph idx="1"/>
          </p:nvPr>
        </p:nvSpPr>
        <p:spPr>
          <a:xfrm>
            <a:off x="469900" y="1022350"/>
            <a:ext cx="8674100" cy="5369024"/>
          </a:xfrm>
          <a:blipFill>
            <a:blip r:embed="rId1"/>
            <a:stretch>
              <a:fillRect l="-1405" t="-1591" r="-1124"/>
            </a:stretch>
          </a:blipFill>
        </p:spPr>
        <p:txBody>
          <a:bodyPr/>
          <a:lstStyle/>
          <a:p>
            <a:pPr>
              <a:defRPr/>
            </a:pPr>
            <a:r>
              <a:rPr lang="zh-CN" altLang="en-US">
                <a:noFill/>
              </a:rPr>
              <a:t> </a:t>
            </a:r>
            <a:endParaRPr lang="zh-CN" altLang="en-US">
              <a:no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【0423-05】</a:t>
            </a:r>
            <a:endParaRPr lang="zh-CN" altLang="en-US" dirty="0"/>
          </a:p>
        </p:txBody>
      </p:sp>
      <p:sp>
        <p:nvSpPr>
          <p:cNvPr id="3" name="内容占位符 2"/>
          <p:cNvSpPr>
            <a:spLocks noGrp="1"/>
          </p:cNvSpPr>
          <p:nvPr>
            <p:ph idx="1"/>
          </p:nvPr>
        </p:nvSpPr>
        <p:spPr>
          <a:xfrm>
            <a:off x="27711" y="1022350"/>
            <a:ext cx="3657598" cy="5757141"/>
          </a:xfrm>
        </p:spPr>
        <p:txBody>
          <a:bodyPr/>
          <a:lstStyle/>
          <a:p>
            <a:pPr marL="0" indent="0" algn="just">
              <a:buNone/>
            </a:pPr>
            <a:r>
              <a:rPr lang="zh-CN" altLang="zh-CN" sz="2400" dirty="0">
                <a:latin typeface="Times New Roman" panose="02020603050405020304" pitchFamily="18" charset="0"/>
                <a:cs typeface="Times New Roman" panose="02020603050405020304" pitchFamily="18" charset="0"/>
              </a:rPr>
              <a:t>若机器共有</a:t>
            </a:r>
            <a:r>
              <a:rPr lang="en-US" altLang="zh-CN" sz="2400" dirty="0">
                <a:latin typeface="Times New Roman" panose="02020603050405020304" pitchFamily="18" charset="0"/>
                <a:cs typeface="Times New Roman" panose="02020603050405020304" pitchFamily="18" charset="0"/>
              </a:rPr>
              <a:t>5</a:t>
            </a:r>
            <a:r>
              <a:rPr lang="zh-CN" altLang="zh-CN" sz="2400" dirty="0">
                <a:latin typeface="Times New Roman" panose="02020603050405020304" pitchFamily="18" charset="0"/>
                <a:cs typeface="Times New Roman" panose="02020603050405020304" pitchFamily="18" charset="0"/>
              </a:rPr>
              <a:t>级中断，中断响应优先次序为</a:t>
            </a:r>
            <a:endParaRPr lang="en-US" altLang="zh-CN" sz="2400" dirty="0">
              <a:latin typeface="Times New Roman" panose="02020603050405020304" pitchFamily="18" charset="0"/>
              <a:cs typeface="Times New Roman" panose="02020603050405020304" pitchFamily="18" charset="0"/>
            </a:endParaRPr>
          </a:p>
          <a:p>
            <a:pPr marL="0" indent="0" algn="just">
              <a:buNone/>
            </a:pPr>
            <a:r>
              <a:rPr lang="en-US" altLang="zh-CN" sz="2400" dirty="0">
                <a:solidFill>
                  <a:srgbClr val="FF0000"/>
                </a:solidFill>
                <a:latin typeface="Times New Roman" panose="02020603050405020304" pitchFamily="18" charset="0"/>
                <a:cs typeface="Times New Roman" panose="02020603050405020304" pitchFamily="18" charset="0"/>
              </a:rPr>
              <a:t>1-&gt;2-&gt;3-&gt;4-&gt;5</a:t>
            </a:r>
            <a:r>
              <a:rPr lang="zh-CN" altLang="zh-CN" sz="2400" dirty="0">
                <a:latin typeface="Times New Roman" panose="02020603050405020304" pitchFamily="18" charset="0"/>
                <a:cs typeface="Times New Roman" panose="02020603050405020304" pitchFamily="18" charset="0"/>
              </a:rPr>
              <a:t>，现要求其实际的中断处理次序为</a:t>
            </a:r>
            <a:endParaRPr lang="en-US" altLang="zh-CN" sz="2400" dirty="0">
              <a:latin typeface="Times New Roman" panose="02020603050405020304" pitchFamily="18" charset="0"/>
              <a:cs typeface="Times New Roman" panose="02020603050405020304" pitchFamily="18" charset="0"/>
            </a:endParaRPr>
          </a:p>
          <a:p>
            <a:pPr marL="0" indent="0" algn="just">
              <a:buNone/>
            </a:pPr>
            <a:r>
              <a:rPr lang="en-US" altLang="zh-CN" sz="2400" dirty="0">
                <a:solidFill>
                  <a:srgbClr val="FF0000"/>
                </a:solidFill>
                <a:latin typeface="Times New Roman" panose="02020603050405020304" pitchFamily="18" charset="0"/>
                <a:cs typeface="Times New Roman" panose="02020603050405020304" pitchFamily="18" charset="0"/>
              </a:rPr>
              <a:t>1-&gt;4-&gt;5-&gt;2-&gt;3</a:t>
            </a:r>
            <a:r>
              <a:rPr lang="zh-CN" altLang="zh-CN" sz="2400" dirty="0">
                <a:latin typeface="Times New Roman" panose="02020603050405020304" pitchFamily="18" charset="0"/>
                <a:cs typeface="Times New Roman" panose="02020603050405020304" pitchFamily="18" charset="0"/>
              </a:rPr>
              <a:t>，回答下面问题：</a:t>
            </a:r>
            <a:endParaRPr lang="zh-CN" altLang="zh-CN" sz="2400" dirty="0">
              <a:latin typeface="Times New Roman" panose="02020603050405020304" pitchFamily="18" charset="0"/>
              <a:cs typeface="Times New Roman" panose="02020603050405020304" pitchFamily="18" charset="0"/>
            </a:endParaRPr>
          </a:p>
          <a:p>
            <a:pPr marL="0" lvl="0" indent="0" algn="just">
              <a:buNone/>
            </a:pPr>
            <a:r>
              <a:rPr lang="en-US" altLang="zh-CN" sz="24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若在运行用户程序时，同时出现第</a:t>
            </a:r>
            <a:r>
              <a:rPr lang="en-US" altLang="zh-CN" sz="2400" dirty="0">
                <a:latin typeface="Times New Roman" panose="02020603050405020304" pitchFamily="18" charset="0"/>
                <a:cs typeface="Times New Roman" panose="02020603050405020304" pitchFamily="18" charset="0"/>
              </a:rPr>
              <a:t>4</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级中断请求，而在处理第</a:t>
            </a:r>
            <a:r>
              <a:rPr lang="en-US" altLang="zh-CN" sz="24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级中断未完成时，又同时出现第</a:t>
            </a:r>
            <a:r>
              <a:rPr lang="en-US" altLang="zh-CN" sz="24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5</a:t>
            </a:r>
            <a:r>
              <a:rPr lang="zh-CN" altLang="zh-CN" sz="2400" dirty="0">
                <a:latin typeface="Times New Roman" panose="02020603050405020304" pitchFamily="18" charset="0"/>
                <a:cs typeface="Times New Roman" panose="02020603050405020304" pitchFamily="18" charset="0"/>
              </a:rPr>
              <a:t>级中断请求，请画出此程序运行过程示意图。</a:t>
            </a:r>
            <a:endParaRPr lang="zh-CN" altLang="zh-CN" sz="2400" dirty="0">
              <a:latin typeface="Times New Roman" panose="02020603050405020304" pitchFamily="18" charset="0"/>
              <a:cs typeface="Times New Roman" panose="02020603050405020304" pitchFamily="18" charset="0"/>
            </a:endParaRPr>
          </a:p>
        </p:txBody>
      </p:sp>
      <p:sp>
        <p:nvSpPr>
          <p:cNvPr id="4" name="矩形 3"/>
          <p:cNvSpPr/>
          <p:nvPr/>
        </p:nvSpPr>
        <p:spPr bwMode="auto">
          <a:xfrm>
            <a:off x="3344376" y="1261101"/>
            <a:ext cx="5623412" cy="60483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dirty="0">
                <a:solidFill>
                  <a:srgbClr val="000000"/>
                </a:solidFill>
              </a:rPr>
              <a:t>                                                          中断处理程序       </a:t>
            </a:r>
            <a:endParaRPr lang="en-US" altLang="zh-CN" dirty="0">
              <a:solidFill>
                <a:srgbClr val="000000"/>
              </a:solidFill>
            </a:endParaRPr>
          </a:p>
          <a:p>
            <a:pPr marL="0" marR="0" indent="0" algn="r" defTabSz="914400" rtl="0" eaLnBrk="0" fontAlgn="base" latinLnBrk="0" hangingPunct="0">
              <a:lnSpc>
                <a:spcPct val="100000"/>
              </a:lnSpc>
              <a:spcBef>
                <a:spcPct val="0"/>
              </a:spcBef>
              <a:spcAft>
                <a:spcPct val="0"/>
              </a:spcAft>
              <a:buClrTx/>
              <a:buSzTx/>
              <a:buFontTx/>
              <a:buNone/>
            </a:pPr>
            <a:r>
              <a:rPr lang="zh-CN" altLang="en-US" u="sng" dirty="0">
                <a:solidFill>
                  <a:srgbClr val="000000"/>
                </a:solidFill>
              </a:rPr>
              <a:t>中断请求</a:t>
            </a:r>
            <a:r>
              <a:rPr lang="zh-CN" altLang="en-US" dirty="0">
                <a:solidFill>
                  <a:srgbClr val="000000"/>
                </a:solidFill>
              </a:rPr>
              <a:t>      </a:t>
            </a:r>
            <a:r>
              <a:rPr lang="zh-CN" altLang="en-US" u="sng" dirty="0">
                <a:solidFill>
                  <a:srgbClr val="000000"/>
                </a:solidFill>
              </a:rPr>
              <a:t>用户程序 </a:t>
            </a:r>
            <a:r>
              <a:rPr lang="zh-CN" altLang="en-US" dirty="0">
                <a:solidFill>
                  <a:srgbClr val="000000"/>
                </a:solidFill>
              </a:rPr>
              <a:t>      </a:t>
            </a:r>
            <a:r>
              <a:rPr lang="zh-CN" altLang="en-US" u="sng" dirty="0">
                <a:solidFill>
                  <a:srgbClr val="000000"/>
                </a:solidFill>
              </a:rPr>
              <a:t> </a:t>
            </a:r>
            <a:r>
              <a:rPr lang="en-US" altLang="zh-CN" u="sng" dirty="0">
                <a:solidFill>
                  <a:srgbClr val="000000"/>
                </a:solidFill>
              </a:rPr>
              <a:t>1 </a:t>
            </a:r>
            <a:r>
              <a:rPr lang="en-US" altLang="zh-CN" dirty="0">
                <a:solidFill>
                  <a:srgbClr val="000000"/>
                </a:solidFill>
              </a:rPr>
              <a:t>       </a:t>
            </a:r>
            <a:r>
              <a:rPr lang="en-US" altLang="zh-CN" u="sng" dirty="0">
                <a:solidFill>
                  <a:srgbClr val="000000"/>
                </a:solidFill>
              </a:rPr>
              <a:t> 2 </a:t>
            </a:r>
            <a:r>
              <a:rPr lang="en-US" altLang="zh-CN" dirty="0">
                <a:solidFill>
                  <a:srgbClr val="000000"/>
                </a:solidFill>
              </a:rPr>
              <a:t>      </a:t>
            </a:r>
            <a:r>
              <a:rPr lang="en-US" altLang="zh-CN" u="sng" dirty="0">
                <a:solidFill>
                  <a:srgbClr val="000000"/>
                </a:solidFill>
              </a:rPr>
              <a:t> 3 </a:t>
            </a:r>
            <a:r>
              <a:rPr lang="en-US" altLang="zh-CN" dirty="0">
                <a:solidFill>
                  <a:srgbClr val="000000"/>
                </a:solidFill>
              </a:rPr>
              <a:t>      </a:t>
            </a:r>
            <a:r>
              <a:rPr lang="en-US" altLang="zh-CN" u="sng" dirty="0">
                <a:solidFill>
                  <a:srgbClr val="000000"/>
                </a:solidFill>
              </a:rPr>
              <a:t> 4 </a:t>
            </a:r>
            <a:r>
              <a:rPr lang="en-US" altLang="zh-CN" dirty="0">
                <a:solidFill>
                  <a:srgbClr val="000000"/>
                </a:solidFill>
              </a:rPr>
              <a:t>     </a:t>
            </a:r>
            <a:r>
              <a:rPr lang="en-US" altLang="zh-CN" u="sng" dirty="0">
                <a:solidFill>
                  <a:srgbClr val="000000"/>
                </a:solidFill>
              </a:rPr>
              <a:t> 5   </a:t>
            </a:r>
            <a:endParaRPr kumimoji="0" lang="zh-CN" altLang="en-US" sz="1800" b="0" i="0" u="sng" strike="noStrike" cap="none" normalizeH="0" baseline="0" dirty="0">
              <a:ln>
                <a:noFill/>
              </a:ln>
              <a:solidFill>
                <a:srgbClr val="000000"/>
              </a:solidFill>
              <a:effectLst/>
            </a:endParaRPr>
          </a:p>
        </p:txBody>
      </p:sp>
      <p:cxnSp>
        <p:nvCxnSpPr>
          <p:cNvPr id="5" name="直接连接符 4"/>
          <p:cNvCxnSpPr/>
          <p:nvPr/>
        </p:nvCxnSpPr>
        <p:spPr bwMode="auto">
          <a:xfrm>
            <a:off x="5509417" y="1832709"/>
            <a:ext cx="0" cy="442985"/>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a:off x="5509417" y="2275694"/>
            <a:ext cx="1656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p:cNvSpPr txBox="1"/>
          <p:nvPr/>
        </p:nvSpPr>
        <p:spPr>
          <a:xfrm>
            <a:off x="4007592" y="2054202"/>
            <a:ext cx="646331" cy="369332"/>
          </a:xfrm>
          <a:prstGeom prst="rect">
            <a:avLst/>
          </a:prstGeom>
          <a:noFill/>
        </p:spPr>
        <p:txBody>
          <a:bodyPr wrap="none" rtlCol="0">
            <a:spAutoFit/>
          </a:bodyPr>
          <a:lstStyle/>
          <a:p>
            <a:r>
              <a:rPr lang="zh-CN" altLang="en-US" dirty="0">
                <a:solidFill>
                  <a:srgbClr val="FF0000"/>
                </a:solidFill>
                <a:latin typeface="等线" panose="02010600030101010101" charset="-122"/>
                <a:ea typeface="等线" panose="02010600030101010101" charset="-122"/>
              </a:rPr>
              <a:t>②</a:t>
            </a:r>
            <a:r>
              <a:rPr lang="zh-CN" altLang="en-US" dirty="0">
                <a:solidFill>
                  <a:srgbClr val="FF0000"/>
                </a:solidFill>
                <a:latin typeface="宋体" panose="02010600030101010101" pitchFamily="2" charset="-122"/>
                <a:ea typeface="宋体" panose="02010600030101010101" pitchFamily="2" charset="-122"/>
              </a:rPr>
              <a:t>④</a:t>
            </a:r>
            <a:endParaRPr lang="zh-CN" altLang="en-US" dirty="0">
              <a:solidFill>
                <a:srgbClr val="FF0000"/>
              </a:solidFill>
            </a:endParaRPr>
          </a:p>
        </p:txBody>
      </p:sp>
      <p:cxnSp>
        <p:nvCxnSpPr>
          <p:cNvPr id="9" name="直接连接符 8"/>
          <p:cNvCxnSpPr/>
          <p:nvPr/>
        </p:nvCxnSpPr>
        <p:spPr bwMode="auto">
          <a:xfrm>
            <a:off x="7144259" y="2281382"/>
            <a:ext cx="0" cy="144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7144259" y="2425382"/>
            <a:ext cx="1116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5410182" y="4832722"/>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7047278" y="2353382"/>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8258687" y="2425381"/>
            <a:ext cx="0" cy="540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8164880" y="2490027"/>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文本框 16"/>
          <p:cNvSpPr txBox="1"/>
          <p:nvPr/>
        </p:nvSpPr>
        <p:spPr>
          <a:xfrm>
            <a:off x="3746103" y="2977506"/>
            <a:ext cx="877163" cy="369332"/>
          </a:xfrm>
          <a:prstGeom prst="rect">
            <a:avLst/>
          </a:prstGeom>
          <a:noFill/>
        </p:spPr>
        <p:txBody>
          <a:bodyPr wrap="none" rtlCol="0">
            <a:spAutoFit/>
          </a:bodyPr>
          <a:lstStyle/>
          <a:p>
            <a:r>
              <a:rPr lang="zh-CN" altLang="en-US" dirty="0">
                <a:solidFill>
                  <a:srgbClr val="FF0000"/>
                </a:solidFill>
                <a:latin typeface="等线" panose="02010600030101010101" charset="-122"/>
                <a:ea typeface="等线" panose="02010600030101010101" charset="-122"/>
              </a:rPr>
              <a:t>①③</a:t>
            </a:r>
            <a:r>
              <a:rPr lang="zh-CN" altLang="en-US" dirty="0">
                <a:solidFill>
                  <a:srgbClr val="FF0000"/>
                </a:solidFill>
                <a:latin typeface="宋体" panose="02010600030101010101" pitchFamily="2" charset="-122"/>
                <a:ea typeface="宋体" panose="02010600030101010101" pitchFamily="2" charset="-122"/>
              </a:rPr>
              <a:t>⑤</a:t>
            </a:r>
            <a:endParaRPr lang="zh-CN" altLang="en-US" dirty="0">
              <a:solidFill>
                <a:srgbClr val="FF0000"/>
              </a:solidFill>
            </a:endParaRPr>
          </a:p>
        </p:txBody>
      </p:sp>
      <p:cxnSp>
        <p:nvCxnSpPr>
          <p:cNvPr id="18" name="直接连接符 17"/>
          <p:cNvCxnSpPr/>
          <p:nvPr/>
        </p:nvCxnSpPr>
        <p:spPr bwMode="auto">
          <a:xfrm>
            <a:off x="7155624" y="2965381"/>
            <a:ext cx="1116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6522048" y="3161071"/>
            <a:ext cx="0" cy="540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6425067" y="3233071"/>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6522048" y="3162172"/>
            <a:ext cx="612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椭圆 24"/>
          <p:cNvSpPr/>
          <p:nvPr/>
        </p:nvSpPr>
        <p:spPr bwMode="auto">
          <a:xfrm>
            <a:off x="8187975" y="2931298"/>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26" name="椭圆 25"/>
          <p:cNvSpPr/>
          <p:nvPr/>
        </p:nvSpPr>
        <p:spPr bwMode="auto">
          <a:xfrm>
            <a:off x="6494341" y="3709384"/>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cxnSp>
        <p:nvCxnSpPr>
          <p:cNvPr id="27" name="直接连接符 26"/>
          <p:cNvCxnSpPr/>
          <p:nvPr/>
        </p:nvCxnSpPr>
        <p:spPr bwMode="auto">
          <a:xfrm>
            <a:off x="5488616" y="4745509"/>
            <a:ext cx="0" cy="180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7043104" y="3820689"/>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p:cNvCxnSpPr/>
          <p:nvPr/>
        </p:nvCxnSpPr>
        <p:spPr bwMode="auto">
          <a:xfrm>
            <a:off x="7132733" y="3862254"/>
            <a:ext cx="1692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连接符 31"/>
          <p:cNvCxnSpPr/>
          <p:nvPr/>
        </p:nvCxnSpPr>
        <p:spPr bwMode="auto">
          <a:xfrm>
            <a:off x="7124363" y="3784515"/>
            <a:ext cx="0" cy="90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8824733" y="3849566"/>
            <a:ext cx="0" cy="540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p:cNvCxnSpPr/>
          <p:nvPr/>
        </p:nvCxnSpPr>
        <p:spPr bwMode="auto">
          <a:xfrm>
            <a:off x="8727752" y="3921566"/>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椭圆 37"/>
          <p:cNvSpPr/>
          <p:nvPr/>
        </p:nvSpPr>
        <p:spPr bwMode="auto">
          <a:xfrm>
            <a:off x="8797026" y="4305518"/>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39" name="椭圆 38"/>
          <p:cNvSpPr/>
          <p:nvPr/>
        </p:nvSpPr>
        <p:spPr bwMode="auto">
          <a:xfrm>
            <a:off x="7093602" y="4686237"/>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cxnSp>
        <p:nvCxnSpPr>
          <p:cNvPr id="40" name="直接连接符 39"/>
          <p:cNvCxnSpPr/>
          <p:nvPr/>
        </p:nvCxnSpPr>
        <p:spPr bwMode="auto">
          <a:xfrm>
            <a:off x="7124363" y="4353989"/>
            <a:ext cx="1692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连接符 46"/>
          <p:cNvCxnSpPr/>
          <p:nvPr/>
        </p:nvCxnSpPr>
        <p:spPr bwMode="auto">
          <a:xfrm>
            <a:off x="5488616" y="4925509"/>
            <a:ext cx="2268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连接符 47"/>
          <p:cNvCxnSpPr/>
          <p:nvPr/>
        </p:nvCxnSpPr>
        <p:spPr bwMode="auto">
          <a:xfrm>
            <a:off x="5508650" y="5415573"/>
            <a:ext cx="0" cy="442985"/>
          </a:xfrm>
          <a:prstGeom prst="line">
            <a:avLst/>
          </a:prstGeom>
          <a:solidFill>
            <a:schemeClr val="accent1"/>
          </a:solidFill>
          <a:ln w="952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连接符 48"/>
          <p:cNvCxnSpPr/>
          <p:nvPr/>
        </p:nvCxnSpPr>
        <p:spPr bwMode="auto">
          <a:xfrm>
            <a:off x="4620107" y="2281382"/>
            <a:ext cx="792000" cy="0"/>
          </a:xfrm>
          <a:prstGeom prst="line">
            <a:avLst/>
          </a:prstGeom>
          <a:solidFill>
            <a:schemeClr val="accent1"/>
          </a:solidFill>
          <a:ln w="9525" cap="flat" cmpd="sng" algn="ctr">
            <a:solidFill>
              <a:srgbClr val="000000"/>
            </a:solidFill>
            <a:prstDash val="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p:cNvCxnSpPr/>
          <p:nvPr/>
        </p:nvCxnSpPr>
        <p:spPr bwMode="auto">
          <a:xfrm>
            <a:off x="4620944" y="3162172"/>
            <a:ext cx="1764000" cy="0"/>
          </a:xfrm>
          <a:prstGeom prst="line">
            <a:avLst/>
          </a:prstGeom>
          <a:solidFill>
            <a:schemeClr val="accent1"/>
          </a:solidFill>
          <a:ln w="9525" cap="flat" cmpd="sng" algn="ctr">
            <a:solidFill>
              <a:srgbClr val="000000"/>
            </a:solidFill>
            <a:prstDash val="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连接符 52"/>
          <p:cNvCxnSpPr/>
          <p:nvPr/>
        </p:nvCxnSpPr>
        <p:spPr bwMode="auto">
          <a:xfrm>
            <a:off x="7144259" y="2950405"/>
            <a:ext cx="0" cy="216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a:off x="7047278" y="3018172"/>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p:cNvCxnSpPr/>
          <p:nvPr/>
        </p:nvCxnSpPr>
        <p:spPr bwMode="auto">
          <a:xfrm>
            <a:off x="6494341" y="3774256"/>
            <a:ext cx="648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连接符 56"/>
          <p:cNvCxnSpPr/>
          <p:nvPr/>
        </p:nvCxnSpPr>
        <p:spPr bwMode="auto">
          <a:xfrm>
            <a:off x="7139643" y="4354716"/>
            <a:ext cx="0" cy="324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57"/>
          <p:cNvCxnSpPr/>
          <p:nvPr/>
        </p:nvCxnSpPr>
        <p:spPr bwMode="auto">
          <a:xfrm>
            <a:off x="7061134" y="4426716"/>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连接符 58"/>
          <p:cNvCxnSpPr/>
          <p:nvPr/>
        </p:nvCxnSpPr>
        <p:spPr bwMode="auto">
          <a:xfrm>
            <a:off x="5488616" y="4745509"/>
            <a:ext cx="1656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p:cNvCxnSpPr/>
          <p:nvPr/>
        </p:nvCxnSpPr>
        <p:spPr bwMode="auto">
          <a:xfrm>
            <a:off x="7740650" y="4925509"/>
            <a:ext cx="0" cy="540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7643669" y="4997509"/>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椭圆 61"/>
          <p:cNvSpPr/>
          <p:nvPr/>
        </p:nvSpPr>
        <p:spPr bwMode="auto">
          <a:xfrm>
            <a:off x="7712943" y="5381461"/>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cxnSp>
        <p:nvCxnSpPr>
          <p:cNvPr id="63" name="直接连接符 62"/>
          <p:cNvCxnSpPr/>
          <p:nvPr/>
        </p:nvCxnSpPr>
        <p:spPr bwMode="auto">
          <a:xfrm>
            <a:off x="5508650" y="5407995"/>
            <a:ext cx="2232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连接符 63"/>
          <p:cNvCxnSpPr/>
          <p:nvPr/>
        </p:nvCxnSpPr>
        <p:spPr bwMode="auto">
          <a:xfrm>
            <a:off x="5420444" y="5485512"/>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矩形 64"/>
          <p:cNvSpPr/>
          <p:nvPr/>
        </p:nvSpPr>
        <p:spPr>
          <a:xfrm>
            <a:off x="3630686" y="794989"/>
            <a:ext cx="1107996" cy="369332"/>
          </a:xfrm>
          <a:prstGeom prst="rect">
            <a:avLst/>
          </a:prstGeom>
        </p:spPr>
        <p:txBody>
          <a:bodyPr wrap="none">
            <a:spAutoFit/>
          </a:bodyPr>
          <a:lstStyle/>
          <a:p>
            <a:pPr marL="0" lvl="0" indent="0">
              <a:buNone/>
            </a:pPr>
            <a:r>
              <a:rPr lang="en-US" altLang="zh-CN" dirty="0">
                <a:solidFill>
                  <a:srgbClr val="FF0000"/>
                </a:solidFill>
                <a:cs typeface="Times New Roman" panose="02020603050405020304" pitchFamily="18" charset="0"/>
              </a:rPr>
              <a:t>【</a:t>
            </a:r>
            <a:r>
              <a:rPr lang="zh-CN" altLang="en-US" dirty="0">
                <a:solidFill>
                  <a:srgbClr val="FF0000"/>
                </a:solidFill>
                <a:cs typeface="Times New Roman" panose="02020603050405020304" pitchFamily="18" charset="0"/>
              </a:rPr>
              <a:t>解答</a:t>
            </a:r>
            <a:r>
              <a:rPr lang="en-US" altLang="zh-CN" dirty="0">
                <a:solidFill>
                  <a:srgbClr val="FF0000"/>
                </a:solidFill>
                <a:cs typeface="Times New Roman" panose="02020603050405020304" pitchFamily="18" charset="0"/>
              </a:rPr>
              <a:t>】</a:t>
            </a:r>
            <a:endParaRPr lang="zh-CN" altLang="zh-CN" dirty="0">
              <a:solidFill>
                <a:srgbClr val="FF0000"/>
              </a:solidFill>
              <a:cs typeface="Times New Roman" panose="02020603050405020304" pitchFamily="18" charset="0"/>
            </a:endParaRPr>
          </a:p>
        </p:txBody>
      </p:sp>
      <p:cxnSp>
        <p:nvCxnSpPr>
          <p:cNvPr id="67" name="直接箭头连接符 66"/>
          <p:cNvCxnSpPr/>
          <p:nvPr/>
        </p:nvCxnSpPr>
        <p:spPr bwMode="auto">
          <a:xfrm>
            <a:off x="3746103" y="2054201"/>
            <a:ext cx="0" cy="2871308"/>
          </a:xfrm>
          <a:prstGeom prst="straightConnector1">
            <a:avLst/>
          </a:prstGeom>
          <a:solidFill>
            <a:schemeClr val="accent1"/>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文本框 67"/>
          <p:cNvSpPr txBox="1"/>
          <p:nvPr/>
        </p:nvSpPr>
        <p:spPr>
          <a:xfrm>
            <a:off x="3782290" y="4605622"/>
            <a:ext cx="248786" cy="369332"/>
          </a:xfrm>
          <a:prstGeom prst="rect">
            <a:avLst/>
          </a:prstGeom>
          <a:noFill/>
        </p:spPr>
        <p:txBody>
          <a:bodyPr wrap="none" rtlCol="0">
            <a:spAutoFit/>
          </a:bodyPr>
          <a:lstStyle/>
          <a:p>
            <a:r>
              <a:rPr lang="en-US" altLang="zh-CN" dirty="0">
                <a:solidFill>
                  <a:srgbClr val="000000"/>
                </a:solidFill>
              </a:rPr>
              <a:t>t</a:t>
            </a:r>
            <a:endParaRPr lang="zh-CN" altLang="en-US" dirty="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【0423-05】</a:t>
            </a:r>
            <a:endParaRPr lang="zh-CN" altLang="en-US" dirty="0"/>
          </a:p>
        </p:txBody>
      </p:sp>
      <p:sp>
        <p:nvSpPr>
          <p:cNvPr id="3" name="内容占位符 2"/>
          <p:cNvSpPr>
            <a:spLocks noGrp="1"/>
          </p:cNvSpPr>
          <p:nvPr>
            <p:ph idx="1"/>
          </p:nvPr>
        </p:nvSpPr>
        <p:spPr>
          <a:xfrm>
            <a:off x="27711" y="1022351"/>
            <a:ext cx="3657598" cy="4978400"/>
          </a:xfrm>
        </p:spPr>
        <p:txBody>
          <a:bodyPr/>
          <a:lstStyle/>
          <a:p>
            <a:pPr marL="0" indent="0" algn="just">
              <a:buNone/>
            </a:pPr>
            <a:r>
              <a:rPr lang="zh-CN" altLang="zh-CN" sz="2000" dirty="0">
                <a:latin typeface="Times New Roman" panose="02020603050405020304" pitchFamily="18" charset="0"/>
                <a:cs typeface="Times New Roman" panose="02020603050405020304" pitchFamily="18" charset="0"/>
              </a:rPr>
              <a:t>若机器共有</a:t>
            </a:r>
            <a:r>
              <a:rPr lang="en-US" altLang="zh-CN" sz="2000" dirty="0">
                <a:latin typeface="Times New Roman" panose="02020603050405020304" pitchFamily="18" charset="0"/>
                <a:cs typeface="Times New Roman" panose="02020603050405020304" pitchFamily="18" charset="0"/>
              </a:rPr>
              <a:t>5</a:t>
            </a:r>
            <a:r>
              <a:rPr lang="zh-CN" altLang="zh-CN" sz="2000" dirty="0">
                <a:latin typeface="Times New Roman" panose="02020603050405020304" pitchFamily="18" charset="0"/>
                <a:cs typeface="Times New Roman" panose="02020603050405020304" pitchFamily="18" charset="0"/>
              </a:rPr>
              <a:t>级中断，中断响应优先次序为</a:t>
            </a:r>
            <a:endParaRPr lang="en-US" altLang="zh-CN" sz="2000" dirty="0">
              <a:latin typeface="Times New Roman" panose="02020603050405020304" pitchFamily="18" charset="0"/>
              <a:cs typeface="Times New Roman" panose="02020603050405020304" pitchFamily="18" charset="0"/>
            </a:endParaRPr>
          </a:p>
          <a:p>
            <a:pPr marL="0" indent="0" algn="just">
              <a:buNone/>
            </a:pPr>
            <a:r>
              <a:rPr lang="en-US" altLang="zh-CN" sz="2000" dirty="0">
                <a:solidFill>
                  <a:srgbClr val="FF0000"/>
                </a:solidFill>
                <a:latin typeface="Times New Roman" panose="02020603050405020304" pitchFamily="18" charset="0"/>
                <a:cs typeface="Times New Roman" panose="02020603050405020304" pitchFamily="18" charset="0"/>
              </a:rPr>
              <a:t>1-&gt;2-&gt;3-&gt;4-&gt;5</a:t>
            </a:r>
            <a:r>
              <a:rPr lang="zh-CN" altLang="zh-CN" sz="2000" dirty="0">
                <a:latin typeface="Times New Roman" panose="02020603050405020304" pitchFamily="18" charset="0"/>
                <a:cs typeface="Times New Roman" panose="02020603050405020304" pitchFamily="18" charset="0"/>
              </a:rPr>
              <a:t>，现要求其实际的中断处理次序为</a:t>
            </a:r>
            <a:endParaRPr lang="en-US" altLang="zh-CN" sz="2000" dirty="0">
              <a:latin typeface="Times New Roman" panose="02020603050405020304" pitchFamily="18" charset="0"/>
              <a:cs typeface="Times New Roman" panose="02020603050405020304" pitchFamily="18" charset="0"/>
            </a:endParaRPr>
          </a:p>
          <a:p>
            <a:pPr marL="0" indent="0" algn="just">
              <a:buNone/>
            </a:pPr>
            <a:r>
              <a:rPr lang="en-US" altLang="zh-CN" sz="2000" dirty="0">
                <a:solidFill>
                  <a:srgbClr val="FF0000"/>
                </a:solidFill>
                <a:latin typeface="Times New Roman" panose="02020603050405020304" pitchFamily="18" charset="0"/>
                <a:cs typeface="Times New Roman" panose="02020603050405020304" pitchFamily="18" charset="0"/>
              </a:rPr>
              <a:t>1-&gt;4-&gt;5-&gt;2-&gt;3</a:t>
            </a:r>
            <a:r>
              <a:rPr lang="zh-CN" altLang="zh-CN" sz="2000" dirty="0">
                <a:latin typeface="Times New Roman" panose="02020603050405020304" pitchFamily="18" charset="0"/>
                <a:cs typeface="Times New Roman" panose="02020603050405020304" pitchFamily="18" charset="0"/>
              </a:rPr>
              <a:t>，回答下面问题：</a:t>
            </a:r>
            <a:endParaRPr lang="zh-CN" altLang="zh-CN" sz="2000" dirty="0">
              <a:latin typeface="Times New Roman" panose="02020603050405020304" pitchFamily="18" charset="0"/>
              <a:cs typeface="Times New Roman" panose="02020603050405020304" pitchFamily="18" charset="0"/>
            </a:endParaRPr>
          </a:p>
          <a:p>
            <a:pPr marL="0" lvl="0" indent="0" algn="just">
              <a:buNone/>
            </a:pP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若在运行用户程序时，同时出现第</a:t>
            </a:r>
            <a:r>
              <a:rPr lang="en-US" altLang="zh-CN" sz="2000" dirty="0">
                <a:latin typeface="Times New Roman" panose="02020603050405020304" pitchFamily="18" charset="0"/>
                <a:cs typeface="Times New Roman" panose="02020603050405020304" pitchFamily="18" charset="0"/>
              </a:rPr>
              <a:t>4</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级中断请求，而在处理第</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级中断未完成时，又同时出现第</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5</a:t>
            </a:r>
            <a:r>
              <a:rPr lang="zh-CN" altLang="zh-CN" sz="2000" dirty="0">
                <a:latin typeface="Times New Roman" panose="02020603050405020304" pitchFamily="18" charset="0"/>
                <a:cs typeface="Times New Roman" panose="02020603050405020304" pitchFamily="18" charset="0"/>
              </a:rPr>
              <a:t>级中断请求，请画出此程序运行过程示意图。</a:t>
            </a:r>
            <a:endParaRPr lang="en-US" altLang="zh-CN" sz="2000" dirty="0">
              <a:latin typeface="Times New Roman" panose="02020603050405020304" pitchFamily="18" charset="0"/>
              <a:cs typeface="Times New Roman" panose="02020603050405020304" pitchFamily="18" charset="0"/>
            </a:endParaRPr>
          </a:p>
          <a:p>
            <a:pPr marL="0" lvl="0" indent="0" algn="just">
              <a:buNone/>
            </a:pPr>
            <a:r>
              <a:rPr lang="zh-CN" altLang="en-US" sz="2000" dirty="0">
                <a:solidFill>
                  <a:srgbClr val="FF0000"/>
                </a:solidFill>
                <a:latin typeface="Times New Roman" panose="02020603050405020304" pitchFamily="18" charset="0"/>
                <a:cs typeface="Times New Roman" panose="02020603050405020304" pitchFamily="18" charset="0"/>
              </a:rPr>
              <a:t>解析：当发生第</a:t>
            </a:r>
            <a:r>
              <a:rPr lang="en-US" altLang="zh-CN" sz="2000" dirty="0">
                <a:solidFill>
                  <a:srgbClr val="FF0000"/>
                </a:solidFill>
                <a:latin typeface="Times New Roman" panose="02020603050405020304" pitchFamily="18" charset="0"/>
                <a:cs typeface="Times New Roman" panose="02020603050405020304" pitchFamily="18" charset="0"/>
              </a:rPr>
              <a:t>2</a:t>
            </a:r>
            <a:r>
              <a:rPr lang="zh-CN" altLang="en-US" sz="2000" dirty="0">
                <a:solidFill>
                  <a:srgbClr val="FF0000"/>
                </a:solidFill>
                <a:latin typeface="Times New Roman" panose="02020603050405020304" pitchFamily="18" charset="0"/>
                <a:cs typeface="Times New Roman" panose="02020603050405020304" pitchFamily="18" charset="0"/>
              </a:rPr>
              <a:t>、</a:t>
            </a:r>
            <a:r>
              <a:rPr lang="en-US" altLang="zh-CN" sz="2000" dirty="0">
                <a:solidFill>
                  <a:srgbClr val="FF0000"/>
                </a:solidFill>
                <a:latin typeface="Times New Roman" panose="02020603050405020304" pitchFamily="18" charset="0"/>
                <a:cs typeface="Times New Roman" panose="02020603050405020304" pitchFamily="18" charset="0"/>
              </a:rPr>
              <a:t>4</a:t>
            </a:r>
            <a:r>
              <a:rPr lang="zh-CN" altLang="en-US" sz="2000" dirty="0">
                <a:solidFill>
                  <a:srgbClr val="FF0000"/>
                </a:solidFill>
                <a:latin typeface="Times New Roman" panose="02020603050405020304" pitchFamily="18" charset="0"/>
                <a:cs typeface="Times New Roman" panose="02020603050405020304" pitchFamily="18" charset="0"/>
              </a:rPr>
              <a:t>级中断请求时，用户程序的现行</a:t>
            </a:r>
            <a:r>
              <a:rPr lang="en-US" altLang="zh-CN" sz="2000" dirty="0">
                <a:solidFill>
                  <a:srgbClr val="FF0000"/>
                </a:solidFill>
                <a:latin typeface="Times New Roman" panose="02020603050405020304" pitchFamily="18" charset="0"/>
                <a:cs typeface="Times New Roman" panose="02020603050405020304" pitchFamily="18" charset="0"/>
              </a:rPr>
              <a:t>PSW</a:t>
            </a:r>
            <a:r>
              <a:rPr lang="zh-CN" altLang="en-US" sz="2000" dirty="0">
                <a:solidFill>
                  <a:srgbClr val="FF0000"/>
                </a:solidFill>
                <a:latin typeface="Times New Roman" panose="02020603050405020304" pitchFamily="18" charset="0"/>
                <a:cs typeface="Times New Roman" panose="02020603050405020304" pitchFamily="18" charset="0"/>
              </a:rPr>
              <a:t>中的中断屏蔽位是</a:t>
            </a:r>
            <a:r>
              <a:rPr lang="en-US" altLang="zh-CN" sz="2000" dirty="0">
                <a:solidFill>
                  <a:srgbClr val="FF0000"/>
                </a:solidFill>
                <a:latin typeface="Times New Roman" panose="02020603050405020304" pitchFamily="18" charset="0"/>
                <a:cs typeface="Times New Roman" panose="02020603050405020304" pitchFamily="18" charset="0"/>
              </a:rPr>
              <a:t>00000</a:t>
            </a:r>
            <a:r>
              <a:rPr lang="zh-CN" altLang="en-US" sz="2000" dirty="0">
                <a:solidFill>
                  <a:srgbClr val="FF0000"/>
                </a:solidFill>
                <a:latin typeface="Times New Roman" panose="02020603050405020304" pitchFamily="18" charset="0"/>
                <a:cs typeface="Times New Roman" panose="02020603050405020304" pitchFamily="18" charset="0"/>
              </a:rPr>
              <a:t>，因此中</a:t>
            </a:r>
            <a:endParaRPr lang="en-US" altLang="zh-CN" sz="2000" dirty="0">
              <a:solidFill>
                <a:srgbClr val="FF0000"/>
              </a:solidFill>
              <a:latin typeface="Times New Roman" panose="02020603050405020304" pitchFamily="18" charset="0"/>
              <a:cs typeface="Times New Roman" panose="02020603050405020304" pitchFamily="18" charset="0"/>
            </a:endParaRPr>
          </a:p>
        </p:txBody>
      </p:sp>
      <p:sp>
        <p:nvSpPr>
          <p:cNvPr id="4" name="矩形 3"/>
          <p:cNvSpPr/>
          <p:nvPr/>
        </p:nvSpPr>
        <p:spPr bwMode="auto">
          <a:xfrm>
            <a:off x="3344376" y="1261101"/>
            <a:ext cx="5623412" cy="60483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dirty="0">
                <a:solidFill>
                  <a:srgbClr val="000000"/>
                </a:solidFill>
              </a:rPr>
              <a:t>                                                          中断处理程序       </a:t>
            </a:r>
            <a:endParaRPr lang="en-US" altLang="zh-CN" dirty="0">
              <a:solidFill>
                <a:srgbClr val="000000"/>
              </a:solidFill>
            </a:endParaRPr>
          </a:p>
          <a:p>
            <a:pPr marL="0" marR="0" indent="0" algn="r" defTabSz="914400" rtl="0" eaLnBrk="0" fontAlgn="base" latinLnBrk="0" hangingPunct="0">
              <a:lnSpc>
                <a:spcPct val="100000"/>
              </a:lnSpc>
              <a:spcBef>
                <a:spcPct val="0"/>
              </a:spcBef>
              <a:spcAft>
                <a:spcPct val="0"/>
              </a:spcAft>
              <a:buClrTx/>
              <a:buSzTx/>
              <a:buFontTx/>
              <a:buNone/>
            </a:pPr>
            <a:r>
              <a:rPr lang="zh-CN" altLang="en-US" u="sng" dirty="0">
                <a:solidFill>
                  <a:srgbClr val="000000"/>
                </a:solidFill>
              </a:rPr>
              <a:t>中断请求</a:t>
            </a:r>
            <a:r>
              <a:rPr lang="zh-CN" altLang="en-US" dirty="0">
                <a:solidFill>
                  <a:srgbClr val="000000"/>
                </a:solidFill>
              </a:rPr>
              <a:t>      </a:t>
            </a:r>
            <a:r>
              <a:rPr lang="zh-CN" altLang="en-US" u="sng" dirty="0">
                <a:solidFill>
                  <a:srgbClr val="000000"/>
                </a:solidFill>
              </a:rPr>
              <a:t>用户程序 </a:t>
            </a:r>
            <a:r>
              <a:rPr lang="zh-CN" altLang="en-US" dirty="0">
                <a:solidFill>
                  <a:srgbClr val="000000"/>
                </a:solidFill>
              </a:rPr>
              <a:t>      </a:t>
            </a:r>
            <a:r>
              <a:rPr lang="zh-CN" altLang="en-US" u="sng" dirty="0">
                <a:solidFill>
                  <a:srgbClr val="000000"/>
                </a:solidFill>
              </a:rPr>
              <a:t> </a:t>
            </a:r>
            <a:r>
              <a:rPr lang="en-US" altLang="zh-CN" u="sng" dirty="0">
                <a:solidFill>
                  <a:srgbClr val="000000"/>
                </a:solidFill>
              </a:rPr>
              <a:t>1 </a:t>
            </a:r>
            <a:r>
              <a:rPr lang="en-US" altLang="zh-CN" dirty="0">
                <a:solidFill>
                  <a:srgbClr val="000000"/>
                </a:solidFill>
              </a:rPr>
              <a:t>       </a:t>
            </a:r>
            <a:r>
              <a:rPr lang="en-US" altLang="zh-CN" u="sng" dirty="0">
                <a:solidFill>
                  <a:srgbClr val="000000"/>
                </a:solidFill>
              </a:rPr>
              <a:t> 2 </a:t>
            </a:r>
            <a:r>
              <a:rPr lang="en-US" altLang="zh-CN" dirty="0">
                <a:solidFill>
                  <a:srgbClr val="000000"/>
                </a:solidFill>
              </a:rPr>
              <a:t>      </a:t>
            </a:r>
            <a:r>
              <a:rPr lang="en-US" altLang="zh-CN" u="sng" dirty="0">
                <a:solidFill>
                  <a:srgbClr val="000000"/>
                </a:solidFill>
              </a:rPr>
              <a:t> 3 </a:t>
            </a:r>
            <a:r>
              <a:rPr lang="en-US" altLang="zh-CN" dirty="0">
                <a:solidFill>
                  <a:srgbClr val="000000"/>
                </a:solidFill>
              </a:rPr>
              <a:t>      </a:t>
            </a:r>
            <a:r>
              <a:rPr lang="en-US" altLang="zh-CN" u="sng" dirty="0">
                <a:solidFill>
                  <a:srgbClr val="000000"/>
                </a:solidFill>
              </a:rPr>
              <a:t> 4 </a:t>
            </a:r>
            <a:r>
              <a:rPr lang="en-US" altLang="zh-CN" dirty="0">
                <a:solidFill>
                  <a:srgbClr val="000000"/>
                </a:solidFill>
              </a:rPr>
              <a:t>     </a:t>
            </a:r>
            <a:r>
              <a:rPr lang="en-US" altLang="zh-CN" u="sng" dirty="0">
                <a:solidFill>
                  <a:srgbClr val="000000"/>
                </a:solidFill>
              </a:rPr>
              <a:t> 5   </a:t>
            </a:r>
            <a:endParaRPr kumimoji="0" lang="zh-CN" altLang="en-US" sz="1800" b="0" i="0" u="sng" strike="noStrike" cap="none" normalizeH="0" baseline="0" dirty="0">
              <a:ln>
                <a:noFill/>
              </a:ln>
              <a:solidFill>
                <a:srgbClr val="000000"/>
              </a:solidFill>
              <a:effectLst/>
            </a:endParaRPr>
          </a:p>
        </p:txBody>
      </p:sp>
      <p:cxnSp>
        <p:nvCxnSpPr>
          <p:cNvPr id="5" name="直接连接符 4"/>
          <p:cNvCxnSpPr/>
          <p:nvPr/>
        </p:nvCxnSpPr>
        <p:spPr bwMode="auto">
          <a:xfrm>
            <a:off x="5509417" y="1832709"/>
            <a:ext cx="0" cy="442985"/>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a:off x="5509417" y="2275694"/>
            <a:ext cx="1656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p:cNvSpPr txBox="1"/>
          <p:nvPr/>
        </p:nvSpPr>
        <p:spPr>
          <a:xfrm>
            <a:off x="4007592" y="2054202"/>
            <a:ext cx="646331" cy="369332"/>
          </a:xfrm>
          <a:prstGeom prst="rect">
            <a:avLst/>
          </a:prstGeom>
          <a:noFill/>
        </p:spPr>
        <p:txBody>
          <a:bodyPr wrap="none" rtlCol="0">
            <a:spAutoFit/>
          </a:bodyPr>
          <a:lstStyle/>
          <a:p>
            <a:r>
              <a:rPr lang="zh-CN" altLang="en-US" dirty="0">
                <a:solidFill>
                  <a:srgbClr val="FF0000"/>
                </a:solidFill>
                <a:latin typeface="等线" panose="02010600030101010101" charset="-122"/>
                <a:ea typeface="等线" panose="02010600030101010101" charset="-122"/>
              </a:rPr>
              <a:t>②</a:t>
            </a:r>
            <a:r>
              <a:rPr lang="zh-CN" altLang="en-US" dirty="0">
                <a:solidFill>
                  <a:srgbClr val="FF0000"/>
                </a:solidFill>
                <a:latin typeface="宋体" panose="02010600030101010101" pitchFamily="2" charset="-122"/>
                <a:ea typeface="宋体" panose="02010600030101010101" pitchFamily="2" charset="-122"/>
              </a:rPr>
              <a:t>④</a:t>
            </a:r>
            <a:endParaRPr lang="zh-CN" altLang="en-US" dirty="0">
              <a:solidFill>
                <a:srgbClr val="FF0000"/>
              </a:solidFill>
            </a:endParaRPr>
          </a:p>
        </p:txBody>
      </p:sp>
      <p:cxnSp>
        <p:nvCxnSpPr>
          <p:cNvPr id="9" name="直接连接符 8"/>
          <p:cNvCxnSpPr/>
          <p:nvPr/>
        </p:nvCxnSpPr>
        <p:spPr bwMode="auto">
          <a:xfrm>
            <a:off x="7144259" y="2281382"/>
            <a:ext cx="0" cy="144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7144259" y="2425382"/>
            <a:ext cx="1116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5410182" y="4832722"/>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7047278" y="2353382"/>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8258687" y="2425381"/>
            <a:ext cx="0" cy="540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8164880" y="2490027"/>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文本框 16"/>
          <p:cNvSpPr txBox="1"/>
          <p:nvPr/>
        </p:nvSpPr>
        <p:spPr>
          <a:xfrm>
            <a:off x="3746103" y="2977506"/>
            <a:ext cx="877163" cy="369332"/>
          </a:xfrm>
          <a:prstGeom prst="rect">
            <a:avLst/>
          </a:prstGeom>
          <a:noFill/>
        </p:spPr>
        <p:txBody>
          <a:bodyPr wrap="none" rtlCol="0">
            <a:spAutoFit/>
          </a:bodyPr>
          <a:lstStyle/>
          <a:p>
            <a:r>
              <a:rPr lang="zh-CN" altLang="en-US" dirty="0">
                <a:solidFill>
                  <a:srgbClr val="FF0000"/>
                </a:solidFill>
                <a:latin typeface="等线" panose="02010600030101010101" charset="-122"/>
                <a:ea typeface="等线" panose="02010600030101010101" charset="-122"/>
              </a:rPr>
              <a:t>①③</a:t>
            </a:r>
            <a:r>
              <a:rPr lang="zh-CN" altLang="en-US" dirty="0">
                <a:solidFill>
                  <a:srgbClr val="FF0000"/>
                </a:solidFill>
                <a:latin typeface="宋体" panose="02010600030101010101" pitchFamily="2" charset="-122"/>
                <a:ea typeface="宋体" panose="02010600030101010101" pitchFamily="2" charset="-122"/>
              </a:rPr>
              <a:t>⑤</a:t>
            </a:r>
            <a:endParaRPr lang="zh-CN" altLang="en-US" dirty="0">
              <a:solidFill>
                <a:srgbClr val="FF0000"/>
              </a:solidFill>
            </a:endParaRPr>
          </a:p>
        </p:txBody>
      </p:sp>
      <p:cxnSp>
        <p:nvCxnSpPr>
          <p:cNvPr id="18" name="直接连接符 17"/>
          <p:cNvCxnSpPr/>
          <p:nvPr/>
        </p:nvCxnSpPr>
        <p:spPr bwMode="auto">
          <a:xfrm>
            <a:off x="7155624" y="2965381"/>
            <a:ext cx="1116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6522048" y="3161071"/>
            <a:ext cx="0" cy="540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6425067" y="3233071"/>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6522048" y="3162172"/>
            <a:ext cx="612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椭圆 24"/>
          <p:cNvSpPr/>
          <p:nvPr/>
        </p:nvSpPr>
        <p:spPr bwMode="auto">
          <a:xfrm>
            <a:off x="8187975" y="2931298"/>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26" name="椭圆 25"/>
          <p:cNvSpPr/>
          <p:nvPr/>
        </p:nvSpPr>
        <p:spPr bwMode="auto">
          <a:xfrm>
            <a:off x="6494341" y="3709384"/>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cxnSp>
        <p:nvCxnSpPr>
          <p:cNvPr id="27" name="直接连接符 26"/>
          <p:cNvCxnSpPr/>
          <p:nvPr/>
        </p:nvCxnSpPr>
        <p:spPr bwMode="auto">
          <a:xfrm>
            <a:off x="5488616" y="4745509"/>
            <a:ext cx="0" cy="180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7043104" y="3820689"/>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p:cNvCxnSpPr/>
          <p:nvPr/>
        </p:nvCxnSpPr>
        <p:spPr bwMode="auto">
          <a:xfrm>
            <a:off x="7132733" y="3862254"/>
            <a:ext cx="1692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连接符 31"/>
          <p:cNvCxnSpPr/>
          <p:nvPr/>
        </p:nvCxnSpPr>
        <p:spPr bwMode="auto">
          <a:xfrm>
            <a:off x="7124363" y="3784515"/>
            <a:ext cx="0" cy="90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8824733" y="3849566"/>
            <a:ext cx="0" cy="540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p:cNvCxnSpPr/>
          <p:nvPr/>
        </p:nvCxnSpPr>
        <p:spPr bwMode="auto">
          <a:xfrm>
            <a:off x="8727752" y="3921566"/>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椭圆 37"/>
          <p:cNvSpPr/>
          <p:nvPr/>
        </p:nvSpPr>
        <p:spPr bwMode="auto">
          <a:xfrm>
            <a:off x="8797026" y="4305518"/>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39" name="椭圆 38"/>
          <p:cNvSpPr/>
          <p:nvPr/>
        </p:nvSpPr>
        <p:spPr bwMode="auto">
          <a:xfrm>
            <a:off x="7093602" y="4686237"/>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cxnSp>
        <p:nvCxnSpPr>
          <p:cNvPr id="40" name="直接连接符 39"/>
          <p:cNvCxnSpPr/>
          <p:nvPr/>
        </p:nvCxnSpPr>
        <p:spPr bwMode="auto">
          <a:xfrm>
            <a:off x="7124363" y="4353989"/>
            <a:ext cx="1692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连接符 46"/>
          <p:cNvCxnSpPr/>
          <p:nvPr/>
        </p:nvCxnSpPr>
        <p:spPr bwMode="auto">
          <a:xfrm>
            <a:off x="5488616" y="4925509"/>
            <a:ext cx="2268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连接符 47"/>
          <p:cNvCxnSpPr/>
          <p:nvPr/>
        </p:nvCxnSpPr>
        <p:spPr bwMode="auto">
          <a:xfrm>
            <a:off x="5508650" y="5415573"/>
            <a:ext cx="0" cy="252000"/>
          </a:xfrm>
          <a:prstGeom prst="line">
            <a:avLst/>
          </a:prstGeom>
          <a:solidFill>
            <a:schemeClr val="accent1"/>
          </a:solidFill>
          <a:ln w="952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连接符 48"/>
          <p:cNvCxnSpPr/>
          <p:nvPr/>
        </p:nvCxnSpPr>
        <p:spPr bwMode="auto">
          <a:xfrm>
            <a:off x="4620107" y="2281382"/>
            <a:ext cx="792000" cy="0"/>
          </a:xfrm>
          <a:prstGeom prst="line">
            <a:avLst/>
          </a:prstGeom>
          <a:solidFill>
            <a:schemeClr val="accent1"/>
          </a:solidFill>
          <a:ln w="9525" cap="flat" cmpd="sng" algn="ctr">
            <a:solidFill>
              <a:srgbClr val="000000"/>
            </a:solidFill>
            <a:prstDash val="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p:cNvCxnSpPr/>
          <p:nvPr/>
        </p:nvCxnSpPr>
        <p:spPr bwMode="auto">
          <a:xfrm>
            <a:off x="4620944" y="3162172"/>
            <a:ext cx="1764000" cy="0"/>
          </a:xfrm>
          <a:prstGeom prst="line">
            <a:avLst/>
          </a:prstGeom>
          <a:solidFill>
            <a:schemeClr val="accent1"/>
          </a:solidFill>
          <a:ln w="9525" cap="flat" cmpd="sng" algn="ctr">
            <a:solidFill>
              <a:srgbClr val="000000"/>
            </a:solidFill>
            <a:prstDash val="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连接符 52"/>
          <p:cNvCxnSpPr/>
          <p:nvPr/>
        </p:nvCxnSpPr>
        <p:spPr bwMode="auto">
          <a:xfrm>
            <a:off x="7144259" y="2950405"/>
            <a:ext cx="0" cy="216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a:off x="7047278" y="3018172"/>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p:cNvCxnSpPr/>
          <p:nvPr/>
        </p:nvCxnSpPr>
        <p:spPr bwMode="auto">
          <a:xfrm>
            <a:off x="6494341" y="3774256"/>
            <a:ext cx="648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连接符 56"/>
          <p:cNvCxnSpPr/>
          <p:nvPr/>
        </p:nvCxnSpPr>
        <p:spPr bwMode="auto">
          <a:xfrm>
            <a:off x="7139643" y="4354716"/>
            <a:ext cx="0" cy="324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57"/>
          <p:cNvCxnSpPr/>
          <p:nvPr/>
        </p:nvCxnSpPr>
        <p:spPr bwMode="auto">
          <a:xfrm>
            <a:off x="7061134" y="4426716"/>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连接符 58"/>
          <p:cNvCxnSpPr/>
          <p:nvPr/>
        </p:nvCxnSpPr>
        <p:spPr bwMode="auto">
          <a:xfrm>
            <a:off x="5488616" y="4745509"/>
            <a:ext cx="1656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p:cNvCxnSpPr/>
          <p:nvPr/>
        </p:nvCxnSpPr>
        <p:spPr bwMode="auto">
          <a:xfrm>
            <a:off x="7740650" y="4925509"/>
            <a:ext cx="0" cy="540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7643669" y="4997509"/>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椭圆 61"/>
          <p:cNvSpPr/>
          <p:nvPr/>
        </p:nvSpPr>
        <p:spPr bwMode="auto">
          <a:xfrm>
            <a:off x="7712943" y="5381461"/>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cxnSp>
        <p:nvCxnSpPr>
          <p:cNvPr id="63" name="直接连接符 62"/>
          <p:cNvCxnSpPr/>
          <p:nvPr/>
        </p:nvCxnSpPr>
        <p:spPr bwMode="auto">
          <a:xfrm>
            <a:off x="5508650" y="5407995"/>
            <a:ext cx="2232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连接符 63"/>
          <p:cNvCxnSpPr/>
          <p:nvPr/>
        </p:nvCxnSpPr>
        <p:spPr bwMode="auto">
          <a:xfrm>
            <a:off x="5420444" y="5485512"/>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矩形 64"/>
          <p:cNvSpPr/>
          <p:nvPr/>
        </p:nvSpPr>
        <p:spPr>
          <a:xfrm>
            <a:off x="3630686" y="794989"/>
            <a:ext cx="1107996" cy="369332"/>
          </a:xfrm>
          <a:prstGeom prst="rect">
            <a:avLst/>
          </a:prstGeom>
        </p:spPr>
        <p:txBody>
          <a:bodyPr wrap="none">
            <a:spAutoFit/>
          </a:bodyPr>
          <a:lstStyle/>
          <a:p>
            <a:pPr marL="0" lvl="0" indent="0">
              <a:buNone/>
            </a:pPr>
            <a:r>
              <a:rPr lang="en-US" altLang="zh-CN" dirty="0">
                <a:solidFill>
                  <a:srgbClr val="FF0000"/>
                </a:solidFill>
                <a:cs typeface="Times New Roman" panose="02020603050405020304" pitchFamily="18" charset="0"/>
              </a:rPr>
              <a:t>【</a:t>
            </a:r>
            <a:r>
              <a:rPr lang="zh-CN" altLang="en-US" dirty="0">
                <a:solidFill>
                  <a:srgbClr val="FF0000"/>
                </a:solidFill>
                <a:cs typeface="Times New Roman" panose="02020603050405020304" pitchFamily="18" charset="0"/>
              </a:rPr>
              <a:t>解答</a:t>
            </a:r>
            <a:r>
              <a:rPr lang="en-US" altLang="zh-CN" dirty="0">
                <a:solidFill>
                  <a:srgbClr val="FF0000"/>
                </a:solidFill>
                <a:cs typeface="Times New Roman" panose="02020603050405020304" pitchFamily="18" charset="0"/>
              </a:rPr>
              <a:t>】</a:t>
            </a:r>
            <a:endParaRPr lang="zh-CN" altLang="zh-CN" dirty="0">
              <a:solidFill>
                <a:srgbClr val="FF0000"/>
              </a:solidFill>
              <a:cs typeface="Times New Roman" panose="02020603050405020304" pitchFamily="18" charset="0"/>
            </a:endParaRPr>
          </a:p>
        </p:txBody>
      </p:sp>
      <p:cxnSp>
        <p:nvCxnSpPr>
          <p:cNvPr id="67" name="直接箭头连接符 66"/>
          <p:cNvCxnSpPr/>
          <p:nvPr/>
        </p:nvCxnSpPr>
        <p:spPr bwMode="auto">
          <a:xfrm>
            <a:off x="3746103" y="2054201"/>
            <a:ext cx="0" cy="2871308"/>
          </a:xfrm>
          <a:prstGeom prst="straightConnector1">
            <a:avLst/>
          </a:prstGeom>
          <a:solidFill>
            <a:schemeClr val="accent1"/>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文本框 67"/>
          <p:cNvSpPr txBox="1"/>
          <p:nvPr/>
        </p:nvSpPr>
        <p:spPr>
          <a:xfrm>
            <a:off x="3782290" y="4605622"/>
            <a:ext cx="248786" cy="369332"/>
          </a:xfrm>
          <a:prstGeom prst="rect">
            <a:avLst/>
          </a:prstGeom>
          <a:noFill/>
        </p:spPr>
        <p:txBody>
          <a:bodyPr wrap="none" rtlCol="0">
            <a:spAutoFit/>
          </a:bodyPr>
          <a:lstStyle/>
          <a:p>
            <a:r>
              <a:rPr lang="en-US" altLang="zh-CN" dirty="0">
                <a:solidFill>
                  <a:srgbClr val="000000"/>
                </a:solidFill>
              </a:rPr>
              <a:t>t</a:t>
            </a:r>
            <a:endParaRPr lang="zh-CN" altLang="en-US" dirty="0">
              <a:solidFill>
                <a:srgbClr val="000000"/>
              </a:solidFill>
            </a:endParaRPr>
          </a:p>
        </p:txBody>
      </p:sp>
      <p:sp>
        <p:nvSpPr>
          <p:cNvPr id="7" name="矩形 6"/>
          <p:cNvSpPr/>
          <p:nvPr/>
        </p:nvSpPr>
        <p:spPr>
          <a:xfrm>
            <a:off x="0" y="5835072"/>
            <a:ext cx="9198986" cy="1015663"/>
          </a:xfrm>
          <a:prstGeom prst="rect">
            <a:avLst/>
          </a:prstGeom>
        </p:spPr>
        <p:txBody>
          <a:bodyPr wrap="square">
            <a:spAutoFit/>
          </a:bodyPr>
          <a:lstStyle/>
          <a:p>
            <a:pPr marL="0" lvl="0" indent="0" algn="just">
              <a:buNone/>
            </a:pPr>
            <a:r>
              <a:rPr lang="zh-CN" altLang="en-US" sz="2000" dirty="0">
                <a:solidFill>
                  <a:srgbClr val="FF0000"/>
                </a:solidFill>
                <a:cs typeface="Times New Roman" panose="02020603050405020304" pitchFamily="18" charset="0"/>
              </a:rPr>
              <a:t>断用户程序。按照中断响应优先次序，先响应第</a:t>
            </a:r>
            <a:r>
              <a:rPr lang="en-US" altLang="zh-CN" sz="2000" dirty="0">
                <a:solidFill>
                  <a:srgbClr val="FF0000"/>
                </a:solidFill>
                <a:cs typeface="Times New Roman" panose="02020603050405020304" pitchFamily="18" charset="0"/>
              </a:rPr>
              <a:t>2</a:t>
            </a:r>
            <a:r>
              <a:rPr lang="zh-CN" altLang="en-US" sz="2000" dirty="0">
                <a:solidFill>
                  <a:srgbClr val="FF0000"/>
                </a:solidFill>
                <a:cs typeface="Times New Roman" panose="02020603050405020304" pitchFamily="18" charset="0"/>
              </a:rPr>
              <a:t>级中断请求，第</a:t>
            </a:r>
            <a:r>
              <a:rPr lang="en-US" altLang="zh-CN" sz="2000" dirty="0">
                <a:solidFill>
                  <a:srgbClr val="FF0000"/>
                </a:solidFill>
                <a:cs typeface="Times New Roman" panose="02020603050405020304" pitchFamily="18" charset="0"/>
              </a:rPr>
              <a:t>4</a:t>
            </a:r>
            <a:r>
              <a:rPr lang="zh-CN" altLang="en-US" sz="2000" dirty="0">
                <a:solidFill>
                  <a:srgbClr val="FF0000"/>
                </a:solidFill>
                <a:cs typeface="Times New Roman" panose="02020603050405020304" pitchFamily="18" charset="0"/>
              </a:rPr>
              <a:t>级中断请求进入排队器。又因为第</a:t>
            </a:r>
            <a:r>
              <a:rPr lang="en-US" altLang="zh-CN" sz="2000" dirty="0">
                <a:solidFill>
                  <a:srgbClr val="FF0000"/>
                </a:solidFill>
                <a:cs typeface="Times New Roman" panose="02020603050405020304" pitchFamily="18" charset="0"/>
              </a:rPr>
              <a:t>2</a:t>
            </a:r>
            <a:r>
              <a:rPr lang="zh-CN" altLang="en-US" sz="2000" dirty="0">
                <a:solidFill>
                  <a:srgbClr val="FF0000"/>
                </a:solidFill>
                <a:cs typeface="Times New Roman" panose="02020603050405020304" pitchFamily="18" charset="0"/>
              </a:rPr>
              <a:t>级中断请求</a:t>
            </a:r>
            <a:r>
              <a:rPr lang="en-US" altLang="zh-CN" sz="2000" dirty="0">
                <a:solidFill>
                  <a:srgbClr val="FF0000"/>
                </a:solidFill>
                <a:cs typeface="Times New Roman" panose="02020603050405020304" pitchFamily="18" charset="0"/>
              </a:rPr>
              <a:t>PSW</a:t>
            </a:r>
            <a:r>
              <a:rPr lang="zh-CN" altLang="en-US" sz="2000" dirty="0">
                <a:solidFill>
                  <a:srgbClr val="FF0000"/>
                </a:solidFill>
                <a:cs typeface="Times New Roman" panose="02020603050405020304" pitchFamily="18" charset="0"/>
              </a:rPr>
              <a:t>中的屏蔽位是</a:t>
            </a:r>
            <a:r>
              <a:rPr lang="en-US" altLang="zh-CN" sz="2000" dirty="0">
                <a:solidFill>
                  <a:srgbClr val="FF0000"/>
                </a:solidFill>
                <a:cs typeface="Times New Roman" panose="02020603050405020304" pitchFamily="18" charset="0"/>
              </a:rPr>
              <a:t>01100</a:t>
            </a:r>
            <a:r>
              <a:rPr lang="zh-CN" altLang="en-US" sz="2000" dirty="0">
                <a:solidFill>
                  <a:srgbClr val="FF0000"/>
                </a:solidFill>
                <a:cs typeface="Times New Roman" panose="02020603050405020304" pitchFamily="18" charset="0"/>
              </a:rPr>
              <a:t>，对第</a:t>
            </a:r>
            <a:r>
              <a:rPr lang="en-US" altLang="zh-CN" sz="2000" dirty="0">
                <a:solidFill>
                  <a:srgbClr val="FF0000"/>
                </a:solidFill>
                <a:cs typeface="Times New Roman" panose="02020603050405020304" pitchFamily="18" charset="0"/>
              </a:rPr>
              <a:t>4</a:t>
            </a:r>
            <a:r>
              <a:rPr lang="zh-CN" altLang="en-US" sz="2000" dirty="0">
                <a:solidFill>
                  <a:srgbClr val="FF0000"/>
                </a:solidFill>
                <a:cs typeface="Times New Roman" panose="02020603050405020304" pitchFamily="18" charset="0"/>
              </a:rPr>
              <a:t>级是开放的，所以中断第</a:t>
            </a:r>
            <a:r>
              <a:rPr lang="en-US" altLang="zh-CN" sz="2000" dirty="0">
                <a:solidFill>
                  <a:srgbClr val="FF0000"/>
                </a:solidFill>
                <a:cs typeface="Times New Roman" panose="02020603050405020304" pitchFamily="18" charset="0"/>
              </a:rPr>
              <a:t>2</a:t>
            </a:r>
            <a:r>
              <a:rPr lang="zh-CN" altLang="en-US" sz="2000" dirty="0">
                <a:solidFill>
                  <a:srgbClr val="FF0000"/>
                </a:solidFill>
                <a:cs typeface="Times New Roman" panose="02020603050405020304" pitchFamily="18" charset="0"/>
              </a:rPr>
              <a:t>级，响应第</a:t>
            </a:r>
            <a:r>
              <a:rPr lang="en-US" altLang="zh-CN" sz="2000" dirty="0">
                <a:solidFill>
                  <a:srgbClr val="FF0000"/>
                </a:solidFill>
                <a:cs typeface="Times New Roman" panose="02020603050405020304" pitchFamily="18" charset="0"/>
              </a:rPr>
              <a:t>4</a:t>
            </a:r>
            <a:r>
              <a:rPr lang="zh-CN" altLang="en-US" sz="2000" dirty="0">
                <a:solidFill>
                  <a:srgbClr val="FF0000"/>
                </a:solidFill>
                <a:cs typeface="Times New Roman" panose="02020603050405020304" pitchFamily="18" charset="0"/>
              </a:rPr>
              <a:t>级。依次类推。</a:t>
            </a:r>
            <a:endParaRPr lang="en-US" altLang="zh-CN" sz="2000" dirty="0">
              <a:solidFill>
                <a:srgbClr val="FF0000"/>
              </a:solidFill>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【0423-05】</a:t>
            </a:r>
            <a:endParaRPr lang="zh-CN" altLang="en-US" dirty="0"/>
          </a:p>
        </p:txBody>
      </p:sp>
      <p:sp>
        <p:nvSpPr>
          <p:cNvPr id="3" name="内容占位符 2"/>
          <p:cNvSpPr>
            <a:spLocks noGrp="1"/>
          </p:cNvSpPr>
          <p:nvPr>
            <p:ph idx="1"/>
          </p:nvPr>
        </p:nvSpPr>
        <p:spPr>
          <a:xfrm>
            <a:off x="27711" y="1022350"/>
            <a:ext cx="3657598" cy="5757141"/>
          </a:xfrm>
        </p:spPr>
        <p:txBody>
          <a:bodyPr/>
          <a:lstStyle/>
          <a:p>
            <a:pPr marL="0" indent="0" algn="just">
              <a:buNone/>
            </a:pPr>
            <a:r>
              <a:rPr lang="zh-CN" altLang="zh-CN" sz="2400" dirty="0">
                <a:latin typeface="Times New Roman" panose="02020603050405020304" pitchFamily="18" charset="0"/>
                <a:cs typeface="Times New Roman" panose="02020603050405020304" pitchFamily="18" charset="0"/>
              </a:rPr>
              <a:t>若机器共有</a:t>
            </a:r>
            <a:r>
              <a:rPr lang="en-US" altLang="zh-CN" sz="2400" dirty="0">
                <a:latin typeface="Times New Roman" panose="02020603050405020304" pitchFamily="18" charset="0"/>
                <a:cs typeface="Times New Roman" panose="02020603050405020304" pitchFamily="18" charset="0"/>
              </a:rPr>
              <a:t>5</a:t>
            </a:r>
            <a:r>
              <a:rPr lang="zh-CN" altLang="zh-CN" sz="2400" dirty="0">
                <a:latin typeface="Times New Roman" panose="02020603050405020304" pitchFamily="18" charset="0"/>
                <a:cs typeface="Times New Roman" panose="02020603050405020304" pitchFamily="18" charset="0"/>
              </a:rPr>
              <a:t>级中断，中断响应优先次序为</a:t>
            </a:r>
            <a:endParaRPr lang="en-US" altLang="zh-CN" sz="2400" dirty="0">
              <a:latin typeface="Times New Roman" panose="02020603050405020304" pitchFamily="18" charset="0"/>
              <a:cs typeface="Times New Roman" panose="02020603050405020304" pitchFamily="18" charset="0"/>
            </a:endParaRPr>
          </a:p>
          <a:p>
            <a:pPr marL="0" indent="0" algn="just">
              <a:buNone/>
            </a:pPr>
            <a:r>
              <a:rPr lang="en-US" altLang="zh-CN" sz="2400" dirty="0">
                <a:solidFill>
                  <a:srgbClr val="FF0000"/>
                </a:solidFill>
                <a:latin typeface="Times New Roman" panose="02020603050405020304" pitchFamily="18" charset="0"/>
                <a:cs typeface="Times New Roman" panose="02020603050405020304" pitchFamily="18" charset="0"/>
              </a:rPr>
              <a:t>1-&gt;2-&gt;3-&gt;4-&gt;5</a:t>
            </a:r>
            <a:r>
              <a:rPr lang="zh-CN" altLang="zh-CN" sz="2400" dirty="0">
                <a:latin typeface="Times New Roman" panose="02020603050405020304" pitchFamily="18" charset="0"/>
                <a:cs typeface="Times New Roman" panose="02020603050405020304" pitchFamily="18" charset="0"/>
              </a:rPr>
              <a:t>，现要求其实际的中断处理次序为</a:t>
            </a:r>
            <a:endParaRPr lang="en-US" altLang="zh-CN" sz="2400" dirty="0">
              <a:latin typeface="Times New Roman" panose="02020603050405020304" pitchFamily="18" charset="0"/>
              <a:cs typeface="Times New Roman" panose="02020603050405020304" pitchFamily="18" charset="0"/>
            </a:endParaRPr>
          </a:p>
          <a:p>
            <a:pPr marL="0" indent="0" algn="just">
              <a:buNone/>
            </a:pPr>
            <a:r>
              <a:rPr lang="en-US" altLang="zh-CN" sz="2400" dirty="0">
                <a:solidFill>
                  <a:srgbClr val="FF0000"/>
                </a:solidFill>
                <a:latin typeface="Times New Roman" panose="02020603050405020304" pitchFamily="18" charset="0"/>
                <a:cs typeface="Times New Roman" panose="02020603050405020304" pitchFamily="18" charset="0"/>
              </a:rPr>
              <a:t>1-&gt;4-&gt;5-&gt;2-&gt;3</a:t>
            </a:r>
            <a:r>
              <a:rPr lang="zh-CN" altLang="zh-CN" sz="2400" dirty="0">
                <a:latin typeface="Times New Roman" panose="02020603050405020304" pitchFamily="18" charset="0"/>
                <a:cs typeface="Times New Roman" panose="02020603050405020304" pitchFamily="18" charset="0"/>
              </a:rPr>
              <a:t>，回答下面问题：</a:t>
            </a:r>
            <a:endParaRPr lang="zh-CN" altLang="zh-CN" sz="2400" dirty="0">
              <a:latin typeface="Times New Roman" panose="02020603050405020304" pitchFamily="18" charset="0"/>
              <a:cs typeface="Times New Roman" panose="02020603050405020304" pitchFamily="18" charset="0"/>
            </a:endParaRPr>
          </a:p>
          <a:p>
            <a:pPr marL="0" lvl="0" indent="0" algn="just">
              <a:buNone/>
            </a:pPr>
            <a:r>
              <a:rPr lang="en-US" altLang="zh-CN" sz="24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若在运行用户程序时，同时出现第</a:t>
            </a:r>
            <a:r>
              <a:rPr lang="en-US" altLang="zh-CN" sz="2400" dirty="0">
                <a:latin typeface="Times New Roman" panose="02020603050405020304" pitchFamily="18" charset="0"/>
                <a:cs typeface="Times New Roman" panose="02020603050405020304" pitchFamily="18" charset="0"/>
              </a:rPr>
              <a:t>4</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级中断请求，而在处理第</a:t>
            </a:r>
            <a:r>
              <a:rPr lang="en-US" altLang="zh-CN" sz="24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级中断未完成时，又同时出现第</a:t>
            </a:r>
            <a:r>
              <a:rPr lang="en-US" altLang="zh-CN" sz="24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5</a:t>
            </a:r>
            <a:r>
              <a:rPr lang="zh-CN" altLang="zh-CN" sz="2400" dirty="0">
                <a:latin typeface="Times New Roman" panose="02020603050405020304" pitchFamily="18" charset="0"/>
                <a:cs typeface="Times New Roman" panose="02020603050405020304" pitchFamily="18" charset="0"/>
              </a:rPr>
              <a:t>级中断请求，请画出此程序运行过程示意图。</a:t>
            </a:r>
            <a:endParaRPr lang="zh-CN" altLang="zh-CN" sz="2400" dirty="0">
              <a:latin typeface="Times New Roman" panose="02020603050405020304" pitchFamily="18" charset="0"/>
              <a:cs typeface="Times New Roman" panose="02020603050405020304" pitchFamily="18" charset="0"/>
            </a:endParaRPr>
          </a:p>
        </p:txBody>
      </p:sp>
      <p:sp>
        <p:nvSpPr>
          <p:cNvPr id="4" name="矩形 3"/>
          <p:cNvSpPr/>
          <p:nvPr/>
        </p:nvSpPr>
        <p:spPr bwMode="auto">
          <a:xfrm>
            <a:off x="3344376" y="1261101"/>
            <a:ext cx="5623412" cy="60483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dirty="0">
                <a:solidFill>
                  <a:srgbClr val="000000"/>
                </a:solidFill>
              </a:rPr>
              <a:t>                                                          中断处理程序       </a:t>
            </a:r>
            <a:endParaRPr lang="en-US" altLang="zh-CN" dirty="0">
              <a:solidFill>
                <a:srgbClr val="000000"/>
              </a:solidFill>
            </a:endParaRPr>
          </a:p>
          <a:p>
            <a:pPr marL="0" marR="0" indent="0" algn="r" defTabSz="914400" rtl="0" eaLnBrk="0" fontAlgn="base" latinLnBrk="0" hangingPunct="0">
              <a:lnSpc>
                <a:spcPct val="100000"/>
              </a:lnSpc>
              <a:spcBef>
                <a:spcPct val="0"/>
              </a:spcBef>
              <a:spcAft>
                <a:spcPct val="0"/>
              </a:spcAft>
              <a:buClrTx/>
              <a:buSzTx/>
              <a:buFontTx/>
              <a:buNone/>
            </a:pPr>
            <a:r>
              <a:rPr lang="zh-CN" altLang="en-US" u="sng" dirty="0">
                <a:solidFill>
                  <a:srgbClr val="000000"/>
                </a:solidFill>
              </a:rPr>
              <a:t>中断请求</a:t>
            </a:r>
            <a:r>
              <a:rPr lang="zh-CN" altLang="en-US" dirty="0">
                <a:solidFill>
                  <a:srgbClr val="000000"/>
                </a:solidFill>
              </a:rPr>
              <a:t>      </a:t>
            </a:r>
            <a:r>
              <a:rPr lang="zh-CN" altLang="en-US" u="sng" dirty="0">
                <a:solidFill>
                  <a:srgbClr val="000000"/>
                </a:solidFill>
              </a:rPr>
              <a:t>用户程序 </a:t>
            </a:r>
            <a:r>
              <a:rPr lang="zh-CN" altLang="en-US" dirty="0">
                <a:solidFill>
                  <a:srgbClr val="000000"/>
                </a:solidFill>
              </a:rPr>
              <a:t>      </a:t>
            </a:r>
            <a:r>
              <a:rPr lang="zh-CN" altLang="en-US" u="sng" dirty="0">
                <a:solidFill>
                  <a:srgbClr val="000000"/>
                </a:solidFill>
              </a:rPr>
              <a:t> </a:t>
            </a:r>
            <a:r>
              <a:rPr lang="en-US" altLang="zh-CN" u="sng" dirty="0">
                <a:solidFill>
                  <a:srgbClr val="000000"/>
                </a:solidFill>
              </a:rPr>
              <a:t>1 </a:t>
            </a:r>
            <a:r>
              <a:rPr lang="en-US" altLang="zh-CN" dirty="0">
                <a:solidFill>
                  <a:srgbClr val="000000"/>
                </a:solidFill>
              </a:rPr>
              <a:t>       </a:t>
            </a:r>
            <a:r>
              <a:rPr lang="en-US" altLang="zh-CN" u="sng" dirty="0">
                <a:solidFill>
                  <a:srgbClr val="000000"/>
                </a:solidFill>
              </a:rPr>
              <a:t> 2 </a:t>
            </a:r>
            <a:r>
              <a:rPr lang="en-US" altLang="zh-CN" dirty="0">
                <a:solidFill>
                  <a:srgbClr val="000000"/>
                </a:solidFill>
              </a:rPr>
              <a:t>      </a:t>
            </a:r>
            <a:r>
              <a:rPr lang="en-US" altLang="zh-CN" u="sng" dirty="0">
                <a:solidFill>
                  <a:srgbClr val="000000"/>
                </a:solidFill>
              </a:rPr>
              <a:t> 3 </a:t>
            </a:r>
            <a:r>
              <a:rPr lang="en-US" altLang="zh-CN" dirty="0">
                <a:solidFill>
                  <a:srgbClr val="000000"/>
                </a:solidFill>
              </a:rPr>
              <a:t>      </a:t>
            </a:r>
            <a:r>
              <a:rPr lang="en-US" altLang="zh-CN" u="sng" dirty="0">
                <a:solidFill>
                  <a:srgbClr val="000000"/>
                </a:solidFill>
              </a:rPr>
              <a:t> 4 </a:t>
            </a:r>
            <a:r>
              <a:rPr lang="en-US" altLang="zh-CN" dirty="0">
                <a:solidFill>
                  <a:srgbClr val="000000"/>
                </a:solidFill>
              </a:rPr>
              <a:t>     </a:t>
            </a:r>
            <a:r>
              <a:rPr lang="en-US" altLang="zh-CN" u="sng" dirty="0">
                <a:solidFill>
                  <a:srgbClr val="000000"/>
                </a:solidFill>
              </a:rPr>
              <a:t> 5   </a:t>
            </a:r>
            <a:endParaRPr kumimoji="0" lang="zh-CN" altLang="en-US" sz="1800" b="0" i="0" u="sng" strike="noStrike" cap="none" normalizeH="0" baseline="0" dirty="0">
              <a:ln>
                <a:noFill/>
              </a:ln>
              <a:solidFill>
                <a:srgbClr val="000000"/>
              </a:solidFill>
              <a:effectLst/>
            </a:endParaRPr>
          </a:p>
        </p:txBody>
      </p:sp>
      <p:cxnSp>
        <p:nvCxnSpPr>
          <p:cNvPr id="5" name="直接连接符 4"/>
          <p:cNvCxnSpPr/>
          <p:nvPr/>
        </p:nvCxnSpPr>
        <p:spPr bwMode="auto">
          <a:xfrm>
            <a:off x="5509417" y="1832709"/>
            <a:ext cx="0" cy="442985"/>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a:off x="5509417" y="2275694"/>
            <a:ext cx="1656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p:cNvSpPr txBox="1"/>
          <p:nvPr/>
        </p:nvSpPr>
        <p:spPr>
          <a:xfrm>
            <a:off x="4007592" y="2054202"/>
            <a:ext cx="646331" cy="369332"/>
          </a:xfrm>
          <a:prstGeom prst="rect">
            <a:avLst/>
          </a:prstGeom>
          <a:noFill/>
        </p:spPr>
        <p:txBody>
          <a:bodyPr wrap="none" rtlCol="0">
            <a:spAutoFit/>
          </a:bodyPr>
          <a:lstStyle/>
          <a:p>
            <a:r>
              <a:rPr lang="zh-CN" altLang="en-US" dirty="0">
                <a:solidFill>
                  <a:srgbClr val="FF0000"/>
                </a:solidFill>
                <a:latin typeface="等线" panose="02010600030101010101" charset="-122"/>
                <a:ea typeface="等线" panose="02010600030101010101" charset="-122"/>
              </a:rPr>
              <a:t>②</a:t>
            </a:r>
            <a:r>
              <a:rPr lang="zh-CN" altLang="en-US" dirty="0">
                <a:solidFill>
                  <a:srgbClr val="FF0000"/>
                </a:solidFill>
                <a:latin typeface="宋体" panose="02010600030101010101" pitchFamily="2" charset="-122"/>
                <a:ea typeface="宋体" panose="02010600030101010101" pitchFamily="2" charset="-122"/>
              </a:rPr>
              <a:t>④</a:t>
            </a:r>
            <a:endParaRPr lang="zh-CN" altLang="en-US" dirty="0">
              <a:solidFill>
                <a:srgbClr val="FF0000"/>
              </a:solidFill>
            </a:endParaRPr>
          </a:p>
        </p:txBody>
      </p:sp>
      <p:cxnSp>
        <p:nvCxnSpPr>
          <p:cNvPr id="9" name="直接连接符 8"/>
          <p:cNvCxnSpPr/>
          <p:nvPr/>
        </p:nvCxnSpPr>
        <p:spPr bwMode="auto">
          <a:xfrm>
            <a:off x="7144259" y="2281382"/>
            <a:ext cx="0" cy="144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7144259" y="2425382"/>
            <a:ext cx="1116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5410182" y="4832722"/>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7047278" y="2353382"/>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8258687" y="2425381"/>
            <a:ext cx="0" cy="540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8164880" y="2490027"/>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文本框 16"/>
          <p:cNvSpPr txBox="1"/>
          <p:nvPr/>
        </p:nvSpPr>
        <p:spPr>
          <a:xfrm>
            <a:off x="3746103" y="2977506"/>
            <a:ext cx="877163" cy="369332"/>
          </a:xfrm>
          <a:prstGeom prst="rect">
            <a:avLst/>
          </a:prstGeom>
          <a:noFill/>
        </p:spPr>
        <p:txBody>
          <a:bodyPr wrap="none" rtlCol="0">
            <a:spAutoFit/>
          </a:bodyPr>
          <a:lstStyle/>
          <a:p>
            <a:r>
              <a:rPr lang="zh-CN" altLang="en-US" dirty="0">
                <a:solidFill>
                  <a:srgbClr val="FF0000"/>
                </a:solidFill>
                <a:latin typeface="等线" panose="02010600030101010101" charset="-122"/>
                <a:ea typeface="等线" panose="02010600030101010101" charset="-122"/>
              </a:rPr>
              <a:t>①③</a:t>
            </a:r>
            <a:r>
              <a:rPr lang="zh-CN" altLang="en-US" dirty="0">
                <a:solidFill>
                  <a:srgbClr val="FF0000"/>
                </a:solidFill>
                <a:latin typeface="宋体" panose="02010600030101010101" pitchFamily="2" charset="-122"/>
                <a:ea typeface="宋体" panose="02010600030101010101" pitchFamily="2" charset="-122"/>
              </a:rPr>
              <a:t>⑤</a:t>
            </a:r>
            <a:endParaRPr lang="zh-CN" altLang="en-US" dirty="0">
              <a:solidFill>
                <a:srgbClr val="FF0000"/>
              </a:solidFill>
            </a:endParaRPr>
          </a:p>
        </p:txBody>
      </p:sp>
      <p:cxnSp>
        <p:nvCxnSpPr>
          <p:cNvPr id="18" name="直接连接符 17"/>
          <p:cNvCxnSpPr/>
          <p:nvPr/>
        </p:nvCxnSpPr>
        <p:spPr bwMode="auto">
          <a:xfrm>
            <a:off x="7155624" y="2965381"/>
            <a:ext cx="1116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6522048" y="3161071"/>
            <a:ext cx="0" cy="540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6425067" y="3233071"/>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6522048" y="3162172"/>
            <a:ext cx="612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椭圆 24"/>
          <p:cNvSpPr/>
          <p:nvPr/>
        </p:nvSpPr>
        <p:spPr bwMode="auto">
          <a:xfrm>
            <a:off x="8187975" y="2931298"/>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26" name="椭圆 25"/>
          <p:cNvSpPr/>
          <p:nvPr/>
        </p:nvSpPr>
        <p:spPr bwMode="auto">
          <a:xfrm>
            <a:off x="6494341" y="3709384"/>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cxnSp>
        <p:nvCxnSpPr>
          <p:cNvPr id="27" name="直接连接符 26"/>
          <p:cNvCxnSpPr/>
          <p:nvPr/>
        </p:nvCxnSpPr>
        <p:spPr bwMode="auto">
          <a:xfrm>
            <a:off x="5488616" y="4745509"/>
            <a:ext cx="0" cy="180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7043104" y="3820689"/>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p:cNvCxnSpPr/>
          <p:nvPr/>
        </p:nvCxnSpPr>
        <p:spPr bwMode="auto">
          <a:xfrm>
            <a:off x="7132733" y="3862254"/>
            <a:ext cx="1692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连接符 31"/>
          <p:cNvCxnSpPr/>
          <p:nvPr/>
        </p:nvCxnSpPr>
        <p:spPr bwMode="auto">
          <a:xfrm>
            <a:off x="7124363" y="3784515"/>
            <a:ext cx="0" cy="90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8824733" y="3849566"/>
            <a:ext cx="0" cy="540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p:cNvCxnSpPr/>
          <p:nvPr/>
        </p:nvCxnSpPr>
        <p:spPr bwMode="auto">
          <a:xfrm>
            <a:off x="8727752" y="3921566"/>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椭圆 37"/>
          <p:cNvSpPr/>
          <p:nvPr/>
        </p:nvSpPr>
        <p:spPr bwMode="auto">
          <a:xfrm>
            <a:off x="8797026" y="4305518"/>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39" name="椭圆 38"/>
          <p:cNvSpPr/>
          <p:nvPr/>
        </p:nvSpPr>
        <p:spPr bwMode="auto">
          <a:xfrm>
            <a:off x="7093602" y="4686237"/>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cxnSp>
        <p:nvCxnSpPr>
          <p:cNvPr id="40" name="直接连接符 39"/>
          <p:cNvCxnSpPr/>
          <p:nvPr/>
        </p:nvCxnSpPr>
        <p:spPr bwMode="auto">
          <a:xfrm>
            <a:off x="7124363" y="4353989"/>
            <a:ext cx="1692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连接符 46"/>
          <p:cNvCxnSpPr/>
          <p:nvPr/>
        </p:nvCxnSpPr>
        <p:spPr bwMode="auto">
          <a:xfrm>
            <a:off x="5488616" y="4925509"/>
            <a:ext cx="2268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连接符 47"/>
          <p:cNvCxnSpPr/>
          <p:nvPr/>
        </p:nvCxnSpPr>
        <p:spPr bwMode="auto">
          <a:xfrm>
            <a:off x="5508650" y="5415573"/>
            <a:ext cx="0" cy="442985"/>
          </a:xfrm>
          <a:prstGeom prst="line">
            <a:avLst/>
          </a:prstGeom>
          <a:solidFill>
            <a:schemeClr val="accent1"/>
          </a:solidFill>
          <a:ln w="952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连接符 48"/>
          <p:cNvCxnSpPr/>
          <p:nvPr/>
        </p:nvCxnSpPr>
        <p:spPr bwMode="auto">
          <a:xfrm>
            <a:off x="4620107" y="2281382"/>
            <a:ext cx="792000" cy="0"/>
          </a:xfrm>
          <a:prstGeom prst="line">
            <a:avLst/>
          </a:prstGeom>
          <a:solidFill>
            <a:schemeClr val="accent1"/>
          </a:solidFill>
          <a:ln w="9525" cap="flat" cmpd="sng" algn="ctr">
            <a:solidFill>
              <a:srgbClr val="000000"/>
            </a:solidFill>
            <a:prstDash val="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p:cNvCxnSpPr/>
          <p:nvPr/>
        </p:nvCxnSpPr>
        <p:spPr bwMode="auto">
          <a:xfrm>
            <a:off x="4620944" y="3162172"/>
            <a:ext cx="1764000" cy="0"/>
          </a:xfrm>
          <a:prstGeom prst="line">
            <a:avLst/>
          </a:prstGeom>
          <a:solidFill>
            <a:schemeClr val="accent1"/>
          </a:solidFill>
          <a:ln w="9525" cap="flat" cmpd="sng" algn="ctr">
            <a:solidFill>
              <a:srgbClr val="000000"/>
            </a:solidFill>
            <a:prstDash val="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连接符 52"/>
          <p:cNvCxnSpPr/>
          <p:nvPr/>
        </p:nvCxnSpPr>
        <p:spPr bwMode="auto">
          <a:xfrm>
            <a:off x="7144259" y="2950405"/>
            <a:ext cx="0" cy="216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a:off x="7047278" y="3018172"/>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p:cNvCxnSpPr/>
          <p:nvPr/>
        </p:nvCxnSpPr>
        <p:spPr bwMode="auto">
          <a:xfrm>
            <a:off x="6494341" y="3774256"/>
            <a:ext cx="648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连接符 56"/>
          <p:cNvCxnSpPr/>
          <p:nvPr/>
        </p:nvCxnSpPr>
        <p:spPr bwMode="auto">
          <a:xfrm>
            <a:off x="7139643" y="4354716"/>
            <a:ext cx="0" cy="324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57"/>
          <p:cNvCxnSpPr/>
          <p:nvPr/>
        </p:nvCxnSpPr>
        <p:spPr bwMode="auto">
          <a:xfrm>
            <a:off x="7061134" y="4426716"/>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连接符 58"/>
          <p:cNvCxnSpPr/>
          <p:nvPr/>
        </p:nvCxnSpPr>
        <p:spPr bwMode="auto">
          <a:xfrm>
            <a:off x="5488616" y="4745509"/>
            <a:ext cx="1656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p:cNvCxnSpPr/>
          <p:nvPr/>
        </p:nvCxnSpPr>
        <p:spPr bwMode="auto">
          <a:xfrm>
            <a:off x="7740650" y="4925509"/>
            <a:ext cx="0" cy="54000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7643669" y="4997509"/>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椭圆 61"/>
          <p:cNvSpPr/>
          <p:nvPr/>
        </p:nvSpPr>
        <p:spPr bwMode="auto">
          <a:xfrm>
            <a:off x="7712943" y="5381461"/>
            <a:ext cx="110836" cy="104051"/>
          </a:xfrm>
          <a:prstGeom prst="ellipse">
            <a:avLst/>
          </a:prstGeom>
          <a:solidFill>
            <a:srgbClr val="0000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cxnSp>
        <p:nvCxnSpPr>
          <p:cNvPr id="63" name="直接连接符 62"/>
          <p:cNvCxnSpPr/>
          <p:nvPr/>
        </p:nvCxnSpPr>
        <p:spPr bwMode="auto">
          <a:xfrm>
            <a:off x="5508650" y="5407995"/>
            <a:ext cx="2232000" cy="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连接符 63"/>
          <p:cNvCxnSpPr/>
          <p:nvPr/>
        </p:nvCxnSpPr>
        <p:spPr bwMode="auto">
          <a:xfrm>
            <a:off x="5420444" y="5485512"/>
            <a:ext cx="180000" cy="0"/>
          </a:xfrm>
          <a:prstGeom prst="line">
            <a:avLst/>
          </a:prstGeom>
          <a:solidFill>
            <a:schemeClr val="accent1"/>
          </a:solidFill>
          <a:ln w="9525" cap="flat" cmpd="sng" algn="ctr">
            <a:solidFill>
              <a:srgbClr val="00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矩形 64"/>
          <p:cNvSpPr/>
          <p:nvPr/>
        </p:nvSpPr>
        <p:spPr>
          <a:xfrm>
            <a:off x="3630686" y="794989"/>
            <a:ext cx="1107996" cy="369332"/>
          </a:xfrm>
          <a:prstGeom prst="rect">
            <a:avLst/>
          </a:prstGeom>
        </p:spPr>
        <p:txBody>
          <a:bodyPr wrap="none">
            <a:spAutoFit/>
          </a:bodyPr>
          <a:lstStyle/>
          <a:p>
            <a:pPr marL="0" lvl="0" indent="0">
              <a:buNone/>
            </a:pPr>
            <a:r>
              <a:rPr lang="en-US" altLang="zh-CN" dirty="0">
                <a:solidFill>
                  <a:srgbClr val="FF0000"/>
                </a:solidFill>
                <a:cs typeface="Times New Roman" panose="02020603050405020304" pitchFamily="18" charset="0"/>
              </a:rPr>
              <a:t>【</a:t>
            </a:r>
            <a:r>
              <a:rPr lang="zh-CN" altLang="en-US" dirty="0">
                <a:solidFill>
                  <a:srgbClr val="FF0000"/>
                </a:solidFill>
                <a:cs typeface="Times New Roman" panose="02020603050405020304" pitchFamily="18" charset="0"/>
              </a:rPr>
              <a:t>解答</a:t>
            </a:r>
            <a:r>
              <a:rPr lang="en-US" altLang="zh-CN" dirty="0">
                <a:solidFill>
                  <a:srgbClr val="FF0000"/>
                </a:solidFill>
                <a:cs typeface="Times New Roman" panose="02020603050405020304" pitchFamily="18" charset="0"/>
              </a:rPr>
              <a:t>】</a:t>
            </a:r>
            <a:endParaRPr lang="zh-CN" altLang="zh-CN" dirty="0">
              <a:solidFill>
                <a:srgbClr val="FF0000"/>
              </a:solidFill>
              <a:cs typeface="Times New Roman" panose="02020603050405020304" pitchFamily="18" charset="0"/>
            </a:endParaRPr>
          </a:p>
        </p:txBody>
      </p:sp>
      <p:cxnSp>
        <p:nvCxnSpPr>
          <p:cNvPr id="67" name="直接箭头连接符 66"/>
          <p:cNvCxnSpPr/>
          <p:nvPr/>
        </p:nvCxnSpPr>
        <p:spPr bwMode="auto">
          <a:xfrm>
            <a:off x="3746103" y="2054201"/>
            <a:ext cx="0" cy="2871308"/>
          </a:xfrm>
          <a:prstGeom prst="straightConnector1">
            <a:avLst/>
          </a:prstGeom>
          <a:solidFill>
            <a:schemeClr val="accent1"/>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文本框 67"/>
          <p:cNvSpPr txBox="1"/>
          <p:nvPr/>
        </p:nvSpPr>
        <p:spPr>
          <a:xfrm>
            <a:off x="3782290" y="4605622"/>
            <a:ext cx="248786" cy="369332"/>
          </a:xfrm>
          <a:prstGeom prst="rect">
            <a:avLst/>
          </a:prstGeom>
          <a:noFill/>
        </p:spPr>
        <p:txBody>
          <a:bodyPr wrap="none" rtlCol="0">
            <a:spAutoFit/>
          </a:bodyPr>
          <a:lstStyle/>
          <a:p>
            <a:r>
              <a:rPr lang="en-US" altLang="zh-CN" dirty="0">
                <a:solidFill>
                  <a:srgbClr val="000000"/>
                </a:solidFill>
              </a:rPr>
              <a:t>t</a:t>
            </a:r>
            <a:endParaRPr lang="zh-CN" altLang="en-US" dirty="0">
              <a:solidFill>
                <a:srgbClr val="000000"/>
              </a:solidFill>
            </a:endParaRPr>
          </a:p>
        </p:txBody>
      </p:sp>
      <p:sp>
        <p:nvSpPr>
          <p:cNvPr id="7" name="文本框 6"/>
          <p:cNvSpPr txBox="1"/>
          <p:nvPr/>
        </p:nvSpPr>
        <p:spPr>
          <a:xfrm>
            <a:off x="5826455" y="1920022"/>
            <a:ext cx="441146" cy="369332"/>
          </a:xfrm>
          <a:prstGeom prst="rect">
            <a:avLst/>
          </a:prstGeom>
          <a:noFill/>
        </p:spPr>
        <p:txBody>
          <a:bodyPr wrap="none" rtlCol="0">
            <a:spAutoFit/>
          </a:bodyPr>
          <a:lstStyle/>
          <a:p>
            <a:r>
              <a:rPr lang="en-US" altLang="zh-CN" dirty="0">
                <a:solidFill>
                  <a:srgbClr val="0000CC"/>
                </a:solidFill>
              </a:rPr>
              <a:t>(a)</a:t>
            </a:r>
            <a:endParaRPr lang="zh-CN" altLang="en-US" dirty="0">
              <a:solidFill>
                <a:srgbClr val="0000CC"/>
              </a:solidFill>
            </a:endParaRPr>
          </a:p>
        </p:txBody>
      </p:sp>
      <p:sp>
        <p:nvSpPr>
          <p:cNvPr id="51" name="文本框 50"/>
          <p:cNvSpPr txBox="1"/>
          <p:nvPr/>
        </p:nvSpPr>
        <p:spPr>
          <a:xfrm>
            <a:off x="7529217" y="2065222"/>
            <a:ext cx="453970" cy="369332"/>
          </a:xfrm>
          <a:prstGeom prst="rect">
            <a:avLst/>
          </a:prstGeom>
          <a:noFill/>
        </p:spPr>
        <p:txBody>
          <a:bodyPr wrap="none" rtlCol="0">
            <a:spAutoFit/>
          </a:bodyPr>
          <a:lstStyle/>
          <a:p>
            <a:r>
              <a:rPr lang="en-US" altLang="zh-CN" dirty="0">
                <a:solidFill>
                  <a:srgbClr val="0000CC"/>
                </a:solidFill>
              </a:rPr>
              <a:t>(b)</a:t>
            </a:r>
            <a:endParaRPr lang="zh-CN" altLang="en-US" dirty="0">
              <a:solidFill>
                <a:srgbClr val="0000CC"/>
              </a:solidFill>
            </a:endParaRPr>
          </a:p>
        </p:txBody>
      </p:sp>
      <p:sp>
        <p:nvSpPr>
          <p:cNvPr id="52" name="文本框 51"/>
          <p:cNvSpPr txBox="1"/>
          <p:nvPr/>
        </p:nvSpPr>
        <p:spPr>
          <a:xfrm>
            <a:off x="7524763" y="2633839"/>
            <a:ext cx="453970" cy="369332"/>
          </a:xfrm>
          <a:prstGeom prst="rect">
            <a:avLst/>
          </a:prstGeom>
          <a:noFill/>
        </p:spPr>
        <p:txBody>
          <a:bodyPr wrap="none" rtlCol="0">
            <a:spAutoFit/>
          </a:bodyPr>
          <a:lstStyle/>
          <a:p>
            <a:r>
              <a:rPr lang="en-US" altLang="zh-CN" dirty="0">
                <a:solidFill>
                  <a:srgbClr val="0000CC"/>
                </a:solidFill>
              </a:rPr>
              <a:t>(c)</a:t>
            </a:r>
            <a:endParaRPr lang="zh-CN" altLang="en-US" dirty="0">
              <a:solidFill>
                <a:srgbClr val="0000CC"/>
              </a:solidFill>
            </a:endParaRPr>
          </a:p>
        </p:txBody>
      </p:sp>
      <p:sp>
        <p:nvSpPr>
          <p:cNvPr id="55" name="文本框 54"/>
          <p:cNvSpPr txBox="1"/>
          <p:nvPr/>
        </p:nvSpPr>
        <p:spPr>
          <a:xfrm>
            <a:off x="6561677" y="2771656"/>
            <a:ext cx="453970" cy="369332"/>
          </a:xfrm>
          <a:prstGeom prst="rect">
            <a:avLst/>
          </a:prstGeom>
          <a:noFill/>
        </p:spPr>
        <p:txBody>
          <a:bodyPr wrap="none" rtlCol="0">
            <a:spAutoFit/>
          </a:bodyPr>
          <a:lstStyle/>
          <a:p>
            <a:r>
              <a:rPr lang="en-US" altLang="zh-CN" dirty="0">
                <a:solidFill>
                  <a:srgbClr val="0000CC"/>
                </a:solidFill>
              </a:rPr>
              <a:t>(d)</a:t>
            </a:r>
            <a:endParaRPr lang="zh-CN" altLang="en-US" dirty="0">
              <a:solidFill>
                <a:srgbClr val="0000CC"/>
              </a:solidFill>
            </a:endParaRPr>
          </a:p>
        </p:txBody>
      </p:sp>
      <p:sp>
        <p:nvSpPr>
          <p:cNvPr id="66" name="文本框 65"/>
          <p:cNvSpPr txBox="1"/>
          <p:nvPr/>
        </p:nvSpPr>
        <p:spPr>
          <a:xfrm>
            <a:off x="6559815" y="3399843"/>
            <a:ext cx="453970" cy="369332"/>
          </a:xfrm>
          <a:prstGeom prst="rect">
            <a:avLst/>
          </a:prstGeom>
          <a:noFill/>
        </p:spPr>
        <p:txBody>
          <a:bodyPr wrap="none" rtlCol="0">
            <a:spAutoFit/>
          </a:bodyPr>
          <a:lstStyle/>
          <a:p>
            <a:r>
              <a:rPr lang="en-US" altLang="zh-CN" dirty="0">
                <a:solidFill>
                  <a:srgbClr val="0000CC"/>
                </a:solidFill>
              </a:rPr>
              <a:t>(e)</a:t>
            </a:r>
            <a:endParaRPr lang="zh-CN" altLang="en-US" dirty="0">
              <a:solidFill>
                <a:srgbClr val="0000CC"/>
              </a:solidFill>
            </a:endParaRPr>
          </a:p>
        </p:txBody>
      </p:sp>
      <p:sp>
        <p:nvSpPr>
          <p:cNvPr id="69" name="文本框 68"/>
          <p:cNvSpPr txBox="1"/>
          <p:nvPr/>
        </p:nvSpPr>
        <p:spPr>
          <a:xfrm>
            <a:off x="7524763" y="3503515"/>
            <a:ext cx="415498" cy="369332"/>
          </a:xfrm>
          <a:prstGeom prst="rect">
            <a:avLst/>
          </a:prstGeom>
          <a:noFill/>
        </p:spPr>
        <p:txBody>
          <a:bodyPr wrap="none" rtlCol="0">
            <a:spAutoFit/>
          </a:bodyPr>
          <a:lstStyle/>
          <a:p>
            <a:r>
              <a:rPr lang="en-US" altLang="zh-CN" dirty="0">
                <a:solidFill>
                  <a:srgbClr val="0000CC"/>
                </a:solidFill>
              </a:rPr>
              <a:t>(f)</a:t>
            </a:r>
            <a:endParaRPr lang="zh-CN" altLang="en-US" dirty="0">
              <a:solidFill>
                <a:srgbClr val="0000CC"/>
              </a:solidFill>
            </a:endParaRPr>
          </a:p>
        </p:txBody>
      </p:sp>
      <p:sp>
        <p:nvSpPr>
          <p:cNvPr id="70" name="文本框 69"/>
          <p:cNvSpPr txBox="1"/>
          <p:nvPr/>
        </p:nvSpPr>
        <p:spPr>
          <a:xfrm>
            <a:off x="7505194" y="3960643"/>
            <a:ext cx="453970" cy="369332"/>
          </a:xfrm>
          <a:prstGeom prst="rect">
            <a:avLst/>
          </a:prstGeom>
          <a:noFill/>
        </p:spPr>
        <p:txBody>
          <a:bodyPr wrap="none" rtlCol="0">
            <a:spAutoFit/>
          </a:bodyPr>
          <a:lstStyle/>
          <a:p>
            <a:r>
              <a:rPr lang="en-US" altLang="zh-CN" dirty="0">
                <a:solidFill>
                  <a:srgbClr val="0000CC"/>
                </a:solidFill>
              </a:rPr>
              <a:t>(g)</a:t>
            </a:r>
            <a:endParaRPr lang="zh-CN" altLang="en-US" dirty="0">
              <a:solidFill>
                <a:srgbClr val="0000CC"/>
              </a:solidFill>
            </a:endParaRPr>
          </a:p>
        </p:txBody>
      </p:sp>
      <p:sp>
        <p:nvSpPr>
          <p:cNvPr id="71" name="文本框 70"/>
          <p:cNvSpPr txBox="1"/>
          <p:nvPr/>
        </p:nvSpPr>
        <p:spPr>
          <a:xfrm>
            <a:off x="6097465" y="4337538"/>
            <a:ext cx="453970" cy="369332"/>
          </a:xfrm>
          <a:prstGeom prst="rect">
            <a:avLst/>
          </a:prstGeom>
          <a:noFill/>
        </p:spPr>
        <p:txBody>
          <a:bodyPr wrap="none" rtlCol="0">
            <a:spAutoFit/>
          </a:bodyPr>
          <a:lstStyle/>
          <a:p>
            <a:r>
              <a:rPr lang="en-US" altLang="zh-CN" dirty="0">
                <a:solidFill>
                  <a:srgbClr val="0000CC"/>
                </a:solidFill>
              </a:rPr>
              <a:t>(h)</a:t>
            </a:r>
            <a:endParaRPr lang="zh-CN" altLang="en-US" dirty="0">
              <a:solidFill>
                <a:srgbClr val="0000CC"/>
              </a:solidFill>
            </a:endParaRPr>
          </a:p>
        </p:txBody>
      </p:sp>
      <p:sp>
        <p:nvSpPr>
          <p:cNvPr id="72" name="文本框 71"/>
          <p:cNvSpPr txBox="1"/>
          <p:nvPr/>
        </p:nvSpPr>
        <p:spPr>
          <a:xfrm>
            <a:off x="6074220" y="4882755"/>
            <a:ext cx="415498" cy="369332"/>
          </a:xfrm>
          <a:prstGeom prst="rect">
            <a:avLst/>
          </a:prstGeom>
          <a:noFill/>
        </p:spPr>
        <p:txBody>
          <a:bodyPr wrap="none" rtlCol="0">
            <a:spAutoFit/>
          </a:bodyPr>
          <a:lstStyle/>
          <a:p>
            <a:r>
              <a:rPr lang="en-US" altLang="zh-CN" dirty="0">
                <a:solidFill>
                  <a:srgbClr val="0000CC"/>
                </a:solidFill>
              </a:rPr>
              <a:t>(</a:t>
            </a:r>
            <a:r>
              <a:rPr lang="en-US" altLang="zh-CN" dirty="0" err="1">
                <a:solidFill>
                  <a:srgbClr val="0000CC"/>
                </a:solidFill>
              </a:rPr>
              <a:t>i</a:t>
            </a:r>
            <a:r>
              <a:rPr lang="en-US" altLang="zh-CN" dirty="0">
                <a:solidFill>
                  <a:srgbClr val="0000CC"/>
                </a:solidFill>
              </a:rPr>
              <a:t>)</a:t>
            </a:r>
            <a:endParaRPr lang="zh-CN" altLang="en-US" dirty="0">
              <a:solidFill>
                <a:srgbClr val="0000CC"/>
              </a:solidFill>
            </a:endParaRPr>
          </a:p>
        </p:txBody>
      </p:sp>
      <p:sp>
        <p:nvSpPr>
          <p:cNvPr id="73" name="文本框 72"/>
          <p:cNvSpPr txBox="1"/>
          <p:nvPr/>
        </p:nvSpPr>
        <p:spPr>
          <a:xfrm>
            <a:off x="6083439" y="5447023"/>
            <a:ext cx="415498" cy="369332"/>
          </a:xfrm>
          <a:prstGeom prst="rect">
            <a:avLst/>
          </a:prstGeom>
          <a:noFill/>
        </p:spPr>
        <p:txBody>
          <a:bodyPr wrap="none" rtlCol="0">
            <a:spAutoFit/>
          </a:bodyPr>
          <a:lstStyle/>
          <a:p>
            <a:r>
              <a:rPr lang="en-US" altLang="zh-CN" dirty="0">
                <a:solidFill>
                  <a:srgbClr val="0000CC"/>
                </a:solidFill>
              </a:rPr>
              <a:t>(j)</a:t>
            </a:r>
            <a:endParaRPr lang="zh-CN" altLang="en-US" dirty="0">
              <a:solidFill>
                <a:srgbClr val="0000CC"/>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7336" y="198493"/>
            <a:ext cx="8377238" cy="609600"/>
          </a:xfrm>
        </p:spPr>
        <p:txBody>
          <a:bodyPr/>
          <a:lstStyle/>
          <a:p>
            <a:r>
              <a:rPr lang="zh-CN" altLang="en-US" dirty="0"/>
              <a:t>练习题：</a:t>
            </a:r>
            <a:endParaRPr lang="zh-CN" altLang="en-US" dirty="0"/>
          </a:p>
        </p:txBody>
      </p:sp>
      <p:graphicFrame>
        <p:nvGraphicFramePr>
          <p:cNvPr id="4" name="内容占位符 3"/>
          <p:cNvGraphicFramePr>
            <a:graphicFrameLocks noGrp="1"/>
          </p:cNvGraphicFramePr>
          <p:nvPr>
            <p:ph idx="1"/>
          </p:nvPr>
        </p:nvGraphicFramePr>
        <p:xfrm>
          <a:off x="999489" y="3162301"/>
          <a:ext cx="6782435" cy="2371726"/>
        </p:xfrm>
        <a:graphic>
          <a:graphicData uri="http://schemas.openxmlformats.org/drawingml/2006/table">
            <a:tbl>
              <a:tblPr>
                <a:tableStyleId>{5C22544A-7EE6-4342-B048-85BDC9FD1C3A}</a:tableStyleId>
              </a:tblPr>
              <a:tblGrid>
                <a:gridCol w="1645066"/>
                <a:gridCol w="1163178"/>
                <a:gridCol w="1066246"/>
                <a:gridCol w="1066246"/>
                <a:gridCol w="969315"/>
                <a:gridCol w="872384"/>
              </a:tblGrid>
              <a:tr h="338818">
                <a:tc rowSpan="2">
                  <a:txBody>
                    <a:bodyPr/>
                    <a:lstStyle/>
                    <a:p>
                      <a:pPr algn="just">
                        <a:spcAft>
                          <a:spcPts val="0"/>
                        </a:spcAft>
                      </a:pPr>
                      <a:r>
                        <a:rPr lang="en-US" sz="1600" kern="100">
                          <a:solidFill>
                            <a:srgbClr val="000000"/>
                          </a:solidFill>
                          <a:effectLst/>
                        </a:rPr>
                        <a:t> </a:t>
                      </a:r>
                      <a:r>
                        <a:rPr lang="zh-CN" sz="1600" kern="100">
                          <a:solidFill>
                            <a:srgbClr val="000000"/>
                          </a:solidFill>
                          <a:effectLst/>
                        </a:rPr>
                        <a:t>中断处理</a:t>
                      </a:r>
                      <a:endParaRPr lang="zh-CN" sz="1600" kern="100">
                        <a:solidFill>
                          <a:srgbClr val="000000"/>
                        </a:solidFill>
                        <a:effectLst/>
                      </a:endParaRPr>
                    </a:p>
                    <a:p>
                      <a:pPr algn="just">
                        <a:spcAft>
                          <a:spcPts val="0"/>
                        </a:spcAft>
                      </a:pPr>
                      <a:r>
                        <a:rPr lang="en-US" sz="1600" kern="100">
                          <a:solidFill>
                            <a:srgbClr val="000000"/>
                          </a:solidFill>
                          <a:effectLst/>
                        </a:rPr>
                        <a:t> </a:t>
                      </a:r>
                      <a:r>
                        <a:rPr lang="zh-CN" sz="1600" kern="100">
                          <a:solidFill>
                            <a:srgbClr val="000000"/>
                          </a:solidFill>
                          <a:effectLst/>
                        </a:rPr>
                        <a:t>程序级别</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gridSpan="5">
                  <a:txBody>
                    <a:bodyPr/>
                    <a:lstStyle/>
                    <a:p>
                      <a:pPr algn="ctr">
                        <a:spcAft>
                          <a:spcPts val="0"/>
                        </a:spcAft>
                      </a:pPr>
                      <a:r>
                        <a:rPr lang="zh-CN" sz="1600" kern="100">
                          <a:solidFill>
                            <a:srgbClr val="000000"/>
                          </a:solidFill>
                          <a:effectLst/>
                        </a:rPr>
                        <a:t>中断级屏蔽位</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hMerge="1">
                  <a:tcPr/>
                </a:tc>
                <a:tc hMerge="1">
                  <a:tcPr/>
                </a:tc>
                <a:tc hMerge="1">
                  <a:tcPr/>
                </a:tc>
                <a:tc hMerge="1">
                  <a:tcPr/>
                </a:tc>
              </a:tr>
              <a:tr h="338818">
                <a:tc vMerge="1">
                  <a:tcPr/>
                </a:tc>
                <a:tc>
                  <a:txBody>
                    <a:bodyPr/>
                    <a:lstStyle/>
                    <a:p>
                      <a:pPr algn="ctr">
                        <a:spcAft>
                          <a:spcPts val="0"/>
                        </a:spcAft>
                      </a:pPr>
                      <a:r>
                        <a:rPr lang="en-US" sz="1600" kern="100">
                          <a:solidFill>
                            <a:srgbClr val="000000"/>
                          </a:solidFill>
                          <a:effectLst/>
                        </a:rPr>
                        <a:t>1</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a:solidFill>
                            <a:srgbClr val="000000"/>
                          </a:solidFill>
                          <a:effectLst/>
                        </a:rPr>
                        <a:t>2</a:t>
                      </a:r>
                      <a:endParaRPr lang="zh-CN" sz="1600"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3</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4</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5</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38818">
                <a:tc>
                  <a:txBody>
                    <a:bodyPr/>
                    <a:lstStyle/>
                    <a:p>
                      <a:pPr algn="ctr">
                        <a:spcAft>
                          <a:spcPts val="0"/>
                        </a:spcAft>
                      </a:pPr>
                      <a:r>
                        <a:rPr lang="en-US" sz="1600" kern="100">
                          <a:solidFill>
                            <a:srgbClr val="000000"/>
                          </a:solidFill>
                          <a:effectLst/>
                        </a:rPr>
                        <a:t>1</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0</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1</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1</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1</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1</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38818">
                <a:tc>
                  <a:txBody>
                    <a:bodyPr/>
                    <a:lstStyle/>
                    <a:p>
                      <a:pPr algn="ctr">
                        <a:spcAft>
                          <a:spcPts val="0"/>
                        </a:spcAft>
                      </a:pPr>
                      <a:r>
                        <a:rPr lang="en-US" sz="1600" kern="100">
                          <a:solidFill>
                            <a:srgbClr val="000000"/>
                          </a:solidFill>
                          <a:effectLst/>
                        </a:rPr>
                        <a:t>2</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0</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0</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1</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0</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1</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38818">
                <a:tc>
                  <a:txBody>
                    <a:bodyPr/>
                    <a:lstStyle/>
                    <a:p>
                      <a:pPr algn="ctr">
                        <a:spcAft>
                          <a:spcPts val="0"/>
                        </a:spcAft>
                      </a:pPr>
                      <a:r>
                        <a:rPr lang="en-US" sz="1600" kern="100">
                          <a:solidFill>
                            <a:srgbClr val="000000"/>
                          </a:solidFill>
                          <a:effectLst/>
                        </a:rPr>
                        <a:t>3</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0</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0</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0</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0</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0</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38818">
                <a:tc>
                  <a:txBody>
                    <a:bodyPr/>
                    <a:lstStyle/>
                    <a:p>
                      <a:pPr algn="ctr">
                        <a:spcAft>
                          <a:spcPts val="0"/>
                        </a:spcAft>
                      </a:pPr>
                      <a:r>
                        <a:rPr lang="en-US" sz="1600" kern="100">
                          <a:solidFill>
                            <a:srgbClr val="000000"/>
                          </a:solidFill>
                          <a:effectLst/>
                        </a:rPr>
                        <a:t>4</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0</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1</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1</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0</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1</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r>
              <a:tr h="338818">
                <a:tc>
                  <a:txBody>
                    <a:bodyPr/>
                    <a:lstStyle/>
                    <a:p>
                      <a:pPr algn="ctr">
                        <a:spcAft>
                          <a:spcPts val="0"/>
                        </a:spcAft>
                      </a:pPr>
                      <a:r>
                        <a:rPr lang="en-US" sz="1600" kern="100">
                          <a:solidFill>
                            <a:srgbClr val="000000"/>
                          </a:solidFill>
                          <a:effectLst/>
                        </a:rPr>
                        <a:t>5</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0</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0</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1</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rgbClr val="000000"/>
                          </a:solidFill>
                          <a:effectLst/>
                        </a:rPr>
                        <a:t>0</a:t>
                      </a:r>
                      <a:endParaRPr lang="zh-CN" sz="16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a:solidFill>
                            <a:srgbClr val="000000"/>
                          </a:solidFill>
                          <a:effectLst/>
                        </a:rPr>
                        <a:t>0</a:t>
                      </a:r>
                      <a:endParaRPr lang="zh-CN" sz="1600"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5" name="Rectangle 1"/>
          <p:cNvSpPr>
            <a:spLocks noChangeArrowheads="1"/>
          </p:cNvSpPr>
          <p:nvPr/>
        </p:nvSpPr>
        <p:spPr bwMode="auto">
          <a:xfrm>
            <a:off x="873599" y="987535"/>
            <a:ext cx="72247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机器共有</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级中断，中断响应次序为</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1→2→3→4→5</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，各级中断处理程序的中断级屏蔽位如表所示（“</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对应于屏蔽，“</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600" b="0" i="0" u="none" strike="noStrike" cap="none" normalizeH="0" baseline="0" dirty="0">
                <a:ln>
                  <a:noFill/>
                </a:ln>
                <a:solidFill>
                  <a:srgbClr val="000000"/>
                </a:solidFill>
                <a:effectLst/>
                <a:ea typeface="宋体" panose="02010600030101010101" pitchFamily="2" charset="-122"/>
                <a:cs typeface="Times New Roman" panose="02020603050405020304" pitchFamily="18" charset="0"/>
              </a:rPr>
              <a:t>对应于开放）。</a:t>
            </a:r>
            <a:endParaRPr kumimoji="0" lang="zh-CN" altLang="en-US"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各级中断执行时间分别为：</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级、</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级和</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级都需要</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3Δt</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级和</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级都需要</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2Δt </a:t>
            </a:r>
            <a:r>
              <a:rPr kumimoji="0" lang="zh-CN" altLang="en-US" sz="1600" b="0" i="0" u="none" strike="noStrike" cap="none" normalizeH="0" baseline="0" dirty="0">
                <a:ln>
                  <a:noFill/>
                </a:ln>
                <a:solidFill>
                  <a:srgbClr val="000000"/>
                </a:solidFill>
                <a:effectLst/>
                <a:ea typeface="宋体" panose="02010600030101010101" pitchFamily="2" charset="-122"/>
                <a:cs typeface="Times New Roman" panose="02020603050405020304" pitchFamily="18" charset="0"/>
              </a:rPr>
              <a:t>。</a:t>
            </a:r>
            <a:endParaRPr kumimoji="0" lang="zh-CN" altLang="en-US"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600" b="0" i="0" u="none" strike="noStrike" cap="none" normalizeH="0" baseline="0" dirty="0">
                <a:ln>
                  <a:noFill/>
                </a:ln>
                <a:solidFill>
                  <a:srgbClr val="000000"/>
                </a:solidFill>
                <a:effectLst/>
                <a:ea typeface="宋体" panose="02010600030101010101" pitchFamily="2" charset="-122"/>
                <a:cs typeface="Times New Roman" panose="02020603050405020304" pitchFamily="18" charset="0"/>
              </a:rPr>
              <a:t>）请写出其中断处理次序？</a:t>
            </a:r>
            <a:endParaRPr kumimoji="0" lang="zh-CN" altLang="en-US"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）当用户程序运行时同时出现</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级中断请求，经过</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5Δt</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后又出现</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级中断请求，再过</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2Δt</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又同时出现</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600" b="0" i="0" u="none" strike="noStrike" cap="none" normalizeH="0" baseline="0" dirty="0">
                <a:ln>
                  <a:noFill/>
                </a:ln>
                <a:solidFill>
                  <a:srgbClr val="000000"/>
                </a:solidFill>
                <a:effectLst/>
                <a:ea typeface="宋体" panose="02010600030101010101" pitchFamily="2" charset="-122"/>
                <a:cs typeface="Times New Roman" panose="02020603050405020304" pitchFamily="18" charset="0"/>
              </a:rPr>
              <a:t>级中断请求。请画出程序运行过程示意图。</a:t>
            </a:r>
            <a:endParaRPr kumimoji="0" lang="zh-CN" altLang="en-US"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kumimoji="0" lang="zh-CN" altLang="en-US"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）求几个中断请求实际被处理完成的次序。</a:t>
            </a:r>
            <a:r>
              <a:rPr kumimoji="0" lang="zh-CN" altLang="en-US" sz="1600" b="0" i="0" u="none" strike="noStrike" cap="none" normalizeH="0" baseline="0" dirty="0">
                <a:ln>
                  <a:noFill/>
                </a:ln>
                <a:solidFill>
                  <a:srgbClr val="000000"/>
                </a:solidFill>
                <a:effectLst/>
              </a:rPr>
              <a:t> </a:t>
            </a:r>
            <a:endParaRPr kumimoji="0" lang="zh-CN" altLang="en-US" sz="1600" b="0" i="0" u="none" strike="noStrike" cap="none" normalizeH="0" baseline="0" dirty="0">
              <a:ln>
                <a:noFill/>
              </a:ln>
              <a:solidFill>
                <a:srgbClr val="000000"/>
              </a:solidFill>
              <a:effectLst/>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0428-08 </a:t>
            </a:r>
            <a:r>
              <a:rPr lang="zh-CN" altLang="zh-CN" dirty="0"/>
              <a:t>问题】</a:t>
            </a:r>
            <a:endParaRPr lang="zh-CN" altLang="en-US" dirty="0"/>
          </a:p>
        </p:txBody>
      </p:sp>
      <p:sp>
        <p:nvSpPr>
          <p:cNvPr id="3" name="内容占位符 2"/>
          <p:cNvSpPr>
            <a:spLocks noGrp="1"/>
          </p:cNvSpPr>
          <p:nvPr>
            <p:ph idx="1"/>
          </p:nvPr>
        </p:nvSpPr>
        <p:spPr>
          <a:xfrm>
            <a:off x="469900" y="1022349"/>
            <a:ext cx="8229600" cy="5701723"/>
          </a:xfrm>
        </p:spPr>
        <p:txBody>
          <a:bodyPr/>
          <a:lstStyle/>
          <a:p>
            <a:r>
              <a:rPr lang="zh-CN" altLang="zh-CN" sz="2400" dirty="0"/>
              <a:t>某字节多路通道连接</a:t>
            </a:r>
            <a:r>
              <a:rPr lang="en-US" altLang="zh-CN" sz="2400" dirty="0"/>
              <a:t>6</a:t>
            </a:r>
            <a:r>
              <a:rPr lang="zh-CN" altLang="zh-CN" sz="2400" dirty="0"/>
              <a:t>台外设，其数据传送速率分别是</a:t>
            </a:r>
            <a:endParaRPr lang="en-US" altLang="zh-CN" sz="2400" dirty="0"/>
          </a:p>
          <a:p>
            <a:endParaRPr lang="en-US" altLang="zh-CN" sz="2400" dirty="0"/>
          </a:p>
          <a:p>
            <a:endParaRPr lang="en-US" altLang="zh-CN" sz="2400" dirty="0"/>
          </a:p>
          <a:p>
            <a:endParaRPr lang="en-US" altLang="zh-CN" sz="2400" dirty="0"/>
          </a:p>
          <a:p>
            <a:endParaRPr lang="en-US" altLang="zh-CN" sz="2400" dirty="0"/>
          </a:p>
          <a:p>
            <a:pPr marL="0" lvl="0" indent="0">
              <a:buNone/>
            </a:pPr>
            <a:r>
              <a:rPr lang="en-US" altLang="zh-CN" sz="2400" dirty="0"/>
              <a:t>(1)</a:t>
            </a:r>
            <a:r>
              <a:rPr lang="zh-CN" altLang="zh-CN" sz="2400" dirty="0"/>
              <a:t>计算所有设备都工作时的通道实际最大流量；</a:t>
            </a:r>
            <a:endParaRPr lang="zh-CN" altLang="zh-CN" sz="2400" dirty="0"/>
          </a:p>
          <a:p>
            <a:pPr marL="0" lvl="0" indent="0">
              <a:buNone/>
            </a:pPr>
            <a:r>
              <a:rPr lang="en-US" altLang="zh-CN" sz="2400" dirty="0"/>
              <a:t>(2)</a:t>
            </a:r>
            <a:r>
              <a:rPr lang="zh-CN" altLang="zh-CN" sz="2400" dirty="0"/>
              <a:t>设计的通道工作周期使通道极限流量恰好与通道实际最大流量相等，以满足流量设计的基本要求，同时让速率越高的设备被响应的优先级越高。当</a:t>
            </a:r>
            <a:r>
              <a:rPr lang="en-US" altLang="zh-CN" sz="2400" dirty="0"/>
              <a:t>6</a:t>
            </a:r>
            <a:r>
              <a:rPr lang="zh-CN" altLang="zh-CN" sz="2400" dirty="0"/>
              <a:t>台设备同时发出请求时，画出此通道在数据传送期内响应和处理各外设请求的时间示意图。由此，能发现什么问题和得出什么结论？</a:t>
            </a:r>
            <a:endParaRPr lang="zh-CN" altLang="zh-CN" sz="2400" dirty="0"/>
          </a:p>
          <a:p>
            <a:pPr marL="0" indent="0">
              <a:buNone/>
            </a:pPr>
            <a:r>
              <a:rPr lang="en-US" altLang="zh-CN" sz="2400" dirty="0"/>
              <a:t>(3)</a:t>
            </a:r>
            <a:r>
              <a:rPr lang="zh-CN" altLang="zh-CN" sz="2400" dirty="0"/>
              <a:t>在问题</a:t>
            </a:r>
            <a:r>
              <a:rPr lang="en-US" altLang="zh-CN" sz="2400" dirty="0"/>
              <a:t>2</a:t>
            </a:r>
            <a:r>
              <a:rPr lang="zh-CN" altLang="zh-CN" sz="2400" dirty="0"/>
              <a:t>的基础上，在哪台设备内设置多少个字节的缓冲器就可以避免设备信息丢失？那么，这是否说明书中关于流量设计的基本要求时没有必要的？为什么？</a:t>
            </a:r>
            <a:endParaRPr lang="zh-CN" altLang="en-US" sz="24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92451" y="1442606"/>
            <a:ext cx="2975840" cy="175682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0428-08 </a:t>
            </a:r>
            <a:r>
              <a:rPr lang="zh-CN" altLang="zh-CN" dirty="0"/>
              <a:t>问题】</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69900" y="1022349"/>
                <a:ext cx="8229600" cy="5701723"/>
              </a:xfrm>
            </p:spPr>
            <p:txBody>
              <a:bodyPr/>
              <a:lstStyle/>
              <a:p>
                <a:r>
                  <a:rPr lang="zh-CN" altLang="zh-CN" sz="2400" dirty="0"/>
                  <a:t>某字节多路通道连接</a:t>
                </a:r>
                <a:r>
                  <a:rPr lang="en-US" altLang="zh-CN" sz="2400" dirty="0"/>
                  <a:t>6</a:t>
                </a:r>
                <a:r>
                  <a:rPr lang="zh-CN" altLang="zh-CN" sz="2400" dirty="0"/>
                  <a:t>台外设，其数据传送速率分别是</a:t>
                </a:r>
                <a:endParaRPr lang="en-US" altLang="zh-CN" sz="2400" dirty="0"/>
              </a:p>
              <a:p>
                <a:endParaRPr lang="en-US" altLang="zh-CN" sz="2400" dirty="0"/>
              </a:p>
              <a:p>
                <a:endParaRPr lang="en-US" altLang="zh-CN" sz="2400" dirty="0"/>
              </a:p>
              <a:p>
                <a:endParaRPr lang="en-US" altLang="zh-CN" sz="2400" dirty="0"/>
              </a:p>
              <a:p>
                <a:endParaRPr lang="en-US" altLang="zh-CN" sz="2400" dirty="0"/>
              </a:p>
              <a:p>
                <a:pPr marL="0" lvl="0" indent="0">
                  <a:buNone/>
                </a:pPr>
                <a:r>
                  <a:rPr lang="en-US" altLang="zh-CN" sz="2400" dirty="0"/>
                  <a:t>(1)</a:t>
                </a:r>
                <a:r>
                  <a:rPr lang="zh-CN" altLang="zh-CN" sz="2400" dirty="0"/>
                  <a:t>计算所有设备都工作时的通道实际最大流量；</a:t>
                </a:r>
                <a:endParaRPr lang="en-US" altLang="zh-CN" sz="2400" dirty="0"/>
              </a:p>
              <a:p>
                <a:pPr marL="0" lvl="0" indent="0">
                  <a:buNone/>
                </a:pPr>
                <a:r>
                  <a:rPr lang="en-US" altLang="zh-CN" sz="2400" dirty="0">
                    <a:solidFill>
                      <a:srgbClr val="FF0000"/>
                    </a:solidFill>
                  </a:rPr>
                  <a:t>【</a:t>
                </a:r>
                <a:r>
                  <a:rPr lang="zh-CN" altLang="en-US" sz="2400" dirty="0">
                    <a:solidFill>
                      <a:srgbClr val="FF0000"/>
                    </a:solidFill>
                  </a:rPr>
                  <a:t>解答</a:t>
                </a:r>
                <a:r>
                  <a:rPr lang="en-US" altLang="zh-CN" sz="2400" dirty="0">
                    <a:solidFill>
                      <a:srgbClr val="FF0000"/>
                    </a:solidFill>
                  </a:rPr>
                  <a:t>】</a:t>
                </a:r>
                <a:endParaRPr lang="en-US" altLang="zh-CN" sz="2400" dirty="0">
                  <a:solidFill>
                    <a:srgbClr val="FF0000"/>
                  </a:solidFill>
                </a:endParaRPr>
              </a:p>
              <a:p>
                <a:pPr marL="0" indent="0">
                  <a:buNone/>
                </a:pPr>
                <a:r>
                  <a:rPr lang="zh-CN" altLang="en-US" sz="2400" dirty="0"/>
                  <a:t>（</a:t>
                </a:r>
                <a:r>
                  <a:rPr lang="en-US" altLang="zh-CN" sz="2400" dirty="0"/>
                  <a:t>1</a:t>
                </a:r>
                <a:r>
                  <a:rPr lang="zh-CN" altLang="en-US" sz="2400" dirty="0"/>
                  <a:t>）</a:t>
                </a:r>
                <a:r>
                  <a:rPr lang="en-US" altLang="zh-CN" sz="2400" dirty="0"/>
                  <a:t>1~6</a:t>
                </a:r>
                <a:r>
                  <a:rPr lang="zh-CN" altLang="zh-CN" sz="2400" dirty="0"/>
                  <a:t>台设备同时工作时，设备对通道要求的实际最大流量为</a:t>
                </a:r>
                <a:endParaRPr lang="zh-CN" altLang="zh-CN" sz="2400" dirty="0"/>
              </a:p>
              <a:p>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𝑏𝑦𝑡𝑒</m:t>
                        </m:r>
                        <m:r>
                          <a:rPr lang="en-US" altLang="zh-CN" sz="2400" i="1">
                            <a:latin typeface="Cambria Math" panose="02040503050406030204" pitchFamily="18" charset="0"/>
                          </a:rPr>
                          <m:t> </m:t>
                        </m:r>
                        <m:r>
                          <a:rPr lang="en-US" altLang="zh-CN" sz="2400" i="1">
                            <a:latin typeface="Cambria Math" panose="02040503050406030204" pitchFamily="18" charset="0"/>
                          </a:rPr>
                          <m:t>𝑗</m:t>
                        </m:r>
                      </m:sub>
                    </m:sSub>
                  </m:oMath>
                </a14:m>
                <a:r>
                  <a:rPr lang="en-US" altLang="zh-CN" sz="2400" dirty="0"/>
                  <a:t> =</a:t>
                </a:r>
                <a14:m>
                  <m:oMath xmlns:m="http://schemas.openxmlformats.org/officeDocument/2006/math">
                    <m:r>
                      <a:rPr lang="en-US" altLang="zh-CN" sz="2400">
                        <a:latin typeface="Cambria Math" panose="02040503050406030204" pitchFamily="18" charset="0"/>
                      </a:rPr>
                      <m:t> </m:t>
                    </m:r>
                    <m:nary>
                      <m:naryPr>
                        <m:chr m:val="∑"/>
                        <m:limLoc m:val="undOvr"/>
                        <m:ctrlPr>
                          <a:rPr lang="zh-CN" altLang="zh-CN" sz="2400" i="1">
                            <a:latin typeface="Cambria Math" panose="02040503050406030204" pitchFamily="18" charset="0"/>
                          </a:rPr>
                        </m:ctrlPr>
                      </m:naryPr>
                      <m:sub>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1</m:t>
                        </m:r>
                      </m:sub>
                      <m:sup>
                        <m:r>
                          <a:rPr lang="en-US" altLang="zh-CN" sz="2400" i="1">
                            <a:latin typeface="Cambria Math" panose="02040503050406030204" pitchFamily="18" charset="0"/>
                          </a:rPr>
                          <m:t>6</m:t>
                        </m:r>
                      </m:sup>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r>
                              <a:rPr lang="en-US" altLang="zh-CN" sz="2400" i="1">
                                <a:latin typeface="Cambria Math" panose="02040503050406030204" pitchFamily="18" charset="0"/>
                              </a:rPr>
                              <m:t> </m:t>
                            </m:r>
                            <m:r>
                              <a:rPr lang="en-US" altLang="zh-CN" sz="2400" i="1">
                                <a:latin typeface="Cambria Math" panose="02040503050406030204" pitchFamily="18" charset="0"/>
                              </a:rPr>
                              <m:t>𝑗</m:t>
                            </m:r>
                          </m:sub>
                        </m:sSub>
                      </m:e>
                    </m:nary>
                  </m:oMath>
                </a14:m>
                <a:r>
                  <a:rPr lang="en-US" altLang="zh-CN" sz="2400" dirty="0"/>
                  <a:t> = 50+15+100+25+40+20 = 250 KB/s</a:t>
                </a: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469900" y="1022349"/>
                <a:ext cx="8229600" cy="5701723"/>
              </a:xfrm>
              <a:blipFill rotWithShape="1">
                <a:blip r:embed="rId1"/>
                <a:stretch>
                  <a:fillRect t="-11" b="1"/>
                </a:stretch>
              </a:blipFill>
            </p:spPr>
            <p:txBody>
              <a:bodyPr/>
              <a:lstStyle/>
              <a:p>
                <a:r>
                  <a:rPr lang="zh-CN" altLang="en-US">
                    <a:noFill/>
                  </a:rPr>
                  <a:t> </a:t>
                </a:r>
              </a:p>
            </p:txBody>
          </p:sp>
        </mc:Fallback>
      </mc:AlternateContent>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2451" y="1442606"/>
            <a:ext cx="2975840" cy="175682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0428-08 </a:t>
            </a:r>
            <a:r>
              <a:rPr lang="zh-CN" altLang="zh-CN" dirty="0"/>
              <a:t>问题】</a:t>
            </a:r>
            <a:endParaRPr lang="zh-CN" altLang="en-US" dirty="0"/>
          </a:p>
        </p:txBody>
      </p:sp>
      <p:sp>
        <p:nvSpPr>
          <p:cNvPr id="3" name="内容占位符 2"/>
          <p:cNvSpPr>
            <a:spLocks noGrp="1"/>
          </p:cNvSpPr>
          <p:nvPr>
            <p:ph idx="1"/>
          </p:nvPr>
        </p:nvSpPr>
        <p:spPr>
          <a:xfrm>
            <a:off x="469900" y="1022350"/>
            <a:ext cx="8229600" cy="2311978"/>
          </a:xfrm>
        </p:spPr>
        <p:txBody>
          <a:bodyPr/>
          <a:lstStyle/>
          <a:p>
            <a:r>
              <a:rPr lang="zh-CN" altLang="zh-CN" sz="2400" dirty="0"/>
              <a:t>某字节多路通道连接</a:t>
            </a:r>
            <a:r>
              <a:rPr lang="en-US" altLang="zh-CN" sz="2400" dirty="0"/>
              <a:t>6</a:t>
            </a:r>
            <a:r>
              <a:rPr lang="zh-CN" altLang="zh-CN" sz="2400" dirty="0"/>
              <a:t>台外设，其数据传送速率分别是</a:t>
            </a:r>
            <a:endParaRPr lang="en-US" altLang="zh-CN" sz="2400" dirty="0"/>
          </a:p>
          <a:p>
            <a:endParaRPr lang="en-US" altLang="zh-CN" sz="2400" dirty="0"/>
          </a:p>
          <a:p>
            <a:endParaRPr lang="en-US" altLang="zh-CN" sz="2400" dirty="0"/>
          </a:p>
          <a:p>
            <a:endParaRPr lang="en-US" altLang="zh-CN" sz="2400" dirty="0"/>
          </a:p>
          <a:p>
            <a:endParaRPr lang="en-US" altLang="zh-CN" sz="24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66561" y="1451544"/>
            <a:ext cx="2975840" cy="1756821"/>
          </a:xfrm>
          <a:prstGeom prst="rect">
            <a:avLst/>
          </a:prstGeom>
        </p:spPr>
      </p:pic>
      <p:sp>
        <p:nvSpPr>
          <p:cNvPr id="5" name="矩形 4"/>
          <p:cNvSpPr/>
          <p:nvPr/>
        </p:nvSpPr>
        <p:spPr>
          <a:xfrm>
            <a:off x="126999" y="1451544"/>
            <a:ext cx="5821219" cy="2462213"/>
          </a:xfrm>
          <a:prstGeom prst="rect">
            <a:avLst/>
          </a:prstGeom>
        </p:spPr>
        <p:txBody>
          <a:bodyPr wrap="square">
            <a:spAutoFit/>
          </a:bodyPr>
          <a:lstStyle/>
          <a:p>
            <a:pPr marL="0" lvl="0" indent="0" algn="just">
              <a:buNone/>
            </a:pPr>
            <a:r>
              <a:rPr lang="en-US" altLang="zh-CN" sz="2200" b="1" dirty="0">
                <a:solidFill>
                  <a:schemeClr val="accent1"/>
                </a:solidFill>
                <a:latin typeface="+mn-lt"/>
                <a:ea typeface="+mn-ea"/>
              </a:rPr>
              <a:t>(2)</a:t>
            </a:r>
            <a:r>
              <a:rPr lang="zh-CN" altLang="zh-CN" sz="2200" b="1" dirty="0">
                <a:solidFill>
                  <a:schemeClr val="accent1"/>
                </a:solidFill>
                <a:latin typeface="+mn-lt"/>
                <a:ea typeface="+mn-ea"/>
              </a:rPr>
              <a:t>设计的通道工作周期使通道极限流量恰好与通道实际最大流量相等，以满足流量设计的基本要求，同时让速率越高的设备被响应的优先级越高。当</a:t>
            </a:r>
            <a:r>
              <a:rPr lang="en-US" altLang="zh-CN" sz="2200" b="1" dirty="0">
                <a:solidFill>
                  <a:schemeClr val="accent1"/>
                </a:solidFill>
                <a:latin typeface="+mn-lt"/>
                <a:ea typeface="+mn-ea"/>
              </a:rPr>
              <a:t>6</a:t>
            </a:r>
            <a:r>
              <a:rPr lang="zh-CN" altLang="zh-CN" sz="2200" b="1" dirty="0">
                <a:solidFill>
                  <a:schemeClr val="accent1"/>
                </a:solidFill>
                <a:latin typeface="+mn-lt"/>
                <a:ea typeface="+mn-ea"/>
              </a:rPr>
              <a:t>台设备同时发出请求时，画出此通道在数据传送期内响应和处理各外设请求的时间示意图。由此，能发现什么问题和得出什么结论？</a:t>
            </a:r>
            <a:endParaRPr lang="zh-CN" altLang="zh-CN" sz="2200" b="1" dirty="0">
              <a:solidFill>
                <a:schemeClr val="accent1"/>
              </a:solidFill>
              <a:latin typeface="+mn-lt"/>
              <a:ea typeface="+mn-ea"/>
            </a:endParaRPr>
          </a:p>
        </p:txBody>
      </p:sp>
      <mc:AlternateContent xmlns:mc="http://schemas.openxmlformats.org/markup-compatibility/2006">
        <mc:Choice xmlns:a14="http://schemas.microsoft.com/office/drawing/2010/main" Requires="a14">
          <p:sp>
            <p:nvSpPr>
              <p:cNvPr id="6" name="矩形 5"/>
              <p:cNvSpPr/>
              <p:nvPr/>
            </p:nvSpPr>
            <p:spPr>
              <a:xfrm>
                <a:off x="126999" y="3907434"/>
                <a:ext cx="8675256" cy="2914901"/>
              </a:xfrm>
              <a:prstGeom prst="rect">
                <a:avLst/>
              </a:prstGeom>
            </p:spPr>
            <p:txBody>
              <a:bodyPr wrap="square">
                <a:spAutoFit/>
              </a:bodyPr>
              <a:lstStyle/>
              <a:p>
                <a:pPr algn="just">
                  <a:spcAft>
                    <a:spcPts val="0"/>
                  </a:spcAft>
                </a:pPr>
                <a:r>
                  <a:rPr lang="en-US" altLang="zh-CN" b="1" kern="100" dirty="0">
                    <a:solidFill>
                      <a:srgbClr val="FF0000"/>
                    </a:solidFill>
                    <a:ea typeface="宋体" panose="02010600030101010101" pitchFamily="2" charset="-122"/>
                    <a:cs typeface="Times New Roman" panose="02020603050405020304" pitchFamily="18" charset="0"/>
                  </a:rPr>
                  <a:t>【</a:t>
                </a:r>
                <a:r>
                  <a:rPr lang="zh-CN" altLang="en-US" b="1" kern="100" dirty="0">
                    <a:solidFill>
                      <a:srgbClr val="FF0000"/>
                    </a:solidFill>
                    <a:ea typeface="宋体" panose="02010600030101010101" pitchFamily="2" charset="-122"/>
                    <a:cs typeface="Times New Roman" panose="02020603050405020304" pitchFamily="18" charset="0"/>
                  </a:rPr>
                  <a:t>解答</a:t>
                </a:r>
                <a:r>
                  <a:rPr lang="en-US" altLang="zh-CN" b="1" kern="100" dirty="0">
                    <a:solidFill>
                      <a:srgbClr val="FF0000"/>
                    </a:solidFill>
                    <a:ea typeface="宋体" panose="02010600030101010101" pitchFamily="2" charset="-122"/>
                    <a:cs typeface="Times New Roman" panose="02020603050405020304" pitchFamily="18" charset="0"/>
                  </a:rPr>
                  <a:t>】</a:t>
                </a:r>
                <a:endParaRPr lang="en-US" altLang="zh-CN" b="1" kern="100" dirty="0">
                  <a:solidFill>
                    <a:srgbClr val="FF0000"/>
                  </a:solidFill>
                  <a:ea typeface="宋体" panose="02010600030101010101" pitchFamily="2" charset="-122"/>
                  <a:cs typeface="Times New Roman" panose="02020603050405020304" pitchFamily="18" charset="0"/>
                </a:endParaRPr>
              </a:p>
              <a:p>
                <a:pPr algn="just">
                  <a:spcAft>
                    <a:spcPts val="0"/>
                  </a:spcAft>
                </a:pPr>
                <a:r>
                  <a:rPr lang="zh-CN" altLang="zh-CN" b="1" kern="100" dirty="0">
                    <a:solidFill>
                      <a:srgbClr val="0092CC"/>
                    </a:solidFill>
                    <a:ea typeface="宋体" panose="02010600030101010101" pitchFamily="2" charset="-122"/>
                    <a:cs typeface="Times New Roman" panose="02020603050405020304" pitchFamily="18" charset="0"/>
                  </a:rPr>
                  <a:t>（</a:t>
                </a:r>
                <a:r>
                  <a:rPr lang="en-US" altLang="zh-CN" b="1" kern="100" dirty="0">
                    <a:solidFill>
                      <a:srgbClr val="0092CC"/>
                    </a:solidFill>
                    <a:ea typeface="宋体" panose="02010600030101010101" pitchFamily="2" charset="-122"/>
                    <a:cs typeface="Times New Roman" panose="02020603050405020304" pitchFamily="18" charset="0"/>
                  </a:rPr>
                  <a:t>2</a:t>
                </a:r>
                <a:r>
                  <a:rPr lang="zh-CN" altLang="zh-CN" b="1" kern="100" dirty="0">
                    <a:solidFill>
                      <a:srgbClr val="0092CC"/>
                    </a:solidFill>
                    <a:ea typeface="宋体" panose="02010600030101010101" pitchFamily="2" charset="-122"/>
                    <a:cs typeface="Times New Roman" panose="02020603050405020304" pitchFamily="18" charset="0"/>
                  </a:rPr>
                  <a:t>）如果让所设计的字节通道的极限流量恰好与设备对通道要求的实际最大流量相等，则有</a:t>
                </a:r>
                <a:endParaRPr lang="zh-CN" altLang="zh-CN" sz="1400" b="1" kern="100" dirty="0">
                  <a:solidFill>
                    <a:srgbClr val="0092CC"/>
                  </a:solidFill>
                  <a:effectLst/>
                  <a:latin typeface="等线" panose="02010600030101010101" charset="-122"/>
                  <a:ea typeface="等线" panose="02010600030101010101" charset="-122"/>
                  <a:cs typeface="Times New Roman" panose="02020603050405020304" pitchFamily="18" charset="0"/>
                </a:endParaRPr>
              </a:p>
              <a:p>
                <a:pPr algn="ctr">
                  <a:spcAft>
                    <a:spcPts val="0"/>
                  </a:spcAft>
                </a:pPr>
                <a14:m>
                  <m:oMath xmlns:m="http://schemas.openxmlformats.org/officeDocument/2006/math">
                    <m:sSub>
                      <m:sSubPr>
                        <m:ctrlPr>
                          <a:rPr lang="zh-CN" altLang="zh-CN" sz="1800" b="1" i="1" kern="100">
                            <a:solidFill>
                              <a:srgbClr val="0092CC"/>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kern="100">
                            <a:solidFill>
                              <a:srgbClr val="0092CC"/>
                            </a:solidFill>
                            <a:effectLst/>
                            <a:latin typeface="Cambria Math" panose="02040503050406030204" pitchFamily="18" charset="0"/>
                            <a:ea typeface="宋体" panose="02010600030101010101" pitchFamily="2" charset="-122"/>
                            <a:cs typeface="Times New Roman" panose="02020603050405020304" pitchFamily="18" charset="0"/>
                          </a:rPr>
                          <m:t>𝒇</m:t>
                        </m:r>
                      </m:e>
                      <m:sub>
                        <m:r>
                          <a:rPr lang="en-US" altLang="zh-CN" sz="1800" b="1" i="1" kern="100">
                            <a:solidFill>
                              <a:srgbClr val="0092CC"/>
                            </a:solidFill>
                            <a:effectLst/>
                            <a:latin typeface="Cambria Math" panose="02040503050406030204" pitchFamily="18" charset="0"/>
                            <a:ea typeface="宋体" panose="02010600030101010101" pitchFamily="2" charset="-122"/>
                            <a:cs typeface="Times New Roman" panose="02020603050405020304" pitchFamily="18" charset="0"/>
                          </a:rPr>
                          <m:t>𝒎𝒂𝒙</m:t>
                        </m:r>
                        <m:r>
                          <a:rPr lang="en-US" altLang="zh-CN" sz="1800" b="1" i="1" kern="100">
                            <a:solidFill>
                              <a:srgbClr val="0092CC"/>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solidFill>
                              <a:srgbClr val="0092CC"/>
                            </a:solidFill>
                            <a:effectLst/>
                            <a:latin typeface="Cambria Math" panose="02040503050406030204" pitchFamily="18" charset="0"/>
                            <a:ea typeface="宋体" panose="02010600030101010101" pitchFamily="2" charset="-122"/>
                            <a:cs typeface="Times New Roman" panose="02020603050405020304" pitchFamily="18" charset="0"/>
                          </a:rPr>
                          <m:t>𝒃𝒚𝒕𝒆</m:t>
                        </m:r>
                        <m:r>
                          <a:rPr lang="en-US" altLang="zh-CN" sz="1800" b="1" i="1" kern="100">
                            <a:solidFill>
                              <a:srgbClr val="0092CC"/>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1" i="1" kern="100">
                            <a:solidFill>
                              <a:srgbClr val="0092CC"/>
                            </a:solidFill>
                            <a:effectLst/>
                            <a:latin typeface="Cambria Math" panose="02040503050406030204" pitchFamily="18" charset="0"/>
                            <a:ea typeface="宋体" panose="02010600030101010101" pitchFamily="2" charset="-122"/>
                            <a:cs typeface="Times New Roman" panose="02020603050405020304" pitchFamily="18" charset="0"/>
                          </a:rPr>
                          <m:t>𝒋</m:t>
                        </m:r>
                      </m:sub>
                    </m:sSub>
                  </m:oMath>
                </a14:m>
                <a:r>
                  <a:rPr lang="en-US" altLang="zh-CN" b="1" kern="100" dirty="0">
                    <a:solidFill>
                      <a:srgbClr val="0092CC"/>
                    </a:solidFill>
                    <a:ea typeface="宋体" panose="02010600030101010101" pitchFamily="2" charset="-122"/>
                    <a:cs typeface="Times New Roman" panose="02020603050405020304" pitchFamily="18" charset="0"/>
                  </a:rPr>
                  <a:t> = </a:t>
                </a:r>
                <a14:m>
                  <m:oMath xmlns:m="http://schemas.openxmlformats.org/officeDocument/2006/math">
                    <m:sSub>
                      <m:sSubPr>
                        <m:ctrlPr>
                          <a:rPr lang="zh-CN" altLang="zh-CN" sz="1800" b="1" i="1" kern="100">
                            <a:solidFill>
                              <a:srgbClr val="0092CC"/>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kern="100">
                            <a:solidFill>
                              <a:srgbClr val="0092CC"/>
                            </a:solidFill>
                            <a:effectLst/>
                            <a:latin typeface="Cambria Math" panose="02040503050406030204" pitchFamily="18" charset="0"/>
                            <a:ea typeface="宋体" panose="02010600030101010101" pitchFamily="2" charset="-122"/>
                            <a:cs typeface="Times New Roman" panose="02020603050405020304" pitchFamily="18" charset="0"/>
                          </a:rPr>
                          <m:t>𝒇</m:t>
                        </m:r>
                      </m:e>
                      <m:sub>
                        <m:r>
                          <a:rPr lang="en-US" altLang="zh-CN" sz="1800" b="1" i="1" kern="100">
                            <a:solidFill>
                              <a:srgbClr val="0092CC"/>
                            </a:solidFill>
                            <a:effectLst/>
                            <a:latin typeface="Cambria Math" panose="02040503050406030204" pitchFamily="18" charset="0"/>
                            <a:ea typeface="宋体" panose="02010600030101010101" pitchFamily="2" charset="-122"/>
                            <a:cs typeface="Times New Roman" panose="02020603050405020304" pitchFamily="18" charset="0"/>
                          </a:rPr>
                          <m:t>𝒃𝒚𝒕𝒆</m:t>
                        </m:r>
                        <m:r>
                          <a:rPr lang="en-US" altLang="zh-CN" sz="1800" b="1" i="1" kern="100">
                            <a:solidFill>
                              <a:srgbClr val="0092CC"/>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1" i="1" kern="100">
                            <a:solidFill>
                              <a:srgbClr val="0092CC"/>
                            </a:solidFill>
                            <a:effectLst/>
                            <a:latin typeface="Cambria Math" panose="02040503050406030204" pitchFamily="18" charset="0"/>
                            <a:ea typeface="宋体" panose="02010600030101010101" pitchFamily="2" charset="-122"/>
                            <a:cs typeface="Times New Roman" panose="02020603050405020304" pitchFamily="18" charset="0"/>
                          </a:rPr>
                          <m:t>𝒋</m:t>
                        </m:r>
                      </m:sub>
                    </m:sSub>
                  </m:oMath>
                </a14:m>
                <a:r>
                  <a:rPr lang="en-US" altLang="zh-CN" b="1" kern="100" dirty="0">
                    <a:solidFill>
                      <a:srgbClr val="0092CC"/>
                    </a:solidFill>
                    <a:ea typeface="宋体" panose="02010600030101010101" pitchFamily="2" charset="-122"/>
                    <a:cs typeface="Times New Roman" panose="02020603050405020304" pitchFamily="18" charset="0"/>
                  </a:rPr>
                  <a:t> =  250 KB/s</a:t>
                </a:r>
                <a:endParaRPr lang="zh-CN" altLang="zh-CN" sz="1400" b="1" kern="100" dirty="0">
                  <a:solidFill>
                    <a:srgbClr val="0092CC"/>
                  </a:solidFill>
                  <a:effectLst/>
                  <a:latin typeface="等线" panose="02010600030101010101" charset="-122"/>
                  <a:ea typeface="等线" panose="02010600030101010101" charset="-122"/>
                  <a:cs typeface="Times New Roman" panose="02020603050405020304" pitchFamily="18" charset="0"/>
                </a:endParaRPr>
              </a:p>
              <a:p>
                <a:pPr algn="just">
                  <a:spcAft>
                    <a:spcPts val="0"/>
                  </a:spcAft>
                </a:pPr>
                <a:r>
                  <a:rPr lang="zh-CN" altLang="zh-CN" b="1" kern="100" dirty="0">
                    <a:solidFill>
                      <a:srgbClr val="0092CC"/>
                    </a:solidFill>
                    <a:ea typeface="宋体" panose="02010600030101010101" pitchFamily="2" charset="-122"/>
                    <a:cs typeface="Times New Roman" panose="02020603050405020304" pitchFamily="18" charset="0"/>
                  </a:rPr>
                  <a:t>因为</a:t>
                </a:r>
                <a:endParaRPr lang="zh-CN" altLang="zh-CN" sz="1400" b="1" kern="100" dirty="0">
                  <a:solidFill>
                    <a:srgbClr val="0092CC"/>
                  </a:solidFill>
                  <a:effectLst/>
                  <a:latin typeface="等线" panose="02010600030101010101" charset="-122"/>
                  <a:ea typeface="等线" panose="02010600030101010101" charset="-122"/>
                  <a:cs typeface="Times New Roman" panose="02020603050405020304" pitchFamily="18" charset="0"/>
                </a:endParaRPr>
              </a:p>
              <a:p>
                <a:pPr algn="ctr">
                  <a:spcAft>
                    <a:spcPts val="0"/>
                  </a:spcAft>
                </a:pPr>
                <a14:m>
                  <m:oMath xmlns:m="http://schemas.openxmlformats.org/officeDocument/2006/math">
                    <m:sSub>
                      <m:sSubPr>
                        <m:ctrlPr>
                          <a:rPr lang="zh-CN" altLang="zh-CN" sz="1800" b="1" i="1" kern="100">
                            <a:solidFill>
                              <a:srgbClr val="0092CC"/>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kern="100">
                            <a:solidFill>
                              <a:srgbClr val="0092CC"/>
                            </a:solidFill>
                            <a:effectLst/>
                            <a:latin typeface="Cambria Math" panose="02040503050406030204" pitchFamily="18" charset="0"/>
                            <a:ea typeface="宋体" panose="02010600030101010101" pitchFamily="2" charset="-122"/>
                            <a:cs typeface="Times New Roman" panose="02020603050405020304" pitchFamily="18" charset="0"/>
                          </a:rPr>
                          <m:t>𝒇</m:t>
                        </m:r>
                      </m:e>
                      <m:sub>
                        <m:r>
                          <a:rPr lang="en-US" altLang="zh-CN" sz="1800" b="1" i="1" kern="100">
                            <a:solidFill>
                              <a:srgbClr val="0092CC"/>
                            </a:solidFill>
                            <a:effectLst/>
                            <a:latin typeface="Cambria Math" panose="02040503050406030204" pitchFamily="18" charset="0"/>
                            <a:ea typeface="宋体" panose="02010600030101010101" pitchFamily="2" charset="-122"/>
                            <a:cs typeface="Times New Roman" panose="02020603050405020304" pitchFamily="18" charset="0"/>
                          </a:rPr>
                          <m:t>𝒎𝒂𝒙</m:t>
                        </m:r>
                        <m:r>
                          <a:rPr lang="en-US" altLang="zh-CN" sz="1800" b="1" i="1" kern="100">
                            <a:solidFill>
                              <a:srgbClr val="0092CC"/>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solidFill>
                              <a:srgbClr val="0092CC"/>
                            </a:solidFill>
                            <a:effectLst/>
                            <a:latin typeface="Cambria Math" panose="02040503050406030204" pitchFamily="18" charset="0"/>
                            <a:ea typeface="宋体" panose="02010600030101010101" pitchFamily="2" charset="-122"/>
                            <a:cs typeface="Times New Roman" panose="02020603050405020304" pitchFamily="18" charset="0"/>
                          </a:rPr>
                          <m:t>𝒃𝒚𝒕𝒆</m:t>
                        </m:r>
                        <m:r>
                          <a:rPr lang="en-US" altLang="zh-CN" sz="1800" b="1" i="1" kern="100">
                            <a:solidFill>
                              <a:srgbClr val="0092CC"/>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1" i="1" kern="100">
                            <a:solidFill>
                              <a:srgbClr val="0092CC"/>
                            </a:solidFill>
                            <a:effectLst/>
                            <a:latin typeface="Cambria Math" panose="02040503050406030204" pitchFamily="18" charset="0"/>
                            <a:ea typeface="宋体" panose="02010600030101010101" pitchFamily="2" charset="-122"/>
                            <a:cs typeface="Times New Roman" panose="02020603050405020304" pitchFamily="18" charset="0"/>
                          </a:rPr>
                          <m:t>𝒋</m:t>
                        </m:r>
                      </m:sub>
                    </m:sSub>
                  </m:oMath>
                </a14:m>
                <a:r>
                  <a:rPr lang="en-US" altLang="zh-CN" b="1" kern="100" dirty="0">
                    <a:solidFill>
                      <a:srgbClr val="0092CC"/>
                    </a:solidFill>
                    <a:ea typeface="宋体" panose="02010600030101010101" pitchFamily="2" charset="-122"/>
                    <a:cs typeface="Times New Roman" panose="02020603050405020304" pitchFamily="18" charset="0"/>
                  </a:rPr>
                  <a:t> =  1/(T</a:t>
                </a:r>
                <a:r>
                  <a:rPr lang="en-US" altLang="zh-CN" b="1" kern="100" baseline="-25000" dirty="0">
                    <a:solidFill>
                      <a:srgbClr val="0092CC"/>
                    </a:solidFill>
                    <a:ea typeface="宋体" panose="02010600030101010101" pitchFamily="2" charset="-122"/>
                    <a:cs typeface="Times New Roman" panose="02020603050405020304" pitchFamily="18" charset="0"/>
                  </a:rPr>
                  <a:t>S</a:t>
                </a:r>
                <a:r>
                  <a:rPr lang="en-US" altLang="zh-CN" b="1" kern="100" dirty="0">
                    <a:solidFill>
                      <a:srgbClr val="0092CC"/>
                    </a:solidFill>
                    <a:ea typeface="宋体" panose="02010600030101010101" pitchFamily="2" charset="-122"/>
                    <a:cs typeface="Times New Roman" panose="02020603050405020304" pitchFamily="18" charset="0"/>
                  </a:rPr>
                  <a:t>+T</a:t>
                </a:r>
                <a:r>
                  <a:rPr lang="en-US" altLang="zh-CN" b="1" kern="100" baseline="-25000" dirty="0">
                    <a:solidFill>
                      <a:srgbClr val="0092CC"/>
                    </a:solidFill>
                    <a:ea typeface="宋体" panose="02010600030101010101" pitchFamily="2" charset="-122"/>
                    <a:cs typeface="Times New Roman" panose="02020603050405020304" pitchFamily="18" charset="0"/>
                  </a:rPr>
                  <a:t>D</a:t>
                </a:r>
                <a:r>
                  <a:rPr lang="en-US" altLang="zh-CN" b="1" kern="100" dirty="0">
                    <a:solidFill>
                      <a:srgbClr val="0092CC"/>
                    </a:solidFill>
                    <a:ea typeface="宋体" panose="02010600030101010101" pitchFamily="2" charset="-122"/>
                    <a:cs typeface="Times New Roman" panose="02020603050405020304" pitchFamily="18" charset="0"/>
                  </a:rPr>
                  <a:t>)</a:t>
                </a:r>
                <a:endParaRPr lang="zh-CN" altLang="zh-CN" sz="1400" b="1" kern="100" dirty="0">
                  <a:solidFill>
                    <a:srgbClr val="0092CC"/>
                  </a:solidFill>
                  <a:effectLst/>
                  <a:latin typeface="等线" panose="02010600030101010101" charset="-122"/>
                  <a:ea typeface="等线" panose="02010600030101010101" charset="-122"/>
                  <a:cs typeface="Times New Roman" panose="02020603050405020304" pitchFamily="18" charset="0"/>
                </a:endParaRPr>
              </a:p>
              <a:p>
                <a:pPr algn="just">
                  <a:spcAft>
                    <a:spcPts val="0"/>
                  </a:spcAft>
                </a:pPr>
                <a:r>
                  <a:rPr lang="zh-CN" altLang="zh-CN" b="1" kern="100" dirty="0">
                    <a:solidFill>
                      <a:srgbClr val="0092CC"/>
                    </a:solidFill>
                    <a:ea typeface="宋体" panose="02010600030101010101" pitchFamily="2" charset="-122"/>
                    <a:cs typeface="Times New Roman" panose="02020603050405020304" pitchFamily="18" charset="0"/>
                  </a:rPr>
                  <a:t>所以</a:t>
                </a:r>
                <a:r>
                  <a:rPr lang="zh-CN" altLang="zh-CN" sz="1800" b="1" kern="100" dirty="0">
                    <a:solidFill>
                      <a:srgbClr val="0092CC"/>
                    </a:solidFill>
                    <a:effectLst/>
                    <a:latin typeface="等线" panose="02010600030101010101" charset="-122"/>
                    <a:ea typeface="Times New Roman" panose="02020603050405020304" pitchFamily="18" charset="0"/>
                    <a:cs typeface="Times New Roman" panose="02020603050405020304" pitchFamily="18" charset="0"/>
                  </a:rPr>
                  <a:t> </a:t>
                </a:r>
                <a:endParaRPr lang="zh-CN" altLang="zh-CN" sz="1400" b="1" kern="100" dirty="0">
                  <a:solidFill>
                    <a:srgbClr val="0092CC"/>
                  </a:solidFill>
                  <a:effectLst/>
                  <a:latin typeface="等线" panose="02010600030101010101" charset="-122"/>
                  <a:ea typeface="等线" panose="02010600030101010101" charset="-122"/>
                  <a:cs typeface="Times New Roman" panose="02020603050405020304" pitchFamily="18" charset="0"/>
                </a:endParaRPr>
              </a:p>
              <a:p>
                <a:pPr algn="ctr">
                  <a:spcAft>
                    <a:spcPts val="0"/>
                  </a:spcAft>
                </a:pPr>
                <a:r>
                  <a:rPr lang="en-US" altLang="zh-CN" b="1" kern="100" dirty="0">
                    <a:solidFill>
                      <a:srgbClr val="0092CC"/>
                    </a:solidFill>
                    <a:ea typeface="宋体" panose="02010600030101010101" pitchFamily="2" charset="-122"/>
                    <a:cs typeface="Times New Roman" panose="02020603050405020304" pitchFamily="18" charset="0"/>
                  </a:rPr>
                  <a:t>T</a:t>
                </a:r>
                <a:r>
                  <a:rPr lang="en-US" altLang="zh-CN" b="1" kern="100" baseline="-25000" dirty="0">
                    <a:solidFill>
                      <a:srgbClr val="0092CC"/>
                    </a:solidFill>
                    <a:ea typeface="宋体" panose="02010600030101010101" pitchFamily="2" charset="-122"/>
                    <a:cs typeface="Times New Roman" panose="02020603050405020304" pitchFamily="18" charset="0"/>
                  </a:rPr>
                  <a:t>S</a:t>
                </a:r>
                <a:r>
                  <a:rPr lang="en-US" altLang="zh-CN" b="1" kern="100" dirty="0">
                    <a:solidFill>
                      <a:srgbClr val="0092CC"/>
                    </a:solidFill>
                    <a:ea typeface="宋体" panose="02010600030101010101" pitchFamily="2" charset="-122"/>
                    <a:cs typeface="Times New Roman" panose="02020603050405020304" pitchFamily="18" charset="0"/>
                  </a:rPr>
                  <a:t>+T</a:t>
                </a:r>
                <a:r>
                  <a:rPr lang="en-US" altLang="zh-CN" b="1" kern="100" baseline="-25000" dirty="0">
                    <a:solidFill>
                      <a:srgbClr val="0092CC"/>
                    </a:solidFill>
                    <a:ea typeface="宋体" panose="02010600030101010101" pitchFamily="2" charset="-122"/>
                    <a:cs typeface="Times New Roman" panose="02020603050405020304" pitchFamily="18" charset="0"/>
                  </a:rPr>
                  <a:t>D</a:t>
                </a:r>
                <a:r>
                  <a:rPr lang="en-US" altLang="zh-CN" b="1" kern="100" dirty="0">
                    <a:solidFill>
                      <a:srgbClr val="0092CC"/>
                    </a:solidFill>
                    <a:ea typeface="宋体" panose="02010600030101010101" pitchFamily="2" charset="-122"/>
                    <a:cs typeface="Times New Roman" panose="02020603050405020304" pitchFamily="18" charset="0"/>
                  </a:rPr>
                  <a:t> = 4us</a:t>
                </a:r>
                <a:endParaRPr lang="zh-CN" altLang="zh-CN" sz="1400" b="1" kern="100" dirty="0">
                  <a:solidFill>
                    <a:srgbClr val="0092CC"/>
                  </a:solidFill>
                  <a:effectLst/>
                  <a:latin typeface="等线" panose="02010600030101010101" charset="-122"/>
                  <a:ea typeface="等线" panose="02010600030101010101" charset="-122"/>
                  <a:cs typeface="Times New Roman" panose="02020603050405020304" pitchFamily="18" charset="0"/>
                </a:endParaRPr>
              </a:p>
              <a:p>
                <a:pPr indent="304800" algn="just">
                  <a:spcAft>
                    <a:spcPts val="0"/>
                  </a:spcAft>
                </a:pPr>
                <a:r>
                  <a:rPr lang="zh-CN" altLang="zh-CN" b="1" kern="100" dirty="0">
                    <a:solidFill>
                      <a:srgbClr val="0092CC"/>
                    </a:solidFill>
                    <a:ea typeface="宋体" panose="02010600030101010101" pitchFamily="2" charset="-122"/>
                    <a:cs typeface="Times New Roman" panose="02020603050405020304" pitchFamily="18" charset="0"/>
                  </a:rPr>
                  <a:t>需要说明的是，为了使计算和画图简单起见，在此令</a:t>
                </a:r>
                <a:r>
                  <a:rPr lang="zh-CN" altLang="zh-CN" sz="1800" b="1" kern="100" dirty="0">
                    <a:solidFill>
                      <a:srgbClr val="0092CC"/>
                    </a:solidFill>
                    <a:effectLst/>
                    <a:latin typeface="等线" panose="02010600030101010101" charset="-122"/>
                    <a:ea typeface="Times New Roman" panose="02020603050405020304" pitchFamily="18" charset="0"/>
                    <a:cs typeface="Times New Roman" panose="02020603050405020304" pitchFamily="18" charset="0"/>
                  </a:rPr>
                  <a:t> </a:t>
                </a:r>
                <a:r>
                  <a:rPr lang="en-US" altLang="zh-CN" sz="1800" b="1" kern="100" dirty="0">
                    <a:solidFill>
                      <a:srgbClr val="0092CC"/>
                    </a:solidFill>
                    <a:effectLst/>
                    <a:latin typeface="等线" panose="02010600030101010101" charset="-122"/>
                    <a:ea typeface="Times New Roman" panose="02020603050405020304" pitchFamily="18" charset="0"/>
                    <a:cs typeface="Times New Roman" panose="02020603050405020304" pitchFamily="18" charset="0"/>
                  </a:rPr>
                  <a:t>1KB=1000B</a:t>
                </a:r>
                <a:r>
                  <a:rPr lang="zh-CN" altLang="zh-CN" b="1" kern="100" dirty="0">
                    <a:solidFill>
                      <a:srgbClr val="0092CC"/>
                    </a:solidFill>
                    <a:ea typeface="宋体" panose="02010600030101010101" pitchFamily="2" charset="-122"/>
                    <a:cs typeface="Times New Roman" panose="02020603050405020304" pitchFamily="18" charset="0"/>
                  </a:rPr>
                  <a:t>。而实际上，</a:t>
                </a:r>
                <a:r>
                  <a:rPr lang="en-US" altLang="zh-CN" b="1" kern="100" dirty="0">
                    <a:solidFill>
                      <a:srgbClr val="0092CC"/>
                    </a:solidFill>
                    <a:ea typeface="宋体" panose="02010600030101010101" pitchFamily="2" charset="-122"/>
                    <a:cs typeface="Times New Roman" panose="02020603050405020304" pitchFamily="18" charset="0"/>
                  </a:rPr>
                  <a:t>1KB =1024B </a:t>
                </a:r>
                <a:r>
                  <a:rPr lang="zh-CN" altLang="zh-CN" b="1" kern="100" dirty="0">
                    <a:solidFill>
                      <a:srgbClr val="0092CC"/>
                    </a:solidFill>
                    <a:ea typeface="宋体" panose="02010600030101010101" pitchFamily="2" charset="-122"/>
                    <a:cs typeface="Times New Roman" panose="02020603050405020304" pitchFamily="18" charset="0"/>
                  </a:rPr>
                  <a:t>，因此是有差异的。</a:t>
                </a:r>
                <a:endParaRPr lang="zh-CN" altLang="zh-CN" sz="1400" b="1" kern="100" dirty="0">
                  <a:solidFill>
                    <a:srgbClr val="0092CC"/>
                  </a:solidFill>
                  <a:effectLst/>
                  <a:latin typeface="等线" panose="02010600030101010101" charset="-122"/>
                  <a:ea typeface="等线" panose="02010600030101010101" charset="-122"/>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126999" y="3907434"/>
                <a:ext cx="8675256" cy="2914901"/>
              </a:xfrm>
              <a:prstGeom prst="rect">
                <a:avLst/>
              </a:prstGeom>
              <a:blipFill rotWithShape="1">
                <a:blip r:embed="rId2"/>
                <a:stretch>
                  <a:fillRect l="-7" t="-10" r="6" b="18"/>
                </a:stretch>
              </a:blipFill>
            </p:spPr>
            <p:txBody>
              <a:bodyPr/>
              <a:lstStyle/>
              <a:p>
                <a:r>
                  <a:rPr lang="zh-CN" altLang="en-US">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0428-08 </a:t>
            </a:r>
            <a:r>
              <a:rPr lang="zh-CN" altLang="zh-CN" dirty="0"/>
              <a:t>问题】</a:t>
            </a:r>
            <a:endParaRPr lang="zh-CN" altLang="en-US" dirty="0"/>
          </a:p>
        </p:txBody>
      </p:sp>
      <p:sp>
        <p:nvSpPr>
          <p:cNvPr id="3" name="内容占位符 2"/>
          <p:cNvSpPr>
            <a:spLocks noGrp="1"/>
          </p:cNvSpPr>
          <p:nvPr>
            <p:ph idx="1"/>
          </p:nvPr>
        </p:nvSpPr>
        <p:spPr>
          <a:xfrm>
            <a:off x="469900" y="1022350"/>
            <a:ext cx="8229600" cy="2311978"/>
          </a:xfrm>
        </p:spPr>
        <p:txBody>
          <a:bodyPr/>
          <a:lstStyle/>
          <a:p>
            <a:r>
              <a:rPr lang="zh-CN" altLang="zh-CN" sz="2400" dirty="0"/>
              <a:t>某字节多路通道连接</a:t>
            </a:r>
            <a:r>
              <a:rPr lang="en-US" altLang="zh-CN" sz="2400" dirty="0"/>
              <a:t>6</a:t>
            </a:r>
            <a:r>
              <a:rPr lang="zh-CN" altLang="zh-CN" sz="2400" dirty="0"/>
              <a:t>台外设，其数据传送速率分别是</a:t>
            </a:r>
            <a:endParaRPr lang="en-US" altLang="zh-CN" sz="2400" dirty="0"/>
          </a:p>
          <a:p>
            <a:endParaRPr lang="en-US" altLang="zh-CN" sz="2400" dirty="0"/>
          </a:p>
          <a:p>
            <a:endParaRPr lang="en-US" altLang="zh-CN" sz="2400" dirty="0"/>
          </a:p>
          <a:p>
            <a:endParaRPr lang="en-US" altLang="zh-CN" sz="2400" dirty="0"/>
          </a:p>
          <a:p>
            <a:endParaRPr lang="en-US" altLang="zh-CN" sz="2400" dirty="0"/>
          </a:p>
        </p:txBody>
      </p:sp>
      <p:sp>
        <p:nvSpPr>
          <p:cNvPr id="5" name="矩形 4"/>
          <p:cNvSpPr/>
          <p:nvPr/>
        </p:nvSpPr>
        <p:spPr>
          <a:xfrm>
            <a:off x="126998" y="1451544"/>
            <a:ext cx="2921003" cy="4401205"/>
          </a:xfrm>
          <a:prstGeom prst="rect">
            <a:avLst/>
          </a:prstGeom>
        </p:spPr>
        <p:txBody>
          <a:bodyPr wrap="square">
            <a:spAutoFit/>
          </a:bodyPr>
          <a:lstStyle/>
          <a:p>
            <a:pPr algn="just"/>
            <a:r>
              <a:rPr lang="en-US" altLang="zh-CN" sz="2000" b="1" dirty="0">
                <a:solidFill>
                  <a:srgbClr val="FF0000"/>
                </a:solidFill>
                <a:latin typeface="+mn-lt"/>
                <a:ea typeface="+mn-ea"/>
              </a:rPr>
              <a:t>【</a:t>
            </a:r>
            <a:r>
              <a:rPr lang="zh-CN" altLang="en-US" sz="2000" b="1" dirty="0">
                <a:solidFill>
                  <a:srgbClr val="FF0000"/>
                </a:solidFill>
                <a:latin typeface="+mn-lt"/>
                <a:ea typeface="+mn-ea"/>
              </a:rPr>
              <a:t>解答</a:t>
            </a:r>
            <a:r>
              <a:rPr lang="en-US" altLang="zh-CN" sz="2000" b="1" dirty="0">
                <a:solidFill>
                  <a:srgbClr val="FF0000"/>
                </a:solidFill>
                <a:latin typeface="+mn-lt"/>
                <a:ea typeface="+mn-ea"/>
              </a:rPr>
              <a:t>】</a:t>
            </a:r>
            <a:endParaRPr lang="en-US" altLang="zh-CN" sz="2000" b="1" dirty="0">
              <a:solidFill>
                <a:srgbClr val="FF0000"/>
              </a:solidFill>
              <a:latin typeface="+mn-lt"/>
              <a:ea typeface="+mn-ea"/>
            </a:endParaRPr>
          </a:p>
          <a:p>
            <a:pPr algn="just"/>
            <a:r>
              <a:rPr lang="en-US" altLang="zh-CN" sz="2000" b="1" dirty="0">
                <a:solidFill>
                  <a:schemeClr val="accent1"/>
                </a:solidFill>
                <a:latin typeface="+mn-lt"/>
                <a:ea typeface="+mn-ea"/>
              </a:rPr>
              <a:t>(2)</a:t>
            </a:r>
            <a:r>
              <a:rPr lang="zh-CN" altLang="zh-CN" sz="2000" b="1" dirty="0">
                <a:solidFill>
                  <a:schemeClr val="accent1"/>
                </a:solidFill>
                <a:latin typeface="+mn-lt"/>
                <a:ea typeface="+mn-ea"/>
              </a:rPr>
              <a:t>由图</a:t>
            </a:r>
            <a:r>
              <a:rPr lang="en-US" altLang="zh-CN" sz="2000" b="1" dirty="0">
                <a:solidFill>
                  <a:schemeClr val="accent1"/>
                </a:solidFill>
                <a:latin typeface="+mn-lt"/>
                <a:ea typeface="+mn-ea"/>
              </a:rPr>
              <a:t>1</a:t>
            </a:r>
            <a:r>
              <a:rPr lang="zh-CN" altLang="zh-CN" sz="2000" b="1" dirty="0">
                <a:solidFill>
                  <a:schemeClr val="accent1"/>
                </a:solidFill>
                <a:latin typeface="+mn-lt"/>
                <a:ea typeface="+mn-ea"/>
              </a:rPr>
              <a:t>可以看出，低速的</a:t>
            </a:r>
            <a:r>
              <a:rPr lang="en-US" altLang="zh-CN" sz="2000" b="1" dirty="0">
                <a:solidFill>
                  <a:schemeClr val="accent1"/>
                </a:solidFill>
                <a:latin typeface="+mn-lt"/>
                <a:ea typeface="+mn-ea"/>
              </a:rPr>
              <a:t>2</a:t>
            </a:r>
            <a:r>
              <a:rPr lang="zh-CN" altLang="zh-CN" sz="2000" b="1" dirty="0">
                <a:solidFill>
                  <a:schemeClr val="accent1"/>
                </a:solidFill>
                <a:latin typeface="+mn-lt"/>
                <a:ea typeface="+mn-ea"/>
              </a:rPr>
              <a:t>号设备在</a:t>
            </a:r>
            <a:r>
              <a:rPr lang="en-US" altLang="zh-CN" sz="2000" b="1" dirty="0">
                <a:solidFill>
                  <a:schemeClr val="accent1"/>
                </a:solidFill>
                <a:latin typeface="+mn-lt"/>
                <a:ea typeface="+mn-ea"/>
              </a:rPr>
              <a:t>66.6us</a:t>
            </a:r>
            <a:r>
              <a:rPr lang="zh-CN" altLang="zh-CN" sz="2000" b="1" dirty="0">
                <a:solidFill>
                  <a:schemeClr val="accent1"/>
                </a:solidFill>
                <a:latin typeface="+mn-lt"/>
                <a:ea typeface="+mn-ea"/>
              </a:rPr>
              <a:t>时，由于第</a:t>
            </a:r>
            <a:r>
              <a:rPr lang="en-US" altLang="zh-CN" sz="2000" b="1" dirty="0">
                <a:solidFill>
                  <a:schemeClr val="accent1"/>
                </a:solidFill>
                <a:latin typeface="+mn-lt"/>
                <a:ea typeface="+mn-ea"/>
              </a:rPr>
              <a:t>1</a:t>
            </a:r>
            <a:r>
              <a:rPr lang="zh-CN" altLang="zh-CN" sz="2000" b="1" dirty="0">
                <a:solidFill>
                  <a:schemeClr val="accent1"/>
                </a:solidFill>
                <a:latin typeface="+mn-lt"/>
                <a:ea typeface="+mn-ea"/>
              </a:rPr>
              <a:t>个字节数据请求未被响应和传送，又来了第</a:t>
            </a:r>
            <a:r>
              <a:rPr lang="en-US" altLang="zh-CN" sz="2000" b="1" dirty="0">
                <a:solidFill>
                  <a:schemeClr val="accent1"/>
                </a:solidFill>
                <a:latin typeface="+mn-lt"/>
                <a:ea typeface="+mn-ea"/>
              </a:rPr>
              <a:t>2</a:t>
            </a:r>
            <a:r>
              <a:rPr lang="zh-CN" altLang="zh-CN" sz="2000" b="1" dirty="0">
                <a:solidFill>
                  <a:schemeClr val="accent1"/>
                </a:solidFill>
                <a:latin typeface="+mn-lt"/>
                <a:ea typeface="+mn-ea"/>
              </a:rPr>
              <a:t>个字节数据，从而使第</a:t>
            </a:r>
            <a:r>
              <a:rPr lang="en-US" altLang="zh-CN" sz="2000" b="1" dirty="0">
                <a:solidFill>
                  <a:schemeClr val="accent1"/>
                </a:solidFill>
                <a:latin typeface="+mn-lt"/>
                <a:ea typeface="+mn-ea"/>
              </a:rPr>
              <a:t>1</a:t>
            </a:r>
            <a:r>
              <a:rPr lang="zh-CN" altLang="zh-CN" sz="2000" b="1" dirty="0">
                <a:solidFill>
                  <a:schemeClr val="accent1"/>
                </a:solidFill>
                <a:latin typeface="+mn-lt"/>
                <a:ea typeface="+mn-ea"/>
              </a:rPr>
              <a:t>个字节数据丢失了。这就是说，虽然满足了通道流量不低于设备对通道要求的流量，但在微观上某个局部时刻，也还会丢失低速设备的信息。</a:t>
            </a:r>
            <a:endParaRPr lang="zh-CN" altLang="zh-CN" sz="2000" b="1" dirty="0">
              <a:solidFill>
                <a:schemeClr val="accent1"/>
              </a:solidFill>
              <a:latin typeface="+mn-lt"/>
              <a:ea typeface="+mn-ea"/>
            </a:endParaRPr>
          </a:p>
          <a:p>
            <a:pPr marL="0" lvl="0" indent="0" algn="just">
              <a:buNone/>
            </a:pPr>
            <a:endParaRPr lang="zh-CN" altLang="zh-CN" sz="2000" b="1" dirty="0">
              <a:solidFill>
                <a:schemeClr val="accent1"/>
              </a:solidFill>
              <a:latin typeface="+mn-lt"/>
              <a:ea typeface="+mn-ea"/>
            </a:endParaRPr>
          </a:p>
        </p:txBody>
      </p:sp>
      <p:pic>
        <p:nvPicPr>
          <p:cNvPr id="7" name="图片 6" descr="C:\Users\Administrator\AppData\Roaming\Tencent\Users\44092883\QQ\WinTemp\RichOle\9D4QFF_8__CUTF{YBY5[LZV.png"/>
          <p:cNvPicPr/>
          <p:nvPr/>
        </p:nvPicPr>
        <p:blipFill>
          <a:blip r:embed="rId1">
            <a:extLst>
              <a:ext uri="{28A0092B-C50C-407E-A947-70E740481C1C}">
                <a14:useLocalDpi xmlns:a14="http://schemas.microsoft.com/office/drawing/2010/main" val="0"/>
              </a:ext>
            </a:extLst>
          </a:blip>
          <a:srcRect/>
          <a:stretch>
            <a:fillRect/>
          </a:stretch>
        </p:blipFill>
        <p:spPr bwMode="auto">
          <a:xfrm>
            <a:off x="3048001" y="1817215"/>
            <a:ext cx="5994401" cy="504078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0428-08 </a:t>
            </a:r>
            <a:r>
              <a:rPr lang="zh-CN" altLang="zh-CN" dirty="0"/>
              <a:t>问题】</a:t>
            </a:r>
            <a:endParaRPr lang="zh-CN" altLang="en-US" dirty="0"/>
          </a:p>
        </p:txBody>
      </p:sp>
      <p:sp>
        <p:nvSpPr>
          <p:cNvPr id="3" name="内容占位符 2"/>
          <p:cNvSpPr>
            <a:spLocks noGrp="1"/>
          </p:cNvSpPr>
          <p:nvPr>
            <p:ph idx="1"/>
          </p:nvPr>
        </p:nvSpPr>
        <p:spPr>
          <a:xfrm>
            <a:off x="469900" y="1022350"/>
            <a:ext cx="8229600" cy="2311978"/>
          </a:xfrm>
        </p:spPr>
        <p:txBody>
          <a:bodyPr/>
          <a:lstStyle/>
          <a:p>
            <a:r>
              <a:rPr lang="zh-CN" altLang="zh-CN" sz="2400" dirty="0"/>
              <a:t>某字节多路通道连接</a:t>
            </a:r>
            <a:r>
              <a:rPr lang="en-US" altLang="zh-CN" sz="2400" dirty="0"/>
              <a:t>6</a:t>
            </a:r>
            <a:r>
              <a:rPr lang="zh-CN" altLang="zh-CN" sz="2400" dirty="0"/>
              <a:t>台外设，其数据传送速率分别是</a:t>
            </a:r>
            <a:endParaRPr lang="en-US" altLang="zh-CN" sz="2400" dirty="0"/>
          </a:p>
          <a:p>
            <a:endParaRPr lang="en-US" altLang="zh-CN" sz="2400" dirty="0"/>
          </a:p>
          <a:p>
            <a:endParaRPr lang="en-US" altLang="zh-CN" sz="2400" dirty="0"/>
          </a:p>
          <a:p>
            <a:endParaRPr lang="en-US" altLang="zh-CN" sz="2400" dirty="0"/>
          </a:p>
          <a:p>
            <a:endParaRPr lang="en-US" altLang="zh-CN" sz="2400" dirty="0"/>
          </a:p>
        </p:txBody>
      </p:sp>
      <p:sp>
        <p:nvSpPr>
          <p:cNvPr id="5" name="矩形 4"/>
          <p:cNvSpPr/>
          <p:nvPr/>
        </p:nvSpPr>
        <p:spPr>
          <a:xfrm>
            <a:off x="126998" y="1451544"/>
            <a:ext cx="4860638" cy="5324535"/>
          </a:xfrm>
          <a:prstGeom prst="rect">
            <a:avLst/>
          </a:prstGeom>
        </p:spPr>
        <p:txBody>
          <a:bodyPr wrap="square">
            <a:spAutoFit/>
          </a:bodyPr>
          <a:lstStyle/>
          <a:p>
            <a:pPr algn="just"/>
            <a:r>
              <a:rPr lang="en-US" altLang="zh-CN" sz="2000" b="1" dirty="0">
                <a:solidFill>
                  <a:srgbClr val="FF0000"/>
                </a:solidFill>
                <a:latin typeface="+mn-lt"/>
                <a:ea typeface="+mn-ea"/>
              </a:rPr>
              <a:t>【</a:t>
            </a:r>
            <a:r>
              <a:rPr lang="zh-CN" altLang="en-US" sz="2000" b="1" dirty="0">
                <a:solidFill>
                  <a:srgbClr val="FF0000"/>
                </a:solidFill>
                <a:latin typeface="+mn-lt"/>
                <a:ea typeface="+mn-ea"/>
              </a:rPr>
              <a:t>解答</a:t>
            </a:r>
            <a:r>
              <a:rPr lang="en-US" altLang="zh-CN" sz="2000" b="1" dirty="0">
                <a:solidFill>
                  <a:srgbClr val="FF0000"/>
                </a:solidFill>
                <a:latin typeface="+mn-lt"/>
                <a:ea typeface="+mn-ea"/>
              </a:rPr>
              <a:t>】</a:t>
            </a:r>
            <a:endParaRPr lang="en-US" altLang="zh-CN" sz="2000" b="1" dirty="0">
              <a:solidFill>
                <a:srgbClr val="FF0000"/>
              </a:solidFill>
              <a:latin typeface="+mn-lt"/>
              <a:ea typeface="+mn-ea"/>
            </a:endParaRPr>
          </a:p>
          <a:p>
            <a:pPr algn="just"/>
            <a:r>
              <a:rPr lang="en-US" altLang="zh-CN" sz="2000" b="1" dirty="0">
                <a:solidFill>
                  <a:schemeClr val="accent1"/>
                </a:solidFill>
                <a:latin typeface="+mn-lt"/>
                <a:ea typeface="+mn-ea"/>
              </a:rPr>
              <a:t>(3)</a:t>
            </a:r>
            <a:r>
              <a:rPr lang="zh-CN" altLang="zh-CN" sz="2000" b="1" dirty="0">
                <a:solidFill>
                  <a:schemeClr val="accent1"/>
                </a:solidFill>
                <a:latin typeface="+mn-lt"/>
                <a:ea typeface="+mn-ea"/>
              </a:rPr>
              <a:t>在问题</a:t>
            </a:r>
            <a:r>
              <a:rPr lang="en-US" altLang="zh-CN" sz="2000" b="1" dirty="0">
                <a:solidFill>
                  <a:schemeClr val="accent1"/>
                </a:solidFill>
                <a:latin typeface="+mn-lt"/>
                <a:ea typeface="+mn-ea"/>
              </a:rPr>
              <a:t>2</a:t>
            </a:r>
            <a:r>
              <a:rPr lang="zh-CN" altLang="zh-CN" sz="2000" b="1" dirty="0">
                <a:solidFill>
                  <a:schemeClr val="accent1"/>
                </a:solidFill>
                <a:latin typeface="+mn-lt"/>
                <a:ea typeface="+mn-ea"/>
              </a:rPr>
              <a:t>的基础上，只需在</a:t>
            </a:r>
            <a:r>
              <a:rPr lang="en-US" altLang="zh-CN" sz="2000" b="1" dirty="0">
                <a:solidFill>
                  <a:schemeClr val="accent1"/>
                </a:solidFill>
                <a:latin typeface="+mn-lt"/>
                <a:ea typeface="+mn-ea"/>
              </a:rPr>
              <a:t>2</a:t>
            </a:r>
            <a:r>
              <a:rPr lang="zh-CN" altLang="zh-CN" sz="2000" b="1" dirty="0">
                <a:solidFill>
                  <a:schemeClr val="accent1"/>
                </a:solidFill>
                <a:latin typeface="+mn-lt"/>
                <a:ea typeface="+mn-ea"/>
              </a:rPr>
              <a:t>号设备中设置</a:t>
            </a:r>
            <a:r>
              <a:rPr lang="en-US" altLang="zh-CN" sz="2000" b="1" dirty="0">
                <a:solidFill>
                  <a:schemeClr val="accent1"/>
                </a:solidFill>
                <a:latin typeface="+mn-lt"/>
                <a:ea typeface="+mn-ea"/>
              </a:rPr>
              <a:t>2</a:t>
            </a:r>
            <a:r>
              <a:rPr lang="zh-CN" altLang="zh-CN" sz="2000" b="1" dirty="0">
                <a:solidFill>
                  <a:schemeClr val="accent1"/>
                </a:solidFill>
                <a:latin typeface="+mn-lt"/>
                <a:ea typeface="+mn-ea"/>
              </a:rPr>
              <a:t>个字节的数据缓冲器，采用先进先出的方式工作，暂时保存尚未得到传送的数据，就可以避免字节数据信息的丢失。缓冲器的多少是根据各设备速率的不同而有所不同的。</a:t>
            </a:r>
            <a:endParaRPr lang="en-US" altLang="zh-CN" sz="2000" b="1" dirty="0">
              <a:solidFill>
                <a:schemeClr val="accent1"/>
              </a:solidFill>
              <a:latin typeface="+mn-lt"/>
              <a:ea typeface="+mn-ea"/>
            </a:endParaRPr>
          </a:p>
          <a:p>
            <a:pPr algn="just"/>
            <a:r>
              <a:rPr lang="zh-CN" altLang="zh-CN" sz="2000" b="1" dirty="0">
                <a:solidFill>
                  <a:schemeClr val="accent1"/>
                </a:solidFill>
                <a:latin typeface="+mn-lt"/>
                <a:ea typeface="+mn-ea"/>
              </a:rPr>
              <a:t>本题中，缓冲器设置</a:t>
            </a:r>
            <a:r>
              <a:rPr lang="en-US" altLang="zh-CN" sz="2000" b="1" dirty="0">
                <a:solidFill>
                  <a:schemeClr val="accent1"/>
                </a:solidFill>
                <a:latin typeface="+mn-lt"/>
                <a:ea typeface="+mn-ea"/>
              </a:rPr>
              <a:t>2</a:t>
            </a:r>
            <a:r>
              <a:rPr lang="zh-CN" altLang="zh-CN" sz="2000" b="1" dirty="0">
                <a:solidFill>
                  <a:schemeClr val="accent1"/>
                </a:solidFill>
                <a:latin typeface="+mn-lt"/>
                <a:ea typeface="+mn-ea"/>
              </a:rPr>
              <a:t>个字节，就可以保证各设备均不会丢失数据信息。在图</a:t>
            </a:r>
            <a:r>
              <a:rPr lang="en-US" altLang="zh-CN" sz="2000" b="1" dirty="0">
                <a:solidFill>
                  <a:schemeClr val="accent1"/>
                </a:solidFill>
                <a:latin typeface="+mn-lt"/>
                <a:ea typeface="+mn-ea"/>
              </a:rPr>
              <a:t>1</a:t>
            </a:r>
            <a:r>
              <a:rPr lang="zh-CN" altLang="zh-CN" sz="2000" b="1" dirty="0">
                <a:solidFill>
                  <a:schemeClr val="accent1"/>
                </a:solidFill>
                <a:latin typeface="+mn-lt"/>
                <a:ea typeface="+mn-ea"/>
              </a:rPr>
              <a:t>中，在</a:t>
            </a:r>
            <a:r>
              <a:rPr lang="en-US" altLang="zh-CN" sz="2000" b="1" dirty="0">
                <a:solidFill>
                  <a:schemeClr val="accent1"/>
                </a:solidFill>
                <a:latin typeface="+mn-lt"/>
                <a:ea typeface="+mn-ea"/>
              </a:rPr>
              <a:t>66.6us</a:t>
            </a:r>
            <a:r>
              <a:rPr lang="zh-CN" altLang="zh-CN" sz="2000" b="1" dirty="0">
                <a:solidFill>
                  <a:schemeClr val="accent1"/>
                </a:solidFill>
                <a:latin typeface="+mn-lt"/>
                <a:ea typeface="+mn-ea"/>
              </a:rPr>
              <a:t>时，缓冲器的第</a:t>
            </a:r>
            <a:r>
              <a:rPr lang="en-US" altLang="zh-CN" sz="2000" b="1" dirty="0">
                <a:solidFill>
                  <a:schemeClr val="accent1"/>
                </a:solidFill>
                <a:latin typeface="+mn-lt"/>
                <a:ea typeface="+mn-ea"/>
              </a:rPr>
              <a:t>1</a:t>
            </a:r>
            <a:r>
              <a:rPr lang="zh-CN" altLang="zh-CN" sz="2000" b="1" dirty="0">
                <a:solidFill>
                  <a:schemeClr val="accent1"/>
                </a:solidFill>
                <a:latin typeface="+mn-lt"/>
                <a:ea typeface="+mn-ea"/>
              </a:rPr>
              <a:t>个字节单元存的是</a:t>
            </a:r>
            <a:r>
              <a:rPr lang="en-US" altLang="zh-CN" sz="2000" b="1" dirty="0">
                <a:solidFill>
                  <a:schemeClr val="accent1"/>
                </a:solidFill>
                <a:latin typeface="+mn-lt"/>
                <a:ea typeface="+mn-ea"/>
              </a:rPr>
              <a:t>0us</a:t>
            </a:r>
            <a:r>
              <a:rPr lang="zh-CN" altLang="zh-CN" sz="2000" b="1" dirty="0">
                <a:solidFill>
                  <a:schemeClr val="accent1"/>
                </a:solidFill>
                <a:latin typeface="+mn-lt"/>
                <a:ea typeface="+mn-ea"/>
              </a:rPr>
              <a:t>时所要传送的字节数据，而缓冲器第</a:t>
            </a:r>
            <a:r>
              <a:rPr lang="en-US" altLang="zh-CN" sz="2000" b="1" dirty="0">
                <a:solidFill>
                  <a:schemeClr val="accent1"/>
                </a:solidFill>
                <a:latin typeface="+mn-lt"/>
                <a:ea typeface="+mn-ea"/>
              </a:rPr>
              <a:t>2</a:t>
            </a:r>
            <a:r>
              <a:rPr lang="zh-CN" altLang="zh-CN" sz="2000" b="1" dirty="0">
                <a:solidFill>
                  <a:schemeClr val="accent1"/>
                </a:solidFill>
                <a:latin typeface="+mn-lt"/>
                <a:ea typeface="+mn-ea"/>
              </a:rPr>
              <a:t>个字节单元存放的是设备在</a:t>
            </a:r>
            <a:r>
              <a:rPr lang="en-US" altLang="zh-CN" sz="2000" b="1" dirty="0">
                <a:solidFill>
                  <a:schemeClr val="accent1"/>
                </a:solidFill>
                <a:latin typeface="+mn-lt"/>
                <a:ea typeface="+mn-ea"/>
              </a:rPr>
              <a:t>66.6us</a:t>
            </a:r>
            <a:r>
              <a:rPr lang="zh-CN" altLang="zh-CN" sz="2000" b="1" dirty="0">
                <a:solidFill>
                  <a:schemeClr val="accent1"/>
                </a:solidFill>
                <a:latin typeface="+mn-lt"/>
                <a:ea typeface="+mn-ea"/>
              </a:rPr>
              <a:t>时所要求传送的字节数据。到</a:t>
            </a:r>
            <a:r>
              <a:rPr lang="en-US" altLang="zh-CN" sz="2000" b="1" dirty="0">
                <a:solidFill>
                  <a:schemeClr val="accent1"/>
                </a:solidFill>
                <a:latin typeface="+mn-lt"/>
                <a:ea typeface="+mn-ea"/>
              </a:rPr>
              <a:t>100us</a:t>
            </a:r>
            <a:r>
              <a:rPr lang="zh-CN" altLang="zh-CN" sz="2000" b="1" dirty="0">
                <a:solidFill>
                  <a:schemeClr val="accent1"/>
                </a:solidFill>
                <a:latin typeface="+mn-lt"/>
                <a:ea typeface="+mn-ea"/>
              </a:rPr>
              <a:t>时，通道将缓冲器中的第</a:t>
            </a:r>
            <a:r>
              <a:rPr lang="en-US" altLang="zh-CN" sz="2000" b="1" dirty="0">
                <a:solidFill>
                  <a:schemeClr val="accent1"/>
                </a:solidFill>
                <a:latin typeface="+mn-lt"/>
                <a:ea typeface="+mn-ea"/>
              </a:rPr>
              <a:t>1</a:t>
            </a:r>
            <a:r>
              <a:rPr lang="zh-CN" altLang="zh-CN" sz="2000" b="1" dirty="0">
                <a:solidFill>
                  <a:schemeClr val="accent1"/>
                </a:solidFill>
                <a:latin typeface="+mn-lt"/>
                <a:ea typeface="+mn-ea"/>
              </a:rPr>
              <a:t>个字节数据传送掉，腾出的位置可以用来缓冲存放下一个新的来不及处理的数据，如此类推，设备的信息就不会丢失了。</a:t>
            </a:r>
            <a:endParaRPr lang="zh-CN" altLang="zh-CN" sz="2000" b="1" dirty="0">
              <a:solidFill>
                <a:schemeClr val="accent1"/>
              </a:solidFill>
              <a:latin typeface="+mn-lt"/>
              <a:ea typeface="+mn-ea"/>
            </a:endParaRPr>
          </a:p>
        </p:txBody>
      </p:sp>
      <p:pic>
        <p:nvPicPr>
          <p:cNvPr id="7" name="图片 6" descr="C:\Users\Administrator\AppData\Roaming\Tencent\Users\44092883\QQ\WinTemp\RichOle\9D4QFF_8__CUTF{YBY5[LZV.png"/>
          <p:cNvPicPr/>
          <p:nvPr/>
        </p:nvPicPr>
        <p:blipFill>
          <a:blip r:embed="rId1">
            <a:extLst>
              <a:ext uri="{28A0092B-C50C-407E-A947-70E740481C1C}">
                <a14:useLocalDpi xmlns:a14="http://schemas.microsoft.com/office/drawing/2010/main" val="0"/>
              </a:ext>
            </a:extLst>
          </a:blip>
          <a:srcRect/>
          <a:stretch>
            <a:fillRect/>
          </a:stretch>
        </p:blipFill>
        <p:spPr bwMode="auto">
          <a:xfrm>
            <a:off x="4987636" y="1817215"/>
            <a:ext cx="4054766" cy="357682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0428-09 </a:t>
            </a:r>
            <a:r>
              <a:rPr lang="zh-CN" altLang="zh-CN" dirty="0"/>
              <a:t>问题】</a:t>
            </a:r>
            <a:endParaRPr lang="zh-CN" altLang="en-US" dirty="0"/>
          </a:p>
        </p:txBody>
      </p:sp>
      <p:sp>
        <p:nvSpPr>
          <p:cNvPr id="3" name="内容占位符 2"/>
          <p:cNvSpPr>
            <a:spLocks noGrp="1"/>
          </p:cNvSpPr>
          <p:nvPr>
            <p:ph idx="1"/>
          </p:nvPr>
        </p:nvSpPr>
        <p:spPr>
          <a:xfrm>
            <a:off x="219653" y="939222"/>
            <a:ext cx="8866908" cy="5757141"/>
          </a:xfrm>
        </p:spPr>
        <p:txBody>
          <a:bodyPr/>
          <a:lstStyle/>
          <a:p>
            <a:r>
              <a:rPr lang="zh-CN" altLang="zh-CN" sz="2400" dirty="0"/>
              <a:t>有</a:t>
            </a:r>
            <a:r>
              <a:rPr lang="en-US" altLang="zh-CN" sz="2400" dirty="0"/>
              <a:t>8</a:t>
            </a:r>
            <a:r>
              <a:rPr lang="zh-CN" altLang="zh-CN" sz="2400" dirty="0"/>
              <a:t>台外设，各设备要求传送信息的工作速率</a:t>
            </a:r>
            <a:r>
              <a:rPr lang="zh-CN" altLang="en-US" sz="2400" dirty="0"/>
              <a:t>如下表所示。</a:t>
            </a:r>
            <a:r>
              <a:rPr lang="zh-CN" altLang="zh-CN" sz="2400" dirty="0"/>
              <a:t>现设计的通道在数据传送期，每选择也给设备需</a:t>
            </a:r>
            <a:r>
              <a:rPr lang="en-US" altLang="zh-CN" sz="2400" dirty="0"/>
              <a:t>2us</a:t>
            </a:r>
            <a:r>
              <a:rPr lang="zh-CN" altLang="zh-CN" sz="2400" dirty="0"/>
              <a:t>，每传送一个字节数据也需要</a:t>
            </a:r>
            <a:r>
              <a:rPr lang="en-US" altLang="zh-CN" sz="2400" dirty="0"/>
              <a:t>2us</a:t>
            </a:r>
            <a:r>
              <a:rPr lang="zh-CN" altLang="zh-CN" sz="2400" dirty="0"/>
              <a:t>。</a:t>
            </a:r>
            <a:endParaRPr lang="zh-CN" altLang="zh-CN" sz="2400" dirty="0"/>
          </a:p>
          <a:p>
            <a:endParaRPr lang="en-US" altLang="zh-CN" sz="2400" dirty="0"/>
          </a:p>
          <a:p>
            <a:endParaRPr lang="en-US" altLang="zh-CN" sz="2400" dirty="0"/>
          </a:p>
          <a:p>
            <a:endParaRPr lang="en-US" altLang="zh-CN" sz="2400" dirty="0"/>
          </a:p>
          <a:p>
            <a:pPr marL="0" indent="0">
              <a:buNone/>
            </a:pPr>
            <a:endParaRPr lang="en-US" altLang="zh-CN" sz="2200" dirty="0"/>
          </a:p>
          <a:p>
            <a:pPr marL="0" lvl="0" indent="0" algn="just">
              <a:spcBef>
                <a:spcPts val="1200"/>
              </a:spcBef>
              <a:buNone/>
            </a:pPr>
            <a:r>
              <a:rPr lang="zh-CN" altLang="en-US" sz="2200" dirty="0"/>
              <a:t>（</a:t>
            </a:r>
            <a:r>
              <a:rPr lang="en-US" altLang="zh-CN" sz="2200" dirty="0"/>
              <a:t>1</a:t>
            </a:r>
            <a:r>
              <a:rPr lang="zh-CN" altLang="en-US" sz="2200" dirty="0"/>
              <a:t>）</a:t>
            </a:r>
            <a:r>
              <a:rPr lang="zh-CN" altLang="zh-CN" sz="2200" dirty="0"/>
              <a:t>若用作字节多路通道，通道工作的最高流量是多少？</a:t>
            </a:r>
            <a:endParaRPr lang="zh-CN" altLang="zh-CN" sz="2200" dirty="0"/>
          </a:p>
          <a:p>
            <a:pPr marL="0" lvl="0" indent="0" algn="just">
              <a:buNone/>
            </a:pPr>
            <a:r>
              <a:rPr lang="zh-CN" altLang="en-US" sz="2200" dirty="0"/>
              <a:t>（</a:t>
            </a:r>
            <a:r>
              <a:rPr lang="en-US" altLang="zh-CN" sz="2200" dirty="0"/>
              <a:t>2</a:t>
            </a:r>
            <a:r>
              <a:rPr lang="zh-CN" altLang="en-US" sz="2200" dirty="0"/>
              <a:t>）</a:t>
            </a:r>
            <a:r>
              <a:rPr lang="zh-CN" altLang="zh-CN" sz="2200" dirty="0"/>
              <a:t>作字节多路通道用时，希望同时不少于</a:t>
            </a:r>
            <a:r>
              <a:rPr lang="en-US" altLang="zh-CN" sz="2200" dirty="0"/>
              <a:t>4</a:t>
            </a:r>
            <a:r>
              <a:rPr lang="zh-CN" altLang="zh-CN" sz="2200" dirty="0"/>
              <a:t>台设备挂在此通道上，最好多挂一些，且高速设备尽量多挂一些，请问应选哪些设备挂在此通道上？为什么？</a:t>
            </a:r>
            <a:endParaRPr lang="zh-CN" altLang="zh-CN" sz="2200" dirty="0"/>
          </a:p>
          <a:p>
            <a:pPr marL="0" lvl="0" indent="0" algn="just">
              <a:buNone/>
            </a:pPr>
            <a:r>
              <a:rPr lang="zh-CN" altLang="en-US" sz="2200" dirty="0"/>
              <a:t>（</a:t>
            </a:r>
            <a:r>
              <a:rPr lang="en-US" altLang="zh-CN" sz="2200" dirty="0"/>
              <a:t>3</a:t>
            </a:r>
            <a:r>
              <a:rPr lang="zh-CN" altLang="en-US" sz="2200" dirty="0"/>
              <a:t>）</a:t>
            </a:r>
            <a:r>
              <a:rPr lang="zh-CN" altLang="zh-CN" sz="2200" dirty="0"/>
              <a:t>若用作数组多路通道，通道工作的最高流量是多少？设定长块大小取成</a:t>
            </a:r>
            <a:r>
              <a:rPr lang="en-US" altLang="zh-CN" sz="2200" dirty="0"/>
              <a:t>512B</a:t>
            </a:r>
            <a:r>
              <a:rPr lang="zh-CN" altLang="zh-CN" sz="2200" dirty="0"/>
              <a:t>；</a:t>
            </a:r>
            <a:endParaRPr lang="zh-CN" altLang="zh-CN" sz="2200" dirty="0"/>
          </a:p>
          <a:p>
            <a:pPr marL="0" lvl="0" indent="0" algn="just">
              <a:buNone/>
            </a:pPr>
            <a:r>
              <a:rPr lang="zh-CN" altLang="en-US" sz="2200" dirty="0"/>
              <a:t>（</a:t>
            </a:r>
            <a:r>
              <a:rPr lang="en-US" altLang="zh-CN" sz="2200" dirty="0"/>
              <a:t>4</a:t>
            </a:r>
            <a:r>
              <a:rPr lang="zh-CN" altLang="en-US" sz="2200" dirty="0"/>
              <a:t>）</a:t>
            </a:r>
            <a:r>
              <a:rPr lang="zh-CN" altLang="zh-CN" sz="2200" dirty="0"/>
              <a:t>作数组多路通道用时，应选哪些设备挂在此通道上？为什么？</a:t>
            </a:r>
            <a:endParaRPr lang="zh-CN" altLang="zh-CN" sz="2200" dirty="0"/>
          </a:p>
          <a:p>
            <a:pPr marL="0" indent="0">
              <a:buNone/>
            </a:pP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07056" y="1703243"/>
            <a:ext cx="2932927" cy="224068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dirty="0"/>
              <a:t>【0429-02 </a:t>
            </a:r>
            <a:r>
              <a:rPr lang="zh-CN" altLang="en-US" dirty="0"/>
              <a:t>问题</a:t>
            </a:r>
            <a:r>
              <a:rPr lang="en-US" altLang="zh-CN" dirty="0"/>
              <a:t>】</a:t>
            </a:r>
            <a:endParaRPr lang="zh-CN" altLang="en-US" dirty="0"/>
          </a:p>
        </p:txBody>
      </p:sp>
      <p:sp>
        <p:nvSpPr>
          <p:cNvPr id="18435" name="内容占位符 2"/>
          <p:cNvSpPr>
            <a:spLocks noGrp="1"/>
          </p:cNvSpPr>
          <p:nvPr>
            <p:ph idx="1"/>
          </p:nvPr>
        </p:nvSpPr>
        <p:spPr>
          <a:xfrm>
            <a:off x="469900" y="1022350"/>
            <a:ext cx="8674100" cy="5368925"/>
          </a:xfrm>
        </p:spPr>
        <p:txBody>
          <a:bodyPr/>
          <a:lstStyle/>
          <a:p>
            <a:r>
              <a:rPr lang="zh-CN" altLang="zh-CN"/>
              <a:t>在某机器阶值</a:t>
            </a:r>
            <a:r>
              <a:rPr lang="en-US" altLang="zh-CN"/>
              <a:t>6</a:t>
            </a:r>
            <a:r>
              <a:rPr lang="zh-CN" altLang="zh-CN"/>
              <a:t>位、尾数</a:t>
            </a:r>
            <a:r>
              <a:rPr lang="en-US" altLang="zh-CN"/>
              <a:t>48</a:t>
            </a:r>
            <a:r>
              <a:rPr lang="zh-CN" altLang="zh-CN"/>
              <a:t>位，阶符和数符不在其内，当尾数分别以</a:t>
            </a:r>
            <a:r>
              <a:rPr lang="en-US" altLang="zh-CN"/>
              <a:t>2</a:t>
            </a:r>
            <a:r>
              <a:rPr lang="zh-CN" altLang="zh-CN"/>
              <a:t>、</a:t>
            </a:r>
            <a:r>
              <a:rPr lang="en-US" altLang="zh-CN"/>
              <a:t>8</a:t>
            </a:r>
            <a:r>
              <a:rPr lang="zh-CN" altLang="zh-CN"/>
              <a:t>、</a:t>
            </a:r>
            <a:r>
              <a:rPr lang="en-US" altLang="zh-CN"/>
              <a:t>16</a:t>
            </a:r>
            <a:r>
              <a:rPr lang="zh-CN" altLang="zh-CN"/>
              <a:t>为基时，在非负阶、正尾数、规格化情况下，求出其最小阶、最大阶、阶的个数、最小尾数、最大尾数值、可表示的最小值和最大值、可表示数的个数。</a:t>
            </a:r>
            <a:endParaRPr lang="en-US" altLang="zh-CN">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0428-09 </a:t>
            </a:r>
            <a:r>
              <a:rPr lang="zh-CN" altLang="zh-CN" dirty="0"/>
              <a:t>问题】</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19653" y="939222"/>
                <a:ext cx="8866908" cy="5757141"/>
              </a:xfrm>
            </p:spPr>
            <p:txBody>
              <a:bodyPr/>
              <a:lstStyle/>
              <a:p>
                <a:r>
                  <a:rPr lang="zh-CN" altLang="zh-CN" sz="2400" dirty="0"/>
                  <a:t>有</a:t>
                </a:r>
                <a:r>
                  <a:rPr lang="en-US" altLang="zh-CN" sz="2400" dirty="0"/>
                  <a:t>8</a:t>
                </a:r>
                <a:r>
                  <a:rPr lang="zh-CN" altLang="zh-CN" sz="2400" dirty="0"/>
                  <a:t>台外设，各设备要求传送信息的工作速率</a:t>
                </a:r>
                <a:r>
                  <a:rPr lang="zh-CN" altLang="en-US" sz="2400" dirty="0"/>
                  <a:t>如下表所示。</a:t>
                </a:r>
                <a:r>
                  <a:rPr lang="zh-CN" altLang="zh-CN" sz="2400" dirty="0"/>
                  <a:t>现设计的通道在数据传送期，每选择也给设备需</a:t>
                </a:r>
                <a:r>
                  <a:rPr lang="en-US" altLang="zh-CN" sz="2400" dirty="0"/>
                  <a:t>2us</a:t>
                </a:r>
                <a:r>
                  <a:rPr lang="zh-CN" altLang="zh-CN" sz="2400" dirty="0"/>
                  <a:t>，每传送一个字节数据也需要</a:t>
                </a:r>
                <a:r>
                  <a:rPr lang="en-US" altLang="zh-CN" sz="2400" dirty="0"/>
                  <a:t>2us</a:t>
                </a:r>
                <a:r>
                  <a:rPr lang="zh-CN" altLang="zh-CN" sz="2400" dirty="0"/>
                  <a:t>。</a:t>
                </a:r>
                <a:endParaRPr lang="zh-CN" altLang="zh-CN" sz="2400" dirty="0"/>
              </a:p>
              <a:p>
                <a:endParaRPr lang="en-US" altLang="zh-CN" sz="2400" dirty="0"/>
              </a:p>
              <a:p>
                <a:endParaRPr lang="en-US" altLang="zh-CN" sz="2400" dirty="0"/>
              </a:p>
              <a:p>
                <a:endParaRPr lang="en-US" altLang="zh-CN" sz="2400" dirty="0"/>
              </a:p>
              <a:p>
                <a:pPr marL="0" indent="0">
                  <a:buNone/>
                </a:pPr>
                <a:endParaRPr lang="en-US" altLang="zh-CN" sz="2200" dirty="0"/>
              </a:p>
              <a:p>
                <a:pPr marL="0" lvl="0" indent="0" algn="just">
                  <a:spcBef>
                    <a:spcPts val="1200"/>
                  </a:spcBef>
                  <a:buNone/>
                </a:pPr>
                <a:r>
                  <a:rPr lang="zh-CN" altLang="en-US" sz="2200" dirty="0"/>
                  <a:t>（</a:t>
                </a:r>
                <a:r>
                  <a:rPr lang="en-US" altLang="zh-CN" sz="2200" dirty="0"/>
                  <a:t>1</a:t>
                </a:r>
                <a:r>
                  <a:rPr lang="zh-CN" altLang="en-US" sz="2200" dirty="0"/>
                  <a:t>）</a:t>
                </a:r>
                <a:r>
                  <a:rPr lang="zh-CN" altLang="zh-CN" sz="2200" dirty="0"/>
                  <a:t>若用作字节多路通道，通道工作的最高流量是多少？</a:t>
                </a:r>
                <a:endParaRPr lang="zh-CN" altLang="zh-CN" sz="2200" dirty="0"/>
              </a:p>
              <a:p>
                <a:pPr marL="0" indent="0">
                  <a:buNone/>
                </a:pPr>
                <a:r>
                  <a:rPr lang="en-US" altLang="zh-CN" dirty="0">
                    <a:solidFill>
                      <a:srgbClr val="FF0000"/>
                    </a:solidFill>
                  </a:rPr>
                  <a:t>【</a:t>
                </a:r>
                <a:r>
                  <a:rPr lang="zh-CN" altLang="en-US" dirty="0">
                    <a:solidFill>
                      <a:srgbClr val="FF0000"/>
                    </a:solidFill>
                  </a:rPr>
                  <a:t>解答</a:t>
                </a:r>
                <a:r>
                  <a:rPr lang="en-US" altLang="zh-CN" dirty="0">
                    <a:solidFill>
                      <a:srgbClr val="FF0000"/>
                    </a:solidFill>
                  </a:rPr>
                  <a:t>】</a:t>
                </a:r>
                <a:endParaRPr lang="en-US" altLang="zh-CN" dirty="0">
                  <a:solidFill>
                    <a:srgbClr val="FF0000"/>
                  </a:solidFill>
                </a:endParaRPr>
              </a:p>
              <a:p>
                <a:pPr marL="0" indent="0">
                  <a:buNone/>
                </a:pPr>
                <a:r>
                  <a:rPr lang="zh-CN" altLang="zh-CN" dirty="0"/>
                  <a:t>（</a:t>
                </a:r>
                <a:r>
                  <a:rPr lang="en-US" altLang="zh-CN" dirty="0"/>
                  <a:t>1</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𝑚𝑎𝑥</m:t>
                        </m:r>
                        <m:r>
                          <a:rPr lang="en-US" altLang="zh-CN" i="1">
                            <a:latin typeface="Cambria Math" panose="02040503050406030204" pitchFamily="18" charset="0"/>
                          </a:rPr>
                          <m:t>.</m:t>
                        </m:r>
                        <m:r>
                          <a:rPr lang="en-US" altLang="zh-CN" i="1">
                            <a:latin typeface="Cambria Math" panose="02040503050406030204" pitchFamily="18" charset="0"/>
                          </a:rPr>
                          <m:t>𝑏𝑦𝑡𝑒</m:t>
                        </m:r>
                      </m:sub>
                    </m:sSub>
                  </m:oMath>
                </a14:m>
                <a:r>
                  <a:rPr lang="en-US" altLang="zh-CN" dirty="0"/>
                  <a:t> = 1/(T</a:t>
                </a:r>
                <a:r>
                  <a:rPr lang="en-US" altLang="zh-CN" baseline="-25000" dirty="0"/>
                  <a:t>S</a:t>
                </a:r>
                <a:r>
                  <a:rPr lang="en-US" altLang="zh-CN" dirty="0"/>
                  <a:t>+T</a:t>
                </a:r>
                <a:r>
                  <a:rPr lang="en-US" altLang="zh-CN" baseline="-25000" dirty="0"/>
                  <a:t>D</a:t>
                </a:r>
                <a:r>
                  <a:rPr lang="en-US" altLang="zh-CN" dirty="0"/>
                  <a:t>) = 250 KB/s </a:t>
                </a:r>
                <a:endParaRPr lang="zh-CN"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219653" y="939222"/>
                <a:ext cx="8866908" cy="5757141"/>
              </a:xfrm>
              <a:blipFill rotWithShape="1">
                <a:blip r:embed="rId1"/>
                <a:stretch>
                  <a:fillRect l="-7" t="-1" r="4" b="5"/>
                </a:stretch>
              </a:blipFill>
            </p:spPr>
            <p:txBody>
              <a:bodyPr/>
              <a:lstStyle/>
              <a:p>
                <a:r>
                  <a:rPr lang="zh-CN" altLang="en-US">
                    <a:noFill/>
                  </a:rPr>
                  <a:t> </a:t>
                </a:r>
              </a:p>
            </p:txBody>
          </p:sp>
        </mc:Fallback>
      </mc:AlternateContent>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056" y="1703243"/>
            <a:ext cx="2932927" cy="224068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0428-09 </a:t>
            </a:r>
            <a:r>
              <a:rPr lang="zh-CN" altLang="zh-CN" dirty="0"/>
              <a:t>问题】</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19653" y="939222"/>
                <a:ext cx="8866908" cy="5757141"/>
              </a:xfrm>
            </p:spPr>
            <p:txBody>
              <a:bodyPr/>
              <a:lstStyle/>
              <a:p>
                <a:r>
                  <a:rPr lang="zh-CN" altLang="zh-CN" sz="2400" dirty="0"/>
                  <a:t>有</a:t>
                </a:r>
                <a:r>
                  <a:rPr lang="en-US" altLang="zh-CN" sz="2400" dirty="0"/>
                  <a:t>8</a:t>
                </a:r>
                <a:r>
                  <a:rPr lang="zh-CN" altLang="zh-CN" sz="2400" dirty="0"/>
                  <a:t>台外设，各设备要求传送信息的工作速率</a:t>
                </a:r>
                <a:r>
                  <a:rPr lang="zh-CN" altLang="en-US" sz="2400" dirty="0"/>
                  <a:t>如下表所示。</a:t>
                </a:r>
                <a:r>
                  <a:rPr lang="zh-CN" altLang="zh-CN" sz="2400" dirty="0"/>
                  <a:t>现设计的通道在数据传送期，每选择也给设备需</a:t>
                </a:r>
                <a:r>
                  <a:rPr lang="en-US" altLang="zh-CN" sz="2400" dirty="0"/>
                  <a:t>2us</a:t>
                </a:r>
                <a:r>
                  <a:rPr lang="zh-CN" altLang="zh-CN" sz="2400" dirty="0"/>
                  <a:t>，每传送一个字节数据也需要</a:t>
                </a:r>
                <a:r>
                  <a:rPr lang="en-US" altLang="zh-CN" sz="2400" dirty="0"/>
                  <a:t>2us</a:t>
                </a:r>
                <a:r>
                  <a:rPr lang="zh-CN" altLang="zh-CN" sz="2400" dirty="0"/>
                  <a:t>。</a:t>
                </a:r>
                <a:endParaRPr lang="zh-CN" altLang="zh-CN" sz="2400" dirty="0"/>
              </a:p>
              <a:p>
                <a:endParaRPr lang="en-US" altLang="zh-CN" sz="2400" dirty="0"/>
              </a:p>
              <a:p>
                <a:endParaRPr lang="en-US" altLang="zh-CN" sz="2400" dirty="0"/>
              </a:p>
              <a:p>
                <a:endParaRPr lang="en-US" altLang="zh-CN" sz="2400" dirty="0"/>
              </a:p>
              <a:p>
                <a:pPr marL="0" indent="0">
                  <a:buNone/>
                </a:pPr>
                <a:endParaRPr lang="en-US" altLang="zh-CN" sz="2200" dirty="0"/>
              </a:p>
              <a:p>
                <a:pPr marL="0" lvl="0" indent="0" algn="just">
                  <a:buNone/>
                </a:pPr>
                <a:r>
                  <a:rPr lang="zh-CN" altLang="en-US" sz="2200" dirty="0"/>
                  <a:t>（</a:t>
                </a:r>
                <a:r>
                  <a:rPr lang="en-US" altLang="zh-CN" sz="2200" dirty="0"/>
                  <a:t>2</a:t>
                </a:r>
                <a:r>
                  <a:rPr lang="zh-CN" altLang="en-US" sz="2200" dirty="0"/>
                  <a:t>）</a:t>
                </a:r>
                <a:r>
                  <a:rPr lang="zh-CN" altLang="zh-CN" sz="2200" dirty="0"/>
                  <a:t>作字节多路通道用时，希望同时不少于</a:t>
                </a:r>
                <a:r>
                  <a:rPr lang="en-US" altLang="zh-CN" sz="2200" dirty="0"/>
                  <a:t>4</a:t>
                </a:r>
                <a:r>
                  <a:rPr lang="zh-CN" altLang="zh-CN" sz="2200" dirty="0"/>
                  <a:t>台设备挂在此通道上，最好多挂一些，且高速设备尽量多挂一些，请问应选哪些设备挂在此通道上？为什么？</a:t>
                </a:r>
                <a:endParaRPr lang="zh-CN" altLang="zh-CN" sz="2200" dirty="0"/>
              </a:p>
              <a:p>
                <a:pPr marL="0" indent="0">
                  <a:buNone/>
                </a:pPr>
                <a:r>
                  <a:rPr lang="en-US" altLang="zh-CN" dirty="0">
                    <a:solidFill>
                      <a:srgbClr val="FF0000"/>
                    </a:solidFill>
                  </a:rPr>
                  <a:t>【</a:t>
                </a:r>
                <a:r>
                  <a:rPr lang="zh-CN" altLang="en-US" dirty="0">
                    <a:solidFill>
                      <a:srgbClr val="FF0000"/>
                    </a:solidFill>
                  </a:rPr>
                  <a:t>解答</a:t>
                </a:r>
                <a:r>
                  <a:rPr lang="en-US" altLang="zh-CN" dirty="0">
                    <a:solidFill>
                      <a:srgbClr val="FF0000"/>
                    </a:solidFill>
                  </a:rPr>
                  <a:t>】</a:t>
                </a:r>
                <a:endParaRPr lang="en-US" altLang="zh-CN" dirty="0">
                  <a:solidFill>
                    <a:srgbClr val="FF0000"/>
                  </a:solidFill>
                </a:endParaRPr>
              </a:p>
              <a:p>
                <a:pPr marL="0" indent="0">
                  <a:buNone/>
                </a:pP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）因为 </a:t>
                </a:r>
                <a14:m>
                  <m:oMath xmlns:m="http://schemas.openxmlformats.org/officeDocument/2006/math">
                    <m:nary>
                      <m:naryPr>
                        <m:chr m:val="∑"/>
                        <m:limLoc m:val="undOvr"/>
                        <m:ctrlPr>
                          <a:rPr lang="zh-CN" altLang="zh-CN" sz="2400" i="1">
                            <a:latin typeface="Cambria Math" panose="02040503050406030204" pitchFamily="18" charset="0"/>
                          </a:rPr>
                        </m:ctrlPr>
                      </m:naryPr>
                      <m:sub>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1</m:t>
                        </m:r>
                      </m:sub>
                      <m:sup>
                        <m:r>
                          <a:rPr lang="en-US" altLang="zh-CN" sz="2400" i="1">
                            <a:latin typeface="Cambria Math" panose="02040503050406030204" pitchFamily="18" charset="0"/>
                          </a:rPr>
                          <m:t>5</m:t>
                        </m:r>
                      </m:sup>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𝑏𝑦𝑡𝑒</m:t>
                            </m:r>
                            <m:r>
                              <a:rPr lang="en-US" altLang="zh-CN" sz="2400" i="1">
                                <a:latin typeface="Cambria Math" panose="02040503050406030204" pitchFamily="18" charset="0"/>
                              </a:rPr>
                              <m:t> </m:t>
                            </m:r>
                            <m:r>
                              <a:rPr lang="en-US" altLang="zh-CN" sz="2400" i="1">
                                <a:latin typeface="Cambria Math" panose="02040503050406030204" pitchFamily="18" charset="0"/>
                              </a:rPr>
                              <m:t>𝑖</m:t>
                            </m:r>
                          </m:sub>
                        </m:sSub>
                      </m:e>
                    </m:nary>
                  </m:oMath>
                </a14:m>
                <a:r>
                  <a:rPr lang="en-US" altLang="zh-CN" sz="2400" dirty="0">
                    <a:latin typeface="Times New Roman" panose="02020603050405020304" pitchFamily="18" charset="0"/>
                    <a:cs typeface="Times New Roman" panose="02020603050405020304" pitchFamily="18" charset="0"/>
                  </a:rPr>
                  <a:t> = 100+75+50+14+10 = 249KB/s &lt; 250 KB/s</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t>     </a:t>
                </a:r>
                <a:r>
                  <a:rPr lang="zh-CN" altLang="zh-CN" sz="2400" dirty="0"/>
                  <a:t>所以可以挂</a:t>
                </a:r>
                <a:r>
                  <a:rPr lang="en-US" altLang="zh-CN" sz="2400" dirty="0"/>
                  <a:t>C</a:t>
                </a:r>
                <a:r>
                  <a:rPr lang="zh-CN" altLang="zh-CN" sz="2400" dirty="0"/>
                  <a:t>、</a:t>
                </a:r>
                <a:r>
                  <a:rPr lang="en-US" altLang="zh-CN" sz="2400" dirty="0"/>
                  <a:t>D</a:t>
                </a:r>
                <a:r>
                  <a:rPr lang="zh-CN" altLang="zh-CN" sz="2400" dirty="0"/>
                  <a:t>、</a:t>
                </a:r>
                <a:r>
                  <a:rPr lang="en-US" altLang="zh-CN" sz="2400" dirty="0"/>
                  <a:t>E</a:t>
                </a:r>
                <a:r>
                  <a:rPr lang="zh-CN" altLang="zh-CN" sz="2400" dirty="0"/>
                  <a:t>、</a:t>
                </a:r>
                <a:r>
                  <a:rPr lang="en-US" altLang="zh-CN" sz="2400" dirty="0"/>
                  <a:t>G</a:t>
                </a:r>
                <a:r>
                  <a:rPr lang="zh-CN" altLang="zh-CN" sz="2400" dirty="0"/>
                  <a:t>、</a:t>
                </a:r>
                <a:r>
                  <a:rPr lang="en-US" altLang="zh-CN" sz="2400" dirty="0"/>
                  <a:t> H5</a:t>
                </a:r>
                <a:r>
                  <a:rPr lang="zh-CN" altLang="zh-CN" sz="2400" dirty="0"/>
                  <a:t>台设备。</a:t>
                </a:r>
                <a:endParaRPr lang="zh-CN" altLang="zh-CN" sz="2400" dirty="0"/>
              </a:p>
              <a:p>
                <a:pPr marL="0" indent="0">
                  <a:buNone/>
                </a:pP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219653" y="939222"/>
                <a:ext cx="8866908" cy="5757141"/>
              </a:xfrm>
              <a:blipFill rotWithShape="1">
                <a:blip r:embed="rId1"/>
                <a:stretch>
                  <a:fillRect l="-7" t="-1" r="4" b="-3315"/>
                </a:stretch>
              </a:blipFill>
            </p:spPr>
            <p:txBody>
              <a:bodyPr/>
              <a:lstStyle/>
              <a:p>
                <a:r>
                  <a:rPr lang="zh-CN" altLang="en-US">
                    <a:noFill/>
                  </a:rPr>
                  <a:t> </a:t>
                </a:r>
              </a:p>
            </p:txBody>
          </p:sp>
        </mc:Fallback>
      </mc:AlternateContent>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056" y="1703243"/>
            <a:ext cx="2932927" cy="2240684"/>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0428-09 </a:t>
            </a:r>
            <a:r>
              <a:rPr lang="zh-CN" altLang="zh-CN" dirty="0"/>
              <a:t>问题】</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19653" y="939222"/>
                <a:ext cx="8866908" cy="5757141"/>
              </a:xfrm>
            </p:spPr>
            <p:txBody>
              <a:bodyPr/>
              <a:lstStyle/>
              <a:p>
                <a:r>
                  <a:rPr lang="zh-CN" altLang="zh-CN" sz="2400" dirty="0"/>
                  <a:t>有</a:t>
                </a:r>
                <a:r>
                  <a:rPr lang="en-US" altLang="zh-CN" sz="2400" dirty="0"/>
                  <a:t>8</a:t>
                </a:r>
                <a:r>
                  <a:rPr lang="zh-CN" altLang="zh-CN" sz="2400" dirty="0"/>
                  <a:t>台外设，各设备要求传送信息的工作速率</a:t>
                </a:r>
                <a:r>
                  <a:rPr lang="zh-CN" altLang="en-US" sz="2400" dirty="0"/>
                  <a:t>如下表所示。</a:t>
                </a:r>
                <a:r>
                  <a:rPr lang="zh-CN" altLang="zh-CN" sz="2400" dirty="0"/>
                  <a:t>现设计的通道在数据传送期，每选择也给设备需</a:t>
                </a:r>
                <a:r>
                  <a:rPr lang="en-US" altLang="zh-CN" sz="2400" dirty="0"/>
                  <a:t>2us</a:t>
                </a:r>
                <a:r>
                  <a:rPr lang="zh-CN" altLang="zh-CN" sz="2400" dirty="0"/>
                  <a:t>，每传送一个字节数据也需要</a:t>
                </a:r>
                <a:r>
                  <a:rPr lang="en-US" altLang="zh-CN" sz="2400" dirty="0"/>
                  <a:t>2us</a:t>
                </a:r>
                <a:r>
                  <a:rPr lang="zh-CN" altLang="zh-CN" sz="2400" dirty="0"/>
                  <a:t>。</a:t>
                </a:r>
                <a:endParaRPr lang="zh-CN" altLang="zh-CN" sz="2400" dirty="0"/>
              </a:p>
              <a:p>
                <a:endParaRPr lang="en-US" altLang="zh-CN" sz="2400" dirty="0"/>
              </a:p>
              <a:p>
                <a:endParaRPr lang="en-US" altLang="zh-CN" sz="2400" dirty="0"/>
              </a:p>
              <a:p>
                <a:endParaRPr lang="en-US" altLang="zh-CN" sz="2400" dirty="0"/>
              </a:p>
              <a:p>
                <a:pPr marL="0" indent="0">
                  <a:buNone/>
                </a:pPr>
                <a:endParaRPr lang="en-US" altLang="zh-CN" sz="2200" dirty="0"/>
              </a:p>
              <a:p>
                <a:pPr marL="0" lvl="0" indent="0" algn="just">
                  <a:spcBef>
                    <a:spcPts val="1800"/>
                  </a:spcBef>
                  <a:buNone/>
                </a:pPr>
                <a:r>
                  <a:rPr lang="zh-CN" altLang="en-US" sz="2200" dirty="0"/>
                  <a:t>（</a:t>
                </a:r>
                <a:r>
                  <a:rPr lang="en-US" altLang="zh-CN" sz="2200" dirty="0"/>
                  <a:t>3</a:t>
                </a:r>
                <a:r>
                  <a:rPr lang="zh-CN" altLang="en-US" sz="2200" dirty="0"/>
                  <a:t>）</a:t>
                </a:r>
                <a:r>
                  <a:rPr lang="zh-CN" altLang="zh-CN" sz="2200" dirty="0"/>
                  <a:t>若用作数组多路通道，通道工作的最高流量是多少？设定长块大小取成</a:t>
                </a:r>
                <a:r>
                  <a:rPr lang="en-US" altLang="zh-CN" sz="2200" dirty="0"/>
                  <a:t>512B</a:t>
                </a:r>
                <a:r>
                  <a:rPr lang="zh-CN" altLang="zh-CN" sz="2200" dirty="0"/>
                  <a:t>；</a:t>
                </a:r>
                <a:endParaRPr lang="zh-CN" altLang="zh-CN" sz="2200" dirty="0"/>
              </a:p>
              <a:p>
                <a:pPr marL="0" indent="0">
                  <a:buNone/>
                </a:pPr>
                <a:r>
                  <a:rPr lang="en-US" altLang="zh-CN" dirty="0">
                    <a:solidFill>
                      <a:srgbClr val="FF0000"/>
                    </a:solidFill>
                  </a:rPr>
                  <a:t>【</a:t>
                </a:r>
                <a:r>
                  <a:rPr lang="zh-CN" altLang="en-US" dirty="0">
                    <a:solidFill>
                      <a:srgbClr val="FF0000"/>
                    </a:solidFill>
                  </a:rPr>
                  <a:t>解答</a:t>
                </a:r>
                <a:r>
                  <a:rPr lang="en-US" altLang="zh-CN" dirty="0">
                    <a:solidFill>
                      <a:srgbClr val="FF0000"/>
                    </a:solidFill>
                  </a:rPr>
                  <a:t>】</a:t>
                </a:r>
                <a:endParaRPr lang="en-US" altLang="zh-CN" dirty="0">
                  <a:solidFill>
                    <a:srgbClr val="FF0000"/>
                  </a:solidFill>
                </a:endParaRPr>
              </a:p>
              <a:p>
                <a:pPr marL="0" indent="0">
                  <a:buNone/>
                </a:pP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a:t>
                </a:r>
                <a:r>
                  <a:rPr lang="zh-CN"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𝑚𝑎𝑥</m:t>
                        </m:r>
                        <m:r>
                          <a:rPr lang="en-US" altLang="zh-CN" sz="2400" i="1">
                            <a:latin typeface="Cambria Math" panose="02040503050406030204" pitchFamily="18" charset="0"/>
                          </a:rPr>
                          <m:t>.</m:t>
                        </m:r>
                        <m:r>
                          <a:rPr lang="en-US" altLang="zh-CN" sz="2400" i="1">
                            <a:latin typeface="Cambria Math" panose="02040503050406030204" pitchFamily="18" charset="0"/>
                          </a:rPr>
                          <m:t>𝑏𝑙𝑜𝑐𝑘</m:t>
                        </m:r>
                      </m:sub>
                    </m:sSub>
                  </m:oMath>
                </a14:m>
                <a:r>
                  <a:rPr lang="en-US" altLang="zh-CN" sz="2400" dirty="0">
                    <a:latin typeface="Times New Roman" panose="02020603050405020304" pitchFamily="18" charset="0"/>
                    <a:cs typeface="Times New Roman" panose="02020603050405020304" pitchFamily="18" charset="0"/>
                  </a:rPr>
                  <a:t> = K/(T</a:t>
                </a:r>
                <a:r>
                  <a:rPr lang="en-US" altLang="zh-CN" sz="2400" baseline="-25000" dirty="0">
                    <a:latin typeface="Times New Roman" panose="02020603050405020304" pitchFamily="18" charset="0"/>
                    <a:cs typeface="Times New Roman" panose="02020603050405020304" pitchFamily="18" charset="0"/>
                  </a:rPr>
                  <a:t>S</a:t>
                </a:r>
                <a:r>
                  <a:rPr lang="en-US" altLang="zh-CN" sz="2400" dirty="0">
                    <a:latin typeface="Times New Roman" panose="02020603050405020304" pitchFamily="18" charset="0"/>
                    <a:cs typeface="Times New Roman" panose="02020603050405020304" pitchFamily="18" charset="0"/>
                  </a:rPr>
                  <a:t>+KT</a:t>
                </a:r>
                <a:r>
                  <a:rPr lang="en-US" altLang="zh-CN" sz="2400" baseline="-25000" dirty="0">
                    <a:latin typeface="Times New Roman" panose="02020603050405020304" pitchFamily="18" charset="0"/>
                    <a:cs typeface="Times New Roman" panose="02020603050405020304" pitchFamily="18" charset="0"/>
                  </a:rPr>
                  <a:t>D</a:t>
                </a:r>
                <a:r>
                  <a:rPr lang="en-US" altLang="zh-CN" sz="2400" dirty="0">
                    <a:latin typeface="Times New Roman" panose="02020603050405020304" pitchFamily="18" charset="0"/>
                    <a:cs typeface="Times New Roman" panose="02020603050405020304" pitchFamily="18" charset="0"/>
                  </a:rPr>
                  <a:t>) = 512/(2+512*2) = 499 KB/s</a:t>
                </a:r>
                <a:endParaRPr lang="zh-CN" altLang="zh-CN" sz="2400" dirty="0">
                  <a:latin typeface="Times New Roman" panose="02020603050405020304" pitchFamily="18" charset="0"/>
                  <a:cs typeface="Times New Roman" panose="02020603050405020304" pitchFamily="18" charset="0"/>
                </a:endParaRPr>
              </a:p>
              <a:p>
                <a:pPr marL="0" indent="0">
                  <a:buNone/>
                </a:pP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219653" y="939222"/>
                <a:ext cx="8866908" cy="5757141"/>
              </a:xfrm>
              <a:blipFill rotWithShape="1">
                <a:blip r:embed="rId1"/>
                <a:stretch>
                  <a:fillRect l="-7" t="-1" r="4" b="5"/>
                </a:stretch>
              </a:blipFill>
            </p:spPr>
            <p:txBody>
              <a:bodyPr/>
              <a:lstStyle/>
              <a:p>
                <a:r>
                  <a:rPr lang="zh-CN" altLang="en-US">
                    <a:noFill/>
                  </a:rPr>
                  <a:t> </a:t>
                </a:r>
              </a:p>
            </p:txBody>
          </p:sp>
        </mc:Fallback>
      </mc:AlternateContent>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056" y="1703243"/>
            <a:ext cx="2932927" cy="224068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0428-09 </a:t>
            </a:r>
            <a:r>
              <a:rPr lang="zh-CN" altLang="zh-CN" dirty="0"/>
              <a:t>问题】</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19653" y="939222"/>
                <a:ext cx="8866908" cy="5757141"/>
              </a:xfrm>
            </p:spPr>
            <p:txBody>
              <a:bodyPr/>
              <a:lstStyle/>
              <a:p>
                <a:r>
                  <a:rPr lang="zh-CN" altLang="zh-CN" sz="2400" dirty="0"/>
                  <a:t>有</a:t>
                </a:r>
                <a:r>
                  <a:rPr lang="en-US" altLang="zh-CN" sz="2400" dirty="0"/>
                  <a:t>8</a:t>
                </a:r>
                <a:r>
                  <a:rPr lang="zh-CN" altLang="zh-CN" sz="2400" dirty="0"/>
                  <a:t>台外设，各设备要求传送信息的工作速率</a:t>
                </a:r>
                <a:r>
                  <a:rPr lang="zh-CN" altLang="en-US" sz="2400" dirty="0"/>
                  <a:t>如下表所示。</a:t>
                </a:r>
                <a:r>
                  <a:rPr lang="zh-CN" altLang="zh-CN" sz="2400" dirty="0"/>
                  <a:t>现设计的通道在数据传送期，每选择也给设备需</a:t>
                </a:r>
                <a:r>
                  <a:rPr lang="en-US" altLang="zh-CN" sz="2400" dirty="0"/>
                  <a:t>2us</a:t>
                </a:r>
                <a:r>
                  <a:rPr lang="zh-CN" altLang="zh-CN" sz="2400" dirty="0"/>
                  <a:t>，每传送一个字节数据也需要</a:t>
                </a:r>
                <a:r>
                  <a:rPr lang="en-US" altLang="zh-CN" sz="2400" dirty="0"/>
                  <a:t>2us</a:t>
                </a:r>
                <a:r>
                  <a:rPr lang="zh-CN" altLang="zh-CN" sz="2400" dirty="0"/>
                  <a:t>。</a:t>
                </a:r>
                <a:endParaRPr lang="zh-CN" altLang="zh-CN" sz="2400" dirty="0"/>
              </a:p>
              <a:p>
                <a:endParaRPr lang="en-US" altLang="zh-CN" sz="2400" dirty="0"/>
              </a:p>
              <a:p>
                <a:endParaRPr lang="en-US" altLang="zh-CN" sz="2400" dirty="0"/>
              </a:p>
              <a:p>
                <a:endParaRPr lang="en-US" altLang="zh-CN" sz="2400" dirty="0"/>
              </a:p>
              <a:p>
                <a:pPr marL="0" indent="0">
                  <a:buNone/>
                </a:pPr>
                <a:endParaRPr lang="en-US" altLang="zh-CN" sz="2200" dirty="0"/>
              </a:p>
              <a:p>
                <a:pPr marL="0" lvl="0" indent="0" algn="just">
                  <a:spcBef>
                    <a:spcPts val="1800"/>
                  </a:spcBef>
                  <a:buNone/>
                </a:pPr>
                <a:r>
                  <a:rPr lang="zh-CN" altLang="en-US" sz="2200" dirty="0"/>
                  <a:t>（</a:t>
                </a:r>
                <a:r>
                  <a:rPr lang="en-US" altLang="zh-CN" sz="2200" dirty="0"/>
                  <a:t>4</a:t>
                </a:r>
                <a:r>
                  <a:rPr lang="zh-CN" altLang="en-US" sz="2200" dirty="0"/>
                  <a:t>）</a:t>
                </a:r>
                <a:r>
                  <a:rPr lang="zh-CN" altLang="zh-CN" sz="2200" dirty="0"/>
                  <a:t>作数组多路通道用时，应选哪些设备挂在此通道上？为什么？</a:t>
                </a:r>
                <a:endParaRPr lang="zh-CN" altLang="zh-CN" sz="2200" dirty="0"/>
              </a:p>
              <a:p>
                <a:pPr marL="0" indent="0">
                  <a:buNone/>
                </a:pPr>
                <a:r>
                  <a:rPr lang="en-US" altLang="zh-CN" dirty="0">
                    <a:solidFill>
                      <a:srgbClr val="FF0000"/>
                    </a:solidFill>
                  </a:rPr>
                  <a:t>【</a:t>
                </a:r>
                <a:r>
                  <a:rPr lang="zh-CN" altLang="en-US" dirty="0">
                    <a:solidFill>
                      <a:srgbClr val="FF0000"/>
                    </a:solidFill>
                  </a:rPr>
                  <a:t>解答</a:t>
                </a:r>
                <a:r>
                  <a:rPr lang="en-US" altLang="zh-CN" dirty="0">
                    <a:solidFill>
                      <a:srgbClr val="FF0000"/>
                    </a:solidFill>
                  </a:rPr>
                  <a:t>】</a:t>
                </a:r>
                <a:endParaRPr lang="en-US" altLang="zh-CN" dirty="0">
                  <a:solidFill>
                    <a:srgbClr val="FF0000"/>
                  </a:solidFill>
                </a:endParaRPr>
              </a:p>
              <a:p>
                <a:pPr marL="0" indent="0">
                  <a:buNone/>
                </a:pPr>
                <a:r>
                  <a:rPr lang="zh-CN" altLang="zh-CN" dirty="0"/>
                  <a:t>（</a:t>
                </a:r>
                <a:r>
                  <a:rPr lang="en-US" altLang="zh-CN" dirty="0"/>
                  <a:t>4</a:t>
                </a:r>
                <a:r>
                  <a:rPr lang="zh-CN" altLang="zh-CN" dirty="0"/>
                  <a:t>）可挂</a:t>
                </a:r>
                <a:r>
                  <a:rPr lang="en-US" altLang="zh-CN" dirty="0"/>
                  <a:t>B</a:t>
                </a:r>
                <a:r>
                  <a:rPr lang="zh-CN" altLang="zh-CN" dirty="0"/>
                  <a:t>、</a:t>
                </a:r>
                <a:r>
                  <a:rPr lang="en-US" altLang="zh-CN" dirty="0"/>
                  <a:t>C</a:t>
                </a:r>
                <a:r>
                  <a:rPr lang="zh-CN" altLang="zh-CN" dirty="0"/>
                  <a:t>、</a:t>
                </a:r>
                <a:r>
                  <a:rPr lang="en-US" altLang="zh-CN" dirty="0"/>
                  <a:t>D</a:t>
                </a:r>
                <a:r>
                  <a:rPr lang="zh-CN" altLang="zh-CN" dirty="0"/>
                  <a:t>、</a:t>
                </a:r>
                <a:r>
                  <a:rPr lang="en-US" altLang="zh-CN" dirty="0"/>
                  <a:t>E</a:t>
                </a:r>
                <a:r>
                  <a:rPr lang="zh-CN" altLang="zh-CN" dirty="0"/>
                  <a:t>、</a:t>
                </a:r>
                <a:r>
                  <a:rPr lang="en-US" altLang="zh-CN" dirty="0"/>
                  <a:t>F</a:t>
                </a:r>
                <a:r>
                  <a:rPr lang="zh-CN" altLang="zh-CN" dirty="0"/>
                  <a:t>、</a:t>
                </a:r>
                <a:r>
                  <a:rPr lang="en-US" altLang="zh-CN" dirty="0"/>
                  <a:t>G</a:t>
                </a:r>
                <a:r>
                  <a:rPr lang="zh-CN" altLang="zh-CN" dirty="0"/>
                  <a:t>、</a:t>
                </a:r>
                <a:r>
                  <a:rPr lang="en-US" altLang="zh-CN" dirty="0"/>
                  <a:t>H</a:t>
                </a:r>
                <a:r>
                  <a:rPr lang="zh-CN" altLang="zh-CN" dirty="0"/>
                  <a:t>，但</a:t>
                </a:r>
                <a:r>
                  <a:rPr lang="en-US" altLang="zh-CN" dirty="0"/>
                  <a:t>A</a:t>
                </a:r>
                <a:r>
                  <a:rPr lang="zh-CN" altLang="zh-CN" dirty="0"/>
                  <a:t>不可挂，否则</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𝑚𝑎𝑥</m:t>
                        </m:r>
                        <m:r>
                          <a:rPr lang="en-US" altLang="zh-CN" i="1">
                            <a:latin typeface="Cambria Math" panose="02040503050406030204" pitchFamily="18" charset="0"/>
                          </a:rPr>
                          <m:t>.</m:t>
                        </m:r>
                        <m:r>
                          <a:rPr lang="en-US" altLang="zh-CN" i="1">
                            <a:latin typeface="Cambria Math" panose="02040503050406030204" pitchFamily="18" charset="0"/>
                          </a:rPr>
                          <m:t>𝑏𝑙𝑜𝑐𝑘</m:t>
                        </m:r>
                      </m:sub>
                    </m:sSub>
                  </m:oMath>
                </a14:m>
                <a:r>
                  <a:rPr lang="en-US" altLang="zh-CN" dirty="0"/>
                  <a:t> </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𝑏𝑙𝑜𝑐𝑘</m:t>
                        </m:r>
                      </m:sub>
                    </m:sSub>
                  </m:oMath>
                </a14:m>
                <a:r>
                  <a:rPr lang="en-US" altLang="zh-CN" dirty="0"/>
                  <a:t> </a:t>
                </a:r>
                <a:r>
                  <a:rPr lang="zh-CN" altLang="zh-CN" dirty="0"/>
                  <a:t>条件不能满足，会丢失设备信息。</a:t>
                </a:r>
                <a:endParaRPr lang="zh-CN"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219653" y="939222"/>
                <a:ext cx="8866908" cy="5757141"/>
              </a:xfrm>
              <a:blipFill rotWithShape="1">
                <a:blip r:embed="rId1"/>
                <a:stretch>
                  <a:fillRect l="-7" t="-1" r="4" b="5"/>
                </a:stretch>
              </a:blipFill>
            </p:spPr>
            <p:txBody>
              <a:bodyPr/>
              <a:lstStyle/>
              <a:p>
                <a:r>
                  <a:rPr lang="zh-CN" altLang="en-US">
                    <a:noFill/>
                  </a:rPr>
                  <a:t> </a:t>
                </a:r>
              </a:p>
            </p:txBody>
          </p:sp>
        </mc:Fallback>
      </mc:AlternateContent>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056" y="1703243"/>
            <a:ext cx="2932927" cy="2240684"/>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0428-10 </a:t>
            </a:r>
            <a:r>
              <a:rPr lang="zh-CN" altLang="zh-CN" dirty="0"/>
              <a:t>问题】</a:t>
            </a:r>
            <a:endParaRPr lang="zh-CN" altLang="en-US" dirty="0"/>
          </a:p>
        </p:txBody>
      </p:sp>
      <p:sp>
        <p:nvSpPr>
          <p:cNvPr id="3" name="内容占位符 2"/>
          <p:cNvSpPr>
            <a:spLocks noGrp="1"/>
          </p:cNvSpPr>
          <p:nvPr>
            <p:ph idx="1"/>
          </p:nvPr>
        </p:nvSpPr>
        <p:spPr>
          <a:xfrm>
            <a:off x="469900" y="1022349"/>
            <a:ext cx="8229600" cy="5600123"/>
          </a:xfrm>
        </p:spPr>
        <p:txBody>
          <a:bodyPr/>
          <a:lstStyle/>
          <a:p>
            <a:r>
              <a:rPr lang="zh-CN" altLang="zh-CN" sz="2400" dirty="0"/>
              <a:t>通道型</a:t>
            </a:r>
            <a:r>
              <a:rPr lang="en-US" altLang="zh-CN" sz="2400" dirty="0"/>
              <a:t>I/O</a:t>
            </a:r>
            <a:r>
              <a:rPr lang="zh-CN" altLang="zh-CN" sz="2400" dirty="0"/>
              <a:t>系统由一个字节多路通道</a:t>
            </a:r>
            <a:r>
              <a:rPr lang="en-US" altLang="zh-CN" sz="2400" dirty="0"/>
              <a:t>A</a:t>
            </a:r>
            <a:r>
              <a:rPr lang="zh-CN" altLang="zh-CN" sz="2400" dirty="0"/>
              <a:t>（其中包括两个子通道</a:t>
            </a:r>
            <a:r>
              <a:rPr lang="en-US" altLang="zh-CN" sz="2400" dirty="0"/>
              <a:t>A1</a:t>
            </a:r>
            <a:r>
              <a:rPr lang="zh-CN" altLang="zh-CN" sz="2400" dirty="0"/>
              <a:t>和</a:t>
            </a:r>
            <a:r>
              <a:rPr lang="en-US" altLang="zh-CN" sz="2400" dirty="0"/>
              <a:t>A2</a:t>
            </a:r>
            <a:r>
              <a:rPr lang="zh-CN" altLang="zh-CN" sz="2400" dirty="0"/>
              <a:t>）、两个数组多路通道</a:t>
            </a:r>
            <a:r>
              <a:rPr lang="en-US" altLang="zh-CN" sz="2400" dirty="0"/>
              <a:t>B1</a:t>
            </a:r>
            <a:r>
              <a:rPr lang="zh-CN" altLang="zh-CN" sz="2400" dirty="0"/>
              <a:t>和</a:t>
            </a:r>
            <a:r>
              <a:rPr lang="en-US" altLang="zh-CN" sz="2400" dirty="0"/>
              <a:t>B2</a:t>
            </a:r>
            <a:r>
              <a:rPr lang="zh-CN" altLang="zh-CN" sz="2400" dirty="0"/>
              <a:t>及一个选择通道</a:t>
            </a:r>
            <a:r>
              <a:rPr lang="en-US" altLang="zh-CN" sz="2400" dirty="0"/>
              <a:t>C</a:t>
            </a:r>
            <a:r>
              <a:rPr lang="zh-CN" altLang="zh-CN" sz="2400" dirty="0"/>
              <a:t>构成，各通道所接设备和设备的数据传送速率如表所示。</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pPr marL="0" lvl="0" indent="0">
              <a:buNone/>
            </a:pPr>
            <a:r>
              <a:rPr lang="zh-CN" altLang="en-US" sz="2400" dirty="0"/>
              <a:t>（</a:t>
            </a:r>
            <a:r>
              <a:rPr lang="en-US" altLang="zh-CN" sz="2400" dirty="0"/>
              <a:t>1</a:t>
            </a:r>
            <a:r>
              <a:rPr lang="zh-CN" altLang="en-US" sz="2400" dirty="0"/>
              <a:t>）</a:t>
            </a:r>
            <a:r>
              <a:rPr lang="zh-CN" altLang="zh-CN" sz="2400" dirty="0"/>
              <a:t>分别求出各通道应具有多大设计流量才不丢失信息；</a:t>
            </a:r>
            <a:endParaRPr lang="zh-CN" altLang="zh-CN" sz="2400" dirty="0"/>
          </a:p>
          <a:p>
            <a:pPr marL="0" lvl="0" indent="0">
              <a:buNone/>
            </a:pPr>
            <a:r>
              <a:rPr lang="zh-CN" altLang="en-US" sz="2400" dirty="0"/>
              <a:t>（</a:t>
            </a:r>
            <a:r>
              <a:rPr lang="en-US" altLang="zh-CN" sz="2400" dirty="0"/>
              <a:t>2</a:t>
            </a:r>
            <a:r>
              <a:rPr lang="zh-CN" altLang="en-US" sz="2400" dirty="0"/>
              <a:t>）</a:t>
            </a:r>
            <a:r>
              <a:rPr lang="zh-CN" altLang="zh-CN" sz="2400" dirty="0"/>
              <a:t>设</a:t>
            </a:r>
            <a:r>
              <a:rPr lang="en-US" altLang="zh-CN" sz="2400" dirty="0"/>
              <a:t>I/O</a:t>
            </a:r>
            <a:r>
              <a:rPr lang="zh-CN" altLang="zh-CN" sz="2400" dirty="0"/>
              <a:t>系统流量占主存流量的</a:t>
            </a:r>
            <a:r>
              <a:rPr lang="en-US" altLang="zh-CN" sz="2400" dirty="0"/>
              <a:t>1/2</a:t>
            </a:r>
            <a:r>
              <a:rPr lang="zh-CN" altLang="zh-CN" sz="2400" dirty="0"/>
              <a:t>时才算流量平衡，则主存流量应达到多少？</a:t>
            </a:r>
            <a:endParaRPr lang="zh-CN" altLang="zh-CN" sz="2400" dirty="0"/>
          </a:p>
          <a:p>
            <a:pPr marL="0" indent="0">
              <a:buNone/>
            </a:pP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18227" y="2310101"/>
            <a:ext cx="6318035" cy="218800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0428-10 </a:t>
            </a:r>
            <a:r>
              <a:rPr lang="zh-CN" altLang="zh-CN" dirty="0"/>
              <a:t>问题】</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69900" y="837629"/>
                <a:ext cx="8581736" cy="5858735"/>
              </a:xfrm>
            </p:spPr>
            <p:txBody>
              <a:bodyPr/>
              <a:lstStyle/>
              <a:p>
                <a:r>
                  <a:rPr lang="zh-CN" altLang="zh-CN" sz="2000" dirty="0"/>
                  <a:t>通道型</a:t>
                </a:r>
                <a:r>
                  <a:rPr lang="en-US" altLang="zh-CN" sz="2000" dirty="0"/>
                  <a:t>I/O</a:t>
                </a:r>
                <a:r>
                  <a:rPr lang="zh-CN" altLang="zh-CN" sz="2000" dirty="0"/>
                  <a:t>系统由一个字节多路通道</a:t>
                </a:r>
                <a:r>
                  <a:rPr lang="en-US" altLang="zh-CN" sz="2000" dirty="0"/>
                  <a:t>A</a:t>
                </a:r>
                <a:r>
                  <a:rPr lang="zh-CN" altLang="zh-CN" sz="2000" dirty="0"/>
                  <a:t>（其中包括两个子通道</a:t>
                </a:r>
                <a:r>
                  <a:rPr lang="en-US" altLang="zh-CN" sz="2000" dirty="0"/>
                  <a:t>A1</a:t>
                </a:r>
                <a:r>
                  <a:rPr lang="zh-CN" altLang="zh-CN" sz="2000" dirty="0"/>
                  <a:t>和</a:t>
                </a:r>
                <a:r>
                  <a:rPr lang="en-US" altLang="zh-CN" sz="2000" dirty="0"/>
                  <a:t>A2</a:t>
                </a:r>
                <a:r>
                  <a:rPr lang="zh-CN" altLang="zh-CN" sz="2000" dirty="0"/>
                  <a:t>）、两个数组多路通道</a:t>
                </a:r>
                <a:r>
                  <a:rPr lang="en-US" altLang="zh-CN" sz="2000" dirty="0"/>
                  <a:t>B1</a:t>
                </a:r>
                <a:r>
                  <a:rPr lang="zh-CN" altLang="zh-CN" sz="2000" dirty="0"/>
                  <a:t>和</a:t>
                </a:r>
                <a:r>
                  <a:rPr lang="en-US" altLang="zh-CN" sz="2000" dirty="0"/>
                  <a:t>B2</a:t>
                </a:r>
                <a:r>
                  <a:rPr lang="zh-CN" altLang="zh-CN" sz="2000" dirty="0"/>
                  <a:t>及一个选择通道</a:t>
                </a:r>
                <a:r>
                  <a:rPr lang="en-US" altLang="zh-CN" sz="2000" dirty="0"/>
                  <a:t>C</a:t>
                </a:r>
                <a:r>
                  <a:rPr lang="zh-CN" altLang="zh-CN" sz="2000" dirty="0"/>
                  <a:t>构成，各通道所接设备和设备的数据传送速率如表所示。</a:t>
                </a:r>
                <a:endParaRPr lang="en-US" altLang="zh-CN" sz="2000" dirty="0"/>
              </a:p>
              <a:p>
                <a:endParaRPr lang="en-US" altLang="zh-CN" sz="2400" dirty="0"/>
              </a:p>
              <a:p>
                <a:endParaRPr lang="en-US" altLang="zh-CN" sz="2400" dirty="0"/>
              </a:p>
              <a:p>
                <a:pPr marL="0" lvl="0" indent="0">
                  <a:buNone/>
                </a:pPr>
                <a:r>
                  <a:rPr lang="en-US" altLang="zh-CN" sz="2400" dirty="0">
                    <a:solidFill>
                      <a:srgbClr val="FF0000"/>
                    </a:solidFill>
                  </a:rPr>
                  <a:t>【</a:t>
                </a:r>
                <a:r>
                  <a:rPr lang="zh-CN" altLang="en-US" sz="2400" dirty="0">
                    <a:solidFill>
                      <a:srgbClr val="FF0000"/>
                    </a:solidFill>
                  </a:rPr>
                  <a:t>解答</a:t>
                </a:r>
                <a:r>
                  <a:rPr lang="en-US" altLang="zh-CN" sz="2400" dirty="0">
                    <a:solidFill>
                      <a:srgbClr val="FF0000"/>
                    </a:solidFill>
                  </a:rPr>
                  <a:t>】</a:t>
                </a:r>
                <a:endParaRPr lang="en-US" altLang="zh-CN" sz="2400" dirty="0">
                  <a:solidFill>
                    <a:srgbClr val="FF0000"/>
                  </a:solidFill>
                </a:endParaRPr>
              </a:p>
              <a:p>
                <a:pPr marL="0" indent="0">
                  <a:buNone/>
                </a:pP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）为了使设备信息不丢失，各通道设计的极限流量至少是：</a:t>
                </a:r>
                <a:endParaRPr lang="zh-CN" altLang="zh-CN" sz="2000" dirty="0">
                  <a:latin typeface="Times New Roman" panose="02020603050405020304" pitchFamily="18" charset="0"/>
                  <a:cs typeface="Times New Roman" panose="02020603050405020304" pitchFamily="18" charset="0"/>
                </a:endParaRPr>
              </a:p>
              <a:p>
                <a:r>
                  <a:rPr lang="zh-CN" altLang="zh-CN" sz="2000" dirty="0">
                    <a:latin typeface="Times New Roman" panose="02020603050405020304" pitchFamily="18" charset="0"/>
                    <a:cs typeface="Times New Roman" panose="02020603050405020304" pitchFamily="18" charset="0"/>
                  </a:rPr>
                  <a:t>字节多路子通道</a:t>
                </a:r>
                <a:r>
                  <a:rPr lang="en-US" altLang="zh-CN" sz="2000" dirty="0">
                    <a:latin typeface="Times New Roman" panose="02020603050405020304" pitchFamily="18" charset="0"/>
                    <a:cs typeface="Times New Roman" panose="02020603050405020304" pitchFamily="18" charset="0"/>
                  </a:rPr>
                  <a:t>A1</a:t>
                </a:r>
                <a:r>
                  <a:rPr lang="zh-CN" altLang="zh-CN" sz="2000" dirty="0">
                    <a:latin typeface="Times New Roman" panose="02020603050405020304" pitchFamily="18" charset="0"/>
                    <a:cs typeface="Times New Roman" panose="02020603050405020304" pitchFamily="18" charset="0"/>
                  </a:rPr>
                  <a:t>：</a:t>
                </a:r>
                <a14:m>
                  <m:oMath xmlns:m="http://schemas.openxmlformats.org/officeDocument/2006/math">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8</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𝑖</m:t>
                            </m:r>
                          </m:sub>
                        </m:sSub>
                      </m:e>
                    </m:nary>
                  </m:oMath>
                </a14:m>
                <a:r>
                  <a:rPr lang="en-US" altLang="zh-CN" sz="2000" dirty="0">
                    <a:latin typeface="Times New Roman" panose="02020603050405020304" pitchFamily="18" charset="0"/>
                    <a:cs typeface="Times New Roman" panose="02020603050405020304" pitchFamily="18" charset="0"/>
                  </a:rPr>
                  <a:t> = 50+35+20+20+50+35+20+20 = 250KB/s</a:t>
                </a:r>
                <a:endParaRPr lang="zh-CN" altLang="zh-CN" sz="2000" dirty="0">
                  <a:latin typeface="Times New Roman" panose="02020603050405020304" pitchFamily="18" charset="0"/>
                  <a:cs typeface="Times New Roman" panose="02020603050405020304" pitchFamily="18" charset="0"/>
                </a:endParaRPr>
              </a:p>
              <a:p>
                <a:r>
                  <a:rPr lang="zh-CN" altLang="zh-CN" sz="2000" dirty="0">
                    <a:latin typeface="Times New Roman" panose="02020603050405020304" pitchFamily="18" charset="0"/>
                    <a:cs typeface="Times New Roman" panose="02020603050405020304" pitchFamily="18" charset="0"/>
                  </a:rPr>
                  <a:t>字节多路子通道</a:t>
                </a:r>
                <a:r>
                  <a:rPr lang="en-US" altLang="zh-CN" sz="2000" dirty="0">
                    <a:latin typeface="Times New Roman" panose="02020603050405020304" pitchFamily="18" charset="0"/>
                    <a:cs typeface="Times New Roman" panose="02020603050405020304" pitchFamily="18" charset="0"/>
                  </a:rPr>
                  <a:t>A2</a:t>
                </a:r>
                <a:r>
                  <a:rPr lang="zh-CN" altLang="zh-CN" sz="2000" dirty="0">
                    <a:latin typeface="Times New Roman" panose="02020603050405020304" pitchFamily="18" charset="0"/>
                    <a:cs typeface="Times New Roman" panose="02020603050405020304" pitchFamily="18" charset="0"/>
                  </a:rPr>
                  <a:t>：</a:t>
                </a:r>
                <a14:m>
                  <m:oMath xmlns:m="http://schemas.openxmlformats.org/officeDocument/2006/math">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8</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𝑖</m:t>
                            </m:r>
                          </m:sub>
                        </m:sSub>
                      </m:e>
                    </m:nary>
                  </m:oMath>
                </a14:m>
                <a:r>
                  <a:rPr lang="en-US" altLang="zh-CN" sz="2000" dirty="0">
                    <a:latin typeface="Times New Roman" panose="02020603050405020304" pitchFamily="18" charset="0"/>
                    <a:cs typeface="Times New Roman" panose="02020603050405020304" pitchFamily="18" charset="0"/>
                  </a:rPr>
                  <a:t> = 50+35+20+20+50+35+20+20 = 250KB/s</a:t>
                </a:r>
                <a:endParaRPr lang="zh-CN"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字节多路通道</a:t>
                </a:r>
                <a:r>
                  <a:rPr lang="en-US" altLang="zh-CN" sz="2000" dirty="0">
                    <a:latin typeface="Times New Roman" panose="02020603050405020304" pitchFamily="18" charset="0"/>
                    <a:cs typeface="Times New Roman" panose="02020603050405020304" pitchFamily="18" charset="0"/>
                  </a:rPr>
                  <a:t>A</a:t>
                </a:r>
                <a:r>
                  <a:rPr lang="zh-CN"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子通道</a:t>
                </a:r>
                <a:r>
                  <a:rPr lang="en-US" altLang="zh-CN" sz="2000" dirty="0">
                    <a:latin typeface="Times New Roman" panose="02020603050405020304" pitchFamily="18" charset="0"/>
                    <a:cs typeface="Times New Roman" panose="02020603050405020304" pitchFamily="18" charset="0"/>
                  </a:rPr>
                  <a:t>A1</a:t>
                </a:r>
                <a:r>
                  <a:rPr lang="zh-CN" altLang="zh-CN" sz="2000" dirty="0">
                    <a:latin typeface="Times New Roman" panose="02020603050405020304" pitchFamily="18" charset="0"/>
                    <a:cs typeface="Times New Roman" panose="02020603050405020304" pitchFamily="18" charset="0"/>
                  </a:rPr>
                  <a:t>流量</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子通道</a:t>
                </a:r>
                <a:r>
                  <a:rPr lang="en-US" altLang="zh-CN" sz="2000" dirty="0">
                    <a:latin typeface="Times New Roman" panose="02020603050405020304" pitchFamily="18" charset="0"/>
                    <a:cs typeface="Times New Roman" panose="02020603050405020304" pitchFamily="18" charset="0"/>
                  </a:rPr>
                  <a:t>A2</a:t>
                </a:r>
                <a:r>
                  <a:rPr lang="zh-CN" altLang="zh-CN" sz="2000" dirty="0">
                    <a:latin typeface="Times New Roman" panose="02020603050405020304" pitchFamily="18" charset="0"/>
                    <a:cs typeface="Times New Roman" panose="02020603050405020304" pitchFamily="18" charset="0"/>
                  </a:rPr>
                  <a:t>流量</a:t>
                </a:r>
                <a:r>
                  <a:rPr lang="en-US" altLang="zh-CN" sz="2000" dirty="0">
                    <a:latin typeface="Times New Roman" panose="02020603050405020304" pitchFamily="18" charset="0"/>
                    <a:cs typeface="Times New Roman" panose="02020603050405020304" pitchFamily="18" charset="0"/>
                  </a:rPr>
                  <a:t> = 250KB/s+250KB/s = 500KB/s</a:t>
                </a:r>
                <a:endParaRPr lang="zh-CN" altLang="zh-CN" sz="2000" dirty="0">
                  <a:latin typeface="Times New Roman" panose="02020603050405020304" pitchFamily="18" charset="0"/>
                  <a:cs typeface="Times New Roman" panose="02020603050405020304" pitchFamily="18" charset="0"/>
                </a:endParaRPr>
              </a:p>
              <a:p>
                <a:r>
                  <a:rPr lang="zh-CN" altLang="zh-CN" sz="2000" dirty="0">
                    <a:latin typeface="Times New Roman" panose="02020603050405020304" pitchFamily="18" charset="0"/>
                    <a:cs typeface="Times New Roman" panose="02020603050405020304" pitchFamily="18" charset="0"/>
                  </a:rPr>
                  <a:t>数据多路通道</a:t>
                </a:r>
                <a:r>
                  <a:rPr lang="en-US" altLang="zh-CN" sz="2000" dirty="0">
                    <a:latin typeface="Times New Roman" panose="02020603050405020304" pitchFamily="18" charset="0"/>
                    <a:cs typeface="Times New Roman" panose="02020603050405020304" pitchFamily="18" charset="0"/>
                  </a:rPr>
                  <a:t>B1</a:t>
                </a:r>
                <a:r>
                  <a:rPr lang="zh-CN" altLang="zh-CN" sz="2000" dirty="0">
                    <a:latin typeface="Times New Roman" panose="02020603050405020304" pitchFamily="18" charset="0"/>
                    <a:cs typeface="Times New Roman" panose="02020603050405020304" pitchFamily="18" charset="0"/>
                  </a:rPr>
                  <a:t>：</a:t>
                </a:r>
                <a14:m>
                  <m:oMath xmlns:m="http://schemas.openxmlformats.org/officeDocument/2006/math">
                    <m:func>
                      <m:funcPr>
                        <m:ctrlPr>
                          <a:rPr lang="zh-CN" altLang="zh-CN" sz="2000" i="1">
                            <a:latin typeface="Cambria Math" panose="02040503050406030204" pitchFamily="18" charset="0"/>
                          </a:rPr>
                        </m:ctrlPr>
                      </m:funcPr>
                      <m:fName>
                        <m:limLow>
                          <m:limLowPr>
                            <m:ctrlPr>
                              <a:rPr lang="zh-CN" altLang="zh-CN" sz="2000" i="1">
                                <a:latin typeface="Cambria Math" panose="02040503050406030204" pitchFamily="18" charset="0"/>
                              </a:rPr>
                            </m:ctrlPr>
                          </m:limLowPr>
                          <m:e>
                            <m:r>
                              <m:rPr>
                                <m:sty m:val="p"/>
                              </m:rPr>
                              <a:rPr lang="en-US" altLang="zh-CN" sz="2000">
                                <a:latin typeface="Cambria Math" panose="02040503050406030204" pitchFamily="18" charset="0"/>
                              </a:rPr>
                              <m:t>max</m:t>
                            </m:r>
                          </m:e>
                          <m:lim>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1</m:t>
                            </m:r>
                          </m:lim>
                        </m:limLow>
                      </m:fName>
                      <m:e>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func>
                  </m:oMath>
                </a14:m>
                <a:r>
                  <a:rPr lang="en-US" altLang="zh-CN" sz="2000" dirty="0">
                    <a:latin typeface="Times New Roman" panose="02020603050405020304" pitchFamily="18" charset="0"/>
                    <a:cs typeface="Times New Roman" panose="02020603050405020304" pitchFamily="18" charset="0"/>
                  </a:rPr>
                  <a:t> = max{500, 450, 350, 250} = 500KB/s</a:t>
                </a:r>
                <a:endParaRPr lang="zh-CN" altLang="zh-CN" sz="2000" dirty="0">
                  <a:latin typeface="Times New Roman" panose="02020603050405020304" pitchFamily="18" charset="0"/>
                  <a:cs typeface="Times New Roman" panose="02020603050405020304" pitchFamily="18" charset="0"/>
                </a:endParaRPr>
              </a:p>
              <a:p>
                <a:r>
                  <a:rPr lang="zh-CN" altLang="zh-CN" sz="2000" dirty="0">
                    <a:latin typeface="Times New Roman" panose="02020603050405020304" pitchFamily="18" charset="0"/>
                    <a:cs typeface="Times New Roman" panose="02020603050405020304" pitchFamily="18" charset="0"/>
                  </a:rPr>
                  <a:t>数据多路通道</a:t>
                </a:r>
                <a:r>
                  <a:rPr lang="en-US" altLang="zh-CN" sz="2000" dirty="0">
                    <a:latin typeface="Times New Roman" panose="02020603050405020304" pitchFamily="18" charset="0"/>
                    <a:cs typeface="Times New Roman" panose="02020603050405020304" pitchFamily="18" charset="0"/>
                  </a:rPr>
                  <a:t>B2</a:t>
                </a:r>
                <a:r>
                  <a:rPr lang="zh-CN" altLang="zh-CN" sz="2000" dirty="0">
                    <a:latin typeface="Times New Roman" panose="02020603050405020304" pitchFamily="18" charset="0"/>
                    <a:cs typeface="Times New Roman" panose="02020603050405020304" pitchFamily="18" charset="0"/>
                  </a:rPr>
                  <a:t>：</a:t>
                </a:r>
                <a14:m>
                  <m:oMath xmlns:m="http://schemas.openxmlformats.org/officeDocument/2006/math">
                    <m:func>
                      <m:funcPr>
                        <m:ctrlPr>
                          <a:rPr lang="zh-CN" altLang="zh-CN" sz="2000" i="1">
                            <a:latin typeface="Cambria Math" panose="02040503050406030204" pitchFamily="18" charset="0"/>
                          </a:rPr>
                        </m:ctrlPr>
                      </m:funcPr>
                      <m:fName>
                        <m:limLow>
                          <m:limLowPr>
                            <m:ctrlPr>
                              <a:rPr lang="zh-CN" altLang="zh-CN" sz="2000" i="1">
                                <a:latin typeface="Cambria Math" panose="02040503050406030204" pitchFamily="18" charset="0"/>
                              </a:rPr>
                            </m:ctrlPr>
                          </m:limLowPr>
                          <m:e>
                            <m:r>
                              <m:rPr>
                                <m:sty m:val="p"/>
                              </m:rPr>
                              <a:rPr lang="en-US" altLang="zh-CN" sz="2000">
                                <a:latin typeface="Cambria Math" panose="02040503050406030204" pitchFamily="18" charset="0"/>
                              </a:rPr>
                              <m:t>max</m:t>
                            </m:r>
                          </m:e>
                          <m:lim>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1</m:t>
                            </m:r>
                          </m:lim>
                        </m:limLow>
                      </m:fName>
                      <m:e>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func>
                  </m:oMath>
                </a14:m>
                <a:r>
                  <a:rPr lang="en-US" altLang="zh-CN" sz="2000" dirty="0">
                    <a:latin typeface="Times New Roman" panose="02020603050405020304" pitchFamily="18" charset="0"/>
                    <a:cs typeface="Times New Roman" panose="02020603050405020304" pitchFamily="18" charset="0"/>
                  </a:rPr>
                  <a:t> = max{500, 450, 350, 250} = 500KB/s</a:t>
                </a:r>
                <a:endParaRPr lang="zh-CN" altLang="zh-CN" sz="2000" dirty="0">
                  <a:latin typeface="Times New Roman" panose="02020603050405020304" pitchFamily="18" charset="0"/>
                  <a:cs typeface="Times New Roman" panose="02020603050405020304" pitchFamily="18" charset="0"/>
                </a:endParaRPr>
              </a:p>
              <a:p>
                <a:r>
                  <a:rPr lang="zh-CN" altLang="zh-CN" sz="2000" dirty="0">
                    <a:latin typeface="Times New Roman" panose="02020603050405020304" pitchFamily="18" charset="0"/>
                    <a:cs typeface="Times New Roman" panose="02020603050405020304" pitchFamily="18" charset="0"/>
                  </a:rPr>
                  <a:t>选择通道</a:t>
                </a:r>
                <a:r>
                  <a:rPr lang="en-US" altLang="zh-CN" sz="2000" dirty="0">
                    <a:latin typeface="Times New Roman" panose="02020603050405020304" pitchFamily="18" charset="0"/>
                    <a:cs typeface="Times New Roman" panose="02020603050405020304" pitchFamily="18" charset="0"/>
                  </a:rPr>
                  <a:t>C</a:t>
                </a:r>
                <a:r>
                  <a:rPr lang="zh-CN" altLang="zh-CN" sz="2000" dirty="0">
                    <a:latin typeface="Times New Roman" panose="02020603050405020304" pitchFamily="18" charset="0"/>
                    <a:cs typeface="Times New Roman" panose="02020603050405020304" pitchFamily="18" charset="0"/>
                  </a:rPr>
                  <a:t>：</a:t>
                </a:r>
                <a14:m>
                  <m:oMath xmlns:m="http://schemas.openxmlformats.org/officeDocument/2006/math">
                    <m:func>
                      <m:funcPr>
                        <m:ctrlPr>
                          <a:rPr lang="zh-CN" altLang="zh-CN" sz="2000" i="1">
                            <a:latin typeface="Cambria Math" panose="02040503050406030204" pitchFamily="18" charset="0"/>
                          </a:rPr>
                        </m:ctrlPr>
                      </m:funcPr>
                      <m:fName>
                        <m:limLow>
                          <m:limLowPr>
                            <m:ctrlPr>
                              <a:rPr lang="zh-CN" altLang="zh-CN" sz="2000" i="1">
                                <a:latin typeface="Cambria Math" panose="02040503050406030204" pitchFamily="18" charset="0"/>
                              </a:rPr>
                            </m:ctrlPr>
                          </m:limLowPr>
                          <m:e>
                            <m:r>
                              <m:rPr>
                                <m:sty m:val="p"/>
                              </m:rPr>
                              <a:rPr lang="en-US" altLang="zh-CN" sz="2000">
                                <a:latin typeface="Cambria Math" panose="02040503050406030204" pitchFamily="18" charset="0"/>
                              </a:rPr>
                              <m:t>max</m:t>
                            </m:r>
                          </m:e>
                          <m:lim>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1</m:t>
                            </m:r>
                          </m:lim>
                        </m:limLow>
                      </m:fName>
                      <m:e>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func>
                  </m:oMath>
                </a14:m>
                <a:r>
                  <a:rPr lang="en-US" altLang="zh-CN" sz="2000" dirty="0">
                    <a:latin typeface="Times New Roman" panose="02020603050405020304" pitchFamily="18" charset="0"/>
                    <a:cs typeface="Times New Roman" panose="02020603050405020304" pitchFamily="18" charset="0"/>
                  </a:rPr>
                  <a:t> = max{500, 450, 350, 250} = 500KB/s</a:t>
                </a:r>
                <a:endParaRPr lang="zh-CN" altLang="zh-CN" sz="2000" dirty="0">
                  <a:latin typeface="Times New Roman" panose="02020603050405020304" pitchFamily="18" charset="0"/>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469900" y="837629"/>
                <a:ext cx="8581736" cy="5858735"/>
              </a:xfrm>
              <a:blipFill rotWithShape="1">
                <a:blip r:embed="rId1"/>
                <a:stretch>
                  <a:fillRect t="-1" r="4" b="5"/>
                </a:stretch>
              </a:blipFill>
            </p:spPr>
            <p:txBody>
              <a:bodyPr/>
              <a:lstStyle/>
              <a:p>
                <a:r>
                  <a:rPr lang="zh-CN" altLang="en-US">
                    <a:noFill/>
                  </a:rPr>
                  <a:t> </a:t>
                </a:r>
              </a:p>
            </p:txBody>
          </p:sp>
        </mc:Fallback>
      </mc:AlternateContent>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7064" y="1514044"/>
            <a:ext cx="4456081" cy="1543192"/>
          </a:xfrm>
          <a:prstGeom prst="rect">
            <a:avLst/>
          </a:prstGeom>
        </p:spPr>
      </p:pic>
      <p:sp>
        <p:nvSpPr>
          <p:cNvPr id="5" name="矩形 4"/>
          <p:cNvSpPr/>
          <p:nvPr/>
        </p:nvSpPr>
        <p:spPr>
          <a:xfrm>
            <a:off x="572005" y="1864153"/>
            <a:ext cx="4105059" cy="707886"/>
          </a:xfrm>
          <a:prstGeom prst="rect">
            <a:avLst/>
          </a:prstGeom>
        </p:spPr>
        <p:txBody>
          <a:bodyPr wrap="square">
            <a:spAutoFit/>
          </a:bodyPr>
          <a:lstStyle/>
          <a:p>
            <a:pPr marL="342900" indent="-342900">
              <a:spcBef>
                <a:spcPct val="20000"/>
              </a:spcBef>
              <a:buClr>
                <a:schemeClr val="tx1"/>
              </a:buClr>
              <a:buFont typeface="Wingdings" panose="05000000000000000000" pitchFamily="2" charset="2"/>
              <a:buChar char="v"/>
            </a:pPr>
            <a:r>
              <a:rPr lang="zh-CN" altLang="en-US" sz="2000" b="1" dirty="0">
                <a:solidFill>
                  <a:schemeClr val="accent1"/>
                </a:solidFill>
                <a:latin typeface="+mn-lt"/>
                <a:ea typeface="+mn-ea"/>
              </a:rPr>
              <a:t>（</a:t>
            </a:r>
            <a:r>
              <a:rPr lang="en-US" altLang="zh-CN" sz="2000" b="1" dirty="0">
                <a:solidFill>
                  <a:schemeClr val="accent1"/>
                </a:solidFill>
                <a:latin typeface="+mn-lt"/>
                <a:ea typeface="+mn-ea"/>
              </a:rPr>
              <a:t>1</a:t>
            </a:r>
            <a:r>
              <a:rPr lang="zh-CN" altLang="en-US" sz="2000" b="1" dirty="0">
                <a:solidFill>
                  <a:schemeClr val="accent1"/>
                </a:solidFill>
                <a:latin typeface="+mn-lt"/>
                <a:ea typeface="+mn-ea"/>
              </a:rPr>
              <a:t>）</a:t>
            </a:r>
            <a:r>
              <a:rPr lang="zh-CN" altLang="zh-CN" sz="2000" b="1" dirty="0">
                <a:solidFill>
                  <a:schemeClr val="accent1"/>
                </a:solidFill>
                <a:latin typeface="+mn-lt"/>
                <a:ea typeface="+mn-ea"/>
              </a:rPr>
              <a:t>分别求出各通道应具有多大设计流量才不丢失信息；</a:t>
            </a:r>
            <a:endParaRPr lang="en-US" altLang="zh-CN" sz="2000" b="1" dirty="0">
              <a:solidFill>
                <a:schemeClr val="accent1"/>
              </a:solidFill>
              <a:latin typeface="+mn-lt"/>
              <a:ea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0428-10 </a:t>
            </a:r>
            <a:r>
              <a:rPr lang="zh-CN" altLang="zh-CN" dirty="0"/>
              <a:t>问题】</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69900" y="837629"/>
                <a:ext cx="8581736" cy="5858735"/>
              </a:xfrm>
            </p:spPr>
            <p:txBody>
              <a:bodyPr/>
              <a:lstStyle/>
              <a:p>
                <a:r>
                  <a:rPr lang="zh-CN" altLang="zh-CN" sz="2000" dirty="0"/>
                  <a:t>通道型</a:t>
                </a:r>
                <a:r>
                  <a:rPr lang="en-US" altLang="zh-CN" sz="2000" dirty="0"/>
                  <a:t>I/O</a:t>
                </a:r>
                <a:r>
                  <a:rPr lang="zh-CN" altLang="zh-CN" sz="2000" dirty="0"/>
                  <a:t>系统由一个字节多路通道</a:t>
                </a:r>
                <a:r>
                  <a:rPr lang="en-US" altLang="zh-CN" sz="2000" dirty="0"/>
                  <a:t>A</a:t>
                </a:r>
                <a:r>
                  <a:rPr lang="zh-CN" altLang="zh-CN" sz="2000" dirty="0"/>
                  <a:t>（其中包括两个子通道</a:t>
                </a:r>
                <a:r>
                  <a:rPr lang="en-US" altLang="zh-CN" sz="2000" dirty="0"/>
                  <a:t>A1</a:t>
                </a:r>
                <a:r>
                  <a:rPr lang="zh-CN" altLang="zh-CN" sz="2000" dirty="0"/>
                  <a:t>和</a:t>
                </a:r>
                <a:r>
                  <a:rPr lang="en-US" altLang="zh-CN" sz="2000" dirty="0"/>
                  <a:t>A2</a:t>
                </a:r>
                <a:r>
                  <a:rPr lang="zh-CN" altLang="zh-CN" sz="2000" dirty="0"/>
                  <a:t>）、两个数组多路通道</a:t>
                </a:r>
                <a:r>
                  <a:rPr lang="en-US" altLang="zh-CN" sz="2000" dirty="0"/>
                  <a:t>B1</a:t>
                </a:r>
                <a:r>
                  <a:rPr lang="zh-CN" altLang="zh-CN" sz="2000" dirty="0"/>
                  <a:t>和</a:t>
                </a:r>
                <a:r>
                  <a:rPr lang="en-US" altLang="zh-CN" sz="2000" dirty="0"/>
                  <a:t>B2</a:t>
                </a:r>
                <a:r>
                  <a:rPr lang="zh-CN" altLang="zh-CN" sz="2000" dirty="0"/>
                  <a:t>及一个选择通道</a:t>
                </a:r>
                <a:r>
                  <a:rPr lang="en-US" altLang="zh-CN" sz="2000" dirty="0"/>
                  <a:t>C</a:t>
                </a:r>
                <a:r>
                  <a:rPr lang="zh-CN" altLang="zh-CN" sz="2000" dirty="0"/>
                  <a:t>构成，各通道所接设备和设备的数据传送速率如表所示。</a:t>
                </a:r>
                <a:endParaRPr lang="en-US" altLang="zh-CN" sz="2000" dirty="0"/>
              </a:p>
              <a:p>
                <a:endParaRPr lang="en-US" altLang="zh-CN" sz="2400" dirty="0"/>
              </a:p>
              <a:p>
                <a:endParaRPr lang="en-US" altLang="zh-CN" sz="2400" dirty="0"/>
              </a:p>
              <a:p>
                <a:pPr marL="0" lvl="0" indent="0">
                  <a:buNone/>
                </a:pPr>
                <a:endParaRPr lang="en-US" altLang="zh-CN" sz="2400" dirty="0">
                  <a:solidFill>
                    <a:srgbClr val="FF0000"/>
                  </a:solidFill>
                </a:endParaRPr>
              </a:p>
              <a:p>
                <a:pPr marL="0" lvl="0" indent="0">
                  <a:buNone/>
                </a:pPr>
                <a:r>
                  <a:rPr lang="en-US" altLang="zh-CN" sz="2400" dirty="0">
                    <a:solidFill>
                      <a:srgbClr val="FF0000"/>
                    </a:solidFill>
                  </a:rPr>
                  <a:t>【</a:t>
                </a:r>
                <a:r>
                  <a:rPr lang="zh-CN" altLang="en-US" sz="2400" dirty="0">
                    <a:solidFill>
                      <a:srgbClr val="FF0000"/>
                    </a:solidFill>
                  </a:rPr>
                  <a:t>解答</a:t>
                </a:r>
                <a:r>
                  <a:rPr lang="en-US" altLang="zh-CN" sz="2400" dirty="0">
                    <a:solidFill>
                      <a:srgbClr val="FF0000"/>
                    </a:solidFill>
                  </a:rPr>
                  <a:t>】</a:t>
                </a:r>
                <a:endParaRPr lang="en-US" altLang="zh-CN" sz="2400" dirty="0">
                  <a:solidFill>
                    <a:srgbClr val="FF0000"/>
                  </a:solidFill>
                </a:endParaRPr>
              </a:p>
              <a:p>
                <a:pPr marL="0" indent="0">
                  <a:buNone/>
                </a:pP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I/O</a:t>
                </a:r>
                <a:r>
                  <a:rPr lang="zh-CN" altLang="zh-CN" dirty="0">
                    <a:latin typeface="Times New Roman" panose="02020603050405020304" pitchFamily="18" charset="0"/>
                    <a:cs typeface="Times New Roman" panose="02020603050405020304" pitchFamily="18" charset="0"/>
                  </a:rPr>
                  <a:t>系统的流量</a:t>
                </a:r>
                <a:r>
                  <a:rPr lang="en-US" altLang="zh-CN" dirty="0">
                    <a:latin typeface="Times New Roman" panose="02020603050405020304" pitchFamily="18" charset="0"/>
                    <a:cs typeface="Times New Roman" panose="02020603050405020304" pitchFamily="18" charset="0"/>
                  </a:rPr>
                  <a:t> =  </a:t>
                </a:r>
                <a14:m>
                  <m:oMath xmlns:m="http://schemas.openxmlformats.org/officeDocument/2006/math">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4</m:t>
                        </m:r>
                      </m:sup>
                      <m:e>
                        <m:r>
                          <a:rPr lang="zh-CN" altLang="zh-CN">
                            <a:latin typeface="Cambria Math" panose="02040503050406030204" pitchFamily="18" charset="0"/>
                          </a:rPr>
                          <m:t>通道</m:t>
                        </m:r>
                        <m:r>
                          <a:rPr lang="en-US" altLang="zh-CN" i="1">
                            <a:latin typeface="Cambria Math" panose="02040503050406030204" pitchFamily="18" charset="0"/>
                          </a:rPr>
                          <m:t>𝑖</m:t>
                        </m:r>
                        <m:r>
                          <a:rPr lang="zh-CN" altLang="zh-CN">
                            <a:latin typeface="Cambria Math" panose="02040503050406030204" pitchFamily="18" charset="0"/>
                          </a:rPr>
                          <m:t>的流量</m:t>
                        </m:r>
                      </m:e>
                    </m:nary>
                  </m:oMath>
                </a14:m>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 500+500+500+500=2000KB/s</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2MB/s</a:t>
                </a:r>
                <a:endParaRPr lang="en-US" altLang="zh-CN" dirty="0">
                  <a:latin typeface="Times New Roman" panose="02020603050405020304" pitchFamily="18" charset="0"/>
                  <a:cs typeface="Times New Roman" panose="02020603050405020304" pitchFamily="18" charset="0"/>
                </a:endParaRPr>
              </a:p>
              <a:p>
                <a:pPr marL="0" indent="0">
                  <a:buNone/>
                </a:pP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当</a:t>
                </a:r>
                <a:r>
                  <a:rPr lang="en-US" altLang="zh-CN" dirty="0">
                    <a:latin typeface="Times New Roman" panose="02020603050405020304" pitchFamily="18" charset="0"/>
                    <a:cs typeface="Times New Roman" panose="02020603050405020304" pitchFamily="18" charset="0"/>
                  </a:rPr>
                  <a:t>I/O</a:t>
                </a:r>
                <a:r>
                  <a:rPr lang="zh-CN" altLang="zh-CN" dirty="0">
                    <a:latin typeface="Times New Roman" panose="02020603050405020304" pitchFamily="18" charset="0"/>
                    <a:cs typeface="Times New Roman" panose="02020603050405020304" pitchFamily="18" charset="0"/>
                  </a:rPr>
                  <a:t>系统流量占主存流量</a:t>
                </a:r>
                <a:r>
                  <a:rPr lang="en-US" altLang="zh-CN" dirty="0">
                    <a:latin typeface="Times New Roman" panose="02020603050405020304" pitchFamily="18" charset="0"/>
                    <a:cs typeface="Times New Roman" panose="02020603050405020304" pitchFamily="18" charset="0"/>
                  </a:rPr>
                  <a:t>1/2</a:t>
                </a:r>
                <a:r>
                  <a:rPr lang="zh-CN" altLang="zh-CN" dirty="0">
                    <a:latin typeface="Times New Roman" panose="02020603050405020304" pitchFamily="18" charset="0"/>
                    <a:cs typeface="Times New Roman" panose="02020603050405020304" pitchFamily="18" charset="0"/>
                  </a:rPr>
                  <a:t>时，可得到主存系统流量为</a:t>
                </a:r>
                <a:r>
                  <a:rPr lang="en-US" altLang="zh-CN" dirty="0">
                    <a:latin typeface="Times New Roman" panose="02020603050405020304" pitchFamily="18" charset="0"/>
                    <a:cs typeface="Times New Roman" panose="02020603050405020304" pitchFamily="18" charset="0"/>
                  </a:rPr>
                  <a:t>2*2MB/s = 4MB/s</a:t>
                </a:r>
                <a:endParaRPr lang="zh-CN" altLang="zh-CN" dirty="0">
                  <a:latin typeface="Times New Roman" panose="02020603050405020304" pitchFamily="18" charset="0"/>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469900" y="837629"/>
                <a:ext cx="8581736" cy="5858735"/>
              </a:xfrm>
              <a:blipFill rotWithShape="1">
                <a:blip r:embed="rId1"/>
                <a:stretch>
                  <a:fillRect t="-1" r="4" b="5"/>
                </a:stretch>
              </a:blipFill>
            </p:spPr>
            <p:txBody>
              <a:bodyPr/>
              <a:lstStyle/>
              <a:p>
                <a:r>
                  <a:rPr lang="zh-CN" altLang="en-US">
                    <a:noFill/>
                  </a:rPr>
                  <a:t> </a:t>
                </a:r>
              </a:p>
            </p:txBody>
          </p:sp>
        </mc:Fallback>
      </mc:AlternateContent>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7064" y="1514044"/>
            <a:ext cx="4456081" cy="1543192"/>
          </a:xfrm>
          <a:prstGeom prst="rect">
            <a:avLst/>
          </a:prstGeom>
        </p:spPr>
      </p:pic>
      <p:sp>
        <p:nvSpPr>
          <p:cNvPr id="5" name="矩形 4"/>
          <p:cNvSpPr/>
          <p:nvPr/>
        </p:nvSpPr>
        <p:spPr>
          <a:xfrm>
            <a:off x="572005" y="1864153"/>
            <a:ext cx="4105059" cy="1015663"/>
          </a:xfrm>
          <a:prstGeom prst="rect">
            <a:avLst/>
          </a:prstGeom>
        </p:spPr>
        <p:txBody>
          <a:bodyPr wrap="square">
            <a:spAutoFit/>
          </a:bodyPr>
          <a:lstStyle/>
          <a:p>
            <a:pPr lvl="0">
              <a:spcBef>
                <a:spcPct val="20000"/>
              </a:spcBef>
              <a:buClr>
                <a:schemeClr val="tx1"/>
              </a:buClr>
            </a:pPr>
            <a:r>
              <a:rPr lang="zh-CN" altLang="en-US" sz="2000" b="1" dirty="0">
                <a:solidFill>
                  <a:schemeClr val="accent1"/>
                </a:solidFill>
                <a:latin typeface="+mn-lt"/>
                <a:ea typeface="+mn-ea"/>
              </a:rPr>
              <a:t>（</a:t>
            </a:r>
            <a:r>
              <a:rPr lang="en-US" altLang="zh-CN" sz="2000" b="1" dirty="0">
                <a:solidFill>
                  <a:schemeClr val="accent1"/>
                </a:solidFill>
                <a:latin typeface="+mn-lt"/>
                <a:ea typeface="+mn-ea"/>
              </a:rPr>
              <a:t>2</a:t>
            </a:r>
            <a:r>
              <a:rPr lang="zh-CN" altLang="en-US" sz="2000" b="1" dirty="0">
                <a:solidFill>
                  <a:schemeClr val="accent1"/>
                </a:solidFill>
                <a:latin typeface="+mn-lt"/>
                <a:ea typeface="+mn-ea"/>
              </a:rPr>
              <a:t>）</a:t>
            </a:r>
            <a:r>
              <a:rPr lang="zh-CN" altLang="zh-CN" sz="2000" b="1" dirty="0">
                <a:solidFill>
                  <a:schemeClr val="accent1"/>
                </a:solidFill>
                <a:latin typeface="+mn-lt"/>
                <a:ea typeface="+mn-ea"/>
              </a:rPr>
              <a:t>设</a:t>
            </a:r>
            <a:r>
              <a:rPr lang="en-US" altLang="zh-CN" sz="2000" b="1" dirty="0">
                <a:solidFill>
                  <a:schemeClr val="accent1"/>
                </a:solidFill>
                <a:latin typeface="+mn-lt"/>
                <a:ea typeface="+mn-ea"/>
              </a:rPr>
              <a:t>I/O</a:t>
            </a:r>
            <a:r>
              <a:rPr lang="zh-CN" altLang="zh-CN" sz="2000" b="1" dirty="0">
                <a:solidFill>
                  <a:schemeClr val="accent1"/>
                </a:solidFill>
                <a:latin typeface="+mn-lt"/>
                <a:ea typeface="+mn-ea"/>
              </a:rPr>
              <a:t>系统流量占主存流量的</a:t>
            </a:r>
            <a:r>
              <a:rPr lang="en-US" altLang="zh-CN" sz="2000" b="1" dirty="0">
                <a:solidFill>
                  <a:schemeClr val="accent1"/>
                </a:solidFill>
                <a:latin typeface="+mn-lt"/>
                <a:ea typeface="+mn-ea"/>
              </a:rPr>
              <a:t>1/2</a:t>
            </a:r>
            <a:r>
              <a:rPr lang="zh-CN" altLang="zh-CN" sz="2000" b="1" dirty="0">
                <a:solidFill>
                  <a:schemeClr val="accent1"/>
                </a:solidFill>
                <a:latin typeface="+mn-lt"/>
                <a:ea typeface="+mn-ea"/>
              </a:rPr>
              <a:t>时才算流量平衡，则主存流量应达到多少？</a:t>
            </a:r>
            <a:endParaRPr lang="zh-CN" altLang="zh-CN" sz="2000" b="1" dirty="0">
              <a:solidFill>
                <a:schemeClr val="accent1"/>
              </a:solidFill>
              <a:latin typeface="+mn-lt"/>
              <a:ea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0430-09 </a:t>
            </a:r>
            <a:r>
              <a:rPr lang="zh-CN" altLang="zh-CN" dirty="0"/>
              <a:t>问题】</a:t>
            </a:r>
            <a:endParaRPr lang="zh-CN" altLang="en-US" dirty="0"/>
          </a:p>
        </p:txBody>
      </p:sp>
      <p:sp>
        <p:nvSpPr>
          <p:cNvPr id="3" name="内容占位符 2"/>
          <p:cNvSpPr>
            <a:spLocks noGrp="1"/>
          </p:cNvSpPr>
          <p:nvPr>
            <p:ph idx="1"/>
          </p:nvPr>
        </p:nvSpPr>
        <p:spPr>
          <a:xfrm>
            <a:off x="354152" y="860302"/>
            <a:ext cx="8613635" cy="5997697"/>
          </a:xfrm>
          <a:solidFill>
            <a:schemeClr val="bg1"/>
          </a:solidFill>
        </p:spPr>
        <p:txBody>
          <a:bodyPr/>
          <a:lstStyle/>
          <a:p>
            <a:r>
              <a:rPr lang="zh-CN" altLang="zh-CN" dirty="0"/>
              <a:t>某虚拟存储器共</a:t>
            </a:r>
            <a:r>
              <a:rPr lang="en-US" altLang="zh-CN" dirty="0"/>
              <a:t>8</a:t>
            </a:r>
            <a:r>
              <a:rPr lang="zh-CN" altLang="zh-CN" dirty="0"/>
              <a:t>个页面，每页为</a:t>
            </a:r>
            <a:r>
              <a:rPr lang="en-US" altLang="zh-CN" dirty="0"/>
              <a:t>1024</a:t>
            </a:r>
            <a:r>
              <a:rPr lang="zh-CN" altLang="zh-CN" dirty="0"/>
              <a:t>个字，实际主存为</a:t>
            </a:r>
            <a:r>
              <a:rPr lang="en-US" altLang="zh-CN" dirty="0"/>
              <a:t>4096</a:t>
            </a:r>
            <a:r>
              <a:rPr lang="zh-CN" altLang="zh-CN" dirty="0"/>
              <a:t>个字，采用页表法进行</a:t>
            </a:r>
            <a:r>
              <a:rPr lang="zh-CN" altLang="en-US" dirty="0"/>
              <a:t>地址</a:t>
            </a:r>
            <a:r>
              <a:rPr lang="zh-CN" altLang="zh-CN" dirty="0"/>
              <a:t>映像。映像表如下表所示。</a:t>
            </a:r>
            <a:endParaRPr lang="zh-CN"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lvl="0" indent="0">
              <a:spcBef>
                <a:spcPts val="1200"/>
              </a:spcBef>
              <a:buNone/>
            </a:pPr>
            <a:r>
              <a:rPr lang="en-US" altLang="zh-CN" dirty="0"/>
              <a:t>(1)</a:t>
            </a:r>
            <a:r>
              <a:rPr lang="zh-CN" altLang="zh-CN" dirty="0"/>
              <a:t>列出会发生页面失效的全部虚页号；</a:t>
            </a:r>
            <a:endParaRPr lang="zh-CN" altLang="zh-CN" dirty="0"/>
          </a:p>
          <a:p>
            <a:pPr marL="0" lvl="0" indent="0">
              <a:buNone/>
            </a:pPr>
            <a:r>
              <a:rPr lang="en-US" altLang="zh-CN" dirty="0"/>
              <a:t>(2)</a:t>
            </a:r>
            <a:r>
              <a:rPr lang="zh-CN" altLang="zh-CN" dirty="0"/>
              <a:t>按以下虚地址计算主存实地址：</a:t>
            </a:r>
            <a:r>
              <a:rPr lang="en-US" altLang="zh-CN" dirty="0"/>
              <a:t>0,3728,1023,1024,2055,7800,4096,6800</a:t>
            </a:r>
            <a:r>
              <a:rPr lang="zh-CN" altLang="zh-CN" dirty="0"/>
              <a:t>。</a:t>
            </a:r>
            <a:endParaRPr lang="zh-CN" altLang="zh-CN"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79882" y="2069717"/>
            <a:ext cx="2930205" cy="3418573"/>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0430-09 </a:t>
            </a:r>
            <a:r>
              <a:rPr lang="zh-CN" altLang="zh-CN" dirty="0"/>
              <a:t>问题】</a:t>
            </a:r>
            <a:endParaRPr lang="zh-CN" altLang="en-US" dirty="0"/>
          </a:p>
        </p:txBody>
      </p:sp>
      <p:sp>
        <p:nvSpPr>
          <p:cNvPr id="3" name="内容占位符 2"/>
          <p:cNvSpPr>
            <a:spLocks noGrp="1"/>
          </p:cNvSpPr>
          <p:nvPr>
            <p:ph idx="1"/>
          </p:nvPr>
        </p:nvSpPr>
        <p:spPr>
          <a:xfrm>
            <a:off x="354153" y="860303"/>
            <a:ext cx="8229600" cy="2137540"/>
          </a:xfrm>
        </p:spPr>
        <p:txBody>
          <a:bodyPr/>
          <a:lstStyle/>
          <a:p>
            <a:r>
              <a:rPr lang="zh-CN" altLang="zh-CN" dirty="0"/>
              <a:t>某虚拟存储器共</a:t>
            </a:r>
            <a:r>
              <a:rPr lang="en-US" altLang="zh-CN" dirty="0"/>
              <a:t>8</a:t>
            </a:r>
            <a:r>
              <a:rPr lang="zh-CN" altLang="zh-CN" dirty="0"/>
              <a:t>个页面，每页为</a:t>
            </a:r>
            <a:r>
              <a:rPr lang="en-US" altLang="zh-CN" dirty="0"/>
              <a:t>1024</a:t>
            </a:r>
            <a:r>
              <a:rPr lang="zh-CN" altLang="zh-CN" dirty="0"/>
              <a:t>个字，实际主存为</a:t>
            </a:r>
            <a:r>
              <a:rPr lang="en-US" altLang="zh-CN" dirty="0"/>
              <a:t>4096</a:t>
            </a:r>
            <a:r>
              <a:rPr lang="zh-CN" altLang="zh-CN" dirty="0"/>
              <a:t>个字，采用页表法进行</a:t>
            </a:r>
            <a:r>
              <a:rPr lang="zh-CN" altLang="en-US" dirty="0"/>
              <a:t>地址</a:t>
            </a:r>
            <a:r>
              <a:rPr lang="zh-CN" altLang="zh-CN" dirty="0"/>
              <a:t>映像。映像表如下表所示。</a:t>
            </a:r>
            <a:endParaRPr lang="zh-CN" altLang="zh-CN" dirty="0"/>
          </a:p>
          <a:p>
            <a:pPr marL="0" lvl="0" indent="0">
              <a:spcBef>
                <a:spcPts val="1200"/>
              </a:spcBef>
              <a:buNone/>
            </a:pPr>
            <a:r>
              <a:rPr lang="en-US" altLang="zh-CN" dirty="0"/>
              <a:t>(1)</a:t>
            </a:r>
            <a:r>
              <a:rPr lang="zh-CN" altLang="zh-CN" dirty="0"/>
              <a:t>列出会发生页面失效的全部虚页号；</a:t>
            </a:r>
            <a:endParaRPr lang="en-US" altLang="zh-CN" dirty="0"/>
          </a:p>
          <a:p>
            <a:pPr marL="0" lvl="0" indent="0">
              <a:spcBef>
                <a:spcPts val="1200"/>
              </a:spcBef>
              <a:buNone/>
            </a:pPr>
            <a:endParaRPr lang="zh-CN" altLang="zh-CN" dirty="0"/>
          </a:p>
        </p:txBody>
      </p:sp>
      <p:sp>
        <p:nvSpPr>
          <p:cNvPr id="5" name="矩形 4"/>
          <p:cNvSpPr/>
          <p:nvPr/>
        </p:nvSpPr>
        <p:spPr>
          <a:xfrm>
            <a:off x="354153" y="3105671"/>
            <a:ext cx="2540642" cy="2400657"/>
          </a:xfrm>
          <a:prstGeom prst="rect">
            <a:avLst/>
          </a:prstGeom>
        </p:spPr>
        <p:txBody>
          <a:bodyPr wrap="square">
            <a:spAutoFit/>
          </a:bodyPr>
          <a:lstStyle/>
          <a:p>
            <a:pPr marL="0" lvl="0" indent="0" algn="just">
              <a:spcBef>
                <a:spcPts val="1200"/>
              </a:spcBef>
              <a:buNone/>
            </a:pPr>
            <a:r>
              <a:rPr lang="en-US" altLang="zh-CN" sz="2800" b="1" dirty="0">
                <a:solidFill>
                  <a:srgbClr val="FF0000"/>
                </a:solidFill>
                <a:latin typeface="+mn-lt"/>
                <a:ea typeface="+mn-ea"/>
              </a:rPr>
              <a:t>【</a:t>
            </a:r>
            <a:r>
              <a:rPr lang="zh-CN" altLang="en-US" sz="2800" b="1" dirty="0">
                <a:solidFill>
                  <a:srgbClr val="FF0000"/>
                </a:solidFill>
                <a:latin typeface="+mn-lt"/>
                <a:ea typeface="+mn-ea"/>
              </a:rPr>
              <a:t>解答</a:t>
            </a:r>
            <a:r>
              <a:rPr lang="en-US" altLang="zh-CN" sz="2800" b="1" dirty="0">
                <a:solidFill>
                  <a:srgbClr val="FF0000"/>
                </a:solidFill>
                <a:latin typeface="+mn-lt"/>
                <a:ea typeface="+mn-ea"/>
              </a:rPr>
              <a:t>】</a:t>
            </a:r>
            <a:endParaRPr lang="en-US" altLang="zh-CN" sz="2800" b="1" dirty="0">
              <a:solidFill>
                <a:srgbClr val="FF0000"/>
              </a:solidFill>
              <a:latin typeface="+mn-lt"/>
              <a:ea typeface="+mn-ea"/>
            </a:endParaRPr>
          </a:p>
          <a:p>
            <a:pPr marL="0" indent="0" algn="just">
              <a:spcBef>
                <a:spcPts val="1200"/>
              </a:spcBef>
              <a:buNone/>
            </a:pPr>
            <a:r>
              <a:rPr lang="zh-CN" altLang="zh-CN" sz="2800" b="1" dirty="0">
                <a:solidFill>
                  <a:schemeClr val="accent1"/>
                </a:solidFill>
                <a:latin typeface="+mn-lt"/>
                <a:ea typeface="+mn-ea"/>
              </a:rPr>
              <a:t>（</a:t>
            </a:r>
            <a:r>
              <a:rPr lang="en-US" altLang="zh-CN" sz="2800" b="1" dirty="0">
                <a:solidFill>
                  <a:schemeClr val="accent1"/>
                </a:solidFill>
                <a:latin typeface="+mn-lt"/>
                <a:ea typeface="+mn-ea"/>
              </a:rPr>
              <a:t>1</a:t>
            </a:r>
            <a:r>
              <a:rPr lang="zh-CN" altLang="zh-CN" sz="2800" b="1" dirty="0">
                <a:solidFill>
                  <a:schemeClr val="accent1"/>
                </a:solidFill>
                <a:latin typeface="+mn-lt"/>
                <a:ea typeface="+mn-ea"/>
              </a:rPr>
              <a:t>）会发生页面失效的全部虚页号：</a:t>
            </a:r>
            <a:r>
              <a:rPr lang="en-US" altLang="zh-CN" sz="2800" b="1" dirty="0">
                <a:solidFill>
                  <a:schemeClr val="accent1"/>
                </a:solidFill>
                <a:latin typeface="+mn-lt"/>
                <a:ea typeface="+mn-ea"/>
              </a:rPr>
              <a:t>2,3,5,7</a:t>
            </a:r>
            <a:endParaRPr lang="zh-CN" altLang="zh-CN" sz="2800" b="1" dirty="0">
              <a:solidFill>
                <a:schemeClr val="accent1"/>
              </a:solidFill>
              <a:latin typeface="+mn-lt"/>
              <a:ea typeface="+mn-ea"/>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70428" y="2897326"/>
            <a:ext cx="4777637" cy="380441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0430-09 </a:t>
            </a:r>
            <a:r>
              <a:rPr lang="zh-CN" altLang="zh-CN" dirty="0"/>
              <a:t>问题】</a:t>
            </a:r>
            <a:endParaRPr lang="zh-CN" altLang="en-US" dirty="0"/>
          </a:p>
        </p:txBody>
      </p:sp>
      <p:sp>
        <p:nvSpPr>
          <p:cNvPr id="3" name="内容占位符 2"/>
          <p:cNvSpPr>
            <a:spLocks noGrp="1"/>
          </p:cNvSpPr>
          <p:nvPr>
            <p:ph idx="1"/>
          </p:nvPr>
        </p:nvSpPr>
        <p:spPr>
          <a:xfrm>
            <a:off x="354152" y="860303"/>
            <a:ext cx="8613635" cy="2635794"/>
          </a:xfrm>
        </p:spPr>
        <p:txBody>
          <a:bodyPr/>
          <a:lstStyle/>
          <a:p>
            <a:r>
              <a:rPr lang="zh-CN" altLang="zh-CN" dirty="0">
                <a:latin typeface="Times New Roman" panose="02020603050405020304" pitchFamily="18" charset="0"/>
                <a:cs typeface="Times New Roman" panose="02020603050405020304" pitchFamily="18" charset="0"/>
              </a:rPr>
              <a:t>某虚拟存储器共</a:t>
            </a:r>
            <a:r>
              <a:rPr lang="en-US" altLang="zh-CN" dirty="0">
                <a:latin typeface="Times New Roman" panose="02020603050405020304" pitchFamily="18" charset="0"/>
                <a:cs typeface="Times New Roman" panose="02020603050405020304" pitchFamily="18" charset="0"/>
              </a:rPr>
              <a:t>8</a:t>
            </a:r>
            <a:r>
              <a:rPr lang="zh-CN" altLang="zh-CN" dirty="0">
                <a:latin typeface="Times New Roman" panose="02020603050405020304" pitchFamily="18" charset="0"/>
                <a:cs typeface="Times New Roman" panose="02020603050405020304" pitchFamily="18" charset="0"/>
              </a:rPr>
              <a:t>个页面，每页为</a:t>
            </a:r>
            <a:r>
              <a:rPr lang="en-US" altLang="zh-CN" dirty="0">
                <a:latin typeface="Times New Roman" panose="02020603050405020304" pitchFamily="18" charset="0"/>
                <a:cs typeface="Times New Roman" panose="02020603050405020304" pitchFamily="18" charset="0"/>
              </a:rPr>
              <a:t>1024</a:t>
            </a:r>
            <a:r>
              <a:rPr lang="zh-CN" altLang="zh-CN" dirty="0">
                <a:latin typeface="Times New Roman" panose="02020603050405020304" pitchFamily="18" charset="0"/>
                <a:cs typeface="Times New Roman" panose="02020603050405020304" pitchFamily="18" charset="0"/>
              </a:rPr>
              <a:t>个字，实际主存为</a:t>
            </a:r>
            <a:r>
              <a:rPr lang="en-US" altLang="zh-CN" dirty="0">
                <a:latin typeface="Times New Roman" panose="02020603050405020304" pitchFamily="18" charset="0"/>
                <a:cs typeface="Times New Roman" panose="02020603050405020304" pitchFamily="18" charset="0"/>
              </a:rPr>
              <a:t>4096</a:t>
            </a:r>
            <a:r>
              <a:rPr lang="zh-CN" altLang="zh-CN" dirty="0">
                <a:latin typeface="Times New Roman" panose="02020603050405020304" pitchFamily="18" charset="0"/>
                <a:cs typeface="Times New Roman" panose="02020603050405020304" pitchFamily="18" charset="0"/>
              </a:rPr>
              <a:t>个字，采用页表法进行</a:t>
            </a:r>
            <a:r>
              <a:rPr lang="zh-CN" altLang="en-US" dirty="0">
                <a:latin typeface="Times New Roman" panose="02020603050405020304" pitchFamily="18" charset="0"/>
                <a:cs typeface="Times New Roman" panose="02020603050405020304" pitchFamily="18" charset="0"/>
              </a:rPr>
              <a:t>地址</a:t>
            </a:r>
            <a:r>
              <a:rPr lang="zh-CN" altLang="zh-CN" dirty="0">
                <a:latin typeface="Times New Roman" panose="02020603050405020304" pitchFamily="18" charset="0"/>
                <a:cs typeface="Times New Roman" panose="02020603050405020304" pitchFamily="18" charset="0"/>
              </a:rPr>
              <a:t>映像。</a:t>
            </a:r>
            <a:r>
              <a:rPr lang="en-US" altLang="zh-CN"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按以下虚地址计算主存实地址：</a:t>
            </a:r>
            <a:r>
              <a:rPr lang="en-US" altLang="zh-CN" dirty="0">
                <a:latin typeface="Times New Roman" panose="02020603050405020304" pitchFamily="18" charset="0"/>
                <a:cs typeface="Times New Roman" panose="02020603050405020304" pitchFamily="18" charset="0"/>
              </a:rPr>
              <a:t>0,3728,1023,1024,2055,7800,4096,6800</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lvl="0" indent="0">
              <a:buNone/>
            </a:pP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解答</a:t>
            </a:r>
            <a:r>
              <a:rPr lang="en-US" altLang="zh-CN" dirty="0">
                <a:solidFill>
                  <a:srgbClr val="FF0000"/>
                </a:solidFill>
                <a:latin typeface="Times New Roman" panose="02020603050405020304" pitchFamily="18" charset="0"/>
                <a:cs typeface="Times New Roman" panose="02020603050405020304" pitchFamily="18" charset="0"/>
              </a:rPr>
              <a:t>】</a:t>
            </a:r>
            <a:endParaRPr lang="zh-CN" altLang="zh-CN" dirty="0">
              <a:solidFill>
                <a:srgbClr val="FF0000"/>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2084" y="3391926"/>
            <a:ext cx="8614169" cy="33619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dirty="0"/>
              <a:t>【 0429-02 </a:t>
            </a:r>
            <a:r>
              <a:rPr lang="zh-CN" altLang="en-US" dirty="0"/>
              <a:t>问题</a:t>
            </a:r>
            <a:r>
              <a:rPr lang="en-US" altLang="zh-CN" dirty="0"/>
              <a:t>】</a:t>
            </a:r>
            <a:endParaRPr lang="zh-CN" altLang="en-US" dirty="0"/>
          </a:p>
        </p:txBody>
      </p:sp>
      <p:sp>
        <p:nvSpPr>
          <p:cNvPr id="3" name="内容占位符 2"/>
          <p:cNvSpPr>
            <a:spLocks noGrp="1"/>
          </p:cNvSpPr>
          <p:nvPr>
            <p:ph idx="1"/>
          </p:nvPr>
        </p:nvSpPr>
        <p:spPr>
          <a:xfrm>
            <a:off x="469900" y="1022350"/>
            <a:ext cx="8674100" cy="2503488"/>
          </a:xfrm>
        </p:spPr>
        <p:txBody>
          <a:bodyPr/>
          <a:lstStyle/>
          <a:p>
            <a:pPr>
              <a:defRPr/>
            </a:pPr>
            <a:r>
              <a:rPr lang="zh-CN" altLang="zh-CN" sz="2000" dirty="0"/>
              <a:t>在某机器阶值</a:t>
            </a:r>
            <a:r>
              <a:rPr lang="en-US" altLang="zh-CN" sz="2000" dirty="0"/>
              <a:t>6</a:t>
            </a:r>
            <a:r>
              <a:rPr lang="zh-CN" altLang="zh-CN" sz="2000" dirty="0"/>
              <a:t>位、尾数</a:t>
            </a:r>
            <a:r>
              <a:rPr lang="en-US" altLang="zh-CN" sz="2000" dirty="0"/>
              <a:t>48</a:t>
            </a:r>
            <a:r>
              <a:rPr lang="zh-CN" altLang="zh-CN" sz="2000" dirty="0"/>
              <a:t>位，阶符和数符不在其内，当尾数分别以</a:t>
            </a:r>
            <a:r>
              <a:rPr lang="en-US" altLang="zh-CN" sz="2000" dirty="0"/>
              <a:t>2</a:t>
            </a:r>
            <a:r>
              <a:rPr lang="zh-CN" altLang="zh-CN" sz="2000" dirty="0"/>
              <a:t>、</a:t>
            </a:r>
            <a:r>
              <a:rPr lang="en-US" altLang="zh-CN" sz="2000" dirty="0"/>
              <a:t>8</a:t>
            </a:r>
            <a:r>
              <a:rPr lang="zh-CN" altLang="zh-CN" sz="2000" dirty="0"/>
              <a:t>、</a:t>
            </a:r>
            <a:r>
              <a:rPr lang="en-US" altLang="zh-CN" sz="2000" dirty="0"/>
              <a:t>16</a:t>
            </a:r>
            <a:r>
              <a:rPr lang="zh-CN" altLang="zh-CN" sz="2000" dirty="0"/>
              <a:t>为基时，在非负阶、正尾数、规格化情况下，求出其最小阶、最大阶、阶的个数、最小尾数、最大尾数值、可表示的最小值和最大值、可表示数的个数。</a:t>
            </a:r>
            <a:endParaRPr lang="en-US" altLang="zh-CN" sz="2000" dirty="0"/>
          </a:p>
          <a:p>
            <a:pPr marL="0" indent="0">
              <a:buFont typeface="Wingdings" panose="05000000000000000000" pitchFamily="2" charset="2"/>
              <a:buNone/>
              <a:defRPr/>
            </a:pPr>
            <a:r>
              <a:rPr lang="en-US" altLang="zh-CN" sz="2000" dirty="0">
                <a:solidFill>
                  <a:srgbClr val="FF0000"/>
                </a:solidFill>
                <a:latin typeface="Times New Roman" panose="02020603050405020304" pitchFamily="18" charset="0"/>
                <a:cs typeface="Times New Roman" panose="02020603050405020304" pitchFamily="18" charset="0"/>
              </a:rPr>
              <a:t>【</a:t>
            </a:r>
            <a:r>
              <a:rPr lang="zh-CN" altLang="en-US" sz="2000" dirty="0">
                <a:solidFill>
                  <a:srgbClr val="FF0000"/>
                </a:solidFill>
                <a:latin typeface="Times New Roman" panose="02020603050405020304" pitchFamily="18" charset="0"/>
                <a:cs typeface="Times New Roman" panose="02020603050405020304" pitchFamily="18" charset="0"/>
              </a:rPr>
              <a:t>解答</a:t>
            </a:r>
            <a:r>
              <a:rPr lang="en-US" altLang="zh-CN" sz="2000" dirty="0">
                <a:solidFill>
                  <a:srgbClr val="FF0000"/>
                </a:solidFill>
                <a:latin typeface="Times New Roman" panose="02020603050405020304" pitchFamily="18" charset="0"/>
                <a:cs typeface="Times New Roman" panose="02020603050405020304" pitchFamily="18" charset="0"/>
              </a:rPr>
              <a:t>】</a:t>
            </a:r>
            <a:endParaRPr lang="en-US" altLang="zh-CN" sz="2000" dirty="0">
              <a:solidFill>
                <a:srgbClr val="FF0000"/>
              </a:solidFill>
              <a:latin typeface="Times New Roman" panose="02020603050405020304" pitchFamily="18" charset="0"/>
              <a:cs typeface="Times New Roman" panose="02020603050405020304" pitchFamily="18" charset="0"/>
            </a:endParaRPr>
          </a:p>
          <a:p>
            <a:pPr>
              <a:defRPr/>
            </a:pPr>
            <a:r>
              <a:rPr lang="en-US" altLang="zh-CN" sz="2000" dirty="0"/>
              <a:t>p=6</a:t>
            </a:r>
            <a:r>
              <a:rPr lang="zh-CN" altLang="zh-CN" sz="2000" dirty="0"/>
              <a:t>，</a:t>
            </a:r>
            <a:r>
              <a:rPr lang="en-US" altLang="zh-CN" sz="2000" dirty="0"/>
              <a:t>m=48</a:t>
            </a:r>
            <a:r>
              <a:rPr lang="zh-CN" altLang="zh-CN" sz="2000" dirty="0"/>
              <a:t>时，在非负阶、规格化、正尾数的情况下，</a:t>
            </a:r>
            <a:r>
              <a:rPr lang="en-US" altLang="zh-CN" sz="2000" dirty="0" err="1"/>
              <a:t>r</a:t>
            </a:r>
            <a:r>
              <a:rPr lang="en-US" altLang="zh-CN" sz="2000" baseline="-25000" dirty="0" err="1"/>
              <a:t>m</a:t>
            </a:r>
            <a:r>
              <a:rPr lang="en-US" altLang="zh-CN" sz="2000" dirty="0"/>
              <a:t>=2</a:t>
            </a:r>
            <a:r>
              <a:rPr lang="zh-CN" altLang="zh-CN" sz="2000" dirty="0"/>
              <a:t>，</a:t>
            </a:r>
            <a:r>
              <a:rPr lang="en-US" altLang="zh-CN" sz="2000" dirty="0"/>
              <a:t>8</a:t>
            </a:r>
            <a:r>
              <a:rPr lang="zh-CN" altLang="zh-CN" sz="2000" dirty="0"/>
              <a:t>，</a:t>
            </a:r>
            <a:r>
              <a:rPr lang="en-US" altLang="zh-CN" sz="2000" dirty="0"/>
              <a:t>16</a:t>
            </a:r>
            <a:r>
              <a:rPr lang="zh-CN" altLang="zh-CN" sz="2000" dirty="0"/>
              <a:t>的各个参数的计算结果如下表所示。</a:t>
            </a:r>
            <a:endParaRPr lang="zh-CN" altLang="zh-CN" sz="2000" dirty="0"/>
          </a:p>
          <a:p>
            <a:pPr marL="0" indent="0">
              <a:buFont typeface="Wingdings" panose="05000000000000000000" pitchFamily="2" charset="2"/>
              <a:buNone/>
              <a:defRPr/>
            </a:pPr>
            <a:endParaRPr lang="en-US" altLang="zh-CN" dirty="0">
              <a:latin typeface="Times New Roman" panose="02020603050405020304" pitchFamily="18" charset="0"/>
              <a:cs typeface="Times New Roman" panose="02020603050405020304" pitchFamily="18" charset="0"/>
            </a:endParaRPr>
          </a:p>
          <a:p>
            <a:pPr>
              <a:defRPr/>
            </a:pPr>
            <a:endParaRPr lang="zh-CN" altLang="en-US" dirty="0">
              <a:latin typeface="Times New Roman" panose="02020603050405020304" pitchFamily="18" charset="0"/>
              <a:cs typeface="Times New Roman" panose="02020603050405020304" pitchFamily="18" charset="0"/>
            </a:endParaRPr>
          </a:p>
        </p:txBody>
      </p:sp>
      <p:pic>
        <p:nvPicPr>
          <p:cNvPr id="19460" name="图片 3" descr="C:\Users\Administrator\AppData\Roaming\Tencent\Users\44092883\QQ\WinTemp\RichOle\O%$9VJHX}9CRE65N7~NPF56.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0550" y="3392488"/>
            <a:ext cx="8377238" cy="3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0430-09 </a:t>
            </a:r>
            <a:r>
              <a:rPr lang="zh-CN" altLang="zh-CN" dirty="0"/>
              <a:t>问题】</a:t>
            </a:r>
            <a:endParaRPr lang="zh-CN" altLang="en-US" dirty="0"/>
          </a:p>
        </p:txBody>
      </p:sp>
      <p:sp>
        <p:nvSpPr>
          <p:cNvPr id="3" name="内容占位符 2"/>
          <p:cNvSpPr>
            <a:spLocks noGrp="1"/>
          </p:cNvSpPr>
          <p:nvPr>
            <p:ph idx="1"/>
          </p:nvPr>
        </p:nvSpPr>
        <p:spPr>
          <a:xfrm>
            <a:off x="354152" y="860303"/>
            <a:ext cx="8613635" cy="2635794"/>
          </a:xfrm>
        </p:spPr>
        <p:txBody>
          <a:bodyPr/>
          <a:lstStyle/>
          <a:p>
            <a:r>
              <a:rPr lang="zh-CN" altLang="zh-CN" dirty="0">
                <a:latin typeface="Times New Roman" panose="02020603050405020304" pitchFamily="18" charset="0"/>
                <a:cs typeface="Times New Roman" panose="02020603050405020304" pitchFamily="18" charset="0"/>
              </a:rPr>
              <a:t>某虚拟存储器共</a:t>
            </a:r>
            <a:r>
              <a:rPr lang="en-US" altLang="zh-CN" dirty="0">
                <a:latin typeface="Times New Roman" panose="02020603050405020304" pitchFamily="18" charset="0"/>
                <a:cs typeface="Times New Roman" panose="02020603050405020304" pitchFamily="18" charset="0"/>
              </a:rPr>
              <a:t>8</a:t>
            </a:r>
            <a:r>
              <a:rPr lang="zh-CN" altLang="zh-CN" dirty="0">
                <a:latin typeface="Times New Roman" panose="02020603050405020304" pitchFamily="18" charset="0"/>
                <a:cs typeface="Times New Roman" panose="02020603050405020304" pitchFamily="18" charset="0"/>
              </a:rPr>
              <a:t>个页面，每页为</a:t>
            </a:r>
            <a:r>
              <a:rPr lang="en-US" altLang="zh-CN" dirty="0">
                <a:latin typeface="Times New Roman" panose="02020603050405020304" pitchFamily="18" charset="0"/>
                <a:cs typeface="Times New Roman" panose="02020603050405020304" pitchFamily="18" charset="0"/>
              </a:rPr>
              <a:t>1024</a:t>
            </a:r>
            <a:r>
              <a:rPr lang="zh-CN" altLang="zh-CN" dirty="0">
                <a:latin typeface="Times New Roman" panose="02020603050405020304" pitchFamily="18" charset="0"/>
                <a:cs typeface="Times New Roman" panose="02020603050405020304" pitchFamily="18" charset="0"/>
              </a:rPr>
              <a:t>个字，实际主存为</a:t>
            </a:r>
            <a:r>
              <a:rPr lang="en-US" altLang="zh-CN" dirty="0">
                <a:latin typeface="Times New Roman" panose="02020603050405020304" pitchFamily="18" charset="0"/>
                <a:cs typeface="Times New Roman" panose="02020603050405020304" pitchFamily="18" charset="0"/>
              </a:rPr>
              <a:t>4096</a:t>
            </a:r>
            <a:r>
              <a:rPr lang="zh-CN" altLang="zh-CN" dirty="0">
                <a:latin typeface="Times New Roman" panose="02020603050405020304" pitchFamily="18" charset="0"/>
                <a:cs typeface="Times New Roman" panose="02020603050405020304" pitchFamily="18" charset="0"/>
              </a:rPr>
              <a:t>个字，采用页表法进行</a:t>
            </a:r>
            <a:r>
              <a:rPr lang="zh-CN" altLang="en-US" dirty="0">
                <a:latin typeface="Times New Roman" panose="02020603050405020304" pitchFamily="18" charset="0"/>
                <a:cs typeface="Times New Roman" panose="02020603050405020304" pitchFamily="18" charset="0"/>
              </a:rPr>
              <a:t>地址</a:t>
            </a:r>
            <a:r>
              <a:rPr lang="zh-CN" altLang="zh-CN" dirty="0">
                <a:latin typeface="Times New Roman" panose="02020603050405020304" pitchFamily="18" charset="0"/>
                <a:cs typeface="Times New Roman" panose="02020603050405020304" pitchFamily="18" charset="0"/>
              </a:rPr>
              <a:t>映像。</a:t>
            </a:r>
            <a:r>
              <a:rPr lang="en-US" altLang="zh-CN"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按以下虚地址计算主存实地址：</a:t>
            </a:r>
            <a:r>
              <a:rPr lang="en-US" altLang="zh-CN" dirty="0">
                <a:latin typeface="Times New Roman" panose="02020603050405020304" pitchFamily="18" charset="0"/>
                <a:cs typeface="Times New Roman" panose="02020603050405020304" pitchFamily="18" charset="0"/>
              </a:rPr>
              <a:t>0,3728,1023,1024,2055,7800,4096,6800</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lvl="0" indent="0">
              <a:buNone/>
            </a:pP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解答</a:t>
            </a:r>
            <a:r>
              <a:rPr lang="en-US" altLang="zh-CN" dirty="0">
                <a:solidFill>
                  <a:srgbClr val="FF0000"/>
                </a:solidFill>
                <a:latin typeface="Times New Roman" panose="02020603050405020304" pitchFamily="18" charset="0"/>
                <a:cs typeface="Times New Roman" panose="02020603050405020304" pitchFamily="18" charset="0"/>
              </a:rPr>
              <a:t>】</a:t>
            </a:r>
            <a:endParaRPr lang="zh-CN" altLang="zh-CN"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96916" y="4491167"/>
            <a:ext cx="8870871" cy="2308324"/>
          </a:xfrm>
          <a:prstGeom prst="rect">
            <a:avLst/>
          </a:prstGeom>
          <a:solidFill>
            <a:schemeClr val="bg1"/>
          </a:solidFill>
        </p:spPr>
        <p:txBody>
          <a:bodyPr wrap="square">
            <a:spAutoFit/>
          </a:bodyPr>
          <a:lstStyle/>
          <a:p>
            <a:pPr algn="just">
              <a:spcAft>
                <a:spcPts val="0"/>
              </a:spcAft>
            </a:pPr>
            <a:r>
              <a:rPr lang="zh-CN" altLang="zh-CN" b="1" dirty="0">
                <a:solidFill>
                  <a:srgbClr val="FF0000"/>
                </a:solidFill>
                <a:ea typeface="+mn-ea"/>
                <a:cs typeface="Times New Roman" panose="02020603050405020304" pitchFamily="18" charset="0"/>
              </a:rPr>
              <a:t>解析：</a:t>
            </a:r>
            <a:endParaRPr lang="zh-CN" altLang="zh-CN" b="1" dirty="0">
              <a:solidFill>
                <a:srgbClr val="FF0000"/>
              </a:solidFill>
              <a:ea typeface="+mn-ea"/>
              <a:cs typeface="Times New Roman" panose="02020603050405020304" pitchFamily="18" charset="0"/>
            </a:endParaRPr>
          </a:p>
          <a:p>
            <a:pPr marL="342900" lvl="0" indent="-342900" algn="just">
              <a:spcAft>
                <a:spcPts val="0"/>
              </a:spcAft>
              <a:buFont typeface="+mj-lt"/>
              <a:buAutoNum type="arabicParenBoth"/>
            </a:pPr>
            <a:r>
              <a:rPr lang="zh-CN" altLang="zh-CN" b="1" dirty="0">
                <a:solidFill>
                  <a:schemeClr val="accent1"/>
                </a:solidFill>
                <a:ea typeface="+mn-ea"/>
                <a:cs typeface="Times New Roman" panose="02020603050405020304" pitchFamily="18" charset="0"/>
              </a:rPr>
              <a:t>计算虚地址所在虚页号和页内位移，虚地址</a:t>
            </a:r>
            <a:r>
              <a:rPr lang="en-US" altLang="zh-CN" b="1" dirty="0">
                <a:solidFill>
                  <a:schemeClr val="accent1"/>
                </a:solidFill>
                <a:ea typeface="+mn-ea"/>
                <a:cs typeface="Times New Roman" panose="02020603050405020304" pitchFamily="18" charset="0"/>
              </a:rPr>
              <a:t>=</a:t>
            </a:r>
            <a:r>
              <a:rPr lang="zh-CN" altLang="zh-CN" b="1" dirty="0">
                <a:solidFill>
                  <a:schemeClr val="accent1"/>
                </a:solidFill>
                <a:ea typeface="+mn-ea"/>
                <a:cs typeface="Times New Roman" panose="02020603050405020304" pitchFamily="18" charset="0"/>
              </a:rPr>
              <a:t>虚页号</a:t>
            </a:r>
            <a:r>
              <a:rPr lang="en-US" altLang="zh-CN" b="1" dirty="0">
                <a:solidFill>
                  <a:schemeClr val="accent1"/>
                </a:solidFill>
                <a:ea typeface="+mn-ea"/>
                <a:cs typeface="Times New Roman" panose="02020603050405020304" pitchFamily="18" charset="0"/>
              </a:rPr>
              <a:t>*1024+</a:t>
            </a:r>
            <a:r>
              <a:rPr lang="zh-CN" altLang="zh-CN" b="1" dirty="0">
                <a:solidFill>
                  <a:schemeClr val="accent1"/>
                </a:solidFill>
                <a:ea typeface="+mn-ea"/>
                <a:cs typeface="Times New Roman" panose="02020603050405020304" pitchFamily="18" charset="0"/>
              </a:rPr>
              <a:t>页内位移，例如</a:t>
            </a:r>
            <a:r>
              <a:rPr lang="en-US" altLang="zh-CN" b="1" dirty="0">
                <a:solidFill>
                  <a:schemeClr val="accent1"/>
                </a:solidFill>
                <a:ea typeface="+mn-ea"/>
                <a:cs typeface="Times New Roman" panose="02020603050405020304" pitchFamily="18" charset="0"/>
              </a:rPr>
              <a:t>6800=6*1024+656</a:t>
            </a:r>
            <a:r>
              <a:rPr lang="zh-CN" altLang="zh-CN" b="1" dirty="0">
                <a:solidFill>
                  <a:schemeClr val="accent1"/>
                </a:solidFill>
                <a:ea typeface="+mn-ea"/>
                <a:cs typeface="Times New Roman" panose="02020603050405020304" pitchFamily="18" charset="0"/>
              </a:rPr>
              <a:t>，所以虚地址</a:t>
            </a:r>
            <a:r>
              <a:rPr lang="en-US" altLang="zh-CN" b="1" dirty="0">
                <a:solidFill>
                  <a:schemeClr val="accent1"/>
                </a:solidFill>
                <a:ea typeface="+mn-ea"/>
                <a:cs typeface="Times New Roman" panose="02020603050405020304" pitchFamily="18" charset="0"/>
              </a:rPr>
              <a:t>6800</a:t>
            </a:r>
            <a:r>
              <a:rPr lang="zh-CN" altLang="zh-CN" b="1" dirty="0">
                <a:solidFill>
                  <a:schemeClr val="accent1"/>
                </a:solidFill>
                <a:ea typeface="+mn-ea"/>
                <a:cs typeface="Times New Roman" panose="02020603050405020304" pitchFamily="18" charset="0"/>
              </a:rPr>
              <a:t>虚页号是</a:t>
            </a:r>
            <a:r>
              <a:rPr lang="en-US" altLang="zh-CN" b="1" dirty="0">
                <a:solidFill>
                  <a:schemeClr val="accent1"/>
                </a:solidFill>
                <a:ea typeface="+mn-ea"/>
                <a:cs typeface="Times New Roman" panose="02020603050405020304" pitchFamily="18" charset="0"/>
              </a:rPr>
              <a:t>6</a:t>
            </a:r>
            <a:r>
              <a:rPr lang="zh-CN" altLang="zh-CN" b="1" dirty="0">
                <a:solidFill>
                  <a:schemeClr val="accent1"/>
                </a:solidFill>
                <a:ea typeface="+mn-ea"/>
                <a:cs typeface="Times New Roman" panose="02020603050405020304" pitchFamily="18" charset="0"/>
              </a:rPr>
              <a:t>，页内位移是</a:t>
            </a:r>
            <a:r>
              <a:rPr lang="en-US" altLang="zh-CN" b="1" dirty="0">
                <a:solidFill>
                  <a:schemeClr val="accent1"/>
                </a:solidFill>
                <a:ea typeface="+mn-ea"/>
                <a:cs typeface="Times New Roman" panose="02020603050405020304" pitchFamily="18" charset="0"/>
              </a:rPr>
              <a:t>656</a:t>
            </a:r>
            <a:r>
              <a:rPr lang="zh-CN" altLang="zh-CN" b="1" dirty="0">
                <a:solidFill>
                  <a:schemeClr val="accent1"/>
                </a:solidFill>
                <a:ea typeface="+mn-ea"/>
                <a:cs typeface="Times New Roman" panose="02020603050405020304" pitchFamily="18" charset="0"/>
              </a:rPr>
              <a:t>；</a:t>
            </a:r>
            <a:endParaRPr lang="zh-CN" altLang="zh-CN" b="1" dirty="0">
              <a:solidFill>
                <a:schemeClr val="accent1"/>
              </a:solidFill>
              <a:ea typeface="+mn-ea"/>
              <a:cs typeface="Times New Roman" panose="02020603050405020304" pitchFamily="18" charset="0"/>
            </a:endParaRPr>
          </a:p>
          <a:p>
            <a:pPr marL="342900" lvl="0" indent="-342900" algn="just">
              <a:spcAft>
                <a:spcPts val="0"/>
              </a:spcAft>
              <a:buFont typeface="+mj-lt"/>
              <a:buAutoNum type="arabicParenBoth"/>
            </a:pPr>
            <a:r>
              <a:rPr lang="zh-CN" altLang="zh-CN" b="1" dirty="0">
                <a:solidFill>
                  <a:schemeClr val="accent1"/>
                </a:solidFill>
                <a:ea typeface="+mn-ea"/>
                <a:cs typeface="Times New Roman" panose="02020603050405020304" pitchFamily="18" charset="0"/>
              </a:rPr>
              <a:t>对照地址映像表，查找虚页号对应的实页号，以及装入位，例如虚地址</a:t>
            </a:r>
            <a:r>
              <a:rPr lang="en-US" altLang="zh-CN" b="1" dirty="0">
                <a:solidFill>
                  <a:schemeClr val="accent1"/>
                </a:solidFill>
                <a:ea typeface="+mn-ea"/>
                <a:cs typeface="Times New Roman" panose="02020603050405020304" pitchFamily="18" charset="0"/>
              </a:rPr>
              <a:t>6800</a:t>
            </a:r>
            <a:r>
              <a:rPr lang="zh-CN" altLang="zh-CN" b="1" dirty="0">
                <a:solidFill>
                  <a:schemeClr val="accent1"/>
                </a:solidFill>
                <a:ea typeface="+mn-ea"/>
                <a:cs typeface="Times New Roman" panose="02020603050405020304" pitchFamily="18" charset="0"/>
              </a:rPr>
              <a:t>所在第</a:t>
            </a:r>
            <a:r>
              <a:rPr lang="en-US" altLang="zh-CN" b="1" dirty="0">
                <a:solidFill>
                  <a:schemeClr val="accent1"/>
                </a:solidFill>
                <a:ea typeface="+mn-ea"/>
                <a:cs typeface="Times New Roman" panose="02020603050405020304" pitchFamily="18" charset="0"/>
              </a:rPr>
              <a:t>6</a:t>
            </a:r>
            <a:r>
              <a:rPr lang="zh-CN" altLang="zh-CN" b="1" dirty="0">
                <a:solidFill>
                  <a:schemeClr val="accent1"/>
                </a:solidFill>
                <a:ea typeface="+mn-ea"/>
                <a:cs typeface="Times New Roman" panose="02020603050405020304" pitchFamily="18" charset="0"/>
              </a:rPr>
              <a:t>虚页，地址映像表中第</a:t>
            </a:r>
            <a:r>
              <a:rPr lang="en-US" altLang="zh-CN" b="1" dirty="0">
                <a:solidFill>
                  <a:schemeClr val="accent1"/>
                </a:solidFill>
                <a:ea typeface="+mn-ea"/>
                <a:cs typeface="Times New Roman" panose="02020603050405020304" pitchFamily="18" charset="0"/>
              </a:rPr>
              <a:t>6</a:t>
            </a:r>
            <a:r>
              <a:rPr lang="zh-CN" altLang="zh-CN" b="1" dirty="0">
                <a:solidFill>
                  <a:schemeClr val="accent1"/>
                </a:solidFill>
                <a:ea typeface="+mn-ea"/>
                <a:cs typeface="Times New Roman" panose="02020603050405020304" pitchFamily="18" charset="0"/>
              </a:rPr>
              <a:t>虚页对应第</a:t>
            </a:r>
            <a:r>
              <a:rPr lang="en-US" altLang="zh-CN" b="1" dirty="0">
                <a:solidFill>
                  <a:schemeClr val="accent1"/>
                </a:solidFill>
                <a:ea typeface="+mn-ea"/>
                <a:cs typeface="Times New Roman" panose="02020603050405020304" pitchFamily="18" charset="0"/>
              </a:rPr>
              <a:t>0</a:t>
            </a:r>
            <a:r>
              <a:rPr lang="zh-CN" altLang="zh-CN" b="1" dirty="0">
                <a:solidFill>
                  <a:schemeClr val="accent1"/>
                </a:solidFill>
                <a:ea typeface="+mn-ea"/>
                <a:cs typeface="Times New Roman" panose="02020603050405020304" pitchFamily="18" charset="0"/>
              </a:rPr>
              <a:t>实页号，装入位是</a:t>
            </a:r>
            <a:r>
              <a:rPr lang="en-US" altLang="zh-CN" b="1" dirty="0">
                <a:solidFill>
                  <a:schemeClr val="accent1"/>
                </a:solidFill>
                <a:ea typeface="+mn-ea"/>
                <a:cs typeface="Times New Roman" panose="02020603050405020304" pitchFamily="18" charset="0"/>
              </a:rPr>
              <a:t>1</a:t>
            </a:r>
            <a:r>
              <a:rPr lang="zh-CN" altLang="zh-CN" b="1" dirty="0">
                <a:solidFill>
                  <a:schemeClr val="accent1"/>
                </a:solidFill>
                <a:ea typeface="+mn-ea"/>
                <a:cs typeface="Times New Roman" panose="02020603050405020304" pitchFamily="18" charset="0"/>
              </a:rPr>
              <a:t>；</a:t>
            </a:r>
            <a:endParaRPr lang="zh-CN" altLang="zh-CN" b="1" dirty="0">
              <a:solidFill>
                <a:schemeClr val="accent1"/>
              </a:solidFill>
              <a:ea typeface="+mn-ea"/>
              <a:cs typeface="Times New Roman" panose="02020603050405020304" pitchFamily="18" charset="0"/>
            </a:endParaRPr>
          </a:p>
          <a:p>
            <a:pPr marL="342900" lvl="0" indent="-342900" algn="just">
              <a:spcAft>
                <a:spcPts val="0"/>
              </a:spcAft>
              <a:buFont typeface="+mj-lt"/>
              <a:buAutoNum type="arabicParenBoth"/>
            </a:pPr>
            <a:r>
              <a:rPr lang="zh-CN" altLang="zh-CN" b="1" dirty="0">
                <a:solidFill>
                  <a:schemeClr val="accent1"/>
                </a:solidFill>
                <a:ea typeface="+mn-ea"/>
                <a:cs typeface="Times New Roman" panose="02020603050405020304" pitchFamily="18" charset="0"/>
              </a:rPr>
              <a:t>实页和虚页一样大小，虚页内的页内位移等于实页的页内位移，例如虚地址</a:t>
            </a:r>
            <a:r>
              <a:rPr lang="en-US" altLang="zh-CN" b="1" dirty="0">
                <a:solidFill>
                  <a:schemeClr val="accent1"/>
                </a:solidFill>
                <a:ea typeface="+mn-ea"/>
                <a:cs typeface="Times New Roman" panose="02020603050405020304" pitchFamily="18" charset="0"/>
              </a:rPr>
              <a:t>6800</a:t>
            </a:r>
            <a:r>
              <a:rPr lang="zh-CN" altLang="zh-CN" b="1" dirty="0">
                <a:solidFill>
                  <a:schemeClr val="accent1"/>
                </a:solidFill>
                <a:ea typeface="+mn-ea"/>
                <a:cs typeface="Times New Roman" panose="02020603050405020304" pitchFamily="18" charset="0"/>
              </a:rPr>
              <a:t>，对应的第</a:t>
            </a:r>
            <a:r>
              <a:rPr lang="en-US" altLang="zh-CN" b="1" dirty="0">
                <a:solidFill>
                  <a:schemeClr val="accent1"/>
                </a:solidFill>
                <a:ea typeface="+mn-ea"/>
                <a:cs typeface="Times New Roman" panose="02020603050405020304" pitchFamily="18" charset="0"/>
              </a:rPr>
              <a:t>0</a:t>
            </a:r>
            <a:r>
              <a:rPr lang="zh-CN" altLang="zh-CN" b="1" dirty="0">
                <a:solidFill>
                  <a:schemeClr val="accent1"/>
                </a:solidFill>
                <a:ea typeface="+mn-ea"/>
                <a:cs typeface="Times New Roman" panose="02020603050405020304" pitchFamily="18" charset="0"/>
              </a:rPr>
              <a:t>实页号，页内位移</a:t>
            </a:r>
            <a:r>
              <a:rPr lang="en-US" altLang="zh-CN" b="1" dirty="0">
                <a:solidFill>
                  <a:schemeClr val="accent1"/>
                </a:solidFill>
                <a:ea typeface="+mn-ea"/>
                <a:cs typeface="Times New Roman" panose="02020603050405020304" pitchFamily="18" charset="0"/>
              </a:rPr>
              <a:t>656</a:t>
            </a:r>
            <a:r>
              <a:rPr lang="zh-CN" altLang="zh-CN" b="1" dirty="0">
                <a:solidFill>
                  <a:schemeClr val="accent1"/>
                </a:solidFill>
                <a:ea typeface="+mn-ea"/>
                <a:cs typeface="Times New Roman" panose="02020603050405020304" pitchFamily="18" charset="0"/>
              </a:rPr>
              <a:t>；</a:t>
            </a:r>
            <a:endParaRPr lang="zh-CN" altLang="zh-CN" b="1" dirty="0">
              <a:solidFill>
                <a:schemeClr val="accent1"/>
              </a:solidFill>
              <a:ea typeface="+mn-ea"/>
              <a:cs typeface="Times New Roman" panose="02020603050405020304" pitchFamily="18" charset="0"/>
            </a:endParaRPr>
          </a:p>
          <a:p>
            <a:pPr marL="342900" lvl="0" indent="-342900" algn="just">
              <a:spcAft>
                <a:spcPts val="0"/>
              </a:spcAft>
              <a:buFont typeface="+mj-lt"/>
              <a:buAutoNum type="arabicParenBoth"/>
            </a:pPr>
            <a:r>
              <a:rPr lang="zh-CN" altLang="zh-CN" b="1" dirty="0">
                <a:solidFill>
                  <a:schemeClr val="accent1"/>
                </a:solidFill>
                <a:ea typeface="+mn-ea"/>
                <a:cs typeface="Times New Roman" panose="02020603050405020304" pitchFamily="18" charset="0"/>
              </a:rPr>
              <a:t>实地址</a:t>
            </a:r>
            <a:r>
              <a:rPr lang="en-US" altLang="zh-CN" b="1" dirty="0">
                <a:solidFill>
                  <a:schemeClr val="accent1"/>
                </a:solidFill>
                <a:ea typeface="+mn-ea"/>
                <a:cs typeface="Times New Roman" panose="02020603050405020304" pitchFamily="18" charset="0"/>
              </a:rPr>
              <a:t>=</a:t>
            </a:r>
            <a:r>
              <a:rPr lang="zh-CN" altLang="zh-CN" b="1" dirty="0">
                <a:solidFill>
                  <a:schemeClr val="accent1"/>
                </a:solidFill>
                <a:ea typeface="+mn-ea"/>
                <a:cs typeface="Times New Roman" panose="02020603050405020304" pitchFamily="18" charset="0"/>
              </a:rPr>
              <a:t>实页号</a:t>
            </a:r>
            <a:r>
              <a:rPr lang="en-US" altLang="zh-CN" b="1" dirty="0">
                <a:solidFill>
                  <a:schemeClr val="accent1"/>
                </a:solidFill>
                <a:ea typeface="+mn-ea"/>
                <a:cs typeface="Times New Roman" panose="02020603050405020304" pitchFamily="18" charset="0"/>
              </a:rPr>
              <a:t>*1024+</a:t>
            </a:r>
            <a:r>
              <a:rPr lang="zh-CN" altLang="zh-CN" b="1" dirty="0">
                <a:solidFill>
                  <a:schemeClr val="accent1"/>
                </a:solidFill>
                <a:ea typeface="+mn-ea"/>
                <a:cs typeface="Times New Roman" panose="02020603050405020304" pitchFamily="18" charset="0"/>
              </a:rPr>
              <a:t>页内位移，例如虚地址</a:t>
            </a:r>
            <a:r>
              <a:rPr lang="en-US" altLang="zh-CN" b="1" dirty="0">
                <a:solidFill>
                  <a:schemeClr val="accent1"/>
                </a:solidFill>
                <a:ea typeface="+mn-ea"/>
                <a:cs typeface="Times New Roman" panose="02020603050405020304" pitchFamily="18" charset="0"/>
              </a:rPr>
              <a:t>6800</a:t>
            </a:r>
            <a:r>
              <a:rPr lang="zh-CN" altLang="zh-CN" b="1" dirty="0">
                <a:solidFill>
                  <a:schemeClr val="accent1"/>
                </a:solidFill>
                <a:ea typeface="+mn-ea"/>
                <a:cs typeface="Times New Roman" panose="02020603050405020304" pitchFamily="18" charset="0"/>
              </a:rPr>
              <a:t>的实地址</a:t>
            </a:r>
            <a:r>
              <a:rPr lang="en-US" altLang="zh-CN" b="1" dirty="0">
                <a:solidFill>
                  <a:schemeClr val="accent1"/>
                </a:solidFill>
                <a:ea typeface="+mn-ea"/>
                <a:cs typeface="Times New Roman" panose="02020603050405020304" pitchFamily="18" charset="0"/>
              </a:rPr>
              <a:t>=0*1024+656=656.</a:t>
            </a:r>
            <a:endParaRPr lang="zh-CN" altLang="zh-CN" b="1" dirty="0">
              <a:solidFill>
                <a:schemeClr val="accent1"/>
              </a:solidFill>
              <a:ea typeface="+mn-ea"/>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19862" y="2629966"/>
            <a:ext cx="5535176" cy="216024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0507-07 </a:t>
            </a:r>
            <a:r>
              <a:rPr lang="zh-CN" altLang="zh-CN" dirty="0"/>
              <a:t>问题】</a:t>
            </a:r>
            <a:endParaRPr lang="zh-CN" altLang="en-US" dirty="0"/>
          </a:p>
        </p:txBody>
      </p:sp>
      <p:sp>
        <p:nvSpPr>
          <p:cNvPr id="3" name="内容占位符 2"/>
          <p:cNvSpPr>
            <a:spLocks noGrp="1"/>
          </p:cNvSpPr>
          <p:nvPr>
            <p:ph idx="1"/>
          </p:nvPr>
        </p:nvSpPr>
        <p:spPr>
          <a:xfrm>
            <a:off x="217714" y="1022350"/>
            <a:ext cx="8830492" cy="4953000"/>
          </a:xfrm>
        </p:spPr>
        <p:txBody>
          <a:bodyPr/>
          <a:lstStyle/>
          <a:p>
            <a:r>
              <a:rPr lang="zh-CN" altLang="zh-CN" dirty="0">
                <a:latin typeface="Times New Roman" panose="02020603050405020304" pitchFamily="18" charset="0"/>
                <a:cs typeface="Times New Roman" panose="02020603050405020304" pitchFamily="18" charset="0"/>
              </a:rPr>
              <a:t>有一个虚拟存储器，主存有</a:t>
            </a:r>
            <a:r>
              <a:rPr lang="en-US" altLang="zh-CN" dirty="0">
                <a:latin typeface="Times New Roman" panose="02020603050405020304" pitchFamily="18" charset="0"/>
                <a:cs typeface="Times New Roman" panose="02020603050405020304" pitchFamily="18" charset="0"/>
              </a:rPr>
              <a:t>0~3</a:t>
            </a:r>
            <a:r>
              <a:rPr lang="zh-CN" altLang="zh-CN" dirty="0">
                <a:latin typeface="Times New Roman" panose="02020603050405020304" pitchFamily="18" charset="0"/>
                <a:cs typeface="Times New Roman" panose="02020603050405020304" pitchFamily="18" charset="0"/>
              </a:rPr>
              <a:t>四页位置，程序有</a:t>
            </a:r>
            <a:r>
              <a:rPr lang="en-US" altLang="zh-CN" dirty="0">
                <a:latin typeface="Times New Roman" panose="02020603050405020304" pitchFamily="18" charset="0"/>
                <a:cs typeface="Times New Roman" panose="02020603050405020304" pitchFamily="18" charset="0"/>
              </a:rPr>
              <a:t>0~7</a:t>
            </a:r>
            <a:r>
              <a:rPr lang="zh-CN" altLang="zh-CN" dirty="0">
                <a:latin typeface="Times New Roman" panose="02020603050405020304" pitchFamily="18" charset="0"/>
                <a:cs typeface="Times New Roman" panose="02020603050405020304" pitchFamily="18" charset="0"/>
              </a:rPr>
              <a:t>八个虚页，采用全相联映像和</a:t>
            </a:r>
            <a:r>
              <a:rPr lang="en-US" altLang="zh-CN" dirty="0">
                <a:latin typeface="Times New Roman" panose="02020603050405020304" pitchFamily="18" charset="0"/>
                <a:cs typeface="Times New Roman" panose="02020603050405020304" pitchFamily="18" charset="0"/>
              </a:rPr>
              <a:t>FIFO</a:t>
            </a:r>
            <a:r>
              <a:rPr lang="zh-CN" altLang="zh-CN" dirty="0">
                <a:latin typeface="Times New Roman" panose="02020603050405020304" pitchFamily="18" charset="0"/>
                <a:cs typeface="Times New Roman" panose="02020603050405020304" pitchFamily="18" charset="0"/>
              </a:rPr>
              <a:t>替换算法。给出如下程序页地址流：</a:t>
            </a:r>
            <a:r>
              <a:rPr lang="en-US" altLang="zh-CN" dirty="0">
                <a:latin typeface="Times New Roman" panose="02020603050405020304" pitchFamily="18" charset="0"/>
                <a:cs typeface="Times New Roman" panose="02020603050405020304" pitchFamily="18" charset="0"/>
              </a:rPr>
              <a:t>2,3,5,2,4,0,1,2,4,6</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0" indent="0">
              <a:buNone/>
            </a:pP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）假设程序的</a:t>
            </a:r>
            <a:r>
              <a:rPr lang="en-US" altLang="zh-CN" dirty="0">
                <a:latin typeface="Times New Roman" panose="02020603050405020304" pitchFamily="18" charset="0"/>
                <a:cs typeface="Times New Roman" panose="02020603050405020304" pitchFamily="18" charset="0"/>
              </a:rPr>
              <a:t>2,3,5</a:t>
            </a:r>
            <a:r>
              <a:rPr lang="zh-CN" altLang="zh-CN" dirty="0">
                <a:latin typeface="Times New Roman" panose="02020603050405020304" pitchFamily="18" charset="0"/>
                <a:cs typeface="Times New Roman" panose="02020603050405020304" pitchFamily="18" charset="0"/>
              </a:rPr>
              <a:t>页已先后装入主存的第</a:t>
            </a:r>
            <a:r>
              <a:rPr lang="en-US" altLang="zh-CN" dirty="0">
                <a:latin typeface="Times New Roman" panose="02020603050405020304" pitchFamily="18" charset="0"/>
                <a:cs typeface="Times New Roman" panose="02020603050405020304" pitchFamily="18" charset="0"/>
              </a:rPr>
              <a:t>3,2,0</a:t>
            </a:r>
            <a:r>
              <a:rPr lang="zh-CN" altLang="zh-CN" dirty="0">
                <a:latin typeface="Times New Roman" panose="02020603050405020304" pitchFamily="18" charset="0"/>
                <a:cs typeface="Times New Roman" panose="02020603050405020304" pitchFamily="18" charset="0"/>
              </a:rPr>
              <a:t>页位置，请画出上述页地址流工作过程中，主存各页位置上所装程序各页页号的变化过程图，标出命中时刻。</a:t>
            </a:r>
            <a:endParaRPr lang="zh-CN" altLang="zh-CN" dirty="0">
              <a:latin typeface="Times New Roman" panose="02020603050405020304" pitchFamily="18" charset="0"/>
              <a:cs typeface="Times New Roman" panose="02020603050405020304" pitchFamily="18" charset="0"/>
            </a:endParaRPr>
          </a:p>
          <a:p>
            <a:pPr marL="0" indent="0">
              <a:buNone/>
            </a:pP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）求出此期间虚存总的命中率</a:t>
            </a:r>
            <a:r>
              <a:rPr lang="en-US" altLang="zh-CN" dirty="0">
                <a:latin typeface="Times New Roman" panose="02020603050405020304" pitchFamily="18" charset="0"/>
                <a:cs typeface="Times New Roman" panose="02020603050405020304" pitchFamily="18" charset="0"/>
              </a:rPr>
              <a:t>H</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0507-07 </a:t>
            </a:r>
            <a:r>
              <a:rPr lang="zh-CN" altLang="zh-CN" dirty="0"/>
              <a:t>问题】</a:t>
            </a:r>
            <a:endParaRPr lang="zh-CN" altLang="en-US" dirty="0"/>
          </a:p>
        </p:txBody>
      </p:sp>
      <p:sp>
        <p:nvSpPr>
          <p:cNvPr id="3" name="内容占位符 2"/>
          <p:cNvSpPr>
            <a:spLocks noGrp="1"/>
          </p:cNvSpPr>
          <p:nvPr>
            <p:ph idx="1"/>
          </p:nvPr>
        </p:nvSpPr>
        <p:spPr>
          <a:xfrm>
            <a:off x="217714" y="1022349"/>
            <a:ext cx="8830492" cy="5700667"/>
          </a:xfrm>
        </p:spPr>
        <p:txBody>
          <a:bodyPr/>
          <a:lstStyle/>
          <a:p>
            <a:r>
              <a:rPr lang="zh-CN" altLang="zh-CN" sz="2000" dirty="0">
                <a:latin typeface="Times New Roman" panose="02020603050405020304" pitchFamily="18" charset="0"/>
                <a:cs typeface="Times New Roman" panose="02020603050405020304" pitchFamily="18" charset="0"/>
              </a:rPr>
              <a:t>有一个虚拟存储器，主存有</a:t>
            </a:r>
            <a:r>
              <a:rPr lang="en-US" altLang="zh-CN" sz="2000" dirty="0">
                <a:latin typeface="Times New Roman" panose="02020603050405020304" pitchFamily="18" charset="0"/>
                <a:cs typeface="Times New Roman" panose="02020603050405020304" pitchFamily="18" charset="0"/>
              </a:rPr>
              <a:t>0~3</a:t>
            </a:r>
            <a:r>
              <a:rPr lang="zh-CN" altLang="zh-CN" sz="2000" dirty="0">
                <a:latin typeface="Times New Roman" panose="02020603050405020304" pitchFamily="18" charset="0"/>
                <a:cs typeface="Times New Roman" panose="02020603050405020304" pitchFamily="18" charset="0"/>
              </a:rPr>
              <a:t>四页位置，程序有</a:t>
            </a:r>
            <a:r>
              <a:rPr lang="en-US" altLang="zh-CN" sz="2000" dirty="0">
                <a:latin typeface="Times New Roman" panose="02020603050405020304" pitchFamily="18" charset="0"/>
                <a:cs typeface="Times New Roman" panose="02020603050405020304" pitchFamily="18" charset="0"/>
              </a:rPr>
              <a:t>0~7</a:t>
            </a:r>
            <a:r>
              <a:rPr lang="zh-CN" altLang="zh-CN" sz="2000" dirty="0">
                <a:latin typeface="Times New Roman" panose="02020603050405020304" pitchFamily="18" charset="0"/>
                <a:cs typeface="Times New Roman" panose="02020603050405020304" pitchFamily="18" charset="0"/>
              </a:rPr>
              <a:t>八个虚页，采用全相联映像和</a:t>
            </a:r>
            <a:r>
              <a:rPr lang="en-US" altLang="zh-CN" sz="2000" dirty="0">
                <a:latin typeface="Times New Roman" panose="02020603050405020304" pitchFamily="18" charset="0"/>
                <a:cs typeface="Times New Roman" panose="02020603050405020304" pitchFamily="18" charset="0"/>
              </a:rPr>
              <a:t>FIFO</a:t>
            </a:r>
            <a:r>
              <a:rPr lang="zh-CN" altLang="zh-CN" sz="2000" dirty="0">
                <a:latin typeface="Times New Roman" panose="02020603050405020304" pitchFamily="18" charset="0"/>
                <a:cs typeface="Times New Roman" panose="02020603050405020304" pitchFamily="18" charset="0"/>
              </a:rPr>
              <a:t>替换算法。给出如下程序页地址流：</a:t>
            </a:r>
            <a:r>
              <a:rPr lang="en-US" altLang="zh-CN" sz="2000" dirty="0">
                <a:latin typeface="Times New Roman" panose="02020603050405020304" pitchFamily="18" charset="0"/>
                <a:cs typeface="Times New Roman" panose="02020603050405020304" pitchFamily="18" charset="0"/>
              </a:rPr>
              <a:t>2,3,5,2,4,0,1,2,4,6</a:t>
            </a:r>
            <a:r>
              <a:rPr lang="zh-CN"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buNone/>
            </a:pP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）假设程序的</a:t>
            </a:r>
            <a:r>
              <a:rPr lang="en-US" altLang="zh-CN" sz="2000" dirty="0">
                <a:latin typeface="Times New Roman" panose="02020603050405020304" pitchFamily="18" charset="0"/>
                <a:cs typeface="Times New Roman" panose="02020603050405020304" pitchFamily="18" charset="0"/>
              </a:rPr>
              <a:t>2,3,5</a:t>
            </a:r>
            <a:r>
              <a:rPr lang="zh-CN" altLang="zh-CN" sz="2000" dirty="0">
                <a:latin typeface="Times New Roman" panose="02020603050405020304" pitchFamily="18" charset="0"/>
                <a:cs typeface="Times New Roman" panose="02020603050405020304" pitchFamily="18" charset="0"/>
              </a:rPr>
              <a:t>页已先后装入主存的第</a:t>
            </a:r>
            <a:r>
              <a:rPr lang="en-US" altLang="zh-CN" sz="2000" dirty="0">
                <a:latin typeface="Times New Roman" panose="02020603050405020304" pitchFamily="18" charset="0"/>
                <a:cs typeface="Times New Roman" panose="02020603050405020304" pitchFamily="18" charset="0"/>
              </a:rPr>
              <a:t>3,2,0</a:t>
            </a:r>
            <a:r>
              <a:rPr lang="zh-CN" altLang="zh-CN" sz="2000" dirty="0">
                <a:latin typeface="Times New Roman" panose="02020603050405020304" pitchFamily="18" charset="0"/>
                <a:cs typeface="Times New Roman" panose="02020603050405020304" pitchFamily="18" charset="0"/>
              </a:rPr>
              <a:t>页位置，请画出上述页地址流工作过程中，主存各页位置上所装程序各页页号的变化过程图，标出命中时刻。（</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）求出此期间虚存总的命中率</a:t>
            </a:r>
            <a:r>
              <a:rPr lang="en-US" altLang="zh-CN" sz="2000" dirty="0">
                <a:latin typeface="Times New Roman" panose="02020603050405020304" pitchFamily="18" charset="0"/>
                <a:cs typeface="Times New Roman" panose="02020603050405020304" pitchFamily="18" charset="0"/>
              </a:rPr>
              <a:t>H</a:t>
            </a:r>
            <a:r>
              <a:rPr lang="zh-CN"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solidFill>
                  <a:srgbClr val="FF0000"/>
                </a:solidFill>
                <a:latin typeface="Times New Roman" panose="02020603050405020304" pitchFamily="18" charset="0"/>
                <a:cs typeface="Times New Roman" panose="02020603050405020304" pitchFamily="18" charset="0"/>
              </a:rPr>
              <a:t>【</a:t>
            </a:r>
            <a:r>
              <a:rPr lang="zh-CN" altLang="en-US" sz="2000" dirty="0">
                <a:solidFill>
                  <a:srgbClr val="FF0000"/>
                </a:solidFill>
                <a:latin typeface="Times New Roman" panose="02020603050405020304" pitchFamily="18" charset="0"/>
                <a:cs typeface="Times New Roman" panose="02020603050405020304" pitchFamily="18" charset="0"/>
              </a:rPr>
              <a:t>解答</a:t>
            </a:r>
            <a:r>
              <a:rPr lang="en-US" altLang="zh-CN" sz="2000" dirty="0">
                <a:solidFill>
                  <a:srgbClr val="FF0000"/>
                </a:solidFill>
                <a:latin typeface="Times New Roman" panose="02020603050405020304" pitchFamily="18" charset="0"/>
                <a:cs typeface="Times New Roman" panose="02020603050405020304" pitchFamily="18" charset="0"/>
              </a:rPr>
              <a:t>】</a:t>
            </a:r>
            <a:endParaRPr lang="en-US" altLang="zh-CN" sz="2000" dirty="0">
              <a:solidFill>
                <a:srgbClr val="FF0000"/>
              </a:solidFill>
              <a:latin typeface="Times New Roman" panose="02020603050405020304" pitchFamily="18" charset="0"/>
              <a:cs typeface="Times New Roman" panose="02020603050405020304" pitchFamily="18" charset="0"/>
            </a:endParaRPr>
          </a:p>
          <a:p>
            <a:pPr marL="0" indent="0">
              <a:buNone/>
            </a:pP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）主存中所装程序各页的变化过程如下表所示。</a:t>
            </a: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）虚存总的命中率</a:t>
            </a:r>
            <a:r>
              <a:rPr lang="en-US" altLang="zh-CN" sz="2000" dirty="0">
                <a:latin typeface="Times New Roman" panose="02020603050405020304" pitchFamily="18" charset="0"/>
                <a:cs typeface="Times New Roman" panose="02020603050405020304" pitchFamily="18" charset="0"/>
              </a:rPr>
              <a:t>H=5/10=50%</a:t>
            </a:r>
            <a:endParaRPr lang="zh-CN" altLang="zh-CN" sz="2000"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203" y="3546429"/>
            <a:ext cx="8451513" cy="2349933"/>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0507-08 </a:t>
            </a:r>
            <a:r>
              <a:rPr lang="zh-CN" altLang="zh-CN" dirty="0"/>
              <a:t>问题】</a:t>
            </a:r>
            <a:endParaRPr lang="zh-CN" altLang="en-US" dirty="0"/>
          </a:p>
        </p:txBody>
      </p:sp>
      <p:sp>
        <p:nvSpPr>
          <p:cNvPr id="3" name="内容占位符 2"/>
          <p:cNvSpPr>
            <a:spLocks noGrp="1"/>
          </p:cNvSpPr>
          <p:nvPr>
            <p:ph idx="1"/>
          </p:nvPr>
        </p:nvSpPr>
        <p:spPr>
          <a:xfrm>
            <a:off x="191589" y="1022350"/>
            <a:ext cx="8865325" cy="4953000"/>
          </a:xfrm>
        </p:spPr>
        <p:txBody>
          <a:bodyPr/>
          <a:lstStyle/>
          <a:p>
            <a:pPr algn="just"/>
            <a:r>
              <a:rPr lang="zh-CN" altLang="zh-CN" dirty="0">
                <a:latin typeface="Times New Roman" panose="02020603050405020304" pitchFamily="18" charset="0"/>
                <a:cs typeface="Times New Roman" panose="02020603050405020304" pitchFamily="18" charset="0"/>
              </a:rPr>
              <a:t>采用</a:t>
            </a:r>
            <a:r>
              <a:rPr lang="en-US" altLang="zh-CN" dirty="0">
                <a:latin typeface="Times New Roman" panose="02020603050405020304" pitchFamily="18" charset="0"/>
                <a:cs typeface="Times New Roman" panose="02020603050405020304" pitchFamily="18" charset="0"/>
              </a:rPr>
              <a:t>LRU</a:t>
            </a:r>
            <a:r>
              <a:rPr lang="zh-CN" altLang="zh-CN" dirty="0">
                <a:latin typeface="Times New Roman" panose="02020603050405020304" pitchFamily="18" charset="0"/>
                <a:cs typeface="Times New Roman" panose="02020603050405020304" pitchFamily="18" charset="0"/>
              </a:rPr>
              <a:t>替换算法的页式虚拟存储器共有</a:t>
            </a:r>
            <a:r>
              <a:rPr lang="en-US" altLang="zh-CN" dirty="0">
                <a:latin typeface="Times New Roman" panose="02020603050405020304" pitchFamily="18" charset="0"/>
                <a:cs typeface="Times New Roman" panose="02020603050405020304" pitchFamily="18" charset="0"/>
              </a:rPr>
              <a:t>9</a:t>
            </a:r>
            <a:r>
              <a:rPr lang="zh-CN" altLang="zh-CN" dirty="0">
                <a:latin typeface="Times New Roman" panose="02020603050405020304" pitchFamily="18" charset="0"/>
                <a:cs typeface="Times New Roman" panose="02020603050405020304" pitchFamily="18" charset="0"/>
              </a:rPr>
              <a:t>页空间准备分配给</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两道程序。已知</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道程序若给其分配</a:t>
            </a:r>
            <a:r>
              <a:rPr lang="en-US" altLang="zh-CN" dirty="0">
                <a:latin typeface="Times New Roman" panose="02020603050405020304" pitchFamily="18" charset="0"/>
                <a:cs typeface="Times New Roman" panose="02020603050405020304" pitchFamily="18" charset="0"/>
              </a:rPr>
              <a:t>4</a:t>
            </a:r>
            <a:r>
              <a:rPr lang="zh-CN" altLang="zh-CN" dirty="0">
                <a:latin typeface="Times New Roman" panose="02020603050405020304" pitchFamily="18" charset="0"/>
                <a:cs typeface="Times New Roman" panose="02020603050405020304" pitchFamily="18" charset="0"/>
              </a:rPr>
              <a:t>页，则命中率为</a:t>
            </a:r>
            <a:r>
              <a:rPr lang="en-US" altLang="zh-CN" dirty="0">
                <a:latin typeface="Times New Roman" panose="02020603050405020304" pitchFamily="18" charset="0"/>
                <a:cs typeface="Times New Roman" panose="02020603050405020304" pitchFamily="18" charset="0"/>
              </a:rPr>
              <a:t>8/15</a:t>
            </a:r>
            <a:r>
              <a:rPr lang="zh-CN" altLang="zh-CN" dirty="0">
                <a:latin typeface="Times New Roman" panose="02020603050405020304" pitchFamily="18" charset="0"/>
                <a:cs typeface="Times New Roman" panose="02020603050405020304" pitchFamily="18" charset="0"/>
              </a:rPr>
              <a:t>；而若分配</a:t>
            </a:r>
            <a:r>
              <a:rPr lang="en-US" altLang="zh-CN" dirty="0">
                <a:latin typeface="Times New Roman" panose="02020603050405020304" pitchFamily="18" charset="0"/>
                <a:cs typeface="Times New Roman" panose="02020603050405020304" pitchFamily="18" charset="0"/>
              </a:rPr>
              <a:t>5</a:t>
            </a:r>
            <a:r>
              <a:rPr lang="zh-CN" altLang="zh-CN" dirty="0">
                <a:latin typeface="Times New Roman" panose="02020603050405020304" pitchFamily="18" charset="0"/>
                <a:cs typeface="Times New Roman" panose="02020603050405020304" pitchFamily="18" charset="0"/>
              </a:rPr>
              <a:t>页，则命中率可达</a:t>
            </a:r>
            <a:r>
              <a:rPr lang="en-US" altLang="zh-CN" dirty="0">
                <a:latin typeface="Times New Roman" panose="02020603050405020304" pitchFamily="18" charset="0"/>
                <a:cs typeface="Times New Roman" panose="02020603050405020304" pitchFamily="18" charset="0"/>
              </a:rPr>
              <a:t>10/15</a:t>
            </a:r>
            <a:r>
              <a:rPr lang="zh-CN" altLang="zh-CN" dirty="0">
                <a:latin typeface="Times New Roman" panose="02020603050405020304" pitchFamily="18" charset="0"/>
                <a:cs typeface="Times New Roman" panose="02020603050405020304" pitchFamily="18" charset="0"/>
              </a:rPr>
              <a:t>。现给出</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道程序的页地址流为</a:t>
            </a:r>
            <a:r>
              <a:rPr lang="en-US" altLang="zh-CN" dirty="0">
                <a:latin typeface="Times New Roman" panose="02020603050405020304" pitchFamily="18" charset="0"/>
                <a:cs typeface="Times New Roman" panose="02020603050405020304" pitchFamily="18" charset="0"/>
              </a:rPr>
              <a:t>2,3,2,1,5,2,4,5,3,2,5,2,1,4,5</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0" indent="0" algn="just">
              <a:buNone/>
            </a:pP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）画出用堆栈对</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道程序页地址流的模拟处理过程图，统计给其分配</a:t>
            </a:r>
            <a:r>
              <a:rPr lang="en-US" altLang="zh-CN" dirty="0">
                <a:latin typeface="Times New Roman" panose="02020603050405020304" pitchFamily="18" charset="0"/>
                <a:cs typeface="Times New Roman" panose="02020603050405020304" pitchFamily="18" charset="0"/>
              </a:rPr>
              <a:t>4</a:t>
            </a:r>
            <a:r>
              <a:rPr lang="zh-CN" altLang="zh-CN" dirty="0">
                <a:latin typeface="Times New Roman" panose="02020603050405020304" pitchFamily="18" charset="0"/>
                <a:cs typeface="Times New Roman" panose="02020603050405020304" pitchFamily="18" charset="0"/>
              </a:rPr>
              <a:t>页和</a:t>
            </a:r>
            <a:r>
              <a:rPr lang="en-US" altLang="zh-CN" dirty="0">
                <a:latin typeface="Times New Roman" panose="02020603050405020304" pitchFamily="18" charset="0"/>
                <a:cs typeface="Times New Roman" panose="02020603050405020304" pitchFamily="18" charset="0"/>
              </a:rPr>
              <a:t>5</a:t>
            </a:r>
            <a:r>
              <a:rPr lang="zh-CN" altLang="zh-CN" dirty="0">
                <a:latin typeface="Times New Roman" panose="02020603050405020304" pitchFamily="18" charset="0"/>
                <a:cs typeface="Times New Roman" panose="02020603050405020304" pitchFamily="18" charset="0"/>
              </a:rPr>
              <a:t>页时的命中率。</a:t>
            </a:r>
            <a:endParaRPr lang="zh-CN" altLang="zh-CN" dirty="0">
              <a:latin typeface="Times New Roman" panose="02020603050405020304" pitchFamily="18" charset="0"/>
              <a:cs typeface="Times New Roman" panose="02020603050405020304" pitchFamily="18" charset="0"/>
            </a:endParaRPr>
          </a:p>
          <a:p>
            <a:pPr marL="0" indent="0" algn="just">
              <a:buNone/>
            </a:pP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）根据已知条件和上述统计结果，给出</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两道程序各分配多少实页，可使系统效率最高？</a:t>
            </a:r>
            <a:endParaRPr lang="zh-CN"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0507-08 </a:t>
            </a:r>
            <a:r>
              <a:rPr lang="zh-CN" altLang="zh-CN" dirty="0"/>
              <a:t>问题】</a:t>
            </a:r>
            <a:endParaRPr lang="zh-CN" altLang="en-US" dirty="0"/>
          </a:p>
        </p:txBody>
      </p:sp>
      <p:sp>
        <p:nvSpPr>
          <p:cNvPr id="3" name="内容占位符 2"/>
          <p:cNvSpPr>
            <a:spLocks noGrp="1"/>
          </p:cNvSpPr>
          <p:nvPr>
            <p:ph idx="1"/>
          </p:nvPr>
        </p:nvSpPr>
        <p:spPr>
          <a:xfrm>
            <a:off x="191589" y="1022350"/>
            <a:ext cx="8865325" cy="5648416"/>
          </a:xfrm>
        </p:spPr>
        <p:txBody>
          <a:bodyPr/>
          <a:lstStyle/>
          <a:p>
            <a:pPr algn="just"/>
            <a:r>
              <a:rPr lang="zh-CN" altLang="zh-CN" sz="2000" dirty="0">
                <a:latin typeface="Times New Roman" panose="02020603050405020304" pitchFamily="18" charset="0"/>
                <a:cs typeface="Times New Roman" panose="02020603050405020304" pitchFamily="18" charset="0"/>
              </a:rPr>
              <a:t>采用</a:t>
            </a:r>
            <a:r>
              <a:rPr lang="en-US" altLang="zh-CN" sz="2000" dirty="0">
                <a:latin typeface="Times New Roman" panose="02020603050405020304" pitchFamily="18" charset="0"/>
                <a:cs typeface="Times New Roman" panose="02020603050405020304" pitchFamily="18" charset="0"/>
              </a:rPr>
              <a:t>LRU</a:t>
            </a:r>
            <a:r>
              <a:rPr lang="zh-CN" altLang="zh-CN" sz="2000" dirty="0">
                <a:latin typeface="Times New Roman" panose="02020603050405020304" pitchFamily="18" charset="0"/>
                <a:cs typeface="Times New Roman" panose="02020603050405020304" pitchFamily="18" charset="0"/>
              </a:rPr>
              <a:t>替换算法的页式虚拟存储器共有</a:t>
            </a:r>
            <a:r>
              <a:rPr lang="en-US" altLang="zh-CN" sz="2000" dirty="0">
                <a:latin typeface="Times New Roman" panose="02020603050405020304" pitchFamily="18" charset="0"/>
                <a:cs typeface="Times New Roman" panose="02020603050405020304" pitchFamily="18" charset="0"/>
              </a:rPr>
              <a:t>9</a:t>
            </a:r>
            <a:r>
              <a:rPr lang="zh-CN" altLang="zh-CN" sz="2000" dirty="0">
                <a:latin typeface="Times New Roman" panose="02020603050405020304" pitchFamily="18" charset="0"/>
                <a:cs typeface="Times New Roman" panose="02020603050405020304" pitchFamily="18" charset="0"/>
              </a:rPr>
              <a:t>页空间准备分配给</a:t>
            </a:r>
            <a:r>
              <a:rPr lang="en-US" altLang="zh-CN" sz="2000" dirty="0">
                <a:latin typeface="Times New Roman" panose="02020603050405020304" pitchFamily="18" charset="0"/>
                <a:cs typeface="Times New Roman" panose="02020603050405020304" pitchFamily="18" charset="0"/>
              </a:rPr>
              <a:t>A</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B</a:t>
            </a:r>
            <a:r>
              <a:rPr lang="zh-CN" altLang="zh-CN" sz="2000" dirty="0">
                <a:latin typeface="Times New Roman" panose="02020603050405020304" pitchFamily="18" charset="0"/>
                <a:cs typeface="Times New Roman" panose="02020603050405020304" pitchFamily="18" charset="0"/>
              </a:rPr>
              <a:t>两道程序。已知</a:t>
            </a:r>
            <a:r>
              <a:rPr lang="en-US" altLang="zh-CN" sz="2000" dirty="0">
                <a:latin typeface="Times New Roman" panose="02020603050405020304" pitchFamily="18" charset="0"/>
                <a:cs typeface="Times New Roman" panose="02020603050405020304" pitchFamily="18" charset="0"/>
              </a:rPr>
              <a:t>B</a:t>
            </a:r>
            <a:r>
              <a:rPr lang="zh-CN" altLang="zh-CN" sz="2000" dirty="0">
                <a:latin typeface="Times New Roman" panose="02020603050405020304" pitchFamily="18" charset="0"/>
                <a:cs typeface="Times New Roman" panose="02020603050405020304" pitchFamily="18" charset="0"/>
              </a:rPr>
              <a:t>道程序若给其分配</a:t>
            </a:r>
            <a:r>
              <a:rPr lang="en-US" altLang="zh-CN" sz="2000" dirty="0">
                <a:latin typeface="Times New Roman" panose="02020603050405020304" pitchFamily="18" charset="0"/>
                <a:cs typeface="Times New Roman" panose="02020603050405020304" pitchFamily="18" charset="0"/>
              </a:rPr>
              <a:t>4</a:t>
            </a:r>
            <a:r>
              <a:rPr lang="zh-CN" altLang="zh-CN" sz="2000" dirty="0">
                <a:latin typeface="Times New Roman" panose="02020603050405020304" pitchFamily="18" charset="0"/>
                <a:cs typeface="Times New Roman" panose="02020603050405020304" pitchFamily="18" charset="0"/>
              </a:rPr>
              <a:t>页，则命中率为</a:t>
            </a:r>
            <a:r>
              <a:rPr lang="en-US" altLang="zh-CN" sz="2000" dirty="0">
                <a:latin typeface="Times New Roman" panose="02020603050405020304" pitchFamily="18" charset="0"/>
                <a:cs typeface="Times New Roman" panose="02020603050405020304" pitchFamily="18" charset="0"/>
              </a:rPr>
              <a:t>8/15</a:t>
            </a:r>
            <a:r>
              <a:rPr lang="zh-CN" altLang="zh-CN" sz="2000" dirty="0">
                <a:latin typeface="Times New Roman" panose="02020603050405020304" pitchFamily="18" charset="0"/>
                <a:cs typeface="Times New Roman" panose="02020603050405020304" pitchFamily="18" charset="0"/>
              </a:rPr>
              <a:t>；而若分配</a:t>
            </a:r>
            <a:r>
              <a:rPr lang="en-US" altLang="zh-CN" sz="2000" dirty="0">
                <a:latin typeface="Times New Roman" panose="02020603050405020304" pitchFamily="18" charset="0"/>
                <a:cs typeface="Times New Roman" panose="02020603050405020304" pitchFamily="18" charset="0"/>
              </a:rPr>
              <a:t>5</a:t>
            </a:r>
            <a:r>
              <a:rPr lang="zh-CN" altLang="zh-CN" sz="2000" dirty="0">
                <a:latin typeface="Times New Roman" panose="02020603050405020304" pitchFamily="18" charset="0"/>
                <a:cs typeface="Times New Roman" panose="02020603050405020304" pitchFamily="18" charset="0"/>
              </a:rPr>
              <a:t>页，则命中率可达</a:t>
            </a:r>
            <a:r>
              <a:rPr lang="en-US" altLang="zh-CN" sz="2000" dirty="0">
                <a:latin typeface="Times New Roman" panose="02020603050405020304" pitchFamily="18" charset="0"/>
                <a:cs typeface="Times New Roman" panose="02020603050405020304" pitchFamily="18" charset="0"/>
              </a:rPr>
              <a:t>10/15</a:t>
            </a:r>
            <a:r>
              <a:rPr lang="zh-CN" altLang="zh-CN" sz="2000" dirty="0">
                <a:latin typeface="Times New Roman" panose="02020603050405020304" pitchFamily="18" charset="0"/>
                <a:cs typeface="Times New Roman" panose="02020603050405020304" pitchFamily="18" charset="0"/>
              </a:rPr>
              <a:t>。现给出</a:t>
            </a:r>
            <a:r>
              <a:rPr lang="en-US" altLang="zh-CN" sz="2000" dirty="0">
                <a:latin typeface="Times New Roman" panose="02020603050405020304" pitchFamily="18" charset="0"/>
                <a:cs typeface="Times New Roman" panose="02020603050405020304" pitchFamily="18" charset="0"/>
              </a:rPr>
              <a:t>A</a:t>
            </a:r>
            <a:r>
              <a:rPr lang="zh-CN" altLang="zh-CN" sz="2000" dirty="0">
                <a:latin typeface="Times New Roman" panose="02020603050405020304" pitchFamily="18" charset="0"/>
                <a:cs typeface="Times New Roman" panose="02020603050405020304" pitchFamily="18" charset="0"/>
              </a:rPr>
              <a:t>道程序的页地址流为</a:t>
            </a:r>
            <a:r>
              <a:rPr lang="en-US" altLang="zh-CN" sz="2000" dirty="0">
                <a:latin typeface="Times New Roman" panose="02020603050405020304" pitchFamily="18" charset="0"/>
                <a:cs typeface="Times New Roman" panose="02020603050405020304" pitchFamily="18" charset="0"/>
              </a:rPr>
              <a:t>2,3,2,1,5,2,4,5,3,2,5,2,1,4,5</a:t>
            </a:r>
            <a:r>
              <a:rPr lang="zh-CN"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lgn="just">
              <a:buNone/>
            </a:pP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）画出用堆栈对</a:t>
            </a:r>
            <a:r>
              <a:rPr lang="en-US" altLang="zh-CN" sz="2000" dirty="0">
                <a:latin typeface="Times New Roman" panose="02020603050405020304" pitchFamily="18" charset="0"/>
                <a:cs typeface="Times New Roman" panose="02020603050405020304" pitchFamily="18" charset="0"/>
              </a:rPr>
              <a:t>A</a:t>
            </a:r>
            <a:r>
              <a:rPr lang="zh-CN" altLang="zh-CN" sz="2000" dirty="0">
                <a:latin typeface="Times New Roman" panose="02020603050405020304" pitchFamily="18" charset="0"/>
                <a:cs typeface="Times New Roman" panose="02020603050405020304" pitchFamily="18" charset="0"/>
              </a:rPr>
              <a:t>道程序页地址流的模拟处理过程图，统计给其分配</a:t>
            </a:r>
            <a:r>
              <a:rPr lang="en-US" altLang="zh-CN" sz="2000" dirty="0">
                <a:latin typeface="Times New Roman" panose="02020603050405020304" pitchFamily="18" charset="0"/>
                <a:cs typeface="Times New Roman" panose="02020603050405020304" pitchFamily="18" charset="0"/>
              </a:rPr>
              <a:t>4</a:t>
            </a:r>
            <a:r>
              <a:rPr lang="zh-CN" altLang="zh-CN" sz="2000" dirty="0">
                <a:latin typeface="Times New Roman" panose="02020603050405020304" pitchFamily="18" charset="0"/>
                <a:cs typeface="Times New Roman" panose="02020603050405020304" pitchFamily="18" charset="0"/>
              </a:rPr>
              <a:t>页和</a:t>
            </a:r>
            <a:r>
              <a:rPr lang="en-US" altLang="zh-CN" sz="2000" dirty="0">
                <a:latin typeface="Times New Roman" panose="02020603050405020304" pitchFamily="18" charset="0"/>
                <a:cs typeface="Times New Roman" panose="02020603050405020304" pitchFamily="18" charset="0"/>
              </a:rPr>
              <a:t>5</a:t>
            </a:r>
            <a:r>
              <a:rPr lang="zh-CN" altLang="zh-CN" sz="2000" dirty="0">
                <a:latin typeface="Times New Roman" panose="02020603050405020304" pitchFamily="18" charset="0"/>
                <a:cs typeface="Times New Roman" panose="02020603050405020304" pitchFamily="18" charset="0"/>
              </a:rPr>
              <a:t>页时的命中率。</a:t>
            </a:r>
            <a:endParaRPr lang="en-US" altLang="zh-CN" sz="2000" dirty="0">
              <a:latin typeface="Times New Roman" panose="02020603050405020304" pitchFamily="18" charset="0"/>
              <a:cs typeface="Times New Roman" panose="02020603050405020304" pitchFamily="18" charset="0"/>
            </a:endParaRPr>
          </a:p>
          <a:p>
            <a:pPr marL="0" indent="0" algn="just">
              <a:buNone/>
            </a:pPr>
            <a:r>
              <a:rPr lang="en-US" altLang="zh-CN" sz="2000" dirty="0">
                <a:solidFill>
                  <a:srgbClr val="FF0000"/>
                </a:solidFill>
                <a:latin typeface="Times New Roman" panose="02020603050405020304" pitchFamily="18" charset="0"/>
                <a:cs typeface="Times New Roman" panose="02020603050405020304" pitchFamily="18" charset="0"/>
              </a:rPr>
              <a:t>【</a:t>
            </a:r>
            <a:r>
              <a:rPr lang="zh-CN" altLang="en-US" sz="2000" dirty="0">
                <a:solidFill>
                  <a:srgbClr val="FF0000"/>
                </a:solidFill>
                <a:latin typeface="Times New Roman" panose="02020603050405020304" pitchFamily="18" charset="0"/>
                <a:cs typeface="Times New Roman" panose="02020603050405020304" pitchFamily="18" charset="0"/>
              </a:rPr>
              <a:t>解答</a:t>
            </a:r>
            <a:r>
              <a:rPr lang="en-US" altLang="zh-CN" sz="2000" dirty="0">
                <a:solidFill>
                  <a:srgbClr val="FF0000"/>
                </a:solidFill>
                <a:latin typeface="Times New Roman" panose="02020603050405020304" pitchFamily="18" charset="0"/>
                <a:cs typeface="Times New Roman" panose="02020603050405020304" pitchFamily="18" charset="0"/>
              </a:rPr>
              <a:t>】</a:t>
            </a:r>
            <a:endParaRPr lang="en-US" altLang="zh-CN" sz="2000" dirty="0">
              <a:solidFill>
                <a:srgbClr val="FF0000"/>
              </a:solidFill>
              <a:latin typeface="Times New Roman" panose="02020603050405020304" pitchFamily="18" charset="0"/>
              <a:cs typeface="Times New Roman" panose="02020603050405020304" pitchFamily="18" charset="0"/>
            </a:endParaRPr>
          </a:p>
          <a:p>
            <a:pPr marL="0" indent="0" algn="just">
              <a:buNone/>
            </a:pP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）用堆栈对</a:t>
            </a:r>
            <a:r>
              <a:rPr lang="en-US" altLang="zh-CN" sz="2000" dirty="0">
                <a:latin typeface="Times New Roman" panose="02020603050405020304" pitchFamily="18" charset="0"/>
                <a:cs typeface="Times New Roman" panose="02020603050405020304" pitchFamily="18" charset="0"/>
              </a:rPr>
              <a:t>A</a:t>
            </a:r>
            <a:r>
              <a:rPr lang="zh-CN" altLang="zh-CN" sz="2000" dirty="0">
                <a:latin typeface="Times New Roman" panose="02020603050405020304" pitchFamily="18" charset="0"/>
                <a:cs typeface="Times New Roman" panose="02020603050405020304" pitchFamily="18" charset="0"/>
              </a:rPr>
              <a:t>道程序页地址流的模拟处理过程如下表所示。</a:t>
            </a:r>
            <a:endParaRPr lang="en-US" altLang="zh-CN" sz="2000" dirty="0">
              <a:latin typeface="Times New Roman" panose="02020603050405020304" pitchFamily="18" charset="0"/>
              <a:cs typeface="Times New Roman" panose="02020603050405020304" pitchFamily="18" charset="0"/>
            </a:endParaRP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endParaRPr lang="zh-CN" altLang="zh-CN" sz="2000" dirty="0">
              <a:latin typeface="Times New Roman" panose="02020603050405020304" pitchFamily="18" charset="0"/>
              <a:cs typeface="Times New Roman" panose="02020603050405020304" pitchFamily="18" charset="0"/>
            </a:endParaRPr>
          </a:p>
          <a:p>
            <a:pPr marL="0" indent="0" algn="just">
              <a:buNone/>
            </a:pPr>
            <a:r>
              <a:rPr lang="zh-CN" altLang="zh-CN" sz="2000" dirty="0">
                <a:latin typeface="Times New Roman" panose="02020603050405020304" pitchFamily="18" charset="0"/>
                <a:cs typeface="Times New Roman" panose="02020603050405020304" pitchFamily="18" charset="0"/>
              </a:rPr>
              <a:t>对于</a:t>
            </a:r>
            <a:r>
              <a:rPr lang="en-US" altLang="zh-CN" sz="2000" dirty="0">
                <a:latin typeface="Times New Roman" panose="02020603050405020304" pitchFamily="18" charset="0"/>
                <a:cs typeface="Times New Roman" panose="02020603050405020304" pitchFamily="18" charset="0"/>
              </a:rPr>
              <a:t>A</a:t>
            </a:r>
            <a:r>
              <a:rPr lang="zh-CN" altLang="zh-CN" sz="2000" dirty="0">
                <a:latin typeface="Times New Roman" panose="02020603050405020304" pitchFamily="18" charset="0"/>
                <a:cs typeface="Times New Roman" panose="02020603050405020304" pitchFamily="18" charset="0"/>
              </a:rPr>
              <a:t>道程序，分配</a:t>
            </a:r>
            <a:r>
              <a:rPr lang="en-US" altLang="zh-CN" sz="2000" dirty="0">
                <a:latin typeface="Times New Roman" panose="02020603050405020304" pitchFamily="18" charset="0"/>
                <a:cs typeface="Times New Roman" panose="02020603050405020304" pitchFamily="18" charset="0"/>
              </a:rPr>
              <a:t>4</a:t>
            </a:r>
            <a:r>
              <a:rPr lang="zh-CN" altLang="zh-CN" sz="2000" dirty="0">
                <a:latin typeface="Times New Roman" panose="02020603050405020304" pitchFamily="18" charset="0"/>
                <a:cs typeface="Times New Roman" panose="02020603050405020304" pitchFamily="18" charset="0"/>
              </a:rPr>
              <a:t>页时，</a:t>
            </a:r>
            <a:r>
              <a:rPr lang="en-US" altLang="zh-CN" sz="2000" dirty="0">
                <a:latin typeface="Times New Roman" panose="02020603050405020304" pitchFamily="18" charset="0"/>
                <a:cs typeface="Times New Roman" panose="02020603050405020304" pitchFamily="18" charset="0"/>
              </a:rPr>
              <a:t>H=7/15</a:t>
            </a:r>
            <a:r>
              <a:rPr lang="zh-CN" altLang="zh-CN" sz="2000" dirty="0">
                <a:latin typeface="Times New Roman" panose="02020603050405020304" pitchFamily="18" charset="0"/>
                <a:cs typeface="Times New Roman" panose="02020603050405020304" pitchFamily="18" charset="0"/>
              </a:rPr>
              <a:t>，分配</a:t>
            </a:r>
            <a:r>
              <a:rPr lang="en-US" altLang="zh-CN" sz="2000" dirty="0">
                <a:latin typeface="Times New Roman" panose="02020603050405020304" pitchFamily="18" charset="0"/>
                <a:cs typeface="Times New Roman" panose="02020603050405020304" pitchFamily="18" charset="0"/>
              </a:rPr>
              <a:t>5</a:t>
            </a:r>
            <a:r>
              <a:rPr lang="zh-CN" altLang="zh-CN" sz="2000" dirty="0">
                <a:latin typeface="Times New Roman" panose="02020603050405020304" pitchFamily="18" charset="0"/>
                <a:cs typeface="Times New Roman" panose="02020603050405020304" pitchFamily="18" charset="0"/>
              </a:rPr>
              <a:t>页时，</a:t>
            </a:r>
            <a:r>
              <a:rPr lang="en-US" altLang="zh-CN" sz="2000" dirty="0">
                <a:latin typeface="Times New Roman" panose="02020603050405020304" pitchFamily="18" charset="0"/>
                <a:cs typeface="Times New Roman" panose="02020603050405020304" pitchFamily="18" charset="0"/>
              </a:rPr>
              <a:t>10/15</a:t>
            </a:r>
            <a:endParaRPr lang="zh-CN" altLang="zh-CN" sz="20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5412" y="3487509"/>
            <a:ext cx="8359005" cy="269557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0507-08 </a:t>
            </a:r>
            <a:r>
              <a:rPr lang="zh-CN" altLang="zh-CN" dirty="0"/>
              <a:t>问题】</a:t>
            </a:r>
            <a:endParaRPr lang="zh-CN" altLang="en-US" dirty="0"/>
          </a:p>
        </p:txBody>
      </p:sp>
      <p:sp>
        <p:nvSpPr>
          <p:cNvPr id="3" name="内容占位符 2"/>
          <p:cNvSpPr>
            <a:spLocks noGrp="1"/>
          </p:cNvSpPr>
          <p:nvPr>
            <p:ph idx="1"/>
          </p:nvPr>
        </p:nvSpPr>
        <p:spPr>
          <a:xfrm>
            <a:off x="191589" y="1022349"/>
            <a:ext cx="8865325" cy="5326199"/>
          </a:xfrm>
        </p:spPr>
        <p:txBody>
          <a:bodyPr/>
          <a:lstStyle/>
          <a:p>
            <a:pPr algn="just"/>
            <a:r>
              <a:rPr lang="zh-CN" altLang="zh-CN" sz="2400" dirty="0">
                <a:latin typeface="Times New Roman" panose="02020603050405020304" pitchFamily="18" charset="0"/>
                <a:cs typeface="Times New Roman" panose="02020603050405020304" pitchFamily="18" charset="0"/>
              </a:rPr>
              <a:t>采用</a:t>
            </a:r>
            <a:r>
              <a:rPr lang="en-US" altLang="zh-CN" sz="2400" dirty="0">
                <a:latin typeface="Times New Roman" panose="02020603050405020304" pitchFamily="18" charset="0"/>
                <a:cs typeface="Times New Roman" panose="02020603050405020304" pitchFamily="18" charset="0"/>
              </a:rPr>
              <a:t>LRU</a:t>
            </a:r>
            <a:r>
              <a:rPr lang="zh-CN" altLang="zh-CN" sz="2400" dirty="0">
                <a:latin typeface="Times New Roman" panose="02020603050405020304" pitchFamily="18" charset="0"/>
                <a:cs typeface="Times New Roman" panose="02020603050405020304" pitchFamily="18" charset="0"/>
              </a:rPr>
              <a:t>替换算法的页式虚拟存储器共有</a:t>
            </a:r>
            <a:r>
              <a:rPr lang="en-US" altLang="zh-CN" sz="2400" dirty="0">
                <a:latin typeface="Times New Roman" panose="02020603050405020304" pitchFamily="18" charset="0"/>
                <a:cs typeface="Times New Roman" panose="02020603050405020304" pitchFamily="18" charset="0"/>
              </a:rPr>
              <a:t>9</a:t>
            </a:r>
            <a:r>
              <a:rPr lang="zh-CN" altLang="zh-CN" sz="2400" dirty="0">
                <a:latin typeface="Times New Roman" panose="02020603050405020304" pitchFamily="18" charset="0"/>
                <a:cs typeface="Times New Roman" panose="02020603050405020304" pitchFamily="18" charset="0"/>
              </a:rPr>
              <a:t>页空间准备分配给</a:t>
            </a:r>
            <a:r>
              <a:rPr lang="en-US" altLang="zh-CN" sz="2400" dirty="0">
                <a:latin typeface="Times New Roman" panose="02020603050405020304" pitchFamily="18" charset="0"/>
                <a:cs typeface="Times New Roman" panose="02020603050405020304" pitchFamily="18" charset="0"/>
              </a:rPr>
              <a:t>A</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a:t>
            </a:r>
            <a:r>
              <a:rPr lang="zh-CN" altLang="zh-CN" sz="2400" dirty="0">
                <a:latin typeface="Times New Roman" panose="02020603050405020304" pitchFamily="18" charset="0"/>
                <a:cs typeface="Times New Roman" panose="02020603050405020304" pitchFamily="18" charset="0"/>
              </a:rPr>
              <a:t>两道程序。已知</a:t>
            </a:r>
            <a:r>
              <a:rPr lang="en-US" altLang="zh-CN" sz="2400" dirty="0">
                <a:latin typeface="Times New Roman" panose="02020603050405020304" pitchFamily="18" charset="0"/>
                <a:cs typeface="Times New Roman" panose="02020603050405020304" pitchFamily="18" charset="0"/>
              </a:rPr>
              <a:t>B</a:t>
            </a:r>
            <a:r>
              <a:rPr lang="zh-CN" altLang="zh-CN" sz="2400" dirty="0">
                <a:latin typeface="Times New Roman" panose="02020603050405020304" pitchFamily="18" charset="0"/>
                <a:cs typeface="Times New Roman" panose="02020603050405020304" pitchFamily="18" charset="0"/>
              </a:rPr>
              <a:t>道程序若给其分配</a:t>
            </a:r>
            <a:r>
              <a:rPr lang="en-US" altLang="zh-CN" sz="2400" dirty="0">
                <a:latin typeface="Times New Roman" panose="02020603050405020304" pitchFamily="18" charset="0"/>
                <a:cs typeface="Times New Roman" panose="02020603050405020304" pitchFamily="18" charset="0"/>
              </a:rPr>
              <a:t>4</a:t>
            </a:r>
            <a:r>
              <a:rPr lang="zh-CN" altLang="zh-CN" sz="2400" dirty="0">
                <a:latin typeface="Times New Roman" panose="02020603050405020304" pitchFamily="18" charset="0"/>
                <a:cs typeface="Times New Roman" panose="02020603050405020304" pitchFamily="18" charset="0"/>
              </a:rPr>
              <a:t>页，则命中率为</a:t>
            </a:r>
            <a:r>
              <a:rPr lang="en-US" altLang="zh-CN" sz="2400" dirty="0">
                <a:latin typeface="Times New Roman" panose="02020603050405020304" pitchFamily="18" charset="0"/>
                <a:cs typeface="Times New Roman" panose="02020603050405020304" pitchFamily="18" charset="0"/>
              </a:rPr>
              <a:t>8/15</a:t>
            </a:r>
            <a:r>
              <a:rPr lang="zh-CN" altLang="zh-CN" sz="2400" dirty="0">
                <a:latin typeface="Times New Roman" panose="02020603050405020304" pitchFamily="18" charset="0"/>
                <a:cs typeface="Times New Roman" panose="02020603050405020304" pitchFamily="18" charset="0"/>
              </a:rPr>
              <a:t>；而若分配</a:t>
            </a:r>
            <a:r>
              <a:rPr lang="en-US" altLang="zh-CN" sz="2400" dirty="0">
                <a:latin typeface="Times New Roman" panose="02020603050405020304" pitchFamily="18" charset="0"/>
                <a:cs typeface="Times New Roman" panose="02020603050405020304" pitchFamily="18" charset="0"/>
              </a:rPr>
              <a:t>5</a:t>
            </a:r>
            <a:r>
              <a:rPr lang="zh-CN" altLang="zh-CN" sz="2400" dirty="0">
                <a:latin typeface="Times New Roman" panose="02020603050405020304" pitchFamily="18" charset="0"/>
                <a:cs typeface="Times New Roman" panose="02020603050405020304" pitchFamily="18" charset="0"/>
              </a:rPr>
              <a:t>页，则命中率可达</a:t>
            </a:r>
            <a:r>
              <a:rPr lang="en-US" altLang="zh-CN" sz="2400" dirty="0">
                <a:latin typeface="Times New Roman" panose="02020603050405020304" pitchFamily="18" charset="0"/>
                <a:cs typeface="Times New Roman" panose="02020603050405020304" pitchFamily="18" charset="0"/>
              </a:rPr>
              <a:t>10/15</a:t>
            </a:r>
            <a:r>
              <a:rPr lang="zh-CN" altLang="zh-CN" sz="2400" dirty="0">
                <a:latin typeface="Times New Roman" panose="02020603050405020304" pitchFamily="18" charset="0"/>
                <a:cs typeface="Times New Roman" panose="02020603050405020304" pitchFamily="18" charset="0"/>
              </a:rPr>
              <a:t>。现给出</a:t>
            </a:r>
            <a:r>
              <a:rPr lang="en-US" altLang="zh-CN" sz="2400" dirty="0">
                <a:latin typeface="Times New Roman" panose="02020603050405020304" pitchFamily="18" charset="0"/>
                <a:cs typeface="Times New Roman" panose="02020603050405020304" pitchFamily="18" charset="0"/>
              </a:rPr>
              <a:t>A</a:t>
            </a:r>
            <a:r>
              <a:rPr lang="zh-CN" altLang="zh-CN" sz="2400" dirty="0">
                <a:latin typeface="Times New Roman" panose="02020603050405020304" pitchFamily="18" charset="0"/>
                <a:cs typeface="Times New Roman" panose="02020603050405020304" pitchFamily="18" charset="0"/>
              </a:rPr>
              <a:t>道程序的页地址流为</a:t>
            </a:r>
            <a:r>
              <a:rPr lang="en-US" altLang="zh-CN" sz="2400" dirty="0">
                <a:latin typeface="Times New Roman" panose="02020603050405020304" pitchFamily="18" charset="0"/>
                <a:cs typeface="Times New Roman" panose="02020603050405020304" pitchFamily="18" charset="0"/>
              </a:rPr>
              <a:t>2,3,2,1,5,2,4,5,3,2,5,2,1,4,5</a:t>
            </a:r>
            <a:r>
              <a:rPr lang="zh-CN"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0" indent="0" algn="just">
              <a:buNone/>
            </a:pP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）根据已知条件和上述统计结果，给出</a:t>
            </a:r>
            <a:r>
              <a:rPr lang="en-US" altLang="zh-CN" sz="2400" dirty="0">
                <a:latin typeface="Times New Roman" panose="02020603050405020304" pitchFamily="18" charset="0"/>
                <a:cs typeface="Times New Roman" panose="02020603050405020304" pitchFamily="18" charset="0"/>
              </a:rPr>
              <a:t>A</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a:t>
            </a:r>
            <a:r>
              <a:rPr lang="zh-CN" altLang="zh-CN" sz="2400" dirty="0">
                <a:latin typeface="Times New Roman" panose="02020603050405020304" pitchFamily="18" charset="0"/>
                <a:cs typeface="Times New Roman" panose="02020603050405020304" pitchFamily="18" charset="0"/>
              </a:rPr>
              <a:t>两道程序各分配多少实页，可使系统效率最高？</a:t>
            </a:r>
            <a:endParaRPr lang="en-US" altLang="zh-CN" sz="2400" dirty="0">
              <a:latin typeface="Times New Roman" panose="02020603050405020304" pitchFamily="18" charset="0"/>
              <a:cs typeface="Times New Roman" panose="02020603050405020304" pitchFamily="18" charset="0"/>
            </a:endParaRPr>
          </a:p>
          <a:p>
            <a:pPr marL="0" indent="0" algn="just">
              <a:buNone/>
            </a:pPr>
            <a:r>
              <a:rPr lang="en-US" altLang="zh-CN" sz="2400" dirty="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解答</a:t>
            </a:r>
            <a:r>
              <a:rPr lang="en-US" altLang="zh-CN" sz="2400" dirty="0">
                <a:solidFill>
                  <a:srgbClr val="FF0000"/>
                </a:solidFill>
                <a:latin typeface="Times New Roman" panose="02020603050405020304" pitchFamily="18" charset="0"/>
                <a:cs typeface="Times New Roman" panose="02020603050405020304" pitchFamily="18" charset="0"/>
              </a:rPr>
              <a:t>】</a:t>
            </a:r>
            <a:endParaRPr lang="en-US" altLang="zh-CN" sz="2400" dirty="0">
              <a:solidFill>
                <a:srgbClr val="FF0000"/>
              </a:solidFill>
              <a:latin typeface="Times New Roman" panose="02020603050405020304" pitchFamily="18" charset="0"/>
              <a:cs typeface="Times New Roman" panose="02020603050405020304" pitchFamily="18" charset="0"/>
            </a:endParaRPr>
          </a:p>
          <a:p>
            <a:pPr marL="0" indent="0" algn="just">
              <a:buNone/>
            </a:pP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0" indent="0" algn="just">
              <a:buNone/>
            </a:pPr>
            <a:r>
              <a:rPr lang="zh-CN" altLang="zh-CN" sz="2400" dirty="0">
                <a:latin typeface="Times New Roman" panose="02020603050405020304" pitchFamily="18" charset="0"/>
                <a:cs typeface="Times New Roman" panose="02020603050405020304" pitchFamily="18" charset="0"/>
              </a:rPr>
              <a:t>给</a:t>
            </a:r>
            <a:r>
              <a:rPr lang="en-US" altLang="zh-CN" sz="2400" dirty="0">
                <a:latin typeface="Times New Roman" panose="02020603050405020304" pitchFamily="18" charset="0"/>
                <a:cs typeface="Times New Roman" panose="02020603050405020304" pitchFamily="18" charset="0"/>
              </a:rPr>
              <a:t>A</a:t>
            </a:r>
            <a:r>
              <a:rPr lang="zh-CN" altLang="zh-CN" sz="2400" dirty="0">
                <a:latin typeface="Times New Roman" panose="02020603050405020304" pitchFamily="18" charset="0"/>
                <a:cs typeface="Times New Roman" panose="02020603050405020304" pitchFamily="18" charset="0"/>
              </a:rPr>
              <a:t>分配</a:t>
            </a:r>
            <a:r>
              <a:rPr lang="en-US" altLang="zh-CN" sz="2400" dirty="0">
                <a:latin typeface="Times New Roman" panose="02020603050405020304" pitchFamily="18" charset="0"/>
                <a:cs typeface="Times New Roman" panose="02020603050405020304" pitchFamily="18" charset="0"/>
              </a:rPr>
              <a:t>5</a:t>
            </a:r>
            <a:r>
              <a:rPr lang="zh-CN" altLang="zh-CN" sz="2400" dirty="0">
                <a:latin typeface="Times New Roman" panose="02020603050405020304" pitchFamily="18" charset="0"/>
                <a:cs typeface="Times New Roman" panose="02020603050405020304" pitchFamily="18" charset="0"/>
              </a:rPr>
              <a:t>页，给</a:t>
            </a:r>
            <a:r>
              <a:rPr lang="en-US" altLang="zh-CN" sz="2400" dirty="0">
                <a:latin typeface="Times New Roman" panose="02020603050405020304" pitchFamily="18" charset="0"/>
                <a:cs typeface="Times New Roman" panose="02020603050405020304" pitchFamily="18" charset="0"/>
              </a:rPr>
              <a:t>B</a:t>
            </a:r>
            <a:r>
              <a:rPr lang="zh-CN" altLang="zh-CN" sz="2400" dirty="0">
                <a:latin typeface="Times New Roman" panose="02020603050405020304" pitchFamily="18" charset="0"/>
                <a:cs typeface="Times New Roman" panose="02020603050405020304" pitchFamily="18" charset="0"/>
              </a:rPr>
              <a:t>分配</a:t>
            </a:r>
            <a:r>
              <a:rPr lang="en-US" altLang="zh-CN" sz="2400" dirty="0">
                <a:latin typeface="Times New Roman" panose="02020603050405020304" pitchFamily="18" charset="0"/>
                <a:cs typeface="Times New Roman" panose="02020603050405020304" pitchFamily="18" charset="0"/>
              </a:rPr>
              <a:t>4</a:t>
            </a:r>
            <a:r>
              <a:rPr lang="zh-CN" altLang="zh-CN" sz="2400" dirty="0">
                <a:latin typeface="Times New Roman" panose="02020603050405020304" pitchFamily="18" charset="0"/>
                <a:cs typeface="Times New Roman" panose="02020603050405020304" pitchFamily="18" charset="0"/>
              </a:rPr>
              <a:t>页，总命中率</a:t>
            </a:r>
            <a:r>
              <a:rPr lang="en-US" altLang="zh-CN" sz="2400" dirty="0">
                <a:latin typeface="Times New Roman" panose="02020603050405020304" pitchFamily="18" charset="0"/>
                <a:cs typeface="Times New Roman" panose="02020603050405020304" pitchFamily="18" charset="0"/>
              </a:rPr>
              <a:t>H=</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10/15+8/15</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/2=9/15</a:t>
            </a:r>
            <a:endParaRPr lang="zh-CN" altLang="zh-CN" sz="2400" dirty="0">
              <a:latin typeface="Times New Roman" panose="02020603050405020304" pitchFamily="18" charset="0"/>
              <a:cs typeface="Times New Roman" panose="02020603050405020304" pitchFamily="18" charset="0"/>
            </a:endParaRPr>
          </a:p>
          <a:p>
            <a:pPr marL="0" indent="0" algn="just">
              <a:buNone/>
            </a:pPr>
            <a:r>
              <a:rPr lang="zh-CN" altLang="zh-CN" sz="2400" dirty="0">
                <a:latin typeface="Times New Roman" panose="02020603050405020304" pitchFamily="18" charset="0"/>
                <a:cs typeface="Times New Roman" panose="02020603050405020304" pitchFamily="18" charset="0"/>
              </a:rPr>
              <a:t>给</a:t>
            </a:r>
            <a:r>
              <a:rPr lang="en-US" altLang="zh-CN" sz="2400" dirty="0">
                <a:latin typeface="Times New Roman" panose="02020603050405020304" pitchFamily="18" charset="0"/>
                <a:cs typeface="Times New Roman" panose="02020603050405020304" pitchFamily="18" charset="0"/>
              </a:rPr>
              <a:t>A</a:t>
            </a:r>
            <a:r>
              <a:rPr lang="zh-CN" altLang="zh-CN" sz="2400" dirty="0">
                <a:latin typeface="Times New Roman" panose="02020603050405020304" pitchFamily="18" charset="0"/>
                <a:cs typeface="Times New Roman" panose="02020603050405020304" pitchFamily="18" charset="0"/>
              </a:rPr>
              <a:t>分配</a:t>
            </a:r>
            <a:r>
              <a:rPr lang="en-US" altLang="zh-CN" sz="2400" dirty="0">
                <a:latin typeface="Times New Roman" panose="02020603050405020304" pitchFamily="18" charset="0"/>
                <a:cs typeface="Times New Roman" panose="02020603050405020304" pitchFamily="18" charset="0"/>
              </a:rPr>
              <a:t>4</a:t>
            </a:r>
            <a:r>
              <a:rPr lang="zh-CN" altLang="zh-CN" sz="2400" dirty="0">
                <a:latin typeface="Times New Roman" panose="02020603050405020304" pitchFamily="18" charset="0"/>
                <a:cs typeface="Times New Roman" panose="02020603050405020304" pitchFamily="18" charset="0"/>
              </a:rPr>
              <a:t>页，给</a:t>
            </a:r>
            <a:r>
              <a:rPr lang="en-US" altLang="zh-CN" sz="2400" dirty="0">
                <a:latin typeface="Times New Roman" panose="02020603050405020304" pitchFamily="18" charset="0"/>
                <a:cs typeface="Times New Roman" panose="02020603050405020304" pitchFamily="18" charset="0"/>
              </a:rPr>
              <a:t>B</a:t>
            </a:r>
            <a:r>
              <a:rPr lang="zh-CN" altLang="zh-CN" sz="2400" dirty="0">
                <a:latin typeface="Times New Roman" panose="02020603050405020304" pitchFamily="18" charset="0"/>
                <a:cs typeface="Times New Roman" panose="02020603050405020304" pitchFamily="18" charset="0"/>
              </a:rPr>
              <a:t>分配</a:t>
            </a:r>
            <a:r>
              <a:rPr lang="en-US" altLang="zh-CN" sz="2400" dirty="0">
                <a:latin typeface="Times New Roman" panose="02020603050405020304" pitchFamily="18" charset="0"/>
                <a:cs typeface="Times New Roman" panose="02020603050405020304" pitchFamily="18" charset="0"/>
              </a:rPr>
              <a:t>5</a:t>
            </a:r>
            <a:r>
              <a:rPr lang="zh-CN" altLang="zh-CN" sz="2400" dirty="0">
                <a:latin typeface="Times New Roman" panose="02020603050405020304" pitchFamily="18" charset="0"/>
                <a:cs typeface="Times New Roman" panose="02020603050405020304" pitchFamily="18" charset="0"/>
              </a:rPr>
              <a:t>页，总命中率</a:t>
            </a:r>
            <a:r>
              <a:rPr lang="en-US" altLang="zh-CN" sz="2400" dirty="0">
                <a:latin typeface="Times New Roman" panose="02020603050405020304" pitchFamily="18" charset="0"/>
                <a:cs typeface="Times New Roman" panose="02020603050405020304" pitchFamily="18" charset="0"/>
              </a:rPr>
              <a:t>H=</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7/15+10/15</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/2=8.5/15</a:t>
            </a:r>
            <a:endParaRPr lang="zh-CN" altLang="zh-CN" sz="2400" dirty="0">
              <a:latin typeface="Times New Roman" panose="02020603050405020304" pitchFamily="18" charset="0"/>
              <a:cs typeface="Times New Roman" panose="02020603050405020304" pitchFamily="18" charset="0"/>
            </a:endParaRPr>
          </a:p>
          <a:p>
            <a:pPr marL="0" indent="0" algn="just">
              <a:buNone/>
            </a:pPr>
            <a:endParaRPr lang="en-US" altLang="zh-CN" sz="2400" dirty="0">
              <a:latin typeface="Times New Roman" panose="02020603050405020304" pitchFamily="18" charset="0"/>
              <a:cs typeface="Times New Roman" panose="02020603050405020304" pitchFamily="18" charset="0"/>
            </a:endParaRPr>
          </a:p>
          <a:p>
            <a:pPr marL="0" indent="0" algn="just">
              <a:buNone/>
            </a:pPr>
            <a:r>
              <a:rPr lang="zh-CN" altLang="zh-CN" sz="2400" dirty="0">
                <a:latin typeface="Times New Roman" panose="02020603050405020304" pitchFamily="18" charset="0"/>
                <a:cs typeface="Times New Roman" panose="02020603050405020304" pitchFamily="18" charset="0"/>
              </a:rPr>
              <a:t>显然，第一种分配方案的命中率高。</a:t>
            </a: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0507-09 </a:t>
            </a:r>
            <a:r>
              <a:rPr lang="zh-CN" altLang="zh-CN" dirty="0"/>
              <a:t>问题】</a:t>
            </a:r>
            <a:endParaRPr lang="zh-CN" altLang="en-US" dirty="0"/>
          </a:p>
        </p:txBody>
      </p:sp>
      <p:sp>
        <p:nvSpPr>
          <p:cNvPr id="3" name="内容占位符 2"/>
          <p:cNvSpPr>
            <a:spLocks noGrp="1"/>
          </p:cNvSpPr>
          <p:nvPr>
            <p:ph idx="1"/>
          </p:nvPr>
        </p:nvSpPr>
        <p:spPr>
          <a:xfrm>
            <a:off x="165463" y="1022350"/>
            <a:ext cx="8802325" cy="4953000"/>
          </a:xfrm>
        </p:spPr>
        <p:txBody>
          <a:bodyPr/>
          <a:lstStyle/>
          <a:p>
            <a:pPr marL="0" indent="0" algn="just">
              <a:buNone/>
            </a:pPr>
            <a:r>
              <a:rPr lang="zh-CN" altLang="zh-CN" dirty="0">
                <a:latin typeface="Times New Roman" panose="02020603050405020304" pitchFamily="18" charset="0"/>
                <a:cs typeface="Times New Roman" panose="02020603050405020304" pitchFamily="18" charset="0"/>
              </a:rPr>
              <a:t>考虑一个</a:t>
            </a:r>
            <a:r>
              <a:rPr lang="en-US" altLang="zh-CN" dirty="0">
                <a:latin typeface="Times New Roman" panose="02020603050405020304" pitchFamily="18" charset="0"/>
                <a:cs typeface="Times New Roman" panose="02020603050405020304" pitchFamily="18" charset="0"/>
              </a:rPr>
              <a:t>920</a:t>
            </a:r>
            <a:r>
              <a:rPr lang="zh-CN" altLang="zh-CN" dirty="0">
                <a:latin typeface="Times New Roman" panose="02020603050405020304" pitchFamily="18" charset="0"/>
                <a:cs typeface="Times New Roman" panose="02020603050405020304" pitchFamily="18" charset="0"/>
              </a:rPr>
              <a:t>个字的程序，其访问虚存的地址流为</a:t>
            </a:r>
            <a:r>
              <a:rPr lang="en-US" altLang="zh-CN" dirty="0">
                <a:latin typeface="Times New Roman" panose="02020603050405020304" pitchFamily="18" charset="0"/>
                <a:cs typeface="Times New Roman" panose="02020603050405020304" pitchFamily="18" charset="0"/>
              </a:rPr>
              <a:t>20,22,208,214,146,618,370,490,492,868,916,728</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0" indent="0" algn="just">
              <a:buNone/>
            </a:pP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）若页面大小为</a:t>
            </a:r>
            <a:r>
              <a:rPr lang="en-US" altLang="zh-CN" dirty="0">
                <a:latin typeface="Times New Roman" panose="02020603050405020304" pitchFamily="18" charset="0"/>
                <a:cs typeface="Times New Roman" panose="02020603050405020304" pitchFamily="18" charset="0"/>
              </a:rPr>
              <a:t>200</a:t>
            </a:r>
            <a:r>
              <a:rPr lang="zh-CN" altLang="zh-CN" dirty="0">
                <a:latin typeface="Times New Roman" panose="02020603050405020304" pitchFamily="18" charset="0"/>
                <a:cs typeface="Times New Roman" panose="02020603050405020304" pitchFamily="18" charset="0"/>
              </a:rPr>
              <a:t>字，主存容量为</a:t>
            </a:r>
            <a:r>
              <a:rPr lang="en-US" altLang="zh-CN" dirty="0">
                <a:latin typeface="Times New Roman" panose="02020603050405020304" pitchFamily="18" charset="0"/>
                <a:cs typeface="Times New Roman" panose="02020603050405020304" pitchFamily="18" charset="0"/>
              </a:rPr>
              <a:t>400</a:t>
            </a:r>
            <a:r>
              <a:rPr lang="zh-CN" altLang="zh-CN" dirty="0">
                <a:latin typeface="Times New Roman" panose="02020603050405020304" pitchFamily="18" charset="0"/>
                <a:cs typeface="Times New Roman" panose="02020603050405020304" pitchFamily="18" charset="0"/>
              </a:rPr>
              <a:t>字，采用</a:t>
            </a:r>
            <a:r>
              <a:rPr lang="en-US" altLang="zh-CN" dirty="0">
                <a:latin typeface="Times New Roman" panose="02020603050405020304" pitchFamily="18" charset="0"/>
                <a:cs typeface="Times New Roman" panose="02020603050405020304" pitchFamily="18" charset="0"/>
              </a:rPr>
              <a:t>FIFO</a:t>
            </a:r>
            <a:r>
              <a:rPr lang="zh-CN" altLang="zh-CN" dirty="0">
                <a:latin typeface="Times New Roman" panose="02020603050405020304" pitchFamily="18" charset="0"/>
                <a:cs typeface="Times New Roman" panose="02020603050405020304" pitchFamily="18" charset="0"/>
              </a:rPr>
              <a:t>替换算法，请按访存的各个时刻，写出其虚页地址流流，计算主存的命中率。</a:t>
            </a:r>
            <a:endParaRPr lang="zh-CN" altLang="zh-CN" dirty="0">
              <a:latin typeface="Times New Roman" panose="02020603050405020304" pitchFamily="18" charset="0"/>
              <a:cs typeface="Times New Roman" panose="02020603050405020304" pitchFamily="18" charset="0"/>
            </a:endParaRPr>
          </a:p>
          <a:p>
            <a:pPr marL="0" indent="0" algn="just">
              <a:buNone/>
            </a:pP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）若页面大小改为</a:t>
            </a:r>
            <a:r>
              <a:rPr lang="en-US" altLang="zh-CN" dirty="0">
                <a:latin typeface="Times New Roman" panose="02020603050405020304" pitchFamily="18" charset="0"/>
                <a:cs typeface="Times New Roman" panose="02020603050405020304" pitchFamily="18" charset="0"/>
              </a:rPr>
              <a:t>100</a:t>
            </a:r>
            <a:r>
              <a:rPr lang="zh-CN" altLang="zh-CN" dirty="0">
                <a:latin typeface="Times New Roman" panose="02020603050405020304" pitchFamily="18" charset="0"/>
                <a:cs typeface="Times New Roman" panose="02020603050405020304" pitchFamily="18" charset="0"/>
              </a:rPr>
              <a:t>字，再做一遍；</a:t>
            </a:r>
            <a:endParaRPr lang="zh-CN" altLang="zh-CN" dirty="0">
              <a:latin typeface="Times New Roman" panose="02020603050405020304" pitchFamily="18" charset="0"/>
              <a:cs typeface="Times New Roman" panose="02020603050405020304" pitchFamily="18" charset="0"/>
            </a:endParaRPr>
          </a:p>
          <a:p>
            <a:pPr marL="0" indent="0" algn="just">
              <a:buNone/>
            </a:pP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zh-CN" dirty="0">
                <a:latin typeface="Times New Roman" panose="02020603050405020304" pitchFamily="18" charset="0"/>
                <a:cs typeface="Times New Roman" panose="02020603050405020304" pitchFamily="18" charset="0"/>
              </a:rPr>
              <a:t>）若页面大小改为</a:t>
            </a:r>
            <a:r>
              <a:rPr lang="en-US" altLang="zh-CN" dirty="0">
                <a:latin typeface="Times New Roman" panose="02020603050405020304" pitchFamily="18" charset="0"/>
                <a:cs typeface="Times New Roman" panose="02020603050405020304" pitchFamily="18" charset="0"/>
              </a:rPr>
              <a:t>400</a:t>
            </a:r>
            <a:r>
              <a:rPr lang="zh-CN" altLang="zh-CN" dirty="0">
                <a:latin typeface="Times New Roman" panose="02020603050405020304" pitchFamily="18" charset="0"/>
                <a:cs typeface="Times New Roman" panose="02020603050405020304" pitchFamily="18" charset="0"/>
              </a:rPr>
              <a:t>字，再做一遍；</a:t>
            </a:r>
            <a:endParaRPr lang="zh-CN" altLang="zh-CN" dirty="0">
              <a:latin typeface="Times New Roman" panose="02020603050405020304" pitchFamily="18" charset="0"/>
              <a:cs typeface="Times New Roman" panose="02020603050405020304" pitchFamily="18" charset="0"/>
            </a:endParaRPr>
          </a:p>
          <a:p>
            <a:pPr marL="0" indent="0" algn="just">
              <a:buNone/>
            </a:pP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zh-CN" dirty="0">
                <a:latin typeface="Times New Roman" panose="02020603050405020304" pitchFamily="18" charset="0"/>
                <a:cs typeface="Times New Roman" panose="02020603050405020304" pitchFamily="18" charset="0"/>
              </a:rPr>
              <a:t>）由（</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zh-CN" dirty="0">
                <a:latin typeface="Times New Roman" panose="02020603050405020304" pitchFamily="18" charset="0"/>
                <a:cs typeface="Times New Roman" panose="02020603050405020304" pitchFamily="18" charset="0"/>
              </a:rPr>
              <a:t>）的结果可得出什么结论？</a:t>
            </a:r>
            <a:endParaRPr lang="zh-CN" altLang="zh-CN" dirty="0">
              <a:latin typeface="Times New Roman" panose="02020603050405020304" pitchFamily="18" charset="0"/>
              <a:cs typeface="Times New Roman" panose="02020603050405020304" pitchFamily="18" charset="0"/>
            </a:endParaRPr>
          </a:p>
          <a:p>
            <a:pPr marL="0" indent="0" algn="just">
              <a:buNone/>
            </a:pP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a:t>
            </a:r>
            <a:r>
              <a:rPr lang="zh-CN" altLang="zh-CN" dirty="0">
                <a:latin typeface="Times New Roman" panose="02020603050405020304" pitchFamily="18" charset="0"/>
                <a:cs typeface="Times New Roman" panose="02020603050405020304" pitchFamily="18" charset="0"/>
              </a:rPr>
              <a:t>）若把主存容量增加到</a:t>
            </a:r>
            <a:r>
              <a:rPr lang="en-US" altLang="zh-CN" dirty="0">
                <a:latin typeface="Times New Roman" panose="02020603050405020304" pitchFamily="18" charset="0"/>
                <a:cs typeface="Times New Roman" panose="02020603050405020304" pitchFamily="18" charset="0"/>
              </a:rPr>
              <a:t>800</a:t>
            </a:r>
            <a:r>
              <a:rPr lang="zh-CN" altLang="zh-CN" dirty="0">
                <a:latin typeface="Times New Roman" panose="02020603050405020304" pitchFamily="18" charset="0"/>
                <a:cs typeface="Times New Roman" panose="02020603050405020304" pitchFamily="18" charset="0"/>
              </a:rPr>
              <a:t>字，按第（</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）小题再做一遍，又可以得到什么结论？</a:t>
            </a:r>
            <a:endParaRPr lang="zh-CN"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0507-09 </a:t>
            </a:r>
            <a:r>
              <a:rPr lang="zh-CN" altLang="zh-CN" dirty="0"/>
              <a:t>问题】</a:t>
            </a:r>
            <a:endParaRPr lang="zh-CN" altLang="en-US" dirty="0"/>
          </a:p>
        </p:txBody>
      </p:sp>
      <p:sp>
        <p:nvSpPr>
          <p:cNvPr id="3" name="内容占位符 2"/>
          <p:cNvSpPr>
            <a:spLocks noGrp="1"/>
          </p:cNvSpPr>
          <p:nvPr>
            <p:ph idx="1"/>
          </p:nvPr>
        </p:nvSpPr>
        <p:spPr>
          <a:xfrm>
            <a:off x="165463" y="1022349"/>
            <a:ext cx="8802325" cy="5691959"/>
          </a:xfrm>
        </p:spPr>
        <p:txBody>
          <a:bodyPr/>
          <a:lstStyle/>
          <a:p>
            <a:pPr marL="0" indent="0" algn="just">
              <a:buNone/>
            </a:pPr>
            <a:r>
              <a:rPr lang="zh-CN" altLang="zh-CN" sz="2000" dirty="0">
                <a:latin typeface="Times New Roman" panose="02020603050405020304" pitchFamily="18" charset="0"/>
                <a:cs typeface="Times New Roman" panose="02020603050405020304" pitchFamily="18" charset="0"/>
              </a:rPr>
              <a:t>考虑一个</a:t>
            </a:r>
            <a:r>
              <a:rPr lang="en-US" altLang="zh-CN" sz="2000" dirty="0">
                <a:latin typeface="Times New Roman" panose="02020603050405020304" pitchFamily="18" charset="0"/>
                <a:cs typeface="Times New Roman" panose="02020603050405020304" pitchFamily="18" charset="0"/>
              </a:rPr>
              <a:t>920</a:t>
            </a:r>
            <a:r>
              <a:rPr lang="zh-CN" altLang="zh-CN" sz="2000" dirty="0">
                <a:latin typeface="Times New Roman" panose="02020603050405020304" pitchFamily="18" charset="0"/>
                <a:cs typeface="Times New Roman" panose="02020603050405020304" pitchFamily="18" charset="0"/>
              </a:rPr>
              <a:t>个字的程序，其访问虚存的地址流为</a:t>
            </a:r>
            <a:r>
              <a:rPr lang="en-US" altLang="zh-CN" sz="2000" dirty="0">
                <a:latin typeface="Times New Roman" panose="02020603050405020304" pitchFamily="18" charset="0"/>
                <a:cs typeface="Times New Roman" panose="02020603050405020304" pitchFamily="18" charset="0"/>
              </a:rPr>
              <a:t>20,22,208,214,146,618,370,490,492,868,916,728</a:t>
            </a:r>
            <a:r>
              <a:rPr lang="zh-CN"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lgn="just">
              <a:buNone/>
            </a:pP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）若页面大小为</a:t>
            </a:r>
            <a:r>
              <a:rPr lang="en-US" altLang="zh-CN" sz="2000" dirty="0">
                <a:latin typeface="Times New Roman" panose="02020603050405020304" pitchFamily="18" charset="0"/>
                <a:cs typeface="Times New Roman" panose="02020603050405020304" pitchFamily="18" charset="0"/>
              </a:rPr>
              <a:t>200</a:t>
            </a:r>
            <a:r>
              <a:rPr lang="zh-CN" altLang="zh-CN" sz="2000" dirty="0">
                <a:latin typeface="Times New Roman" panose="02020603050405020304" pitchFamily="18" charset="0"/>
                <a:cs typeface="Times New Roman" panose="02020603050405020304" pitchFamily="18" charset="0"/>
              </a:rPr>
              <a:t>字，主存容量为</a:t>
            </a:r>
            <a:r>
              <a:rPr lang="en-US" altLang="zh-CN" sz="2000" dirty="0">
                <a:latin typeface="Times New Roman" panose="02020603050405020304" pitchFamily="18" charset="0"/>
                <a:cs typeface="Times New Roman" panose="02020603050405020304" pitchFamily="18" charset="0"/>
              </a:rPr>
              <a:t>400</a:t>
            </a:r>
            <a:r>
              <a:rPr lang="zh-CN" altLang="zh-CN" sz="2000" dirty="0">
                <a:latin typeface="Times New Roman" panose="02020603050405020304" pitchFamily="18" charset="0"/>
                <a:cs typeface="Times New Roman" panose="02020603050405020304" pitchFamily="18" charset="0"/>
              </a:rPr>
              <a:t>字，采用</a:t>
            </a:r>
            <a:r>
              <a:rPr lang="en-US" altLang="zh-CN" sz="2000" dirty="0">
                <a:latin typeface="Times New Roman" panose="02020603050405020304" pitchFamily="18" charset="0"/>
                <a:cs typeface="Times New Roman" panose="02020603050405020304" pitchFamily="18" charset="0"/>
              </a:rPr>
              <a:t>FIFO</a:t>
            </a:r>
            <a:r>
              <a:rPr lang="zh-CN" altLang="zh-CN" sz="2000" dirty="0">
                <a:latin typeface="Times New Roman" panose="02020603050405020304" pitchFamily="18" charset="0"/>
                <a:cs typeface="Times New Roman" panose="02020603050405020304" pitchFamily="18" charset="0"/>
              </a:rPr>
              <a:t>替换算法，请按访存的各个时刻，写出其虚页地址流流，计算主存的命中率。</a:t>
            </a:r>
            <a:endParaRPr lang="en-US" altLang="zh-CN" sz="2000" dirty="0">
              <a:latin typeface="Times New Roman" panose="02020603050405020304" pitchFamily="18" charset="0"/>
              <a:cs typeface="Times New Roman" panose="02020603050405020304" pitchFamily="18" charset="0"/>
            </a:endParaRPr>
          </a:p>
          <a:p>
            <a:pPr marL="0" indent="0" algn="just">
              <a:buNone/>
            </a:pPr>
            <a:r>
              <a:rPr lang="en-US" altLang="zh-CN" sz="2000" dirty="0">
                <a:solidFill>
                  <a:srgbClr val="FF0000"/>
                </a:solidFill>
                <a:latin typeface="Times New Roman" panose="02020603050405020304" pitchFamily="18" charset="0"/>
                <a:cs typeface="Times New Roman" panose="02020603050405020304" pitchFamily="18" charset="0"/>
              </a:rPr>
              <a:t>【</a:t>
            </a:r>
            <a:r>
              <a:rPr lang="zh-CN" altLang="en-US" sz="2000" dirty="0">
                <a:solidFill>
                  <a:srgbClr val="FF0000"/>
                </a:solidFill>
                <a:latin typeface="Times New Roman" panose="02020603050405020304" pitchFamily="18" charset="0"/>
                <a:cs typeface="Times New Roman" panose="02020603050405020304" pitchFamily="18" charset="0"/>
              </a:rPr>
              <a:t>解答</a:t>
            </a:r>
            <a:r>
              <a:rPr lang="en-US" altLang="zh-CN" sz="2000" dirty="0">
                <a:solidFill>
                  <a:srgbClr val="FF0000"/>
                </a:solidFill>
                <a:latin typeface="Times New Roman" panose="02020603050405020304" pitchFamily="18" charset="0"/>
                <a:cs typeface="Times New Roman" panose="02020603050405020304" pitchFamily="18" charset="0"/>
              </a:rPr>
              <a:t>】</a:t>
            </a:r>
            <a:endParaRPr lang="en-US" altLang="zh-CN" sz="2000" dirty="0">
              <a:solidFill>
                <a:srgbClr val="FF0000"/>
              </a:solidFill>
              <a:latin typeface="Times New Roman" panose="02020603050405020304" pitchFamily="18" charset="0"/>
              <a:cs typeface="Times New Roman" panose="02020603050405020304" pitchFamily="18" charset="0"/>
            </a:endParaRPr>
          </a:p>
          <a:p>
            <a:pPr marL="0" indent="0">
              <a:buNone/>
            </a:pP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）页面大小为</a:t>
            </a:r>
            <a:r>
              <a:rPr lang="en-US" altLang="zh-CN" sz="2000" dirty="0">
                <a:latin typeface="Times New Roman" panose="02020603050405020304" pitchFamily="18" charset="0"/>
                <a:cs typeface="Times New Roman" panose="02020603050405020304" pitchFamily="18" charset="0"/>
              </a:rPr>
              <a:t>200</a:t>
            </a:r>
            <a:r>
              <a:rPr lang="zh-CN" altLang="zh-CN" sz="2000" dirty="0">
                <a:latin typeface="Times New Roman" panose="02020603050405020304" pitchFamily="18" charset="0"/>
                <a:cs typeface="Times New Roman" panose="02020603050405020304" pitchFamily="18" charset="0"/>
              </a:rPr>
              <a:t>字，主存容量为</a:t>
            </a:r>
            <a:r>
              <a:rPr lang="en-US" altLang="zh-CN" sz="2000" dirty="0">
                <a:latin typeface="Times New Roman" panose="02020603050405020304" pitchFamily="18" charset="0"/>
                <a:cs typeface="Times New Roman" panose="02020603050405020304" pitchFamily="18" charset="0"/>
              </a:rPr>
              <a:t>400</a:t>
            </a:r>
            <a:r>
              <a:rPr lang="zh-CN" altLang="zh-CN" sz="2000" dirty="0">
                <a:latin typeface="Times New Roman" panose="02020603050405020304" pitchFamily="18" charset="0"/>
                <a:cs typeface="Times New Roman" panose="02020603050405020304" pitchFamily="18" charset="0"/>
              </a:rPr>
              <a:t>字，可知实存页数为</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页。其虚页地址流为</a:t>
            </a:r>
            <a:r>
              <a:rPr lang="en-US" altLang="zh-CN" sz="2000" dirty="0">
                <a:latin typeface="Times New Roman" panose="02020603050405020304" pitchFamily="18" charset="0"/>
                <a:cs typeface="Times New Roman" panose="02020603050405020304" pitchFamily="18" charset="0"/>
              </a:rPr>
              <a:t>0</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0</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0</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4</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4</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buNone/>
            </a:pPr>
            <a:r>
              <a:rPr lang="zh-CN" altLang="zh-CN" sz="2000" dirty="0">
                <a:latin typeface="Times New Roman" panose="02020603050405020304" pitchFamily="18" charset="0"/>
                <a:cs typeface="Times New Roman" panose="02020603050405020304" pitchFamily="18" charset="0"/>
              </a:rPr>
              <a:t>下表所出采用</a:t>
            </a:r>
            <a:r>
              <a:rPr lang="en-US" altLang="zh-CN" sz="2000" dirty="0">
                <a:latin typeface="Times New Roman" panose="02020603050405020304" pitchFamily="18" charset="0"/>
                <a:cs typeface="Times New Roman" panose="02020603050405020304" pitchFamily="18" charset="0"/>
              </a:rPr>
              <a:t>FIFO</a:t>
            </a:r>
            <a:r>
              <a:rPr lang="zh-CN" altLang="zh-CN" sz="2000" dirty="0">
                <a:latin typeface="Times New Roman" panose="02020603050405020304" pitchFamily="18" charset="0"/>
                <a:cs typeface="Times New Roman" panose="02020603050405020304" pitchFamily="18" charset="0"/>
              </a:rPr>
              <a:t>替换算法替换时的实际装入和替换过程。</a:t>
            </a: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zh-CN" sz="2000" dirty="0">
                <a:latin typeface="Times New Roman" panose="02020603050405020304" pitchFamily="18" charset="0"/>
                <a:cs typeface="Times New Roman" panose="02020603050405020304" pitchFamily="18" charset="0"/>
              </a:rPr>
              <a:t>主存的命中率</a:t>
            </a:r>
            <a:r>
              <a:rPr lang="en-US" altLang="zh-CN" sz="2000" dirty="0">
                <a:latin typeface="Times New Roman" panose="02020603050405020304" pitchFamily="18" charset="0"/>
                <a:cs typeface="Times New Roman" panose="02020603050405020304" pitchFamily="18" charset="0"/>
              </a:rPr>
              <a:t>H=6/12</a:t>
            </a:r>
            <a:endParaRPr lang="zh-CN" altLang="zh-CN" sz="20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0550" y="3929288"/>
            <a:ext cx="8169937" cy="1618072"/>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0507-09 </a:t>
            </a:r>
            <a:r>
              <a:rPr lang="zh-CN" altLang="zh-CN" dirty="0"/>
              <a:t>问题】</a:t>
            </a:r>
            <a:endParaRPr lang="zh-CN" altLang="en-US" dirty="0"/>
          </a:p>
        </p:txBody>
      </p:sp>
      <p:sp>
        <p:nvSpPr>
          <p:cNvPr id="3" name="内容占位符 2"/>
          <p:cNvSpPr>
            <a:spLocks noGrp="1"/>
          </p:cNvSpPr>
          <p:nvPr>
            <p:ph idx="1"/>
          </p:nvPr>
        </p:nvSpPr>
        <p:spPr>
          <a:xfrm>
            <a:off x="165463" y="1022350"/>
            <a:ext cx="8802325" cy="5596164"/>
          </a:xfrm>
        </p:spPr>
        <p:txBody>
          <a:bodyPr/>
          <a:lstStyle/>
          <a:p>
            <a:pPr marL="0" indent="0" algn="just">
              <a:buNone/>
            </a:pPr>
            <a:r>
              <a:rPr lang="zh-CN" altLang="zh-CN" sz="2000" dirty="0">
                <a:latin typeface="Times New Roman" panose="02020603050405020304" pitchFamily="18" charset="0"/>
                <a:cs typeface="Times New Roman" panose="02020603050405020304" pitchFamily="18" charset="0"/>
              </a:rPr>
              <a:t>考虑一个</a:t>
            </a:r>
            <a:r>
              <a:rPr lang="en-US" altLang="zh-CN" sz="2000" dirty="0">
                <a:latin typeface="Times New Roman" panose="02020603050405020304" pitchFamily="18" charset="0"/>
                <a:cs typeface="Times New Roman" panose="02020603050405020304" pitchFamily="18" charset="0"/>
              </a:rPr>
              <a:t>920</a:t>
            </a:r>
            <a:r>
              <a:rPr lang="zh-CN" altLang="zh-CN" sz="2000" dirty="0">
                <a:latin typeface="Times New Roman" panose="02020603050405020304" pitchFamily="18" charset="0"/>
                <a:cs typeface="Times New Roman" panose="02020603050405020304" pitchFamily="18" charset="0"/>
              </a:rPr>
              <a:t>个字的程序，其访问虚存的地址流为</a:t>
            </a:r>
            <a:r>
              <a:rPr lang="en-US" altLang="zh-CN" sz="2000" dirty="0">
                <a:latin typeface="Times New Roman" panose="02020603050405020304" pitchFamily="18" charset="0"/>
                <a:cs typeface="Times New Roman" panose="02020603050405020304" pitchFamily="18" charset="0"/>
              </a:rPr>
              <a:t>20,22,208,214,146,618,370,490,492,868,916,728</a:t>
            </a:r>
            <a:r>
              <a:rPr lang="zh-CN"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lgn="just">
              <a:buNone/>
            </a:pP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）若页面大小改为</a:t>
            </a:r>
            <a:r>
              <a:rPr lang="en-US" altLang="zh-CN" sz="2000" dirty="0">
                <a:latin typeface="Times New Roman" panose="02020603050405020304" pitchFamily="18" charset="0"/>
                <a:cs typeface="Times New Roman" panose="02020603050405020304" pitchFamily="18" charset="0"/>
              </a:rPr>
              <a:t>100</a:t>
            </a:r>
            <a:r>
              <a:rPr lang="zh-CN" altLang="zh-CN" sz="2000" dirty="0">
                <a:latin typeface="Times New Roman" panose="02020603050405020304" pitchFamily="18" charset="0"/>
                <a:cs typeface="Times New Roman" panose="02020603050405020304" pitchFamily="18" charset="0"/>
              </a:rPr>
              <a:t>字，再做一遍；</a:t>
            </a:r>
            <a:endParaRPr lang="en-US" altLang="zh-CN" sz="2000" dirty="0">
              <a:latin typeface="Times New Roman" panose="02020603050405020304" pitchFamily="18" charset="0"/>
              <a:cs typeface="Times New Roman" panose="02020603050405020304" pitchFamily="18" charset="0"/>
            </a:endParaRPr>
          </a:p>
          <a:p>
            <a:pPr marL="0" indent="0" algn="just">
              <a:buNone/>
            </a:pPr>
            <a:r>
              <a:rPr lang="en-US" altLang="zh-CN" sz="2000" dirty="0">
                <a:solidFill>
                  <a:srgbClr val="FF0000"/>
                </a:solidFill>
                <a:latin typeface="Times New Roman" panose="02020603050405020304" pitchFamily="18" charset="0"/>
                <a:cs typeface="Times New Roman" panose="02020603050405020304" pitchFamily="18" charset="0"/>
              </a:rPr>
              <a:t>【</a:t>
            </a:r>
            <a:r>
              <a:rPr lang="zh-CN" altLang="en-US" sz="2000" dirty="0">
                <a:solidFill>
                  <a:srgbClr val="FF0000"/>
                </a:solidFill>
                <a:latin typeface="Times New Roman" panose="02020603050405020304" pitchFamily="18" charset="0"/>
                <a:cs typeface="Times New Roman" panose="02020603050405020304" pitchFamily="18" charset="0"/>
              </a:rPr>
              <a:t>解答</a:t>
            </a:r>
            <a:r>
              <a:rPr lang="en-US" altLang="zh-CN" sz="2000" dirty="0">
                <a:solidFill>
                  <a:srgbClr val="FF0000"/>
                </a:solidFill>
                <a:latin typeface="Times New Roman" panose="02020603050405020304" pitchFamily="18" charset="0"/>
                <a:cs typeface="Times New Roman" panose="02020603050405020304" pitchFamily="18" charset="0"/>
              </a:rPr>
              <a:t>】</a:t>
            </a:r>
            <a:endParaRPr lang="en-US" altLang="zh-CN" sz="2000" dirty="0">
              <a:solidFill>
                <a:srgbClr val="FF0000"/>
              </a:solidFill>
              <a:latin typeface="Times New Roman" panose="02020603050405020304" pitchFamily="18" charset="0"/>
              <a:cs typeface="Times New Roman" panose="02020603050405020304" pitchFamily="18" charset="0"/>
            </a:endParaRPr>
          </a:p>
          <a:p>
            <a:pPr marL="0" indent="0">
              <a:buNone/>
            </a:pP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）页面大小为</a:t>
            </a:r>
            <a:r>
              <a:rPr lang="en-US" altLang="zh-CN" sz="2000" dirty="0">
                <a:latin typeface="Times New Roman" panose="02020603050405020304" pitchFamily="18" charset="0"/>
                <a:cs typeface="Times New Roman" panose="02020603050405020304" pitchFamily="18" charset="0"/>
              </a:rPr>
              <a:t>100</a:t>
            </a:r>
            <a:r>
              <a:rPr lang="zh-CN" altLang="zh-CN" sz="2000" dirty="0">
                <a:latin typeface="Times New Roman" panose="02020603050405020304" pitchFamily="18" charset="0"/>
                <a:cs typeface="Times New Roman" panose="02020603050405020304" pitchFamily="18" charset="0"/>
              </a:rPr>
              <a:t>字，主存容量为</a:t>
            </a:r>
            <a:r>
              <a:rPr lang="en-US" altLang="zh-CN" sz="2000" dirty="0">
                <a:latin typeface="Times New Roman" panose="02020603050405020304" pitchFamily="18" charset="0"/>
                <a:cs typeface="Times New Roman" panose="02020603050405020304" pitchFamily="18" charset="0"/>
              </a:rPr>
              <a:t>400</a:t>
            </a:r>
            <a:r>
              <a:rPr lang="zh-CN" altLang="zh-CN" sz="2000" dirty="0">
                <a:latin typeface="Times New Roman" panose="02020603050405020304" pitchFamily="18" charset="0"/>
                <a:cs typeface="Times New Roman" panose="02020603050405020304" pitchFamily="18" charset="0"/>
              </a:rPr>
              <a:t>字，可知实存页数为</a:t>
            </a:r>
            <a:r>
              <a:rPr lang="en-US" altLang="zh-CN" sz="2000" dirty="0">
                <a:latin typeface="Times New Roman" panose="02020603050405020304" pitchFamily="18" charset="0"/>
                <a:cs typeface="Times New Roman" panose="02020603050405020304" pitchFamily="18" charset="0"/>
              </a:rPr>
              <a:t>4</a:t>
            </a:r>
            <a:r>
              <a:rPr lang="zh-CN" altLang="zh-CN" sz="2000" dirty="0">
                <a:latin typeface="Times New Roman" panose="02020603050405020304" pitchFamily="18" charset="0"/>
                <a:cs typeface="Times New Roman" panose="02020603050405020304" pitchFamily="18" charset="0"/>
              </a:rPr>
              <a:t>页。其虚页地址流为</a:t>
            </a:r>
            <a:r>
              <a:rPr lang="en-US" altLang="zh-CN" sz="2000" dirty="0">
                <a:latin typeface="Times New Roman" panose="02020603050405020304" pitchFamily="18" charset="0"/>
                <a:cs typeface="Times New Roman" panose="02020603050405020304" pitchFamily="18" charset="0"/>
              </a:rPr>
              <a:t>0</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0</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6</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4</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4</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8</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9</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7</a:t>
            </a:r>
            <a:endParaRPr lang="zh-CN" altLang="zh-CN" sz="2000" dirty="0">
              <a:latin typeface="Times New Roman" panose="02020603050405020304" pitchFamily="18" charset="0"/>
              <a:cs typeface="Times New Roman" panose="02020603050405020304" pitchFamily="18" charset="0"/>
            </a:endParaRPr>
          </a:p>
          <a:p>
            <a:pPr marL="0" indent="0">
              <a:buNone/>
            </a:pPr>
            <a:r>
              <a:rPr lang="zh-CN" altLang="zh-CN" sz="2000" dirty="0">
                <a:latin typeface="Times New Roman" panose="02020603050405020304" pitchFamily="18" charset="0"/>
                <a:cs typeface="Times New Roman" panose="02020603050405020304" pitchFamily="18" charset="0"/>
              </a:rPr>
              <a:t>采用</a:t>
            </a:r>
            <a:r>
              <a:rPr lang="en-US" altLang="zh-CN" sz="2000" dirty="0">
                <a:latin typeface="Times New Roman" panose="02020603050405020304" pitchFamily="18" charset="0"/>
                <a:cs typeface="Times New Roman" panose="02020603050405020304" pitchFamily="18" charset="0"/>
              </a:rPr>
              <a:t>FIFO</a:t>
            </a:r>
            <a:r>
              <a:rPr lang="zh-CN" altLang="zh-CN" sz="2000" dirty="0">
                <a:latin typeface="Times New Roman" panose="02020603050405020304" pitchFamily="18" charset="0"/>
                <a:cs typeface="Times New Roman" panose="02020603050405020304" pitchFamily="18" charset="0"/>
              </a:rPr>
              <a:t>替换算法进行页面转入和替换的过程如下表所示。</a:t>
            </a: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zh-CN" altLang="zh-CN" sz="2000" dirty="0">
              <a:latin typeface="Times New Roman" panose="02020603050405020304" pitchFamily="18" charset="0"/>
              <a:cs typeface="Times New Roman" panose="02020603050405020304" pitchFamily="18" charset="0"/>
            </a:endParaRPr>
          </a:p>
          <a:p>
            <a:pPr marL="0" indent="0" algn="just">
              <a:buNone/>
            </a:pPr>
            <a:r>
              <a:rPr lang="zh-CN" altLang="zh-CN" sz="2000" dirty="0">
                <a:latin typeface="Times New Roman" panose="02020603050405020304" pitchFamily="18" charset="0"/>
                <a:cs typeface="Times New Roman" panose="02020603050405020304" pitchFamily="18" charset="0"/>
              </a:rPr>
              <a:t>主存的命中率</a:t>
            </a:r>
            <a:r>
              <a:rPr lang="en-US" altLang="zh-CN" sz="2000" dirty="0">
                <a:latin typeface="Times New Roman" panose="02020603050405020304" pitchFamily="18" charset="0"/>
                <a:cs typeface="Times New Roman" panose="02020603050405020304" pitchFamily="18" charset="0"/>
              </a:rPr>
              <a:t>H=3/12</a:t>
            </a:r>
            <a:endParaRPr lang="zh-CN" altLang="zh-CN" sz="2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1279" y="3551191"/>
            <a:ext cx="8481613" cy="2344511"/>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0507-09 </a:t>
            </a:r>
            <a:r>
              <a:rPr lang="zh-CN" altLang="zh-CN" dirty="0"/>
              <a:t>问题】</a:t>
            </a:r>
            <a:endParaRPr lang="zh-CN" altLang="en-US" dirty="0"/>
          </a:p>
        </p:txBody>
      </p:sp>
      <p:sp>
        <p:nvSpPr>
          <p:cNvPr id="3" name="内容占位符 2"/>
          <p:cNvSpPr>
            <a:spLocks noGrp="1"/>
          </p:cNvSpPr>
          <p:nvPr>
            <p:ph idx="1"/>
          </p:nvPr>
        </p:nvSpPr>
        <p:spPr>
          <a:xfrm>
            <a:off x="165463" y="1022350"/>
            <a:ext cx="8802325" cy="5474244"/>
          </a:xfrm>
        </p:spPr>
        <p:txBody>
          <a:bodyPr/>
          <a:lstStyle/>
          <a:p>
            <a:pPr marL="0" indent="0" algn="just">
              <a:buNone/>
            </a:pPr>
            <a:r>
              <a:rPr lang="zh-CN" altLang="zh-CN" sz="2000" dirty="0">
                <a:latin typeface="Times New Roman" panose="02020603050405020304" pitchFamily="18" charset="0"/>
                <a:cs typeface="Times New Roman" panose="02020603050405020304" pitchFamily="18" charset="0"/>
              </a:rPr>
              <a:t>考虑一个</a:t>
            </a:r>
            <a:r>
              <a:rPr lang="en-US" altLang="zh-CN" sz="2000" dirty="0">
                <a:latin typeface="Times New Roman" panose="02020603050405020304" pitchFamily="18" charset="0"/>
                <a:cs typeface="Times New Roman" panose="02020603050405020304" pitchFamily="18" charset="0"/>
              </a:rPr>
              <a:t>920</a:t>
            </a:r>
            <a:r>
              <a:rPr lang="zh-CN" altLang="zh-CN" sz="2000" dirty="0">
                <a:latin typeface="Times New Roman" panose="02020603050405020304" pitchFamily="18" charset="0"/>
                <a:cs typeface="Times New Roman" panose="02020603050405020304" pitchFamily="18" charset="0"/>
              </a:rPr>
              <a:t>个字的程序，其访问虚存的地址流为</a:t>
            </a:r>
            <a:r>
              <a:rPr lang="en-US" altLang="zh-CN" sz="2000" dirty="0">
                <a:latin typeface="Times New Roman" panose="02020603050405020304" pitchFamily="18" charset="0"/>
                <a:cs typeface="Times New Roman" panose="02020603050405020304" pitchFamily="18" charset="0"/>
              </a:rPr>
              <a:t>20,22,208,214,146,618,370,490,492,868,916,728</a:t>
            </a:r>
            <a:r>
              <a:rPr lang="zh-CN"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lgn="just">
              <a:buNone/>
            </a:pP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）若页面大小改为</a:t>
            </a:r>
            <a:r>
              <a:rPr lang="en-US" altLang="zh-CN" sz="2000" dirty="0">
                <a:latin typeface="Times New Roman" panose="02020603050405020304" pitchFamily="18" charset="0"/>
                <a:cs typeface="Times New Roman" panose="02020603050405020304" pitchFamily="18" charset="0"/>
              </a:rPr>
              <a:t>400</a:t>
            </a:r>
            <a:r>
              <a:rPr lang="zh-CN" altLang="zh-CN" sz="2000" dirty="0">
                <a:latin typeface="Times New Roman" panose="02020603050405020304" pitchFamily="18" charset="0"/>
                <a:cs typeface="Times New Roman" panose="02020603050405020304" pitchFamily="18" charset="0"/>
              </a:rPr>
              <a:t>字，再做一遍；</a:t>
            </a:r>
            <a:endParaRPr lang="en-US" altLang="zh-CN" sz="2000" dirty="0">
              <a:latin typeface="Times New Roman" panose="02020603050405020304" pitchFamily="18" charset="0"/>
              <a:cs typeface="Times New Roman" panose="02020603050405020304" pitchFamily="18" charset="0"/>
            </a:endParaRPr>
          </a:p>
          <a:p>
            <a:pPr marL="0" indent="0" algn="just">
              <a:buNone/>
            </a:pPr>
            <a:r>
              <a:rPr lang="en-US" altLang="zh-CN" sz="2000" dirty="0">
                <a:solidFill>
                  <a:srgbClr val="FF0000"/>
                </a:solidFill>
                <a:latin typeface="Times New Roman" panose="02020603050405020304" pitchFamily="18" charset="0"/>
                <a:cs typeface="Times New Roman" panose="02020603050405020304" pitchFamily="18" charset="0"/>
              </a:rPr>
              <a:t>【</a:t>
            </a:r>
            <a:r>
              <a:rPr lang="zh-CN" altLang="en-US" sz="2000" dirty="0">
                <a:solidFill>
                  <a:srgbClr val="FF0000"/>
                </a:solidFill>
                <a:latin typeface="Times New Roman" panose="02020603050405020304" pitchFamily="18" charset="0"/>
                <a:cs typeface="Times New Roman" panose="02020603050405020304" pitchFamily="18" charset="0"/>
              </a:rPr>
              <a:t>解答</a:t>
            </a:r>
            <a:r>
              <a:rPr lang="en-US" altLang="zh-CN" sz="2000" dirty="0">
                <a:solidFill>
                  <a:srgbClr val="FF0000"/>
                </a:solidFill>
                <a:latin typeface="Times New Roman" panose="02020603050405020304" pitchFamily="18" charset="0"/>
                <a:cs typeface="Times New Roman" panose="02020603050405020304" pitchFamily="18" charset="0"/>
              </a:rPr>
              <a:t>】</a:t>
            </a:r>
            <a:endParaRPr lang="en-US" altLang="zh-CN" sz="2000" dirty="0">
              <a:solidFill>
                <a:srgbClr val="FF0000"/>
              </a:solidFill>
              <a:latin typeface="Times New Roman" panose="02020603050405020304" pitchFamily="18" charset="0"/>
              <a:cs typeface="Times New Roman" panose="02020603050405020304" pitchFamily="18" charset="0"/>
            </a:endParaRPr>
          </a:p>
          <a:p>
            <a:pPr marL="0" indent="0">
              <a:buNone/>
            </a:pP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）页面大小为</a:t>
            </a:r>
            <a:r>
              <a:rPr lang="en-US" altLang="zh-CN" sz="2000" dirty="0">
                <a:latin typeface="Times New Roman" panose="02020603050405020304" pitchFamily="18" charset="0"/>
                <a:cs typeface="Times New Roman" panose="02020603050405020304" pitchFamily="18" charset="0"/>
              </a:rPr>
              <a:t>400</a:t>
            </a:r>
            <a:r>
              <a:rPr lang="zh-CN" altLang="zh-CN" sz="2000" dirty="0">
                <a:latin typeface="Times New Roman" panose="02020603050405020304" pitchFamily="18" charset="0"/>
                <a:cs typeface="Times New Roman" panose="02020603050405020304" pitchFamily="18" charset="0"/>
              </a:rPr>
              <a:t>字，主存容量为</a:t>
            </a:r>
            <a:r>
              <a:rPr lang="en-US" altLang="zh-CN" sz="2000" dirty="0">
                <a:latin typeface="Times New Roman" panose="02020603050405020304" pitchFamily="18" charset="0"/>
                <a:cs typeface="Times New Roman" panose="02020603050405020304" pitchFamily="18" charset="0"/>
              </a:rPr>
              <a:t>400</a:t>
            </a:r>
            <a:r>
              <a:rPr lang="zh-CN" altLang="zh-CN" sz="2000" dirty="0">
                <a:latin typeface="Times New Roman" panose="02020603050405020304" pitchFamily="18" charset="0"/>
                <a:cs typeface="Times New Roman" panose="02020603050405020304" pitchFamily="18" charset="0"/>
              </a:rPr>
              <a:t>字，可知实存页数为</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页。其虚页地址流为</a:t>
            </a:r>
            <a:r>
              <a:rPr lang="en-US" altLang="zh-CN" sz="2000" dirty="0">
                <a:latin typeface="Times New Roman" panose="02020603050405020304" pitchFamily="18" charset="0"/>
                <a:cs typeface="Times New Roman" panose="02020603050405020304" pitchFamily="18" charset="0"/>
              </a:rPr>
              <a:t>0</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0</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0</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0</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0</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0</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endParaRPr lang="zh-CN" altLang="zh-CN" sz="2000" dirty="0">
              <a:latin typeface="Times New Roman" panose="02020603050405020304" pitchFamily="18" charset="0"/>
              <a:cs typeface="Times New Roman" panose="02020603050405020304" pitchFamily="18" charset="0"/>
            </a:endParaRPr>
          </a:p>
          <a:p>
            <a:pPr marL="0" indent="0">
              <a:buNone/>
            </a:pPr>
            <a:r>
              <a:rPr lang="zh-CN" altLang="zh-CN" sz="2000" dirty="0">
                <a:latin typeface="Times New Roman" panose="02020603050405020304" pitchFamily="18" charset="0"/>
                <a:cs typeface="Times New Roman" panose="02020603050405020304" pitchFamily="18" charset="0"/>
              </a:rPr>
              <a:t>采用</a:t>
            </a:r>
            <a:r>
              <a:rPr lang="en-US" altLang="zh-CN" sz="2000" dirty="0">
                <a:latin typeface="Times New Roman" panose="02020603050405020304" pitchFamily="18" charset="0"/>
                <a:cs typeface="Times New Roman" panose="02020603050405020304" pitchFamily="18" charset="0"/>
              </a:rPr>
              <a:t>FIFO</a:t>
            </a:r>
            <a:r>
              <a:rPr lang="zh-CN" altLang="zh-CN" sz="2000" dirty="0">
                <a:latin typeface="Times New Roman" panose="02020603050405020304" pitchFamily="18" charset="0"/>
                <a:cs typeface="Times New Roman" panose="02020603050405020304" pitchFamily="18" charset="0"/>
              </a:rPr>
              <a:t>替换算法进行页面转入和替换的过程如下表所示。</a:t>
            </a:r>
            <a:endParaRPr lang="zh-CN" altLang="zh-CN" sz="2000" dirty="0">
              <a:latin typeface="Times New Roman" panose="02020603050405020304" pitchFamily="18" charset="0"/>
              <a:cs typeface="Times New Roman" panose="02020603050405020304" pitchFamily="18" charset="0"/>
            </a:endParaRP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r>
              <a:rPr lang="zh-CN" altLang="zh-CN" sz="2000" dirty="0">
                <a:latin typeface="Times New Roman" panose="02020603050405020304" pitchFamily="18" charset="0"/>
                <a:cs typeface="Times New Roman" panose="02020603050405020304" pitchFamily="18" charset="0"/>
              </a:rPr>
              <a:t>主存的命中率</a:t>
            </a:r>
            <a:r>
              <a:rPr lang="en-US" altLang="zh-CN" sz="2000" dirty="0">
                <a:latin typeface="Times New Roman" panose="02020603050405020304" pitchFamily="18" charset="0"/>
                <a:cs typeface="Times New Roman" panose="02020603050405020304" pitchFamily="18" charset="0"/>
              </a:rPr>
              <a:t>H=6/12</a:t>
            </a:r>
            <a:endParaRPr lang="zh-CN" altLang="zh-CN" sz="2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0550" y="3759472"/>
            <a:ext cx="8284232" cy="13986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dirty="0"/>
              <a:t>【 0429-03 </a:t>
            </a:r>
            <a:r>
              <a:rPr lang="zh-CN" altLang="en-US" dirty="0"/>
              <a:t>问题</a:t>
            </a:r>
            <a:r>
              <a:rPr lang="en-US" altLang="zh-CN" dirty="0"/>
              <a:t>】</a:t>
            </a:r>
            <a:endParaRPr lang="zh-CN" altLang="en-US" dirty="0"/>
          </a:p>
        </p:txBody>
      </p:sp>
      <p:sp>
        <p:nvSpPr>
          <p:cNvPr id="3" name="内容占位符 2"/>
          <p:cNvSpPr>
            <a:spLocks noGrp="1"/>
          </p:cNvSpPr>
          <p:nvPr>
            <p:ph idx="1"/>
          </p:nvPr>
        </p:nvSpPr>
        <p:spPr>
          <a:xfrm>
            <a:off x="469900" y="1022350"/>
            <a:ext cx="8674100" cy="3068638"/>
          </a:xfrm>
        </p:spPr>
        <p:txBody>
          <a:bodyPr/>
          <a:lstStyle/>
          <a:p>
            <a:pPr>
              <a:defRPr/>
            </a:pPr>
            <a:r>
              <a:rPr lang="zh-CN" altLang="zh-CN" dirty="0"/>
              <a:t>浮点数系统使用阶基</a:t>
            </a:r>
            <a:r>
              <a:rPr lang="en-US" altLang="zh-CN" dirty="0" err="1"/>
              <a:t>r</a:t>
            </a:r>
            <a:r>
              <a:rPr lang="en-US" altLang="zh-CN" baseline="-25000" dirty="0" err="1"/>
              <a:t>p</a:t>
            </a:r>
            <a:r>
              <a:rPr lang="en-US" altLang="zh-CN" dirty="0"/>
              <a:t>=2</a:t>
            </a:r>
            <a:r>
              <a:rPr lang="zh-CN" altLang="zh-CN" dirty="0"/>
              <a:t>，阶值位数</a:t>
            </a:r>
            <a:r>
              <a:rPr lang="en-US" altLang="zh-CN" dirty="0"/>
              <a:t>p=2</a:t>
            </a:r>
            <a:r>
              <a:rPr lang="zh-CN" altLang="zh-CN" dirty="0"/>
              <a:t>，尾数基值</a:t>
            </a:r>
            <a:r>
              <a:rPr lang="en-US" altLang="zh-CN" dirty="0" err="1"/>
              <a:t>r</a:t>
            </a:r>
            <a:r>
              <a:rPr lang="en-US" altLang="zh-CN" baseline="-25000" dirty="0" err="1"/>
              <a:t>m</a:t>
            </a:r>
            <a:r>
              <a:rPr lang="en-US" altLang="zh-CN" dirty="0"/>
              <a:t>=10</a:t>
            </a:r>
            <a:r>
              <a:rPr lang="zh-CN" altLang="zh-CN" dirty="0"/>
              <a:t>，以</a:t>
            </a:r>
            <a:r>
              <a:rPr lang="en-US" altLang="zh-CN" dirty="0" err="1"/>
              <a:t>r</a:t>
            </a:r>
            <a:r>
              <a:rPr lang="en-US" altLang="zh-CN" baseline="-25000" dirty="0" err="1"/>
              <a:t>m</a:t>
            </a:r>
            <a:r>
              <a:rPr lang="zh-CN" altLang="zh-CN" dirty="0"/>
              <a:t>为基的尾数位数</a:t>
            </a:r>
            <a:r>
              <a:rPr lang="en-US" altLang="zh-CN" dirty="0"/>
              <a:t>m’=1</a:t>
            </a:r>
            <a:r>
              <a:rPr lang="zh-CN" altLang="zh-CN" dirty="0"/>
              <a:t>。</a:t>
            </a:r>
            <a:endParaRPr lang="zh-CN" altLang="zh-CN" dirty="0"/>
          </a:p>
          <a:p>
            <a:pPr marL="0" indent="0">
              <a:buFont typeface="Wingdings" panose="05000000000000000000" pitchFamily="2" charset="2"/>
              <a:buNone/>
              <a:defRPr/>
            </a:pPr>
            <a:r>
              <a:rPr lang="zh-CN" altLang="en-US" dirty="0"/>
              <a:t>（</a:t>
            </a:r>
            <a:r>
              <a:rPr lang="en-US" altLang="zh-CN" dirty="0"/>
              <a:t>1</a:t>
            </a:r>
            <a:r>
              <a:rPr lang="zh-CN" altLang="en-US" dirty="0"/>
              <a:t>）</a:t>
            </a:r>
            <a:r>
              <a:rPr lang="zh-CN" altLang="zh-CN" dirty="0"/>
              <a:t>试计算在非负阶、正尾数、规格化情况下的最小尾数值、最大尾数值、最大阶值、可表示的最小值和最大值及可表示数的个数；</a:t>
            </a:r>
            <a:endParaRPr lang="zh-CN" altLang="zh-CN" dirty="0"/>
          </a:p>
          <a:p>
            <a:pPr marL="0" indent="0">
              <a:buFont typeface="Wingdings" panose="05000000000000000000" pitchFamily="2" charset="2"/>
              <a:buNone/>
              <a:defRPr/>
            </a:pPr>
            <a:r>
              <a:rPr lang="zh-CN" altLang="en-US" dirty="0"/>
              <a:t>（</a:t>
            </a:r>
            <a:r>
              <a:rPr lang="en-US" altLang="zh-CN" dirty="0"/>
              <a:t>2</a:t>
            </a:r>
            <a:r>
              <a:rPr lang="zh-CN" altLang="en-US" dirty="0"/>
              <a:t>）</a:t>
            </a:r>
            <a:r>
              <a:rPr lang="zh-CN" altLang="zh-CN" dirty="0"/>
              <a:t>对于</a:t>
            </a:r>
            <a:r>
              <a:rPr lang="en-US" altLang="zh-CN" dirty="0" err="1"/>
              <a:t>r</a:t>
            </a:r>
            <a:r>
              <a:rPr lang="en-US" altLang="zh-CN" baseline="-25000" dirty="0" err="1"/>
              <a:t>p</a:t>
            </a:r>
            <a:r>
              <a:rPr lang="en-US" altLang="zh-CN" dirty="0"/>
              <a:t>=2</a:t>
            </a:r>
            <a:r>
              <a:rPr lang="zh-CN" altLang="zh-CN" dirty="0"/>
              <a:t>，</a:t>
            </a:r>
            <a:r>
              <a:rPr lang="en-US" altLang="zh-CN" dirty="0"/>
              <a:t>p=2</a:t>
            </a:r>
            <a:r>
              <a:rPr lang="zh-CN" altLang="zh-CN" dirty="0"/>
              <a:t>，</a:t>
            </a:r>
            <a:r>
              <a:rPr lang="en-US" altLang="zh-CN" dirty="0" err="1"/>
              <a:t>r</a:t>
            </a:r>
            <a:r>
              <a:rPr lang="en-US" altLang="zh-CN" baseline="-25000" dirty="0" err="1"/>
              <a:t>m</a:t>
            </a:r>
            <a:r>
              <a:rPr lang="en-US" altLang="zh-CN" dirty="0"/>
              <a:t>=4</a:t>
            </a:r>
            <a:r>
              <a:rPr lang="zh-CN" altLang="zh-CN" dirty="0"/>
              <a:t>，</a:t>
            </a:r>
            <a:r>
              <a:rPr lang="en-US" altLang="zh-CN" dirty="0"/>
              <a:t>m’=2</a:t>
            </a:r>
            <a:r>
              <a:rPr lang="zh-CN" altLang="zh-CN" dirty="0"/>
              <a:t>，重复以上计算。</a:t>
            </a:r>
            <a:endParaRPr lang="zh-CN" altLang="zh-CN" dirty="0"/>
          </a:p>
          <a:p>
            <a:pPr>
              <a:defRPr/>
            </a:pP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0507-09 </a:t>
            </a:r>
            <a:r>
              <a:rPr lang="zh-CN" altLang="zh-CN" dirty="0"/>
              <a:t>问题】</a:t>
            </a:r>
            <a:endParaRPr lang="zh-CN" altLang="en-US" dirty="0"/>
          </a:p>
        </p:txBody>
      </p:sp>
      <p:sp>
        <p:nvSpPr>
          <p:cNvPr id="3" name="内容占位符 2"/>
          <p:cNvSpPr>
            <a:spLocks noGrp="1"/>
          </p:cNvSpPr>
          <p:nvPr>
            <p:ph idx="1"/>
          </p:nvPr>
        </p:nvSpPr>
        <p:spPr>
          <a:xfrm>
            <a:off x="165463" y="1022350"/>
            <a:ext cx="8802325" cy="5657124"/>
          </a:xfrm>
        </p:spPr>
        <p:txBody>
          <a:bodyPr/>
          <a:lstStyle/>
          <a:p>
            <a:pPr marL="0" indent="0" algn="just">
              <a:buNone/>
            </a:pPr>
            <a:r>
              <a:rPr lang="zh-CN" altLang="zh-CN" sz="2400" dirty="0">
                <a:latin typeface="Times New Roman" panose="02020603050405020304" pitchFamily="18" charset="0"/>
                <a:cs typeface="Times New Roman" panose="02020603050405020304" pitchFamily="18" charset="0"/>
              </a:rPr>
              <a:t>考虑一个</a:t>
            </a:r>
            <a:r>
              <a:rPr lang="en-US" altLang="zh-CN" sz="2400" dirty="0">
                <a:latin typeface="Times New Roman" panose="02020603050405020304" pitchFamily="18" charset="0"/>
                <a:cs typeface="Times New Roman" panose="02020603050405020304" pitchFamily="18" charset="0"/>
              </a:rPr>
              <a:t>920</a:t>
            </a:r>
            <a:r>
              <a:rPr lang="zh-CN" altLang="zh-CN" sz="2400" dirty="0">
                <a:latin typeface="Times New Roman" panose="02020603050405020304" pitchFamily="18" charset="0"/>
                <a:cs typeface="Times New Roman" panose="02020603050405020304" pitchFamily="18" charset="0"/>
              </a:rPr>
              <a:t>个字的程序，其访问虚存的地址流为</a:t>
            </a:r>
            <a:r>
              <a:rPr lang="en-US" altLang="zh-CN" sz="2400" dirty="0">
                <a:latin typeface="Times New Roman" panose="02020603050405020304" pitchFamily="18" charset="0"/>
                <a:cs typeface="Times New Roman" panose="02020603050405020304" pitchFamily="18" charset="0"/>
              </a:rPr>
              <a:t>20,22,208,214,146,618,370,490,492,868,916,728</a:t>
            </a:r>
            <a:r>
              <a:rPr lang="zh-CN"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0" indent="0" algn="just">
              <a:buNone/>
            </a:pP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4</a:t>
            </a:r>
            <a:r>
              <a:rPr lang="zh-CN" altLang="zh-CN" sz="2400" dirty="0">
                <a:latin typeface="Times New Roman" panose="02020603050405020304" pitchFamily="18" charset="0"/>
                <a:cs typeface="Times New Roman" panose="02020603050405020304" pitchFamily="18" charset="0"/>
              </a:rPr>
              <a:t>）由（</a:t>
            </a:r>
            <a:r>
              <a:rPr lang="en-US" altLang="zh-CN" sz="24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a:t>
            </a:r>
            <a:r>
              <a:rPr lang="zh-CN" altLang="zh-CN" sz="2400" dirty="0">
                <a:latin typeface="Times New Roman" panose="02020603050405020304" pitchFamily="18" charset="0"/>
                <a:cs typeface="Times New Roman" panose="02020603050405020304" pitchFamily="18" charset="0"/>
              </a:rPr>
              <a:t>）的结果可得出什么结论？</a:t>
            </a:r>
            <a:endParaRPr lang="en-US" altLang="zh-CN" sz="2400" dirty="0">
              <a:latin typeface="Times New Roman" panose="02020603050405020304" pitchFamily="18" charset="0"/>
              <a:cs typeface="Times New Roman" panose="02020603050405020304" pitchFamily="18" charset="0"/>
            </a:endParaRPr>
          </a:p>
          <a:p>
            <a:pPr marL="0" indent="0" algn="just">
              <a:buNone/>
            </a:pP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解答</a:t>
            </a:r>
            <a:r>
              <a:rPr lang="en-US" altLang="zh-CN" dirty="0">
                <a:solidFill>
                  <a:srgbClr val="FF0000"/>
                </a:solidFill>
                <a:latin typeface="Times New Roman" panose="02020603050405020304" pitchFamily="18" charset="0"/>
                <a:cs typeface="Times New Roman" panose="02020603050405020304" pitchFamily="18" charset="0"/>
              </a:rPr>
              <a:t>】</a:t>
            </a:r>
            <a:endParaRPr lang="en-US" altLang="zh-CN" dirty="0">
              <a:solidFill>
                <a:srgbClr val="FF0000"/>
              </a:solidFill>
              <a:latin typeface="Times New Roman" panose="02020603050405020304" pitchFamily="18" charset="0"/>
              <a:cs typeface="Times New Roman" panose="02020603050405020304" pitchFamily="18" charset="0"/>
            </a:endParaRPr>
          </a:p>
          <a:p>
            <a:pPr marL="0" indent="0" algn="just">
              <a:buNone/>
            </a:pP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4</a:t>
            </a:r>
            <a:r>
              <a:rPr lang="zh-CN" altLang="zh-CN" sz="2400" dirty="0">
                <a:latin typeface="Times New Roman" panose="02020603050405020304" pitchFamily="18" charset="0"/>
                <a:cs typeface="Times New Roman" panose="02020603050405020304" pitchFamily="18" charset="0"/>
              </a:rPr>
              <a:t>）由（</a:t>
            </a:r>
            <a:r>
              <a:rPr lang="en-US" altLang="zh-CN" sz="24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a:t>
            </a:r>
            <a:r>
              <a:rPr lang="zh-CN" altLang="zh-CN" sz="2400" dirty="0">
                <a:latin typeface="Times New Roman" panose="02020603050405020304" pitchFamily="18" charset="0"/>
                <a:cs typeface="Times New Roman" panose="02020603050405020304" pitchFamily="18" charset="0"/>
              </a:rPr>
              <a:t>）的结果可以看出，在分配给程序的实存容量一定（</a:t>
            </a:r>
            <a:r>
              <a:rPr lang="en-US" altLang="zh-CN" sz="2400" dirty="0">
                <a:latin typeface="Times New Roman" panose="02020603050405020304" pitchFamily="18" charset="0"/>
                <a:cs typeface="Times New Roman" panose="02020603050405020304" pitchFamily="18" charset="0"/>
              </a:rPr>
              <a:t>400</a:t>
            </a:r>
            <a:r>
              <a:rPr lang="zh-CN" altLang="zh-CN" sz="2400" dirty="0">
                <a:latin typeface="Times New Roman" panose="02020603050405020304" pitchFamily="18" charset="0"/>
                <a:cs typeface="Times New Roman" panose="02020603050405020304" pitchFamily="18" charset="0"/>
              </a:rPr>
              <a:t>字）的条件下，</a:t>
            </a:r>
            <a:endParaRPr lang="en-US" altLang="zh-CN" sz="24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zh-CN" altLang="zh-CN" sz="2000" dirty="0">
                <a:latin typeface="Times New Roman" panose="02020603050405020304" pitchFamily="18" charset="0"/>
                <a:cs typeface="Times New Roman" panose="02020603050405020304" pitchFamily="18" charset="0"/>
              </a:rPr>
              <a:t>页面大小</a:t>
            </a:r>
            <a:r>
              <a:rPr lang="en-US" altLang="zh-CN" sz="2000" dirty="0" err="1">
                <a:latin typeface="Times New Roman" panose="02020603050405020304" pitchFamily="18" charset="0"/>
                <a:cs typeface="Times New Roman" panose="02020603050405020304" pitchFamily="18" charset="0"/>
              </a:rPr>
              <a:t>Sp</a:t>
            </a:r>
            <a:r>
              <a:rPr lang="zh-CN" altLang="zh-CN" sz="2000" dirty="0">
                <a:latin typeface="Times New Roman" panose="02020603050405020304" pitchFamily="18" charset="0"/>
                <a:cs typeface="Times New Roman" panose="02020603050405020304" pitchFamily="18" charset="0"/>
              </a:rPr>
              <a:t>过小时，命中率</a:t>
            </a:r>
            <a:r>
              <a:rPr lang="en-US" altLang="zh-CN" sz="2000" dirty="0">
                <a:latin typeface="Times New Roman" panose="02020603050405020304" pitchFamily="18" charset="0"/>
                <a:cs typeface="Times New Roman" panose="02020603050405020304" pitchFamily="18" charset="0"/>
              </a:rPr>
              <a:t>H</a:t>
            </a:r>
            <a:r>
              <a:rPr lang="zh-CN" altLang="zh-CN" sz="2000" dirty="0">
                <a:latin typeface="Times New Roman" panose="02020603050405020304" pitchFamily="18" charset="0"/>
                <a:cs typeface="Times New Roman" panose="02020603050405020304" pitchFamily="18" charset="0"/>
              </a:rPr>
              <a:t>较低；</a:t>
            </a:r>
            <a:endParaRPr lang="en-US" altLang="zh-CN" sz="20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zh-CN" altLang="zh-CN" sz="2000" dirty="0">
                <a:latin typeface="Times New Roman" panose="02020603050405020304" pitchFamily="18" charset="0"/>
                <a:cs typeface="Times New Roman" panose="02020603050405020304" pitchFamily="18" charset="0"/>
              </a:rPr>
              <a:t>页面大小增大后，两个地址在同页内的机会增大，使命中率</a:t>
            </a:r>
            <a:r>
              <a:rPr lang="en-US" altLang="zh-CN" sz="2000" dirty="0">
                <a:latin typeface="Times New Roman" panose="02020603050405020304" pitchFamily="18" charset="0"/>
                <a:cs typeface="Times New Roman" panose="02020603050405020304" pitchFamily="18" charset="0"/>
              </a:rPr>
              <a:t>H</a:t>
            </a:r>
            <a:r>
              <a:rPr lang="zh-CN" altLang="zh-CN" sz="2000" dirty="0">
                <a:latin typeface="Times New Roman" panose="02020603050405020304" pitchFamily="18" charset="0"/>
                <a:cs typeface="Times New Roman" panose="02020603050405020304" pitchFamily="18" charset="0"/>
              </a:rPr>
              <a:t>有所上升；</a:t>
            </a:r>
            <a:endParaRPr lang="en-US" altLang="zh-CN" sz="20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zh-CN" altLang="zh-CN" sz="2000" dirty="0">
                <a:latin typeface="Times New Roman" panose="02020603050405020304" pitchFamily="18" charset="0"/>
                <a:cs typeface="Times New Roman" panose="02020603050405020304" pitchFamily="18" charset="0"/>
              </a:rPr>
              <a:t>由于指令之间因远距离的跳转引起命中率</a:t>
            </a:r>
            <a:r>
              <a:rPr lang="en-US" altLang="zh-CN" sz="2000" dirty="0">
                <a:latin typeface="Times New Roman" panose="02020603050405020304" pitchFamily="18" charset="0"/>
                <a:cs typeface="Times New Roman" panose="02020603050405020304" pitchFamily="18" charset="0"/>
              </a:rPr>
              <a:t>H</a:t>
            </a:r>
            <a:r>
              <a:rPr lang="zh-CN" altLang="zh-CN" sz="2000" dirty="0">
                <a:latin typeface="Times New Roman" panose="02020603050405020304" pitchFamily="18" charset="0"/>
                <a:cs typeface="Times New Roman" panose="02020603050405020304" pitchFamily="18" charset="0"/>
              </a:rPr>
              <a:t>下降的因素不起主要作用，</a:t>
            </a:r>
            <a:r>
              <a:rPr lang="zh-CN" altLang="en-US" sz="2000" dirty="0">
                <a:latin typeface="Times New Roman" panose="02020603050405020304" pitchFamily="18" charset="0"/>
                <a:cs typeface="Times New Roman" panose="02020603050405020304" pitchFamily="18" charset="0"/>
              </a:rPr>
              <a:t>未出现</a:t>
            </a:r>
            <a:r>
              <a:rPr lang="zh-CN" altLang="zh-CN" sz="2000" dirty="0">
                <a:latin typeface="Times New Roman" panose="02020603050405020304" pitchFamily="18" charset="0"/>
                <a:cs typeface="Times New Roman" panose="02020603050405020304" pitchFamily="18" charset="0"/>
              </a:rPr>
              <a:t>随页面大小增大，而使命中率</a:t>
            </a:r>
            <a:r>
              <a:rPr lang="en-US" altLang="zh-CN" sz="2000" dirty="0">
                <a:latin typeface="Times New Roman" panose="02020603050405020304" pitchFamily="18" charset="0"/>
                <a:cs typeface="Times New Roman" panose="02020603050405020304" pitchFamily="18" charset="0"/>
              </a:rPr>
              <a:t>H</a:t>
            </a:r>
            <a:r>
              <a:rPr lang="zh-CN" altLang="zh-CN" sz="2000" dirty="0">
                <a:latin typeface="Times New Roman" panose="02020603050405020304" pitchFamily="18" charset="0"/>
                <a:cs typeface="Times New Roman" panose="02020603050405020304" pitchFamily="18" charset="0"/>
              </a:rPr>
              <a:t>下降的情况。</a:t>
            </a:r>
            <a:endParaRPr lang="en-US" altLang="zh-CN" sz="20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zh-CN" altLang="zh-CN" sz="2000" dirty="0">
                <a:latin typeface="Times New Roman" panose="02020603050405020304" pitchFamily="18" charset="0"/>
                <a:cs typeface="Times New Roman" panose="02020603050405020304" pitchFamily="18" charset="0"/>
              </a:rPr>
              <a:t>如果页地址流有大量的远距离转移，随页面大小的增大，因在主存中的页面数过少，而导致出现虚存页面被轮流替换出去的“颠簸”现象，命中率</a:t>
            </a:r>
            <a:r>
              <a:rPr lang="en-US" altLang="zh-CN" sz="2000" dirty="0">
                <a:latin typeface="Times New Roman" panose="02020603050405020304" pitchFamily="18" charset="0"/>
                <a:cs typeface="Times New Roman" panose="02020603050405020304" pitchFamily="18" charset="0"/>
              </a:rPr>
              <a:t>H</a:t>
            </a:r>
            <a:r>
              <a:rPr lang="zh-CN" altLang="zh-CN" sz="2000" dirty="0">
                <a:latin typeface="Times New Roman" panose="02020603050405020304" pitchFamily="18" charset="0"/>
                <a:cs typeface="Times New Roman" panose="02020603050405020304" pitchFamily="18" charset="0"/>
              </a:rPr>
              <a:t>反而会下降。</a:t>
            </a:r>
            <a:endParaRPr lang="zh-CN" altLang="zh-C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0507-09 </a:t>
            </a:r>
            <a:r>
              <a:rPr lang="zh-CN" altLang="zh-CN" dirty="0"/>
              <a:t>问题】</a:t>
            </a:r>
            <a:endParaRPr lang="zh-CN" altLang="en-US" dirty="0"/>
          </a:p>
        </p:txBody>
      </p:sp>
      <p:sp>
        <p:nvSpPr>
          <p:cNvPr id="3" name="内容占位符 2"/>
          <p:cNvSpPr>
            <a:spLocks noGrp="1"/>
          </p:cNvSpPr>
          <p:nvPr>
            <p:ph idx="1"/>
          </p:nvPr>
        </p:nvSpPr>
        <p:spPr>
          <a:xfrm>
            <a:off x="165463" y="1022350"/>
            <a:ext cx="8802325" cy="5622290"/>
          </a:xfrm>
        </p:spPr>
        <p:txBody>
          <a:bodyPr/>
          <a:lstStyle/>
          <a:p>
            <a:pPr marL="0" indent="0" algn="just">
              <a:buNone/>
            </a:pPr>
            <a:r>
              <a:rPr lang="zh-CN" altLang="zh-CN" sz="2000" dirty="0">
                <a:latin typeface="Times New Roman" panose="02020603050405020304" pitchFamily="18" charset="0"/>
                <a:cs typeface="Times New Roman" panose="02020603050405020304" pitchFamily="18" charset="0"/>
              </a:rPr>
              <a:t>考虑一个</a:t>
            </a:r>
            <a:r>
              <a:rPr lang="en-US" altLang="zh-CN" sz="2000" dirty="0">
                <a:latin typeface="Times New Roman" panose="02020603050405020304" pitchFamily="18" charset="0"/>
                <a:cs typeface="Times New Roman" panose="02020603050405020304" pitchFamily="18" charset="0"/>
              </a:rPr>
              <a:t>920</a:t>
            </a:r>
            <a:r>
              <a:rPr lang="zh-CN" altLang="zh-CN" sz="2000" dirty="0">
                <a:latin typeface="Times New Roman" panose="02020603050405020304" pitchFamily="18" charset="0"/>
                <a:cs typeface="Times New Roman" panose="02020603050405020304" pitchFamily="18" charset="0"/>
              </a:rPr>
              <a:t>个字的程序，其访问虚存的地址流为</a:t>
            </a:r>
            <a:r>
              <a:rPr lang="en-US" altLang="zh-CN" sz="2000" dirty="0">
                <a:latin typeface="Times New Roman" panose="02020603050405020304" pitchFamily="18" charset="0"/>
                <a:cs typeface="Times New Roman" panose="02020603050405020304" pitchFamily="18" charset="0"/>
              </a:rPr>
              <a:t>20,22,208,214,146,618,370,490,492,868,916,728</a:t>
            </a:r>
            <a:r>
              <a:rPr lang="zh-CN"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lgn="just">
              <a:buNone/>
            </a:pP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5</a:t>
            </a:r>
            <a:r>
              <a:rPr lang="zh-CN" altLang="zh-CN" sz="2000" dirty="0">
                <a:latin typeface="Times New Roman" panose="02020603050405020304" pitchFamily="18" charset="0"/>
                <a:cs typeface="Times New Roman" panose="02020603050405020304" pitchFamily="18" charset="0"/>
              </a:rPr>
              <a:t>）若把主存容量增加到</a:t>
            </a:r>
            <a:r>
              <a:rPr lang="en-US" altLang="zh-CN" sz="2000" dirty="0">
                <a:latin typeface="Times New Roman" panose="02020603050405020304" pitchFamily="18" charset="0"/>
                <a:cs typeface="Times New Roman" panose="02020603050405020304" pitchFamily="18" charset="0"/>
              </a:rPr>
              <a:t>800</a:t>
            </a:r>
            <a:r>
              <a:rPr lang="zh-CN" altLang="zh-CN" sz="2000" dirty="0">
                <a:latin typeface="Times New Roman" panose="02020603050405020304" pitchFamily="18" charset="0"/>
                <a:cs typeface="Times New Roman" panose="02020603050405020304" pitchFamily="18" charset="0"/>
              </a:rPr>
              <a:t>字，再做一遍，又可以得到什么结论？</a:t>
            </a:r>
            <a:endParaRPr lang="en-US" altLang="zh-CN" sz="2000" dirty="0">
              <a:latin typeface="Times New Roman" panose="02020603050405020304" pitchFamily="18" charset="0"/>
              <a:cs typeface="Times New Roman" panose="02020603050405020304" pitchFamily="18" charset="0"/>
            </a:endParaRPr>
          </a:p>
          <a:p>
            <a:pPr marL="0" indent="0" algn="just">
              <a:buNone/>
            </a:pPr>
            <a:r>
              <a:rPr lang="en-US" altLang="zh-CN" sz="2000" dirty="0">
                <a:solidFill>
                  <a:srgbClr val="FF0000"/>
                </a:solidFill>
                <a:latin typeface="Times New Roman" panose="02020603050405020304" pitchFamily="18" charset="0"/>
                <a:cs typeface="Times New Roman" panose="02020603050405020304" pitchFamily="18" charset="0"/>
              </a:rPr>
              <a:t>【</a:t>
            </a:r>
            <a:r>
              <a:rPr lang="zh-CN" altLang="en-US" sz="2000" dirty="0">
                <a:solidFill>
                  <a:srgbClr val="FF0000"/>
                </a:solidFill>
                <a:latin typeface="Times New Roman" panose="02020603050405020304" pitchFamily="18" charset="0"/>
                <a:cs typeface="Times New Roman" panose="02020603050405020304" pitchFamily="18" charset="0"/>
              </a:rPr>
              <a:t>解答</a:t>
            </a:r>
            <a:r>
              <a:rPr lang="en-US" altLang="zh-CN" sz="2000" dirty="0">
                <a:solidFill>
                  <a:srgbClr val="FF0000"/>
                </a:solidFill>
                <a:latin typeface="Times New Roman" panose="02020603050405020304" pitchFamily="18" charset="0"/>
                <a:cs typeface="Times New Roman" panose="02020603050405020304" pitchFamily="18" charset="0"/>
              </a:rPr>
              <a:t>】</a:t>
            </a:r>
            <a:endParaRPr lang="en-US" altLang="zh-CN" sz="2000" dirty="0">
              <a:solidFill>
                <a:srgbClr val="FF0000"/>
              </a:solidFill>
              <a:latin typeface="Times New Roman" panose="02020603050405020304" pitchFamily="18" charset="0"/>
              <a:cs typeface="Times New Roman" panose="02020603050405020304" pitchFamily="18" charset="0"/>
            </a:endParaRPr>
          </a:p>
          <a:p>
            <a:pPr marL="0" indent="0">
              <a:buNone/>
            </a:pPr>
            <a:r>
              <a:rPr lang="zh-CN" altLang="zh-CN" sz="2000" dirty="0"/>
              <a:t>（</a:t>
            </a:r>
            <a:r>
              <a:rPr lang="en-US" altLang="zh-CN" sz="2000" dirty="0"/>
              <a:t>5</a:t>
            </a:r>
            <a:r>
              <a:rPr lang="zh-CN" altLang="zh-CN" sz="2000" dirty="0"/>
              <a:t>）页面大小为</a:t>
            </a:r>
            <a:r>
              <a:rPr lang="en-US" altLang="zh-CN" sz="2000" dirty="0"/>
              <a:t>200</a:t>
            </a:r>
            <a:r>
              <a:rPr lang="zh-CN" altLang="zh-CN" sz="2000" dirty="0"/>
              <a:t>字，主存容量为</a:t>
            </a:r>
            <a:r>
              <a:rPr lang="en-US" altLang="zh-CN" sz="2000" dirty="0"/>
              <a:t>800</a:t>
            </a:r>
            <a:r>
              <a:rPr lang="zh-CN" altLang="zh-CN" sz="2000" dirty="0"/>
              <a:t>字，可知实存页数为</a:t>
            </a:r>
            <a:r>
              <a:rPr lang="en-US" altLang="zh-CN" sz="2000" dirty="0"/>
              <a:t>4</a:t>
            </a:r>
            <a:r>
              <a:rPr lang="zh-CN" altLang="zh-CN" sz="2000" dirty="0"/>
              <a:t>页。其虚页地址流为</a:t>
            </a:r>
            <a:r>
              <a:rPr lang="en-US" altLang="zh-CN" sz="2000" dirty="0"/>
              <a:t>0</a:t>
            </a:r>
            <a:r>
              <a:rPr lang="zh-CN" altLang="zh-CN" sz="2000" dirty="0"/>
              <a:t>，</a:t>
            </a:r>
            <a:r>
              <a:rPr lang="en-US" altLang="zh-CN" sz="2000" dirty="0"/>
              <a:t>0</a:t>
            </a:r>
            <a:r>
              <a:rPr lang="zh-CN" altLang="zh-CN" sz="2000" dirty="0"/>
              <a:t>，</a:t>
            </a:r>
            <a:r>
              <a:rPr lang="en-US" altLang="zh-CN" sz="2000" dirty="0"/>
              <a:t>1</a:t>
            </a:r>
            <a:r>
              <a:rPr lang="zh-CN" altLang="zh-CN" sz="2000" dirty="0"/>
              <a:t>，</a:t>
            </a:r>
            <a:r>
              <a:rPr lang="en-US" altLang="zh-CN" sz="2000" dirty="0"/>
              <a:t>1</a:t>
            </a:r>
            <a:r>
              <a:rPr lang="zh-CN" altLang="zh-CN" sz="2000" dirty="0"/>
              <a:t>，</a:t>
            </a:r>
            <a:r>
              <a:rPr lang="en-US" altLang="zh-CN" sz="2000" dirty="0"/>
              <a:t>0</a:t>
            </a:r>
            <a:r>
              <a:rPr lang="zh-CN" altLang="zh-CN" sz="2000" dirty="0"/>
              <a:t>，</a:t>
            </a:r>
            <a:r>
              <a:rPr lang="en-US" altLang="zh-CN" sz="2000" dirty="0"/>
              <a:t>3</a:t>
            </a:r>
            <a:r>
              <a:rPr lang="zh-CN" altLang="zh-CN" sz="2000" dirty="0"/>
              <a:t>，</a:t>
            </a:r>
            <a:r>
              <a:rPr lang="en-US" altLang="zh-CN" sz="2000" dirty="0"/>
              <a:t>1</a:t>
            </a:r>
            <a:r>
              <a:rPr lang="zh-CN" altLang="zh-CN" sz="2000" dirty="0"/>
              <a:t>，</a:t>
            </a:r>
            <a:r>
              <a:rPr lang="en-US" altLang="zh-CN" sz="2000" dirty="0"/>
              <a:t>2</a:t>
            </a:r>
            <a:r>
              <a:rPr lang="zh-CN" altLang="zh-CN" sz="2000" dirty="0"/>
              <a:t>，</a:t>
            </a:r>
            <a:r>
              <a:rPr lang="en-US" altLang="zh-CN" sz="2000" dirty="0"/>
              <a:t>2</a:t>
            </a:r>
            <a:r>
              <a:rPr lang="zh-CN" altLang="zh-CN" sz="2000" dirty="0"/>
              <a:t>，</a:t>
            </a:r>
            <a:r>
              <a:rPr lang="en-US" altLang="zh-CN" sz="2000" dirty="0"/>
              <a:t>4</a:t>
            </a:r>
            <a:r>
              <a:rPr lang="zh-CN" altLang="zh-CN" sz="2000" dirty="0"/>
              <a:t>，</a:t>
            </a:r>
            <a:r>
              <a:rPr lang="en-US" altLang="zh-CN" sz="2000" dirty="0"/>
              <a:t>4</a:t>
            </a:r>
            <a:r>
              <a:rPr lang="zh-CN" altLang="zh-CN" sz="2000" dirty="0"/>
              <a:t>，</a:t>
            </a:r>
            <a:r>
              <a:rPr lang="en-US" altLang="zh-CN" sz="2000" dirty="0"/>
              <a:t>3</a:t>
            </a:r>
            <a:endParaRPr lang="zh-CN" altLang="zh-CN" sz="2000" dirty="0"/>
          </a:p>
          <a:p>
            <a:pPr marL="0" indent="0">
              <a:buNone/>
            </a:pPr>
            <a:r>
              <a:rPr lang="zh-CN" altLang="zh-CN" sz="2000" dirty="0"/>
              <a:t>采用</a:t>
            </a:r>
            <a:r>
              <a:rPr lang="en-US" altLang="zh-CN" sz="2000" dirty="0"/>
              <a:t>FIFO</a:t>
            </a:r>
            <a:r>
              <a:rPr lang="zh-CN" altLang="zh-CN" sz="2000" dirty="0"/>
              <a:t>替换算法进行页面转入和替换的过程如下表所示。</a:t>
            </a:r>
            <a:endParaRPr lang="en-US" altLang="zh-CN" sz="2000" dirty="0"/>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spcBef>
                <a:spcPts val="1800"/>
              </a:spcBef>
              <a:buNone/>
            </a:pPr>
            <a:endParaRPr lang="en-US" altLang="zh-CN" sz="2000" dirty="0">
              <a:latin typeface="Times New Roman" panose="02020603050405020304" pitchFamily="18" charset="0"/>
              <a:cs typeface="Times New Roman" panose="02020603050405020304" pitchFamily="18" charset="0"/>
            </a:endParaRPr>
          </a:p>
          <a:p>
            <a:pPr marL="0" indent="0">
              <a:spcBef>
                <a:spcPts val="1200"/>
              </a:spcBef>
              <a:buNone/>
            </a:pPr>
            <a:r>
              <a:rPr lang="zh-CN" altLang="zh-CN" sz="2000" dirty="0">
                <a:latin typeface="Times New Roman" panose="02020603050405020304" pitchFamily="18" charset="0"/>
                <a:cs typeface="Times New Roman" panose="02020603050405020304" pitchFamily="18" charset="0"/>
              </a:rPr>
              <a:t>主存的命中率</a:t>
            </a:r>
            <a:r>
              <a:rPr lang="en-US" altLang="zh-CN" sz="2000" dirty="0">
                <a:latin typeface="Times New Roman" panose="02020603050405020304" pitchFamily="18" charset="0"/>
                <a:cs typeface="Times New Roman" panose="02020603050405020304" pitchFamily="18" charset="0"/>
              </a:rPr>
              <a:t>H=7/12</a:t>
            </a:r>
            <a:endParaRPr lang="zh-CN" altLang="zh-CN" sz="2000" dirty="0">
              <a:latin typeface="Times New Roman" panose="02020603050405020304" pitchFamily="18" charset="0"/>
              <a:cs typeface="Times New Roman" panose="02020603050405020304" pitchFamily="18" charset="0"/>
            </a:endParaRPr>
          </a:p>
          <a:p>
            <a:pPr marL="0" indent="0">
              <a:buNone/>
            </a:pPr>
            <a:r>
              <a:rPr lang="zh-CN" altLang="zh-CN" sz="2000" dirty="0">
                <a:latin typeface="Times New Roman" panose="02020603050405020304" pitchFamily="18" charset="0"/>
                <a:cs typeface="Times New Roman" panose="02020603050405020304" pitchFamily="18" charset="0"/>
              </a:rPr>
              <a:t>可以看出，分配给程序的实存容量增大后，命中率将会有所上升。不过，命中率的提高已不显著，如果再增大容量，可以推断出命中率</a:t>
            </a:r>
            <a:r>
              <a:rPr lang="en-US" altLang="zh-CN" sz="2000" dirty="0">
                <a:latin typeface="Times New Roman" panose="02020603050405020304" pitchFamily="18" charset="0"/>
                <a:cs typeface="Times New Roman" panose="02020603050405020304" pitchFamily="18" charset="0"/>
              </a:rPr>
              <a:t>H</a:t>
            </a:r>
            <a:r>
              <a:rPr lang="zh-CN" altLang="zh-CN" sz="2000" dirty="0">
                <a:latin typeface="Times New Roman" panose="02020603050405020304" pitchFamily="18" charset="0"/>
                <a:cs typeface="Times New Roman" panose="02020603050405020304" pitchFamily="18" charset="0"/>
              </a:rPr>
              <a:t>的上升会渐趋平缓。</a:t>
            </a:r>
            <a:endParaRPr lang="zh-CN" altLang="zh-CN" sz="20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7264" y="3555138"/>
            <a:ext cx="7017203" cy="1954302"/>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0518-01</a:t>
            </a:r>
            <a:r>
              <a:rPr lang="zh-CN" altLang="zh-CN" dirty="0"/>
              <a:t>问题】</a:t>
            </a:r>
            <a:endParaRPr lang="zh-CN" altLang="en-US" dirty="0"/>
          </a:p>
        </p:txBody>
      </p:sp>
      <p:sp>
        <p:nvSpPr>
          <p:cNvPr id="3" name="内容占位符 2"/>
          <p:cNvSpPr>
            <a:spLocks noGrp="1"/>
          </p:cNvSpPr>
          <p:nvPr>
            <p:ph idx="1"/>
          </p:nvPr>
        </p:nvSpPr>
        <p:spPr/>
        <p:txBody>
          <a:bodyPr/>
          <a:lstStyle/>
          <a:p>
            <a:pPr marL="0" indent="0">
              <a:buNone/>
            </a:pPr>
            <a:r>
              <a:rPr lang="zh-CN" altLang="zh-CN" sz="2400" dirty="0"/>
              <a:t>有一个</a:t>
            </a:r>
            <a:r>
              <a:rPr lang="en-US" altLang="zh-CN" sz="2400" dirty="0"/>
              <a:t>Cache</a:t>
            </a:r>
            <a:r>
              <a:rPr lang="zh-CN" altLang="zh-CN" sz="2400" dirty="0"/>
              <a:t>存储器。主存共分</a:t>
            </a:r>
            <a:r>
              <a:rPr lang="en-US" altLang="zh-CN" sz="2400" dirty="0"/>
              <a:t>8</a:t>
            </a:r>
            <a:r>
              <a:rPr lang="zh-CN" altLang="zh-CN" sz="2400" dirty="0"/>
              <a:t>个块（</a:t>
            </a:r>
            <a:r>
              <a:rPr lang="en-US" altLang="zh-CN" sz="2400" dirty="0"/>
              <a:t>0~7</a:t>
            </a:r>
            <a:r>
              <a:rPr lang="zh-CN" altLang="zh-CN" sz="2400" dirty="0"/>
              <a:t>），</a:t>
            </a:r>
            <a:r>
              <a:rPr lang="en-US" altLang="zh-CN" sz="2400" dirty="0"/>
              <a:t>Cache</a:t>
            </a:r>
            <a:r>
              <a:rPr lang="zh-CN" altLang="zh-CN" sz="2400" dirty="0"/>
              <a:t>为</a:t>
            </a:r>
            <a:r>
              <a:rPr lang="en-US" altLang="zh-CN" sz="2400" dirty="0"/>
              <a:t>4</a:t>
            </a:r>
            <a:r>
              <a:rPr lang="zh-CN" altLang="zh-CN" sz="2400" dirty="0"/>
              <a:t>个块（</a:t>
            </a:r>
            <a:r>
              <a:rPr lang="en-US" altLang="zh-CN" sz="2400" dirty="0"/>
              <a:t>0~3</a:t>
            </a:r>
            <a:r>
              <a:rPr lang="zh-CN" altLang="zh-CN" sz="2400" dirty="0"/>
              <a:t>），采用组相联映像，组内块数为</a:t>
            </a:r>
            <a:r>
              <a:rPr lang="en-US" altLang="zh-CN" sz="2400" dirty="0"/>
              <a:t>2</a:t>
            </a:r>
            <a:r>
              <a:rPr lang="zh-CN" altLang="zh-CN" sz="2400" dirty="0"/>
              <a:t>块，替换算法为近期最近未使用用过算法（</a:t>
            </a:r>
            <a:r>
              <a:rPr lang="en-US" altLang="zh-CN" sz="2400" dirty="0"/>
              <a:t>LRU</a:t>
            </a:r>
            <a:r>
              <a:rPr lang="zh-CN" altLang="zh-CN" sz="2400" dirty="0"/>
              <a:t>）。</a:t>
            </a:r>
            <a:endParaRPr lang="zh-CN" altLang="zh-CN" sz="2400" dirty="0"/>
          </a:p>
          <a:p>
            <a:pPr marL="0" indent="0">
              <a:buNone/>
            </a:pPr>
            <a:r>
              <a:rPr lang="zh-CN" altLang="zh-CN" sz="2400" dirty="0"/>
              <a:t>（</a:t>
            </a:r>
            <a:r>
              <a:rPr lang="en-US" altLang="zh-CN" sz="2400" dirty="0"/>
              <a:t>1</a:t>
            </a:r>
            <a:r>
              <a:rPr lang="zh-CN" altLang="zh-CN" sz="2400" dirty="0"/>
              <a:t>）画出主存、</a:t>
            </a:r>
            <a:r>
              <a:rPr lang="en-US" altLang="zh-CN" sz="2400" dirty="0"/>
              <a:t>Cache</a:t>
            </a:r>
            <a:r>
              <a:rPr lang="zh-CN" altLang="zh-CN" sz="2400" dirty="0"/>
              <a:t>地址的各字段对应关系（标出位数）图；</a:t>
            </a:r>
            <a:endParaRPr lang="zh-CN" altLang="zh-CN" sz="2400" dirty="0"/>
          </a:p>
          <a:p>
            <a:pPr marL="0" indent="0">
              <a:buNone/>
            </a:pPr>
            <a:r>
              <a:rPr lang="zh-CN" altLang="zh-CN" sz="2400" dirty="0"/>
              <a:t>（</a:t>
            </a:r>
            <a:r>
              <a:rPr lang="en-US" altLang="zh-CN" sz="2400" dirty="0"/>
              <a:t>2</a:t>
            </a:r>
            <a:r>
              <a:rPr lang="zh-CN" altLang="zh-CN" sz="2400" dirty="0"/>
              <a:t>）画出主存、</a:t>
            </a:r>
            <a:r>
              <a:rPr lang="en-US" altLang="zh-CN" sz="2400" dirty="0"/>
              <a:t>Cache</a:t>
            </a:r>
            <a:r>
              <a:rPr lang="zh-CN" altLang="zh-CN" sz="2400" dirty="0"/>
              <a:t>空间块的映像对应关系示意图；</a:t>
            </a:r>
            <a:endParaRPr lang="zh-CN" altLang="zh-CN" sz="2400" dirty="0"/>
          </a:p>
          <a:p>
            <a:pPr marL="0" indent="0">
              <a:buNone/>
            </a:pPr>
            <a:r>
              <a:rPr lang="zh-CN" altLang="zh-CN" sz="2400" dirty="0"/>
              <a:t>（</a:t>
            </a:r>
            <a:r>
              <a:rPr lang="en-US" altLang="zh-CN" sz="2400" dirty="0"/>
              <a:t>3</a:t>
            </a:r>
            <a:r>
              <a:rPr lang="zh-CN" altLang="zh-CN" sz="2400" dirty="0"/>
              <a:t>）对于如下主存地址流：</a:t>
            </a:r>
            <a:r>
              <a:rPr lang="en-US" altLang="zh-CN" sz="2400" dirty="0"/>
              <a:t>1,2,4,1,3,7,0,1,2,5,4,6,4,7,2</a:t>
            </a:r>
            <a:r>
              <a:rPr lang="zh-CN" altLang="zh-CN" sz="2400" dirty="0"/>
              <a:t>，如主存中内容一开始未装入</a:t>
            </a:r>
            <a:r>
              <a:rPr lang="en-US" altLang="zh-CN" sz="2400" dirty="0"/>
              <a:t>Cache</a:t>
            </a:r>
            <a:r>
              <a:rPr lang="zh-CN" altLang="zh-CN" sz="2400" dirty="0"/>
              <a:t>中，请列出</a:t>
            </a:r>
            <a:r>
              <a:rPr lang="en-US" altLang="zh-CN" sz="2400" dirty="0"/>
              <a:t>Cache</a:t>
            </a:r>
            <a:r>
              <a:rPr lang="zh-CN" altLang="zh-CN" sz="2400" dirty="0"/>
              <a:t>中各块随时间的使用状况；</a:t>
            </a:r>
            <a:endParaRPr lang="zh-CN" altLang="zh-CN" sz="2400" dirty="0"/>
          </a:p>
          <a:p>
            <a:pPr marL="0" indent="0">
              <a:buNone/>
            </a:pPr>
            <a:r>
              <a:rPr lang="zh-CN" altLang="zh-CN" sz="2400" dirty="0"/>
              <a:t>（</a:t>
            </a:r>
            <a:r>
              <a:rPr lang="en-US" altLang="zh-CN" sz="2400" dirty="0"/>
              <a:t>4</a:t>
            </a:r>
            <a:r>
              <a:rPr lang="zh-CN" altLang="zh-CN" sz="2400" dirty="0"/>
              <a:t>）对于（</a:t>
            </a:r>
            <a:r>
              <a:rPr lang="en-US" altLang="zh-CN" sz="2400" dirty="0"/>
              <a:t>3</a:t>
            </a:r>
            <a:r>
              <a:rPr lang="zh-CN" altLang="zh-CN" sz="2400" dirty="0"/>
              <a:t>），指出块失效又发生块争用的时刻；</a:t>
            </a:r>
            <a:endParaRPr lang="zh-CN" altLang="zh-CN" sz="2400" dirty="0"/>
          </a:p>
          <a:p>
            <a:pPr marL="0" indent="0">
              <a:buNone/>
            </a:pPr>
            <a:r>
              <a:rPr lang="zh-CN" altLang="zh-CN" sz="2400" dirty="0"/>
              <a:t>（</a:t>
            </a:r>
            <a:r>
              <a:rPr lang="en-US" altLang="zh-CN" sz="2400" dirty="0"/>
              <a:t>5</a:t>
            </a:r>
            <a:r>
              <a:rPr lang="zh-CN" altLang="zh-CN" sz="2400" dirty="0"/>
              <a:t>）对于（</a:t>
            </a:r>
            <a:r>
              <a:rPr lang="en-US" altLang="zh-CN" sz="2400" dirty="0"/>
              <a:t>3</a:t>
            </a:r>
            <a:r>
              <a:rPr lang="zh-CN" altLang="zh-CN" sz="2400" dirty="0"/>
              <a:t>），求出此期间</a:t>
            </a:r>
            <a:r>
              <a:rPr lang="en-US" altLang="zh-CN" sz="2400" dirty="0"/>
              <a:t>Cache</a:t>
            </a:r>
            <a:r>
              <a:rPr lang="zh-CN" altLang="zh-CN" sz="2400" dirty="0"/>
              <a:t>的命中率。</a:t>
            </a:r>
            <a:endParaRPr lang="zh-CN" altLang="zh-CN" sz="2400" dirty="0"/>
          </a:p>
          <a:p>
            <a:endParaRPr lang="zh-CN" alt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0518-01</a:t>
            </a:r>
            <a:r>
              <a:rPr lang="zh-CN" altLang="zh-CN" dirty="0"/>
              <a:t>问题】</a:t>
            </a:r>
            <a:endParaRPr lang="zh-CN" altLang="en-US" dirty="0"/>
          </a:p>
        </p:txBody>
      </p:sp>
      <p:sp>
        <p:nvSpPr>
          <p:cNvPr id="3" name="内容占位符 2"/>
          <p:cNvSpPr>
            <a:spLocks noGrp="1"/>
          </p:cNvSpPr>
          <p:nvPr>
            <p:ph idx="1"/>
          </p:nvPr>
        </p:nvSpPr>
        <p:spPr>
          <a:xfrm>
            <a:off x="469900" y="1022350"/>
            <a:ext cx="8229600" cy="2995735"/>
          </a:xfrm>
        </p:spPr>
        <p:txBody>
          <a:bodyPr/>
          <a:lstStyle/>
          <a:p>
            <a:pPr marL="0" indent="0">
              <a:buNone/>
            </a:pPr>
            <a:r>
              <a:rPr lang="zh-CN" altLang="zh-CN" sz="2400" dirty="0"/>
              <a:t>有一个</a:t>
            </a:r>
            <a:r>
              <a:rPr lang="en-US" altLang="zh-CN" sz="2400" dirty="0"/>
              <a:t>Cache</a:t>
            </a:r>
            <a:r>
              <a:rPr lang="zh-CN" altLang="zh-CN" sz="2400" dirty="0"/>
              <a:t>存储器。主存共分</a:t>
            </a:r>
            <a:r>
              <a:rPr lang="en-US" altLang="zh-CN" sz="2400" dirty="0"/>
              <a:t>8</a:t>
            </a:r>
            <a:r>
              <a:rPr lang="zh-CN" altLang="zh-CN" sz="2400" dirty="0"/>
              <a:t>个块（</a:t>
            </a:r>
            <a:r>
              <a:rPr lang="en-US" altLang="zh-CN" sz="2400" dirty="0"/>
              <a:t>0~7</a:t>
            </a:r>
            <a:r>
              <a:rPr lang="zh-CN" altLang="zh-CN" sz="2400" dirty="0"/>
              <a:t>），</a:t>
            </a:r>
            <a:r>
              <a:rPr lang="en-US" altLang="zh-CN" sz="2400" dirty="0"/>
              <a:t>Cache</a:t>
            </a:r>
            <a:r>
              <a:rPr lang="zh-CN" altLang="zh-CN" sz="2400" dirty="0"/>
              <a:t>为</a:t>
            </a:r>
            <a:r>
              <a:rPr lang="en-US" altLang="zh-CN" sz="2400" dirty="0"/>
              <a:t>4</a:t>
            </a:r>
            <a:r>
              <a:rPr lang="zh-CN" altLang="zh-CN" sz="2400" dirty="0"/>
              <a:t>个块（</a:t>
            </a:r>
            <a:r>
              <a:rPr lang="en-US" altLang="zh-CN" sz="2400" dirty="0"/>
              <a:t>0~3</a:t>
            </a:r>
            <a:r>
              <a:rPr lang="zh-CN" altLang="zh-CN" sz="2400" dirty="0"/>
              <a:t>），采用组相联映像，组内块数为</a:t>
            </a:r>
            <a:r>
              <a:rPr lang="en-US" altLang="zh-CN" sz="2400" dirty="0"/>
              <a:t>2</a:t>
            </a:r>
            <a:r>
              <a:rPr lang="zh-CN" altLang="zh-CN" sz="2400" dirty="0"/>
              <a:t>块，替换算法为近期最近未使用用过算法（</a:t>
            </a:r>
            <a:r>
              <a:rPr lang="en-US" altLang="zh-CN" sz="2400" dirty="0"/>
              <a:t>LRU</a:t>
            </a:r>
            <a:r>
              <a:rPr lang="zh-CN" altLang="zh-CN" sz="2400" dirty="0"/>
              <a:t>）。</a:t>
            </a:r>
            <a:endParaRPr lang="zh-CN" altLang="zh-CN" sz="2400" dirty="0"/>
          </a:p>
          <a:p>
            <a:pPr marL="0" indent="0">
              <a:buNone/>
            </a:pPr>
            <a:r>
              <a:rPr lang="zh-CN" altLang="zh-CN" sz="2400" dirty="0"/>
              <a:t>（</a:t>
            </a:r>
            <a:r>
              <a:rPr lang="en-US" altLang="zh-CN" sz="2400" dirty="0"/>
              <a:t>1</a:t>
            </a:r>
            <a:r>
              <a:rPr lang="zh-CN" altLang="zh-CN" sz="2400" dirty="0"/>
              <a:t>）画出主存、</a:t>
            </a:r>
            <a:r>
              <a:rPr lang="en-US" altLang="zh-CN" sz="2400" dirty="0"/>
              <a:t>Cache</a:t>
            </a:r>
            <a:r>
              <a:rPr lang="zh-CN" altLang="zh-CN" sz="2400" dirty="0"/>
              <a:t>地址的各字段对应关系（标出位数）图；</a:t>
            </a:r>
            <a:endParaRPr lang="en-US" altLang="zh-CN" sz="2400" dirty="0"/>
          </a:p>
          <a:p>
            <a:pPr marL="0" indent="0">
              <a:buNone/>
            </a:pPr>
            <a:r>
              <a:rPr lang="en-US" altLang="zh-CN" sz="2400" dirty="0">
                <a:solidFill>
                  <a:srgbClr val="FF0000"/>
                </a:solidFill>
              </a:rPr>
              <a:t>【</a:t>
            </a:r>
            <a:r>
              <a:rPr lang="zh-CN" altLang="en-US" sz="2400" dirty="0">
                <a:solidFill>
                  <a:srgbClr val="FF0000"/>
                </a:solidFill>
              </a:rPr>
              <a:t>解答</a:t>
            </a:r>
            <a:r>
              <a:rPr lang="en-US" altLang="zh-CN" sz="2400" dirty="0">
                <a:solidFill>
                  <a:srgbClr val="FF0000"/>
                </a:solidFill>
              </a:rPr>
              <a:t>】</a:t>
            </a:r>
            <a:endParaRPr lang="zh-CN" altLang="zh-CN" sz="2400" dirty="0">
              <a:solidFill>
                <a:srgbClr val="FF0000"/>
              </a:solidFill>
            </a:endParaRPr>
          </a:p>
          <a:p>
            <a:pPr marL="0" indent="0">
              <a:buNone/>
            </a:pPr>
            <a:r>
              <a:rPr lang="zh-CN" altLang="zh-CN" sz="2400" dirty="0"/>
              <a:t>（</a:t>
            </a:r>
            <a:r>
              <a:rPr lang="en-US" altLang="zh-CN" sz="2400" dirty="0"/>
              <a:t>1</a:t>
            </a:r>
            <a:r>
              <a:rPr lang="zh-CN" altLang="zh-CN" sz="2400" dirty="0"/>
              <a:t>）主存、</a:t>
            </a:r>
            <a:r>
              <a:rPr lang="en-US" altLang="zh-CN" sz="2400" dirty="0"/>
              <a:t>Cache</a:t>
            </a:r>
            <a:r>
              <a:rPr lang="zh-CN" altLang="zh-CN" sz="2400" dirty="0"/>
              <a:t>地址中各个字段的含义、位数及其映像对应关系图下图所示。</a:t>
            </a:r>
            <a:r>
              <a:rPr lang="en-US" altLang="zh-CN" sz="2400" dirty="0"/>
              <a:t> </a:t>
            </a:r>
            <a:endParaRPr lang="zh-CN" altLang="en-US" sz="2400" dirty="0"/>
          </a:p>
        </p:txBody>
      </p:sp>
      <p:pic>
        <p:nvPicPr>
          <p:cNvPr id="4" name="图片 3" descr="C:\Users\Administrator\AppData\Roaming\Tencent\Users\44092883\QQ\WinTemp\RichOle\QE5{Z021JAX$]XI[TXW7Z_O.png"/>
          <p:cNvPicPr/>
          <p:nvPr/>
        </p:nvPicPr>
        <p:blipFill>
          <a:blip r:embed="rId1">
            <a:extLst>
              <a:ext uri="{28A0092B-C50C-407E-A947-70E740481C1C}">
                <a14:useLocalDpi xmlns:a14="http://schemas.microsoft.com/office/drawing/2010/main" val="0"/>
              </a:ext>
            </a:extLst>
          </a:blip>
          <a:srcRect/>
          <a:stretch>
            <a:fillRect/>
          </a:stretch>
        </p:blipFill>
        <p:spPr bwMode="auto">
          <a:xfrm>
            <a:off x="3376111" y="4018085"/>
            <a:ext cx="4299573" cy="2734407"/>
          </a:xfrm>
          <a:prstGeom prst="rect">
            <a:avLst/>
          </a:prstGeom>
          <a:noFill/>
          <a:ln>
            <a:solidFill>
              <a:schemeClr val="bg1">
                <a:lumMod val="85000"/>
              </a:schemeClr>
            </a:solid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0518-01</a:t>
            </a:r>
            <a:r>
              <a:rPr lang="zh-CN" altLang="zh-CN" dirty="0"/>
              <a:t>问题】</a:t>
            </a:r>
            <a:endParaRPr lang="zh-CN" altLang="en-US" dirty="0"/>
          </a:p>
        </p:txBody>
      </p:sp>
      <p:sp>
        <p:nvSpPr>
          <p:cNvPr id="3" name="内容占位符 2"/>
          <p:cNvSpPr>
            <a:spLocks noGrp="1"/>
          </p:cNvSpPr>
          <p:nvPr>
            <p:ph idx="1"/>
          </p:nvPr>
        </p:nvSpPr>
        <p:spPr>
          <a:xfrm>
            <a:off x="469900" y="1022350"/>
            <a:ext cx="8229600" cy="2626458"/>
          </a:xfrm>
        </p:spPr>
        <p:txBody>
          <a:bodyPr/>
          <a:lstStyle/>
          <a:p>
            <a:pPr marL="0" indent="0">
              <a:buNone/>
            </a:pPr>
            <a:r>
              <a:rPr lang="zh-CN" altLang="zh-CN" sz="2400" dirty="0"/>
              <a:t>有一个</a:t>
            </a:r>
            <a:r>
              <a:rPr lang="en-US" altLang="zh-CN" sz="2400" dirty="0"/>
              <a:t>Cache</a:t>
            </a:r>
            <a:r>
              <a:rPr lang="zh-CN" altLang="zh-CN" sz="2400" dirty="0"/>
              <a:t>存储器。主存共分</a:t>
            </a:r>
            <a:r>
              <a:rPr lang="en-US" altLang="zh-CN" sz="2400" dirty="0"/>
              <a:t>8</a:t>
            </a:r>
            <a:r>
              <a:rPr lang="zh-CN" altLang="zh-CN" sz="2400" dirty="0"/>
              <a:t>个块（</a:t>
            </a:r>
            <a:r>
              <a:rPr lang="en-US" altLang="zh-CN" sz="2400" dirty="0"/>
              <a:t>0~7</a:t>
            </a:r>
            <a:r>
              <a:rPr lang="zh-CN" altLang="zh-CN" sz="2400" dirty="0"/>
              <a:t>），</a:t>
            </a:r>
            <a:r>
              <a:rPr lang="en-US" altLang="zh-CN" sz="2400" dirty="0"/>
              <a:t>Cache</a:t>
            </a:r>
            <a:r>
              <a:rPr lang="zh-CN" altLang="zh-CN" sz="2400" dirty="0"/>
              <a:t>为</a:t>
            </a:r>
            <a:r>
              <a:rPr lang="en-US" altLang="zh-CN" sz="2400" dirty="0"/>
              <a:t>4</a:t>
            </a:r>
            <a:r>
              <a:rPr lang="zh-CN" altLang="zh-CN" sz="2400" dirty="0"/>
              <a:t>个块（</a:t>
            </a:r>
            <a:r>
              <a:rPr lang="en-US" altLang="zh-CN" sz="2400" dirty="0"/>
              <a:t>0~3</a:t>
            </a:r>
            <a:r>
              <a:rPr lang="zh-CN" altLang="zh-CN" sz="2400" dirty="0"/>
              <a:t>），采用组相联映像，组内块数为</a:t>
            </a:r>
            <a:r>
              <a:rPr lang="en-US" altLang="zh-CN" sz="2400" dirty="0"/>
              <a:t>2</a:t>
            </a:r>
            <a:r>
              <a:rPr lang="zh-CN" altLang="zh-CN" sz="2400" dirty="0"/>
              <a:t>块，替换算法为近期最近未使用用过算法（</a:t>
            </a:r>
            <a:r>
              <a:rPr lang="en-US" altLang="zh-CN" sz="2400" dirty="0"/>
              <a:t>LRU</a:t>
            </a:r>
            <a:r>
              <a:rPr lang="zh-CN" altLang="zh-CN" sz="2400" dirty="0"/>
              <a:t>）。</a:t>
            </a:r>
            <a:endParaRPr lang="zh-CN" altLang="zh-CN" sz="2400" dirty="0"/>
          </a:p>
          <a:p>
            <a:pPr marL="0" indent="0">
              <a:buNone/>
            </a:pPr>
            <a:r>
              <a:rPr lang="zh-CN" altLang="zh-CN" sz="2400" dirty="0"/>
              <a:t>（</a:t>
            </a:r>
            <a:r>
              <a:rPr lang="en-US" altLang="zh-CN" sz="2400" dirty="0"/>
              <a:t>2</a:t>
            </a:r>
            <a:r>
              <a:rPr lang="zh-CN" altLang="zh-CN" sz="2400" dirty="0"/>
              <a:t>）画出主存、</a:t>
            </a:r>
            <a:r>
              <a:rPr lang="en-US" altLang="zh-CN" sz="2400" dirty="0"/>
              <a:t>Cache</a:t>
            </a:r>
            <a:r>
              <a:rPr lang="zh-CN" altLang="zh-CN" sz="2400" dirty="0"/>
              <a:t>空间块的映像对应关系示意图；</a:t>
            </a:r>
            <a:endParaRPr lang="zh-CN" altLang="zh-CN" sz="2400" dirty="0"/>
          </a:p>
          <a:p>
            <a:pPr marL="0" indent="0">
              <a:buNone/>
            </a:pPr>
            <a:r>
              <a:rPr lang="en-US" altLang="zh-CN" sz="2400" dirty="0">
                <a:solidFill>
                  <a:srgbClr val="FF0000"/>
                </a:solidFill>
              </a:rPr>
              <a:t>【</a:t>
            </a:r>
            <a:r>
              <a:rPr lang="zh-CN" altLang="en-US" sz="2400" dirty="0">
                <a:solidFill>
                  <a:srgbClr val="FF0000"/>
                </a:solidFill>
              </a:rPr>
              <a:t>解答</a:t>
            </a:r>
            <a:r>
              <a:rPr lang="en-US" altLang="zh-CN" sz="2400" dirty="0">
                <a:solidFill>
                  <a:srgbClr val="FF0000"/>
                </a:solidFill>
              </a:rPr>
              <a:t>】</a:t>
            </a:r>
            <a:endParaRPr lang="en-US" altLang="zh-CN" sz="2400" dirty="0">
              <a:solidFill>
                <a:srgbClr val="FF0000"/>
              </a:solidFill>
            </a:endParaRPr>
          </a:p>
          <a:p>
            <a:pPr marL="0" indent="0">
              <a:buNone/>
            </a:pPr>
            <a:r>
              <a:rPr lang="zh-CN" altLang="zh-CN" sz="2400" dirty="0"/>
              <a:t>（</a:t>
            </a:r>
            <a:r>
              <a:rPr lang="en-US" altLang="zh-CN" sz="2400" dirty="0"/>
              <a:t>2</a:t>
            </a:r>
            <a:r>
              <a:rPr lang="zh-CN" altLang="zh-CN" sz="2400" dirty="0"/>
              <a:t>）主存、</a:t>
            </a:r>
            <a:r>
              <a:rPr lang="en-US" altLang="zh-CN" sz="2400" dirty="0"/>
              <a:t>Cache</a:t>
            </a:r>
            <a:r>
              <a:rPr lang="zh-CN" altLang="zh-CN" sz="2400" dirty="0"/>
              <a:t>空间块的映像对应关系如下图所示。</a:t>
            </a:r>
            <a:endParaRPr lang="zh-CN" altLang="zh-CN" sz="2400" dirty="0"/>
          </a:p>
          <a:p>
            <a:pPr marL="0" indent="0">
              <a:buNone/>
            </a:pPr>
            <a:endParaRPr lang="zh-CN" altLang="en-US" sz="2400" dirty="0"/>
          </a:p>
        </p:txBody>
      </p:sp>
      <p:pic>
        <p:nvPicPr>
          <p:cNvPr id="4" name="图片 3" descr="C:\Users\Administrator\AppData\Roaming\Tencent\Users\44092883\QQ\WinTemp\RichOle\D7AP5P~B44@B)C`}(7A9W0S.png"/>
          <p:cNvPicPr/>
          <p:nvPr/>
        </p:nvPicPr>
        <p:blipFill>
          <a:blip r:embed="rId1">
            <a:extLst>
              <a:ext uri="{28A0092B-C50C-407E-A947-70E740481C1C}">
                <a14:useLocalDpi xmlns:a14="http://schemas.microsoft.com/office/drawing/2010/main" val="0"/>
              </a:ext>
            </a:extLst>
          </a:blip>
          <a:srcRect/>
          <a:stretch>
            <a:fillRect/>
          </a:stretch>
        </p:blipFill>
        <p:spPr bwMode="auto">
          <a:xfrm>
            <a:off x="3690692" y="3596054"/>
            <a:ext cx="5365017" cy="3209192"/>
          </a:xfrm>
          <a:prstGeom prst="rect">
            <a:avLst/>
          </a:prstGeom>
          <a:noFill/>
          <a:ln>
            <a:solidFill>
              <a:schemeClr val="bg1">
                <a:lumMod val="85000"/>
              </a:schemeClr>
            </a:solidFill>
          </a:ln>
        </p:spPr>
      </p:pic>
      <p:sp>
        <p:nvSpPr>
          <p:cNvPr id="5" name="矩形 4"/>
          <p:cNvSpPr/>
          <p:nvPr/>
        </p:nvSpPr>
        <p:spPr>
          <a:xfrm>
            <a:off x="59470" y="3914576"/>
            <a:ext cx="3543301" cy="2677656"/>
          </a:xfrm>
          <a:prstGeom prst="rect">
            <a:avLst/>
          </a:prstGeom>
        </p:spPr>
        <p:txBody>
          <a:bodyPr wrap="square">
            <a:spAutoFit/>
          </a:bodyPr>
          <a:lstStyle/>
          <a:p>
            <a:pPr algn="just">
              <a:spcAft>
                <a:spcPts val="0"/>
              </a:spcAft>
            </a:pPr>
            <a:r>
              <a:rPr lang="zh-CN" altLang="zh-CN" sz="2400" b="1" dirty="0">
                <a:solidFill>
                  <a:schemeClr val="accent1"/>
                </a:solidFill>
                <a:latin typeface="+mn-lt"/>
                <a:ea typeface="+mn-ea"/>
              </a:rPr>
              <a:t>说明：主存的第</a:t>
            </a:r>
            <a:r>
              <a:rPr lang="en-US" altLang="zh-CN" sz="2400" b="1" dirty="0">
                <a:solidFill>
                  <a:schemeClr val="accent1"/>
                </a:solidFill>
                <a:latin typeface="+mn-lt"/>
                <a:ea typeface="+mn-ea"/>
              </a:rPr>
              <a:t>0,1,4,5</a:t>
            </a:r>
            <a:r>
              <a:rPr lang="zh-CN" altLang="zh-CN" sz="2400" b="1" dirty="0">
                <a:solidFill>
                  <a:schemeClr val="accent1"/>
                </a:solidFill>
                <a:latin typeface="+mn-lt"/>
                <a:ea typeface="+mn-ea"/>
              </a:rPr>
              <a:t>块只能映像装入或替换物理</a:t>
            </a:r>
            <a:r>
              <a:rPr lang="en-US" altLang="zh-CN" sz="2400" b="1" dirty="0">
                <a:solidFill>
                  <a:schemeClr val="accent1"/>
                </a:solidFill>
                <a:latin typeface="+mn-lt"/>
                <a:ea typeface="+mn-ea"/>
              </a:rPr>
              <a:t>Cache</a:t>
            </a:r>
            <a:r>
              <a:rPr lang="zh-CN" altLang="zh-CN" sz="2400" b="1" dirty="0">
                <a:solidFill>
                  <a:schemeClr val="accent1"/>
                </a:solidFill>
                <a:latin typeface="+mn-lt"/>
                <a:ea typeface="+mn-ea"/>
              </a:rPr>
              <a:t>中的第</a:t>
            </a:r>
            <a:r>
              <a:rPr lang="en-US" altLang="zh-CN" sz="2400" b="1" dirty="0">
                <a:solidFill>
                  <a:schemeClr val="accent1"/>
                </a:solidFill>
                <a:latin typeface="+mn-lt"/>
                <a:ea typeface="+mn-ea"/>
              </a:rPr>
              <a:t>0,1</a:t>
            </a:r>
            <a:r>
              <a:rPr lang="zh-CN" altLang="zh-CN" sz="2400" b="1" dirty="0">
                <a:solidFill>
                  <a:schemeClr val="accent1"/>
                </a:solidFill>
                <a:latin typeface="+mn-lt"/>
                <a:ea typeface="+mn-ea"/>
              </a:rPr>
              <a:t>块的内容，主存的第</a:t>
            </a:r>
            <a:r>
              <a:rPr lang="en-US" altLang="zh-CN" sz="2400" b="1" dirty="0">
                <a:solidFill>
                  <a:schemeClr val="accent1"/>
                </a:solidFill>
                <a:latin typeface="+mn-lt"/>
                <a:ea typeface="+mn-ea"/>
              </a:rPr>
              <a:t>2,3,6,7</a:t>
            </a:r>
            <a:r>
              <a:rPr lang="zh-CN" altLang="zh-CN" sz="2400" b="1" dirty="0">
                <a:solidFill>
                  <a:schemeClr val="accent1"/>
                </a:solidFill>
                <a:latin typeface="+mn-lt"/>
                <a:ea typeface="+mn-ea"/>
              </a:rPr>
              <a:t>块只能映像装入或替换物理</a:t>
            </a:r>
            <a:r>
              <a:rPr lang="en-US" altLang="zh-CN" sz="2400" b="1" dirty="0">
                <a:solidFill>
                  <a:schemeClr val="accent1"/>
                </a:solidFill>
                <a:latin typeface="+mn-lt"/>
                <a:ea typeface="+mn-ea"/>
              </a:rPr>
              <a:t>Cache</a:t>
            </a:r>
            <a:r>
              <a:rPr lang="zh-CN" altLang="zh-CN" sz="2400" b="1" dirty="0">
                <a:solidFill>
                  <a:schemeClr val="accent1"/>
                </a:solidFill>
                <a:latin typeface="+mn-lt"/>
                <a:ea typeface="+mn-ea"/>
              </a:rPr>
              <a:t>中的第</a:t>
            </a:r>
            <a:r>
              <a:rPr lang="en-US" altLang="zh-CN" sz="2400" b="1" dirty="0">
                <a:solidFill>
                  <a:schemeClr val="accent1"/>
                </a:solidFill>
                <a:latin typeface="+mn-lt"/>
                <a:ea typeface="+mn-ea"/>
              </a:rPr>
              <a:t>2,3</a:t>
            </a:r>
            <a:r>
              <a:rPr lang="zh-CN" altLang="zh-CN" sz="2400" b="1" dirty="0">
                <a:solidFill>
                  <a:schemeClr val="accent1"/>
                </a:solidFill>
                <a:latin typeface="+mn-lt"/>
                <a:ea typeface="+mn-ea"/>
              </a:rPr>
              <a:t>块的内容。</a:t>
            </a:r>
            <a:endParaRPr lang="zh-CN" altLang="zh-CN" sz="2400" b="1" dirty="0">
              <a:solidFill>
                <a:schemeClr val="accent1"/>
              </a:solidFill>
              <a:latin typeface="+mn-lt"/>
              <a:ea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0518-01</a:t>
            </a:r>
            <a:r>
              <a:rPr lang="zh-CN" altLang="zh-CN" dirty="0"/>
              <a:t>问题】</a:t>
            </a:r>
            <a:endParaRPr lang="zh-CN" altLang="en-US" dirty="0"/>
          </a:p>
        </p:txBody>
      </p:sp>
      <p:sp>
        <p:nvSpPr>
          <p:cNvPr id="3" name="内容占位符 2"/>
          <p:cNvSpPr>
            <a:spLocks noGrp="1"/>
          </p:cNvSpPr>
          <p:nvPr>
            <p:ph idx="1"/>
          </p:nvPr>
        </p:nvSpPr>
        <p:spPr>
          <a:xfrm>
            <a:off x="469900" y="1022350"/>
            <a:ext cx="8497888" cy="4953000"/>
          </a:xfrm>
        </p:spPr>
        <p:txBody>
          <a:bodyPr/>
          <a:lstStyle/>
          <a:p>
            <a:pPr marL="0" indent="0">
              <a:buNone/>
            </a:pPr>
            <a:r>
              <a:rPr lang="zh-CN" altLang="zh-CN" sz="2400" dirty="0"/>
              <a:t>有一个</a:t>
            </a:r>
            <a:r>
              <a:rPr lang="en-US" altLang="zh-CN" sz="2400" dirty="0"/>
              <a:t>Cache</a:t>
            </a:r>
            <a:r>
              <a:rPr lang="zh-CN" altLang="zh-CN" sz="2400" dirty="0"/>
              <a:t>存储器。主存共分</a:t>
            </a:r>
            <a:r>
              <a:rPr lang="en-US" altLang="zh-CN" sz="2400" dirty="0"/>
              <a:t>8</a:t>
            </a:r>
            <a:r>
              <a:rPr lang="zh-CN" altLang="zh-CN" sz="2400" dirty="0"/>
              <a:t>个块（</a:t>
            </a:r>
            <a:r>
              <a:rPr lang="en-US" altLang="zh-CN" sz="2400" dirty="0"/>
              <a:t>0~7</a:t>
            </a:r>
            <a:r>
              <a:rPr lang="zh-CN" altLang="zh-CN" sz="2400" dirty="0"/>
              <a:t>），</a:t>
            </a:r>
            <a:r>
              <a:rPr lang="en-US" altLang="zh-CN" sz="2400" dirty="0"/>
              <a:t>Cache</a:t>
            </a:r>
            <a:r>
              <a:rPr lang="zh-CN" altLang="zh-CN" sz="2400" dirty="0"/>
              <a:t>为</a:t>
            </a:r>
            <a:r>
              <a:rPr lang="en-US" altLang="zh-CN" sz="2400" dirty="0"/>
              <a:t>4</a:t>
            </a:r>
            <a:r>
              <a:rPr lang="zh-CN" altLang="zh-CN" sz="2400" dirty="0"/>
              <a:t>个块（</a:t>
            </a:r>
            <a:r>
              <a:rPr lang="en-US" altLang="zh-CN" sz="2400" dirty="0"/>
              <a:t>0~3</a:t>
            </a:r>
            <a:r>
              <a:rPr lang="zh-CN" altLang="zh-CN" sz="2400" dirty="0"/>
              <a:t>），采用组相联映像，组内块数为</a:t>
            </a:r>
            <a:r>
              <a:rPr lang="en-US" altLang="zh-CN" sz="2400" dirty="0"/>
              <a:t>2</a:t>
            </a:r>
            <a:r>
              <a:rPr lang="zh-CN" altLang="zh-CN" sz="2400" dirty="0"/>
              <a:t>块，替换算法为近期最近未使用用过算法（</a:t>
            </a:r>
            <a:r>
              <a:rPr lang="en-US" altLang="zh-CN" sz="2400" dirty="0"/>
              <a:t>LRU</a:t>
            </a:r>
            <a:r>
              <a:rPr lang="zh-CN" altLang="zh-CN" sz="2400" dirty="0"/>
              <a:t>）。</a:t>
            </a:r>
            <a:endParaRPr lang="zh-CN" altLang="zh-CN" sz="2400" dirty="0"/>
          </a:p>
          <a:p>
            <a:pPr marL="0" indent="0">
              <a:buNone/>
            </a:pPr>
            <a:r>
              <a:rPr lang="zh-CN" altLang="zh-CN" sz="2400" dirty="0"/>
              <a:t>（</a:t>
            </a:r>
            <a:r>
              <a:rPr lang="en-US" altLang="zh-CN" sz="2400" dirty="0"/>
              <a:t>3</a:t>
            </a:r>
            <a:r>
              <a:rPr lang="zh-CN" altLang="zh-CN" sz="2400" dirty="0"/>
              <a:t>）对于如下主存地址流：</a:t>
            </a:r>
            <a:r>
              <a:rPr lang="en-US" altLang="zh-CN" sz="2400" dirty="0"/>
              <a:t>1,2,4,1,3,7,0,1,2,5,4,6,4,7,2</a:t>
            </a:r>
            <a:r>
              <a:rPr lang="zh-CN" altLang="zh-CN" sz="2400" dirty="0"/>
              <a:t>，如主存中内容一开始未装入</a:t>
            </a:r>
            <a:r>
              <a:rPr lang="en-US" altLang="zh-CN" sz="2400" dirty="0"/>
              <a:t>Cache</a:t>
            </a:r>
            <a:r>
              <a:rPr lang="zh-CN" altLang="zh-CN" sz="2400" dirty="0"/>
              <a:t>中，请列出</a:t>
            </a:r>
            <a:r>
              <a:rPr lang="en-US" altLang="zh-CN" sz="2400" dirty="0"/>
              <a:t>Cache</a:t>
            </a:r>
            <a:r>
              <a:rPr lang="zh-CN" altLang="zh-CN" sz="2400" dirty="0"/>
              <a:t>中各块随时间的使用状况；</a:t>
            </a:r>
            <a:endParaRPr lang="en-US" altLang="zh-CN" sz="2400" dirty="0"/>
          </a:p>
          <a:p>
            <a:pPr marL="0" indent="0">
              <a:buNone/>
            </a:pPr>
            <a:r>
              <a:rPr lang="en-US" altLang="zh-CN" sz="2400" dirty="0">
                <a:solidFill>
                  <a:srgbClr val="FF0000"/>
                </a:solidFill>
              </a:rPr>
              <a:t>【</a:t>
            </a:r>
            <a:r>
              <a:rPr lang="zh-CN" altLang="en-US" sz="2400" dirty="0">
                <a:solidFill>
                  <a:srgbClr val="FF0000"/>
                </a:solidFill>
              </a:rPr>
              <a:t>解答</a:t>
            </a:r>
            <a:r>
              <a:rPr lang="en-US" altLang="zh-CN" sz="2400" dirty="0">
                <a:solidFill>
                  <a:srgbClr val="FF0000"/>
                </a:solidFill>
              </a:rPr>
              <a:t>】</a:t>
            </a:r>
            <a:endParaRPr lang="zh-CN" altLang="zh-CN" sz="2400" dirty="0">
              <a:solidFill>
                <a:srgbClr val="FF0000"/>
              </a:solidFill>
            </a:endParaRPr>
          </a:p>
          <a:p>
            <a:endParaRPr lang="zh-CN" altLang="en-US" sz="2400" dirty="0"/>
          </a:p>
        </p:txBody>
      </p:sp>
      <p:pic>
        <p:nvPicPr>
          <p:cNvPr id="4" name="图片 3" descr="C:\Users\Administrator\AppData\Roaming\Tencent\Users\44092883\QQ\WinTemp\RichOle\(1A2Q_F)_]25}U]~8X8%_EU.png"/>
          <p:cNvPicPr/>
          <p:nvPr/>
        </p:nvPicPr>
        <p:blipFill>
          <a:blip r:embed="rId1">
            <a:extLst>
              <a:ext uri="{28A0092B-C50C-407E-A947-70E740481C1C}">
                <a14:useLocalDpi xmlns:a14="http://schemas.microsoft.com/office/drawing/2010/main" val="0"/>
              </a:ext>
            </a:extLst>
          </a:blip>
          <a:srcRect/>
          <a:stretch>
            <a:fillRect/>
          </a:stretch>
        </p:blipFill>
        <p:spPr bwMode="auto">
          <a:xfrm>
            <a:off x="730493" y="3837280"/>
            <a:ext cx="7885967" cy="2880043"/>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0518-01</a:t>
            </a:r>
            <a:r>
              <a:rPr lang="zh-CN" altLang="zh-CN" dirty="0"/>
              <a:t>问题】</a:t>
            </a:r>
            <a:endParaRPr lang="zh-CN" altLang="en-US" dirty="0"/>
          </a:p>
        </p:txBody>
      </p:sp>
      <p:sp>
        <p:nvSpPr>
          <p:cNvPr id="3" name="内容占位符 2"/>
          <p:cNvSpPr>
            <a:spLocks noGrp="1"/>
          </p:cNvSpPr>
          <p:nvPr>
            <p:ph idx="1"/>
          </p:nvPr>
        </p:nvSpPr>
        <p:spPr>
          <a:xfrm>
            <a:off x="79131" y="1022350"/>
            <a:ext cx="8976945" cy="2547327"/>
          </a:xfrm>
        </p:spPr>
        <p:txBody>
          <a:bodyPr/>
          <a:lstStyle/>
          <a:p>
            <a:pPr marL="0" indent="0">
              <a:buNone/>
            </a:pPr>
            <a:r>
              <a:rPr lang="zh-CN" altLang="zh-CN" sz="2400" dirty="0"/>
              <a:t>有一个</a:t>
            </a:r>
            <a:r>
              <a:rPr lang="en-US" altLang="zh-CN" sz="2400" dirty="0"/>
              <a:t>Cache</a:t>
            </a:r>
            <a:r>
              <a:rPr lang="zh-CN" altLang="zh-CN" sz="2400" dirty="0"/>
              <a:t>存储器。主存共分</a:t>
            </a:r>
            <a:r>
              <a:rPr lang="en-US" altLang="zh-CN" sz="2400" dirty="0"/>
              <a:t>8</a:t>
            </a:r>
            <a:r>
              <a:rPr lang="zh-CN" altLang="zh-CN" sz="2400" dirty="0"/>
              <a:t>个块（</a:t>
            </a:r>
            <a:r>
              <a:rPr lang="en-US" altLang="zh-CN" sz="2400" dirty="0"/>
              <a:t>0~7</a:t>
            </a:r>
            <a:r>
              <a:rPr lang="zh-CN" altLang="zh-CN" sz="2400" dirty="0"/>
              <a:t>），</a:t>
            </a:r>
            <a:r>
              <a:rPr lang="en-US" altLang="zh-CN" sz="2400" dirty="0"/>
              <a:t>Cache</a:t>
            </a:r>
            <a:r>
              <a:rPr lang="zh-CN" altLang="zh-CN" sz="2400" dirty="0"/>
              <a:t>为</a:t>
            </a:r>
            <a:r>
              <a:rPr lang="en-US" altLang="zh-CN" sz="2400" dirty="0"/>
              <a:t>4</a:t>
            </a:r>
            <a:r>
              <a:rPr lang="zh-CN" altLang="zh-CN" sz="2400" dirty="0"/>
              <a:t>个块（</a:t>
            </a:r>
            <a:r>
              <a:rPr lang="en-US" altLang="zh-CN" sz="2400" dirty="0"/>
              <a:t>0~3</a:t>
            </a:r>
            <a:r>
              <a:rPr lang="zh-CN" altLang="zh-CN" sz="2400" dirty="0"/>
              <a:t>），采用组相联映像，组内块数为</a:t>
            </a:r>
            <a:r>
              <a:rPr lang="en-US" altLang="zh-CN" sz="2400" dirty="0"/>
              <a:t>2</a:t>
            </a:r>
            <a:r>
              <a:rPr lang="zh-CN" altLang="zh-CN" sz="2400" dirty="0"/>
              <a:t>块，替换算法为近期最近未使用用过算法（</a:t>
            </a:r>
            <a:r>
              <a:rPr lang="en-US" altLang="zh-CN" sz="2400" dirty="0"/>
              <a:t>LRU</a:t>
            </a:r>
            <a:r>
              <a:rPr lang="zh-CN" altLang="zh-CN" sz="2400" dirty="0"/>
              <a:t>）。</a:t>
            </a:r>
            <a:endParaRPr lang="zh-CN" altLang="zh-CN" sz="2400" dirty="0"/>
          </a:p>
          <a:p>
            <a:pPr marL="0" indent="0">
              <a:buNone/>
            </a:pPr>
            <a:r>
              <a:rPr lang="zh-CN" altLang="zh-CN" sz="2400" dirty="0"/>
              <a:t>（</a:t>
            </a:r>
            <a:r>
              <a:rPr lang="en-US" altLang="zh-CN" sz="2400" dirty="0"/>
              <a:t>4</a:t>
            </a:r>
            <a:r>
              <a:rPr lang="zh-CN" altLang="zh-CN" sz="2400" dirty="0"/>
              <a:t>）对于（</a:t>
            </a:r>
            <a:r>
              <a:rPr lang="en-US" altLang="zh-CN" sz="2400" dirty="0"/>
              <a:t>3</a:t>
            </a:r>
            <a:r>
              <a:rPr lang="zh-CN" altLang="zh-CN" sz="2400" dirty="0"/>
              <a:t>），指出块失效又发生块争用的时刻；</a:t>
            </a:r>
            <a:endParaRPr lang="zh-CN" altLang="zh-CN" sz="2400" dirty="0"/>
          </a:p>
          <a:p>
            <a:pPr marL="0" indent="0">
              <a:buNone/>
            </a:pPr>
            <a:r>
              <a:rPr lang="en-US" altLang="zh-CN" sz="2400" dirty="0">
                <a:solidFill>
                  <a:srgbClr val="FF0000"/>
                </a:solidFill>
              </a:rPr>
              <a:t>【</a:t>
            </a:r>
            <a:r>
              <a:rPr lang="zh-CN" altLang="en-US" sz="2400" dirty="0">
                <a:solidFill>
                  <a:srgbClr val="FF0000"/>
                </a:solidFill>
              </a:rPr>
              <a:t>解答</a:t>
            </a:r>
            <a:r>
              <a:rPr lang="en-US" altLang="zh-CN" sz="2400" dirty="0">
                <a:solidFill>
                  <a:srgbClr val="FF0000"/>
                </a:solidFill>
              </a:rPr>
              <a:t>】</a:t>
            </a:r>
            <a:endParaRPr lang="en-US" altLang="zh-CN" sz="2400" dirty="0">
              <a:solidFill>
                <a:srgbClr val="FF0000"/>
              </a:solidFill>
            </a:endParaRPr>
          </a:p>
          <a:p>
            <a:pPr marL="0" indent="0">
              <a:buNone/>
            </a:pP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4</a:t>
            </a:r>
            <a:r>
              <a:rPr lang="zh-CN" altLang="zh-CN" sz="2400" dirty="0">
                <a:latin typeface="Times New Roman" panose="02020603050405020304" pitchFamily="18" charset="0"/>
                <a:cs typeface="Times New Roman" panose="02020603050405020304" pitchFamily="18" charset="0"/>
              </a:rPr>
              <a:t>）发生</a:t>
            </a:r>
            <a:r>
              <a:rPr lang="en-US" altLang="zh-CN" sz="2400" dirty="0">
                <a:latin typeface="Times New Roman" panose="02020603050405020304" pitchFamily="18" charset="0"/>
                <a:cs typeface="Times New Roman" panose="02020603050405020304" pitchFamily="18" charset="0"/>
              </a:rPr>
              <a:t>Cache</a:t>
            </a:r>
            <a:r>
              <a:rPr lang="zh-CN" altLang="zh-CN" sz="2400" dirty="0">
                <a:latin typeface="Times New Roman" panose="02020603050405020304" pitchFamily="18" charset="0"/>
                <a:cs typeface="Times New Roman" panose="02020603050405020304" pitchFamily="18" charset="0"/>
              </a:rPr>
              <a:t>块失效又发生争用的时刻有</a:t>
            </a:r>
            <a:r>
              <a:rPr lang="en-US" altLang="zh-CN" sz="2400" dirty="0">
                <a:latin typeface="Times New Roman" panose="02020603050405020304" pitchFamily="18" charset="0"/>
                <a:cs typeface="Times New Roman" panose="02020603050405020304" pitchFamily="18" charset="0"/>
              </a:rPr>
              <a:t>6,7,9,10,11,12,14,15.</a:t>
            </a:r>
            <a:endParaRPr lang="zh-CN" altLang="zh-CN" sz="2400" dirty="0">
              <a:latin typeface="Times New Roman" panose="02020603050405020304" pitchFamily="18" charset="0"/>
              <a:cs typeface="Times New Roman" panose="02020603050405020304" pitchFamily="18" charset="0"/>
            </a:endParaRPr>
          </a:p>
          <a:p>
            <a:pPr marL="0" indent="0">
              <a:buNone/>
            </a:pPr>
            <a:endParaRPr lang="zh-CN" altLang="en-US" sz="2400" dirty="0"/>
          </a:p>
        </p:txBody>
      </p:sp>
      <p:pic>
        <p:nvPicPr>
          <p:cNvPr id="4" name="图片 3" descr="C:\Users\Administrator\AppData\Roaming\Tencent\Users\44092883\QQ\WinTemp\RichOle\(1A2Q_F)_]25}U]~8X8%_EU.png"/>
          <p:cNvPicPr/>
          <p:nvPr/>
        </p:nvPicPr>
        <p:blipFill>
          <a:blip r:embed="rId1">
            <a:extLst>
              <a:ext uri="{28A0092B-C50C-407E-A947-70E740481C1C}">
                <a14:useLocalDpi xmlns:a14="http://schemas.microsoft.com/office/drawing/2010/main" val="0"/>
              </a:ext>
            </a:extLst>
          </a:blip>
          <a:srcRect/>
          <a:stretch>
            <a:fillRect/>
          </a:stretch>
        </p:blipFill>
        <p:spPr bwMode="auto">
          <a:xfrm>
            <a:off x="756870" y="3854864"/>
            <a:ext cx="7885967" cy="2880043"/>
          </a:xfrm>
          <a:prstGeom prst="rect">
            <a:avLst/>
          </a:prstGeom>
          <a:noFill/>
          <a:ln>
            <a:noFill/>
          </a:ln>
        </p:spPr>
      </p:pic>
      <p:sp>
        <p:nvSpPr>
          <p:cNvPr id="5" name="矩形 4"/>
          <p:cNvSpPr/>
          <p:nvPr/>
        </p:nvSpPr>
        <p:spPr bwMode="auto">
          <a:xfrm>
            <a:off x="4699853" y="4011208"/>
            <a:ext cx="707416" cy="256735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6" name="矩形 5"/>
          <p:cNvSpPr/>
          <p:nvPr/>
        </p:nvSpPr>
        <p:spPr bwMode="auto">
          <a:xfrm>
            <a:off x="5810614" y="4011208"/>
            <a:ext cx="1504585" cy="256735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7" name="矩形 6"/>
          <p:cNvSpPr/>
          <p:nvPr/>
        </p:nvSpPr>
        <p:spPr bwMode="auto">
          <a:xfrm>
            <a:off x="7683377" y="4011208"/>
            <a:ext cx="707416" cy="256735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0518-01</a:t>
            </a:r>
            <a:r>
              <a:rPr lang="zh-CN" altLang="zh-CN" dirty="0"/>
              <a:t>问题】</a:t>
            </a:r>
            <a:endParaRPr lang="zh-CN" altLang="en-US" dirty="0"/>
          </a:p>
        </p:txBody>
      </p:sp>
      <p:sp>
        <p:nvSpPr>
          <p:cNvPr id="3" name="内容占位符 2"/>
          <p:cNvSpPr>
            <a:spLocks noGrp="1"/>
          </p:cNvSpPr>
          <p:nvPr>
            <p:ph idx="1"/>
          </p:nvPr>
        </p:nvSpPr>
        <p:spPr>
          <a:xfrm>
            <a:off x="469900" y="1022350"/>
            <a:ext cx="8229600" cy="2512158"/>
          </a:xfrm>
        </p:spPr>
        <p:txBody>
          <a:bodyPr/>
          <a:lstStyle/>
          <a:p>
            <a:pPr marL="0" indent="0">
              <a:buNone/>
            </a:pPr>
            <a:r>
              <a:rPr lang="zh-CN" altLang="zh-CN" sz="2400" dirty="0"/>
              <a:t>有一个</a:t>
            </a:r>
            <a:r>
              <a:rPr lang="en-US" altLang="zh-CN" sz="2400" dirty="0"/>
              <a:t>Cache</a:t>
            </a:r>
            <a:r>
              <a:rPr lang="zh-CN" altLang="zh-CN" sz="2400" dirty="0"/>
              <a:t>存储器。主存共分</a:t>
            </a:r>
            <a:r>
              <a:rPr lang="en-US" altLang="zh-CN" sz="2400" dirty="0"/>
              <a:t>8</a:t>
            </a:r>
            <a:r>
              <a:rPr lang="zh-CN" altLang="zh-CN" sz="2400" dirty="0"/>
              <a:t>个块（</a:t>
            </a:r>
            <a:r>
              <a:rPr lang="en-US" altLang="zh-CN" sz="2400" dirty="0"/>
              <a:t>0~7</a:t>
            </a:r>
            <a:r>
              <a:rPr lang="zh-CN" altLang="zh-CN" sz="2400" dirty="0"/>
              <a:t>），</a:t>
            </a:r>
            <a:r>
              <a:rPr lang="en-US" altLang="zh-CN" sz="2400" dirty="0"/>
              <a:t>Cache</a:t>
            </a:r>
            <a:r>
              <a:rPr lang="zh-CN" altLang="zh-CN" sz="2400" dirty="0"/>
              <a:t>为</a:t>
            </a:r>
            <a:r>
              <a:rPr lang="en-US" altLang="zh-CN" sz="2400" dirty="0"/>
              <a:t>4</a:t>
            </a:r>
            <a:r>
              <a:rPr lang="zh-CN" altLang="zh-CN" sz="2400" dirty="0"/>
              <a:t>个块（</a:t>
            </a:r>
            <a:r>
              <a:rPr lang="en-US" altLang="zh-CN" sz="2400" dirty="0"/>
              <a:t>0~3</a:t>
            </a:r>
            <a:r>
              <a:rPr lang="zh-CN" altLang="zh-CN" sz="2400" dirty="0"/>
              <a:t>），采用组相联映像，组内块数为</a:t>
            </a:r>
            <a:r>
              <a:rPr lang="en-US" altLang="zh-CN" sz="2400" dirty="0"/>
              <a:t>2</a:t>
            </a:r>
            <a:r>
              <a:rPr lang="zh-CN" altLang="zh-CN" sz="2400" dirty="0"/>
              <a:t>块，替换算法为近期最近未使用用过算法（</a:t>
            </a:r>
            <a:r>
              <a:rPr lang="en-US" altLang="zh-CN" sz="2400" dirty="0"/>
              <a:t>LRU</a:t>
            </a:r>
            <a:r>
              <a:rPr lang="zh-CN" altLang="zh-CN" sz="2400" dirty="0"/>
              <a:t>）。</a:t>
            </a:r>
            <a:endParaRPr lang="zh-CN" altLang="zh-CN" sz="2400" dirty="0"/>
          </a:p>
          <a:p>
            <a:pPr marL="0" indent="0">
              <a:buNone/>
            </a:pPr>
            <a:r>
              <a:rPr lang="zh-CN" altLang="zh-CN" sz="2400" dirty="0"/>
              <a:t>（</a:t>
            </a:r>
            <a:r>
              <a:rPr lang="en-US" altLang="zh-CN" sz="2400" dirty="0"/>
              <a:t>5</a:t>
            </a:r>
            <a:r>
              <a:rPr lang="zh-CN" altLang="zh-CN" sz="2400" dirty="0"/>
              <a:t>）对于（</a:t>
            </a:r>
            <a:r>
              <a:rPr lang="en-US" altLang="zh-CN" sz="2400" dirty="0"/>
              <a:t>3</a:t>
            </a:r>
            <a:r>
              <a:rPr lang="zh-CN" altLang="zh-CN" sz="2400" dirty="0"/>
              <a:t>），求出此期间</a:t>
            </a:r>
            <a:r>
              <a:rPr lang="en-US" altLang="zh-CN" sz="2400" dirty="0"/>
              <a:t>Cache</a:t>
            </a:r>
            <a:r>
              <a:rPr lang="zh-CN" altLang="zh-CN" sz="2400" dirty="0"/>
              <a:t>的命中率。</a:t>
            </a:r>
            <a:endParaRPr lang="en-US" altLang="zh-CN" sz="2400" dirty="0"/>
          </a:p>
          <a:p>
            <a:pPr marL="0" indent="0">
              <a:buNone/>
            </a:pPr>
            <a:r>
              <a:rPr lang="en-US" altLang="zh-CN" sz="2400" dirty="0">
                <a:solidFill>
                  <a:srgbClr val="FF0000"/>
                </a:solidFill>
              </a:rPr>
              <a:t>【</a:t>
            </a:r>
            <a:r>
              <a:rPr lang="zh-CN" altLang="en-US" sz="2400" dirty="0">
                <a:solidFill>
                  <a:srgbClr val="FF0000"/>
                </a:solidFill>
              </a:rPr>
              <a:t>解答</a:t>
            </a:r>
            <a:r>
              <a:rPr lang="en-US" altLang="zh-CN" sz="2400" dirty="0">
                <a:solidFill>
                  <a:srgbClr val="FF0000"/>
                </a:solidFill>
              </a:rPr>
              <a:t>】</a:t>
            </a:r>
            <a:endParaRPr lang="en-US" altLang="zh-CN" sz="2400" dirty="0">
              <a:solidFill>
                <a:srgbClr val="FF0000"/>
              </a:solidFill>
            </a:endParaRPr>
          </a:p>
          <a:p>
            <a:pPr marL="0" indent="0">
              <a:buNone/>
            </a:pPr>
            <a:r>
              <a:rPr lang="zh-CN" altLang="zh-CN" sz="2400" dirty="0"/>
              <a:t>（</a:t>
            </a:r>
            <a:r>
              <a:rPr lang="en-US" altLang="zh-CN" sz="2400" dirty="0"/>
              <a:t>5</a:t>
            </a:r>
            <a:r>
              <a:rPr lang="zh-CN" altLang="zh-CN" sz="2400" dirty="0"/>
              <a:t>）</a:t>
            </a:r>
            <a:r>
              <a:rPr lang="en-US" altLang="zh-CN" sz="2400" dirty="0"/>
              <a:t>Cache</a:t>
            </a:r>
            <a:r>
              <a:rPr lang="zh-CN" altLang="zh-CN" sz="2400" dirty="0"/>
              <a:t>的命中率为</a:t>
            </a:r>
            <a:r>
              <a:rPr lang="en-US" altLang="zh-CN" sz="2400" dirty="0"/>
              <a:t>H=3/15=0.2</a:t>
            </a:r>
            <a:endParaRPr lang="zh-CN" altLang="zh-CN" sz="2400" dirty="0"/>
          </a:p>
          <a:p>
            <a:endParaRPr lang="zh-CN" altLang="en-US" sz="2400" dirty="0"/>
          </a:p>
        </p:txBody>
      </p:sp>
      <p:pic>
        <p:nvPicPr>
          <p:cNvPr id="7" name="图片 6" descr="C:\Users\Administrator\AppData\Roaming\Tencent\Users\44092883\QQ\WinTemp\RichOle\(1A2Q_F)_]25}U]~8X8%_EU.png"/>
          <p:cNvPicPr/>
          <p:nvPr/>
        </p:nvPicPr>
        <p:blipFill>
          <a:blip r:embed="rId1">
            <a:extLst>
              <a:ext uri="{28A0092B-C50C-407E-A947-70E740481C1C}">
                <a14:useLocalDpi xmlns:a14="http://schemas.microsoft.com/office/drawing/2010/main" val="0"/>
              </a:ext>
            </a:extLst>
          </a:blip>
          <a:srcRect/>
          <a:stretch>
            <a:fillRect/>
          </a:stretch>
        </p:blipFill>
        <p:spPr bwMode="auto">
          <a:xfrm>
            <a:off x="756870" y="3854864"/>
            <a:ext cx="7885967" cy="2880043"/>
          </a:xfrm>
          <a:prstGeom prst="rect">
            <a:avLst/>
          </a:prstGeom>
          <a:noFill/>
          <a:ln>
            <a:noFill/>
          </a:ln>
        </p:spPr>
      </p:pic>
      <p:sp>
        <p:nvSpPr>
          <p:cNvPr id="8" name="矩形 7"/>
          <p:cNvSpPr/>
          <p:nvPr/>
        </p:nvSpPr>
        <p:spPr bwMode="auto">
          <a:xfrm>
            <a:off x="3943715" y="4011208"/>
            <a:ext cx="346932" cy="256735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11" name="矩形 10"/>
          <p:cNvSpPr/>
          <p:nvPr/>
        </p:nvSpPr>
        <p:spPr bwMode="auto">
          <a:xfrm>
            <a:off x="5442436" y="4011208"/>
            <a:ext cx="346932" cy="256735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12" name="矩形 11"/>
          <p:cNvSpPr/>
          <p:nvPr/>
        </p:nvSpPr>
        <p:spPr bwMode="auto">
          <a:xfrm>
            <a:off x="7339194" y="4011208"/>
            <a:ext cx="346932" cy="256735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0518-02</a:t>
            </a:r>
            <a:r>
              <a:rPr lang="zh-CN" altLang="zh-CN" dirty="0"/>
              <a:t>问题</a:t>
            </a:r>
            <a:r>
              <a:rPr lang="zh-CN" altLang="en-US" dirty="0"/>
              <a:t>*</a:t>
            </a:r>
            <a:r>
              <a:rPr lang="zh-CN" altLang="zh-CN" dirty="0"/>
              <a:t>】</a:t>
            </a:r>
            <a:endParaRPr lang="zh-CN" altLang="en-US" dirty="0"/>
          </a:p>
        </p:txBody>
      </p:sp>
      <p:sp>
        <p:nvSpPr>
          <p:cNvPr id="3" name="内容占位符 2"/>
          <p:cNvSpPr>
            <a:spLocks noGrp="1"/>
          </p:cNvSpPr>
          <p:nvPr>
            <p:ph idx="1"/>
          </p:nvPr>
        </p:nvSpPr>
        <p:spPr/>
        <p:txBody>
          <a:bodyPr/>
          <a:lstStyle/>
          <a:p>
            <a:pPr marL="0" indent="0">
              <a:buNone/>
            </a:pPr>
            <a:r>
              <a:rPr lang="zh-CN" altLang="zh-CN" dirty="0"/>
              <a:t>有</a:t>
            </a:r>
            <a:r>
              <a:rPr lang="en-US" altLang="zh-CN" dirty="0"/>
              <a:t>Cache</a:t>
            </a:r>
            <a:r>
              <a:rPr lang="zh-CN" altLang="zh-CN" dirty="0"/>
              <a:t>存储器。主存有</a:t>
            </a:r>
            <a:r>
              <a:rPr lang="en-US" altLang="zh-CN" dirty="0"/>
              <a:t>0~7</a:t>
            </a:r>
            <a:r>
              <a:rPr lang="zh-CN" altLang="zh-CN" dirty="0"/>
              <a:t>共</a:t>
            </a:r>
            <a:r>
              <a:rPr lang="en-US" altLang="zh-CN" dirty="0"/>
              <a:t>8</a:t>
            </a:r>
            <a:r>
              <a:rPr lang="zh-CN" altLang="zh-CN" dirty="0"/>
              <a:t>块，</a:t>
            </a:r>
            <a:r>
              <a:rPr lang="en-US" altLang="zh-CN" dirty="0"/>
              <a:t>Cache</a:t>
            </a:r>
            <a:r>
              <a:rPr lang="zh-CN" altLang="zh-CN" dirty="0"/>
              <a:t>有</a:t>
            </a:r>
            <a:r>
              <a:rPr lang="en-US" altLang="zh-CN" dirty="0"/>
              <a:t>4</a:t>
            </a:r>
            <a:r>
              <a:rPr lang="zh-CN" altLang="zh-CN" dirty="0"/>
              <a:t>块，采用组相联映像，分</a:t>
            </a:r>
            <a:r>
              <a:rPr lang="en-US" altLang="zh-CN" dirty="0"/>
              <a:t>2</a:t>
            </a:r>
            <a:r>
              <a:rPr lang="zh-CN" altLang="zh-CN" dirty="0"/>
              <a:t>组。假设</a:t>
            </a:r>
            <a:r>
              <a:rPr lang="en-US" altLang="zh-CN" dirty="0"/>
              <a:t>Cache</a:t>
            </a:r>
            <a:r>
              <a:rPr lang="zh-CN" altLang="zh-CN" dirty="0"/>
              <a:t>已先后访问并预取进了主存的第</a:t>
            </a:r>
            <a:r>
              <a:rPr lang="en-US" altLang="zh-CN" dirty="0"/>
              <a:t>5,1,3,7</a:t>
            </a:r>
            <a:r>
              <a:rPr lang="zh-CN" altLang="zh-CN" dirty="0"/>
              <a:t>块，现访存块地址流为</a:t>
            </a:r>
            <a:r>
              <a:rPr lang="en-US" altLang="zh-CN" dirty="0"/>
              <a:t>1,2,4,1,3,7,0,1,2,5,4,6</a:t>
            </a:r>
            <a:r>
              <a:rPr lang="zh-CN" altLang="zh-CN" dirty="0"/>
              <a:t>时；</a:t>
            </a:r>
            <a:endParaRPr lang="zh-CN" altLang="zh-CN" dirty="0"/>
          </a:p>
          <a:p>
            <a:pPr marL="0" indent="0">
              <a:buNone/>
            </a:pPr>
            <a:r>
              <a:rPr lang="zh-CN" altLang="zh-CN" dirty="0"/>
              <a:t>（</a:t>
            </a:r>
            <a:r>
              <a:rPr lang="en-US" altLang="zh-CN" dirty="0"/>
              <a:t>1</a:t>
            </a:r>
            <a:r>
              <a:rPr lang="zh-CN" altLang="zh-CN" dirty="0"/>
              <a:t>）若使用</a:t>
            </a:r>
            <a:r>
              <a:rPr lang="en-US" altLang="zh-CN" dirty="0"/>
              <a:t>LRU</a:t>
            </a:r>
            <a:r>
              <a:rPr lang="zh-CN" altLang="zh-CN" dirty="0"/>
              <a:t>替换算法，画出</a:t>
            </a:r>
            <a:r>
              <a:rPr lang="en-US" altLang="zh-CN" dirty="0"/>
              <a:t>Cache</a:t>
            </a:r>
            <a:r>
              <a:rPr lang="zh-CN" altLang="zh-CN" dirty="0"/>
              <a:t>内各块的实际替换过程图，并标出命中时刻；</a:t>
            </a:r>
            <a:endParaRPr lang="zh-CN" altLang="zh-CN" dirty="0"/>
          </a:p>
          <a:p>
            <a:pPr marL="0" indent="0">
              <a:buNone/>
            </a:pPr>
            <a:r>
              <a:rPr lang="zh-CN" altLang="zh-CN" dirty="0"/>
              <a:t>（</a:t>
            </a:r>
            <a:r>
              <a:rPr lang="en-US" altLang="zh-CN" dirty="0"/>
              <a:t>2</a:t>
            </a:r>
            <a:r>
              <a:rPr lang="zh-CN" altLang="zh-CN" dirty="0"/>
              <a:t>）求出在此期间</a:t>
            </a:r>
            <a:r>
              <a:rPr lang="en-US" altLang="zh-CN" dirty="0"/>
              <a:t>Cache</a:t>
            </a:r>
            <a:r>
              <a:rPr lang="zh-CN" altLang="zh-CN" dirty="0"/>
              <a:t>的命中率。</a:t>
            </a:r>
            <a:endParaRPr lang="zh-CN" altLang="zh-CN" dirty="0"/>
          </a:p>
          <a:p>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0518-02</a:t>
            </a:r>
            <a:r>
              <a:rPr lang="zh-CN" altLang="zh-CN" dirty="0"/>
              <a:t>问题】</a:t>
            </a:r>
            <a:endParaRPr lang="zh-CN" altLang="en-US" dirty="0"/>
          </a:p>
        </p:txBody>
      </p:sp>
      <p:sp>
        <p:nvSpPr>
          <p:cNvPr id="3" name="内容占位符 2"/>
          <p:cNvSpPr>
            <a:spLocks noGrp="1"/>
          </p:cNvSpPr>
          <p:nvPr>
            <p:ph idx="1"/>
          </p:nvPr>
        </p:nvSpPr>
        <p:spPr>
          <a:xfrm>
            <a:off x="469900" y="1022350"/>
            <a:ext cx="8603762" cy="3039696"/>
          </a:xfrm>
        </p:spPr>
        <p:txBody>
          <a:bodyPr/>
          <a:lstStyle/>
          <a:p>
            <a:pPr marL="0" indent="0">
              <a:buNone/>
            </a:pPr>
            <a:r>
              <a:rPr lang="zh-CN" altLang="zh-CN" sz="2400" dirty="0"/>
              <a:t>有</a:t>
            </a:r>
            <a:r>
              <a:rPr lang="en-US" altLang="zh-CN" sz="2400" dirty="0"/>
              <a:t>Cache</a:t>
            </a:r>
            <a:r>
              <a:rPr lang="zh-CN" altLang="zh-CN" sz="2400" dirty="0"/>
              <a:t>存储器。主存有</a:t>
            </a:r>
            <a:r>
              <a:rPr lang="en-US" altLang="zh-CN" sz="2400" dirty="0"/>
              <a:t>0~7</a:t>
            </a:r>
            <a:r>
              <a:rPr lang="zh-CN" altLang="zh-CN" sz="2400" dirty="0"/>
              <a:t>共</a:t>
            </a:r>
            <a:r>
              <a:rPr lang="en-US" altLang="zh-CN" sz="2400" dirty="0"/>
              <a:t>8</a:t>
            </a:r>
            <a:r>
              <a:rPr lang="zh-CN" altLang="zh-CN" sz="2400" dirty="0"/>
              <a:t>块，</a:t>
            </a:r>
            <a:r>
              <a:rPr lang="en-US" altLang="zh-CN" sz="2400" dirty="0"/>
              <a:t>Cache</a:t>
            </a:r>
            <a:r>
              <a:rPr lang="zh-CN" altLang="zh-CN" sz="2400" dirty="0"/>
              <a:t>有</a:t>
            </a:r>
            <a:r>
              <a:rPr lang="en-US" altLang="zh-CN" sz="2400" dirty="0"/>
              <a:t>4</a:t>
            </a:r>
            <a:r>
              <a:rPr lang="zh-CN" altLang="zh-CN" sz="2400" dirty="0"/>
              <a:t>块，采用组相联映像，分</a:t>
            </a:r>
            <a:r>
              <a:rPr lang="en-US" altLang="zh-CN" sz="2400" dirty="0"/>
              <a:t>2</a:t>
            </a:r>
            <a:r>
              <a:rPr lang="zh-CN" altLang="zh-CN" sz="2400" dirty="0"/>
              <a:t>组。假设</a:t>
            </a:r>
            <a:r>
              <a:rPr lang="en-US" altLang="zh-CN" sz="2400" dirty="0"/>
              <a:t>Cache</a:t>
            </a:r>
            <a:r>
              <a:rPr lang="zh-CN" altLang="zh-CN" sz="2400" dirty="0"/>
              <a:t>已先后访问并预取进了主存的第</a:t>
            </a:r>
            <a:r>
              <a:rPr lang="en-US" altLang="zh-CN" sz="2400" dirty="0"/>
              <a:t>5,1,3,7</a:t>
            </a:r>
            <a:r>
              <a:rPr lang="zh-CN" altLang="zh-CN" sz="2400" dirty="0"/>
              <a:t>块，现访存块地址流为</a:t>
            </a:r>
            <a:r>
              <a:rPr lang="en-US" altLang="zh-CN" sz="2400" dirty="0"/>
              <a:t>1,2,4,1,3,7,0,1,2,5,4,6</a:t>
            </a:r>
            <a:r>
              <a:rPr lang="zh-CN" altLang="zh-CN" sz="2400" dirty="0"/>
              <a:t>时；</a:t>
            </a:r>
            <a:endParaRPr lang="zh-CN" altLang="zh-CN" sz="2400" dirty="0"/>
          </a:p>
          <a:p>
            <a:pPr marL="0" indent="0">
              <a:buNone/>
            </a:pPr>
            <a:r>
              <a:rPr lang="zh-CN" altLang="zh-CN" sz="2400" dirty="0"/>
              <a:t>（</a:t>
            </a:r>
            <a:r>
              <a:rPr lang="en-US" altLang="zh-CN" sz="2400" dirty="0"/>
              <a:t>1</a:t>
            </a:r>
            <a:r>
              <a:rPr lang="zh-CN" altLang="zh-CN" sz="2400" dirty="0"/>
              <a:t>）若使用</a:t>
            </a:r>
            <a:r>
              <a:rPr lang="en-US" altLang="zh-CN" sz="2400" dirty="0"/>
              <a:t>LRU</a:t>
            </a:r>
            <a:r>
              <a:rPr lang="zh-CN" altLang="zh-CN" sz="2400" dirty="0"/>
              <a:t>替换算法，画出</a:t>
            </a:r>
            <a:r>
              <a:rPr lang="en-US" altLang="zh-CN" sz="2400" dirty="0"/>
              <a:t>Cache</a:t>
            </a:r>
            <a:r>
              <a:rPr lang="zh-CN" altLang="zh-CN" sz="2400" dirty="0"/>
              <a:t>内各块的实际替换过程图，并标出命中时刻；</a:t>
            </a:r>
            <a:endParaRPr lang="en-US" altLang="zh-CN" sz="2400" dirty="0"/>
          </a:p>
          <a:p>
            <a:pPr marL="0" indent="0">
              <a:buNone/>
            </a:pPr>
            <a:r>
              <a:rPr lang="en-US" altLang="zh-CN" sz="2400" dirty="0">
                <a:solidFill>
                  <a:srgbClr val="FF0000"/>
                </a:solidFill>
              </a:rPr>
              <a:t>【</a:t>
            </a:r>
            <a:r>
              <a:rPr lang="zh-CN" altLang="en-US" sz="2400" dirty="0">
                <a:solidFill>
                  <a:srgbClr val="FF0000"/>
                </a:solidFill>
              </a:rPr>
              <a:t>解答</a:t>
            </a:r>
            <a:r>
              <a:rPr lang="en-US" altLang="zh-CN" sz="2400" dirty="0">
                <a:solidFill>
                  <a:srgbClr val="FF0000"/>
                </a:solidFill>
              </a:rPr>
              <a:t>】</a:t>
            </a:r>
            <a:endParaRPr lang="en-US" altLang="zh-CN" sz="2400" dirty="0">
              <a:solidFill>
                <a:srgbClr val="FF0000"/>
              </a:solidFill>
            </a:endParaRPr>
          </a:p>
          <a:p>
            <a:pPr marL="0" indent="0">
              <a:buNone/>
            </a:pPr>
            <a:r>
              <a:rPr lang="zh-CN" altLang="zh-CN" sz="2400" dirty="0"/>
              <a:t>（</a:t>
            </a:r>
            <a:r>
              <a:rPr lang="en-US" altLang="zh-CN" sz="2400" dirty="0"/>
              <a:t>1</a:t>
            </a:r>
            <a:r>
              <a:rPr lang="zh-CN" altLang="zh-CN" sz="2400" dirty="0"/>
              <a:t>）</a:t>
            </a:r>
            <a:r>
              <a:rPr lang="en-US" altLang="zh-CN" sz="2400" dirty="0"/>
              <a:t>Cache</a:t>
            </a:r>
            <a:r>
              <a:rPr lang="zh-CN" altLang="zh-CN" sz="2400" dirty="0"/>
              <a:t>内各块的实际替换过程及命中时刻如下表所示。</a:t>
            </a:r>
            <a:endParaRPr lang="zh-CN" altLang="zh-CN" sz="2400" dirty="0"/>
          </a:p>
          <a:p>
            <a:pPr marL="0" indent="0">
              <a:buNone/>
            </a:pPr>
            <a:endParaRPr lang="zh-CN" altLang="zh-CN" sz="2400" dirty="0"/>
          </a:p>
          <a:p>
            <a:endParaRPr lang="zh-CN" altLang="en-US" dirty="0"/>
          </a:p>
        </p:txBody>
      </p:sp>
      <p:pic>
        <p:nvPicPr>
          <p:cNvPr id="4" name="图片 3" descr="C:\Users\Administrator\AppData\Roaming\Tencent\Users\44092883\QQ\WinTemp\RichOle\1A0NH(V}0[)RL6PSAX0MQ}N.png"/>
          <p:cNvPicPr/>
          <p:nvPr/>
        </p:nvPicPr>
        <p:blipFill>
          <a:blip r:embed="rId1">
            <a:extLst>
              <a:ext uri="{28A0092B-C50C-407E-A947-70E740481C1C}">
                <a14:useLocalDpi xmlns:a14="http://schemas.microsoft.com/office/drawing/2010/main" val="0"/>
              </a:ext>
            </a:extLst>
          </a:blip>
          <a:srcRect/>
          <a:stretch>
            <a:fillRect/>
          </a:stretch>
        </p:blipFill>
        <p:spPr bwMode="auto">
          <a:xfrm>
            <a:off x="484676" y="4000500"/>
            <a:ext cx="8483112" cy="27959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dirty="0"/>
              <a:t>【0429-03 </a:t>
            </a:r>
            <a:r>
              <a:rPr lang="zh-CN" altLang="en-US" dirty="0"/>
              <a:t>问题</a:t>
            </a:r>
            <a:r>
              <a:rPr lang="en-US" altLang="zh-CN" dirty="0"/>
              <a:t>】</a:t>
            </a:r>
            <a:endParaRPr lang="zh-CN" altLang="en-US" dirty="0"/>
          </a:p>
        </p:txBody>
      </p:sp>
      <p:sp>
        <p:nvSpPr>
          <p:cNvPr id="3" name="内容占位符 2"/>
          <p:cNvSpPr>
            <a:spLocks noGrp="1"/>
          </p:cNvSpPr>
          <p:nvPr>
            <p:ph idx="1"/>
          </p:nvPr>
        </p:nvSpPr>
        <p:spPr>
          <a:xfrm>
            <a:off x="469900" y="1022350"/>
            <a:ext cx="8674100" cy="5727700"/>
          </a:xfrm>
        </p:spPr>
        <p:txBody>
          <a:bodyPr/>
          <a:lstStyle/>
          <a:p>
            <a:pPr>
              <a:defRPr/>
            </a:pPr>
            <a:r>
              <a:rPr lang="zh-CN" altLang="zh-CN" sz="2000" dirty="0"/>
              <a:t>浮点数系统使用阶基</a:t>
            </a:r>
            <a:r>
              <a:rPr lang="en-US" altLang="zh-CN" sz="2000" dirty="0" err="1"/>
              <a:t>r</a:t>
            </a:r>
            <a:r>
              <a:rPr lang="en-US" altLang="zh-CN" sz="2000" baseline="-25000" dirty="0" err="1"/>
              <a:t>p</a:t>
            </a:r>
            <a:r>
              <a:rPr lang="en-US" altLang="zh-CN" sz="2000" dirty="0"/>
              <a:t>=2</a:t>
            </a:r>
            <a:r>
              <a:rPr lang="zh-CN" altLang="zh-CN" sz="2000" dirty="0"/>
              <a:t>，阶值位数</a:t>
            </a:r>
            <a:r>
              <a:rPr lang="en-US" altLang="zh-CN" sz="2000" dirty="0"/>
              <a:t>p=2</a:t>
            </a:r>
            <a:r>
              <a:rPr lang="zh-CN" altLang="zh-CN" sz="2000" dirty="0"/>
              <a:t>，尾数基值</a:t>
            </a:r>
            <a:r>
              <a:rPr lang="en-US" altLang="zh-CN" sz="2000" dirty="0" err="1"/>
              <a:t>r</a:t>
            </a:r>
            <a:r>
              <a:rPr lang="en-US" altLang="zh-CN" sz="2000" baseline="-25000" dirty="0" err="1"/>
              <a:t>m</a:t>
            </a:r>
            <a:r>
              <a:rPr lang="en-US" altLang="zh-CN" sz="2000" dirty="0"/>
              <a:t>=10</a:t>
            </a:r>
            <a:r>
              <a:rPr lang="zh-CN" altLang="zh-CN" sz="2000" dirty="0"/>
              <a:t>，以</a:t>
            </a:r>
            <a:r>
              <a:rPr lang="en-US" altLang="zh-CN" sz="2000" dirty="0" err="1"/>
              <a:t>r</a:t>
            </a:r>
            <a:r>
              <a:rPr lang="en-US" altLang="zh-CN" sz="2000" baseline="-25000" dirty="0" err="1"/>
              <a:t>m</a:t>
            </a:r>
            <a:r>
              <a:rPr lang="zh-CN" altLang="zh-CN" sz="2000" dirty="0"/>
              <a:t>为基的尾数位数</a:t>
            </a:r>
            <a:r>
              <a:rPr lang="en-US" altLang="zh-CN" sz="2000" dirty="0"/>
              <a:t>m’=1</a:t>
            </a:r>
            <a:r>
              <a:rPr lang="zh-CN" altLang="zh-CN" sz="2000" dirty="0"/>
              <a:t>。</a:t>
            </a:r>
            <a:endParaRPr lang="zh-CN" altLang="zh-CN" sz="2000" dirty="0"/>
          </a:p>
          <a:p>
            <a:pPr marL="0" indent="0">
              <a:buFont typeface="Wingdings" panose="05000000000000000000" pitchFamily="2" charset="2"/>
              <a:buNone/>
              <a:defRPr/>
            </a:pPr>
            <a:r>
              <a:rPr lang="zh-CN" altLang="en-US" sz="2000" dirty="0"/>
              <a:t>（</a:t>
            </a:r>
            <a:r>
              <a:rPr lang="en-US" altLang="zh-CN" sz="2000" dirty="0"/>
              <a:t>1</a:t>
            </a:r>
            <a:r>
              <a:rPr lang="zh-CN" altLang="en-US" sz="2000" dirty="0"/>
              <a:t>）</a:t>
            </a:r>
            <a:r>
              <a:rPr lang="zh-CN" altLang="zh-CN" sz="2000" dirty="0"/>
              <a:t>试计算在非负阶、正尾数、规格化情况下的最小尾数值、最大尾数值、最大阶值、可表示的最小值和最大值及可表示数的个数；</a:t>
            </a:r>
            <a:endParaRPr lang="en-US" altLang="zh-CN" sz="2000" dirty="0"/>
          </a:p>
          <a:p>
            <a:pPr marL="0" indent="0">
              <a:buFont typeface="Wingdings" panose="05000000000000000000" pitchFamily="2" charset="2"/>
              <a:buNone/>
              <a:defRPr/>
            </a:pPr>
            <a:r>
              <a:rPr lang="zh-CN" altLang="zh-CN" dirty="0">
                <a:solidFill>
                  <a:srgbClr val="FF0000"/>
                </a:solidFill>
              </a:rPr>
              <a:t>【解答】</a:t>
            </a:r>
            <a:endParaRPr lang="zh-CN" altLang="zh-CN" dirty="0">
              <a:solidFill>
                <a:srgbClr val="FF0000"/>
              </a:solidFill>
            </a:endParaRPr>
          </a:p>
          <a:p>
            <a:pPr marL="0" indent="0">
              <a:buFont typeface="Wingdings" panose="05000000000000000000" pitchFamily="2" charset="2"/>
              <a:buNone/>
              <a:defRPr/>
            </a:pPr>
            <a:r>
              <a:rPr lang="zh-CN" altLang="zh-CN" sz="2400" dirty="0">
                <a:latin typeface="Times New Roman" panose="02020603050405020304" pitchFamily="18" charset="0"/>
                <a:cs typeface="Times New Roman" panose="02020603050405020304" pitchFamily="18" charset="0"/>
              </a:rPr>
              <a:t>在非负阶、正尾数、规格化情况下：</a:t>
            </a:r>
            <a:endParaRPr lang="zh-CN" altLang="zh-CN" sz="2400" dirty="0">
              <a:latin typeface="Times New Roman" panose="02020603050405020304" pitchFamily="18" charset="0"/>
              <a:cs typeface="Times New Roman" panose="02020603050405020304" pitchFamily="18" charset="0"/>
            </a:endParaRPr>
          </a:p>
          <a:p>
            <a:pPr>
              <a:defRPr/>
            </a:pPr>
            <a:r>
              <a:rPr lang="zh-CN" altLang="zh-CN" sz="2400" dirty="0">
                <a:latin typeface="Times New Roman" panose="02020603050405020304" pitchFamily="18" charset="0"/>
                <a:cs typeface="Times New Roman" panose="02020603050405020304" pitchFamily="18" charset="0"/>
              </a:rPr>
              <a:t>最小尾数值为</a:t>
            </a:r>
            <a:r>
              <a:rPr lang="en-US" altLang="zh-CN" sz="2400" dirty="0">
                <a:latin typeface="Times New Roman" panose="02020603050405020304" pitchFamily="18" charset="0"/>
                <a:cs typeface="Times New Roman" panose="02020603050405020304" pitchFamily="18" charset="0"/>
              </a:rPr>
              <a:t> r</a:t>
            </a:r>
            <a:r>
              <a:rPr lang="en-US" altLang="zh-CN" sz="2400" baseline="-25000" dirty="0">
                <a:latin typeface="Times New Roman" panose="02020603050405020304" pitchFamily="18" charset="0"/>
                <a:cs typeface="Times New Roman" panose="02020603050405020304" pitchFamily="18" charset="0"/>
              </a:rPr>
              <a:t>m</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=10</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=0.1</a:t>
            </a:r>
            <a:endParaRPr lang="zh-CN" altLang="zh-CN" sz="2400" dirty="0">
              <a:latin typeface="Times New Roman" panose="02020603050405020304" pitchFamily="18" charset="0"/>
              <a:cs typeface="Times New Roman" panose="02020603050405020304" pitchFamily="18" charset="0"/>
            </a:endParaRPr>
          </a:p>
          <a:p>
            <a:pPr>
              <a:defRPr/>
            </a:pPr>
            <a:r>
              <a:rPr lang="zh-CN" altLang="zh-CN" sz="2400" dirty="0">
                <a:latin typeface="Times New Roman" panose="02020603050405020304" pitchFamily="18" charset="0"/>
                <a:cs typeface="Times New Roman" panose="02020603050405020304" pitchFamily="18" charset="0"/>
              </a:rPr>
              <a:t>最大尾数值为 </a:t>
            </a:r>
            <a:r>
              <a:rPr lang="en-US" altLang="zh-CN" sz="2400" dirty="0">
                <a:latin typeface="Times New Roman" panose="02020603050405020304" pitchFamily="18" charset="0"/>
                <a:cs typeface="Times New Roman" panose="02020603050405020304" pitchFamily="18" charset="0"/>
              </a:rPr>
              <a:t>1-r</a:t>
            </a:r>
            <a:r>
              <a:rPr lang="en-US" altLang="zh-CN" sz="2400" baseline="-25000" dirty="0">
                <a:latin typeface="Times New Roman" panose="02020603050405020304" pitchFamily="18" charset="0"/>
                <a:cs typeface="Times New Roman" panose="02020603050405020304" pitchFamily="18" charset="0"/>
              </a:rPr>
              <a:t>m</a:t>
            </a:r>
            <a:r>
              <a:rPr lang="en-US" altLang="zh-CN" sz="2400" baseline="30000" dirty="0">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=1-10</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=0.9</a:t>
            </a:r>
            <a:endParaRPr lang="zh-CN" altLang="zh-CN" sz="2400" dirty="0">
              <a:latin typeface="Times New Roman" panose="02020603050405020304" pitchFamily="18" charset="0"/>
              <a:cs typeface="Times New Roman" panose="02020603050405020304" pitchFamily="18" charset="0"/>
            </a:endParaRPr>
          </a:p>
          <a:p>
            <a:pPr>
              <a:defRPr/>
            </a:pPr>
            <a:r>
              <a:rPr lang="zh-CN" altLang="zh-CN" sz="2400" dirty="0">
                <a:latin typeface="Times New Roman" panose="02020603050405020304" pitchFamily="18" charset="0"/>
                <a:cs typeface="Times New Roman" panose="02020603050405020304" pitchFamily="18" charset="0"/>
              </a:rPr>
              <a:t>最大阶值为 </a:t>
            </a:r>
            <a:r>
              <a:rPr lang="en-US" altLang="zh-CN" sz="2400" dirty="0">
                <a:latin typeface="Times New Roman" panose="02020603050405020304" pitchFamily="18" charset="0"/>
                <a:cs typeface="Times New Roman" panose="02020603050405020304" pitchFamily="18" charset="0"/>
              </a:rPr>
              <a:t>  2</a:t>
            </a:r>
            <a:r>
              <a:rPr lang="en-US" altLang="zh-CN" sz="2400" baseline="30000"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-1=2</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-1=3</a:t>
            </a:r>
            <a:endParaRPr lang="zh-CN" altLang="zh-CN" sz="2400" dirty="0">
              <a:latin typeface="Times New Roman" panose="02020603050405020304" pitchFamily="18" charset="0"/>
              <a:cs typeface="Times New Roman" panose="02020603050405020304" pitchFamily="18" charset="0"/>
            </a:endParaRPr>
          </a:p>
          <a:p>
            <a:pPr>
              <a:defRPr/>
            </a:pPr>
            <a:r>
              <a:rPr lang="zh-CN" altLang="zh-CN" sz="2400" dirty="0">
                <a:latin typeface="Times New Roman" panose="02020603050405020304" pitchFamily="18" charset="0"/>
                <a:cs typeface="Times New Roman" panose="02020603050405020304" pitchFamily="18" charset="0"/>
              </a:rPr>
              <a:t>可表示的最小值为  </a:t>
            </a:r>
            <a:r>
              <a:rPr lang="en-US" altLang="zh-CN" sz="2400"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m</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=10</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=0.1</a:t>
            </a:r>
            <a:endParaRPr lang="zh-CN" altLang="zh-CN" sz="2400" dirty="0">
              <a:latin typeface="Times New Roman" panose="02020603050405020304" pitchFamily="18" charset="0"/>
              <a:cs typeface="Times New Roman" panose="02020603050405020304" pitchFamily="18" charset="0"/>
            </a:endParaRPr>
          </a:p>
          <a:p>
            <a:pPr>
              <a:defRPr/>
            </a:pPr>
            <a:r>
              <a:rPr lang="zh-CN" altLang="zh-CN" sz="2400" dirty="0">
                <a:latin typeface="Times New Roman" panose="02020603050405020304" pitchFamily="18" charset="0"/>
                <a:cs typeface="Times New Roman" panose="02020603050405020304" pitchFamily="18" charset="0"/>
              </a:rPr>
              <a:t>可表示的最大值为  </a:t>
            </a:r>
            <a:r>
              <a:rPr lang="en-US" altLang="zh-CN" sz="2400"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m</a:t>
            </a:r>
            <a:r>
              <a:rPr lang="en-US" altLang="zh-CN" sz="2400" baseline="30000" dirty="0">
                <a:latin typeface="Times New Roman" panose="02020603050405020304" pitchFamily="18" charset="0"/>
                <a:cs typeface="Times New Roman" panose="02020603050405020304" pitchFamily="18" charset="0"/>
              </a:rPr>
              <a:t>2p-1</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1-r</a:t>
            </a:r>
            <a:r>
              <a:rPr lang="en-US" altLang="zh-CN" sz="2400" baseline="-25000" dirty="0">
                <a:latin typeface="Times New Roman" panose="02020603050405020304" pitchFamily="18" charset="0"/>
                <a:cs typeface="Times New Roman" panose="02020603050405020304" pitchFamily="18" charset="0"/>
              </a:rPr>
              <a:t>m</a:t>
            </a:r>
            <a:r>
              <a:rPr lang="en-US" altLang="zh-CN" sz="2400" baseline="30000" dirty="0">
                <a:latin typeface="Times New Roman" panose="02020603050405020304" pitchFamily="18" charset="0"/>
                <a:cs typeface="Times New Roman" panose="02020603050405020304" pitchFamily="18" charset="0"/>
              </a:rPr>
              <a:t>-m’</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=10</a:t>
            </a:r>
            <a:r>
              <a:rPr lang="en-US" altLang="zh-CN" sz="2400" baseline="30000" dirty="0">
                <a:latin typeface="Times New Roman" panose="02020603050405020304" pitchFamily="18" charset="0"/>
                <a:cs typeface="Times New Roman" panose="02020603050405020304" pitchFamily="18" charset="0"/>
              </a:rPr>
              <a:t>4-1</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1-10</a:t>
            </a:r>
            <a:r>
              <a:rPr lang="en-US" altLang="zh-CN" sz="2400" baseline="30000"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=1000*0.9=900</a:t>
            </a:r>
            <a:endParaRPr lang="zh-CN" altLang="zh-CN" sz="2400" dirty="0">
              <a:latin typeface="Times New Roman" panose="02020603050405020304" pitchFamily="18" charset="0"/>
              <a:cs typeface="Times New Roman" panose="02020603050405020304" pitchFamily="18" charset="0"/>
            </a:endParaRPr>
          </a:p>
          <a:p>
            <a:pPr>
              <a:defRPr/>
            </a:pPr>
            <a:r>
              <a:rPr lang="zh-CN" altLang="zh-CN" sz="2400" dirty="0">
                <a:latin typeface="Times New Roman" panose="02020603050405020304" pitchFamily="18" charset="0"/>
                <a:cs typeface="Times New Roman" panose="02020603050405020304" pitchFamily="18" charset="0"/>
              </a:rPr>
              <a:t>可表示数的个数为 </a:t>
            </a:r>
            <a:r>
              <a:rPr lang="en-US" altLang="zh-CN" sz="2400" dirty="0">
                <a:latin typeface="Times New Roman" panose="02020603050405020304" pitchFamily="18" charset="0"/>
                <a:cs typeface="Times New Roman" panose="02020603050405020304" pitchFamily="18" charset="0"/>
              </a:rPr>
              <a:t> 2</a:t>
            </a:r>
            <a:r>
              <a:rPr lang="en-US" altLang="zh-CN" sz="2400" baseline="30000"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r</a:t>
            </a:r>
            <a:r>
              <a:rPr lang="en-US" altLang="zh-CN" sz="2400" baseline="-25000" dirty="0" err="1">
                <a:latin typeface="Times New Roman" panose="02020603050405020304" pitchFamily="18" charset="0"/>
                <a:cs typeface="Times New Roman" panose="02020603050405020304" pitchFamily="18" charset="0"/>
              </a:rPr>
              <a:t>m</a:t>
            </a:r>
            <a:r>
              <a:rPr lang="en-US" altLang="zh-CN" sz="2400" baseline="30000" dirty="0" err="1">
                <a:latin typeface="Times New Roman" panose="02020603050405020304" pitchFamily="18" charset="0"/>
                <a:cs typeface="Times New Roman" panose="02020603050405020304" pitchFamily="18" charset="0"/>
              </a:rPr>
              <a:t>m</a:t>
            </a:r>
            <a:r>
              <a:rPr lang="en-US" altLang="zh-CN" sz="2400" baseline="300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1-1/</a:t>
            </a:r>
            <a:r>
              <a:rPr lang="en-US" altLang="zh-CN" sz="2400" dirty="0" err="1">
                <a:latin typeface="Times New Roman" panose="02020603050405020304" pitchFamily="18" charset="0"/>
                <a:cs typeface="Times New Roman" panose="02020603050405020304" pitchFamily="18" charset="0"/>
              </a:rPr>
              <a:t>r</a:t>
            </a:r>
            <a:r>
              <a:rPr lang="en-US" altLang="zh-CN" sz="2400" baseline="-25000" dirty="0" err="1">
                <a:latin typeface="Times New Roman" panose="02020603050405020304" pitchFamily="18" charset="0"/>
                <a:cs typeface="Times New Roman" panose="02020603050405020304" pitchFamily="18" charset="0"/>
              </a:rPr>
              <a:t>m</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*10</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1-1/10</a:t>
            </a:r>
            <a:r>
              <a:rPr lang="zh-CN"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=4*10*0.9=36</a:t>
            </a:r>
            <a:endParaRPr lang="zh-CN"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zh-CN"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0518-02</a:t>
            </a:r>
            <a:r>
              <a:rPr lang="zh-CN" altLang="zh-CN" dirty="0"/>
              <a:t>问题】</a:t>
            </a:r>
            <a:endParaRPr lang="zh-CN" altLang="en-US" dirty="0"/>
          </a:p>
        </p:txBody>
      </p:sp>
      <p:sp>
        <p:nvSpPr>
          <p:cNvPr id="3" name="内容占位符 2"/>
          <p:cNvSpPr>
            <a:spLocks noGrp="1"/>
          </p:cNvSpPr>
          <p:nvPr>
            <p:ph idx="1"/>
          </p:nvPr>
        </p:nvSpPr>
        <p:spPr>
          <a:xfrm>
            <a:off x="469900" y="1022350"/>
            <a:ext cx="8603762" cy="3039696"/>
          </a:xfrm>
        </p:spPr>
        <p:txBody>
          <a:bodyPr/>
          <a:lstStyle/>
          <a:p>
            <a:pPr marL="0" indent="0">
              <a:buNone/>
            </a:pPr>
            <a:r>
              <a:rPr lang="zh-CN" altLang="zh-CN" sz="2400" dirty="0"/>
              <a:t>有</a:t>
            </a:r>
            <a:r>
              <a:rPr lang="en-US" altLang="zh-CN" sz="2400" dirty="0"/>
              <a:t>Cache</a:t>
            </a:r>
            <a:r>
              <a:rPr lang="zh-CN" altLang="zh-CN" sz="2400" dirty="0"/>
              <a:t>存储器。主存有</a:t>
            </a:r>
            <a:r>
              <a:rPr lang="en-US" altLang="zh-CN" sz="2400" dirty="0"/>
              <a:t>0~7</a:t>
            </a:r>
            <a:r>
              <a:rPr lang="zh-CN" altLang="zh-CN" sz="2400" dirty="0"/>
              <a:t>共</a:t>
            </a:r>
            <a:r>
              <a:rPr lang="en-US" altLang="zh-CN" sz="2400" dirty="0"/>
              <a:t>8</a:t>
            </a:r>
            <a:r>
              <a:rPr lang="zh-CN" altLang="zh-CN" sz="2400" dirty="0"/>
              <a:t>块，</a:t>
            </a:r>
            <a:r>
              <a:rPr lang="en-US" altLang="zh-CN" sz="2400" dirty="0"/>
              <a:t>Cache</a:t>
            </a:r>
            <a:r>
              <a:rPr lang="zh-CN" altLang="zh-CN" sz="2400" dirty="0"/>
              <a:t>有</a:t>
            </a:r>
            <a:r>
              <a:rPr lang="en-US" altLang="zh-CN" sz="2400" dirty="0"/>
              <a:t>4</a:t>
            </a:r>
            <a:r>
              <a:rPr lang="zh-CN" altLang="zh-CN" sz="2400" dirty="0"/>
              <a:t>块，采用组相联映像，分</a:t>
            </a:r>
            <a:r>
              <a:rPr lang="en-US" altLang="zh-CN" sz="2400" dirty="0"/>
              <a:t>2</a:t>
            </a:r>
            <a:r>
              <a:rPr lang="zh-CN" altLang="zh-CN" sz="2400" dirty="0"/>
              <a:t>组。假设</a:t>
            </a:r>
            <a:r>
              <a:rPr lang="en-US" altLang="zh-CN" sz="2400" dirty="0"/>
              <a:t>Cache</a:t>
            </a:r>
            <a:r>
              <a:rPr lang="zh-CN" altLang="zh-CN" sz="2400" dirty="0"/>
              <a:t>已先后访问并预取进了主存的第</a:t>
            </a:r>
            <a:r>
              <a:rPr lang="en-US" altLang="zh-CN" sz="2400" dirty="0"/>
              <a:t>5,1,3,7</a:t>
            </a:r>
            <a:r>
              <a:rPr lang="zh-CN" altLang="zh-CN" sz="2400" dirty="0"/>
              <a:t>块，现访存块地址流为</a:t>
            </a:r>
            <a:r>
              <a:rPr lang="en-US" altLang="zh-CN" sz="2400" dirty="0"/>
              <a:t>1,2,4,1,3,7,0,1,2,5,4,6</a:t>
            </a:r>
            <a:r>
              <a:rPr lang="zh-CN" altLang="zh-CN" sz="2400" dirty="0"/>
              <a:t>时；</a:t>
            </a:r>
            <a:endParaRPr lang="zh-CN" altLang="zh-CN" sz="2400" dirty="0"/>
          </a:p>
          <a:p>
            <a:pPr marL="0" indent="0">
              <a:buNone/>
            </a:pPr>
            <a:r>
              <a:rPr lang="zh-CN" altLang="zh-CN" sz="2400" dirty="0"/>
              <a:t>（</a:t>
            </a:r>
            <a:r>
              <a:rPr lang="en-US" altLang="zh-CN" sz="2400" dirty="0"/>
              <a:t>2</a:t>
            </a:r>
            <a:r>
              <a:rPr lang="zh-CN" altLang="zh-CN" sz="2400" dirty="0"/>
              <a:t>）求出在此期间</a:t>
            </a:r>
            <a:r>
              <a:rPr lang="en-US" altLang="zh-CN" sz="2400" dirty="0"/>
              <a:t>Cache</a:t>
            </a:r>
            <a:r>
              <a:rPr lang="zh-CN" altLang="zh-CN" sz="2400" dirty="0"/>
              <a:t>的命中率。</a:t>
            </a:r>
            <a:endParaRPr lang="zh-CN" altLang="zh-CN" sz="2400" dirty="0"/>
          </a:p>
          <a:p>
            <a:pPr marL="0" indent="0">
              <a:buNone/>
            </a:pPr>
            <a:r>
              <a:rPr lang="en-US" altLang="zh-CN" sz="2400" dirty="0">
                <a:solidFill>
                  <a:srgbClr val="FF0000"/>
                </a:solidFill>
              </a:rPr>
              <a:t>【</a:t>
            </a:r>
            <a:r>
              <a:rPr lang="zh-CN" altLang="en-US" sz="2400" dirty="0">
                <a:solidFill>
                  <a:srgbClr val="FF0000"/>
                </a:solidFill>
              </a:rPr>
              <a:t>解答</a:t>
            </a:r>
            <a:r>
              <a:rPr lang="en-US" altLang="zh-CN" sz="2400" dirty="0">
                <a:solidFill>
                  <a:srgbClr val="FF0000"/>
                </a:solidFill>
              </a:rPr>
              <a:t>】</a:t>
            </a:r>
            <a:endParaRPr lang="en-US" altLang="zh-CN" sz="2400" dirty="0">
              <a:solidFill>
                <a:srgbClr val="FF0000"/>
              </a:solidFill>
            </a:endParaRPr>
          </a:p>
          <a:p>
            <a:pPr marL="0" indent="0">
              <a:buNone/>
            </a:pPr>
            <a:r>
              <a:rPr lang="zh-CN" altLang="zh-CN" sz="2400" dirty="0"/>
              <a:t>（</a:t>
            </a:r>
            <a:r>
              <a:rPr lang="en-US" altLang="zh-CN" sz="2400" dirty="0"/>
              <a:t>2</a:t>
            </a:r>
            <a:r>
              <a:rPr lang="zh-CN" altLang="zh-CN" sz="2400" dirty="0"/>
              <a:t>）</a:t>
            </a:r>
            <a:r>
              <a:rPr lang="en-US" altLang="zh-CN" sz="2400" dirty="0"/>
              <a:t>Cache</a:t>
            </a:r>
            <a:r>
              <a:rPr lang="zh-CN" altLang="zh-CN" sz="2400" dirty="0"/>
              <a:t>的命中率</a:t>
            </a:r>
            <a:r>
              <a:rPr lang="en-US" altLang="zh-CN" sz="2400" dirty="0"/>
              <a:t>H=3/12=0.25</a:t>
            </a:r>
            <a:endParaRPr lang="zh-CN" altLang="zh-CN" sz="2400" dirty="0"/>
          </a:p>
          <a:p>
            <a:pPr marL="0" indent="0">
              <a:buNone/>
            </a:pPr>
            <a:endParaRPr lang="zh-CN" altLang="zh-CN" sz="2400" dirty="0"/>
          </a:p>
          <a:p>
            <a:endParaRPr lang="zh-CN" altLang="en-US" dirty="0"/>
          </a:p>
        </p:txBody>
      </p:sp>
      <p:pic>
        <p:nvPicPr>
          <p:cNvPr id="4" name="图片 3" descr="C:\Users\Administrator\AppData\Roaming\Tencent\Users\44092883\QQ\WinTemp\RichOle\1A0NH(V}0[)RL6PSAX0MQ}N.png"/>
          <p:cNvPicPr/>
          <p:nvPr/>
        </p:nvPicPr>
        <p:blipFill>
          <a:blip r:embed="rId1">
            <a:extLst>
              <a:ext uri="{28A0092B-C50C-407E-A947-70E740481C1C}">
                <a14:useLocalDpi xmlns:a14="http://schemas.microsoft.com/office/drawing/2010/main" val="0"/>
              </a:ext>
            </a:extLst>
          </a:blip>
          <a:srcRect/>
          <a:stretch>
            <a:fillRect/>
          </a:stretch>
        </p:blipFill>
        <p:spPr bwMode="auto">
          <a:xfrm>
            <a:off x="484676" y="4000500"/>
            <a:ext cx="8483112" cy="2795954"/>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0518-03</a:t>
            </a:r>
            <a:r>
              <a:rPr lang="zh-CN" altLang="zh-CN" dirty="0"/>
              <a:t>问题</a:t>
            </a:r>
            <a:r>
              <a:rPr lang="zh-CN" altLang="en-US" dirty="0"/>
              <a:t>*</a:t>
            </a:r>
            <a:r>
              <a:rPr lang="zh-CN" altLang="zh-CN" dirty="0"/>
              <a:t>】</a:t>
            </a:r>
            <a:endParaRPr lang="zh-CN" altLang="en-US" dirty="0"/>
          </a:p>
        </p:txBody>
      </p:sp>
      <p:sp>
        <p:nvSpPr>
          <p:cNvPr id="3" name="内容占位符 2"/>
          <p:cNvSpPr>
            <a:spLocks noGrp="1"/>
          </p:cNvSpPr>
          <p:nvPr>
            <p:ph idx="1"/>
          </p:nvPr>
        </p:nvSpPr>
        <p:spPr/>
        <p:txBody>
          <a:bodyPr/>
          <a:lstStyle/>
          <a:p>
            <a:pPr marL="0" indent="0">
              <a:buNone/>
            </a:pPr>
            <a:r>
              <a:rPr lang="zh-CN" altLang="zh-CN" dirty="0"/>
              <a:t>有</a:t>
            </a:r>
            <a:r>
              <a:rPr lang="en-US" altLang="zh-CN" dirty="0"/>
              <a:t>Cache</a:t>
            </a:r>
            <a:r>
              <a:rPr lang="zh-CN" altLang="zh-CN" dirty="0"/>
              <a:t>存储器。主存有</a:t>
            </a:r>
            <a:r>
              <a:rPr lang="en-US" altLang="zh-CN" dirty="0"/>
              <a:t>0~7</a:t>
            </a:r>
            <a:r>
              <a:rPr lang="zh-CN" altLang="zh-CN" dirty="0"/>
              <a:t>共</a:t>
            </a:r>
            <a:r>
              <a:rPr lang="en-US" altLang="zh-CN" dirty="0"/>
              <a:t>8</a:t>
            </a:r>
            <a:r>
              <a:rPr lang="zh-CN" altLang="zh-CN" dirty="0"/>
              <a:t>块，</a:t>
            </a:r>
            <a:r>
              <a:rPr lang="en-US" altLang="zh-CN" dirty="0"/>
              <a:t>Cache</a:t>
            </a:r>
            <a:r>
              <a:rPr lang="zh-CN" altLang="zh-CN" dirty="0"/>
              <a:t>有</a:t>
            </a:r>
            <a:r>
              <a:rPr lang="en-US" altLang="zh-CN" dirty="0"/>
              <a:t>4</a:t>
            </a:r>
            <a:r>
              <a:rPr lang="zh-CN" altLang="zh-CN" dirty="0"/>
              <a:t>块，采用组相联映像，分</a:t>
            </a:r>
            <a:r>
              <a:rPr lang="en-US" altLang="zh-CN" dirty="0"/>
              <a:t>2</a:t>
            </a:r>
            <a:r>
              <a:rPr lang="zh-CN" altLang="zh-CN" dirty="0"/>
              <a:t>组。假设</a:t>
            </a:r>
            <a:r>
              <a:rPr lang="en-US" altLang="zh-CN" dirty="0"/>
              <a:t>Cache</a:t>
            </a:r>
            <a:r>
              <a:rPr lang="zh-CN" altLang="zh-CN" dirty="0"/>
              <a:t>已先后访问并预取进了主存的第</a:t>
            </a:r>
            <a:r>
              <a:rPr lang="en-US" altLang="zh-CN" dirty="0"/>
              <a:t>1,5,3,7</a:t>
            </a:r>
            <a:r>
              <a:rPr lang="zh-CN" altLang="zh-CN" dirty="0"/>
              <a:t>块，现访存块地址流为</a:t>
            </a:r>
            <a:r>
              <a:rPr lang="en-US" altLang="zh-CN" dirty="0"/>
              <a:t>1,2,4,1,3,7,0,1,2,5,4,6</a:t>
            </a:r>
            <a:r>
              <a:rPr lang="zh-CN" altLang="zh-CN" dirty="0"/>
              <a:t>时，在</a:t>
            </a:r>
            <a:r>
              <a:rPr lang="en-US" altLang="zh-CN" dirty="0"/>
              <a:t>Cache</a:t>
            </a:r>
            <a:r>
              <a:rPr lang="zh-CN" altLang="zh-CN" dirty="0"/>
              <a:t>分</a:t>
            </a:r>
            <a:r>
              <a:rPr lang="en-US" altLang="zh-CN" dirty="0"/>
              <a:t>2</a:t>
            </a:r>
            <a:r>
              <a:rPr lang="zh-CN" altLang="zh-CN" dirty="0"/>
              <a:t>组的条件下：</a:t>
            </a:r>
            <a:endParaRPr lang="zh-CN" altLang="zh-CN" dirty="0"/>
          </a:p>
          <a:p>
            <a:pPr marL="0" indent="0">
              <a:buNone/>
            </a:pPr>
            <a:r>
              <a:rPr lang="zh-CN" altLang="zh-CN" dirty="0"/>
              <a:t>（</a:t>
            </a:r>
            <a:r>
              <a:rPr lang="en-US" altLang="zh-CN" dirty="0"/>
              <a:t>1</a:t>
            </a:r>
            <a:r>
              <a:rPr lang="zh-CN" altLang="zh-CN" dirty="0"/>
              <a:t>）当使用</a:t>
            </a:r>
            <a:r>
              <a:rPr lang="en-US" altLang="zh-CN" dirty="0"/>
              <a:t>FIFO</a:t>
            </a:r>
            <a:r>
              <a:rPr lang="zh-CN" altLang="zh-CN" dirty="0"/>
              <a:t>替换算法时，画出</a:t>
            </a:r>
            <a:r>
              <a:rPr lang="en-US" altLang="zh-CN" dirty="0"/>
              <a:t>Cache</a:t>
            </a:r>
            <a:r>
              <a:rPr lang="zh-CN" altLang="zh-CN" dirty="0"/>
              <a:t>内各块的实际替换过程图，并标出命中的时刻；</a:t>
            </a:r>
            <a:endParaRPr lang="zh-CN" altLang="zh-CN" dirty="0"/>
          </a:p>
          <a:p>
            <a:pPr marL="0" indent="0">
              <a:buNone/>
            </a:pPr>
            <a:r>
              <a:rPr lang="zh-CN" altLang="zh-CN" dirty="0"/>
              <a:t>（</a:t>
            </a:r>
            <a:r>
              <a:rPr lang="en-US" altLang="zh-CN" dirty="0"/>
              <a:t>2</a:t>
            </a:r>
            <a:r>
              <a:rPr lang="zh-CN" altLang="zh-CN" dirty="0"/>
              <a:t>）求出在此期间</a:t>
            </a:r>
            <a:r>
              <a:rPr lang="en-US" altLang="zh-CN" dirty="0"/>
              <a:t>Cache</a:t>
            </a:r>
            <a:r>
              <a:rPr lang="zh-CN" altLang="zh-CN" dirty="0"/>
              <a:t>的命中率。</a:t>
            </a:r>
            <a:endParaRPr lang="zh-CN" altLang="zh-CN" dirty="0"/>
          </a:p>
          <a:p>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0518-03</a:t>
            </a:r>
            <a:r>
              <a:rPr lang="zh-CN" altLang="zh-CN" dirty="0"/>
              <a:t>问题】</a:t>
            </a:r>
            <a:endParaRPr lang="zh-CN" altLang="en-US" dirty="0"/>
          </a:p>
        </p:txBody>
      </p:sp>
      <p:sp>
        <p:nvSpPr>
          <p:cNvPr id="3" name="内容占位符 2"/>
          <p:cNvSpPr>
            <a:spLocks noGrp="1"/>
          </p:cNvSpPr>
          <p:nvPr>
            <p:ph idx="1"/>
          </p:nvPr>
        </p:nvSpPr>
        <p:spPr>
          <a:xfrm>
            <a:off x="114300" y="1022350"/>
            <a:ext cx="8932985" cy="3259504"/>
          </a:xfrm>
        </p:spPr>
        <p:txBody>
          <a:bodyPr/>
          <a:lstStyle/>
          <a:p>
            <a:pPr marL="0" indent="0">
              <a:buNone/>
            </a:pPr>
            <a:r>
              <a:rPr lang="zh-CN" altLang="zh-CN" sz="2400" dirty="0"/>
              <a:t>有</a:t>
            </a:r>
            <a:r>
              <a:rPr lang="en-US" altLang="zh-CN" sz="2400" dirty="0"/>
              <a:t>Cache</a:t>
            </a:r>
            <a:r>
              <a:rPr lang="zh-CN" altLang="zh-CN" sz="2400" dirty="0"/>
              <a:t>存储器。主存有</a:t>
            </a:r>
            <a:r>
              <a:rPr lang="en-US" altLang="zh-CN" sz="2400" dirty="0"/>
              <a:t>0~7</a:t>
            </a:r>
            <a:r>
              <a:rPr lang="zh-CN" altLang="zh-CN" sz="2400" dirty="0"/>
              <a:t>共</a:t>
            </a:r>
            <a:r>
              <a:rPr lang="en-US" altLang="zh-CN" sz="2400" dirty="0"/>
              <a:t>8</a:t>
            </a:r>
            <a:r>
              <a:rPr lang="zh-CN" altLang="zh-CN" sz="2400" dirty="0"/>
              <a:t>块，</a:t>
            </a:r>
            <a:r>
              <a:rPr lang="en-US" altLang="zh-CN" sz="2400" dirty="0"/>
              <a:t>Cache</a:t>
            </a:r>
            <a:r>
              <a:rPr lang="zh-CN" altLang="zh-CN" sz="2400" dirty="0"/>
              <a:t>有</a:t>
            </a:r>
            <a:r>
              <a:rPr lang="en-US" altLang="zh-CN" sz="2400" dirty="0"/>
              <a:t>4</a:t>
            </a:r>
            <a:r>
              <a:rPr lang="zh-CN" altLang="zh-CN" sz="2400" dirty="0"/>
              <a:t>块，采用组相联映像，分</a:t>
            </a:r>
            <a:r>
              <a:rPr lang="en-US" altLang="zh-CN" sz="2400" dirty="0"/>
              <a:t>2</a:t>
            </a:r>
            <a:r>
              <a:rPr lang="zh-CN" altLang="zh-CN" sz="2400" dirty="0"/>
              <a:t>组。假设</a:t>
            </a:r>
            <a:r>
              <a:rPr lang="en-US" altLang="zh-CN" sz="2400" dirty="0"/>
              <a:t>Cache</a:t>
            </a:r>
            <a:r>
              <a:rPr lang="zh-CN" altLang="zh-CN" sz="2400" dirty="0"/>
              <a:t>已先后访问并预取进了主存的第</a:t>
            </a:r>
            <a:r>
              <a:rPr lang="en-US" altLang="zh-CN" sz="2400" dirty="0"/>
              <a:t>1,5,3,7</a:t>
            </a:r>
            <a:r>
              <a:rPr lang="zh-CN" altLang="zh-CN" sz="2400" dirty="0"/>
              <a:t>块，现访存块地址流为</a:t>
            </a:r>
            <a:r>
              <a:rPr lang="en-US" altLang="zh-CN" sz="2400" dirty="0"/>
              <a:t>1,2,4,1,3,7,0,1,2,5,4,6</a:t>
            </a:r>
            <a:r>
              <a:rPr lang="zh-CN" altLang="zh-CN" sz="2400" dirty="0"/>
              <a:t>时，在</a:t>
            </a:r>
            <a:r>
              <a:rPr lang="en-US" altLang="zh-CN" sz="2400" dirty="0"/>
              <a:t>Cache</a:t>
            </a:r>
            <a:r>
              <a:rPr lang="zh-CN" altLang="zh-CN" sz="2400" dirty="0"/>
              <a:t>分</a:t>
            </a:r>
            <a:r>
              <a:rPr lang="en-US" altLang="zh-CN" sz="2400" dirty="0"/>
              <a:t>2</a:t>
            </a:r>
            <a:r>
              <a:rPr lang="zh-CN" altLang="zh-CN" sz="2400" dirty="0"/>
              <a:t>组的条件下：</a:t>
            </a:r>
            <a:endParaRPr lang="zh-CN" altLang="zh-CN" sz="2400" dirty="0"/>
          </a:p>
          <a:p>
            <a:pPr marL="0" indent="0">
              <a:buNone/>
            </a:pPr>
            <a:r>
              <a:rPr lang="zh-CN" altLang="zh-CN" sz="2400" dirty="0"/>
              <a:t>（</a:t>
            </a:r>
            <a:r>
              <a:rPr lang="en-US" altLang="zh-CN" sz="2400" dirty="0"/>
              <a:t>1</a:t>
            </a:r>
            <a:r>
              <a:rPr lang="zh-CN" altLang="zh-CN" sz="2400" dirty="0"/>
              <a:t>）当使用</a:t>
            </a:r>
            <a:r>
              <a:rPr lang="en-US" altLang="zh-CN" sz="2400" dirty="0"/>
              <a:t>FIFO</a:t>
            </a:r>
            <a:r>
              <a:rPr lang="zh-CN" altLang="zh-CN" sz="2400" dirty="0"/>
              <a:t>替换算法时，画出</a:t>
            </a:r>
            <a:r>
              <a:rPr lang="en-US" altLang="zh-CN" sz="2400" dirty="0"/>
              <a:t>Cache</a:t>
            </a:r>
            <a:r>
              <a:rPr lang="zh-CN" altLang="zh-CN" sz="2400" dirty="0"/>
              <a:t>内各块的实际替换过程图，并标出命中的时刻；</a:t>
            </a:r>
            <a:endParaRPr lang="zh-CN" altLang="zh-CN" sz="2400" dirty="0"/>
          </a:p>
          <a:p>
            <a:pPr marL="0" indent="0">
              <a:buNone/>
            </a:pPr>
            <a:r>
              <a:rPr lang="en-US" altLang="zh-CN" sz="2400" dirty="0">
                <a:solidFill>
                  <a:srgbClr val="FF0000"/>
                </a:solidFill>
              </a:rPr>
              <a:t>【</a:t>
            </a:r>
            <a:r>
              <a:rPr lang="zh-CN" altLang="en-US" sz="2400" dirty="0">
                <a:solidFill>
                  <a:srgbClr val="FF0000"/>
                </a:solidFill>
              </a:rPr>
              <a:t>解答</a:t>
            </a:r>
            <a:r>
              <a:rPr lang="en-US" altLang="zh-CN" sz="2400" dirty="0">
                <a:solidFill>
                  <a:srgbClr val="FF0000"/>
                </a:solidFill>
              </a:rPr>
              <a:t>】</a:t>
            </a:r>
            <a:endParaRPr lang="en-US" altLang="zh-CN" sz="2400" dirty="0">
              <a:solidFill>
                <a:srgbClr val="FF0000"/>
              </a:solidFill>
            </a:endParaRPr>
          </a:p>
          <a:p>
            <a:pPr marL="0" indent="0">
              <a:buNone/>
            </a:pPr>
            <a:r>
              <a:rPr lang="en-US" altLang="zh-CN" sz="2400" dirty="0"/>
              <a:t>(1)FIFO</a:t>
            </a:r>
            <a:r>
              <a:rPr lang="zh-CN" altLang="zh-CN" sz="2400" dirty="0"/>
              <a:t>法对</a:t>
            </a:r>
            <a:r>
              <a:rPr lang="en-US" altLang="zh-CN" sz="2400" dirty="0"/>
              <a:t>Cache</a:t>
            </a:r>
            <a:r>
              <a:rPr lang="zh-CN" altLang="zh-CN" sz="2400" dirty="0"/>
              <a:t>内各块的实际替换过程及命中时刻如下表所示</a:t>
            </a:r>
            <a:endParaRPr lang="zh-CN" altLang="zh-CN" sz="2400" dirty="0"/>
          </a:p>
        </p:txBody>
      </p:sp>
      <p:pic>
        <p:nvPicPr>
          <p:cNvPr id="4" name="图片 3" descr="C:\Users\Administrator\AppData\Roaming\Tencent\Users\44092883\QQ\WinTemp\RichOle\~8L~O`[@[VVR34J58[A~9R0.png"/>
          <p:cNvPicPr/>
          <p:nvPr/>
        </p:nvPicPr>
        <p:blipFill>
          <a:blip r:embed="rId1">
            <a:extLst>
              <a:ext uri="{28A0092B-C50C-407E-A947-70E740481C1C}">
                <a14:useLocalDpi xmlns:a14="http://schemas.microsoft.com/office/drawing/2010/main" val="0"/>
              </a:ext>
            </a:extLst>
          </a:blip>
          <a:srcRect/>
          <a:stretch>
            <a:fillRect/>
          </a:stretch>
        </p:blipFill>
        <p:spPr bwMode="auto">
          <a:xfrm>
            <a:off x="411356" y="4281854"/>
            <a:ext cx="8486093" cy="257614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051803</a:t>
            </a:r>
            <a:r>
              <a:rPr lang="zh-CN" altLang="zh-CN" dirty="0"/>
              <a:t>问题】</a:t>
            </a:r>
            <a:endParaRPr lang="zh-CN" altLang="en-US" dirty="0"/>
          </a:p>
        </p:txBody>
      </p:sp>
      <p:sp>
        <p:nvSpPr>
          <p:cNvPr id="3" name="内容占位符 2"/>
          <p:cNvSpPr>
            <a:spLocks noGrp="1"/>
          </p:cNvSpPr>
          <p:nvPr>
            <p:ph idx="1"/>
          </p:nvPr>
        </p:nvSpPr>
        <p:spPr>
          <a:xfrm>
            <a:off x="114300" y="1022350"/>
            <a:ext cx="8932985" cy="3259504"/>
          </a:xfrm>
        </p:spPr>
        <p:txBody>
          <a:bodyPr/>
          <a:lstStyle/>
          <a:p>
            <a:pPr marL="0" indent="0">
              <a:buNone/>
            </a:pPr>
            <a:r>
              <a:rPr lang="zh-CN" altLang="zh-CN" sz="2400" dirty="0"/>
              <a:t>有</a:t>
            </a:r>
            <a:r>
              <a:rPr lang="en-US" altLang="zh-CN" sz="2400" dirty="0"/>
              <a:t>Cache</a:t>
            </a:r>
            <a:r>
              <a:rPr lang="zh-CN" altLang="zh-CN" sz="2400" dirty="0"/>
              <a:t>存储器。主存有</a:t>
            </a:r>
            <a:r>
              <a:rPr lang="en-US" altLang="zh-CN" sz="2400" dirty="0"/>
              <a:t>0~7</a:t>
            </a:r>
            <a:r>
              <a:rPr lang="zh-CN" altLang="zh-CN" sz="2400" dirty="0"/>
              <a:t>共</a:t>
            </a:r>
            <a:r>
              <a:rPr lang="en-US" altLang="zh-CN" sz="2400" dirty="0"/>
              <a:t>8</a:t>
            </a:r>
            <a:r>
              <a:rPr lang="zh-CN" altLang="zh-CN" sz="2400" dirty="0"/>
              <a:t>块，</a:t>
            </a:r>
            <a:r>
              <a:rPr lang="en-US" altLang="zh-CN" sz="2400" dirty="0"/>
              <a:t>Cache</a:t>
            </a:r>
            <a:r>
              <a:rPr lang="zh-CN" altLang="zh-CN" sz="2400" dirty="0"/>
              <a:t>有</a:t>
            </a:r>
            <a:r>
              <a:rPr lang="en-US" altLang="zh-CN" sz="2400" dirty="0"/>
              <a:t>4</a:t>
            </a:r>
            <a:r>
              <a:rPr lang="zh-CN" altLang="zh-CN" sz="2400" dirty="0"/>
              <a:t>块，采用组相联映像，分</a:t>
            </a:r>
            <a:r>
              <a:rPr lang="en-US" altLang="zh-CN" sz="2400" dirty="0"/>
              <a:t>2</a:t>
            </a:r>
            <a:r>
              <a:rPr lang="zh-CN" altLang="zh-CN" sz="2400" dirty="0"/>
              <a:t>组。假设</a:t>
            </a:r>
            <a:r>
              <a:rPr lang="en-US" altLang="zh-CN" sz="2400" dirty="0"/>
              <a:t>Cache</a:t>
            </a:r>
            <a:r>
              <a:rPr lang="zh-CN" altLang="zh-CN" sz="2400" dirty="0"/>
              <a:t>已先后访问并预取进了主存的第</a:t>
            </a:r>
            <a:r>
              <a:rPr lang="en-US" altLang="zh-CN" sz="2400" dirty="0"/>
              <a:t>1,5,3,7</a:t>
            </a:r>
            <a:r>
              <a:rPr lang="zh-CN" altLang="zh-CN" sz="2400" dirty="0"/>
              <a:t>块，现访存块地址流为</a:t>
            </a:r>
            <a:r>
              <a:rPr lang="en-US" altLang="zh-CN" sz="2400" dirty="0"/>
              <a:t>1,2,4,1,3,7,0,1,2,5,4,6</a:t>
            </a:r>
            <a:r>
              <a:rPr lang="zh-CN" altLang="zh-CN" sz="2400" dirty="0"/>
              <a:t>时，在</a:t>
            </a:r>
            <a:r>
              <a:rPr lang="en-US" altLang="zh-CN" sz="2400" dirty="0"/>
              <a:t>Cache</a:t>
            </a:r>
            <a:r>
              <a:rPr lang="zh-CN" altLang="zh-CN" sz="2400" dirty="0"/>
              <a:t>分</a:t>
            </a:r>
            <a:r>
              <a:rPr lang="en-US" altLang="zh-CN" sz="2400" dirty="0"/>
              <a:t>2</a:t>
            </a:r>
            <a:r>
              <a:rPr lang="zh-CN" altLang="zh-CN" sz="2400" dirty="0"/>
              <a:t>组的条件下：</a:t>
            </a:r>
            <a:endParaRPr lang="zh-CN" altLang="zh-CN" sz="2400" dirty="0"/>
          </a:p>
          <a:p>
            <a:pPr marL="0" indent="0">
              <a:buNone/>
            </a:pPr>
            <a:r>
              <a:rPr lang="zh-CN" altLang="zh-CN" sz="2400" dirty="0"/>
              <a:t>（</a:t>
            </a:r>
            <a:r>
              <a:rPr lang="en-US" altLang="zh-CN" sz="2400" dirty="0"/>
              <a:t>2</a:t>
            </a:r>
            <a:r>
              <a:rPr lang="zh-CN" altLang="zh-CN" sz="2400" dirty="0"/>
              <a:t>）求出在此期间</a:t>
            </a:r>
            <a:r>
              <a:rPr lang="en-US" altLang="zh-CN" sz="2400" dirty="0"/>
              <a:t>Cache</a:t>
            </a:r>
            <a:r>
              <a:rPr lang="zh-CN" altLang="zh-CN" sz="2400" dirty="0"/>
              <a:t>的命中率。</a:t>
            </a:r>
            <a:endParaRPr lang="zh-CN" altLang="zh-CN" sz="2400" dirty="0"/>
          </a:p>
          <a:p>
            <a:pPr marL="0" indent="0">
              <a:buNone/>
            </a:pPr>
            <a:r>
              <a:rPr lang="en-US" altLang="zh-CN" sz="2400" dirty="0">
                <a:solidFill>
                  <a:srgbClr val="FF0000"/>
                </a:solidFill>
              </a:rPr>
              <a:t>【</a:t>
            </a:r>
            <a:r>
              <a:rPr lang="zh-CN" altLang="en-US" sz="2400" dirty="0">
                <a:solidFill>
                  <a:srgbClr val="FF0000"/>
                </a:solidFill>
              </a:rPr>
              <a:t>解答</a:t>
            </a:r>
            <a:r>
              <a:rPr lang="en-US" altLang="zh-CN" sz="2400" dirty="0">
                <a:solidFill>
                  <a:srgbClr val="FF0000"/>
                </a:solidFill>
              </a:rPr>
              <a:t>】</a:t>
            </a:r>
            <a:endParaRPr lang="en-US" altLang="zh-CN" sz="2400" dirty="0">
              <a:solidFill>
                <a:srgbClr val="FF0000"/>
              </a:solidFill>
            </a:endParaRPr>
          </a:p>
          <a:p>
            <a:pPr marL="0" indent="0">
              <a:buNone/>
            </a:pPr>
            <a:r>
              <a:rPr lang="zh-CN" altLang="zh-CN" sz="2400" dirty="0"/>
              <a:t>（</a:t>
            </a:r>
            <a:r>
              <a:rPr lang="en-US" altLang="zh-CN" sz="2400" dirty="0"/>
              <a:t>2</a:t>
            </a:r>
            <a:r>
              <a:rPr lang="zh-CN" altLang="zh-CN" sz="2400" dirty="0"/>
              <a:t>）</a:t>
            </a:r>
            <a:r>
              <a:rPr lang="en-US" altLang="zh-CN" sz="2400" dirty="0"/>
              <a:t>Cache</a:t>
            </a:r>
            <a:r>
              <a:rPr lang="zh-CN" altLang="zh-CN" sz="2400" dirty="0"/>
              <a:t>的命中率</a:t>
            </a:r>
            <a:r>
              <a:rPr lang="en-US" altLang="zh-CN" sz="2400" dirty="0"/>
              <a:t>H=2/12=0.167</a:t>
            </a:r>
            <a:endParaRPr lang="zh-CN" altLang="zh-CN" sz="2400" dirty="0"/>
          </a:p>
        </p:txBody>
      </p:sp>
      <p:pic>
        <p:nvPicPr>
          <p:cNvPr id="4" name="图片 3" descr="C:\Users\Administrator\AppData\Roaming\Tencent\Users\44092883\QQ\WinTemp\RichOle\~8L~O`[@[VVR34J58[A~9R0.png"/>
          <p:cNvPicPr/>
          <p:nvPr/>
        </p:nvPicPr>
        <p:blipFill>
          <a:blip r:embed="rId1">
            <a:extLst>
              <a:ext uri="{28A0092B-C50C-407E-A947-70E740481C1C}">
                <a14:useLocalDpi xmlns:a14="http://schemas.microsoft.com/office/drawing/2010/main" val="0"/>
              </a:ext>
            </a:extLst>
          </a:blip>
          <a:srcRect/>
          <a:stretch>
            <a:fillRect/>
          </a:stretch>
        </p:blipFill>
        <p:spPr bwMode="auto">
          <a:xfrm>
            <a:off x="481695" y="4176346"/>
            <a:ext cx="8486093" cy="257614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0506-10</a:t>
            </a:r>
            <a:r>
              <a:rPr lang="zh-CN" altLang="en-US" dirty="0"/>
              <a:t>题</a:t>
            </a:r>
            <a:endParaRPr lang="zh-CN" altLang="en-US" dirty="0"/>
          </a:p>
        </p:txBody>
      </p:sp>
      <p:sp>
        <p:nvSpPr>
          <p:cNvPr id="7" name="矩形 6"/>
          <p:cNvSpPr/>
          <p:nvPr/>
        </p:nvSpPr>
        <p:spPr>
          <a:xfrm>
            <a:off x="657225" y="1100435"/>
            <a:ext cx="7677150" cy="646331"/>
          </a:xfrm>
          <a:prstGeom prst="rect">
            <a:avLst/>
          </a:prstGeom>
        </p:spPr>
        <p:txBody>
          <a:bodyPr wrap="square">
            <a:spAutoFit/>
          </a:bodyPr>
          <a:lstStyle/>
          <a:p>
            <a:r>
              <a:rPr lang="zh-CN" altLang="en-US" dirty="0"/>
              <a:t>在一个</a:t>
            </a:r>
            <a:r>
              <a:rPr lang="en-US" altLang="zh-CN" dirty="0"/>
              <a:t>5</a:t>
            </a:r>
            <a:r>
              <a:rPr lang="zh-CN" altLang="en-US" dirty="0"/>
              <a:t>段流水线处理机上需要经</a:t>
            </a:r>
            <a:r>
              <a:rPr lang="en-US" altLang="zh-CN" dirty="0"/>
              <a:t>9</a:t>
            </a:r>
            <a:r>
              <a:rPr lang="zh-CN" altLang="en-US" dirty="0"/>
              <a:t>拍完成一个任务，设每拍所需要时间为△</a:t>
            </a:r>
            <a:r>
              <a:rPr lang="en-US" altLang="zh-CN" dirty="0"/>
              <a:t>t,</a:t>
            </a:r>
            <a:r>
              <a:rPr lang="zh-CN" altLang="en-US" dirty="0"/>
              <a:t>其二维预约表如表所示：</a:t>
            </a:r>
            <a:endParaRPr lang="zh-CN" altLang="en-US" dirty="0"/>
          </a:p>
        </p:txBody>
      </p:sp>
      <p:sp>
        <p:nvSpPr>
          <p:cNvPr id="8" name="Rectangle 2"/>
          <p:cNvSpPr>
            <a:spLocks noChangeArrowheads="1"/>
          </p:cNvSpPr>
          <p:nvPr/>
        </p:nvSpPr>
        <p:spPr bwMode="auto">
          <a:xfrm>
            <a:off x="1438275" y="1876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4076699" y="1746765"/>
          <a:ext cx="4829175" cy="2100517"/>
        </p:xfrm>
        <a:graphic>
          <a:graphicData uri="http://schemas.openxmlformats.org/presentationml/2006/ole">
            <mc:AlternateContent xmlns:mc="http://schemas.openxmlformats.org/markup-compatibility/2006">
              <mc:Choice xmlns:v="urn:schemas-microsoft-com:vml" Requires="v">
                <p:oleObj spid="_x0000_s1045" name="" r:id="rId1" imgW="4105910" imgH="2016760" progId="Visio.Drawing.11">
                  <p:embed/>
                </p:oleObj>
              </mc:Choice>
              <mc:Fallback>
                <p:oleObj name="" r:id="rId1" imgW="4105910" imgH="201676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699" y="1746765"/>
                        <a:ext cx="4829175" cy="2100517"/>
                      </a:xfrm>
                      <a:prstGeom prst="rect">
                        <a:avLst/>
                      </a:prstGeom>
                      <a:noFill/>
                    </p:spPr>
                  </p:pic>
                </p:oleObj>
              </mc:Fallback>
            </mc:AlternateContent>
          </a:graphicData>
        </a:graphic>
      </p:graphicFrame>
      <p:sp>
        <p:nvSpPr>
          <p:cNvPr id="10" name="矩形 9"/>
          <p:cNvSpPr/>
          <p:nvPr/>
        </p:nvSpPr>
        <p:spPr>
          <a:xfrm>
            <a:off x="238126" y="2853004"/>
            <a:ext cx="5305424" cy="3970318"/>
          </a:xfrm>
          <a:prstGeom prst="rect">
            <a:avLst/>
          </a:prstGeom>
        </p:spPr>
        <p:txBody>
          <a:bodyPr wrap="square">
            <a:spAutoFit/>
          </a:bodyPr>
          <a:lstStyle/>
          <a:p>
            <a:r>
              <a:rPr lang="en-US" altLang="zh-CN" dirty="0"/>
              <a:t>(1)</a:t>
            </a:r>
            <a:r>
              <a:rPr lang="zh-CN" altLang="en-US" dirty="0"/>
              <a:t>画出流水线结构图。</a:t>
            </a:r>
            <a:endParaRPr lang="zh-CN" altLang="en-US" dirty="0"/>
          </a:p>
          <a:p>
            <a:r>
              <a:rPr lang="en-US" altLang="zh-CN" dirty="0"/>
              <a:t>(2)</a:t>
            </a:r>
            <a:r>
              <a:rPr lang="zh-CN" altLang="en-US" dirty="0"/>
              <a:t>求流水线的延迟转移禁止表</a:t>
            </a:r>
            <a:r>
              <a:rPr lang="en-US" altLang="zh-CN" dirty="0"/>
              <a:t>F</a:t>
            </a:r>
            <a:r>
              <a:rPr lang="zh-CN" altLang="en-US" dirty="0"/>
              <a:t>。</a:t>
            </a:r>
            <a:endParaRPr lang="zh-CN" altLang="en-US" dirty="0"/>
          </a:p>
          <a:p>
            <a:r>
              <a:rPr lang="en-US" altLang="zh-CN" dirty="0"/>
              <a:t>(3)</a:t>
            </a:r>
            <a:r>
              <a:rPr lang="zh-CN" altLang="en-US" dirty="0"/>
              <a:t>求初始冲突向量</a:t>
            </a:r>
            <a:r>
              <a:rPr lang="en-US" altLang="zh-CN" dirty="0"/>
              <a:t>C</a:t>
            </a:r>
            <a:r>
              <a:rPr lang="zh-CN" altLang="en-US" dirty="0"/>
              <a:t>。</a:t>
            </a:r>
            <a:endParaRPr lang="zh-CN" altLang="en-US" dirty="0"/>
          </a:p>
          <a:p>
            <a:r>
              <a:rPr lang="en-US" altLang="zh-CN" dirty="0"/>
              <a:t>(4)</a:t>
            </a:r>
            <a:r>
              <a:rPr lang="zh-CN" altLang="en-US" dirty="0"/>
              <a:t>画出该流水线的状态转换图。</a:t>
            </a:r>
            <a:endParaRPr lang="zh-CN" altLang="en-US" dirty="0"/>
          </a:p>
          <a:p>
            <a:r>
              <a:rPr lang="en-US" altLang="zh-CN" dirty="0"/>
              <a:t>(5)</a:t>
            </a:r>
            <a:r>
              <a:rPr lang="zh-CN" altLang="en-US" dirty="0"/>
              <a:t>求所有可能的任务调度方案。</a:t>
            </a:r>
            <a:endParaRPr lang="zh-CN" altLang="en-US" dirty="0"/>
          </a:p>
          <a:p>
            <a:r>
              <a:rPr lang="en-US" altLang="zh-CN" dirty="0"/>
              <a:t>(6)</a:t>
            </a:r>
            <a:r>
              <a:rPr lang="zh-CN" altLang="en-US" dirty="0"/>
              <a:t>写出最佳调度方案。</a:t>
            </a:r>
            <a:endParaRPr lang="zh-CN" altLang="en-US" dirty="0"/>
          </a:p>
          <a:p>
            <a:r>
              <a:rPr lang="en-US" altLang="zh-CN" dirty="0"/>
              <a:t>(7)</a:t>
            </a:r>
            <a:r>
              <a:rPr lang="zh-CN" altLang="en-US" dirty="0"/>
              <a:t>如果要求调度器设计过程中以尽量规整为主，那么哪种调度方案最合理？</a:t>
            </a:r>
            <a:endParaRPr lang="zh-CN" altLang="en-US" dirty="0"/>
          </a:p>
          <a:p>
            <a:r>
              <a:rPr lang="en-US" altLang="zh-CN" dirty="0"/>
              <a:t>(8)</a:t>
            </a:r>
            <a:r>
              <a:rPr lang="zh-CN" altLang="en-US" dirty="0"/>
              <a:t>现在需要连续流入</a:t>
            </a:r>
            <a:r>
              <a:rPr lang="en-US" altLang="zh-CN" dirty="0"/>
              <a:t>4</a:t>
            </a:r>
            <a:r>
              <a:rPr lang="zh-CN" altLang="en-US" dirty="0"/>
              <a:t>条待处理的指令，要求处理完</a:t>
            </a:r>
            <a:r>
              <a:rPr lang="en-US" altLang="zh-CN" dirty="0"/>
              <a:t>4</a:t>
            </a:r>
            <a:r>
              <a:rPr lang="zh-CN" altLang="en-US" dirty="0"/>
              <a:t>条指令的总时长最短，请画出你选择的调度方案所对应的流水线的时空图。</a:t>
            </a:r>
            <a:endParaRPr lang="zh-CN" altLang="en-US" dirty="0"/>
          </a:p>
          <a:p>
            <a:r>
              <a:rPr lang="en-US" altLang="zh-CN" dirty="0"/>
              <a:t>(9)</a:t>
            </a:r>
            <a:r>
              <a:rPr lang="zh-CN" altLang="en-US" dirty="0"/>
              <a:t>求此时流水线的</a:t>
            </a:r>
            <a:r>
              <a:rPr lang="en-US" altLang="zh-CN" dirty="0"/>
              <a:t>TP</a:t>
            </a:r>
            <a:r>
              <a:rPr lang="zh-CN" altLang="en-US" dirty="0"/>
              <a:t>、 </a:t>
            </a:r>
            <a:r>
              <a:rPr lang="en-US" altLang="zh-CN" dirty="0"/>
              <a:t>SP</a:t>
            </a:r>
            <a:r>
              <a:rPr lang="zh-CN" altLang="en-US" dirty="0"/>
              <a:t>和 。</a:t>
            </a:r>
            <a:endParaRPr lang="zh-CN" altLang="en-US" dirty="0"/>
          </a:p>
          <a:p>
            <a:r>
              <a:rPr lang="en-US" altLang="zh-CN" dirty="0"/>
              <a:t>(10)</a:t>
            </a:r>
            <a:r>
              <a:rPr lang="zh-CN" altLang="en-US" dirty="0"/>
              <a:t>如果连续处理的指令条数是</a:t>
            </a:r>
            <a:r>
              <a:rPr lang="en-US" altLang="zh-CN" dirty="0"/>
              <a:t>99</a:t>
            </a:r>
            <a:r>
              <a:rPr lang="zh-CN" altLang="en-US" dirty="0"/>
              <a:t>条，请写出该流水线的最佳任务调策略</a:t>
            </a:r>
            <a:endParaRPr lang="zh-CN" altLang="en-US" dirty="0"/>
          </a:p>
        </p:txBody>
      </p:sp>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2" name="对象 11"/>
          <p:cNvGraphicFramePr>
            <a:graphicFrameLocks noChangeAspect="1"/>
          </p:cNvGraphicFramePr>
          <p:nvPr/>
        </p:nvGraphicFramePr>
        <p:xfrm>
          <a:off x="3200400" y="6010275"/>
          <a:ext cx="123825" cy="161925"/>
        </p:xfrm>
        <a:graphic>
          <a:graphicData uri="http://schemas.openxmlformats.org/presentationml/2006/ole">
            <mc:AlternateContent xmlns:mc="http://schemas.openxmlformats.org/markup-compatibility/2006">
              <mc:Choice xmlns:v="urn:schemas-microsoft-com:vml" Requires="v">
                <p:oleObj spid="_x0000_s1046" name="" r:id="rId3" imgW="127000" imgH="165100" progId="Equation.3">
                  <p:embed/>
                </p:oleObj>
              </mc:Choice>
              <mc:Fallback>
                <p:oleObj name="" r:id="rId3" imgW="127000" imgH="165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6010275"/>
                        <a:ext cx="1238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0506-10</a:t>
            </a:r>
            <a:r>
              <a:rPr lang="zh-CN" altLang="en-US" dirty="0"/>
              <a:t>解答</a:t>
            </a:r>
            <a:endParaRPr lang="zh-CN" altLang="en-US" dirty="0"/>
          </a:p>
        </p:txBody>
      </p:sp>
      <p:sp>
        <p:nvSpPr>
          <p:cNvPr id="7" name="矩形 6"/>
          <p:cNvSpPr/>
          <p:nvPr/>
        </p:nvSpPr>
        <p:spPr>
          <a:xfrm>
            <a:off x="657225" y="1100435"/>
            <a:ext cx="7677150" cy="646331"/>
          </a:xfrm>
          <a:prstGeom prst="rect">
            <a:avLst/>
          </a:prstGeom>
        </p:spPr>
        <p:txBody>
          <a:bodyPr wrap="square">
            <a:spAutoFit/>
          </a:bodyPr>
          <a:lstStyle/>
          <a:p>
            <a:r>
              <a:rPr lang="zh-CN" altLang="en-US" dirty="0"/>
              <a:t>在一个</a:t>
            </a:r>
            <a:r>
              <a:rPr lang="en-US" altLang="zh-CN" dirty="0"/>
              <a:t>5</a:t>
            </a:r>
            <a:r>
              <a:rPr lang="zh-CN" altLang="en-US" dirty="0"/>
              <a:t>段流水线处理机上需要经</a:t>
            </a:r>
            <a:r>
              <a:rPr lang="en-US" altLang="zh-CN" dirty="0"/>
              <a:t>9</a:t>
            </a:r>
            <a:r>
              <a:rPr lang="zh-CN" altLang="en-US" dirty="0"/>
              <a:t>拍完成一个任务，设每拍所需要时间为△</a:t>
            </a:r>
            <a:r>
              <a:rPr lang="en-US" altLang="zh-CN" dirty="0"/>
              <a:t>t,</a:t>
            </a:r>
            <a:r>
              <a:rPr lang="zh-CN" altLang="en-US" dirty="0"/>
              <a:t>其二维预约表如表所示：</a:t>
            </a:r>
            <a:endParaRPr lang="zh-CN" altLang="en-US" dirty="0"/>
          </a:p>
        </p:txBody>
      </p:sp>
      <p:sp>
        <p:nvSpPr>
          <p:cNvPr id="8" name="Rectangle 2"/>
          <p:cNvSpPr>
            <a:spLocks noChangeArrowheads="1"/>
          </p:cNvSpPr>
          <p:nvPr/>
        </p:nvSpPr>
        <p:spPr bwMode="auto">
          <a:xfrm>
            <a:off x="1438275" y="1876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1571624" y="1876425"/>
          <a:ext cx="4829175" cy="2100517"/>
        </p:xfrm>
        <a:graphic>
          <a:graphicData uri="http://schemas.openxmlformats.org/presentationml/2006/ole">
            <mc:AlternateContent xmlns:mc="http://schemas.openxmlformats.org/markup-compatibility/2006">
              <mc:Choice xmlns:v="urn:schemas-microsoft-com:vml" Requires="v">
                <p:oleObj spid="_x0000_s2058" name="" r:id="rId1" imgW="4105910" imgH="2016760" progId="Visio.Drawing.11">
                  <p:embed/>
                </p:oleObj>
              </mc:Choice>
              <mc:Fallback>
                <p:oleObj name="" r:id="rId1" imgW="4105910" imgH="2016760" progId="Visio.Drawing.11">
                  <p:embed/>
                  <p:pic>
                    <p:nvPicPr>
                      <p:cNvPr id="0" name="对象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4" y="1876425"/>
                        <a:ext cx="4829175" cy="2100517"/>
                      </a:xfrm>
                      <a:prstGeom prst="rect">
                        <a:avLst/>
                      </a:prstGeom>
                      <a:noFill/>
                    </p:spPr>
                  </p:pic>
                </p:oleObj>
              </mc:Fallback>
            </mc:AlternateContent>
          </a:graphicData>
        </a:graphic>
      </p:graphicFrame>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 name="图片 2"/>
          <p:cNvPicPr>
            <a:picLocks noChangeAspect="1"/>
          </p:cNvPicPr>
          <p:nvPr/>
        </p:nvPicPr>
        <p:blipFill>
          <a:blip r:embed="rId3"/>
          <a:stretch>
            <a:fillRect/>
          </a:stretch>
        </p:blipFill>
        <p:spPr>
          <a:xfrm>
            <a:off x="1933843" y="4800671"/>
            <a:ext cx="5858181" cy="1555269"/>
          </a:xfrm>
          <a:prstGeom prst="rect">
            <a:avLst/>
          </a:prstGeom>
        </p:spPr>
      </p:pic>
      <p:sp>
        <p:nvSpPr>
          <p:cNvPr id="13" name="矩形 12"/>
          <p:cNvSpPr/>
          <p:nvPr/>
        </p:nvSpPr>
        <p:spPr>
          <a:xfrm>
            <a:off x="247650" y="4125764"/>
            <a:ext cx="7677150" cy="369332"/>
          </a:xfrm>
          <a:prstGeom prst="rect">
            <a:avLst/>
          </a:prstGeom>
        </p:spPr>
        <p:txBody>
          <a:bodyPr wrap="square">
            <a:spAutoFit/>
          </a:bodyPr>
          <a:lstStyle/>
          <a:p>
            <a:r>
              <a:rPr lang="en-US" altLang="zh-CN" dirty="0">
                <a:solidFill>
                  <a:srgbClr val="FF0000"/>
                </a:solidFill>
              </a:rPr>
              <a:t>(1)</a:t>
            </a:r>
            <a:r>
              <a:rPr lang="zh-CN" altLang="en-US" dirty="0">
                <a:solidFill>
                  <a:srgbClr val="FF0000"/>
                </a:solidFill>
              </a:rPr>
              <a:t>画出流水线结构图：</a:t>
            </a:r>
            <a:endParaRPr lang="zh-CN" altLang="en-US" dirty="0">
              <a:solidFill>
                <a:srgbClr val="FF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0506-10</a:t>
            </a:r>
            <a:r>
              <a:rPr lang="zh-CN" altLang="en-US" dirty="0"/>
              <a:t>解答</a:t>
            </a:r>
            <a:endParaRPr lang="zh-CN" altLang="en-US" dirty="0"/>
          </a:p>
        </p:txBody>
      </p:sp>
      <p:sp>
        <p:nvSpPr>
          <p:cNvPr id="7" name="矩形 6"/>
          <p:cNvSpPr/>
          <p:nvPr/>
        </p:nvSpPr>
        <p:spPr>
          <a:xfrm>
            <a:off x="657225" y="1100435"/>
            <a:ext cx="7677150" cy="646331"/>
          </a:xfrm>
          <a:prstGeom prst="rect">
            <a:avLst/>
          </a:prstGeom>
        </p:spPr>
        <p:txBody>
          <a:bodyPr wrap="square">
            <a:spAutoFit/>
          </a:bodyPr>
          <a:lstStyle/>
          <a:p>
            <a:r>
              <a:rPr lang="zh-CN" altLang="en-US" dirty="0"/>
              <a:t>在一个</a:t>
            </a:r>
            <a:r>
              <a:rPr lang="en-US" altLang="zh-CN" dirty="0"/>
              <a:t>5</a:t>
            </a:r>
            <a:r>
              <a:rPr lang="zh-CN" altLang="en-US" dirty="0"/>
              <a:t>段流水线处理机上需要经</a:t>
            </a:r>
            <a:r>
              <a:rPr lang="en-US" altLang="zh-CN" dirty="0"/>
              <a:t>9</a:t>
            </a:r>
            <a:r>
              <a:rPr lang="zh-CN" altLang="en-US" dirty="0"/>
              <a:t>拍完成一个任务，设每拍所需要时间为△</a:t>
            </a:r>
            <a:r>
              <a:rPr lang="en-US" altLang="zh-CN" dirty="0"/>
              <a:t>t,</a:t>
            </a:r>
            <a:r>
              <a:rPr lang="zh-CN" altLang="en-US" dirty="0"/>
              <a:t>其二维预约表如表所示：</a:t>
            </a:r>
            <a:endParaRPr lang="zh-CN" altLang="en-US" dirty="0"/>
          </a:p>
        </p:txBody>
      </p:sp>
      <p:sp>
        <p:nvSpPr>
          <p:cNvPr id="8" name="Rectangle 2"/>
          <p:cNvSpPr>
            <a:spLocks noChangeArrowheads="1"/>
          </p:cNvSpPr>
          <p:nvPr/>
        </p:nvSpPr>
        <p:spPr bwMode="auto">
          <a:xfrm>
            <a:off x="1438275" y="1876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1571624" y="1876425"/>
          <a:ext cx="4829175" cy="2100517"/>
        </p:xfrm>
        <a:graphic>
          <a:graphicData uri="http://schemas.openxmlformats.org/presentationml/2006/ole">
            <mc:AlternateContent xmlns:mc="http://schemas.openxmlformats.org/markup-compatibility/2006">
              <mc:Choice xmlns:v="urn:schemas-microsoft-com:vml" Requires="v">
                <p:oleObj spid="_x0000_s5128" name="" r:id="rId1" imgW="4105910" imgH="2016760" progId="Visio.Drawing.11">
                  <p:embed/>
                </p:oleObj>
              </mc:Choice>
              <mc:Fallback>
                <p:oleObj name="" r:id="rId1" imgW="4105910" imgH="2016760" progId="Visio.Drawing.11">
                  <p:embed/>
                  <p:pic>
                    <p:nvPicPr>
                      <p:cNvPr id="0" name="对象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4" y="1876425"/>
                        <a:ext cx="4829175" cy="2100517"/>
                      </a:xfrm>
                      <a:prstGeom prst="rect">
                        <a:avLst/>
                      </a:prstGeom>
                      <a:noFill/>
                    </p:spPr>
                  </p:pic>
                </p:oleObj>
              </mc:Fallback>
            </mc:AlternateContent>
          </a:graphicData>
        </a:graphic>
      </p:graphicFrame>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247650" y="4125764"/>
            <a:ext cx="7677150" cy="923330"/>
          </a:xfrm>
          <a:prstGeom prst="rect">
            <a:avLst/>
          </a:prstGeom>
        </p:spPr>
        <p:txBody>
          <a:bodyPr wrap="square">
            <a:spAutoFit/>
          </a:bodyPr>
          <a:lstStyle/>
          <a:p>
            <a:r>
              <a:rPr lang="en-US" altLang="zh-CN" dirty="0">
                <a:solidFill>
                  <a:srgbClr val="FF0000"/>
                </a:solidFill>
              </a:rPr>
              <a:t>(2)</a:t>
            </a:r>
            <a:r>
              <a:rPr lang="zh-CN" altLang="en-US" dirty="0">
                <a:solidFill>
                  <a:srgbClr val="FF0000"/>
                </a:solidFill>
              </a:rPr>
              <a:t>求流水线的延迟转移禁止表</a:t>
            </a:r>
            <a:r>
              <a:rPr lang="en-US" altLang="zh-CN" dirty="0">
                <a:solidFill>
                  <a:srgbClr val="FF0000"/>
                </a:solidFill>
              </a:rPr>
              <a:t>F</a:t>
            </a:r>
            <a:r>
              <a:rPr lang="zh-CN" altLang="en-US" dirty="0">
                <a:solidFill>
                  <a:srgbClr val="FF0000"/>
                </a:solidFill>
              </a:rPr>
              <a:t>：</a:t>
            </a:r>
            <a:endParaRPr lang="en-US" altLang="zh-CN" dirty="0">
              <a:solidFill>
                <a:srgbClr val="FF0000"/>
              </a:solidFill>
            </a:endParaRPr>
          </a:p>
          <a:p>
            <a:endParaRPr lang="en-US" altLang="zh-CN" dirty="0">
              <a:solidFill>
                <a:srgbClr val="FF0000"/>
              </a:solidFill>
            </a:endParaRPr>
          </a:p>
          <a:p>
            <a:r>
              <a:rPr lang="en-US" altLang="zh-CN" dirty="0"/>
              <a:t>F</a:t>
            </a:r>
            <a:r>
              <a:rPr lang="zh-CN" altLang="zh-CN" dirty="0"/>
              <a:t>＝｛</a:t>
            </a:r>
            <a:r>
              <a:rPr lang="en-US" altLang="zh-CN" dirty="0"/>
              <a:t>1</a:t>
            </a:r>
            <a:r>
              <a:rPr lang="zh-CN" altLang="zh-CN" dirty="0"/>
              <a:t>，</a:t>
            </a:r>
            <a:r>
              <a:rPr lang="en-US" altLang="zh-CN" dirty="0"/>
              <a:t>2</a:t>
            </a:r>
            <a:r>
              <a:rPr lang="zh-CN" altLang="zh-CN" dirty="0"/>
              <a:t>，</a:t>
            </a:r>
            <a:r>
              <a:rPr lang="en-US" altLang="zh-CN" dirty="0"/>
              <a:t>4</a:t>
            </a:r>
            <a:r>
              <a:rPr lang="zh-CN" altLang="zh-CN" dirty="0"/>
              <a:t>，</a:t>
            </a:r>
            <a:r>
              <a:rPr lang="en-US" altLang="zh-CN" dirty="0"/>
              <a:t>5</a:t>
            </a:r>
            <a:r>
              <a:rPr lang="zh-CN" altLang="zh-CN" dirty="0"/>
              <a:t>，</a:t>
            </a:r>
            <a:r>
              <a:rPr lang="en-US" altLang="zh-CN" dirty="0"/>
              <a:t>6</a:t>
            </a:r>
            <a:r>
              <a:rPr lang="zh-CN" altLang="zh-CN" dirty="0"/>
              <a:t>｝</a:t>
            </a:r>
            <a:endParaRPr lang="zh-CN" altLang="en-US" dirty="0">
              <a:solidFill>
                <a:srgbClr val="FF0000"/>
              </a:solidFill>
            </a:endParaRPr>
          </a:p>
        </p:txBody>
      </p:sp>
      <p:sp>
        <p:nvSpPr>
          <p:cNvPr id="10" name="矩形 9"/>
          <p:cNvSpPr/>
          <p:nvPr/>
        </p:nvSpPr>
        <p:spPr>
          <a:xfrm>
            <a:off x="247650" y="5295900"/>
            <a:ext cx="7677150" cy="923330"/>
          </a:xfrm>
          <a:prstGeom prst="rect">
            <a:avLst/>
          </a:prstGeom>
        </p:spPr>
        <p:txBody>
          <a:bodyPr wrap="square">
            <a:spAutoFit/>
          </a:bodyPr>
          <a:lstStyle/>
          <a:p>
            <a:r>
              <a:rPr lang="en-US" altLang="zh-CN" dirty="0">
                <a:solidFill>
                  <a:srgbClr val="FF0000"/>
                </a:solidFill>
              </a:rPr>
              <a:t>(3)</a:t>
            </a:r>
            <a:r>
              <a:rPr lang="zh-CN" altLang="en-US" dirty="0">
                <a:solidFill>
                  <a:srgbClr val="FF0000"/>
                </a:solidFill>
              </a:rPr>
              <a:t>求初始冲突向量</a:t>
            </a:r>
            <a:r>
              <a:rPr lang="en-US" altLang="zh-CN" dirty="0">
                <a:solidFill>
                  <a:srgbClr val="FF0000"/>
                </a:solidFill>
              </a:rPr>
              <a:t>C</a:t>
            </a:r>
            <a:r>
              <a:rPr lang="zh-CN" altLang="en-US" dirty="0">
                <a:solidFill>
                  <a:srgbClr val="FF0000"/>
                </a:solidFill>
              </a:rPr>
              <a:t>。</a:t>
            </a:r>
            <a:endParaRPr lang="zh-CN" altLang="en-US" dirty="0">
              <a:solidFill>
                <a:srgbClr val="FF0000"/>
              </a:solidFill>
            </a:endParaRPr>
          </a:p>
          <a:p>
            <a:endParaRPr lang="en-US" altLang="zh-CN" dirty="0">
              <a:solidFill>
                <a:srgbClr val="FF0000"/>
              </a:solidFill>
            </a:endParaRPr>
          </a:p>
          <a:p>
            <a:r>
              <a:rPr lang="en-US" altLang="zh-CN" dirty="0"/>
              <a:t>C</a:t>
            </a:r>
            <a:r>
              <a:rPr lang="zh-CN" altLang="zh-CN" dirty="0"/>
              <a:t>＝</a:t>
            </a:r>
            <a:r>
              <a:rPr lang="en-US" altLang="zh-CN" dirty="0"/>
              <a:t>(00111011) </a:t>
            </a:r>
            <a:endParaRPr lang="zh-CN" altLang="en-US" dirty="0">
              <a:solidFill>
                <a:srgbClr val="FF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0506-10</a:t>
            </a:r>
            <a:r>
              <a:rPr lang="zh-CN" altLang="en-US" dirty="0"/>
              <a:t>解答</a:t>
            </a:r>
            <a:endParaRPr lang="zh-CN" altLang="en-US" dirty="0"/>
          </a:p>
        </p:txBody>
      </p:sp>
      <p:sp>
        <p:nvSpPr>
          <p:cNvPr id="7" name="矩形 6"/>
          <p:cNvSpPr/>
          <p:nvPr/>
        </p:nvSpPr>
        <p:spPr>
          <a:xfrm>
            <a:off x="657225" y="1100435"/>
            <a:ext cx="7677150" cy="646331"/>
          </a:xfrm>
          <a:prstGeom prst="rect">
            <a:avLst/>
          </a:prstGeom>
        </p:spPr>
        <p:txBody>
          <a:bodyPr wrap="square">
            <a:spAutoFit/>
          </a:bodyPr>
          <a:lstStyle/>
          <a:p>
            <a:r>
              <a:rPr lang="zh-CN" altLang="en-US" dirty="0"/>
              <a:t>在一个</a:t>
            </a:r>
            <a:r>
              <a:rPr lang="en-US" altLang="zh-CN" dirty="0"/>
              <a:t>5</a:t>
            </a:r>
            <a:r>
              <a:rPr lang="zh-CN" altLang="en-US" dirty="0"/>
              <a:t>段流水线处理机上需要经</a:t>
            </a:r>
            <a:r>
              <a:rPr lang="en-US" altLang="zh-CN" dirty="0"/>
              <a:t>9</a:t>
            </a:r>
            <a:r>
              <a:rPr lang="zh-CN" altLang="en-US" dirty="0"/>
              <a:t>拍完成一个任务，设每拍所需要时间为△</a:t>
            </a:r>
            <a:r>
              <a:rPr lang="en-US" altLang="zh-CN" dirty="0"/>
              <a:t>t,</a:t>
            </a:r>
            <a:r>
              <a:rPr lang="zh-CN" altLang="en-US" dirty="0"/>
              <a:t>其二维预约表如表所示：</a:t>
            </a:r>
            <a:endParaRPr lang="zh-CN" altLang="en-US" dirty="0"/>
          </a:p>
        </p:txBody>
      </p:sp>
      <p:sp>
        <p:nvSpPr>
          <p:cNvPr id="8" name="Rectangle 2"/>
          <p:cNvSpPr>
            <a:spLocks noChangeArrowheads="1"/>
          </p:cNvSpPr>
          <p:nvPr/>
        </p:nvSpPr>
        <p:spPr bwMode="auto">
          <a:xfrm>
            <a:off x="1438275" y="1876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1571624" y="1876425"/>
          <a:ext cx="4829175" cy="2100517"/>
        </p:xfrm>
        <a:graphic>
          <a:graphicData uri="http://schemas.openxmlformats.org/presentationml/2006/ole">
            <mc:AlternateContent xmlns:mc="http://schemas.openxmlformats.org/markup-compatibility/2006">
              <mc:Choice xmlns:v="urn:schemas-microsoft-com:vml" Requires="v">
                <p:oleObj spid="_x0000_s4104" name="" r:id="rId1" imgW="4105910" imgH="2016760" progId="Visio.Drawing.11">
                  <p:embed/>
                </p:oleObj>
              </mc:Choice>
              <mc:Fallback>
                <p:oleObj name="" r:id="rId1" imgW="4105910" imgH="2016760" progId="Visio.Drawing.11">
                  <p:embed/>
                  <p:pic>
                    <p:nvPicPr>
                      <p:cNvPr id="0" name="对象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4" y="1876425"/>
                        <a:ext cx="4829175" cy="2100517"/>
                      </a:xfrm>
                      <a:prstGeom prst="rect">
                        <a:avLst/>
                      </a:prstGeom>
                      <a:noFill/>
                    </p:spPr>
                  </p:pic>
                </p:oleObj>
              </mc:Fallback>
            </mc:AlternateContent>
          </a:graphicData>
        </a:graphic>
      </p:graphicFrame>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247650" y="4125764"/>
            <a:ext cx="7677150" cy="646331"/>
          </a:xfrm>
          <a:prstGeom prst="rect">
            <a:avLst/>
          </a:prstGeom>
        </p:spPr>
        <p:txBody>
          <a:bodyPr wrap="square">
            <a:spAutoFit/>
          </a:bodyPr>
          <a:lstStyle/>
          <a:p>
            <a:r>
              <a:rPr lang="zh-CN" altLang="en-US" dirty="0">
                <a:solidFill>
                  <a:srgbClr val="FF0000"/>
                </a:solidFill>
              </a:rPr>
              <a:t>（</a:t>
            </a:r>
            <a:r>
              <a:rPr lang="en-US" altLang="zh-CN" dirty="0">
                <a:solidFill>
                  <a:srgbClr val="FF0000"/>
                </a:solidFill>
              </a:rPr>
              <a:t>4</a:t>
            </a:r>
            <a:r>
              <a:rPr lang="zh-CN" altLang="en-US" dirty="0">
                <a:solidFill>
                  <a:srgbClr val="FF0000"/>
                </a:solidFill>
              </a:rPr>
              <a:t>）画出该流水线的状态转换图。</a:t>
            </a:r>
            <a:endParaRPr lang="zh-CN" altLang="en-US" dirty="0">
              <a:solidFill>
                <a:srgbClr val="FF0000"/>
              </a:solidFill>
            </a:endParaRPr>
          </a:p>
          <a:p>
            <a:endParaRPr lang="en-US" altLang="zh-CN" dirty="0">
              <a:solidFill>
                <a:srgbClr val="FF0000"/>
              </a:solidFill>
            </a:endParaRPr>
          </a:p>
        </p:txBody>
      </p:sp>
      <p:pic>
        <p:nvPicPr>
          <p:cNvPr id="12" name="图片 11"/>
          <p:cNvPicPr/>
          <p:nvPr/>
        </p:nvPicPr>
        <p:blipFill>
          <a:blip r:embed="rId3"/>
          <a:stretch>
            <a:fillRect/>
          </a:stretch>
        </p:blipFill>
        <p:spPr>
          <a:xfrm>
            <a:off x="2124075" y="4448929"/>
            <a:ext cx="3276600" cy="2266196"/>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0506-10</a:t>
            </a:r>
            <a:r>
              <a:rPr lang="zh-CN" altLang="en-US" dirty="0"/>
              <a:t>解答</a:t>
            </a:r>
            <a:endParaRPr lang="zh-CN" altLang="en-US" dirty="0"/>
          </a:p>
        </p:txBody>
      </p:sp>
      <p:sp>
        <p:nvSpPr>
          <p:cNvPr id="7" name="矩形 6"/>
          <p:cNvSpPr/>
          <p:nvPr/>
        </p:nvSpPr>
        <p:spPr>
          <a:xfrm>
            <a:off x="657225" y="1100435"/>
            <a:ext cx="7677150" cy="646331"/>
          </a:xfrm>
          <a:prstGeom prst="rect">
            <a:avLst/>
          </a:prstGeom>
        </p:spPr>
        <p:txBody>
          <a:bodyPr wrap="square">
            <a:spAutoFit/>
          </a:bodyPr>
          <a:lstStyle/>
          <a:p>
            <a:r>
              <a:rPr lang="zh-CN" altLang="en-US" dirty="0"/>
              <a:t>在一个</a:t>
            </a:r>
            <a:r>
              <a:rPr lang="en-US" altLang="zh-CN" dirty="0"/>
              <a:t>5</a:t>
            </a:r>
            <a:r>
              <a:rPr lang="zh-CN" altLang="en-US" dirty="0"/>
              <a:t>段流水线处理机上需要经</a:t>
            </a:r>
            <a:r>
              <a:rPr lang="en-US" altLang="zh-CN" dirty="0"/>
              <a:t>9</a:t>
            </a:r>
            <a:r>
              <a:rPr lang="zh-CN" altLang="en-US" dirty="0"/>
              <a:t>拍完成一个任务，设每拍所需要时间为△</a:t>
            </a:r>
            <a:r>
              <a:rPr lang="en-US" altLang="zh-CN" dirty="0"/>
              <a:t>t,</a:t>
            </a:r>
            <a:r>
              <a:rPr lang="zh-CN" altLang="en-US" dirty="0"/>
              <a:t>其二维预约表如表所示：</a:t>
            </a:r>
            <a:endParaRPr lang="zh-CN" altLang="en-US" dirty="0"/>
          </a:p>
        </p:txBody>
      </p:sp>
      <p:sp>
        <p:nvSpPr>
          <p:cNvPr id="8" name="Rectangle 2"/>
          <p:cNvSpPr>
            <a:spLocks noChangeArrowheads="1"/>
          </p:cNvSpPr>
          <p:nvPr/>
        </p:nvSpPr>
        <p:spPr bwMode="auto">
          <a:xfrm>
            <a:off x="1438275" y="1876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1571624" y="1876425"/>
          <a:ext cx="4829175" cy="2100517"/>
        </p:xfrm>
        <a:graphic>
          <a:graphicData uri="http://schemas.openxmlformats.org/presentationml/2006/ole">
            <mc:AlternateContent xmlns:mc="http://schemas.openxmlformats.org/markup-compatibility/2006">
              <mc:Choice xmlns:v="urn:schemas-microsoft-com:vml" Requires="v">
                <p:oleObj spid="_x0000_s3080" name="" r:id="rId1" imgW="4105910" imgH="2016760" progId="Visio.Drawing.11">
                  <p:embed/>
                </p:oleObj>
              </mc:Choice>
              <mc:Fallback>
                <p:oleObj name="" r:id="rId1" imgW="4105910" imgH="2016760" progId="Visio.Drawing.11">
                  <p:embed/>
                  <p:pic>
                    <p:nvPicPr>
                      <p:cNvPr id="0" name="对象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4" y="1876425"/>
                        <a:ext cx="4829175" cy="2100517"/>
                      </a:xfrm>
                      <a:prstGeom prst="rect">
                        <a:avLst/>
                      </a:prstGeom>
                      <a:noFill/>
                    </p:spPr>
                  </p:pic>
                </p:oleObj>
              </mc:Fallback>
            </mc:AlternateContent>
          </a:graphicData>
        </a:graphic>
      </p:graphicFrame>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247650" y="4125764"/>
            <a:ext cx="7677150" cy="646331"/>
          </a:xfrm>
          <a:prstGeom prst="rect">
            <a:avLst/>
          </a:prstGeom>
        </p:spPr>
        <p:txBody>
          <a:bodyPr wrap="square">
            <a:spAutoFit/>
          </a:bodyPr>
          <a:lstStyle/>
          <a:p>
            <a:r>
              <a:rPr lang="en-US" altLang="zh-CN" dirty="0">
                <a:solidFill>
                  <a:srgbClr val="FF0000"/>
                </a:solidFill>
              </a:rPr>
              <a:t>(5)</a:t>
            </a:r>
            <a:r>
              <a:rPr lang="zh-CN" altLang="en-US" dirty="0">
                <a:solidFill>
                  <a:srgbClr val="FF0000"/>
                </a:solidFill>
              </a:rPr>
              <a:t>求所有可能的任务调度方案。</a:t>
            </a:r>
            <a:endParaRPr lang="zh-CN" altLang="en-US" dirty="0">
              <a:solidFill>
                <a:srgbClr val="FF0000"/>
              </a:solidFill>
            </a:endParaRPr>
          </a:p>
          <a:p>
            <a:endParaRPr lang="en-US" altLang="zh-CN" dirty="0">
              <a:solidFill>
                <a:srgbClr val="FF0000"/>
              </a:solidFill>
            </a:endParaRPr>
          </a:p>
        </p:txBody>
      </p:sp>
      <p:graphicFrame>
        <p:nvGraphicFramePr>
          <p:cNvPr id="3" name="表格 2"/>
          <p:cNvGraphicFramePr>
            <a:graphicFrameLocks noGrp="1"/>
          </p:cNvGraphicFramePr>
          <p:nvPr/>
        </p:nvGraphicFramePr>
        <p:xfrm>
          <a:off x="2413316" y="4710444"/>
          <a:ext cx="3145790" cy="2004681"/>
        </p:xfrm>
        <a:graphic>
          <a:graphicData uri="http://schemas.openxmlformats.org/drawingml/2006/table">
            <a:tbl>
              <a:tblPr firstRow="1" firstCol="1" bandRow="1">
                <a:tableStyleId>{5C22544A-7EE6-4342-B048-85BDC9FD1C3A}</a:tableStyleId>
              </a:tblPr>
              <a:tblGrid>
                <a:gridCol w="1701295"/>
                <a:gridCol w="1444495"/>
              </a:tblGrid>
              <a:tr h="286383">
                <a:tc>
                  <a:txBody>
                    <a:bodyPr/>
                    <a:lstStyle/>
                    <a:p>
                      <a:pPr algn="just">
                        <a:lnSpc>
                          <a:spcPct val="125000"/>
                        </a:lnSpc>
                        <a:spcAft>
                          <a:spcPts val="0"/>
                        </a:spcAft>
                      </a:pPr>
                      <a:r>
                        <a:rPr lang="zh-CN" sz="1000" kern="0">
                          <a:effectLst/>
                        </a:rPr>
                        <a:t>调度方案</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000" kern="0">
                          <a:effectLst/>
                        </a:rPr>
                        <a:t>平均延迟（拍）</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286383">
                <a:tc>
                  <a:txBody>
                    <a:bodyPr/>
                    <a:lstStyle/>
                    <a:p>
                      <a:pPr algn="just">
                        <a:lnSpc>
                          <a:spcPct val="125000"/>
                        </a:lnSpc>
                        <a:spcAft>
                          <a:spcPts val="0"/>
                        </a:spcAft>
                      </a:pPr>
                      <a:r>
                        <a:rPr lang="zh-CN" sz="1000" kern="0" dirty="0">
                          <a:effectLst/>
                        </a:rPr>
                        <a:t>（</a:t>
                      </a:r>
                      <a:r>
                        <a:rPr lang="en-US" sz="1000" kern="0" dirty="0">
                          <a:effectLst/>
                        </a:rPr>
                        <a:t>7</a:t>
                      </a:r>
                      <a:r>
                        <a:rPr lang="zh-CN" sz="1000" kern="0" dirty="0">
                          <a:effectLst/>
                        </a:rPr>
                        <a:t>）</a:t>
                      </a:r>
                      <a:endParaRPr lang="zh-CN" sz="105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000" kern="0" dirty="0">
                          <a:solidFill>
                            <a:srgbClr val="000000"/>
                          </a:solidFill>
                          <a:effectLst/>
                        </a:rPr>
                        <a:t>7</a:t>
                      </a:r>
                      <a:endParaRPr lang="zh-CN" sz="1050" kern="100" dirty="0">
                        <a:solidFill>
                          <a:srgbClr val="000000"/>
                        </a:solidFill>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286383">
                <a:tc>
                  <a:txBody>
                    <a:bodyPr/>
                    <a:lstStyle/>
                    <a:p>
                      <a:pPr algn="just">
                        <a:lnSpc>
                          <a:spcPct val="125000"/>
                        </a:lnSpc>
                        <a:spcAft>
                          <a:spcPts val="0"/>
                        </a:spcAft>
                      </a:pPr>
                      <a:r>
                        <a:rPr lang="zh-CN" sz="1000" kern="0">
                          <a:effectLst/>
                        </a:rPr>
                        <a:t>（</a:t>
                      </a:r>
                      <a:r>
                        <a:rPr lang="en-US" sz="1000" kern="0">
                          <a:effectLst/>
                        </a:rPr>
                        <a:t>8</a:t>
                      </a:r>
                      <a:r>
                        <a:rPr lang="zh-CN" sz="1000" kern="0">
                          <a:effectLst/>
                        </a:rPr>
                        <a:t>）</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000" kern="0" dirty="0">
                          <a:solidFill>
                            <a:srgbClr val="000000"/>
                          </a:solidFill>
                          <a:effectLst/>
                        </a:rPr>
                        <a:t>8</a:t>
                      </a:r>
                      <a:endParaRPr lang="zh-CN" sz="1050" kern="100" dirty="0">
                        <a:solidFill>
                          <a:srgbClr val="000000"/>
                        </a:solidFill>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286383">
                <a:tc>
                  <a:txBody>
                    <a:bodyPr/>
                    <a:lstStyle/>
                    <a:p>
                      <a:pPr algn="just">
                        <a:lnSpc>
                          <a:spcPct val="125000"/>
                        </a:lnSpc>
                        <a:spcAft>
                          <a:spcPts val="0"/>
                        </a:spcAft>
                      </a:pPr>
                      <a:r>
                        <a:rPr lang="zh-CN" sz="1000" kern="0">
                          <a:effectLst/>
                        </a:rPr>
                        <a:t>（</a:t>
                      </a:r>
                      <a:r>
                        <a:rPr lang="en-US" sz="1000" kern="0">
                          <a:effectLst/>
                        </a:rPr>
                        <a:t>3,7</a:t>
                      </a:r>
                      <a:r>
                        <a:rPr lang="zh-CN" sz="1000" kern="0">
                          <a:effectLst/>
                        </a:rPr>
                        <a:t>）</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000" kern="0" dirty="0">
                          <a:solidFill>
                            <a:srgbClr val="000000"/>
                          </a:solidFill>
                          <a:effectLst/>
                        </a:rPr>
                        <a:t>5</a:t>
                      </a:r>
                      <a:endParaRPr lang="zh-CN" sz="1050" kern="100" dirty="0">
                        <a:solidFill>
                          <a:srgbClr val="000000"/>
                        </a:solidFill>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286383">
                <a:tc>
                  <a:txBody>
                    <a:bodyPr/>
                    <a:lstStyle/>
                    <a:p>
                      <a:pPr algn="just">
                        <a:lnSpc>
                          <a:spcPct val="125000"/>
                        </a:lnSpc>
                        <a:spcAft>
                          <a:spcPts val="0"/>
                        </a:spcAft>
                      </a:pPr>
                      <a:r>
                        <a:rPr lang="zh-CN" sz="1000" kern="0">
                          <a:effectLst/>
                        </a:rPr>
                        <a:t>（</a:t>
                      </a:r>
                      <a:r>
                        <a:rPr lang="en-US" sz="1000" kern="0">
                          <a:effectLst/>
                        </a:rPr>
                        <a:t>7,3</a:t>
                      </a:r>
                      <a:r>
                        <a:rPr lang="zh-CN" sz="1000" kern="0">
                          <a:effectLst/>
                        </a:rPr>
                        <a:t>）</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000" kern="0" dirty="0">
                          <a:solidFill>
                            <a:srgbClr val="000000"/>
                          </a:solidFill>
                          <a:effectLst/>
                        </a:rPr>
                        <a:t>5</a:t>
                      </a:r>
                      <a:endParaRPr lang="zh-CN" sz="1050" kern="100" dirty="0">
                        <a:solidFill>
                          <a:srgbClr val="000000"/>
                        </a:solidFill>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286383">
                <a:tc>
                  <a:txBody>
                    <a:bodyPr/>
                    <a:lstStyle/>
                    <a:p>
                      <a:pPr algn="just">
                        <a:lnSpc>
                          <a:spcPct val="125000"/>
                        </a:lnSpc>
                        <a:spcAft>
                          <a:spcPts val="0"/>
                        </a:spcAft>
                      </a:pPr>
                      <a:r>
                        <a:rPr lang="zh-CN" sz="1000" kern="0">
                          <a:effectLst/>
                        </a:rPr>
                        <a:t>（</a:t>
                      </a:r>
                      <a:r>
                        <a:rPr lang="en-US" sz="1000" kern="0">
                          <a:effectLst/>
                        </a:rPr>
                        <a:t>3,8</a:t>
                      </a:r>
                      <a:r>
                        <a:rPr lang="zh-CN" sz="1000" kern="0">
                          <a:effectLst/>
                        </a:rPr>
                        <a:t>）</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000" kern="0" dirty="0">
                          <a:solidFill>
                            <a:srgbClr val="000000"/>
                          </a:solidFill>
                          <a:effectLst/>
                        </a:rPr>
                        <a:t>5.5</a:t>
                      </a:r>
                      <a:endParaRPr lang="zh-CN" sz="1050" kern="100" dirty="0">
                        <a:solidFill>
                          <a:srgbClr val="000000"/>
                        </a:solidFill>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286383">
                <a:tc>
                  <a:txBody>
                    <a:bodyPr/>
                    <a:lstStyle/>
                    <a:p>
                      <a:pPr algn="just">
                        <a:lnSpc>
                          <a:spcPct val="125000"/>
                        </a:lnSpc>
                        <a:spcAft>
                          <a:spcPts val="0"/>
                        </a:spcAft>
                      </a:pPr>
                      <a:r>
                        <a:rPr lang="zh-CN" sz="1000" kern="0">
                          <a:effectLst/>
                        </a:rPr>
                        <a:t>（</a:t>
                      </a:r>
                      <a:r>
                        <a:rPr lang="en-US" sz="1000" kern="0">
                          <a:effectLst/>
                        </a:rPr>
                        <a:t>8,3</a:t>
                      </a:r>
                      <a:r>
                        <a:rPr lang="zh-CN" sz="1000" kern="0">
                          <a:effectLst/>
                        </a:rPr>
                        <a:t>）</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000" kern="0" dirty="0">
                          <a:solidFill>
                            <a:srgbClr val="000000"/>
                          </a:solidFill>
                          <a:effectLst/>
                        </a:rPr>
                        <a:t>5.5</a:t>
                      </a:r>
                      <a:endParaRPr lang="zh-CN" sz="1050" kern="100" dirty="0">
                        <a:solidFill>
                          <a:srgbClr val="000000"/>
                        </a:solidFill>
                        <a:effectLst/>
                        <a:latin typeface="等线" panose="02010600030101010101" charset="-122"/>
                        <a:ea typeface="等线" panose="02010600030101010101"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0506-10</a:t>
            </a:r>
            <a:r>
              <a:rPr lang="zh-CN" altLang="en-US" dirty="0"/>
              <a:t>解答</a:t>
            </a:r>
            <a:endParaRPr lang="zh-CN" altLang="en-US" dirty="0"/>
          </a:p>
        </p:txBody>
      </p:sp>
      <p:sp>
        <p:nvSpPr>
          <p:cNvPr id="7" name="矩形 6"/>
          <p:cNvSpPr/>
          <p:nvPr/>
        </p:nvSpPr>
        <p:spPr>
          <a:xfrm>
            <a:off x="657225" y="1100435"/>
            <a:ext cx="7677150" cy="646331"/>
          </a:xfrm>
          <a:prstGeom prst="rect">
            <a:avLst/>
          </a:prstGeom>
        </p:spPr>
        <p:txBody>
          <a:bodyPr wrap="square">
            <a:spAutoFit/>
          </a:bodyPr>
          <a:lstStyle/>
          <a:p>
            <a:r>
              <a:rPr lang="zh-CN" altLang="en-US" dirty="0"/>
              <a:t>在一个</a:t>
            </a:r>
            <a:r>
              <a:rPr lang="en-US" altLang="zh-CN" dirty="0"/>
              <a:t>5</a:t>
            </a:r>
            <a:r>
              <a:rPr lang="zh-CN" altLang="en-US" dirty="0"/>
              <a:t>段流水线处理机上需要经</a:t>
            </a:r>
            <a:r>
              <a:rPr lang="en-US" altLang="zh-CN" dirty="0"/>
              <a:t>9</a:t>
            </a:r>
            <a:r>
              <a:rPr lang="zh-CN" altLang="en-US" dirty="0"/>
              <a:t>拍完成一个任务，设每拍所需要时间为△</a:t>
            </a:r>
            <a:r>
              <a:rPr lang="en-US" altLang="zh-CN" dirty="0"/>
              <a:t>t,</a:t>
            </a:r>
            <a:r>
              <a:rPr lang="zh-CN" altLang="en-US" dirty="0"/>
              <a:t>其二维预约表如表所示：</a:t>
            </a:r>
            <a:endParaRPr lang="zh-CN" altLang="en-US" dirty="0"/>
          </a:p>
        </p:txBody>
      </p:sp>
      <p:sp>
        <p:nvSpPr>
          <p:cNvPr id="8" name="Rectangle 2"/>
          <p:cNvSpPr>
            <a:spLocks noChangeArrowheads="1"/>
          </p:cNvSpPr>
          <p:nvPr/>
        </p:nvSpPr>
        <p:spPr bwMode="auto">
          <a:xfrm>
            <a:off x="1438275" y="1876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1571624" y="1876425"/>
          <a:ext cx="4829175" cy="2100517"/>
        </p:xfrm>
        <a:graphic>
          <a:graphicData uri="http://schemas.openxmlformats.org/presentationml/2006/ole">
            <mc:AlternateContent xmlns:mc="http://schemas.openxmlformats.org/markup-compatibility/2006">
              <mc:Choice xmlns:v="urn:schemas-microsoft-com:vml" Requires="v">
                <p:oleObj spid="_x0000_s6153" name="" r:id="rId1" imgW="4105910" imgH="2016760" progId="Visio.Drawing.11">
                  <p:embed/>
                </p:oleObj>
              </mc:Choice>
              <mc:Fallback>
                <p:oleObj name="" r:id="rId1" imgW="4105910" imgH="2016760" progId="Visio.Drawing.11">
                  <p:embed/>
                  <p:pic>
                    <p:nvPicPr>
                      <p:cNvPr id="0" name="对象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4" y="1876425"/>
                        <a:ext cx="4829175" cy="2100517"/>
                      </a:xfrm>
                      <a:prstGeom prst="rect">
                        <a:avLst/>
                      </a:prstGeom>
                      <a:noFill/>
                    </p:spPr>
                  </p:pic>
                </p:oleObj>
              </mc:Fallback>
            </mc:AlternateContent>
          </a:graphicData>
        </a:graphic>
      </p:graphicFrame>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247650" y="4125764"/>
            <a:ext cx="7677150" cy="923330"/>
          </a:xfrm>
          <a:prstGeom prst="rect">
            <a:avLst/>
          </a:prstGeom>
        </p:spPr>
        <p:txBody>
          <a:bodyPr wrap="square">
            <a:spAutoFit/>
          </a:bodyPr>
          <a:lstStyle/>
          <a:p>
            <a:r>
              <a:rPr lang="en-US" altLang="zh-CN" dirty="0">
                <a:solidFill>
                  <a:srgbClr val="CC0000"/>
                </a:solidFill>
              </a:rPr>
              <a:t>(6)</a:t>
            </a:r>
            <a:r>
              <a:rPr lang="zh-CN" altLang="en-US" dirty="0">
                <a:solidFill>
                  <a:srgbClr val="CC0000"/>
                </a:solidFill>
              </a:rPr>
              <a:t>写出最佳调度方案。</a:t>
            </a:r>
            <a:endParaRPr lang="en-US" altLang="zh-CN" dirty="0">
              <a:solidFill>
                <a:srgbClr val="CC0000"/>
              </a:solidFill>
            </a:endParaRPr>
          </a:p>
          <a:p>
            <a:r>
              <a:rPr lang="en-US" altLang="zh-CN" dirty="0"/>
              <a:t>            </a:t>
            </a:r>
            <a:r>
              <a:rPr lang="en-US" altLang="zh-CN" dirty="0">
                <a:solidFill>
                  <a:srgbClr val="CC0000"/>
                </a:solidFill>
              </a:rPr>
              <a:t>   </a:t>
            </a:r>
            <a:r>
              <a:rPr lang="zh-CN" altLang="zh-CN" dirty="0">
                <a:solidFill>
                  <a:srgbClr val="CC0000"/>
                </a:solidFill>
              </a:rPr>
              <a:t>最佳调度方案：（</a:t>
            </a:r>
            <a:r>
              <a:rPr lang="en-US" altLang="zh-CN" dirty="0">
                <a:solidFill>
                  <a:srgbClr val="CC0000"/>
                </a:solidFill>
              </a:rPr>
              <a:t>3,7</a:t>
            </a:r>
            <a:r>
              <a:rPr lang="zh-CN" altLang="zh-CN" dirty="0">
                <a:solidFill>
                  <a:srgbClr val="CC0000"/>
                </a:solidFill>
              </a:rPr>
              <a:t>）</a:t>
            </a:r>
            <a:endParaRPr lang="zh-CN" altLang="en-US" dirty="0">
              <a:solidFill>
                <a:srgbClr val="CC0000"/>
              </a:solidFill>
            </a:endParaRPr>
          </a:p>
          <a:p>
            <a:endParaRPr lang="en-US" altLang="zh-CN" dirty="0">
              <a:solidFill>
                <a:srgbClr val="FF0000"/>
              </a:solidFill>
            </a:endParaRPr>
          </a:p>
        </p:txBody>
      </p:sp>
      <p:sp>
        <p:nvSpPr>
          <p:cNvPr id="10" name="矩形 9"/>
          <p:cNvSpPr/>
          <p:nvPr/>
        </p:nvSpPr>
        <p:spPr>
          <a:xfrm>
            <a:off x="247649" y="5410864"/>
            <a:ext cx="8372475" cy="923330"/>
          </a:xfrm>
          <a:prstGeom prst="rect">
            <a:avLst/>
          </a:prstGeom>
        </p:spPr>
        <p:txBody>
          <a:bodyPr wrap="square">
            <a:spAutoFit/>
          </a:bodyPr>
          <a:lstStyle/>
          <a:p>
            <a:r>
              <a:rPr lang="en-US" altLang="zh-CN" dirty="0">
                <a:solidFill>
                  <a:srgbClr val="CC0000"/>
                </a:solidFill>
              </a:rPr>
              <a:t>(7)</a:t>
            </a:r>
            <a:r>
              <a:rPr lang="zh-CN" altLang="en-US" dirty="0"/>
              <a:t>如果要求调度器设计过程中以尽量规整为主，那么哪种调度方案最合理？</a:t>
            </a:r>
            <a:endParaRPr lang="zh-CN" altLang="en-US" dirty="0"/>
          </a:p>
          <a:p>
            <a:r>
              <a:rPr lang="en-US" altLang="zh-CN" dirty="0"/>
              <a:t>            </a:t>
            </a:r>
            <a:r>
              <a:rPr lang="en-US" altLang="zh-CN" dirty="0">
                <a:solidFill>
                  <a:srgbClr val="CC0000"/>
                </a:solidFill>
              </a:rPr>
              <a:t>   </a:t>
            </a:r>
            <a:r>
              <a:rPr lang="zh-CN" altLang="zh-CN" dirty="0">
                <a:solidFill>
                  <a:srgbClr val="CC0000"/>
                </a:solidFill>
              </a:rPr>
              <a:t>最</a:t>
            </a:r>
            <a:r>
              <a:rPr lang="zh-CN" altLang="en-US" dirty="0">
                <a:solidFill>
                  <a:srgbClr val="CC0000"/>
                </a:solidFill>
              </a:rPr>
              <a:t>合理</a:t>
            </a:r>
            <a:r>
              <a:rPr lang="zh-CN" altLang="zh-CN" dirty="0">
                <a:solidFill>
                  <a:srgbClr val="CC0000"/>
                </a:solidFill>
              </a:rPr>
              <a:t>方案：（</a:t>
            </a:r>
            <a:r>
              <a:rPr lang="en-US" altLang="zh-CN" dirty="0">
                <a:solidFill>
                  <a:srgbClr val="CC0000"/>
                </a:solidFill>
              </a:rPr>
              <a:t>7</a:t>
            </a:r>
            <a:r>
              <a:rPr lang="zh-CN" altLang="zh-CN" dirty="0">
                <a:solidFill>
                  <a:srgbClr val="CC0000"/>
                </a:solidFill>
              </a:rPr>
              <a:t>）</a:t>
            </a:r>
            <a:endParaRPr lang="zh-CN" altLang="en-US" dirty="0">
              <a:solidFill>
                <a:srgbClr val="CC0000"/>
              </a:solidFill>
            </a:endParaRPr>
          </a:p>
          <a:p>
            <a:endParaRPr lang="en-US" altLang="zh-CN"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a:t>【0429-03 </a:t>
            </a:r>
            <a:r>
              <a:rPr lang="zh-CN" altLang="en-US" dirty="0"/>
              <a:t>问题</a:t>
            </a:r>
            <a:r>
              <a:rPr lang="en-US" altLang="zh-CN" dirty="0"/>
              <a:t>】</a:t>
            </a:r>
            <a:endParaRPr lang="zh-CN" altLang="en-US" dirty="0"/>
          </a:p>
        </p:txBody>
      </p:sp>
      <p:sp>
        <p:nvSpPr>
          <p:cNvPr id="3" name="内容占位符 2"/>
          <p:cNvSpPr>
            <a:spLocks noGrp="1"/>
          </p:cNvSpPr>
          <p:nvPr>
            <p:ph idx="1"/>
          </p:nvPr>
        </p:nvSpPr>
        <p:spPr>
          <a:xfrm>
            <a:off x="469900" y="1022350"/>
            <a:ext cx="8674100" cy="5491163"/>
          </a:xfrm>
        </p:spPr>
        <p:txBody>
          <a:bodyPr/>
          <a:lstStyle/>
          <a:p>
            <a:pPr>
              <a:defRPr/>
            </a:pPr>
            <a:r>
              <a:rPr lang="zh-CN" altLang="zh-CN" sz="2000" dirty="0"/>
              <a:t>浮点数系统使用阶基</a:t>
            </a:r>
            <a:r>
              <a:rPr lang="en-US" altLang="zh-CN" sz="2000" dirty="0" err="1"/>
              <a:t>r</a:t>
            </a:r>
            <a:r>
              <a:rPr lang="en-US" altLang="zh-CN" sz="2000" baseline="-25000" dirty="0" err="1"/>
              <a:t>p</a:t>
            </a:r>
            <a:r>
              <a:rPr lang="en-US" altLang="zh-CN" sz="2000" dirty="0"/>
              <a:t>=2</a:t>
            </a:r>
            <a:r>
              <a:rPr lang="zh-CN" altLang="zh-CN" sz="2000" dirty="0"/>
              <a:t>，阶值位数</a:t>
            </a:r>
            <a:r>
              <a:rPr lang="en-US" altLang="zh-CN" sz="2000" dirty="0"/>
              <a:t>p=2</a:t>
            </a:r>
            <a:r>
              <a:rPr lang="zh-CN" altLang="zh-CN" sz="2000" dirty="0"/>
              <a:t>，尾数基值</a:t>
            </a:r>
            <a:r>
              <a:rPr lang="en-US" altLang="zh-CN" sz="2000" dirty="0" err="1"/>
              <a:t>r</a:t>
            </a:r>
            <a:r>
              <a:rPr lang="en-US" altLang="zh-CN" sz="2000" baseline="-25000" dirty="0" err="1"/>
              <a:t>m</a:t>
            </a:r>
            <a:r>
              <a:rPr lang="en-US" altLang="zh-CN" sz="2000" dirty="0"/>
              <a:t>=10</a:t>
            </a:r>
            <a:r>
              <a:rPr lang="zh-CN" altLang="zh-CN" sz="2000" dirty="0"/>
              <a:t>，以</a:t>
            </a:r>
            <a:r>
              <a:rPr lang="en-US" altLang="zh-CN" sz="2000" dirty="0" err="1"/>
              <a:t>r</a:t>
            </a:r>
            <a:r>
              <a:rPr lang="en-US" altLang="zh-CN" sz="2000" baseline="-25000" dirty="0" err="1"/>
              <a:t>m</a:t>
            </a:r>
            <a:r>
              <a:rPr lang="zh-CN" altLang="zh-CN" sz="2000" dirty="0"/>
              <a:t>为基的尾数位数</a:t>
            </a:r>
            <a:r>
              <a:rPr lang="en-US" altLang="zh-CN" sz="2000" dirty="0"/>
              <a:t>m’=1</a:t>
            </a:r>
            <a:r>
              <a:rPr lang="zh-CN" altLang="zh-CN" sz="2000" dirty="0"/>
              <a:t>。</a:t>
            </a:r>
            <a:endParaRPr lang="zh-CN" altLang="zh-CN" sz="2000" dirty="0"/>
          </a:p>
          <a:p>
            <a:pPr marL="0" indent="0">
              <a:buFont typeface="Wingdings" panose="05000000000000000000" pitchFamily="2" charset="2"/>
              <a:buNone/>
              <a:defRPr/>
            </a:pPr>
            <a:r>
              <a:rPr lang="zh-CN" altLang="en-US" sz="2000" dirty="0"/>
              <a:t>（</a:t>
            </a:r>
            <a:r>
              <a:rPr lang="en-US" altLang="zh-CN" sz="2000" dirty="0"/>
              <a:t>2</a:t>
            </a:r>
            <a:r>
              <a:rPr lang="zh-CN" altLang="en-US" sz="2000" dirty="0"/>
              <a:t>）</a:t>
            </a:r>
            <a:r>
              <a:rPr lang="zh-CN" altLang="zh-CN" sz="2000" dirty="0"/>
              <a:t>对于</a:t>
            </a:r>
            <a:r>
              <a:rPr lang="en-US" altLang="zh-CN" sz="2000" dirty="0" err="1"/>
              <a:t>r</a:t>
            </a:r>
            <a:r>
              <a:rPr lang="en-US" altLang="zh-CN" sz="2000" baseline="-25000" dirty="0" err="1"/>
              <a:t>p</a:t>
            </a:r>
            <a:r>
              <a:rPr lang="en-US" altLang="zh-CN" sz="2000" dirty="0"/>
              <a:t>=2</a:t>
            </a:r>
            <a:r>
              <a:rPr lang="zh-CN" altLang="zh-CN" sz="2000" dirty="0"/>
              <a:t>，</a:t>
            </a:r>
            <a:r>
              <a:rPr lang="en-US" altLang="zh-CN" sz="2000" dirty="0"/>
              <a:t>p=2</a:t>
            </a:r>
            <a:r>
              <a:rPr lang="zh-CN" altLang="zh-CN" sz="2000" dirty="0"/>
              <a:t>，</a:t>
            </a:r>
            <a:r>
              <a:rPr lang="en-US" altLang="zh-CN" sz="2000" dirty="0" err="1"/>
              <a:t>r</a:t>
            </a:r>
            <a:r>
              <a:rPr lang="en-US" altLang="zh-CN" sz="2000" baseline="-25000" dirty="0" err="1"/>
              <a:t>m</a:t>
            </a:r>
            <a:r>
              <a:rPr lang="en-US" altLang="zh-CN" sz="2000" dirty="0"/>
              <a:t>=4</a:t>
            </a:r>
            <a:r>
              <a:rPr lang="zh-CN" altLang="zh-CN" sz="2000" dirty="0"/>
              <a:t>，</a:t>
            </a:r>
            <a:r>
              <a:rPr lang="en-US" altLang="zh-CN" sz="2000" dirty="0"/>
              <a:t>m’=2</a:t>
            </a:r>
            <a:r>
              <a:rPr lang="zh-CN" altLang="zh-CN" sz="2000" dirty="0"/>
              <a:t>，重复以上计算。</a:t>
            </a:r>
            <a:endParaRPr lang="zh-CN" altLang="zh-CN" sz="2000" dirty="0"/>
          </a:p>
          <a:p>
            <a:pPr marL="0" indent="0">
              <a:buFont typeface="Wingdings" panose="05000000000000000000" pitchFamily="2" charset="2"/>
              <a:buNone/>
              <a:defRPr/>
            </a:pPr>
            <a:r>
              <a:rPr lang="zh-CN" altLang="zh-CN" dirty="0">
                <a:solidFill>
                  <a:srgbClr val="FF0000"/>
                </a:solidFill>
              </a:rPr>
              <a:t>【解答】</a:t>
            </a:r>
            <a:endParaRPr lang="zh-CN" altLang="zh-CN" dirty="0">
              <a:solidFill>
                <a:srgbClr val="FF0000"/>
              </a:solidFill>
            </a:endParaRPr>
          </a:p>
          <a:p>
            <a:pPr>
              <a:defRPr/>
            </a:pPr>
            <a:r>
              <a:rPr lang="zh-CN" altLang="zh-CN" sz="2400" dirty="0">
                <a:latin typeface="Times New Roman" panose="02020603050405020304" pitchFamily="18" charset="0"/>
                <a:cs typeface="Times New Roman" panose="02020603050405020304" pitchFamily="18" charset="0"/>
              </a:rPr>
              <a:t>对于</a:t>
            </a:r>
            <a:r>
              <a:rPr lang="en-US" altLang="zh-CN" sz="2400" dirty="0" err="1">
                <a:latin typeface="Times New Roman" panose="02020603050405020304" pitchFamily="18" charset="0"/>
                <a:cs typeface="Times New Roman" panose="02020603050405020304" pitchFamily="18" charset="0"/>
              </a:rPr>
              <a:t>r</a:t>
            </a:r>
            <a:r>
              <a:rPr lang="en-US" altLang="zh-CN" sz="2400" baseline="-25000" dirty="0" err="1">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p=2</a:t>
            </a:r>
            <a:r>
              <a:rPr lang="zh-CN"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r</a:t>
            </a:r>
            <a:r>
              <a:rPr lang="en-US" altLang="zh-CN" sz="2400" baseline="-25000" dirty="0" err="1">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=4</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m’=2</a:t>
            </a:r>
            <a:r>
              <a:rPr lang="zh-CN"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a:defRPr/>
            </a:pPr>
            <a:r>
              <a:rPr lang="zh-CN" altLang="zh-CN" sz="2400" dirty="0">
                <a:latin typeface="Times New Roman" panose="02020603050405020304" pitchFamily="18" charset="0"/>
                <a:cs typeface="Times New Roman" panose="02020603050405020304" pitchFamily="18" charset="0"/>
              </a:rPr>
              <a:t>最小尾数值为</a:t>
            </a:r>
            <a:r>
              <a:rPr lang="en-US" altLang="zh-CN" sz="2400" dirty="0">
                <a:latin typeface="Times New Roman" panose="02020603050405020304" pitchFamily="18" charset="0"/>
                <a:cs typeface="Times New Roman" panose="02020603050405020304" pitchFamily="18" charset="0"/>
              </a:rPr>
              <a:t> r</a:t>
            </a:r>
            <a:r>
              <a:rPr lang="en-US" altLang="zh-CN" sz="2400" baseline="-25000" dirty="0">
                <a:latin typeface="Times New Roman" panose="02020603050405020304" pitchFamily="18" charset="0"/>
                <a:cs typeface="Times New Roman" panose="02020603050405020304" pitchFamily="18" charset="0"/>
              </a:rPr>
              <a:t>m</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=4</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=0.25</a:t>
            </a:r>
            <a:endParaRPr lang="zh-CN" altLang="zh-CN" sz="2400" dirty="0">
              <a:latin typeface="Times New Roman" panose="02020603050405020304" pitchFamily="18" charset="0"/>
              <a:cs typeface="Times New Roman" panose="02020603050405020304" pitchFamily="18" charset="0"/>
            </a:endParaRPr>
          </a:p>
          <a:p>
            <a:pPr>
              <a:defRPr/>
            </a:pPr>
            <a:r>
              <a:rPr lang="zh-CN" altLang="zh-CN" sz="2400" dirty="0">
                <a:latin typeface="Times New Roman" panose="02020603050405020304" pitchFamily="18" charset="0"/>
                <a:cs typeface="Times New Roman" panose="02020603050405020304" pitchFamily="18" charset="0"/>
              </a:rPr>
              <a:t>最大尾数值为 </a:t>
            </a:r>
            <a:r>
              <a:rPr lang="en-US" altLang="zh-CN" sz="2400" dirty="0">
                <a:latin typeface="Times New Roman" panose="02020603050405020304" pitchFamily="18" charset="0"/>
                <a:cs typeface="Times New Roman" panose="02020603050405020304" pitchFamily="18" charset="0"/>
              </a:rPr>
              <a:t>1-r</a:t>
            </a:r>
            <a:r>
              <a:rPr lang="en-US" altLang="zh-CN" sz="2400" baseline="-25000" dirty="0">
                <a:latin typeface="Times New Roman" panose="02020603050405020304" pitchFamily="18" charset="0"/>
                <a:cs typeface="Times New Roman" panose="02020603050405020304" pitchFamily="18" charset="0"/>
              </a:rPr>
              <a:t>m</a:t>
            </a:r>
            <a:r>
              <a:rPr lang="en-US" altLang="zh-CN" sz="2400" baseline="30000" dirty="0">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=1-4</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=15/16</a:t>
            </a:r>
            <a:endParaRPr lang="zh-CN" altLang="zh-CN" sz="2400" dirty="0">
              <a:latin typeface="Times New Roman" panose="02020603050405020304" pitchFamily="18" charset="0"/>
              <a:cs typeface="Times New Roman" panose="02020603050405020304" pitchFamily="18" charset="0"/>
            </a:endParaRPr>
          </a:p>
          <a:p>
            <a:pPr>
              <a:defRPr/>
            </a:pPr>
            <a:r>
              <a:rPr lang="zh-CN" altLang="zh-CN" sz="2400" dirty="0">
                <a:latin typeface="Times New Roman" panose="02020603050405020304" pitchFamily="18" charset="0"/>
                <a:cs typeface="Times New Roman" panose="02020603050405020304" pitchFamily="18" charset="0"/>
              </a:rPr>
              <a:t>最大阶值为 </a:t>
            </a:r>
            <a:r>
              <a:rPr lang="en-US" altLang="zh-CN" sz="2400" dirty="0">
                <a:latin typeface="Times New Roman" panose="02020603050405020304" pitchFamily="18" charset="0"/>
                <a:cs typeface="Times New Roman" panose="02020603050405020304" pitchFamily="18" charset="0"/>
              </a:rPr>
              <a:t>  2</a:t>
            </a:r>
            <a:r>
              <a:rPr lang="en-US" altLang="zh-CN" sz="2400" baseline="30000"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-1=2</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-1=3</a:t>
            </a:r>
            <a:endParaRPr lang="zh-CN" altLang="zh-CN" sz="2400" dirty="0">
              <a:latin typeface="Times New Roman" panose="02020603050405020304" pitchFamily="18" charset="0"/>
              <a:cs typeface="Times New Roman" panose="02020603050405020304" pitchFamily="18" charset="0"/>
            </a:endParaRPr>
          </a:p>
          <a:p>
            <a:pPr>
              <a:defRPr/>
            </a:pPr>
            <a:r>
              <a:rPr lang="zh-CN" altLang="zh-CN" sz="2400" dirty="0">
                <a:latin typeface="Times New Roman" panose="02020603050405020304" pitchFamily="18" charset="0"/>
                <a:cs typeface="Times New Roman" panose="02020603050405020304" pitchFamily="18" charset="0"/>
              </a:rPr>
              <a:t>可表示的最小值为  </a:t>
            </a:r>
            <a:r>
              <a:rPr lang="en-US" altLang="zh-CN" sz="2400"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m</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=4</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=0.25</a:t>
            </a:r>
            <a:endParaRPr lang="zh-CN" altLang="zh-CN" sz="2400" dirty="0">
              <a:latin typeface="Times New Roman" panose="02020603050405020304" pitchFamily="18" charset="0"/>
              <a:cs typeface="Times New Roman" panose="02020603050405020304" pitchFamily="18" charset="0"/>
            </a:endParaRPr>
          </a:p>
          <a:p>
            <a:pPr>
              <a:defRPr/>
            </a:pPr>
            <a:r>
              <a:rPr lang="zh-CN" altLang="zh-CN" sz="2400" dirty="0">
                <a:latin typeface="Times New Roman" panose="02020603050405020304" pitchFamily="18" charset="0"/>
                <a:cs typeface="Times New Roman" panose="02020603050405020304" pitchFamily="18" charset="0"/>
              </a:rPr>
              <a:t>可表示的最大值为  </a:t>
            </a:r>
            <a:r>
              <a:rPr lang="en-US" altLang="zh-CN" sz="2400"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m</a:t>
            </a:r>
            <a:r>
              <a:rPr lang="en-US" altLang="zh-CN" sz="2400" baseline="30000" dirty="0">
                <a:latin typeface="Times New Roman" panose="02020603050405020304" pitchFamily="18" charset="0"/>
                <a:cs typeface="Times New Roman" panose="02020603050405020304" pitchFamily="18" charset="0"/>
              </a:rPr>
              <a:t>2p-1</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1-r</a:t>
            </a:r>
            <a:r>
              <a:rPr lang="en-US" altLang="zh-CN" sz="2400" baseline="-25000" dirty="0">
                <a:latin typeface="Times New Roman" panose="02020603050405020304" pitchFamily="18" charset="0"/>
                <a:cs typeface="Times New Roman" panose="02020603050405020304" pitchFamily="18" charset="0"/>
              </a:rPr>
              <a:t>m</a:t>
            </a:r>
            <a:r>
              <a:rPr lang="en-US" altLang="zh-CN" sz="2400" baseline="30000" dirty="0">
                <a:latin typeface="Times New Roman" panose="02020603050405020304" pitchFamily="18" charset="0"/>
                <a:cs typeface="Times New Roman" panose="02020603050405020304" pitchFamily="18" charset="0"/>
              </a:rPr>
              <a:t>-m’</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=4</a:t>
            </a:r>
            <a:r>
              <a:rPr lang="en-US" altLang="zh-CN" sz="2400" baseline="30000" dirty="0">
                <a:latin typeface="Times New Roman" panose="02020603050405020304" pitchFamily="18" charset="0"/>
                <a:cs typeface="Times New Roman" panose="02020603050405020304" pitchFamily="18" charset="0"/>
              </a:rPr>
              <a:t>4-1</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1-4</a:t>
            </a:r>
            <a:r>
              <a:rPr lang="en-US" altLang="zh-CN" sz="2400" baseline="300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=64*15/16=60</a:t>
            </a:r>
            <a:endParaRPr lang="zh-CN" altLang="zh-CN" sz="2400" dirty="0">
              <a:latin typeface="Times New Roman" panose="02020603050405020304" pitchFamily="18" charset="0"/>
              <a:cs typeface="Times New Roman" panose="02020603050405020304" pitchFamily="18" charset="0"/>
            </a:endParaRPr>
          </a:p>
          <a:p>
            <a:pPr>
              <a:defRPr/>
            </a:pPr>
            <a:r>
              <a:rPr lang="zh-CN" altLang="zh-CN" sz="2400" dirty="0">
                <a:latin typeface="Times New Roman" panose="02020603050405020304" pitchFamily="18" charset="0"/>
                <a:cs typeface="Times New Roman" panose="02020603050405020304" pitchFamily="18" charset="0"/>
              </a:rPr>
              <a:t>可表示数的个数为 </a:t>
            </a:r>
            <a:r>
              <a:rPr lang="en-US" altLang="zh-CN" sz="2400" dirty="0">
                <a:latin typeface="Times New Roman" panose="02020603050405020304" pitchFamily="18" charset="0"/>
                <a:cs typeface="Times New Roman" panose="02020603050405020304" pitchFamily="18" charset="0"/>
              </a:rPr>
              <a:t> 2</a:t>
            </a:r>
            <a:r>
              <a:rPr lang="en-US" altLang="zh-CN" sz="2400" baseline="30000"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r</a:t>
            </a:r>
            <a:r>
              <a:rPr lang="en-US" altLang="zh-CN" sz="2400" baseline="-25000" dirty="0" err="1">
                <a:latin typeface="Times New Roman" panose="02020603050405020304" pitchFamily="18" charset="0"/>
                <a:cs typeface="Times New Roman" panose="02020603050405020304" pitchFamily="18" charset="0"/>
              </a:rPr>
              <a:t>m</a:t>
            </a:r>
            <a:r>
              <a:rPr lang="en-US" altLang="zh-CN" sz="2400" baseline="30000" dirty="0" err="1">
                <a:latin typeface="Times New Roman" panose="02020603050405020304" pitchFamily="18" charset="0"/>
                <a:cs typeface="Times New Roman" panose="02020603050405020304" pitchFamily="18" charset="0"/>
              </a:rPr>
              <a:t>m</a:t>
            </a:r>
            <a:r>
              <a:rPr lang="en-US" altLang="zh-CN" sz="2400" baseline="300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1-1/</a:t>
            </a:r>
            <a:r>
              <a:rPr lang="en-US" altLang="zh-CN" sz="2400" dirty="0" err="1">
                <a:latin typeface="Times New Roman" panose="02020603050405020304" pitchFamily="18" charset="0"/>
                <a:cs typeface="Times New Roman" panose="02020603050405020304" pitchFamily="18" charset="0"/>
              </a:rPr>
              <a:t>r</a:t>
            </a:r>
            <a:r>
              <a:rPr lang="en-US" altLang="zh-CN" sz="2400" baseline="-25000" dirty="0" err="1">
                <a:latin typeface="Times New Roman" panose="02020603050405020304" pitchFamily="18" charset="0"/>
                <a:cs typeface="Times New Roman" panose="02020603050405020304" pitchFamily="18" charset="0"/>
              </a:rPr>
              <a:t>m</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*4</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1-1/4</a:t>
            </a:r>
            <a:r>
              <a:rPr lang="zh-CN"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=4*16*3/4=48</a:t>
            </a: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0506-10</a:t>
            </a:r>
            <a:r>
              <a:rPr lang="zh-CN" altLang="en-US" dirty="0"/>
              <a:t>解答</a:t>
            </a:r>
            <a:endParaRPr lang="zh-CN" altLang="en-US" dirty="0"/>
          </a:p>
        </p:txBody>
      </p:sp>
      <p:sp>
        <p:nvSpPr>
          <p:cNvPr id="7" name="矩形 6"/>
          <p:cNvSpPr/>
          <p:nvPr/>
        </p:nvSpPr>
        <p:spPr>
          <a:xfrm>
            <a:off x="657225" y="1100435"/>
            <a:ext cx="7677150" cy="646331"/>
          </a:xfrm>
          <a:prstGeom prst="rect">
            <a:avLst/>
          </a:prstGeom>
        </p:spPr>
        <p:txBody>
          <a:bodyPr wrap="square">
            <a:spAutoFit/>
          </a:bodyPr>
          <a:lstStyle/>
          <a:p>
            <a:r>
              <a:rPr lang="zh-CN" altLang="en-US" dirty="0"/>
              <a:t>在一个</a:t>
            </a:r>
            <a:r>
              <a:rPr lang="en-US" altLang="zh-CN" dirty="0"/>
              <a:t>5</a:t>
            </a:r>
            <a:r>
              <a:rPr lang="zh-CN" altLang="en-US" dirty="0"/>
              <a:t>段流水线处理机上需要经</a:t>
            </a:r>
            <a:r>
              <a:rPr lang="en-US" altLang="zh-CN" dirty="0"/>
              <a:t>9</a:t>
            </a:r>
            <a:r>
              <a:rPr lang="zh-CN" altLang="en-US" dirty="0"/>
              <a:t>拍完成一个任务，设每拍所需要时间为△</a:t>
            </a:r>
            <a:r>
              <a:rPr lang="en-US" altLang="zh-CN" dirty="0"/>
              <a:t>t,</a:t>
            </a:r>
            <a:r>
              <a:rPr lang="zh-CN" altLang="en-US" dirty="0"/>
              <a:t>其二维预约表如表所示：</a:t>
            </a:r>
            <a:endParaRPr lang="zh-CN" altLang="en-US" dirty="0"/>
          </a:p>
        </p:txBody>
      </p:sp>
      <p:sp>
        <p:nvSpPr>
          <p:cNvPr id="8" name="Rectangle 2"/>
          <p:cNvSpPr>
            <a:spLocks noChangeArrowheads="1"/>
          </p:cNvSpPr>
          <p:nvPr/>
        </p:nvSpPr>
        <p:spPr bwMode="auto">
          <a:xfrm>
            <a:off x="1438275" y="1876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1571624" y="1876425"/>
          <a:ext cx="4829175" cy="2100517"/>
        </p:xfrm>
        <a:graphic>
          <a:graphicData uri="http://schemas.openxmlformats.org/presentationml/2006/ole">
            <mc:AlternateContent xmlns:mc="http://schemas.openxmlformats.org/markup-compatibility/2006">
              <mc:Choice xmlns:v="urn:schemas-microsoft-com:vml" Requires="v">
                <p:oleObj spid="_x0000_s7183" name="" r:id="rId1" imgW="4105910" imgH="2016760" progId="Visio.Drawing.11">
                  <p:embed/>
                </p:oleObj>
              </mc:Choice>
              <mc:Fallback>
                <p:oleObj name="" r:id="rId1" imgW="4105910" imgH="2016760" progId="Visio.Drawing.11">
                  <p:embed/>
                  <p:pic>
                    <p:nvPicPr>
                      <p:cNvPr id="0" name="对象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4" y="1876425"/>
                        <a:ext cx="4829175" cy="2100517"/>
                      </a:xfrm>
                      <a:prstGeom prst="rect">
                        <a:avLst/>
                      </a:prstGeom>
                      <a:noFill/>
                    </p:spPr>
                  </p:pic>
                </p:oleObj>
              </mc:Fallback>
            </mc:AlternateContent>
          </a:graphicData>
        </a:graphic>
      </p:graphicFrame>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247650" y="3976942"/>
            <a:ext cx="7677150" cy="923330"/>
          </a:xfrm>
          <a:prstGeom prst="rect">
            <a:avLst/>
          </a:prstGeom>
        </p:spPr>
        <p:txBody>
          <a:bodyPr wrap="square">
            <a:spAutoFit/>
          </a:bodyPr>
          <a:lstStyle/>
          <a:p>
            <a:r>
              <a:rPr lang="en-US" altLang="zh-CN" dirty="0">
                <a:solidFill>
                  <a:srgbClr val="CC0000"/>
                </a:solidFill>
              </a:rPr>
              <a:t>(8)</a:t>
            </a:r>
            <a:r>
              <a:rPr lang="zh-CN" altLang="en-US" dirty="0">
                <a:solidFill>
                  <a:srgbClr val="CC0000"/>
                </a:solidFill>
              </a:rPr>
              <a:t>现在需要连续流入</a:t>
            </a:r>
            <a:r>
              <a:rPr lang="en-US" altLang="zh-CN" dirty="0">
                <a:solidFill>
                  <a:srgbClr val="CC0000"/>
                </a:solidFill>
              </a:rPr>
              <a:t>4</a:t>
            </a:r>
            <a:r>
              <a:rPr lang="zh-CN" altLang="en-US" dirty="0">
                <a:solidFill>
                  <a:srgbClr val="CC0000"/>
                </a:solidFill>
              </a:rPr>
              <a:t>条待处理的指令，要求处理完</a:t>
            </a:r>
            <a:r>
              <a:rPr lang="en-US" altLang="zh-CN" dirty="0">
                <a:solidFill>
                  <a:srgbClr val="CC0000"/>
                </a:solidFill>
              </a:rPr>
              <a:t>4</a:t>
            </a:r>
            <a:r>
              <a:rPr lang="zh-CN" altLang="en-US" dirty="0">
                <a:solidFill>
                  <a:srgbClr val="CC0000"/>
                </a:solidFill>
              </a:rPr>
              <a:t>条指令的总时长最短，请画出你选择的调度方案所对应的流水线的时空图。</a:t>
            </a:r>
            <a:endParaRPr lang="zh-CN" altLang="en-US" dirty="0">
              <a:solidFill>
                <a:srgbClr val="CC0000"/>
              </a:solidFill>
            </a:endParaRPr>
          </a:p>
          <a:p>
            <a:endParaRPr lang="en-US" altLang="zh-CN" dirty="0">
              <a:solidFill>
                <a:srgbClr val="FF0000"/>
              </a:solidFill>
            </a:endParaRPr>
          </a:p>
        </p:txBody>
      </p:sp>
      <p:sp>
        <p:nvSpPr>
          <p:cNvPr id="4" name="Rectangle 2"/>
          <p:cNvSpPr>
            <a:spLocks noChangeArrowheads="1"/>
          </p:cNvSpPr>
          <p:nvPr/>
        </p:nvSpPr>
        <p:spPr bwMode="auto">
          <a:xfrm>
            <a:off x="1571623" y="4752708"/>
            <a:ext cx="1088292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819402" y="4609833"/>
          <a:ext cx="7506885" cy="2181488"/>
        </p:xfrm>
        <a:graphic>
          <a:graphicData uri="http://schemas.openxmlformats.org/presentationml/2006/ole">
            <mc:AlternateContent xmlns:mc="http://schemas.openxmlformats.org/markup-compatibility/2006">
              <mc:Choice xmlns:v="urn:schemas-microsoft-com:vml" Requires="v">
                <p:oleObj spid="_x0000_s7184" name="" r:id="rId3" imgW="5314950" imgH="1494155" progId="Visio.Drawing.11">
                  <p:embed/>
                </p:oleObj>
              </mc:Choice>
              <mc:Fallback>
                <p:oleObj name="" r:id="rId3" imgW="5314950" imgH="149415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402" y="4609833"/>
                        <a:ext cx="7506885" cy="2181488"/>
                      </a:xfrm>
                      <a:prstGeom prst="rect">
                        <a:avLst/>
                      </a:prstGeom>
                      <a:noFill/>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0506-10</a:t>
            </a:r>
            <a:r>
              <a:rPr lang="zh-CN" altLang="en-US" dirty="0"/>
              <a:t>解答</a:t>
            </a:r>
            <a:endParaRPr lang="zh-CN" altLang="en-US" dirty="0"/>
          </a:p>
        </p:txBody>
      </p:sp>
      <p:sp>
        <p:nvSpPr>
          <p:cNvPr id="7" name="矩形 6"/>
          <p:cNvSpPr/>
          <p:nvPr/>
        </p:nvSpPr>
        <p:spPr>
          <a:xfrm>
            <a:off x="657225" y="1100435"/>
            <a:ext cx="7677150" cy="646331"/>
          </a:xfrm>
          <a:prstGeom prst="rect">
            <a:avLst/>
          </a:prstGeom>
        </p:spPr>
        <p:txBody>
          <a:bodyPr wrap="square">
            <a:spAutoFit/>
          </a:bodyPr>
          <a:lstStyle/>
          <a:p>
            <a:r>
              <a:rPr lang="zh-CN" altLang="en-US" dirty="0"/>
              <a:t>在一个</a:t>
            </a:r>
            <a:r>
              <a:rPr lang="en-US" altLang="zh-CN" dirty="0"/>
              <a:t>5</a:t>
            </a:r>
            <a:r>
              <a:rPr lang="zh-CN" altLang="en-US" dirty="0"/>
              <a:t>段流水线处理机上需要经</a:t>
            </a:r>
            <a:r>
              <a:rPr lang="en-US" altLang="zh-CN" dirty="0"/>
              <a:t>9</a:t>
            </a:r>
            <a:r>
              <a:rPr lang="zh-CN" altLang="en-US" dirty="0"/>
              <a:t>拍完成一个任务，设每拍所需要时间为△</a:t>
            </a:r>
            <a:r>
              <a:rPr lang="en-US" altLang="zh-CN" dirty="0"/>
              <a:t>t,</a:t>
            </a:r>
            <a:r>
              <a:rPr lang="zh-CN" altLang="en-US" dirty="0"/>
              <a:t>其二维预约表如表所示：</a:t>
            </a:r>
            <a:endParaRPr lang="zh-CN" altLang="en-US" dirty="0"/>
          </a:p>
        </p:txBody>
      </p:sp>
      <p:sp>
        <p:nvSpPr>
          <p:cNvPr id="8" name="Rectangle 2"/>
          <p:cNvSpPr>
            <a:spLocks noChangeArrowheads="1"/>
          </p:cNvSpPr>
          <p:nvPr/>
        </p:nvSpPr>
        <p:spPr bwMode="auto">
          <a:xfrm>
            <a:off x="1438275" y="1876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1571624" y="1876425"/>
          <a:ext cx="4829175" cy="2100517"/>
        </p:xfrm>
        <a:graphic>
          <a:graphicData uri="http://schemas.openxmlformats.org/presentationml/2006/ole">
            <mc:AlternateContent xmlns:mc="http://schemas.openxmlformats.org/markup-compatibility/2006">
              <mc:Choice xmlns:v="urn:schemas-microsoft-com:vml" Requires="v">
                <p:oleObj spid="_x0000_s8199" name="" r:id="rId1" imgW="4105910" imgH="2016760" progId="Visio.Drawing.11">
                  <p:embed/>
                </p:oleObj>
              </mc:Choice>
              <mc:Fallback>
                <p:oleObj name="" r:id="rId1" imgW="4105910" imgH="2016760" progId="Visio.Drawing.11">
                  <p:embed/>
                  <p:pic>
                    <p:nvPicPr>
                      <p:cNvPr id="0" name="对象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4" y="1876425"/>
                        <a:ext cx="4829175" cy="2100517"/>
                      </a:xfrm>
                      <a:prstGeom prst="rect">
                        <a:avLst/>
                      </a:prstGeom>
                      <a:noFill/>
                    </p:spPr>
                  </p:pic>
                </p:oleObj>
              </mc:Fallback>
            </mc:AlternateContent>
          </a:graphicData>
        </a:graphic>
      </p:graphicFrame>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247650" y="4125764"/>
            <a:ext cx="7677150" cy="1200329"/>
          </a:xfrm>
          <a:prstGeom prst="rect">
            <a:avLst/>
          </a:prstGeom>
        </p:spPr>
        <p:txBody>
          <a:bodyPr wrap="square">
            <a:spAutoFit/>
          </a:bodyPr>
          <a:lstStyle/>
          <a:p>
            <a:r>
              <a:rPr lang="en-US" altLang="zh-CN" dirty="0">
                <a:solidFill>
                  <a:srgbClr val="CC0000"/>
                </a:solidFill>
              </a:rPr>
              <a:t>(9)</a:t>
            </a:r>
            <a:r>
              <a:rPr lang="zh-CN" altLang="en-US" dirty="0">
                <a:solidFill>
                  <a:srgbClr val="CC0000"/>
                </a:solidFill>
              </a:rPr>
              <a:t>求此时流水线的</a:t>
            </a:r>
            <a:r>
              <a:rPr lang="en-US" altLang="zh-CN" dirty="0">
                <a:solidFill>
                  <a:srgbClr val="CC0000"/>
                </a:solidFill>
              </a:rPr>
              <a:t>TP</a:t>
            </a:r>
            <a:r>
              <a:rPr lang="zh-CN" altLang="en-US" dirty="0">
                <a:solidFill>
                  <a:srgbClr val="CC0000"/>
                </a:solidFill>
              </a:rPr>
              <a:t>、 </a:t>
            </a:r>
            <a:r>
              <a:rPr lang="en-US" altLang="zh-CN" dirty="0">
                <a:solidFill>
                  <a:srgbClr val="CC0000"/>
                </a:solidFill>
              </a:rPr>
              <a:t>SP</a:t>
            </a:r>
            <a:r>
              <a:rPr lang="zh-CN" altLang="en-US" dirty="0">
                <a:solidFill>
                  <a:srgbClr val="CC0000"/>
                </a:solidFill>
              </a:rPr>
              <a:t>和效率：</a:t>
            </a:r>
            <a:endParaRPr lang="en-US" altLang="zh-CN" dirty="0">
              <a:solidFill>
                <a:srgbClr val="CC0000"/>
              </a:solidFill>
            </a:endParaRPr>
          </a:p>
          <a:p>
            <a:r>
              <a:rPr lang="en-US" altLang="zh-CN" b="1" dirty="0">
                <a:solidFill>
                  <a:srgbClr val="000000"/>
                </a:solidFill>
              </a:rPr>
              <a:t>             </a:t>
            </a:r>
            <a:r>
              <a:rPr lang="en-US" altLang="zh-CN" b="1" dirty="0" err="1">
                <a:solidFill>
                  <a:srgbClr val="000000"/>
                </a:solidFill>
              </a:rPr>
              <a:t>T</a:t>
            </a:r>
            <a:r>
              <a:rPr lang="en-US" altLang="zh-CN" b="1" baseline="-25000" dirty="0" err="1">
                <a:solidFill>
                  <a:srgbClr val="000000"/>
                </a:solidFill>
              </a:rPr>
              <a:t>p</a:t>
            </a:r>
            <a:r>
              <a:rPr lang="en-US" altLang="zh-CN" b="1" dirty="0">
                <a:solidFill>
                  <a:srgbClr val="000000"/>
                </a:solidFill>
              </a:rPr>
              <a:t>=4/(22</a:t>
            </a:r>
            <a:r>
              <a:rPr lang="zh-CN" altLang="zh-CN" b="1" dirty="0">
                <a:solidFill>
                  <a:srgbClr val="000000"/>
                </a:solidFill>
              </a:rPr>
              <a:t>△</a:t>
            </a:r>
            <a:r>
              <a:rPr lang="en-US" altLang="zh-CN" b="1" dirty="0">
                <a:solidFill>
                  <a:srgbClr val="000000"/>
                </a:solidFill>
              </a:rPr>
              <a:t>t)= 2/(11</a:t>
            </a:r>
            <a:r>
              <a:rPr lang="zh-CN" altLang="zh-CN" b="1" dirty="0">
                <a:solidFill>
                  <a:srgbClr val="000000"/>
                </a:solidFill>
              </a:rPr>
              <a:t>△</a:t>
            </a:r>
            <a:r>
              <a:rPr lang="en-US" altLang="zh-CN" b="1" dirty="0">
                <a:solidFill>
                  <a:srgbClr val="000000"/>
                </a:solidFill>
              </a:rPr>
              <a:t>t)</a:t>
            </a:r>
            <a:endParaRPr lang="en-US" altLang="zh-CN" b="1" dirty="0">
              <a:solidFill>
                <a:srgbClr val="000000"/>
              </a:solidFill>
            </a:endParaRPr>
          </a:p>
          <a:p>
            <a:r>
              <a:rPr lang="en-US" altLang="zh-CN" b="1" dirty="0">
                <a:solidFill>
                  <a:srgbClr val="000000"/>
                </a:solidFill>
              </a:rPr>
              <a:t>             n=4*10/(5*22)=4/11</a:t>
            </a:r>
            <a:endParaRPr lang="en-US" altLang="zh-CN" b="1" dirty="0">
              <a:solidFill>
                <a:srgbClr val="000000"/>
              </a:solidFill>
            </a:endParaRPr>
          </a:p>
          <a:p>
            <a:r>
              <a:rPr lang="en-US" altLang="zh-CN" b="1" dirty="0">
                <a:solidFill>
                  <a:srgbClr val="000000"/>
                </a:solidFill>
              </a:rPr>
              <a:t>             </a:t>
            </a:r>
            <a:r>
              <a:rPr lang="en-US" altLang="zh-CN" b="1" dirty="0" err="1">
                <a:solidFill>
                  <a:srgbClr val="000000"/>
                </a:solidFill>
              </a:rPr>
              <a:t>Sp</a:t>
            </a:r>
            <a:r>
              <a:rPr lang="en-US" altLang="zh-CN" b="1" dirty="0">
                <a:solidFill>
                  <a:srgbClr val="000000"/>
                </a:solidFill>
              </a:rPr>
              <a:t>=4*9/22=18/11</a:t>
            </a:r>
            <a:endParaRPr lang="en-US" altLang="zh-CN" b="1" dirty="0">
              <a:solidFill>
                <a:srgbClr val="000000"/>
              </a:solidFill>
            </a:endParaRPr>
          </a:p>
        </p:txBody>
      </p:sp>
      <p:sp>
        <p:nvSpPr>
          <p:cNvPr id="10" name="矩形 9"/>
          <p:cNvSpPr/>
          <p:nvPr/>
        </p:nvSpPr>
        <p:spPr>
          <a:xfrm>
            <a:off x="247649" y="5410864"/>
            <a:ext cx="8372475" cy="1200329"/>
          </a:xfrm>
          <a:prstGeom prst="rect">
            <a:avLst/>
          </a:prstGeom>
        </p:spPr>
        <p:txBody>
          <a:bodyPr wrap="square">
            <a:spAutoFit/>
          </a:bodyPr>
          <a:lstStyle/>
          <a:p>
            <a:r>
              <a:rPr lang="en-US" altLang="zh-CN" dirty="0">
                <a:solidFill>
                  <a:srgbClr val="CC0000"/>
                </a:solidFill>
              </a:rPr>
              <a:t> (10)</a:t>
            </a:r>
            <a:r>
              <a:rPr lang="zh-CN" altLang="en-US" dirty="0">
                <a:solidFill>
                  <a:srgbClr val="CC0000"/>
                </a:solidFill>
              </a:rPr>
              <a:t>如果连续处理的指令条数是</a:t>
            </a:r>
            <a:r>
              <a:rPr lang="en-US" altLang="zh-CN" dirty="0">
                <a:solidFill>
                  <a:srgbClr val="CC0000"/>
                </a:solidFill>
              </a:rPr>
              <a:t>99</a:t>
            </a:r>
            <a:r>
              <a:rPr lang="zh-CN" altLang="en-US" dirty="0">
                <a:solidFill>
                  <a:srgbClr val="CC0000"/>
                </a:solidFill>
              </a:rPr>
              <a:t>条，请写出该流水线的最佳任务调策略</a:t>
            </a:r>
            <a:endParaRPr lang="en-US" altLang="zh-CN" dirty="0">
              <a:solidFill>
                <a:srgbClr val="CC0000"/>
              </a:solidFill>
            </a:endParaRPr>
          </a:p>
          <a:p>
            <a:endParaRPr lang="en-US" altLang="zh-CN" dirty="0">
              <a:solidFill>
                <a:srgbClr val="CC0000"/>
              </a:solidFill>
            </a:endParaRPr>
          </a:p>
          <a:p>
            <a:r>
              <a:rPr lang="en-US" altLang="zh-CN" dirty="0">
                <a:solidFill>
                  <a:srgbClr val="CC0000"/>
                </a:solidFill>
              </a:rPr>
              <a:t>       </a:t>
            </a:r>
            <a:r>
              <a:rPr lang="zh-CN" altLang="zh-CN" dirty="0">
                <a:solidFill>
                  <a:srgbClr val="CC0000"/>
                </a:solidFill>
              </a:rPr>
              <a:t>最佳任务调度策略为（</a:t>
            </a:r>
            <a:r>
              <a:rPr lang="en-US" altLang="zh-CN" dirty="0">
                <a:solidFill>
                  <a:srgbClr val="CC0000"/>
                </a:solidFill>
              </a:rPr>
              <a:t>3,7</a:t>
            </a:r>
            <a:r>
              <a:rPr lang="zh-CN" altLang="zh-CN" dirty="0">
                <a:solidFill>
                  <a:srgbClr val="CC0000"/>
                </a:solidFill>
              </a:rPr>
              <a:t>）和（</a:t>
            </a:r>
            <a:r>
              <a:rPr lang="en-US" altLang="zh-CN" dirty="0">
                <a:solidFill>
                  <a:srgbClr val="CC0000"/>
                </a:solidFill>
              </a:rPr>
              <a:t>7,3</a:t>
            </a:r>
            <a:r>
              <a:rPr lang="zh-CN" altLang="zh-CN" dirty="0">
                <a:solidFill>
                  <a:srgbClr val="CC0000"/>
                </a:solidFill>
              </a:rPr>
              <a:t>）</a:t>
            </a:r>
            <a:endParaRPr lang="zh-CN" altLang="en-US" dirty="0">
              <a:solidFill>
                <a:srgbClr val="CC0000"/>
              </a:solidFill>
            </a:endParaRPr>
          </a:p>
          <a:p>
            <a:r>
              <a:rPr lang="en-US" altLang="zh-CN" dirty="0"/>
              <a:t>            </a:t>
            </a:r>
            <a:r>
              <a:rPr lang="en-US" altLang="zh-CN" dirty="0">
                <a:solidFill>
                  <a:srgbClr val="CC0000"/>
                </a:solidFill>
              </a:rPr>
              <a:t>   </a:t>
            </a:r>
            <a:endParaRPr lang="en-US" altLang="zh-CN" dirty="0">
              <a:solidFill>
                <a:srgbClr val="FF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5-3</a:t>
            </a:r>
            <a:r>
              <a:rPr lang="zh-CN" altLang="en-US" dirty="0"/>
              <a:t>问题</a:t>
            </a:r>
            <a:r>
              <a:rPr lang="zh-CN" altLang="zh-CN" dirty="0"/>
              <a:t>】</a:t>
            </a:r>
            <a:endParaRPr lang="zh-CN" altLang="en-US" dirty="0"/>
          </a:p>
        </p:txBody>
      </p:sp>
      <p:sp>
        <p:nvSpPr>
          <p:cNvPr id="3" name="内容占位符 2"/>
          <p:cNvSpPr>
            <a:spLocks noGrp="1"/>
          </p:cNvSpPr>
          <p:nvPr>
            <p:ph idx="1"/>
          </p:nvPr>
        </p:nvSpPr>
        <p:spPr>
          <a:xfrm>
            <a:off x="469900" y="1022350"/>
            <a:ext cx="8497888" cy="5636634"/>
          </a:xfrm>
        </p:spPr>
        <p:txBody>
          <a:bodyPr/>
          <a:lstStyle/>
          <a:p>
            <a:pPr marL="0" indent="0">
              <a:buNone/>
            </a:pPr>
            <a:r>
              <a:rPr lang="zh-CN" altLang="en-US" dirty="0"/>
              <a:t>有一个浮点乘流水线如</a:t>
            </a:r>
            <a:r>
              <a:rPr lang="en-US" altLang="zh-CN" dirty="0"/>
              <a:t>a</a:t>
            </a:r>
            <a:r>
              <a:rPr lang="zh-CN" altLang="en-US" dirty="0"/>
              <a:t>所示，其乘积可直接返回输入端或暂存于相应缓冲寄存器中，</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a:t>
            </a:r>
            <a:r>
              <a:rPr lang="en-US" altLang="zh-CN" dirty="0"/>
              <a:t>1</a:t>
            </a:r>
            <a:r>
              <a:rPr lang="zh-CN" altLang="en-US" dirty="0"/>
              <a:t>）画出实现</a:t>
            </a:r>
            <a:r>
              <a:rPr lang="en-US" altLang="zh-CN" dirty="0"/>
              <a:t>A×B×C×D</a:t>
            </a:r>
            <a:r>
              <a:rPr lang="zh-CN" altLang="en-US" dirty="0"/>
              <a:t>的时空图以及输入端的变化，并求出流水线的吞吐率和效率</a:t>
            </a:r>
            <a:endParaRPr lang="en-US" altLang="zh-CN" dirty="0"/>
          </a:p>
          <a:p>
            <a:pPr marL="0" indent="0">
              <a:buNone/>
            </a:pPr>
            <a:r>
              <a:rPr lang="zh-CN" altLang="en-US" dirty="0"/>
              <a:t>（</a:t>
            </a:r>
            <a:r>
              <a:rPr lang="en-US" altLang="zh-CN" dirty="0"/>
              <a:t>2</a:t>
            </a:r>
            <a:r>
              <a:rPr lang="zh-CN" altLang="en-US" dirty="0"/>
              <a:t>）当流水改为</a:t>
            </a:r>
            <a:r>
              <a:rPr lang="en-US" altLang="zh-CN" dirty="0"/>
              <a:t>b</a:t>
            </a:r>
            <a:r>
              <a:rPr lang="zh-CN" altLang="en-US" dirty="0"/>
              <a:t>所示形式实现同一计算，求该流水线的效率及吞吐率。</a:t>
            </a:r>
            <a:endParaRPr lang="en-US" altLang="zh-CN"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1236" y="2190041"/>
            <a:ext cx="4869403" cy="1069152"/>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6103"/>
          <a:stretch>
            <a:fillRect/>
          </a:stretch>
        </p:blipFill>
        <p:spPr>
          <a:xfrm>
            <a:off x="4634581" y="2109048"/>
            <a:ext cx="4065384" cy="2097191"/>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5-3</a:t>
            </a:r>
            <a:r>
              <a:rPr lang="zh-CN" altLang="en-US" dirty="0"/>
              <a:t>问题</a:t>
            </a:r>
            <a:r>
              <a:rPr lang="zh-CN" altLang="zh-CN" dirty="0"/>
              <a:t>】</a:t>
            </a:r>
            <a:endParaRPr lang="zh-CN" altLang="en-US" dirty="0"/>
          </a:p>
        </p:txBody>
      </p:sp>
      <p:sp>
        <p:nvSpPr>
          <p:cNvPr id="3" name="内容占位符 2"/>
          <p:cNvSpPr>
            <a:spLocks noGrp="1"/>
          </p:cNvSpPr>
          <p:nvPr>
            <p:ph idx="1"/>
          </p:nvPr>
        </p:nvSpPr>
        <p:spPr>
          <a:xfrm>
            <a:off x="469900" y="1022350"/>
            <a:ext cx="8497888" cy="5636634"/>
          </a:xfrm>
        </p:spPr>
        <p:txBody>
          <a:bodyPr/>
          <a:lstStyle/>
          <a:p>
            <a:pPr marL="0" indent="0">
              <a:buNone/>
            </a:pPr>
            <a:r>
              <a:rPr lang="zh-CN" altLang="en-US" dirty="0"/>
              <a:t>有一个浮点乘流水线如</a:t>
            </a:r>
            <a:r>
              <a:rPr lang="en-US" altLang="zh-CN" dirty="0"/>
              <a:t>a</a:t>
            </a:r>
            <a:r>
              <a:rPr lang="zh-CN" altLang="en-US" dirty="0"/>
              <a:t>所示，其乘积可直接返回输入端或暂存于相应缓冲寄存器中，</a:t>
            </a:r>
            <a:endParaRPr lang="en-US" altLang="zh-CN" dirty="0"/>
          </a:p>
          <a:p>
            <a:pPr marL="0" indent="0">
              <a:buNone/>
            </a:pPr>
            <a:endParaRPr lang="en-US" altLang="zh-CN" dirty="0"/>
          </a:p>
          <a:p>
            <a:pPr marL="0" indent="0">
              <a:buNone/>
            </a:pPr>
            <a:endParaRPr lang="en-US" altLang="zh-CN" dirty="0"/>
          </a:p>
          <a:p>
            <a:pPr marL="0" indent="0">
              <a:buNone/>
            </a:pPr>
            <a:r>
              <a:rPr lang="zh-CN" altLang="en-US" dirty="0"/>
              <a:t>（</a:t>
            </a:r>
            <a:r>
              <a:rPr lang="en-US" altLang="zh-CN" dirty="0"/>
              <a:t>1</a:t>
            </a:r>
            <a:r>
              <a:rPr lang="zh-CN" altLang="en-US" dirty="0"/>
              <a:t>）画出实现</a:t>
            </a:r>
            <a:r>
              <a:rPr lang="en-US" altLang="zh-CN" dirty="0"/>
              <a:t>A×B×C×D</a:t>
            </a:r>
            <a:r>
              <a:rPr lang="zh-CN" altLang="en-US" dirty="0"/>
              <a:t>的时空图以及输入端的变化，并求出流水线的吞吐率和效率</a:t>
            </a:r>
            <a:endParaRPr lang="en-US" altLang="zh-CN"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96987" y="1868773"/>
            <a:ext cx="4836355" cy="106189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22" y="4464425"/>
            <a:ext cx="5476701" cy="2291378"/>
          </a:xfrm>
          <a:prstGeom prst="rect">
            <a:avLst/>
          </a:prstGeom>
        </p:spPr>
      </p:pic>
      <p:sp>
        <p:nvSpPr>
          <p:cNvPr id="7" name="文本框 6"/>
          <p:cNvSpPr txBox="1"/>
          <p:nvPr/>
        </p:nvSpPr>
        <p:spPr>
          <a:xfrm>
            <a:off x="2905948" y="3984336"/>
            <a:ext cx="5878959" cy="954107"/>
          </a:xfrm>
          <a:prstGeom prst="rect">
            <a:avLst/>
          </a:prstGeom>
          <a:noFill/>
        </p:spPr>
        <p:txBody>
          <a:bodyPr wrap="square" rtlCol="0">
            <a:spAutoFit/>
          </a:bodyPr>
          <a:lstStyle/>
          <a:p>
            <a:r>
              <a:rPr lang="zh-CN" altLang="en-US" sz="2800" b="1" dirty="0">
                <a:solidFill>
                  <a:schemeClr val="accent1"/>
                </a:solidFill>
                <a:latin typeface="+mn-lt"/>
                <a:ea typeface="+mn-ea"/>
              </a:rPr>
              <a:t>吞吐率</a:t>
            </a:r>
            <a:r>
              <a:rPr lang="en-US" altLang="zh-CN" sz="2800" b="1" dirty="0" err="1">
                <a:solidFill>
                  <a:schemeClr val="accent1"/>
                </a:solidFill>
                <a:latin typeface="+mn-lt"/>
                <a:ea typeface="+mn-ea"/>
              </a:rPr>
              <a:t>Tp</a:t>
            </a:r>
            <a:r>
              <a:rPr lang="en-US" altLang="zh-CN" sz="2800" b="1" dirty="0">
                <a:solidFill>
                  <a:schemeClr val="accent1"/>
                </a:solidFill>
                <a:latin typeface="+mn-lt"/>
                <a:ea typeface="+mn-ea"/>
              </a:rPr>
              <a:t>=3/13</a:t>
            </a:r>
            <a:r>
              <a:rPr lang="el-GR" altLang="zh-CN" sz="2800" b="1" dirty="0">
                <a:solidFill>
                  <a:schemeClr val="accent1"/>
                </a:solidFill>
                <a:latin typeface="+mn-lt"/>
                <a:ea typeface="+mn-ea"/>
              </a:rPr>
              <a:t>Δ</a:t>
            </a:r>
            <a:r>
              <a:rPr lang="en-US" altLang="zh-CN" sz="2800" b="1" dirty="0">
                <a:solidFill>
                  <a:schemeClr val="accent1"/>
                </a:solidFill>
                <a:latin typeface="+mn-lt"/>
                <a:ea typeface="+mn-ea"/>
              </a:rPr>
              <a:t>t</a:t>
            </a:r>
            <a:endParaRPr lang="en-US" altLang="zh-CN" sz="2800" b="1" dirty="0">
              <a:solidFill>
                <a:schemeClr val="accent1"/>
              </a:solidFill>
              <a:latin typeface="+mn-lt"/>
              <a:ea typeface="+mn-ea"/>
            </a:endParaRPr>
          </a:p>
          <a:p>
            <a:r>
              <a:rPr lang="zh-CN" altLang="en-US" sz="2800" b="1" dirty="0">
                <a:solidFill>
                  <a:schemeClr val="accent1"/>
                </a:solidFill>
                <a:latin typeface="+mn-lt"/>
                <a:ea typeface="+mn-ea"/>
              </a:rPr>
              <a:t>效率</a:t>
            </a:r>
            <a:r>
              <a:rPr lang="en-US" altLang="zh-CN" sz="2800" b="1" dirty="0">
                <a:solidFill>
                  <a:schemeClr val="accent1"/>
                </a:solidFill>
                <a:latin typeface="+mn-lt"/>
                <a:ea typeface="+mn-ea"/>
              </a:rPr>
              <a:t>=3×15</a:t>
            </a:r>
            <a:r>
              <a:rPr lang="el-GR" altLang="zh-CN" sz="2800" b="1" dirty="0">
                <a:solidFill>
                  <a:schemeClr val="accent1"/>
                </a:solidFill>
                <a:latin typeface="+mn-lt"/>
                <a:ea typeface="+mn-ea"/>
              </a:rPr>
              <a:t>Δ</a:t>
            </a:r>
            <a:r>
              <a:rPr lang="en-US" altLang="zh-CN" sz="2800" b="1" dirty="0">
                <a:solidFill>
                  <a:schemeClr val="accent1"/>
                </a:solidFill>
                <a:latin typeface="+mn-lt"/>
                <a:ea typeface="+mn-ea"/>
              </a:rPr>
              <a:t>t/ 3×13</a:t>
            </a:r>
            <a:r>
              <a:rPr lang="el-GR" altLang="zh-CN" sz="2800" b="1" dirty="0">
                <a:solidFill>
                  <a:schemeClr val="accent1"/>
                </a:solidFill>
                <a:latin typeface="+mn-lt"/>
                <a:ea typeface="+mn-ea"/>
              </a:rPr>
              <a:t>Δ</a:t>
            </a:r>
            <a:r>
              <a:rPr lang="en-US" altLang="zh-CN" sz="2800" b="1" dirty="0">
                <a:solidFill>
                  <a:schemeClr val="accent1"/>
                </a:solidFill>
                <a:latin typeface="+mn-lt"/>
                <a:ea typeface="+mn-ea"/>
              </a:rPr>
              <a:t>t=5/13</a:t>
            </a:r>
            <a:endParaRPr lang="zh-CN" altLang="en-US" sz="2800" b="1" dirty="0">
              <a:solidFill>
                <a:schemeClr val="accent1"/>
              </a:solidFill>
              <a:latin typeface="+mn-lt"/>
              <a:ea typeface="+mn-ea"/>
            </a:endParaRPr>
          </a:p>
        </p:txBody>
      </p:sp>
      <p:sp>
        <p:nvSpPr>
          <p:cNvPr id="8" name="矩形 7"/>
          <p:cNvSpPr/>
          <p:nvPr/>
        </p:nvSpPr>
        <p:spPr>
          <a:xfrm>
            <a:off x="0" y="3984336"/>
            <a:ext cx="1826141" cy="584775"/>
          </a:xfrm>
          <a:prstGeom prst="rect">
            <a:avLst/>
          </a:prstGeom>
        </p:spPr>
        <p:txBody>
          <a:bodyPr wrap="none">
            <a:spAutoFit/>
          </a:bodyPr>
          <a:lstStyle/>
          <a:p>
            <a:pPr marL="0" indent="0">
              <a:buNone/>
            </a:pPr>
            <a:r>
              <a:rPr lang="en-US" altLang="zh-CN" sz="3200" dirty="0">
                <a:solidFill>
                  <a:srgbClr val="FF0000"/>
                </a:solidFill>
              </a:rPr>
              <a:t>【</a:t>
            </a:r>
            <a:r>
              <a:rPr lang="zh-CN" altLang="en-US" sz="3200" dirty="0">
                <a:solidFill>
                  <a:srgbClr val="FF0000"/>
                </a:solidFill>
              </a:rPr>
              <a:t>解答</a:t>
            </a:r>
            <a:r>
              <a:rPr lang="en-US" altLang="zh-CN" sz="3200" dirty="0">
                <a:solidFill>
                  <a:srgbClr val="FF0000"/>
                </a:solidFill>
              </a:rPr>
              <a:t>】</a:t>
            </a:r>
            <a:endParaRPr lang="en-US" altLang="zh-CN" sz="3200" dirty="0">
              <a:solidFill>
                <a:srgbClr val="FF000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5-3</a:t>
            </a:r>
            <a:r>
              <a:rPr lang="zh-CN" altLang="en-US" dirty="0"/>
              <a:t>问题</a:t>
            </a:r>
            <a:r>
              <a:rPr lang="zh-CN" altLang="zh-CN" dirty="0"/>
              <a:t>】</a:t>
            </a:r>
            <a:endParaRPr lang="zh-CN" altLang="en-US" dirty="0"/>
          </a:p>
        </p:txBody>
      </p:sp>
      <p:sp>
        <p:nvSpPr>
          <p:cNvPr id="3" name="内容占位符 2"/>
          <p:cNvSpPr>
            <a:spLocks noGrp="1"/>
          </p:cNvSpPr>
          <p:nvPr>
            <p:ph idx="1"/>
          </p:nvPr>
        </p:nvSpPr>
        <p:spPr>
          <a:xfrm>
            <a:off x="469900" y="1022350"/>
            <a:ext cx="4231192" cy="5636634"/>
          </a:xfrm>
        </p:spPr>
        <p:txBody>
          <a:bodyPr/>
          <a:lstStyle/>
          <a:p>
            <a:pPr marL="0" indent="0">
              <a:buNone/>
            </a:pPr>
            <a:r>
              <a:rPr lang="zh-CN" altLang="en-US" sz="2400" dirty="0"/>
              <a:t>有一个浮点乘流水线如</a:t>
            </a:r>
            <a:r>
              <a:rPr lang="en-US" altLang="zh-CN" sz="2400" dirty="0"/>
              <a:t>a</a:t>
            </a:r>
            <a:r>
              <a:rPr lang="zh-CN" altLang="en-US" sz="2400" dirty="0"/>
              <a:t>所示，其乘积可直接返回输入端或暂存于相应缓冲寄存器中，</a:t>
            </a:r>
            <a:endParaRPr lang="en-US" altLang="zh-CN" sz="2400" dirty="0"/>
          </a:p>
          <a:p>
            <a:pPr marL="0" indent="0">
              <a:buNone/>
            </a:pPr>
            <a:r>
              <a:rPr lang="zh-CN" altLang="en-US" sz="2400" dirty="0"/>
              <a:t>（</a:t>
            </a:r>
            <a:r>
              <a:rPr lang="en-US" altLang="zh-CN" sz="2400" dirty="0"/>
              <a:t>2</a:t>
            </a:r>
            <a:r>
              <a:rPr lang="zh-CN" altLang="en-US" sz="2400" dirty="0"/>
              <a:t>）当流水改为</a:t>
            </a:r>
            <a:r>
              <a:rPr lang="en-US" altLang="zh-CN" sz="2400" dirty="0"/>
              <a:t>b</a:t>
            </a:r>
            <a:r>
              <a:rPr lang="zh-CN" altLang="en-US" sz="2400" dirty="0"/>
              <a:t>所示形式实现同一计算，求该流水线的效率及吞吐率</a:t>
            </a:r>
            <a:r>
              <a:rPr lang="zh-CN" altLang="en-US" dirty="0"/>
              <a:t>。</a:t>
            </a:r>
            <a:endParaRPr lang="en-US" altLang="zh-CN" dirty="0"/>
          </a:p>
          <a:p>
            <a:pPr marL="0" indent="0">
              <a:buNone/>
            </a:pPr>
            <a:r>
              <a:rPr lang="en-US" altLang="zh-CN" dirty="0">
                <a:solidFill>
                  <a:srgbClr val="FF0000"/>
                </a:solidFill>
              </a:rPr>
              <a:t>【</a:t>
            </a:r>
            <a:r>
              <a:rPr lang="zh-CN" altLang="en-US" dirty="0">
                <a:solidFill>
                  <a:srgbClr val="FF0000"/>
                </a:solidFill>
              </a:rPr>
              <a:t>解答</a:t>
            </a:r>
            <a:r>
              <a:rPr lang="en-US" altLang="zh-CN" dirty="0">
                <a:solidFill>
                  <a:srgbClr val="FF0000"/>
                </a:solidFill>
              </a:rPr>
              <a:t>】</a:t>
            </a:r>
            <a:endParaRPr lang="en-US" altLang="zh-CN" dirty="0">
              <a:solidFill>
                <a:srgbClr val="FF0000"/>
              </a:solidFill>
            </a:endParaRPr>
          </a:p>
          <a:p>
            <a:pPr marL="0" indent="0">
              <a:buNone/>
            </a:pPr>
            <a:endParaRPr lang="en-US" altLang="zh-CN" dirty="0"/>
          </a:p>
        </p:txBody>
      </p: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t="6103"/>
          <a:stretch>
            <a:fillRect/>
          </a:stretch>
        </p:blipFill>
        <p:spPr>
          <a:xfrm>
            <a:off x="4701092" y="1022350"/>
            <a:ext cx="4378190" cy="2258557"/>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158" y="4317720"/>
            <a:ext cx="4638675" cy="2495550"/>
          </a:xfrm>
          <a:prstGeom prst="rect">
            <a:avLst/>
          </a:prstGeom>
        </p:spPr>
      </p:pic>
      <p:sp>
        <p:nvSpPr>
          <p:cNvPr id="7" name="文本框 6"/>
          <p:cNvSpPr txBox="1"/>
          <p:nvPr/>
        </p:nvSpPr>
        <p:spPr>
          <a:xfrm>
            <a:off x="3950707" y="3840667"/>
            <a:ext cx="5878959" cy="954107"/>
          </a:xfrm>
          <a:prstGeom prst="rect">
            <a:avLst/>
          </a:prstGeom>
          <a:noFill/>
        </p:spPr>
        <p:txBody>
          <a:bodyPr wrap="square" rtlCol="0">
            <a:spAutoFit/>
          </a:bodyPr>
          <a:lstStyle/>
          <a:p>
            <a:r>
              <a:rPr lang="zh-CN" altLang="en-US" sz="2800" b="1" dirty="0">
                <a:solidFill>
                  <a:schemeClr val="accent1"/>
                </a:solidFill>
                <a:latin typeface="+mn-lt"/>
                <a:ea typeface="+mn-ea"/>
              </a:rPr>
              <a:t>吞吐率</a:t>
            </a:r>
            <a:r>
              <a:rPr lang="en-US" altLang="zh-CN" sz="2800" b="1" dirty="0" err="1">
                <a:solidFill>
                  <a:schemeClr val="accent1"/>
                </a:solidFill>
                <a:latin typeface="+mn-lt"/>
                <a:ea typeface="+mn-ea"/>
              </a:rPr>
              <a:t>Tp</a:t>
            </a:r>
            <a:r>
              <a:rPr lang="en-US" altLang="zh-CN" sz="2800" b="1" dirty="0">
                <a:solidFill>
                  <a:schemeClr val="accent1"/>
                </a:solidFill>
                <a:latin typeface="+mn-lt"/>
                <a:ea typeface="+mn-ea"/>
              </a:rPr>
              <a:t>=3/11</a:t>
            </a:r>
            <a:r>
              <a:rPr lang="el-GR" altLang="zh-CN" sz="2800" b="1" dirty="0">
                <a:solidFill>
                  <a:schemeClr val="accent1"/>
                </a:solidFill>
                <a:latin typeface="+mn-lt"/>
                <a:ea typeface="+mn-ea"/>
              </a:rPr>
              <a:t>Δ</a:t>
            </a:r>
            <a:r>
              <a:rPr lang="en-US" altLang="zh-CN" sz="2800" b="1" dirty="0">
                <a:solidFill>
                  <a:schemeClr val="accent1"/>
                </a:solidFill>
                <a:latin typeface="+mn-lt"/>
                <a:ea typeface="+mn-ea"/>
              </a:rPr>
              <a:t>t</a:t>
            </a:r>
            <a:endParaRPr lang="en-US" altLang="zh-CN" sz="2800" b="1" dirty="0">
              <a:solidFill>
                <a:schemeClr val="accent1"/>
              </a:solidFill>
              <a:latin typeface="+mn-lt"/>
              <a:ea typeface="+mn-ea"/>
            </a:endParaRPr>
          </a:p>
          <a:p>
            <a:r>
              <a:rPr lang="zh-CN" altLang="en-US" sz="2800" b="1" dirty="0">
                <a:solidFill>
                  <a:schemeClr val="accent1"/>
                </a:solidFill>
                <a:latin typeface="+mn-lt"/>
                <a:ea typeface="+mn-ea"/>
              </a:rPr>
              <a:t>效率</a:t>
            </a:r>
            <a:r>
              <a:rPr lang="en-US" altLang="zh-CN" sz="2800" b="1" dirty="0">
                <a:solidFill>
                  <a:schemeClr val="accent1"/>
                </a:solidFill>
                <a:latin typeface="+mn-lt"/>
                <a:ea typeface="+mn-ea"/>
              </a:rPr>
              <a:t>=3×5</a:t>
            </a:r>
            <a:r>
              <a:rPr lang="el-GR" altLang="zh-CN" sz="2800" b="1" dirty="0">
                <a:solidFill>
                  <a:schemeClr val="accent1"/>
                </a:solidFill>
                <a:latin typeface="+mn-lt"/>
                <a:ea typeface="+mn-ea"/>
              </a:rPr>
              <a:t>Δ</a:t>
            </a:r>
            <a:r>
              <a:rPr lang="en-US" altLang="zh-CN" sz="2800" b="1" dirty="0">
                <a:solidFill>
                  <a:schemeClr val="accent1"/>
                </a:solidFill>
                <a:latin typeface="+mn-lt"/>
                <a:ea typeface="+mn-ea"/>
              </a:rPr>
              <a:t>t/ 5×11</a:t>
            </a:r>
            <a:r>
              <a:rPr lang="el-GR" altLang="zh-CN" sz="2800" b="1" dirty="0">
                <a:solidFill>
                  <a:schemeClr val="accent1"/>
                </a:solidFill>
                <a:latin typeface="+mn-lt"/>
                <a:ea typeface="+mn-ea"/>
              </a:rPr>
              <a:t>Δ</a:t>
            </a:r>
            <a:r>
              <a:rPr lang="en-US" altLang="zh-CN" sz="2800" b="1" dirty="0">
                <a:solidFill>
                  <a:schemeClr val="accent1"/>
                </a:solidFill>
                <a:latin typeface="+mn-lt"/>
                <a:ea typeface="+mn-ea"/>
              </a:rPr>
              <a:t>t=3/11</a:t>
            </a:r>
            <a:endParaRPr lang="zh-CN" altLang="en-US" sz="2800" b="1" dirty="0">
              <a:solidFill>
                <a:schemeClr val="accent1"/>
              </a:solidFill>
              <a:latin typeface="+mn-lt"/>
              <a:ea typeface="+mn-e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5-11</a:t>
            </a:r>
            <a:r>
              <a:rPr lang="zh-CN" altLang="en-US" dirty="0"/>
              <a:t>问题</a:t>
            </a:r>
            <a:r>
              <a:rPr lang="zh-CN" altLang="zh-CN" dirty="0"/>
              <a:t>】</a:t>
            </a:r>
            <a:endParaRPr lang="zh-CN" altLang="en-US" dirty="0"/>
          </a:p>
        </p:txBody>
      </p:sp>
      <p:sp>
        <p:nvSpPr>
          <p:cNvPr id="3" name="内容占位符 2"/>
          <p:cNvSpPr>
            <a:spLocks noGrp="1"/>
          </p:cNvSpPr>
          <p:nvPr>
            <p:ph idx="1"/>
          </p:nvPr>
        </p:nvSpPr>
        <p:spPr>
          <a:xfrm>
            <a:off x="469900" y="1022350"/>
            <a:ext cx="8497888" cy="5636634"/>
          </a:xfrm>
        </p:spPr>
        <p:txBody>
          <a:bodyPr/>
          <a:lstStyle/>
          <a:p>
            <a:pPr marL="0" indent="0">
              <a:buNone/>
            </a:pPr>
            <a:r>
              <a:rPr lang="zh-CN" altLang="en-US" dirty="0"/>
              <a:t>在一个</a:t>
            </a:r>
            <a:r>
              <a:rPr lang="en-US" altLang="zh-CN" dirty="0"/>
              <a:t>5</a:t>
            </a:r>
            <a:r>
              <a:rPr lang="zh-CN" altLang="en-US" dirty="0"/>
              <a:t>段的流水线处理机上需经</a:t>
            </a:r>
            <a:r>
              <a:rPr lang="en-US" altLang="zh-CN" dirty="0"/>
              <a:t>9</a:t>
            </a:r>
            <a:r>
              <a:rPr lang="zh-CN" altLang="en-US" dirty="0"/>
              <a:t>拍才能完成一个任务，其预约表如下，</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zh-CN" dirty="0"/>
          </a:p>
          <a:p>
            <a:pPr marL="0" indent="0">
              <a:buNone/>
            </a:pPr>
            <a:r>
              <a:rPr lang="zh-CN" altLang="zh-CN" dirty="0"/>
              <a:t>（</a:t>
            </a:r>
            <a:r>
              <a:rPr lang="en-US" altLang="zh-CN" dirty="0"/>
              <a:t>1</a:t>
            </a:r>
            <a:r>
              <a:rPr lang="zh-CN" altLang="zh-CN" dirty="0"/>
              <a:t>）</a:t>
            </a:r>
            <a:r>
              <a:rPr lang="zh-CN" altLang="en-US" dirty="0"/>
              <a:t>分别写出延迟禁止表；（</a:t>
            </a:r>
            <a:r>
              <a:rPr lang="en-US" altLang="zh-CN" dirty="0"/>
              <a:t>2</a:t>
            </a:r>
            <a:r>
              <a:rPr lang="zh-CN" altLang="en-US" dirty="0"/>
              <a:t>）写出冲突向量</a:t>
            </a:r>
            <a:r>
              <a:rPr lang="en-US" altLang="zh-CN" dirty="0"/>
              <a:t>C</a:t>
            </a:r>
            <a:r>
              <a:rPr lang="zh-CN" altLang="en-US" dirty="0"/>
              <a:t>；</a:t>
            </a:r>
            <a:endParaRPr lang="en-US" altLang="zh-CN" dirty="0"/>
          </a:p>
          <a:p>
            <a:pPr marL="0" indent="0">
              <a:buNone/>
            </a:pPr>
            <a:r>
              <a:rPr lang="zh-CN" altLang="en-US" dirty="0"/>
              <a:t>（</a:t>
            </a:r>
            <a:r>
              <a:rPr lang="en-US" altLang="zh-CN" dirty="0"/>
              <a:t>3</a:t>
            </a:r>
            <a:r>
              <a:rPr lang="zh-CN" altLang="en-US" dirty="0"/>
              <a:t>）画出流水线状态转移图 ；（</a:t>
            </a:r>
            <a:r>
              <a:rPr lang="en-US" altLang="zh-CN" dirty="0"/>
              <a:t>4</a:t>
            </a:r>
            <a:r>
              <a:rPr lang="zh-CN" altLang="en-US" dirty="0"/>
              <a:t>）求出最小平均延迟及流水线的最大吞吐率及其调度方案；（</a:t>
            </a:r>
            <a:r>
              <a:rPr lang="en-US" altLang="zh-CN" dirty="0"/>
              <a:t>5</a:t>
            </a:r>
            <a:r>
              <a:rPr lang="zh-CN" altLang="en-US" dirty="0"/>
              <a:t>）按此流水线方案输出</a:t>
            </a:r>
            <a:r>
              <a:rPr lang="en-US" altLang="zh-CN" dirty="0"/>
              <a:t>6</a:t>
            </a:r>
            <a:r>
              <a:rPr lang="zh-CN" altLang="en-US" dirty="0"/>
              <a:t>个任务，求实际吞吐率。</a:t>
            </a:r>
            <a:endParaRPr lang="zh-CN" altLang="zh-CN"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8966" y="1958265"/>
            <a:ext cx="7239755" cy="2463128"/>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5-11</a:t>
            </a:r>
            <a:r>
              <a:rPr lang="zh-CN" altLang="en-US" dirty="0"/>
              <a:t>问题</a:t>
            </a:r>
            <a:r>
              <a:rPr lang="zh-CN" altLang="zh-CN" dirty="0"/>
              <a:t>】</a:t>
            </a:r>
            <a:endParaRPr lang="zh-CN" altLang="en-US" dirty="0"/>
          </a:p>
        </p:txBody>
      </p:sp>
      <p:sp>
        <p:nvSpPr>
          <p:cNvPr id="3" name="内容占位符 2"/>
          <p:cNvSpPr>
            <a:spLocks noGrp="1"/>
          </p:cNvSpPr>
          <p:nvPr>
            <p:ph idx="1"/>
          </p:nvPr>
        </p:nvSpPr>
        <p:spPr>
          <a:xfrm>
            <a:off x="469900" y="1022350"/>
            <a:ext cx="8497888" cy="5636634"/>
          </a:xfrm>
        </p:spPr>
        <p:txBody>
          <a:bodyPr/>
          <a:lstStyle/>
          <a:p>
            <a:pPr marL="0" indent="0">
              <a:buNone/>
            </a:pPr>
            <a:r>
              <a:rPr lang="zh-CN" altLang="en-US" dirty="0"/>
              <a:t>在一个</a:t>
            </a:r>
            <a:r>
              <a:rPr lang="en-US" altLang="zh-CN" dirty="0"/>
              <a:t>5</a:t>
            </a:r>
            <a:r>
              <a:rPr lang="zh-CN" altLang="en-US" dirty="0"/>
              <a:t>段的流水线处理机上需经</a:t>
            </a:r>
            <a:r>
              <a:rPr lang="en-US" altLang="zh-CN" dirty="0"/>
              <a:t>9</a:t>
            </a:r>
            <a:r>
              <a:rPr lang="zh-CN" altLang="en-US" dirty="0"/>
              <a:t>拍才能完成一个任务，其预约表如下，</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zh-CN" dirty="0"/>
          </a:p>
          <a:p>
            <a:pPr marL="0" indent="0">
              <a:buNone/>
            </a:pPr>
            <a:r>
              <a:rPr lang="zh-CN" altLang="zh-CN" dirty="0"/>
              <a:t>（</a:t>
            </a:r>
            <a:r>
              <a:rPr lang="en-US" altLang="zh-CN" dirty="0"/>
              <a:t>1</a:t>
            </a:r>
            <a:r>
              <a:rPr lang="zh-CN" altLang="zh-CN" dirty="0"/>
              <a:t>）</a:t>
            </a:r>
            <a:r>
              <a:rPr lang="zh-CN" altLang="en-US" dirty="0"/>
              <a:t>分别写出延迟禁止表</a:t>
            </a:r>
            <a:r>
              <a:rPr lang="en-US" altLang="zh-CN" dirty="0"/>
              <a:t>F</a:t>
            </a:r>
            <a:r>
              <a:rPr lang="zh-CN" altLang="en-US" dirty="0"/>
              <a:t>；</a:t>
            </a:r>
            <a:endParaRPr lang="en-US" altLang="zh-CN" dirty="0"/>
          </a:p>
          <a:p>
            <a:pPr marL="0" indent="0">
              <a:buNone/>
            </a:pPr>
            <a:r>
              <a:rPr lang="en-US" altLang="zh-CN" dirty="0">
                <a:solidFill>
                  <a:srgbClr val="FF0000"/>
                </a:solidFill>
              </a:rPr>
              <a:t>【</a:t>
            </a:r>
            <a:r>
              <a:rPr lang="zh-CN" altLang="en-US" dirty="0">
                <a:solidFill>
                  <a:srgbClr val="FF0000"/>
                </a:solidFill>
              </a:rPr>
              <a:t>解答</a:t>
            </a:r>
            <a:r>
              <a:rPr lang="en-US" altLang="zh-CN" dirty="0">
                <a:solidFill>
                  <a:srgbClr val="FF0000"/>
                </a:solidFill>
              </a:rPr>
              <a:t>】</a:t>
            </a:r>
            <a:endParaRPr lang="en-US" altLang="zh-CN" dirty="0">
              <a:solidFill>
                <a:srgbClr val="FF0000"/>
              </a:solidFill>
            </a:endParaRPr>
          </a:p>
          <a:p>
            <a:pPr marL="0" indent="0">
              <a:buNone/>
            </a:pPr>
            <a:r>
              <a:rPr lang="zh-CN" altLang="en-US" dirty="0"/>
              <a:t>（</a:t>
            </a:r>
            <a:r>
              <a:rPr lang="en-US" altLang="zh-CN" dirty="0"/>
              <a:t>1</a:t>
            </a:r>
            <a:r>
              <a:rPr lang="zh-CN" altLang="en-US" dirty="0"/>
              <a:t>）根据预约表中各个打“”的拍数求出差值，得延迟禁止表</a:t>
            </a:r>
            <a:r>
              <a:rPr lang="en-US" altLang="zh-CN" dirty="0"/>
              <a:t>F={1,3,4</a:t>
            </a:r>
            <a:r>
              <a:rPr lang="zh-CN" altLang="en-US" dirty="0"/>
              <a:t>，</a:t>
            </a:r>
            <a:r>
              <a:rPr lang="en-US" altLang="zh-CN" dirty="0"/>
              <a:t>8}</a:t>
            </a:r>
            <a:endParaRPr lang="zh-CN" altLang="zh-CN"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8966" y="1958265"/>
            <a:ext cx="7239755" cy="2463128"/>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5-11</a:t>
            </a:r>
            <a:r>
              <a:rPr lang="zh-CN" altLang="en-US" dirty="0"/>
              <a:t>问题</a:t>
            </a:r>
            <a:r>
              <a:rPr lang="zh-CN" altLang="zh-CN" dirty="0"/>
              <a:t>】</a:t>
            </a:r>
            <a:endParaRPr lang="zh-CN" altLang="en-US" dirty="0"/>
          </a:p>
        </p:txBody>
      </p:sp>
      <p:sp>
        <p:nvSpPr>
          <p:cNvPr id="3" name="内容占位符 2"/>
          <p:cNvSpPr>
            <a:spLocks noGrp="1"/>
          </p:cNvSpPr>
          <p:nvPr>
            <p:ph idx="1"/>
          </p:nvPr>
        </p:nvSpPr>
        <p:spPr>
          <a:xfrm>
            <a:off x="469900" y="1022350"/>
            <a:ext cx="8497888" cy="5636634"/>
          </a:xfrm>
        </p:spPr>
        <p:txBody>
          <a:bodyPr/>
          <a:lstStyle/>
          <a:p>
            <a:pPr marL="0" indent="0">
              <a:buNone/>
            </a:pPr>
            <a:r>
              <a:rPr lang="zh-CN" altLang="en-US" dirty="0"/>
              <a:t>在一个</a:t>
            </a:r>
            <a:r>
              <a:rPr lang="en-US" altLang="zh-CN" dirty="0"/>
              <a:t>5</a:t>
            </a:r>
            <a:r>
              <a:rPr lang="zh-CN" altLang="en-US" dirty="0"/>
              <a:t>段的流水线处理机上需经</a:t>
            </a:r>
            <a:r>
              <a:rPr lang="en-US" altLang="zh-CN" dirty="0"/>
              <a:t>9</a:t>
            </a:r>
            <a:r>
              <a:rPr lang="zh-CN" altLang="en-US" dirty="0"/>
              <a:t>拍才能完成一个任务，其预约表如下，</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zh-CN" dirty="0"/>
          </a:p>
          <a:p>
            <a:pPr marL="0" indent="0">
              <a:buNone/>
            </a:pPr>
            <a:r>
              <a:rPr lang="zh-CN" altLang="en-US" dirty="0"/>
              <a:t>（</a:t>
            </a:r>
            <a:r>
              <a:rPr lang="en-US" altLang="zh-CN" dirty="0"/>
              <a:t>2</a:t>
            </a:r>
            <a:r>
              <a:rPr lang="zh-CN" altLang="en-US" dirty="0"/>
              <a:t>）写出冲突向量</a:t>
            </a:r>
            <a:r>
              <a:rPr lang="en-US" altLang="zh-CN" dirty="0"/>
              <a:t>C</a:t>
            </a:r>
            <a:r>
              <a:rPr lang="zh-CN" altLang="en-US" dirty="0"/>
              <a:t>；</a:t>
            </a:r>
            <a:endParaRPr lang="en-US" altLang="zh-CN" dirty="0"/>
          </a:p>
          <a:p>
            <a:pPr marL="0" indent="0">
              <a:buNone/>
            </a:pPr>
            <a:r>
              <a:rPr lang="en-US" altLang="zh-CN" dirty="0">
                <a:solidFill>
                  <a:srgbClr val="FF0000"/>
                </a:solidFill>
              </a:rPr>
              <a:t>【</a:t>
            </a:r>
            <a:r>
              <a:rPr lang="zh-CN" altLang="en-US" dirty="0">
                <a:solidFill>
                  <a:srgbClr val="FF0000"/>
                </a:solidFill>
              </a:rPr>
              <a:t>解答</a:t>
            </a:r>
            <a:r>
              <a:rPr lang="en-US" altLang="zh-CN" dirty="0">
                <a:solidFill>
                  <a:srgbClr val="FF0000"/>
                </a:solidFill>
              </a:rPr>
              <a:t>】</a:t>
            </a:r>
            <a:endParaRPr lang="en-US" altLang="zh-CN" dirty="0">
              <a:solidFill>
                <a:srgbClr val="FF0000"/>
              </a:solidFill>
            </a:endParaRPr>
          </a:p>
          <a:p>
            <a:pPr marL="0" indent="0">
              <a:buNone/>
            </a:pPr>
            <a:r>
              <a:rPr lang="zh-CN" altLang="en-US" dirty="0"/>
              <a:t>延迟表禁止表</a:t>
            </a:r>
            <a:r>
              <a:rPr lang="en-US" altLang="zh-CN" dirty="0"/>
              <a:t>F={1,3,4</a:t>
            </a:r>
            <a:r>
              <a:rPr lang="zh-CN" altLang="en-US" dirty="0"/>
              <a:t>，</a:t>
            </a:r>
            <a:r>
              <a:rPr lang="en-US" altLang="zh-CN" dirty="0"/>
              <a:t>8}</a:t>
            </a:r>
            <a:r>
              <a:rPr lang="zh-CN" altLang="en-US" dirty="0"/>
              <a:t>，可知</a:t>
            </a:r>
            <a:r>
              <a:rPr lang="en-US" altLang="zh-CN" dirty="0"/>
              <a:t>C</a:t>
            </a:r>
            <a:r>
              <a:rPr lang="en-US" altLang="zh-CN" baseline="-25000" dirty="0"/>
              <a:t>1</a:t>
            </a:r>
            <a:r>
              <a:rPr lang="en-US" altLang="zh-CN" dirty="0"/>
              <a:t>=C</a:t>
            </a:r>
            <a:r>
              <a:rPr lang="en-US" altLang="zh-CN" baseline="-25000" dirty="0"/>
              <a:t>3</a:t>
            </a:r>
            <a:r>
              <a:rPr lang="en-US" altLang="zh-CN" dirty="0"/>
              <a:t>=C</a:t>
            </a:r>
            <a:r>
              <a:rPr lang="en-US" altLang="zh-CN" baseline="-25000" dirty="0"/>
              <a:t>4</a:t>
            </a:r>
            <a:r>
              <a:rPr lang="en-US" altLang="zh-CN" dirty="0"/>
              <a:t>=C</a:t>
            </a:r>
            <a:r>
              <a:rPr lang="en-US" altLang="zh-CN" baseline="-25000" dirty="0"/>
              <a:t>8</a:t>
            </a:r>
            <a:r>
              <a:rPr lang="en-US" altLang="zh-CN" dirty="0"/>
              <a:t>=1</a:t>
            </a:r>
            <a:r>
              <a:rPr lang="zh-CN" altLang="en-US" dirty="0"/>
              <a:t>，可转换初始冲突向量</a:t>
            </a:r>
            <a:r>
              <a:rPr lang="en-US" altLang="zh-CN" dirty="0"/>
              <a:t>C=C</a:t>
            </a:r>
            <a:r>
              <a:rPr lang="en-US" altLang="zh-CN" baseline="-25000" dirty="0"/>
              <a:t>8</a:t>
            </a:r>
            <a:r>
              <a:rPr lang="en-US" altLang="zh-CN" dirty="0"/>
              <a:t>C</a:t>
            </a:r>
            <a:r>
              <a:rPr lang="en-US" altLang="zh-CN" baseline="-25000" dirty="0"/>
              <a:t>7</a:t>
            </a:r>
            <a:r>
              <a:rPr lang="en-US" altLang="zh-CN" dirty="0"/>
              <a:t>C</a:t>
            </a:r>
            <a:r>
              <a:rPr lang="en-US" altLang="zh-CN" baseline="-25000" dirty="0"/>
              <a:t>6</a:t>
            </a:r>
            <a:r>
              <a:rPr lang="en-US" altLang="zh-CN" dirty="0"/>
              <a:t>C</a:t>
            </a:r>
            <a:r>
              <a:rPr lang="en-US" altLang="zh-CN" baseline="-25000" dirty="0"/>
              <a:t>5</a:t>
            </a:r>
            <a:r>
              <a:rPr lang="en-US" altLang="zh-CN" dirty="0"/>
              <a:t>C</a:t>
            </a:r>
            <a:r>
              <a:rPr lang="en-US" altLang="zh-CN" baseline="-25000" dirty="0"/>
              <a:t>4</a:t>
            </a:r>
            <a:r>
              <a:rPr lang="en-US" altLang="zh-CN" dirty="0"/>
              <a:t>C</a:t>
            </a:r>
            <a:r>
              <a:rPr lang="en-US" altLang="zh-CN" baseline="-25000" dirty="0"/>
              <a:t>3</a:t>
            </a:r>
            <a:r>
              <a:rPr lang="en-US" altLang="zh-CN" dirty="0"/>
              <a:t>C</a:t>
            </a:r>
            <a:r>
              <a:rPr lang="en-US" altLang="zh-CN" baseline="-25000" dirty="0"/>
              <a:t>2</a:t>
            </a:r>
            <a:r>
              <a:rPr lang="en-US" altLang="zh-CN" dirty="0"/>
              <a:t>C</a:t>
            </a:r>
            <a:r>
              <a:rPr lang="en-US" altLang="zh-CN" baseline="-25000" dirty="0"/>
              <a:t>1</a:t>
            </a:r>
            <a:r>
              <a:rPr lang="en-US" altLang="zh-CN" dirty="0"/>
              <a:t>=10001101</a:t>
            </a:r>
            <a:endParaRPr lang="en-US" altLang="zh-CN"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8966" y="1958265"/>
            <a:ext cx="7239755" cy="2463128"/>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5-11</a:t>
            </a:r>
            <a:r>
              <a:rPr lang="zh-CN" altLang="en-US" dirty="0"/>
              <a:t>问题</a:t>
            </a:r>
            <a:r>
              <a:rPr lang="zh-CN" altLang="zh-CN" dirty="0"/>
              <a:t>】</a:t>
            </a:r>
            <a:endParaRPr lang="zh-CN" altLang="en-US" dirty="0"/>
          </a:p>
        </p:txBody>
      </p:sp>
      <p:sp>
        <p:nvSpPr>
          <p:cNvPr id="3" name="内容占位符 2"/>
          <p:cNvSpPr>
            <a:spLocks noGrp="1"/>
          </p:cNvSpPr>
          <p:nvPr>
            <p:ph idx="1"/>
          </p:nvPr>
        </p:nvSpPr>
        <p:spPr>
          <a:xfrm>
            <a:off x="200959" y="850227"/>
            <a:ext cx="3447570" cy="5636634"/>
          </a:xfrm>
        </p:spPr>
        <p:txBody>
          <a:bodyPr/>
          <a:lstStyle/>
          <a:p>
            <a:pPr marL="0" indent="0">
              <a:buNone/>
            </a:pPr>
            <a:r>
              <a:rPr lang="zh-CN" altLang="en-US" dirty="0"/>
              <a:t>在一个</a:t>
            </a:r>
            <a:r>
              <a:rPr lang="en-US" altLang="zh-CN" dirty="0"/>
              <a:t>5</a:t>
            </a:r>
            <a:r>
              <a:rPr lang="zh-CN" altLang="en-US" dirty="0"/>
              <a:t>段的流水线处理机上需经</a:t>
            </a:r>
            <a:r>
              <a:rPr lang="en-US" altLang="zh-CN" dirty="0"/>
              <a:t>9</a:t>
            </a:r>
            <a:r>
              <a:rPr lang="zh-CN" altLang="en-US" dirty="0"/>
              <a:t>拍才能完成一个任务，其预约表如下，</a:t>
            </a:r>
            <a:endParaRPr lang="en-US" altLang="zh-CN" dirty="0"/>
          </a:p>
          <a:p>
            <a:pPr marL="0" indent="0">
              <a:buNone/>
            </a:pPr>
            <a:r>
              <a:rPr lang="zh-CN" altLang="en-US" dirty="0"/>
              <a:t>（</a:t>
            </a:r>
            <a:r>
              <a:rPr lang="en-US" altLang="zh-CN" dirty="0"/>
              <a:t>3</a:t>
            </a:r>
            <a:r>
              <a:rPr lang="zh-CN" altLang="en-US" dirty="0"/>
              <a:t>）画出流水线状态转移图 ；</a:t>
            </a:r>
            <a:endParaRPr lang="en-US" altLang="zh-CN" dirty="0"/>
          </a:p>
          <a:p>
            <a:pPr marL="0" indent="0">
              <a:buNone/>
            </a:pPr>
            <a:r>
              <a:rPr lang="en-US" altLang="zh-CN" dirty="0">
                <a:solidFill>
                  <a:srgbClr val="FF0000"/>
                </a:solidFill>
              </a:rPr>
              <a:t>【</a:t>
            </a:r>
            <a:r>
              <a:rPr lang="zh-CN" altLang="en-US" dirty="0">
                <a:solidFill>
                  <a:srgbClr val="FF0000"/>
                </a:solidFill>
              </a:rPr>
              <a:t>解答</a:t>
            </a:r>
            <a:r>
              <a:rPr lang="en-US" altLang="zh-CN" dirty="0">
                <a:solidFill>
                  <a:srgbClr val="FF0000"/>
                </a:solidFill>
              </a:rPr>
              <a:t>】</a:t>
            </a:r>
            <a:endParaRPr lang="en-US" altLang="zh-CN" dirty="0">
              <a:solidFill>
                <a:srgbClr val="FF0000"/>
              </a:solidFill>
            </a:endParaRPr>
          </a:p>
          <a:p>
            <a:pPr marL="0" indent="0">
              <a:buNone/>
            </a:pPr>
            <a:endParaRPr lang="zh-CN" altLang="zh-CN"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36211" y="882500"/>
            <a:ext cx="5310970" cy="1806912"/>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259" y="3312631"/>
            <a:ext cx="5411097" cy="330425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5-11</a:t>
            </a:r>
            <a:r>
              <a:rPr lang="zh-CN" altLang="en-US" dirty="0"/>
              <a:t>问题</a:t>
            </a:r>
            <a:r>
              <a:rPr lang="zh-CN" altLang="zh-CN" dirty="0"/>
              <a:t>】</a:t>
            </a:r>
            <a:endParaRPr lang="zh-CN" altLang="en-US" dirty="0"/>
          </a:p>
        </p:txBody>
      </p:sp>
      <p:sp>
        <p:nvSpPr>
          <p:cNvPr id="3" name="内容占位符 2"/>
          <p:cNvSpPr>
            <a:spLocks noGrp="1"/>
          </p:cNvSpPr>
          <p:nvPr>
            <p:ph idx="1"/>
          </p:nvPr>
        </p:nvSpPr>
        <p:spPr>
          <a:xfrm>
            <a:off x="308535" y="882500"/>
            <a:ext cx="3284519" cy="5636634"/>
          </a:xfrm>
        </p:spPr>
        <p:txBody>
          <a:bodyPr/>
          <a:lstStyle/>
          <a:p>
            <a:pPr marL="0" indent="0">
              <a:buNone/>
            </a:pPr>
            <a:r>
              <a:rPr lang="zh-CN" altLang="en-US" dirty="0"/>
              <a:t>在一个</a:t>
            </a:r>
            <a:r>
              <a:rPr lang="en-US" altLang="zh-CN" dirty="0"/>
              <a:t>5</a:t>
            </a:r>
            <a:r>
              <a:rPr lang="zh-CN" altLang="en-US" dirty="0"/>
              <a:t>段的流水线处理机上需经</a:t>
            </a:r>
            <a:r>
              <a:rPr lang="en-US" altLang="zh-CN" dirty="0"/>
              <a:t>9</a:t>
            </a:r>
            <a:r>
              <a:rPr lang="zh-CN" altLang="en-US" dirty="0"/>
              <a:t>拍才能完成一个任务，其预约表如下，</a:t>
            </a:r>
            <a:endParaRPr lang="en-US" altLang="zh-CN" dirty="0"/>
          </a:p>
          <a:p>
            <a:pPr marL="0" indent="0">
              <a:buNone/>
            </a:pPr>
            <a:r>
              <a:rPr lang="zh-CN" altLang="en-US" dirty="0"/>
              <a:t>（</a:t>
            </a:r>
            <a:r>
              <a:rPr lang="en-US" altLang="zh-CN" dirty="0"/>
              <a:t>4</a:t>
            </a:r>
            <a:r>
              <a:rPr lang="zh-CN" altLang="en-US" dirty="0"/>
              <a:t>）求出最小平均延迟及流水线的最大吞吐率及其调度方案；</a:t>
            </a:r>
            <a:r>
              <a:rPr lang="en-US" altLang="zh-CN" dirty="0">
                <a:solidFill>
                  <a:srgbClr val="FF0000"/>
                </a:solidFill>
              </a:rPr>
              <a:t>【</a:t>
            </a:r>
            <a:r>
              <a:rPr lang="zh-CN" altLang="en-US" dirty="0">
                <a:solidFill>
                  <a:srgbClr val="FF0000"/>
                </a:solidFill>
              </a:rPr>
              <a:t>解答</a:t>
            </a:r>
            <a:r>
              <a:rPr lang="en-US" altLang="zh-CN" dirty="0">
                <a:solidFill>
                  <a:srgbClr val="FF0000"/>
                </a:solidFill>
              </a:rPr>
              <a:t>】</a:t>
            </a:r>
            <a:endParaRPr lang="en-US" altLang="zh-CN" dirty="0">
              <a:solidFill>
                <a:srgbClr val="FF0000"/>
              </a:solidFill>
            </a:endParaRPr>
          </a:p>
          <a:p>
            <a:pPr marL="0" indent="0">
              <a:buNone/>
            </a:pPr>
            <a:endParaRPr lang="en-US" altLang="zh-CN" dirty="0"/>
          </a:p>
          <a:p>
            <a:pPr marL="0" indent="0">
              <a:buNone/>
            </a:pPr>
            <a:endParaRPr lang="zh-CN" alt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36211" y="882500"/>
            <a:ext cx="5310970" cy="1806912"/>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038" y="4611444"/>
            <a:ext cx="6950266" cy="212284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dirty="0"/>
              <a:t>【0429-04 </a:t>
            </a:r>
            <a:r>
              <a:rPr lang="zh-CN" altLang="en-US" dirty="0"/>
              <a:t>简答</a:t>
            </a:r>
            <a:r>
              <a:rPr lang="en-US" altLang="zh-CN" dirty="0"/>
              <a:t>】</a:t>
            </a:r>
            <a:endParaRPr lang="zh-CN" altLang="en-US" dirty="0"/>
          </a:p>
        </p:txBody>
      </p:sp>
      <p:sp>
        <p:nvSpPr>
          <p:cNvPr id="23555" name="内容占位符 2"/>
          <p:cNvSpPr>
            <a:spLocks noGrp="1"/>
          </p:cNvSpPr>
          <p:nvPr>
            <p:ph idx="1"/>
          </p:nvPr>
        </p:nvSpPr>
        <p:spPr>
          <a:xfrm>
            <a:off x="469900" y="1022350"/>
            <a:ext cx="8674100" cy="5368925"/>
          </a:xfrm>
        </p:spPr>
        <p:txBody>
          <a:bodyPr/>
          <a:lstStyle/>
          <a:p>
            <a:r>
              <a:rPr lang="zh-CN" altLang="zh-CN" dirty="0"/>
              <a:t>为什么要对浮点数尾数进行下溢处理？</a:t>
            </a:r>
            <a:endParaRPr lang="en-US" altLang="zh-CN" dirty="0"/>
          </a:p>
          <a:p>
            <a:pPr marL="0" indent="0">
              <a:buNone/>
            </a:pPr>
            <a:r>
              <a:rPr lang="zh-CN" altLang="en-US" dirty="0"/>
              <a:t>答：</a:t>
            </a:r>
            <a:r>
              <a:rPr lang="zh-CN" altLang="zh-CN" dirty="0"/>
              <a:t>信息在运算过程中会因为相乘或各种右移操作超出运算器和存储器的字长不得不舍弃，从而造成精度损失，虽然采用两倍存储器字长寄存信息和双倍字长运算可以保证精度，但是它是以花费两倍的存储空间和长的多的多的运算时间为代价的，因此，需要研究更好的方法减少精度损失。</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31247" y="3952495"/>
            <a:ext cx="5911832" cy="2905505"/>
          </a:xfrm>
          <a:prstGeom prst="rect">
            <a:avLst/>
          </a:prstGeom>
        </p:spPr>
      </p:pic>
      <p:sp>
        <p:nvSpPr>
          <p:cNvPr id="111" name="矩形 110"/>
          <p:cNvSpPr/>
          <p:nvPr/>
        </p:nvSpPr>
        <p:spPr bwMode="auto">
          <a:xfrm>
            <a:off x="1485119" y="4242062"/>
            <a:ext cx="5396448" cy="205963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2" name="标题 1"/>
          <p:cNvSpPr>
            <a:spLocks noGrp="1"/>
          </p:cNvSpPr>
          <p:nvPr>
            <p:ph type="title"/>
          </p:nvPr>
        </p:nvSpPr>
        <p:spPr/>
        <p:txBody>
          <a:bodyPr/>
          <a:lstStyle/>
          <a:p>
            <a:r>
              <a:rPr lang="zh-CN" altLang="zh-CN" dirty="0"/>
              <a:t>【</a:t>
            </a:r>
            <a:r>
              <a:rPr lang="en-US" altLang="zh-CN" dirty="0"/>
              <a:t>5-11</a:t>
            </a:r>
            <a:r>
              <a:rPr lang="zh-CN" altLang="en-US" dirty="0"/>
              <a:t>问题</a:t>
            </a:r>
            <a:r>
              <a:rPr lang="zh-CN" altLang="zh-CN" dirty="0"/>
              <a:t>】</a:t>
            </a:r>
            <a:endParaRPr lang="zh-CN" altLang="en-US" dirty="0"/>
          </a:p>
        </p:txBody>
      </p:sp>
      <p:sp>
        <p:nvSpPr>
          <p:cNvPr id="3" name="内容占位符 2"/>
          <p:cNvSpPr>
            <a:spLocks noGrp="1"/>
          </p:cNvSpPr>
          <p:nvPr>
            <p:ph idx="1"/>
          </p:nvPr>
        </p:nvSpPr>
        <p:spPr>
          <a:xfrm>
            <a:off x="308535" y="882500"/>
            <a:ext cx="3284519" cy="3087072"/>
          </a:xfrm>
        </p:spPr>
        <p:txBody>
          <a:bodyPr/>
          <a:lstStyle/>
          <a:p>
            <a:pPr marL="0" indent="0">
              <a:buNone/>
            </a:pPr>
            <a:r>
              <a:rPr lang="zh-CN" altLang="en-US" dirty="0"/>
              <a:t>在一个</a:t>
            </a:r>
            <a:r>
              <a:rPr lang="en-US" altLang="zh-CN" dirty="0"/>
              <a:t>5</a:t>
            </a:r>
            <a:r>
              <a:rPr lang="zh-CN" altLang="en-US" dirty="0"/>
              <a:t>段的流水线处理机上需经</a:t>
            </a:r>
            <a:r>
              <a:rPr lang="en-US" altLang="zh-CN" dirty="0"/>
              <a:t>9</a:t>
            </a:r>
            <a:r>
              <a:rPr lang="zh-CN" altLang="en-US" dirty="0"/>
              <a:t>拍才能完成一个任务，其预约表如下，</a:t>
            </a:r>
            <a:endParaRPr lang="en-US" altLang="zh-CN" dirty="0"/>
          </a:p>
          <a:p>
            <a:pPr marL="0" indent="0">
              <a:buNone/>
            </a:pPr>
            <a:r>
              <a:rPr lang="zh-CN" altLang="en-US" dirty="0"/>
              <a:t>（</a:t>
            </a:r>
            <a:r>
              <a:rPr lang="en-US" altLang="zh-CN" dirty="0"/>
              <a:t>5</a:t>
            </a:r>
            <a:r>
              <a:rPr lang="zh-CN" altLang="en-US" dirty="0"/>
              <a:t>）按此流水线方案输出</a:t>
            </a:r>
            <a:r>
              <a:rPr lang="en-US" altLang="zh-CN" dirty="0"/>
              <a:t>6</a:t>
            </a:r>
            <a:r>
              <a:rPr lang="zh-CN" altLang="en-US" dirty="0"/>
              <a:t>个任务，求实际吞吐率。</a:t>
            </a:r>
            <a:endParaRPr lang="zh-CN" altLang="zh-CN" dirty="0"/>
          </a:p>
          <a:p>
            <a:pPr marL="0" indent="0">
              <a:buNone/>
            </a:pPr>
            <a:endParaRPr lang="en-US" altLang="zh-CN" dirty="0"/>
          </a:p>
          <a:p>
            <a:pPr marL="0" indent="0">
              <a:buNone/>
            </a:pPr>
            <a:endParaRPr lang="zh-CN" altLang="zh-CN"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211" y="882500"/>
            <a:ext cx="5310970" cy="1806912"/>
          </a:xfrm>
          <a:prstGeom prst="rect">
            <a:avLst/>
          </a:prstGeom>
        </p:spPr>
      </p:pic>
      <p:sp>
        <p:nvSpPr>
          <p:cNvPr id="4" name="矩形 3"/>
          <p:cNvSpPr/>
          <p:nvPr/>
        </p:nvSpPr>
        <p:spPr>
          <a:xfrm>
            <a:off x="3736211" y="2819437"/>
            <a:ext cx="1620957" cy="523220"/>
          </a:xfrm>
          <a:prstGeom prst="rect">
            <a:avLst/>
          </a:prstGeom>
        </p:spPr>
        <p:txBody>
          <a:bodyPr wrap="none">
            <a:spAutoFit/>
          </a:bodyPr>
          <a:lstStyle/>
          <a:p>
            <a:pPr marL="0" indent="0">
              <a:buNone/>
            </a:pPr>
            <a:r>
              <a:rPr lang="en-US" altLang="zh-CN" sz="2800" dirty="0">
                <a:solidFill>
                  <a:srgbClr val="FF0000"/>
                </a:solidFill>
              </a:rPr>
              <a:t>【</a:t>
            </a:r>
            <a:r>
              <a:rPr lang="zh-CN" altLang="en-US" sz="2800" dirty="0">
                <a:solidFill>
                  <a:srgbClr val="FF0000"/>
                </a:solidFill>
              </a:rPr>
              <a:t>解答</a:t>
            </a:r>
            <a:r>
              <a:rPr lang="en-US" altLang="zh-CN" sz="2800" dirty="0">
                <a:solidFill>
                  <a:srgbClr val="FF0000"/>
                </a:solidFill>
              </a:rPr>
              <a:t>】</a:t>
            </a:r>
            <a:endParaRPr lang="en-US" altLang="zh-CN" sz="2800" dirty="0">
              <a:solidFill>
                <a:srgbClr val="FF0000"/>
              </a:solidFill>
            </a:endParaRPr>
          </a:p>
        </p:txBody>
      </p:sp>
      <p:sp>
        <p:nvSpPr>
          <p:cNvPr id="7" name="文本框 6"/>
          <p:cNvSpPr txBox="1"/>
          <p:nvPr/>
        </p:nvSpPr>
        <p:spPr>
          <a:xfrm>
            <a:off x="3919091" y="3223763"/>
            <a:ext cx="4945210" cy="954107"/>
          </a:xfrm>
          <a:prstGeom prst="rect">
            <a:avLst/>
          </a:prstGeom>
          <a:noFill/>
        </p:spPr>
        <p:txBody>
          <a:bodyPr wrap="square" rtlCol="0">
            <a:spAutoFit/>
          </a:bodyPr>
          <a:lstStyle/>
          <a:p>
            <a:r>
              <a:rPr lang="zh-CN" altLang="en-US" sz="2800" b="1" dirty="0">
                <a:solidFill>
                  <a:schemeClr val="accent1"/>
                </a:solidFill>
                <a:latin typeface="+mn-lt"/>
                <a:ea typeface="+mn-ea"/>
              </a:rPr>
              <a:t>按照</a:t>
            </a:r>
            <a:r>
              <a:rPr lang="en-US" altLang="zh-CN" sz="2800" b="1" dirty="0">
                <a:solidFill>
                  <a:schemeClr val="accent1"/>
                </a:solidFill>
                <a:latin typeface="+mn-lt"/>
                <a:ea typeface="+mn-ea"/>
              </a:rPr>
              <a:t>(2,5)</a:t>
            </a:r>
            <a:r>
              <a:rPr lang="zh-CN" altLang="en-US" sz="2800" b="1" dirty="0">
                <a:solidFill>
                  <a:schemeClr val="accent1"/>
                </a:solidFill>
                <a:latin typeface="+mn-lt"/>
                <a:ea typeface="+mn-ea"/>
              </a:rPr>
              <a:t>调度方案实际输入</a:t>
            </a:r>
            <a:r>
              <a:rPr lang="en-US" altLang="zh-CN" sz="2800" b="1" dirty="0">
                <a:solidFill>
                  <a:schemeClr val="accent1"/>
                </a:solidFill>
                <a:latin typeface="+mn-lt"/>
                <a:ea typeface="+mn-ea"/>
              </a:rPr>
              <a:t>6</a:t>
            </a:r>
            <a:r>
              <a:rPr lang="zh-CN" altLang="en-US" sz="2800" b="1" dirty="0">
                <a:solidFill>
                  <a:schemeClr val="accent1"/>
                </a:solidFill>
                <a:latin typeface="+mn-lt"/>
                <a:ea typeface="+mn-ea"/>
              </a:rPr>
              <a:t>个任务的时空图如下所示</a:t>
            </a:r>
            <a:endParaRPr lang="zh-CN" altLang="en-US" sz="2800" b="1" dirty="0">
              <a:solidFill>
                <a:schemeClr val="accent1"/>
              </a:solidFill>
              <a:latin typeface="+mn-lt"/>
              <a:ea typeface="+mn-ea"/>
            </a:endParaRPr>
          </a:p>
        </p:txBody>
      </p:sp>
      <p:sp>
        <p:nvSpPr>
          <p:cNvPr id="9" name="矩形 8"/>
          <p:cNvSpPr/>
          <p:nvPr/>
        </p:nvSpPr>
        <p:spPr bwMode="auto">
          <a:xfrm>
            <a:off x="1473798" y="5916655"/>
            <a:ext cx="204395" cy="39803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1</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10" name="矩形 9"/>
          <p:cNvSpPr/>
          <p:nvPr/>
        </p:nvSpPr>
        <p:spPr bwMode="auto">
          <a:xfrm>
            <a:off x="1848596" y="5916655"/>
            <a:ext cx="204395" cy="398033"/>
          </a:xfrm>
          <a:prstGeom prst="rect">
            <a:avLst/>
          </a:prstGeom>
          <a:solidFill>
            <a:schemeClr val="tx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2</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11" name="矩形 10"/>
          <p:cNvSpPr/>
          <p:nvPr/>
        </p:nvSpPr>
        <p:spPr bwMode="auto">
          <a:xfrm>
            <a:off x="1661197" y="5543348"/>
            <a:ext cx="204395" cy="39803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1</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12" name="矩形 11"/>
          <p:cNvSpPr/>
          <p:nvPr/>
        </p:nvSpPr>
        <p:spPr bwMode="auto">
          <a:xfrm>
            <a:off x="1857094" y="5543348"/>
            <a:ext cx="204395" cy="39803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1</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13" name="矩形 12"/>
          <p:cNvSpPr/>
          <p:nvPr/>
        </p:nvSpPr>
        <p:spPr bwMode="auto">
          <a:xfrm>
            <a:off x="2052635" y="5147552"/>
            <a:ext cx="204395" cy="39803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1</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14" name="矩形 13"/>
          <p:cNvSpPr/>
          <p:nvPr/>
        </p:nvSpPr>
        <p:spPr bwMode="auto">
          <a:xfrm>
            <a:off x="2054895" y="5543348"/>
            <a:ext cx="204395" cy="398033"/>
          </a:xfrm>
          <a:prstGeom prst="rect">
            <a:avLst/>
          </a:prstGeom>
          <a:solidFill>
            <a:schemeClr val="tx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2</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15" name="矩形 14"/>
          <p:cNvSpPr/>
          <p:nvPr/>
        </p:nvSpPr>
        <p:spPr bwMode="auto">
          <a:xfrm>
            <a:off x="2052635" y="4777226"/>
            <a:ext cx="204395" cy="39803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1</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16" name="矩形 15"/>
          <p:cNvSpPr/>
          <p:nvPr/>
        </p:nvSpPr>
        <p:spPr bwMode="auto">
          <a:xfrm>
            <a:off x="2257030" y="4777226"/>
            <a:ext cx="204395" cy="39803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1</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17" name="矩形 16"/>
          <p:cNvSpPr/>
          <p:nvPr/>
        </p:nvSpPr>
        <p:spPr bwMode="auto">
          <a:xfrm>
            <a:off x="2257030" y="5543348"/>
            <a:ext cx="204395" cy="398033"/>
          </a:xfrm>
          <a:prstGeom prst="rect">
            <a:avLst/>
          </a:prstGeom>
          <a:solidFill>
            <a:schemeClr val="tx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2</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18" name="矩形 17"/>
          <p:cNvSpPr/>
          <p:nvPr/>
        </p:nvSpPr>
        <p:spPr bwMode="auto">
          <a:xfrm>
            <a:off x="2439909" y="4385575"/>
            <a:ext cx="204395" cy="39803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1</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19" name="矩形 18"/>
          <p:cNvSpPr/>
          <p:nvPr/>
        </p:nvSpPr>
        <p:spPr bwMode="auto">
          <a:xfrm>
            <a:off x="2430952" y="5147552"/>
            <a:ext cx="204395" cy="398033"/>
          </a:xfrm>
          <a:prstGeom prst="rect">
            <a:avLst/>
          </a:prstGeom>
          <a:solidFill>
            <a:schemeClr val="tx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2</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20" name="矩形 19"/>
          <p:cNvSpPr/>
          <p:nvPr/>
        </p:nvSpPr>
        <p:spPr bwMode="auto">
          <a:xfrm>
            <a:off x="2430952" y="4777226"/>
            <a:ext cx="204395" cy="398033"/>
          </a:xfrm>
          <a:prstGeom prst="rect">
            <a:avLst/>
          </a:prstGeom>
          <a:solidFill>
            <a:schemeClr val="tx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2</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21" name="矩形 20"/>
          <p:cNvSpPr/>
          <p:nvPr/>
        </p:nvSpPr>
        <p:spPr bwMode="auto">
          <a:xfrm>
            <a:off x="2644304" y="4385575"/>
            <a:ext cx="204395" cy="39803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1</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22" name="矩形 21"/>
          <p:cNvSpPr/>
          <p:nvPr/>
        </p:nvSpPr>
        <p:spPr bwMode="auto">
          <a:xfrm>
            <a:off x="2633546" y="5147552"/>
            <a:ext cx="204395" cy="39803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1</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23" name="矩形 22"/>
          <p:cNvSpPr/>
          <p:nvPr/>
        </p:nvSpPr>
        <p:spPr bwMode="auto">
          <a:xfrm>
            <a:off x="2635047" y="4777226"/>
            <a:ext cx="204395" cy="398033"/>
          </a:xfrm>
          <a:prstGeom prst="rect">
            <a:avLst/>
          </a:prstGeom>
          <a:solidFill>
            <a:schemeClr val="tx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2</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24" name="矩形 23"/>
          <p:cNvSpPr/>
          <p:nvPr/>
        </p:nvSpPr>
        <p:spPr bwMode="auto">
          <a:xfrm>
            <a:off x="2819902" y="5916655"/>
            <a:ext cx="204395" cy="398033"/>
          </a:xfrm>
          <a:prstGeom prst="rect">
            <a:avLst/>
          </a:prstGeom>
          <a:solidFill>
            <a:srgbClr val="7030A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3</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25" name="矩形 24"/>
          <p:cNvSpPr/>
          <p:nvPr/>
        </p:nvSpPr>
        <p:spPr bwMode="auto">
          <a:xfrm>
            <a:off x="2839163" y="5147552"/>
            <a:ext cx="204395" cy="39803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1</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26" name="矩形 25"/>
          <p:cNvSpPr/>
          <p:nvPr/>
        </p:nvSpPr>
        <p:spPr bwMode="auto">
          <a:xfrm>
            <a:off x="2848699" y="4385575"/>
            <a:ext cx="204395" cy="398033"/>
          </a:xfrm>
          <a:prstGeom prst="rect">
            <a:avLst/>
          </a:prstGeom>
          <a:solidFill>
            <a:schemeClr val="tx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2</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27" name="矩形 26"/>
          <p:cNvSpPr/>
          <p:nvPr/>
        </p:nvSpPr>
        <p:spPr bwMode="auto">
          <a:xfrm>
            <a:off x="3032800" y="5916655"/>
            <a:ext cx="204395" cy="39803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1</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28" name="矩形 27"/>
          <p:cNvSpPr/>
          <p:nvPr/>
        </p:nvSpPr>
        <p:spPr bwMode="auto">
          <a:xfrm>
            <a:off x="3028462" y="5543348"/>
            <a:ext cx="204395" cy="398033"/>
          </a:xfrm>
          <a:prstGeom prst="rect">
            <a:avLst/>
          </a:prstGeom>
          <a:solidFill>
            <a:srgbClr val="7030A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3</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29" name="矩形 28"/>
          <p:cNvSpPr/>
          <p:nvPr/>
        </p:nvSpPr>
        <p:spPr bwMode="auto">
          <a:xfrm>
            <a:off x="3044020" y="5147552"/>
            <a:ext cx="204395" cy="398033"/>
          </a:xfrm>
          <a:prstGeom prst="rect">
            <a:avLst/>
          </a:prstGeom>
          <a:solidFill>
            <a:schemeClr val="tx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2</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30" name="矩形 29"/>
          <p:cNvSpPr/>
          <p:nvPr/>
        </p:nvSpPr>
        <p:spPr bwMode="auto">
          <a:xfrm>
            <a:off x="3043558" y="4385575"/>
            <a:ext cx="204395" cy="398033"/>
          </a:xfrm>
          <a:prstGeom prst="rect">
            <a:avLst/>
          </a:prstGeom>
          <a:solidFill>
            <a:schemeClr val="tx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2</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31" name="矩形 30"/>
          <p:cNvSpPr/>
          <p:nvPr/>
        </p:nvSpPr>
        <p:spPr bwMode="auto">
          <a:xfrm>
            <a:off x="3239456" y="5916655"/>
            <a:ext cx="204395" cy="398033"/>
          </a:xfrm>
          <a:prstGeom prst="rect">
            <a:avLst/>
          </a:prstGeom>
          <a:solidFill>
            <a:srgbClr val="66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4</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32" name="矩形 31"/>
          <p:cNvSpPr/>
          <p:nvPr/>
        </p:nvSpPr>
        <p:spPr bwMode="auto">
          <a:xfrm>
            <a:off x="3221214" y="5543348"/>
            <a:ext cx="204395" cy="398033"/>
          </a:xfrm>
          <a:prstGeom prst="rect">
            <a:avLst/>
          </a:prstGeom>
          <a:solidFill>
            <a:srgbClr val="7030A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3</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33" name="矩形 32"/>
          <p:cNvSpPr/>
          <p:nvPr/>
        </p:nvSpPr>
        <p:spPr bwMode="auto">
          <a:xfrm>
            <a:off x="3434730" y="5916655"/>
            <a:ext cx="204395" cy="398033"/>
          </a:xfrm>
          <a:prstGeom prst="rect">
            <a:avLst/>
          </a:prstGeom>
          <a:solidFill>
            <a:schemeClr val="tx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2</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35" name="矩形 34"/>
          <p:cNvSpPr/>
          <p:nvPr/>
        </p:nvSpPr>
        <p:spPr bwMode="auto">
          <a:xfrm>
            <a:off x="3812204" y="5147552"/>
            <a:ext cx="204395" cy="398033"/>
          </a:xfrm>
          <a:prstGeom prst="rect">
            <a:avLst/>
          </a:prstGeom>
          <a:solidFill>
            <a:srgbClr val="66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4</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36" name="矩形 35"/>
          <p:cNvSpPr/>
          <p:nvPr/>
        </p:nvSpPr>
        <p:spPr bwMode="auto">
          <a:xfrm>
            <a:off x="3812313" y="4777226"/>
            <a:ext cx="204395" cy="398033"/>
          </a:xfrm>
          <a:prstGeom prst="rect">
            <a:avLst/>
          </a:prstGeom>
          <a:solidFill>
            <a:srgbClr val="66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4</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37" name="矩形 36"/>
          <p:cNvSpPr/>
          <p:nvPr/>
        </p:nvSpPr>
        <p:spPr bwMode="auto">
          <a:xfrm>
            <a:off x="4007172" y="4777226"/>
            <a:ext cx="204395" cy="398033"/>
          </a:xfrm>
          <a:prstGeom prst="rect">
            <a:avLst/>
          </a:prstGeom>
          <a:solidFill>
            <a:srgbClr val="66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4</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38" name="矩形 37"/>
          <p:cNvSpPr/>
          <p:nvPr/>
        </p:nvSpPr>
        <p:spPr bwMode="auto">
          <a:xfrm>
            <a:off x="4198117" y="4385575"/>
            <a:ext cx="204395" cy="398033"/>
          </a:xfrm>
          <a:prstGeom prst="rect">
            <a:avLst/>
          </a:prstGeom>
          <a:solidFill>
            <a:srgbClr val="66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4</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39" name="矩形 38"/>
          <p:cNvSpPr/>
          <p:nvPr/>
        </p:nvSpPr>
        <p:spPr bwMode="auto">
          <a:xfrm>
            <a:off x="4402512" y="4385575"/>
            <a:ext cx="204395" cy="398033"/>
          </a:xfrm>
          <a:prstGeom prst="rect">
            <a:avLst/>
          </a:prstGeom>
          <a:solidFill>
            <a:srgbClr val="66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4</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40" name="矩形 39"/>
          <p:cNvSpPr/>
          <p:nvPr/>
        </p:nvSpPr>
        <p:spPr bwMode="auto">
          <a:xfrm>
            <a:off x="4402865" y="5147552"/>
            <a:ext cx="204395" cy="398033"/>
          </a:xfrm>
          <a:prstGeom prst="rect">
            <a:avLst/>
          </a:prstGeom>
          <a:solidFill>
            <a:srgbClr val="66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4</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41" name="矩形 40"/>
          <p:cNvSpPr/>
          <p:nvPr/>
        </p:nvSpPr>
        <p:spPr bwMode="auto">
          <a:xfrm>
            <a:off x="4600442" y="5147552"/>
            <a:ext cx="204395" cy="398033"/>
          </a:xfrm>
          <a:prstGeom prst="rect">
            <a:avLst/>
          </a:prstGeom>
          <a:solidFill>
            <a:srgbClr val="66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4</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42" name="矩形 41"/>
          <p:cNvSpPr/>
          <p:nvPr/>
        </p:nvSpPr>
        <p:spPr bwMode="auto">
          <a:xfrm>
            <a:off x="4800719" y="5916655"/>
            <a:ext cx="204395" cy="398033"/>
          </a:xfrm>
          <a:prstGeom prst="rect">
            <a:avLst/>
          </a:prstGeom>
          <a:solidFill>
            <a:srgbClr val="66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4</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43" name="矩形 42"/>
          <p:cNvSpPr/>
          <p:nvPr/>
        </p:nvSpPr>
        <p:spPr bwMode="auto">
          <a:xfrm>
            <a:off x="3434730" y="5543348"/>
            <a:ext cx="204395" cy="398033"/>
          </a:xfrm>
          <a:prstGeom prst="rect">
            <a:avLst/>
          </a:prstGeom>
          <a:solidFill>
            <a:srgbClr val="66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4</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44" name="矩形 43"/>
          <p:cNvSpPr/>
          <p:nvPr/>
        </p:nvSpPr>
        <p:spPr bwMode="auto">
          <a:xfrm>
            <a:off x="3609070" y="5543348"/>
            <a:ext cx="204395" cy="398033"/>
          </a:xfrm>
          <a:prstGeom prst="rect">
            <a:avLst/>
          </a:prstGeom>
          <a:solidFill>
            <a:srgbClr val="66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4</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45" name="矩形 44"/>
          <p:cNvSpPr/>
          <p:nvPr/>
        </p:nvSpPr>
        <p:spPr bwMode="auto">
          <a:xfrm>
            <a:off x="3416864" y="5147552"/>
            <a:ext cx="204395" cy="398033"/>
          </a:xfrm>
          <a:prstGeom prst="rect">
            <a:avLst/>
          </a:prstGeom>
          <a:solidFill>
            <a:srgbClr val="7030A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3</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46" name="矩形 45"/>
          <p:cNvSpPr/>
          <p:nvPr/>
        </p:nvSpPr>
        <p:spPr bwMode="auto">
          <a:xfrm>
            <a:off x="3416585" y="4777226"/>
            <a:ext cx="204395" cy="398033"/>
          </a:xfrm>
          <a:prstGeom prst="rect">
            <a:avLst/>
          </a:prstGeom>
          <a:solidFill>
            <a:srgbClr val="7030A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3</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47" name="矩形 46"/>
          <p:cNvSpPr/>
          <p:nvPr/>
        </p:nvSpPr>
        <p:spPr bwMode="auto">
          <a:xfrm>
            <a:off x="3600072" y="4777226"/>
            <a:ext cx="204395" cy="398033"/>
          </a:xfrm>
          <a:prstGeom prst="rect">
            <a:avLst/>
          </a:prstGeom>
          <a:solidFill>
            <a:srgbClr val="7030A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3</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48" name="矩形 47"/>
          <p:cNvSpPr/>
          <p:nvPr/>
        </p:nvSpPr>
        <p:spPr bwMode="auto">
          <a:xfrm>
            <a:off x="3802389" y="4385575"/>
            <a:ext cx="204395" cy="398033"/>
          </a:xfrm>
          <a:prstGeom prst="rect">
            <a:avLst/>
          </a:prstGeom>
          <a:solidFill>
            <a:srgbClr val="7030A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3</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49" name="矩形 48"/>
          <p:cNvSpPr/>
          <p:nvPr/>
        </p:nvSpPr>
        <p:spPr bwMode="auto">
          <a:xfrm>
            <a:off x="3988845" y="4385575"/>
            <a:ext cx="204395" cy="398033"/>
          </a:xfrm>
          <a:prstGeom prst="rect">
            <a:avLst/>
          </a:prstGeom>
          <a:solidFill>
            <a:srgbClr val="7030A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3</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50" name="矩形 49"/>
          <p:cNvSpPr/>
          <p:nvPr/>
        </p:nvSpPr>
        <p:spPr bwMode="auto">
          <a:xfrm>
            <a:off x="4021660" y="5147552"/>
            <a:ext cx="204395" cy="398033"/>
          </a:xfrm>
          <a:prstGeom prst="rect">
            <a:avLst/>
          </a:prstGeom>
          <a:solidFill>
            <a:srgbClr val="7030A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3</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51" name="矩形 50"/>
          <p:cNvSpPr/>
          <p:nvPr/>
        </p:nvSpPr>
        <p:spPr bwMode="auto">
          <a:xfrm>
            <a:off x="4226662" y="5147552"/>
            <a:ext cx="204395" cy="398033"/>
          </a:xfrm>
          <a:prstGeom prst="rect">
            <a:avLst/>
          </a:prstGeom>
          <a:solidFill>
            <a:srgbClr val="7030A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3</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52" name="矩形 51"/>
          <p:cNvSpPr/>
          <p:nvPr/>
        </p:nvSpPr>
        <p:spPr bwMode="auto">
          <a:xfrm>
            <a:off x="4385054" y="5916655"/>
            <a:ext cx="204395" cy="398033"/>
          </a:xfrm>
          <a:prstGeom prst="rect">
            <a:avLst/>
          </a:prstGeom>
          <a:solidFill>
            <a:srgbClr val="7030A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3</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53" name="矩形 52"/>
          <p:cNvSpPr/>
          <p:nvPr/>
        </p:nvSpPr>
        <p:spPr bwMode="auto">
          <a:xfrm>
            <a:off x="3239455" y="5147552"/>
            <a:ext cx="204395" cy="398033"/>
          </a:xfrm>
          <a:prstGeom prst="rect">
            <a:avLst/>
          </a:prstGeom>
          <a:solidFill>
            <a:schemeClr val="tx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2</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54" name="矩形 53"/>
          <p:cNvSpPr/>
          <p:nvPr/>
        </p:nvSpPr>
        <p:spPr bwMode="auto">
          <a:xfrm>
            <a:off x="4195507" y="5916655"/>
            <a:ext cx="204395" cy="398033"/>
          </a:xfrm>
          <a:prstGeom prst="rect">
            <a:avLst/>
          </a:prstGeom>
          <a:solidFill>
            <a:srgbClr val="CC33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5</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57" name="矩形 56"/>
          <p:cNvSpPr/>
          <p:nvPr/>
        </p:nvSpPr>
        <p:spPr bwMode="auto">
          <a:xfrm>
            <a:off x="4386620" y="5543348"/>
            <a:ext cx="204395" cy="398033"/>
          </a:xfrm>
          <a:prstGeom prst="rect">
            <a:avLst/>
          </a:prstGeom>
          <a:solidFill>
            <a:srgbClr val="CC33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5</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58" name="矩形 57"/>
          <p:cNvSpPr/>
          <p:nvPr/>
        </p:nvSpPr>
        <p:spPr bwMode="auto">
          <a:xfrm>
            <a:off x="4582517" y="5543348"/>
            <a:ext cx="204395" cy="398033"/>
          </a:xfrm>
          <a:prstGeom prst="rect">
            <a:avLst/>
          </a:prstGeom>
          <a:solidFill>
            <a:srgbClr val="CC33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5</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59" name="矩形 58"/>
          <p:cNvSpPr/>
          <p:nvPr/>
        </p:nvSpPr>
        <p:spPr bwMode="auto">
          <a:xfrm>
            <a:off x="4778058" y="5147552"/>
            <a:ext cx="204395" cy="398033"/>
          </a:xfrm>
          <a:prstGeom prst="rect">
            <a:avLst/>
          </a:prstGeom>
          <a:solidFill>
            <a:srgbClr val="CC33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5</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60" name="矩形 59"/>
          <p:cNvSpPr/>
          <p:nvPr/>
        </p:nvSpPr>
        <p:spPr bwMode="auto">
          <a:xfrm>
            <a:off x="4778058" y="4777226"/>
            <a:ext cx="204395" cy="398033"/>
          </a:xfrm>
          <a:prstGeom prst="rect">
            <a:avLst/>
          </a:prstGeom>
          <a:solidFill>
            <a:srgbClr val="CC33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5</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61" name="矩形 60"/>
          <p:cNvSpPr/>
          <p:nvPr/>
        </p:nvSpPr>
        <p:spPr bwMode="auto">
          <a:xfrm>
            <a:off x="4982453" y="4777226"/>
            <a:ext cx="204395" cy="398033"/>
          </a:xfrm>
          <a:prstGeom prst="rect">
            <a:avLst/>
          </a:prstGeom>
          <a:solidFill>
            <a:srgbClr val="CC33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5</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62" name="矩形 61"/>
          <p:cNvSpPr/>
          <p:nvPr/>
        </p:nvSpPr>
        <p:spPr bwMode="auto">
          <a:xfrm>
            <a:off x="5165332" y="4385575"/>
            <a:ext cx="204395" cy="398033"/>
          </a:xfrm>
          <a:prstGeom prst="rect">
            <a:avLst/>
          </a:prstGeom>
          <a:solidFill>
            <a:srgbClr val="CC33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5</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63" name="矩形 62"/>
          <p:cNvSpPr/>
          <p:nvPr/>
        </p:nvSpPr>
        <p:spPr bwMode="auto">
          <a:xfrm>
            <a:off x="5369727" y="4385575"/>
            <a:ext cx="204395" cy="398033"/>
          </a:xfrm>
          <a:prstGeom prst="rect">
            <a:avLst/>
          </a:prstGeom>
          <a:solidFill>
            <a:srgbClr val="CC33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5</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64" name="矩形 63"/>
          <p:cNvSpPr/>
          <p:nvPr/>
        </p:nvSpPr>
        <p:spPr bwMode="auto">
          <a:xfrm>
            <a:off x="5358969" y="5147552"/>
            <a:ext cx="204395" cy="398033"/>
          </a:xfrm>
          <a:prstGeom prst="rect">
            <a:avLst/>
          </a:prstGeom>
          <a:solidFill>
            <a:srgbClr val="CC33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5</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65" name="矩形 64"/>
          <p:cNvSpPr/>
          <p:nvPr/>
        </p:nvSpPr>
        <p:spPr bwMode="auto">
          <a:xfrm>
            <a:off x="5564586" y="5147552"/>
            <a:ext cx="204395" cy="398033"/>
          </a:xfrm>
          <a:prstGeom prst="rect">
            <a:avLst/>
          </a:prstGeom>
          <a:solidFill>
            <a:srgbClr val="CC33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5</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66" name="矩形 65"/>
          <p:cNvSpPr/>
          <p:nvPr/>
        </p:nvSpPr>
        <p:spPr bwMode="auto">
          <a:xfrm>
            <a:off x="5758223" y="5916655"/>
            <a:ext cx="204395" cy="398033"/>
          </a:xfrm>
          <a:prstGeom prst="rect">
            <a:avLst/>
          </a:prstGeom>
          <a:solidFill>
            <a:srgbClr val="CC33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5</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67" name="矩形 66"/>
          <p:cNvSpPr/>
          <p:nvPr/>
        </p:nvSpPr>
        <p:spPr bwMode="auto">
          <a:xfrm>
            <a:off x="4594749" y="5916655"/>
            <a:ext cx="204395" cy="398033"/>
          </a:xfrm>
          <a:prstGeom prst="rect">
            <a:avLst/>
          </a:prstGeom>
          <a:solidFill>
            <a:srgbClr val="0099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6</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68" name="矩形 67"/>
          <p:cNvSpPr/>
          <p:nvPr/>
        </p:nvSpPr>
        <p:spPr bwMode="auto">
          <a:xfrm>
            <a:off x="4785862" y="5543348"/>
            <a:ext cx="204395" cy="398033"/>
          </a:xfrm>
          <a:prstGeom prst="rect">
            <a:avLst/>
          </a:prstGeom>
          <a:solidFill>
            <a:srgbClr val="0099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6</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69" name="矩形 68"/>
          <p:cNvSpPr/>
          <p:nvPr/>
        </p:nvSpPr>
        <p:spPr bwMode="auto">
          <a:xfrm>
            <a:off x="4981759" y="5543348"/>
            <a:ext cx="204395" cy="398033"/>
          </a:xfrm>
          <a:prstGeom prst="rect">
            <a:avLst/>
          </a:prstGeom>
          <a:solidFill>
            <a:srgbClr val="0099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6</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70" name="矩形 69"/>
          <p:cNvSpPr/>
          <p:nvPr/>
        </p:nvSpPr>
        <p:spPr bwMode="auto">
          <a:xfrm>
            <a:off x="5177300" y="5147552"/>
            <a:ext cx="204395" cy="398033"/>
          </a:xfrm>
          <a:prstGeom prst="rect">
            <a:avLst/>
          </a:prstGeom>
          <a:solidFill>
            <a:srgbClr val="0099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6</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71" name="矩形 70"/>
          <p:cNvSpPr/>
          <p:nvPr/>
        </p:nvSpPr>
        <p:spPr bwMode="auto">
          <a:xfrm>
            <a:off x="5177300" y="4777226"/>
            <a:ext cx="204395" cy="398033"/>
          </a:xfrm>
          <a:prstGeom prst="rect">
            <a:avLst/>
          </a:prstGeom>
          <a:solidFill>
            <a:srgbClr val="0099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6</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72" name="矩形 71"/>
          <p:cNvSpPr/>
          <p:nvPr/>
        </p:nvSpPr>
        <p:spPr bwMode="auto">
          <a:xfrm>
            <a:off x="5381695" y="4777226"/>
            <a:ext cx="204395" cy="398033"/>
          </a:xfrm>
          <a:prstGeom prst="rect">
            <a:avLst/>
          </a:prstGeom>
          <a:solidFill>
            <a:srgbClr val="0099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6</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73" name="矩形 72"/>
          <p:cNvSpPr/>
          <p:nvPr/>
        </p:nvSpPr>
        <p:spPr bwMode="auto">
          <a:xfrm>
            <a:off x="5564574" y="4385575"/>
            <a:ext cx="204395" cy="398033"/>
          </a:xfrm>
          <a:prstGeom prst="rect">
            <a:avLst/>
          </a:prstGeom>
          <a:solidFill>
            <a:srgbClr val="0099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6</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74" name="矩形 73"/>
          <p:cNvSpPr/>
          <p:nvPr/>
        </p:nvSpPr>
        <p:spPr bwMode="auto">
          <a:xfrm>
            <a:off x="5768969" y="4385575"/>
            <a:ext cx="204395" cy="398033"/>
          </a:xfrm>
          <a:prstGeom prst="rect">
            <a:avLst/>
          </a:prstGeom>
          <a:solidFill>
            <a:srgbClr val="0099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6</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75" name="矩形 74"/>
          <p:cNvSpPr/>
          <p:nvPr/>
        </p:nvSpPr>
        <p:spPr bwMode="auto">
          <a:xfrm>
            <a:off x="5758211" y="5147552"/>
            <a:ext cx="204395" cy="398033"/>
          </a:xfrm>
          <a:prstGeom prst="rect">
            <a:avLst/>
          </a:prstGeom>
          <a:solidFill>
            <a:srgbClr val="0099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65</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76" name="矩形 75"/>
          <p:cNvSpPr/>
          <p:nvPr/>
        </p:nvSpPr>
        <p:spPr bwMode="auto">
          <a:xfrm>
            <a:off x="5963828" y="5147552"/>
            <a:ext cx="204395" cy="398033"/>
          </a:xfrm>
          <a:prstGeom prst="rect">
            <a:avLst/>
          </a:prstGeom>
          <a:solidFill>
            <a:srgbClr val="0099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6</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77" name="矩形 76"/>
          <p:cNvSpPr/>
          <p:nvPr/>
        </p:nvSpPr>
        <p:spPr bwMode="auto">
          <a:xfrm>
            <a:off x="6157465" y="5916655"/>
            <a:ext cx="204395" cy="398033"/>
          </a:xfrm>
          <a:prstGeom prst="rect">
            <a:avLst/>
          </a:prstGeom>
          <a:solidFill>
            <a:srgbClr val="0099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bg1">
                    <a:lumMod val="95000"/>
                  </a:schemeClr>
                </a:solidFill>
                <a:effectLst/>
                <a:latin typeface="Times New Roman" panose="02020603050405020304" pitchFamily="18" charset="0"/>
              </a:rPr>
              <a:t>6</a:t>
            </a:r>
            <a:endParaRPr kumimoji="0" lang="zh-CN" altLang="en-US" sz="1800" b="0" i="0" u="none" strike="noStrike" cap="none" normalizeH="0" baseline="0" dirty="0">
              <a:ln>
                <a:noFill/>
              </a:ln>
              <a:solidFill>
                <a:schemeClr val="bg1">
                  <a:lumMod val="95000"/>
                </a:schemeClr>
              </a:solidFill>
              <a:effectLst/>
              <a:latin typeface="Times New Roman" panose="02020603050405020304" pitchFamily="18" charset="0"/>
            </a:endParaRPr>
          </a:p>
        </p:txBody>
      </p:sp>
      <p:sp>
        <p:nvSpPr>
          <p:cNvPr id="78" name="文本框 77"/>
          <p:cNvSpPr txBox="1"/>
          <p:nvPr/>
        </p:nvSpPr>
        <p:spPr>
          <a:xfrm>
            <a:off x="6807241" y="4317773"/>
            <a:ext cx="2057059" cy="1384995"/>
          </a:xfrm>
          <a:prstGeom prst="rect">
            <a:avLst/>
          </a:prstGeom>
          <a:noFill/>
        </p:spPr>
        <p:txBody>
          <a:bodyPr wrap="square" rtlCol="0">
            <a:spAutoFit/>
          </a:bodyPr>
          <a:lstStyle/>
          <a:p>
            <a:r>
              <a:rPr lang="zh-CN" altLang="en-US" sz="2800" b="1" dirty="0">
                <a:solidFill>
                  <a:schemeClr val="accent1"/>
                </a:solidFill>
                <a:latin typeface="+mn-lt"/>
                <a:ea typeface="+mn-ea"/>
              </a:rPr>
              <a:t>实际吞吐率</a:t>
            </a:r>
            <a:r>
              <a:rPr lang="en-US" altLang="zh-CN" sz="2800" b="1" dirty="0" err="1">
                <a:solidFill>
                  <a:schemeClr val="accent1"/>
                </a:solidFill>
                <a:latin typeface="+mn-lt"/>
                <a:ea typeface="+mn-ea"/>
              </a:rPr>
              <a:t>Tp</a:t>
            </a:r>
            <a:r>
              <a:rPr lang="en-US" altLang="zh-CN" sz="2800" b="1" dirty="0">
                <a:solidFill>
                  <a:schemeClr val="accent1"/>
                </a:solidFill>
                <a:latin typeface="+mn-lt"/>
                <a:ea typeface="+mn-ea"/>
              </a:rPr>
              <a:t>=6/25</a:t>
            </a:r>
            <a:endParaRPr lang="en-US" altLang="zh-CN" sz="2800" b="1" dirty="0">
              <a:solidFill>
                <a:schemeClr val="accent1"/>
              </a:solidFill>
              <a:latin typeface="+mn-lt"/>
              <a:ea typeface="+mn-ea"/>
            </a:endParaRPr>
          </a:p>
          <a:p>
            <a:r>
              <a:rPr lang="en-US" altLang="zh-CN" sz="2800" b="1" dirty="0">
                <a:solidFill>
                  <a:schemeClr val="accent1"/>
                </a:solidFill>
                <a:latin typeface="+mn-lt"/>
                <a:ea typeface="+mn-ea"/>
              </a:rPr>
              <a:t>(</a:t>
            </a:r>
            <a:r>
              <a:rPr lang="zh-CN" altLang="en-US" sz="2800" b="1" dirty="0">
                <a:solidFill>
                  <a:schemeClr val="accent1"/>
                </a:solidFill>
                <a:latin typeface="+mn-lt"/>
                <a:ea typeface="+mn-ea"/>
              </a:rPr>
              <a:t>任务</a:t>
            </a:r>
            <a:r>
              <a:rPr lang="en-US" altLang="zh-CN" sz="2800" b="1" dirty="0">
                <a:solidFill>
                  <a:schemeClr val="accent1"/>
                </a:solidFill>
                <a:latin typeface="+mn-lt"/>
                <a:ea typeface="+mn-ea"/>
              </a:rPr>
              <a:t>/</a:t>
            </a:r>
            <a:r>
              <a:rPr lang="zh-CN" altLang="en-US" sz="2800" b="1" dirty="0">
                <a:solidFill>
                  <a:schemeClr val="accent1"/>
                </a:solidFill>
                <a:latin typeface="+mn-lt"/>
                <a:ea typeface="+mn-ea"/>
              </a:rPr>
              <a:t>拍</a:t>
            </a:r>
            <a:r>
              <a:rPr lang="en-US" altLang="zh-CN" sz="2800" b="1" dirty="0">
                <a:solidFill>
                  <a:schemeClr val="accent1"/>
                </a:solidFill>
                <a:latin typeface="+mn-lt"/>
                <a:ea typeface="+mn-ea"/>
              </a:rPr>
              <a:t>)</a:t>
            </a:r>
            <a:endParaRPr lang="zh-CN" altLang="en-US" sz="2800" b="1" dirty="0">
              <a:solidFill>
                <a:schemeClr val="accen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ppt_x"/>
                                          </p:val>
                                        </p:tav>
                                        <p:tav tm="100000">
                                          <p:val>
                                            <p:strVal val="#ppt_x"/>
                                          </p:val>
                                        </p:tav>
                                      </p:tavLst>
                                    </p:anim>
                                    <p:anim calcmode="lin" valueType="num">
                                      <p:cBhvr additive="base">
                                        <p:cTn id="54" dur="500" fill="hold"/>
                                        <p:tgtEl>
                                          <p:spTgt spid="1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ppt_x"/>
                                          </p:val>
                                        </p:tav>
                                        <p:tav tm="100000">
                                          <p:val>
                                            <p:strVal val="#ppt_x"/>
                                          </p:val>
                                        </p:tav>
                                      </p:tavLst>
                                    </p:anim>
                                    <p:anim calcmode="lin" valueType="num">
                                      <p:cBhvr additive="base">
                                        <p:cTn id="72" dur="500" fill="hold"/>
                                        <p:tgtEl>
                                          <p:spTgt spid="2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500" fill="hold"/>
                                        <p:tgtEl>
                                          <p:spTgt spid="25"/>
                                        </p:tgtEl>
                                        <p:attrNameLst>
                                          <p:attrName>ppt_x</p:attrName>
                                        </p:attrNameLst>
                                      </p:cBhvr>
                                      <p:tavLst>
                                        <p:tav tm="0">
                                          <p:val>
                                            <p:strVal val="#ppt_x"/>
                                          </p:val>
                                        </p:tav>
                                        <p:tav tm="100000">
                                          <p:val>
                                            <p:strVal val="#ppt_x"/>
                                          </p:val>
                                        </p:tav>
                                      </p:tavLst>
                                    </p:anim>
                                    <p:anim calcmode="lin" valueType="num">
                                      <p:cBhvr additive="base">
                                        <p:cTn id="82" dur="500" fill="hold"/>
                                        <p:tgtEl>
                                          <p:spTgt spid="25"/>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ppt_x"/>
                                          </p:val>
                                        </p:tav>
                                        <p:tav tm="100000">
                                          <p:val>
                                            <p:strVal val="#ppt_x"/>
                                          </p:val>
                                        </p:tav>
                                      </p:tavLst>
                                    </p:anim>
                                    <p:anim calcmode="lin" valueType="num">
                                      <p:cBhvr additive="base">
                                        <p:cTn id="86" dur="500" fill="hold"/>
                                        <p:tgtEl>
                                          <p:spTgt spid="2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ppt_x"/>
                                          </p:val>
                                        </p:tav>
                                        <p:tav tm="100000">
                                          <p:val>
                                            <p:strVal val="#ppt_x"/>
                                          </p:val>
                                        </p:tav>
                                      </p:tavLst>
                                    </p:anim>
                                    <p:anim calcmode="lin" valueType="num">
                                      <p:cBhvr additive="base">
                                        <p:cTn id="96" dur="500" fill="hold"/>
                                        <p:tgtEl>
                                          <p:spTgt spid="2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ppt_x"/>
                                          </p:val>
                                        </p:tav>
                                        <p:tav tm="100000">
                                          <p:val>
                                            <p:strVal val="#ppt_x"/>
                                          </p:val>
                                        </p:tav>
                                      </p:tavLst>
                                    </p:anim>
                                    <p:anim calcmode="lin" valueType="num">
                                      <p:cBhvr additive="base">
                                        <p:cTn id="100" dur="500" fill="hold"/>
                                        <p:tgtEl>
                                          <p:spTgt spid="2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0"/>
                                        </p:tgtEl>
                                        <p:attrNameLst>
                                          <p:attrName>style.visibility</p:attrName>
                                        </p:attrNameLst>
                                      </p:cBhvr>
                                      <p:to>
                                        <p:strVal val="visible"/>
                                      </p:to>
                                    </p:set>
                                    <p:anim calcmode="lin" valueType="num">
                                      <p:cBhvr additive="base">
                                        <p:cTn id="107" dur="500" fill="hold"/>
                                        <p:tgtEl>
                                          <p:spTgt spid="30"/>
                                        </p:tgtEl>
                                        <p:attrNameLst>
                                          <p:attrName>ppt_x</p:attrName>
                                        </p:attrNameLst>
                                      </p:cBhvr>
                                      <p:tavLst>
                                        <p:tav tm="0">
                                          <p:val>
                                            <p:strVal val="#ppt_x"/>
                                          </p:val>
                                        </p:tav>
                                        <p:tav tm="100000">
                                          <p:val>
                                            <p:strVal val="#ppt_x"/>
                                          </p:val>
                                        </p:tav>
                                      </p:tavLst>
                                    </p:anim>
                                    <p:anim calcmode="lin" valueType="num">
                                      <p:cBhvr additive="base">
                                        <p:cTn id="10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2"/>
                                        </p:tgtEl>
                                        <p:attrNameLst>
                                          <p:attrName>style.visibility</p:attrName>
                                        </p:attrNameLst>
                                      </p:cBhvr>
                                      <p:to>
                                        <p:strVal val="visible"/>
                                      </p:to>
                                    </p:set>
                                    <p:anim calcmode="lin" valueType="num">
                                      <p:cBhvr additive="base">
                                        <p:cTn id="117" dur="500" fill="hold"/>
                                        <p:tgtEl>
                                          <p:spTgt spid="32"/>
                                        </p:tgtEl>
                                        <p:attrNameLst>
                                          <p:attrName>ppt_x</p:attrName>
                                        </p:attrNameLst>
                                      </p:cBhvr>
                                      <p:tavLst>
                                        <p:tav tm="0">
                                          <p:val>
                                            <p:strVal val="#ppt_x"/>
                                          </p:val>
                                        </p:tav>
                                        <p:tav tm="100000">
                                          <p:val>
                                            <p:strVal val="#ppt_x"/>
                                          </p:val>
                                        </p:tav>
                                      </p:tavLst>
                                    </p:anim>
                                    <p:anim calcmode="lin" valueType="num">
                                      <p:cBhvr additive="base">
                                        <p:cTn id="118" dur="500" fill="hold"/>
                                        <p:tgtEl>
                                          <p:spTgt spid="32"/>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53"/>
                                        </p:tgtEl>
                                        <p:attrNameLst>
                                          <p:attrName>style.visibility</p:attrName>
                                        </p:attrNameLst>
                                      </p:cBhvr>
                                      <p:to>
                                        <p:strVal val="visible"/>
                                      </p:to>
                                    </p:set>
                                    <p:anim calcmode="lin" valueType="num">
                                      <p:cBhvr additive="base">
                                        <p:cTn id="121" dur="500" fill="hold"/>
                                        <p:tgtEl>
                                          <p:spTgt spid="53"/>
                                        </p:tgtEl>
                                        <p:attrNameLst>
                                          <p:attrName>ppt_x</p:attrName>
                                        </p:attrNameLst>
                                      </p:cBhvr>
                                      <p:tavLst>
                                        <p:tav tm="0">
                                          <p:val>
                                            <p:strVal val="#ppt_x"/>
                                          </p:val>
                                        </p:tav>
                                        <p:tav tm="100000">
                                          <p:val>
                                            <p:strVal val="#ppt_x"/>
                                          </p:val>
                                        </p:tav>
                                      </p:tavLst>
                                    </p:anim>
                                    <p:anim calcmode="lin" valueType="num">
                                      <p:cBhvr additive="base">
                                        <p:cTn id="12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33"/>
                                        </p:tgtEl>
                                        <p:attrNameLst>
                                          <p:attrName>style.visibility</p:attrName>
                                        </p:attrNameLst>
                                      </p:cBhvr>
                                      <p:to>
                                        <p:strVal val="visible"/>
                                      </p:to>
                                    </p:set>
                                    <p:anim calcmode="lin" valueType="num">
                                      <p:cBhvr additive="base">
                                        <p:cTn id="127" dur="500" fill="hold"/>
                                        <p:tgtEl>
                                          <p:spTgt spid="33"/>
                                        </p:tgtEl>
                                        <p:attrNameLst>
                                          <p:attrName>ppt_x</p:attrName>
                                        </p:attrNameLst>
                                      </p:cBhvr>
                                      <p:tavLst>
                                        <p:tav tm="0">
                                          <p:val>
                                            <p:strVal val="#ppt_x"/>
                                          </p:val>
                                        </p:tav>
                                        <p:tav tm="100000">
                                          <p:val>
                                            <p:strVal val="#ppt_x"/>
                                          </p:val>
                                        </p:tav>
                                      </p:tavLst>
                                    </p:anim>
                                    <p:anim calcmode="lin" valueType="num">
                                      <p:cBhvr additive="base">
                                        <p:cTn id="128" dur="500" fill="hold"/>
                                        <p:tgtEl>
                                          <p:spTgt spid="33"/>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43"/>
                                        </p:tgtEl>
                                        <p:attrNameLst>
                                          <p:attrName>style.visibility</p:attrName>
                                        </p:attrNameLst>
                                      </p:cBhvr>
                                      <p:to>
                                        <p:strVal val="visible"/>
                                      </p:to>
                                    </p:set>
                                    <p:anim calcmode="lin" valueType="num">
                                      <p:cBhvr additive="base">
                                        <p:cTn id="131" dur="500" fill="hold"/>
                                        <p:tgtEl>
                                          <p:spTgt spid="43"/>
                                        </p:tgtEl>
                                        <p:attrNameLst>
                                          <p:attrName>ppt_x</p:attrName>
                                        </p:attrNameLst>
                                      </p:cBhvr>
                                      <p:tavLst>
                                        <p:tav tm="0">
                                          <p:val>
                                            <p:strVal val="#ppt_x"/>
                                          </p:val>
                                        </p:tav>
                                        <p:tav tm="100000">
                                          <p:val>
                                            <p:strVal val="#ppt_x"/>
                                          </p:val>
                                        </p:tav>
                                      </p:tavLst>
                                    </p:anim>
                                    <p:anim calcmode="lin" valueType="num">
                                      <p:cBhvr additive="base">
                                        <p:cTn id="132" dur="500" fill="hold"/>
                                        <p:tgtEl>
                                          <p:spTgt spid="43"/>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45"/>
                                        </p:tgtEl>
                                        <p:attrNameLst>
                                          <p:attrName>style.visibility</p:attrName>
                                        </p:attrNameLst>
                                      </p:cBhvr>
                                      <p:to>
                                        <p:strVal val="visible"/>
                                      </p:to>
                                    </p:set>
                                    <p:anim calcmode="lin" valueType="num">
                                      <p:cBhvr additive="base">
                                        <p:cTn id="135" dur="500" fill="hold"/>
                                        <p:tgtEl>
                                          <p:spTgt spid="45"/>
                                        </p:tgtEl>
                                        <p:attrNameLst>
                                          <p:attrName>ppt_x</p:attrName>
                                        </p:attrNameLst>
                                      </p:cBhvr>
                                      <p:tavLst>
                                        <p:tav tm="0">
                                          <p:val>
                                            <p:strVal val="#ppt_x"/>
                                          </p:val>
                                        </p:tav>
                                        <p:tav tm="100000">
                                          <p:val>
                                            <p:strVal val="#ppt_x"/>
                                          </p:val>
                                        </p:tav>
                                      </p:tavLst>
                                    </p:anim>
                                    <p:anim calcmode="lin" valueType="num">
                                      <p:cBhvr additive="base">
                                        <p:cTn id="136" dur="500" fill="hold"/>
                                        <p:tgtEl>
                                          <p:spTgt spid="45"/>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46"/>
                                        </p:tgtEl>
                                        <p:attrNameLst>
                                          <p:attrName>style.visibility</p:attrName>
                                        </p:attrNameLst>
                                      </p:cBhvr>
                                      <p:to>
                                        <p:strVal val="visible"/>
                                      </p:to>
                                    </p:set>
                                    <p:anim calcmode="lin" valueType="num">
                                      <p:cBhvr additive="base">
                                        <p:cTn id="139" dur="500" fill="hold"/>
                                        <p:tgtEl>
                                          <p:spTgt spid="46"/>
                                        </p:tgtEl>
                                        <p:attrNameLst>
                                          <p:attrName>ppt_x</p:attrName>
                                        </p:attrNameLst>
                                      </p:cBhvr>
                                      <p:tavLst>
                                        <p:tav tm="0">
                                          <p:val>
                                            <p:strVal val="#ppt_x"/>
                                          </p:val>
                                        </p:tav>
                                        <p:tav tm="100000">
                                          <p:val>
                                            <p:strVal val="#ppt_x"/>
                                          </p:val>
                                        </p:tav>
                                      </p:tavLst>
                                    </p:anim>
                                    <p:anim calcmode="lin" valueType="num">
                                      <p:cBhvr additive="base">
                                        <p:cTn id="14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44"/>
                                        </p:tgtEl>
                                        <p:attrNameLst>
                                          <p:attrName>style.visibility</p:attrName>
                                        </p:attrNameLst>
                                      </p:cBhvr>
                                      <p:to>
                                        <p:strVal val="visible"/>
                                      </p:to>
                                    </p:set>
                                    <p:anim calcmode="lin" valueType="num">
                                      <p:cBhvr additive="base">
                                        <p:cTn id="145" dur="500" fill="hold"/>
                                        <p:tgtEl>
                                          <p:spTgt spid="44"/>
                                        </p:tgtEl>
                                        <p:attrNameLst>
                                          <p:attrName>ppt_x</p:attrName>
                                        </p:attrNameLst>
                                      </p:cBhvr>
                                      <p:tavLst>
                                        <p:tav tm="0">
                                          <p:val>
                                            <p:strVal val="#ppt_x"/>
                                          </p:val>
                                        </p:tav>
                                        <p:tav tm="100000">
                                          <p:val>
                                            <p:strVal val="#ppt_x"/>
                                          </p:val>
                                        </p:tav>
                                      </p:tavLst>
                                    </p:anim>
                                    <p:anim calcmode="lin" valueType="num">
                                      <p:cBhvr additive="base">
                                        <p:cTn id="146" dur="500" fill="hold"/>
                                        <p:tgtEl>
                                          <p:spTgt spid="44"/>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47"/>
                                        </p:tgtEl>
                                        <p:attrNameLst>
                                          <p:attrName>style.visibility</p:attrName>
                                        </p:attrNameLst>
                                      </p:cBhvr>
                                      <p:to>
                                        <p:strVal val="visible"/>
                                      </p:to>
                                    </p:set>
                                    <p:anim calcmode="lin" valueType="num">
                                      <p:cBhvr additive="base">
                                        <p:cTn id="149" dur="500" fill="hold"/>
                                        <p:tgtEl>
                                          <p:spTgt spid="47"/>
                                        </p:tgtEl>
                                        <p:attrNameLst>
                                          <p:attrName>ppt_x</p:attrName>
                                        </p:attrNameLst>
                                      </p:cBhvr>
                                      <p:tavLst>
                                        <p:tav tm="0">
                                          <p:val>
                                            <p:strVal val="#ppt_x"/>
                                          </p:val>
                                        </p:tav>
                                        <p:tav tm="100000">
                                          <p:val>
                                            <p:strVal val="#ppt_x"/>
                                          </p:val>
                                        </p:tav>
                                      </p:tavLst>
                                    </p:anim>
                                    <p:anim calcmode="lin" valueType="num">
                                      <p:cBhvr additive="base">
                                        <p:cTn id="15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grpId="0" nodeType="clickEffect">
                                  <p:stCondLst>
                                    <p:cond delay="0"/>
                                  </p:stCondLst>
                                  <p:childTnLst>
                                    <p:set>
                                      <p:cBhvr>
                                        <p:cTn id="154" dur="1" fill="hold">
                                          <p:stCondLst>
                                            <p:cond delay="0"/>
                                          </p:stCondLst>
                                        </p:cTn>
                                        <p:tgtEl>
                                          <p:spTgt spid="35"/>
                                        </p:tgtEl>
                                        <p:attrNameLst>
                                          <p:attrName>style.visibility</p:attrName>
                                        </p:attrNameLst>
                                      </p:cBhvr>
                                      <p:to>
                                        <p:strVal val="visible"/>
                                      </p:to>
                                    </p:set>
                                    <p:anim calcmode="lin" valueType="num">
                                      <p:cBhvr additive="base">
                                        <p:cTn id="155" dur="500" fill="hold"/>
                                        <p:tgtEl>
                                          <p:spTgt spid="35"/>
                                        </p:tgtEl>
                                        <p:attrNameLst>
                                          <p:attrName>ppt_x</p:attrName>
                                        </p:attrNameLst>
                                      </p:cBhvr>
                                      <p:tavLst>
                                        <p:tav tm="0">
                                          <p:val>
                                            <p:strVal val="#ppt_x"/>
                                          </p:val>
                                        </p:tav>
                                        <p:tav tm="100000">
                                          <p:val>
                                            <p:strVal val="#ppt_x"/>
                                          </p:val>
                                        </p:tav>
                                      </p:tavLst>
                                    </p:anim>
                                    <p:anim calcmode="lin" valueType="num">
                                      <p:cBhvr additive="base">
                                        <p:cTn id="156" dur="500" fill="hold"/>
                                        <p:tgtEl>
                                          <p:spTgt spid="35"/>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36"/>
                                        </p:tgtEl>
                                        <p:attrNameLst>
                                          <p:attrName>style.visibility</p:attrName>
                                        </p:attrNameLst>
                                      </p:cBhvr>
                                      <p:to>
                                        <p:strVal val="visible"/>
                                      </p:to>
                                    </p:set>
                                    <p:anim calcmode="lin" valueType="num">
                                      <p:cBhvr additive="base">
                                        <p:cTn id="159" dur="500" fill="hold"/>
                                        <p:tgtEl>
                                          <p:spTgt spid="36"/>
                                        </p:tgtEl>
                                        <p:attrNameLst>
                                          <p:attrName>ppt_x</p:attrName>
                                        </p:attrNameLst>
                                      </p:cBhvr>
                                      <p:tavLst>
                                        <p:tav tm="0">
                                          <p:val>
                                            <p:strVal val="#ppt_x"/>
                                          </p:val>
                                        </p:tav>
                                        <p:tav tm="100000">
                                          <p:val>
                                            <p:strVal val="#ppt_x"/>
                                          </p:val>
                                        </p:tav>
                                      </p:tavLst>
                                    </p:anim>
                                    <p:anim calcmode="lin" valueType="num">
                                      <p:cBhvr additive="base">
                                        <p:cTn id="160" dur="500" fill="hold"/>
                                        <p:tgtEl>
                                          <p:spTgt spid="36"/>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48"/>
                                        </p:tgtEl>
                                        <p:attrNameLst>
                                          <p:attrName>style.visibility</p:attrName>
                                        </p:attrNameLst>
                                      </p:cBhvr>
                                      <p:to>
                                        <p:strVal val="visible"/>
                                      </p:to>
                                    </p:set>
                                    <p:anim calcmode="lin" valueType="num">
                                      <p:cBhvr additive="base">
                                        <p:cTn id="163" dur="500" fill="hold"/>
                                        <p:tgtEl>
                                          <p:spTgt spid="48"/>
                                        </p:tgtEl>
                                        <p:attrNameLst>
                                          <p:attrName>ppt_x</p:attrName>
                                        </p:attrNameLst>
                                      </p:cBhvr>
                                      <p:tavLst>
                                        <p:tav tm="0">
                                          <p:val>
                                            <p:strVal val="#ppt_x"/>
                                          </p:val>
                                        </p:tav>
                                        <p:tav tm="100000">
                                          <p:val>
                                            <p:strVal val="#ppt_x"/>
                                          </p:val>
                                        </p:tav>
                                      </p:tavLst>
                                    </p:anim>
                                    <p:anim calcmode="lin" valueType="num">
                                      <p:cBhvr additive="base">
                                        <p:cTn id="16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50"/>
                                        </p:tgtEl>
                                        <p:attrNameLst>
                                          <p:attrName>style.visibility</p:attrName>
                                        </p:attrNameLst>
                                      </p:cBhvr>
                                      <p:to>
                                        <p:strVal val="visible"/>
                                      </p:to>
                                    </p:set>
                                    <p:anim calcmode="lin" valueType="num">
                                      <p:cBhvr additive="base">
                                        <p:cTn id="169" dur="500" fill="hold"/>
                                        <p:tgtEl>
                                          <p:spTgt spid="50"/>
                                        </p:tgtEl>
                                        <p:attrNameLst>
                                          <p:attrName>ppt_x</p:attrName>
                                        </p:attrNameLst>
                                      </p:cBhvr>
                                      <p:tavLst>
                                        <p:tav tm="0">
                                          <p:val>
                                            <p:strVal val="#ppt_x"/>
                                          </p:val>
                                        </p:tav>
                                        <p:tav tm="100000">
                                          <p:val>
                                            <p:strVal val="#ppt_x"/>
                                          </p:val>
                                        </p:tav>
                                      </p:tavLst>
                                    </p:anim>
                                    <p:anim calcmode="lin" valueType="num">
                                      <p:cBhvr additive="base">
                                        <p:cTn id="170" dur="500" fill="hold"/>
                                        <p:tgtEl>
                                          <p:spTgt spid="50"/>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37"/>
                                        </p:tgtEl>
                                        <p:attrNameLst>
                                          <p:attrName>style.visibility</p:attrName>
                                        </p:attrNameLst>
                                      </p:cBhvr>
                                      <p:to>
                                        <p:strVal val="visible"/>
                                      </p:to>
                                    </p:set>
                                    <p:anim calcmode="lin" valueType="num">
                                      <p:cBhvr additive="base">
                                        <p:cTn id="173" dur="500" fill="hold"/>
                                        <p:tgtEl>
                                          <p:spTgt spid="37"/>
                                        </p:tgtEl>
                                        <p:attrNameLst>
                                          <p:attrName>ppt_x</p:attrName>
                                        </p:attrNameLst>
                                      </p:cBhvr>
                                      <p:tavLst>
                                        <p:tav tm="0">
                                          <p:val>
                                            <p:strVal val="#ppt_x"/>
                                          </p:val>
                                        </p:tav>
                                        <p:tav tm="100000">
                                          <p:val>
                                            <p:strVal val="#ppt_x"/>
                                          </p:val>
                                        </p:tav>
                                      </p:tavLst>
                                    </p:anim>
                                    <p:anim calcmode="lin" valueType="num">
                                      <p:cBhvr additive="base">
                                        <p:cTn id="174" dur="500" fill="hold"/>
                                        <p:tgtEl>
                                          <p:spTgt spid="37"/>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49"/>
                                        </p:tgtEl>
                                        <p:attrNameLst>
                                          <p:attrName>style.visibility</p:attrName>
                                        </p:attrNameLst>
                                      </p:cBhvr>
                                      <p:to>
                                        <p:strVal val="visible"/>
                                      </p:to>
                                    </p:set>
                                    <p:anim calcmode="lin" valueType="num">
                                      <p:cBhvr additive="base">
                                        <p:cTn id="177" dur="500" fill="hold"/>
                                        <p:tgtEl>
                                          <p:spTgt spid="49"/>
                                        </p:tgtEl>
                                        <p:attrNameLst>
                                          <p:attrName>ppt_x</p:attrName>
                                        </p:attrNameLst>
                                      </p:cBhvr>
                                      <p:tavLst>
                                        <p:tav tm="0">
                                          <p:val>
                                            <p:strVal val="#ppt_x"/>
                                          </p:val>
                                        </p:tav>
                                        <p:tav tm="100000">
                                          <p:val>
                                            <p:strVal val="#ppt_x"/>
                                          </p:val>
                                        </p:tav>
                                      </p:tavLst>
                                    </p:anim>
                                    <p:anim calcmode="lin" valueType="num">
                                      <p:cBhvr additive="base">
                                        <p:cTn id="17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54"/>
                                        </p:tgtEl>
                                        <p:attrNameLst>
                                          <p:attrName>style.visibility</p:attrName>
                                        </p:attrNameLst>
                                      </p:cBhvr>
                                      <p:to>
                                        <p:strVal val="visible"/>
                                      </p:to>
                                    </p:set>
                                    <p:anim calcmode="lin" valueType="num">
                                      <p:cBhvr additive="base">
                                        <p:cTn id="183" dur="500" fill="hold"/>
                                        <p:tgtEl>
                                          <p:spTgt spid="54"/>
                                        </p:tgtEl>
                                        <p:attrNameLst>
                                          <p:attrName>ppt_x</p:attrName>
                                        </p:attrNameLst>
                                      </p:cBhvr>
                                      <p:tavLst>
                                        <p:tav tm="0">
                                          <p:val>
                                            <p:strVal val="#ppt_x"/>
                                          </p:val>
                                        </p:tav>
                                        <p:tav tm="100000">
                                          <p:val>
                                            <p:strVal val="#ppt_x"/>
                                          </p:val>
                                        </p:tav>
                                      </p:tavLst>
                                    </p:anim>
                                    <p:anim calcmode="lin" valueType="num">
                                      <p:cBhvr additive="base">
                                        <p:cTn id="184" dur="500" fill="hold"/>
                                        <p:tgtEl>
                                          <p:spTgt spid="54"/>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51"/>
                                        </p:tgtEl>
                                        <p:attrNameLst>
                                          <p:attrName>style.visibility</p:attrName>
                                        </p:attrNameLst>
                                      </p:cBhvr>
                                      <p:to>
                                        <p:strVal val="visible"/>
                                      </p:to>
                                    </p:set>
                                    <p:anim calcmode="lin" valueType="num">
                                      <p:cBhvr additive="base">
                                        <p:cTn id="187" dur="500" fill="hold"/>
                                        <p:tgtEl>
                                          <p:spTgt spid="51"/>
                                        </p:tgtEl>
                                        <p:attrNameLst>
                                          <p:attrName>ppt_x</p:attrName>
                                        </p:attrNameLst>
                                      </p:cBhvr>
                                      <p:tavLst>
                                        <p:tav tm="0">
                                          <p:val>
                                            <p:strVal val="#ppt_x"/>
                                          </p:val>
                                        </p:tav>
                                        <p:tav tm="100000">
                                          <p:val>
                                            <p:strVal val="#ppt_x"/>
                                          </p:val>
                                        </p:tav>
                                      </p:tavLst>
                                    </p:anim>
                                    <p:anim calcmode="lin" valueType="num">
                                      <p:cBhvr additive="base">
                                        <p:cTn id="188" dur="500" fill="hold"/>
                                        <p:tgtEl>
                                          <p:spTgt spid="51"/>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38"/>
                                        </p:tgtEl>
                                        <p:attrNameLst>
                                          <p:attrName>style.visibility</p:attrName>
                                        </p:attrNameLst>
                                      </p:cBhvr>
                                      <p:to>
                                        <p:strVal val="visible"/>
                                      </p:to>
                                    </p:set>
                                    <p:anim calcmode="lin" valueType="num">
                                      <p:cBhvr additive="base">
                                        <p:cTn id="191" dur="500" fill="hold"/>
                                        <p:tgtEl>
                                          <p:spTgt spid="38"/>
                                        </p:tgtEl>
                                        <p:attrNameLst>
                                          <p:attrName>ppt_x</p:attrName>
                                        </p:attrNameLst>
                                      </p:cBhvr>
                                      <p:tavLst>
                                        <p:tav tm="0">
                                          <p:val>
                                            <p:strVal val="#ppt_x"/>
                                          </p:val>
                                        </p:tav>
                                        <p:tav tm="100000">
                                          <p:val>
                                            <p:strVal val="#ppt_x"/>
                                          </p:val>
                                        </p:tav>
                                      </p:tavLst>
                                    </p:anim>
                                    <p:anim calcmode="lin" valueType="num">
                                      <p:cBhvr additive="base">
                                        <p:cTn id="19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grpId="0" nodeType="clickEffect">
                                  <p:stCondLst>
                                    <p:cond delay="0"/>
                                  </p:stCondLst>
                                  <p:childTnLst>
                                    <p:set>
                                      <p:cBhvr>
                                        <p:cTn id="196" dur="1" fill="hold">
                                          <p:stCondLst>
                                            <p:cond delay="0"/>
                                          </p:stCondLst>
                                        </p:cTn>
                                        <p:tgtEl>
                                          <p:spTgt spid="52"/>
                                        </p:tgtEl>
                                        <p:attrNameLst>
                                          <p:attrName>style.visibility</p:attrName>
                                        </p:attrNameLst>
                                      </p:cBhvr>
                                      <p:to>
                                        <p:strVal val="visible"/>
                                      </p:to>
                                    </p:set>
                                    <p:anim calcmode="lin" valueType="num">
                                      <p:cBhvr additive="base">
                                        <p:cTn id="197" dur="500" fill="hold"/>
                                        <p:tgtEl>
                                          <p:spTgt spid="52"/>
                                        </p:tgtEl>
                                        <p:attrNameLst>
                                          <p:attrName>ppt_x</p:attrName>
                                        </p:attrNameLst>
                                      </p:cBhvr>
                                      <p:tavLst>
                                        <p:tav tm="0">
                                          <p:val>
                                            <p:strVal val="#ppt_x"/>
                                          </p:val>
                                        </p:tav>
                                        <p:tav tm="100000">
                                          <p:val>
                                            <p:strVal val="#ppt_x"/>
                                          </p:val>
                                        </p:tav>
                                      </p:tavLst>
                                    </p:anim>
                                    <p:anim calcmode="lin" valueType="num">
                                      <p:cBhvr additive="base">
                                        <p:cTn id="198" dur="500" fill="hold"/>
                                        <p:tgtEl>
                                          <p:spTgt spid="52"/>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57"/>
                                        </p:tgtEl>
                                        <p:attrNameLst>
                                          <p:attrName>style.visibility</p:attrName>
                                        </p:attrNameLst>
                                      </p:cBhvr>
                                      <p:to>
                                        <p:strVal val="visible"/>
                                      </p:to>
                                    </p:set>
                                    <p:anim calcmode="lin" valueType="num">
                                      <p:cBhvr additive="base">
                                        <p:cTn id="201" dur="500" fill="hold"/>
                                        <p:tgtEl>
                                          <p:spTgt spid="57"/>
                                        </p:tgtEl>
                                        <p:attrNameLst>
                                          <p:attrName>ppt_x</p:attrName>
                                        </p:attrNameLst>
                                      </p:cBhvr>
                                      <p:tavLst>
                                        <p:tav tm="0">
                                          <p:val>
                                            <p:strVal val="#ppt_x"/>
                                          </p:val>
                                        </p:tav>
                                        <p:tav tm="100000">
                                          <p:val>
                                            <p:strVal val="#ppt_x"/>
                                          </p:val>
                                        </p:tav>
                                      </p:tavLst>
                                    </p:anim>
                                    <p:anim calcmode="lin" valueType="num">
                                      <p:cBhvr additive="base">
                                        <p:cTn id="202" dur="500" fill="hold"/>
                                        <p:tgtEl>
                                          <p:spTgt spid="57"/>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40"/>
                                        </p:tgtEl>
                                        <p:attrNameLst>
                                          <p:attrName>style.visibility</p:attrName>
                                        </p:attrNameLst>
                                      </p:cBhvr>
                                      <p:to>
                                        <p:strVal val="visible"/>
                                      </p:to>
                                    </p:set>
                                    <p:anim calcmode="lin" valueType="num">
                                      <p:cBhvr additive="base">
                                        <p:cTn id="205" dur="500" fill="hold"/>
                                        <p:tgtEl>
                                          <p:spTgt spid="40"/>
                                        </p:tgtEl>
                                        <p:attrNameLst>
                                          <p:attrName>ppt_x</p:attrName>
                                        </p:attrNameLst>
                                      </p:cBhvr>
                                      <p:tavLst>
                                        <p:tav tm="0">
                                          <p:val>
                                            <p:strVal val="#ppt_x"/>
                                          </p:val>
                                        </p:tav>
                                        <p:tav tm="100000">
                                          <p:val>
                                            <p:strVal val="#ppt_x"/>
                                          </p:val>
                                        </p:tav>
                                      </p:tavLst>
                                    </p:anim>
                                    <p:anim calcmode="lin" valueType="num">
                                      <p:cBhvr additive="base">
                                        <p:cTn id="206" dur="500" fill="hold"/>
                                        <p:tgtEl>
                                          <p:spTgt spid="40"/>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39"/>
                                        </p:tgtEl>
                                        <p:attrNameLst>
                                          <p:attrName>style.visibility</p:attrName>
                                        </p:attrNameLst>
                                      </p:cBhvr>
                                      <p:to>
                                        <p:strVal val="visible"/>
                                      </p:to>
                                    </p:set>
                                    <p:anim calcmode="lin" valueType="num">
                                      <p:cBhvr additive="base">
                                        <p:cTn id="209" dur="500" fill="hold"/>
                                        <p:tgtEl>
                                          <p:spTgt spid="39"/>
                                        </p:tgtEl>
                                        <p:attrNameLst>
                                          <p:attrName>ppt_x</p:attrName>
                                        </p:attrNameLst>
                                      </p:cBhvr>
                                      <p:tavLst>
                                        <p:tav tm="0">
                                          <p:val>
                                            <p:strVal val="#ppt_x"/>
                                          </p:val>
                                        </p:tav>
                                        <p:tav tm="100000">
                                          <p:val>
                                            <p:strVal val="#ppt_x"/>
                                          </p:val>
                                        </p:tav>
                                      </p:tavLst>
                                    </p:anim>
                                    <p:anim calcmode="lin" valueType="num">
                                      <p:cBhvr additive="base">
                                        <p:cTn id="21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2" presetClass="entr" presetSubtype="4" fill="hold" grpId="0" nodeType="clickEffect">
                                  <p:stCondLst>
                                    <p:cond delay="0"/>
                                  </p:stCondLst>
                                  <p:childTnLst>
                                    <p:set>
                                      <p:cBhvr>
                                        <p:cTn id="214" dur="1" fill="hold">
                                          <p:stCondLst>
                                            <p:cond delay="0"/>
                                          </p:stCondLst>
                                        </p:cTn>
                                        <p:tgtEl>
                                          <p:spTgt spid="67"/>
                                        </p:tgtEl>
                                        <p:attrNameLst>
                                          <p:attrName>style.visibility</p:attrName>
                                        </p:attrNameLst>
                                      </p:cBhvr>
                                      <p:to>
                                        <p:strVal val="visible"/>
                                      </p:to>
                                    </p:set>
                                    <p:anim calcmode="lin" valueType="num">
                                      <p:cBhvr additive="base">
                                        <p:cTn id="215" dur="500" fill="hold"/>
                                        <p:tgtEl>
                                          <p:spTgt spid="67"/>
                                        </p:tgtEl>
                                        <p:attrNameLst>
                                          <p:attrName>ppt_x</p:attrName>
                                        </p:attrNameLst>
                                      </p:cBhvr>
                                      <p:tavLst>
                                        <p:tav tm="0">
                                          <p:val>
                                            <p:strVal val="#ppt_x"/>
                                          </p:val>
                                        </p:tav>
                                        <p:tav tm="100000">
                                          <p:val>
                                            <p:strVal val="#ppt_x"/>
                                          </p:val>
                                        </p:tav>
                                      </p:tavLst>
                                    </p:anim>
                                    <p:anim calcmode="lin" valueType="num">
                                      <p:cBhvr additive="base">
                                        <p:cTn id="216" dur="500" fill="hold"/>
                                        <p:tgtEl>
                                          <p:spTgt spid="67"/>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58"/>
                                        </p:tgtEl>
                                        <p:attrNameLst>
                                          <p:attrName>style.visibility</p:attrName>
                                        </p:attrNameLst>
                                      </p:cBhvr>
                                      <p:to>
                                        <p:strVal val="visible"/>
                                      </p:to>
                                    </p:set>
                                    <p:anim calcmode="lin" valueType="num">
                                      <p:cBhvr additive="base">
                                        <p:cTn id="219" dur="500" fill="hold"/>
                                        <p:tgtEl>
                                          <p:spTgt spid="58"/>
                                        </p:tgtEl>
                                        <p:attrNameLst>
                                          <p:attrName>ppt_x</p:attrName>
                                        </p:attrNameLst>
                                      </p:cBhvr>
                                      <p:tavLst>
                                        <p:tav tm="0">
                                          <p:val>
                                            <p:strVal val="#ppt_x"/>
                                          </p:val>
                                        </p:tav>
                                        <p:tav tm="100000">
                                          <p:val>
                                            <p:strVal val="#ppt_x"/>
                                          </p:val>
                                        </p:tav>
                                      </p:tavLst>
                                    </p:anim>
                                    <p:anim calcmode="lin" valueType="num">
                                      <p:cBhvr additive="base">
                                        <p:cTn id="220" dur="500" fill="hold"/>
                                        <p:tgtEl>
                                          <p:spTgt spid="58"/>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41"/>
                                        </p:tgtEl>
                                        <p:attrNameLst>
                                          <p:attrName>style.visibility</p:attrName>
                                        </p:attrNameLst>
                                      </p:cBhvr>
                                      <p:to>
                                        <p:strVal val="visible"/>
                                      </p:to>
                                    </p:set>
                                    <p:anim calcmode="lin" valueType="num">
                                      <p:cBhvr additive="base">
                                        <p:cTn id="223" dur="500" fill="hold"/>
                                        <p:tgtEl>
                                          <p:spTgt spid="41"/>
                                        </p:tgtEl>
                                        <p:attrNameLst>
                                          <p:attrName>ppt_x</p:attrName>
                                        </p:attrNameLst>
                                      </p:cBhvr>
                                      <p:tavLst>
                                        <p:tav tm="0">
                                          <p:val>
                                            <p:strVal val="#ppt_x"/>
                                          </p:val>
                                        </p:tav>
                                        <p:tav tm="100000">
                                          <p:val>
                                            <p:strVal val="#ppt_x"/>
                                          </p:val>
                                        </p:tav>
                                      </p:tavLst>
                                    </p:anim>
                                    <p:anim calcmode="lin" valueType="num">
                                      <p:cBhvr additive="base">
                                        <p:cTn id="22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4" fill="hold" grpId="0" nodeType="clickEffect">
                                  <p:stCondLst>
                                    <p:cond delay="0"/>
                                  </p:stCondLst>
                                  <p:childTnLst>
                                    <p:set>
                                      <p:cBhvr>
                                        <p:cTn id="228" dur="1" fill="hold">
                                          <p:stCondLst>
                                            <p:cond delay="0"/>
                                          </p:stCondLst>
                                        </p:cTn>
                                        <p:tgtEl>
                                          <p:spTgt spid="42"/>
                                        </p:tgtEl>
                                        <p:attrNameLst>
                                          <p:attrName>style.visibility</p:attrName>
                                        </p:attrNameLst>
                                      </p:cBhvr>
                                      <p:to>
                                        <p:strVal val="visible"/>
                                      </p:to>
                                    </p:set>
                                    <p:anim calcmode="lin" valueType="num">
                                      <p:cBhvr additive="base">
                                        <p:cTn id="229" dur="500" fill="hold"/>
                                        <p:tgtEl>
                                          <p:spTgt spid="42"/>
                                        </p:tgtEl>
                                        <p:attrNameLst>
                                          <p:attrName>ppt_x</p:attrName>
                                        </p:attrNameLst>
                                      </p:cBhvr>
                                      <p:tavLst>
                                        <p:tav tm="0">
                                          <p:val>
                                            <p:strVal val="#ppt_x"/>
                                          </p:val>
                                        </p:tav>
                                        <p:tav tm="100000">
                                          <p:val>
                                            <p:strVal val="#ppt_x"/>
                                          </p:val>
                                        </p:tav>
                                      </p:tavLst>
                                    </p:anim>
                                    <p:anim calcmode="lin" valueType="num">
                                      <p:cBhvr additive="base">
                                        <p:cTn id="230" dur="500" fill="hold"/>
                                        <p:tgtEl>
                                          <p:spTgt spid="42"/>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68"/>
                                        </p:tgtEl>
                                        <p:attrNameLst>
                                          <p:attrName>style.visibility</p:attrName>
                                        </p:attrNameLst>
                                      </p:cBhvr>
                                      <p:to>
                                        <p:strVal val="visible"/>
                                      </p:to>
                                    </p:set>
                                    <p:anim calcmode="lin" valueType="num">
                                      <p:cBhvr additive="base">
                                        <p:cTn id="233" dur="500" fill="hold"/>
                                        <p:tgtEl>
                                          <p:spTgt spid="68"/>
                                        </p:tgtEl>
                                        <p:attrNameLst>
                                          <p:attrName>ppt_x</p:attrName>
                                        </p:attrNameLst>
                                      </p:cBhvr>
                                      <p:tavLst>
                                        <p:tav tm="0">
                                          <p:val>
                                            <p:strVal val="#ppt_x"/>
                                          </p:val>
                                        </p:tav>
                                        <p:tav tm="100000">
                                          <p:val>
                                            <p:strVal val="#ppt_x"/>
                                          </p:val>
                                        </p:tav>
                                      </p:tavLst>
                                    </p:anim>
                                    <p:anim calcmode="lin" valueType="num">
                                      <p:cBhvr additive="base">
                                        <p:cTn id="234" dur="500" fill="hold"/>
                                        <p:tgtEl>
                                          <p:spTgt spid="68"/>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59"/>
                                        </p:tgtEl>
                                        <p:attrNameLst>
                                          <p:attrName>style.visibility</p:attrName>
                                        </p:attrNameLst>
                                      </p:cBhvr>
                                      <p:to>
                                        <p:strVal val="visible"/>
                                      </p:to>
                                    </p:set>
                                    <p:anim calcmode="lin" valueType="num">
                                      <p:cBhvr additive="base">
                                        <p:cTn id="237" dur="500" fill="hold"/>
                                        <p:tgtEl>
                                          <p:spTgt spid="59"/>
                                        </p:tgtEl>
                                        <p:attrNameLst>
                                          <p:attrName>ppt_x</p:attrName>
                                        </p:attrNameLst>
                                      </p:cBhvr>
                                      <p:tavLst>
                                        <p:tav tm="0">
                                          <p:val>
                                            <p:strVal val="#ppt_x"/>
                                          </p:val>
                                        </p:tav>
                                        <p:tav tm="100000">
                                          <p:val>
                                            <p:strVal val="#ppt_x"/>
                                          </p:val>
                                        </p:tav>
                                      </p:tavLst>
                                    </p:anim>
                                    <p:anim calcmode="lin" valueType="num">
                                      <p:cBhvr additive="base">
                                        <p:cTn id="238" dur="500" fill="hold"/>
                                        <p:tgtEl>
                                          <p:spTgt spid="59"/>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60"/>
                                        </p:tgtEl>
                                        <p:attrNameLst>
                                          <p:attrName>style.visibility</p:attrName>
                                        </p:attrNameLst>
                                      </p:cBhvr>
                                      <p:to>
                                        <p:strVal val="visible"/>
                                      </p:to>
                                    </p:set>
                                    <p:anim calcmode="lin" valueType="num">
                                      <p:cBhvr additive="base">
                                        <p:cTn id="241" dur="500" fill="hold"/>
                                        <p:tgtEl>
                                          <p:spTgt spid="60"/>
                                        </p:tgtEl>
                                        <p:attrNameLst>
                                          <p:attrName>ppt_x</p:attrName>
                                        </p:attrNameLst>
                                      </p:cBhvr>
                                      <p:tavLst>
                                        <p:tav tm="0">
                                          <p:val>
                                            <p:strVal val="#ppt_x"/>
                                          </p:val>
                                        </p:tav>
                                        <p:tav tm="100000">
                                          <p:val>
                                            <p:strVal val="#ppt_x"/>
                                          </p:val>
                                        </p:tav>
                                      </p:tavLst>
                                    </p:anim>
                                    <p:anim calcmode="lin" valueType="num">
                                      <p:cBhvr additive="base">
                                        <p:cTn id="24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4" fill="hold" grpId="0" nodeType="clickEffect">
                                  <p:stCondLst>
                                    <p:cond delay="0"/>
                                  </p:stCondLst>
                                  <p:childTnLst>
                                    <p:set>
                                      <p:cBhvr>
                                        <p:cTn id="246" dur="1" fill="hold">
                                          <p:stCondLst>
                                            <p:cond delay="0"/>
                                          </p:stCondLst>
                                        </p:cTn>
                                        <p:tgtEl>
                                          <p:spTgt spid="69"/>
                                        </p:tgtEl>
                                        <p:attrNameLst>
                                          <p:attrName>style.visibility</p:attrName>
                                        </p:attrNameLst>
                                      </p:cBhvr>
                                      <p:to>
                                        <p:strVal val="visible"/>
                                      </p:to>
                                    </p:set>
                                    <p:anim calcmode="lin" valueType="num">
                                      <p:cBhvr additive="base">
                                        <p:cTn id="247" dur="500" fill="hold"/>
                                        <p:tgtEl>
                                          <p:spTgt spid="69"/>
                                        </p:tgtEl>
                                        <p:attrNameLst>
                                          <p:attrName>ppt_x</p:attrName>
                                        </p:attrNameLst>
                                      </p:cBhvr>
                                      <p:tavLst>
                                        <p:tav tm="0">
                                          <p:val>
                                            <p:strVal val="#ppt_x"/>
                                          </p:val>
                                        </p:tav>
                                        <p:tav tm="100000">
                                          <p:val>
                                            <p:strVal val="#ppt_x"/>
                                          </p:val>
                                        </p:tav>
                                      </p:tavLst>
                                    </p:anim>
                                    <p:anim calcmode="lin" valueType="num">
                                      <p:cBhvr additive="base">
                                        <p:cTn id="248" dur="500" fill="hold"/>
                                        <p:tgtEl>
                                          <p:spTgt spid="69"/>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61"/>
                                        </p:tgtEl>
                                        <p:attrNameLst>
                                          <p:attrName>style.visibility</p:attrName>
                                        </p:attrNameLst>
                                      </p:cBhvr>
                                      <p:to>
                                        <p:strVal val="visible"/>
                                      </p:to>
                                    </p:set>
                                    <p:anim calcmode="lin" valueType="num">
                                      <p:cBhvr additive="base">
                                        <p:cTn id="251" dur="500" fill="hold"/>
                                        <p:tgtEl>
                                          <p:spTgt spid="61"/>
                                        </p:tgtEl>
                                        <p:attrNameLst>
                                          <p:attrName>ppt_x</p:attrName>
                                        </p:attrNameLst>
                                      </p:cBhvr>
                                      <p:tavLst>
                                        <p:tav tm="0">
                                          <p:val>
                                            <p:strVal val="#ppt_x"/>
                                          </p:val>
                                        </p:tav>
                                        <p:tav tm="100000">
                                          <p:val>
                                            <p:strVal val="#ppt_x"/>
                                          </p:val>
                                        </p:tav>
                                      </p:tavLst>
                                    </p:anim>
                                    <p:anim calcmode="lin" valueType="num">
                                      <p:cBhvr additive="base">
                                        <p:cTn id="25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2" presetClass="entr" presetSubtype="4" fill="hold" grpId="0" nodeType="clickEffect">
                                  <p:stCondLst>
                                    <p:cond delay="0"/>
                                  </p:stCondLst>
                                  <p:childTnLst>
                                    <p:set>
                                      <p:cBhvr>
                                        <p:cTn id="256" dur="1" fill="hold">
                                          <p:stCondLst>
                                            <p:cond delay="0"/>
                                          </p:stCondLst>
                                        </p:cTn>
                                        <p:tgtEl>
                                          <p:spTgt spid="70"/>
                                        </p:tgtEl>
                                        <p:attrNameLst>
                                          <p:attrName>style.visibility</p:attrName>
                                        </p:attrNameLst>
                                      </p:cBhvr>
                                      <p:to>
                                        <p:strVal val="visible"/>
                                      </p:to>
                                    </p:set>
                                    <p:anim calcmode="lin" valueType="num">
                                      <p:cBhvr additive="base">
                                        <p:cTn id="257" dur="500" fill="hold"/>
                                        <p:tgtEl>
                                          <p:spTgt spid="70"/>
                                        </p:tgtEl>
                                        <p:attrNameLst>
                                          <p:attrName>ppt_x</p:attrName>
                                        </p:attrNameLst>
                                      </p:cBhvr>
                                      <p:tavLst>
                                        <p:tav tm="0">
                                          <p:val>
                                            <p:strVal val="#ppt_x"/>
                                          </p:val>
                                        </p:tav>
                                        <p:tav tm="100000">
                                          <p:val>
                                            <p:strVal val="#ppt_x"/>
                                          </p:val>
                                        </p:tav>
                                      </p:tavLst>
                                    </p:anim>
                                    <p:anim calcmode="lin" valueType="num">
                                      <p:cBhvr additive="base">
                                        <p:cTn id="258" dur="500" fill="hold"/>
                                        <p:tgtEl>
                                          <p:spTgt spid="70"/>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71"/>
                                        </p:tgtEl>
                                        <p:attrNameLst>
                                          <p:attrName>style.visibility</p:attrName>
                                        </p:attrNameLst>
                                      </p:cBhvr>
                                      <p:to>
                                        <p:strVal val="visible"/>
                                      </p:to>
                                    </p:set>
                                    <p:anim calcmode="lin" valueType="num">
                                      <p:cBhvr additive="base">
                                        <p:cTn id="261" dur="500" fill="hold"/>
                                        <p:tgtEl>
                                          <p:spTgt spid="71"/>
                                        </p:tgtEl>
                                        <p:attrNameLst>
                                          <p:attrName>ppt_x</p:attrName>
                                        </p:attrNameLst>
                                      </p:cBhvr>
                                      <p:tavLst>
                                        <p:tav tm="0">
                                          <p:val>
                                            <p:strVal val="#ppt_x"/>
                                          </p:val>
                                        </p:tav>
                                        <p:tav tm="100000">
                                          <p:val>
                                            <p:strVal val="#ppt_x"/>
                                          </p:val>
                                        </p:tav>
                                      </p:tavLst>
                                    </p:anim>
                                    <p:anim calcmode="lin" valueType="num">
                                      <p:cBhvr additive="base">
                                        <p:cTn id="262" dur="500" fill="hold"/>
                                        <p:tgtEl>
                                          <p:spTgt spid="71"/>
                                        </p:tgtEl>
                                        <p:attrNameLst>
                                          <p:attrName>ppt_y</p:attrName>
                                        </p:attrNameLst>
                                      </p:cBhvr>
                                      <p:tavLst>
                                        <p:tav tm="0">
                                          <p:val>
                                            <p:strVal val="1+#ppt_h/2"/>
                                          </p:val>
                                        </p:tav>
                                        <p:tav tm="100000">
                                          <p:val>
                                            <p:strVal val="#ppt_y"/>
                                          </p:val>
                                        </p:tav>
                                      </p:tavLst>
                                    </p:anim>
                                  </p:childTnLst>
                                </p:cTn>
                              </p:par>
                              <p:par>
                                <p:cTn id="263" presetID="2" presetClass="entr" presetSubtype="4" fill="hold" grpId="0" nodeType="withEffect">
                                  <p:stCondLst>
                                    <p:cond delay="0"/>
                                  </p:stCondLst>
                                  <p:childTnLst>
                                    <p:set>
                                      <p:cBhvr>
                                        <p:cTn id="264" dur="1" fill="hold">
                                          <p:stCondLst>
                                            <p:cond delay="0"/>
                                          </p:stCondLst>
                                        </p:cTn>
                                        <p:tgtEl>
                                          <p:spTgt spid="62"/>
                                        </p:tgtEl>
                                        <p:attrNameLst>
                                          <p:attrName>style.visibility</p:attrName>
                                        </p:attrNameLst>
                                      </p:cBhvr>
                                      <p:to>
                                        <p:strVal val="visible"/>
                                      </p:to>
                                    </p:set>
                                    <p:anim calcmode="lin" valueType="num">
                                      <p:cBhvr additive="base">
                                        <p:cTn id="265" dur="500" fill="hold"/>
                                        <p:tgtEl>
                                          <p:spTgt spid="62"/>
                                        </p:tgtEl>
                                        <p:attrNameLst>
                                          <p:attrName>ppt_x</p:attrName>
                                        </p:attrNameLst>
                                      </p:cBhvr>
                                      <p:tavLst>
                                        <p:tav tm="0">
                                          <p:val>
                                            <p:strVal val="#ppt_x"/>
                                          </p:val>
                                        </p:tav>
                                        <p:tav tm="100000">
                                          <p:val>
                                            <p:strVal val="#ppt_x"/>
                                          </p:val>
                                        </p:tav>
                                      </p:tavLst>
                                    </p:anim>
                                    <p:anim calcmode="lin" valueType="num">
                                      <p:cBhvr additive="base">
                                        <p:cTn id="26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4" fill="hold" grpId="0" nodeType="clickEffect">
                                  <p:stCondLst>
                                    <p:cond delay="0"/>
                                  </p:stCondLst>
                                  <p:childTnLst>
                                    <p:set>
                                      <p:cBhvr>
                                        <p:cTn id="270" dur="1" fill="hold">
                                          <p:stCondLst>
                                            <p:cond delay="0"/>
                                          </p:stCondLst>
                                        </p:cTn>
                                        <p:tgtEl>
                                          <p:spTgt spid="64"/>
                                        </p:tgtEl>
                                        <p:attrNameLst>
                                          <p:attrName>style.visibility</p:attrName>
                                        </p:attrNameLst>
                                      </p:cBhvr>
                                      <p:to>
                                        <p:strVal val="visible"/>
                                      </p:to>
                                    </p:set>
                                    <p:anim calcmode="lin" valueType="num">
                                      <p:cBhvr additive="base">
                                        <p:cTn id="271" dur="500" fill="hold"/>
                                        <p:tgtEl>
                                          <p:spTgt spid="64"/>
                                        </p:tgtEl>
                                        <p:attrNameLst>
                                          <p:attrName>ppt_x</p:attrName>
                                        </p:attrNameLst>
                                      </p:cBhvr>
                                      <p:tavLst>
                                        <p:tav tm="0">
                                          <p:val>
                                            <p:strVal val="#ppt_x"/>
                                          </p:val>
                                        </p:tav>
                                        <p:tav tm="100000">
                                          <p:val>
                                            <p:strVal val="#ppt_x"/>
                                          </p:val>
                                        </p:tav>
                                      </p:tavLst>
                                    </p:anim>
                                    <p:anim calcmode="lin" valueType="num">
                                      <p:cBhvr additive="base">
                                        <p:cTn id="272" dur="500" fill="hold"/>
                                        <p:tgtEl>
                                          <p:spTgt spid="64"/>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72"/>
                                        </p:tgtEl>
                                        <p:attrNameLst>
                                          <p:attrName>style.visibility</p:attrName>
                                        </p:attrNameLst>
                                      </p:cBhvr>
                                      <p:to>
                                        <p:strVal val="visible"/>
                                      </p:to>
                                    </p:set>
                                    <p:anim calcmode="lin" valueType="num">
                                      <p:cBhvr additive="base">
                                        <p:cTn id="275" dur="500" fill="hold"/>
                                        <p:tgtEl>
                                          <p:spTgt spid="72"/>
                                        </p:tgtEl>
                                        <p:attrNameLst>
                                          <p:attrName>ppt_x</p:attrName>
                                        </p:attrNameLst>
                                      </p:cBhvr>
                                      <p:tavLst>
                                        <p:tav tm="0">
                                          <p:val>
                                            <p:strVal val="#ppt_x"/>
                                          </p:val>
                                        </p:tav>
                                        <p:tav tm="100000">
                                          <p:val>
                                            <p:strVal val="#ppt_x"/>
                                          </p:val>
                                        </p:tav>
                                      </p:tavLst>
                                    </p:anim>
                                    <p:anim calcmode="lin" valueType="num">
                                      <p:cBhvr additive="base">
                                        <p:cTn id="276" dur="500" fill="hold"/>
                                        <p:tgtEl>
                                          <p:spTgt spid="72"/>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63"/>
                                        </p:tgtEl>
                                        <p:attrNameLst>
                                          <p:attrName>style.visibility</p:attrName>
                                        </p:attrNameLst>
                                      </p:cBhvr>
                                      <p:to>
                                        <p:strVal val="visible"/>
                                      </p:to>
                                    </p:set>
                                    <p:anim calcmode="lin" valueType="num">
                                      <p:cBhvr additive="base">
                                        <p:cTn id="279" dur="500" fill="hold"/>
                                        <p:tgtEl>
                                          <p:spTgt spid="63"/>
                                        </p:tgtEl>
                                        <p:attrNameLst>
                                          <p:attrName>ppt_x</p:attrName>
                                        </p:attrNameLst>
                                      </p:cBhvr>
                                      <p:tavLst>
                                        <p:tav tm="0">
                                          <p:val>
                                            <p:strVal val="#ppt_x"/>
                                          </p:val>
                                        </p:tav>
                                        <p:tav tm="100000">
                                          <p:val>
                                            <p:strVal val="#ppt_x"/>
                                          </p:val>
                                        </p:tav>
                                      </p:tavLst>
                                    </p:anim>
                                    <p:anim calcmode="lin" valueType="num">
                                      <p:cBhvr additive="base">
                                        <p:cTn id="28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presetID="2" presetClass="entr" presetSubtype="4" fill="hold" grpId="0" nodeType="clickEffect">
                                  <p:stCondLst>
                                    <p:cond delay="0"/>
                                  </p:stCondLst>
                                  <p:childTnLst>
                                    <p:set>
                                      <p:cBhvr>
                                        <p:cTn id="284" dur="1" fill="hold">
                                          <p:stCondLst>
                                            <p:cond delay="0"/>
                                          </p:stCondLst>
                                        </p:cTn>
                                        <p:tgtEl>
                                          <p:spTgt spid="65"/>
                                        </p:tgtEl>
                                        <p:attrNameLst>
                                          <p:attrName>style.visibility</p:attrName>
                                        </p:attrNameLst>
                                      </p:cBhvr>
                                      <p:to>
                                        <p:strVal val="visible"/>
                                      </p:to>
                                    </p:set>
                                    <p:anim calcmode="lin" valueType="num">
                                      <p:cBhvr additive="base">
                                        <p:cTn id="285" dur="500" fill="hold"/>
                                        <p:tgtEl>
                                          <p:spTgt spid="65"/>
                                        </p:tgtEl>
                                        <p:attrNameLst>
                                          <p:attrName>ppt_x</p:attrName>
                                        </p:attrNameLst>
                                      </p:cBhvr>
                                      <p:tavLst>
                                        <p:tav tm="0">
                                          <p:val>
                                            <p:strVal val="#ppt_x"/>
                                          </p:val>
                                        </p:tav>
                                        <p:tav tm="100000">
                                          <p:val>
                                            <p:strVal val="#ppt_x"/>
                                          </p:val>
                                        </p:tav>
                                      </p:tavLst>
                                    </p:anim>
                                    <p:anim calcmode="lin" valueType="num">
                                      <p:cBhvr additive="base">
                                        <p:cTn id="286" dur="500" fill="hold"/>
                                        <p:tgtEl>
                                          <p:spTgt spid="65"/>
                                        </p:tgtEl>
                                        <p:attrNameLst>
                                          <p:attrName>ppt_y</p:attrName>
                                        </p:attrNameLst>
                                      </p:cBhvr>
                                      <p:tavLst>
                                        <p:tav tm="0">
                                          <p:val>
                                            <p:strVal val="1+#ppt_h/2"/>
                                          </p:val>
                                        </p:tav>
                                        <p:tav tm="100000">
                                          <p:val>
                                            <p:strVal val="#ppt_y"/>
                                          </p:val>
                                        </p:tav>
                                      </p:tavLst>
                                    </p:anim>
                                  </p:childTnLst>
                                </p:cTn>
                              </p:par>
                              <p:par>
                                <p:cTn id="287" presetID="2" presetClass="entr" presetSubtype="4" fill="hold" grpId="0" nodeType="withEffect">
                                  <p:stCondLst>
                                    <p:cond delay="0"/>
                                  </p:stCondLst>
                                  <p:childTnLst>
                                    <p:set>
                                      <p:cBhvr>
                                        <p:cTn id="288" dur="1" fill="hold">
                                          <p:stCondLst>
                                            <p:cond delay="0"/>
                                          </p:stCondLst>
                                        </p:cTn>
                                        <p:tgtEl>
                                          <p:spTgt spid="73"/>
                                        </p:tgtEl>
                                        <p:attrNameLst>
                                          <p:attrName>style.visibility</p:attrName>
                                        </p:attrNameLst>
                                      </p:cBhvr>
                                      <p:to>
                                        <p:strVal val="visible"/>
                                      </p:to>
                                    </p:set>
                                    <p:anim calcmode="lin" valueType="num">
                                      <p:cBhvr additive="base">
                                        <p:cTn id="289" dur="500" fill="hold"/>
                                        <p:tgtEl>
                                          <p:spTgt spid="73"/>
                                        </p:tgtEl>
                                        <p:attrNameLst>
                                          <p:attrName>ppt_x</p:attrName>
                                        </p:attrNameLst>
                                      </p:cBhvr>
                                      <p:tavLst>
                                        <p:tav tm="0">
                                          <p:val>
                                            <p:strVal val="#ppt_x"/>
                                          </p:val>
                                        </p:tav>
                                        <p:tav tm="100000">
                                          <p:val>
                                            <p:strVal val="#ppt_x"/>
                                          </p:val>
                                        </p:tav>
                                      </p:tavLst>
                                    </p:anim>
                                    <p:anim calcmode="lin" valueType="num">
                                      <p:cBhvr additive="base">
                                        <p:cTn id="290"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4" fill="hold" grpId="0" nodeType="clickEffect">
                                  <p:stCondLst>
                                    <p:cond delay="0"/>
                                  </p:stCondLst>
                                  <p:childTnLst>
                                    <p:set>
                                      <p:cBhvr>
                                        <p:cTn id="294" dur="1" fill="hold">
                                          <p:stCondLst>
                                            <p:cond delay="0"/>
                                          </p:stCondLst>
                                        </p:cTn>
                                        <p:tgtEl>
                                          <p:spTgt spid="66"/>
                                        </p:tgtEl>
                                        <p:attrNameLst>
                                          <p:attrName>style.visibility</p:attrName>
                                        </p:attrNameLst>
                                      </p:cBhvr>
                                      <p:to>
                                        <p:strVal val="visible"/>
                                      </p:to>
                                    </p:set>
                                    <p:anim calcmode="lin" valueType="num">
                                      <p:cBhvr additive="base">
                                        <p:cTn id="295" dur="500" fill="hold"/>
                                        <p:tgtEl>
                                          <p:spTgt spid="66"/>
                                        </p:tgtEl>
                                        <p:attrNameLst>
                                          <p:attrName>ppt_x</p:attrName>
                                        </p:attrNameLst>
                                      </p:cBhvr>
                                      <p:tavLst>
                                        <p:tav tm="0">
                                          <p:val>
                                            <p:strVal val="#ppt_x"/>
                                          </p:val>
                                        </p:tav>
                                        <p:tav tm="100000">
                                          <p:val>
                                            <p:strVal val="#ppt_x"/>
                                          </p:val>
                                        </p:tav>
                                      </p:tavLst>
                                    </p:anim>
                                    <p:anim calcmode="lin" valueType="num">
                                      <p:cBhvr additive="base">
                                        <p:cTn id="296" dur="500" fill="hold"/>
                                        <p:tgtEl>
                                          <p:spTgt spid="66"/>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stCondLst>
                                    <p:cond delay="0"/>
                                  </p:stCondLst>
                                  <p:childTnLst>
                                    <p:set>
                                      <p:cBhvr>
                                        <p:cTn id="298" dur="1" fill="hold">
                                          <p:stCondLst>
                                            <p:cond delay="0"/>
                                          </p:stCondLst>
                                        </p:cTn>
                                        <p:tgtEl>
                                          <p:spTgt spid="75"/>
                                        </p:tgtEl>
                                        <p:attrNameLst>
                                          <p:attrName>style.visibility</p:attrName>
                                        </p:attrNameLst>
                                      </p:cBhvr>
                                      <p:to>
                                        <p:strVal val="visible"/>
                                      </p:to>
                                    </p:set>
                                    <p:anim calcmode="lin" valueType="num">
                                      <p:cBhvr additive="base">
                                        <p:cTn id="299" dur="500" fill="hold"/>
                                        <p:tgtEl>
                                          <p:spTgt spid="75"/>
                                        </p:tgtEl>
                                        <p:attrNameLst>
                                          <p:attrName>ppt_x</p:attrName>
                                        </p:attrNameLst>
                                      </p:cBhvr>
                                      <p:tavLst>
                                        <p:tav tm="0">
                                          <p:val>
                                            <p:strVal val="#ppt_x"/>
                                          </p:val>
                                        </p:tav>
                                        <p:tav tm="100000">
                                          <p:val>
                                            <p:strVal val="#ppt_x"/>
                                          </p:val>
                                        </p:tav>
                                      </p:tavLst>
                                    </p:anim>
                                    <p:anim calcmode="lin" valueType="num">
                                      <p:cBhvr additive="base">
                                        <p:cTn id="300" dur="500" fill="hold"/>
                                        <p:tgtEl>
                                          <p:spTgt spid="75"/>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74"/>
                                        </p:tgtEl>
                                        <p:attrNameLst>
                                          <p:attrName>style.visibility</p:attrName>
                                        </p:attrNameLst>
                                      </p:cBhvr>
                                      <p:to>
                                        <p:strVal val="visible"/>
                                      </p:to>
                                    </p:set>
                                    <p:anim calcmode="lin" valueType="num">
                                      <p:cBhvr additive="base">
                                        <p:cTn id="303" dur="500" fill="hold"/>
                                        <p:tgtEl>
                                          <p:spTgt spid="74"/>
                                        </p:tgtEl>
                                        <p:attrNameLst>
                                          <p:attrName>ppt_x</p:attrName>
                                        </p:attrNameLst>
                                      </p:cBhvr>
                                      <p:tavLst>
                                        <p:tav tm="0">
                                          <p:val>
                                            <p:strVal val="#ppt_x"/>
                                          </p:val>
                                        </p:tav>
                                        <p:tav tm="100000">
                                          <p:val>
                                            <p:strVal val="#ppt_x"/>
                                          </p:val>
                                        </p:tav>
                                      </p:tavLst>
                                    </p:anim>
                                    <p:anim calcmode="lin" valueType="num">
                                      <p:cBhvr additive="base">
                                        <p:cTn id="30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05" fill="hold">
                      <p:stCondLst>
                        <p:cond delay="indefinite"/>
                      </p:stCondLst>
                      <p:childTnLst>
                        <p:par>
                          <p:cTn id="306" fill="hold">
                            <p:stCondLst>
                              <p:cond delay="0"/>
                            </p:stCondLst>
                            <p:childTnLst>
                              <p:par>
                                <p:cTn id="307" presetID="2" presetClass="entr" presetSubtype="4" fill="hold" grpId="0" nodeType="clickEffect">
                                  <p:stCondLst>
                                    <p:cond delay="0"/>
                                  </p:stCondLst>
                                  <p:childTnLst>
                                    <p:set>
                                      <p:cBhvr>
                                        <p:cTn id="308" dur="1" fill="hold">
                                          <p:stCondLst>
                                            <p:cond delay="0"/>
                                          </p:stCondLst>
                                        </p:cTn>
                                        <p:tgtEl>
                                          <p:spTgt spid="76"/>
                                        </p:tgtEl>
                                        <p:attrNameLst>
                                          <p:attrName>style.visibility</p:attrName>
                                        </p:attrNameLst>
                                      </p:cBhvr>
                                      <p:to>
                                        <p:strVal val="visible"/>
                                      </p:to>
                                    </p:set>
                                    <p:anim calcmode="lin" valueType="num">
                                      <p:cBhvr additive="base">
                                        <p:cTn id="309" dur="500" fill="hold"/>
                                        <p:tgtEl>
                                          <p:spTgt spid="76"/>
                                        </p:tgtEl>
                                        <p:attrNameLst>
                                          <p:attrName>ppt_x</p:attrName>
                                        </p:attrNameLst>
                                      </p:cBhvr>
                                      <p:tavLst>
                                        <p:tav tm="0">
                                          <p:val>
                                            <p:strVal val="#ppt_x"/>
                                          </p:val>
                                        </p:tav>
                                        <p:tav tm="100000">
                                          <p:val>
                                            <p:strVal val="#ppt_x"/>
                                          </p:val>
                                        </p:tav>
                                      </p:tavLst>
                                    </p:anim>
                                    <p:anim calcmode="lin" valueType="num">
                                      <p:cBhvr additive="base">
                                        <p:cTn id="31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311" fill="hold">
                      <p:stCondLst>
                        <p:cond delay="indefinite"/>
                      </p:stCondLst>
                      <p:childTnLst>
                        <p:par>
                          <p:cTn id="312" fill="hold">
                            <p:stCondLst>
                              <p:cond delay="0"/>
                            </p:stCondLst>
                            <p:childTnLst>
                              <p:par>
                                <p:cTn id="313" presetID="2" presetClass="entr" presetSubtype="4" fill="hold" grpId="0" nodeType="clickEffect">
                                  <p:stCondLst>
                                    <p:cond delay="0"/>
                                  </p:stCondLst>
                                  <p:childTnLst>
                                    <p:set>
                                      <p:cBhvr>
                                        <p:cTn id="314" dur="1" fill="hold">
                                          <p:stCondLst>
                                            <p:cond delay="0"/>
                                          </p:stCondLst>
                                        </p:cTn>
                                        <p:tgtEl>
                                          <p:spTgt spid="77"/>
                                        </p:tgtEl>
                                        <p:attrNameLst>
                                          <p:attrName>style.visibility</p:attrName>
                                        </p:attrNameLst>
                                      </p:cBhvr>
                                      <p:to>
                                        <p:strVal val="visible"/>
                                      </p:to>
                                    </p:set>
                                    <p:anim calcmode="lin" valueType="num">
                                      <p:cBhvr additive="base">
                                        <p:cTn id="315" dur="500" fill="hold"/>
                                        <p:tgtEl>
                                          <p:spTgt spid="77"/>
                                        </p:tgtEl>
                                        <p:attrNameLst>
                                          <p:attrName>ppt_x</p:attrName>
                                        </p:attrNameLst>
                                      </p:cBhvr>
                                      <p:tavLst>
                                        <p:tav tm="0">
                                          <p:val>
                                            <p:strVal val="#ppt_x"/>
                                          </p:val>
                                        </p:tav>
                                        <p:tav tm="100000">
                                          <p:val>
                                            <p:strVal val="#ppt_x"/>
                                          </p:val>
                                        </p:tav>
                                      </p:tavLst>
                                    </p:anim>
                                    <p:anim calcmode="lin" valueType="num">
                                      <p:cBhvr additive="base">
                                        <p:cTn id="316"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Lst>
  </p:timing>
</p:sld>
</file>

<file path=ppt/tags/tag1.xml><?xml version="1.0" encoding="utf-8"?>
<p:tagLst xmlns:p="http://schemas.openxmlformats.org/presentationml/2006/main">
  <p:tag name="KSO_WPP_MARK_KEY" val="1f8f65e9-455a-4f18-8caa-76da281d2786"/>
  <p:tag name="COMMONDATA" val="eyJoZGlkIjoiZjMxNGQ4MTRhZjU2MDVkZDA5OTMwZTA2ZjlkOGIyMmEifQ=="/>
</p:tagLst>
</file>

<file path=ppt/theme/theme1.xml><?xml version="1.0" encoding="utf-8"?>
<a:theme xmlns:a="http://schemas.openxmlformats.org/drawingml/2006/main" name="Corporation">
  <a:themeElements>
    <a:clrScheme name="Corporation 1">
      <a:dk1>
        <a:srgbClr val="FFCC00"/>
      </a:dk1>
      <a:lt1>
        <a:srgbClr val="FFFFFF"/>
      </a:lt1>
      <a:dk2>
        <a:srgbClr val="DDDDDD"/>
      </a:dk2>
      <a:lt2>
        <a:srgbClr val="C0C0C0"/>
      </a:lt2>
      <a:accent1>
        <a:srgbClr val="0092CC"/>
      </a:accent1>
      <a:accent2>
        <a:srgbClr val="C7E6FD"/>
      </a:accent2>
      <a:accent3>
        <a:srgbClr val="FFFFFF"/>
      </a:accent3>
      <a:accent4>
        <a:srgbClr val="DAAE00"/>
      </a:accent4>
      <a:accent5>
        <a:srgbClr val="AAC7E2"/>
      </a:accent5>
      <a:accent6>
        <a:srgbClr val="B4D0E5"/>
      </a:accent6>
      <a:hlink>
        <a:srgbClr val="333399"/>
      </a:hlink>
      <a:folHlink>
        <a:srgbClr val="02C4DE"/>
      </a:folHlink>
    </a:clrScheme>
    <a:fontScheme name="Corporation">
      <a:majorFont>
        <a:latin typeface="隶书"/>
        <a:ea typeface="隶书"/>
        <a:cs typeface=""/>
      </a:majorFont>
      <a:minorFont>
        <a:latin typeface="隶书"/>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0" fontAlgn="base" latinLnBrk="0" hangingPunct="0">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0" fontAlgn="base" latinLnBrk="0" hangingPunct="0">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rporation 1">
        <a:dk1>
          <a:srgbClr val="FFCC00"/>
        </a:dk1>
        <a:lt1>
          <a:srgbClr val="FFFFFF"/>
        </a:lt1>
        <a:dk2>
          <a:srgbClr val="DDDDDD"/>
        </a:dk2>
        <a:lt2>
          <a:srgbClr val="C0C0C0"/>
        </a:lt2>
        <a:accent1>
          <a:srgbClr val="0092CC"/>
        </a:accent1>
        <a:accent2>
          <a:srgbClr val="C7E6FD"/>
        </a:accent2>
        <a:accent3>
          <a:srgbClr val="FFFFFF"/>
        </a:accent3>
        <a:accent4>
          <a:srgbClr val="DAAE00"/>
        </a:accent4>
        <a:accent5>
          <a:srgbClr val="AAC7E2"/>
        </a:accent5>
        <a:accent6>
          <a:srgbClr val="B4D0E5"/>
        </a:accent6>
        <a:hlink>
          <a:srgbClr val="333399"/>
        </a:hlink>
        <a:folHlink>
          <a:srgbClr val="02C4DE"/>
        </a:folHlink>
      </a:clrScheme>
      <a:clrMap bg1="lt1" tx1="dk1" bg2="lt2" tx2="dk2" accent1="accent1" accent2="accent2" accent3="accent3" accent4="accent4" accent5="accent5" accent6="accent6" hlink="hlink" folHlink="folHlink"/>
    </a:extraClrScheme>
    <a:extraClrScheme>
      <a:clrScheme name="Corporation 2">
        <a:dk1>
          <a:srgbClr val="E1DC00"/>
        </a:dk1>
        <a:lt1>
          <a:srgbClr val="FFFFFF"/>
        </a:lt1>
        <a:dk2>
          <a:srgbClr val="DDDDDD"/>
        </a:dk2>
        <a:lt2>
          <a:srgbClr val="C0C0C0"/>
        </a:lt2>
        <a:accent1>
          <a:srgbClr val="008800"/>
        </a:accent1>
        <a:accent2>
          <a:srgbClr val="E0F5C7"/>
        </a:accent2>
        <a:accent3>
          <a:srgbClr val="FFFFFF"/>
        </a:accent3>
        <a:accent4>
          <a:srgbClr val="C0BC00"/>
        </a:accent4>
        <a:accent5>
          <a:srgbClr val="AAC3AA"/>
        </a:accent5>
        <a:accent6>
          <a:srgbClr val="CBDEB4"/>
        </a:accent6>
        <a:hlink>
          <a:srgbClr val="003300"/>
        </a:hlink>
        <a:folHlink>
          <a:srgbClr val="00CC66"/>
        </a:folHlink>
      </a:clrScheme>
      <a:clrMap bg1="lt1" tx1="dk1" bg2="lt2" tx2="dk2" accent1="accent1" accent2="accent2" accent3="accent3" accent4="accent4" accent5="accent5" accent6="accent6" hlink="hlink" folHlink="folHlink"/>
    </a:extraClrScheme>
    <a:extraClrScheme>
      <a:clrScheme name="Corporation 3">
        <a:dk1>
          <a:srgbClr val="00CC66"/>
        </a:dk1>
        <a:lt1>
          <a:srgbClr val="FFFFFF"/>
        </a:lt1>
        <a:dk2>
          <a:srgbClr val="DDDDDD"/>
        </a:dk2>
        <a:lt2>
          <a:srgbClr val="C0C0C0"/>
        </a:lt2>
        <a:accent1>
          <a:srgbClr val="BD9633"/>
        </a:accent1>
        <a:accent2>
          <a:srgbClr val="FFEDC9"/>
        </a:accent2>
        <a:accent3>
          <a:srgbClr val="FFFFFF"/>
        </a:accent3>
        <a:accent4>
          <a:srgbClr val="00AE56"/>
        </a:accent4>
        <a:accent5>
          <a:srgbClr val="DBC9AD"/>
        </a:accent5>
        <a:accent6>
          <a:srgbClr val="E7D7B6"/>
        </a:accent6>
        <a:hlink>
          <a:srgbClr val="68452A"/>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18857</Words>
  <Application>WPS 演示</Application>
  <PresentationFormat>全屏显示(4:3)</PresentationFormat>
  <Paragraphs>1896</Paragraphs>
  <Slides>90</Slides>
  <Notes>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10</vt:i4>
      </vt:variant>
      <vt:variant>
        <vt:lpstr>幻灯片标题</vt:lpstr>
      </vt:variant>
      <vt:variant>
        <vt:i4>90</vt:i4>
      </vt:variant>
    </vt:vector>
  </HeadingPairs>
  <TitlesOfParts>
    <vt:vector size="114" baseType="lpstr">
      <vt:lpstr>Arial</vt:lpstr>
      <vt:lpstr>宋体</vt:lpstr>
      <vt:lpstr>Wingdings</vt:lpstr>
      <vt:lpstr>Times New Roman</vt:lpstr>
      <vt:lpstr>隶书</vt:lpstr>
      <vt:lpstr>Verdana</vt:lpstr>
      <vt:lpstr>Gulim</vt:lpstr>
      <vt:lpstr>Malgun Gothic</vt:lpstr>
      <vt:lpstr>华文新魏</vt:lpstr>
      <vt:lpstr>微软雅黑</vt:lpstr>
      <vt:lpstr>Arial Unicode MS</vt:lpstr>
      <vt:lpstr>等线</vt:lpstr>
      <vt:lpstr>Cambria Math</vt:lpstr>
      <vt:lpstr>Corporation</vt:lpstr>
      <vt:lpstr>Visio.Drawing.11</vt:lpstr>
      <vt:lpstr>Visio.Drawing.11</vt:lpstr>
      <vt:lpstr>Equation.3</vt:lpstr>
      <vt:lpstr>Visio.Drawing.11</vt:lpstr>
      <vt:lpstr>Visio.Drawing.11</vt:lpstr>
      <vt:lpstr>Visio.Drawing.11</vt:lpstr>
      <vt:lpstr>Visio.Drawing.11</vt:lpstr>
      <vt:lpstr>Visio.Drawing.11</vt:lpstr>
      <vt:lpstr>Visio.Drawing.11</vt:lpstr>
      <vt:lpstr>Visio.Drawing.11</vt:lpstr>
      <vt:lpstr>计算机系统结构 习题</vt:lpstr>
      <vt:lpstr>【复习提纲】</vt:lpstr>
      <vt:lpstr>【0429-01 问题】</vt:lpstr>
      <vt:lpstr>【0429-02 问题】</vt:lpstr>
      <vt:lpstr>【 0429-02 问题】</vt:lpstr>
      <vt:lpstr>【 0429-03 问题】</vt:lpstr>
      <vt:lpstr>【0429-03 问题】</vt:lpstr>
      <vt:lpstr>【0429-03 问题】</vt:lpstr>
      <vt:lpstr>【0429-04 简答】</vt:lpstr>
      <vt:lpstr>【0429-05 问题】</vt:lpstr>
      <vt:lpstr>【0429-06 问题】</vt:lpstr>
      <vt:lpstr>【0429-07 问题】</vt:lpstr>
      <vt:lpstr>【0429-07 问题】</vt:lpstr>
      <vt:lpstr>【0429-07 问题】</vt:lpstr>
      <vt:lpstr>【0429-07 问题】</vt:lpstr>
      <vt:lpstr>【0429-08 问题】</vt:lpstr>
      <vt:lpstr>【0429-08 问题】</vt:lpstr>
      <vt:lpstr>【0429-08 问题】</vt:lpstr>
      <vt:lpstr>【0429-08 问题】</vt:lpstr>
      <vt:lpstr>【0429-09 问题】</vt:lpstr>
      <vt:lpstr>【0429-09 问题】</vt:lpstr>
      <vt:lpstr>【0429-09 问题】</vt:lpstr>
      <vt:lpstr>【0429-09 问题】</vt:lpstr>
      <vt:lpstr>【0423-04】</vt:lpstr>
      <vt:lpstr>【0423-04】</vt:lpstr>
      <vt:lpstr>【0423-04】</vt:lpstr>
      <vt:lpstr>【0423-04】</vt:lpstr>
      <vt:lpstr>【0423-05】</vt:lpstr>
      <vt:lpstr>【0423-05】</vt:lpstr>
      <vt:lpstr>【0423-05】</vt:lpstr>
      <vt:lpstr>【0423-05】</vt:lpstr>
      <vt:lpstr>【0423-05】</vt:lpstr>
      <vt:lpstr>练习题：</vt:lpstr>
      <vt:lpstr>【0428-08 问题】</vt:lpstr>
      <vt:lpstr>【0428-08 问题】</vt:lpstr>
      <vt:lpstr>【0428-08 问题】</vt:lpstr>
      <vt:lpstr>【0428-08 问题】</vt:lpstr>
      <vt:lpstr>【0428-08 问题】</vt:lpstr>
      <vt:lpstr>【0428-09 问题】</vt:lpstr>
      <vt:lpstr>【0428-09 问题】</vt:lpstr>
      <vt:lpstr>【0428-09 问题】</vt:lpstr>
      <vt:lpstr>【0428-09 问题】</vt:lpstr>
      <vt:lpstr>【0428-09 问题】</vt:lpstr>
      <vt:lpstr>【0428-10 问题】</vt:lpstr>
      <vt:lpstr>【0428-10 问题】</vt:lpstr>
      <vt:lpstr>【0428-10 问题】</vt:lpstr>
      <vt:lpstr>【0430-09 问题】</vt:lpstr>
      <vt:lpstr>【0430-09 问题】</vt:lpstr>
      <vt:lpstr>【0430-09 问题】</vt:lpstr>
      <vt:lpstr>【0430-09 问题】</vt:lpstr>
      <vt:lpstr>【0507-07 问题】</vt:lpstr>
      <vt:lpstr>【0507-07 问题】</vt:lpstr>
      <vt:lpstr>【0507-08 问题】</vt:lpstr>
      <vt:lpstr>【0507-08 问题】</vt:lpstr>
      <vt:lpstr>【0507-08 问题】</vt:lpstr>
      <vt:lpstr>【0507-09 问题】</vt:lpstr>
      <vt:lpstr>【0507-09 问题】</vt:lpstr>
      <vt:lpstr>【0507-09 问题】</vt:lpstr>
      <vt:lpstr>【0507-09 问题】</vt:lpstr>
      <vt:lpstr>【0507-09 问题】</vt:lpstr>
      <vt:lpstr>【0507-09 问题】</vt:lpstr>
      <vt:lpstr>【0518-01问题】</vt:lpstr>
      <vt:lpstr>【0518-01问题】</vt:lpstr>
      <vt:lpstr>【0518-01问题】</vt:lpstr>
      <vt:lpstr>【0518-01问题】</vt:lpstr>
      <vt:lpstr>【0518-01问题】</vt:lpstr>
      <vt:lpstr>【0518-01问题】</vt:lpstr>
      <vt:lpstr>【0518-02问题*】</vt:lpstr>
      <vt:lpstr>【0518-02问题】</vt:lpstr>
      <vt:lpstr>【0518-02问题】</vt:lpstr>
      <vt:lpstr>【0518-03问题*】</vt:lpstr>
      <vt:lpstr>【0518-03问题】</vt:lpstr>
      <vt:lpstr>【051803问题】</vt:lpstr>
      <vt:lpstr>0506-10题</vt:lpstr>
      <vt:lpstr>0506-10解答</vt:lpstr>
      <vt:lpstr>0506-10解答</vt:lpstr>
      <vt:lpstr>0506-10解答</vt:lpstr>
      <vt:lpstr>0506-10解答</vt:lpstr>
      <vt:lpstr>0506-10解答</vt:lpstr>
      <vt:lpstr>0506-10解答</vt:lpstr>
      <vt:lpstr>0506-10解答</vt:lpstr>
      <vt:lpstr>【5-3问题】</vt:lpstr>
      <vt:lpstr>【5-3问题】</vt:lpstr>
      <vt:lpstr>【5-3问题】</vt:lpstr>
      <vt:lpstr>【5-11问题】</vt:lpstr>
      <vt:lpstr>【5-11问题】</vt:lpstr>
      <vt:lpstr>【5-11问题】</vt:lpstr>
      <vt:lpstr>【5-11问题】</vt:lpstr>
      <vt:lpstr>【5-11问题】</vt:lpstr>
      <vt:lpstr>【5-11问题】</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040TGp_time_mono</dc:title>
  <dc:creator>ThemeGallery</dc:creator>
  <cp:lastModifiedBy>申林山</cp:lastModifiedBy>
  <cp:revision>2294</cp:revision>
  <dcterms:created xsi:type="dcterms:W3CDTF">2003-08-21T08:11:00Z</dcterms:created>
  <dcterms:modified xsi:type="dcterms:W3CDTF">2023-04-21T01:19:29Z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30230AADF65B4B9AA11AA888BBBD7257</vt:lpwstr>
  </property>
  <property fmtid="{D5CDD505-2E9C-101B-9397-08002B2CF9AE}" pid="3" name="KSOProductBuildVer">
    <vt:lpwstr>2052-11.1.0.14036</vt:lpwstr>
  </property>
</Properties>
</file>