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notesMasterIdLst>
    <p:notesMasterId r:id="rId88"/>
  </p:notesMasterIdLst>
  <p:sldIdLst>
    <p:sldId id="341" r:id="rId2"/>
    <p:sldId id="256" r:id="rId3"/>
    <p:sldId id="257" r:id="rId4"/>
    <p:sldId id="260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96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7" r:id="rId44"/>
    <p:sldId id="298" r:id="rId45"/>
    <p:sldId id="299" r:id="rId46"/>
    <p:sldId id="302" r:id="rId47"/>
    <p:sldId id="300" r:id="rId48"/>
    <p:sldId id="301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8155E6-F36D-4B96-8988-1644C81D614E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091B6-03E0-4F4F-AAD5-3DA0FB5EC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00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091B6-03E0-4F4F-AAD5-3DA0FB5EC99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31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091B6-03E0-4F4F-AAD5-3DA0FB5EC991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541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097D2-B352-4EE5-8719-03BD2D65E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4A7E8A-D8D4-4631-BF20-D2729C7F2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B85B7C-3B26-4B4C-B9EB-A9B6D5AD8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A9F4-5228-4AA8-8753-B36F5CDDF584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E5E137-B0F9-4D4C-A462-7D33B63CC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EE460D-E804-41CD-84E3-4E49AD75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CB833-9981-4F34-806E-AC09AAF2B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924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B5A185-A767-4047-B029-38D79064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B3A9CC-25E0-4161-9495-36755D6ED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901A72-E477-481B-891B-3D771D21A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A9F4-5228-4AA8-8753-B36F5CDDF584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B320B2-6C5E-4D78-B2AD-F4991D4E3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443A6-82BD-455B-97AA-BFF569D3A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CB833-9981-4F34-806E-AC09AAF2B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978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DCB5E0-D208-4115-A2C0-0ED99E37A7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124735-7B51-410A-970C-2BE8CD032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2DA719-42EA-4F6B-8660-44D1AC7DC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A9F4-5228-4AA8-8753-B36F5CDDF584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8AD394-3CF9-4E5B-BA17-451B459B4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AC0F3A-8C76-4DA6-9B0A-46467B205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CB833-9981-4F34-806E-AC09AAF2B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412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BC49A-B8DA-427D-A457-A7C6198FF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05F970-366C-4701-A6DF-40E04EC42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6779EE-E9DF-48AA-AFE1-340E594FC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A9F4-5228-4AA8-8753-B36F5CDDF584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ED8825-A54F-47E2-8340-0E1E7B12F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4BB1C1-E80E-4151-B3B7-B183BF5BE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CB833-9981-4F34-806E-AC09AAF2B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76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E35CA6-A83C-4324-9B66-78B5153BA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EF5456-A6D2-4C26-A274-8C4EE2263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630A28-E440-431A-8AE3-8A9126A3C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A9F4-5228-4AA8-8753-B36F5CDDF584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FF3EBC-49A4-4331-8500-D28919D43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0EAF5A-5EE2-459C-9C87-454666C78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CB833-9981-4F34-806E-AC09AAF2B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137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D3AF2A-F738-4482-999D-F8E3BD25E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BF1115-00A9-411D-B982-8752D73ED8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2DAD4C-DB5F-402E-8541-854CD100F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FD17A1-2FF0-4BAB-8070-23D1FF373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A9F4-5228-4AA8-8753-B36F5CDDF584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4AF736-A0D8-4B79-8D67-9A672E4F0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BFB6BD-B263-4DCD-9BA5-BAD49C9C1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CB833-9981-4F34-806E-AC09AAF2B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17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6D0A19-A923-46B2-BE57-0B8BDABC2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EA63BF-C1A2-4F23-93CA-8CB0F26A4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277A97-4BB8-4153-B6F6-8DA5AA188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1A9D78-630B-4C46-BFD1-9CF30E192E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586BAB-B1CA-4E7C-B6E4-E65A0386CE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483D6D-2408-4075-A4E4-62D68C70C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A9F4-5228-4AA8-8753-B36F5CDDF584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041496B-5368-4228-BF9B-7410963E2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3BD35DC-D3BB-4BEF-A9C6-81712562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CB833-9981-4F34-806E-AC09AAF2B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519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5F304-B7E2-47CE-A1EE-E16B2E00B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A60B39-1176-4A7D-AEC5-A387FB9EC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A9F4-5228-4AA8-8753-B36F5CDDF584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F1F5F0-FAB7-4959-A605-D87441A50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60F608-F6CD-41FB-B575-890FFD930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CB833-9981-4F34-806E-AC09AAF2B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78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DA823B-F5B2-40F6-AE9E-AD5278E5A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A9F4-5228-4AA8-8753-B36F5CDDF584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921E87-1D6F-4274-B0ED-2E9F04707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3CD6A7-7881-4BEA-8E08-BD087B48D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CB833-9981-4F34-806E-AC09AAF2B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576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292606-36D8-4963-B954-2BBEBBF4C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8724D1-9F51-4974-BAA6-0F8EC7E22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DBB79F-C5F8-42F4-95BA-5BE633ED3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59AEE0-616E-40CD-9519-E49180842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A9F4-5228-4AA8-8753-B36F5CDDF584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9DF1C5-F563-4DFD-BD74-4E16D7535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61BE9E-D8B1-439A-9B26-22678849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CB833-9981-4F34-806E-AC09AAF2B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724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19896-DE01-4463-8E6F-694F14721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5332917-D22B-43EE-A0E4-3E043CD9EC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300396-7A3D-4638-A51E-666A37FCE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2EC975-6E12-483E-A1BE-7165D722B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A9F4-5228-4AA8-8753-B36F5CDDF584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DD3476-D090-445A-B725-3CEE1AC84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E2A78A-2C26-4E96-A948-A218D5E8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CB833-9981-4F34-806E-AC09AAF2B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06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5D26D1-21AB-4C49-A969-918A9FB43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4865A8-3E84-4A23-B8CD-B751AFA4F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4F8FDC-8973-412E-BC40-E7041A06D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FA9F4-5228-4AA8-8753-B36F5CDDF584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F35350-563C-4DC8-B0A4-DB7EE849D9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9B9AF0-24A6-46E7-8D2D-0480BE1545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CB833-9981-4F34-806E-AC09AAF2B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68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3D1B457-78C6-46D6-A33D-DF64B166E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3375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计算机组成原理课后习题解析</a:t>
            </a:r>
            <a:br>
              <a:rPr lang="en-US" altLang="zh-CN" dirty="0"/>
            </a:b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357601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82B57D6-F18A-4BDD-85C7-088381D16FE0}"/>
              </a:ext>
            </a:extLst>
          </p:cNvPr>
          <p:cNvSpPr/>
          <p:nvPr/>
        </p:nvSpPr>
        <p:spPr>
          <a:xfrm>
            <a:off x="255489" y="0"/>
            <a:ext cx="102114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将八进制数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(37.2)</a:t>
            </a:r>
            <a:r>
              <a:rPr lang="en-US" altLang="zh-CN" sz="4000" b="1" kern="100" baseline="-25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转换为十进制数与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BCD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码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zh-CN" sz="40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0C59529-A911-4173-9429-016C07F05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83327"/>
            <a:ext cx="12130967" cy="461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356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92E9A86-F755-4B60-8B63-4AF5BBA57E29}"/>
              </a:ext>
            </a:extLst>
          </p:cNvPr>
          <p:cNvSpPr/>
          <p:nvPr/>
        </p:nvSpPr>
        <p:spPr>
          <a:xfrm>
            <a:off x="880277" y="3075057"/>
            <a:ext cx="104314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将十六制数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(AC.E)</a:t>
            </a:r>
            <a:r>
              <a:rPr lang="en-US" altLang="zh-CN" sz="4000" b="1" kern="100" baseline="-25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转换为十进制数与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BCD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码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zh-CN" sz="40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045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B3DE2D-C9B9-488C-B5B8-E6A9F904233D}"/>
              </a:ext>
            </a:extLst>
          </p:cNvPr>
          <p:cNvSpPr/>
          <p:nvPr/>
        </p:nvSpPr>
        <p:spPr>
          <a:xfrm>
            <a:off x="243463" y="250214"/>
            <a:ext cx="104314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将十六制数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(AC.E)</a:t>
            </a:r>
            <a:r>
              <a:rPr lang="en-US" altLang="zh-CN" sz="4000" b="1" kern="100" baseline="-25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转换为十进制数与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BCD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码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zh-CN" sz="40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C44766B-D3D2-4608-A12D-EEEE279A2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0641"/>
            <a:ext cx="12106856" cy="294010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3A75820-ED00-4B26-9C01-DF6382BA6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10" y="4490592"/>
            <a:ext cx="12007780" cy="199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828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DB9F479-6D89-4B10-908F-C93A2563AD8D}"/>
              </a:ext>
            </a:extLst>
          </p:cNvPr>
          <p:cNvSpPr/>
          <p:nvPr/>
        </p:nvSpPr>
        <p:spPr>
          <a:xfrm>
            <a:off x="201386" y="2767280"/>
            <a:ext cx="117892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将十进制数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(75.34)</a:t>
            </a:r>
            <a:r>
              <a:rPr lang="en-US" altLang="zh-CN" sz="4000" b="1" kern="100" baseline="-25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转换为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位二进制数、八进制数及十六进制数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zh-CN" sz="40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083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09692C1-EEC2-4B02-93AB-9B57535B63EC}"/>
              </a:ext>
            </a:extLst>
          </p:cNvPr>
          <p:cNvSpPr/>
          <p:nvPr/>
        </p:nvSpPr>
        <p:spPr>
          <a:xfrm>
            <a:off x="201386" y="154708"/>
            <a:ext cx="117892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将十进制数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(75.34)</a:t>
            </a:r>
            <a:r>
              <a:rPr lang="en-US" altLang="zh-CN" sz="4000" b="1" kern="100" baseline="-25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转换为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位二进制数、八进制数及十六进制数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（方法一）</a:t>
            </a:r>
            <a:endParaRPr lang="zh-CN" altLang="zh-CN" sz="40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03D80B-8A78-4029-8008-A3835F9A1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154" y="1478147"/>
            <a:ext cx="7226932" cy="537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425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09692C1-EEC2-4B02-93AB-9B57535B63EC}"/>
              </a:ext>
            </a:extLst>
          </p:cNvPr>
          <p:cNvSpPr/>
          <p:nvPr/>
        </p:nvSpPr>
        <p:spPr>
          <a:xfrm>
            <a:off x="201386" y="154708"/>
            <a:ext cx="117892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将十进制数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(75.34)</a:t>
            </a:r>
            <a:r>
              <a:rPr lang="en-US" altLang="zh-CN" sz="4000" b="1" kern="100" baseline="-25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转换为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位二进制数、八进制数及十六进制数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（方法一）</a:t>
            </a:r>
            <a:endParaRPr lang="zh-CN" altLang="zh-CN" sz="40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D456CDA-35FB-428C-B9BD-C00031EEB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8146"/>
            <a:ext cx="7993626" cy="53907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BB970B5-7896-496D-AD3D-BF04AA51E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827729"/>
            <a:ext cx="6026460" cy="9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186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66B982A-7A87-4E09-8249-834658D65BCE}"/>
              </a:ext>
            </a:extLst>
          </p:cNvPr>
          <p:cNvSpPr/>
          <p:nvPr/>
        </p:nvSpPr>
        <p:spPr>
          <a:xfrm>
            <a:off x="1958489" y="3075057"/>
            <a:ext cx="82750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将十进制数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13/128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转换为二进制数</a:t>
            </a:r>
          </a:p>
        </p:txBody>
      </p:sp>
    </p:spTree>
    <p:extLst>
      <p:ext uri="{BB962C8B-B14F-4D97-AF65-F5344CB8AC3E}">
        <p14:creationId xmlns:p14="http://schemas.microsoft.com/office/powerpoint/2010/main" val="1225167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350B0D6-8EF4-40F9-B818-4CB3A5C725C8}"/>
              </a:ext>
            </a:extLst>
          </p:cNvPr>
          <p:cNvSpPr/>
          <p:nvPr/>
        </p:nvSpPr>
        <p:spPr>
          <a:xfrm>
            <a:off x="292974" y="0"/>
            <a:ext cx="82750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将十进制数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13/128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转换为二进制数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9C11680-92FA-40AC-9004-6C5197817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1219"/>
            <a:ext cx="12175583" cy="353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748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760C518-E9BF-4DF9-8C62-2FE2DBA61592}"/>
              </a:ext>
            </a:extLst>
          </p:cNvPr>
          <p:cNvSpPr/>
          <p:nvPr/>
        </p:nvSpPr>
        <p:spPr>
          <a:xfrm>
            <a:off x="299357" y="2151727"/>
            <a:ext cx="1159328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分别写出下列各二进制数的原码与补码，字长（含一位数符）为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</a:t>
            </a:r>
          </a:p>
          <a:p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             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-0                      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0.1010</a:t>
            </a:r>
            <a:endParaRPr lang="zh-CN" altLang="zh-CN" sz="40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-0.1010  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1010                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-1010</a:t>
            </a:r>
            <a:endParaRPr lang="zh-CN" altLang="zh-CN" sz="40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318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16AB4E5-3FFF-44B7-B045-2CF57AE7A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944" y="35991"/>
            <a:ext cx="10620112" cy="682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450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CCC5FFE-B644-44CA-A4E3-3F540234AF98}"/>
              </a:ext>
            </a:extLst>
          </p:cNvPr>
          <p:cNvSpPr/>
          <p:nvPr/>
        </p:nvSpPr>
        <p:spPr>
          <a:xfrm>
            <a:off x="119743" y="2459504"/>
            <a:ext cx="1195251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简要解释下列名词术语</a:t>
            </a:r>
          </a:p>
          <a:p>
            <a:pPr algn="just">
              <a:spcAft>
                <a:spcPts val="0"/>
              </a:spcAft>
            </a:pP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位权  基数  真值  机器数  原码  补码  定点数  浮点数  规格化浮点数 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ASCII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码  算数移位  逻辑移位</a:t>
            </a:r>
          </a:p>
        </p:txBody>
      </p:sp>
    </p:spTree>
    <p:extLst>
      <p:ext uri="{BB962C8B-B14F-4D97-AF65-F5344CB8AC3E}">
        <p14:creationId xmlns:p14="http://schemas.microsoft.com/office/powerpoint/2010/main" val="841078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B86BA64-D77C-4C87-AEEA-D88103C91EC2}"/>
              </a:ext>
            </a:extLst>
          </p:cNvPr>
          <p:cNvSpPr/>
          <p:nvPr/>
        </p:nvSpPr>
        <p:spPr>
          <a:xfrm>
            <a:off x="2136422" y="3075057"/>
            <a:ext cx="79191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4000" b="1" kern="100" baseline="-25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补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=0.1010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，写出其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4000" b="1" kern="100" baseline="-25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原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与真值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endParaRPr lang="zh-CN" altLang="zh-CN" sz="40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598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EB57AD1-2465-440A-9FB1-8BE0922C7FC3}"/>
              </a:ext>
            </a:extLst>
          </p:cNvPr>
          <p:cNvSpPr/>
          <p:nvPr/>
        </p:nvSpPr>
        <p:spPr>
          <a:xfrm>
            <a:off x="356608" y="0"/>
            <a:ext cx="79191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4000" b="1" kern="100" baseline="-25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补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=0.1010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，写出其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4000" b="1" kern="100" baseline="-25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原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与真值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endParaRPr lang="zh-CN" altLang="zh-CN" sz="40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E90BBEA-053D-49AA-ADF6-E85863CE8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32" y="2838147"/>
            <a:ext cx="10635336" cy="118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635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ACE4AA2-12D0-486F-9931-DA05561AA8B3}"/>
              </a:ext>
            </a:extLst>
          </p:cNvPr>
          <p:cNvSpPr/>
          <p:nvPr/>
        </p:nvSpPr>
        <p:spPr>
          <a:xfrm>
            <a:off x="2006579" y="3075057"/>
            <a:ext cx="81788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4000" b="1" kern="100" baseline="-25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原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=1.0110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，写出其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4000" b="1" kern="100" baseline="-25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原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与真值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endParaRPr lang="zh-CN" altLang="zh-CN" sz="40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661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4B4A99D-8589-4BBA-B95D-FFC6F7D0A001}"/>
              </a:ext>
            </a:extLst>
          </p:cNvPr>
          <p:cNvSpPr/>
          <p:nvPr/>
        </p:nvSpPr>
        <p:spPr>
          <a:xfrm>
            <a:off x="373722" y="152243"/>
            <a:ext cx="81788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4000" b="1" kern="100" baseline="-25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原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=1.0110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，写出其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4000" b="1" kern="100" baseline="-25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原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与真值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endParaRPr lang="zh-CN" altLang="zh-CN" sz="40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98B8D00-83C6-4CC5-B694-2BA9C5900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1620"/>
            <a:ext cx="9435193" cy="139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23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2F1C32-62C5-4E8F-8F13-E7C4229B0A47}"/>
              </a:ext>
            </a:extLst>
          </p:cNvPr>
          <p:cNvSpPr/>
          <p:nvPr/>
        </p:nvSpPr>
        <p:spPr>
          <a:xfrm>
            <a:off x="168728" y="2151727"/>
            <a:ext cx="1185454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11.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某定点小数字长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位，含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位符号，原码表示，分别写出下列典型值的二进制代码与十进制真值。</a:t>
            </a:r>
          </a:p>
          <a:p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）非零最小正数 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）最大正数 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lang="zh-CN" altLang="zh-CN" sz="40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）绝对值最小负数 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）绝对值最大负数</a:t>
            </a:r>
          </a:p>
        </p:txBody>
      </p:sp>
    </p:spTree>
    <p:extLst>
      <p:ext uri="{BB962C8B-B14F-4D97-AF65-F5344CB8AC3E}">
        <p14:creationId xmlns:p14="http://schemas.microsoft.com/office/powerpoint/2010/main" val="3644018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D60DF13-F948-4811-B5D2-42FF7F6AC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48970"/>
            <a:ext cx="12192000" cy="318191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B6CF386-C4A9-45CA-BB76-EE438B24A82B}"/>
              </a:ext>
            </a:extLst>
          </p:cNvPr>
          <p:cNvSpPr/>
          <p:nvPr/>
        </p:nvSpPr>
        <p:spPr>
          <a:xfrm>
            <a:off x="0" y="197780"/>
            <a:ext cx="1185454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11.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某定点小数字长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位，含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位符号，原码表示，分别写出下列典型值的二进制代码与十进制真值。</a:t>
            </a:r>
          </a:p>
          <a:p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）非零最小正数 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）最大正数 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lang="zh-CN" altLang="zh-CN" sz="40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）绝对值最小负数 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）绝对值最大负数</a:t>
            </a:r>
          </a:p>
        </p:txBody>
      </p:sp>
    </p:spTree>
    <p:extLst>
      <p:ext uri="{BB962C8B-B14F-4D97-AF65-F5344CB8AC3E}">
        <p14:creationId xmlns:p14="http://schemas.microsoft.com/office/powerpoint/2010/main" val="783864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CC728AB-3327-405E-9516-33B92211CEDB}"/>
              </a:ext>
            </a:extLst>
          </p:cNvPr>
          <p:cNvSpPr/>
          <p:nvPr/>
        </p:nvSpPr>
        <p:spPr>
          <a:xfrm>
            <a:off x="283029" y="2151727"/>
            <a:ext cx="1162594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12.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某定点小数字长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位，含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位符号，补码表示，分别写出下列典型值的二进制代码与十进制真值。</a:t>
            </a:r>
          </a:p>
          <a:p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）非零最小正数 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）最大正数 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lang="zh-CN" altLang="zh-CN" sz="40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）绝对值最小负数 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）绝对值最大负数</a:t>
            </a:r>
          </a:p>
        </p:txBody>
      </p:sp>
    </p:spTree>
    <p:extLst>
      <p:ext uri="{BB962C8B-B14F-4D97-AF65-F5344CB8AC3E}">
        <p14:creationId xmlns:p14="http://schemas.microsoft.com/office/powerpoint/2010/main" val="2767289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59CC388-40C3-45F4-9802-405F01F96B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" r="1044"/>
          <a:stretch/>
        </p:blipFill>
        <p:spPr>
          <a:xfrm>
            <a:off x="0" y="3429000"/>
            <a:ext cx="12176924" cy="245069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683CDCD-B1CA-4D4E-9959-F76C185AF446}"/>
              </a:ext>
            </a:extLst>
          </p:cNvPr>
          <p:cNvSpPr/>
          <p:nvPr/>
        </p:nvSpPr>
        <p:spPr>
          <a:xfrm>
            <a:off x="310513" y="322927"/>
            <a:ext cx="1162594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12.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某定点小数字长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位，含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位符号，补码表示，分别写出下列典型值的二进制代码与十进制真值。</a:t>
            </a:r>
          </a:p>
          <a:p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）非零最小正数 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）最大正数 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lang="zh-CN" altLang="zh-CN" sz="40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）绝对值最小负数 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）绝对值最大负数</a:t>
            </a:r>
          </a:p>
        </p:txBody>
      </p:sp>
    </p:spTree>
    <p:extLst>
      <p:ext uri="{BB962C8B-B14F-4D97-AF65-F5344CB8AC3E}">
        <p14:creationId xmlns:p14="http://schemas.microsoft.com/office/powerpoint/2010/main" val="3204389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2C78EC2-4ED0-4B04-B2DC-1164D3A51CB0}"/>
              </a:ext>
            </a:extLst>
          </p:cNvPr>
          <p:cNvSpPr/>
          <p:nvPr/>
        </p:nvSpPr>
        <p:spPr>
          <a:xfrm>
            <a:off x="1" y="2151727"/>
            <a:ext cx="1219199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13.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某定点整数字长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位，含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位符号，补码表示，分别写出下列典型值的二进制代码与十进制真值。</a:t>
            </a:r>
          </a:p>
          <a:p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）非零最小正数 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）最大正数 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lang="zh-CN" altLang="zh-CN" sz="40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）绝对值最小负数 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）绝对值最大负数</a:t>
            </a:r>
          </a:p>
        </p:txBody>
      </p:sp>
    </p:spTree>
    <p:extLst>
      <p:ext uri="{BB962C8B-B14F-4D97-AF65-F5344CB8AC3E}">
        <p14:creationId xmlns:p14="http://schemas.microsoft.com/office/powerpoint/2010/main" val="31513750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74D01E8-B9BD-40DC-8D73-D248DC08A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307512"/>
            <a:ext cx="12191999" cy="243839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23C23EF-533C-47C2-860B-03E9D6D61437}"/>
              </a:ext>
            </a:extLst>
          </p:cNvPr>
          <p:cNvSpPr/>
          <p:nvPr/>
        </p:nvSpPr>
        <p:spPr>
          <a:xfrm>
            <a:off x="179615" y="191795"/>
            <a:ext cx="1219199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13.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某定点整数字长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位，含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位符号，补码表示，分别写出下列典型值的二进制代码与十进制真值。</a:t>
            </a:r>
          </a:p>
          <a:p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）非零最小正数 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）最大正数 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lang="zh-CN" altLang="zh-CN" sz="40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）绝对值最小负数 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）绝对值最大负数</a:t>
            </a:r>
          </a:p>
        </p:txBody>
      </p:sp>
    </p:spTree>
    <p:extLst>
      <p:ext uri="{BB962C8B-B14F-4D97-AF65-F5344CB8AC3E}">
        <p14:creationId xmlns:p14="http://schemas.microsoft.com/office/powerpoint/2010/main" val="2189449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0C9EFFE-4E4A-4AA7-BAF3-F76DF0F810E6}"/>
              </a:ext>
            </a:extLst>
          </p:cNvPr>
          <p:cNvSpPr/>
          <p:nvPr/>
        </p:nvSpPr>
        <p:spPr>
          <a:xfrm>
            <a:off x="119743" y="0"/>
            <a:ext cx="119525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简要解释下列名词术语</a:t>
            </a:r>
          </a:p>
          <a:p>
            <a:pPr algn="just">
              <a:spcAft>
                <a:spcPts val="0"/>
              </a:spcAft>
            </a:pPr>
            <a:r>
              <a:rPr lang="zh-CN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位权  基数  真值  机器数  原码  补码  定点数  浮点数  规格化浮点数 </a:t>
            </a:r>
            <a:r>
              <a:rPr lang="en-US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ASCII</a:t>
            </a:r>
            <a:r>
              <a:rPr lang="zh-CN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码  算数移位  逻辑移位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60B2C75-C062-4914-9F32-5418A8A65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414" y="1472856"/>
            <a:ext cx="10461171" cy="538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7173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915C972-9B6A-4CEF-BC17-E17FA408F5E0}"/>
              </a:ext>
            </a:extLst>
          </p:cNvPr>
          <p:cNvSpPr/>
          <p:nvPr/>
        </p:nvSpPr>
        <p:spPr>
          <a:xfrm>
            <a:off x="65314" y="2459504"/>
            <a:ext cx="120613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14.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判别下列各补码表示的尾数是否属于规格化尾数</a:t>
            </a:r>
          </a:p>
          <a:p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1.0110101   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1.1101001    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0.1011101</a:t>
            </a:r>
            <a:endParaRPr lang="zh-CN" altLang="zh-CN" sz="40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0.0100111   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1.0000000    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1.1000000</a:t>
            </a:r>
            <a:endParaRPr lang="zh-CN" altLang="zh-CN" sz="40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1460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7755062-D8C7-4EB3-8656-4F91CE60A0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09"/>
          <a:stretch/>
        </p:blipFill>
        <p:spPr>
          <a:xfrm>
            <a:off x="65313" y="2692385"/>
            <a:ext cx="12038171" cy="140608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9529732-0D8E-4981-8D29-2CA81E8C3740}"/>
              </a:ext>
            </a:extLst>
          </p:cNvPr>
          <p:cNvSpPr/>
          <p:nvPr/>
        </p:nvSpPr>
        <p:spPr>
          <a:xfrm>
            <a:off x="65313" y="255146"/>
            <a:ext cx="120613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14.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判别下列各补码表示的尾数是否属于规格化尾数</a:t>
            </a:r>
          </a:p>
          <a:p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1.0110101   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1.1101001    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0.1011101</a:t>
            </a:r>
            <a:endParaRPr lang="zh-CN" altLang="zh-CN" sz="40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0.0100111   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1.0000000    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1.1000000</a:t>
            </a:r>
            <a:endParaRPr lang="zh-CN" altLang="zh-CN" sz="40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484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CD67348-0C5A-4A62-B3F2-488F3B5F6AF1}"/>
              </a:ext>
            </a:extLst>
          </p:cNvPr>
          <p:cNvSpPr/>
          <p:nvPr/>
        </p:nvSpPr>
        <p:spPr>
          <a:xfrm>
            <a:off x="95250" y="1536174"/>
            <a:ext cx="120015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15.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某浮点数字长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位，其中阶码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位，含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位阶符，补码表示，以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为底；尾数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位，含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位数符，补码表示，规格化。分别写出下列各典型值的二进制代码和十进制真值。</a:t>
            </a:r>
          </a:p>
          <a:p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）非零最小正数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）最大正数</a:t>
            </a:r>
            <a:endParaRPr lang="en-US" altLang="zh-CN" sz="40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）绝对值最小负数（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）绝对值最大负数</a:t>
            </a:r>
          </a:p>
        </p:txBody>
      </p:sp>
    </p:spTree>
    <p:extLst>
      <p:ext uri="{BB962C8B-B14F-4D97-AF65-F5344CB8AC3E}">
        <p14:creationId xmlns:p14="http://schemas.microsoft.com/office/powerpoint/2010/main" val="13929426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9D2A64F-F952-4550-8839-B5BCAC388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6" y="3901241"/>
            <a:ext cx="12145554" cy="241791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D43E70D-F31C-4D71-B37B-3BB510574875}"/>
              </a:ext>
            </a:extLst>
          </p:cNvPr>
          <p:cNvSpPr/>
          <p:nvPr/>
        </p:nvSpPr>
        <p:spPr>
          <a:xfrm>
            <a:off x="95250" y="115589"/>
            <a:ext cx="120015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15.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某浮点数字长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位，其中阶码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位，含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位阶符，补码表示，以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为底；尾数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位，含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位数符，补码表示，规格化。分别写出下列各典型值的二进制代码和十进制真值。</a:t>
            </a:r>
          </a:p>
          <a:p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）非零最小正数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）最大正数</a:t>
            </a:r>
            <a:endParaRPr lang="en-US" altLang="zh-CN" sz="40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）绝对值最小负数（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）绝对值最大负数</a:t>
            </a:r>
          </a:p>
        </p:txBody>
      </p:sp>
    </p:spTree>
    <p:extLst>
      <p:ext uri="{BB962C8B-B14F-4D97-AF65-F5344CB8AC3E}">
        <p14:creationId xmlns:p14="http://schemas.microsoft.com/office/powerpoint/2010/main" val="25246599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63D9AFE-B9A3-42C9-8E39-459C4C3A1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87" y="258901"/>
            <a:ext cx="11854541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4000" b="1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6.</a:t>
            </a:r>
            <a:r>
              <a:rPr kumimoji="0" lang="zh-CN" altLang="en-US" sz="4000" b="1" i="0" u="none" strike="noStrike" cap="none" normalizeH="0" baseline="0" dirty="0" bmk="_Hlk6332597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若采用图</a:t>
            </a:r>
            <a:r>
              <a:rPr kumimoji="0" lang="en-US" altLang="zh-CN" sz="4000" b="1" i="0" u="none" strike="noStrike" cap="none" normalizeH="0" baseline="0" dirty="0" bmk="_Hlk6332597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2-4</a:t>
            </a:r>
            <a:r>
              <a:rPr kumimoji="0" lang="zh-CN" altLang="en-US" sz="4000" b="1" i="0" u="none" strike="noStrike" cap="none" normalizeH="0" baseline="0" dirty="0" bmk="_Hlk6332597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的浮点数格式，字长</a:t>
            </a:r>
            <a:r>
              <a:rPr kumimoji="0" lang="en-US" altLang="zh-CN" sz="4000" b="1" i="0" u="none" strike="noStrike" cap="none" normalizeH="0" baseline="0" dirty="0" bmk="_Hlk6332597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kumimoji="0" lang="zh-CN" altLang="en-US" sz="4000" b="1" i="0" u="none" strike="noStrike" cap="none" normalizeH="0" baseline="0" dirty="0" bmk="_Hlk6332597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位，其中阶码</a:t>
            </a:r>
            <a:r>
              <a:rPr kumimoji="0" lang="en-US" altLang="zh-CN" sz="4000" b="1" i="0" u="none" strike="noStrike" cap="none" normalizeH="0" baseline="0" dirty="0" bmk="_Hlk6332597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kumimoji="0" lang="zh-CN" altLang="en-US" sz="4000" b="1" i="0" u="none" strike="noStrike" cap="none" normalizeH="0" baseline="0" dirty="0" bmk="_Hlk6332597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位，含</a:t>
            </a:r>
            <a:r>
              <a:rPr kumimoji="0" lang="en-US" altLang="zh-CN" sz="4000" b="1" i="0" u="none" strike="noStrike" cap="none" normalizeH="0" baseline="0" dirty="0" bmk="_Hlk6332597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4000" b="1" i="0" u="none" strike="noStrike" cap="none" normalizeH="0" baseline="0" dirty="0" bmk="_Hlk6332597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位阶符，补码表示，以</a:t>
            </a:r>
            <a:r>
              <a:rPr kumimoji="0" lang="en-US" altLang="zh-CN" sz="4000" b="1" i="0" u="none" strike="noStrike" cap="none" normalizeH="0" baseline="0" dirty="0" bmk="_Hlk6332597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4000" b="1" i="0" u="none" strike="noStrike" cap="none" normalizeH="0" baseline="0" dirty="0" bmk="_Hlk6332597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为底；尾数</a:t>
            </a:r>
            <a:r>
              <a:rPr kumimoji="0" lang="en-US" altLang="zh-CN" sz="4000" b="1" i="0" u="none" strike="noStrike" cap="none" normalizeH="0" baseline="0" dirty="0" bmk="_Hlk6332597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kumimoji="0" lang="zh-CN" altLang="en-US" sz="4000" b="1" i="0" u="none" strike="noStrike" cap="none" normalizeH="0" baseline="0" dirty="0" bmk="_Hlk6332597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位，含</a:t>
            </a:r>
            <a:r>
              <a:rPr kumimoji="0" lang="en-US" altLang="zh-CN" sz="4000" b="1" i="0" u="none" strike="noStrike" cap="none" normalizeH="0" baseline="0" dirty="0" bmk="_Hlk6332597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4000" b="1" i="0" u="none" strike="noStrike" cap="none" normalizeH="0" baseline="0" dirty="0" bmk="_Hlk6332597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位数符，补码表示，规格化；某浮点数代码为</a:t>
            </a:r>
            <a:r>
              <a:rPr kumimoji="0" lang="en-US" altLang="zh-CN" sz="4000" b="1" i="0" u="none" strike="noStrike" cap="none" normalizeH="0" baseline="0" dirty="0" bmk="_Hlk6332597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(A27F)16</a:t>
            </a:r>
            <a:r>
              <a:rPr kumimoji="0" lang="zh-CN" altLang="en-US" sz="4000" b="1" i="0" u="none" strike="noStrike" cap="none" normalizeH="0" baseline="0" dirty="0" bmk="_Hlk6332597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，写出其十进制真值。</a:t>
            </a:r>
            <a:endParaRPr kumimoji="0" lang="zh-CN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图片 36">
            <a:extLst>
              <a:ext uri="{FF2B5EF4-FFF2-40B4-BE49-F238E27FC236}">
                <a16:creationId xmlns:a16="http://schemas.microsoft.com/office/drawing/2014/main" id="{7C2C5A4E-86EE-42AD-B5E9-2BE355C1C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59" y="3208565"/>
            <a:ext cx="11596595" cy="3170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2AACB7B4-B53E-45AF-83ED-EA7A03C8C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914" y="3429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8108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EEE548E-0195-4293-9CE0-6288EA468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4528"/>
            <a:ext cx="11854541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3200" b="1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6.</a:t>
            </a:r>
            <a:r>
              <a:rPr kumimoji="0" lang="zh-CN" altLang="en-US" sz="3200" b="1" i="0" u="none" strike="noStrike" cap="none" normalizeH="0" baseline="0" dirty="0" bmk="_Hlk6332597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若采用图</a:t>
            </a:r>
            <a:r>
              <a:rPr kumimoji="0" lang="en-US" altLang="zh-CN" sz="3200" b="1" i="0" u="none" strike="noStrike" cap="none" normalizeH="0" baseline="0" dirty="0" bmk="_Hlk6332597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2-4</a:t>
            </a:r>
            <a:r>
              <a:rPr kumimoji="0" lang="zh-CN" altLang="en-US" sz="3200" b="1" i="0" u="none" strike="noStrike" cap="none" normalizeH="0" baseline="0" dirty="0" bmk="_Hlk6332597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的浮点数格式，字长</a:t>
            </a:r>
            <a:r>
              <a:rPr kumimoji="0" lang="en-US" altLang="zh-CN" sz="3200" b="1" i="0" u="none" strike="noStrike" cap="none" normalizeH="0" baseline="0" dirty="0" bmk="_Hlk6332597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kumimoji="0" lang="zh-CN" altLang="en-US" sz="3200" b="1" i="0" u="none" strike="noStrike" cap="none" normalizeH="0" baseline="0" dirty="0" bmk="_Hlk6332597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位，其中阶码</a:t>
            </a:r>
            <a:r>
              <a:rPr kumimoji="0" lang="en-US" altLang="zh-CN" sz="3200" b="1" i="0" u="none" strike="noStrike" cap="none" normalizeH="0" baseline="0" dirty="0" bmk="_Hlk6332597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kumimoji="0" lang="zh-CN" altLang="en-US" sz="3200" b="1" i="0" u="none" strike="noStrike" cap="none" normalizeH="0" baseline="0" dirty="0" bmk="_Hlk6332597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位，含</a:t>
            </a:r>
            <a:r>
              <a:rPr kumimoji="0" lang="en-US" altLang="zh-CN" sz="3200" b="1" i="0" u="none" strike="noStrike" cap="none" normalizeH="0" baseline="0" dirty="0" bmk="_Hlk6332597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3200" b="1" i="0" u="none" strike="noStrike" cap="none" normalizeH="0" baseline="0" dirty="0" bmk="_Hlk6332597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位阶符，补码表示，以</a:t>
            </a:r>
            <a:r>
              <a:rPr kumimoji="0" lang="en-US" altLang="zh-CN" sz="3200" b="1" i="0" u="none" strike="noStrike" cap="none" normalizeH="0" baseline="0" dirty="0" bmk="_Hlk6332597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3200" b="1" i="0" u="none" strike="noStrike" cap="none" normalizeH="0" baseline="0" dirty="0" bmk="_Hlk6332597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为底；尾数</a:t>
            </a:r>
            <a:r>
              <a:rPr kumimoji="0" lang="en-US" altLang="zh-CN" sz="3200" b="1" i="0" u="none" strike="noStrike" cap="none" normalizeH="0" baseline="0" dirty="0" bmk="_Hlk6332597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kumimoji="0" lang="zh-CN" altLang="en-US" sz="3200" b="1" i="0" u="none" strike="noStrike" cap="none" normalizeH="0" baseline="0" dirty="0" bmk="_Hlk6332597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位，含</a:t>
            </a:r>
            <a:r>
              <a:rPr kumimoji="0" lang="en-US" altLang="zh-CN" sz="3200" b="1" i="0" u="none" strike="noStrike" cap="none" normalizeH="0" baseline="0" dirty="0" bmk="_Hlk6332597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3200" b="1" i="0" u="none" strike="noStrike" cap="none" normalizeH="0" baseline="0" dirty="0" bmk="_Hlk6332597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位数符，补码表示，规格化；某浮点数代码为</a:t>
            </a:r>
            <a:r>
              <a:rPr kumimoji="0" lang="en-US" altLang="zh-CN" sz="3200" b="1" i="0" u="none" strike="noStrike" cap="none" normalizeH="0" baseline="0" dirty="0" bmk="_Hlk6332597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(A27F)16</a:t>
            </a:r>
            <a:r>
              <a:rPr kumimoji="0" lang="zh-CN" altLang="en-US" sz="3200" b="1" i="0" u="none" strike="noStrike" cap="none" normalizeH="0" baseline="0" dirty="0" bmk="_Hlk6332597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，写出其十进制真值。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6C9457-D392-4550-8C87-1A5855EB2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59" y="1650710"/>
            <a:ext cx="10359748" cy="509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334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5BB5358-B249-49C3-9B6E-72732DCFFA37}"/>
              </a:ext>
            </a:extLst>
          </p:cNvPr>
          <p:cNvSpPr/>
          <p:nvPr/>
        </p:nvSpPr>
        <p:spPr>
          <a:xfrm>
            <a:off x="242207" y="403750"/>
            <a:ext cx="117075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17.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若采用如下所示的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IEEE754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短浮点数格式，请将十进制数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37.25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写成浮点数，并写出其二进制代码序列，再转换成十六进制数。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F52969-3B69-4D42-9ADE-C08827519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372" y="2832566"/>
            <a:ext cx="9691256" cy="223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9331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DF907FA-4CDD-43BE-AA12-8C80BEED5F2C}"/>
              </a:ext>
            </a:extLst>
          </p:cNvPr>
          <p:cNvSpPr/>
          <p:nvPr/>
        </p:nvSpPr>
        <p:spPr>
          <a:xfrm>
            <a:off x="0" y="0"/>
            <a:ext cx="117075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17.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若采用如下所示的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IEEE754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短浮点数格式，请将十进制数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37.25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写成浮点数，并写出其二进制代码序列，再转换成十六进制数。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7C02DC9-B3AF-4BFD-B0A8-E02779C82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232907"/>
            <a:ext cx="12192000" cy="356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3931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316099B-89E2-411D-AD60-170B87B11677}"/>
              </a:ext>
            </a:extLst>
          </p:cNvPr>
          <p:cNvSpPr/>
          <p:nvPr/>
        </p:nvSpPr>
        <p:spPr>
          <a:xfrm>
            <a:off x="62593" y="2459504"/>
            <a:ext cx="1206681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18.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某一个标准的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IEEE754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格式的短浮点数，表示为十六进制形式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2AB03700H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，请将其转换成对应的十进制数，要求写出主要的转换步骤。</a:t>
            </a:r>
          </a:p>
        </p:txBody>
      </p:sp>
    </p:spTree>
    <p:extLst>
      <p:ext uri="{BB962C8B-B14F-4D97-AF65-F5344CB8AC3E}">
        <p14:creationId xmlns:p14="http://schemas.microsoft.com/office/powerpoint/2010/main" val="33945129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92E585-0557-4065-BED5-3F952B608DE3}"/>
              </a:ext>
            </a:extLst>
          </p:cNvPr>
          <p:cNvSpPr/>
          <p:nvPr/>
        </p:nvSpPr>
        <p:spPr>
          <a:xfrm>
            <a:off x="62593" y="189832"/>
            <a:ext cx="1206681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18.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某一个标准的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IEEE754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格式的短浮点数，表示为十六进制形式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2AB03700H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，请将其转换成对应的十进制数，要求写出主要的转换步骤。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3412F22-A17C-48BF-AE46-C7F8EC7E2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864"/>
            <a:ext cx="12081362" cy="354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13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5DD9544-F537-4327-8F45-561F331026F2}"/>
              </a:ext>
            </a:extLst>
          </p:cNvPr>
          <p:cNvSpPr/>
          <p:nvPr/>
        </p:nvSpPr>
        <p:spPr>
          <a:xfrm>
            <a:off x="119743" y="0"/>
            <a:ext cx="119525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简要解释下列名词术语</a:t>
            </a:r>
          </a:p>
          <a:p>
            <a:pPr algn="just">
              <a:spcAft>
                <a:spcPts val="0"/>
              </a:spcAft>
            </a:pPr>
            <a:r>
              <a:rPr lang="zh-CN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位权  基数  真值  机器数  原码  补码  定点数  浮点数  规格化浮点数 </a:t>
            </a:r>
            <a:r>
              <a:rPr lang="en-US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ASCII</a:t>
            </a:r>
            <a:r>
              <a:rPr lang="zh-CN" altLang="zh-CN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码  算数移位  逻辑移位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04555A8-D4ED-47BD-8749-01D95DA20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04" y="1865008"/>
            <a:ext cx="11564791" cy="427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828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E421E29-8F8C-48FA-9C38-15F5DFD17D5D}"/>
              </a:ext>
            </a:extLst>
          </p:cNvPr>
          <p:cNvSpPr/>
          <p:nvPr/>
        </p:nvSpPr>
        <p:spPr>
          <a:xfrm>
            <a:off x="155121" y="1843950"/>
            <a:ext cx="1188175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19.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用变形补码计算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4000" b="1" kern="100" baseline="-25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补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+Y</a:t>
            </a:r>
            <a:r>
              <a:rPr lang="zh-CN" altLang="zh-CN" sz="4000" b="1" kern="100" baseline="-25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补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？并指出是否有溢出</a:t>
            </a:r>
          </a:p>
          <a:p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4000" b="1" kern="100" baseline="-25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补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=00.110011              Y</a:t>
            </a:r>
            <a:r>
              <a:rPr lang="zh-CN" altLang="zh-CN" sz="4000" b="1" kern="100" baseline="-25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补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=00.101101</a:t>
            </a:r>
            <a:endParaRPr lang="zh-CN" altLang="zh-CN" sz="40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4000" b="1" kern="100" baseline="-25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补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=00.010110              Y</a:t>
            </a:r>
            <a:r>
              <a:rPr lang="zh-CN" altLang="zh-CN" sz="4000" b="1" kern="100" baseline="-25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补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=00.100101</a:t>
            </a:r>
            <a:endParaRPr lang="zh-CN" altLang="zh-CN" sz="40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4000" b="1" kern="100" baseline="-25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补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=11.110011              Y</a:t>
            </a:r>
            <a:r>
              <a:rPr lang="zh-CN" altLang="zh-CN" sz="4000" b="1" kern="100" baseline="-25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补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=11.101101</a:t>
            </a:r>
            <a:endParaRPr lang="zh-CN" altLang="zh-CN" sz="40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4000" b="1" kern="100" baseline="-25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补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=11.001101              Y</a:t>
            </a:r>
            <a:r>
              <a:rPr lang="zh-CN" altLang="zh-CN" sz="4000" b="1" kern="100" baseline="-25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补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=11.010011</a:t>
            </a:r>
            <a:endParaRPr lang="zh-CN" altLang="zh-CN" sz="40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7972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A9774A8-D7BC-4598-8F25-073F350EA6E9}"/>
              </a:ext>
            </a:extLst>
          </p:cNvPr>
          <p:cNvSpPr/>
          <p:nvPr/>
        </p:nvSpPr>
        <p:spPr>
          <a:xfrm>
            <a:off x="155121" y="178436"/>
            <a:ext cx="1188175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19.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用变形补码计算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4000" b="1" kern="100" baseline="-25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补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+Y</a:t>
            </a:r>
            <a:r>
              <a:rPr lang="zh-CN" altLang="zh-CN" sz="4000" b="1" kern="100" baseline="-25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补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？并指出是否有溢出</a:t>
            </a:r>
          </a:p>
          <a:p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4000" b="1" kern="100" baseline="-25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补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=00.110011              Y</a:t>
            </a:r>
            <a:r>
              <a:rPr lang="zh-CN" altLang="zh-CN" sz="4000" b="1" kern="100" baseline="-25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补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=00.101101</a:t>
            </a:r>
          </a:p>
          <a:p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4000" b="1" kern="100" baseline="-25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补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=00.010110              Y</a:t>
            </a:r>
            <a:r>
              <a:rPr lang="zh-CN" altLang="zh-CN" sz="4000" b="1" kern="100" baseline="-25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补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=00.100101</a:t>
            </a:r>
            <a:endParaRPr lang="zh-CN" altLang="zh-CN" sz="40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zh-CN" sz="40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339147B-B684-45E4-8422-DE11412E4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3510"/>
            <a:ext cx="12122274" cy="461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1137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06C509B-D31E-4733-AF10-63327608DF4E}"/>
              </a:ext>
            </a:extLst>
          </p:cNvPr>
          <p:cNvSpPr/>
          <p:nvPr/>
        </p:nvSpPr>
        <p:spPr>
          <a:xfrm>
            <a:off x="155121" y="145779"/>
            <a:ext cx="118817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19.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用变形补码计算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4000" b="1" kern="100" baseline="-25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补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+Y</a:t>
            </a:r>
            <a:r>
              <a:rPr lang="zh-CN" altLang="zh-CN" sz="4000" b="1" kern="100" baseline="-25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补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？并指出是否有溢出</a:t>
            </a:r>
          </a:p>
          <a:p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4000" b="1" kern="100" baseline="-25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补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=11.110011              Y</a:t>
            </a:r>
            <a:r>
              <a:rPr lang="zh-CN" altLang="zh-CN" sz="4000" b="1" kern="100" baseline="-25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补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=11.101101</a:t>
            </a:r>
            <a:endParaRPr lang="zh-CN" altLang="zh-CN" sz="40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4000" b="1" kern="100" baseline="-25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补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=11.001101              Y</a:t>
            </a:r>
            <a:r>
              <a:rPr lang="zh-CN" altLang="zh-CN" sz="4000" b="1" kern="100" baseline="-25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补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=11.010011</a:t>
            </a:r>
            <a:endParaRPr lang="zh-CN" altLang="zh-CN" sz="40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DBC75AC-BB84-45B7-967B-4FCED9F46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6" y="2744063"/>
            <a:ext cx="12053208" cy="301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0470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95F99F9-5287-4397-9A22-00F36A903A67}"/>
              </a:ext>
            </a:extLst>
          </p:cNvPr>
          <p:cNvSpPr/>
          <p:nvPr/>
        </p:nvSpPr>
        <p:spPr>
          <a:xfrm>
            <a:off x="144236" y="1843950"/>
            <a:ext cx="1190352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用变形补码计算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4000" b="1" kern="100" baseline="-25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补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-Y</a:t>
            </a:r>
            <a:r>
              <a:rPr lang="zh-CN" altLang="zh-CN" sz="4000" b="1" kern="100" baseline="-25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补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？并指出是否有溢出</a:t>
            </a:r>
          </a:p>
          <a:p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4000" b="1" kern="100" baseline="-25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补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=00.100011              Y</a:t>
            </a:r>
            <a:r>
              <a:rPr lang="zh-CN" altLang="zh-CN" sz="4000" b="1" kern="100" baseline="-25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补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=00.101101</a:t>
            </a:r>
            <a:endParaRPr lang="zh-CN" altLang="zh-CN" sz="40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4000" b="1" kern="100" baseline="-25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补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=00.110110              Y</a:t>
            </a:r>
            <a:r>
              <a:rPr lang="zh-CN" altLang="zh-CN" sz="4000" b="1" kern="100" baseline="-25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补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=11.010011</a:t>
            </a:r>
            <a:endParaRPr lang="zh-CN" altLang="zh-CN" sz="40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4000" b="1" kern="100" baseline="-25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补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=11.100011              Y</a:t>
            </a:r>
            <a:r>
              <a:rPr lang="zh-CN" altLang="zh-CN" sz="4000" b="1" kern="100" baseline="-25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补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=00.110100</a:t>
            </a:r>
            <a:endParaRPr lang="zh-CN" altLang="zh-CN" sz="40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4000" b="1" kern="100" baseline="-25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补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=11.101101              Y</a:t>
            </a:r>
            <a:r>
              <a:rPr lang="zh-CN" altLang="zh-CN" sz="4000" b="1" kern="100" baseline="-25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补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=11.010011</a:t>
            </a:r>
            <a:endParaRPr lang="zh-CN" altLang="zh-CN" sz="40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8472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806C0DD-756B-4361-8A3D-0606856C2FC5}"/>
              </a:ext>
            </a:extLst>
          </p:cNvPr>
          <p:cNvSpPr/>
          <p:nvPr/>
        </p:nvSpPr>
        <p:spPr>
          <a:xfrm>
            <a:off x="288473" y="0"/>
            <a:ext cx="1190352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用变形补码计算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4000" b="1" kern="100" baseline="-25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补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-Y</a:t>
            </a:r>
            <a:r>
              <a:rPr lang="zh-CN" altLang="zh-CN" sz="4000" b="1" kern="100" baseline="-25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补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？并指出是否有溢出</a:t>
            </a:r>
          </a:p>
          <a:p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4000" b="1" kern="100" baseline="-25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补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=00.100011              Y</a:t>
            </a:r>
            <a:r>
              <a:rPr lang="zh-CN" altLang="zh-CN" sz="4000" b="1" kern="100" baseline="-25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补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=00.101101</a:t>
            </a:r>
            <a:endParaRPr lang="zh-CN" altLang="zh-CN" sz="40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4000" b="1" kern="100" baseline="-25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补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=00.110110              Y</a:t>
            </a:r>
            <a:r>
              <a:rPr lang="zh-CN" altLang="zh-CN" sz="4000" b="1" kern="100" baseline="-25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补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=11.010011</a:t>
            </a:r>
            <a:endParaRPr lang="zh-CN" altLang="zh-CN" sz="40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BE27BB7-7E34-4C38-8CD9-7C5DDECCB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8992"/>
            <a:ext cx="11852792" cy="13466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0CB32B4-023A-4974-B7CB-ADCCA887B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73" y="3246738"/>
            <a:ext cx="11201400" cy="36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7999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6E48D8E-FEF9-4EC3-93A0-61772F05C674}"/>
              </a:ext>
            </a:extLst>
          </p:cNvPr>
          <p:cNvSpPr/>
          <p:nvPr/>
        </p:nvSpPr>
        <p:spPr>
          <a:xfrm>
            <a:off x="0" y="0"/>
            <a:ext cx="1190352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用变形补码计算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4000" b="1" kern="100" baseline="-25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补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-Y</a:t>
            </a:r>
            <a:r>
              <a:rPr lang="zh-CN" altLang="zh-CN" sz="4000" b="1" kern="100" baseline="-25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补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？并指出是否有溢出</a:t>
            </a:r>
          </a:p>
          <a:p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4000" b="1" kern="100" baseline="-25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补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=11.100011              Y</a:t>
            </a:r>
            <a:r>
              <a:rPr lang="zh-CN" altLang="zh-CN" sz="4000" b="1" kern="100" baseline="-25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补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=00.110100</a:t>
            </a:r>
            <a:endParaRPr lang="zh-CN" altLang="zh-CN" sz="40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4000" b="1" kern="100" baseline="-25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补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=11.101101              Y</a:t>
            </a:r>
            <a:r>
              <a:rPr lang="zh-CN" altLang="zh-CN" sz="4000" b="1" kern="100" baseline="-25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补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=11.010011</a:t>
            </a:r>
            <a:endParaRPr lang="zh-CN" altLang="zh-CN" sz="40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C0F437-D2C6-41D8-9FCC-1501E8F801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4"/>
          <a:stretch/>
        </p:blipFill>
        <p:spPr>
          <a:xfrm>
            <a:off x="87832" y="2695067"/>
            <a:ext cx="12016335" cy="391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2377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0C60BB9-4B49-4D71-A4BC-1E606BBFA6FD}"/>
              </a:ext>
            </a:extLst>
          </p:cNvPr>
          <p:cNvSpPr/>
          <p:nvPr/>
        </p:nvSpPr>
        <p:spPr>
          <a:xfrm>
            <a:off x="168728" y="2151727"/>
            <a:ext cx="1185454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21.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请按情况对下列数进行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16→32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的数位扩展。</a:t>
            </a:r>
          </a:p>
          <a:p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X=D00FH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，补码数 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X=A12BH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，逻辑数</a:t>
            </a:r>
          </a:p>
          <a:p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X=7F3AH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，补码数 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X=6B20H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，逻辑数</a:t>
            </a:r>
          </a:p>
          <a:p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X=F02AH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，原码数 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X=5D0CH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，原码数</a:t>
            </a:r>
          </a:p>
        </p:txBody>
      </p:sp>
    </p:spTree>
    <p:extLst>
      <p:ext uri="{BB962C8B-B14F-4D97-AF65-F5344CB8AC3E}">
        <p14:creationId xmlns:p14="http://schemas.microsoft.com/office/powerpoint/2010/main" val="33498082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080D9FE-0CFA-4703-A4B4-8DD8B6DEF8A9}"/>
              </a:ext>
            </a:extLst>
          </p:cNvPr>
          <p:cNvSpPr/>
          <p:nvPr/>
        </p:nvSpPr>
        <p:spPr>
          <a:xfrm>
            <a:off x="168728" y="118292"/>
            <a:ext cx="1185454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21.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请按情况对下列数进行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16→32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的数位扩展。</a:t>
            </a:r>
          </a:p>
          <a:p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X=D00FH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，补码数 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X=A12BH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，逻辑数</a:t>
            </a:r>
          </a:p>
          <a:p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X=7F3AH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，补码数 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X=6B20H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，逻辑数</a:t>
            </a:r>
          </a:p>
          <a:p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X=F02AH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，原码数 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X=5D0CH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，原码数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56815B-E14B-40F1-9A8C-9FFD4837E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88" y="2672836"/>
            <a:ext cx="11428326" cy="397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670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9BFCBB3-409C-4CFD-90A4-C88837E81B1C}"/>
              </a:ext>
            </a:extLst>
          </p:cNvPr>
          <p:cNvSpPr/>
          <p:nvPr/>
        </p:nvSpPr>
        <p:spPr>
          <a:xfrm>
            <a:off x="119743" y="1843950"/>
            <a:ext cx="1195251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22.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用流程图描述下列算法流程</a:t>
            </a:r>
          </a:p>
          <a:p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）补码一位乘法 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）原码两位乘法</a:t>
            </a:r>
          </a:p>
          <a:p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）原码加减交替除法 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）补码加减交替除法</a:t>
            </a:r>
          </a:p>
          <a:p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）浮点加减运算 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）浮点乘法运算</a:t>
            </a:r>
          </a:p>
          <a:p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）浮点除法运算</a:t>
            </a:r>
          </a:p>
        </p:txBody>
      </p:sp>
    </p:spTree>
    <p:extLst>
      <p:ext uri="{BB962C8B-B14F-4D97-AF65-F5344CB8AC3E}">
        <p14:creationId xmlns:p14="http://schemas.microsoft.com/office/powerpoint/2010/main" val="24118331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9BFCBB3-409C-4CFD-90A4-C88837E81B1C}"/>
              </a:ext>
            </a:extLst>
          </p:cNvPr>
          <p:cNvSpPr/>
          <p:nvPr/>
        </p:nvSpPr>
        <p:spPr>
          <a:xfrm>
            <a:off x="0" y="0"/>
            <a:ext cx="119525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22.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用流程图描述下列算法流程（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原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码</a:t>
            </a:r>
            <a:r>
              <a:rPr lang="zh-CN" altLang="en-US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两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位乘法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9DBB2AB-748F-45C6-BC01-824F58BA3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56" y="670225"/>
            <a:ext cx="5570736" cy="61877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D7F7435-680E-4BCB-9437-45262D310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2152" y="3373291"/>
            <a:ext cx="8241773" cy="121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656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45A6D60-7E57-428B-9BAA-D4BF8D63B3A4}"/>
              </a:ext>
            </a:extLst>
          </p:cNvPr>
          <p:cNvSpPr/>
          <p:nvPr/>
        </p:nvSpPr>
        <p:spPr>
          <a:xfrm>
            <a:off x="761999" y="2767280"/>
            <a:ext cx="106680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将二进制数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(1111010.00111101)</a:t>
            </a:r>
            <a:r>
              <a:rPr lang="en-US" altLang="zh-CN" sz="4000" b="1" kern="100" baseline="-25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转换为八进制与十六进制数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zh-CN" sz="40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3476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7A026BE-4FAA-422C-BBA8-1FBB1107BD83}"/>
              </a:ext>
            </a:extLst>
          </p:cNvPr>
          <p:cNvSpPr/>
          <p:nvPr/>
        </p:nvSpPr>
        <p:spPr>
          <a:xfrm>
            <a:off x="0" y="0"/>
            <a:ext cx="1195251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22.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用流程图描述下列算法流程（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原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码</a:t>
            </a:r>
            <a:r>
              <a:rPr lang="zh-CN" altLang="en-US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加减交替除法</a:t>
            </a:r>
            <a:endParaRPr lang="zh-CN" altLang="zh-CN" sz="40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0B4C59-6F86-4EC5-8278-5A751F153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366" y="661719"/>
            <a:ext cx="8956391" cy="616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1924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FE7F3E4-2DFF-41E2-A299-7B98ADC4A5B0}"/>
              </a:ext>
            </a:extLst>
          </p:cNvPr>
          <p:cNvSpPr/>
          <p:nvPr/>
        </p:nvSpPr>
        <p:spPr>
          <a:xfrm>
            <a:off x="0" y="0"/>
            <a:ext cx="1195251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22.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用流程图描述下列算法流程（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补码加减交替除法</a:t>
            </a:r>
            <a:endParaRPr lang="zh-CN" altLang="zh-CN" sz="40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D95A6E-EA01-406B-AC1F-A6349F40A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642" y="661719"/>
            <a:ext cx="3615938" cy="605669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097E42E-7234-467B-AD88-1346D9F99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132" y="3836392"/>
            <a:ext cx="8299382" cy="117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798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ACB4F75-E490-41BE-8A20-82BF7FB3116D}"/>
              </a:ext>
            </a:extLst>
          </p:cNvPr>
          <p:cNvSpPr/>
          <p:nvPr/>
        </p:nvSpPr>
        <p:spPr>
          <a:xfrm>
            <a:off x="0" y="0"/>
            <a:ext cx="119525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22.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用流程图描述下列算法流程（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浮点加减运算</a:t>
            </a:r>
            <a:endParaRPr lang="zh-CN" altLang="zh-CN" sz="40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12BB77A-F340-4463-BE1B-D2ECA18A1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636" y="612668"/>
            <a:ext cx="4340728" cy="624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9227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53D717E-72E5-40B5-866B-83108A3A18E3}"/>
              </a:ext>
            </a:extLst>
          </p:cNvPr>
          <p:cNvSpPr/>
          <p:nvPr/>
        </p:nvSpPr>
        <p:spPr>
          <a:xfrm>
            <a:off x="0" y="0"/>
            <a:ext cx="119525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22.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用流程图描述下列算法流程（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浮点乘法运算</a:t>
            </a:r>
            <a:endParaRPr lang="zh-CN" altLang="zh-CN" sz="40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B65759C-E1A7-47BE-8A8C-0EDADA0EC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152" y="707886"/>
            <a:ext cx="5289695" cy="594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191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E2CCEA2-6216-43B5-9744-454D0CA27CE1}"/>
              </a:ext>
            </a:extLst>
          </p:cNvPr>
          <p:cNvSpPr/>
          <p:nvPr/>
        </p:nvSpPr>
        <p:spPr>
          <a:xfrm>
            <a:off x="0" y="0"/>
            <a:ext cx="119525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22.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用流程图描述下列算法流程（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浮点除法运算</a:t>
            </a:r>
            <a:endParaRPr lang="zh-CN" altLang="zh-CN" sz="40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9E1A6FB-C58D-4344-8474-39E897A1C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88" y="874028"/>
            <a:ext cx="10200422" cy="44858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6B32E9E-7BAC-468A-91F6-035565A98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325" y="1488756"/>
            <a:ext cx="4471349" cy="526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0872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B8D6097-D115-46FC-B78F-955D9E66B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71"/>
            <a:ext cx="1077891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4000" b="1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kumimoji="0" lang="zh-CN" altLang="en-US" sz="4000" b="1" i="0" u="none" strike="noStrike" cap="none" normalizeH="0" baseline="0" dirty="0" bmk="_Hlk6332602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参照图</a:t>
            </a:r>
            <a:r>
              <a:rPr kumimoji="0" lang="en-US" altLang="zh-CN" sz="4000" b="1" i="0" u="none" strike="noStrike" cap="none" normalizeH="0" baseline="0" dirty="0" bmk="_Hlk6332602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2-9</a:t>
            </a:r>
            <a:r>
              <a:rPr kumimoji="0" lang="zh-CN" altLang="en-US" sz="4000" b="1" i="0" u="none" strike="noStrike" cap="none" normalizeH="0" baseline="0" dirty="0" bmk="_Hlk6332602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的形式，设计下列乘法器和除法器</a:t>
            </a:r>
            <a:endParaRPr kumimoji="0" lang="zh-CN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图片 64">
            <a:extLst>
              <a:ext uri="{FF2B5EF4-FFF2-40B4-BE49-F238E27FC236}">
                <a16:creationId xmlns:a16="http://schemas.microsoft.com/office/drawing/2014/main" id="{B464D3ED-947F-4637-AACD-E602CFB48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719" y="764387"/>
            <a:ext cx="5642558" cy="400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C57A276-0A1B-4E8C-AA82-7FB22EF4B79F}"/>
              </a:ext>
            </a:extLst>
          </p:cNvPr>
          <p:cNvSpPr/>
          <p:nvPr/>
        </p:nvSpPr>
        <p:spPr>
          <a:xfrm>
            <a:off x="-1" y="4952018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）补码一位乘的乘法（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）原码两位乘的乘法器</a:t>
            </a:r>
          </a:p>
          <a:p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）原码加减交替除法（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）补码加减交替除法器</a:t>
            </a:r>
          </a:p>
        </p:txBody>
      </p:sp>
    </p:spTree>
    <p:extLst>
      <p:ext uri="{BB962C8B-B14F-4D97-AF65-F5344CB8AC3E}">
        <p14:creationId xmlns:p14="http://schemas.microsoft.com/office/powerpoint/2010/main" val="28662567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CCE44AA-6E1E-4C5E-A8B2-9F43794EF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77891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4000" b="1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kumimoji="0" lang="zh-CN" altLang="en-US" sz="4000" b="1" i="0" u="none" strike="noStrike" cap="none" normalizeH="0" baseline="0" dirty="0" bmk="_Hlk6332602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参照图</a:t>
            </a:r>
            <a:r>
              <a:rPr kumimoji="0" lang="en-US" altLang="zh-CN" sz="4000" b="1" i="0" u="none" strike="noStrike" cap="none" normalizeH="0" baseline="0" dirty="0" bmk="_Hlk6332602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2-9</a:t>
            </a:r>
            <a:r>
              <a:rPr kumimoji="0" lang="zh-CN" altLang="en-US" sz="4000" b="1" i="0" u="none" strike="noStrike" cap="none" normalizeH="0" baseline="0" dirty="0" bmk="_Hlk6332602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的形式，设计下列乘法器和除法器</a:t>
            </a:r>
            <a:endParaRPr kumimoji="0" lang="en-US" altLang="zh-CN" sz="4000" b="1" i="0" u="none" strike="noStrike" cap="none" normalizeH="0" baseline="0" dirty="0" bmk="_Hlk63326021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）补码一位乘的乘法</a:t>
            </a:r>
            <a:endParaRPr kumimoji="0" lang="zh-CN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152C885-851A-448D-92BE-ED8D40502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323438"/>
            <a:ext cx="12028139" cy="553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1753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4C025CB-CB66-4666-9882-3535E00EB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344" y="1180076"/>
            <a:ext cx="8375311" cy="567792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96AD2E6-FC73-4B1C-9CD1-74B4E7B77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77891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4000" b="1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kumimoji="0" lang="zh-CN" altLang="en-US" sz="4000" b="1" i="0" u="none" strike="noStrike" cap="none" normalizeH="0" baseline="0" dirty="0" bmk="_Hlk6332602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参照图</a:t>
            </a:r>
            <a:r>
              <a:rPr kumimoji="0" lang="en-US" altLang="zh-CN" sz="4000" b="1" i="0" u="none" strike="noStrike" cap="none" normalizeH="0" baseline="0" dirty="0" bmk="_Hlk6332602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2-9</a:t>
            </a:r>
            <a:r>
              <a:rPr kumimoji="0" lang="zh-CN" altLang="en-US" sz="4000" b="1" i="0" u="none" strike="noStrike" cap="none" normalizeH="0" baseline="0" dirty="0" bmk="_Hlk6332602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的形式，设计下列乘法器和除法器</a:t>
            </a:r>
            <a:endParaRPr kumimoji="0" lang="en-US" altLang="zh-CN" sz="4000" b="1" i="0" u="none" strike="noStrike" cap="none" normalizeH="0" baseline="0" dirty="0" bmk="_Hlk63326021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）补码一位乘的乘法</a:t>
            </a:r>
            <a:endParaRPr kumimoji="0" lang="zh-CN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8848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DB8FD7D-31D8-43DD-B74B-7B124D51E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77891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4000" b="1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kumimoji="0" lang="zh-CN" altLang="en-US" sz="4000" b="1" i="0" u="none" strike="noStrike" cap="none" normalizeH="0" baseline="0" dirty="0" bmk="_Hlk6332602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参照图</a:t>
            </a:r>
            <a:r>
              <a:rPr kumimoji="0" lang="en-US" altLang="zh-CN" sz="4000" b="1" i="0" u="none" strike="noStrike" cap="none" normalizeH="0" baseline="0" dirty="0" bmk="_Hlk6332602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2-9</a:t>
            </a:r>
            <a:r>
              <a:rPr kumimoji="0" lang="zh-CN" altLang="en-US" sz="4000" b="1" i="0" u="none" strike="noStrike" cap="none" normalizeH="0" baseline="0" dirty="0" bmk="_Hlk6332602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的形式，设计下列乘法器和除法器</a:t>
            </a:r>
            <a:endParaRPr kumimoji="0" lang="en-US" altLang="zh-CN" sz="4000" b="1" i="0" u="none" strike="noStrike" cap="none" normalizeH="0" baseline="0" dirty="0" bmk="_Hlk63326021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原码两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位乘的乘法</a:t>
            </a:r>
            <a:endParaRPr kumimoji="0" lang="zh-CN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8F96972-1405-4A0D-A0EC-A7C19E4D34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20"/>
          <a:stretch/>
        </p:blipFill>
        <p:spPr>
          <a:xfrm>
            <a:off x="1197428" y="1216351"/>
            <a:ext cx="9797143" cy="564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5387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C0C939C-A13E-47E5-9197-E166AFB9D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5" y="1552061"/>
            <a:ext cx="12044809" cy="42282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3E1D7E9-4CD7-4115-89FB-77C2BD0B7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77891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4000" b="1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kumimoji="0" lang="zh-CN" altLang="en-US" sz="4000" b="1" i="0" u="none" strike="noStrike" cap="none" normalizeH="0" baseline="0" dirty="0" bmk="_Hlk6332602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参照图</a:t>
            </a:r>
            <a:r>
              <a:rPr kumimoji="0" lang="en-US" altLang="zh-CN" sz="4000" b="1" i="0" u="none" strike="noStrike" cap="none" normalizeH="0" baseline="0" dirty="0" bmk="_Hlk6332602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2-9</a:t>
            </a:r>
            <a:r>
              <a:rPr kumimoji="0" lang="zh-CN" altLang="en-US" sz="4000" b="1" i="0" u="none" strike="noStrike" cap="none" normalizeH="0" baseline="0" dirty="0" bmk="_Hlk6332602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的形式，设计下列乘法器和除法器</a:t>
            </a:r>
            <a:endParaRPr kumimoji="0" lang="en-US" altLang="zh-CN" sz="4000" b="1" i="0" u="none" strike="noStrike" cap="none" normalizeH="0" baseline="0" dirty="0" bmk="_Hlk63326021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原码两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位乘的乘法</a:t>
            </a:r>
            <a:endParaRPr kumimoji="0" lang="zh-CN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101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2536156-4C3A-4344-9997-FA0CE75B9B85}"/>
              </a:ext>
            </a:extLst>
          </p:cNvPr>
          <p:cNvSpPr/>
          <p:nvPr/>
        </p:nvSpPr>
        <p:spPr>
          <a:xfrm>
            <a:off x="370113" y="317994"/>
            <a:ext cx="106680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将二进制数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(1111010.00111101)</a:t>
            </a:r>
            <a:r>
              <a:rPr lang="en-US" altLang="zh-CN" sz="4000" b="1" kern="100" baseline="-25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转换为八进制与十六进制数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zh-CN" sz="40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F3952E1-7833-4829-9769-9E54AAC35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12" y="1641432"/>
            <a:ext cx="11863575" cy="127904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BB2360B-2A96-402C-AFDC-ACBE8E4C5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12" y="3207155"/>
            <a:ext cx="11951246" cy="267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1650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59F2668-139F-4E81-B17E-B72785DBC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77891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4000" b="1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kumimoji="0" lang="zh-CN" altLang="en-US" sz="4000" b="1" i="0" u="none" strike="noStrike" cap="none" normalizeH="0" baseline="0" dirty="0" bmk="_Hlk6332602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参照图</a:t>
            </a:r>
            <a:r>
              <a:rPr kumimoji="0" lang="en-US" altLang="zh-CN" sz="4000" b="1" i="0" u="none" strike="noStrike" cap="none" normalizeH="0" baseline="0" dirty="0" bmk="_Hlk6332602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2-9</a:t>
            </a:r>
            <a:r>
              <a:rPr kumimoji="0" lang="zh-CN" altLang="en-US" sz="4000" b="1" i="0" u="none" strike="noStrike" cap="none" normalizeH="0" baseline="0" dirty="0" bmk="_Hlk6332602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的形式，设计下列乘法器和除法器</a:t>
            </a:r>
            <a:endParaRPr kumimoji="0" lang="en-US" altLang="zh-CN" sz="4000" b="1" i="0" u="none" strike="noStrike" cap="none" normalizeH="0" baseline="0" dirty="0" bmk="_Hlk63326021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原码加减交替除法</a:t>
            </a:r>
            <a:endParaRPr kumimoji="0" lang="zh-CN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C4336CA-C967-467D-95D6-34CE8472BD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8" b="8485"/>
          <a:stretch/>
        </p:blipFill>
        <p:spPr>
          <a:xfrm>
            <a:off x="265470" y="1323439"/>
            <a:ext cx="11926529" cy="35787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70A1F85-4D7A-46A5-9AF1-46897F55D4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02" t="3260"/>
          <a:stretch/>
        </p:blipFill>
        <p:spPr>
          <a:xfrm>
            <a:off x="1644156" y="1877963"/>
            <a:ext cx="7490600" cy="486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3379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4389949A-199F-4AD8-BAC5-40B7206B8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77891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4000" b="1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kumimoji="0" lang="zh-CN" altLang="en-US" sz="4000" b="1" i="0" u="none" strike="noStrike" cap="none" normalizeH="0" baseline="0" dirty="0" bmk="_Hlk6332602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参照图</a:t>
            </a:r>
            <a:r>
              <a:rPr kumimoji="0" lang="en-US" altLang="zh-CN" sz="4000" b="1" i="0" u="none" strike="noStrike" cap="none" normalizeH="0" baseline="0" dirty="0" bmk="_Hlk6332602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2-9</a:t>
            </a:r>
            <a:r>
              <a:rPr kumimoji="0" lang="zh-CN" altLang="en-US" sz="4000" b="1" i="0" u="none" strike="noStrike" cap="none" normalizeH="0" baseline="0" dirty="0" bmk="_Hlk6332602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的形式，设计下列乘法器和除法器</a:t>
            </a:r>
            <a:endParaRPr kumimoji="0" lang="en-US" altLang="zh-CN" sz="4000" b="1" i="0" u="none" strike="noStrike" cap="none" normalizeH="0" baseline="0" dirty="0" bmk="_Hlk63326021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原码加减交替除法</a:t>
            </a:r>
            <a:endParaRPr kumimoji="0" lang="zh-CN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AADB374-5289-4A53-BACE-F71701F8E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19" y="1482200"/>
            <a:ext cx="11894275" cy="491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1820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85D0983-3A42-4B4C-A732-DB0E26E84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77891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4000" b="1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kumimoji="0" lang="zh-CN" altLang="en-US" sz="4000" b="1" i="0" u="none" strike="noStrike" cap="none" normalizeH="0" baseline="0" dirty="0" bmk="_Hlk6332602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参照图</a:t>
            </a:r>
            <a:r>
              <a:rPr kumimoji="0" lang="en-US" altLang="zh-CN" sz="4000" b="1" i="0" u="none" strike="noStrike" cap="none" normalizeH="0" baseline="0" dirty="0" bmk="_Hlk6332602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2-9</a:t>
            </a:r>
            <a:r>
              <a:rPr kumimoji="0" lang="zh-CN" altLang="en-US" sz="4000" b="1" i="0" u="none" strike="noStrike" cap="none" normalizeH="0" baseline="0" dirty="0" bmk="_Hlk6332602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的形式，设计下列乘法器和除法器</a:t>
            </a:r>
            <a:endParaRPr kumimoji="0" lang="en-US" altLang="zh-CN" sz="4000" b="1" i="0" u="none" strike="noStrike" cap="none" normalizeH="0" baseline="0" dirty="0" bmk="_Hlk63326021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补码加减交替除法</a:t>
            </a:r>
            <a:endParaRPr kumimoji="0" lang="zh-CN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689C408-8FF5-470A-A8E1-52287EFF0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" y="1562938"/>
            <a:ext cx="12065136" cy="488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4015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2FE132B-9BAE-4EFE-998E-28F5E5360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77891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4000" b="1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kumimoji="0" lang="zh-CN" altLang="en-US" sz="4000" b="1" i="0" u="none" strike="noStrike" cap="none" normalizeH="0" baseline="0" dirty="0" bmk="_Hlk6332602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参照图</a:t>
            </a:r>
            <a:r>
              <a:rPr kumimoji="0" lang="en-US" altLang="zh-CN" sz="4000" b="1" i="0" u="none" strike="noStrike" cap="none" normalizeH="0" baseline="0" dirty="0" bmk="_Hlk6332602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2-9</a:t>
            </a:r>
            <a:r>
              <a:rPr kumimoji="0" lang="zh-CN" altLang="en-US" sz="4000" b="1" i="0" u="none" strike="noStrike" cap="none" normalizeH="0" baseline="0" dirty="0" bmk="_Hlk6332602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的形式，设计下列乘法器和除法器</a:t>
            </a:r>
            <a:endParaRPr kumimoji="0" lang="en-US" altLang="zh-CN" sz="4000" b="1" i="0" u="none" strike="noStrike" cap="none" normalizeH="0" baseline="0" dirty="0" bmk="_Hlk63326021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补码加减交替除法</a:t>
            </a:r>
            <a:endParaRPr kumimoji="0" lang="zh-CN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9737EF7-8D66-4E2A-B5FC-EE9C9F9773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50" t="4706" r="19882"/>
          <a:stretch/>
        </p:blipFill>
        <p:spPr>
          <a:xfrm>
            <a:off x="1796543" y="1323439"/>
            <a:ext cx="8598914" cy="553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4739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C4EEECA-3854-4D90-A5F6-9EF0D8818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28" y="2480"/>
            <a:ext cx="12061372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24.</a:t>
            </a:r>
            <a:r>
              <a:rPr kumimoji="0" lang="zh-CN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某乘法器基本字长</a:t>
            </a:r>
            <a:r>
              <a:rPr kumimoji="0" lang="en-US" altLang="zh-CN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kumimoji="0" lang="zh-CN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位（含</a:t>
            </a:r>
            <a:r>
              <a:rPr kumimoji="0" lang="en-US" altLang="zh-CN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位数符），运算时可扩展为双符号位。请参照图</a:t>
            </a:r>
            <a:r>
              <a:rPr kumimoji="0" lang="en-US" altLang="zh-CN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2-9</a:t>
            </a:r>
            <a:r>
              <a:rPr kumimoji="0" lang="zh-CN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所示的结构，画出乘法器的完整逻辑图</a:t>
            </a:r>
            <a:endParaRPr kumimoji="0" lang="zh-CN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图片 73">
            <a:extLst>
              <a:ext uri="{FF2B5EF4-FFF2-40B4-BE49-F238E27FC236}">
                <a16:creationId xmlns:a16="http://schemas.microsoft.com/office/drawing/2014/main" id="{52150615-C3F6-45C1-A329-61C2CDB9C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641" y="1955572"/>
            <a:ext cx="6906987" cy="491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86EC7AB-CF64-42D9-94C1-CF584A4AC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257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4486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7190CDE-F0C9-4C7C-8201-CF9474DD6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3" y="2835566"/>
            <a:ext cx="12125927" cy="355133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372C85E-13C1-44EA-9324-B664D098A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28" y="0"/>
            <a:ext cx="12061372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24.</a:t>
            </a:r>
            <a:r>
              <a:rPr kumimoji="0" lang="zh-CN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某乘法器基本字长</a:t>
            </a:r>
            <a:r>
              <a:rPr kumimoji="0" lang="en-US" altLang="zh-CN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kumimoji="0" lang="zh-CN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位（含</a:t>
            </a:r>
            <a:r>
              <a:rPr kumimoji="0" lang="en-US" altLang="zh-CN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位数符），运算时可扩展为双符号位。请参照图</a:t>
            </a:r>
            <a:r>
              <a:rPr kumimoji="0" lang="en-US" altLang="zh-CN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2-9</a:t>
            </a:r>
            <a:r>
              <a:rPr kumimoji="0" lang="zh-CN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所示的结构，画出乘法器的完整逻辑图</a:t>
            </a:r>
            <a:endParaRPr kumimoji="0" lang="en-US" altLang="zh-CN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答：</a:t>
            </a:r>
            <a:endParaRPr kumimoji="0" lang="zh-CN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200703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207FDF6-D464-4B7E-A28B-6B67DE70B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28" y="0"/>
            <a:ext cx="12061372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24.</a:t>
            </a:r>
            <a:r>
              <a:rPr kumimoji="0" lang="zh-CN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某乘法器基本字长</a:t>
            </a:r>
            <a:r>
              <a:rPr kumimoji="0" lang="en-US" altLang="zh-CN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kumimoji="0" lang="zh-CN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位（含</a:t>
            </a:r>
            <a:r>
              <a:rPr kumimoji="0" lang="en-US" altLang="zh-CN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位数符），运算时可扩展为双符号位。请参照图</a:t>
            </a:r>
            <a:r>
              <a:rPr kumimoji="0" lang="en-US" altLang="zh-CN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2-9</a:t>
            </a:r>
            <a:r>
              <a:rPr kumimoji="0" lang="zh-CN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所示的结构，画出乘法器的完整逻辑图</a:t>
            </a:r>
            <a:endParaRPr kumimoji="0" lang="en-US" altLang="zh-CN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答</a:t>
            </a:r>
            <a:endParaRPr kumimoji="0" lang="zh-CN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8F1A549-4AC8-45FB-8972-2B68D5B31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048" y="1307990"/>
            <a:ext cx="5167823" cy="555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400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F7ED354-0F2D-4128-ADC6-A7A3BE77FE75}"/>
              </a:ext>
            </a:extLst>
          </p:cNvPr>
          <p:cNvSpPr/>
          <p:nvPr/>
        </p:nvSpPr>
        <p:spPr>
          <a:xfrm>
            <a:off x="0" y="2459504"/>
            <a:ext cx="1219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25.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欲写入代码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10011100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（原始有效信息）</a:t>
            </a:r>
          </a:p>
          <a:p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）采用奇校验，写出配校验位后的校验码；</a:t>
            </a:r>
          </a:p>
          <a:p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）采用偶校验，写出配校验位后的校验码；</a:t>
            </a:r>
          </a:p>
        </p:txBody>
      </p:sp>
    </p:spTree>
    <p:extLst>
      <p:ext uri="{BB962C8B-B14F-4D97-AF65-F5344CB8AC3E}">
        <p14:creationId xmlns:p14="http://schemas.microsoft.com/office/powerpoint/2010/main" val="286238137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59C8151-D562-4702-888B-80A3C9A24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1126"/>
            <a:ext cx="11273055" cy="249788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ABAAA6C-1BF8-4063-BC74-9A8D2BB00C67}"/>
              </a:ext>
            </a:extLst>
          </p:cNvPr>
          <p:cNvSpPr/>
          <p:nvPr/>
        </p:nvSpPr>
        <p:spPr>
          <a:xfrm>
            <a:off x="0" y="0"/>
            <a:ext cx="1219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25.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欲写入代码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10011100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（原始有效信息）</a:t>
            </a:r>
          </a:p>
          <a:p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）采用奇校验，写出配校验位后的校验码；</a:t>
            </a:r>
          </a:p>
          <a:p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）采用偶校验，写出配校验位后的校验码；</a:t>
            </a:r>
          </a:p>
        </p:txBody>
      </p:sp>
    </p:spTree>
    <p:extLst>
      <p:ext uri="{BB962C8B-B14F-4D97-AF65-F5344CB8AC3E}">
        <p14:creationId xmlns:p14="http://schemas.microsoft.com/office/powerpoint/2010/main" val="21659744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9297D46-5A13-4012-82B6-6480918C7A95}"/>
              </a:ext>
            </a:extLst>
          </p:cNvPr>
          <p:cNvSpPr/>
          <p:nvPr/>
        </p:nvSpPr>
        <p:spPr>
          <a:xfrm>
            <a:off x="62593" y="2459504"/>
            <a:ext cx="1206681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26.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欲写入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位有效信息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01101101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，试将它编为海明校验码。以表格形式说明其编码方法，并分析所选用的编码方案具有什么样的检错与纠错能力。</a:t>
            </a:r>
          </a:p>
        </p:txBody>
      </p:sp>
    </p:spTree>
    <p:extLst>
      <p:ext uri="{BB962C8B-B14F-4D97-AF65-F5344CB8AC3E}">
        <p14:creationId xmlns:p14="http://schemas.microsoft.com/office/powerpoint/2010/main" val="1773110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F1AF61E-2E27-4D57-90EB-87892E488213}"/>
              </a:ext>
            </a:extLst>
          </p:cNvPr>
          <p:cNvSpPr/>
          <p:nvPr/>
        </p:nvSpPr>
        <p:spPr>
          <a:xfrm>
            <a:off x="341059" y="3075057"/>
            <a:ext cx="115098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将二进制数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(101010.01)</a:t>
            </a:r>
            <a:r>
              <a:rPr lang="en-US" altLang="zh-CN" sz="4000" b="1" kern="100" baseline="-25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转换为十进制数与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BCD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码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zh-CN" sz="40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22060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7EE1B29-0EB4-46BF-9C8B-25AEF779A4F7}"/>
              </a:ext>
            </a:extLst>
          </p:cNvPr>
          <p:cNvSpPr/>
          <p:nvPr/>
        </p:nvSpPr>
        <p:spPr>
          <a:xfrm>
            <a:off x="0" y="0"/>
            <a:ext cx="1206681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26.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欲写入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位有效信息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01101101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，试将它编为海明校验码。以表格形式说明其编码方法，并分析所选用的编码方案具有什么样的检错与纠错能力。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2EC056-4A5D-4A0F-8831-46004271F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938992"/>
            <a:ext cx="12197571" cy="436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62845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FAB0028-914A-41E1-8055-BF3F6F512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87" y="1906717"/>
            <a:ext cx="10687030" cy="495128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FD9528E-B093-4B74-AD64-AEA296454E07}"/>
              </a:ext>
            </a:extLst>
          </p:cNvPr>
          <p:cNvSpPr/>
          <p:nvPr/>
        </p:nvSpPr>
        <p:spPr>
          <a:xfrm>
            <a:off x="0" y="0"/>
            <a:ext cx="1206681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26.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欲写入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位有效信息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01101101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，试将它编为海明校验码。以表格形式说明其编码方法，并分析所选用的编码方案具有什么样的检错与纠错能力。</a:t>
            </a:r>
          </a:p>
        </p:txBody>
      </p:sp>
    </p:spTree>
    <p:extLst>
      <p:ext uri="{BB962C8B-B14F-4D97-AF65-F5344CB8AC3E}">
        <p14:creationId xmlns:p14="http://schemas.microsoft.com/office/powerpoint/2010/main" val="147785487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5F334EE-CFFE-4A24-B4F3-A7E8DAEA68E1}"/>
              </a:ext>
            </a:extLst>
          </p:cNvPr>
          <p:cNvSpPr/>
          <p:nvPr/>
        </p:nvSpPr>
        <p:spPr>
          <a:xfrm>
            <a:off x="152400" y="2767280"/>
            <a:ext cx="11887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27.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某海明编码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K=4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r=3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，请为此设计其编码、译码、纠错逻辑。</a:t>
            </a:r>
          </a:p>
        </p:txBody>
      </p:sp>
    </p:spTree>
    <p:extLst>
      <p:ext uri="{BB962C8B-B14F-4D97-AF65-F5344CB8AC3E}">
        <p14:creationId xmlns:p14="http://schemas.microsoft.com/office/powerpoint/2010/main" val="14297291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C4114AC-3189-4884-B0B3-7C27210CDB42}"/>
              </a:ext>
            </a:extLst>
          </p:cNvPr>
          <p:cNvSpPr/>
          <p:nvPr/>
        </p:nvSpPr>
        <p:spPr>
          <a:xfrm>
            <a:off x="0" y="0"/>
            <a:ext cx="11887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27.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某海明编码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K=4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r=3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，请为此设计其编码、译码、纠错逻辑。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01CCA71-C49F-498A-A275-6B5B3277B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3" y="2335810"/>
            <a:ext cx="12108677" cy="174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74212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AF6B28C-F6F3-4E4E-BA81-FC5D5F269CB7}"/>
              </a:ext>
            </a:extLst>
          </p:cNvPr>
          <p:cNvSpPr/>
          <p:nvPr/>
        </p:nvSpPr>
        <p:spPr>
          <a:xfrm>
            <a:off x="0" y="0"/>
            <a:ext cx="11887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27.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某海明编码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K=4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r=3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，请为此设计其编码、译码、纠错逻辑。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824DA0D-0058-4847-BD91-21BCC3BC81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7"/>
          <a:stretch/>
        </p:blipFill>
        <p:spPr>
          <a:xfrm>
            <a:off x="1191986" y="1323439"/>
            <a:ext cx="10088649" cy="553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40611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D9FC665-0859-4DA9-9B2B-691C839914BB}"/>
              </a:ext>
            </a:extLst>
          </p:cNvPr>
          <p:cNvSpPr/>
          <p:nvPr/>
        </p:nvSpPr>
        <p:spPr>
          <a:xfrm>
            <a:off x="0" y="0"/>
            <a:ext cx="11887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27.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某海明编码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K=4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r=3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，请为此设计其编码、译码、纠错逻辑。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E33FAC0-1E8A-43B3-ABA4-3723CC977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5" y="1323439"/>
            <a:ext cx="11768850" cy="535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9101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3CA13A3-172D-4FF1-B82C-DC48502469A6}"/>
              </a:ext>
            </a:extLst>
          </p:cNvPr>
          <p:cNvSpPr/>
          <p:nvPr/>
        </p:nvSpPr>
        <p:spPr>
          <a:xfrm>
            <a:off x="0" y="0"/>
            <a:ext cx="11887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27.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某海明编码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K=4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r=3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，请为此设计其编码、译码、纠错逻辑。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1A00B5D-42AF-4A16-BE06-CBDE2A2BB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1155508"/>
            <a:ext cx="6652291" cy="555553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F738D61-AEBA-4B9F-B386-7372FFDF9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552" y="5476567"/>
            <a:ext cx="7025448" cy="78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8216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A47C56E-DDF7-4849-B339-33B3CD64D34C}"/>
              </a:ext>
            </a:extLst>
          </p:cNvPr>
          <p:cNvSpPr/>
          <p:nvPr/>
        </p:nvSpPr>
        <p:spPr>
          <a:xfrm>
            <a:off x="209550" y="2767280"/>
            <a:ext cx="117729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28.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某循环校验码，生成多项式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4000" b="1" kern="100" baseline="-25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+X</a:t>
            </a:r>
            <a:r>
              <a:rPr lang="en-US" altLang="zh-CN" sz="4000" b="1" kern="100" baseline="-25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+X</a:t>
            </a:r>
            <a:r>
              <a:rPr lang="en-US" altLang="zh-CN" sz="4000" b="1" kern="100" baseline="-25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，请为此设计一个模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除法器</a:t>
            </a:r>
          </a:p>
        </p:txBody>
      </p:sp>
    </p:spTree>
    <p:extLst>
      <p:ext uri="{BB962C8B-B14F-4D97-AF65-F5344CB8AC3E}">
        <p14:creationId xmlns:p14="http://schemas.microsoft.com/office/powerpoint/2010/main" val="15609402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F0AD062-68B7-47C0-8B23-60ACA53DAB62}"/>
              </a:ext>
            </a:extLst>
          </p:cNvPr>
          <p:cNvSpPr/>
          <p:nvPr/>
        </p:nvSpPr>
        <p:spPr>
          <a:xfrm>
            <a:off x="0" y="0"/>
            <a:ext cx="117729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28.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某循环校验码，生成多项式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4000" b="1" kern="100" baseline="-25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+X</a:t>
            </a:r>
            <a:r>
              <a:rPr lang="en-US" altLang="zh-CN" sz="4000" b="1" kern="100" baseline="-25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+X</a:t>
            </a:r>
            <a:r>
              <a:rPr lang="en-US" altLang="zh-CN" sz="4000" b="1" kern="100" baseline="-25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，请为此设计一个模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除法器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D5E82C1-B861-4106-84D7-CF74D5CC4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0" y="1323439"/>
            <a:ext cx="12024828" cy="509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06437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85634B0-8957-40BA-8566-9D6F622F06AD}"/>
              </a:ext>
            </a:extLst>
          </p:cNvPr>
          <p:cNvSpPr/>
          <p:nvPr/>
        </p:nvSpPr>
        <p:spPr>
          <a:xfrm>
            <a:off x="0" y="0"/>
            <a:ext cx="117729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28.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某循环校验码，生成多项式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4000" b="1" kern="100" baseline="-25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+X</a:t>
            </a:r>
            <a:r>
              <a:rPr lang="en-US" altLang="zh-CN" sz="4000" b="1" kern="100" baseline="-25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+X</a:t>
            </a:r>
            <a:r>
              <a:rPr lang="en-US" altLang="zh-CN" sz="4000" b="1" kern="100" baseline="-25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，请为此设计一个模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除法器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F334050-5A50-4447-9F6D-91A9B81C6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3439"/>
            <a:ext cx="12105738" cy="511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503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A81900C-591C-4918-B237-1ACB17996256}"/>
              </a:ext>
            </a:extLst>
          </p:cNvPr>
          <p:cNvSpPr/>
          <p:nvPr/>
        </p:nvSpPr>
        <p:spPr>
          <a:xfrm>
            <a:off x="177773" y="201228"/>
            <a:ext cx="115098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将二进制数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(101010.01)</a:t>
            </a:r>
            <a:r>
              <a:rPr lang="en-US" altLang="zh-CN" sz="4000" b="1" kern="100" baseline="-25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转换为十进制数与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BCD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码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zh-CN" sz="40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738350E-6FAE-4C41-815D-C9D673230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4810"/>
            <a:ext cx="12071867" cy="330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1296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152C6E3-1BF9-4859-A829-A02FB2B024DD}"/>
              </a:ext>
            </a:extLst>
          </p:cNvPr>
          <p:cNvSpPr/>
          <p:nvPr/>
        </p:nvSpPr>
        <p:spPr>
          <a:xfrm>
            <a:off x="168728" y="2767280"/>
            <a:ext cx="1185454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29.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设计一套硬件逻辑，以实现循环校验码的编码、译码、校正。画出粗框图。</a:t>
            </a:r>
          </a:p>
        </p:txBody>
      </p:sp>
    </p:spTree>
    <p:extLst>
      <p:ext uri="{BB962C8B-B14F-4D97-AF65-F5344CB8AC3E}">
        <p14:creationId xmlns:p14="http://schemas.microsoft.com/office/powerpoint/2010/main" val="225133948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24122CE-8985-49AB-A569-108DAE326DCB}"/>
              </a:ext>
            </a:extLst>
          </p:cNvPr>
          <p:cNvSpPr/>
          <p:nvPr/>
        </p:nvSpPr>
        <p:spPr>
          <a:xfrm>
            <a:off x="168728" y="0"/>
            <a:ext cx="1185454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29.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设计一套硬件逻辑，以实现循环校验码的编码、译码、校正。画出粗框图。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3426F6E-F085-49F5-86E7-0C94CE862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7498"/>
            <a:ext cx="12051372" cy="354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2001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5DEF3A7-26F7-4215-A966-9B5BDBA2B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443" y="1320691"/>
            <a:ext cx="5589471" cy="548214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F2AC790-99CF-4780-889A-0FA5B4DE746E}"/>
              </a:ext>
            </a:extLst>
          </p:cNvPr>
          <p:cNvSpPr/>
          <p:nvPr/>
        </p:nvSpPr>
        <p:spPr>
          <a:xfrm>
            <a:off x="168728" y="0"/>
            <a:ext cx="1185454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29.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设计一套硬件逻辑，以实现循环校验码的编码、译码、校正。画出粗框图。</a:t>
            </a:r>
          </a:p>
        </p:txBody>
      </p:sp>
    </p:spTree>
    <p:extLst>
      <p:ext uri="{BB962C8B-B14F-4D97-AF65-F5344CB8AC3E}">
        <p14:creationId xmlns:p14="http://schemas.microsoft.com/office/powerpoint/2010/main" val="335984484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93C109-7203-4388-BE79-0584BD6378A0}"/>
              </a:ext>
            </a:extLst>
          </p:cNvPr>
          <p:cNvSpPr/>
          <p:nvPr/>
        </p:nvSpPr>
        <p:spPr>
          <a:xfrm>
            <a:off x="234042" y="2767280"/>
            <a:ext cx="1172391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30.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设计一套子程序，以实现循环校验码的编码、译码、校正。画出流程图。</a:t>
            </a:r>
          </a:p>
        </p:txBody>
      </p:sp>
    </p:spTree>
    <p:extLst>
      <p:ext uri="{BB962C8B-B14F-4D97-AF65-F5344CB8AC3E}">
        <p14:creationId xmlns:p14="http://schemas.microsoft.com/office/powerpoint/2010/main" val="179873906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CB7BEBD-87A2-4EC6-B52C-AADF3B5C4842}"/>
              </a:ext>
            </a:extLst>
          </p:cNvPr>
          <p:cNvSpPr/>
          <p:nvPr/>
        </p:nvSpPr>
        <p:spPr>
          <a:xfrm>
            <a:off x="234042" y="0"/>
            <a:ext cx="1172391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30.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设计一套子程序，以实现循环校验码的编码、译码、校正。画出流程图。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2F81BB6-732E-40DD-A29E-FD030E57D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885" y="1323439"/>
            <a:ext cx="8020509" cy="553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73114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FAD2B0D-0897-4FD1-9054-FE25441A42AB}"/>
              </a:ext>
            </a:extLst>
          </p:cNvPr>
          <p:cNvSpPr/>
          <p:nvPr/>
        </p:nvSpPr>
        <p:spPr>
          <a:xfrm>
            <a:off x="62593" y="2767280"/>
            <a:ext cx="120668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31.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位有效信息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1001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编成循环校验码，选择生成多项式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X3+X1+X0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。写出编码过程。</a:t>
            </a:r>
          </a:p>
        </p:txBody>
      </p:sp>
    </p:spTree>
    <p:extLst>
      <p:ext uri="{BB962C8B-B14F-4D97-AF65-F5344CB8AC3E}">
        <p14:creationId xmlns:p14="http://schemas.microsoft.com/office/powerpoint/2010/main" val="174837092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D357DA2-F76A-4C56-991F-C5EFD25C2980}"/>
              </a:ext>
            </a:extLst>
          </p:cNvPr>
          <p:cNvSpPr/>
          <p:nvPr/>
        </p:nvSpPr>
        <p:spPr>
          <a:xfrm>
            <a:off x="62593" y="0"/>
            <a:ext cx="120668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31.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位有效信息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1001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编成循环校验码，选择生成多项式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X3+X1+X0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。写出编码过程。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5DD9FEB-B0EF-4E87-B2A6-8D6E929F2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53" y="1323439"/>
            <a:ext cx="9007576" cy="224824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A3ECA63-8A95-4E72-AEEB-58895BCF49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3"/>
          <a:stretch/>
        </p:blipFill>
        <p:spPr>
          <a:xfrm>
            <a:off x="673885" y="3912560"/>
            <a:ext cx="10844229" cy="251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416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F9DBE9B-28C3-41F8-8923-72239F21E49E}"/>
              </a:ext>
            </a:extLst>
          </p:cNvPr>
          <p:cNvSpPr/>
          <p:nvPr/>
        </p:nvSpPr>
        <p:spPr>
          <a:xfrm>
            <a:off x="990275" y="3075057"/>
            <a:ext cx="102114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将八进制数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(37.2)</a:t>
            </a:r>
            <a:r>
              <a:rPr lang="en-US" altLang="zh-CN" sz="4000" b="1" kern="100" baseline="-25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转换为十进制数与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BCD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码</a:t>
            </a:r>
            <a:r>
              <a:rPr lang="en-US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zh-CN" sz="40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524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2666</Words>
  <Application>Microsoft Office PowerPoint</Application>
  <PresentationFormat>宽屏</PresentationFormat>
  <Paragraphs>154</Paragraphs>
  <Slides>86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86</vt:i4>
      </vt:variant>
    </vt:vector>
  </HeadingPairs>
  <TitlesOfParts>
    <vt:vector size="93" baseType="lpstr">
      <vt:lpstr>等线</vt:lpstr>
      <vt:lpstr>等线 Light</vt:lpstr>
      <vt:lpstr>宋体</vt:lpstr>
      <vt:lpstr>Arial</vt:lpstr>
      <vt:lpstr>Calibri</vt:lpstr>
      <vt:lpstr>Times New Roman</vt:lpstr>
      <vt:lpstr>Office 主题​​</vt:lpstr>
      <vt:lpstr>计算机组成原理课后习题解析 第2章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Fred zh</dc:creator>
  <cp:lastModifiedBy>Fred zh</cp:lastModifiedBy>
  <cp:revision>25</cp:revision>
  <dcterms:created xsi:type="dcterms:W3CDTF">2021-02-06T13:38:00Z</dcterms:created>
  <dcterms:modified xsi:type="dcterms:W3CDTF">2021-02-08T13:38:45Z</dcterms:modified>
</cp:coreProperties>
</file>