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84"/>
  </p:notesMasterIdLst>
  <p:sldIdLst>
    <p:sldId id="256" r:id="rId2"/>
    <p:sldId id="317"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79" r:id="rId27"/>
    <p:sldId id="281" r:id="rId28"/>
    <p:sldId id="282" r:id="rId29"/>
    <p:sldId id="284" r:id="rId30"/>
    <p:sldId id="283"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8" r:id="rId64"/>
    <p:sldId id="319" r:id="rId65"/>
    <p:sldId id="321" r:id="rId66"/>
    <p:sldId id="322" r:id="rId67"/>
    <p:sldId id="325" r:id="rId68"/>
    <p:sldId id="323" r:id="rId69"/>
    <p:sldId id="324"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F6985-01D2-40D7-98CE-260FA7E08AE2}" type="datetimeFigureOut">
              <a:rPr lang="zh-CN" altLang="en-US" smtClean="0"/>
              <a:t>2021/2/8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6353B-2FD2-4533-BF64-EE725673D575}" type="slidenum">
              <a:rPr lang="zh-CN" altLang="en-US" smtClean="0"/>
              <a:t>‹#›</a:t>
            </a:fld>
            <a:endParaRPr lang="zh-CN" altLang="en-US"/>
          </a:p>
        </p:txBody>
      </p:sp>
    </p:spTree>
    <p:extLst>
      <p:ext uri="{BB962C8B-B14F-4D97-AF65-F5344CB8AC3E}">
        <p14:creationId xmlns:p14="http://schemas.microsoft.com/office/powerpoint/2010/main" val="932993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A6353B-2FD2-4533-BF64-EE725673D575}" type="slidenum">
              <a:rPr lang="zh-CN" altLang="en-US" smtClean="0"/>
              <a:t>18</a:t>
            </a:fld>
            <a:endParaRPr lang="zh-CN" altLang="en-US"/>
          </a:p>
        </p:txBody>
      </p:sp>
    </p:spTree>
    <p:extLst>
      <p:ext uri="{BB962C8B-B14F-4D97-AF65-F5344CB8AC3E}">
        <p14:creationId xmlns:p14="http://schemas.microsoft.com/office/powerpoint/2010/main" val="230285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39EA0-8B27-4F13-A215-8CB39B919D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2BFA8A9-3112-490D-A9F0-BD80DC598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AA2980-3E59-42AC-A860-F377FFC573E5}"/>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5" name="页脚占位符 4">
            <a:extLst>
              <a:ext uri="{FF2B5EF4-FFF2-40B4-BE49-F238E27FC236}">
                <a16:creationId xmlns:a16="http://schemas.microsoft.com/office/drawing/2014/main" id="{30A90324-1496-4B69-AE12-D6CC296E70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C3C3B-B20E-442D-902B-B2FE352AD4FA}"/>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142310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8EAFF-3AA1-481D-9539-F6EB5B3FA2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D8DC4E-F0CD-4C45-A24A-0CAAEAEC9A5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D449CC-F6BD-4ABF-A4EB-C903B64465A1}"/>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5" name="页脚占位符 4">
            <a:extLst>
              <a:ext uri="{FF2B5EF4-FFF2-40B4-BE49-F238E27FC236}">
                <a16:creationId xmlns:a16="http://schemas.microsoft.com/office/drawing/2014/main" id="{77A51B94-7768-457A-B61E-8AAA37FEB6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B65B33-68E6-4178-B3DE-0BF9D4D98F0C}"/>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258633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5B5735-B002-4B2D-A97A-65281B5AE6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0AD599-07B9-4626-AE48-CEDF3142012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9F62AF-D0F1-4915-88A0-53059EB45FFD}"/>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5" name="页脚占位符 4">
            <a:extLst>
              <a:ext uri="{FF2B5EF4-FFF2-40B4-BE49-F238E27FC236}">
                <a16:creationId xmlns:a16="http://schemas.microsoft.com/office/drawing/2014/main" id="{346A575B-227D-4121-BFDC-AE0604DE06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342318-0975-414A-A499-903B1040AD93}"/>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317791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3E414-3774-4FF1-9477-5B8B2D21B6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900E6C-7D82-4458-91F7-13559E2A524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027D8F-A04C-4189-8DB7-297F4499DC3E}"/>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5" name="页脚占位符 4">
            <a:extLst>
              <a:ext uri="{FF2B5EF4-FFF2-40B4-BE49-F238E27FC236}">
                <a16:creationId xmlns:a16="http://schemas.microsoft.com/office/drawing/2014/main" id="{E2E96C70-52E4-4F75-BBD8-978A97E82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94C260-6D8E-490C-9475-0FDD8DC2DAB3}"/>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143726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9453A-AA80-40BF-8D23-915FFFD5EA6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DE4903-9E7F-4FBA-81FB-2F50E12C82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BD592C9-8C3F-4CFE-AF4F-1B4509EC99C1}"/>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5" name="页脚占位符 4">
            <a:extLst>
              <a:ext uri="{FF2B5EF4-FFF2-40B4-BE49-F238E27FC236}">
                <a16:creationId xmlns:a16="http://schemas.microsoft.com/office/drawing/2014/main" id="{72E6AF0B-0C66-4A2D-8281-F1F9A61A2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543F8E-A45A-4456-9080-185101FBFDC2}"/>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2698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4AD92-0F56-4230-81E9-4238628E02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B9E130-66B8-4466-942F-7651E91691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F40843-57EA-490F-BBCC-433150CA8C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43BD132-F019-44E6-B373-D4C79225E587}"/>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6" name="页脚占位符 5">
            <a:extLst>
              <a:ext uri="{FF2B5EF4-FFF2-40B4-BE49-F238E27FC236}">
                <a16:creationId xmlns:a16="http://schemas.microsoft.com/office/drawing/2014/main" id="{DE471F1D-6C68-47AB-9EB1-68922A6B04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36B84B-A34D-4792-9BA2-56273D53D236}"/>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406033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18426-A04D-4E98-A687-08BDA087F9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8ECBE0-BCD1-4F6B-A474-D6B5408B9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6C21ACC-B548-417B-B789-7B9C6DE1642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4263F14-FC6E-4020-8331-F5C2222FE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154523D-190C-418F-B925-03A7C7D0964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DA2BBF8-C43F-46B0-823F-74BFE3D26603}"/>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8" name="页脚占位符 7">
            <a:extLst>
              <a:ext uri="{FF2B5EF4-FFF2-40B4-BE49-F238E27FC236}">
                <a16:creationId xmlns:a16="http://schemas.microsoft.com/office/drawing/2014/main" id="{FACFFDCF-8EAD-4379-ACA5-B953460C36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783BB74-DFAA-4C8F-9DF0-BC4F3F794ED0}"/>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128247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F53B8-5F12-433C-A87E-6153774ED1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2020B2-D0C8-4A0E-99A8-A6E770636A68}"/>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4" name="页脚占位符 3">
            <a:extLst>
              <a:ext uri="{FF2B5EF4-FFF2-40B4-BE49-F238E27FC236}">
                <a16:creationId xmlns:a16="http://schemas.microsoft.com/office/drawing/2014/main" id="{F3CB4421-54E7-4B4E-9415-92F6974AD9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889D62-4365-4B68-B966-006FE13DDF6B}"/>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16304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813D1D-4A4E-459C-9EBD-12A71F00BB3A}"/>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3" name="页脚占位符 2">
            <a:extLst>
              <a:ext uri="{FF2B5EF4-FFF2-40B4-BE49-F238E27FC236}">
                <a16:creationId xmlns:a16="http://schemas.microsoft.com/office/drawing/2014/main" id="{639E690A-D25E-440A-92F4-920A62C764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9B2528-F90E-424C-AC55-D2413367C1A4}"/>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305443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A196-6835-4A68-9BAA-8AD6B4E4E2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47BD072-AFF7-43BF-9D21-081576C4B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4B544DA-ADB6-4DE2-8BF1-0579C9ABF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6ED8522-8365-4497-A59E-52A3A40776F5}"/>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6" name="页脚占位符 5">
            <a:extLst>
              <a:ext uri="{FF2B5EF4-FFF2-40B4-BE49-F238E27FC236}">
                <a16:creationId xmlns:a16="http://schemas.microsoft.com/office/drawing/2014/main" id="{B31BC9B6-7295-49BB-B5B4-C68047778F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319A50-3913-4BAF-BB62-7837C5097EBD}"/>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159828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E8671-FD28-4E04-9BDE-10B5A9EB94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191271-31CD-40D6-A53E-18381A4F6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AAF598-9704-4FAE-AE95-4A9720B85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DB4460-471A-4860-8FD2-22139B0C6F05}"/>
              </a:ext>
            </a:extLst>
          </p:cNvPr>
          <p:cNvSpPr>
            <a:spLocks noGrp="1"/>
          </p:cNvSpPr>
          <p:nvPr>
            <p:ph type="dt" sz="half" idx="10"/>
          </p:nvPr>
        </p:nvSpPr>
        <p:spPr/>
        <p:txBody>
          <a:bodyPr/>
          <a:lstStyle/>
          <a:p>
            <a:fld id="{1910C3F8-870E-4319-824E-9E83281A45A3}" type="datetimeFigureOut">
              <a:rPr lang="zh-CN" altLang="en-US" smtClean="0"/>
              <a:t>2021/2/8</a:t>
            </a:fld>
            <a:endParaRPr lang="zh-CN" altLang="en-US"/>
          </a:p>
        </p:txBody>
      </p:sp>
      <p:sp>
        <p:nvSpPr>
          <p:cNvPr id="6" name="页脚占位符 5">
            <a:extLst>
              <a:ext uri="{FF2B5EF4-FFF2-40B4-BE49-F238E27FC236}">
                <a16:creationId xmlns:a16="http://schemas.microsoft.com/office/drawing/2014/main" id="{91C246AC-7ECD-4C61-BE98-3AE70B76A9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7AECA6-5A64-45F4-B517-7B416B4D7FCE}"/>
              </a:ext>
            </a:extLst>
          </p:cNvPr>
          <p:cNvSpPr>
            <a:spLocks noGrp="1"/>
          </p:cNvSpPr>
          <p:nvPr>
            <p:ph type="sldNum" sz="quarter" idx="12"/>
          </p:nvPr>
        </p:nvSpPr>
        <p:spPr/>
        <p:txBody>
          <a:body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50966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C9292A-52C7-4F34-963C-63F4F880D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7DC9D3-6DB6-4D55-8761-371C9CC73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8F62D5-CD35-4714-B53B-E51CBA059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0C3F8-870E-4319-824E-9E83281A45A3}" type="datetimeFigureOut">
              <a:rPr lang="zh-CN" altLang="en-US" smtClean="0"/>
              <a:t>2021/2/8</a:t>
            </a:fld>
            <a:endParaRPr lang="zh-CN" altLang="en-US"/>
          </a:p>
        </p:txBody>
      </p:sp>
      <p:sp>
        <p:nvSpPr>
          <p:cNvPr id="5" name="页脚占位符 4">
            <a:extLst>
              <a:ext uri="{FF2B5EF4-FFF2-40B4-BE49-F238E27FC236}">
                <a16:creationId xmlns:a16="http://schemas.microsoft.com/office/drawing/2014/main" id="{0627EC8A-710D-4CE1-AA57-B1DF3CB3E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747D23-7392-44D9-B1BC-58BEC83E0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E0B63-2AD6-471C-AA9E-9F9C480E36C4}" type="slidenum">
              <a:rPr lang="zh-CN" altLang="en-US" smtClean="0"/>
              <a:t>‹#›</a:t>
            </a:fld>
            <a:endParaRPr lang="zh-CN" altLang="en-US"/>
          </a:p>
        </p:txBody>
      </p:sp>
    </p:spTree>
    <p:extLst>
      <p:ext uri="{BB962C8B-B14F-4D97-AF65-F5344CB8AC3E}">
        <p14:creationId xmlns:p14="http://schemas.microsoft.com/office/powerpoint/2010/main" val="198538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AE%A1%E7%AE%97%E6%9C%BA%E6%8C%87%E4%BB%A4/1490932" TargetMode="External"/><Relationship Id="rId2" Type="http://schemas.openxmlformats.org/officeDocument/2006/relationships/hyperlink" Target="https://baike.baidu.com/item/%E4%BB%A3%E7%A0%81" TargetMode="External"/><Relationship Id="rId1" Type="http://schemas.openxmlformats.org/officeDocument/2006/relationships/slideLayout" Target="../slideLayouts/slideLayout1.xml"/><Relationship Id="rId5" Type="http://schemas.openxmlformats.org/officeDocument/2006/relationships/hyperlink" Target="https://baike.baidu.com/item/%E5%9C%B0%E5%9D%80%E7%A0%81/3220454" TargetMode="External"/><Relationship Id="rId4" Type="http://schemas.openxmlformats.org/officeDocument/2006/relationships/hyperlink" Target="https://baike.baidu.com/item/%E6%98%BE%E5%9C%B0%E5%9D%80/10571193"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1.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26E26-BB17-44EB-8115-1A0EC2590770}"/>
              </a:ext>
            </a:extLst>
          </p:cNvPr>
          <p:cNvSpPr>
            <a:spLocks noGrp="1"/>
          </p:cNvSpPr>
          <p:nvPr>
            <p:ph type="ctrTitle"/>
          </p:nvPr>
        </p:nvSpPr>
        <p:spPr>
          <a:xfrm>
            <a:off x="1524000" y="1733755"/>
            <a:ext cx="9144000" cy="2387600"/>
          </a:xfrm>
        </p:spPr>
        <p:txBody>
          <a:bodyPr>
            <a:normAutofit fontScale="90000"/>
          </a:bodyPr>
          <a:lstStyle/>
          <a:p>
            <a:r>
              <a:rPr lang="zh-CN" altLang="en-US" dirty="0"/>
              <a:t>计算机组成原理课后习题解析</a:t>
            </a:r>
            <a:br>
              <a:rPr lang="en-US" altLang="zh-CN" dirty="0"/>
            </a:br>
            <a:r>
              <a:rPr lang="zh-CN" altLang="en-US" dirty="0"/>
              <a:t>第</a:t>
            </a:r>
            <a:r>
              <a:rPr lang="en-US" altLang="zh-CN" dirty="0"/>
              <a:t>3</a:t>
            </a:r>
            <a:r>
              <a:rPr lang="zh-CN" altLang="en-US" dirty="0"/>
              <a:t>章</a:t>
            </a:r>
          </a:p>
        </p:txBody>
      </p:sp>
    </p:spTree>
    <p:extLst>
      <p:ext uri="{BB962C8B-B14F-4D97-AF65-F5344CB8AC3E}">
        <p14:creationId xmlns:p14="http://schemas.microsoft.com/office/powerpoint/2010/main" val="43513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EFD6B30-CFE1-406D-9E9D-BC1ED75100CD}"/>
              </a:ext>
            </a:extLst>
          </p:cNvPr>
          <p:cNvSpPr/>
          <p:nvPr/>
        </p:nvSpPr>
        <p:spPr>
          <a:xfrm>
            <a:off x="275336" y="3075057"/>
            <a:ext cx="11641328" cy="707886"/>
          </a:xfrm>
          <a:prstGeom prst="rect">
            <a:avLst/>
          </a:prstGeom>
        </p:spPr>
        <p:txBody>
          <a:bodyPr wrap="none">
            <a:spAutoFit/>
          </a:bodyPr>
          <a:lstStyle/>
          <a:p>
            <a:r>
              <a:rPr lang="en-US" altLang="zh-CN" sz="4000" b="1" dirty="0">
                <a:latin typeface="Calibri" panose="020F0502020204030204" pitchFamily="34" charset="0"/>
                <a:ea typeface="宋体" panose="02010600030101010101" pitchFamily="2" charset="-122"/>
                <a:cs typeface="Times New Roman" panose="02020603050405020304" pitchFamily="18" charset="0"/>
              </a:rPr>
              <a:t>3.*</a:t>
            </a:r>
            <a:r>
              <a:rPr lang="zh-CN" altLang="zh-CN" sz="4000" b="1" dirty="0">
                <a:latin typeface="Calibri" panose="020F0502020204030204" pitchFamily="34" charset="0"/>
                <a:ea typeface="宋体" panose="02010600030101010101" pitchFamily="2" charset="-122"/>
                <a:cs typeface="Times New Roman" panose="02020603050405020304" pitchFamily="18" charset="0"/>
              </a:rPr>
              <a:t>减少指令中一个地址信息的位数的方法是什么？</a:t>
            </a:r>
            <a:endParaRPr lang="zh-CN" altLang="en-US" sz="4000" dirty="0"/>
          </a:p>
        </p:txBody>
      </p:sp>
    </p:spTree>
    <p:extLst>
      <p:ext uri="{BB962C8B-B14F-4D97-AF65-F5344CB8AC3E}">
        <p14:creationId xmlns:p14="http://schemas.microsoft.com/office/powerpoint/2010/main" val="135137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CA946F-5AD8-4B53-A62A-3AD668682E19}"/>
              </a:ext>
            </a:extLst>
          </p:cNvPr>
          <p:cNvSpPr/>
          <p:nvPr/>
        </p:nvSpPr>
        <p:spPr>
          <a:xfrm>
            <a:off x="0" y="0"/>
            <a:ext cx="11641328" cy="1938992"/>
          </a:xfrm>
          <a:prstGeom prst="rect">
            <a:avLst/>
          </a:prstGeom>
        </p:spPr>
        <p:txBody>
          <a:bodyPr wrap="none">
            <a:spAutoFit/>
          </a:bodyPr>
          <a:lstStyle/>
          <a:p>
            <a:r>
              <a:rPr lang="en-US" altLang="zh-CN" sz="4000" b="1" dirty="0">
                <a:latin typeface="Calibri" panose="020F0502020204030204" pitchFamily="34" charset="0"/>
                <a:ea typeface="宋体" panose="02010600030101010101" pitchFamily="2" charset="-122"/>
                <a:cs typeface="Times New Roman" panose="02020603050405020304" pitchFamily="18" charset="0"/>
              </a:rPr>
              <a:t>3.*</a:t>
            </a:r>
            <a:r>
              <a:rPr lang="zh-CN" altLang="zh-CN" sz="4000" b="1" dirty="0">
                <a:latin typeface="Calibri" panose="020F0502020204030204" pitchFamily="34" charset="0"/>
                <a:ea typeface="宋体" panose="02010600030101010101" pitchFamily="2" charset="-122"/>
                <a:cs typeface="Times New Roman" panose="02020603050405020304" pitchFamily="18" charset="0"/>
              </a:rPr>
              <a:t>减少指令中一个地址信息的位数的方法是什么？</a:t>
            </a:r>
            <a:endParaRPr lang="en-US" altLang="zh-CN" sz="4000" b="1"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4000" b="1" dirty="0">
              <a:latin typeface="Calibri" panose="020F0502020204030204" pitchFamily="34" charset="0"/>
              <a:ea typeface="宋体" panose="02010600030101010101" pitchFamily="2" charset="-122"/>
              <a:cs typeface="Times New Roman" panose="02020603050405020304" pitchFamily="18" charset="0"/>
            </a:endParaRPr>
          </a:p>
          <a:p>
            <a:r>
              <a:rPr lang="zh-CN" altLang="en-US" sz="4000" b="1" dirty="0">
                <a:latin typeface="Calibri" panose="020F0502020204030204" pitchFamily="34" charset="0"/>
                <a:ea typeface="宋体" panose="02010600030101010101" pitchFamily="2" charset="-122"/>
                <a:cs typeface="Times New Roman" panose="02020603050405020304" pitchFamily="18" charset="0"/>
              </a:rPr>
              <a:t>答：</a:t>
            </a:r>
            <a:endParaRPr lang="zh-CN" altLang="en-US" sz="4000" dirty="0"/>
          </a:p>
        </p:txBody>
      </p:sp>
      <p:sp>
        <p:nvSpPr>
          <p:cNvPr id="4" name="矩形 3">
            <a:extLst>
              <a:ext uri="{FF2B5EF4-FFF2-40B4-BE49-F238E27FC236}">
                <a16:creationId xmlns:a16="http://schemas.microsoft.com/office/drawing/2014/main" id="{D6A5EC43-5A97-4347-813C-53CDA33D6A4F}"/>
              </a:ext>
            </a:extLst>
          </p:cNvPr>
          <p:cNvSpPr/>
          <p:nvPr/>
        </p:nvSpPr>
        <p:spPr>
          <a:xfrm>
            <a:off x="0" y="2105561"/>
            <a:ext cx="11760200" cy="1323439"/>
          </a:xfrm>
          <a:prstGeom prst="rect">
            <a:avLst/>
          </a:prstGeom>
        </p:spPr>
        <p:txBody>
          <a:bodyPr wrap="square">
            <a:spAutoFit/>
          </a:bodyPr>
          <a:lstStyle/>
          <a:p>
            <a:pPr algn="just">
              <a:spcAft>
                <a:spcPts val="0"/>
              </a:spcAft>
            </a:pPr>
            <a:r>
              <a:rPr lang="zh-CN" altLang="zh-CN" sz="4000" kern="100" dirty="0">
                <a:latin typeface="Calibri" panose="020F0502020204030204" pitchFamily="34" charset="0"/>
                <a:ea typeface="宋体" panose="02010600030101010101" pitchFamily="2" charset="-122"/>
                <a:cs typeface="Times New Roman" panose="02020603050405020304" pitchFamily="18" charset="0"/>
              </a:rPr>
              <a:t>采用寄存器寻址方式、寄存器间址方式可以使指令中为给出一个地址所需的位数减少</a:t>
            </a:r>
            <a:endParaRPr lang="zh-CN" altLang="zh-CN" sz="4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5851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DBCAA09-B740-43B1-94FE-A02BA4B81411}"/>
              </a:ext>
            </a:extLst>
          </p:cNvPr>
          <p:cNvSpPr/>
          <p:nvPr/>
        </p:nvSpPr>
        <p:spPr>
          <a:xfrm>
            <a:off x="63500" y="215900"/>
            <a:ext cx="12065000" cy="6986528"/>
          </a:xfrm>
          <a:prstGeom prst="rect">
            <a:avLst/>
          </a:prstGeom>
        </p:spPr>
        <p:txBody>
          <a:bodyPr wrap="square">
            <a:spAutoFit/>
          </a:bodyPr>
          <a:lstStyle/>
          <a:p>
            <a:pPr algn="just">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某主存储器部分单元的地址码与存储器内容对应关系如下：</a:t>
            </a:r>
          </a:p>
          <a:p>
            <a:pPr algn="ctr">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地址码 </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存储内容</a:t>
            </a: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            A307H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1001H            0B3FH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1002H            1200H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1003H            F03CH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1004H            D024H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）若采用寄存器间址方式读取操作数，指定寄存器</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1002H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a:t>
            </a:r>
          </a:p>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）若采用自增型寄存器间址方式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读取操作数，</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，则操作数是多少？指令执行后</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的内容是多少？</a:t>
            </a:r>
          </a:p>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）若采用自减型寄存器间址方式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读取操作数，</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1003H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，则操作数是多少？指令执行后</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的内容是多少？</a:t>
            </a:r>
          </a:p>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）若采用变址寻址方式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X(R2)</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读取操作数，指令中给出形式地址</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d</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3H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，变址寄存器</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R2</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a:t>
            </a:r>
          </a:p>
          <a:p>
            <a:pPr algn="just">
              <a:spcAft>
                <a:spcPts val="0"/>
              </a:spcAft>
            </a:pP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117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45CD9C0-BD2E-4D99-A1A0-132B97E81DD8}"/>
              </a:ext>
            </a:extLst>
          </p:cNvPr>
          <p:cNvSpPr/>
          <p:nvPr/>
        </p:nvSpPr>
        <p:spPr>
          <a:xfrm>
            <a:off x="101600" y="0"/>
            <a:ext cx="12090400" cy="4832092"/>
          </a:xfrm>
          <a:prstGeom prst="rect">
            <a:avLst/>
          </a:prstGeom>
        </p:spPr>
        <p:txBody>
          <a:bodyPr wrap="square">
            <a:spAutoFit/>
          </a:bodyPr>
          <a:lstStyle/>
          <a:p>
            <a:pPr algn="just">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某主存储器部分单元的地址码与存储器内容对应关系如下：</a:t>
            </a:r>
          </a:p>
          <a:p>
            <a:pPr algn="ctr">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地址码 </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存储内容</a:t>
            </a: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            A307H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1001H            0B3FH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1002H            1200H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1003H            F03CH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1004H            D024H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）若采用寄存器间址方式读取操作数，指定寄存器</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1002H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a:t>
            </a:r>
            <a:endParaRPr lang="en-US"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2800" b="1" kern="100" dirty="0">
                <a:latin typeface="Calibri" panose="020F0502020204030204" pitchFamily="34" charset="0"/>
                <a:ea typeface="宋体" panose="02010600030101010101" pitchFamily="2" charset="-122"/>
                <a:cs typeface="Times New Roman" panose="02020603050405020304" pitchFamily="18" charset="0"/>
              </a:rPr>
              <a:t>答：</a:t>
            </a:r>
            <a:endParaRPr lang="en-US"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en-US" sz="2800" b="1" kern="100" dirty="0">
                <a:latin typeface="Calibri" panose="020F0502020204030204" pitchFamily="34" charset="0"/>
                <a:ea typeface="宋体" panose="02010600030101010101" pitchFamily="2" charset="-122"/>
                <a:cs typeface="Times New Roman" panose="02020603050405020304" pitchFamily="18" charset="0"/>
              </a:rPr>
              <a:t>操作数是</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1200H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704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3B93C4-15BB-4C89-8309-65290435CC11}"/>
              </a:ext>
            </a:extLst>
          </p:cNvPr>
          <p:cNvSpPr/>
          <p:nvPr/>
        </p:nvSpPr>
        <p:spPr>
          <a:xfrm>
            <a:off x="0" y="0"/>
            <a:ext cx="12090400" cy="4832092"/>
          </a:xfrm>
          <a:prstGeom prst="rect">
            <a:avLst/>
          </a:prstGeom>
        </p:spPr>
        <p:txBody>
          <a:bodyPr wrap="square">
            <a:spAutoFit/>
          </a:bodyPr>
          <a:lstStyle/>
          <a:p>
            <a:pPr algn="just">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某主存储器部分单元的地址码与存储器内容对应关系如下：</a:t>
            </a:r>
          </a:p>
          <a:p>
            <a:pPr algn="ctr">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地址码 </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存储内容</a:t>
            </a: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            A307H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1001H            0B3FH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1002H            1200H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1003H            F03CH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1004H            D024H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）若采用自增型寄存器间址方式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读取操作数，</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，则操作数是多少？指令执行后</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R0</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的内容是多少？</a:t>
            </a:r>
            <a:endParaRPr lang="en-US"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2800" b="1" kern="100" dirty="0">
                <a:latin typeface="Calibri" panose="020F0502020204030204" pitchFamily="34" charset="0"/>
                <a:ea typeface="宋体" panose="02010600030101010101" pitchFamily="2" charset="-122"/>
                <a:cs typeface="Times New Roman" panose="02020603050405020304" pitchFamily="18" charset="0"/>
              </a:rPr>
              <a:t>答：</a:t>
            </a:r>
            <a:endParaRPr lang="en-US"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2800" dirty="0"/>
              <a:t>    操作数是</a:t>
            </a:r>
            <a:r>
              <a:rPr lang="en-US" altLang="zh-CN" sz="2800" dirty="0"/>
              <a:t>A307H</a:t>
            </a:r>
            <a:r>
              <a:rPr lang="zh-CN" altLang="en-US" sz="2800" dirty="0"/>
              <a:t>，指令执行后</a:t>
            </a:r>
            <a:r>
              <a:rPr lang="en-US" altLang="zh-CN" sz="2800" dirty="0"/>
              <a:t>R0</a:t>
            </a:r>
            <a:r>
              <a:rPr lang="zh-CN" altLang="en-US" sz="2800" dirty="0"/>
              <a:t>的内容变为</a:t>
            </a:r>
            <a:r>
              <a:rPr lang="en-US" altLang="zh-CN" sz="2800" dirty="0"/>
              <a:t>1001H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430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7ABA2E-7516-4403-8461-C25E5828569F}"/>
              </a:ext>
            </a:extLst>
          </p:cNvPr>
          <p:cNvSpPr/>
          <p:nvPr/>
        </p:nvSpPr>
        <p:spPr>
          <a:xfrm>
            <a:off x="63500" y="215900"/>
            <a:ext cx="12065000" cy="4832092"/>
          </a:xfrm>
          <a:prstGeom prst="rect">
            <a:avLst/>
          </a:prstGeom>
        </p:spPr>
        <p:txBody>
          <a:bodyPr wrap="square">
            <a:spAutoFit/>
          </a:bodyPr>
          <a:lstStyle/>
          <a:p>
            <a:pPr algn="just">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某主存储器部分单元的地址码与存储器内容对应关系如下：</a:t>
            </a:r>
          </a:p>
          <a:p>
            <a:pPr algn="ctr">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地址码 </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存储内容</a:t>
            </a: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            A307H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1001H            0B3FH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1002H            1200H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1003H            F03CH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1004H            D024H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）若采用自减型寄存器间址方式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读取操作数，</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1003H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，则操作数是多少？指令执行后</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的内容是多少？</a:t>
            </a:r>
          </a:p>
          <a:p>
            <a:pPr algn="just">
              <a:spcAft>
                <a:spcPts val="0"/>
              </a:spcAft>
            </a:pPr>
            <a:r>
              <a:rPr lang="zh-CN" altLang="en-US" sz="2800" b="1" kern="100" dirty="0">
                <a:latin typeface="Calibri" panose="020F0502020204030204" pitchFamily="34" charset="0"/>
                <a:ea typeface="宋体" panose="02010600030101010101" pitchFamily="2" charset="-122"/>
                <a:cs typeface="Times New Roman" panose="02020603050405020304" pitchFamily="18" charset="0"/>
              </a:rPr>
              <a:t>答：</a:t>
            </a:r>
            <a:endParaRPr lang="en-US"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en-US" sz="2800" dirty="0"/>
              <a:t>    操作数是</a:t>
            </a:r>
            <a:r>
              <a:rPr lang="en-US" altLang="zh-CN" sz="2800" dirty="0"/>
              <a:t>1200H</a:t>
            </a:r>
            <a:r>
              <a:rPr lang="zh-CN" altLang="en-US" sz="2800" dirty="0"/>
              <a:t>，指令执行后</a:t>
            </a:r>
            <a:r>
              <a:rPr lang="en-US" altLang="zh-CN" sz="2800" dirty="0"/>
              <a:t>R1</a:t>
            </a:r>
            <a:r>
              <a:rPr lang="zh-CN" altLang="en-US" sz="2800" dirty="0"/>
              <a:t>的内容为</a:t>
            </a:r>
            <a:r>
              <a:rPr lang="en-US" altLang="zh-CN" sz="2800" dirty="0"/>
              <a:t>1002H</a:t>
            </a:r>
            <a:r>
              <a:rPr lang="zh-CN" altLang="en-US" sz="2800" dirty="0"/>
              <a:t>。</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9569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166A31-10FE-42E1-B9AB-23EE58525232}"/>
              </a:ext>
            </a:extLst>
          </p:cNvPr>
          <p:cNvSpPr/>
          <p:nvPr/>
        </p:nvSpPr>
        <p:spPr>
          <a:xfrm>
            <a:off x="63500" y="215900"/>
            <a:ext cx="12065000" cy="5262979"/>
          </a:xfrm>
          <a:prstGeom prst="rect">
            <a:avLst/>
          </a:prstGeom>
        </p:spPr>
        <p:txBody>
          <a:bodyPr wrap="square">
            <a:spAutoFit/>
          </a:bodyPr>
          <a:lstStyle/>
          <a:p>
            <a:pPr algn="just">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某主存储器部分单元的地址码与存储器内容对应关系如下：</a:t>
            </a:r>
          </a:p>
          <a:p>
            <a:pPr algn="ctr">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地址码 </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存储内容</a:t>
            </a: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            A307H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1001H            0B3FH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1002H            1200H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1003H            F03CH </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1004H            D024H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）若采用变址寻址方式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X(R2)</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读取操作数，指令中给出形式地址</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d</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3H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，变址寄存器</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R2</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内容为</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1000H</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，则操作数是多少？</a:t>
            </a:r>
            <a:endParaRPr lang="en-US"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en-US" sz="2800" b="1" kern="100" dirty="0">
                <a:latin typeface="Calibri" panose="020F0502020204030204" pitchFamily="34" charset="0"/>
                <a:ea typeface="宋体" panose="02010600030101010101" pitchFamily="2" charset="-122"/>
                <a:cs typeface="Times New Roman" panose="02020603050405020304" pitchFamily="18" charset="0"/>
              </a:rPr>
              <a:t>答：</a:t>
            </a:r>
            <a:endParaRPr lang="en-US"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en-US" sz="2800" dirty="0"/>
              <a:t>    操作数为</a:t>
            </a:r>
            <a:r>
              <a:rPr lang="en-US" altLang="zh-CN" sz="2800" dirty="0"/>
              <a:t>F03CH</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329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1219AC-7245-4A69-8CD1-6685819E99C5}"/>
              </a:ext>
            </a:extLst>
          </p:cNvPr>
          <p:cNvSpPr/>
          <p:nvPr/>
        </p:nvSpPr>
        <p:spPr>
          <a:xfrm>
            <a:off x="565479" y="3269734"/>
            <a:ext cx="11061041"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5.</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对</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I/O</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设备的编址方法有哪几种？请简要解释。</a:t>
            </a:r>
            <a:endParaRPr lang="zh-CN" altLang="zh-CN" sz="4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8764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680374-B40E-4B40-8BC3-B2288C965818}"/>
              </a:ext>
            </a:extLst>
          </p:cNvPr>
          <p:cNvSpPr/>
          <p:nvPr/>
        </p:nvSpPr>
        <p:spPr>
          <a:xfrm>
            <a:off x="120979" y="120134"/>
            <a:ext cx="11061041"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5.</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对</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I/O</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设备的编址方法有哪几种？请简要解释。</a:t>
            </a:r>
            <a:endParaRPr lang="zh-CN" altLang="zh-CN" sz="4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DF369CCC-452B-4086-86E0-775B4D46CB60}"/>
              </a:ext>
            </a:extLst>
          </p:cNvPr>
          <p:cNvSpPr/>
          <p:nvPr/>
        </p:nvSpPr>
        <p:spPr>
          <a:xfrm>
            <a:off x="209550" y="1487438"/>
            <a:ext cx="11772900" cy="4524315"/>
          </a:xfrm>
          <a:prstGeom prst="rect">
            <a:avLst/>
          </a:prstGeom>
        </p:spPr>
        <p:txBody>
          <a:bodyPr wrap="square">
            <a:spAutoFit/>
          </a:bodyPr>
          <a:lstStyle/>
          <a:p>
            <a:pPr algn="just">
              <a:spcAft>
                <a:spcPts val="0"/>
              </a:spcAft>
            </a:pP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 (1)</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单独编址：</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I/O</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地址空间不占主存空间，可与主存空间重叠。具体分为编址到寄存器和编址到设备两种。</a:t>
            </a: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Aft>
                <a:spcPts val="0"/>
              </a:spcAft>
            </a:pP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①编址到设备：每个设备有各自的设备编码；</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I/O</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指令中给出设备码，并指明访问该设备的哪个寄存器。</a:t>
            </a: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spcAft>
                <a:spcPts val="0"/>
              </a:spcAft>
            </a:pP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②编址到寄存器；为每个寄存器</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(I/O</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端口</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分配独立的端口地址；</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I/O</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指令中给出端口地址。</a:t>
            </a: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  (2)</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统一编制：为每个寄存器</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(I/O</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端口</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分配总线地址；访问外设时，指令中给出总线地址</a:t>
            </a:r>
            <a:endParaRPr lang="zh-CN" altLang="en-US" sz="3600" dirty="0"/>
          </a:p>
        </p:txBody>
      </p:sp>
    </p:spTree>
    <p:extLst>
      <p:ext uri="{BB962C8B-B14F-4D97-AF65-F5344CB8AC3E}">
        <p14:creationId xmlns:p14="http://schemas.microsoft.com/office/powerpoint/2010/main" val="335577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50C079-9951-4C2B-9245-F050E0C9C415}"/>
              </a:ext>
            </a:extLst>
          </p:cNvPr>
          <p:cNvSpPr/>
          <p:nvPr/>
        </p:nvSpPr>
        <p:spPr>
          <a:xfrm>
            <a:off x="822761" y="3075057"/>
            <a:ext cx="10546477"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6.I/O</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指令的设置方法有哪几种？请简要解释。</a:t>
            </a:r>
          </a:p>
        </p:txBody>
      </p:sp>
    </p:spTree>
    <p:extLst>
      <p:ext uri="{BB962C8B-B14F-4D97-AF65-F5344CB8AC3E}">
        <p14:creationId xmlns:p14="http://schemas.microsoft.com/office/powerpoint/2010/main" val="119239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97AF707-CF49-48EC-8277-8752C46DFAE1}"/>
              </a:ext>
            </a:extLst>
          </p:cNvPr>
          <p:cNvGraphicFramePr>
            <a:graphicFrameLocks noGrp="1"/>
          </p:cNvGraphicFramePr>
          <p:nvPr>
            <p:extLst>
              <p:ext uri="{D42A27DB-BD31-4B8C-83A1-F6EECF244321}">
                <p14:modId xmlns:p14="http://schemas.microsoft.com/office/powerpoint/2010/main" val="4175169425"/>
              </p:ext>
            </p:extLst>
          </p:nvPr>
        </p:nvGraphicFramePr>
        <p:xfrm>
          <a:off x="117987" y="1066800"/>
          <a:ext cx="12074013" cy="4023360"/>
        </p:xfrm>
        <a:graphic>
          <a:graphicData uri="http://schemas.openxmlformats.org/drawingml/2006/table">
            <a:tbl>
              <a:tblPr firstRow="1" firstCol="1" bandRow="1">
                <a:tableStyleId>{2D5ABB26-0587-4C30-8999-92F81FD0307C}</a:tableStyleId>
              </a:tblPr>
              <a:tblGrid>
                <a:gridCol w="2340078">
                  <a:extLst>
                    <a:ext uri="{9D8B030D-6E8A-4147-A177-3AD203B41FA5}">
                      <a16:colId xmlns:a16="http://schemas.microsoft.com/office/drawing/2014/main" val="1710086542"/>
                    </a:ext>
                  </a:extLst>
                </a:gridCol>
                <a:gridCol w="2664541">
                  <a:extLst>
                    <a:ext uri="{9D8B030D-6E8A-4147-A177-3AD203B41FA5}">
                      <a16:colId xmlns:a16="http://schemas.microsoft.com/office/drawing/2014/main" val="3724974309"/>
                    </a:ext>
                  </a:extLst>
                </a:gridCol>
                <a:gridCol w="2664542">
                  <a:extLst>
                    <a:ext uri="{9D8B030D-6E8A-4147-A177-3AD203B41FA5}">
                      <a16:colId xmlns:a16="http://schemas.microsoft.com/office/drawing/2014/main" val="3734078218"/>
                    </a:ext>
                  </a:extLst>
                </a:gridCol>
                <a:gridCol w="2182762">
                  <a:extLst>
                    <a:ext uri="{9D8B030D-6E8A-4147-A177-3AD203B41FA5}">
                      <a16:colId xmlns:a16="http://schemas.microsoft.com/office/drawing/2014/main" val="3226255642"/>
                    </a:ext>
                  </a:extLst>
                </a:gridCol>
                <a:gridCol w="2222090">
                  <a:extLst>
                    <a:ext uri="{9D8B030D-6E8A-4147-A177-3AD203B41FA5}">
                      <a16:colId xmlns:a16="http://schemas.microsoft.com/office/drawing/2014/main" val="1757663003"/>
                    </a:ext>
                  </a:extLst>
                </a:gridCol>
              </a:tblGrid>
              <a:tr h="0">
                <a:tc>
                  <a:txBody>
                    <a:bodyPr/>
                    <a:lstStyle/>
                    <a:p>
                      <a:pPr algn="l">
                        <a:spcAft>
                          <a:spcPts val="0"/>
                        </a:spcAft>
                      </a:pPr>
                      <a:r>
                        <a:rPr lang="en-US" sz="2400" kern="100">
                          <a:effectLst/>
                        </a:rPr>
                        <a:t>(1)CPU</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(2)</a:t>
                      </a:r>
                      <a:r>
                        <a:rPr lang="zh-CN" sz="2400" kern="100">
                          <a:effectLst/>
                        </a:rPr>
                        <a:t>运算器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a:t>
                      </a:r>
                      <a:r>
                        <a:rPr lang="zh-CN" sz="2400" kern="100">
                          <a:effectLst/>
                        </a:rPr>
                        <a:t>控制器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a:t>
                      </a:r>
                      <a:r>
                        <a:rPr lang="zh-CN" sz="2400" kern="100">
                          <a:effectLst/>
                        </a:rPr>
                        <a:t>通用寄存器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(5)</a:t>
                      </a:r>
                      <a:r>
                        <a:rPr lang="zh-CN" sz="2400" kern="100">
                          <a:effectLst/>
                        </a:rPr>
                        <a:t>暂存器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0543524"/>
                  </a:ext>
                </a:extLst>
              </a:tr>
              <a:tr h="0">
                <a:tc>
                  <a:txBody>
                    <a:bodyPr/>
                    <a:lstStyle/>
                    <a:p>
                      <a:pPr algn="l">
                        <a:spcAft>
                          <a:spcPts val="0"/>
                        </a:spcAft>
                      </a:pPr>
                      <a:r>
                        <a:rPr lang="en-US" sz="2400" kern="100">
                          <a:effectLst/>
                        </a:rPr>
                        <a:t>(6)</a:t>
                      </a:r>
                      <a:r>
                        <a:rPr lang="zh-CN" sz="2400" kern="100">
                          <a:effectLst/>
                        </a:rPr>
                        <a:t>指令寄存器</a:t>
                      </a:r>
                      <a:r>
                        <a:rPr lang="en-US" sz="2400" kern="100">
                          <a:effectLst/>
                        </a:rPr>
                        <a:t>IR</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(7)</a:t>
                      </a:r>
                      <a:r>
                        <a:rPr lang="zh-CN" sz="2400" kern="100" dirty="0">
                          <a:effectLst/>
                        </a:rPr>
                        <a:t>程序计数器</a:t>
                      </a:r>
                      <a:r>
                        <a:rPr lang="en-US" sz="2400" kern="100" dirty="0">
                          <a:effectLst/>
                        </a:rPr>
                        <a:t>PC</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(8)</a:t>
                      </a:r>
                      <a:r>
                        <a:rPr lang="zh-CN" sz="2400" kern="100">
                          <a:effectLst/>
                        </a:rPr>
                        <a:t>程序状态字</a:t>
                      </a:r>
                      <a:r>
                        <a:rPr lang="en-US" sz="2400" kern="100">
                          <a:effectLst/>
                        </a:rPr>
                        <a:t>PSW</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(9)</a:t>
                      </a:r>
                      <a:r>
                        <a:rPr lang="zh-CN" sz="2400" kern="100">
                          <a:effectLst/>
                        </a:rPr>
                        <a:t>时序系统</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(10)</a:t>
                      </a:r>
                      <a:r>
                        <a:rPr lang="zh-CN" sz="2400" kern="100">
                          <a:effectLst/>
                        </a:rPr>
                        <a:t>微命令</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6575344"/>
                  </a:ext>
                </a:extLst>
              </a:tr>
              <a:tr h="0">
                <a:tc>
                  <a:txBody>
                    <a:bodyPr/>
                    <a:lstStyle/>
                    <a:p>
                      <a:pPr algn="l">
                        <a:spcAft>
                          <a:spcPts val="0"/>
                        </a:spcAft>
                      </a:pPr>
                      <a:r>
                        <a:rPr lang="en-US" sz="2400" kern="100" dirty="0">
                          <a:effectLst/>
                        </a:rPr>
                        <a:t>(11)</a:t>
                      </a:r>
                      <a:r>
                        <a:rPr lang="zh-CN" sz="2400" kern="100" dirty="0">
                          <a:effectLst/>
                        </a:rPr>
                        <a:t>组合逻辑控制器</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(12)</a:t>
                      </a:r>
                      <a:r>
                        <a:rPr lang="zh-CN" sz="2400" kern="100" dirty="0">
                          <a:effectLst/>
                        </a:rPr>
                        <a:t>微程序控制</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(13)</a:t>
                      </a:r>
                      <a:r>
                        <a:rPr lang="zh-CN" sz="2400" kern="100" dirty="0">
                          <a:effectLst/>
                        </a:rPr>
                        <a:t>地址结构</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(14)</a:t>
                      </a:r>
                      <a:r>
                        <a:rPr lang="zh-CN" sz="2400" kern="100">
                          <a:effectLst/>
                        </a:rPr>
                        <a:t>显地址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(15)</a:t>
                      </a:r>
                      <a:r>
                        <a:rPr lang="zh-CN" sz="2400" kern="100">
                          <a:effectLst/>
                        </a:rPr>
                        <a:t>隐地址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6494825"/>
                  </a:ext>
                </a:extLst>
              </a:tr>
              <a:tr h="0">
                <a:tc>
                  <a:txBody>
                    <a:bodyPr/>
                    <a:lstStyle/>
                    <a:p>
                      <a:pPr algn="l">
                        <a:spcAft>
                          <a:spcPts val="0"/>
                        </a:spcAft>
                      </a:pPr>
                      <a:r>
                        <a:rPr lang="en-US" sz="2400" kern="100">
                          <a:effectLst/>
                        </a:rPr>
                        <a:t>(16)</a:t>
                      </a:r>
                      <a:r>
                        <a:rPr lang="zh-CN" sz="2400" kern="100">
                          <a:effectLst/>
                        </a:rPr>
                        <a:t>寻址方式</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(17)</a:t>
                      </a:r>
                      <a:r>
                        <a:rPr lang="zh-CN" sz="2400" kern="100">
                          <a:effectLst/>
                        </a:rPr>
                        <a:t>立即寻址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(18)</a:t>
                      </a:r>
                      <a:r>
                        <a:rPr lang="zh-CN" sz="2400" kern="100">
                          <a:effectLst/>
                        </a:rPr>
                        <a:t>直接寻址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(19)</a:t>
                      </a:r>
                      <a:r>
                        <a:rPr lang="zh-CN" sz="2400" kern="100">
                          <a:effectLst/>
                        </a:rPr>
                        <a:t>寄存器寻址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(20)</a:t>
                      </a:r>
                      <a:r>
                        <a:rPr lang="zh-CN" sz="2400" kern="100" dirty="0">
                          <a:effectLst/>
                        </a:rPr>
                        <a:t>间接寻址</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0009057"/>
                  </a:ext>
                </a:extLst>
              </a:tr>
              <a:tr h="0">
                <a:tc>
                  <a:txBody>
                    <a:bodyPr/>
                    <a:lstStyle/>
                    <a:p>
                      <a:pPr algn="l">
                        <a:spcAft>
                          <a:spcPts val="0"/>
                        </a:spcAft>
                      </a:pPr>
                      <a:r>
                        <a:rPr lang="en-US" sz="2400" kern="100">
                          <a:effectLst/>
                        </a:rPr>
                        <a:t>(21)</a:t>
                      </a:r>
                      <a:r>
                        <a:rPr lang="zh-CN" sz="2400" kern="100">
                          <a:effectLst/>
                        </a:rPr>
                        <a:t>寄存器间址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(22)</a:t>
                      </a:r>
                      <a:r>
                        <a:rPr lang="zh-CN" sz="2400" kern="100">
                          <a:effectLst/>
                        </a:rPr>
                        <a:t>间址单元</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(23)</a:t>
                      </a:r>
                      <a:r>
                        <a:rPr lang="zh-CN" sz="2400" kern="100" dirty="0">
                          <a:effectLst/>
                        </a:rPr>
                        <a:t>变址寻址</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(24)</a:t>
                      </a:r>
                      <a:r>
                        <a:rPr lang="zh-CN" sz="2400" kern="100">
                          <a:effectLst/>
                        </a:rPr>
                        <a:t>基址寻址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(25)</a:t>
                      </a:r>
                      <a:r>
                        <a:rPr lang="zh-CN" sz="2400" kern="100" dirty="0">
                          <a:effectLst/>
                        </a:rPr>
                        <a:t>相对寻址</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2277607"/>
                  </a:ext>
                </a:extLst>
              </a:tr>
              <a:tr h="175219">
                <a:tc>
                  <a:txBody>
                    <a:bodyPr/>
                    <a:lstStyle/>
                    <a:p>
                      <a:pPr algn="l">
                        <a:spcAft>
                          <a:spcPts val="0"/>
                        </a:spcAft>
                      </a:pPr>
                      <a:r>
                        <a:rPr lang="en-US" sz="2400" kern="100">
                          <a:effectLst/>
                        </a:rPr>
                        <a:t>(26)</a:t>
                      </a:r>
                      <a:r>
                        <a:rPr lang="zh-CN" sz="2400" kern="100">
                          <a:effectLst/>
                        </a:rPr>
                        <a:t>页面寻址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(27)</a:t>
                      </a:r>
                      <a:r>
                        <a:rPr lang="zh-CN" sz="2400" kern="100">
                          <a:effectLst/>
                        </a:rPr>
                        <a:t>堆栈</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(28)</a:t>
                      </a:r>
                      <a:r>
                        <a:rPr lang="zh-CN" sz="2400" kern="100" dirty="0">
                          <a:effectLst/>
                        </a:rPr>
                        <a:t>栈顶堆栈指针</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(29)CISC</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(30)RISC</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622761"/>
                  </a:ext>
                </a:extLst>
              </a:tr>
              <a:tr h="0">
                <a:tc>
                  <a:txBody>
                    <a:bodyPr/>
                    <a:lstStyle/>
                    <a:p>
                      <a:pPr algn="l">
                        <a:spcAft>
                          <a:spcPts val="0"/>
                        </a:spcAft>
                      </a:pPr>
                      <a:r>
                        <a:rPr lang="en-US" sz="2400" kern="100">
                          <a:effectLst/>
                        </a:rPr>
                        <a:t>(31)</a:t>
                      </a:r>
                      <a:r>
                        <a:rPr lang="zh-CN" sz="2400" kern="100">
                          <a:effectLst/>
                        </a:rPr>
                        <a:t>全加器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(32)</a:t>
                      </a:r>
                      <a:r>
                        <a:rPr lang="zh-CN" sz="2400" kern="100">
                          <a:effectLst/>
                        </a:rPr>
                        <a:t>并行加法器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(33)</a:t>
                      </a:r>
                      <a:r>
                        <a:rPr lang="zh-CN" sz="2400" kern="100">
                          <a:effectLst/>
                        </a:rPr>
                        <a:t>进位链</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(34)</a:t>
                      </a:r>
                      <a:r>
                        <a:rPr lang="zh-CN" sz="2400" kern="100">
                          <a:effectLst/>
                        </a:rPr>
                        <a:t>串行进位</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(35)</a:t>
                      </a:r>
                      <a:r>
                        <a:rPr lang="zh-CN" sz="2400" kern="100">
                          <a:effectLst/>
                        </a:rPr>
                        <a:t>并行进位</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2008690"/>
                  </a:ext>
                </a:extLst>
              </a:tr>
              <a:tr h="0">
                <a:tc>
                  <a:txBody>
                    <a:bodyPr/>
                    <a:lstStyle/>
                    <a:p>
                      <a:pPr algn="l">
                        <a:spcAft>
                          <a:spcPts val="0"/>
                        </a:spcAft>
                      </a:pPr>
                      <a:r>
                        <a:rPr lang="en-US" sz="2400" kern="100">
                          <a:effectLst/>
                        </a:rPr>
                        <a:t>(36)</a:t>
                      </a:r>
                      <a:r>
                        <a:rPr lang="zh-CN" sz="2400" kern="100">
                          <a:effectLst/>
                        </a:rPr>
                        <a:t>分组进位</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(37)</a:t>
                      </a:r>
                      <a:r>
                        <a:rPr lang="zh-CN" sz="2400" kern="100">
                          <a:effectLst/>
                        </a:rPr>
                        <a:t>指令周期</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(38)</a:t>
                      </a:r>
                      <a:r>
                        <a:rPr lang="zh-CN" sz="2400" kern="100">
                          <a:effectLst/>
                        </a:rPr>
                        <a:t>工作周期</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(39)</a:t>
                      </a:r>
                      <a:r>
                        <a:rPr lang="zh-CN" sz="2400" kern="100">
                          <a:effectLst/>
                        </a:rPr>
                        <a:t>时钟周期</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(40)</a:t>
                      </a:r>
                      <a:r>
                        <a:rPr lang="zh-CN" sz="2400" kern="100">
                          <a:effectLst/>
                        </a:rPr>
                        <a:t>微指令周期</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7767069"/>
                  </a:ext>
                </a:extLst>
              </a:tr>
              <a:tr h="0">
                <a:tc>
                  <a:txBody>
                    <a:bodyPr/>
                    <a:lstStyle/>
                    <a:p>
                      <a:pPr algn="l">
                        <a:spcAft>
                          <a:spcPts val="0"/>
                        </a:spcAft>
                      </a:pPr>
                      <a:r>
                        <a:rPr lang="en-US" sz="2400" kern="100">
                          <a:effectLst/>
                        </a:rPr>
                        <a:t>(41)</a:t>
                      </a:r>
                      <a:r>
                        <a:rPr lang="zh-CN" sz="2400" kern="100">
                          <a:effectLst/>
                        </a:rPr>
                        <a:t>总线周期</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(42)</a:t>
                      </a:r>
                      <a:r>
                        <a:rPr lang="zh-CN" sz="2400" kern="100">
                          <a:effectLst/>
                        </a:rPr>
                        <a:t>主存读</a:t>
                      </a:r>
                      <a:r>
                        <a:rPr lang="en-US" sz="2400" kern="100">
                          <a:effectLst/>
                        </a:rPr>
                        <a:t>/</a:t>
                      </a:r>
                      <a:r>
                        <a:rPr lang="zh-CN" sz="2400" kern="100">
                          <a:effectLst/>
                        </a:rPr>
                        <a:t>写周期</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(43)</a:t>
                      </a:r>
                      <a:r>
                        <a:rPr lang="zh-CN" sz="2400" kern="100">
                          <a:effectLst/>
                        </a:rPr>
                        <a:t>微指令</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(44)</a:t>
                      </a:r>
                      <a:r>
                        <a:rPr lang="zh-CN" sz="2400" kern="100">
                          <a:effectLst/>
                        </a:rPr>
                        <a:t>微程序</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(45)</a:t>
                      </a:r>
                      <a:r>
                        <a:rPr lang="zh-CN" sz="2400" kern="100">
                          <a:effectLst/>
                        </a:rPr>
                        <a:t>控制存储器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1017125"/>
                  </a:ext>
                </a:extLst>
              </a:tr>
              <a:tr h="0">
                <a:tc>
                  <a:txBody>
                    <a:bodyPr/>
                    <a:lstStyle/>
                    <a:p>
                      <a:pPr algn="l">
                        <a:spcAft>
                          <a:spcPts val="0"/>
                        </a:spcAft>
                      </a:pPr>
                      <a:r>
                        <a:rPr lang="en-US" sz="2400" kern="100">
                          <a:effectLst/>
                        </a:rPr>
                        <a:t>(46)</a:t>
                      </a:r>
                      <a:r>
                        <a:rPr lang="zh-CN" sz="2400" kern="100">
                          <a:effectLst/>
                        </a:rPr>
                        <a:t>增量方式</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(47)</a:t>
                      </a:r>
                      <a:r>
                        <a:rPr lang="zh-CN" sz="2400" kern="100">
                          <a:effectLst/>
                        </a:rPr>
                        <a:t>断定方式</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(48)SMT</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(49)</a:t>
                      </a:r>
                      <a:r>
                        <a:rPr lang="zh-CN" sz="2400" kern="100">
                          <a:effectLst/>
                        </a:rPr>
                        <a:t>超线程</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(50)</a:t>
                      </a:r>
                      <a:r>
                        <a:rPr lang="zh-CN" sz="2400" kern="100" dirty="0">
                          <a:effectLst/>
                        </a:rPr>
                        <a:t>多核</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5684719"/>
                  </a:ext>
                </a:extLst>
              </a:tr>
            </a:tbl>
          </a:graphicData>
        </a:graphic>
      </p:graphicFrame>
      <p:sp>
        <p:nvSpPr>
          <p:cNvPr id="3" name="Rectangle 1">
            <a:extLst>
              <a:ext uri="{FF2B5EF4-FFF2-40B4-BE49-F238E27FC236}">
                <a16:creationId xmlns:a16="http://schemas.microsoft.com/office/drawing/2014/main" id="{846EC3D5-756E-483A-AF36-8ED45FE7556E}"/>
              </a:ext>
            </a:extLst>
          </p:cNvPr>
          <p:cNvSpPr>
            <a:spLocks noChangeArrowheads="1"/>
          </p:cNvSpPr>
          <p:nvPr/>
        </p:nvSpPr>
        <p:spPr bwMode="auto">
          <a:xfrm>
            <a:off x="117987" y="0"/>
            <a:ext cx="58416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简要解释下列名词术语 </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106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DDE9B7-5530-46DE-9AF3-C628CF38450A}"/>
              </a:ext>
            </a:extLst>
          </p:cNvPr>
          <p:cNvSpPr/>
          <p:nvPr/>
        </p:nvSpPr>
        <p:spPr>
          <a:xfrm>
            <a:off x="136961" y="0"/>
            <a:ext cx="10546477"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6.I/O</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指令的设置方法有哪几种？请简要解释。</a:t>
            </a:r>
          </a:p>
        </p:txBody>
      </p:sp>
      <p:pic>
        <p:nvPicPr>
          <p:cNvPr id="3" name="图片 2">
            <a:extLst>
              <a:ext uri="{FF2B5EF4-FFF2-40B4-BE49-F238E27FC236}">
                <a16:creationId xmlns:a16="http://schemas.microsoft.com/office/drawing/2014/main" id="{69FB1384-0C09-4536-888A-62F2A138B2A4}"/>
              </a:ext>
            </a:extLst>
          </p:cNvPr>
          <p:cNvPicPr>
            <a:picLocks noChangeAspect="1"/>
          </p:cNvPicPr>
          <p:nvPr/>
        </p:nvPicPr>
        <p:blipFill>
          <a:blip r:embed="rId2"/>
          <a:stretch>
            <a:fillRect/>
          </a:stretch>
        </p:blipFill>
        <p:spPr>
          <a:xfrm>
            <a:off x="-1" y="1689057"/>
            <a:ext cx="12141843" cy="3365543"/>
          </a:xfrm>
          <a:prstGeom prst="rect">
            <a:avLst/>
          </a:prstGeom>
        </p:spPr>
      </p:pic>
    </p:spTree>
    <p:extLst>
      <p:ext uri="{BB962C8B-B14F-4D97-AF65-F5344CB8AC3E}">
        <p14:creationId xmlns:p14="http://schemas.microsoft.com/office/powerpoint/2010/main" val="204667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CA699F-CBD2-4D88-8E37-D4184DDAA423}"/>
              </a:ext>
            </a:extLst>
          </p:cNvPr>
          <p:cNvSpPr/>
          <p:nvPr/>
        </p:nvSpPr>
        <p:spPr>
          <a:xfrm>
            <a:off x="0" y="2826435"/>
            <a:ext cx="121920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7.</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用</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74181</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74182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芯片构成一个</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64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位</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ALU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，采用分级分组进行位链结构。画出逻辑图，并注明输入、输出信号。</a:t>
            </a:r>
          </a:p>
        </p:txBody>
      </p:sp>
    </p:spTree>
    <p:extLst>
      <p:ext uri="{BB962C8B-B14F-4D97-AF65-F5344CB8AC3E}">
        <p14:creationId xmlns:p14="http://schemas.microsoft.com/office/powerpoint/2010/main" val="2791755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8DD649-D451-4449-A176-4FEF5F52AB43}"/>
              </a:ext>
            </a:extLst>
          </p:cNvPr>
          <p:cNvSpPr/>
          <p:nvPr/>
        </p:nvSpPr>
        <p:spPr>
          <a:xfrm>
            <a:off x="0" y="0"/>
            <a:ext cx="121920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7.</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用</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74181</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74182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芯片构成一个</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64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位</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ALU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，采用分级分组进行位链结构。画出逻辑图，并注明输入、输出信号。</a:t>
            </a:r>
          </a:p>
        </p:txBody>
      </p:sp>
      <p:sp>
        <p:nvSpPr>
          <p:cNvPr id="4" name="Rectangle 2">
            <a:extLst>
              <a:ext uri="{FF2B5EF4-FFF2-40B4-BE49-F238E27FC236}">
                <a16:creationId xmlns:a16="http://schemas.microsoft.com/office/drawing/2014/main" id="{99AF0244-BCE5-4640-953A-45365D9B59CA}"/>
              </a:ext>
            </a:extLst>
          </p:cNvPr>
          <p:cNvSpPr>
            <a:spLocks noChangeArrowheads="1"/>
          </p:cNvSpPr>
          <p:nvPr/>
        </p:nvSpPr>
        <p:spPr bwMode="auto">
          <a:xfrm>
            <a:off x="-101600" y="1723548"/>
            <a:ext cx="12192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首先，计算</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74181</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芯片的数量。由于</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片</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74181</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芯片实现</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位数运算，所以</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64</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位需要</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16</a:t>
            </a:r>
            <a:r>
              <a:rPr kumimoji="0" lang="zh-CN" altLang="en-US"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片</a:t>
            </a:r>
            <a:r>
              <a:rPr kumimoji="0" lang="en-US"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74181.</a:t>
            </a:r>
            <a:endParaRPr kumimoji="0" lang="en-US" altLang="zh-CN"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pic>
        <p:nvPicPr>
          <p:cNvPr id="2049" name="图片 92">
            <a:extLst>
              <a:ext uri="{FF2B5EF4-FFF2-40B4-BE49-F238E27FC236}">
                <a16:creationId xmlns:a16="http://schemas.microsoft.com/office/drawing/2014/main" id="{C12AC390-8333-4ECD-B82D-6A32A0DE5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95455"/>
            <a:ext cx="8401234" cy="41625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C4AAD19-884A-4A4F-B02D-8342AE6539FE}"/>
              </a:ext>
            </a:extLst>
          </p:cNvPr>
          <p:cNvSpPr>
            <a:spLocks noChangeArrowheads="1"/>
          </p:cNvSpPr>
          <p:nvPr/>
        </p:nvSpPr>
        <p:spPr bwMode="auto">
          <a:xfrm>
            <a:off x="584200" y="574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835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FCBAD55-144A-438B-817F-8A58A4534638}"/>
              </a:ext>
            </a:extLst>
          </p:cNvPr>
          <p:cNvSpPr/>
          <p:nvPr/>
        </p:nvSpPr>
        <p:spPr>
          <a:xfrm>
            <a:off x="552450" y="2767280"/>
            <a:ext cx="11087100" cy="1323439"/>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8.</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试比较组合逻辑控制和微程序控制的优缺点及应用场合</a:t>
            </a:r>
          </a:p>
        </p:txBody>
      </p:sp>
    </p:spTree>
    <p:extLst>
      <p:ext uri="{BB962C8B-B14F-4D97-AF65-F5344CB8AC3E}">
        <p14:creationId xmlns:p14="http://schemas.microsoft.com/office/powerpoint/2010/main" val="368464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6221BC-2027-4713-B15F-FC64AD06118E}"/>
              </a:ext>
            </a:extLst>
          </p:cNvPr>
          <p:cNvSpPr/>
          <p:nvPr/>
        </p:nvSpPr>
        <p:spPr>
          <a:xfrm>
            <a:off x="0" y="0"/>
            <a:ext cx="12192000" cy="1323439"/>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8.</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试比较组合逻辑控制和微程序控制的优缺点及应用场合</a:t>
            </a:r>
          </a:p>
        </p:txBody>
      </p:sp>
      <p:pic>
        <p:nvPicPr>
          <p:cNvPr id="3" name="图片 2">
            <a:extLst>
              <a:ext uri="{FF2B5EF4-FFF2-40B4-BE49-F238E27FC236}">
                <a16:creationId xmlns:a16="http://schemas.microsoft.com/office/drawing/2014/main" id="{F0513526-3734-4E80-BD8A-4FB320254227}"/>
              </a:ext>
            </a:extLst>
          </p:cNvPr>
          <p:cNvPicPr>
            <a:picLocks noChangeAspect="1"/>
          </p:cNvPicPr>
          <p:nvPr/>
        </p:nvPicPr>
        <p:blipFill rotWithShape="1">
          <a:blip r:embed="rId2"/>
          <a:srcRect t="8566"/>
          <a:stretch/>
        </p:blipFill>
        <p:spPr>
          <a:xfrm>
            <a:off x="212571" y="1323439"/>
            <a:ext cx="10739604" cy="4581132"/>
          </a:xfrm>
          <a:prstGeom prst="rect">
            <a:avLst/>
          </a:prstGeom>
        </p:spPr>
      </p:pic>
      <p:pic>
        <p:nvPicPr>
          <p:cNvPr id="4" name="图片 3">
            <a:extLst>
              <a:ext uri="{FF2B5EF4-FFF2-40B4-BE49-F238E27FC236}">
                <a16:creationId xmlns:a16="http://schemas.microsoft.com/office/drawing/2014/main" id="{9CAA9F94-0048-4579-A687-972944E7E2CE}"/>
              </a:ext>
            </a:extLst>
          </p:cNvPr>
          <p:cNvPicPr>
            <a:picLocks noChangeAspect="1"/>
          </p:cNvPicPr>
          <p:nvPr/>
        </p:nvPicPr>
        <p:blipFill>
          <a:blip r:embed="rId3"/>
          <a:stretch>
            <a:fillRect/>
          </a:stretch>
        </p:blipFill>
        <p:spPr>
          <a:xfrm>
            <a:off x="369724" y="5904571"/>
            <a:ext cx="10582451" cy="825500"/>
          </a:xfrm>
          <a:prstGeom prst="rect">
            <a:avLst/>
          </a:prstGeom>
        </p:spPr>
      </p:pic>
    </p:spTree>
    <p:extLst>
      <p:ext uri="{BB962C8B-B14F-4D97-AF65-F5344CB8AC3E}">
        <p14:creationId xmlns:p14="http://schemas.microsoft.com/office/powerpoint/2010/main" val="3308076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E2561D4-5450-4FE4-BEBD-F1EABB444E99}"/>
              </a:ext>
            </a:extLst>
          </p:cNvPr>
          <p:cNvSpPr/>
          <p:nvPr/>
        </p:nvSpPr>
        <p:spPr>
          <a:xfrm>
            <a:off x="127000" y="2767280"/>
            <a:ext cx="11938000" cy="1323439"/>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9.</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根据模型机数据通路结构，拟定</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MOV</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指令流程在</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中的操作时间表。</a:t>
            </a:r>
          </a:p>
        </p:txBody>
      </p:sp>
    </p:spTree>
    <p:extLst>
      <p:ext uri="{BB962C8B-B14F-4D97-AF65-F5344CB8AC3E}">
        <p14:creationId xmlns:p14="http://schemas.microsoft.com/office/powerpoint/2010/main" val="3745017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9BE9E1-5744-44E9-BACB-4F8ADF34ABB2}"/>
              </a:ext>
            </a:extLst>
          </p:cNvPr>
          <p:cNvSpPr/>
          <p:nvPr/>
        </p:nvSpPr>
        <p:spPr>
          <a:xfrm>
            <a:off x="0" y="0"/>
            <a:ext cx="11938000" cy="1323439"/>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9.</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根据模型机数据通路结构，拟定</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MOV</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指令流程在</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中的操作时间表。</a:t>
            </a:r>
          </a:p>
        </p:txBody>
      </p:sp>
      <p:pic>
        <p:nvPicPr>
          <p:cNvPr id="3" name="图片 2">
            <a:extLst>
              <a:ext uri="{FF2B5EF4-FFF2-40B4-BE49-F238E27FC236}">
                <a16:creationId xmlns:a16="http://schemas.microsoft.com/office/drawing/2014/main" id="{1E6DA667-34ED-4C23-A83C-82E4934A3997}"/>
              </a:ext>
            </a:extLst>
          </p:cNvPr>
          <p:cNvPicPr>
            <a:picLocks noChangeAspect="1"/>
          </p:cNvPicPr>
          <p:nvPr/>
        </p:nvPicPr>
        <p:blipFill>
          <a:blip r:embed="rId2"/>
          <a:stretch>
            <a:fillRect/>
          </a:stretch>
        </p:blipFill>
        <p:spPr>
          <a:xfrm>
            <a:off x="0" y="1601519"/>
            <a:ext cx="12162447" cy="3783281"/>
          </a:xfrm>
          <a:prstGeom prst="rect">
            <a:avLst/>
          </a:prstGeom>
        </p:spPr>
      </p:pic>
    </p:spTree>
    <p:extLst>
      <p:ext uri="{BB962C8B-B14F-4D97-AF65-F5344CB8AC3E}">
        <p14:creationId xmlns:p14="http://schemas.microsoft.com/office/powerpoint/2010/main" val="542285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9BB7451-6F11-4EAC-8485-AFC359761595}"/>
              </a:ext>
            </a:extLst>
          </p:cNvPr>
          <p:cNvSpPr/>
          <p:nvPr/>
        </p:nvSpPr>
        <p:spPr>
          <a:xfrm>
            <a:off x="0" y="0"/>
            <a:ext cx="3632200" cy="378565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9.</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根据模型机数据通路结构，拟定</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MOV</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指令流程在</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ST4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中的操作时间表。</a:t>
            </a:r>
          </a:p>
        </p:txBody>
      </p:sp>
      <p:pic>
        <p:nvPicPr>
          <p:cNvPr id="3" name="图片 2">
            <a:extLst>
              <a:ext uri="{FF2B5EF4-FFF2-40B4-BE49-F238E27FC236}">
                <a16:creationId xmlns:a16="http://schemas.microsoft.com/office/drawing/2014/main" id="{FE8BD867-9A70-4A55-B122-B468AB782275}"/>
              </a:ext>
            </a:extLst>
          </p:cNvPr>
          <p:cNvPicPr>
            <a:picLocks noChangeAspect="1"/>
          </p:cNvPicPr>
          <p:nvPr/>
        </p:nvPicPr>
        <p:blipFill>
          <a:blip r:embed="rId2"/>
          <a:stretch>
            <a:fillRect/>
          </a:stretch>
        </p:blipFill>
        <p:spPr>
          <a:xfrm>
            <a:off x="4254365" y="0"/>
            <a:ext cx="7745951" cy="6858000"/>
          </a:xfrm>
          <a:prstGeom prst="rect">
            <a:avLst/>
          </a:prstGeom>
        </p:spPr>
      </p:pic>
    </p:spTree>
    <p:extLst>
      <p:ext uri="{BB962C8B-B14F-4D97-AF65-F5344CB8AC3E}">
        <p14:creationId xmlns:p14="http://schemas.microsoft.com/office/powerpoint/2010/main" val="136498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C7208A0-01B9-48EE-8745-C7E2A7AEEF02}"/>
              </a:ext>
            </a:extLst>
          </p:cNvPr>
          <p:cNvGraphicFramePr>
            <a:graphicFrameLocks noGrp="1"/>
          </p:cNvGraphicFramePr>
          <p:nvPr>
            <p:extLst>
              <p:ext uri="{D42A27DB-BD31-4B8C-83A1-F6EECF244321}">
                <p14:modId xmlns:p14="http://schemas.microsoft.com/office/powerpoint/2010/main" val="3748844840"/>
              </p:ext>
            </p:extLst>
          </p:nvPr>
        </p:nvGraphicFramePr>
        <p:xfrm>
          <a:off x="91440" y="1164114"/>
          <a:ext cx="12009119" cy="3413760"/>
        </p:xfrm>
        <a:graphic>
          <a:graphicData uri="http://schemas.openxmlformats.org/drawingml/2006/table">
            <a:tbl>
              <a:tblPr firstRow="1" firstCol="1" bandRow="1">
                <a:tableStyleId>{2D5ABB26-0587-4C30-8999-92F81FD0307C}</a:tableStyleId>
              </a:tblPr>
              <a:tblGrid>
                <a:gridCol w="4002557">
                  <a:extLst>
                    <a:ext uri="{9D8B030D-6E8A-4147-A177-3AD203B41FA5}">
                      <a16:colId xmlns:a16="http://schemas.microsoft.com/office/drawing/2014/main" val="1901179209"/>
                    </a:ext>
                  </a:extLst>
                </a:gridCol>
                <a:gridCol w="4002557">
                  <a:extLst>
                    <a:ext uri="{9D8B030D-6E8A-4147-A177-3AD203B41FA5}">
                      <a16:colId xmlns:a16="http://schemas.microsoft.com/office/drawing/2014/main" val="937894060"/>
                    </a:ext>
                  </a:extLst>
                </a:gridCol>
                <a:gridCol w="4004005">
                  <a:extLst>
                    <a:ext uri="{9D8B030D-6E8A-4147-A177-3AD203B41FA5}">
                      <a16:colId xmlns:a16="http://schemas.microsoft.com/office/drawing/2014/main" val="3751045198"/>
                    </a:ext>
                  </a:extLst>
                </a:gridCol>
              </a:tblGrid>
              <a:tr h="0">
                <a:tc>
                  <a:txBody>
                    <a:bodyPr/>
                    <a:lstStyle/>
                    <a:p>
                      <a:pPr algn="just">
                        <a:spcAft>
                          <a:spcPts val="0"/>
                        </a:spcAft>
                      </a:pPr>
                      <a:r>
                        <a:rPr lang="en-US" sz="3200" kern="100" dirty="0">
                          <a:effectLst/>
                        </a:rPr>
                        <a:t>(1)MOV  (R</a:t>
                      </a:r>
                      <a:r>
                        <a:rPr lang="en-US" sz="3200" kern="100" baseline="-25000" dirty="0">
                          <a:effectLst/>
                        </a:rPr>
                        <a:t>0</a:t>
                      </a:r>
                      <a:r>
                        <a:rPr lang="en-US" sz="3200" kern="100" dirty="0">
                          <a:effectLst/>
                        </a:rPr>
                        <a:t>),(SP)</a:t>
                      </a:r>
                      <a:r>
                        <a:rPr lang="en-US" sz="3200" kern="100" baseline="300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(2)MOV  (R</a:t>
                      </a:r>
                      <a:r>
                        <a:rPr lang="en-US" sz="3200" kern="100" baseline="-25000" dirty="0">
                          <a:effectLst/>
                        </a:rPr>
                        <a:t>1</a:t>
                      </a:r>
                      <a:r>
                        <a:rPr lang="en-US" sz="3200" kern="100" dirty="0">
                          <a:effectLst/>
                        </a:rPr>
                        <a:t>)</a:t>
                      </a:r>
                      <a:r>
                        <a:rPr lang="en-US" sz="3200" kern="100" baseline="30000" dirty="0">
                          <a:effectLst/>
                        </a:rPr>
                        <a:t>+</a:t>
                      </a:r>
                      <a:r>
                        <a:rPr lang="en-US" sz="3200" kern="100" dirty="0">
                          <a:effectLst/>
                        </a:rPr>
                        <a:t>,X(R</a:t>
                      </a:r>
                      <a:r>
                        <a:rPr lang="en-US" sz="3200" kern="100" baseline="-25000" dirty="0">
                          <a:effectLst/>
                        </a:rPr>
                        <a:t>0</a:t>
                      </a:r>
                      <a:r>
                        <a:rPr lang="en-US" sz="3200" kern="1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(3)MOV  R</a:t>
                      </a:r>
                      <a:r>
                        <a:rPr lang="en-US" sz="3200" kern="100" baseline="-25000" dirty="0">
                          <a:effectLst/>
                        </a:rPr>
                        <a:t>2</a:t>
                      </a:r>
                      <a:r>
                        <a:rPr lang="en-US" sz="3200" kern="100" dirty="0">
                          <a:effectLst/>
                        </a:rPr>
                        <a:t>,(PC)</a:t>
                      </a:r>
                      <a:r>
                        <a:rPr lang="en-US" sz="3200" kern="100" baseline="300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9285385"/>
                  </a:ext>
                </a:extLst>
              </a:tr>
              <a:tr h="0">
                <a:tc>
                  <a:txBody>
                    <a:bodyPr/>
                    <a:lstStyle/>
                    <a:p>
                      <a:pPr algn="just">
                        <a:spcAft>
                          <a:spcPts val="0"/>
                        </a:spcAft>
                      </a:pPr>
                      <a:r>
                        <a:rPr lang="en-US" sz="3200" kern="100" dirty="0">
                          <a:effectLst/>
                        </a:rPr>
                        <a:t>(4)MOV  -(SP), (R3)</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(5)ADD  R</a:t>
                      </a:r>
                      <a:r>
                        <a:rPr lang="en-US" sz="3200" kern="100" baseline="-25000" dirty="0">
                          <a:effectLst/>
                        </a:rPr>
                        <a:t>1</a:t>
                      </a:r>
                      <a:r>
                        <a:rPr lang="en-US" sz="3200" kern="100" dirty="0">
                          <a:effectLst/>
                        </a:rPr>
                        <a:t>, X(R</a:t>
                      </a:r>
                      <a:r>
                        <a:rPr lang="en-US" sz="3200" kern="100" baseline="-25000" dirty="0">
                          <a:effectLst/>
                        </a:rPr>
                        <a:t>0</a:t>
                      </a:r>
                      <a:r>
                        <a:rPr lang="en-US" sz="3200" kern="1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(6)SUB  (R</a:t>
                      </a:r>
                      <a:r>
                        <a:rPr lang="en-US" sz="3200" kern="100" baseline="-25000" dirty="0">
                          <a:effectLst/>
                        </a:rPr>
                        <a:t>1)</a:t>
                      </a:r>
                      <a:r>
                        <a:rPr lang="en-US" sz="3200" kern="100" baseline="30000" dirty="0">
                          <a:effectLst/>
                        </a:rPr>
                        <a:t>+</a:t>
                      </a:r>
                      <a:r>
                        <a:rPr lang="en-US" sz="3200" kern="100" dirty="0">
                          <a:effectLst/>
                        </a:rPr>
                        <a:t>, (R</a:t>
                      </a:r>
                      <a:r>
                        <a:rPr lang="en-US" sz="3200" kern="100" baseline="-25000" dirty="0">
                          <a:effectLst/>
                        </a:rPr>
                        <a:t>2</a:t>
                      </a:r>
                      <a:r>
                        <a:rPr lang="en-US" sz="3200" kern="1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7175837"/>
                  </a:ext>
                </a:extLst>
              </a:tr>
              <a:tr h="0">
                <a:tc>
                  <a:txBody>
                    <a:bodyPr/>
                    <a:lstStyle/>
                    <a:p>
                      <a:pPr algn="just">
                        <a:spcAft>
                          <a:spcPts val="0"/>
                        </a:spcAft>
                      </a:pPr>
                      <a:r>
                        <a:rPr lang="en-US" sz="3200" kern="100" dirty="0">
                          <a:effectLst/>
                        </a:rPr>
                        <a:t>(7)AND  -(R</a:t>
                      </a:r>
                      <a:r>
                        <a:rPr lang="en-US" sz="3200" kern="100" baseline="-25000" dirty="0">
                          <a:effectLst/>
                        </a:rPr>
                        <a:t>0</a:t>
                      </a:r>
                      <a:r>
                        <a:rPr lang="en-US" sz="3200" kern="100" dirty="0">
                          <a:effectLst/>
                        </a:rPr>
                        <a:t>), R</a:t>
                      </a:r>
                      <a:r>
                        <a:rPr lang="en-US" sz="3200" kern="100" baseline="-25000" dirty="0">
                          <a:effectLst/>
                        </a:rPr>
                        <a:t>1</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(8)OR  R</a:t>
                      </a:r>
                      <a:r>
                        <a:rPr lang="en-US" sz="3200" kern="100" baseline="-25000" dirty="0">
                          <a:effectLst/>
                        </a:rPr>
                        <a:t>2</a:t>
                      </a:r>
                      <a:r>
                        <a:rPr lang="en-US" sz="3200" kern="100" dirty="0">
                          <a:effectLst/>
                        </a:rPr>
                        <a:t>, (R</a:t>
                      </a:r>
                      <a:r>
                        <a:rPr lang="en-US" sz="3200" kern="100" baseline="-25000" dirty="0">
                          <a:effectLst/>
                        </a:rPr>
                        <a:t>0</a:t>
                      </a:r>
                      <a:r>
                        <a:rPr lang="en-US" sz="3200" kern="100" dirty="0">
                          <a:effectLst/>
                        </a:rPr>
                        <a:t>)</a:t>
                      </a:r>
                      <a:r>
                        <a:rPr lang="en-US" sz="3200" kern="100" baseline="300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(9)EOR  (R</a:t>
                      </a:r>
                      <a:r>
                        <a:rPr lang="en-US" sz="3200" kern="100" baseline="-25000" dirty="0">
                          <a:effectLst/>
                        </a:rPr>
                        <a:t>0</a:t>
                      </a:r>
                      <a:r>
                        <a:rPr lang="en-US" sz="3200" kern="100" dirty="0">
                          <a:effectLst/>
                        </a:rPr>
                        <a:t>), (R</a:t>
                      </a:r>
                      <a:r>
                        <a:rPr lang="en-US" sz="3200" kern="100" baseline="-25000" dirty="0">
                          <a:effectLst/>
                        </a:rPr>
                        <a:t>1</a:t>
                      </a:r>
                      <a:r>
                        <a:rPr lang="en-US" sz="3200" kern="1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2270688"/>
                  </a:ext>
                </a:extLst>
              </a:tr>
              <a:tr h="0">
                <a:tc>
                  <a:txBody>
                    <a:bodyPr/>
                    <a:lstStyle/>
                    <a:p>
                      <a:pPr algn="just">
                        <a:spcAft>
                          <a:spcPts val="0"/>
                        </a:spcAft>
                      </a:pPr>
                      <a:r>
                        <a:rPr lang="en-US" sz="3200" kern="100" dirty="0">
                          <a:effectLst/>
                        </a:rPr>
                        <a:t>(10)INC  X(PC)</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(11)DEC  (R</a:t>
                      </a:r>
                      <a:r>
                        <a:rPr lang="en-US" sz="3200" kern="100" baseline="-25000" dirty="0">
                          <a:effectLst/>
                        </a:rPr>
                        <a:t>0</a:t>
                      </a:r>
                      <a:r>
                        <a:rPr lang="en-US" sz="3200" kern="1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(12)COM  (R</a:t>
                      </a:r>
                      <a:r>
                        <a:rPr lang="en-US" sz="3200" kern="100" baseline="-25000" dirty="0">
                          <a:effectLst/>
                        </a:rPr>
                        <a:t>1</a:t>
                      </a:r>
                      <a:r>
                        <a:rPr lang="en-US" sz="3200" kern="100" dirty="0">
                          <a:effectLst/>
                        </a:rPr>
                        <a:t>)</a:t>
                      </a:r>
                      <a:r>
                        <a:rPr lang="en-US" sz="3200" kern="100" baseline="30000" dirty="0">
                          <a:effectLst/>
                        </a:rPr>
                        <a:t>+</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3247257"/>
                  </a:ext>
                </a:extLst>
              </a:tr>
              <a:tr h="55086">
                <a:tc>
                  <a:txBody>
                    <a:bodyPr/>
                    <a:lstStyle/>
                    <a:p>
                      <a:pPr algn="just">
                        <a:spcAft>
                          <a:spcPts val="0"/>
                        </a:spcAft>
                      </a:pPr>
                      <a:r>
                        <a:rPr lang="en-US" sz="3200" kern="100">
                          <a:effectLst/>
                        </a:rPr>
                        <a:t>(13)NEG  -(R</a:t>
                      </a:r>
                      <a:r>
                        <a:rPr lang="en-US" sz="3200" kern="100" baseline="-25000">
                          <a:effectLst/>
                        </a:rPr>
                        <a:t>2</a:t>
                      </a:r>
                      <a:r>
                        <a:rPr lang="en-US" sz="3200" kern="100">
                          <a:effectLst/>
                        </a:rPr>
                        <a:t>)</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(14)SL  R</a:t>
                      </a:r>
                      <a:r>
                        <a:rPr lang="en-US" sz="3200" kern="100" baseline="-25000" dirty="0">
                          <a:effectLst/>
                        </a:rPr>
                        <a:t>0</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(15)SR  R</a:t>
                      </a:r>
                      <a:r>
                        <a:rPr lang="en-US" sz="3200" kern="100" baseline="-25000" dirty="0">
                          <a:effectLst/>
                        </a:rPr>
                        <a:t>3</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74910705"/>
                  </a:ext>
                </a:extLst>
              </a:tr>
              <a:tr h="0">
                <a:tc>
                  <a:txBody>
                    <a:bodyPr/>
                    <a:lstStyle/>
                    <a:p>
                      <a:pPr algn="just">
                        <a:spcAft>
                          <a:spcPts val="0"/>
                        </a:spcAft>
                      </a:pPr>
                      <a:r>
                        <a:rPr lang="en-US" sz="3200" kern="100">
                          <a:effectLst/>
                        </a:rPr>
                        <a:t>(16)JMP  SKP</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(17)JMP  R</a:t>
                      </a:r>
                      <a:r>
                        <a:rPr lang="en-US" sz="3200" kern="100" baseline="-25000" dirty="0">
                          <a:effectLst/>
                        </a:rPr>
                        <a:t>0</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(18)JMP  X(PC)</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5385285"/>
                  </a:ext>
                </a:extLst>
              </a:tr>
              <a:tr h="38100">
                <a:tc>
                  <a:txBody>
                    <a:bodyPr/>
                    <a:lstStyle/>
                    <a:p>
                      <a:pPr algn="just">
                        <a:spcAft>
                          <a:spcPts val="0"/>
                        </a:spcAft>
                      </a:pPr>
                      <a:r>
                        <a:rPr lang="en-US" sz="3200" kern="100">
                          <a:effectLst/>
                        </a:rPr>
                        <a:t>(19)RST  (SP)</a:t>
                      </a:r>
                      <a:r>
                        <a:rPr lang="en-US" sz="3200" kern="100" baseline="-25000">
                          <a:effectLst/>
                        </a:rPr>
                        <a:t>+</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(20)JSR  (R</a:t>
                      </a:r>
                      <a:r>
                        <a:rPr lang="en-US" sz="3200" kern="100" baseline="-25000">
                          <a:effectLst/>
                        </a:rPr>
                        <a:t>1</a:t>
                      </a:r>
                      <a:r>
                        <a:rPr lang="en-US" sz="3200" kern="100">
                          <a:effectLst/>
                        </a:rPr>
                        <a:t>)</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dirty="0">
                          <a:effectLst/>
                        </a:rPr>
                        <a:t> </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145113"/>
                  </a:ext>
                </a:extLst>
              </a:tr>
            </a:tbl>
          </a:graphicData>
        </a:graphic>
      </p:graphicFrame>
      <p:sp>
        <p:nvSpPr>
          <p:cNvPr id="4" name="Rectangle 1">
            <a:extLst>
              <a:ext uri="{FF2B5EF4-FFF2-40B4-BE49-F238E27FC236}">
                <a16:creationId xmlns:a16="http://schemas.microsoft.com/office/drawing/2014/main" id="{70D2D097-E812-4F04-94AF-F613DD9A89DB}"/>
              </a:ext>
            </a:extLst>
          </p:cNvPr>
          <p:cNvSpPr>
            <a:spLocks noChangeArrowheads="1"/>
          </p:cNvSpPr>
          <p:nvPr/>
        </p:nvSpPr>
        <p:spPr bwMode="auto">
          <a:xfrm>
            <a:off x="0" y="0"/>
            <a:ext cx="85587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拟出下述指令流程及操作时间表。</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810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9125FF-AD57-4361-A4E7-25ED13CFD4AB}"/>
              </a:ext>
            </a:extLst>
          </p:cNvPr>
          <p:cNvSpPr>
            <a:spLocks noChangeArrowheads="1"/>
          </p:cNvSpPr>
          <p:nvPr/>
        </p:nvSpPr>
        <p:spPr bwMode="auto">
          <a:xfrm>
            <a:off x="0" y="0"/>
            <a:ext cx="54970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MOV  (R</a:t>
            </a:r>
            <a:r>
              <a:rPr lang="en-US" altLang="zh-CN" sz="4000" kern="100" baseline="-25000" dirty="0">
                <a:effectLst/>
              </a:rPr>
              <a:t>0</a:t>
            </a:r>
            <a:r>
              <a:rPr lang="en-US" altLang="zh-CN" sz="4000" kern="100" dirty="0">
                <a:effectLst/>
              </a:rPr>
              <a:t>),(SP)</a:t>
            </a:r>
            <a:r>
              <a:rPr lang="en-US" altLang="zh-CN" sz="4000" kern="100" baseline="300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FF2D89E0-F488-4FD5-903C-D12E250C1AF9}"/>
              </a:ext>
            </a:extLst>
          </p:cNvPr>
          <p:cNvPicPr>
            <a:picLocks noChangeAspect="1"/>
          </p:cNvPicPr>
          <p:nvPr/>
        </p:nvPicPr>
        <p:blipFill>
          <a:blip r:embed="rId2"/>
          <a:stretch>
            <a:fillRect/>
          </a:stretch>
        </p:blipFill>
        <p:spPr>
          <a:xfrm>
            <a:off x="1124875" y="707886"/>
            <a:ext cx="9195316" cy="6150114"/>
          </a:xfrm>
          <a:prstGeom prst="rect">
            <a:avLst/>
          </a:prstGeom>
        </p:spPr>
      </p:pic>
    </p:spTree>
    <p:extLst>
      <p:ext uri="{BB962C8B-B14F-4D97-AF65-F5344CB8AC3E}">
        <p14:creationId xmlns:p14="http://schemas.microsoft.com/office/powerpoint/2010/main" val="41449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25E304-6B42-4CD7-97F1-63FCBB6F5C50}"/>
              </a:ext>
            </a:extLst>
          </p:cNvPr>
          <p:cNvSpPr/>
          <p:nvPr/>
        </p:nvSpPr>
        <p:spPr>
          <a:xfrm>
            <a:off x="0" y="1225689"/>
            <a:ext cx="12192000" cy="5632311"/>
          </a:xfrm>
          <a:prstGeom prst="rect">
            <a:avLst/>
          </a:prstGeom>
        </p:spPr>
        <p:txBody>
          <a:bodyPr wrap="square">
            <a:spAutoFit/>
          </a:bodyPr>
          <a:lstStyle/>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(1)CPU</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：由运算器和控制器组成的计算机硬件系统的核心部件，即中央处理器</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运算器</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：在计算机中，用来对数据进行加工处理的部件。传统运算器包含输入逻辑、算术逻辑运算部件</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(ALU)</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、输出逻辑和一部分寄存器。</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控制器</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：在计算机中，用来产生各种控制命令</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微命令</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、控制全机操作的部件。传统控制器包含微命令产生部件、时序系统和一部分寄存器。</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通用寄存器</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：可由</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编程访问，能实现多种功能的寄存器。例如，提供可操作数、存放运算结果、用作地址指针、作为变址寄存器、基址寄存器、计数器等。</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(5)</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暂存器</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：为避免破坏通用寄存器的内容，用来暂时存放某些中间结果的寄存器。</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(6)</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指令寄存器</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IR</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：用来存放现行指令的寄存器。当需要执行某条指令时，先将该指令</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(7)</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程序计数器</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PC</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：用来指示指令在存储器中存放位置的寄存器。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PC</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的内容是</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(8)</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程序状态字</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PSW</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：用来记录现行程序的运行状态和指示程序工作方式的寄存器。</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(9)</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时序系统</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：用来产生时序信号</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如周期、节拍、脉冲等</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的部件，称为时序系统或时序发生器，有一个振荡器和一组计数分频器组成。</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(10)</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微命令</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：在计算机中，用来控制微操作</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如逻辑门的开或关、寄存器的打入或清除等操作</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的控制命令，也称为微操作控制信号。</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1">
            <a:extLst>
              <a:ext uri="{FF2B5EF4-FFF2-40B4-BE49-F238E27FC236}">
                <a16:creationId xmlns:a16="http://schemas.microsoft.com/office/drawing/2014/main" id="{F1634610-C275-4F6E-8138-BDED180DE656}"/>
              </a:ext>
            </a:extLst>
          </p:cNvPr>
          <p:cNvSpPr>
            <a:spLocks noChangeArrowheads="1"/>
          </p:cNvSpPr>
          <p:nvPr/>
        </p:nvSpPr>
        <p:spPr bwMode="auto">
          <a:xfrm>
            <a:off x="244929" y="0"/>
            <a:ext cx="58416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简要解释下列名词术语 </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3954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6E072FC-3C3A-41B1-A3D1-D08D0AD8F34C}"/>
              </a:ext>
            </a:extLst>
          </p:cNvPr>
          <p:cNvSpPr>
            <a:spLocks noChangeArrowheads="1"/>
          </p:cNvSpPr>
          <p:nvPr/>
        </p:nvSpPr>
        <p:spPr bwMode="auto">
          <a:xfrm>
            <a:off x="0" y="0"/>
            <a:ext cx="57198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2</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MOV  (R</a:t>
            </a:r>
            <a:r>
              <a:rPr lang="en-US" altLang="zh-CN" sz="4000" kern="100" baseline="-25000" dirty="0">
                <a:effectLst/>
              </a:rPr>
              <a:t>1</a:t>
            </a:r>
            <a:r>
              <a:rPr lang="en-US" altLang="zh-CN" sz="4000" kern="100" dirty="0">
                <a:effectLst/>
              </a:rPr>
              <a:t>)</a:t>
            </a:r>
            <a:r>
              <a:rPr lang="en-US" altLang="zh-CN" sz="4000" kern="100" baseline="30000" dirty="0">
                <a:effectLst/>
              </a:rPr>
              <a:t>+</a:t>
            </a:r>
            <a:r>
              <a:rPr lang="en-US" altLang="zh-CN" sz="4000" kern="100" dirty="0">
                <a:effectLst/>
              </a:rPr>
              <a:t>,X(R</a:t>
            </a:r>
            <a:r>
              <a:rPr lang="en-US" altLang="zh-CN" sz="4000" kern="100" baseline="-25000" dirty="0">
                <a:effectLst/>
              </a:rPr>
              <a:t>0</a:t>
            </a:r>
            <a:r>
              <a:rPr lang="en-US" altLang="zh-CN" sz="4000" kern="1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30085D9E-13EA-4B36-9B78-214222856324}"/>
              </a:ext>
            </a:extLst>
          </p:cNvPr>
          <p:cNvPicPr>
            <a:picLocks noChangeAspect="1"/>
          </p:cNvPicPr>
          <p:nvPr/>
        </p:nvPicPr>
        <p:blipFill>
          <a:blip r:embed="rId2"/>
          <a:stretch>
            <a:fillRect/>
          </a:stretch>
        </p:blipFill>
        <p:spPr>
          <a:xfrm>
            <a:off x="1409552" y="707886"/>
            <a:ext cx="9124678" cy="6150114"/>
          </a:xfrm>
          <a:prstGeom prst="rect">
            <a:avLst/>
          </a:prstGeom>
        </p:spPr>
      </p:pic>
    </p:spTree>
    <p:extLst>
      <p:ext uri="{BB962C8B-B14F-4D97-AF65-F5344CB8AC3E}">
        <p14:creationId xmlns:p14="http://schemas.microsoft.com/office/powerpoint/2010/main" val="2543714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9841F-5EFB-4426-AFE2-F82EB9CF8D3F}"/>
              </a:ext>
            </a:extLst>
          </p:cNvPr>
          <p:cNvSpPr>
            <a:spLocks noChangeArrowheads="1"/>
          </p:cNvSpPr>
          <p:nvPr/>
        </p:nvSpPr>
        <p:spPr bwMode="auto">
          <a:xfrm>
            <a:off x="0" y="0"/>
            <a:ext cx="525175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MOV  R</a:t>
            </a:r>
            <a:r>
              <a:rPr lang="en-US" altLang="zh-CN" sz="4000" kern="100" baseline="-25000" dirty="0">
                <a:effectLst/>
              </a:rPr>
              <a:t>2</a:t>
            </a:r>
            <a:r>
              <a:rPr lang="en-US" altLang="zh-CN" sz="4000" kern="100" dirty="0">
                <a:effectLst/>
              </a:rPr>
              <a:t>,(PC)</a:t>
            </a:r>
            <a:r>
              <a:rPr lang="en-US" altLang="zh-CN" sz="4000" kern="100" baseline="300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F4EB05BD-CD92-4ACD-ABB7-54AC516791F4}"/>
              </a:ext>
            </a:extLst>
          </p:cNvPr>
          <p:cNvPicPr>
            <a:picLocks noChangeAspect="1"/>
          </p:cNvPicPr>
          <p:nvPr/>
        </p:nvPicPr>
        <p:blipFill>
          <a:blip r:embed="rId2"/>
          <a:stretch>
            <a:fillRect/>
          </a:stretch>
        </p:blipFill>
        <p:spPr>
          <a:xfrm>
            <a:off x="166810" y="707886"/>
            <a:ext cx="11858379" cy="5667514"/>
          </a:xfrm>
          <a:prstGeom prst="rect">
            <a:avLst/>
          </a:prstGeom>
        </p:spPr>
      </p:pic>
    </p:spTree>
    <p:extLst>
      <p:ext uri="{BB962C8B-B14F-4D97-AF65-F5344CB8AC3E}">
        <p14:creationId xmlns:p14="http://schemas.microsoft.com/office/powerpoint/2010/main" val="1999668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F2B935-5321-412A-A5AF-94E765EC8B2D}"/>
              </a:ext>
            </a:extLst>
          </p:cNvPr>
          <p:cNvSpPr>
            <a:spLocks noChangeArrowheads="1"/>
          </p:cNvSpPr>
          <p:nvPr/>
        </p:nvSpPr>
        <p:spPr bwMode="auto">
          <a:xfrm>
            <a:off x="0" y="0"/>
            <a:ext cx="57583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4</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MOV  -(SP), (R3)</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5A599D85-26F0-4CC5-866B-704047382CFC}"/>
              </a:ext>
            </a:extLst>
          </p:cNvPr>
          <p:cNvPicPr>
            <a:picLocks noChangeAspect="1"/>
          </p:cNvPicPr>
          <p:nvPr/>
        </p:nvPicPr>
        <p:blipFill>
          <a:blip r:embed="rId2"/>
          <a:stretch>
            <a:fillRect/>
          </a:stretch>
        </p:blipFill>
        <p:spPr>
          <a:xfrm>
            <a:off x="485633" y="707886"/>
            <a:ext cx="11516776" cy="5858014"/>
          </a:xfrm>
          <a:prstGeom prst="rect">
            <a:avLst/>
          </a:prstGeom>
        </p:spPr>
      </p:pic>
    </p:spTree>
    <p:extLst>
      <p:ext uri="{BB962C8B-B14F-4D97-AF65-F5344CB8AC3E}">
        <p14:creationId xmlns:p14="http://schemas.microsoft.com/office/powerpoint/2010/main" val="3566601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5F351C-E49D-4277-BB9A-466950C5A1DF}"/>
              </a:ext>
            </a:extLst>
          </p:cNvPr>
          <p:cNvSpPr>
            <a:spLocks noChangeArrowheads="1"/>
          </p:cNvSpPr>
          <p:nvPr/>
        </p:nvSpPr>
        <p:spPr bwMode="auto">
          <a:xfrm>
            <a:off x="0" y="0"/>
            <a:ext cx="52213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ADD  R</a:t>
            </a:r>
            <a:r>
              <a:rPr lang="en-US" altLang="zh-CN" sz="4000" kern="100" baseline="-25000" dirty="0">
                <a:effectLst/>
              </a:rPr>
              <a:t>1</a:t>
            </a:r>
            <a:r>
              <a:rPr lang="en-US" altLang="zh-CN" sz="4000" kern="100" dirty="0">
                <a:effectLst/>
              </a:rPr>
              <a:t>, X(R</a:t>
            </a:r>
            <a:r>
              <a:rPr lang="en-US" altLang="zh-CN" sz="4000" kern="100" baseline="-25000" dirty="0">
                <a:effectLst/>
              </a:rPr>
              <a:t>0</a:t>
            </a:r>
            <a:r>
              <a:rPr lang="en-US" altLang="zh-CN" sz="4000" kern="1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39B95612-3769-4FB1-847E-0C4FCAFACDDA}"/>
              </a:ext>
            </a:extLst>
          </p:cNvPr>
          <p:cNvPicPr>
            <a:picLocks noChangeAspect="1"/>
          </p:cNvPicPr>
          <p:nvPr/>
        </p:nvPicPr>
        <p:blipFill>
          <a:blip r:embed="rId2"/>
          <a:stretch>
            <a:fillRect/>
          </a:stretch>
        </p:blipFill>
        <p:spPr>
          <a:xfrm>
            <a:off x="721980" y="707886"/>
            <a:ext cx="11077508" cy="5921514"/>
          </a:xfrm>
          <a:prstGeom prst="rect">
            <a:avLst/>
          </a:prstGeom>
        </p:spPr>
      </p:pic>
    </p:spTree>
    <p:extLst>
      <p:ext uri="{BB962C8B-B14F-4D97-AF65-F5344CB8AC3E}">
        <p14:creationId xmlns:p14="http://schemas.microsoft.com/office/powerpoint/2010/main" val="4171432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72688-B749-4E7E-BE1B-D0AEDB0612D0}"/>
              </a:ext>
            </a:extLst>
          </p:cNvPr>
          <p:cNvSpPr>
            <a:spLocks noChangeArrowheads="1"/>
          </p:cNvSpPr>
          <p:nvPr/>
        </p:nvSpPr>
        <p:spPr bwMode="auto">
          <a:xfrm>
            <a:off x="0" y="0"/>
            <a:ext cx="52645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6</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SUB  (R</a:t>
            </a:r>
            <a:r>
              <a:rPr lang="en-US" altLang="zh-CN" sz="4000" kern="100" baseline="-25000" dirty="0">
                <a:effectLst/>
              </a:rPr>
              <a:t>1)</a:t>
            </a:r>
            <a:r>
              <a:rPr lang="en-US" altLang="zh-CN" sz="4000" kern="100" baseline="30000" dirty="0">
                <a:effectLst/>
              </a:rPr>
              <a:t>+</a:t>
            </a:r>
            <a:r>
              <a:rPr lang="en-US" altLang="zh-CN" sz="4000" kern="100" dirty="0">
                <a:effectLst/>
              </a:rPr>
              <a:t>, (R</a:t>
            </a:r>
            <a:r>
              <a:rPr lang="en-US" altLang="zh-CN" sz="4000" kern="100" baseline="-25000" dirty="0">
                <a:effectLst/>
              </a:rPr>
              <a:t>2</a:t>
            </a:r>
            <a:r>
              <a:rPr lang="en-US" altLang="zh-CN" sz="4000" kern="1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5677763D-F357-486C-B4B8-59F893DFD854}"/>
              </a:ext>
            </a:extLst>
          </p:cNvPr>
          <p:cNvPicPr>
            <a:picLocks noChangeAspect="1"/>
          </p:cNvPicPr>
          <p:nvPr/>
        </p:nvPicPr>
        <p:blipFill>
          <a:blip r:embed="rId2"/>
          <a:stretch>
            <a:fillRect/>
          </a:stretch>
        </p:blipFill>
        <p:spPr>
          <a:xfrm>
            <a:off x="968214" y="707886"/>
            <a:ext cx="9712485" cy="6021938"/>
          </a:xfrm>
          <a:prstGeom prst="rect">
            <a:avLst/>
          </a:prstGeom>
        </p:spPr>
      </p:pic>
    </p:spTree>
    <p:extLst>
      <p:ext uri="{BB962C8B-B14F-4D97-AF65-F5344CB8AC3E}">
        <p14:creationId xmlns:p14="http://schemas.microsoft.com/office/powerpoint/2010/main" val="3083858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6A291-EC97-4EFC-91C3-9258C0BBDC8F}"/>
              </a:ext>
            </a:extLst>
          </p:cNvPr>
          <p:cNvSpPr>
            <a:spLocks noChangeArrowheads="1"/>
          </p:cNvSpPr>
          <p:nvPr/>
        </p:nvSpPr>
        <p:spPr bwMode="auto">
          <a:xfrm>
            <a:off x="0" y="0"/>
            <a:ext cx="52036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AND  -(R</a:t>
            </a:r>
            <a:r>
              <a:rPr lang="en-US" altLang="zh-CN" sz="4000" kern="100" baseline="-25000" dirty="0">
                <a:effectLst/>
              </a:rPr>
              <a:t>0</a:t>
            </a:r>
            <a:r>
              <a:rPr lang="en-US" altLang="zh-CN" sz="4000" kern="100" dirty="0">
                <a:effectLst/>
              </a:rPr>
              <a:t>), R</a:t>
            </a:r>
            <a:r>
              <a:rPr lang="en-US" altLang="zh-CN" sz="4000" kern="100" baseline="-25000" dirty="0">
                <a:effectLst/>
              </a:rPr>
              <a:t>1</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2FC71C9D-F9A3-4626-8A51-C562A141074E}"/>
              </a:ext>
            </a:extLst>
          </p:cNvPr>
          <p:cNvPicPr>
            <a:picLocks noChangeAspect="1"/>
          </p:cNvPicPr>
          <p:nvPr/>
        </p:nvPicPr>
        <p:blipFill>
          <a:blip r:embed="rId2"/>
          <a:stretch>
            <a:fillRect/>
          </a:stretch>
        </p:blipFill>
        <p:spPr>
          <a:xfrm>
            <a:off x="212887" y="869881"/>
            <a:ext cx="11979113" cy="5118237"/>
          </a:xfrm>
          <a:prstGeom prst="rect">
            <a:avLst/>
          </a:prstGeom>
        </p:spPr>
      </p:pic>
    </p:spTree>
    <p:extLst>
      <p:ext uri="{BB962C8B-B14F-4D97-AF65-F5344CB8AC3E}">
        <p14:creationId xmlns:p14="http://schemas.microsoft.com/office/powerpoint/2010/main" val="229924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89331E-11E9-467C-8BFC-B7530BF9E437}"/>
              </a:ext>
            </a:extLst>
          </p:cNvPr>
          <p:cNvSpPr>
            <a:spLocks noChangeArrowheads="1"/>
          </p:cNvSpPr>
          <p:nvPr/>
        </p:nvSpPr>
        <p:spPr bwMode="auto">
          <a:xfrm>
            <a:off x="0" y="0"/>
            <a:ext cx="48061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8</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OR  R</a:t>
            </a:r>
            <a:r>
              <a:rPr lang="en-US" altLang="zh-CN" sz="4000" kern="100" baseline="-25000" dirty="0">
                <a:effectLst/>
              </a:rPr>
              <a:t>2</a:t>
            </a:r>
            <a:r>
              <a:rPr lang="en-US" altLang="zh-CN" sz="4000" kern="100" dirty="0">
                <a:effectLst/>
              </a:rPr>
              <a:t>, (R</a:t>
            </a:r>
            <a:r>
              <a:rPr lang="en-US" altLang="zh-CN" sz="4000" kern="100" baseline="-25000" dirty="0">
                <a:effectLst/>
              </a:rPr>
              <a:t>0</a:t>
            </a:r>
            <a:r>
              <a:rPr lang="en-US" altLang="zh-CN" sz="4000" kern="100" dirty="0">
                <a:effectLst/>
              </a:rPr>
              <a:t>)</a:t>
            </a:r>
            <a:r>
              <a:rPr lang="en-US" altLang="zh-CN" sz="4000" kern="100" baseline="300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44BC146C-5BF0-4D46-BFF0-E53CEBFF95F2}"/>
              </a:ext>
            </a:extLst>
          </p:cNvPr>
          <p:cNvPicPr>
            <a:picLocks noChangeAspect="1"/>
          </p:cNvPicPr>
          <p:nvPr/>
        </p:nvPicPr>
        <p:blipFill>
          <a:blip r:embed="rId2"/>
          <a:stretch>
            <a:fillRect/>
          </a:stretch>
        </p:blipFill>
        <p:spPr>
          <a:xfrm>
            <a:off x="0" y="1085819"/>
            <a:ext cx="12110545" cy="4686362"/>
          </a:xfrm>
          <a:prstGeom prst="rect">
            <a:avLst/>
          </a:prstGeom>
        </p:spPr>
      </p:pic>
    </p:spTree>
    <p:extLst>
      <p:ext uri="{BB962C8B-B14F-4D97-AF65-F5344CB8AC3E}">
        <p14:creationId xmlns:p14="http://schemas.microsoft.com/office/powerpoint/2010/main" val="141960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FC5CA5-1E23-4938-9175-010608C6ABA6}"/>
              </a:ext>
            </a:extLst>
          </p:cNvPr>
          <p:cNvSpPr>
            <a:spLocks noChangeArrowheads="1"/>
          </p:cNvSpPr>
          <p:nvPr/>
        </p:nvSpPr>
        <p:spPr bwMode="auto">
          <a:xfrm>
            <a:off x="0" y="0"/>
            <a:ext cx="51347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EOR  (R</a:t>
            </a:r>
            <a:r>
              <a:rPr lang="en-US" altLang="zh-CN" sz="4000" kern="100" baseline="-25000" dirty="0">
                <a:effectLst/>
              </a:rPr>
              <a:t>0</a:t>
            </a:r>
            <a:r>
              <a:rPr lang="en-US" altLang="zh-CN" sz="4000" kern="100" dirty="0">
                <a:effectLst/>
              </a:rPr>
              <a:t>), (R</a:t>
            </a:r>
            <a:r>
              <a:rPr lang="en-US" altLang="zh-CN" sz="4000" kern="100" baseline="-25000" dirty="0">
                <a:effectLst/>
              </a:rPr>
              <a:t>1</a:t>
            </a:r>
            <a:r>
              <a:rPr lang="en-US" altLang="zh-CN" sz="4000" kern="1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2813323E-0866-4A29-907E-D504E69E4669}"/>
              </a:ext>
            </a:extLst>
          </p:cNvPr>
          <p:cNvPicPr>
            <a:picLocks noChangeAspect="1"/>
          </p:cNvPicPr>
          <p:nvPr/>
        </p:nvPicPr>
        <p:blipFill>
          <a:blip r:embed="rId2"/>
          <a:stretch>
            <a:fillRect/>
          </a:stretch>
        </p:blipFill>
        <p:spPr>
          <a:xfrm>
            <a:off x="131135" y="927497"/>
            <a:ext cx="11540165" cy="1282240"/>
          </a:xfrm>
          <a:prstGeom prst="rect">
            <a:avLst/>
          </a:prstGeom>
        </p:spPr>
      </p:pic>
      <p:pic>
        <p:nvPicPr>
          <p:cNvPr id="4" name="图片 3">
            <a:extLst>
              <a:ext uri="{FF2B5EF4-FFF2-40B4-BE49-F238E27FC236}">
                <a16:creationId xmlns:a16="http://schemas.microsoft.com/office/drawing/2014/main" id="{2F7889FA-A130-4617-B93F-7B6D3F3B73C1}"/>
              </a:ext>
            </a:extLst>
          </p:cNvPr>
          <p:cNvPicPr>
            <a:picLocks noChangeAspect="1"/>
          </p:cNvPicPr>
          <p:nvPr/>
        </p:nvPicPr>
        <p:blipFill>
          <a:blip r:embed="rId3"/>
          <a:stretch>
            <a:fillRect/>
          </a:stretch>
        </p:blipFill>
        <p:spPr>
          <a:xfrm>
            <a:off x="9170" y="2209737"/>
            <a:ext cx="10251138" cy="3940377"/>
          </a:xfrm>
          <a:prstGeom prst="rect">
            <a:avLst/>
          </a:prstGeom>
        </p:spPr>
      </p:pic>
    </p:spTree>
    <p:extLst>
      <p:ext uri="{BB962C8B-B14F-4D97-AF65-F5344CB8AC3E}">
        <p14:creationId xmlns:p14="http://schemas.microsoft.com/office/powerpoint/2010/main" val="3368169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2C99D0-3C8F-41F5-A7E5-B3E3638A93AD}"/>
              </a:ext>
            </a:extLst>
          </p:cNvPr>
          <p:cNvSpPr>
            <a:spLocks noChangeArrowheads="1"/>
          </p:cNvSpPr>
          <p:nvPr/>
        </p:nvSpPr>
        <p:spPr bwMode="auto">
          <a:xfrm>
            <a:off x="0" y="0"/>
            <a:ext cx="46618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10</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INC  X(PC)</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EEA44BF5-2989-45E6-A38D-096A56820091}"/>
              </a:ext>
            </a:extLst>
          </p:cNvPr>
          <p:cNvPicPr>
            <a:picLocks noChangeAspect="1"/>
          </p:cNvPicPr>
          <p:nvPr/>
        </p:nvPicPr>
        <p:blipFill>
          <a:blip r:embed="rId2"/>
          <a:stretch>
            <a:fillRect/>
          </a:stretch>
        </p:blipFill>
        <p:spPr>
          <a:xfrm>
            <a:off x="352255" y="707886"/>
            <a:ext cx="10397821" cy="6150114"/>
          </a:xfrm>
          <a:prstGeom prst="rect">
            <a:avLst/>
          </a:prstGeom>
        </p:spPr>
      </p:pic>
    </p:spTree>
    <p:extLst>
      <p:ext uri="{BB962C8B-B14F-4D97-AF65-F5344CB8AC3E}">
        <p14:creationId xmlns:p14="http://schemas.microsoft.com/office/powerpoint/2010/main" val="909090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9DAC83-4C40-45C3-9DB1-33216EC21B76}"/>
              </a:ext>
            </a:extLst>
          </p:cNvPr>
          <p:cNvSpPr>
            <a:spLocks noChangeArrowheads="1"/>
          </p:cNvSpPr>
          <p:nvPr/>
        </p:nvSpPr>
        <p:spPr bwMode="auto">
          <a:xfrm>
            <a:off x="0" y="0"/>
            <a:ext cx="43524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DEC  (R</a:t>
            </a:r>
            <a:r>
              <a:rPr lang="en-US" altLang="zh-CN" sz="4000" kern="100" baseline="-25000" dirty="0">
                <a:effectLst/>
              </a:rPr>
              <a:t>0</a:t>
            </a:r>
            <a:r>
              <a:rPr lang="en-US" altLang="zh-CN" sz="4000" kern="1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9792CD2F-0182-4E33-939D-EA3F9BF6184A}"/>
              </a:ext>
            </a:extLst>
          </p:cNvPr>
          <p:cNvPicPr>
            <a:picLocks noChangeAspect="1"/>
          </p:cNvPicPr>
          <p:nvPr/>
        </p:nvPicPr>
        <p:blipFill>
          <a:blip r:embed="rId2"/>
          <a:stretch>
            <a:fillRect/>
          </a:stretch>
        </p:blipFill>
        <p:spPr>
          <a:xfrm>
            <a:off x="0" y="1003175"/>
            <a:ext cx="12046704" cy="4648325"/>
          </a:xfrm>
          <a:prstGeom prst="rect">
            <a:avLst/>
          </a:prstGeom>
        </p:spPr>
      </p:pic>
    </p:spTree>
    <p:extLst>
      <p:ext uri="{BB962C8B-B14F-4D97-AF65-F5344CB8AC3E}">
        <p14:creationId xmlns:p14="http://schemas.microsoft.com/office/powerpoint/2010/main" val="160452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AAAED5-88D0-4299-933C-6BF31E79F649}"/>
              </a:ext>
            </a:extLst>
          </p:cNvPr>
          <p:cNvSpPr/>
          <p:nvPr/>
        </p:nvSpPr>
        <p:spPr>
          <a:xfrm>
            <a:off x="0" y="917912"/>
            <a:ext cx="12192000" cy="5940088"/>
          </a:xfrm>
          <a:prstGeom prst="rect">
            <a:avLst/>
          </a:prstGeom>
        </p:spPr>
        <p:txBody>
          <a:bodyPr wrap="square">
            <a:spAutoFit/>
          </a:bodyPr>
          <a:lstStyle/>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(11)</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组合逻辑控制器</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：简单地讲，由硬连逻辑电路产生微命令的方式称为组合逻辑控制方式。它的基本思想如下：综合、化简产生微命令条件，形成相应逻辑式，并用组合逻辑电路实现；执行指令时，由组合逻辑电路</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微命令发生器</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在相应时间发出所需微命令，控制有关操作。</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(12)</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微程序控制</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简单地讲，由微指令译码产生微命令的方式称为微程序控制方式。其基本思想如下：将若干微命令编制成一条微指令，控制实现进一步操作；将若干微指令组成一段微程序，解释执行一条机器指令；将微程序事先存放在控制存储器中，执行机器指令时再取出。</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(13)*</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地址结构：</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指在指令中明确给出几个地址、给出哪些地址</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(14)*</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显地址：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如果在指令</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hlinkClick r:id="rId2"/>
              </a:rPr>
              <a:t>代码</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中明显地给出地址，则这种地址称为显地址</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(15)*</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隐地址：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隐地址存在于</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hlinkClick r:id="rId3"/>
              </a:rPr>
              <a:t>计算机指令</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的地址结构中，和</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hlinkClick r:id="rId4"/>
              </a:rPr>
              <a:t>显地址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对应。如果地址是以隐含的方式约定，而指令中并不给出该</a:t>
            </a:r>
            <a:r>
              <a:rPr lang="en-US" altLang="zh-CN" sz="2000" kern="100" dirty="0" err="1">
                <a:latin typeface="宋体" panose="02010600030101010101" pitchFamily="2" charset="-122"/>
                <a:ea typeface="宋体" panose="02010600030101010101" pitchFamily="2" charset="-122"/>
                <a:cs typeface="Times New Roman" panose="02020603050405020304" pitchFamily="18" charset="0"/>
                <a:hlinkClick r:id="rId5"/>
              </a:rPr>
              <a:t>地址码</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，则这种隐含约定的地址就称为隐地址。</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(16)*</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寻址方式：</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是处理器根据指令中给出的地址信息来寻找有效地址的方式，是确定本条指令的数据地址以及下一条要执行的指令地址的方法</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(17)</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立即寻址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：由指令直接给出操作数，在取出指令的同时也就取出了可以立即使用的操作数。</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(18)</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直接寻址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：由指令直接给出操作数地址，根据该地址可以从主存（或寄存器）中取出操作数，或向主存（或寄存器）写入数据，这种寻址方式称为直接寻址。</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(19)</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寄存器寻址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：在指令中给出寄存器号，从该寄存器号所指的寄存器中取出操作数或将数据传送到该寄存器号所指的寄存器中。这种寻址方式实为寄存器直接寻址。</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b="1" dirty="0">
                <a:latin typeface="Calibri" panose="020F0502020204030204" pitchFamily="34" charset="0"/>
                <a:ea typeface="宋体" panose="02010600030101010101" pitchFamily="2" charset="-122"/>
                <a:cs typeface="Times New Roman" panose="02020603050405020304" pitchFamily="18" charset="0"/>
              </a:rPr>
              <a:t>(20)</a:t>
            </a:r>
            <a:r>
              <a:rPr lang="zh-CN" altLang="zh-CN" sz="2000" b="1" dirty="0">
                <a:latin typeface="Calibri" panose="020F0502020204030204" pitchFamily="34" charset="0"/>
                <a:ea typeface="宋体" panose="02010600030101010101" pitchFamily="2" charset="-122"/>
                <a:cs typeface="Times New Roman" panose="02020603050405020304" pitchFamily="18" charset="0"/>
              </a:rPr>
              <a:t>间接寻址</a:t>
            </a:r>
            <a:r>
              <a:rPr lang="zh-CN" altLang="zh-CN" sz="2000" dirty="0">
                <a:latin typeface="Calibri" panose="020F0502020204030204" pitchFamily="34" charset="0"/>
                <a:ea typeface="宋体" panose="02010600030101010101" pitchFamily="2" charset="-122"/>
                <a:cs typeface="Times New Roman" panose="02020603050405020304" pitchFamily="18" charset="0"/>
              </a:rPr>
              <a:t>：在指令中给出间址单元地址码（即操作数地址的存放单元地址），按照该地址访问主存中该间址单元，从中读取操作数地址，接着按操作数地址再次访问主存，从该单元中读取或向该单元写入操作数。</a:t>
            </a:r>
            <a:endParaRPr lang="zh-CN" altLang="en-US" sz="2000" dirty="0"/>
          </a:p>
        </p:txBody>
      </p:sp>
      <p:sp>
        <p:nvSpPr>
          <p:cNvPr id="3" name="Rectangle 1">
            <a:extLst>
              <a:ext uri="{FF2B5EF4-FFF2-40B4-BE49-F238E27FC236}">
                <a16:creationId xmlns:a16="http://schemas.microsoft.com/office/drawing/2014/main" id="{B82F539B-63F0-4D4C-9ADC-D775593EB93D}"/>
              </a:ext>
            </a:extLst>
          </p:cNvPr>
          <p:cNvSpPr>
            <a:spLocks noChangeArrowheads="1"/>
          </p:cNvSpPr>
          <p:nvPr/>
        </p:nvSpPr>
        <p:spPr bwMode="auto">
          <a:xfrm>
            <a:off x="244929" y="0"/>
            <a:ext cx="58416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简要解释下列名词术语 </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5940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29DB35-A6BA-4FEE-96F8-FE5FF4944D1F}"/>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12</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 COM  (R</a:t>
            </a:r>
            <a:r>
              <a:rPr lang="en-US" altLang="zh-CN" sz="4000" kern="100" baseline="-25000" dirty="0">
                <a:effectLst/>
              </a:rPr>
              <a:t>1</a:t>
            </a:r>
            <a:r>
              <a:rPr lang="en-US" altLang="zh-CN" sz="4000" kern="100" dirty="0">
                <a:effectLst/>
              </a:rPr>
              <a:t>)</a:t>
            </a:r>
            <a:r>
              <a:rPr lang="en-US" altLang="zh-CN" sz="4000" kern="100" baseline="30000" dirty="0">
                <a:effectLst/>
              </a:rPr>
              <a:t>+</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FF7D892D-FEE3-4148-AD67-4D3DC8EE914B}"/>
              </a:ext>
            </a:extLst>
          </p:cNvPr>
          <p:cNvPicPr>
            <a:picLocks noChangeAspect="1"/>
          </p:cNvPicPr>
          <p:nvPr/>
        </p:nvPicPr>
        <p:blipFill rotWithShape="1">
          <a:blip r:embed="rId2"/>
          <a:srcRect r="11198"/>
          <a:stretch/>
        </p:blipFill>
        <p:spPr>
          <a:xfrm>
            <a:off x="97556" y="845687"/>
            <a:ext cx="11996887" cy="1946300"/>
          </a:xfrm>
          <a:prstGeom prst="rect">
            <a:avLst/>
          </a:prstGeom>
        </p:spPr>
      </p:pic>
      <p:pic>
        <p:nvPicPr>
          <p:cNvPr id="5" name="图片 4">
            <a:extLst>
              <a:ext uri="{FF2B5EF4-FFF2-40B4-BE49-F238E27FC236}">
                <a16:creationId xmlns:a16="http://schemas.microsoft.com/office/drawing/2014/main" id="{0CBA98C5-A20F-4660-BFAE-79B6052E7CDB}"/>
              </a:ext>
            </a:extLst>
          </p:cNvPr>
          <p:cNvPicPr>
            <a:picLocks noChangeAspect="1"/>
          </p:cNvPicPr>
          <p:nvPr/>
        </p:nvPicPr>
        <p:blipFill>
          <a:blip r:embed="rId3"/>
          <a:stretch>
            <a:fillRect/>
          </a:stretch>
        </p:blipFill>
        <p:spPr>
          <a:xfrm>
            <a:off x="195114" y="2929789"/>
            <a:ext cx="11996886" cy="3325750"/>
          </a:xfrm>
          <a:prstGeom prst="rect">
            <a:avLst/>
          </a:prstGeom>
        </p:spPr>
      </p:pic>
    </p:spTree>
    <p:extLst>
      <p:ext uri="{BB962C8B-B14F-4D97-AF65-F5344CB8AC3E}">
        <p14:creationId xmlns:p14="http://schemas.microsoft.com/office/powerpoint/2010/main" val="2526064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30AAA9-C6D6-434B-A008-EF3B25E31040}"/>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13</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dirty="0">
                <a:latin typeface="Calibri" panose="020F0502020204030204" pitchFamily="34" charset="0"/>
                <a:ea typeface="宋体" panose="02010600030101010101" pitchFamily="2" charset="-122"/>
                <a:cs typeface="Times New Roman" panose="02020603050405020304" pitchFamily="18" charset="0"/>
              </a:rPr>
              <a:t>NEG  -(R</a:t>
            </a:r>
            <a:r>
              <a:rPr lang="en-US" altLang="zh-CN" sz="4000" baseline="-25000" dirty="0">
                <a:latin typeface="Calibri" panose="020F0502020204030204" pitchFamily="34" charset="0"/>
                <a:ea typeface="宋体" panose="02010600030101010101" pitchFamily="2" charset="-122"/>
                <a:cs typeface="Times New Roman" panose="02020603050405020304" pitchFamily="18" charset="0"/>
              </a:rPr>
              <a:t>2</a:t>
            </a:r>
            <a:r>
              <a:rPr lang="en-US" altLang="zh-CN" sz="4000" dirty="0">
                <a:latin typeface="Calibri" panose="020F0502020204030204" pitchFamily="34" charset="0"/>
                <a:ea typeface="宋体" panose="02010600030101010101" pitchFamily="2" charset="-122"/>
                <a:cs typeface="Times New Roman" panose="02020603050405020304" pitchFamily="18" charset="0"/>
              </a:rPr>
              <a:t>)</a:t>
            </a:r>
            <a:endParaRPr lang="zh-CN" altLang="en-US" sz="4000" dirty="0"/>
          </a:p>
        </p:txBody>
      </p:sp>
      <p:pic>
        <p:nvPicPr>
          <p:cNvPr id="7" name="图片 6">
            <a:extLst>
              <a:ext uri="{FF2B5EF4-FFF2-40B4-BE49-F238E27FC236}">
                <a16:creationId xmlns:a16="http://schemas.microsoft.com/office/drawing/2014/main" id="{EB6C541C-1DA3-45A0-BAAD-D18AC2DA04FE}"/>
              </a:ext>
            </a:extLst>
          </p:cNvPr>
          <p:cNvPicPr>
            <a:picLocks noChangeAspect="1"/>
          </p:cNvPicPr>
          <p:nvPr/>
        </p:nvPicPr>
        <p:blipFill>
          <a:blip r:embed="rId2"/>
          <a:stretch>
            <a:fillRect/>
          </a:stretch>
        </p:blipFill>
        <p:spPr>
          <a:xfrm>
            <a:off x="159133" y="1219075"/>
            <a:ext cx="11873733" cy="4610225"/>
          </a:xfrm>
          <a:prstGeom prst="rect">
            <a:avLst/>
          </a:prstGeom>
        </p:spPr>
      </p:pic>
    </p:spTree>
    <p:extLst>
      <p:ext uri="{BB962C8B-B14F-4D97-AF65-F5344CB8AC3E}">
        <p14:creationId xmlns:p14="http://schemas.microsoft.com/office/powerpoint/2010/main" val="4152398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544F23-B654-4F65-BF37-A51B194AE40E}"/>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14</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SL  R</a:t>
            </a:r>
            <a:r>
              <a:rPr lang="en-US" altLang="zh-CN" sz="4000" kern="100" baseline="-25000" dirty="0">
                <a:effectLst/>
              </a:rPr>
              <a:t>0</a:t>
            </a:r>
            <a:endParaRPr lang="zh-CN" altLang="en-US" sz="4000" dirty="0"/>
          </a:p>
        </p:txBody>
      </p:sp>
      <p:pic>
        <p:nvPicPr>
          <p:cNvPr id="3" name="图片 2">
            <a:extLst>
              <a:ext uri="{FF2B5EF4-FFF2-40B4-BE49-F238E27FC236}">
                <a16:creationId xmlns:a16="http://schemas.microsoft.com/office/drawing/2014/main" id="{01A5EFAA-9153-4BCC-A496-923E3C1DECDA}"/>
              </a:ext>
            </a:extLst>
          </p:cNvPr>
          <p:cNvPicPr>
            <a:picLocks noChangeAspect="1"/>
          </p:cNvPicPr>
          <p:nvPr/>
        </p:nvPicPr>
        <p:blipFill>
          <a:blip r:embed="rId2"/>
          <a:stretch>
            <a:fillRect/>
          </a:stretch>
        </p:blipFill>
        <p:spPr>
          <a:xfrm>
            <a:off x="-1" y="965162"/>
            <a:ext cx="12210355" cy="3390938"/>
          </a:xfrm>
          <a:prstGeom prst="rect">
            <a:avLst/>
          </a:prstGeom>
        </p:spPr>
      </p:pic>
    </p:spTree>
    <p:extLst>
      <p:ext uri="{BB962C8B-B14F-4D97-AF65-F5344CB8AC3E}">
        <p14:creationId xmlns:p14="http://schemas.microsoft.com/office/powerpoint/2010/main" val="181496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15527A-4B50-4EF9-A1F5-60E965388C3A}"/>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15</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SL  R</a:t>
            </a:r>
            <a:r>
              <a:rPr lang="en-US" altLang="zh-CN" sz="4000" kern="100" baseline="-25000" dirty="0">
                <a:effectLst/>
              </a:rPr>
              <a:t>0</a:t>
            </a:r>
            <a:endParaRPr lang="zh-CN" altLang="en-US" sz="4000" dirty="0"/>
          </a:p>
        </p:txBody>
      </p:sp>
      <p:pic>
        <p:nvPicPr>
          <p:cNvPr id="3" name="图片 2">
            <a:extLst>
              <a:ext uri="{FF2B5EF4-FFF2-40B4-BE49-F238E27FC236}">
                <a16:creationId xmlns:a16="http://schemas.microsoft.com/office/drawing/2014/main" id="{0240E9C2-79B9-4972-B7DB-5A7610442804}"/>
              </a:ext>
            </a:extLst>
          </p:cNvPr>
          <p:cNvPicPr>
            <a:picLocks noChangeAspect="1"/>
          </p:cNvPicPr>
          <p:nvPr/>
        </p:nvPicPr>
        <p:blipFill>
          <a:blip r:embed="rId2"/>
          <a:stretch>
            <a:fillRect/>
          </a:stretch>
        </p:blipFill>
        <p:spPr>
          <a:xfrm>
            <a:off x="0" y="1273138"/>
            <a:ext cx="12206723" cy="3375062"/>
          </a:xfrm>
          <a:prstGeom prst="rect">
            <a:avLst/>
          </a:prstGeom>
        </p:spPr>
      </p:pic>
    </p:spTree>
    <p:extLst>
      <p:ext uri="{BB962C8B-B14F-4D97-AF65-F5344CB8AC3E}">
        <p14:creationId xmlns:p14="http://schemas.microsoft.com/office/powerpoint/2010/main" val="1566715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5FDCFC-3836-4C9B-AEA6-BFC2C07DD778}"/>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16</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JMP  SKP</a:t>
            </a:r>
            <a:endParaRPr lang="zh-CN" altLang="en-US" sz="4000" dirty="0"/>
          </a:p>
        </p:txBody>
      </p:sp>
      <p:pic>
        <p:nvPicPr>
          <p:cNvPr id="9" name="图片 8">
            <a:extLst>
              <a:ext uri="{FF2B5EF4-FFF2-40B4-BE49-F238E27FC236}">
                <a16:creationId xmlns:a16="http://schemas.microsoft.com/office/drawing/2014/main" id="{FE0A8E60-8B06-49D1-AFB4-BDE400721048}"/>
              </a:ext>
            </a:extLst>
          </p:cNvPr>
          <p:cNvPicPr>
            <a:picLocks noChangeAspect="1"/>
          </p:cNvPicPr>
          <p:nvPr/>
        </p:nvPicPr>
        <p:blipFill>
          <a:blip r:embed="rId2"/>
          <a:stretch>
            <a:fillRect/>
          </a:stretch>
        </p:blipFill>
        <p:spPr>
          <a:xfrm>
            <a:off x="0" y="1136612"/>
            <a:ext cx="12198340" cy="2813087"/>
          </a:xfrm>
          <a:prstGeom prst="rect">
            <a:avLst/>
          </a:prstGeom>
        </p:spPr>
      </p:pic>
    </p:spTree>
    <p:extLst>
      <p:ext uri="{BB962C8B-B14F-4D97-AF65-F5344CB8AC3E}">
        <p14:creationId xmlns:p14="http://schemas.microsoft.com/office/powerpoint/2010/main" val="238043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12B33E-7477-4E87-BBBF-F31E11A11BC1}"/>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17</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JMP  R</a:t>
            </a:r>
            <a:r>
              <a:rPr lang="en-US" altLang="zh-CN" sz="4000" kern="100" baseline="-25000" dirty="0">
                <a:effectLst/>
              </a:rPr>
              <a:t>0</a:t>
            </a:r>
            <a:endParaRPr lang="zh-CN" altLang="en-US" sz="4000" dirty="0"/>
          </a:p>
        </p:txBody>
      </p:sp>
      <p:pic>
        <p:nvPicPr>
          <p:cNvPr id="3" name="图片 2">
            <a:extLst>
              <a:ext uri="{FF2B5EF4-FFF2-40B4-BE49-F238E27FC236}">
                <a16:creationId xmlns:a16="http://schemas.microsoft.com/office/drawing/2014/main" id="{DAA8BD62-B51C-41FB-A2FD-7502481D8CD7}"/>
              </a:ext>
            </a:extLst>
          </p:cNvPr>
          <p:cNvPicPr>
            <a:picLocks noChangeAspect="1"/>
          </p:cNvPicPr>
          <p:nvPr/>
        </p:nvPicPr>
        <p:blipFill>
          <a:blip r:embed="rId2"/>
          <a:stretch>
            <a:fillRect/>
          </a:stretch>
        </p:blipFill>
        <p:spPr>
          <a:xfrm>
            <a:off x="203037" y="707886"/>
            <a:ext cx="11983262" cy="1768614"/>
          </a:xfrm>
          <a:prstGeom prst="rect">
            <a:avLst/>
          </a:prstGeom>
        </p:spPr>
      </p:pic>
      <p:pic>
        <p:nvPicPr>
          <p:cNvPr id="4" name="图片 3">
            <a:extLst>
              <a:ext uri="{FF2B5EF4-FFF2-40B4-BE49-F238E27FC236}">
                <a16:creationId xmlns:a16="http://schemas.microsoft.com/office/drawing/2014/main" id="{90689CC8-710D-40B6-9634-98F80797B392}"/>
              </a:ext>
            </a:extLst>
          </p:cNvPr>
          <p:cNvPicPr>
            <a:picLocks noChangeAspect="1"/>
          </p:cNvPicPr>
          <p:nvPr/>
        </p:nvPicPr>
        <p:blipFill>
          <a:blip r:embed="rId3"/>
          <a:stretch>
            <a:fillRect/>
          </a:stretch>
        </p:blipFill>
        <p:spPr>
          <a:xfrm>
            <a:off x="203037" y="2946375"/>
            <a:ext cx="11875488" cy="914425"/>
          </a:xfrm>
          <a:prstGeom prst="rect">
            <a:avLst/>
          </a:prstGeom>
        </p:spPr>
      </p:pic>
    </p:spTree>
    <p:extLst>
      <p:ext uri="{BB962C8B-B14F-4D97-AF65-F5344CB8AC3E}">
        <p14:creationId xmlns:p14="http://schemas.microsoft.com/office/powerpoint/2010/main" val="753795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6427F-5AE6-422B-A0D9-E7763D5DBFC1}"/>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18</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kern="100" dirty="0">
                <a:effectLst/>
              </a:rPr>
              <a:t>JMP  X(PC)</a:t>
            </a:r>
            <a:endParaRPr lang="zh-CN" altLang="en-US" sz="4000" dirty="0"/>
          </a:p>
        </p:txBody>
      </p:sp>
      <p:pic>
        <p:nvPicPr>
          <p:cNvPr id="3" name="图片 2">
            <a:extLst>
              <a:ext uri="{FF2B5EF4-FFF2-40B4-BE49-F238E27FC236}">
                <a16:creationId xmlns:a16="http://schemas.microsoft.com/office/drawing/2014/main" id="{38051539-FEC1-4BC8-9B28-3CF927B89C81}"/>
              </a:ext>
            </a:extLst>
          </p:cNvPr>
          <p:cNvPicPr>
            <a:picLocks noChangeAspect="1"/>
          </p:cNvPicPr>
          <p:nvPr/>
        </p:nvPicPr>
        <p:blipFill>
          <a:blip r:embed="rId2"/>
          <a:stretch>
            <a:fillRect/>
          </a:stretch>
        </p:blipFill>
        <p:spPr>
          <a:xfrm>
            <a:off x="0" y="1022226"/>
            <a:ext cx="12133428" cy="4438774"/>
          </a:xfrm>
          <a:prstGeom prst="rect">
            <a:avLst/>
          </a:prstGeom>
        </p:spPr>
      </p:pic>
    </p:spTree>
    <p:extLst>
      <p:ext uri="{BB962C8B-B14F-4D97-AF65-F5344CB8AC3E}">
        <p14:creationId xmlns:p14="http://schemas.microsoft.com/office/powerpoint/2010/main" val="8681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5C7F0A-14BE-4B9C-97FF-DAB4EB88B533}"/>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19</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dirty="0">
                <a:latin typeface="Calibri" panose="020F0502020204030204" pitchFamily="34" charset="0"/>
                <a:ea typeface="宋体" panose="02010600030101010101" pitchFamily="2" charset="-122"/>
                <a:cs typeface="Times New Roman" panose="02020603050405020304" pitchFamily="18" charset="0"/>
              </a:rPr>
              <a:t>RST  (SP)</a:t>
            </a:r>
            <a:r>
              <a:rPr lang="en-US" altLang="zh-CN" sz="4000" baseline="-25000" dirty="0">
                <a:latin typeface="Calibri" panose="020F0502020204030204" pitchFamily="34" charset="0"/>
                <a:ea typeface="宋体" panose="02010600030101010101" pitchFamily="2" charset="-122"/>
                <a:cs typeface="Times New Roman" panose="02020603050405020304" pitchFamily="18" charset="0"/>
              </a:rPr>
              <a:t>+</a:t>
            </a:r>
            <a:endParaRPr lang="zh-CN" altLang="en-US" sz="4000" dirty="0"/>
          </a:p>
        </p:txBody>
      </p:sp>
      <p:pic>
        <p:nvPicPr>
          <p:cNvPr id="7" name="图片 6">
            <a:extLst>
              <a:ext uri="{FF2B5EF4-FFF2-40B4-BE49-F238E27FC236}">
                <a16:creationId xmlns:a16="http://schemas.microsoft.com/office/drawing/2014/main" id="{0C7436B7-9F87-44C7-B02D-2703822B860C}"/>
              </a:ext>
            </a:extLst>
          </p:cNvPr>
          <p:cNvPicPr>
            <a:picLocks noChangeAspect="1"/>
          </p:cNvPicPr>
          <p:nvPr/>
        </p:nvPicPr>
        <p:blipFill>
          <a:blip r:embed="rId2"/>
          <a:stretch>
            <a:fillRect/>
          </a:stretch>
        </p:blipFill>
        <p:spPr>
          <a:xfrm>
            <a:off x="0" y="1584275"/>
            <a:ext cx="12125913" cy="3689450"/>
          </a:xfrm>
          <a:prstGeom prst="rect">
            <a:avLst/>
          </a:prstGeom>
        </p:spPr>
      </p:pic>
    </p:spTree>
    <p:extLst>
      <p:ext uri="{BB962C8B-B14F-4D97-AF65-F5344CB8AC3E}">
        <p14:creationId xmlns:p14="http://schemas.microsoft.com/office/powerpoint/2010/main" val="3884972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FB817-7650-4723-9C61-5B84F340F27A}"/>
              </a:ext>
            </a:extLst>
          </p:cNvPr>
          <p:cNvSpPr>
            <a:spLocks noChangeArrowheads="1"/>
          </p:cNvSpPr>
          <p:nvPr/>
        </p:nvSpPr>
        <p:spPr bwMode="auto">
          <a:xfrm>
            <a:off x="0" y="0"/>
            <a:ext cx="4942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 </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4000" dirty="0">
                <a:latin typeface="Calibri" panose="020F0502020204030204" pitchFamily="34" charset="0"/>
                <a:ea typeface="宋体" panose="02010600030101010101" pitchFamily="2" charset="-122"/>
                <a:cs typeface="Times New Roman" panose="02020603050405020304" pitchFamily="18" charset="0"/>
              </a:rPr>
              <a:t>JSR  (R</a:t>
            </a:r>
            <a:r>
              <a:rPr lang="en-US" altLang="zh-CN" sz="4000" baseline="-25000" dirty="0">
                <a:latin typeface="Calibri" panose="020F0502020204030204" pitchFamily="34" charset="0"/>
                <a:ea typeface="宋体" panose="02010600030101010101" pitchFamily="2" charset="-122"/>
                <a:cs typeface="Times New Roman" panose="02020603050405020304" pitchFamily="18" charset="0"/>
              </a:rPr>
              <a:t>1</a:t>
            </a:r>
            <a:r>
              <a:rPr lang="en-US" altLang="zh-CN" sz="4000" dirty="0">
                <a:latin typeface="Calibri" panose="020F0502020204030204" pitchFamily="34" charset="0"/>
                <a:ea typeface="宋体" panose="02010600030101010101" pitchFamily="2" charset="-122"/>
                <a:cs typeface="Times New Roman" panose="02020603050405020304" pitchFamily="18" charset="0"/>
              </a:rPr>
              <a:t>)</a:t>
            </a:r>
            <a:endParaRPr lang="zh-CN" altLang="en-US" sz="4000" dirty="0"/>
          </a:p>
        </p:txBody>
      </p:sp>
      <p:pic>
        <p:nvPicPr>
          <p:cNvPr id="7" name="图片 6">
            <a:extLst>
              <a:ext uri="{FF2B5EF4-FFF2-40B4-BE49-F238E27FC236}">
                <a16:creationId xmlns:a16="http://schemas.microsoft.com/office/drawing/2014/main" id="{0B19E9F7-F38C-45C5-874B-03403D17AAAB}"/>
              </a:ext>
            </a:extLst>
          </p:cNvPr>
          <p:cNvPicPr>
            <a:picLocks noChangeAspect="1"/>
          </p:cNvPicPr>
          <p:nvPr/>
        </p:nvPicPr>
        <p:blipFill rotWithShape="1">
          <a:blip r:embed="rId2"/>
          <a:srcRect b="29921"/>
          <a:stretch/>
        </p:blipFill>
        <p:spPr>
          <a:xfrm>
            <a:off x="-1" y="707886"/>
            <a:ext cx="12022115" cy="6150114"/>
          </a:xfrm>
          <a:prstGeom prst="rect">
            <a:avLst/>
          </a:prstGeom>
        </p:spPr>
      </p:pic>
    </p:spTree>
    <p:extLst>
      <p:ext uri="{BB962C8B-B14F-4D97-AF65-F5344CB8AC3E}">
        <p14:creationId xmlns:p14="http://schemas.microsoft.com/office/powerpoint/2010/main" val="3783219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8C28C93-0082-4696-A81B-A24D5787C2B1}"/>
              </a:ext>
            </a:extLst>
          </p:cNvPr>
          <p:cNvSpPr/>
          <p:nvPr/>
        </p:nvSpPr>
        <p:spPr>
          <a:xfrm>
            <a:off x="1364576" y="2850634"/>
            <a:ext cx="9462847"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11.</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拟出中断周期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IT</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中各拍的操作时间表。</a:t>
            </a:r>
          </a:p>
        </p:txBody>
      </p:sp>
    </p:spTree>
    <p:extLst>
      <p:ext uri="{BB962C8B-B14F-4D97-AF65-F5344CB8AC3E}">
        <p14:creationId xmlns:p14="http://schemas.microsoft.com/office/powerpoint/2010/main" val="357336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AE5EAB-7CE1-4B5F-8F32-C2A9564B4968}"/>
              </a:ext>
            </a:extLst>
          </p:cNvPr>
          <p:cNvSpPr>
            <a:spLocks noChangeArrowheads="1"/>
          </p:cNvSpPr>
          <p:nvPr/>
        </p:nvSpPr>
        <p:spPr bwMode="auto">
          <a:xfrm>
            <a:off x="244929" y="0"/>
            <a:ext cx="58416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简要解释下列名词术语 </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44ADEDC2-3ECC-4F3D-9A23-5D45F24AC34A}"/>
              </a:ext>
            </a:extLst>
          </p:cNvPr>
          <p:cNvSpPr/>
          <p:nvPr/>
        </p:nvSpPr>
        <p:spPr>
          <a:xfrm>
            <a:off x="0" y="1234450"/>
            <a:ext cx="12090400" cy="5324535"/>
          </a:xfrm>
          <a:prstGeom prst="rect">
            <a:avLst/>
          </a:prstGeom>
        </p:spPr>
        <p:txBody>
          <a:bodyPr wrap="square">
            <a:spAutoFit/>
          </a:bodyPr>
          <a:lstStyle/>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(21)</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寄存器间址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：由指令给出寄存器号，在该寄存器号所指定的寄存器中存放着操作数地址，按此地址访问主存，读取或写入操作数。</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(22)</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间址单元</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：在间接寻址方式中，存放操作数地址的主存编址单元称为间址单元。</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(23)</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变址寻址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在指令中的地址部分给出一个形式地址，并且指定一个寄存器作为变址寄存器，将变址寄存器的内容（称为变址量）与形式地址相加，得到操作数地址（称为有效地址）；按有效地址访问主存，从相应的主存单元中读得操作数或向该单元写入数据。</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(24)</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基址寻址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在指令中给出一个形式地址（作为位移量），并且指定一个寄存器作为基址寄存器（该基址寄存器内容作为基准地址）；将基址寄存器内容和形式地址相加，其和作为操作数有效地址；按有效地址访问主存，从该单元读取操作数或向该单元写入数据。</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(25)</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相对寻址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：指用程序计数器</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PC</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的内容作为基准地址，指令中给出的形式地址作为位移量的基址寻址方式。</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(26)</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页面寻址</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：将程序计数器</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PC</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的高位段作为操作数有效地址的高位段，指令中给出的形式地址作为操作数有效地址的低位段，将这两部分拼接构成操作数有效地址，这种寻址方式称为页面寻址方式。</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(27)*</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堆栈</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：堆栈都是一种数据项按序排列的数据结构，只能在一端</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称为栈顶</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(top))</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对数据项进行插入和删除</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(28)</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栈顶堆栈指针</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：为了指示栈顶的位置，在</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中设置一个具有加、减计数功能的寄存器位为堆栈指针，指示栈顶单元地址。</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(29)CISC</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：是指具有复杂指令集合的计算机，即</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Complex Instruction Set Computer</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(30)RISC</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：是指采用精简指令系统的计算机，即</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Reduced Instruction Set Computer</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8043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F87625-77CF-4428-AB28-3A52D7AC7715}"/>
              </a:ext>
            </a:extLst>
          </p:cNvPr>
          <p:cNvSpPr/>
          <p:nvPr/>
        </p:nvSpPr>
        <p:spPr>
          <a:xfrm>
            <a:off x="0" y="0"/>
            <a:ext cx="9462847"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11.</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拟出中断周期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IT</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中各拍的操作时间表。</a:t>
            </a:r>
          </a:p>
        </p:txBody>
      </p:sp>
      <p:pic>
        <p:nvPicPr>
          <p:cNvPr id="4" name="图片 3">
            <a:extLst>
              <a:ext uri="{FF2B5EF4-FFF2-40B4-BE49-F238E27FC236}">
                <a16:creationId xmlns:a16="http://schemas.microsoft.com/office/drawing/2014/main" id="{4EC923B2-0B03-4BFB-9C60-76A879C76425}"/>
              </a:ext>
            </a:extLst>
          </p:cNvPr>
          <p:cNvPicPr>
            <a:picLocks noChangeAspect="1"/>
          </p:cNvPicPr>
          <p:nvPr/>
        </p:nvPicPr>
        <p:blipFill>
          <a:blip r:embed="rId2"/>
          <a:stretch>
            <a:fillRect/>
          </a:stretch>
        </p:blipFill>
        <p:spPr>
          <a:xfrm>
            <a:off x="933280" y="707886"/>
            <a:ext cx="9897392" cy="6150114"/>
          </a:xfrm>
          <a:prstGeom prst="rect">
            <a:avLst/>
          </a:prstGeom>
        </p:spPr>
      </p:pic>
    </p:spTree>
    <p:extLst>
      <p:ext uri="{BB962C8B-B14F-4D97-AF65-F5344CB8AC3E}">
        <p14:creationId xmlns:p14="http://schemas.microsoft.com/office/powerpoint/2010/main" val="874542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0E86C94-CE62-4D26-8EA7-4401E7596939}"/>
              </a:ext>
            </a:extLst>
          </p:cNvPr>
          <p:cNvSpPr/>
          <p:nvPr/>
        </p:nvSpPr>
        <p:spPr>
          <a:xfrm>
            <a:off x="365905" y="3075057"/>
            <a:ext cx="11460189"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编写取目的地址微子程序（从</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60H</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单元开始）。</a:t>
            </a:r>
          </a:p>
        </p:txBody>
      </p:sp>
    </p:spTree>
    <p:extLst>
      <p:ext uri="{BB962C8B-B14F-4D97-AF65-F5344CB8AC3E}">
        <p14:creationId xmlns:p14="http://schemas.microsoft.com/office/powerpoint/2010/main" val="1642370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AAD045-121F-4C9E-A39E-807A99035DF1}"/>
              </a:ext>
            </a:extLst>
          </p:cNvPr>
          <p:cNvSpPr/>
          <p:nvPr/>
        </p:nvSpPr>
        <p:spPr>
          <a:xfrm>
            <a:off x="0" y="0"/>
            <a:ext cx="11460189"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编写取目的地址微子程序（从</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60H</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单元开始）。</a:t>
            </a:r>
          </a:p>
        </p:txBody>
      </p:sp>
      <p:pic>
        <p:nvPicPr>
          <p:cNvPr id="3" name="图片 2">
            <a:extLst>
              <a:ext uri="{FF2B5EF4-FFF2-40B4-BE49-F238E27FC236}">
                <a16:creationId xmlns:a16="http://schemas.microsoft.com/office/drawing/2014/main" id="{6AD82311-9458-402A-A26C-717A4797A40B}"/>
              </a:ext>
            </a:extLst>
          </p:cNvPr>
          <p:cNvPicPr>
            <a:picLocks noChangeAspect="1"/>
          </p:cNvPicPr>
          <p:nvPr/>
        </p:nvPicPr>
        <p:blipFill>
          <a:blip r:embed="rId2"/>
          <a:stretch>
            <a:fillRect/>
          </a:stretch>
        </p:blipFill>
        <p:spPr>
          <a:xfrm>
            <a:off x="731811" y="707886"/>
            <a:ext cx="10533089" cy="6091180"/>
          </a:xfrm>
          <a:prstGeom prst="rect">
            <a:avLst/>
          </a:prstGeom>
        </p:spPr>
      </p:pic>
    </p:spTree>
    <p:extLst>
      <p:ext uri="{BB962C8B-B14F-4D97-AF65-F5344CB8AC3E}">
        <p14:creationId xmlns:p14="http://schemas.microsoft.com/office/powerpoint/2010/main" val="2621152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1D3364E-5F43-4629-AE12-039BA0EF36BB}"/>
              </a:ext>
            </a:extLst>
          </p:cNvPr>
          <p:cNvSpPr>
            <a:spLocks noChangeArrowheads="1"/>
          </p:cNvSpPr>
          <p:nvPr/>
        </p:nvSpPr>
        <p:spPr bwMode="auto">
          <a:xfrm>
            <a:off x="88901" y="53587"/>
            <a:ext cx="114173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根据表</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3-10</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微程序，以微地址序列形式（如</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00-01-02-0C...</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），拟出下述指令的读出与执行过程</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4000" b="0" i="0" u="none" strike="noStrike" cap="none" normalizeH="0" baseline="0" dirty="0">
              <a:ln>
                <a:noFill/>
              </a:ln>
              <a:solidFill>
                <a:schemeClr val="tx1"/>
              </a:solidFill>
              <a:effectLst/>
            </a:endParaRPr>
          </a:p>
        </p:txBody>
      </p:sp>
      <p:pic>
        <p:nvPicPr>
          <p:cNvPr id="9220" name="图片 124">
            <a:extLst>
              <a:ext uri="{FF2B5EF4-FFF2-40B4-BE49-F238E27FC236}">
                <a16:creationId xmlns:a16="http://schemas.microsoft.com/office/drawing/2014/main" id="{A24A0401-95C4-40AB-A330-DFA385083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844" y="1224626"/>
            <a:ext cx="8632312" cy="39823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06DF56F3-1057-485C-A62A-C0A715674F4D}"/>
              </a:ext>
            </a:extLst>
          </p:cNvPr>
          <p:cNvSpPr>
            <a:spLocks noChangeArrowheads="1"/>
          </p:cNvSpPr>
          <p:nvPr/>
        </p:nvSpPr>
        <p:spPr bwMode="auto">
          <a:xfrm>
            <a:off x="0" y="5110800"/>
            <a:ext cx="119507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(1)MOV  (R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(2)MOV  (R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,X(R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(3)ADD  X(R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kumimoji="0" lang="en-US" altLang="zh-CN"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(4)SUB  (R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(5) NEG  -(R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(6) JMP  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(7) JSR  (R</a:t>
            </a:r>
            <a:r>
              <a:rPr kumimoji="0" lang="en-US" altLang="zh-CN" sz="36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0" lang="en-US" altLang="zh-CN" sz="3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0" lang="en-US" altLang="zh-CN" sz="3600" b="0" i="0" u="none" strike="noStrike" cap="none" normalizeH="0" baseline="0" dirty="0">
                <a:ln>
                  <a:noFill/>
                </a:ln>
                <a:solidFill>
                  <a:schemeClr val="tx1"/>
                </a:solidFill>
                <a:effectLst/>
              </a:rPr>
              <a:t> </a:t>
            </a:r>
            <a:endParaRPr kumimoji="0" lang="en-US"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534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4F1D8-8FF1-4CB7-90FE-D0E8E1C62684}"/>
              </a:ext>
            </a:extLst>
          </p:cNvPr>
          <p:cNvPicPr>
            <a:picLocks noChangeAspect="1"/>
          </p:cNvPicPr>
          <p:nvPr/>
        </p:nvPicPr>
        <p:blipFill rotWithShape="1">
          <a:blip r:embed="rId2"/>
          <a:srcRect l="4372"/>
          <a:stretch/>
        </p:blipFill>
        <p:spPr>
          <a:xfrm>
            <a:off x="0" y="1139015"/>
            <a:ext cx="12170901" cy="4579970"/>
          </a:xfrm>
          <a:prstGeom prst="rect">
            <a:avLst/>
          </a:prstGeom>
        </p:spPr>
      </p:pic>
      <p:sp>
        <p:nvSpPr>
          <p:cNvPr id="3" name="矩形 2">
            <a:extLst>
              <a:ext uri="{FF2B5EF4-FFF2-40B4-BE49-F238E27FC236}">
                <a16:creationId xmlns:a16="http://schemas.microsoft.com/office/drawing/2014/main" id="{C39FEAF0-1DDA-4C75-8E00-17D216E55BB3}"/>
              </a:ext>
            </a:extLst>
          </p:cNvPr>
          <p:cNvSpPr/>
          <p:nvPr/>
        </p:nvSpPr>
        <p:spPr>
          <a:xfrm>
            <a:off x="136869" y="0"/>
            <a:ext cx="9079473" cy="707886"/>
          </a:xfrm>
          <a:prstGeom prst="rect">
            <a:avLst/>
          </a:prstGeom>
        </p:spPr>
        <p:txBody>
          <a:bodyPr wrap="none">
            <a:spAutoFit/>
          </a:bodyPr>
          <a:lstStyle/>
          <a:p>
            <a:r>
              <a:rPr lang="en-US" altLang="zh-CN" sz="4000" b="1" dirty="0">
                <a:latin typeface="Calibri" panose="020F0502020204030204" pitchFamily="34" charset="0"/>
                <a:ea typeface="宋体" panose="02010600030101010101" pitchFamily="2" charset="-122"/>
                <a:cs typeface="Times New Roman" panose="02020603050405020304" pitchFamily="18" charset="0"/>
              </a:rPr>
              <a:t>13 (1)MOV  (R</a:t>
            </a:r>
            <a:r>
              <a:rPr lang="en-US" altLang="zh-CN" sz="4000" b="1" baseline="-30000" dirty="0">
                <a:latin typeface="Calibri" panose="020F0502020204030204" pitchFamily="34" charset="0"/>
                <a:ea typeface="宋体" panose="02010600030101010101" pitchFamily="2" charset="-122"/>
                <a:cs typeface="Times New Roman" panose="02020603050405020304" pitchFamily="18" charset="0"/>
              </a:rPr>
              <a:t>0</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),(SP)</a:t>
            </a:r>
            <a:r>
              <a:rPr lang="en-US" altLang="zh-CN" sz="4000" b="1" baseline="30000" dirty="0">
                <a:latin typeface="Calibri" panose="020F0502020204030204" pitchFamily="34" charset="0"/>
                <a:ea typeface="宋体" panose="02010600030101010101" pitchFamily="2" charset="-122"/>
                <a:cs typeface="Times New Roman" panose="02020603050405020304" pitchFamily="18" charset="0"/>
              </a:rPr>
              <a:t>+ </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  (2)MOV  (R</a:t>
            </a:r>
            <a:r>
              <a:rPr lang="en-US" altLang="zh-CN" sz="4000" b="1" baseline="-30000" dirty="0">
                <a:latin typeface="Calibri" panose="020F0502020204030204" pitchFamily="34" charset="0"/>
                <a:ea typeface="宋体" panose="02010600030101010101" pitchFamily="2" charset="-122"/>
                <a:cs typeface="Times New Roman" panose="02020603050405020304" pitchFamily="18" charset="0"/>
              </a:rPr>
              <a:t>1</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baseline="30000"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,X(R</a:t>
            </a:r>
            <a:r>
              <a:rPr lang="en-US" altLang="zh-CN" sz="4000" b="1" baseline="-30000" dirty="0">
                <a:latin typeface="Calibri" panose="020F0502020204030204" pitchFamily="34" charset="0"/>
                <a:ea typeface="宋体" panose="02010600030101010101" pitchFamily="2" charset="-122"/>
                <a:cs typeface="Times New Roman" panose="02020603050405020304" pitchFamily="18" charset="0"/>
              </a:rPr>
              <a:t>0</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baseline="300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4000" dirty="0"/>
          </a:p>
        </p:txBody>
      </p:sp>
    </p:spTree>
    <p:extLst>
      <p:ext uri="{BB962C8B-B14F-4D97-AF65-F5344CB8AC3E}">
        <p14:creationId xmlns:p14="http://schemas.microsoft.com/office/powerpoint/2010/main" val="1590795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A49BDB-D51D-4058-8DA7-C3F124B41D81}"/>
              </a:ext>
            </a:extLst>
          </p:cNvPr>
          <p:cNvSpPr/>
          <p:nvPr/>
        </p:nvSpPr>
        <p:spPr>
          <a:xfrm>
            <a:off x="136869" y="0"/>
            <a:ext cx="12055131" cy="707886"/>
          </a:xfrm>
          <a:prstGeom prst="rect">
            <a:avLst/>
          </a:prstGeom>
        </p:spPr>
        <p:txBody>
          <a:bodyPr wrap="square">
            <a:spAutoFit/>
          </a:bodyPr>
          <a:lstStyle/>
          <a:p>
            <a:pPr lvl="0" eaLnBrk="0" fontAlgn="base" hangingPunct="0">
              <a:spcBef>
                <a:spcPct val="0"/>
              </a:spcBef>
              <a:spcAft>
                <a:spcPct val="0"/>
              </a:spcAft>
            </a:pPr>
            <a:r>
              <a:rPr lang="en-US" altLang="zh-CN" sz="4000" b="1" dirty="0">
                <a:latin typeface="Calibri" panose="020F0502020204030204" pitchFamily="34" charset="0"/>
                <a:ea typeface="宋体" panose="02010600030101010101" pitchFamily="2" charset="-122"/>
                <a:cs typeface="Times New Roman" panose="02020603050405020304" pitchFamily="18" charset="0"/>
              </a:rPr>
              <a:t>13  </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(3)ADD  X(R</a:t>
            </a:r>
            <a:r>
              <a:rPr kumimoji="0" lang="en-US" altLang="zh-CN" sz="40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a:t>
            </a:r>
            <a:r>
              <a:rPr kumimoji="0" lang="en-US" altLang="zh-CN" sz="40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lang="en-US" altLang="zh-CN" sz="4000" dirty="0"/>
              <a:t>   </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(4)SUB  (R</a:t>
            </a:r>
            <a:r>
              <a:rPr kumimoji="0" lang="en-US" altLang="zh-CN" sz="40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(R</a:t>
            </a:r>
            <a:r>
              <a:rPr kumimoji="0" lang="en-US" altLang="zh-CN" sz="40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lang="zh-CN" altLang="en-US" sz="4000" dirty="0"/>
          </a:p>
        </p:txBody>
      </p:sp>
      <p:pic>
        <p:nvPicPr>
          <p:cNvPr id="3" name="图片 2">
            <a:extLst>
              <a:ext uri="{FF2B5EF4-FFF2-40B4-BE49-F238E27FC236}">
                <a16:creationId xmlns:a16="http://schemas.microsoft.com/office/drawing/2014/main" id="{47643628-7891-4C94-8C56-53F3CECBB9DC}"/>
              </a:ext>
            </a:extLst>
          </p:cNvPr>
          <p:cNvPicPr>
            <a:picLocks noChangeAspect="1"/>
          </p:cNvPicPr>
          <p:nvPr/>
        </p:nvPicPr>
        <p:blipFill>
          <a:blip r:embed="rId2"/>
          <a:stretch>
            <a:fillRect/>
          </a:stretch>
        </p:blipFill>
        <p:spPr>
          <a:xfrm>
            <a:off x="0" y="1174718"/>
            <a:ext cx="12151988" cy="4508563"/>
          </a:xfrm>
          <a:prstGeom prst="rect">
            <a:avLst/>
          </a:prstGeom>
        </p:spPr>
      </p:pic>
    </p:spTree>
    <p:extLst>
      <p:ext uri="{BB962C8B-B14F-4D97-AF65-F5344CB8AC3E}">
        <p14:creationId xmlns:p14="http://schemas.microsoft.com/office/powerpoint/2010/main" val="1226172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A5E19C-16C0-4752-8E65-675CA52EBF7B}"/>
              </a:ext>
            </a:extLst>
          </p:cNvPr>
          <p:cNvSpPr/>
          <p:nvPr/>
        </p:nvSpPr>
        <p:spPr>
          <a:xfrm>
            <a:off x="136869" y="0"/>
            <a:ext cx="12055131" cy="707886"/>
          </a:xfrm>
          <a:prstGeom prst="rect">
            <a:avLst/>
          </a:prstGeom>
        </p:spPr>
        <p:txBody>
          <a:bodyPr wrap="square">
            <a:spAutoFit/>
          </a:bodyPr>
          <a:lstStyle/>
          <a:p>
            <a:pPr eaLnBrk="0" fontAlgn="base" hangingPunct="0">
              <a:spcBef>
                <a:spcPct val="0"/>
              </a:spcBef>
              <a:spcAft>
                <a:spcPct val="0"/>
              </a:spcAft>
            </a:pPr>
            <a:r>
              <a:rPr lang="en-US" altLang="zh-CN" sz="4000" b="1" dirty="0">
                <a:latin typeface="Calibri" panose="020F0502020204030204" pitchFamily="34" charset="0"/>
                <a:ea typeface="宋体" panose="02010600030101010101" pitchFamily="2" charset="-122"/>
                <a:cs typeface="Times New Roman" panose="02020603050405020304" pitchFamily="18" charset="0"/>
              </a:rPr>
              <a:t>13  </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 NEG  -(R</a:t>
            </a:r>
            <a:r>
              <a:rPr kumimoji="0" lang="en-US" altLang="zh-CN" sz="40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(6) JMP  R</a:t>
            </a:r>
            <a:r>
              <a:rPr kumimoji="0" lang="en-US" altLang="zh-CN" sz="40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D84CD97B-BDF4-428D-A07D-B7BC7B60217D}"/>
              </a:ext>
            </a:extLst>
          </p:cNvPr>
          <p:cNvPicPr>
            <a:picLocks noChangeAspect="1"/>
          </p:cNvPicPr>
          <p:nvPr/>
        </p:nvPicPr>
        <p:blipFill>
          <a:blip r:embed="rId2"/>
          <a:stretch>
            <a:fillRect/>
          </a:stretch>
        </p:blipFill>
        <p:spPr>
          <a:xfrm>
            <a:off x="0" y="1155638"/>
            <a:ext cx="12084018" cy="4432362"/>
          </a:xfrm>
          <a:prstGeom prst="rect">
            <a:avLst/>
          </a:prstGeom>
        </p:spPr>
      </p:pic>
    </p:spTree>
    <p:extLst>
      <p:ext uri="{BB962C8B-B14F-4D97-AF65-F5344CB8AC3E}">
        <p14:creationId xmlns:p14="http://schemas.microsoft.com/office/powerpoint/2010/main" val="3405285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47A4FC-C1EE-4EFC-B3AD-1507A453CEF6}"/>
              </a:ext>
            </a:extLst>
          </p:cNvPr>
          <p:cNvSpPr/>
          <p:nvPr/>
        </p:nvSpPr>
        <p:spPr>
          <a:xfrm>
            <a:off x="136869" y="0"/>
            <a:ext cx="12055131" cy="707886"/>
          </a:xfrm>
          <a:prstGeom prst="rect">
            <a:avLst/>
          </a:prstGeom>
        </p:spPr>
        <p:txBody>
          <a:bodyPr wrap="square">
            <a:spAutoFit/>
          </a:bodyPr>
          <a:lstStyle/>
          <a:p>
            <a:pPr eaLnBrk="0" fontAlgn="base" hangingPunct="0">
              <a:spcBef>
                <a:spcPct val="0"/>
              </a:spcBef>
              <a:spcAft>
                <a:spcPct val="0"/>
              </a:spcAft>
            </a:pPr>
            <a:r>
              <a:rPr lang="en-US" altLang="zh-CN" sz="4000" b="1" dirty="0">
                <a:latin typeface="Calibri" panose="020F0502020204030204" pitchFamily="34" charset="0"/>
                <a:ea typeface="宋体" panose="02010600030101010101" pitchFamily="2" charset="-122"/>
                <a:cs typeface="Times New Roman" panose="02020603050405020304" pitchFamily="18" charset="0"/>
              </a:rPr>
              <a:t>13 </a:t>
            </a:r>
            <a:r>
              <a:rPr lang="zh-CN" altLang="en-US" sz="4000" b="1" dirty="0">
                <a:latin typeface="Calibri" panose="020F0502020204030204" pitchFamily="34" charset="0"/>
                <a:ea typeface="宋体" panose="02010600030101010101" pitchFamily="2" charset="-122"/>
                <a:cs typeface="Times New Roman" panose="02020603050405020304" pitchFamily="18" charset="0"/>
              </a:rPr>
              <a:t>（</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7</a:t>
            </a:r>
            <a:r>
              <a:rPr lang="zh-CN" altLang="en-US" sz="4000" b="1" dirty="0">
                <a:latin typeface="Calibri" panose="020F0502020204030204" pitchFamily="34" charset="0"/>
                <a:ea typeface="宋体" panose="02010600030101010101" pitchFamily="2" charset="-122"/>
                <a:cs typeface="Times New Roman" panose="02020603050405020304" pitchFamily="18" charset="0"/>
              </a:rPr>
              <a:t>）</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JSR  (R</a:t>
            </a:r>
            <a:r>
              <a:rPr kumimoji="0" lang="en-US" altLang="zh-CN" sz="4000" b="1" i="0" u="none" strike="noStrike" cap="none" normalizeH="0" baseline="-30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0" lang="en-US" altLang="zh-CN" sz="4000" b="0" i="0" u="none" strike="noStrike" cap="none" normalizeH="0" baseline="0" dirty="0">
                <a:ln>
                  <a:noFill/>
                </a:ln>
                <a:solidFill>
                  <a:schemeClr val="tx1"/>
                </a:solidFill>
                <a:effectLst/>
              </a:rPr>
              <a:t> </a:t>
            </a:r>
            <a:endPar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8C7BF231-E152-46EE-8678-1DD82780CD69}"/>
              </a:ext>
            </a:extLst>
          </p:cNvPr>
          <p:cNvPicPr>
            <a:picLocks noChangeAspect="1"/>
          </p:cNvPicPr>
          <p:nvPr/>
        </p:nvPicPr>
        <p:blipFill>
          <a:blip r:embed="rId2"/>
          <a:stretch>
            <a:fillRect/>
          </a:stretch>
        </p:blipFill>
        <p:spPr>
          <a:xfrm>
            <a:off x="0" y="1482712"/>
            <a:ext cx="11749188" cy="828687"/>
          </a:xfrm>
          <a:prstGeom prst="rect">
            <a:avLst/>
          </a:prstGeom>
        </p:spPr>
      </p:pic>
    </p:spTree>
    <p:extLst>
      <p:ext uri="{BB962C8B-B14F-4D97-AF65-F5344CB8AC3E}">
        <p14:creationId xmlns:p14="http://schemas.microsoft.com/office/powerpoint/2010/main" val="4294929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D6C0F2-00AA-4EFE-8CE2-62067F5DDFDA}"/>
              </a:ext>
            </a:extLst>
          </p:cNvPr>
          <p:cNvSpPr/>
          <p:nvPr/>
        </p:nvSpPr>
        <p:spPr>
          <a:xfrm>
            <a:off x="0" y="2767280"/>
            <a:ext cx="12192000" cy="1323439"/>
          </a:xfrm>
          <a:prstGeom prst="rect">
            <a:avLst/>
          </a:prstGeom>
        </p:spPr>
        <p:txBody>
          <a:bodyPr wrap="square">
            <a:spAutoFit/>
          </a:bodyPr>
          <a:lstStyle/>
          <a:p>
            <a:r>
              <a:rPr lang="en-US" altLang="zh-CN" sz="4000" b="1" dirty="0">
                <a:latin typeface="Calibri" panose="020F0502020204030204" pitchFamily="34" charset="0"/>
                <a:ea typeface="宋体" panose="02010600030101010101" pitchFamily="2" charset="-122"/>
                <a:cs typeface="Times New Roman" panose="02020603050405020304" pitchFamily="18" charset="0"/>
              </a:rPr>
              <a:t>14.</a:t>
            </a:r>
            <a:r>
              <a:rPr lang="zh-CN" altLang="zh-CN" sz="4000" b="1" dirty="0">
                <a:latin typeface="Calibri" panose="020F0502020204030204" pitchFamily="34" charset="0"/>
                <a:ea typeface="宋体" panose="02010600030101010101" pitchFamily="2" charset="-122"/>
                <a:cs typeface="Times New Roman" panose="02020603050405020304" pitchFamily="18" charset="0"/>
              </a:rPr>
              <a:t>如果以</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R3</a:t>
            </a:r>
            <a:r>
              <a:rPr lang="zh-CN" altLang="zh-CN" sz="4000" b="1" dirty="0">
                <a:latin typeface="Calibri" panose="020F0502020204030204" pitchFamily="34" charset="0"/>
                <a:ea typeface="宋体" panose="02010600030101010101" pitchFamily="2" charset="-122"/>
                <a:cs typeface="Times New Roman" panose="02020603050405020304" pitchFamily="18" charset="0"/>
              </a:rPr>
              <a:t>为堆栈指针，软件建立堆栈，试分别编写压栈及弹出操作的子程序</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a:t>
            </a:r>
            <a:endParaRPr lang="zh-CN" altLang="en-US" sz="4000" dirty="0"/>
          </a:p>
        </p:txBody>
      </p:sp>
    </p:spTree>
    <p:extLst>
      <p:ext uri="{BB962C8B-B14F-4D97-AF65-F5344CB8AC3E}">
        <p14:creationId xmlns:p14="http://schemas.microsoft.com/office/powerpoint/2010/main" val="300060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B1548D-F77F-478D-93A2-1A3DC9226E02}"/>
              </a:ext>
            </a:extLst>
          </p:cNvPr>
          <p:cNvSpPr/>
          <p:nvPr/>
        </p:nvSpPr>
        <p:spPr>
          <a:xfrm>
            <a:off x="0" y="0"/>
            <a:ext cx="12192000" cy="1323439"/>
          </a:xfrm>
          <a:prstGeom prst="rect">
            <a:avLst/>
          </a:prstGeom>
        </p:spPr>
        <p:txBody>
          <a:bodyPr wrap="square">
            <a:spAutoFit/>
          </a:bodyPr>
          <a:lstStyle/>
          <a:p>
            <a:r>
              <a:rPr lang="en-US" altLang="zh-CN" sz="4000" b="1" dirty="0">
                <a:latin typeface="Calibri" panose="020F0502020204030204" pitchFamily="34" charset="0"/>
                <a:ea typeface="宋体" panose="02010600030101010101" pitchFamily="2" charset="-122"/>
                <a:cs typeface="Times New Roman" panose="02020603050405020304" pitchFamily="18" charset="0"/>
              </a:rPr>
              <a:t>14.</a:t>
            </a:r>
            <a:r>
              <a:rPr lang="zh-CN" altLang="zh-CN" sz="4000" b="1" dirty="0">
                <a:latin typeface="Calibri" panose="020F0502020204030204" pitchFamily="34" charset="0"/>
                <a:ea typeface="宋体" panose="02010600030101010101" pitchFamily="2" charset="-122"/>
                <a:cs typeface="Times New Roman" panose="02020603050405020304" pitchFamily="18" charset="0"/>
              </a:rPr>
              <a:t>如果以</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R3</a:t>
            </a:r>
            <a:r>
              <a:rPr lang="zh-CN" altLang="zh-CN" sz="4000" b="1" dirty="0">
                <a:latin typeface="Calibri" panose="020F0502020204030204" pitchFamily="34" charset="0"/>
                <a:ea typeface="宋体" panose="02010600030101010101" pitchFamily="2" charset="-122"/>
                <a:cs typeface="Times New Roman" panose="02020603050405020304" pitchFamily="18" charset="0"/>
              </a:rPr>
              <a:t>为堆栈指针，软件建立堆栈，试分别编写压栈及弹出操作的子程序</a:t>
            </a:r>
            <a:r>
              <a:rPr lang="en-US" altLang="zh-CN" sz="4000" b="1" dirty="0">
                <a:latin typeface="Calibri" panose="020F0502020204030204" pitchFamily="34" charset="0"/>
                <a:ea typeface="宋体" panose="02010600030101010101" pitchFamily="2" charset="-122"/>
                <a:cs typeface="Times New Roman" panose="02020603050405020304" pitchFamily="18" charset="0"/>
              </a:rPr>
              <a:t>.</a:t>
            </a:r>
            <a:endParaRPr lang="zh-CN" altLang="en-US" sz="4000" dirty="0"/>
          </a:p>
        </p:txBody>
      </p:sp>
      <p:pic>
        <p:nvPicPr>
          <p:cNvPr id="3" name="图片 2">
            <a:extLst>
              <a:ext uri="{FF2B5EF4-FFF2-40B4-BE49-F238E27FC236}">
                <a16:creationId xmlns:a16="http://schemas.microsoft.com/office/drawing/2014/main" id="{B69FEBA1-D571-468C-BD28-93E1621CB074}"/>
              </a:ext>
            </a:extLst>
          </p:cNvPr>
          <p:cNvPicPr>
            <a:picLocks noChangeAspect="1"/>
          </p:cNvPicPr>
          <p:nvPr/>
        </p:nvPicPr>
        <p:blipFill>
          <a:blip r:embed="rId2"/>
          <a:stretch>
            <a:fillRect/>
          </a:stretch>
        </p:blipFill>
        <p:spPr>
          <a:xfrm>
            <a:off x="0" y="2025618"/>
            <a:ext cx="12159740" cy="3117882"/>
          </a:xfrm>
          <a:prstGeom prst="rect">
            <a:avLst/>
          </a:prstGeom>
        </p:spPr>
      </p:pic>
    </p:spTree>
    <p:extLst>
      <p:ext uri="{BB962C8B-B14F-4D97-AF65-F5344CB8AC3E}">
        <p14:creationId xmlns:p14="http://schemas.microsoft.com/office/powerpoint/2010/main" val="51666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5B46106-A43E-47A1-AFF7-BD18E19433B6}"/>
              </a:ext>
            </a:extLst>
          </p:cNvPr>
          <p:cNvSpPr/>
          <p:nvPr/>
        </p:nvSpPr>
        <p:spPr>
          <a:xfrm>
            <a:off x="0" y="1166842"/>
            <a:ext cx="12090400" cy="4524315"/>
          </a:xfrm>
          <a:prstGeom prst="rect">
            <a:avLst/>
          </a:prstGeom>
        </p:spPr>
        <p:txBody>
          <a:bodyPr wrap="square">
            <a:spAutoFit/>
          </a:bodyPr>
          <a:lstStyle/>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(31)</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全加器</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：含有三个输入量</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两个操作数、一个来自低位的进位信号</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的二进制加法单元。</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(32)</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并行加法器</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：用多位全加器实现多位数同时相加的加法器。</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(33)</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进位链</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：提供进位信号传递通路的硬连逻辑电路。</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(34)</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串行进位</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：进位信号逐级产生，低位向高位传递。</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(35)</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并行进位</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：各个进位信号同时产生，高进位不依赖于低位进位。</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(36)</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分组进位</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：组内采用并行进位结构，组间采用串行进位或并行进位。</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(37)</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指令周期</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：一条指令从取指到执行完所用的全部时间。</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(38)</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工作周期</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：是指一个指令周期中，完成某一阶段操作所需的时间，如取指周期、源周期、目的周期、执行周期等。</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(39)</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时钟周期</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：是指</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执行一步操作所需的时间。时钟周期作为时序基准，在一个计算机中器长度是固定不变的。</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(40)</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微指令周期</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：是指读取并执行一条微指令所用的时间。</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1">
            <a:extLst>
              <a:ext uri="{FF2B5EF4-FFF2-40B4-BE49-F238E27FC236}">
                <a16:creationId xmlns:a16="http://schemas.microsoft.com/office/drawing/2014/main" id="{66825FDD-AB69-4535-A428-39180DAC1877}"/>
              </a:ext>
            </a:extLst>
          </p:cNvPr>
          <p:cNvSpPr>
            <a:spLocks noChangeArrowheads="1"/>
          </p:cNvSpPr>
          <p:nvPr/>
        </p:nvSpPr>
        <p:spPr bwMode="auto">
          <a:xfrm>
            <a:off x="244929" y="0"/>
            <a:ext cx="58416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简要解释下列名词术语 </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057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713F9-7B93-4A53-B348-9847688CE3F1}"/>
              </a:ext>
            </a:extLst>
          </p:cNvPr>
          <p:cNvSpPr/>
          <p:nvPr/>
        </p:nvSpPr>
        <p:spPr>
          <a:xfrm>
            <a:off x="0" y="2459504"/>
            <a:ext cx="121920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15.</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如果将</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时钟周期与访存周期分开设置，一个访存周期占用</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个时钟周期，请尝试重新设计模型机指令流程</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28756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720468-05FC-4A14-97AF-47D99948B0D9}"/>
              </a:ext>
            </a:extLst>
          </p:cNvPr>
          <p:cNvSpPr/>
          <p:nvPr/>
        </p:nvSpPr>
        <p:spPr>
          <a:xfrm>
            <a:off x="0" y="0"/>
            <a:ext cx="12192000" cy="1077218"/>
          </a:xfrm>
          <a:prstGeom prst="rect">
            <a:avLst/>
          </a:prstGeom>
        </p:spPr>
        <p:txBody>
          <a:bodyPr wrap="square">
            <a:spAutoFit/>
          </a:bodyPr>
          <a:lstStyle/>
          <a:p>
            <a:pPr algn="just">
              <a:spcAft>
                <a:spcPts val="0"/>
              </a:spcAft>
            </a:pP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15.</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如果将</a:t>
            </a: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时钟周期与访存周期分开设置，一个访存周期占用</a:t>
            </a: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个时钟周期，请尝试重新设计模型机指令流程</a:t>
            </a: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3200" b="1"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9301D21-6A38-4B3D-B1FF-ED46B6E6C70C}"/>
              </a:ext>
            </a:extLst>
          </p:cNvPr>
          <p:cNvPicPr>
            <a:picLocks noChangeAspect="1"/>
          </p:cNvPicPr>
          <p:nvPr/>
        </p:nvPicPr>
        <p:blipFill rotWithShape="1">
          <a:blip r:embed="rId2"/>
          <a:srcRect b="28121"/>
          <a:stretch/>
        </p:blipFill>
        <p:spPr>
          <a:xfrm>
            <a:off x="723780" y="1077218"/>
            <a:ext cx="10455058" cy="5780782"/>
          </a:xfrm>
          <a:prstGeom prst="rect">
            <a:avLst/>
          </a:prstGeom>
        </p:spPr>
      </p:pic>
    </p:spTree>
    <p:extLst>
      <p:ext uri="{BB962C8B-B14F-4D97-AF65-F5344CB8AC3E}">
        <p14:creationId xmlns:p14="http://schemas.microsoft.com/office/powerpoint/2010/main" val="4073803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AB763D-4115-4005-98E3-9D48A9CC54E3}"/>
              </a:ext>
            </a:extLst>
          </p:cNvPr>
          <p:cNvPicPr>
            <a:picLocks noChangeAspect="1"/>
          </p:cNvPicPr>
          <p:nvPr/>
        </p:nvPicPr>
        <p:blipFill rotWithShape="1">
          <a:blip r:embed="rId2"/>
          <a:srcRect t="71262"/>
          <a:stretch/>
        </p:blipFill>
        <p:spPr>
          <a:xfrm>
            <a:off x="-1" y="1785352"/>
            <a:ext cx="12146191" cy="2685048"/>
          </a:xfrm>
          <a:prstGeom prst="rect">
            <a:avLst/>
          </a:prstGeom>
        </p:spPr>
      </p:pic>
      <p:sp>
        <p:nvSpPr>
          <p:cNvPr id="3" name="矩形 2">
            <a:extLst>
              <a:ext uri="{FF2B5EF4-FFF2-40B4-BE49-F238E27FC236}">
                <a16:creationId xmlns:a16="http://schemas.microsoft.com/office/drawing/2014/main" id="{3A36AFBE-B4A1-4032-B508-3E147CF3CA96}"/>
              </a:ext>
            </a:extLst>
          </p:cNvPr>
          <p:cNvSpPr/>
          <p:nvPr/>
        </p:nvSpPr>
        <p:spPr>
          <a:xfrm>
            <a:off x="0" y="0"/>
            <a:ext cx="12192000" cy="1077218"/>
          </a:xfrm>
          <a:prstGeom prst="rect">
            <a:avLst/>
          </a:prstGeom>
        </p:spPr>
        <p:txBody>
          <a:bodyPr wrap="square">
            <a:spAutoFit/>
          </a:bodyPr>
          <a:lstStyle/>
          <a:p>
            <a:pPr algn="just">
              <a:spcAft>
                <a:spcPts val="0"/>
              </a:spcAft>
            </a:pP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15.</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如果将</a:t>
            </a: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时钟周期与访存周期分开设置，一个访存周期占用</a:t>
            </a: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个时钟周期，请尝试重新设计模型机指令流程</a:t>
            </a: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32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0598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FF20353-8C44-4D23-A535-43D91C122A4E}"/>
              </a:ext>
            </a:extLst>
          </p:cNvPr>
          <p:cNvSpPr/>
          <p:nvPr/>
        </p:nvSpPr>
        <p:spPr>
          <a:xfrm>
            <a:off x="0" y="0"/>
            <a:ext cx="12192000" cy="2554545"/>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16.</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如果将模型机内部数据通路结构改为图</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所示的结构，请尝试重新设计模型机的处理器（给出总线与数据通路结构，拟定各类信息的传送途径，设置微命令）。</a:t>
            </a:r>
          </a:p>
        </p:txBody>
      </p:sp>
      <p:pic>
        <p:nvPicPr>
          <p:cNvPr id="6" name="图片 5">
            <a:extLst>
              <a:ext uri="{FF2B5EF4-FFF2-40B4-BE49-F238E27FC236}">
                <a16:creationId xmlns:a16="http://schemas.microsoft.com/office/drawing/2014/main" id="{0BFA89CD-C514-44EB-9677-8C3775AB818F}"/>
              </a:ext>
            </a:extLst>
          </p:cNvPr>
          <p:cNvPicPr/>
          <p:nvPr/>
        </p:nvPicPr>
        <p:blipFill>
          <a:blip r:embed="rId2"/>
          <a:stretch>
            <a:fillRect/>
          </a:stretch>
        </p:blipFill>
        <p:spPr>
          <a:xfrm>
            <a:off x="2101850" y="2355593"/>
            <a:ext cx="7988300" cy="3895726"/>
          </a:xfrm>
          <a:prstGeom prst="rect">
            <a:avLst/>
          </a:prstGeom>
        </p:spPr>
      </p:pic>
    </p:spTree>
    <p:extLst>
      <p:ext uri="{BB962C8B-B14F-4D97-AF65-F5344CB8AC3E}">
        <p14:creationId xmlns:p14="http://schemas.microsoft.com/office/powerpoint/2010/main" val="3455058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32133A-CE86-4F0B-8307-CFBF53F49C3D}"/>
              </a:ext>
            </a:extLst>
          </p:cNvPr>
          <p:cNvSpPr/>
          <p:nvPr/>
        </p:nvSpPr>
        <p:spPr>
          <a:xfrm>
            <a:off x="0" y="0"/>
            <a:ext cx="12192000" cy="1569660"/>
          </a:xfrm>
          <a:prstGeom prst="rect">
            <a:avLst/>
          </a:prstGeom>
        </p:spPr>
        <p:txBody>
          <a:bodyPr wrap="square">
            <a:spAutoFit/>
          </a:bodyPr>
          <a:lstStyle/>
          <a:p>
            <a:pPr algn="just">
              <a:spcAft>
                <a:spcPts val="0"/>
              </a:spcAft>
            </a:pP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16.</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如果将模型机内部数据通路结构改为图</a:t>
            </a:r>
            <a:r>
              <a:rPr lang="en-US" altLang="zh-CN" sz="3200" b="1" kern="100" dirty="0">
                <a:latin typeface="Calibri" panose="020F0502020204030204" pitchFamily="34" charset="0"/>
                <a:ea typeface="宋体" panose="02010600030101010101" pitchFamily="2" charset="-122"/>
                <a:cs typeface="Times New Roman" panose="02020603050405020304" pitchFamily="18" charset="0"/>
              </a:rPr>
              <a:t>3-3</a:t>
            </a:r>
            <a:r>
              <a:rPr lang="zh-CN" altLang="zh-CN" sz="3200" b="1" kern="100" dirty="0">
                <a:latin typeface="Calibri" panose="020F0502020204030204" pitchFamily="34" charset="0"/>
                <a:ea typeface="宋体" panose="02010600030101010101" pitchFamily="2" charset="-122"/>
                <a:cs typeface="Times New Roman" panose="02020603050405020304" pitchFamily="18" charset="0"/>
              </a:rPr>
              <a:t>所示的结构，请尝试重新设计模型机的处理器（给出总线与数据通路结构，拟定各类信息的传送途径，设置微命令）。</a:t>
            </a:r>
          </a:p>
        </p:txBody>
      </p:sp>
      <p:pic>
        <p:nvPicPr>
          <p:cNvPr id="3" name="图片 2">
            <a:extLst>
              <a:ext uri="{FF2B5EF4-FFF2-40B4-BE49-F238E27FC236}">
                <a16:creationId xmlns:a16="http://schemas.microsoft.com/office/drawing/2014/main" id="{9F44ED5B-0A10-400E-8231-43BE8C61FADA}"/>
              </a:ext>
            </a:extLst>
          </p:cNvPr>
          <p:cNvPicPr>
            <a:picLocks noChangeAspect="1"/>
          </p:cNvPicPr>
          <p:nvPr/>
        </p:nvPicPr>
        <p:blipFill rotWithShape="1">
          <a:blip r:embed="rId2"/>
          <a:srcRect b="8405"/>
          <a:stretch/>
        </p:blipFill>
        <p:spPr>
          <a:xfrm>
            <a:off x="1162663" y="1569660"/>
            <a:ext cx="9866673" cy="5288340"/>
          </a:xfrm>
          <a:prstGeom prst="rect">
            <a:avLst/>
          </a:prstGeom>
        </p:spPr>
      </p:pic>
    </p:spTree>
    <p:extLst>
      <p:ext uri="{BB962C8B-B14F-4D97-AF65-F5344CB8AC3E}">
        <p14:creationId xmlns:p14="http://schemas.microsoft.com/office/powerpoint/2010/main" val="42644517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8D4B7A3-7C85-438E-ABA4-476E4C4FEBDF}"/>
              </a:ext>
            </a:extLst>
          </p:cNvPr>
          <p:cNvSpPr/>
          <p:nvPr/>
        </p:nvSpPr>
        <p:spPr>
          <a:xfrm>
            <a:off x="82550" y="2459504"/>
            <a:ext cx="120269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17.</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结合主教材</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3.5.3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节的</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MIPS</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单周期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，写出下列指令的部件操作及对应的微命令编码。</a:t>
            </a:r>
          </a:p>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(1)XOR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rd,rs,rt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   (2)XORI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rt,rs,imm</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     (3)BNE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rs,rt,imm</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258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5E96D2-4BD0-4BDA-B9D5-6D22885A7103}"/>
              </a:ext>
            </a:extLst>
          </p:cNvPr>
          <p:cNvSpPr/>
          <p:nvPr/>
        </p:nvSpPr>
        <p:spPr>
          <a:xfrm>
            <a:off x="82550" y="0"/>
            <a:ext cx="120269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17.</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结合主教材</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3.5.3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节的</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MIPS</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单周期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，写出下列指令的部件操作及对应的微命令编码。</a:t>
            </a:r>
          </a:p>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(1)XOR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rd,rs,rt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   (2)XORI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rt,rs,imm</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0B1F656-23CC-4DC5-A51E-103B1F9F1336}"/>
              </a:ext>
            </a:extLst>
          </p:cNvPr>
          <p:cNvPicPr>
            <a:picLocks noChangeAspect="1"/>
          </p:cNvPicPr>
          <p:nvPr/>
        </p:nvPicPr>
        <p:blipFill rotWithShape="1">
          <a:blip r:embed="rId2"/>
          <a:srcRect b="30530"/>
          <a:stretch/>
        </p:blipFill>
        <p:spPr>
          <a:xfrm>
            <a:off x="209549" y="1824692"/>
            <a:ext cx="11447281" cy="3496608"/>
          </a:xfrm>
          <a:prstGeom prst="rect">
            <a:avLst/>
          </a:prstGeom>
        </p:spPr>
      </p:pic>
    </p:spTree>
    <p:extLst>
      <p:ext uri="{BB962C8B-B14F-4D97-AF65-F5344CB8AC3E}">
        <p14:creationId xmlns:p14="http://schemas.microsoft.com/office/powerpoint/2010/main" val="563868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74215E-D7C0-4FF3-BAD5-8782CD022F00}"/>
              </a:ext>
            </a:extLst>
          </p:cNvPr>
          <p:cNvSpPr/>
          <p:nvPr/>
        </p:nvSpPr>
        <p:spPr>
          <a:xfrm>
            <a:off x="82550" y="0"/>
            <a:ext cx="120269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17.</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结合主教材</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3.5.3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节的</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MIPS</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单周期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，写出下列指令的部件操作及对应的微命令编码。</a:t>
            </a:r>
          </a:p>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(3)BNE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rs,rt,imm</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8AC7A64-5032-4489-8C00-85A70A8C0C85}"/>
              </a:ext>
            </a:extLst>
          </p:cNvPr>
          <p:cNvPicPr>
            <a:picLocks noChangeAspect="1"/>
          </p:cNvPicPr>
          <p:nvPr/>
        </p:nvPicPr>
        <p:blipFill>
          <a:blip r:embed="rId2"/>
          <a:stretch>
            <a:fillRect/>
          </a:stretch>
        </p:blipFill>
        <p:spPr>
          <a:xfrm>
            <a:off x="145743" y="2216130"/>
            <a:ext cx="12051321" cy="1517670"/>
          </a:xfrm>
          <a:prstGeom prst="rect">
            <a:avLst/>
          </a:prstGeom>
        </p:spPr>
      </p:pic>
      <p:pic>
        <p:nvPicPr>
          <p:cNvPr id="4" name="图片 3">
            <a:extLst>
              <a:ext uri="{FF2B5EF4-FFF2-40B4-BE49-F238E27FC236}">
                <a16:creationId xmlns:a16="http://schemas.microsoft.com/office/drawing/2014/main" id="{46CECA76-5363-4A9D-B1FA-315D18F8E726}"/>
              </a:ext>
            </a:extLst>
          </p:cNvPr>
          <p:cNvPicPr>
            <a:picLocks noChangeAspect="1"/>
          </p:cNvPicPr>
          <p:nvPr/>
        </p:nvPicPr>
        <p:blipFill>
          <a:blip r:embed="rId3"/>
          <a:stretch>
            <a:fillRect/>
          </a:stretch>
        </p:blipFill>
        <p:spPr>
          <a:xfrm>
            <a:off x="145743" y="4413225"/>
            <a:ext cx="10218978" cy="1517670"/>
          </a:xfrm>
          <a:prstGeom prst="rect">
            <a:avLst/>
          </a:prstGeom>
        </p:spPr>
      </p:pic>
    </p:spTree>
    <p:extLst>
      <p:ext uri="{BB962C8B-B14F-4D97-AF65-F5344CB8AC3E}">
        <p14:creationId xmlns:p14="http://schemas.microsoft.com/office/powerpoint/2010/main" val="3784188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C86BFE-7B97-4B23-9473-DB6EEC12B2F7}"/>
              </a:ext>
            </a:extLst>
          </p:cNvPr>
          <p:cNvSpPr/>
          <p:nvPr/>
        </p:nvSpPr>
        <p:spPr>
          <a:xfrm>
            <a:off x="0" y="2459504"/>
            <a:ext cx="121920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18.</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结合主教材</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3.5.4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节的</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MIPS</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多周期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，写出下列指令的时钟级流程及对应的微命令。</a:t>
            </a:r>
          </a:p>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(1)XOR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rd,rs,rt</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   (2)XORI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rt,rs,imm</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    (3)BNE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rs,rt,imm</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21104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F75039-D5F7-44CC-9AEF-2D0522112310}"/>
              </a:ext>
            </a:extLst>
          </p:cNvPr>
          <p:cNvSpPr/>
          <p:nvPr/>
        </p:nvSpPr>
        <p:spPr>
          <a:xfrm>
            <a:off x="0" y="0"/>
            <a:ext cx="121920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18.</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结合主教材</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3.5.4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节的</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MIPS</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多周期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，写出下列指令的时钟级流程及对应的微命令。</a:t>
            </a:r>
          </a:p>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(1)XOR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rd,rs,rt</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B74484B-12D1-4168-988C-7ECBF527C1E9}"/>
              </a:ext>
            </a:extLst>
          </p:cNvPr>
          <p:cNvPicPr>
            <a:picLocks noChangeAspect="1"/>
          </p:cNvPicPr>
          <p:nvPr/>
        </p:nvPicPr>
        <p:blipFill rotWithShape="1">
          <a:blip r:embed="rId2"/>
          <a:srcRect l="1925"/>
          <a:stretch/>
        </p:blipFill>
        <p:spPr>
          <a:xfrm>
            <a:off x="-1" y="1799292"/>
            <a:ext cx="12188387" cy="5058708"/>
          </a:xfrm>
          <a:prstGeom prst="rect">
            <a:avLst/>
          </a:prstGeom>
        </p:spPr>
      </p:pic>
    </p:spTree>
    <p:extLst>
      <p:ext uri="{BB962C8B-B14F-4D97-AF65-F5344CB8AC3E}">
        <p14:creationId xmlns:p14="http://schemas.microsoft.com/office/powerpoint/2010/main" val="314038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4F02A1-66DE-476E-892E-A3C36C62C753}"/>
              </a:ext>
            </a:extLst>
          </p:cNvPr>
          <p:cNvSpPr>
            <a:spLocks noChangeArrowheads="1"/>
          </p:cNvSpPr>
          <p:nvPr/>
        </p:nvSpPr>
        <p:spPr bwMode="auto">
          <a:xfrm>
            <a:off x="244929" y="0"/>
            <a:ext cx="58416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40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简要解释下列名词术语 </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D1BC646B-12DF-4BB7-959B-2291EC65472E}"/>
              </a:ext>
            </a:extLst>
          </p:cNvPr>
          <p:cNvSpPr/>
          <p:nvPr/>
        </p:nvSpPr>
        <p:spPr>
          <a:xfrm>
            <a:off x="-9407" y="856357"/>
            <a:ext cx="12192000" cy="6001643"/>
          </a:xfrm>
          <a:prstGeom prst="rect">
            <a:avLst/>
          </a:prstGeom>
        </p:spPr>
        <p:txBody>
          <a:bodyPr wrap="square">
            <a:spAutoFit/>
          </a:bodyPr>
          <a:lstStyle/>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(41)</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总线周期</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：是指通过总线传送一次数据所用的时间。在同步方式下，一个总线周期可能包含若干时钟周期。</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(42)</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主存读</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写周期</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：指主存进行连续读</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写所允许的最小时间间隔，即两次读</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写操作之间的最小间隔。</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(43)</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微指令</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：将一步操作所需的微命令编写在一串代码中，这串代码称为微指令。它由微命令字段和微地址字段组成。</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(44)</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微程序</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：由若干条微指令组成一段微程序，用来解释执行一条机器指令。</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(45)</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控制存储器</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：用来存放各微程序段的专用存储器，属于</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范畴，而不属于主存范畴。</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(46)*</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增量方式</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：以顺序执行为主，辅以各种常规转移方式</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(47)*</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断定方式</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：由直接给定和测试断定相结合形成微地址</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(48)SMT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：即同步多线程（</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Simultaneous </a:t>
            </a:r>
            <a:r>
              <a:rPr lang="en-US" altLang="zh-CN" sz="2400" kern="100" dirty="0" err="1">
                <a:latin typeface="Calibri" panose="020F0502020204030204" pitchFamily="34" charset="0"/>
                <a:ea typeface="宋体" panose="02010600030101010101" pitchFamily="2" charset="-122"/>
                <a:cs typeface="Times New Roman" panose="02020603050405020304" pitchFamily="18" charset="0"/>
              </a:rPr>
              <a:t>MultiThreading</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），是在一个时钟周期内</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能够执行分别来自多个线程的指令的硬件多线程技术。</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(49)</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超线程</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：利用特殊的硬件指令，把两个逻辑内核模拟成两个物理芯片，让单个处理器能进行线程级的并行计算，由</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Intel</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2002</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年开发成功。</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(50)</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多核</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：在一个处理器芯片上集成多个完整内核，不同内核之间可以并行执行指令，可以实现多个低频内核产生单个高频内核的处理效能。</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930211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102A7A-66D3-40DD-AD7C-49DB96242F4C}"/>
              </a:ext>
            </a:extLst>
          </p:cNvPr>
          <p:cNvSpPr/>
          <p:nvPr/>
        </p:nvSpPr>
        <p:spPr>
          <a:xfrm>
            <a:off x="0" y="0"/>
            <a:ext cx="121920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18.</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结合主教材</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3.5.4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节的</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MIPS</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多周期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，写出下列指令的时钟级流程及对应的微命令。</a:t>
            </a:r>
          </a:p>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(2)XORI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rt,rs,imm</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62CF63A-01BE-4745-AC1A-3627437F49DC}"/>
              </a:ext>
            </a:extLst>
          </p:cNvPr>
          <p:cNvPicPr>
            <a:picLocks noChangeAspect="1"/>
          </p:cNvPicPr>
          <p:nvPr/>
        </p:nvPicPr>
        <p:blipFill>
          <a:blip r:embed="rId2"/>
          <a:stretch>
            <a:fillRect/>
          </a:stretch>
        </p:blipFill>
        <p:spPr>
          <a:xfrm>
            <a:off x="0" y="1938992"/>
            <a:ext cx="12285638" cy="4919008"/>
          </a:xfrm>
          <a:prstGeom prst="rect">
            <a:avLst/>
          </a:prstGeom>
        </p:spPr>
      </p:pic>
    </p:spTree>
    <p:extLst>
      <p:ext uri="{BB962C8B-B14F-4D97-AF65-F5344CB8AC3E}">
        <p14:creationId xmlns:p14="http://schemas.microsoft.com/office/powerpoint/2010/main" val="12679366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A7F33F-EAC9-4481-A358-6A839F7DF3FD}"/>
              </a:ext>
            </a:extLst>
          </p:cNvPr>
          <p:cNvSpPr/>
          <p:nvPr/>
        </p:nvSpPr>
        <p:spPr>
          <a:xfrm>
            <a:off x="0" y="0"/>
            <a:ext cx="12192000" cy="1938992"/>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18.</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结合主教材</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3.5.4</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节的</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MIPS</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多周期</a:t>
            </a: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CPU</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，写出下列指令的时钟级流程及对应的微命令。</a:t>
            </a:r>
          </a:p>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(3)BNE </a:t>
            </a:r>
            <a:r>
              <a:rPr lang="en-US" altLang="zh-CN" sz="4000" b="1" kern="100" dirty="0" err="1">
                <a:latin typeface="Calibri" panose="020F0502020204030204" pitchFamily="34" charset="0"/>
                <a:ea typeface="宋体" panose="02010600030101010101" pitchFamily="2" charset="-122"/>
                <a:cs typeface="Times New Roman" panose="02020603050405020304" pitchFamily="18" charset="0"/>
              </a:rPr>
              <a:t>rs,rt,imm</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C7ECFFF-4047-419E-ABC6-B2570B1DB074}"/>
              </a:ext>
            </a:extLst>
          </p:cNvPr>
          <p:cNvPicPr>
            <a:picLocks noChangeAspect="1"/>
          </p:cNvPicPr>
          <p:nvPr/>
        </p:nvPicPr>
        <p:blipFill rotWithShape="1">
          <a:blip r:embed="rId2"/>
          <a:srcRect t="11206"/>
          <a:stretch/>
        </p:blipFill>
        <p:spPr>
          <a:xfrm>
            <a:off x="0" y="1828800"/>
            <a:ext cx="12192000" cy="3856618"/>
          </a:xfrm>
          <a:prstGeom prst="rect">
            <a:avLst/>
          </a:prstGeom>
        </p:spPr>
      </p:pic>
      <p:pic>
        <p:nvPicPr>
          <p:cNvPr id="4" name="图片 3">
            <a:extLst>
              <a:ext uri="{FF2B5EF4-FFF2-40B4-BE49-F238E27FC236}">
                <a16:creationId xmlns:a16="http://schemas.microsoft.com/office/drawing/2014/main" id="{CFA7F5FC-598D-414E-85F3-BB9E9F87F47A}"/>
              </a:ext>
            </a:extLst>
          </p:cNvPr>
          <p:cNvPicPr>
            <a:picLocks noChangeAspect="1"/>
          </p:cNvPicPr>
          <p:nvPr/>
        </p:nvPicPr>
        <p:blipFill rotWithShape="1">
          <a:blip r:embed="rId3"/>
          <a:srcRect r="22278"/>
          <a:stretch/>
        </p:blipFill>
        <p:spPr>
          <a:xfrm>
            <a:off x="0" y="5685418"/>
            <a:ext cx="9144159" cy="907809"/>
          </a:xfrm>
          <a:prstGeom prst="rect">
            <a:avLst/>
          </a:prstGeom>
        </p:spPr>
      </p:pic>
    </p:spTree>
    <p:extLst>
      <p:ext uri="{BB962C8B-B14F-4D97-AF65-F5344CB8AC3E}">
        <p14:creationId xmlns:p14="http://schemas.microsoft.com/office/powerpoint/2010/main" val="18537238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E3C434B1-F6A9-4B8D-AC4D-BF5C4468DF79}"/>
              </a:ext>
            </a:extLst>
          </p:cNvPr>
          <p:cNvGraphicFramePr>
            <a:graphicFrameLocks noGrp="1"/>
          </p:cNvGraphicFramePr>
          <p:nvPr>
            <p:extLst>
              <p:ext uri="{D42A27DB-BD31-4B8C-83A1-F6EECF244321}">
                <p14:modId xmlns:p14="http://schemas.microsoft.com/office/powerpoint/2010/main" val="2394948813"/>
              </p:ext>
            </p:extLst>
          </p:nvPr>
        </p:nvGraphicFramePr>
        <p:xfrm>
          <a:off x="1092200" y="2148840"/>
          <a:ext cx="10286999" cy="2560320"/>
        </p:xfrm>
        <a:graphic>
          <a:graphicData uri="http://schemas.openxmlformats.org/drawingml/2006/table">
            <a:tbl>
              <a:tblPr firstRow="1" firstCol="1" bandRow="1">
                <a:tableStyleId>{2D5ABB26-0587-4C30-8999-92F81FD0307C}</a:tableStyleId>
              </a:tblPr>
              <a:tblGrid>
                <a:gridCol w="3428586">
                  <a:extLst>
                    <a:ext uri="{9D8B030D-6E8A-4147-A177-3AD203B41FA5}">
                      <a16:colId xmlns:a16="http://schemas.microsoft.com/office/drawing/2014/main" val="3318569139"/>
                    </a:ext>
                  </a:extLst>
                </a:gridCol>
                <a:gridCol w="3428586">
                  <a:extLst>
                    <a:ext uri="{9D8B030D-6E8A-4147-A177-3AD203B41FA5}">
                      <a16:colId xmlns:a16="http://schemas.microsoft.com/office/drawing/2014/main" val="2014093699"/>
                    </a:ext>
                  </a:extLst>
                </a:gridCol>
                <a:gridCol w="3429827">
                  <a:extLst>
                    <a:ext uri="{9D8B030D-6E8A-4147-A177-3AD203B41FA5}">
                      <a16:colId xmlns:a16="http://schemas.microsoft.com/office/drawing/2014/main" val="2294328519"/>
                    </a:ext>
                  </a:extLst>
                </a:gridCol>
              </a:tblGrid>
              <a:tr h="0">
                <a:tc>
                  <a:txBody>
                    <a:bodyPr/>
                    <a:lstStyle/>
                    <a:p>
                      <a:pPr algn="just">
                        <a:spcAft>
                          <a:spcPts val="0"/>
                        </a:spcAft>
                      </a:pPr>
                      <a:r>
                        <a:rPr lang="zh-CN" sz="2800" kern="100">
                          <a:effectLst/>
                        </a:rPr>
                        <a:t>指令类型</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时钟周期数</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a:effectLst/>
                        </a:rPr>
                        <a:t>平均比例</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1576973"/>
                  </a:ext>
                </a:extLst>
              </a:tr>
              <a:tr h="0">
                <a:tc>
                  <a:txBody>
                    <a:bodyPr/>
                    <a:lstStyle/>
                    <a:p>
                      <a:pPr algn="just">
                        <a:spcAft>
                          <a:spcPts val="0"/>
                        </a:spcAft>
                      </a:pPr>
                      <a:r>
                        <a:rPr lang="en-US" sz="2800" kern="100">
                          <a:effectLst/>
                        </a:rPr>
                        <a:t>R</a:t>
                      </a:r>
                      <a:r>
                        <a:rPr lang="zh-CN" sz="2800" kern="100">
                          <a:effectLst/>
                        </a:rPr>
                        <a:t>型指令</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4T</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45%</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8749502"/>
                  </a:ext>
                </a:extLst>
              </a:tr>
              <a:tr h="0">
                <a:tc>
                  <a:txBody>
                    <a:bodyPr/>
                    <a:lstStyle/>
                    <a:p>
                      <a:pPr algn="just">
                        <a:spcAft>
                          <a:spcPts val="0"/>
                        </a:spcAft>
                      </a:pPr>
                      <a:r>
                        <a:rPr lang="en-US" sz="2800" kern="100">
                          <a:effectLst/>
                        </a:rPr>
                        <a:t>lw</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5T</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25%</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7866420"/>
                  </a:ext>
                </a:extLst>
              </a:tr>
              <a:tr h="0">
                <a:tc>
                  <a:txBody>
                    <a:bodyPr/>
                    <a:lstStyle/>
                    <a:p>
                      <a:pPr algn="just">
                        <a:spcAft>
                          <a:spcPts val="0"/>
                        </a:spcAft>
                      </a:pPr>
                      <a:r>
                        <a:rPr lang="en-US" sz="2800" kern="100">
                          <a:effectLst/>
                        </a:rPr>
                        <a:t>sw</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4T</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15%</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2409370"/>
                  </a:ext>
                </a:extLst>
              </a:tr>
              <a:tr h="0">
                <a:tc>
                  <a:txBody>
                    <a:bodyPr/>
                    <a:lstStyle/>
                    <a:p>
                      <a:pPr algn="just">
                        <a:spcAft>
                          <a:spcPts val="0"/>
                        </a:spcAft>
                      </a:pPr>
                      <a:r>
                        <a:rPr lang="zh-CN" sz="2800" kern="100">
                          <a:effectLst/>
                        </a:rPr>
                        <a:t>分支指令</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3T</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10%</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2624157"/>
                  </a:ext>
                </a:extLst>
              </a:tr>
              <a:tr h="0">
                <a:tc>
                  <a:txBody>
                    <a:bodyPr/>
                    <a:lstStyle/>
                    <a:p>
                      <a:pPr algn="just">
                        <a:spcAft>
                          <a:spcPts val="0"/>
                        </a:spcAft>
                      </a:pPr>
                      <a:r>
                        <a:rPr lang="en-US" sz="2800" kern="100">
                          <a:effectLst/>
                        </a:rPr>
                        <a:t>J</a:t>
                      </a:r>
                      <a:r>
                        <a:rPr lang="zh-CN" sz="2800" kern="100">
                          <a:effectLst/>
                        </a:rPr>
                        <a:t>型指令</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2T</a:t>
                      </a:r>
                      <a:endParaRPr lang="zh-CN" sz="2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5%</a:t>
                      </a:r>
                      <a:endParaRPr 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7924893"/>
                  </a:ext>
                </a:extLst>
              </a:tr>
            </a:tbl>
          </a:graphicData>
        </a:graphic>
      </p:graphicFrame>
      <p:sp>
        <p:nvSpPr>
          <p:cNvPr id="4" name="Rectangle 1">
            <a:extLst>
              <a:ext uri="{FF2B5EF4-FFF2-40B4-BE49-F238E27FC236}">
                <a16:creationId xmlns:a16="http://schemas.microsoft.com/office/drawing/2014/main" id="{679D539D-E26A-4DA1-A3FC-7F4D0F028AEC}"/>
              </a:ext>
            </a:extLst>
          </p:cNvPr>
          <p:cNvSpPr>
            <a:spLocks noChangeArrowheads="1"/>
          </p:cNvSpPr>
          <p:nvPr/>
        </p:nvSpPr>
        <p:spPr bwMode="auto">
          <a:xfrm>
            <a:off x="0" y="0"/>
            <a:ext cx="1175226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某</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MIPS</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架构的多周期</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CPU</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执行一段程序，指令分布情况如下：</a:t>
            </a:r>
            <a:endParaRPr kumimoji="0" lang="zh-CN"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假设该程序由</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100</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个指令组成，</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CPU</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执行完该程序可实现</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 KB</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数据的输出，若</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CPU</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的时钟周期</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T=100 </a:t>
            </a:r>
            <a:r>
              <a:rPr kumimoji="0" lang="en-US" altLang="zh-CN" sz="32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ps</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，请计算与处理器相关的下列各项技术指标：</a:t>
            </a:r>
            <a:endPar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3200" b="1"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CPI </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IPS</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3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）数据输出通路的理论带宽</a:t>
            </a:r>
            <a:endParaRPr kumimoji="0" lang="zh-CN"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0605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0173E88-A653-4B09-BF16-CB9F6F23036E}"/>
              </a:ext>
            </a:extLst>
          </p:cNvPr>
          <p:cNvPicPr>
            <a:picLocks noChangeAspect="1"/>
          </p:cNvPicPr>
          <p:nvPr/>
        </p:nvPicPr>
        <p:blipFill>
          <a:blip r:embed="rId2"/>
          <a:stretch>
            <a:fillRect/>
          </a:stretch>
        </p:blipFill>
        <p:spPr>
          <a:xfrm>
            <a:off x="314198" y="4800580"/>
            <a:ext cx="11141310" cy="1778020"/>
          </a:xfrm>
          <a:prstGeom prst="rect">
            <a:avLst/>
          </a:prstGeom>
        </p:spPr>
      </p:pic>
      <p:graphicFrame>
        <p:nvGraphicFramePr>
          <p:cNvPr id="3" name="表格 2">
            <a:extLst>
              <a:ext uri="{FF2B5EF4-FFF2-40B4-BE49-F238E27FC236}">
                <a16:creationId xmlns:a16="http://schemas.microsoft.com/office/drawing/2014/main" id="{24437146-DE06-456C-810F-F8AD415211DE}"/>
              </a:ext>
            </a:extLst>
          </p:cNvPr>
          <p:cNvGraphicFramePr>
            <a:graphicFrameLocks noGrp="1"/>
          </p:cNvGraphicFramePr>
          <p:nvPr>
            <p:extLst>
              <p:ext uri="{D42A27DB-BD31-4B8C-83A1-F6EECF244321}">
                <p14:modId xmlns:p14="http://schemas.microsoft.com/office/powerpoint/2010/main" val="926458604"/>
              </p:ext>
            </p:extLst>
          </p:nvPr>
        </p:nvGraphicFramePr>
        <p:xfrm>
          <a:off x="2387601" y="2240260"/>
          <a:ext cx="6705599" cy="2131062"/>
        </p:xfrm>
        <a:graphic>
          <a:graphicData uri="http://schemas.openxmlformats.org/drawingml/2006/table">
            <a:tbl>
              <a:tblPr firstRow="1" firstCol="1" bandRow="1">
                <a:tableStyleId>{2D5ABB26-0587-4C30-8999-92F81FD0307C}</a:tableStyleId>
              </a:tblPr>
              <a:tblGrid>
                <a:gridCol w="2234930">
                  <a:extLst>
                    <a:ext uri="{9D8B030D-6E8A-4147-A177-3AD203B41FA5}">
                      <a16:colId xmlns:a16="http://schemas.microsoft.com/office/drawing/2014/main" val="3318569139"/>
                    </a:ext>
                  </a:extLst>
                </a:gridCol>
                <a:gridCol w="2234930">
                  <a:extLst>
                    <a:ext uri="{9D8B030D-6E8A-4147-A177-3AD203B41FA5}">
                      <a16:colId xmlns:a16="http://schemas.microsoft.com/office/drawing/2014/main" val="2014093699"/>
                    </a:ext>
                  </a:extLst>
                </a:gridCol>
                <a:gridCol w="2235739">
                  <a:extLst>
                    <a:ext uri="{9D8B030D-6E8A-4147-A177-3AD203B41FA5}">
                      <a16:colId xmlns:a16="http://schemas.microsoft.com/office/drawing/2014/main" val="2294328519"/>
                    </a:ext>
                  </a:extLst>
                </a:gridCol>
              </a:tblGrid>
              <a:tr h="355177">
                <a:tc>
                  <a:txBody>
                    <a:bodyPr/>
                    <a:lstStyle/>
                    <a:p>
                      <a:pPr algn="just">
                        <a:spcAft>
                          <a:spcPts val="0"/>
                        </a:spcAft>
                      </a:pPr>
                      <a:r>
                        <a:rPr lang="zh-CN" sz="2000" kern="100">
                          <a:effectLst/>
                        </a:rPr>
                        <a:t>指令类型</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时钟周期数</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平均比例</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1576973"/>
                  </a:ext>
                </a:extLst>
              </a:tr>
              <a:tr h="355177">
                <a:tc>
                  <a:txBody>
                    <a:bodyPr/>
                    <a:lstStyle/>
                    <a:p>
                      <a:pPr algn="just">
                        <a:spcAft>
                          <a:spcPts val="0"/>
                        </a:spcAft>
                      </a:pPr>
                      <a:r>
                        <a:rPr lang="en-US" sz="2000" kern="100">
                          <a:effectLst/>
                        </a:rPr>
                        <a:t>R</a:t>
                      </a:r>
                      <a:r>
                        <a:rPr lang="zh-CN" sz="2000" kern="100">
                          <a:effectLst/>
                        </a:rPr>
                        <a:t>型指令</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4T</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45%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8749502"/>
                  </a:ext>
                </a:extLst>
              </a:tr>
              <a:tr h="355177">
                <a:tc>
                  <a:txBody>
                    <a:bodyPr/>
                    <a:lstStyle/>
                    <a:p>
                      <a:pPr algn="just">
                        <a:spcAft>
                          <a:spcPts val="0"/>
                        </a:spcAft>
                      </a:pPr>
                      <a:r>
                        <a:rPr lang="en-US" sz="2000" kern="100">
                          <a:effectLst/>
                        </a:rPr>
                        <a:t>lw</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5T</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25%</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7866420"/>
                  </a:ext>
                </a:extLst>
              </a:tr>
              <a:tr h="355177">
                <a:tc>
                  <a:txBody>
                    <a:bodyPr/>
                    <a:lstStyle/>
                    <a:p>
                      <a:pPr algn="just">
                        <a:spcAft>
                          <a:spcPts val="0"/>
                        </a:spcAft>
                      </a:pPr>
                      <a:r>
                        <a:rPr lang="en-US" sz="2000" kern="100">
                          <a:effectLst/>
                        </a:rPr>
                        <a:t>sw</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4T</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2409370"/>
                  </a:ext>
                </a:extLst>
              </a:tr>
              <a:tr h="355177">
                <a:tc>
                  <a:txBody>
                    <a:bodyPr/>
                    <a:lstStyle/>
                    <a:p>
                      <a:pPr algn="just">
                        <a:spcAft>
                          <a:spcPts val="0"/>
                        </a:spcAft>
                      </a:pPr>
                      <a:r>
                        <a:rPr lang="zh-CN" sz="2000" kern="100">
                          <a:effectLst/>
                        </a:rPr>
                        <a:t>分支指令</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3T</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10%</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2624157"/>
                  </a:ext>
                </a:extLst>
              </a:tr>
              <a:tr h="355177">
                <a:tc>
                  <a:txBody>
                    <a:bodyPr/>
                    <a:lstStyle/>
                    <a:p>
                      <a:pPr algn="just">
                        <a:spcAft>
                          <a:spcPts val="0"/>
                        </a:spcAft>
                      </a:pPr>
                      <a:r>
                        <a:rPr lang="en-US" sz="2000" kern="100">
                          <a:effectLst/>
                        </a:rPr>
                        <a:t>J</a:t>
                      </a:r>
                      <a:r>
                        <a:rPr lang="zh-CN" sz="2000" kern="100">
                          <a:effectLst/>
                        </a:rPr>
                        <a:t>型指令</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2T</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7924893"/>
                  </a:ext>
                </a:extLst>
              </a:tr>
            </a:tbl>
          </a:graphicData>
        </a:graphic>
      </p:graphicFrame>
      <p:sp>
        <p:nvSpPr>
          <p:cNvPr id="4" name="Rectangle 1">
            <a:extLst>
              <a:ext uri="{FF2B5EF4-FFF2-40B4-BE49-F238E27FC236}">
                <a16:creationId xmlns:a16="http://schemas.microsoft.com/office/drawing/2014/main" id="{F4E34C98-469B-4EEC-A28C-18E093A0A09F}"/>
              </a:ext>
            </a:extLst>
          </p:cNvPr>
          <p:cNvSpPr>
            <a:spLocks noChangeArrowheads="1"/>
          </p:cNvSpPr>
          <p:nvPr/>
        </p:nvSpPr>
        <p:spPr bwMode="auto">
          <a:xfrm>
            <a:off x="125541" y="604797"/>
            <a:ext cx="1175226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某</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MIPS</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架构的多周期</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CPU</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执行一段程序，指令分布情况如下：</a:t>
            </a:r>
            <a:endParaRPr kumimoji="0" lang="zh-CN"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假设该程序由</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100</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个指令组成，</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CPU</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执行完该程序可实现</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 KB</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数据的输出，若</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CPU</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的时钟周期</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T=100 </a:t>
            </a:r>
            <a:r>
              <a:rPr kumimoji="0" lang="en-US" altLang="zh-CN" sz="2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ps</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，请计算与处理器相关的下列各项技术指标：</a:t>
            </a:r>
            <a:endPar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b="1"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CPI </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IPS</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）数据输出通路的理论带宽</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1147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D4D37B8-9057-46E8-B4E0-D9737914C9F8}"/>
              </a:ext>
            </a:extLst>
          </p:cNvPr>
          <p:cNvGraphicFramePr>
            <a:graphicFrameLocks noGrp="1"/>
          </p:cNvGraphicFramePr>
          <p:nvPr>
            <p:extLst>
              <p:ext uri="{D42A27DB-BD31-4B8C-83A1-F6EECF244321}">
                <p14:modId xmlns:p14="http://schemas.microsoft.com/office/powerpoint/2010/main" val="1899789391"/>
              </p:ext>
            </p:extLst>
          </p:nvPr>
        </p:nvGraphicFramePr>
        <p:xfrm>
          <a:off x="1587499" y="3835400"/>
          <a:ext cx="8255000" cy="2438400"/>
        </p:xfrm>
        <a:graphic>
          <a:graphicData uri="http://schemas.openxmlformats.org/drawingml/2006/table">
            <a:tbl>
              <a:tblPr firstRow="1" firstCol="1" bandRow="1">
                <a:tableStyleId>{2D5ABB26-0587-4C30-8999-92F81FD0307C}</a:tableStyleId>
              </a:tblPr>
              <a:tblGrid>
                <a:gridCol w="2063750">
                  <a:extLst>
                    <a:ext uri="{9D8B030D-6E8A-4147-A177-3AD203B41FA5}">
                      <a16:colId xmlns:a16="http://schemas.microsoft.com/office/drawing/2014/main" val="576286710"/>
                    </a:ext>
                  </a:extLst>
                </a:gridCol>
                <a:gridCol w="2063750">
                  <a:extLst>
                    <a:ext uri="{9D8B030D-6E8A-4147-A177-3AD203B41FA5}">
                      <a16:colId xmlns:a16="http://schemas.microsoft.com/office/drawing/2014/main" val="3364913969"/>
                    </a:ext>
                  </a:extLst>
                </a:gridCol>
                <a:gridCol w="2063750">
                  <a:extLst>
                    <a:ext uri="{9D8B030D-6E8A-4147-A177-3AD203B41FA5}">
                      <a16:colId xmlns:a16="http://schemas.microsoft.com/office/drawing/2014/main" val="2252128674"/>
                    </a:ext>
                  </a:extLst>
                </a:gridCol>
                <a:gridCol w="2063750">
                  <a:extLst>
                    <a:ext uri="{9D8B030D-6E8A-4147-A177-3AD203B41FA5}">
                      <a16:colId xmlns:a16="http://schemas.microsoft.com/office/drawing/2014/main" val="2124606005"/>
                    </a:ext>
                  </a:extLst>
                </a:gridCol>
              </a:tblGrid>
              <a:tr h="0">
                <a:tc>
                  <a:txBody>
                    <a:bodyPr/>
                    <a:lstStyle/>
                    <a:p>
                      <a:pPr algn="ctr">
                        <a:spcAft>
                          <a:spcPts val="0"/>
                        </a:spcAft>
                      </a:pPr>
                      <a:r>
                        <a:rPr lang="zh-CN" sz="2000" kern="100">
                          <a:effectLst/>
                        </a:rPr>
                        <a:t>存储单元地址（十六进制）</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存储单元内容（形式化表示）</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寄存器地址</a:t>
                      </a:r>
                    </a:p>
                    <a:p>
                      <a:pPr algn="ctr">
                        <a:spcAft>
                          <a:spcPts val="0"/>
                        </a:spcAft>
                      </a:pPr>
                      <a:r>
                        <a:rPr lang="zh-CN" sz="2000" kern="100">
                          <a:effectLst/>
                        </a:rPr>
                        <a:t>（二进制）</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寄存器内容</a:t>
                      </a:r>
                    </a:p>
                    <a:p>
                      <a:pPr algn="ctr">
                        <a:spcAft>
                          <a:spcPts val="0"/>
                        </a:spcAft>
                      </a:pPr>
                      <a:r>
                        <a:rPr lang="zh-CN" sz="2000" kern="100" dirty="0">
                          <a:effectLst/>
                        </a:rPr>
                        <a:t>（十进制）</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9282448"/>
                  </a:ext>
                </a:extLst>
              </a:tr>
              <a:tr h="0">
                <a:tc>
                  <a:txBody>
                    <a:bodyPr/>
                    <a:lstStyle/>
                    <a:p>
                      <a:pPr algn="ctr">
                        <a:spcAft>
                          <a:spcPts val="0"/>
                        </a:spcAft>
                      </a:pPr>
                      <a:r>
                        <a:rPr lang="en-US" sz="2000" kern="100">
                          <a:effectLst/>
                        </a:rPr>
                        <a:t>00000000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add,rd,rs,rt</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01000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10</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3971596"/>
                  </a:ext>
                </a:extLst>
              </a:tr>
              <a:tr h="0">
                <a:tc>
                  <a:txBody>
                    <a:bodyPr/>
                    <a:lstStyle/>
                    <a:p>
                      <a:pPr algn="ctr">
                        <a:spcAft>
                          <a:spcPts val="0"/>
                        </a:spcAft>
                      </a:pPr>
                      <a:r>
                        <a:rPr lang="en-US" sz="2000" kern="100">
                          <a:effectLst/>
                        </a:rPr>
                        <a:t>00000004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err="1">
                          <a:effectLst/>
                        </a:rPr>
                        <a:t>lw,rt,offset</a:t>
                      </a:r>
                      <a:r>
                        <a:rPr lang="en-US" sz="2000" kern="100" dirty="0">
                          <a:effectLst/>
                        </a:rPr>
                        <a:t>(</a:t>
                      </a:r>
                      <a:r>
                        <a:rPr lang="en-US" sz="2000" kern="100" dirty="0" err="1">
                          <a:effectLst/>
                        </a:rPr>
                        <a:t>rs</a:t>
                      </a:r>
                      <a:r>
                        <a:rPr lang="en-US" sz="2000" kern="100" dirty="0">
                          <a:effectLst/>
                        </a:rPr>
                        <a:t>)</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01001</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1048286"/>
                  </a:ext>
                </a:extLst>
              </a:tr>
              <a:tr h="0">
                <a:tc>
                  <a:txBody>
                    <a:bodyPr/>
                    <a:lstStyle/>
                    <a:p>
                      <a:pPr algn="ctr">
                        <a:spcAft>
                          <a:spcPts val="0"/>
                        </a:spcAft>
                      </a:pPr>
                      <a:r>
                        <a:rPr lang="en-US" sz="2000" kern="100">
                          <a:effectLst/>
                        </a:rPr>
                        <a:t>00000008</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beq,rs,rt,label</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01010</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17</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3382902"/>
                  </a:ext>
                </a:extLst>
              </a:tr>
              <a:tr h="0">
                <a:tc>
                  <a:txBody>
                    <a:bodyPr/>
                    <a:lstStyle/>
                    <a:p>
                      <a:pPr algn="ctr">
                        <a:spcAft>
                          <a:spcPts val="0"/>
                        </a:spcAft>
                      </a:pPr>
                      <a:r>
                        <a:rPr lang="en-US" sz="2000" kern="100">
                          <a:effectLst/>
                        </a:rPr>
                        <a:t>0000000C</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00000008H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01011</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11</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7878692"/>
                  </a:ext>
                </a:extLst>
              </a:tr>
              <a:tr h="0">
                <a:tc>
                  <a:txBody>
                    <a:bodyPr/>
                    <a:lstStyle/>
                    <a:p>
                      <a:pPr algn="ctr">
                        <a:spcAft>
                          <a:spcPts val="0"/>
                        </a:spcAft>
                      </a:pPr>
                      <a:r>
                        <a:rPr lang="en-US" sz="2000" kern="100">
                          <a:effectLst/>
                        </a:rPr>
                        <a:t>00000010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0000000AH</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01100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13</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2528645"/>
                  </a:ext>
                </a:extLst>
              </a:tr>
              <a:tr h="0">
                <a:tc>
                  <a:txBody>
                    <a:bodyPr/>
                    <a:lstStyle/>
                    <a:p>
                      <a:pPr algn="ctr">
                        <a:spcAft>
                          <a:spcPts val="0"/>
                        </a:spcAft>
                      </a:pPr>
                      <a:r>
                        <a:rPr lang="en-US" sz="2000" kern="100">
                          <a:effectLst/>
                        </a:rPr>
                        <a:t>00000014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0000000BH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01101</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4895987"/>
                  </a:ext>
                </a:extLst>
              </a:tr>
            </a:tbl>
          </a:graphicData>
        </a:graphic>
      </p:graphicFrame>
      <p:sp>
        <p:nvSpPr>
          <p:cNvPr id="4" name="Rectangle 1">
            <a:extLst>
              <a:ext uri="{FF2B5EF4-FFF2-40B4-BE49-F238E27FC236}">
                <a16:creationId xmlns:a16="http://schemas.microsoft.com/office/drawing/2014/main" id="{95604D38-61D7-4056-BD32-58CD556AD34D}"/>
              </a:ext>
            </a:extLst>
          </p:cNvPr>
          <p:cNvSpPr>
            <a:spLocks noChangeArrowheads="1"/>
          </p:cNvSpPr>
          <p:nvPr/>
        </p:nvSpPr>
        <p:spPr bwMode="auto">
          <a:xfrm>
            <a:off x="515938" y="385286"/>
            <a:ext cx="1059656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某</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32</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位的</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MIPS</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型计算机，其存储器按字节编址，某时刻的存储片段如下：</a:t>
            </a:r>
            <a:endParaRPr kumimoji="0" lang="zh-CN"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若指令的各段代码对应的十进制数为：</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rs</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$rt=9</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rd</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offset=6</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label=4</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。请分析下列</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种执行条件下相关寄存器的值：</a:t>
            </a:r>
            <a:endParaRPr kumimoji="0" lang="zh-CN"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add</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指令执行后，</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PC</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寄存器和</a:t>
            </a:r>
            <a:r>
              <a:rPr kumimoji="0" lang="en-US" altLang="zh-CN" sz="2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rd</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寄存器中的内容分别是什么？</a:t>
            </a:r>
            <a:endParaRPr kumimoji="0" lang="zh-CN"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lw</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指令执行后，</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PC</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寄存器和</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rt</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寄存器中的内容是什么？</a:t>
            </a:r>
            <a:endParaRPr kumimoji="0" lang="zh-CN"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8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beq</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指令执行后，</a:t>
            </a:r>
            <a:r>
              <a:rPr kumimoji="0" lang="en-US" altLang="zh-CN"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PC</a:t>
            </a:r>
            <a:r>
              <a:rPr kumimoji="0" lang="zh-CN" altLang="en-US" sz="2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寄存器的内容是什么？</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390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EB23466-1707-45CE-A794-BDFCDAE62157}"/>
              </a:ext>
            </a:extLst>
          </p:cNvPr>
          <p:cNvGraphicFramePr>
            <a:graphicFrameLocks noGrp="1"/>
          </p:cNvGraphicFramePr>
          <p:nvPr>
            <p:extLst>
              <p:ext uri="{D42A27DB-BD31-4B8C-83A1-F6EECF244321}">
                <p14:modId xmlns:p14="http://schemas.microsoft.com/office/powerpoint/2010/main" val="1393007168"/>
              </p:ext>
            </p:extLst>
          </p:nvPr>
        </p:nvGraphicFramePr>
        <p:xfrm>
          <a:off x="1267618" y="2429809"/>
          <a:ext cx="8255000" cy="2489200"/>
        </p:xfrm>
        <a:graphic>
          <a:graphicData uri="http://schemas.openxmlformats.org/drawingml/2006/table">
            <a:tbl>
              <a:tblPr firstRow="1" firstCol="1" bandRow="1">
                <a:tableStyleId>{2D5ABB26-0587-4C30-8999-92F81FD0307C}</a:tableStyleId>
              </a:tblPr>
              <a:tblGrid>
                <a:gridCol w="2063750">
                  <a:extLst>
                    <a:ext uri="{9D8B030D-6E8A-4147-A177-3AD203B41FA5}">
                      <a16:colId xmlns:a16="http://schemas.microsoft.com/office/drawing/2014/main" val="576286710"/>
                    </a:ext>
                  </a:extLst>
                </a:gridCol>
                <a:gridCol w="2063750">
                  <a:extLst>
                    <a:ext uri="{9D8B030D-6E8A-4147-A177-3AD203B41FA5}">
                      <a16:colId xmlns:a16="http://schemas.microsoft.com/office/drawing/2014/main" val="3364913969"/>
                    </a:ext>
                  </a:extLst>
                </a:gridCol>
                <a:gridCol w="2063750">
                  <a:extLst>
                    <a:ext uri="{9D8B030D-6E8A-4147-A177-3AD203B41FA5}">
                      <a16:colId xmlns:a16="http://schemas.microsoft.com/office/drawing/2014/main" val="2252128674"/>
                    </a:ext>
                  </a:extLst>
                </a:gridCol>
                <a:gridCol w="2063750">
                  <a:extLst>
                    <a:ext uri="{9D8B030D-6E8A-4147-A177-3AD203B41FA5}">
                      <a16:colId xmlns:a16="http://schemas.microsoft.com/office/drawing/2014/main" val="2124606005"/>
                    </a:ext>
                  </a:extLst>
                </a:gridCol>
              </a:tblGrid>
              <a:tr h="622300">
                <a:tc>
                  <a:txBody>
                    <a:bodyPr/>
                    <a:lstStyle/>
                    <a:p>
                      <a:pPr algn="ctr">
                        <a:spcAft>
                          <a:spcPts val="0"/>
                        </a:spcAft>
                      </a:pPr>
                      <a:r>
                        <a:rPr lang="zh-CN" sz="2000" kern="100">
                          <a:effectLst/>
                        </a:rPr>
                        <a:t>存储单元地址（十六进制）</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存储单元内容（形式化表示）</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寄存器地址</a:t>
                      </a:r>
                    </a:p>
                    <a:p>
                      <a:pPr algn="ctr">
                        <a:spcAft>
                          <a:spcPts val="0"/>
                        </a:spcAft>
                      </a:pPr>
                      <a:r>
                        <a:rPr lang="zh-CN" sz="2000" kern="100">
                          <a:effectLst/>
                        </a:rPr>
                        <a:t>（二进制）</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寄存器内容</a:t>
                      </a:r>
                    </a:p>
                    <a:p>
                      <a:pPr algn="ctr">
                        <a:spcAft>
                          <a:spcPts val="0"/>
                        </a:spcAft>
                      </a:pPr>
                      <a:r>
                        <a:rPr lang="zh-CN" sz="2000" kern="100" dirty="0">
                          <a:effectLst/>
                        </a:rPr>
                        <a:t>（十进制）</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9282448"/>
                  </a:ext>
                </a:extLst>
              </a:tr>
              <a:tr h="311150">
                <a:tc>
                  <a:txBody>
                    <a:bodyPr/>
                    <a:lstStyle/>
                    <a:p>
                      <a:pPr algn="ctr">
                        <a:spcAft>
                          <a:spcPts val="0"/>
                        </a:spcAft>
                      </a:pPr>
                      <a:r>
                        <a:rPr lang="en-US" sz="2000" kern="100">
                          <a:effectLst/>
                        </a:rPr>
                        <a:t>00000000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add,rd,rs,rt</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01000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10</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3971596"/>
                  </a:ext>
                </a:extLst>
              </a:tr>
              <a:tr h="311150">
                <a:tc>
                  <a:txBody>
                    <a:bodyPr/>
                    <a:lstStyle/>
                    <a:p>
                      <a:pPr algn="ctr">
                        <a:spcAft>
                          <a:spcPts val="0"/>
                        </a:spcAft>
                      </a:pPr>
                      <a:r>
                        <a:rPr lang="en-US" sz="2000" kern="100">
                          <a:effectLst/>
                        </a:rPr>
                        <a:t>00000004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err="1">
                          <a:effectLst/>
                        </a:rPr>
                        <a:t>lw,rt,offset</a:t>
                      </a:r>
                      <a:r>
                        <a:rPr lang="en-US" sz="2000" kern="100" dirty="0">
                          <a:effectLst/>
                        </a:rPr>
                        <a:t>(</a:t>
                      </a:r>
                      <a:r>
                        <a:rPr lang="en-US" sz="2000" kern="100" dirty="0" err="1">
                          <a:effectLst/>
                        </a:rPr>
                        <a:t>rs</a:t>
                      </a:r>
                      <a:r>
                        <a:rPr lang="en-US" sz="2000" kern="100" dirty="0">
                          <a:effectLst/>
                        </a:rPr>
                        <a:t>)</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01001</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1048286"/>
                  </a:ext>
                </a:extLst>
              </a:tr>
              <a:tr h="311150">
                <a:tc>
                  <a:txBody>
                    <a:bodyPr/>
                    <a:lstStyle/>
                    <a:p>
                      <a:pPr algn="ctr">
                        <a:spcAft>
                          <a:spcPts val="0"/>
                        </a:spcAft>
                      </a:pPr>
                      <a:r>
                        <a:rPr lang="en-US" sz="2000" kern="100">
                          <a:effectLst/>
                        </a:rPr>
                        <a:t>00000008</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beq,rs,rt,label</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01010</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17</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3382902"/>
                  </a:ext>
                </a:extLst>
              </a:tr>
              <a:tr h="311150">
                <a:tc>
                  <a:txBody>
                    <a:bodyPr/>
                    <a:lstStyle/>
                    <a:p>
                      <a:pPr algn="ctr">
                        <a:spcAft>
                          <a:spcPts val="0"/>
                        </a:spcAft>
                      </a:pPr>
                      <a:r>
                        <a:rPr lang="en-US" sz="2000" kern="100">
                          <a:effectLst/>
                        </a:rPr>
                        <a:t>0000000C</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00000008H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01011</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11</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7878692"/>
                  </a:ext>
                </a:extLst>
              </a:tr>
              <a:tr h="311150">
                <a:tc>
                  <a:txBody>
                    <a:bodyPr/>
                    <a:lstStyle/>
                    <a:p>
                      <a:pPr algn="ctr">
                        <a:spcAft>
                          <a:spcPts val="0"/>
                        </a:spcAft>
                      </a:pPr>
                      <a:r>
                        <a:rPr lang="en-US" sz="2000" kern="100">
                          <a:effectLst/>
                        </a:rPr>
                        <a:t>00000010</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0000000AH</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01100</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13</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2528645"/>
                  </a:ext>
                </a:extLst>
              </a:tr>
              <a:tr h="311150">
                <a:tc>
                  <a:txBody>
                    <a:bodyPr/>
                    <a:lstStyle/>
                    <a:p>
                      <a:pPr algn="ctr">
                        <a:spcAft>
                          <a:spcPts val="0"/>
                        </a:spcAft>
                      </a:pPr>
                      <a:r>
                        <a:rPr lang="en-US" sz="2000" kern="100">
                          <a:effectLst/>
                        </a:rPr>
                        <a:t>00000014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0000000BH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01101</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4895987"/>
                  </a:ext>
                </a:extLst>
              </a:tr>
            </a:tbl>
          </a:graphicData>
        </a:graphic>
      </p:graphicFrame>
      <p:sp>
        <p:nvSpPr>
          <p:cNvPr id="3" name="Rectangle 1">
            <a:extLst>
              <a:ext uri="{FF2B5EF4-FFF2-40B4-BE49-F238E27FC236}">
                <a16:creationId xmlns:a16="http://schemas.microsoft.com/office/drawing/2014/main" id="{6F244725-9993-42A2-A40B-16126298B322}"/>
              </a:ext>
            </a:extLst>
          </p:cNvPr>
          <p:cNvSpPr>
            <a:spLocks noChangeArrowheads="1"/>
          </p:cNvSpPr>
          <p:nvPr/>
        </p:nvSpPr>
        <p:spPr bwMode="auto">
          <a:xfrm>
            <a:off x="96836" y="0"/>
            <a:ext cx="105965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某</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32</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位的</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MIPS</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型计算机，其存储器按字节编址，某时刻的存储片段如下：</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若指令的各段代码对应的十进制数为：</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rs</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$rt=9</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rd</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offset=6</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label=4</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。请分析下列</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种执行条件下相关寄存器的值：</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add</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指令执行后，</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PC</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寄存器和</a:t>
            </a:r>
            <a:r>
              <a:rPr kumimoji="0" lang="en-US" altLang="zh-CN" sz="24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rd</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寄存器中的内容分别是什么？</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lw</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指令执行后，</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PC</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寄存器和</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rt</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寄存器中的内容是什么？</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beq</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指令执行后，</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PC</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寄存器的内容是什么？</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785334F-8CBA-4FE4-9859-F7C670E28A19}"/>
              </a:ext>
            </a:extLst>
          </p:cNvPr>
          <p:cNvPicPr>
            <a:picLocks noChangeAspect="1"/>
          </p:cNvPicPr>
          <p:nvPr/>
        </p:nvPicPr>
        <p:blipFill rotWithShape="1">
          <a:blip r:embed="rId2"/>
          <a:srcRect r="22108"/>
          <a:stretch/>
        </p:blipFill>
        <p:spPr>
          <a:xfrm>
            <a:off x="0" y="4919009"/>
            <a:ext cx="11241158" cy="1795206"/>
          </a:xfrm>
          <a:prstGeom prst="rect">
            <a:avLst/>
          </a:prstGeom>
        </p:spPr>
      </p:pic>
    </p:spTree>
    <p:extLst>
      <p:ext uri="{BB962C8B-B14F-4D97-AF65-F5344CB8AC3E}">
        <p14:creationId xmlns:p14="http://schemas.microsoft.com/office/powerpoint/2010/main" val="365193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F569B8F0-8303-464A-ACA5-2DF1C495F968}"/>
              </a:ext>
            </a:extLst>
          </p:cNvPr>
          <p:cNvGraphicFramePr>
            <a:graphicFrameLocks noGrp="1"/>
          </p:cNvGraphicFramePr>
          <p:nvPr>
            <p:extLst>
              <p:ext uri="{D42A27DB-BD31-4B8C-83A1-F6EECF244321}">
                <p14:modId xmlns:p14="http://schemas.microsoft.com/office/powerpoint/2010/main" val="1696813321"/>
              </p:ext>
            </p:extLst>
          </p:nvPr>
        </p:nvGraphicFramePr>
        <p:xfrm>
          <a:off x="82141" y="2234442"/>
          <a:ext cx="12109859" cy="2133600"/>
        </p:xfrm>
        <a:graphic>
          <a:graphicData uri="http://schemas.openxmlformats.org/drawingml/2006/table">
            <a:tbl>
              <a:tblPr firstRow="1" firstCol="1" bandRow="1">
                <a:tableStyleId>{2D5ABB26-0587-4C30-8999-92F81FD0307C}</a:tableStyleId>
              </a:tblPr>
              <a:tblGrid>
                <a:gridCol w="1855308">
                  <a:extLst>
                    <a:ext uri="{9D8B030D-6E8A-4147-A177-3AD203B41FA5}">
                      <a16:colId xmlns:a16="http://schemas.microsoft.com/office/drawing/2014/main" val="3596288218"/>
                    </a:ext>
                  </a:extLst>
                </a:gridCol>
                <a:gridCol w="2069887">
                  <a:extLst>
                    <a:ext uri="{9D8B030D-6E8A-4147-A177-3AD203B41FA5}">
                      <a16:colId xmlns:a16="http://schemas.microsoft.com/office/drawing/2014/main" val="2445081005"/>
                    </a:ext>
                  </a:extLst>
                </a:gridCol>
                <a:gridCol w="2068427">
                  <a:extLst>
                    <a:ext uri="{9D8B030D-6E8A-4147-A177-3AD203B41FA5}">
                      <a16:colId xmlns:a16="http://schemas.microsoft.com/office/drawing/2014/main" val="2864581855"/>
                    </a:ext>
                  </a:extLst>
                </a:gridCol>
                <a:gridCol w="2690268">
                  <a:extLst>
                    <a:ext uri="{9D8B030D-6E8A-4147-A177-3AD203B41FA5}">
                      <a16:colId xmlns:a16="http://schemas.microsoft.com/office/drawing/2014/main" val="3575343568"/>
                    </a:ext>
                  </a:extLst>
                </a:gridCol>
                <a:gridCol w="3425969">
                  <a:extLst>
                    <a:ext uri="{9D8B030D-6E8A-4147-A177-3AD203B41FA5}">
                      <a16:colId xmlns:a16="http://schemas.microsoft.com/office/drawing/2014/main" val="1723727942"/>
                    </a:ext>
                  </a:extLst>
                </a:gridCol>
              </a:tblGrid>
              <a:tr h="0">
                <a:tc>
                  <a:txBody>
                    <a:bodyPr/>
                    <a:lstStyle/>
                    <a:p>
                      <a:pPr algn="ctr">
                        <a:spcAft>
                          <a:spcPts val="0"/>
                        </a:spcAft>
                      </a:pPr>
                      <a:r>
                        <a:rPr lang="zh-CN" sz="2000" kern="100">
                          <a:effectLst/>
                        </a:rPr>
                        <a:t>指令序号</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指令地址</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机器代码</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汇编码</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操作注释</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7120449"/>
                  </a:ext>
                </a:extLst>
              </a:tr>
              <a:tr h="0">
                <a:tc>
                  <a:txBody>
                    <a:bodyPr/>
                    <a:lstStyle/>
                    <a:p>
                      <a:pPr algn="ctr">
                        <a:spcAft>
                          <a:spcPts val="0"/>
                        </a:spcAft>
                      </a:pPr>
                      <a:r>
                        <a:rPr lang="en-US" sz="2000" kern="100">
                          <a:effectLst/>
                        </a:rPr>
                        <a:t>1</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08048100H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00022080H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Ioop:sll R4,R2,2</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(R2)&lt;&lt;2→R4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98884563"/>
                  </a:ext>
                </a:extLst>
              </a:tr>
              <a:tr h="0">
                <a:tc>
                  <a:txBody>
                    <a:bodyPr/>
                    <a:lstStyle/>
                    <a:p>
                      <a:pPr algn="ctr">
                        <a:spcAft>
                          <a:spcPts val="0"/>
                        </a:spcAft>
                      </a:pPr>
                      <a:r>
                        <a:rPr lang="en-US" sz="2000" kern="100">
                          <a:effectLst/>
                        </a:rPr>
                        <a:t>2</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08048104H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00083020H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add R4,R4,R3</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(R4)+(R3)→R4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3712555"/>
                  </a:ext>
                </a:extLst>
              </a:tr>
              <a:tr h="0">
                <a:tc>
                  <a:txBody>
                    <a:bodyPr/>
                    <a:lstStyle/>
                    <a:p>
                      <a:pPr algn="ctr">
                        <a:spcAft>
                          <a:spcPts val="0"/>
                        </a:spcAft>
                      </a:pPr>
                      <a:r>
                        <a:rPr lang="en-US" sz="2000" kern="100">
                          <a:effectLst/>
                        </a:rPr>
                        <a:t>3</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08048108H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8C850000H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load R5,0(R4)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((R4)+0)→R5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75888312"/>
                  </a:ext>
                </a:extLst>
              </a:tr>
              <a:tr h="0">
                <a:tc>
                  <a:txBody>
                    <a:bodyPr/>
                    <a:lstStyle/>
                    <a:p>
                      <a:pPr algn="ctr">
                        <a:spcAft>
                          <a:spcPts val="0"/>
                        </a:spcAft>
                      </a:pPr>
                      <a:r>
                        <a:rPr lang="en-US" sz="2000" kern="100">
                          <a:effectLst/>
                        </a:rPr>
                        <a:t>4</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0804810CH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00250820H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add R1,R1,R5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(R1)+(R5)→R1</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1750486"/>
                  </a:ext>
                </a:extLst>
              </a:tr>
              <a:tr h="0">
                <a:tc>
                  <a:txBody>
                    <a:bodyPr/>
                    <a:lstStyle/>
                    <a:p>
                      <a:pPr algn="ctr">
                        <a:spcAft>
                          <a:spcPts val="0"/>
                        </a:spcAft>
                      </a:pPr>
                      <a:r>
                        <a:rPr lang="en-US" sz="2000" kern="100">
                          <a:effectLst/>
                        </a:rPr>
                        <a:t>5</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08048110H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20420001H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err="1">
                          <a:effectLst/>
                        </a:rPr>
                        <a:t>addi</a:t>
                      </a:r>
                      <a:r>
                        <a:rPr lang="en-US" sz="2000" kern="100" dirty="0">
                          <a:effectLst/>
                        </a:rPr>
                        <a:t> R2,R2,1</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(R2)+1→R2</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46914"/>
                  </a:ext>
                </a:extLst>
              </a:tr>
              <a:tr h="0">
                <a:tc>
                  <a:txBody>
                    <a:bodyPr/>
                    <a:lstStyle/>
                    <a:p>
                      <a:pPr algn="ctr">
                        <a:spcAft>
                          <a:spcPts val="0"/>
                        </a:spcAft>
                      </a:pPr>
                      <a:r>
                        <a:rPr lang="en-US" sz="2000" kern="100">
                          <a:effectLst/>
                        </a:rPr>
                        <a:t>6</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08048114H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1446FFFAH</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err="1">
                          <a:effectLst/>
                        </a:rPr>
                        <a:t>bne</a:t>
                      </a:r>
                      <a:r>
                        <a:rPr lang="en-US" sz="2000" kern="100" dirty="0">
                          <a:effectLst/>
                        </a:rPr>
                        <a:t> R2,R6,loop</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If(R2)≠(R6) </a:t>
                      </a:r>
                      <a:r>
                        <a:rPr lang="en-US" sz="2000" kern="100" dirty="0" err="1">
                          <a:effectLst/>
                        </a:rPr>
                        <a:t>goto</a:t>
                      </a:r>
                      <a:r>
                        <a:rPr lang="en-US" sz="2000" kern="100" dirty="0">
                          <a:effectLst/>
                        </a:rPr>
                        <a:t> loop</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1520792"/>
                  </a:ext>
                </a:extLst>
              </a:tr>
            </a:tbl>
          </a:graphicData>
        </a:graphic>
      </p:graphicFrame>
      <p:sp>
        <p:nvSpPr>
          <p:cNvPr id="9" name="Rectangle 5">
            <a:extLst>
              <a:ext uri="{FF2B5EF4-FFF2-40B4-BE49-F238E27FC236}">
                <a16:creationId xmlns:a16="http://schemas.microsoft.com/office/drawing/2014/main" id="{6A0F9B2A-7200-47E5-BD12-B418D066D57E}"/>
              </a:ext>
            </a:extLst>
          </p:cNvPr>
          <p:cNvSpPr>
            <a:spLocks noChangeArrowheads="1"/>
          </p:cNvSpPr>
          <p:nvPr/>
        </p:nvSpPr>
        <p:spPr bwMode="auto">
          <a:xfrm>
            <a:off x="82141" y="0"/>
            <a:ext cx="53816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某程序中有如下一段循环代码段</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对象 9">
            <a:extLst>
              <a:ext uri="{FF2B5EF4-FFF2-40B4-BE49-F238E27FC236}">
                <a16:creationId xmlns:a16="http://schemas.microsoft.com/office/drawing/2014/main" id="{B0E693DF-CC8A-4B4A-A75F-B2391D1FE51B}"/>
              </a:ext>
            </a:extLst>
          </p:cNvPr>
          <p:cNvGraphicFramePr>
            <a:graphicFrameLocks noChangeAspect="1"/>
          </p:cNvGraphicFramePr>
          <p:nvPr>
            <p:extLst>
              <p:ext uri="{D42A27DB-BD31-4B8C-83A1-F6EECF244321}">
                <p14:modId xmlns:p14="http://schemas.microsoft.com/office/powerpoint/2010/main" val="3451863009"/>
              </p:ext>
            </p:extLst>
          </p:nvPr>
        </p:nvGraphicFramePr>
        <p:xfrm>
          <a:off x="154060" y="444073"/>
          <a:ext cx="12277670" cy="930798"/>
        </p:xfrm>
        <a:graphic>
          <a:graphicData uri="http://schemas.openxmlformats.org/presentationml/2006/ole">
            <mc:AlternateContent xmlns:mc="http://schemas.openxmlformats.org/markup-compatibility/2006">
              <mc:Choice xmlns:v="urn:schemas-microsoft-com:vml" Requires="v">
                <p:oleObj spid="_x0000_s1038" name="Document" r:id="rId3" imgW="5274753" imgH="396374" progId="Word.OpenDocumentText.12">
                  <p:embed/>
                </p:oleObj>
              </mc:Choice>
              <mc:Fallback>
                <p:oleObj name="Document" r:id="rId3" imgW="5274753" imgH="396374" progId="Word.OpenDocumentText.1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60" y="444073"/>
                        <a:ext cx="12277670" cy="930798"/>
                      </a:xfrm>
                      <a:prstGeom prst="rect">
                        <a:avLst/>
                      </a:prstGeom>
                      <a:noFill/>
                    </p:spPr>
                  </p:pic>
                </p:oleObj>
              </mc:Fallback>
            </mc:AlternateContent>
          </a:graphicData>
        </a:graphic>
      </p:graphicFrame>
      <p:sp>
        <p:nvSpPr>
          <p:cNvPr id="11" name="Rectangle 6">
            <a:extLst>
              <a:ext uri="{FF2B5EF4-FFF2-40B4-BE49-F238E27FC236}">
                <a16:creationId xmlns:a16="http://schemas.microsoft.com/office/drawing/2014/main" id="{4019DBA7-2FF9-47A0-BFF0-623687F8DD58}"/>
              </a:ext>
            </a:extLst>
          </p:cNvPr>
          <p:cNvSpPr>
            <a:spLocks noChangeArrowheads="1"/>
          </p:cNvSpPr>
          <p:nvPr/>
        </p:nvSpPr>
        <p:spPr bwMode="auto">
          <a:xfrm>
            <a:off x="0" y="1403445"/>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假设编译时变量</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sum</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和</a:t>
            </a:r>
            <a:r>
              <a:rPr kumimoji="0" lang="en-US" altLang="zh-CN" sz="24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分别分配在寄存器</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R1</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和</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R2</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中，常量</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在寄存器</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R6</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中，数组</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的首地址在寄存器</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R3</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中，程序段</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的起始地址为</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08048100H</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，对应的汇编码和机器代码如下所示</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表格 12">
            <a:extLst>
              <a:ext uri="{FF2B5EF4-FFF2-40B4-BE49-F238E27FC236}">
                <a16:creationId xmlns:a16="http://schemas.microsoft.com/office/drawing/2014/main" id="{CC356B5F-2F18-4469-AA6E-1295FE938FE3}"/>
              </a:ext>
            </a:extLst>
          </p:cNvPr>
          <p:cNvGraphicFramePr>
            <a:graphicFrameLocks noGrp="1"/>
          </p:cNvGraphicFramePr>
          <p:nvPr>
            <p:extLst>
              <p:ext uri="{D42A27DB-BD31-4B8C-83A1-F6EECF244321}">
                <p14:modId xmlns:p14="http://schemas.microsoft.com/office/powerpoint/2010/main" val="3965000544"/>
              </p:ext>
            </p:extLst>
          </p:nvPr>
        </p:nvGraphicFramePr>
        <p:xfrm>
          <a:off x="2924683" y="5541133"/>
          <a:ext cx="5267960" cy="365760"/>
        </p:xfrm>
        <a:graphic>
          <a:graphicData uri="http://schemas.openxmlformats.org/drawingml/2006/table">
            <a:tbl>
              <a:tblPr firstRow="1" firstCol="1" bandRow="1">
                <a:tableStyleId>{5940675A-B579-460E-94D1-54222C63F5DA}</a:tableStyleId>
              </a:tblPr>
              <a:tblGrid>
                <a:gridCol w="1316990">
                  <a:extLst>
                    <a:ext uri="{9D8B030D-6E8A-4147-A177-3AD203B41FA5}">
                      <a16:colId xmlns:a16="http://schemas.microsoft.com/office/drawing/2014/main" val="595945336"/>
                    </a:ext>
                  </a:extLst>
                </a:gridCol>
                <a:gridCol w="1316990">
                  <a:extLst>
                    <a:ext uri="{9D8B030D-6E8A-4147-A177-3AD203B41FA5}">
                      <a16:colId xmlns:a16="http://schemas.microsoft.com/office/drawing/2014/main" val="4208493757"/>
                    </a:ext>
                  </a:extLst>
                </a:gridCol>
                <a:gridCol w="1316990">
                  <a:extLst>
                    <a:ext uri="{9D8B030D-6E8A-4147-A177-3AD203B41FA5}">
                      <a16:colId xmlns:a16="http://schemas.microsoft.com/office/drawing/2014/main" val="1270237956"/>
                    </a:ext>
                  </a:extLst>
                </a:gridCol>
                <a:gridCol w="1316990">
                  <a:extLst>
                    <a:ext uri="{9D8B030D-6E8A-4147-A177-3AD203B41FA5}">
                      <a16:colId xmlns:a16="http://schemas.microsoft.com/office/drawing/2014/main" val="4212123295"/>
                    </a:ext>
                  </a:extLst>
                </a:gridCol>
              </a:tblGrid>
              <a:tr h="0">
                <a:tc>
                  <a:txBody>
                    <a:bodyPr/>
                    <a:lstStyle/>
                    <a:p>
                      <a:pPr algn="ctr">
                        <a:spcAft>
                          <a:spcPts val="0"/>
                        </a:spcAft>
                      </a:pPr>
                      <a:r>
                        <a:rPr lang="en-US" sz="2400" kern="100">
                          <a:effectLst/>
                        </a:rPr>
                        <a:t>OP</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Rs</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Rd</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offset</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7937723"/>
                  </a:ext>
                </a:extLst>
              </a:tr>
            </a:tbl>
          </a:graphicData>
        </a:graphic>
      </p:graphicFrame>
      <p:sp>
        <p:nvSpPr>
          <p:cNvPr id="14" name="Rectangle 7">
            <a:extLst>
              <a:ext uri="{FF2B5EF4-FFF2-40B4-BE49-F238E27FC236}">
                <a16:creationId xmlns:a16="http://schemas.microsoft.com/office/drawing/2014/main" id="{66BD4F79-6B87-4C8B-9C6E-38F51609BC9D}"/>
              </a:ext>
            </a:extLst>
          </p:cNvPr>
          <p:cNvSpPr>
            <a:spLocks noChangeArrowheads="1"/>
          </p:cNvSpPr>
          <p:nvPr/>
        </p:nvSpPr>
        <p:spPr bwMode="auto">
          <a:xfrm>
            <a:off x="333870" y="4386971"/>
            <a:ext cx="119180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执行上述代码的计算机中，存储器</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采用</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32</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位定长指令字，其中分支指令</a:t>
            </a:r>
            <a:r>
              <a:rPr kumimoji="0" lang="en-US" altLang="zh-CN" sz="2400" b="1"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bne</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采用如下格式：</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31:26          25:21         20:16          15:0</a:t>
            </a:r>
            <a:endParaRPr lang="en-US" altLang="zh-CN" sz="2400" b="1"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指令格式中的</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OP</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代表操作码字段，</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Rs</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和</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Rd</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都代表寄存器编号，</a:t>
            </a:r>
            <a:r>
              <a:rPr kumimoji="0" lang="en-US" altLang="zh-CN"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offset</a:t>
            </a:r>
            <a:r>
              <a:rPr kumimoji="0" lang="zh-CN" altLang="en-US" sz="24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为偏移量常数（用补码表示），请回答下列问题，并说明理由。</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582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304950-3D3A-464C-AB6F-79BC85EC0B52}"/>
              </a:ext>
            </a:extLst>
          </p:cNvPr>
          <p:cNvSpPr/>
          <p:nvPr/>
        </p:nvSpPr>
        <p:spPr>
          <a:xfrm>
            <a:off x="0" y="290623"/>
            <a:ext cx="11985171" cy="1938992"/>
          </a:xfrm>
          <a:prstGeom prst="rect">
            <a:avLst/>
          </a:prstGeom>
        </p:spPr>
        <p:txBody>
          <a:bodyPr wrap="square">
            <a:spAutoFit/>
          </a:bodyPr>
          <a:lstStyle/>
          <a:p>
            <a:pPr algn="just">
              <a:spcAft>
                <a:spcPts val="0"/>
              </a:spcAft>
            </a:pP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）存储器</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M</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的编址单位是什么？</a:t>
            </a:r>
          </a:p>
          <a:p>
            <a:pPr algn="just">
              <a:spcAft>
                <a:spcPts val="0"/>
              </a:spcAft>
            </a:pP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）已知</a:t>
            </a:r>
            <a:r>
              <a:rPr lang="en-US" altLang="zh-CN" sz="2400" b="1" kern="100" dirty="0" err="1">
                <a:latin typeface="Calibri" panose="020F0502020204030204" pitchFamily="34" charset="0"/>
                <a:ea typeface="宋体" panose="02010600030101010101" pitchFamily="2" charset="-122"/>
                <a:cs typeface="Times New Roman" panose="02020603050405020304" pitchFamily="18" charset="0"/>
              </a:rPr>
              <a:t>sll</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指令实现左移功能，数组</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中每个元素占多少位？</a:t>
            </a:r>
          </a:p>
          <a:p>
            <a:pPr algn="just">
              <a:spcAft>
                <a:spcPts val="0"/>
              </a:spcAft>
            </a:pP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）上表中</a:t>
            </a:r>
            <a:r>
              <a:rPr lang="en-US" altLang="zh-CN" sz="2400" b="1" kern="100" dirty="0" err="1">
                <a:latin typeface="Calibri" panose="020F0502020204030204" pitchFamily="34" charset="0"/>
                <a:ea typeface="宋体" panose="02010600030101010101" pitchFamily="2" charset="-122"/>
                <a:cs typeface="Times New Roman" panose="02020603050405020304" pitchFamily="18" charset="0"/>
              </a:rPr>
              <a:t>bne</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指令的</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offset</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字段的值是多少？已知</a:t>
            </a:r>
            <a:r>
              <a:rPr lang="en-US" altLang="zh-CN" sz="2400" b="1" kern="100" dirty="0" err="1">
                <a:latin typeface="Calibri" panose="020F0502020204030204" pitchFamily="34" charset="0"/>
                <a:ea typeface="宋体" panose="02010600030101010101" pitchFamily="2" charset="-122"/>
                <a:cs typeface="Times New Roman" panose="02020603050405020304" pitchFamily="18" charset="0"/>
              </a:rPr>
              <a:t>bne</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指令采用相对寻址方式，</a:t>
            </a:r>
            <a:r>
              <a:rPr lang="en-US" altLang="zh-CN" sz="2400" b="1" kern="100" dirty="0">
                <a:latin typeface="Calibri" panose="020F0502020204030204" pitchFamily="34" charset="0"/>
                <a:ea typeface="宋体" panose="02010600030101010101" pitchFamily="2" charset="-122"/>
                <a:cs typeface="Times New Roman" panose="02020603050405020304" pitchFamily="18" charset="0"/>
              </a:rPr>
              <a:t>PC</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的当前内容为指令</a:t>
            </a:r>
            <a:r>
              <a:rPr lang="en-US" altLang="zh-CN" sz="2400" b="1" kern="100" dirty="0" err="1">
                <a:latin typeface="Calibri" panose="020F0502020204030204" pitchFamily="34" charset="0"/>
                <a:ea typeface="宋体" panose="02010600030101010101" pitchFamily="2" charset="-122"/>
                <a:cs typeface="Times New Roman" panose="02020603050405020304" pitchFamily="18" charset="0"/>
              </a:rPr>
              <a:t>bne</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的地址，通过分析表中指令地址和</a:t>
            </a:r>
            <a:r>
              <a:rPr lang="en-US" altLang="zh-CN" sz="2400" b="1" kern="100" dirty="0" err="1">
                <a:latin typeface="Calibri" panose="020F0502020204030204" pitchFamily="34" charset="0"/>
                <a:ea typeface="宋体" panose="02010600030101010101" pitchFamily="2" charset="-122"/>
                <a:cs typeface="Times New Roman" panose="02020603050405020304" pitchFamily="18" charset="0"/>
              </a:rPr>
              <a:t>bne</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指令内容，推断</a:t>
            </a:r>
            <a:r>
              <a:rPr lang="en-US" altLang="zh-CN" sz="2400" b="1" kern="100" dirty="0" err="1">
                <a:latin typeface="Calibri" panose="020F0502020204030204" pitchFamily="34" charset="0"/>
                <a:ea typeface="宋体" panose="02010600030101010101" pitchFamily="2" charset="-122"/>
                <a:cs typeface="Times New Roman" panose="02020603050405020304" pitchFamily="18" charset="0"/>
              </a:rPr>
              <a:t>bne</a:t>
            </a:r>
            <a:r>
              <a:rPr lang="zh-CN" altLang="zh-CN" sz="2400" b="1" kern="100" dirty="0">
                <a:latin typeface="Calibri" panose="020F0502020204030204" pitchFamily="34" charset="0"/>
                <a:ea typeface="宋体" panose="02010600030101010101" pitchFamily="2" charset="-122"/>
                <a:cs typeface="Times New Roman" panose="02020603050405020304" pitchFamily="18" charset="0"/>
              </a:rPr>
              <a:t>指令的转移目标地址计算公式。</a:t>
            </a:r>
          </a:p>
        </p:txBody>
      </p:sp>
    </p:spTree>
    <p:extLst>
      <p:ext uri="{BB962C8B-B14F-4D97-AF65-F5344CB8AC3E}">
        <p14:creationId xmlns:p14="http://schemas.microsoft.com/office/powerpoint/2010/main" val="14378934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827425A-7E66-429D-BC22-08FDBD53651C}"/>
              </a:ext>
            </a:extLst>
          </p:cNvPr>
          <p:cNvSpPr/>
          <p:nvPr/>
        </p:nvSpPr>
        <p:spPr>
          <a:xfrm>
            <a:off x="0" y="0"/>
            <a:ext cx="12192000" cy="1323439"/>
          </a:xfrm>
          <a:prstGeom prst="rect">
            <a:avLst/>
          </a:prstGeom>
        </p:spPr>
        <p:txBody>
          <a:bodyPr wrap="squar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21</a:t>
            </a:r>
          </a:p>
          <a:p>
            <a:pPr algn="just">
              <a:spcAft>
                <a:spcPts val="0"/>
              </a:spcAft>
            </a:pPr>
            <a:r>
              <a:rPr lang="zh-CN" altLang="en-US" sz="4000" b="1" kern="100" dirty="0">
                <a:latin typeface="Calibri" panose="020F0502020204030204" pitchFamily="34" charset="0"/>
                <a:ea typeface="宋体" panose="02010600030101010101" pitchFamily="2" charset="-122"/>
                <a:cs typeface="Times New Roman" panose="02020603050405020304" pitchFamily="18" charset="0"/>
              </a:rPr>
              <a:t>答：</a:t>
            </a:r>
            <a:endParaRPr lang="zh-CN" altLang="zh-CN" sz="4000" b="1"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035FE292-1205-4D5F-8608-6A4A8280066A}"/>
              </a:ext>
            </a:extLst>
          </p:cNvPr>
          <p:cNvPicPr>
            <a:picLocks noChangeAspect="1"/>
          </p:cNvPicPr>
          <p:nvPr/>
        </p:nvPicPr>
        <p:blipFill>
          <a:blip r:embed="rId2"/>
          <a:stretch>
            <a:fillRect/>
          </a:stretch>
        </p:blipFill>
        <p:spPr>
          <a:xfrm>
            <a:off x="0" y="1323439"/>
            <a:ext cx="12184830" cy="4575916"/>
          </a:xfrm>
          <a:prstGeom prst="rect">
            <a:avLst/>
          </a:prstGeom>
        </p:spPr>
      </p:pic>
    </p:spTree>
    <p:extLst>
      <p:ext uri="{BB962C8B-B14F-4D97-AF65-F5344CB8AC3E}">
        <p14:creationId xmlns:p14="http://schemas.microsoft.com/office/powerpoint/2010/main" val="11938994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6D47A54-03CB-4FB4-9B48-C20EED71D20F}"/>
              </a:ext>
            </a:extLst>
          </p:cNvPr>
          <p:cNvSpPr/>
          <p:nvPr/>
        </p:nvSpPr>
        <p:spPr>
          <a:xfrm>
            <a:off x="2331187" y="3075057"/>
            <a:ext cx="7529625" cy="707886"/>
          </a:xfrm>
          <a:prstGeom prst="rect">
            <a:avLst/>
          </a:prstGeom>
        </p:spPr>
        <p:txBody>
          <a:bodyPr wrap="none">
            <a:spAutoFit/>
          </a:bodyPr>
          <a:lstStyle/>
          <a:p>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简述指令流水线的工作原理。</a:t>
            </a:r>
          </a:p>
        </p:txBody>
      </p:sp>
    </p:spTree>
    <p:extLst>
      <p:ext uri="{BB962C8B-B14F-4D97-AF65-F5344CB8AC3E}">
        <p14:creationId xmlns:p14="http://schemas.microsoft.com/office/powerpoint/2010/main" val="215335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7F3377-E848-4385-8959-84A5B4616E5B}"/>
              </a:ext>
            </a:extLst>
          </p:cNvPr>
          <p:cNvSpPr/>
          <p:nvPr/>
        </p:nvSpPr>
        <p:spPr>
          <a:xfrm>
            <a:off x="2203748" y="3320534"/>
            <a:ext cx="7784503"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简化地址结构的基本途径是什么</a:t>
            </a:r>
          </a:p>
        </p:txBody>
      </p:sp>
    </p:spTree>
    <p:extLst>
      <p:ext uri="{BB962C8B-B14F-4D97-AF65-F5344CB8AC3E}">
        <p14:creationId xmlns:p14="http://schemas.microsoft.com/office/powerpoint/2010/main" val="24180865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6E7D8F-7181-47B6-BD06-9D1D9AF5FCCA}"/>
              </a:ext>
            </a:extLst>
          </p:cNvPr>
          <p:cNvSpPr/>
          <p:nvPr/>
        </p:nvSpPr>
        <p:spPr>
          <a:xfrm>
            <a:off x="0" y="0"/>
            <a:ext cx="7529625" cy="707886"/>
          </a:xfrm>
          <a:prstGeom prst="rect">
            <a:avLst/>
          </a:prstGeom>
        </p:spPr>
        <p:txBody>
          <a:bodyPr wrap="none">
            <a:spAutoFit/>
          </a:bodyPr>
          <a:lstStyle/>
          <a:p>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简述指令流水线的工作原理。</a:t>
            </a:r>
          </a:p>
        </p:txBody>
      </p:sp>
      <p:pic>
        <p:nvPicPr>
          <p:cNvPr id="3" name="图片 2">
            <a:extLst>
              <a:ext uri="{FF2B5EF4-FFF2-40B4-BE49-F238E27FC236}">
                <a16:creationId xmlns:a16="http://schemas.microsoft.com/office/drawing/2014/main" id="{13A9FBFB-3221-4310-87DA-3AFCE757D4B7}"/>
              </a:ext>
            </a:extLst>
          </p:cNvPr>
          <p:cNvPicPr>
            <a:picLocks noChangeAspect="1"/>
          </p:cNvPicPr>
          <p:nvPr/>
        </p:nvPicPr>
        <p:blipFill>
          <a:blip r:embed="rId2"/>
          <a:stretch>
            <a:fillRect/>
          </a:stretch>
        </p:blipFill>
        <p:spPr>
          <a:xfrm>
            <a:off x="-1" y="1301013"/>
            <a:ext cx="12139032" cy="1235710"/>
          </a:xfrm>
          <a:prstGeom prst="rect">
            <a:avLst/>
          </a:prstGeom>
        </p:spPr>
      </p:pic>
    </p:spTree>
    <p:extLst>
      <p:ext uri="{BB962C8B-B14F-4D97-AF65-F5344CB8AC3E}">
        <p14:creationId xmlns:p14="http://schemas.microsoft.com/office/powerpoint/2010/main" val="1396183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526E682-D00A-47EB-8CAB-E1E075E65DC9}"/>
              </a:ext>
            </a:extLst>
          </p:cNvPr>
          <p:cNvSpPr/>
          <p:nvPr/>
        </p:nvSpPr>
        <p:spPr>
          <a:xfrm>
            <a:off x="1816623" y="3075057"/>
            <a:ext cx="8558753" cy="707886"/>
          </a:xfrm>
          <a:prstGeom prst="rect">
            <a:avLst/>
          </a:prstGeom>
        </p:spPr>
        <p:txBody>
          <a:bodyPr wrap="none">
            <a:spAutoFit/>
          </a:bodyPr>
          <a:lstStyle/>
          <a:p>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试比较超标量和超流水的异同点。</a:t>
            </a:r>
          </a:p>
        </p:txBody>
      </p:sp>
    </p:spTree>
    <p:extLst>
      <p:ext uri="{BB962C8B-B14F-4D97-AF65-F5344CB8AC3E}">
        <p14:creationId xmlns:p14="http://schemas.microsoft.com/office/powerpoint/2010/main" val="4355432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83F18A-D33A-4D47-AD63-A685B4D475FD}"/>
              </a:ext>
            </a:extLst>
          </p:cNvPr>
          <p:cNvSpPr/>
          <p:nvPr/>
        </p:nvSpPr>
        <p:spPr>
          <a:xfrm>
            <a:off x="105810" y="0"/>
            <a:ext cx="8558753" cy="707886"/>
          </a:xfrm>
          <a:prstGeom prst="rect">
            <a:avLst/>
          </a:prstGeom>
        </p:spPr>
        <p:txBody>
          <a:bodyPr wrap="none">
            <a:spAutoFit/>
          </a:bodyPr>
          <a:lstStyle/>
          <a:p>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23.</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试比较超标量和超流水的异同点。</a:t>
            </a:r>
          </a:p>
        </p:txBody>
      </p:sp>
      <p:pic>
        <p:nvPicPr>
          <p:cNvPr id="3" name="图片 2">
            <a:extLst>
              <a:ext uri="{FF2B5EF4-FFF2-40B4-BE49-F238E27FC236}">
                <a16:creationId xmlns:a16="http://schemas.microsoft.com/office/drawing/2014/main" id="{A058E218-2B8E-40F1-8E43-C05DA7C9B18D}"/>
              </a:ext>
            </a:extLst>
          </p:cNvPr>
          <p:cNvPicPr>
            <a:picLocks noChangeAspect="1"/>
          </p:cNvPicPr>
          <p:nvPr/>
        </p:nvPicPr>
        <p:blipFill>
          <a:blip r:embed="rId2"/>
          <a:stretch>
            <a:fillRect/>
          </a:stretch>
        </p:blipFill>
        <p:spPr>
          <a:xfrm>
            <a:off x="-1" y="1381134"/>
            <a:ext cx="12107693" cy="1352233"/>
          </a:xfrm>
          <a:prstGeom prst="rect">
            <a:avLst/>
          </a:prstGeom>
        </p:spPr>
      </p:pic>
      <p:pic>
        <p:nvPicPr>
          <p:cNvPr id="4" name="图片 3">
            <a:extLst>
              <a:ext uri="{FF2B5EF4-FFF2-40B4-BE49-F238E27FC236}">
                <a16:creationId xmlns:a16="http://schemas.microsoft.com/office/drawing/2014/main" id="{88C972E9-9C53-453D-ADD1-A84F1E1C6F02}"/>
              </a:ext>
            </a:extLst>
          </p:cNvPr>
          <p:cNvPicPr>
            <a:picLocks noChangeAspect="1"/>
          </p:cNvPicPr>
          <p:nvPr/>
        </p:nvPicPr>
        <p:blipFill rotWithShape="1">
          <a:blip r:embed="rId3"/>
          <a:srcRect t="23376" r="19161"/>
          <a:stretch/>
        </p:blipFill>
        <p:spPr>
          <a:xfrm>
            <a:off x="-1" y="2733367"/>
            <a:ext cx="9041259" cy="529851"/>
          </a:xfrm>
          <a:prstGeom prst="rect">
            <a:avLst/>
          </a:prstGeom>
        </p:spPr>
      </p:pic>
    </p:spTree>
    <p:extLst>
      <p:ext uri="{BB962C8B-B14F-4D97-AF65-F5344CB8AC3E}">
        <p14:creationId xmlns:p14="http://schemas.microsoft.com/office/powerpoint/2010/main" val="328685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314747-504A-4587-87C0-64570BE3A015}"/>
              </a:ext>
            </a:extLst>
          </p:cNvPr>
          <p:cNvSpPr/>
          <p:nvPr/>
        </p:nvSpPr>
        <p:spPr>
          <a:xfrm>
            <a:off x="273348" y="183634"/>
            <a:ext cx="7784503" cy="707886"/>
          </a:xfrm>
          <a:prstGeom prst="rect">
            <a:avLst/>
          </a:prstGeom>
        </p:spPr>
        <p:txBody>
          <a:bodyPr wrap="none">
            <a:spAutoFit/>
          </a:bodyPr>
          <a:lstStyle/>
          <a:p>
            <a:pPr algn="just">
              <a:spcAft>
                <a:spcPts val="0"/>
              </a:spcAft>
            </a:pPr>
            <a:r>
              <a:rPr lang="en-US" altLang="zh-CN" sz="4000" b="1"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4000" b="1" kern="100" dirty="0">
                <a:latin typeface="Calibri" panose="020F0502020204030204" pitchFamily="34" charset="0"/>
                <a:ea typeface="宋体" panose="02010600030101010101" pitchFamily="2" charset="-122"/>
                <a:cs typeface="Times New Roman" panose="02020603050405020304" pitchFamily="18" charset="0"/>
              </a:rPr>
              <a:t>简化地址结构的基本途径是什么</a:t>
            </a:r>
          </a:p>
        </p:txBody>
      </p:sp>
      <p:pic>
        <p:nvPicPr>
          <p:cNvPr id="3" name="图片 2">
            <a:extLst>
              <a:ext uri="{FF2B5EF4-FFF2-40B4-BE49-F238E27FC236}">
                <a16:creationId xmlns:a16="http://schemas.microsoft.com/office/drawing/2014/main" id="{6C6E520E-697C-416D-A27B-63F78FDFEC9F}"/>
              </a:ext>
            </a:extLst>
          </p:cNvPr>
          <p:cNvPicPr>
            <a:picLocks noChangeAspect="1"/>
          </p:cNvPicPr>
          <p:nvPr/>
        </p:nvPicPr>
        <p:blipFill>
          <a:blip r:embed="rId2"/>
          <a:stretch>
            <a:fillRect/>
          </a:stretch>
        </p:blipFill>
        <p:spPr>
          <a:xfrm>
            <a:off x="0" y="1425704"/>
            <a:ext cx="11983589" cy="1215896"/>
          </a:xfrm>
          <a:prstGeom prst="rect">
            <a:avLst/>
          </a:prstGeom>
        </p:spPr>
      </p:pic>
    </p:spTree>
    <p:extLst>
      <p:ext uri="{BB962C8B-B14F-4D97-AF65-F5344CB8AC3E}">
        <p14:creationId xmlns:p14="http://schemas.microsoft.com/office/powerpoint/2010/main" val="5955699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4878</Words>
  <Application>Microsoft Office PowerPoint</Application>
  <PresentationFormat>宽屏</PresentationFormat>
  <Paragraphs>435</Paragraphs>
  <Slides>82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0" baseType="lpstr">
      <vt:lpstr>等线</vt:lpstr>
      <vt:lpstr>等线 Light</vt:lpstr>
      <vt:lpstr>宋体</vt:lpstr>
      <vt:lpstr>Arial</vt:lpstr>
      <vt:lpstr>Calibri</vt:lpstr>
      <vt:lpstr>Times New Roman</vt:lpstr>
      <vt:lpstr>Office 主题​​</vt:lpstr>
      <vt:lpstr>OpenDocument 文本</vt:lpstr>
      <vt:lpstr>计算机组成原理课后习题解析 第3章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Fred zh</dc:creator>
  <cp:lastModifiedBy>Fred zh</cp:lastModifiedBy>
  <cp:revision>40</cp:revision>
  <dcterms:created xsi:type="dcterms:W3CDTF">2021-02-08T02:13:39Z</dcterms:created>
  <dcterms:modified xsi:type="dcterms:W3CDTF">2021-02-08T13:38:07Z</dcterms:modified>
</cp:coreProperties>
</file>