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341" r:id="rId2"/>
    <p:sldId id="358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3413-D2C9-4397-83BF-B84E47C11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4436A-33D5-433A-819D-61ADD8A13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84AF9-D0EA-40DF-816A-17F6F094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DEC86-44E3-4366-BFAA-39A848F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24B71-D4E7-46D2-AF1C-2273603F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2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6FEE7-4252-4166-9366-33DBE9E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C5E3B-B6E0-4F40-B42A-33DA2346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65397-529E-4524-A5D0-5FB4F264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F083-FAE1-4330-9EDF-49DCF08C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CFF08-DDC2-4CED-98C4-CF13CFF5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15C17F-9CB8-43B4-A384-5B487EF56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36223-970F-4072-888E-C2EC4E57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8CD15-D0B6-406A-A624-1ED5BFD0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E0D96-D7B2-4B3F-9EDE-3D01D173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DDEA6-684B-4823-BFEC-879140D5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0E775-DFDE-49FE-AB18-DC16D637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17C2-7F02-4C78-B659-B0FC290D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80444-E394-44B5-9915-0A8CB859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AC553-862D-47CA-BE61-5E8002A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63D51-609D-48AC-B885-B0944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3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63085-5925-4D3F-885A-AAB70D4C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70621-60D6-42BC-AD00-37876FE1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6BE8E-7989-4829-B0FD-C4117D76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F5B25-F75A-43C5-B00F-237326B3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49DF6-32B2-41E0-AE67-E21742A5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7CD6-F125-4191-9F8E-29C88465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2BAB1-A7CF-4929-8C78-8F4727F08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0C416-CD77-44A1-8776-BA1C0768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9425D-CA99-4006-AD5A-CB1F7D18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50811-CF00-4DA5-A5D2-4CDF29DE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FE670-18EA-45A4-A492-AC8D43D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024A5-6097-468C-A5DB-B92D068F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159CB-CECC-4AA5-A29F-0C0C544F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01167-434B-4D06-8B84-9CDA9FA5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CD2B0-A3FD-4F71-ABB0-18CABAC7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D4F2D-397A-451E-B74E-79B953CEC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B771DD-1CEF-452F-9550-AA1B0B0A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9F8EC8-5E29-4BBB-9778-1FBA747D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04064-1B06-4D25-85C6-A59B7EE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1078-8AE1-4BE5-9FD7-7EB3F921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89C36-E4AA-4A00-A86D-E604DD62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9979B-84D2-4A63-8079-E7315C05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ADF64-B364-4F7F-8296-4A040A01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6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0C628-0869-4683-8F7A-B73957B5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4C7BC-5D6E-4FAA-8711-FE4F9AD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A488D-920A-4C75-84A1-8549216D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4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89905-916E-4A1E-91C4-D95EEEA3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E960E-8A77-4132-B202-55545EEA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F7278-C82F-4B07-AEBC-CD68632A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F666B-8646-49E5-8805-DA89D69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40E58-CBA9-4196-96C7-0CA9F7EE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93365-2D32-4F8F-8A2A-99D6C60B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D0A1-852C-4FEB-A06D-EFB4FC2E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A75D7-A67F-4ADC-A9FA-69449073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CA453-4B27-46EB-934D-AAC0B18B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2C402-92D9-4EC9-8DE8-71677199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1C3E0-A326-4A85-A426-DA970C6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ECFCB-A364-4C0A-82F9-9024F68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E65B7-1355-47FF-B6F9-C8FD0941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2FF0-8D63-44FC-8329-3D67C0B5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6FCDE-CA48-440C-91F7-B78AB7B1E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418F-5A3C-4631-A224-A06D9E1C2C08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BC541-E26F-4FBB-B193-23EEA215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05F1E-5BBB-4EC6-B49C-11B013A19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1465-F15A-4F40-804D-E02BACA3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6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D1B457-78C6-46D6-A33D-DF64B166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37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计算机组成原理课后习题解析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60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856CBD-3B44-47CE-A227-DB8089E3F794}"/>
              </a:ext>
            </a:extLst>
          </p:cNvPr>
          <p:cNvSpPr/>
          <p:nvPr/>
        </p:nvSpPr>
        <p:spPr>
          <a:xfrm>
            <a:off x="44450" y="0"/>
            <a:ext cx="12103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某机连接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设备，序号为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，采用软件查询确定其中断优先级。请分别按下列两种要求拟定查询程序流程图。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）轮流优先，使机会均衡。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073047-5C6A-4CCB-ADDE-1CF5EE19D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00"/>
          <a:stretch/>
        </p:blipFill>
        <p:spPr>
          <a:xfrm>
            <a:off x="0" y="1569660"/>
            <a:ext cx="11950071" cy="1016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943704-60DE-4FC4-8668-D4AEA000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9" y="2421426"/>
            <a:ext cx="11322680" cy="21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E87C67-8381-4C04-9661-E9DC752A0B5C}"/>
              </a:ext>
            </a:extLst>
          </p:cNvPr>
          <p:cNvSpPr/>
          <p:nvPr/>
        </p:nvSpPr>
        <p:spPr>
          <a:xfrm>
            <a:off x="44450" y="0"/>
            <a:ext cx="12103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某机连接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设备，序号为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，采用软件查询确定其中断优先级。请分别按下列两种要求拟定查询程序流程图。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）轮流优先，使机会均衡。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39BA5A-80D6-449D-BBA5-3899BB76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72" y="1006350"/>
            <a:ext cx="5146078" cy="5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9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6E823E-E795-41F4-854B-B870926B5D96}"/>
              </a:ext>
            </a:extLst>
          </p:cNvPr>
          <p:cNvSpPr/>
          <p:nvPr/>
        </p:nvSpPr>
        <p:spPr>
          <a:xfrm>
            <a:off x="196645" y="97223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分别对图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5-17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所示两种结构设计优先链排队逻辑，画出门级逻辑电路。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96F26F-51CB-49B0-90D3-9CE9DE31A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746" y="2846811"/>
            <a:ext cx="9814706" cy="26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34ACA9-8673-49B7-85E3-6FF200A7A752}"/>
              </a:ext>
            </a:extLst>
          </p:cNvPr>
          <p:cNvSpPr/>
          <p:nvPr/>
        </p:nvSpPr>
        <p:spPr>
          <a:xfrm>
            <a:off x="108155" y="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分别对图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5-17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所示两种结构设计优先链排队逻辑，画出门级逻辑电路。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759BA-420C-47EB-9C87-D59877C2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323439"/>
            <a:ext cx="11267768" cy="49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721556-D372-48DE-B872-77D70E1463A9}"/>
              </a:ext>
            </a:extLst>
          </p:cNvPr>
          <p:cNvSpPr/>
          <p:nvPr/>
        </p:nvSpPr>
        <p:spPr>
          <a:xfrm>
            <a:off x="108155" y="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分别对图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5-17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所示两种结构设计优先链排队逻辑，画出门级逻辑电路。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D789A6-DDED-433C-A443-3EC18DAB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33" y="1234948"/>
            <a:ext cx="6341060" cy="56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4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EE281-AFBA-4A6C-BE29-78E5B336E0ED}"/>
              </a:ext>
            </a:extLst>
          </p:cNvPr>
          <p:cNvSpPr/>
          <p:nvPr/>
        </p:nvSpPr>
        <p:spPr>
          <a:xfrm>
            <a:off x="108155" y="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分别对图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5-17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所示两种结构设计优先链排队逻辑，画出门级逻辑电路。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C1ED24-DEA0-4807-9A24-36AA2FA0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" y="1399639"/>
            <a:ext cx="11883707" cy="39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1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6127F5-14E1-4D47-86DC-56BD19B6F6A4}"/>
              </a:ext>
            </a:extLst>
          </p:cNvPr>
          <p:cNvSpPr/>
          <p:nvPr/>
        </p:nvSpPr>
        <p:spPr>
          <a:xfrm>
            <a:off x="108155" y="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分别对图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5-17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所示两种结构设计优先链排队逻辑，画出门级逻辑电路。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807744-B184-407B-AE9F-D089521C8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3" r="5673"/>
          <a:stretch/>
        </p:blipFill>
        <p:spPr>
          <a:xfrm>
            <a:off x="1553496" y="1610169"/>
            <a:ext cx="9085007" cy="4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D5B004-52AD-4CA7-B89F-A627F06DFA14}"/>
              </a:ext>
            </a:extLst>
          </p:cNvPr>
          <p:cNvSpPr/>
          <p:nvPr/>
        </p:nvSpPr>
        <p:spPr>
          <a:xfrm>
            <a:off x="1174620" y="3075057"/>
            <a:ext cx="9842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串行接口和并行接口的实质区别是什么？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299168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046F01-A9F7-4E59-B7F9-E8E8CEBD78AE}"/>
              </a:ext>
            </a:extLst>
          </p:cNvPr>
          <p:cNvSpPr/>
          <p:nvPr/>
        </p:nvSpPr>
        <p:spPr>
          <a:xfrm>
            <a:off x="112736" y="0"/>
            <a:ext cx="9842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串行接口和并行接口的实质区别是什么？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4A63E3-3E0E-469D-B133-6CA543C6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" y="1185794"/>
            <a:ext cx="11878042" cy="13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727E41-2489-4DFB-B5D2-2EC835200071}"/>
              </a:ext>
            </a:extLst>
          </p:cNvPr>
          <p:cNvSpPr/>
          <p:nvPr/>
        </p:nvSpPr>
        <p:spPr>
          <a:xfrm>
            <a:off x="2623735" y="3075057"/>
            <a:ext cx="6944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接口的主要功能有哪些？</a:t>
            </a:r>
          </a:p>
        </p:txBody>
      </p:sp>
    </p:spTree>
    <p:extLst>
      <p:ext uri="{BB962C8B-B14F-4D97-AF65-F5344CB8AC3E}">
        <p14:creationId xmlns:p14="http://schemas.microsoft.com/office/powerpoint/2010/main" val="38305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68AF65B-B13C-41A8-A8F1-90A388F4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91144"/>
              </p:ext>
            </p:extLst>
          </p:nvPr>
        </p:nvGraphicFramePr>
        <p:xfrm>
          <a:off x="0" y="707886"/>
          <a:ext cx="12192000" cy="2133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43132">
                  <a:extLst>
                    <a:ext uri="{9D8B030D-6E8A-4147-A177-3AD203B41FA5}">
                      <a16:colId xmlns:a16="http://schemas.microsoft.com/office/drawing/2014/main" val="3028719755"/>
                    </a:ext>
                  </a:extLst>
                </a:gridCol>
                <a:gridCol w="2708517">
                  <a:extLst>
                    <a:ext uri="{9D8B030D-6E8A-4147-A177-3AD203B41FA5}">
                      <a16:colId xmlns:a16="http://schemas.microsoft.com/office/drawing/2014/main" val="1079592719"/>
                    </a:ext>
                  </a:extLst>
                </a:gridCol>
                <a:gridCol w="2915734">
                  <a:extLst>
                    <a:ext uri="{9D8B030D-6E8A-4147-A177-3AD203B41FA5}">
                      <a16:colId xmlns:a16="http://schemas.microsoft.com/office/drawing/2014/main" val="905409683"/>
                    </a:ext>
                  </a:extLst>
                </a:gridCol>
                <a:gridCol w="2824617">
                  <a:extLst>
                    <a:ext uri="{9D8B030D-6E8A-4147-A177-3AD203B41FA5}">
                      <a16:colId xmlns:a16="http://schemas.microsoft.com/office/drawing/2014/main" val="949415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(1)</a:t>
                      </a:r>
                      <a:r>
                        <a:rPr lang="zh-CN" sz="2800" kern="100">
                          <a:effectLst/>
                        </a:rPr>
                        <a:t>总线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(2)</a:t>
                      </a:r>
                      <a:r>
                        <a:rPr lang="zh-CN" sz="2800" kern="100">
                          <a:effectLst/>
                        </a:rPr>
                        <a:t>总线宽度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(3)</a:t>
                      </a:r>
                      <a:r>
                        <a:rPr lang="zh-CN" sz="2800" kern="100">
                          <a:effectLst/>
                        </a:rPr>
                        <a:t>主设备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(4)</a:t>
                      </a:r>
                      <a:r>
                        <a:rPr lang="zh-CN" sz="2800" kern="100">
                          <a:effectLst/>
                        </a:rPr>
                        <a:t>从设备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22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(5)</a:t>
                      </a:r>
                      <a:r>
                        <a:rPr lang="zh-CN" sz="2800" kern="100">
                          <a:effectLst/>
                        </a:rPr>
                        <a:t>直接程序传输方式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(6)</a:t>
                      </a:r>
                      <a:r>
                        <a:rPr lang="zh-CN" sz="2800" kern="100">
                          <a:effectLst/>
                        </a:rPr>
                        <a:t>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(7)</a:t>
                      </a:r>
                      <a:r>
                        <a:rPr lang="zh-CN" sz="2800" kern="100">
                          <a:effectLst/>
                        </a:rPr>
                        <a:t>软中断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(8)</a:t>
                      </a:r>
                      <a:r>
                        <a:rPr lang="zh-CN" sz="2800" kern="100">
                          <a:effectLst/>
                        </a:rPr>
                        <a:t>硬件中断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437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(9)</a:t>
                      </a:r>
                      <a:r>
                        <a:rPr lang="zh-CN" sz="2800" kern="100">
                          <a:effectLst/>
                        </a:rPr>
                        <a:t>可屏蔽中断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(10)</a:t>
                      </a:r>
                      <a:r>
                        <a:rPr lang="zh-CN" sz="2800" kern="100">
                          <a:effectLst/>
                        </a:rPr>
                        <a:t>非屏蔽中断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(11)</a:t>
                      </a:r>
                      <a:r>
                        <a:rPr lang="zh-CN" sz="2800" kern="100">
                          <a:effectLst/>
                        </a:rPr>
                        <a:t>向量中断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(12)</a:t>
                      </a:r>
                      <a:r>
                        <a:rPr lang="zh-CN" sz="2800" kern="100">
                          <a:effectLst/>
                        </a:rPr>
                        <a:t>非向量中断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69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(13)</a:t>
                      </a:r>
                      <a:r>
                        <a:rPr lang="zh-CN" sz="2800" kern="100">
                          <a:effectLst/>
                        </a:rPr>
                        <a:t>中断向量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(14)</a:t>
                      </a:r>
                      <a:r>
                        <a:rPr lang="zh-CN" sz="2800" kern="100">
                          <a:effectLst/>
                        </a:rPr>
                        <a:t>向量地址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(15)</a:t>
                      </a:r>
                      <a:r>
                        <a:rPr lang="zh-CN" sz="2800" kern="100">
                          <a:effectLst/>
                        </a:rPr>
                        <a:t>中断向量表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(16)</a:t>
                      </a:r>
                      <a:r>
                        <a:rPr lang="zh-CN" sz="2800" kern="100">
                          <a:effectLst/>
                        </a:rPr>
                        <a:t>总线带宽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849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(17) </a:t>
                      </a:r>
                      <a:r>
                        <a:rPr lang="zh-CN" sz="2800" kern="100">
                          <a:effectLst/>
                        </a:rPr>
                        <a:t>中断隐指令操作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(18) DMA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2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CN" sz="2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66733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59E6E6B-BC9D-4C40-91F9-E56CCA96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7262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4000" b="1" i="0" u="none" strike="noStrike" cap="none" normalizeH="0" baseline="0" dirty="0" bmk="_Hlk63331247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简要解释下述名词术语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91928A-9D84-493C-96D4-F4F08F55470C}"/>
              </a:ext>
            </a:extLst>
          </p:cNvPr>
          <p:cNvSpPr/>
          <p:nvPr/>
        </p:nvSpPr>
        <p:spPr>
          <a:xfrm>
            <a:off x="155838" y="0"/>
            <a:ext cx="6944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接口的主要功能有哪些？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86DA46-6701-40EB-ACCA-B57AE8FC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0" y="870234"/>
            <a:ext cx="11852403" cy="14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8BD902-DD54-45FC-AC8F-4E9DF62EB668}"/>
              </a:ext>
            </a:extLst>
          </p:cNvPr>
          <p:cNvSpPr/>
          <p:nvPr/>
        </p:nvSpPr>
        <p:spPr>
          <a:xfrm>
            <a:off x="917338" y="3075057"/>
            <a:ext cx="10357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程序中断方式与一般所指的转子有何不同？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82691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5BD119-1862-4293-9469-1C1771E8CA00}"/>
              </a:ext>
            </a:extLst>
          </p:cNvPr>
          <p:cNvSpPr/>
          <p:nvPr/>
        </p:nvSpPr>
        <p:spPr>
          <a:xfrm>
            <a:off x="0" y="0"/>
            <a:ext cx="10357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程序中断方式与一般所指的转子有何不同？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4595FE-6B85-465A-ACBA-117A8B2F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242"/>
            <a:ext cx="12006650" cy="3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67E7916-0E6C-4F2F-BFA5-66E4E4ADFEB5}"/>
              </a:ext>
            </a:extLst>
          </p:cNvPr>
          <p:cNvSpPr/>
          <p:nvPr/>
        </p:nvSpPr>
        <p:spPr>
          <a:xfrm>
            <a:off x="0" y="276728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什么是向量中断方式和非向量中断方式？各有什么优缺点？</a:t>
            </a:r>
          </a:p>
        </p:txBody>
      </p:sp>
    </p:spTree>
    <p:extLst>
      <p:ext uri="{BB962C8B-B14F-4D97-AF65-F5344CB8AC3E}">
        <p14:creationId xmlns:p14="http://schemas.microsoft.com/office/powerpoint/2010/main" val="188880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CC2230-973E-40D1-A0C9-AB7DA18A7295}"/>
              </a:ext>
            </a:extLst>
          </p:cNvPr>
          <p:cNvSpPr/>
          <p:nvPr/>
        </p:nvSpPr>
        <p:spPr>
          <a:xfrm>
            <a:off x="0" y="10273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什么是向量中断方式和非向量中断方式？各有什么优缺点？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59C687-EF23-4AC2-89F8-979F2561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05"/>
            <a:ext cx="12093176" cy="30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82E3A8-7B15-42F0-A941-CEAAA41B6C84}"/>
              </a:ext>
            </a:extLst>
          </p:cNvPr>
          <p:cNvSpPr/>
          <p:nvPr/>
        </p:nvSpPr>
        <p:spPr>
          <a:xfrm>
            <a:off x="0" y="1843950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某机连接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设备，序号为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，允许多重中断。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）优先顺序为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，分别拟定响应各设备请求后应送出的屏蔽字。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）若采取轮流优先策略，则屏蔽字应如何变化。</a:t>
            </a:r>
          </a:p>
        </p:txBody>
      </p:sp>
    </p:spTree>
    <p:extLst>
      <p:ext uri="{BB962C8B-B14F-4D97-AF65-F5344CB8AC3E}">
        <p14:creationId xmlns:p14="http://schemas.microsoft.com/office/powerpoint/2010/main" val="1445605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BB8977-437C-4317-9C16-18E80DD5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103"/>
            <a:ext cx="12118642" cy="44763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F9CEAE-DF63-44A2-9F55-D9086ED9A491}"/>
              </a:ext>
            </a:extLst>
          </p:cNvPr>
          <p:cNvSpPr/>
          <p:nvPr/>
        </p:nvSpPr>
        <p:spPr>
          <a:xfrm>
            <a:off x="127819" y="0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某机连接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设备，序号为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，允许多重中断。</a:t>
            </a:r>
          </a:p>
          <a:p>
            <a:pPr algn="just"/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）优先顺序为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，分别拟定响应各设备请求后应送出的屏蔽字。</a:t>
            </a:r>
            <a:endParaRPr lang="en-US" altLang="zh-CN" sz="32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）若采取轮流优先策略，则屏蔽字应如何变化。</a:t>
            </a:r>
          </a:p>
        </p:txBody>
      </p:sp>
    </p:spTree>
    <p:extLst>
      <p:ext uri="{BB962C8B-B14F-4D97-AF65-F5344CB8AC3E}">
        <p14:creationId xmlns:p14="http://schemas.microsoft.com/office/powerpoint/2010/main" val="19207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456E355-EBBF-4CAF-BD15-A6309C84ED76}"/>
              </a:ext>
            </a:extLst>
          </p:cNvPr>
          <p:cNvSpPr/>
          <p:nvPr/>
        </p:nvSpPr>
        <p:spPr>
          <a:xfrm>
            <a:off x="186813" y="1843950"/>
            <a:ext cx="118183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设备的工作状态可抽象为空闲、忙、完成，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发来清除命令使其进入空闲状态，启动命令使其进入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忙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状态，设备完成一次操作使其进入完成状态。若进入完成状态，且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没有对其屏蔽，则提出中断申请。试为此设计中断接口，画出逻辑图。</a:t>
            </a:r>
          </a:p>
        </p:txBody>
      </p:sp>
    </p:spTree>
    <p:extLst>
      <p:ext uri="{BB962C8B-B14F-4D97-AF65-F5344CB8AC3E}">
        <p14:creationId xmlns:p14="http://schemas.microsoft.com/office/powerpoint/2010/main" val="392699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3A7E1C-2CA6-42DA-AB09-AC2A84712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3" t="8871"/>
          <a:stretch/>
        </p:blipFill>
        <p:spPr>
          <a:xfrm>
            <a:off x="3382296" y="1868128"/>
            <a:ext cx="5289756" cy="49965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0CCA4B-6FF9-4C4E-BAD1-D6EB0F8AD8A3}"/>
              </a:ext>
            </a:extLst>
          </p:cNvPr>
          <p:cNvSpPr/>
          <p:nvPr/>
        </p:nvSpPr>
        <p:spPr>
          <a:xfrm>
            <a:off x="186812" y="0"/>
            <a:ext cx="118183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设备的工作状态可抽象为空闲、忙、完成，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发来清除命令使其进入空闲状态，启动命令使其进入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忙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状态，设备完成一次操作使其进入完成状态。若进入完成状态，且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没有对其屏蔽，则提出中断申请。试为此设计中断接口，画出逻辑图。</a:t>
            </a:r>
          </a:p>
        </p:txBody>
      </p:sp>
    </p:spTree>
    <p:extLst>
      <p:ext uri="{BB962C8B-B14F-4D97-AF65-F5344CB8AC3E}">
        <p14:creationId xmlns:p14="http://schemas.microsoft.com/office/powerpoint/2010/main" val="385617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661DBD-321C-4F63-BCCB-1EE9550EB80C}"/>
              </a:ext>
            </a:extLst>
          </p:cNvPr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某微机用于控制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层楼电梯系统，请根据你对电梯运行方式的了解，设计中断接口，画出寄存器级逻辑粗框图，并拟定其命令字和状态字格式。</a:t>
            </a:r>
          </a:p>
        </p:txBody>
      </p:sp>
    </p:spTree>
    <p:extLst>
      <p:ext uri="{BB962C8B-B14F-4D97-AF65-F5344CB8AC3E}">
        <p14:creationId xmlns:p14="http://schemas.microsoft.com/office/powerpoint/2010/main" val="50786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C0F41C-9AA2-4F51-9D8B-D6D21BB84366}"/>
              </a:ext>
            </a:extLst>
          </p:cNvPr>
          <p:cNvSpPr/>
          <p:nvPr/>
        </p:nvSpPr>
        <p:spPr>
          <a:xfrm>
            <a:off x="-85618" y="-64264"/>
            <a:ext cx="1227761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总线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：是计算机各种功能部件之间传送消息的公共通信干线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总线宽度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：任何总线的线路在功能上可分为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组：数据线、地址线和控制线。所谓总线宽度，即各功能组中的信号线数。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主设备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：申请并得到总线控制权的设备，称为主设备。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从设备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：响应主设备请求的设备，称为从设备。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直接程序传输方式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直接利用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指令编程实现数据的输入和输出的方式。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暂时中断现行程序的执行，转去执行处理某些随机事态的中断服务程序，处理完后自动恢复原程序的执行。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：指由执行软中断指令所引起的中断。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硬件中断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：指由某个硬件中断请求信号引发的中断。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可屏蔽中断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可以通过送屏蔽字或开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关中断来禁止和开放中断，中断请求能否响应由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关决定。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非屏蔽中断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：中断请求的响应不受屏蔽字影响，与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的开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关中断状态无关。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CAB75E-4224-4D0E-A395-370041699CAB}"/>
              </a:ext>
            </a:extLst>
          </p:cNvPr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某微机用于控制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层楼电梯系统，请根据你对电梯运行方式的了解，设计中断接口，画出寄存器级逻辑粗框图，并拟定其命令字和状态字格式。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B0C80A-62A1-4242-9906-6E54A6F9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5301"/>
            <a:ext cx="12191999" cy="35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67AF6C-1D10-42FB-8E60-AA30ABC22131}"/>
              </a:ext>
            </a:extLst>
          </p:cNvPr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某微机用于控制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层楼电梯系统，请根据你对电梯运行方式的了解，设计中断接口，画出寄存器级逻辑粗框图，并拟定其命令字和状态字格式。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987D77-F31C-4F83-BA29-6A702BBB3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29" y="1892810"/>
            <a:ext cx="7806141" cy="49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8F6A9D-BD76-41CF-A59F-594A8B268FB2}"/>
              </a:ext>
            </a:extLst>
          </p:cNvPr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某微机用于控制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层楼电梯系统，请根据你对电梯运行方式的了解，设计中断接口，画出寄存器级逻辑粗框图，并拟定其命令字和状态字格式。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265C0-C387-40B6-A3F6-1B5565C5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0"/>
          <a:stretch/>
        </p:blipFill>
        <p:spPr>
          <a:xfrm>
            <a:off x="3232018" y="987264"/>
            <a:ext cx="6105482" cy="5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7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57E843-EA20-4F2F-A2A3-FA7B9444550C}"/>
              </a:ext>
            </a:extLst>
          </p:cNvPr>
          <p:cNvSpPr/>
          <p:nvPr/>
        </p:nvSpPr>
        <p:spPr>
          <a:xfrm>
            <a:off x="245680" y="3075057"/>
            <a:ext cx="11700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的初始化阶段中，主要应完成哪些任务？</a:t>
            </a:r>
          </a:p>
        </p:txBody>
      </p:sp>
    </p:spTree>
    <p:extLst>
      <p:ext uri="{BB962C8B-B14F-4D97-AF65-F5344CB8AC3E}">
        <p14:creationId xmlns:p14="http://schemas.microsoft.com/office/powerpoint/2010/main" val="4276626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6AAC39-CEC8-4501-8A03-9FB85515C38E}"/>
              </a:ext>
            </a:extLst>
          </p:cNvPr>
          <p:cNvSpPr/>
          <p:nvPr/>
        </p:nvSpPr>
        <p:spPr>
          <a:xfrm>
            <a:off x="245680" y="0"/>
            <a:ext cx="11700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的初始化阶段中，主要应完成哪些任务？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7B0ACE-6563-476B-B5E5-808DB570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0" y="1332733"/>
            <a:ext cx="11546201" cy="29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23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0E4C23-0FEC-4F3E-8855-3EA82020F5CF}"/>
              </a:ext>
            </a:extLst>
          </p:cNvPr>
          <p:cNvSpPr/>
          <p:nvPr/>
        </p:nvSpPr>
        <p:spPr>
          <a:xfrm>
            <a:off x="1559341" y="3075057"/>
            <a:ext cx="9073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总线系统的信号类型主要有哪几种？</a:t>
            </a:r>
          </a:p>
        </p:txBody>
      </p:sp>
    </p:spTree>
    <p:extLst>
      <p:ext uri="{BB962C8B-B14F-4D97-AF65-F5344CB8AC3E}">
        <p14:creationId xmlns:p14="http://schemas.microsoft.com/office/powerpoint/2010/main" val="417386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83BA61-C52C-4F12-992F-62E0799247D3}"/>
              </a:ext>
            </a:extLst>
          </p:cNvPr>
          <p:cNvSpPr/>
          <p:nvPr/>
        </p:nvSpPr>
        <p:spPr>
          <a:xfrm>
            <a:off x="212322" y="95883"/>
            <a:ext cx="9073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总线系统的信号类型主要有哪几种？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6F6910-8CFD-43A0-B6E5-A91BE8A0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3" y="1164389"/>
            <a:ext cx="8853020" cy="11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004A81-D80E-428F-9D87-739DBFD12065}"/>
              </a:ext>
            </a:extLst>
          </p:cNvPr>
          <p:cNvSpPr/>
          <p:nvPr/>
        </p:nvSpPr>
        <p:spPr>
          <a:xfrm>
            <a:off x="530213" y="3075057"/>
            <a:ext cx="11131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14.</a:t>
            </a:r>
            <a:r>
              <a:rPr lang="zh-CN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通道的类型有哪几种？分别应用在什么场合？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3310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0FFF92-2A8A-4EBF-BB4F-7D1694A752E0}"/>
              </a:ext>
            </a:extLst>
          </p:cNvPr>
          <p:cNvSpPr/>
          <p:nvPr/>
        </p:nvSpPr>
        <p:spPr>
          <a:xfrm>
            <a:off x="77929" y="105715"/>
            <a:ext cx="11131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14.</a:t>
            </a:r>
            <a:r>
              <a:rPr lang="zh-CN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通道的类型有哪几种？分别应用在什么场合？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C91C8-938E-4114-A86C-98FF7F490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90"/>
          <a:stretch/>
        </p:blipFill>
        <p:spPr>
          <a:xfrm>
            <a:off x="183660" y="813601"/>
            <a:ext cx="11824680" cy="59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51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E2DBA-903C-4A3D-A705-DE2993C11EA6}"/>
              </a:ext>
            </a:extLst>
          </p:cNvPr>
          <p:cNvSpPr/>
          <p:nvPr/>
        </p:nvSpPr>
        <p:spPr>
          <a:xfrm>
            <a:off x="77929" y="105715"/>
            <a:ext cx="11131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14.</a:t>
            </a:r>
            <a:r>
              <a:rPr lang="zh-CN" altLang="zh-CN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通道的类型有哪几种？分别应用在什么场合？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0533E-ED7B-437E-9434-61320A4BD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02" b="-765"/>
          <a:stretch/>
        </p:blipFill>
        <p:spPr>
          <a:xfrm>
            <a:off x="77929" y="983226"/>
            <a:ext cx="10497766" cy="8763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3AC5CD-DA54-427D-AEEF-E7686118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7" y="1665402"/>
            <a:ext cx="10364218" cy="12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F2DEE6-CCC8-4AFE-847A-EA9351A92038}"/>
              </a:ext>
            </a:extLst>
          </p:cNvPr>
          <p:cNvSpPr/>
          <p:nvPr/>
        </p:nvSpPr>
        <p:spPr>
          <a:xfrm>
            <a:off x="139700" y="366623"/>
            <a:ext cx="120523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(11)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向量中断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：将各中断服务程序的入口地址（或包括状态字）组织成中断向量表；响应中断时，由硬件直接产生对应于中断源的向量地址；据此访问中断向量表，从中读取服务程序入口地址，由此转向服务程序。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非向量中断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：指以软件查询的方式提供中断服务程序入口地址的中断。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(13)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中断向量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：指中断服务程序入口地址和状态字在一起。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(14)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向量地址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：指访问中断向量表的地址码，即读取中断向量所需的地址。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(15)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中断向量表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：指存放中断向量的一种表格。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总线带宽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：指这条总线在单位时间内可以传输的数据总量，等于总线位宽与工作频率的乘积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(17)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中断隐指令操作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：是指在中断周期中，直接依靠硬件实现关中断、保存断点、通过中断类型码计算中断程序的入口地址并转中断服务程序等操作。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(18)DMA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：即直接存储器访问，是指直接依靠硬件实现主存储器和外部设备间进行数据传送，传输时不需要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的干预。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21E0CB-2A0A-473D-93D9-B9AAC4C3FD32}"/>
              </a:ext>
            </a:extLst>
          </p:cNvPr>
          <p:cNvSpPr/>
          <p:nvPr/>
        </p:nvSpPr>
        <p:spPr>
          <a:xfrm>
            <a:off x="0" y="305068"/>
            <a:ext cx="11887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某字节多路通道连接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台设备，这些设备分别每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en-US" altLang="zh-CN" sz="4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μs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en-US" altLang="zh-CN" sz="4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μs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 </a:t>
            </a:r>
            <a:r>
              <a:rPr lang="en-US" altLang="zh-CN" sz="4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μs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 </a:t>
            </a:r>
            <a:r>
              <a:rPr lang="en-US" altLang="zh-CN" sz="4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μs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75 </a:t>
            </a:r>
            <a:r>
              <a:rPr lang="en-US" altLang="zh-CN" sz="4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μs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向通道发出一次数据传输的服务请求，请回答下列问题：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）这个字节多路通道的实际流量是多少？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）如果设计字节多路通道的最大流量正好等于通道实际流量，并假设对于这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台设备通道对它们的响应优先级为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A&gt;B&gt;C&gt;D&gt;E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。试分析，计算通道能正常为这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台设备提供传输通道吗？如果不能，那么应当如何解决这个问题？</a:t>
            </a:r>
          </a:p>
        </p:txBody>
      </p:sp>
    </p:spTree>
    <p:extLst>
      <p:ext uri="{BB962C8B-B14F-4D97-AF65-F5344CB8AC3E}">
        <p14:creationId xmlns:p14="http://schemas.microsoft.com/office/powerpoint/2010/main" val="2842977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D285AB-BA83-4C42-8711-E1282D69A5EB}"/>
              </a:ext>
            </a:extLst>
          </p:cNvPr>
          <p:cNvSpPr/>
          <p:nvPr/>
        </p:nvSpPr>
        <p:spPr>
          <a:xfrm>
            <a:off x="0" y="0"/>
            <a:ext cx="1188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15.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）这个字节多路通道的实际流量是多少？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9E0F54-6178-4E7E-A6B6-5213FB50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8" y="1659377"/>
            <a:ext cx="11021549" cy="14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3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B35410-A78A-41F6-96A9-E690DAB8D26D}"/>
              </a:ext>
            </a:extLst>
          </p:cNvPr>
          <p:cNvSpPr/>
          <p:nvPr/>
        </p:nvSpPr>
        <p:spPr>
          <a:xfrm>
            <a:off x="0" y="69094"/>
            <a:ext cx="1188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15.</a:t>
            </a: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）如果设计字节多路通道的最大流量正好等于通道实际流量，并假设对于这</a:t>
            </a:r>
            <a:r>
              <a:rPr lang="en-US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台设备通道对它们的响应优先级为</a:t>
            </a:r>
            <a:r>
              <a:rPr lang="en-US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A&gt;B&gt;C&gt;D&gt;E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。试分析，计算通道能正常为这</a:t>
            </a:r>
            <a:r>
              <a:rPr lang="en-US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台设备提供传输通道吗？如果不能，那么应当如何解决这个问题？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D99F5-EFED-4AD2-A91B-06818F68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5"/>
          <a:stretch/>
        </p:blipFill>
        <p:spPr>
          <a:xfrm>
            <a:off x="1532922" y="1455174"/>
            <a:ext cx="8618222" cy="53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AA1DB05-F42F-46A2-8445-A129E37F231E}"/>
              </a:ext>
            </a:extLst>
          </p:cNvPr>
          <p:cNvSpPr/>
          <p:nvPr/>
        </p:nvSpPr>
        <p:spPr>
          <a:xfrm>
            <a:off x="139700" y="1843950"/>
            <a:ext cx="11912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比较并说明下述几种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控制方式的优缺点及其适用场合。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）直接程序传输方式（含程序查询方式）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）程序中断方式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72008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9843D1-2129-42DA-ACA7-B27CD6926002}"/>
              </a:ext>
            </a:extLst>
          </p:cNvPr>
          <p:cNvSpPr/>
          <p:nvPr/>
        </p:nvSpPr>
        <p:spPr>
          <a:xfrm>
            <a:off x="139700" y="0"/>
            <a:ext cx="1191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比较并说明下述几种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控制方式的优缺点及其适用场合。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）直接程序传输方式（含程序查询方式）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）程序中断方式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5060D-8359-4AE7-95D4-34FD7B3E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99212"/>
            <a:ext cx="10083800" cy="37281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B82791-179E-4C0D-86BE-C3B16A19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9" y="5227317"/>
            <a:ext cx="10299322" cy="14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F305EB-7900-4026-80DB-127A8C11DA6D}"/>
              </a:ext>
            </a:extLst>
          </p:cNvPr>
          <p:cNvSpPr/>
          <p:nvPr/>
        </p:nvSpPr>
        <p:spPr>
          <a:xfrm>
            <a:off x="139700" y="0"/>
            <a:ext cx="11912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比较并说明下述几种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控制方式的优缺点及其适用场合。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CB85F-87D0-4C11-9381-E5BD1C5E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381083"/>
            <a:ext cx="12025468" cy="26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762CB2-67BB-48BD-8F3A-2334E7C3002B}"/>
              </a:ext>
            </a:extLst>
          </p:cNvPr>
          <p:cNvSpPr/>
          <p:nvPr/>
        </p:nvSpPr>
        <p:spPr>
          <a:xfrm>
            <a:off x="44450" y="1843950"/>
            <a:ext cx="12103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某机连接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设备，序号为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，采用软件查询确定其中断优先级。请分别按下列两种要求拟定查询程序流程图。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）固定优先级；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）轮流优先，使机会均衡。</a:t>
            </a:r>
          </a:p>
        </p:txBody>
      </p:sp>
    </p:spTree>
    <p:extLst>
      <p:ext uri="{BB962C8B-B14F-4D97-AF65-F5344CB8AC3E}">
        <p14:creationId xmlns:p14="http://schemas.microsoft.com/office/powerpoint/2010/main" val="1425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D9239D-B887-41F4-BB76-80494F55D79A}"/>
              </a:ext>
            </a:extLst>
          </p:cNvPr>
          <p:cNvSpPr/>
          <p:nvPr/>
        </p:nvSpPr>
        <p:spPr>
          <a:xfrm>
            <a:off x="120650" y="0"/>
            <a:ext cx="11950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某机连接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设备，序号为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3#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，采用软件查询确定其中断优先级。请分别按下列两种要求拟定查询程序流程图。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）固定优先级； 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zh-CN" sz="32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5AE6E6-1D86-40DE-B87D-BFBB4F5D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9" t="31798" r="25345" b="1244"/>
          <a:stretch/>
        </p:blipFill>
        <p:spPr>
          <a:xfrm>
            <a:off x="7187983" y="1613712"/>
            <a:ext cx="5004017" cy="49218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171338-E777-4E1B-95C3-44DD2BE1F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5226" r="3615" b="71352"/>
          <a:stretch/>
        </p:blipFill>
        <p:spPr>
          <a:xfrm>
            <a:off x="54468" y="1613713"/>
            <a:ext cx="7683782" cy="14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1860</Words>
  <Application>Microsoft Office PowerPoint</Application>
  <PresentationFormat>宽屏</PresentationFormat>
  <Paragraphs>97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计算机组成原理课后习题解析 第5章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计算机组成原理课后习题解析 第4章</dc:title>
  <dc:creator>Fred zh</dc:creator>
  <cp:lastModifiedBy>Fred zh</cp:lastModifiedBy>
  <cp:revision>8</cp:revision>
  <dcterms:created xsi:type="dcterms:W3CDTF">2021-02-08T16:36:50Z</dcterms:created>
  <dcterms:modified xsi:type="dcterms:W3CDTF">2021-02-18T01:50:45Z</dcterms:modified>
</cp:coreProperties>
</file>