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7"/>
  </p:notesMasterIdLst>
  <p:handoutMasterIdLst>
    <p:handoutMasterId r:id="rId48"/>
  </p:handoutMasterIdLst>
  <p:sldIdLst>
    <p:sldId id="381" r:id="rId2"/>
    <p:sldId id="382" r:id="rId3"/>
    <p:sldId id="383"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5" r:id="rId42"/>
    <p:sldId id="421" r:id="rId43"/>
    <p:sldId id="422" r:id="rId44"/>
    <p:sldId id="423" r:id="rId45"/>
    <p:sldId id="424" r:id="rId46"/>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99"/>
    <a:srgbClr val="FDFBFB"/>
    <a:srgbClr val="3333FF"/>
    <a:srgbClr val="F0DADA"/>
    <a:srgbClr val="FF0000"/>
    <a:srgbClr val="F8AF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5321" autoAdjust="0"/>
  </p:normalViewPr>
  <p:slideViewPr>
    <p:cSldViewPr>
      <p:cViewPr varScale="1">
        <p:scale>
          <a:sx n="58" d="100"/>
          <a:sy n="58" d="100"/>
        </p:scale>
        <p:origin x="134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notesViewPr>
    <p:cSldViewPr>
      <p:cViewPr varScale="1">
        <p:scale>
          <a:sx n="34" d="100"/>
          <a:sy n="34" d="100"/>
        </p:scale>
        <p:origin x="-1142"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132B49-CEDF-47F0-AF66-1FA0ABD2578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5123" name="Rectangle 3">
            <a:extLst>
              <a:ext uri="{FF2B5EF4-FFF2-40B4-BE49-F238E27FC236}">
                <a16:creationId xmlns:a16="http://schemas.microsoft.com/office/drawing/2014/main" id="{E05A8A94-ECD5-4265-A9BB-F301B09B41F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124" name="Rectangle 4">
            <a:extLst>
              <a:ext uri="{FF2B5EF4-FFF2-40B4-BE49-F238E27FC236}">
                <a16:creationId xmlns:a16="http://schemas.microsoft.com/office/drawing/2014/main" id="{1F3E4A0E-08C8-43CC-B006-40C9D587966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125" name="Rectangle 5">
            <a:extLst>
              <a:ext uri="{FF2B5EF4-FFF2-40B4-BE49-F238E27FC236}">
                <a16:creationId xmlns:a16="http://schemas.microsoft.com/office/drawing/2014/main" id="{A20410A7-4646-4F26-A1E1-A7B3EA66AC1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781AE78-F05C-4CE3-9A07-818BEC24C3B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6DD275-EBB0-41CC-A852-1AEFA5AB2B5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4099" name="Rectangle 3">
            <a:extLst>
              <a:ext uri="{FF2B5EF4-FFF2-40B4-BE49-F238E27FC236}">
                <a16:creationId xmlns:a16="http://schemas.microsoft.com/office/drawing/2014/main" id="{2C89B92C-7389-4EBD-BB64-F2AB17828E1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876279EA-2BD6-43E6-9152-CC6534A2DAE7}"/>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7EE6E132-4BDF-42CA-B28C-E35DF17A8D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7A8F5057-FBEB-4020-8C28-1B865403F31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a:extLst>
              <a:ext uri="{FF2B5EF4-FFF2-40B4-BE49-F238E27FC236}">
                <a16:creationId xmlns:a16="http://schemas.microsoft.com/office/drawing/2014/main" id="{B35826CC-0BD8-4AD5-BE3C-F950B349BF5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7FB5A5D-B00F-47CF-8525-9BAAA695369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47949DA5-C5FE-4035-935A-2E48027656B3}"/>
              </a:ext>
            </a:extLst>
          </p:cNvPr>
          <p:cNvSpPr>
            <a:spLocks noGrp="1" noRot="1" noChangeAspect="1" noChangeArrowheads="1" noTextEdit="1"/>
          </p:cNvSpPr>
          <p:nvPr>
            <p:ph type="sldImg"/>
          </p:nvPr>
        </p:nvSpPr>
        <p:spPr>
          <a:ln/>
        </p:spPr>
      </p:sp>
      <p:sp>
        <p:nvSpPr>
          <p:cNvPr id="102403" name="备注占位符 2">
            <a:extLst>
              <a:ext uri="{FF2B5EF4-FFF2-40B4-BE49-F238E27FC236}">
                <a16:creationId xmlns:a16="http://schemas.microsoft.com/office/drawing/2014/main" id="{D1543133-E719-477C-8FC6-C32731E89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4" name="灯片编号占位符 3">
            <a:extLst>
              <a:ext uri="{FF2B5EF4-FFF2-40B4-BE49-F238E27FC236}">
                <a16:creationId xmlns:a16="http://schemas.microsoft.com/office/drawing/2014/main" id="{74A762AF-92BF-4501-B22B-CAC71673F7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A271BA-E356-4D18-B0C8-37FD325C57BB}" type="slidenum">
              <a:rPr lang="zh-CN" altLang="en-US" sz="1200" smtClean="0"/>
              <a:pPr/>
              <a:t>31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2EE4240C-115F-453D-88A7-A1395816245D}"/>
              </a:ext>
            </a:extLst>
          </p:cNvPr>
          <p:cNvSpPr>
            <a:spLocks noGrp="1" noRot="1" noChangeAspect="1" noChangeArrowheads="1" noTextEdit="1"/>
          </p:cNvSpPr>
          <p:nvPr>
            <p:ph type="sldImg"/>
          </p:nvPr>
        </p:nvSpPr>
        <p:spPr>
          <a:ln/>
        </p:spPr>
      </p:sp>
      <p:sp>
        <p:nvSpPr>
          <p:cNvPr id="104451" name="备注占位符 2">
            <a:extLst>
              <a:ext uri="{FF2B5EF4-FFF2-40B4-BE49-F238E27FC236}">
                <a16:creationId xmlns:a16="http://schemas.microsoft.com/office/drawing/2014/main" id="{6AFDC6F7-0C0A-4056-AFC3-1AB090F1AB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CPI 1</a:t>
            </a:r>
            <a:r>
              <a:rPr lang="zh-CN" altLang="en-US"/>
              <a:t>条计算机指令执行所需要的时钟周期</a:t>
            </a:r>
            <a:r>
              <a:rPr lang="en-US" altLang="zh-CN"/>
              <a:t>=</a:t>
            </a:r>
            <a:r>
              <a:rPr lang="zh-CN" altLang="en-US"/>
              <a:t>执行程序所需要的时钟周期数</a:t>
            </a:r>
            <a:r>
              <a:rPr lang="en-US" altLang="zh-CN"/>
              <a:t>/</a:t>
            </a:r>
            <a:r>
              <a:rPr lang="zh-CN" altLang="en-US"/>
              <a:t>所执行的指令条数</a:t>
            </a:r>
            <a:endParaRPr lang="en-US" altLang="zh-CN"/>
          </a:p>
          <a:p>
            <a:r>
              <a:rPr lang="zh-CN" altLang="en-US"/>
              <a:t>时钟周期是</a:t>
            </a:r>
            <a:r>
              <a:rPr lang="en-US" altLang="zh-CN"/>
              <a:t>cpu</a:t>
            </a:r>
            <a:r>
              <a:rPr lang="zh-CN" altLang="en-US"/>
              <a:t>工作的最小时间单位，时钟频率是多少时钟周期为</a:t>
            </a:r>
            <a:r>
              <a:rPr lang="en-US" altLang="zh-CN"/>
              <a:t>1</a:t>
            </a:r>
            <a:r>
              <a:rPr lang="zh-CN" altLang="en-US"/>
              <a:t>秒。</a:t>
            </a:r>
          </a:p>
        </p:txBody>
      </p:sp>
      <p:sp>
        <p:nvSpPr>
          <p:cNvPr id="104452" name="灯片编号占位符 3">
            <a:extLst>
              <a:ext uri="{FF2B5EF4-FFF2-40B4-BE49-F238E27FC236}">
                <a16:creationId xmlns:a16="http://schemas.microsoft.com/office/drawing/2014/main" id="{1ED18587-273A-45AD-A69A-643166D79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6BB2C02-8E2F-4FDC-B5A0-FF616A4690F2}" type="slidenum">
              <a:rPr lang="zh-CN" altLang="en-US" sz="1200" smtClean="0"/>
              <a:pPr/>
              <a:t>32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75C65D9B-2D80-4ED5-ADFB-0E2FE63616FD}"/>
              </a:ext>
            </a:extLst>
          </p:cNvPr>
          <p:cNvSpPr>
            <a:spLocks noGrp="1" noRot="1" noChangeAspect="1" noChangeArrowheads="1" noTextEdit="1"/>
          </p:cNvSpPr>
          <p:nvPr>
            <p:ph type="sldImg"/>
          </p:nvPr>
        </p:nvSpPr>
        <p:spPr>
          <a:ln/>
        </p:spPr>
      </p:sp>
      <p:sp>
        <p:nvSpPr>
          <p:cNvPr id="106499" name="备注占位符 2">
            <a:extLst>
              <a:ext uri="{FF2B5EF4-FFF2-40B4-BE49-F238E27FC236}">
                <a16:creationId xmlns:a16="http://schemas.microsoft.com/office/drawing/2014/main" id="{B6D64DA9-9C7E-4486-AAF2-A49381C49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CPI </a:t>
            </a:r>
            <a:r>
              <a:rPr lang="zh-CN" altLang="en-US"/>
              <a:t>每条计算机指令执行所需要的时钟周期</a:t>
            </a:r>
            <a:r>
              <a:rPr lang="en-US" altLang="zh-CN"/>
              <a:t>=</a:t>
            </a:r>
            <a:r>
              <a:rPr lang="zh-CN" altLang="en-US"/>
              <a:t>执行程序所需要的时钟周期数</a:t>
            </a:r>
            <a:r>
              <a:rPr lang="en-US" altLang="zh-CN"/>
              <a:t>/</a:t>
            </a:r>
            <a:r>
              <a:rPr lang="zh-CN" altLang="en-US"/>
              <a:t>所执行的指令条数</a:t>
            </a:r>
            <a:endParaRPr lang="en-US" altLang="zh-CN"/>
          </a:p>
          <a:p>
            <a:r>
              <a:rPr lang="zh-CN" altLang="en-US"/>
              <a:t>时钟周期是</a:t>
            </a:r>
            <a:r>
              <a:rPr lang="en-US" altLang="zh-CN"/>
              <a:t>cpu</a:t>
            </a:r>
            <a:r>
              <a:rPr lang="zh-CN" altLang="en-US"/>
              <a:t>工作的最小时间单位</a:t>
            </a:r>
          </a:p>
          <a:p>
            <a:endParaRPr lang="zh-CN" altLang="en-US"/>
          </a:p>
        </p:txBody>
      </p:sp>
      <p:sp>
        <p:nvSpPr>
          <p:cNvPr id="106500" name="灯片编号占位符 3">
            <a:extLst>
              <a:ext uri="{FF2B5EF4-FFF2-40B4-BE49-F238E27FC236}">
                <a16:creationId xmlns:a16="http://schemas.microsoft.com/office/drawing/2014/main" id="{AB737F94-0B6C-4796-B540-06B6D11CF7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A40B91E-5826-4D4E-B0C1-F47EFBECB136}" type="slidenum">
              <a:rPr lang="zh-CN" altLang="en-US" sz="1200" smtClean="0"/>
              <a:pPr/>
              <a:t>33</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0247F27D-5868-48F8-9550-29D25926A13C}"/>
              </a:ext>
            </a:extLst>
          </p:cNvPr>
          <p:cNvSpPr>
            <a:spLocks noGrp="1" noRot="1" noChangeAspect="1" noChangeArrowheads="1" noTextEdit="1"/>
          </p:cNvSpPr>
          <p:nvPr>
            <p:ph type="sldImg"/>
          </p:nvPr>
        </p:nvSpPr>
        <p:spPr>
          <a:ln/>
        </p:spPr>
      </p:sp>
      <p:sp>
        <p:nvSpPr>
          <p:cNvPr id="108547" name="备注占位符 2">
            <a:extLst>
              <a:ext uri="{FF2B5EF4-FFF2-40B4-BE49-F238E27FC236}">
                <a16:creationId xmlns:a16="http://schemas.microsoft.com/office/drawing/2014/main" id="{F96EB3C7-51C3-4399-8C59-47C8474B7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8" name="灯片编号占位符 3">
            <a:extLst>
              <a:ext uri="{FF2B5EF4-FFF2-40B4-BE49-F238E27FC236}">
                <a16:creationId xmlns:a16="http://schemas.microsoft.com/office/drawing/2014/main" id="{D25D8990-FAB8-43D0-9F24-0AE86410A1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7078E8B-B498-4769-B0BC-226771EECC6C}" type="slidenum">
              <a:rPr lang="zh-CN" altLang="en-US" sz="1200" smtClean="0"/>
              <a:pPr/>
              <a:t>34</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BF12CF99-D71D-4186-895B-B4BF7BF61EEA}"/>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3FBC6CD6-429C-470E-B1B3-ABBD0AC1E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CPI </a:t>
            </a:r>
            <a:r>
              <a:rPr lang="zh-CN" altLang="en-US"/>
              <a:t>每条计算机指令执行所需要的时钟周期</a:t>
            </a:r>
            <a:r>
              <a:rPr lang="en-US" altLang="zh-CN"/>
              <a:t>=</a:t>
            </a:r>
            <a:r>
              <a:rPr lang="zh-CN" altLang="en-US"/>
              <a:t>执行程序所需要的时钟周期数</a:t>
            </a:r>
            <a:r>
              <a:rPr lang="en-US" altLang="zh-CN"/>
              <a:t>/</a:t>
            </a:r>
            <a:r>
              <a:rPr lang="zh-CN" altLang="en-US"/>
              <a:t>所执行的指令条数</a:t>
            </a:r>
            <a:endParaRPr lang="en-US" altLang="zh-CN"/>
          </a:p>
          <a:p>
            <a:endParaRPr lang="zh-CN" altLang="en-US"/>
          </a:p>
        </p:txBody>
      </p:sp>
      <p:sp>
        <p:nvSpPr>
          <p:cNvPr id="112644" name="灯片编号占位符 3">
            <a:extLst>
              <a:ext uri="{FF2B5EF4-FFF2-40B4-BE49-F238E27FC236}">
                <a16:creationId xmlns:a16="http://schemas.microsoft.com/office/drawing/2014/main" id="{F55FBD94-6C06-4875-ADE2-95183B808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491F7E-17C7-4B3B-8DC8-BA0BB04169E8}" type="slidenum">
              <a:rPr lang="zh-CN" altLang="en-US" sz="1200" smtClean="0"/>
              <a:pPr/>
              <a:t>37</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FB5A5D-B00F-47CF-8525-9BAAA695369F}" type="slidenum">
              <a:rPr lang="zh-CN" altLang="en-US" smtClean="0"/>
              <a:pPr>
                <a:defRPr/>
              </a:pPr>
              <a:t>43</a:t>
            </a:fld>
            <a:endParaRPr lang="en-US" altLang="zh-CN"/>
          </a:p>
        </p:txBody>
      </p:sp>
    </p:spTree>
    <p:extLst>
      <p:ext uri="{BB962C8B-B14F-4D97-AF65-F5344CB8AC3E}">
        <p14:creationId xmlns:p14="http://schemas.microsoft.com/office/powerpoint/2010/main" val="347308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CPI</a:t>
            </a:r>
            <a:r>
              <a:rPr lang="zh-CN" altLang="en-US" dirty="0"/>
              <a:t>为执行一条指令所需要的时钟周期，</a:t>
            </a:r>
            <a:r>
              <a:rPr lang="en-US" altLang="zh-CN" dirty="0"/>
              <a:t>f</a:t>
            </a:r>
            <a:r>
              <a:rPr lang="zh-CN" altLang="en-US" dirty="0"/>
              <a:t>为一秒钟包含多少个时钟周期</a:t>
            </a:r>
          </a:p>
        </p:txBody>
      </p:sp>
      <p:sp>
        <p:nvSpPr>
          <p:cNvPr id="4" name="灯片编号占位符 3"/>
          <p:cNvSpPr>
            <a:spLocks noGrp="1"/>
          </p:cNvSpPr>
          <p:nvPr>
            <p:ph type="sldNum" sz="quarter" idx="5"/>
          </p:nvPr>
        </p:nvSpPr>
        <p:spPr/>
        <p:txBody>
          <a:bodyPr/>
          <a:lstStyle/>
          <a:p>
            <a:pPr>
              <a:defRPr/>
            </a:pPr>
            <a:fld id="{B7FB5A5D-B00F-47CF-8525-9BAAA695369F}" type="slidenum">
              <a:rPr lang="zh-CN" altLang="en-US" smtClean="0"/>
              <a:pPr>
                <a:defRPr/>
              </a:pPr>
              <a:t>45</a:t>
            </a:fld>
            <a:endParaRPr lang="en-US" altLang="zh-CN"/>
          </a:p>
        </p:txBody>
      </p:sp>
    </p:spTree>
    <p:extLst>
      <p:ext uri="{BB962C8B-B14F-4D97-AF65-F5344CB8AC3E}">
        <p14:creationId xmlns:p14="http://schemas.microsoft.com/office/powerpoint/2010/main" val="228621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30">
            <a:extLst>
              <a:ext uri="{FF2B5EF4-FFF2-40B4-BE49-F238E27FC236}">
                <a16:creationId xmlns:a16="http://schemas.microsoft.com/office/drawing/2014/main" id="{CE8711B7-FB09-48F3-B8D0-CD05BF510433}"/>
              </a:ext>
            </a:extLst>
          </p:cNvPr>
          <p:cNvSpPr>
            <a:spLocks noGrp="1" noChangeArrowheads="1"/>
          </p:cNvSpPr>
          <p:nvPr>
            <p:ph type="sldNum" sz="quarter" idx="10"/>
          </p:nvPr>
        </p:nvSpPr>
        <p:spPr>
          <a:ln/>
        </p:spPr>
        <p:txBody>
          <a:bodyPr/>
          <a:lstStyle>
            <a:lvl1pPr>
              <a:defRPr/>
            </a:lvl1pPr>
          </a:lstStyle>
          <a:p>
            <a:pPr>
              <a:defRPr/>
            </a:pPr>
            <a:fld id="{869A4E3B-88C1-42E8-B096-12CC005D4FA7}" type="slidenum">
              <a:rPr lang="zh-CN" altLang="en-US" smtClean="0"/>
              <a:pPr>
                <a:defRPr/>
              </a:pPr>
              <a:t>‹#›</a:t>
            </a:fld>
            <a:r>
              <a:rPr lang="en-US" altLang="zh-CN" dirty="0"/>
              <a:t>/</a:t>
            </a:r>
            <a:r>
              <a:rPr lang="en-US" altLang="zh-CN" b="1" dirty="0">
                <a:solidFill>
                  <a:schemeClr val="tx2"/>
                </a:solidFill>
              </a:rPr>
              <a:t>45</a:t>
            </a:r>
          </a:p>
        </p:txBody>
      </p:sp>
    </p:spTree>
    <p:extLst>
      <p:ext uri="{BB962C8B-B14F-4D97-AF65-F5344CB8AC3E}">
        <p14:creationId xmlns:p14="http://schemas.microsoft.com/office/powerpoint/2010/main" val="251141704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5D1FDA7F-CA8D-4351-8361-FDDA5D2560C6}"/>
              </a:ext>
            </a:extLst>
          </p:cNvPr>
          <p:cNvSpPr>
            <a:spLocks noGrp="1" noChangeArrowheads="1"/>
          </p:cNvSpPr>
          <p:nvPr>
            <p:ph type="sldNum" sz="quarter" idx="10"/>
          </p:nvPr>
        </p:nvSpPr>
        <p:spPr>
          <a:ln/>
        </p:spPr>
        <p:txBody>
          <a:bodyPr/>
          <a:lstStyle>
            <a:lvl1pPr>
              <a:defRPr/>
            </a:lvl1pPr>
          </a:lstStyle>
          <a:p>
            <a:pPr>
              <a:defRPr/>
            </a:pPr>
            <a:fld id="{96579E0B-D7A2-47FC-8D7C-0FB2174E9A6B}"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206461334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4EDBED02-DC90-49BF-96A2-6C6B12156072}"/>
              </a:ext>
            </a:extLst>
          </p:cNvPr>
          <p:cNvSpPr>
            <a:spLocks noGrp="1" noChangeArrowheads="1"/>
          </p:cNvSpPr>
          <p:nvPr>
            <p:ph type="sldNum" sz="quarter" idx="10"/>
          </p:nvPr>
        </p:nvSpPr>
        <p:spPr>
          <a:ln/>
        </p:spPr>
        <p:txBody>
          <a:bodyPr/>
          <a:lstStyle>
            <a:lvl1pPr>
              <a:defRPr/>
            </a:lvl1pPr>
          </a:lstStyle>
          <a:p>
            <a:pPr>
              <a:defRPr/>
            </a:pPr>
            <a:fld id="{16020F17-1F68-4403-80D2-80614E13F9CD}"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139754857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a:extLst>
              <a:ext uri="{FF2B5EF4-FFF2-40B4-BE49-F238E27FC236}">
                <a16:creationId xmlns:a16="http://schemas.microsoft.com/office/drawing/2014/main" id="{22346CC7-91C8-424C-A6DE-432C36D89459}"/>
              </a:ext>
            </a:extLst>
          </p:cNvPr>
          <p:cNvSpPr>
            <a:spLocks noGrp="1" noChangeArrowheads="1"/>
          </p:cNvSpPr>
          <p:nvPr>
            <p:ph type="sldNum" sz="quarter" idx="10"/>
          </p:nvPr>
        </p:nvSpPr>
        <p:spPr>
          <a:ln/>
        </p:spPr>
        <p:txBody>
          <a:bodyPr/>
          <a:lstStyle>
            <a:lvl1pPr>
              <a:defRPr/>
            </a:lvl1pPr>
          </a:lstStyle>
          <a:p>
            <a:pPr>
              <a:defRPr/>
            </a:pPr>
            <a:fld id="{EB188445-95C8-4C9E-B35E-5422BDA2F894}" type="slidenum">
              <a:rPr lang="zh-CN" altLang="en-US" smtClean="0"/>
              <a:pPr>
                <a:defRPr/>
              </a:pPr>
              <a:t>‹#›</a:t>
            </a:fld>
            <a:r>
              <a:rPr lang="en-US" altLang="zh-CN" dirty="0"/>
              <a:t>/</a:t>
            </a:r>
            <a:r>
              <a:rPr lang="en-US" altLang="zh-CN" b="1" dirty="0">
                <a:solidFill>
                  <a:schemeClr val="tx2"/>
                </a:solidFill>
              </a:rPr>
              <a:t>45</a:t>
            </a:r>
          </a:p>
        </p:txBody>
      </p:sp>
    </p:spTree>
    <p:extLst>
      <p:ext uri="{BB962C8B-B14F-4D97-AF65-F5344CB8AC3E}">
        <p14:creationId xmlns:p14="http://schemas.microsoft.com/office/powerpoint/2010/main" val="216925440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a:extLst>
              <a:ext uri="{FF2B5EF4-FFF2-40B4-BE49-F238E27FC236}">
                <a16:creationId xmlns:a16="http://schemas.microsoft.com/office/drawing/2014/main" id="{FFDC15A1-1901-4FF0-834C-76F5217073BE}"/>
              </a:ext>
            </a:extLst>
          </p:cNvPr>
          <p:cNvSpPr>
            <a:spLocks noGrp="1" noChangeArrowheads="1"/>
          </p:cNvSpPr>
          <p:nvPr>
            <p:ph type="sldNum" sz="quarter" idx="10"/>
          </p:nvPr>
        </p:nvSpPr>
        <p:spPr>
          <a:ln/>
        </p:spPr>
        <p:txBody>
          <a:bodyPr/>
          <a:lstStyle>
            <a:lvl1pPr>
              <a:defRPr/>
            </a:lvl1pPr>
          </a:lstStyle>
          <a:p>
            <a:pPr>
              <a:defRPr/>
            </a:pPr>
            <a:fld id="{9A32726B-475A-45F8-9598-1651FAEF530A}"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187865657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a:extLst>
              <a:ext uri="{FF2B5EF4-FFF2-40B4-BE49-F238E27FC236}">
                <a16:creationId xmlns:a16="http://schemas.microsoft.com/office/drawing/2014/main" id="{B5E91018-6D8F-4A27-83F7-15C357538B04}"/>
              </a:ext>
            </a:extLst>
          </p:cNvPr>
          <p:cNvSpPr>
            <a:spLocks noGrp="1" noChangeArrowheads="1"/>
          </p:cNvSpPr>
          <p:nvPr>
            <p:ph type="sldNum" sz="quarter" idx="10"/>
          </p:nvPr>
        </p:nvSpPr>
        <p:spPr>
          <a:ln/>
        </p:spPr>
        <p:txBody>
          <a:bodyPr/>
          <a:lstStyle>
            <a:lvl1pPr>
              <a:defRPr/>
            </a:lvl1pPr>
          </a:lstStyle>
          <a:p>
            <a:pPr>
              <a:defRPr/>
            </a:pPr>
            <a:fld id="{FE7402D2-CF00-4A4D-A54D-AE07DBA01330}" type="slidenum">
              <a:rPr lang="zh-CN" altLang="en-US" smtClean="0"/>
              <a:pPr>
                <a:defRPr/>
              </a:pPr>
              <a:t>‹#›</a:t>
            </a:fld>
            <a:r>
              <a:rPr lang="en-US" altLang="zh-CN" dirty="0"/>
              <a:t>/</a:t>
            </a:r>
            <a:r>
              <a:rPr lang="en-US" altLang="zh-CN" b="1" dirty="0">
                <a:solidFill>
                  <a:schemeClr val="tx2"/>
                </a:solidFill>
              </a:rPr>
              <a:t>45</a:t>
            </a:r>
          </a:p>
        </p:txBody>
      </p:sp>
    </p:spTree>
    <p:extLst>
      <p:ext uri="{BB962C8B-B14F-4D97-AF65-F5344CB8AC3E}">
        <p14:creationId xmlns:p14="http://schemas.microsoft.com/office/powerpoint/2010/main" val="240484825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a:extLst>
              <a:ext uri="{FF2B5EF4-FFF2-40B4-BE49-F238E27FC236}">
                <a16:creationId xmlns:a16="http://schemas.microsoft.com/office/drawing/2014/main" id="{3A7CCD58-5F2A-4D21-ADDE-372D82AEC15B}"/>
              </a:ext>
            </a:extLst>
          </p:cNvPr>
          <p:cNvSpPr>
            <a:spLocks noGrp="1" noChangeArrowheads="1"/>
          </p:cNvSpPr>
          <p:nvPr>
            <p:ph type="sldNum" sz="quarter" idx="10"/>
          </p:nvPr>
        </p:nvSpPr>
        <p:spPr>
          <a:ln/>
        </p:spPr>
        <p:txBody>
          <a:bodyPr/>
          <a:lstStyle>
            <a:lvl1pPr>
              <a:defRPr/>
            </a:lvl1pPr>
          </a:lstStyle>
          <a:p>
            <a:pPr>
              <a:defRPr/>
            </a:pPr>
            <a:fld id="{A659FFC4-4AF5-4AFE-8053-EE4693DD565D}"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216695948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030">
            <a:extLst>
              <a:ext uri="{FF2B5EF4-FFF2-40B4-BE49-F238E27FC236}">
                <a16:creationId xmlns:a16="http://schemas.microsoft.com/office/drawing/2014/main" id="{1BE952A8-14DC-430C-9E6F-493EC3C0CA8F}"/>
              </a:ext>
            </a:extLst>
          </p:cNvPr>
          <p:cNvSpPr>
            <a:spLocks noGrp="1" noChangeArrowheads="1"/>
          </p:cNvSpPr>
          <p:nvPr>
            <p:ph type="sldNum" sz="quarter" idx="10"/>
          </p:nvPr>
        </p:nvSpPr>
        <p:spPr>
          <a:ln/>
        </p:spPr>
        <p:txBody>
          <a:bodyPr/>
          <a:lstStyle>
            <a:lvl1pPr>
              <a:defRPr/>
            </a:lvl1pPr>
          </a:lstStyle>
          <a:p>
            <a:pPr>
              <a:defRPr/>
            </a:pPr>
            <a:fld id="{C19E11E2-85EF-4462-8C06-94A5F02D4A83}"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222163926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0">
            <a:extLst>
              <a:ext uri="{FF2B5EF4-FFF2-40B4-BE49-F238E27FC236}">
                <a16:creationId xmlns:a16="http://schemas.microsoft.com/office/drawing/2014/main" id="{12564F76-DE08-4014-A99C-ACD2CD990C6A}"/>
              </a:ext>
            </a:extLst>
          </p:cNvPr>
          <p:cNvSpPr>
            <a:spLocks noGrp="1" noChangeArrowheads="1"/>
          </p:cNvSpPr>
          <p:nvPr>
            <p:ph type="sldNum" sz="quarter" idx="10"/>
          </p:nvPr>
        </p:nvSpPr>
        <p:spPr>
          <a:ln/>
        </p:spPr>
        <p:txBody>
          <a:bodyPr/>
          <a:lstStyle>
            <a:lvl1pPr>
              <a:defRPr/>
            </a:lvl1pPr>
          </a:lstStyle>
          <a:p>
            <a:pPr>
              <a:defRPr/>
            </a:pPr>
            <a:fld id="{3C6F14DA-0D8F-472B-9648-4E81AE47015E}"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360187837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1F3E83B9-DB6D-47B9-8A3E-6A45D811A7E4}"/>
              </a:ext>
            </a:extLst>
          </p:cNvPr>
          <p:cNvSpPr>
            <a:spLocks noGrp="1" noChangeArrowheads="1"/>
          </p:cNvSpPr>
          <p:nvPr>
            <p:ph type="sldNum" sz="quarter" idx="10"/>
          </p:nvPr>
        </p:nvSpPr>
        <p:spPr>
          <a:ln/>
        </p:spPr>
        <p:txBody>
          <a:bodyPr/>
          <a:lstStyle>
            <a:lvl1pPr>
              <a:defRPr/>
            </a:lvl1pPr>
          </a:lstStyle>
          <a:p>
            <a:pPr>
              <a:defRPr/>
            </a:pPr>
            <a:fld id="{1CBE867C-10E4-4EAE-88BE-CE498471B1BC}"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391304601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a:extLst>
              <a:ext uri="{FF2B5EF4-FFF2-40B4-BE49-F238E27FC236}">
                <a16:creationId xmlns:a16="http://schemas.microsoft.com/office/drawing/2014/main" id="{10573964-B209-4D2D-8BAE-205A79BE6284}"/>
              </a:ext>
            </a:extLst>
          </p:cNvPr>
          <p:cNvSpPr>
            <a:spLocks noGrp="1" noChangeArrowheads="1"/>
          </p:cNvSpPr>
          <p:nvPr>
            <p:ph type="sldNum" sz="quarter" idx="10"/>
          </p:nvPr>
        </p:nvSpPr>
        <p:spPr>
          <a:ln/>
        </p:spPr>
        <p:txBody>
          <a:bodyPr/>
          <a:lstStyle>
            <a:lvl1pPr>
              <a:defRPr/>
            </a:lvl1pPr>
          </a:lstStyle>
          <a:p>
            <a:pPr>
              <a:defRPr/>
            </a:pPr>
            <a:fld id="{4CD5ECCD-C08D-4A99-8AE0-47EB77D66EB2}" type="slidenum">
              <a:rPr lang="zh-CN" altLang="en-US"/>
              <a:pPr>
                <a:defRPr/>
              </a:pPr>
              <a:t>‹#›</a:t>
            </a:fld>
            <a:r>
              <a:rPr lang="en-US" altLang="zh-CN"/>
              <a:t>/</a:t>
            </a:r>
            <a:r>
              <a:rPr lang="en-US" altLang="zh-CN" b="1">
                <a:solidFill>
                  <a:schemeClr val="tx2"/>
                </a:solidFill>
              </a:rPr>
              <a:t>50</a:t>
            </a:r>
          </a:p>
        </p:txBody>
      </p:sp>
    </p:spTree>
    <p:extLst>
      <p:ext uri="{BB962C8B-B14F-4D97-AF65-F5344CB8AC3E}">
        <p14:creationId xmlns:p14="http://schemas.microsoft.com/office/powerpoint/2010/main" val="395615954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1026">
            <a:extLst>
              <a:ext uri="{FF2B5EF4-FFF2-40B4-BE49-F238E27FC236}">
                <a16:creationId xmlns:a16="http://schemas.microsoft.com/office/drawing/2014/main" id="{64B10234-0173-44F1-92E7-3ACE66DBE424}"/>
              </a:ext>
            </a:extLst>
          </p:cNvPr>
          <p:cNvGrpSpPr>
            <a:grpSpLocks/>
          </p:cNvGrpSpPr>
          <p:nvPr/>
        </p:nvGrpSpPr>
        <p:grpSpPr bwMode="auto">
          <a:xfrm>
            <a:off x="0" y="1588"/>
            <a:ext cx="9132888" cy="6845300"/>
            <a:chOff x="0" y="1"/>
            <a:chExt cx="5753" cy="4312"/>
          </a:xfrm>
        </p:grpSpPr>
        <p:sp>
          <p:nvSpPr>
            <p:cNvPr id="140291" name="Freeform 1027">
              <a:extLst>
                <a:ext uri="{FF2B5EF4-FFF2-40B4-BE49-F238E27FC236}">
                  <a16:creationId xmlns:a16="http://schemas.microsoft.com/office/drawing/2014/main" id="{471FCBD7-34D2-4DFE-A3F6-ABAC8C005B5F}"/>
                </a:ext>
              </a:extLst>
            </p:cNvPr>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eaLnBrk="1" hangingPunct="1">
                <a:defRPr/>
              </a:pPr>
              <a:endParaRPr lang="zh-CN" altLang="en-US"/>
            </a:p>
          </p:txBody>
        </p:sp>
        <p:sp>
          <p:nvSpPr>
            <p:cNvPr id="1029" name="Arc 1028">
              <a:extLst>
                <a:ext uri="{FF2B5EF4-FFF2-40B4-BE49-F238E27FC236}">
                  <a16:creationId xmlns:a16="http://schemas.microsoft.com/office/drawing/2014/main" id="{FD3F7454-7EF4-4467-8771-C8204C9991D0}"/>
                </a:ext>
              </a:extLst>
            </p:cNvPr>
            <p:cNvSpPr>
              <a:spLocks/>
            </p:cNvSpPr>
            <p:nvPr/>
          </p:nvSpPr>
          <p:spPr bwMode="auto">
            <a:xfrm>
              <a:off x="0" y="1"/>
              <a:ext cx="5298" cy="4312"/>
            </a:xfrm>
            <a:custGeom>
              <a:avLst/>
              <a:gdLst>
                <a:gd name="T0" fmla="*/ 0 w 21600"/>
                <a:gd name="T1" fmla="*/ 0 h 21600"/>
                <a:gd name="T2" fmla="*/ 5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0294" name="Rectangle 1030">
            <a:extLst>
              <a:ext uri="{FF2B5EF4-FFF2-40B4-BE49-F238E27FC236}">
                <a16:creationId xmlns:a16="http://schemas.microsoft.com/office/drawing/2014/main" id="{2C63CE31-CB05-4526-9501-87F286C06D31}"/>
              </a:ext>
            </a:extLst>
          </p:cNvPr>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eaLnBrk="1" hangingPunct="1">
              <a:defRPr kumimoji="0" sz="1400"/>
            </a:lvl1pPr>
          </a:lstStyle>
          <a:p>
            <a:pPr>
              <a:defRPr/>
            </a:pPr>
            <a:fld id="{3137E0E7-9D36-4702-9B8F-47A7B46CC379}" type="slidenum">
              <a:rPr lang="zh-CN" altLang="en-US" smtClean="0"/>
              <a:pPr>
                <a:defRPr/>
              </a:pPr>
              <a:t>‹#›</a:t>
            </a:fld>
            <a:r>
              <a:rPr lang="en-US" altLang="zh-CN" dirty="0"/>
              <a:t>/</a:t>
            </a:r>
            <a:r>
              <a:rPr lang="en-US" altLang="zh-CN" b="1" dirty="0">
                <a:solidFill>
                  <a:schemeClr val="tx2"/>
                </a:solidFill>
              </a:rPr>
              <a:t>45</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wmf"/><Relationship Id="rId9"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7.wmf"/><Relationship Id="rId3" Type="http://schemas.openxmlformats.org/officeDocument/2006/relationships/notesSlide" Target="../notesSlides/notesSlide5.xml"/><Relationship Id="rId7" Type="http://schemas.openxmlformats.org/officeDocument/2006/relationships/image" Target="../media/image14.wmf"/><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5.wmf"/></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png"/><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6747-AC6B-4F2A-BCCC-F42D8475CD81}"/>
              </a:ext>
            </a:extLst>
          </p:cNvPr>
          <p:cNvSpPr>
            <a:spLocks noGrp="1"/>
          </p:cNvSpPr>
          <p:nvPr>
            <p:ph type="title"/>
          </p:nvPr>
        </p:nvSpPr>
        <p:spPr>
          <a:xfrm>
            <a:off x="457200" y="2857500"/>
            <a:ext cx="8229600" cy="1143000"/>
          </a:xfrm>
        </p:spPr>
        <p:txBody>
          <a:bodyPr/>
          <a:lstStyle/>
          <a:p>
            <a:pPr>
              <a:defRPr/>
            </a:pPr>
            <a:r>
              <a:rPr lang="zh-CN" altLang="en-US" dirty="0">
                <a:solidFill>
                  <a:srgbClr val="FFFF00"/>
                </a:solidFill>
              </a:rPr>
              <a:t>第一章课后习题</a:t>
            </a:r>
          </a:p>
        </p:txBody>
      </p:sp>
      <p:sp>
        <p:nvSpPr>
          <p:cNvPr id="4" name="灯片编号占位符 3">
            <a:extLst>
              <a:ext uri="{FF2B5EF4-FFF2-40B4-BE49-F238E27FC236}">
                <a16:creationId xmlns:a16="http://schemas.microsoft.com/office/drawing/2014/main" id="{9CABD830-9202-4D4A-BC0D-03CAEF291CE1}"/>
              </a:ext>
            </a:extLst>
          </p:cNvPr>
          <p:cNvSpPr>
            <a:spLocks noGrp="1"/>
          </p:cNvSpPr>
          <p:nvPr>
            <p:ph type="sldNum" sz="quarter" idx="10"/>
          </p:nvPr>
        </p:nvSpPr>
        <p:spPr/>
        <p:txBody>
          <a:bodyPr/>
          <a:lstStyle/>
          <a:p>
            <a:pPr>
              <a:defRPr/>
            </a:pPr>
            <a:fld id="{EB188445-95C8-4C9E-B35E-5422BDA2F894}" type="slidenum">
              <a:rPr lang="zh-CN" altLang="en-US" smtClean="0"/>
              <a:pPr>
                <a:defRPr/>
              </a:pPr>
              <a:t>1</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F88D5C-CD8E-4D34-A9BC-7A14E5B9DB64}"/>
              </a:ext>
            </a:extLst>
          </p:cNvPr>
          <p:cNvSpPr/>
          <p:nvPr/>
        </p:nvSpPr>
        <p:spPr>
          <a:xfrm>
            <a:off x="179388" y="188913"/>
            <a:ext cx="6100762" cy="646112"/>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计算机有哪些主要性能指标</a:t>
            </a:r>
          </a:p>
        </p:txBody>
      </p:sp>
      <p:sp>
        <p:nvSpPr>
          <p:cNvPr id="79876" name="文本框 1">
            <a:extLst>
              <a:ext uri="{FF2B5EF4-FFF2-40B4-BE49-F238E27FC236}">
                <a16:creationId xmlns:a16="http://schemas.microsoft.com/office/drawing/2014/main" id="{BEDA8A83-E484-494D-BA2B-AC9EFB456A2C}"/>
              </a:ext>
            </a:extLst>
          </p:cNvPr>
          <p:cNvSpPr txBox="1">
            <a:spLocks noChangeArrowheads="1"/>
          </p:cNvSpPr>
          <p:nvPr/>
        </p:nvSpPr>
        <p:spPr bwMode="auto">
          <a:xfrm>
            <a:off x="107950" y="981075"/>
            <a:ext cx="8796338"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计算机的主要性能指标包括基本字长，运算速度、存储容量</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主存容量和外存容量</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、数据传输率、外设配置和软件配置等。</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主要从计算机的运算能力、存储能力、传送能力、处理能力等方面考虑</a:t>
            </a:r>
            <a:r>
              <a:rPr lang="en-US" altLang="zh-CN" sz="3200">
                <a:latin typeface="黑体" panose="02010609060101010101" pitchFamily="49" charset="-122"/>
                <a:ea typeface="黑体" panose="02010609060101010101" pitchFamily="49" charset="-122"/>
              </a:rPr>
              <a:t>)</a:t>
            </a:r>
          </a:p>
        </p:txBody>
      </p:sp>
      <p:sp>
        <p:nvSpPr>
          <p:cNvPr id="4" name="灯片编号占位符 3">
            <a:extLst>
              <a:ext uri="{FF2B5EF4-FFF2-40B4-BE49-F238E27FC236}">
                <a16:creationId xmlns:a16="http://schemas.microsoft.com/office/drawing/2014/main" id="{B264C574-EFE6-42C8-9606-8A332B6792A8}"/>
              </a:ext>
            </a:extLst>
          </p:cNvPr>
          <p:cNvSpPr>
            <a:spLocks noGrp="1"/>
          </p:cNvSpPr>
          <p:nvPr>
            <p:ph type="sldNum" sz="quarter" idx="10"/>
          </p:nvPr>
        </p:nvSpPr>
        <p:spPr/>
        <p:txBody>
          <a:bodyPr/>
          <a:lstStyle/>
          <a:p>
            <a:pPr>
              <a:defRPr/>
            </a:pPr>
            <a:fld id="{EB188445-95C8-4C9E-B35E-5422BDA2F894}" type="slidenum">
              <a:rPr lang="zh-CN" altLang="en-US" smtClean="0"/>
              <a:pPr>
                <a:defRPr/>
              </a:pPr>
              <a:t>10</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1F92E99-E84C-4AA1-9364-F60663160CFD}"/>
              </a:ext>
            </a:extLst>
          </p:cNvPr>
          <p:cNvSpPr/>
          <p:nvPr/>
        </p:nvSpPr>
        <p:spPr>
          <a:xfrm>
            <a:off x="1331913" y="3105150"/>
            <a:ext cx="6224587"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冯</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诺依曼思想包含哪些要点</a:t>
            </a:r>
          </a:p>
        </p:txBody>
      </p:sp>
      <p:sp>
        <p:nvSpPr>
          <p:cNvPr id="4" name="灯片编号占位符 3">
            <a:extLst>
              <a:ext uri="{FF2B5EF4-FFF2-40B4-BE49-F238E27FC236}">
                <a16:creationId xmlns:a16="http://schemas.microsoft.com/office/drawing/2014/main" id="{601B2AC8-927D-4CCA-839F-F1A06AE5D207}"/>
              </a:ext>
            </a:extLst>
          </p:cNvPr>
          <p:cNvSpPr>
            <a:spLocks noGrp="1"/>
          </p:cNvSpPr>
          <p:nvPr>
            <p:ph type="sldNum" sz="quarter" idx="10"/>
          </p:nvPr>
        </p:nvSpPr>
        <p:spPr/>
        <p:txBody>
          <a:bodyPr/>
          <a:lstStyle/>
          <a:p>
            <a:pPr>
              <a:defRPr/>
            </a:pPr>
            <a:fld id="{EB188445-95C8-4C9E-B35E-5422BDA2F894}" type="slidenum">
              <a:rPr lang="zh-CN" altLang="en-US" smtClean="0"/>
              <a:pPr>
                <a:defRPr/>
              </a:pPr>
              <a:t>11</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7328552-FD8C-42D1-9EB5-F8E5A2DBCC1A}"/>
              </a:ext>
            </a:extLst>
          </p:cNvPr>
          <p:cNvSpPr/>
          <p:nvPr/>
        </p:nvSpPr>
        <p:spPr>
          <a:xfrm>
            <a:off x="179388" y="115888"/>
            <a:ext cx="6224587"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冯</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诺依曼思想包含哪些要点</a:t>
            </a:r>
          </a:p>
        </p:txBody>
      </p:sp>
      <p:sp>
        <p:nvSpPr>
          <p:cNvPr id="2" name="文本框 1">
            <a:extLst>
              <a:ext uri="{FF2B5EF4-FFF2-40B4-BE49-F238E27FC236}">
                <a16:creationId xmlns:a16="http://schemas.microsoft.com/office/drawing/2014/main" id="{E6F587CB-36EC-45A1-92C6-25970D36C766}"/>
              </a:ext>
            </a:extLst>
          </p:cNvPr>
          <p:cNvSpPr txBox="1"/>
          <p:nvPr/>
        </p:nvSpPr>
        <p:spPr>
          <a:xfrm>
            <a:off x="90488" y="741363"/>
            <a:ext cx="9053512" cy="6513512"/>
          </a:xfrm>
          <a:prstGeom prst="rect">
            <a:avLst/>
          </a:prstGeom>
          <a:noFill/>
        </p:spPr>
        <p:txBody>
          <a:bodyPr>
            <a:spAutoFit/>
          </a:bodyPr>
          <a:lstStyle/>
          <a:p>
            <a:pPr indent="457200">
              <a:lnSpc>
                <a:spcPct val="120000"/>
              </a:lnSpc>
              <a:defRPr/>
            </a:pPr>
            <a:r>
              <a:rPr lang="zh-CN" altLang="en-US" sz="3200" dirty="0">
                <a:latin typeface="黑体" panose="02010609060101010101" pitchFamily="49" charset="-122"/>
                <a:ea typeface="黑体" panose="02010609060101010101" pitchFamily="49" charset="-122"/>
              </a:rPr>
              <a:t>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诺依曼思想奠定了现代计算机的基本结构思想，很好地解决了信息如何表示才能被计算机识别和计算机采用何种工作方式才能自动地对信息进行处理等基本问题。</a:t>
            </a:r>
            <a:endParaRPr lang="en-US" altLang="zh-CN" sz="3200" dirty="0">
              <a:latin typeface="黑体" panose="02010609060101010101" pitchFamily="49" charset="-122"/>
              <a:ea typeface="黑体" panose="02010609060101010101" pitchFamily="49" charset="-122"/>
            </a:endParaRPr>
          </a:p>
          <a:p>
            <a:pPr indent="457200">
              <a:lnSpc>
                <a:spcPct val="120000"/>
              </a:lnSpc>
              <a:defRPr/>
            </a:pPr>
            <a:r>
              <a:rPr lang="zh-CN" altLang="en-US" sz="3200" dirty="0">
                <a:latin typeface="黑体" panose="02010609060101010101" pitchFamily="49" charset="-122"/>
                <a:ea typeface="黑体" panose="02010609060101010101" pitchFamily="49" charset="-122"/>
              </a:rPr>
              <a:t>冯</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诺依曼思想包含三个要点：</a:t>
            </a:r>
            <a:endParaRPr lang="en-US" altLang="zh-CN" sz="3200" dirty="0">
              <a:latin typeface="黑体" panose="02010609060101010101" pitchFamily="49" charset="-122"/>
              <a:ea typeface="黑体" panose="02010609060101010101" pitchFamily="49" charset="-122"/>
            </a:endParaRPr>
          </a:p>
          <a:p>
            <a:pPr indent="457200">
              <a:lnSpc>
                <a:spcPct val="120000"/>
              </a:lnSpc>
              <a:defRPr/>
            </a:pPr>
            <a:r>
              <a:rPr lang="zh-CN" altLang="zh-CN" sz="3200" dirty="0">
                <a:latin typeface="黑体" panose="02010609060101010101" pitchFamily="49" charset="-122"/>
                <a:ea typeface="黑体" panose="02010609060101010101" pitchFamily="49" charset="-122"/>
                <a:cs typeface="Calibri" panose="020F0502020204030204" pitchFamily="34" charset="0"/>
              </a:rPr>
              <a:t>①</a:t>
            </a:r>
            <a:r>
              <a:rPr lang="zh-CN" altLang="en-US" sz="3200" dirty="0">
                <a:latin typeface="黑体" panose="02010609060101010101" pitchFamily="49" charset="-122"/>
                <a:ea typeface="黑体" panose="02010609060101010101" pitchFamily="49" charset="-122"/>
                <a:cs typeface="Calibri" panose="020F0502020204030204" pitchFamily="34" charset="0"/>
              </a:rPr>
              <a:t>采用二进制代码表示信息，以便计算机识别</a:t>
            </a:r>
            <a:endParaRPr lang="en-US" altLang="zh-CN" sz="3200" dirty="0">
              <a:latin typeface="黑体" panose="02010609060101010101" pitchFamily="49" charset="-122"/>
              <a:ea typeface="黑体" panose="02010609060101010101" pitchFamily="49" charset="-122"/>
              <a:cs typeface="Calibri" panose="020F0502020204030204" pitchFamily="34" charset="0"/>
            </a:endParaRPr>
          </a:p>
          <a:p>
            <a:pPr indent="457200">
              <a:lnSpc>
                <a:spcPct val="120000"/>
              </a:lnSpc>
              <a:defRPr/>
            </a:pPr>
            <a:r>
              <a:rPr lang="zh-CN" altLang="zh-CN" sz="3200" dirty="0">
                <a:latin typeface="黑体" panose="02010609060101010101" pitchFamily="49" charset="-122"/>
                <a:ea typeface="黑体" panose="02010609060101010101" pitchFamily="49" charset="-122"/>
                <a:cs typeface="Calibri" panose="020F0502020204030204" pitchFamily="34" charset="0"/>
              </a:rPr>
              <a:t>②</a:t>
            </a:r>
            <a:r>
              <a:rPr lang="zh-CN" altLang="en-US" sz="3200" dirty="0">
                <a:latin typeface="黑体" panose="02010609060101010101" pitchFamily="49" charset="-122"/>
                <a:ea typeface="黑体" panose="02010609060101010101" pitchFamily="49" charset="-122"/>
                <a:cs typeface="Calibri" panose="020F0502020204030204" pitchFamily="34" charset="0"/>
              </a:rPr>
              <a:t>采用存储程序的工作方式，计算机自动地对信息进行处理</a:t>
            </a:r>
            <a:endParaRPr lang="en-US" altLang="zh-CN" sz="3200" dirty="0">
              <a:latin typeface="黑体" panose="02010609060101010101" pitchFamily="49" charset="-122"/>
              <a:ea typeface="黑体" panose="02010609060101010101" pitchFamily="49" charset="-122"/>
              <a:cs typeface="Calibri" panose="020F0502020204030204" pitchFamily="34" charset="0"/>
            </a:endParaRPr>
          </a:p>
          <a:p>
            <a:pPr indent="457200">
              <a:lnSpc>
                <a:spcPct val="120000"/>
              </a:lnSpc>
              <a:defRPr/>
            </a:pPr>
            <a:r>
              <a:rPr lang="zh-CN" altLang="en-US" sz="3200" dirty="0">
                <a:latin typeface="Calibri" panose="020F0502020204030204" pitchFamily="34" charset="0"/>
                <a:ea typeface="黑体" panose="02010609060101010101" pitchFamily="49" charset="-122"/>
                <a:cs typeface="Calibri" panose="020F0502020204030204" pitchFamily="34" charset="0"/>
              </a:rPr>
              <a:t>③由存储器、运算器、控制器、输入</a:t>
            </a:r>
            <a:r>
              <a:rPr lang="en-US" altLang="zh-CN" sz="3200" dirty="0">
                <a:latin typeface="Calibri" panose="020F0502020204030204" pitchFamily="34" charset="0"/>
                <a:ea typeface="黑体" panose="02010609060101010101" pitchFamily="49" charset="-122"/>
                <a:cs typeface="Calibri" panose="020F0502020204030204" pitchFamily="34" charset="0"/>
              </a:rPr>
              <a:t>/</a:t>
            </a:r>
            <a:r>
              <a:rPr lang="zh-CN" altLang="en-US" sz="3200" dirty="0">
                <a:latin typeface="Calibri" panose="020F0502020204030204" pitchFamily="34" charset="0"/>
                <a:ea typeface="黑体" panose="02010609060101010101" pitchFamily="49" charset="-122"/>
                <a:cs typeface="Calibri" panose="020F0502020204030204" pitchFamily="34" charset="0"/>
              </a:rPr>
              <a:t>输出设备等功能部件组成计算机硬件系统。</a:t>
            </a:r>
            <a:endParaRPr lang="en-US" altLang="zh-CN" sz="3200" dirty="0">
              <a:latin typeface="黑体" panose="02010609060101010101" pitchFamily="49" charset="-122"/>
              <a:ea typeface="黑体" panose="02010609060101010101" pitchFamily="49" charset="-122"/>
            </a:endParaRPr>
          </a:p>
          <a:p>
            <a:pPr>
              <a:lnSpc>
                <a:spcPct val="120000"/>
              </a:lnSpc>
              <a:defRPr/>
            </a:pPr>
            <a:endParaRPr lang="zh-CN" altLang="en-US" sz="3200" dirty="0">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6E060B7D-5CC0-429E-B7F0-CB6B0A869D84}"/>
              </a:ext>
            </a:extLst>
          </p:cNvPr>
          <p:cNvSpPr>
            <a:spLocks noGrp="1"/>
          </p:cNvSpPr>
          <p:nvPr>
            <p:ph type="sldNum" sz="quarter" idx="10"/>
          </p:nvPr>
        </p:nvSpPr>
        <p:spPr/>
        <p:txBody>
          <a:bodyPr/>
          <a:lstStyle/>
          <a:p>
            <a:pPr>
              <a:defRPr/>
            </a:pPr>
            <a:fld id="{EB188445-95C8-4C9E-B35E-5422BDA2F894}" type="slidenum">
              <a:rPr lang="zh-CN" altLang="en-US" smtClean="0"/>
              <a:pPr>
                <a:defRPr/>
              </a:pPr>
              <a:t>12</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A9DE1A-57CC-42A5-95AA-8615C07340C3}"/>
              </a:ext>
            </a:extLst>
          </p:cNvPr>
          <p:cNvSpPr/>
          <p:nvPr/>
        </p:nvSpPr>
        <p:spPr>
          <a:xfrm>
            <a:off x="595313" y="3105150"/>
            <a:ext cx="7953375"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信息的数字化表示包含哪两层含义？</a:t>
            </a:r>
          </a:p>
        </p:txBody>
      </p:sp>
      <p:sp>
        <p:nvSpPr>
          <p:cNvPr id="4" name="灯片编号占位符 3">
            <a:extLst>
              <a:ext uri="{FF2B5EF4-FFF2-40B4-BE49-F238E27FC236}">
                <a16:creationId xmlns:a16="http://schemas.microsoft.com/office/drawing/2014/main" id="{79D62E0C-84B8-4997-9C9E-6CA65FF6013E}"/>
              </a:ext>
            </a:extLst>
          </p:cNvPr>
          <p:cNvSpPr>
            <a:spLocks noGrp="1"/>
          </p:cNvSpPr>
          <p:nvPr>
            <p:ph type="sldNum" sz="quarter" idx="10"/>
          </p:nvPr>
        </p:nvSpPr>
        <p:spPr/>
        <p:txBody>
          <a:bodyPr/>
          <a:lstStyle/>
          <a:p>
            <a:pPr>
              <a:defRPr/>
            </a:pPr>
            <a:fld id="{EB188445-95C8-4C9E-B35E-5422BDA2F894}" type="slidenum">
              <a:rPr lang="zh-CN" altLang="en-US" smtClean="0"/>
              <a:pPr>
                <a:defRPr/>
              </a:pPr>
              <a:t>13</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AF35994-0B85-46C0-AA93-80BF58E35972}"/>
              </a:ext>
            </a:extLst>
          </p:cNvPr>
          <p:cNvSpPr/>
          <p:nvPr/>
        </p:nvSpPr>
        <p:spPr>
          <a:xfrm>
            <a:off x="107950" y="188913"/>
            <a:ext cx="7953375" cy="646112"/>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信息的数字化表示包含哪两层含义？</a:t>
            </a:r>
          </a:p>
        </p:txBody>
      </p:sp>
      <p:sp>
        <p:nvSpPr>
          <p:cNvPr id="83972" name="文本框 1">
            <a:extLst>
              <a:ext uri="{FF2B5EF4-FFF2-40B4-BE49-F238E27FC236}">
                <a16:creationId xmlns:a16="http://schemas.microsoft.com/office/drawing/2014/main" id="{1653542D-F775-4A06-A405-69D8FE708A2D}"/>
              </a:ext>
            </a:extLst>
          </p:cNvPr>
          <p:cNvSpPr txBox="1">
            <a:spLocks noChangeArrowheads="1"/>
          </p:cNvSpPr>
          <p:nvPr/>
        </p:nvSpPr>
        <p:spPr bwMode="auto">
          <a:xfrm>
            <a:off x="107950" y="1239838"/>
            <a:ext cx="89281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信息的数字化表示不仅要考虑在计算机中如何表示各种原始信息，还要考虑在物理机制上怎样实现。所以，第一层含义：用数字代码表示各种信息；第二层含义：用数字信号表示数字代码。</a:t>
            </a:r>
          </a:p>
        </p:txBody>
      </p:sp>
      <p:sp>
        <p:nvSpPr>
          <p:cNvPr id="4" name="灯片编号占位符 3">
            <a:extLst>
              <a:ext uri="{FF2B5EF4-FFF2-40B4-BE49-F238E27FC236}">
                <a16:creationId xmlns:a16="http://schemas.microsoft.com/office/drawing/2014/main" id="{C7DCEDE0-5A2C-47A8-BD30-A7FC84626E8E}"/>
              </a:ext>
            </a:extLst>
          </p:cNvPr>
          <p:cNvSpPr>
            <a:spLocks noGrp="1"/>
          </p:cNvSpPr>
          <p:nvPr>
            <p:ph type="sldNum" sz="quarter" idx="10"/>
          </p:nvPr>
        </p:nvSpPr>
        <p:spPr/>
        <p:txBody>
          <a:bodyPr/>
          <a:lstStyle/>
          <a:p>
            <a:pPr>
              <a:defRPr/>
            </a:pPr>
            <a:fld id="{EB188445-95C8-4C9E-B35E-5422BDA2F894}" type="slidenum">
              <a:rPr lang="zh-CN" altLang="en-US" smtClean="0"/>
              <a:pPr>
                <a:defRPr/>
              </a:pPr>
              <a:t>14</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E44EAFA-7301-4D95-9508-C4238EFB55CA}"/>
              </a:ext>
            </a:extLst>
          </p:cNvPr>
          <p:cNvSpPr/>
          <p:nvPr/>
        </p:nvSpPr>
        <p:spPr>
          <a:xfrm>
            <a:off x="595313" y="2997200"/>
            <a:ext cx="7953375" cy="646113"/>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6.</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用数字信号形式表示代码有什么优点</a:t>
            </a:r>
          </a:p>
        </p:txBody>
      </p:sp>
      <p:sp>
        <p:nvSpPr>
          <p:cNvPr id="4" name="灯片编号占位符 3">
            <a:extLst>
              <a:ext uri="{FF2B5EF4-FFF2-40B4-BE49-F238E27FC236}">
                <a16:creationId xmlns:a16="http://schemas.microsoft.com/office/drawing/2014/main" id="{036952A5-71FC-4069-8349-30B10CC11745}"/>
              </a:ext>
            </a:extLst>
          </p:cNvPr>
          <p:cNvSpPr>
            <a:spLocks noGrp="1"/>
          </p:cNvSpPr>
          <p:nvPr>
            <p:ph type="sldNum" sz="quarter" idx="10"/>
          </p:nvPr>
        </p:nvSpPr>
        <p:spPr/>
        <p:txBody>
          <a:bodyPr/>
          <a:lstStyle/>
          <a:p>
            <a:pPr>
              <a:defRPr/>
            </a:pPr>
            <a:fld id="{EB188445-95C8-4C9E-B35E-5422BDA2F894}" type="slidenum">
              <a:rPr lang="zh-CN" altLang="en-US" smtClean="0"/>
              <a:pPr>
                <a:defRPr/>
              </a:pPr>
              <a:t>15</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5C938C2-0F67-4E78-A041-34293FD77243}"/>
              </a:ext>
            </a:extLst>
          </p:cNvPr>
          <p:cNvSpPr/>
          <p:nvPr/>
        </p:nvSpPr>
        <p:spPr>
          <a:xfrm>
            <a:off x="107950" y="115888"/>
            <a:ext cx="7953375"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6.</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用数字信号形式表示代码有什么优点</a:t>
            </a:r>
          </a:p>
        </p:txBody>
      </p:sp>
      <p:sp>
        <p:nvSpPr>
          <p:cNvPr id="86020" name="文本框 1">
            <a:extLst>
              <a:ext uri="{FF2B5EF4-FFF2-40B4-BE49-F238E27FC236}">
                <a16:creationId xmlns:a16="http://schemas.microsoft.com/office/drawing/2014/main" id="{8E698C2F-5C1D-4803-B629-CBA7CE455E23}"/>
              </a:ext>
            </a:extLst>
          </p:cNvPr>
          <p:cNvSpPr txBox="1">
            <a:spLocks noChangeArrowheads="1"/>
          </p:cNvSpPr>
          <p:nvPr/>
        </p:nvSpPr>
        <p:spPr bwMode="auto">
          <a:xfrm>
            <a:off x="-23813" y="908050"/>
            <a:ext cx="8856663"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每位数字信号只有两种可能状态，因而可以从物理实现、可靠性、数值范围与精度、信息类型、信息处理等方面说明。其优点如下：</a:t>
            </a:r>
            <a:endParaRPr lang="en-US" altLang="zh-CN" sz="3200">
              <a:latin typeface="黑体" panose="02010609060101010101" pitchFamily="49" charset="-122"/>
              <a:ea typeface="黑体" panose="02010609060101010101" pitchFamily="49" charset="-122"/>
            </a:endParaRPr>
          </a:p>
          <a:p>
            <a:pPr>
              <a:lnSpc>
                <a:spcPct val="120000"/>
              </a:lnSpc>
            </a:pPr>
            <a:r>
              <a:rPr lang="zh-CN" altLang="zh-CN" sz="3200">
                <a:latin typeface="黑体" panose="02010609060101010101" pitchFamily="49" charset="-122"/>
                <a:ea typeface="黑体" panose="02010609060101010101" pitchFamily="49" charset="-122"/>
                <a:cs typeface="Calibri" panose="020F0502020204030204" pitchFamily="34" charset="0"/>
              </a:rPr>
              <a:t>①</a:t>
            </a:r>
            <a:r>
              <a:rPr lang="zh-CN" altLang="en-US" sz="3200">
                <a:latin typeface="黑体" panose="02010609060101010101" pitchFamily="49" charset="-122"/>
                <a:ea typeface="黑体" panose="02010609060101010101" pitchFamily="49" charset="-122"/>
                <a:cs typeface="Calibri" panose="020F0502020204030204" pitchFamily="34" charset="0"/>
              </a:rPr>
              <a:t>在物理上容易实现信息的表示与存储</a:t>
            </a:r>
            <a:endParaRPr lang="en-US" altLang="zh-CN" sz="3200">
              <a:latin typeface="黑体" panose="02010609060101010101" pitchFamily="49" charset="-122"/>
              <a:ea typeface="黑体" panose="02010609060101010101" pitchFamily="49" charset="-122"/>
              <a:cs typeface="Calibri" panose="020F0502020204030204" pitchFamily="34" charset="0"/>
            </a:endParaRPr>
          </a:p>
          <a:p>
            <a:pPr>
              <a:lnSpc>
                <a:spcPct val="120000"/>
              </a:lnSpc>
            </a:pPr>
            <a:r>
              <a:rPr lang="zh-CN" altLang="en-US" sz="3200">
                <a:latin typeface="Calibri" panose="020F0502020204030204" pitchFamily="34" charset="0"/>
                <a:ea typeface="黑体" panose="02010609060101010101" pitchFamily="49" charset="-122"/>
                <a:cs typeface="Calibri" panose="020F0502020204030204" pitchFamily="34" charset="0"/>
              </a:rPr>
              <a:t>②抗干扰能力强，可靠性高</a:t>
            </a:r>
            <a:endParaRPr lang="en-US" altLang="zh-CN" sz="3200">
              <a:latin typeface="Calibri" panose="020F0502020204030204" pitchFamily="34" charset="0"/>
              <a:ea typeface="黑体" panose="02010609060101010101" pitchFamily="49" charset="-122"/>
              <a:cs typeface="Calibri" panose="020F0502020204030204" pitchFamily="34" charset="0"/>
            </a:endParaRPr>
          </a:p>
          <a:p>
            <a:pPr>
              <a:lnSpc>
                <a:spcPct val="120000"/>
              </a:lnSpc>
            </a:pPr>
            <a:r>
              <a:rPr lang="zh-CN" altLang="en-US" sz="3200">
                <a:latin typeface="Calibri" panose="020F0502020204030204" pitchFamily="34" charset="0"/>
                <a:ea typeface="黑体" panose="02010609060101010101" pitchFamily="49" charset="-122"/>
                <a:cs typeface="Calibri" panose="020F0502020204030204" pitchFamily="34" charset="0"/>
              </a:rPr>
              <a:t>③数值的表示范围越大，表示精度越高</a:t>
            </a:r>
            <a:endParaRPr lang="en-US" altLang="zh-CN" sz="3200">
              <a:latin typeface="Calibri" panose="020F0502020204030204" pitchFamily="34" charset="0"/>
              <a:ea typeface="黑体" panose="02010609060101010101" pitchFamily="49" charset="-122"/>
              <a:cs typeface="Calibri" panose="020F0502020204030204" pitchFamily="34" charset="0"/>
            </a:endParaRPr>
          </a:p>
          <a:p>
            <a:pPr>
              <a:lnSpc>
                <a:spcPct val="120000"/>
              </a:lnSpc>
            </a:pPr>
            <a:r>
              <a:rPr lang="zh-CN" altLang="en-US" sz="3200">
                <a:latin typeface="Calibri" panose="020F0502020204030204" pitchFamily="34" charset="0"/>
                <a:ea typeface="黑体" panose="02010609060101010101" pitchFamily="49" charset="-122"/>
                <a:cs typeface="Calibri" panose="020F0502020204030204" pitchFamily="34" charset="0"/>
              </a:rPr>
              <a:t>④能表示极其广泛的信息类型</a:t>
            </a:r>
            <a:endParaRPr lang="en-US" altLang="zh-CN" sz="3200">
              <a:latin typeface="Calibri" panose="020F0502020204030204" pitchFamily="34" charset="0"/>
              <a:ea typeface="黑体" panose="02010609060101010101" pitchFamily="49" charset="-122"/>
              <a:cs typeface="Calibri" panose="020F0502020204030204" pitchFamily="34" charset="0"/>
            </a:endParaRPr>
          </a:p>
          <a:p>
            <a:pPr>
              <a:lnSpc>
                <a:spcPct val="120000"/>
              </a:lnSpc>
            </a:pPr>
            <a:r>
              <a:rPr lang="zh-CN" altLang="en-US" sz="3200">
                <a:latin typeface="Calibri" panose="020F0502020204030204" pitchFamily="34" charset="0"/>
                <a:ea typeface="黑体" panose="02010609060101010101" pitchFamily="49" charset="-122"/>
                <a:cs typeface="Calibri" panose="020F0502020204030204" pitchFamily="34" charset="0"/>
              </a:rPr>
              <a:t>⑤能用数字逻辑技术处理信息</a:t>
            </a:r>
            <a:endParaRPr lang="zh-CN" altLang="en-US" sz="320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2C68A46-897F-4D96-B3E7-E89E61C20520}"/>
              </a:ext>
            </a:extLst>
          </p:cNvPr>
          <p:cNvSpPr>
            <a:spLocks noGrp="1"/>
          </p:cNvSpPr>
          <p:nvPr>
            <p:ph type="sldNum" sz="quarter" idx="10"/>
          </p:nvPr>
        </p:nvSpPr>
        <p:spPr/>
        <p:txBody>
          <a:bodyPr/>
          <a:lstStyle/>
          <a:p>
            <a:pPr>
              <a:defRPr/>
            </a:pPr>
            <a:fld id="{EB188445-95C8-4C9E-B35E-5422BDA2F894}" type="slidenum">
              <a:rPr lang="zh-CN" altLang="en-US" smtClean="0"/>
              <a:pPr>
                <a:defRPr/>
              </a:pPr>
              <a:t>16</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2EAA3B9-1FE1-41C2-86B4-EF29C622576B}"/>
              </a:ext>
            </a:extLst>
          </p:cNvPr>
          <p:cNvSpPr/>
          <p:nvPr/>
        </p:nvSpPr>
        <p:spPr>
          <a:xfrm>
            <a:off x="184150" y="2828925"/>
            <a:ext cx="8775700" cy="12001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7.</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编译方式和解释方式对源程序的处理有什么区别</a:t>
            </a:r>
          </a:p>
        </p:txBody>
      </p:sp>
      <p:sp>
        <p:nvSpPr>
          <p:cNvPr id="4" name="灯片编号占位符 3">
            <a:extLst>
              <a:ext uri="{FF2B5EF4-FFF2-40B4-BE49-F238E27FC236}">
                <a16:creationId xmlns:a16="http://schemas.microsoft.com/office/drawing/2014/main" id="{6689222C-888F-40E3-A5D5-5C62998C1D5D}"/>
              </a:ext>
            </a:extLst>
          </p:cNvPr>
          <p:cNvSpPr>
            <a:spLocks noGrp="1"/>
          </p:cNvSpPr>
          <p:nvPr>
            <p:ph type="sldNum" sz="quarter" idx="10"/>
          </p:nvPr>
        </p:nvSpPr>
        <p:spPr/>
        <p:txBody>
          <a:bodyPr/>
          <a:lstStyle/>
          <a:p>
            <a:pPr>
              <a:defRPr/>
            </a:pPr>
            <a:fld id="{EB188445-95C8-4C9E-B35E-5422BDA2F894}" type="slidenum">
              <a:rPr lang="zh-CN" altLang="en-US" smtClean="0"/>
              <a:pPr>
                <a:defRPr/>
              </a:pPr>
              <a:t>17</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A847539-56CC-455E-A1A2-F332AD55CEBD}"/>
              </a:ext>
            </a:extLst>
          </p:cNvPr>
          <p:cNvSpPr/>
          <p:nvPr/>
        </p:nvSpPr>
        <p:spPr>
          <a:xfrm>
            <a:off x="184150" y="188913"/>
            <a:ext cx="8775700" cy="12001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7.</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编译方式和解释方式对源程序的处理有什么区别</a:t>
            </a:r>
          </a:p>
        </p:txBody>
      </p:sp>
      <p:sp>
        <p:nvSpPr>
          <p:cNvPr id="88068" name="文本框 1">
            <a:extLst>
              <a:ext uri="{FF2B5EF4-FFF2-40B4-BE49-F238E27FC236}">
                <a16:creationId xmlns:a16="http://schemas.microsoft.com/office/drawing/2014/main" id="{0E537E08-F74B-4E69-A359-87C0FEB016AA}"/>
              </a:ext>
            </a:extLst>
          </p:cNvPr>
          <p:cNvSpPr txBox="1">
            <a:spLocks noChangeArrowheads="1"/>
          </p:cNvSpPr>
          <p:nvPr/>
        </p:nvSpPr>
        <p:spPr bwMode="auto">
          <a:xfrm>
            <a:off x="184150" y="1700213"/>
            <a:ext cx="8775700" cy="41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在编译方式中，计算机执行编译程序，将源程序全部转换为目标程序，然后由计算机单独执行目标程序，即先翻译，后执行。</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在解释方式中，计算机执行解释程序，将源程序逐段转换为对应的目标程序段，每转换一段便执行该段目标程序，直到整个源程序被解释执行完，即边翻译边执行。</a:t>
            </a:r>
          </a:p>
        </p:txBody>
      </p:sp>
      <p:sp>
        <p:nvSpPr>
          <p:cNvPr id="4" name="灯片编号占位符 3">
            <a:extLst>
              <a:ext uri="{FF2B5EF4-FFF2-40B4-BE49-F238E27FC236}">
                <a16:creationId xmlns:a16="http://schemas.microsoft.com/office/drawing/2014/main" id="{04EFFDBD-5D69-4BDF-B0B8-D92D6D8F407A}"/>
              </a:ext>
            </a:extLst>
          </p:cNvPr>
          <p:cNvSpPr>
            <a:spLocks noGrp="1"/>
          </p:cNvSpPr>
          <p:nvPr>
            <p:ph type="sldNum" sz="quarter" idx="10"/>
          </p:nvPr>
        </p:nvSpPr>
        <p:spPr/>
        <p:txBody>
          <a:bodyPr/>
          <a:lstStyle/>
          <a:p>
            <a:pPr>
              <a:defRPr/>
            </a:pPr>
            <a:fld id="{EB188445-95C8-4C9E-B35E-5422BDA2F894}" type="slidenum">
              <a:rPr lang="zh-CN" altLang="en-US" smtClean="0"/>
              <a:pPr>
                <a:defRPr/>
              </a:pPr>
              <a:t>18</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0A6B4FF-2A37-4CBB-AB4E-E056DA5C713C}"/>
              </a:ext>
            </a:extLst>
          </p:cNvPr>
          <p:cNvSpPr/>
          <p:nvPr/>
        </p:nvSpPr>
        <p:spPr>
          <a:xfrm>
            <a:off x="595313" y="3105150"/>
            <a:ext cx="7953375"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8.</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为什么要对计算机系统进行层次划分</a:t>
            </a:r>
          </a:p>
        </p:txBody>
      </p:sp>
      <p:sp>
        <p:nvSpPr>
          <p:cNvPr id="4" name="灯片编号占位符 3">
            <a:extLst>
              <a:ext uri="{FF2B5EF4-FFF2-40B4-BE49-F238E27FC236}">
                <a16:creationId xmlns:a16="http://schemas.microsoft.com/office/drawing/2014/main" id="{B25316D8-259B-4185-8B4F-A5D416E76130}"/>
              </a:ext>
            </a:extLst>
          </p:cNvPr>
          <p:cNvSpPr>
            <a:spLocks noGrp="1"/>
          </p:cNvSpPr>
          <p:nvPr>
            <p:ph type="sldNum" sz="quarter" idx="10"/>
          </p:nvPr>
        </p:nvSpPr>
        <p:spPr/>
        <p:txBody>
          <a:bodyPr/>
          <a:lstStyle/>
          <a:p>
            <a:pPr>
              <a:defRPr/>
            </a:pPr>
            <a:fld id="{EB188445-95C8-4C9E-B35E-5422BDA2F894}" type="slidenum">
              <a:rPr lang="zh-CN" altLang="en-US" smtClean="0"/>
              <a:pPr>
                <a:defRPr/>
              </a:pPr>
              <a:t>19</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6747-AC6B-4F2A-BCCC-F42D8475CD81}"/>
              </a:ext>
            </a:extLst>
          </p:cNvPr>
          <p:cNvSpPr>
            <a:spLocks noGrp="1"/>
          </p:cNvSpPr>
          <p:nvPr>
            <p:ph type="title"/>
          </p:nvPr>
        </p:nvSpPr>
        <p:spPr>
          <a:xfrm>
            <a:off x="250825" y="188913"/>
            <a:ext cx="8229600" cy="576262"/>
          </a:xfrm>
        </p:spPr>
        <p:txBody>
          <a:bodyPr/>
          <a:lstStyle/>
          <a:p>
            <a:pPr algn="l">
              <a:spcAft>
                <a:spcPts val="0"/>
              </a:spcAft>
              <a:defRPr/>
            </a:pPr>
            <a:r>
              <a:rPr lang="en-US" altLang="zh-CN" sz="3600" b="1" dirty="0">
                <a:solidFill>
                  <a:srgbClr val="FFFF00"/>
                </a:solidFill>
                <a:latin typeface="黑体" panose="02010609060101010101" pitchFamily="49" charset="-122"/>
                <a:ea typeface="黑体" panose="02010609060101010101" pitchFamily="49" charset="-122"/>
              </a:rPr>
              <a:t>1.</a:t>
            </a:r>
            <a:r>
              <a:rPr lang="zh-CN" altLang="en-US" sz="3600" b="1" dirty="0">
                <a:solidFill>
                  <a:srgbClr val="FFFF00"/>
                </a:solidFill>
                <a:latin typeface="黑体" panose="02010609060101010101" pitchFamily="49" charset="-122"/>
                <a:ea typeface="黑体" panose="02010609060101010101" pitchFamily="49" charset="-122"/>
              </a:rPr>
              <a:t>简要解释以下名词术语</a:t>
            </a:r>
            <a:endParaRPr lang="zh-CN" altLang="en-US" dirty="0">
              <a:solidFill>
                <a:srgbClr val="FFFF00"/>
              </a:solidFill>
            </a:endParaRPr>
          </a:p>
        </p:txBody>
      </p:sp>
      <p:sp>
        <p:nvSpPr>
          <p:cNvPr id="3" name="文本框 2">
            <a:extLst>
              <a:ext uri="{FF2B5EF4-FFF2-40B4-BE49-F238E27FC236}">
                <a16:creationId xmlns:a16="http://schemas.microsoft.com/office/drawing/2014/main" id="{AAA6B8D9-BD42-4FF6-BFCD-F32BE1EE7A94}"/>
              </a:ext>
            </a:extLst>
          </p:cNvPr>
          <p:cNvSpPr txBox="1"/>
          <p:nvPr/>
        </p:nvSpPr>
        <p:spPr>
          <a:xfrm>
            <a:off x="107950" y="908050"/>
            <a:ext cx="8785225" cy="2990850"/>
          </a:xfrm>
          <a:prstGeom prst="rect">
            <a:avLst/>
          </a:prstGeom>
          <a:noFill/>
        </p:spPr>
        <p:txBody>
          <a:bodyPr>
            <a:spAutoFit/>
          </a:bodyPr>
          <a:lstStyle/>
          <a:p>
            <a:pPr>
              <a:lnSpc>
                <a:spcPct val="120000"/>
              </a:lnSpc>
              <a:defRPr/>
            </a:pP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数字计算机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硬件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软件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(4)CPU          (5)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主存储器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外存储器</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信息的数字化表示</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(8)</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存储程序工作方式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数据通路宽度</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(10)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数据传输率</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(11)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字长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(12) 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外频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(13) 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主频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 (14) 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功耗</a:t>
            </a:r>
            <a:endParaRPr lang="zh-CN" altLang="en-US" sz="3200" dirty="0">
              <a:solidFill>
                <a:srgbClr val="FFFF00"/>
              </a:solidFill>
            </a:endParaRPr>
          </a:p>
        </p:txBody>
      </p:sp>
      <p:sp>
        <p:nvSpPr>
          <p:cNvPr id="5" name="灯片编号占位符 4">
            <a:extLst>
              <a:ext uri="{FF2B5EF4-FFF2-40B4-BE49-F238E27FC236}">
                <a16:creationId xmlns:a16="http://schemas.microsoft.com/office/drawing/2014/main" id="{B0EACB5E-FD24-49C4-8560-75BB9BBCD990}"/>
              </a:ext>
            </a:extLst>
          </p:cNvPr>
          <p:cNvSpPr>
            <a:spLocks noGrp="1"/>
          </p:cNvSpPr>
          <p:nvPr>
            <p:ph type="sldNum" sz="quarter" idx="10"/>
          </p:nvPr>
        </p:nvSpPr>
        <p:spPr/>
        <p:txBody>
          <a:bodyPr/>
          <a:lstStyle/>
          <a:p>
            <a:pPr>
              <a:defRPr/>
            </a:pPr>
            <a:fld id="{EB188445-95C8-4C9E-B35E-5422BDA2F894}" type="slidenum">
              <a:rPr lang="zh-CN" altLang="en-US" smtClean="0"/>
              <a:pPr>
                <a:defRPr/>
              </a:pPr>
              <a:t>2</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94B58CF-0B47-4BAC-A832-CCC7338B20EA}"/>
              </a:ext>
            </a:extLst>
          </p:cNvPr>
          <p:cNvSpPr/>
          <p:nvPr/>
        </p:nvSpPr>
        <p:spPr>
          <a:xfrm>
            <a:off x="236538" y="115888"/>
            <a:ext cx="7954962"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8.</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为什么要对计算机系统进行层次划分</a:t>
            </a:r>
          </a:p>
        </p:txBody>
      </p:sp>
      <p:sp>
        <p:nvSpPr>
          <p:cNvPr id="90116" name="文本框 1">
            <a:extLst>
              <a:ext uri="{FF2B5EF4-FFF2-40B4-BE49-F238E27FC236}">
                <a16:creationId xmlns:a16="http://schemas.microsoft.com/office/drawing/2014/main" id="{07D58351-EBB1-464D-ABD5-78F243945D09}"/>
              </a:ext>
            </a:extLst>
          </p:cNvPr>
          <p:cNvSpPr txBox="1">
            <a:spLocks noChangeArrowheads="1"/>
          </p:cNvSpPr>
          <p:nvPr/>
        </p:nvSpPr>
        <p:spPr bwMode="auto">
          <a:xfrm>
            <a:off x="-30163" y="981075"/>
            <a:ext cx="9144001"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计算机系统是由硬、软件组成的复杂系统，进行层次划分有助于根据不同需要，从不同层次去分析、构造、调试、维护和扩充计算机系统</a:t>
            </a:r>
          </a:p>
        </p:txBody>
      </p:sp>
      <p:sp>
        <p:nvSpPr>
          <p:cNvPr id="4" name="灯片编号占位符 3">
            <a:extLst>
              <a:ext uri="{FF2B5EF4-FFF2-40B4-BE49-F238E27FC236}">
                <a16:creationId xmlns:a16="http://schemas.microsoft.com/office/drawing/2014/main" id="{0E5A6ACE-595C-442A-9A8A-318E6ADF83A0}"/>
              </a:ext>
            </a:extLst>
          </p:cNvPr>
          <p:cNvSpPr>
            <a:spLocks noGrp="1"/>
          </p:cNvSpPr>
          <p:nvPr>
            <p:ph type="sldNum" sz="quarter" idx="10"/>
          </p:nvPr>
        </p:nvSpPr>
        <p:spPr/>
        <p:txBody>
          <a:bodyPr/>
          <a:lstStyle/>
          <a:p>
            <a:pPr>
              <a:defRPr/>
            </a:pPr>
            <a:fld id="{EB188445-95C8-4C9E-B35E-5422BDA2F894}" type="slidenum">
              <a:rPr lang="zh-CN" altLang="en-US" smtClean="0"/>
              <a:pPr>
                <a:defRPr/>
              </a:pPr>
              <a:t>20</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B7E97B-E5F4-4D94-A2F2-1B136251E68A}"/>
              </a:ext>
            </a:extLst>
          </p:cNvPr>
          <p:cNvSpPr/>
          <p:nvPr/>
        </p:nvSpPr>
        <p:spPr>
          <a:xfrm>
            <a:off x="269875" y="2828925"/>
            <a:ext cx="8604250" cy="12001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9.</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软件系统一般包含哪些部分？试列出你所熟悉的几种系统软件</a:t>
            </a:r>
          </a:p>
        </p:txBody>
      </p:sp>
      <p:sp>
        <p:nvSpPr>
          <p:cNvPr id="4" name="灯片编号占位符 3">
            <a:extLst>
              <a:ext uri="{FF2B5EF4-FFF2-40B4-BE49-F238E27FC236}">
                <a16:creationId xmlns:a16="http://schemas.microsoft.com/office/drawing/2014/main" id="{30BD7071-7AB9-4500-8883-7B51EEEE7221}"/>
              </a:ext>
            </a:extLst>
          </p:cNvPr>
          <p:cNvSpPr>
            <a:spLocks noGrp="1"/>
          </p:cNvSpPr>
          <p:nvPr>
            <p:ph type="sldNum" sz="quarter" idx="10"/>
          </p:nvPr>
        </p:nvSpPr>
        <p:spPr/>
        <p:txBody>
          <a:bodyPr/>
          <a:lstStyle/>
          <a:p>
            <a:pPr>
              <a:defRPr/>
            </a:pPr>
            <a:fld id="{EB188445-95C8-4C9E-B35E-5422BDA2F894}" type="slidenum">
              <a:rPr lang="zh-CN" altLang="en-US" smtClean="0"/>
              <a:pPr>
                <a:defRPr/>
              </a:pPr>
              <a:t>21</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27215E-DFCD-4626-A5FD-373F713043EF}"/>
              </a:ext>
            </a:extLst>
          </p:cNvPr>
          <p:cNvSpPr/>
          <p:nvPr/>
        </p:nvSpPr>
        <p:spPr>
          <a:xfrm>
            <a:off x="269875" y="188913"/>
            <a:ext cx="8604250" cy="12001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9.</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软件系统一般包含哪些部分？试列出你所熟悉的几种系统软件</a:t>
            </a:r>
          </a:p>
        </p:txBody>
      </p:sp>
      <p:sp>
        <p:nvSpPr>
          <p:cNvPr id="92164" name="文本框 1">
            <a:extLst>
              <a:ext uri="{FF2B5EF4-FFF2-40B4-BE49-F238E27FC236}">
                <a16:creationId xmlns:a16="http://schemas.microsoft.com/office/drawing/2014/main" id="{A38A2906-8453-4843-B5DB-D09DCE1B78D0}"/>
              </a:ext>
            </a:extLst>
          </p:cNvPr>
          <p:cNvSpPr txBox="1">
            <a:spLocks noChangeArrowheads="1"/>
          </p:cNvSpPr>
          <p:nvPr/>
        </p:nvSpPr>
        <p:spPr bwMode="auto">
          <a:xfrm>
            <a:off x="90488" y="1557338"/>
            <a:ext cx="8963025"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软件系统一般包含系统软件与应用软件两部分。</a:t>
            </a:r>
            <a:endParaRPr lang="en-US" altLang="zh-CN" sz="3200">
              <a:latin typeface="黑体" panose="02010609060101010101" pitchFamily="49" charset="-122"/>
              <a:ea typeface="黑体" panose="02010609060101010101" pitchFamily="49" charset="-122"/>
            </a:endParaRPr>
          </a:p>
          <a:p>
            <a:pPr>
              <a:lnSpc>
                <a:spcPct val="120000"/>
              </a:lnSpc>
            </a:pPr>
            <a:r>
              <a:rPr lang="zh-CN" altLang="en-US" sz="3200">
                <a:latin typeface="黑体" panose="02010609060101010101" pitchFamily="49" charset="-122"/>
                <a:ea typeface="黑体" panose="02010609060101010101" pitchFamily="49" charset="-122"/>
              </a:rPr>
              <a:t>熟悉的系统软件如操作系统</a:t>
            </a:r>
            <a:r>
              <a:rPr lang="en-US" altLang="zh-CN" sz="3200">
                <a:latin typeface="黑体" panose="02010609060101010101" pitchFamily="49" charset="-122"/>
                <a:ea typeface="黑体" panose="02010609060101010101" pitchFamily="49" charset="-122"/>
              </a:rPr>
              <a:t>(Windows</a:t>
            </a:r>
            <a:r>
              <a:rPr lang="zh-CN" altLang="en-US" sz="3200">
                <a:latin typeface="黑体" panose="02010609060101010101" pitchFamily="49" charset="-122"/>
                <a:ea typeface="黑体" panose="02010609060101010101" pitchFamily="49" charset="-122"/>
              </a:rPr>
              <a:t>、</a:t>
            </a:r>
            <a:r>
              <a:rPr lang="en-US" altLang="zh-CN" sz="3200">
                <a:latin typeface="黑体" panose="02010609060101010101" pitchFamily="49" charset="-122"/>
                <a:ea typeface="黑体" panose="02010609060101010101" pitchFamily="49" charset="-122"/>
              </a:rPr>
              <a:t>Linux</a:t>
            </a:r>
            <a:r>
              <a:rPr lang="zh-CN" altLang="en-US" sz="3200">
                <a:latin typeface="黑体" panose="02010609060101010101" pitchFamily="49" charset="-122"/>
                <a:ea typeface="黑体" panose="02010609060101010101" pitchFamily="49" charset="-122"/>
              </a:rPr>
              <a:t>等</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a:t>
            </a:r>
            <a:r>
              <a:rPr lang="en-US" altLang="zh-CN" sz="3200">
                <a:latin typeface="黑体" panose="02010609060101010101" pitchFamily="49" charset="-122"/>
                <a:ea typeface="黑体" panose="02010609060101010101" pitchFamily="49" charset="-122"/>
              </a:rPr>
              <a:t>C</a:t>
            </a:r>
            <a:r>
              <a:rPr lang="zh-CN" altLang="en-US" sz="3200">
                <a:latin typeface="黑体" panose="02010609060101010101" pitchFamily="49" charset="-122"/>
                <a:ea typeface="黑体" panose="02010609060101010101" pitchFamily="49" charset="-122"/>
              </a:rPr>
              <a:t>编译程序、数据库管理系统</a:t>
            </a:r>
            <a:r>
              <a:rPr lang="en-US" altLang="zh-CN" sz="3200">
                <a:latin typeface="黑体" panose="02010609060101010101" pitchFamily="49" charset="-122"/>
                <a:ea typeface="黑体" panose="02010609060101010101" pitchFamily="49" charset="-122"/>
              </a:rPr>
              <a:t>(SQL Server</a:t>
            </a:r>
            <a:r>
              <a:rPr lang="zh-CN" altLang="en-US" sz="3200">
                <a:latin typeface="黑体" panose="02010609060101010101" pitchFamily="49" charset="-122"/>
                <a:ea typeface="黑体" panose="02010609060101010101" pitchFamily="49" charset="-122"/>
              </a:rPr>
              <a:t>，</a:t>
            </a:r>
            <a:r>
              <a:rPr lang="en-US" altLang="zh-CN" sz="3200">
                <a:latin typeface="黑体" panose="02010609060101010101" pitchFamily="49" charset="-122"/>
                <a:ea typeface="黑体" panose="02010609060101010101" pitchFamily="49" charset="-122"/>
              </a:rPr>
              <a:t>mySQL</a:t>
            </a:r>
            <a:r>
              <a:rPr lang="zh-CN" altLang="en-US" sz="3200">
                <a:latin typeface="黑体" panose="02010609060101010101" pitchFamily="49" charset="-122"/>
                <a:ea typeface="黑体" panose="02010609060101010101" pitchFamily="49" charset="-122"/>
              </a:rPr>
              <a:t>等</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a:t>
            </a:r>
          </a:p>
        </p:txBody>
      </p:sp>
      <p:sp>
        <p:nvSpPr>
          <p:cNvPr id="4" name="灯片编号占位符 3">
            <a:extLst>
              <a:ext uri="{FF2B5EF4-FFF2-40B4-BE49-F238E27FC236}">
                <a16:creationId xmlns:a16="http://schemas.microsoft.com/office/drawing/2014/main" id="{76258AAE-12AE-4609-BB8B-4EABD9ABC81D}"/>
              </a:ext>
            </a:extLst>
          </p:cNvPr>
          <p:cNvSpPr>
            <a:spLocks noGrp="1"/>
          </p:cNvSpPr>
          <p:nvPr>
            <p:ph type="sldNum" sz="quarter" idx="10"/>
          </p:nvPr>
        </p:nvSpPr>
        <p:spPr/>
        <p:txBody>
          <a:bodyPr/>
          <a:lstStyle/>
          <a:p>
            <a:pPr>
              <a:defRPr/>
            </a:pPr>
            <a:fld id="{EB188445-95C8-4C9E-B35E-5422BDA2F894}" type="slidenum">
              <a:rPr lang="zh-CN" altLang="en-US" smtClean="0"/>
              <a:pPr>
                <a:defRPr/>
              </a:pPr>
              <a:t>22</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AA6A580-9F00-4B7A-ABAC-32BDE05C5D40}"/>
              </a:ext>
            </a:extLst>
          </p:cNvPr>
          <p:cNvSpPr/>
          <p:nvPr/>
        </p:nvSpPr>
        <p:spPr>
          <a:xfrm>
            <a:off x="201613" y="2274888"/>
            <a:ext cx="8740775" cy="230822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以你熟悉的一种计算机系统为例，列举出该系统所用的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型号、时钟频率、字长、主存容量、外存容量、所连接的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I/O</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设备名称等</a:t>
            </a:r>
          </a:p>
        </p:txBody>
      </p:sp>
      <p:sp>
        <p:nvSpPr>
          <p:cNvPr id="4" name="灯片编号占位符 3">
            <a:extLst>
              <a:ext uri="{FF2B5EF4-FFF2-40B4-BE49-F238E27FC236}">
                <a16:creationId xmlns:a16="http://schemas.microsoft.com/office/drawing/2014/main" id="{8C096DC6-CC5E-44B4-9B7A-FB261E9F9D5E}"/>
              </a:ext>
            </a:extLst>
          </p:cNvPr>
          <p:cNvSpPr>
            <a:spLocks noGrp="1"/>
          </p:cNvSpPr>
          <p:nvPr>
            <p:ph type="sldNum" sz="quarter" idx="10"/>
          </p:nvPr>
        </p:nvSpPr>
        <p:spPr/>
        <p:txBody>
          <a:bodyPr/>
          <a:lstStyle/>
          <a:p>
            <a:pPr>
              <a:defRPr/>
            </a:pPr>
            <a:fld id="{EB188445-95C8-4C9E-B35E-5422BDA2F894}" type="slidenum">
              <a:rPr lang="zh-CN" altLang="en-US" smtClean="0"/>
              <a:pPr>
                <a:defRPr/>
              </a:pPr>
              <a:t>23</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4118E8-91BA-40D0-A39E-B416C4BEE029}"/>
              </a:ext>
            </a:extLst>
          </p:cNvPr>
          <p:cNvSpPr/>
          <p:nvPr/>
        </p:nvSpPr>
        <p:spPr>
          <a:xfrm>
            <a:off x="201613" y="44450"/>
            <a:ext cx="8740775" cy="230822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以你熟悉的一种计算机系统为例，列举出该系统所用的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型号、时钟频率、字长、主存容量、外存容量、所连接的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I/O</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设备名称等</a:t>
            </a:r>
          </a:p>
        </p:txBody>
      </p:sp>
      <p:sp>
        <p:nvSpPr>
          <p:cNvPr id="94212" name="文本框 1">
            <a:extLst>
              <a:ext uri="{FF2B5EF4-FFF2-40B4-BE49-F238E27FC236}">
                <a16:creationId xmlns:a16="http://schemas.microsoft.com/office/drawing/2014/main" id="{36E900A7-EB1A-4972-BD85-E4168F9DEE8C}"/>
              </a:ext>
            </a:extLst>
          </p:cNvPr>
          <p:cNvSpPr txBox="1">
            <a:spLocks noChangeArrowheads="1"/>
          </p:cNvSpPr>
          <p:nvPr/>
        </p:nvSpPr>
        <p:spPr bwMode="auto">
          <a:xfrm>
            <a:off x="146050" y="2565400"/>
            <a:ext cx="88519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例如，使用英特尔芯片的计算机系统中，</a:t>
            </a:r>
            <a:r>
              <a:rPr lang="en-US" altLang="zh-CN" sz="3200">
                <a:latin typeface="黑体" panose="02010609060101010101" pitchFamily="49" charset="-122"/>
                <a:ea typeface="黑体" panose="02010609060101010101" pitchFamily="49" charset="-122"/>
              </a:rPr>
              <a:t>CPU</a:t>
            </a:r>
            <a:r>
              <a:rPr lang="zh-CN" altLang="en-US" sz="3200">
                <a:latin typeface="黑体" panose="02010609060101010101" pitchFamily="49" charset="-122"/>
                <a:ea typeface="黑体" panose="02010609060101010101" pitchFamily="49" charset="-122"/>
              </a:rPr>
              <a:t>为</a:t>
            </a:r>
            <a:r>
              <a:rPr lang="en-US" altLang="zh-CN" sz="3200">
                <a:latin typeface="黑体" panose="02010609060101010101" pitchFamily="49" charset="-122"/>
                <a:ea typeface="黑体" panose="02010609060101010101" pitchFamily="49" charset="-122"/>
              </a:rPr>
              <a:t>Intel i7-7500</a:t>
            </a:r>
            <a:r>
              <a:rPr lang="zh-CN" altLang="en-US" sz="3200">
                <a:latin typeface="黑体" panose="02010609060101010101" pitchFamily="49" charset="-122"/>
                <a:ea typeface="黑体" panose="02010609060101010101" pitchFamily="49" charset="-122"/>
              </a:rPr>
              <a:t>，时钟频率为</a:t>
            </a:r>
            <a:r>
              <a:rPr lang="en-US" altLang="zh-CN" sz="3200">
                <a:latin typeface="黑体" panose="02010609060101010101" pitchFamily="49" charset="-122"/>
                <a:ea typeface="黑体" panose="02010609060101010101" pitchFamily="49" charset="-122"/>
              </a:rPr>
              <a:t>2.70GHz</a:t>
            </a:r>
            <a:r>
              <a:rPr lang="zh-CN" altLang="en-US" sz="3200">
                <a:latin typeface="黑体" panose="02010609060101010101" pitchFamily="49" charset="-122"/>
                <a:ea typeface="黑体" panose="02010609060101010101" pitchFamily="49" charset="-122"/>
              </a:rPr>
              <a:t>，字长</a:t>
            </a:r>
            <a:r>
              <a:rPr lang="en-US" altLang="zh-CN" sz="3200">
                <a:latin typeface="黑体" panose="02010609060101010101" pitchFamily="49" charset="-122"/>
                <a:ea typeface="黑体" panose="02010609060101010101" pitchFamily="49" charset="-122"/>
              </a:rPr>
              <a:t>64</a:t>
            </a:r>
            <a:r>
              <a:rPr lang="zh-CN" altLang="en-US" sz="3200">
                <a:latin typeface="黑体" panose="02010609060101010101" pitchFamily="49" charset="-122"/>
                <a:ea typeface="黑体" panose="02010609060101010101" pitchFamily="49" charset="-122"/>
              </a:rPr>
              <a:t>位，主存容量为</a:t>
            </a:r>
            <a:r>
              <a:rPr lang="en-US" altLang="zh-CN" sz="3200">
                <a:latin typeface="黑体" panose="02010609060101010101" pitchFamily="49" charset="-122"/>
                <a:ea typeface="黑体" panose="02010609060101010101" pitchFamily="49" charset="-122"/>
              </a:rPr>
              <a:t>8GB</a:t>
            </a:r>
            <a:r>
              <a:rPr lang="zh-CN" altLang="en-US" sz="3200">
                <a:latin typeface="黑体" panose="02010609060101010101" pitchFamily="49" charset="-122"/>
                <a:ea typeface="黑体" panose="02010609060101010101" pitchFamily="49" charset="-122"/>
              </a:rPr>
              <a:t>，硬盘容量为</a:t>
            </a:r>
            <a:r>
              <a:rPr lang="en-US" altLang="zh-CN" sz="3200">
                <a:latin typeface="黑体" panose="02010609060101010101" pitchFamily="49" charset="-122"/>
                <a:ea typeface="黑体" panose="02010609060101010101" pitchFamily="49" charset="-122"/>
              </a:rPr>
              <a:t>500GB</a:t>
            </a:r>
            <a:r>
              <a:rPr lang="zh-CN" altLang="en-US" sz="3200">
                <a:latin typeface="黑体" panose="02010609060101010101" pitchFamily="49" charset="-122"/>
                <a:ea typeface="黑体" panose="02010609060101010101" pitchFamily="49" charset="-122"/>
              </a:rPr>
              <a:t>，</a:t>
            </a:r>
            <a:r>
              <a:rPr lang="en-US" altLang="zh-CN" sz="3200">
                <a:latin typeface="黑体" panose="02010609060101010101" pitchFamily="49" charset="-122"/>
                <a:ea typeface="黑体" panose="02010609060101010101" pitchFamily="49" charset="-122"/>
              </a:rPr>
              <a:t>I/O</a:t>
            </a:r>
            <a:r>
              <a:rPr lang="zh-CN" altLang="en-US" sz="3200">
                <a:latin typeface="黑体" panose="02010609060101010101" pitchFamily="49" charset="-122"/>
                <a:ea typeface="黑体" panose="02010609060101010101" pitchFamily="49" charset="-122"/>
              </a:rPr>
              <a:t>设备包括键盘、鼠标、显示器、喷墨打印机等。</a:t>
            </a:r>
          </a:p>
        </p:txBody>
      </p:sp>
      <p:sp>
        <p:nvSpPr>
          <p:cNvPr id="4" name="灯片编号占位符 3">
            <a:extLst>
              <a:ext uri="{FF2B5EF4-FFF2-40B4-BE49-F238E27FC236}">
                <a16:creationId xmlns:a16="http://schemas.microsoft.com/office/drawing/2014/main" id="{105DE992-17BF-46E8-9205-5C189539BC50}"/>
              </a:ext>
            </a:extLst>
          </p:cNvPr>
          <p:cNvSpPr>
            <a:spLocks noGrp="1"/>
          </p:cNvSpPr>
          <p:nvPr>
            <p:ph type="sldNum" sz="quarter" idx="10"/>
          </p:nvPr>
        </p:nvSpPr>
        <p:spPr/>
        <p:txBody>
          <a:bodyPr/>
          <a:lstStyle/>
          <a:p>
            <a:pPr>
              <a:defRPr/>
            </a:pPr>
            <a:fld id="{EB188445-95C8-4C9E-B35E-5422BDA2F894}" type="slidenum">
              <a:rPr lang="zh-CN" altLang="en-US" smtClean="0"/>
              <a:pPr>
                <a:defRPr/>
              </a:pPr>
              <a:t>24</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FD4A78F-8875-4E3A-A2B5-4B22DC6B448C}"/>
              </a:ext>
            </a:extLst>
          </p:cNvPr>
          <p:cNvSpPr/>
          <p:nvPr/>
        </p:nvSpPr>
        <p:spPr>
          <a:xfrm>
            <a:off x="250825" y="3105150"/>
            <a:ext cx="9115425"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什么是控制流驱动？什么是数据流驱动？</a:t>
            </a:r>
          </a:p>
        </p:txBody>
      </p:sp>
      <p:sp>
        <p:nvSpPr>
          <p:cNvPr id="4" name="灯片编号占位符 3">
            <a:extLst>
              <a:ext uri="{FF2B5EF4-FFF2-40B4-BE49-F238E27FC236}">
                <a16:creationId xmlns:a16="http://schemas.microsoft.com/office/drawing/2014/main" id="{322313AE-586D-4E63-A5F1-1A703C88E3D9}"/>
              </a:ext>
            </a:extLst>
          </p:cNvPr>
          <p:cNvSpPr>
            <a:spLocks noGrp="1"/>
          </p:cNvSpPr>
          <p:nvPr>
            <p:ph type="sldNum" sz="quarter" idx="10"/>
          </p:nvPr>
        </p:nvSpPr>
        <p:spPr/>
        <p:txBody>
          <a:bodyPr/>
          <a:lstStyle/>
          <a:p>
            <a:pPr>
              <a:defRPr/>
            </a:pPr>
            <a:fld id="{EB188445-95C8-4C9E-B35E-5422BDA2F894}" type="slidenum">
              <a:rPr lang="zh-CN" altLang="en-US" smtClean="0"/>
              <a:pPr>
                <a:defRPr/>
              </a:pPr>
              <a:t>25</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0E713BA-712E-4314-A7F7-F1A69275DB6C}"/>
              </a:ext>
            </a:extLst>
          </p:cNvPr>
          <p:cNvSpPr/>
          <p:nvPr/>
        </p:nvSpPr>
        <p:spPr>
          <a:xfrm>
            <a:off x="107950" y="188913"/>
            <a:ext cx="9113838" cy="646112"/>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什么是控制流驱动？什么是数据流驱动？</a:t>
            </a:r>
          </a:p>
        </p:txBody>
      </p:sp>
      <p:sp>
        <p:nvSpPr>
          <p:cNvPr id="96260" name="文本框 1">
            <a:extLst>
              <a:ext uri="{FF2B5EF4-FFF2-40B4-BE49-F238E27FC236}">
                <a16:creationId xmlns:a16="http://schemas.microsoft.com/office/drawing/2014/main" id="{8CBCB8AF-850D-4AEF-B86E-8607AD211B11}"/>
              </a:ext>
            </a:extLst>
          </p:cNvPr>
          <p:cNvSpPr txBox="1">
            <a:spLocks noChangeArrowheads="1"/>
          </p:cNvSpPr>
          <p:nvPr/>
        </p:nvSpPr>
        <p:spPr bwMode="auto">
          <a:xfrm>
            <a:off x="57150" y="1058863"/>
            <a:ext cx="9113838"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传统的冯</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诺依曼机采用控制流</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指令流</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驱动方式：按指令序列依次读取指令，根据指令所包含的控制信息对数据进行处理，在程序执行过程中，始终由指令流驱动计算工作。</a:t>
            </a:r>
            <a:endParaRPr lang="en-US" altLang="zh-CN" sz="3200">
              <a:latin typeface="黑体" panose="02010609060101010101" pitchFamily="49" charset="-122"/>
              <a:ea typeface="黑体" panose="02010609060101010101" pitchFamily="49" charset="-122"/>
            </a:endParaRPr>
          </a:p>
          <a:p>
            <a:pPr>
              <a:lnSpc>
                <a:spcPct val="120000"/>
              </a:lnSpc>
            </a:pPr>
            <a:r>
              <a:rPr lang="zh-CN" altLang="en-US" sz="3200">
                <a:latin typeface="黑体" panose="02010609060101010101" pitchFamily="49" charset="-122"/>
                <a:ea typeface="黑体" panose="02010609060101010101" pitchFamily="49" charset="-122"/>
              </a:rPr>
              <a:t>数据流驱动方式是对传统冯</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诺依曼机工作方式的根本改变：只要数据准备好，有关指令就可并行执行，没有对指令执行顺序的限制，如数据流计算机。</a:t>
            </a:r>
          </a:p>
        </p:txBody>
      </p:sp>
      <p:sp>
        <p:nvSpPr>
          <p:cNvPr id="4" name="灯片编号占位符 3">
            <a:extLst>
              <a:ext uri="{FF2B5EF4-FFF2-40B4-BE49-F238E27FC236}">
                <a16:creationId xmlns:a16="http://schemas.microsoft.com/office/drawing/2014/main" id="{C53AAAFE-FBB7-4D67-A2EB-AAC6762E294E}"/>
              </a:ext>
            </a:extLst>
          </p:cNvPr>
          <p:cNvSpPr>
            <a:spLocks noGrp="1"/>
          </p:cNvSpPr>
          <p:nvPr>
            <p:ph type="sldNum" sz="quarter" idx="10"/>
          </p:nvPr>
        </p:nvSpPr>
        <p:spPr/>
        <p:txBody>
          <a:bodyPr/>
          <a:lstStyle/>
          <a:p>
            <a:pPr>
              <a:defRPr/>
            </a:pPr>
            <a:fld id="{EB188445-95C8-4C9E-B35E-5422BDA2F894}" type="slidenum">
              <a:rPr lang="zh-CN" altLang="en-US" smtClean="0"/>
              <a:pPr>
                <a:defRPr/>
              </a:pPr>
              <a:t>26</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9534BD-D414-4DCE-84EA-E24D08FA80EF}"/>
              </a:ext>
            </a:extLst>
          </p:cNvPr>
          <p:cNvSpPr/>
          <p:nvPr/>
        </p:nvSpPr>
        <p:spPr>
          <a:xfrm>
            <a:off x="111125" y="1997075"/>
            <a:ext cx="8921750" cy="28638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你是否曾在计算机的机器指令级、操作系统级、汇编语言级或高级语言级上做过工作或练习，或调用过该级的功能？举出所做的工作或调用的功能名按实际情况回答，如用汇编语言或高级语言编写过程序等。</a:t>
            </a:r>
          </a:p>
        </p:txBody>
      </p:sp>
      <p:sp>
        <p:nvSpPr>
          <p:cNvPr id="4" name="灯片编号占位符 3">
            <a:extLst>
              <a:ext uri="{FF2B5EF4-FFF2-40B4-BE49-F238E27FC236}">
                <a16:creationId xmlns:a16="http://schemas.microsoft.com/office/drawing/2014/main" id="{41981A4B-3FD3-4064-8D1E-64DE0B3B9753}"/>
              </a:ext>
            </a:extLst>
          </p:cNvPr>
          <p:cNvSpPr>
            <a:spLocks noGrp="1"/>
          </p:cNvSpPr>
          <p:nvPr>
            <p:ph type="sldNum" sz="quarter" idx="10"/>
          </p:nvPr>
        </p:nvSpPr>
        <p:spPr/>
        <p:txBody>
          <a:bodyPr/>
          <a:lstStyle/>
          <a:p>
            <a:pPr>
              <a:defRPr/>
            </a:pPr>
            <a:fld id="{EB188445-95C8-4C9E-B35E-5422BDA2F894}" type="slidenum">
              <a:rPr lang="zh-CN" altLang="en-US" smtClean="0"/>
              <a:pPr>
                <a:defRPr/>
              </a:pPr>
              <a:t>27</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6F4A390-CEB6-4C39-BA38-BFC952E0CAD4}"/>
              </a:ext>
            </a:extLst>
          </p:cNvPr>
          <p:cNvSpPr/>
          <p:nvPr/>
        </p:nvSpPr>
        <p:spPr>
          <a:xfrm>
            <a:off x="111125" y="115888"/>
            <a:ext cx="8921750" cy="286385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你是否曾在计算机的机器指令级、操作系统级、汇编语言级或高级语言级上做过工作或练习，或调用过该级的功能？举出所做的工作或调用的功能名按实际情况回答，如用汇编语言或高级语言编写过程序等。</a:t>
            </a: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p:txBody>
      </p:sp>
      <p:sp>
        <p:nvSpPr>
          <p:cNvPr id="98308" name="文本框 5">
            <a:extLst>
              <a:ext uri="{FF2B5EF4-FFF2-40B4-BE49-F238E27FC236}">
                <a16:creationId xmlns:a16="http://schemas.microsoft.com/office/drawing/2014/main" id="{D73AF552-D9F8-467F-802F-46F7AA3C89E3}"/>
              </a:ext>
            </a:extLst>
          </p:cNvPr>
          <p:cNvSpPr txBox="1">
            <a:spLocks noChangeArrowheads="1"/>
          </p:cNvSpPr>
          <p:nvPr/>
        </p:nvSpPr>
        <p:spPr bwMode="auto">
          <a:xfrm>
            <a:off x="131763" y="3281363"/>
            <a:ext cx="892175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例如：使用</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编程实现某一算法、使用</a:t>
            </a:r>
            <a:r>
              <a:rPr lang="en-US" altLang="zh-CN" sz="3200" dirty="0">
                <a:latin typeface="黑体" panose="02010609060101010101" pitchFamily="49" charset="-122"/>
                <a:ea typeface="黑体" panose="02010609060101010101" pitchFamily="49" charset="-122"/>
              </a:rPr>
              <a:t>C++</a:t>
            </a:r>
            <a:r>
              <a:rPr lang="zh-CN" altLang="en-US" sz="3200" dirty="0">
                <a:latin typeface="黑体" panose="02010609060101010101" pitchFamily="49" charset="-122"/>
                <a:ea typeface="黑体" panose="02010609060101010101" pitchFamily="49" charset="-122"/>
              </a:rPr>
              <a:t>编程实现具有图形界面的软件、等等。</a:t>
            </a:r>
          </a:p>
        </p:txBody>
      </p:sp>
      <p:sp>
        <p:nvSpPr>
          <p:cNvPr id="3" name="灯片编号占位符 2">
            <a:extLst>
              <a:ext uri="{FF2B5EF4-FFF2-40B4-BE49-F238E27FC236}">
                <a16:creationId xmlns:a16="http://schemas.microsoft.com/office/drawing/2014/main" id="{2570D99C-361C-449E-B431-D614CDBF4A75}"/>
              </a:ext>
            </a:extLst>
          </p:cNvPr>
          <p:cNvSpPr>
            <a:spLocks noGrp="1"/>
          </p:cNvSpPr>
          <p:nvPr>
            <p:ph type="sldNum" sz="quarter" idx="10"/>
          </p:nvPr>
        </p:nvSpPr>
        <p:spPr/>
        <p:txBody>
          <a:bodyPr/>
          <a:lstStyle/>
          <a:p>
            <a:pPr>
              <a:defRPr/>
            </a:pPr>
            <a:fld id="{EB188445-95C8-4C9E-B35E-5422BDA2F894}" type="slidenum">
              <a:rPr lang="zh-CN" altLang="en-US" smtClean="0"/>
              <a:pPr>
                <a:defRPr/>
              </a:pPr>
              <a:t>28</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2F7F61E-E7AB-4BC5-9EC9-20F2AA9A939A}"/>
              </a:ext>
            </a:extLst>
          </p:cNvPr>
          <p:cNvSpPr/>
          <p:nvPr/>
        </p:nvSpPr>
        <p:spPr>
          <a:xfrm>
            <a:off x="250825" y="3105150"/>
            <a:ext cx="9037638" cy="64770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试分析微型机、小型机和大型机的特点。</a:t>
            </a:r>
          </a:p>
        </p:txBody>
      </p:sp>
      <p:sp>
        <p:nvSpPr>
          <p:cNvPr id="4" name="灯片编号占位符 3">
            <a:extLst>
              <a:ext uri="{FF2B5EF4-FFF2-40B4-BE49-F238E27FC236}">
                <a16:creationId xmlns:a16="http://schemas.microsoft.com/office/drawing/2014/main" id="{25034755-2DCB-4DBE-919E-5478B8DAC961}"/>
              </a:ext>
            </a:extLst>
          </p:cNvPr>
          <p:cNvSpPr>
            <a:spLocks noGrp="1"/>
          </p:cNvSpPr>
          <p:nvPr>
            <p:ph type="sldNum" sz="quarter" idx="10"/>
          </p:nvPr>
        </p:nvSpPr>
        <p:spPr/>
        <p:txBody>
          <a:bodyPr/>
          <a:lstStyle/>
          <a:p>
            <a:pPr>
              <a:defRPr/>
            </a:pPr>
            <a:fld id="{EB188445-95C8-4C9E-B35E-5422BDA2F894}" type="slidenum">
              <a:rPr lang="zh-CN" altLang="en-US" smtClean="0"/>
              <a:pPr>
                <a:defRPr/>
              </a:pPr>
              <a:t>29</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6747-AC6B-4F2A-BCCC-F42D8475CD81}"/>
              </a:ext>
            </a:extLst>
          </p:cNvPr>
          <p:cNvSpPr>
            <a:spLocks noGrp="1"/>
          </p:cNvSpPr>
          <p:nvPr>
            <p:ph type="title"/>
          </p:nvPr>
        </p:nvSpPr>
        <p:spPr>
          <a:xfrm>
            <a:off x="22225" y="95250"/>
            <a:ext cx="8229600" cy="576263"/>
          </a:xfrm>
        </p:spPr>
        <p:txBody>
          <a:bodyPr/>
          <a:lstStyle/>
          <a:p>
            <a:pPr algn="l">
              <a:spcAft>
                <a:spcPts val="0"/>
              </a:spcAft>
              <a:defRPr/>
            </a:pPr>
            <a:r>
              <a:rPr lang="en-US" altLang="zh-CN" sz="3600" b="1" dirty="0">
                <a:solidFill>
                  <a:srgbClr val="FFFF00"/>
                </a:solidFill>
                <a:latin typeface="黑体" panose="02010609060101010101" pitchFamily="49" charset="-122"/>
                <a:ea typeface="黑体" panose="02010609060101010101" pitchFamily="49" charset="-122"/>
              </a:rPr>
              <a:t>1.</a:t>
            </a:r>
            <a:r>
              <a:rPr lang="zh-CN" altLang="en-US" sz="3600" b="1" dirty="0">
                <a:solidFill>
                  <a:srgbClr val="FFFF00"/>
                </a:solidFill>
                <a:latin typeface="黑体" panose="02010609060101010101" pitchFamily="49" charset="-122"/>
                <a:ea typeface="黑体" panose="02010609060101010101" pitchFamily="49" charset="-122"/>
              </a:rPr>
              <a:t>简要解释以下名词术语</a:t>
            </a:r>
            <a:endParaRPr lang="zh-CN" altLang="en-US" dirty="0">
              <a:solidFill>
                <a:srgbClr val="FFFF00"/>
              </a:solidFill>
            </a:endParaRPr>
          </a:p>
        </p:txBody>
      </p:sp>
      <p:sp>
        <p:nvSpPr>
          <p:cNvPr id="3" name="文本框 2">
            <a:extLst>
              <a:ext uri="{FF2B5EF4-FFF2-40B4-BE49-F238E27FC236}">
                <a16:creationId xmlns:a16="http://schemas.microsoft.com/office/drawing/2014/main" id="{AAA6B8D9-BD42-4FF6-BFCD-F32BE1EE7A94}"/>
              </a:ext>
            </a:extLst>
          </p:cNvPr>
          <p:cNvSpPr txBox="1"/>
          <p:nvPr/>
        </p:nvSpPr>
        <p:spPr>
          <a:xfrm>
            <a:off x="107950" y="908050"/>
            <a:ext cx="8928100" cy="5332413"/>
          </a:xfrm>
          <a:prstGeom prst="rect">
            <a:avLst/>
          </a:prstGeom>
          <a:noFill/>
        </p:spPr>
        <p:txBody>
          <a:bodyPr>
            <a:spAutoFit/>
          </a:bodyPr>
          <a:lstStyle/>
          <a:p>
            <a:pPr indent="-360000">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数字计算机</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一种能存储程序，能自动连续地对各种数字化信息进行处理的快速工具。</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360000">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硬件</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是指组成计算机系统的设备实体，如</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、存储器、</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I/O</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设备等。</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360000">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(3)</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软件</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泛指各类程序、文档等。</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360000">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(4)</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CPU</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即中央处理器，是由运算器和控制器组成的计算机硬件系统的核心部件。</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indent="-360000">
              <a:lnSpc>
                <a:spcPct val="120000"/>
              </a:lnSpc>
              <a:defRPr/>
            </a:pP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(5)</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主存储器</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：位于主机内部，用来存放</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需要使用的程序和数据的部件。</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539ABA8B-D7B4-4269-BC88-D5DE522C75CB}"/>
              </a:ext>
            </a:extLst>
          </p:cNvPr>
          <p:cNvSpPr>
            <a:spLocks noGrp="1"/>
          </p:cNvSpPr>
          <p:nvPr>
            <p:ph type="sldNum" sz="quarter" idx="10"/>
          </p:nvPr>
        </p:nvSpPr>
        <p:spPr/>
        <p:txBody>
          <a:bodyPr/>
          <a:lstStyle/>
          <a:p>
            <a:pPr>
              <a:defRPr/>
            </a:pPr>
            <a:fld id="{EB188445-95C8-4C9E-B35E-5422BDA2F894}" type="slidenum">
              <a:rPr lang="zh-CN" altLang="en-US" smtClean="0"/>
              <a:pPr>
                <a:defRPr/>
              </a:pPr>
              <a:t>3</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4B2C482-7A68-43A1-ADF3-105DE7FB9E23}"/>
              </a:ext>
            </a:extLst>
          </p:cNvPr>
          <p:cNvSpPr/>
          <p:nvPr/>
        </p:nvSpPr>
        <p:spPr>
          <a:xfrm>
            <a:off x="139700" y="115888"/>
            <a:ext cx="9036050" cy="64770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试分析微型机、小型机和大型机的特点。</a:t>
            </a:r>
          </a:p>
        </p:txBody>
      </p:sp>
      <p:sp>
        <p:nvSpPr>
          <p:cNvPr id="100356" name="文本框 1">
            <a:extLst>
              <a:ext uri="{FF2B5EF4-FFF2-40B4-BE49-F238E27FC236}">
                <a16:creationId xmlns:a16="http://schemas.microsoft.com/office/drawing/2014/main" id="{92DB8EAA-9DC2-469F-9032-7D8C728D2DCA}"/>
              </a:ext>
            </a:extLst>
          </p:cNvPr>
          <p:cNvSpPr txBox="1">
            <a:spLocks noChangeArrowheads="1"/>
          </p:cNvSpPr>
          <p:nvPr/>
        </p:nvSpPr>
        <p:spPr bwMode="auto">
          <a:xfrm>
            <a:off x="409575" y="1058863"/>
            <a:ext cx="84963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微型机采用了集成度很高的电子元件和总线结构，一般采用单</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结构，通用性强、轻便、小巧、价格低、操作使用方便，普及最广，适用于个人使用。</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小型机的软、硬件规模大于微型机，结构复杂，一般采用多</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架构，具有高可靠性、可用性和高服务性的特征，一般用作中小型高性能服务器。</a:t>
            </a:r>
            <a:endParaRPr lang="en-US" altLang="zh-CN" sz="3200" dirty="0">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F316A846-C125-43B7-8EEE-569294E0C86B}"/>
              </a:ext>
            </a:extLst>
          </p:cNvPr>
          <p:cNvSpPr>
            <a:spLocks noGrp="1"/>
          </p:cNvSpPr>
          <p:nvPr>
            <p:ph type="sldNum" sz="quarter" idx="10"/>
          </p:nvPr>
        </p:nvSpPr>
        <p:spPr/>
        <p:txBody>
          <a:bodyPr/>
          <a:lstStyle/>
          <a:p>
            <a:pPr>
              <a:defRPr/>
            </a:pPr>
            <a:fld id="{EB188445-95C8-4C9E-B35E-5422BDA2F894}" type="slidenum">
              <a:rPr lang="zh-CN" altLang="en-US" smtClean="0"/>
              <a:pPr>
                <a:defRPr/>
              </a:pPr>
              <a:t>30</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矩形 1">
            <a:extLst>
              <a:ext uri="{FF2B5EF4-FFF2-40B4-BE49-F238E27FC236}">
                <a16:creationId xmlns:a16="http://schemas.microsoft.com/office/drawing/2014/main" id="{543AB203-8C50-470F-8781-C6CA936036E9}"/>
              </a:ext>
            </a:extLst>
          </p:cNvPr>
          <p:cNvSpPr>
            <a:spLocks noChangeArrowheads="1"/>
          </p:cNvSpPr>
          <p:nvPr/>
        </p:nvSpPr>
        <p:spPr bwMode="auto">
          <a:xfrm>
            <a:off x="233363" y="1050925"/>
            <a:ext cx="88979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大型机一般用作大型的高性能服务器，具有专用的处理器指令集和专用应用软件，运算速度快、存储容量大、通用性强、功能完备，支持强大的数据处理能力，价格昂贵。</a:t>
            </a:r>
          </a:p>
        </p:txBody>
      </p:sp>
      <p:sp>
        <p:nvSpPr>
          <p:cNvPr id="5" name="矩形 4">
            <a:extLst>
              <a:ext uri="{FF2B5EF4-FFF2-40B4-BE49-F238E27FC236}">
                <a16:creationId xmlns:a16="http://schemas.microsoft.com/office/drawing/2014/main" id="{3389C6F9-D792-4F88-893D-91E4D3B328E1}"/>
              </a:ext>
            </a:extLst>
          </p:cNvPr>
          <p:cNvSpPr/>
          <p:nvPr/>
        </p:nvSpPr>
        <p:spPr>
          <a:xfrm>
            <a:off x="139700" y="115888"/>
            <a:ext cx="9036050" cy="64770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试分析微型机、小型机和大型机的特点。</a:t>
            </a:r>
          </a:p>
        </p:txBody>
      </p:sp>
      <p:sp>
        <p:nvSpPr>
          <p:cNvPr id="3" name="灯片编号占位符 2">
            <a:extLst>
              <a:ext uri="{FF2B5EF4-FFF2-40B4-BE49-F238E27FC236}">
                <a16:creationId xmlns:a16="http://schemas.microsoft.com/office/drawing/2014/main" id="{6ACFDC1C-789F-4FB7-8D9B-956C60B430E9}"/>
              </a:ext>
            </a:extLst>
          </p:cNvPr>
          <p:cNvSpPr>
            <a:spLocks noGrp="1"/>
          </p:cNvSpPr>
          <p:nvPr>
            <p:ph type="sldNum" sz="quarter" idx="10"/>
          </p:nvPr>
        </p:nvSpPr>
        <p:spPr/>
        <p:txBody>
          <a:bodyPr/>
          <a:lstStyle/>
          <a:p>
            <a:pPr>
              <a:defRPr/>
            </a:pPr>
            <a:fld id="{EB188445-95C8-4C9E-B35E-5422BDA2F894}" type="slidenum">
              <a:rPr lang="zh-CN" altLang="en-US" smtClean="0"/>
              <a:pPr>
                <a:defRPr/>
              </a:pPr>
              <a:t>31</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9E5B56E-744D-4598-B013-45B6AB2BFD7F}"/>
              </a:ext>
            </a:extLst>
          </p:cNvPr>
          <p:cNvSpPr/>
          <p:nvPr/>
        </p:nvSpPr>
        <p:spPr>
          <a:xfrm>
            <a:off x="142875" y="1588"/>
            <a:ext cx="8858250" cy="5078412"/>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有三款单核处理器</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，他们将执行一段相同的程序，各项指标如下：</a:t>
            </a: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endPar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id="{2C793A32-871D-40E6-84A5-F69CB44FB105}"/>
              </a:ext>
            </a:extLst>
          </p:cNvPr>
          <p:cNvGraphicFramePr>
            <a:graphicFrameLocks noGrp="1"/>
          </p:cNvGraphicFramePr>
          <p:nvPr/>
        </p:nvGraphicFramePr>
        <p:xfrm>
          <a:off x="792163" y="1747838"/>
          <a:ext cx="7559676" cy="1706880"/>
        </p:xfrm>
        <a:graphic>
          <a:graphicData uri="http://schemas.openxmlformats.org/drawingml/2006/table">
            <a:tbl>
              <a:tblPr firstRow="1" firstCol="1" bandRow="1">
                <a:tableStyleId>{5940675A-B579-460E-94D1-54222C63F5DA}</a:tableStyleId>
              </a:tblPr>
              <a:tblGrid>
                <a:gridCol w="2519588">
                  <a:extLst>
                    <a:ext uri="{9D8B030D-6E8A-4147-A177-3AD203B41FA5}">
                      <a16:colId xmlns:a16="http://schemas.microsoft.com/office/drawing/2014/main" val="2604519949"/>
                    </a:ext>
                  </a:extLst>
                </a:gridCol>
                <a:gridCol w="2519588">
                  <a:extLst>
                    <a:ext uri="{9D8B030D-6E8A-4147-A177-3AD203B41FA5}">
                      <a16:colId xmlns:a16="http://schemas.microsoft.com/office/drawing/2014/main" val="1239562497"/>
                    </a:ext>
                  </a:extLst>
                </a:gridCol>
                <a:gridCol w="2520500">
                  <a:extLst>
                    <a:ext uri="{9D8B030D-6E8A-4147-A177-3AD203B41FA5}">
                      <a16:colId xmlns:a16="http://schemas.microsoft.com/office/drawing/2014/main" val="3767175087"/>
                    </a:ext>
                  </a:extLst>
                </a:gridCol>
              </a:tblGrid>
              <a:tr h="426641">
                <a:tc>
                  <a:txBody>
                    <a:bodyPr/>
                    <a:lstStyle/>
                    <a:p>
                      <a:pPr algn="ctr">
                        <a:spcAft>
                          <a:spcPts val="0"/>
                        </a:spcAft>
                      </a:pPr>
                      <a:r>
                        <a:rPr lang="zh-CN" sz="2800" kern="100" dirty="0">
                          <a:solidFill>
                            <a:schemeClr val="accent1"/>
                          </a:solidFill>
                          <a:effectLst/>
                          <a:latin typeface="黑体" panose="02010609060101010101" pitchFamily="49" charset="-122"/>
                          <a:ea typeface="黑体" panose="02010609060101010101" pitchFamily="49" charset="-122"/>
                        </a:rPr>
                        <a:t>处理器</a:t>
                      </a:r>
                      <a:endParaRPr lang="zh-CN" sz="2800" b="1" kern="100" dirty="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zh-CN" sz="2800" kern="100" dirty="0">
                          <a:solidFill>
                            <a:schemeClr val="accent1"/>
                          </a:solidFill>
                          <a:effectLst/>
                          <a:latin typeface="黑体" panose="02010609060101010101" pitchFamily="49" charset="-122"/>
                          <a:ea typeface="黑体" panose="02010609060101010101" pitchFamily="49" charset="-122"/>
                        </a:rPr>
                        <a:t>时钟频率</a:t>
                      </a:r>
                      <a:r>
                        <a:rPr lang="en-US" sz="2800" kern="100" dirty="0">
                          <a:solidFill>
                            <a:schemeClr val="accent1"/>
                          </a:solidFill>
                          <a:effectLst/>
                          <a:latin typeface="黑体" panose="02010609060101010101" pitchFamily="49" charset="-122"/>
                          <a:ea typeface="黑体" panose="02010609060101010101" pitchFamily="49" charset="-122"/>
                        </a:rPr>
                        <a:t>f/GHz</a:t>
                      </a:r>
                      <a:endParaRPr lang="zh-CN" sz="2800" b="1" kern="100" dirty="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solidFill>
                            <a:schemeClr val="accent1"/>
                          </a:solidFill>
                          <a:effectLst/>
                          <a:latin typeface="黑体" panose="02010609060101010101" pitchFamily="49" charset="-122"/>
                          <a:ea typeface="黑体" panose="02010609060101010101" pitchFamily="49" charset="-122"/>
                        </a:rPr>
                        <a:t>CPI</a:t>
                      </a:r>
                      <a:endParaRPr lang="zh-CN" sz="2800" b="1" kern="100" dirty="0">
                        <a:solidFill>
                          <a:schemeClr val="accent1"/>
                        </a:solidFill>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179915"/>
                  </a:ext>
                </a:extLst>
              </a:tr>
              <a:tr h="426641">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CPU1</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2</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a:effectLst/>
                          <a:latin typeface="黑体" panose="02010609060101010101" pitchFamily="49" charset="-122"/>
                          <a:ea typeface="黑体" panose="02010609060101010101" pitchFamily="49" charset="-122"/>
                        </a:rPr>
                        <a:t>1.5</a:t>
                      </a:r>
                      <a:endParaRPr lang="zh-CN" sz="2800" b="1" kern="10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142783"/>
                  </a:ext>
                </a:extLst>
              </a:tr>
              <a:tr h="426641">
                <a:tc>
                  <a:txBody>
                    <a:bodyPr/>
                    <a:lstStyle/>
                    <a:p>
                      <a:pPr algn="ctr">
                        <a:spcAft>
                          <a:spcPts val="0"/>
                        </a:spcAft>
                      </a:pPr>
                      <a:r>
                        <a:rPr lang="en-US" sz="2800" kern="100">
                          <a:effectLst/>
                          <a:latin typeface="黑体" panose="02010609060101010101" pitchFamily="49" charset="-122"/>
                          <a:ea typeface="黑体" panose="02010609060101010101" pitchFamily="49" charset="-122"/>
                        </a:rPr>
                        <a:t>CPU2</a:t>
                      </a:r>
                      <a:endParaRPr lang="zh-CN" sz="2800" b="1" kern="10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1.5</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1.0</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267302"/>
                  </a:ext>
                </a:extLst>
              </a:tr>
              <a:tr h="426641">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CPU3</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3</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en-US" sz="2800" kern="100" dirty="0">
                          <a:effectLst/>
                          <a:latin typeface="黑体" panose="02010609060101010101" pitchFamily="49" charset="-122"/>
                          <a:ea typeface="黑体" panose="02010609060101010101" pitchFamily="49" charset="-122"/>
                        </a:rPr>
                        <a:t>2.5</a:t>
                      </a:r>
                      <a:endParaRPr lang="zh-CN" sz="2800" b="1"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69" marR="68569"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99873"/>
                  </a:ext>
                </a:extLst>
              </a:tr>
            </a:tbl>
          </a:graphicData>
        </a:graphic>
      </p:graphicFrame>
      <p:sp>
        <p:nvSpPr>
          <p:cNvPr id="16" name="矩形 15">
            <a:extLst>
              <a:ext uri="{FF2B5EF4-FFF2-40B4-BE49-F238E27FC236}">
                <a16:creationId xmlns:a16="http://schemas.microsoft.com/office/drawing/2014/main" id="{4DFFE68A-E618-457B-B880-899E87DAFDBF}"/>
              </a:ext>
            </a:extLst>
          </p:cNvPr>
          <p:cNvSpPr/>
          <p:nvPr/>
        </p:nvSpPr>
        <p:spPr>
          <a:xfrm>
            <a:off x="142875" y="3454400"/>
            <a:ext cx="9109075" cy="3708400"/>
          </a:xfrm>
          <a:prstGeom prst="rect">
            <a:avLst/>
          </a:prstGeom>
        </p:spPr>
        <p:txBody>
          <a:bodyPr>
            <a:spAutoFit/>
          </a:bodyPr>
          <a:lstStyle/>
          <a:p>
            <a:pPr indent="457200" algn="just">
              <a:lnSpc>
                <a:spcPct val="120000"/>
              </a:lnSpc>
              <a:spcAft>
                <a:spcPts val="0"/>
              </a:spcAft>
              <a:defRPr/>
            </a:pP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请回答下列问题：</a:t>
            </a:r>
          </a:p>
          <a:p>
            <a:pPr indent="457200" algn="just">
              <a:lnSpc>
                <a:spcPct val="120000"/>
              </a:lnSpc>
              <a:spcAft>
                <a:spcPts val="0"/>
              </a:spcAft>
              <a:defRPr/>
            </a:pP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）哪款处理器的综合性能更好？</a:t>
            </a:r>
          </a:p>
          <a:p>
            <a:pPr indent="457200" algn="just">
              <a:lnSpc>
                <a:spcPct val="120000"/>
              </a:lnSpc>
              <a:spcAft>
                <a:spcPts val="0"/>
              </a:spcAft>
              <a:defRPr/>
            </a:pP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）如果每款处理器执行程序都花费</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秒钟的时间，各自的时钟周期数和指令数各是多少？</a:t>
            </a:r>
            <a:endPar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indent="457200" algn="just">
              <a:lnSpc>
                <a:spcPct val="120000"/>
              </a:lnSpc>
              <a:spcAft>
                <a:spcPts val="0"/>
              </a:spcAft>
              <a:defRPr/>
            </a:pP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）如果执行时间减少</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30%</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，会使</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CPI</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同步增加</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20%</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，那么时钟频率应该至少多少才能确保时间减少</a:t>
            </a:r>
            <a:r>
              <a:rPr lang="en-US"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30%</a:t>
            </a:r>
            <a:r>
              <a:rPr lang="zh-CN" altLang="zh-CN" sz="28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a:p>
            <a:pPr indent="457200">
              <a:lnSpc>
                <a:spcPct val="120000"/>
              </a:lnSpc>
              <a:defRPr/>
            </a:pPr>
            <a:endParaRPr lang="zh-CN" altLang="zh-CN" sz="3200" dirty="0">
              <a:solidFill>
                <a:srgbClr val="FFFF00"/>
              </a:solidFill>
              <a:latin typeface="黑体" panose="02010609060101010101" pitchFamily="49" charset="-122"/>
              <a:ea typeface="黑体" panose="02010609060101010101" pitchFamily="49" charset="-122"/>
            </a:endParaRPr>
          </a:p>
        </p:txBody>
      </p:sp>
      <p:sp>
        <p:nvSpPr>
          <p:cNvPr id="3" name="灯片编号占位符 2">
            <a:extLst>
              <a:ext uri="{FF2B5EF4-FFF2-40B4-BE49-F238E27FC236}">
                <a16:creationId xmlns:a16="http://schemas.microsoft.com/office/drawing/2014/main" id="{27BB444A-E856-44FA-AD9A-D2ECFCB6414B}"/>
              </a:ext>
            </a:extLst>
          </p:cNvPr>
          <p:cNvSpPr>
            <a:spLocks noGrp="1"/>
          </p:cNvSpPr>
          <p:nvPr>
            <p:ph type="sldNum" sz="quarter" idx="10"/>
          </p:nvPr>
        </p:nvSpPr>
        <p:spPr/>
        <p:txBody>
          <a:bodyPr/>
          <a:lstStyle/>
          <a:p>
            <a:pPr>
              <a:defRPr/>
            </a:pPr>
            <a:fld id="{EB188445-95C8-4C9E-B35E-5422BDA2F894}" type="slidenum">
              <a:rPr lang="zh-CN" altLang="en-US" smtClean="0"/>
              <a:pPr>
                <a:defRPr/>
              </a:pPr>
              <a:t>32</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4268045-7F74-408A-8559-003CC25A718A}"/>
              </a:ext>
            </a:extLst>
          </p:cNvPr>
          <p:cNvSpPr/>
          <p:nvPr/>
        </p:nvSpPr>
        <p:spPr>
          <a:xfrm>
            <a:off x="-180975" y="115888"/>
            <a:ext cx="9324975" cy="704850"/>
          </a:xfrm>
          <a:prstGeom prst="rect">
            <a:avLst/>
          </a:prstGeom>
        </p:spPr>
        <p:txBody>
          <a:bodyPr>
            <a:spAutoFit/>
          </a:bodyPr>
          <a:lstStyle/>
          <a:p>
            <a:pPr indent="457200" algn="just">
              <a:lnSpc>
                <a:spcPct val="120000"/>
              </a:lnSpc>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）哪款处理器的综合性能更好？</a:t>
            </a:r>
          </a:p>
        </p:txBody>
      </p:sp>
      <p:sp>
        <p:nvSpPr>
          <p:cNvPr id="105476" name="文本框 2">
            <a:extLst>
              <a:ext uri="{FF2B5EF4-FFF2-40B4-BE49-F238E27FC236}">
                <a16:creationId xmlns:a16="http://schemas.microsoft.com/office/drawing/2014/main" id="{1ECAE578-119E-472E-9CFF-6C6A1E0592BA}"/>
              </a:ext>
            </a:extLst>
          </p:cNvPr>
          <p:cNvSpPr txBox="1">
            <a:spLocks noChangeArrowheads="1"/>
          </p:cNvSpPr>
          <p:nvPr/>
        </p:nvSpPr>
        <p:spPr bwMode="auto">
          <a:xfrm>
            <a:off x="323850" y="981075"/>
            <a:ext cx="82804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根据</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执行同一个程序所需的执行时间来判断</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的综合性能，速度最快的综合性能最好。因为执行时间</a:t>
            </a:r>
            <a:r>
              <a:rPr lang="en-US" altLang="zh-CN" sz="3200" dirty="0">
                <a:latin typeface="黑体" panose="02010609060101010101" pitchFamily="49" charset="-122"/>
                <a:ea typeface="黑体" panose="02010609060101010101" pitchFamily="49" charset="-122"/>
              </a:rPr>
              <a:t>t</a:t>
            </a:r>
            <a:r>
              <a:rPr lang="zh-CN" altLang="en-US" sz="3200" dirty="0">
                <a:latin typeface="黑体" panose="02010609060101010101" pitchFamily="49" charset="-122"/>
                <a:ea typeface="黑体" panose="02010609060101010101" pitchFamily="49" charset="-122"/>
              </a:rPr>
              <a:t>为：</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为指令数量</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对于相同的指令，各</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的执行时间为：</a:t>
            </a:r>
            <a:endParaRPr lang="en-US" altLang="zh-CN" sz="3200" dirty="0">
              <a:latin typeface="黑体" panose="02010609060101010101" pitchFamily="49" charset="-122"/>
              <a:ea typeface="黑体" panose="02010609060101010101" pitchFamily="49" charset="-122"/>
            </a:endParaRPr>
          </a:p>
          <a:p>
            <a:pPr>
              <a:lnSpc>
                <a:spcPct val="120000"/>
              </a:lnSpc>
            </a:pPr>
            <a:endParaRPr lang="en-US" altLang="zh-CN" sz="3200" dirty="0">
              <a:latin typeface="黑体" panose="02010609060101010101" pitchFamily="49" charset="-122"/>
              <a:ea typeface="黑体" panose="02010609060101010101" pitchFamily="49" charset="-122"/>
            </a:endParaRPr>
          </a:p>
        </p:txBody>
      </p:sp>
      <p:graphicFrame>
        <p:nvGraphicFramePr>
          <p:cNvPr id="105477" name="对象 4">
            <a:extLst>
              <a:ext uri="{FF2B5EF4-FFF2-40B4-BE49-F238E27FC236}">
                <a16:creationId xmlns:a16="http://schemas.microsoft.com/office/drawing/2014/main" id="{33CFA5B2-A4EB-420C-B492-35A51FBE0E14}"/>
              </a:ext>
            </a:extLst>
          </p:cNvPr>
          <p:cNvGraphicFramePr>
            <a:graphicFrameLocks noChangeAspect="1"/>
          </p:cNvGraphicFramePr>
          <p:nvPr/>
        </p:nvGraphicFramePr>
        <p:xfrm>
          <a:off x="1258888" y="2708275"/>
          <a:ext cx="3600450" cy="766763"/>
        </p:xfrm>
        <a:graphic>
          <a:graphicData uri="http://schemas.openxmlformats.org/presentationml/2006/ole">
            <mc:AlternateContent xmlns:mc="http://schemas.openxmlformats.org/markup-compatibility/2006">
              <mc:Choice xmlns:v="urn:schemas-microsoft-com:vml" Requires="v">
                <p:oleObj spid="_x0000_s105592" name="Equation" r:id="rId4" imgW="1193760" imgH="253800" progId="Equation.DSMT4">
                  <p:embed/>
                </p:oleObj>
              </mc:Choice>
              <mc:Fallback>
                <p:oleObj name="Equation" r:id="rId4" imgW="1193760" imgH="2538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08275"/>
                        <a:ext cx="360045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1" name="文本框 8">
            <a:extLst>
              <a:ext uri="{FF2B5EF4-FFF2-40B4-BE49-F238E27FC236}">
                <a16:creationId xmlns:a16="http://schemas.microsoft.com/office/drawing/2014/main" id="{D156C62A-C603-4F3F-B0F0-3DC2991014CC}"/>
              </a:ext>
            </a:extLst>
          </p:cNvPr>
          <p:cNvSpPr txBox="1">
            <a:spLocks noChangeArrowheads="1"/>
          </p:cNvSpPr>
          <p:nvPr/>
        </p:nvSpPr>
        <p:spPr bwMode="auto">
          <a:xfrm>
            <a:off x="323850" y="3893752"/>
            <a:ext cx="8411021"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3200" dirty="0">
                <a:latin typeface="黑体" panose="02010609060101010101" pitchFamily="49" charset="-122"/>
                <a:ea typeface="黑体" panose="02010609060101010101" pitchFamily="49" charset="-122"/>
              </a:rPr>
              <a:t>CPU1</a:t>
            </a:r>
            <a:r>
              <a:rPr lang="zh-CN" altLang="en-US" sz="3200" dirty="0">
                <a:latin typeface="黑体" panose="02010609060101010101" pitchFamily="49" charset="-122"/>
                <a:ea typeface="黑体" panose="02010609060101010101" pitchFamily="49" charset="-122"/>
              </a:rPr>
              <a:t>的执行时间为：</a:t>
            </a:r>
            <a:r>
              <a:rPr lang="en-US" altLang="zh-CN" sz="3200" dirty="0">
                <a:latin typeface="黑体" panose="02010609060101010101" pitchFamily="49" charset="-122"/>
                <a:ea typeface="黑体" panose="02010609060101010101" pitchFamily="49" charset="-122"/>
              </a:rPr>
              <a:t>1.5n/2GHz=0.75</a:t>
            </a:r>
          </a:p>
          <a:p>
            <a:pPr>
              <a:lnSpc>
                <a:spcPct val="120000"/>
              </a:lnSpc>
            </a:pPr>
            <a:r>
              <a:rPr lang="en-US" altLang="zh-CN" sz="3200" dirty="0">
                <a:latin typeface="黑体" panose="02010609060101010101" pitchFamily="49" charset="-122"/>
                <a:ea typeface="黑体" panose="02010609060101010101" pitchFamily="49" charset="-122"/>
              </a:rPr>
              <a:t>CPU2</a:t>
            </a:r>
            <a:r>
              <a:rPr lang="zh-CN" altLang="en-US" sz="3200" dirty="0">
                <a:latin typeface="黑体" panose="02010609060101010101" pitchFamily="49" charset="-122"/>
                <a:ea typeface="黑体" panose="02010609060101010101" pitchFamily="49" charset="-122"/>
              </a:rPr>
              <a:t>的执行时间为：</a:t>
            </a:r>
            <a:r>
              <a:rPr lang="en-US" altLang="zh-CN" sz="3200" dirty="0">
                <a:latin typeface="黑体" panose="02010609060101010101" pitchFamily="49" charset="-122"/>
                <a:ea typeface="黑体" panose="02010609060101010101" pitchFamily="49" charset="-122"/>
              </a:rPr>
              <a:t>1n/1.5GHz=0.67</a:t>
            </a:r>
          </a:p>
          <a:p>
            <a:pPr>
              <a:lnSpc>
                <a:spcPct val="120000"/>
              </a:lnSpc>
            </a:pPr>
            <a:r>
              <a:rPr lang="en-US" altLang="zh-CN" sz="3200" dirty="0">
                <a:latin typeface="黑体" panose="02010609060101010101" pitchFamily="49" charset="-122"/>
                <a:ea typeface="黑体" panose="02010609060101010101" pitchFamily="49" charset="-122"/>
              </a:rPr>
              <a:t>CPU3</a:t>
            </a:r>
            <a:r>
              <a:rPr lang="zh-CN" altLang="en-US" sz="3200" dirty="0">
                <a:latin typeface="黑体" panose="02010609060101010101" pitchFamily="49" charset="-122"/>
                <a:ea typeface="黑体" panose="02010609060101010101" pitchFamily="49" charset="-122"/>
              </a:rPr>
              <a:t>的执行时间为：</a:t>
            </a:r>
            <a:r>
              <a:rPr lang="en-US" altLang="zh-CN" sz="3200" dirty="0">
                <a:latin typeface="黑体" panose="02010609060101010101" pitchFamily="49" charset="-122"/>
                <a:ea typeface="黑体" panose="02010609060101010101" pitchFamily="49" charset="-122"/>
              </a:rPr>
              <a:t>2.5n/3GHz=0.83</a:t>
            </a:r>
          </a:p>
        </p:txBody>
      </p:sp>
      <p:sp>
        <p:nvSpPr>
          <p:cNvPr id="105482" name="文本框 9">
            <a:extLst>
              <a:ext uri="{FF2B5EF4-FFF2-40B4-BE49-F238E27FC236}">
                <a16:creationId xmlns:a16="http://schemas.microsoft.com/office/drawing/2014/main" id="{DA0D4475-26AA-4ED2-890F-AB5430F8AC45}"/>
              </a:ext>
            </a:extLst>
          </p:cNvPr>
          <p:cNvSpPr txBox="1">
            <a:spLocks noChangeArrowheads="1"/>
          </p:cNvSpPr>
          <p:nvPr/>
        </p:nvSpPr>
        <p:spPr bwMode="auto">
          <a:xfrm>
            <a:off x="-220663" y="5859463"/>
            <a:ext cx="7632701"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综上，</a:t>
            </a:r>
            <a:r>
              <a:rPr lang="en-US" altLang="zh-CN" sz="3200">
                <a:latin typeface="黑体" panose="02010609060101010101" pitchFamily="49" charset="-122"/>
                <a:ea typeface="黑体" panose="02010609060101010101" pitchFamily="49" charset="-122"/>
              </a:rPr>
              <a:t>CPU2</a:t>
            </a:r>
            <a:r>
              <a:rPr lang="zh-CN" altLang="en-US" sz="3200">
                <a:latin typeface="黑体" panose="02010609060101010101" pitchFamily="49" charset="-122"/>
                <a:ea typeface="黑体" panose="02010609060101010101" pitchFamily="49" charset="-122"/>
              </a:rPr>
              <a:t>的综合性能更好。</a:t>
            </a:r>
          </a:p>
        </p:txBody>
      </p:sp>
      <p:sp>
        <p:nvSpPr>
          <p:cNvPr id="4" name="灯片编号占位符 3">
            <a:extLst>
              <a:ext uri="{FF2B5EF4-FFF2-40B4-BE49-F238E27FC236}">
                <a16:creationId xmlns:a16="http://schemas.microsoft.com/office/drawing/2014/main" id="{DFE36688-378C-43A0-96EC-0FD41D1938CF}"/>
              </a:ext>
            </a:extLst>
          </p:cNvPr>
          <p:cNvSpPr>
            <a:spLocks noGrp="1"/>
          </p:cNvSpPr>
          <p:nvPr>
            <p:ph type="sldNum" sz="quarter" idx="10"/>
          </p:nvPr>
        </p:nvSpPr>
        <p:spPr/>
        <p:txBody>
          <a:bodyPr/>
          <a:lstStyle/>
          <a:p>
            <a:pPr>
              <a:defRPr/>
            </a:pPr>
            <a:fld id="{EB188445-95C8-4C9E-B35E-5422BDA2F894}" type="slidenum">
              <a:rPr lang="zh-CN" altLang="en-US" smtClean="0"/>
              <a:pPr>
                <a:defRPr/>
              </a:pPr>
              <a:t>33</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BA7522-B065-4ED6-BF3E-3EF535CEF979}"/>
              </a:ext>
            </a:extLst>
          </p:cNvPr>
          <p:cNvSpPr/>
          <p:nvPr/>
        </p:nvSpPr>
        <p:spPr>
          <a:xfrm>
            <a:off x="0" y="115888"/>
            <a:ext cx="91440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）如果每款处理器执行程序都花费</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秒钟的时间，各自的时钟周期数和指令数各是多少？</a:t>
            </a:r>
          </a:p>
        </p:txBody>
      </p:sp>
      <p:sp>
        <p:nvSpPr>
          <p:cNvPr id="107524" name="文本框 2">
            <a:extLst>
              <a:ext uri="{FF2B5EF4-FFF2-40B4-BE49-F238E27FC236}">
                <a16:creationId xmlns:a16="http://schemas.microsoft.com/office/drawing/2014/main" id="{57A0A521-5B67-4329-AFF4-44660E1CFAD9}"/>
              </a:ext>
            </a:extLst>
          </p:cNvPr>
          <p:cNvSpPr txBox="1">
            <a:spLocks noChangeArrowheads="1"/>
          </p:cNvSpPr>
          <p:nvPr/>
        </p:nvSpPr>
        <p:spPr bwMode="auto">
          <a:xfrm>
            <a:off x="358775" y="1871663"/>
            <a:ext cx="8426450" cy="4741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dirty="0">
                <a:latin typeface="黑体" panose="02010609060101010101" pitchFamily="49" charset="-122"/>
                <a:ea typeface="黑体" panose="02010609060101010101" pitchFamily="49" charset="-122"/>
              </a:rPr>
              <a:t>时钟周期数</a:t>
            </a:r>
            <a:r>
              <a:rPr lang="en-US" altLang="zh-CN" sz="3200" dirty="0">
                <a:latin typeface="黑体" panose="02010609060101010101" pitchFamily="49" charset="-122"/>
                <a:ea typeface="黑体" panose="02010609060101010101" pitchFamily="49" charset="-122"/>
              </a:rPr>
              <a:t>K=T/</a:t>
            </a:r>
            <a:r>
              <a:rPr lang="el-GR" altLang="zh-CN" sz="3200" dirty="0">
                <a:latin typeface="黑体" panose="02010609060101010101" pitchFamily="49" charset="-122"/>
                <a:ea typeface="黑体" panose="02010609060101010101" pitchFamily="49" charset="-122"/>
              </a:rPr>
              <a:t>τ</a:t>
            </a:r>
            <a:r>
              <a:rPr lang="en-US" altLang="zh-CN" sz="3200" dirty="0">
                <a:latin typeface="黑体" panose="02010609060101010101" pitchFamily="49" charset="-122"/>
                <a:ea typeface="黑体" panose="02010609060101010101" pitchFamily="49" charset="-122"/>
              </a:rPr>
              <a:t>=T*f,</a:t>
            </a:r>
            <a:r>
              <a:rPr lang="zh-CN" altLang="en-US" sz="3200" dirty="0">
                <a:latin typeface="黑体" panose="02010609060101010101" pitchFamily="49" charset="-122"/>
                <a:ea typeface="黑体" panose="02010609060101010101" pitchFamily="49" charset="-122"/>
              </a:rPr>
              <a:t>指令数</a:t>
            </a:r>
            <a:r>
              <a:rPr lang="en-US" altLang="zh-CN" sz="3200" dirty="0">
                <a:latin typeface="黑体" panose="02010609060101010101" pitchFamily="49" charset="-122"/>
                <a:ea typeface="黑体" panose="02010609060101010101" pitchFamily="49" charset="-122"/>
              </a:rPr>
              <a:t>n=T*f/CPI</a:t>
            </a:r>
            <a:r>
              <a:rPr lang="zh-CN" altLang="en-US" sz="3200" dirty="0">
                <a:latin typeface="黑体" panose="02010609060101010101" pitchFamily="49" charset="-122"/>
                <a:ea typeface="黑体" panose="02010609060101010101" pitchFamily="49" charset="-122"/>
              </a:rPr>
              <a:t>                           </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其中，</a:t>
            </a:r>
            <a:r>
              <a:rPr lang="en-US" altLang="zh-CN" sz="3200" dirty="0">
                <a:latin typeface="黑体" panose="02010609060101010101" pitchFamily="49" charset="-122"/>
                <a:ea typeface="黑体" panose="02010609060101010101" pitchFamily="49" charset="-122"/>
              </a:rPr>
              <a:t>T</a:t>
            </a:r>
            <a:r>
              <a:rPr lang="zh-CN" altLang="en-US" sz="3200" dirty="0">
                <a:latin typeface="黑体" panose="02010609060101010101" pitchFamily="49" charset="-122"/>
                <a:ea typeface="黑体" panose="02010609060101010101" pitchFamily="49" charset="-122"/>
              </a:rPr>
              <a:t>为执行程序所花费的时间、</a:t>
            </a:r>
            <a:r>
              <a:rPr lang="el-GR" altLang="zh-CN" sz="3200" dirty="0">
                <a:latin typeface="黑体" panose="02010609060101010101" pitchFamily="49" charset="-122"/>
                <a:ea typeface="黑体" panose="02010609060101010101" pitchFamily="49" charset="-122"/>
              </a:rPr>
              <a:t>τ</a:t>
            </a:r>
            <a:r>
              <a:rPr lang="zh-CN" altLang="en-US" sz="3200" dirty="0">
                <a:latin typeface="黑体" panose="02010609060101010101" pitchFamily="49" charset="-122"/>
                <a:ea typeface="黑体" panose="02010609060101010101" pitchFamily="49" charset="-122"/>
              </a:rPr>
              <a:t>为时钟周期、</a:t>
            </a:r>
            <a:r>
              <a:rPr lang="en-US" altLang="zh-CN" sz="3200" dirty="0">
                <a:latin typeface="黑体" panose="02010609060101010101" pitchFamily="49" charset="-122"/>
                <a:ea typeface="黑体" panose="02010609060101010101" pitchFamily="49" charset="-122"/>
              </a:rPr>
              <a:t>f</a:t>
            </a:r>
            <a:r>
              <a:rPr lang="zh-CN" altLang="en-US" sz="3200" dirty="0">
                <a:latin typeface="黑体" panose="02010609060101010101" pitchFamily="49" charset="-122"/>
                <a:ea typeface="黑体" panose="02010609060101010101" pitchFamily="49" charset="-122"/>
              </a:rPr>
              <a:t>为时钟频率、</a:t>
            </a:r>
            <a:r>
              <a:rPr lang="en-US" altLang="zh-CN" sz="3200" dirty="0">
                <a:latin typeface="黑体" panose="02010609060101010101" pitchFamily="49" charset="-122"/>
                <a:ea typeface="黑体" panose="02010609060101010101" pitchFamily="49" charset="-122"/>
              </a:rPr>
              <a:t>CPI</a:t>
            </a:r>
            <a:r>
              <a:rPr lang="zh-CN" altLang="en-US" sz="3200" dirty="0">
                <a:latin typeface="黑体" panose="02010609060101010101" pitchFamily="49" charset="-122"/>
                <a:ea typeface="黑体" panose="02010609060101010101" pitchFamily="49" charset="-122"/>
              </a:rPr>
              <a:t>为每条计算机指令执行所需要的时钟周期。各级时钟频率之间的换算关系如下：</a:t>
            </a:r>
            <a:endParaRPr lang="en-US" altLang="zh-CN" sz="3200" dirty="0">
              <a:latin typeface="黑体" panose="02010609060101010101" pitchFamily="49" charset="-122"/>
              <a:ea typeface="黑体" panose="02010609060101010101" pitchFamily="49" charset="-122"/>
            </a:endParaRPr>
          </a:p>
          <a:p>
            <a:pPr>
              <a:lnSpc>
                <a:spcPct val="120000"/>
              </a:lnSpc>
            </a:pP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则三个处理器执行的时钟周期数</a:t>
            </a:r>
            <a:r>
              <a:rPr lang="en-US" altLang="zh-CN" sz="3200" dirty="0">
                <a:latin typeface="黑体" panose="02010609060101010101" pitchFamily="49" charset="-122"/>
                <a:ea typeface="黑体" panose="02010609060101010101" pitchFamily="49" charset="-122"/>
              </a:rPr>
              <a:t>k</a:t>
            </a:r>
            <a:r>
              <a:rPr lang="zh-CN" altLang="en-US" sz="3200" dirty="0">
                <a:latin typeface="黑体" panose="02010609060101010101" pitchFamily="49" charset="-122"/>
                <a:ea typeface="黑体" panose="02010609060101010101" pitchFamily="49" charset="-122"/>
              </a:rPr>
              <a:t>和指令数</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分别如下：</a:t>
            </a:r>
          </a:p>
        </p:txBody>
      </p:sp>
      <p:graphicFrame>
        <p:nvGraphicFramePr>
          <p:cNvPr id="107527" name="对象 7">
            <a:extLst>
              <a:ext uri="{FF2B5EF4-FFF2-40B4-BE49-F238E27FC236}">
                <a16:creationId xmlns:a16="http://schemas.microsoft.com/office/drawing/2014/main" id="{A0AC2D54-BD6A-4F06-80AE-E6D8BE63E706}"/>
              </a:ext>
            </a:extLst>
          </p:cNvPr>
          <p:cNvGraphicFramePr>
            <a:graphicFrameLocks noChangeAspect="1"/>
          </p:cNvGraphicFramePr>
          <p:nvPr>
            <p:extLst>
              <p:ext uri="{D42A27DB-BD31-4B8C-83A1-F6EECF244321}">
                <p14:modId xmlns:p14="http://schemas.microsoft.com/office/powerpoint/2010/main" val="1025986145"/>
              </p:ext>
            </p:extLst>
          </p:nvPr>
        </p:nvGraphicFramePr>
        <p:xfrm>
          <a:off x="358775" y="4797152"/>
          <a:ext cx="7721600" cy="584200"/>
        </p:xfrm>
        <a:graphic>
          <a:graphicData uri="http://schemas.openxmlformats.org/presentationml/2006/ole">
            <mc:AlternateContent xmlns:mc="http://schemas.openxmlformats.org/markup-compatibility/2006">
              <mc:Choice xmlns:v="urn:schemas-microsoft-com:vml" Requires="v">
                <p:oleObj spid="_x0000_s107616" name="Equation" r:id="rId4" imgW="2679480" imgH="203040" progId="Equation.DSMT4">
                  <p:embed/>
                </p:oleObj>
              </mc:Choice>
              <mc:Fallback>
                <p:oleObj name="Equation" r:id="rId4" imgW="2679480" imgH="203040"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4797152"/>
                        <a:ext cx="772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a:extLst>
              <a:ext uri="{FF2B5EF4-FFF2-40B4-BE49-F238E27FC236}">
                <a16:creationId xmlns:a16="http://schemas.microsoft.com/office/drawing/2014/main" id="{CAD30027-21DA-4876-BF6F-FA07F42F2953}"/>
              </a:ext>
            </a:extLst>
          </p:cNvPr>
          <p:cNvSpPr>
            <a:spLocks noGrp="1"/>
          </p:cNvSpPr>
          <p:nvPr>
            <p:ph type="sldNum" sz="quarter" idx="10"/>
          </p:nvPr>
        </p:nvSpPr>
        <p:spPr/>
        <p:txBody>
          <a:bodyPr/>
          <a:lstStyle/>
          <a:p>
            <a:pPr>
              <a:defRPr/>
            </a:pPr>
            <a:fld id="{EB188445-95C8-4C9E-B35E-5422BDA2F894}" type="slidenum">
              <a:rPr lang="zh-CN" altLang="en-US" smtClean="0"/>
              <a:pPr>
                <a:defRPr/>
              </a:pPr>
              <a:t>34</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0D99DDD-F1DC-4606-9294-D7EA28C4B0C7}"/>
              </a:ext>
            </a:extLst>
          </p:cNvPr>
          <p:cNvSpPr/>
          <p:nvPr/>
        </p:nvSpPr>
        <p:spPr>
          <a:xfrm>
            <a:off x="0" y="115888"/>
            <a:ext cx="91440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）如果每款处理器执行程序都花费</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秒钟的时间，各自的时钟周期数和指令数各是多少？</a:t>
            </a:r>
          </a:p>
        </p:txBody>
      </p:sp>
      <p:graphicFrame>
        <p:nvGraphicFramePr>
          <p:cNvPr id="109572" name="对象 1">
            <a:extLst>
              <a:ext uri="{FF2B5EF4-FFF2-40B4-BE49-F238E27FC236}">
                <a16:creationId xmlns:a16="http://schemas.microsoft.com/office/drawing/2014/main" id="{B87FCCA4-1A05-4925-B921-84C283E63D30}"/>
              </a:ext>
            </a:extLst>
          </p:cNvPr>
          <p:cNvGraphicFramePr>
            <a:graphicFrameLocks noChangeAspect="1"/>
          </p:cNvGraphicFramePr>
          <p:nvPr/>
        </p:nvGraphicFramePr>
        <p:xfrm>
          <a:off x="309563" y="1851025"/>
          <a:ext cx="6294437" cy="695325"/>
        </p:xfrm>
        <a:graphic>
          <a:graphicData uri="http://schemas.openxmlformats.org/presentationml/2006/ole">
            <mc:AlternateContent xmlns:mc="http://schemas.openxmlformats.org/markup-compatibility/2006">
              <mc:Choice xmlns:v="urn:schemas-microsoft-com:vml" Requires="v">
                <p:oleObj spid="_x0000_s109724" name="Equation" r:id="rId3" imgW="2298600" imgH="253800" progId="Equation.DSMT4">
                  <p:embed/>
                </p:oleObj>
              </mc:Choice>
              <mc:Fallback>
                <p:oleObj name="Equation" r:id="rId3" imgW="2298600" imgH="253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1851025"/>
                        <a:ext cx="62944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3" name="对象 4">
            <a:extLst>
              <a:ext uri="{FF2B5EF4-FFF2-40B4-BE49-F238E27FC236}">
                <a16:creationId xmlns:a16="http://schemas.microsoft.com/office/drawing/2014/main" id="{71077F70-8FB7-4842-8F54-D40AC61C67C3}"/>
              </a:ext>
            </a:extLst>
          </p:cNvPr>
          <p:cNvGraphicFramePr>
            <a:graphicFrameLocks noChangeAspect="1"/>
          </p:cNvGraphicFramePr>
          <p:nvPr/>
        </p:nvGraphicFramePr>
        <p:xfrm>
          <a:off x="279400" y="4265613"/>
          <a:ext cx="6919913" cy="695325"/>
        </p:xfrm>
        <a:graphic>
          <a:graphicData uri="http://schemas.openxmlformats.org/presentationml/2006/ole">
            <mc:AlternateContent xmlns:mc="http://schemas.openxmlformats.org/markup-compatibility/2006">
              <mc:Choice xmlns:v="urn:schemas-microsoft-com:vml" Requires="v">
                <p:oleObj spid="_x0000_s109725" name="Equation" r:id="rId5" imgW="2527200" imgH="253800" progId="Equation.DSMT4">
                  <p:embed/>
                </p:oleObj>
              </mc:Choice>
              <mc:Fallback>
                <p:oleObj name="Equation" r:id="rId5" imgW="2527200" imgH="2538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400" y="4265613"/>
                        <a:ext cx="691991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4" name="对象 9">
            <a:extLst>
              <a:ext uri="{FF2B5EF4-FFF2-40B4-BE49-F238E27FC236}">
                <a16:creationId xmlns:a16="http://schemas.microsoft.com/office/drawing/2014/main" id="{3C77A507-1AA8-4BCD-8EED-3B368C1EDD3A}"/>
              </a:ext>
            </a:extLst>
          </p:cNvPr>
          <p:cNvGraphicFramePr>
            <a:graphicFrameLocks noChangeAspect="1"/>
          </p:cNvGraphicFramePr>
          <p:nvPr/>
        </p:nvGraphicFramePr>
        <p:xfrm>
          <a:off x="276225" y="2546350"/>
          <a:ext cx="7042150" cy="1390650"/>
        </p:xfrm>
        <a:graphic>
          <a:graphicData uri="http://schemas.openxmlformats.org/presentationml/2006/ole">
            <mc:AlternateContent xmlns:mc="http://schemas.openxmlformats.org/markup-compatibility/2006">
              <mc:Choice xmlns:v="urn:schemas-microsoft-com:vml" Requires="v">
                <p:oleObj spid="_x0000_s109726" name="Equation" r:id="rId7" imgW="7042162" imgH="1390628" progId="Equation.DSMT4">
                  <p:embed/>
                </p:oleObj>
              </mc:Choice>
              <mc:Fallback>
                <p:oleObj name="Equation" r:id="rId7" imgW="7042162" imgH="1390628" progId="Equation.DSMT4">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 y="2546350"/>
                        <a:ext cx="70421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5" name="对象 10">
            <a:extLst>
              <a:ext uri="{FF2B5EF4-FFF2-40B4-BE49-F238E27FC236}">
                <a16:creationId xmlns:a16="http://schemas.microsoft.com/office/drawing/2014/main" id="{C92115C9-8586-4FA0-A760-D4C5E427CFEE}"/>
              </a:ext>
            </a:extLst>
          </p:cNvPr>
          <p:cNvGraphicFramePr>
            <a:graphicFrameLocks noChangeAspect="1"/>
          </p:cNvGraphicFramePr>
          <p:nvPr/>
        </p:nvGraphicFramePr>
        <p:xfrm>
          <a:off x="276225" y="5010150"/>
          <a:ext cx="7442200" cy="1390650"/>
        </p:xfrm>
        <a:graphic>
          <a:graphicData uri="http://schemas.openxmlformats.org/presentationml/2006/ole">
            <mc:AlternateContent xmlns:mc="http://schemas.openxmlformats.org/markup-compatibility/2006">
              <mc:Choice xmlns:v="urn:schemas-microsoft-com:vml" Requires="v">
                <p:oleObj spid="_x0000_s109727" name="Equation" r:id="rId9" imgW="7442249" imgH="1390628" progId="Equation.DSMT4">
                  <p:embed/>
                </p:oleObj>
              </mc:Choice>
              <mc:Fallback>
                <p:oleObj name="Equation" r:id="rId9" imgW="7442249" imgH="1390628"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225" y="5010150"/>
                        <a:ext cx="74422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a:extLst>
              <a:ext uri="{FF2B5EF4-FFF2-40B4-BE49-F238E27FC236}">
                <a16:creationId xmlns:a16="http://schemas.microsoft.com/office/drawing/2014/main" id="{56401AB1-A151-47E2-93A4-DA49EAF14915}"/>
              </a:ext>
            </a:extLst>
          </p:cNvPr>
          <p:cNvSpPr>
            <a:spLocks noGrp="1"/>
          </p:cNvSpPr>
          <p:nvPr>
            <p:ph type="sldNum" sz="quarter" idx="10"/>
          </p:nvPr>
        </p:nvSpPr>
        <p:spPr/>
        <p:txBody>
          <a:bodyPr/>
          <a:lstStyle/>
          <a:p>
            <a:pPr>
              <a:defRPr/>
            </a:pPr>
            <a:fld id="{EB188445-95C8-4C9E-B35E-5422BDA2F894}" type="slidenum">
              <a:rPr lang="zh-CN" altLang="en-US" smtClean="0"/>
              <a:pPr>
                <a:defRPr/>
              </a:pPr>
              <a:t>35</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5" name="对象 2">
            <a:extLst>
              <a:ext uri="{FF2B5EF4-FFF2-40B4-BE49-F238E27FC236}">
                <a16:creationId xmlns:a16="http://schemas.microsoft.com/office/drawing/2014/main" id="{89FA3ACE-AD1F-4F74-AEAB-660FA7661B41}"/>
              </a:ext>
            </a:extLst>
          </p:cNvPr>
          <p:cNvGraphicFramePr>
            <a:graphicFrameLocks noChangeAspect="1"/>
          </p:cNvGraphicFramePr>
          <p:nvPr/>
        </p:nvGraphicFramePr>
        <p:xfrm>
          <a:off x="250825" y="2098675"/>
          <a:ext cx="6516688" cy="720725"/>
        </p:xfrm>
        <a:graphic>
          <a:graphicData uri="http://schemas.openxmlformats.org/presentationml/2006/ole">
            <mc:AlternateContent xmlns:mc="http://schemas.openxmlformats.org/markup-compatibility/2006">
              <mc:Choice xmlns:v="urn:schemas-microsoft-com:vml" Requires="v">
                <p:oleObj spid="_x0000_s110672" name="Equation" r:id="rId3" imgW="2298600" imgH="253800" progId="Equation.DSMT4">
                  <p:embed/>
                </p:oleObj>
              </mc:Choice>
              <mc:Fallback>
                <p:oleObj name="Equation" r:id="rId3" imgW="2298600" imgH="2538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098675"/>
                        <a:ext cx="65166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6" name="对象 1">
            <a:extLst>
              <a:ext uri="{FF2B5EF4-FFF2-40B4-BE49-F238E27FC236}">
                <a16:creationId xmlns:a16="http://schemas.microsoft.com/office/drawing/2014/main" id="{2CBEAD40-3889-4F88-B5DB-27BA4691783B}"/>
              </a:ext>
            </a:extLst>
          </p:cNvPr>
          <p:cNvGraphicFramePr>
            <a:graphicFrameLocks noChangeAspect="1"/>
          </p:cNvGraphicFramePr>
          <p:nvPr/>
        </p:nvGraphicFramePr>
        <p:xfrm>
          <a:off x="234950" y="3022600"/>
          <a:ext cx="7123113" cy="1389063"/>
        </p:xfrm>
        <a:graphic>
          <a:graphicData uri="http://schemas.openxmlformats.org/presentationml/2006/ole">
            <mc:AlternateContent xmlns:mc="http://schemas.openxmlformats.org/markup-compatibility/2006">
              <mc:Choice xmlns:v="urn:schemas-microsoft-com:vml" Requires="v">
                <p:oleObj spid="_x0000_s110673" name="Equation" r:id="rId5" imgW="5759438" imgH="1123840" progId="Equation.DSMT4">
                  <p:embed/>
                </p:oleObj>
              </mc:Choice>
              <mc:Fallback>
                <p:oleObj name="Equation" r:id="rId5" imgW="5759438" imgH="112384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50" y="3022600"/>
                        <a:ext cx="712311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a:extLst>
              <a:ext uri="{FF2B5EF4-FFF2-40B4-BE49-F238E27FC236}">
                <a16:creationId xmlns:a16="http://schemas.microsoft.com/office/drawing/2014/main" id="{DB6AE55D-31DD-4E9A-8130-6A9B2C96D94A}"/>
              </a:ext>
            </a:extLst>
          </p:cNvPr>
          <p:cNvSpPr/>
          <p:nvPr/>
        </p:nvSpPr>
        <p:spPr>
          <a:xfrm>
            <a:off x="0" y="115888"/>
            <a:ext cx="91440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）如果每款处理器执行程序都花费</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秒钟的时间，各自的时钟周期数和指令数各是多少？</a:t>
            </a:r>
          </a:p>
        </p:txBody>
      </p:sp>
      <p:sp>
        <p:nvSpPr>
          <p:cNvPr id="3" name="灯片编号占位符 2">
            <a:extLst>
              <a:ext uri="{FF2B5EF4-FFF2-40B4-BE49-F238E27FC236}">
                <a16:creationId xmlns:a16="http://schemas.microsoft.com/office/drawing/2014/main" id="{FB8FF28B-7FDF-47EC-889F-743B2FBE7F6C}"/>
              </a:ext>
            </a:extLst>
          </p:cNvPr>
          <p:cNvSpPr>
            <a:spLocks noGrp="1"/>
          </p:cNvSpPr>
          <p:nvPr>
            <p:ph type="sldNum" sz="quarter" idx="10"/>
          </p:nvPr>
        </p:nvSpPr>
        <p:spPr/>
        <p:txBody>
          <a:bodyPr/>
          <a:lstStyle/>
          <a:p>
            <a:pPr>
              <a:defRPr/>
            </a:pPr>
            <a:fld id="{EB188445-95C8-4C9E-B35E-5422BDA2F894}" type="slidenum">
              <a:rPr lang="zh-CN" altLang="en-US" smtClean="0"/>
              <a:pPr>
                <a:defRPr/>
              </a:pPr>
              <a:t>36</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929533-C7EC-42D5-ADA6-B733AC74582E}"/>
              </a:ext>
            </a:extLst>
          </p:cNvPr>
          <p:cNvSpPr/>
          <p:nvPr/>
        </p:nvSpPr>
        <p:spPr>
          <a:xfrm>
            <a:off x="53975" y="115888"/>
            <a:ext cx="903605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14</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）如果执行时间减少</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，会使</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CPI</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同步增加</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，那么时钟频率应该至少多少才能确保时间减少</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30%</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p:sp>
        <p:nvSpPr>
          <p:cNvPr id="3" name="文本框 2">
            <a:extLst>
              <a:ext uri="{FF2B5EF4-FFF2-40B4-BE49-F238E27FC236}">
                <a16:creationId xmlns:a16="http://schemas.microsoft.com/office/drawing/2014/main" id="{DEA65B75-0F95-439F-B386-E65637D52D4A}"/>
              </a:ext>
            </a:extLst>
          </p:cNvPr>
          <p:cNvSpPr txBox="1"/>
          <p:nvPr/>
        </p:nvSpPr>
        <p:spPr>
          <a:xfrm>
            <a:off x="250825" y="2060575"/>
            <a:ext cx="8569325" cy="5922963"/>
          </a:xfrm>
          <a:prstGeom prst="rect">
            <a:avLst/>
          </a:prstGeom>
          <a:noFill/>
        </p:spPr>
        <p:txBody>
          <a:bodyPr>
            <a:spAutoFit/>
          </a:bodyPr>
          <a:lstStyle/>
          <a:p>
            <a:pPr indent="457200">
              <a:lnSpc>
                <a:spcPct val="120000"/>
              </a:lnSpc>
              <a:defRPr/>
            </a:pPr>
            <a:r>
              <a:rPr lang="zh-CN" altLang="en-US" sz="3200" dirty="0">
                <a:latin typeface="黑体" panose="02010609060101010101" pitchFamily="49" charset="-122"/>
                <a:ea typeface="黑体" panose="02010609060101010101" pitchFamily="49" charset="-122"/>
              </a:rPr>
              <a:t>执行时间                 ，如果时钟频率提高到   ，则有：</a:t>
            </a:r>
            <a:endParaRPr lang="en-US" altLang="zh-CN" sz="3200" dirty="0">
              <a:latin typeface="黑体" panose="02010609060101010101" pitchFamily="49" charset="-122"/>
              <a:ea typeface="黑体" panose="02010609060101010101" pitchFamily="49" charset="-122"/>
            </a:endParaRPr>
          </a:p>
          <a:p>
            <a:pPr indent="457200">
              <a:lnSpc>
                <a:spcPct val="120000"/>
              </a:lnSpc>
              <a:defRPr/>
            </a:pPr>
            <a:endParaRPr lang="en-US" altLang="zh-CN" sz="3200" dirty="0">
              <a:latin typeface="黑体" panose="02010609060101010101" pitchFamily="49" charset="-122"/>
              <a:ea typeface="黑体" panose="02010609060101010101" pitchFamily="49" charset="-122"/>
            </a:endParaRPr>
          </a:p>
          <a:p>
            <a:pPr>
              <a:lnSpc>
                <a:spcPct val="120000"/>
              </a:lnSpc>
              <a:defRPr/>
            </a:pPr>
            <a:r>
              <a:rPr lang="zh-CN" altLang="en-US" sz="3200" dirty="0">
                <a:latin typeface="黑体" panose="02010609060101010101" pitchFamily="49" charset="-122"/>
                <a:ea typeface="黑体" panose="02010609060101010101" pitchFamily="49" charset="-122"/>
              </a:rPr>
              <a:t>即：</a:t>
            </a:r>
            <a:endParaRPr lang="en-US" altLang="zh-CN" sz="3200" dirty="0">
              <a:latin typeface="黑体" panose="02010609060101010101" pitchFamily="49" charset="-122"/>
              <a:ea typeface="黑体" panose="02010609060101010101" pitchFamily="49" charset="-122"/>
            </a:endParaRPr>
          </a:p>
          <a:p>
            <a:pPr>
              <a:lnSpc>
                <a:spcPct val="120000"/>
              </a:lnSpc>
              <a:defRPr/>
            </a:pPr>
            <a:endParaRPr lang="en-US" altLang="zh-CN" sz="3200" dirty="0">
              <a:latin typeface="黑体" panose="02010609060101010101" pitchFamily="49" charset="-122"/>
              <a:ea typeface="黑体" panose="02010609060101010101" pitchFamily="49" charset="-122"/>
            </a:endParaRPr>
          </a:p>
          <a:p>
            <a:pPr>
              <a:lnSpc>
                <a:spcPct val="120000"/>
              </a:lnSpc>
              <a:defRPr/>
            </a:pPr>
            <a:endParaRPr lang="en-US" altLang="zh-CN" sz="3200" dirty="0">
              <a:latin typeface="黑体" panose="02010609060101010101" pitchFamily="49" charset="-122"/>
              <a:ea typeface="黑体" panose="02010609060101010101" pitchFamily="49" charset="-122"/>
            </a:endParaRPr>
          </a:p>
          <a:p>
            <a:pPr>
              <a:lnSpc>
                <a:spcPct val="120000"/>
              </a:lnSpc>
              <a:defRPr/>
            </a:pPr>
            <a:r>
              <a:rPr lang="zh-CN" altLang="en-US" sz="3200" dirty="0">
                <a:latin typeface="黑体" panose="02010609060101010101" pitchFamily="49" charset="-122"/>
                <a:ea typeface="黑体" panose="02010609060101010101" pitchFamily="49" charset="-122"/>
              </a:rPr>
              <a:t>所以，时钟频率应至少提高</a:t>
            </a:r>
            <a:r>
              <a:rPr lang="en-US" altLang="zh-CN" sz="3200" dirty="0">
                <a:latin typeface="黑体" panose="02010609060101010101" pitchFamily="49" charset="-122"/>
                <a:ea typeface="黑体" panose="02010609060101010101" pitchFamily="49" charset="-122"/>
              </a:rPr>
              <a:t>1.7143-1=71.43%</a:t>
            </a:r>
          </a:p>
          <a:p>
            <a:pPr>
              <a:lnSpc>
                <a:spcPct val="120000"/>
              </a:lnSpc>
              <a:defRPr/>
            </a:pPr>
            <a:r>
              <a:rPr lang="en-US" altLang="zh-CN" sz="3200" dirty="0">
                <a:latin typeface="黑体" panose="02010609060101010101" pitchFamily="49" charset="-122"/>
                <a:ea typeface="黑体" panose="02010609060101010101" pitchFamily="49" charset="-122"/>
              </a:rPr>
              <a:t>                       </a:t>
            </a:r>
          </a:p>
          <a:p>
            <a:pPr>
              <a:lnSpc>
                <a:spcPct val="120000"/>
              </a:lnSpc>
              <a:defRPr/>
            </a:pPr>
            <a:r>
              <a:rPr lang="en-US" altLang="zh-CN" sz="3200" dirty="0">
                <a:latin typeface="黑体" panose="02010609060101010101" pitchFamily="49" charset="-122"/>
                <a:ea typeface="黑体" panose="02010609060101010101" pitchFamily="49" charset="-122"/>
              </a:rPr>
              <a:t>                                         </a:t>
            </a:r>
          </a:p>
          <a:p>
            <a:pPr indent="457200">
              <a:lnSpc>
                <a:spcPct val="120000"/>
              </a:lnSpc>
              <a:defRPr/>
            </a:pPr>
            <a:endParaRPr lang="en-US" altLang="zh-CN" sz="3200" dirty="0">
              <a:latin typeface="黑体" panose="02010609060101010101" pitchFamily="49" charset="-122"/>
              <a:ea typeface="黑体" panose="02010609060101010101" pitchFamily="49" charset="-122"/>
            </a:endParaRPr>
          </a:p>
        </p:txBody>
      </p:sp>
      <p:graphicFrame>
        <p:nvGraphicFramePr>
          <p:cNvPr id="111621" name="对象 4">
            <a:extLst>
              <a:ext uri="{FF2B5EF4-FFF2-40B4-BE49-F238E27FC236}">
                <a16:creationId xmlns:a16="http://schemas.microsoft.com/office/drawing/2014/main" id="{B48ACB18-4AB4-4EC2-A9EB-03F05FC429E6}"/>
              </a:ext>
            </a:extLst>
          </p:cNvPr>
          <p:cNvGraphicFramePr>
            <a:graphicFrameLocks noChangeAspect="1"/>
          </p:cNvGraphicFramePr>
          <p:nvPr/>
        </p:nvGraphicFramePr>
        <p:xfrm>
          <a:off x="2555875" y="2060575"/>
          <a:ext cx="3384550" cy="720725"/>
        </p:xfrm>
        <a:graphic>
          <a:graphicData uri="http://schemas.openxmlformats.org/presentationml/2006/ole">
            <mc:AlternateContent xmlns:mc="http://schemas.openxmlformats.org/markup-compatibility/2006">
              <mc:Choice xmlns:v="urn:schemas-microsoft-com:vml" Requires="v">
                <p:oleObj spid="_x0000_s111826" name="Equation" r:id="rId4" imgW="1193760" imgH="253800" progId="Equation.DSMT4">
                  <p:embed/>
                </p:oleObj>
              </mc:Choice>
              <mc:Fallback>
                <p:oleObj name="Equation" r:id="rId4" imgW="1193760" imgH="2538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2060575"/>
                        <a:ext cx="33845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2" name="对象 5">
            <a:extLst>
              <a:ext uri="{FF2B5EF4-FFF2-40B4-BE49-F238E27FC236}">
                <a16:creationId xmlns:a16="http://schemas.microsoft.com/office/drawing/2014/main" id="{AC93F218-C92E-47FF-B5FD-B33F5EB91A7F}"/>
              </a:ext>
            </a:extLst>
          </p:cNvPr>
          <p:cNvGraphicFramePr>
            <a:graphicFrameLocks noChangeAspect="1"/>
          </p:cNvGraphicFramePr>
          <p:nvPr/>
        </p:nvGraphicFramePr>
        <p:xfrm>
          <a:off x="1692275" y="2746375"/>
          <a:ext cx="463550" cy="493713"/>
        </p:xfrm>
        <a:graphic>
          <a:graphicData uri="http://schemas.openxmlformats.org/presentationml/2006/ole">
            <mc:AlternateContent xmlns:mc="http://schemas.openxmlformats.org/markup-compatibility/2006">
              <mc:Choice xmlns:v="urn:schemas-microsoft-com:vml" Requires="v">
                <p:oleObj spid="_x0000_s111827" name="Equation" r:id="rId6" imgW="190440" imgH="203040" progId="Equation.DSMT4">
                  <p:embed/>
                </p:oleObj>
              </mc:Choice>
              <mc:Fallback>
                <p:oleObj name="Equation" r:id="rId6" imgW="190440" imgH="20304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2746375"/>
                        <a:ext cx="4635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3" name="对象 6">
            <a:extLst>
              <a:ext uri="{FF2B5EF4-FFF2-40B4-BE49-F238E27FC236}">
                <a16:creationId xmlns:a16="http://schemas.microsoft.com/office/drawing/2014/main" id="{4E92C620-E924-4D6B-985E-1608742C8D41}"/>
              </a:ext>
            </a:extLst>
          </p:cNvPr>
          <p:cNvGraphicFramePr>
            <a:graphicFrameLocks noChangeAspect="1"/>
          </p:cNvGraphicFramePr>
          <p:nvPr/>
        </p:nvGraphicFramePr>
        <p:xfrm>
          <a:off x="1042988" y="3257550"/>
          <a:ext cx="7416800" cy="720725"/>
        </p:xfrm>
        <a:graphic>
          <a:graphicData uri="http://schemas.openxmlformats.org/presentationml/2006/ole">
            <mc:AlternateContent xmlns:mc="http://schemas.openxmlformats.org/markup-compatibility/2006">
              <mc:Choice xmlns:v="urn:schemas-microsoft-com:vml" Requires="v">
                <p:oleObj spid="_x0000_s111828" name="Equation" r:id="rId8" imgW="2616120" imgH="253800" progId="Equation.DSMT4">
                  <p:embed/>
                </p:oleObj>
              </mc:Choice>
              <mc:Fallback>
                <p:oleObj name="Equation" r:id="rId8" imgW="2616120" imgH="2538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3257550"/>
                        <a:ext cx="7416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4" name="对象 7">
            <a:extLst>
              <a:ext uri="{FF2B5EF4-FFF2-40B4-BE49-F238E27FC236}">
                <a16:creationId xmlns:a16="http://schemas.microsoft.com/office/drawing/2014/main" id="{C0770EBD-D495-42B9-882A-D444C19BACAD}"/>
              </a:ext>
            </a:extLst>
          </p:cNvPr>
          <p:cNvGraphicFramePr>
            <a:graphicFrameLocks noChangeAspect="1"/>
          </p:cNvGraphicFramePr>
          <p:nvPr/>
        </p:nvGraphicFramePr>
        <p:xfrm>
          <a:off x="1187450" y="3925888"/>
          <a:ext cx="6384925" cy="1711325"/>
        </p:xfrm>
        <a:graphic>
          <a:graphicData uri="http://schemas.openxmlformats.org/presentationml/2006/ole">
            <mc:AlternateContent xmlns:mc="http://schemas.openxmlformats.org/markup-compatibility/2006">
              <mc:Choice xmlns:v="urn:schemas-microsoft-com:vml" Requires="v">
                <p:oleObj spid="_x0000_s111829" name="Equation" r:id="rId10" imgW="2463480" imgH="660240" progId="Equation.DSMT4">
                  <p:embed/>
                </p:oleObj>
              </mc:Choice>
              <mc:Fallback>
                <p:oleObj name="Equation" r:id="rId10" imgW="2463480" imgH="66024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3925888"/>
                        <a:ext cx="638492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5" name="对象 8">
            <a:extLst>
              <a:ext uri="{FF2B5EF4-FFF2-40B4-BE49-F238E27FC236}">
                <a16:creationId xmlns:a16="http://schemas.microsoft.com/office/drawing/2014/main" id="{944B1CA1-B436-484B-83E0-0946FAAEEA2C}"/>
              </a:ext>
            </a:extLst>
          </p:cNvPr>
          <p:cNvGraphicFramePr>
            <a:graphicFrameLocks noChangeAspect="1"/>
          </p:cNvGraphicFramePr>
          <p:nvPr/>
        </p:nvGraphicFramePr>
        <p:xfrm>
          <a:off x="2432050" y="2193925"/>
          <a:ext cx="114300" cy="177800"/>
        </p:xfrm>
        <a:graphic>
          <a:graphicData uri="http://schemas.openxmlformats.org/presentationml/2006/ole">
            <mc:AlternateContent xmlns:mc="http://schemas.openxmlformats.org/markup-compatibility/2006">
              <mc:Choice xmlns:v="urn:schemas-microsoft-com:vml" Requires="v">
                <p:oleObj spid="_x0000_s111830" name="Equation" r:id="rId12" imgW="114120" imgH="177480" progId="Equation.DSMT4">
                  <p:embed/>
                </p:oleObj>
              </mc:Choice>
              <mc:Fallback>
                <p:oleObj name="Equation" r:id="rId12" imgW="114120" imgH="17748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2050" y="21939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4">
            <a:extLst>
              <a:ext uri="{FF2B5EF4-FFF2-40B4-BE49-F238E27FC236}">
                <a16:creationId xmlns:a16="http://schemas.microsoft.com/office/drawing/2014/main" id="{10C09293-A98D-447F-93CF-D4B1D03C15C1}"/>
              </a:ext>
            </a:extLst>
          </p:cNvPr>
          <p:cNvSpPr>
            <a:spLocks noGrp="1"/>
          </p:cNvSpPr>
          <p:nvPr>
            <p:ph type="sldNum" sz="quarter" idx="10"/>
          </p:nvPr>
        </p:nvSpPr>
        <p:spPr/>
        <p:txBody>
          <a:bodyPr/>
          <a:lstStyle/>
          <a:p>
            <a:pPr>
              <a:defRPr/>
            </a:pPr>
            <a:fld id="{EB188445-95C8-4C9E-B35E-5422BDA2F894}" type="slidenum">
              <a:rPr lang="zh-CN" altLang="en-US" smtClean="0"/>
              <a:pPr>
                <a:defRPr/>
              </a:pPr>
              <a:t>37</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514CF77-E0A7-4D40-B240-E8356A45951F}"/>
              </a:ext>
            </a:extLst>
          </p:cNvPr>
          <p:cNvSpPr/>
          <p:nvPr/>
        </p:nvSpPr>
        <p:spPr>
          <a:xfrm>
            <a:off x="0" y="12700"/>
            <a:ext cx="9036050" cy="3416300"/>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 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的浮点运算能力常用</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（每秒百万次浮点运算数）表示</a:t>
            </a:r>
            <a:r>
              <a:rPr lang="zh-CN" altLang="en-US"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定义为：</a:t>
            </a:r>
          </a:p>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浮点运算的次数</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执行时间</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)÷10</a:t>
            </a:r>
            <a:r>
              <a:rPr lang="en-US" altLang="zh-CN" sz="3600" b="1" kern="100" baseline="300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6</a:t>
            </a:r>
            <a:endParaRPr lang="zh-CN" altLang="zh-CN" sz="3600" b="1" kern="100" baseline="300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假设</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时钟频率为</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3GHz</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，且每条浮点指令平均执行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次浮点运算。现有如下两个程序：</a:t>
            </a:r>
          </a:p>
        </p:txBody>
      </p:sp>
      <p:graphicFrame>
        <p:nvGraphicFramePr>
          <p:cNvPr id="5" name="表格 4">
            <a:extLst>
              <a:ext uri="{FF2B5EF4-FFF2-40B4-BE49-F238E27FC236}">
                <a16:creationId xmlns:a16="http://schemas.microsoft.com/office/drawing/2014/main" id="{E3AE50C4-C68A-478A-A94E-2F453F3A56BC}"/>
              </a:ext>
            </a:extLst>
          </p:cNvPr>
          <p:cNvGraphicFramePr>
            <a:graphicFrameLocks noGrp="1"/>
          </p:cNvGraphicFramePr>
          <p:nvPr/>
        </p:nvGraphicFramePr>
        <p:xfrm>
          <a:off x="107504" y="3459832"/>
          <a:ext cx="8928992" cy="2499360"/>
        </p:xfrm>
        <a:graphic>
          <a:graphicData uri="http://schemas.openxmlformats.org/drawingml/2006/table">
            <a:tbl>
              <a:tblPr firstRow="1" bandRow="1">
                <a:tableStyleId>{5940675A-B579-460E-94D1-54222C63F5DA}</a:tableStyleId>
              </a:tblPr>
              <a:tblGrid>
                <a:gridCol w="1116124">
                  <a:extLst>
                    <a:ext uri="{9D8B030D-6E8A-4147-A177-3AD203B41FA5}">
                      <a16:colId xmlns:a16="http://schemas.microsoft.com/office/drawing/2014/main" val="3490311094"/>
                    </a:ext>
                  </a:extLst>
                </a:gridCol>
                <a:gridCol w="1618783">
                  <a:extLst>
                    <a:ext uri="{9D8B030D-6E8A-4147-A177-3AD203B41FA5}">
                      <a16:colId xmlns:a16="http://schemas.microsoft.com/office/drawing/2014/main" val="1172899910"/>
                    </a:ext>
                  </a:extLst>
                </a:gridCol>
                <a:gridCol w="1008112">
                  <a:extLst>
                    <a:ext uri="{9D8B030D-6E8A-4147-A177-3AD203B41FA5}">
                      <a16:colId xmlns:a16="http://schemas.microsoft.com/office/drawing/2014/main" val="3767631681"/>
                    </a:ext>
                  </a:extLst>
                </a:gridCol>
                <a:gridCol w="1008112">
                  <a:extLst>
                    <a:ext uri="{9D8B030D-6E8A-4147-A177-3AD203B41FA5}">
                      <a16:colId xmlns:a16="http://schemas.microsoft.com/office/drawing/2014/main" val="2655819749"/>
                    </a:ext>
                  </a:extLst>
                </a:gridCol>
                <a:gridCol w="1224136">
                  <a:extLst>
                    <a:ext uri="{9D8B030D-6E8A-4147-A177-3AD203B41FA5}">
                      <a16:colId xmlns:a16="http://schemas.microsoft.com/office/drawing/2014/main" val="3581850709"/>
                    </a:ext>
                  </a:extLst>
                </a:gridCol>
                <a:gridCol w="1080120">
                  <a:extLst>
                    <a:ext uri="{9D8B030D-6E8A-4147-A177-3AD203B41FA5}">
                      <a16:colId xmlns:a16="http://schemas.microsoft.com/office/drawing/2014/main" val="2137299653"/>
                    </a:ext>
                  </a:extLst>
                </a:gridCol>
                <a:gridCol w="936104">
                  <a:extLst>
                    <a:ext uri="{9D8B030D-6E8A-4147-A177-3AD203B41FA5}">
                      <a16:colId xmlns:a16="http://schemas.microsoft.com/office/drawing/2014/main" val="2358312252"/>
                    </a:ext>
                  </a:extLst>
                </a:gridCol>
                <a:gridCol w="937501">
                  <a:extLst>
                    <a:ext uri="{9D8B030D-6E8A-4147-A177-3AD203B41FA5}">
                      <a16:colId xmlns:a16="http://schemas.microsoft.com/office/drawing/2014/main" val="980873512"/>
                    </a:ext>
                  </a:extLst>
                </a:gridCol>
              </a:tblGrid>
              <a:tr h="944880">
                <a:tc rowSpan="2">
                  <a:txBody>
                    <a:bodyPr/>
                    <a:lstStyle/>
                    <a:p>
                      <a:pPr algn="ctr"/>
                      <a:r>
                        <a:rPr lang="zh-CN" altLang="en-US" sz="2800" dirty="0">
                          <a:latin typeface="黑体" panose="02010609060101010101" pitchFamily="49" charset="-122"/>
                          <a:ea typeface="黑体" panose="02010609060101010101" pitchFamily="49" charset="-122"/>
                        </a:rPr>
                        <a:t>程序代号</a:t>
                      </a:r>
                    </a:p>
                  </a:txBody>
                  <a:tcPr anchor="ctr"/>
                </a:tc>
                <a:tc rowSpan="2">
                  <a:txBody>
                    <a:bodyPr/>
                    <a:lstStyle/>
                    <a:p>
                      <a:pPr algn="ctr"/>
                      <a:r>
                        <a:rPr lang="zh-CN" altLang="en-US" sz="2800" dirty="0">
                          <a:latin typeface="黑体" panose="02010609060101010101" pitchFamily="49" charset="-122"/>
                          <a:ea typeface="黑体" panose="02010609060101010101" pitchFamily="49" charset="-122"/>
                        </a:rPr>
                        <a:t>程序指令总数</a:t>
                      </a:r>
                    </a:p>
                  </a:txBody>
                  <a:tcPr anchor="ctr"/>
                </a:tc>
                <a:tc gridSpan="3">
                  <a:txBody>
                    <a:bodyPr/>
                    <a:lstStyle/>
                    <a:p>
                      <a:pPr algn="ctr"/>
                      <a:r>
                        <a:rPr lang="zh-CN" altLang="en-US" sz="2800" dirty="0">
                          <a:latin typeface="黑体" panose="02010609060101010101" pitchFamily="49" charset="-122"/>
                          <a:ea typeface="黑体" panose="02010609060101010101" pitchFamily="49" charset="-122"/>
                        </a:rPr>
                        <a:t>与操作有关的指令比例</a:t>
                      </a:r>
                    </a:p>
                  </a:txBody>
                  <a:tcPr anchor="ctr"/>
                </a:tc>
                <a:tc hMerge="1">
                  <a:txBody>
                    <a:bodyPr/>
                    <a:lstStyle/>
                    <a:p>
                      <a:endParaRPr lang="zh-CN" altLang="en-US" dirty="0"/>
                    </a:p>
                  </a:txBody>
                  <a:tcPr/>
                </a:tc>
                <a:tc hMerge="1">
                  <a:txBody>
                    <a:bodyPr/>
                    <a:lstStyle/>
                    <a:p>
                      <a:endParaRPr lang="zh-CN" altLang="en-US" dirty="0"/>
                    </a:p>
                  </a:txBody>
                  <a:tcPr/>
                </a:tc>
                <a:tc gridSpan="3">
                  <a:txBody>
                    <a:bodyPr/>
                    <a:lstStyle/>
                    <a:p>
                      <a:pPr algn="ctr"/>
                      <a:r>
                        <a:rPr lang="zh-CN" altLang="en-US" sz="2800" dirty="0">
                          <a:latin typeface="黑体" panose="02010609060101010101" pitchFamily="49" charset="-122"/>
                          <a:ea typeface="黑体" panose="02010609060101010101" pitchFamily="49" charset="-122"/>
                        </a:rPr>
                        <a:t>与操作等效的</a:t>
                      </a:r>
                      <a:r>
                        <a:rPr lang="en-US" altLang="zh-CN" sz="2800" dirty="0">
                          <a:latin typeface="黑体" panose="02010609060101010101" pitchFamily="49" charset="-122"/>
                          <a:ea typeface="黑体" panose="02010609060101010101" pitchFamily="49" charset="-122"/>
                        </a:rPr>
                        <a:t>CPI</a:t>
                      </a:r>
                      <a:endParaRPr lang="zh-CN" altLang="en-US" sz="2800" dirty="0">
                        <a:latin typeface="黑体" panose="02010609060101010101" pitchFamily="49" charset="-122"/>
                        <a:ea typeface="黑体" panose="02010609060101010101" pitchFamily="49" charset="-122"/>
                      </a:endParaRP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41334473"/>
                  </a:ext>
                </a:extLst>
              </a:tr>
              <a:tr h="518160">
                <a:tc vMerge="1">
                  <a:txBody>
                    <a:bodyPr/>
                    <a:lstStyle/>
                    <a:p>
                      <a:endParaRPr lang="zh-CN" altLang="en-US" dirty="0"/>
                    </a:p>
                  </a:txBody>
                  <a:tcPr/>
                </a:tc>
                <a:tc vMerge="1">
                  <a:txBody>
                    <a:bodyPr/>
                    <a:lstStyle/>
                    <a:p>
                      <a:endParaRPr lang="zh-CN" altLang="en-US" dirty="0"/>
                    </a:p>
                  </a:txBody>
                  <a:tcPr/>
                </a:tc>
                <a:tc>
                  <a:txBody>
                    <a:bodyPr/>
                    <a:lstStyle/>
                    <a:p>
                      <a:pPr algn="ctr"/>
                      <a:r>
                        <a:rPr lang="zh-CN" altLang="en-US" sz="2800" dirty="0">
                          <a:latin typeface="黑体" panose="02010609060101010101" pitchFamily="49" charset="-122"/>
                          <a:ea typeface="黑体" panose="02010609060101010101" pitchFamily="49" charset="-122"/>
                        </a:rPr>
                        <a:t>读写</a:t>
                      </a:r>
                    </a:p>
                  </a:txBody>
                  <a:tcPr anchor="ctr"/>
                </a:tc>
                <a:tc>
                  <a:txBody>
                    <a:bodyPr/>
                    <a:lstStyle/>
                    <a:p>
                      <a:pPr algn="ctr"/>
                      <a:r>
                        <a:rPr lang="zh-CN" altLang="en-US" sz="2800" dirty="0">
                          <a:latin typeface="黑体" panose="02010609060101010101" pitchFamily="49" charset="-122"/>
                          <a:ea typeface="黑体" panose="02010609060101010101" pitchFamily="49" charset="-122"/>
                        </a:rPr>
                        <a:t>浮点</a:t>
                      </a:r>
                    </a:p>
                  </a:txBody>
                  <a:tcPr anchor="ctr"/>
                </a:tc>
                <a:tc>
                  <a:txBody>
                    <a:bodyPr/>
                    <a:lstStyle/>
                    <a:p>
                      <a:pPr algn="ctr"/>
                      <a:r>
                        <a:rPr lang="zh-CN" altLang="en-US" sz="2800" dirty="0">
                          <a:latin typeface="黑体" panose="02010609060101010101" pitchFamily="49" charset="-122"/>
                          <a:ea typeface="黑体" panose="02010609060101010101" pitchFamily="49" charset="-122"/>
                        </a:rPr>
                        <a:t>分支</a:t>
                      </a:r>
                    </a:p>
                  </a:txBody>
                  <a:tcPr anchor="ctr"/>
                </a:tc>
                <a:tc>
                  <a:txBody>
                    <a:bodyPr/>
                    <a:lstStyle/>
                    <a:p>
                      <a:pPr algn="ctr"/>
                      <a:r>
                        <a:rPr lang="zh-CN" altLang="en-US" sz="2800" dirty="0">
                          <a:latin typeface="黑体" panose="02010609060101010101" pitchFamily="49" charset="-122"/>
                          <a:ea typeface="黑体" panose="02010609060101010101" pitchFamily="49" charset="-122"/>
                        </a:rPr>
                        <a:t>读写</a:t>
                      </a:r>
                    </a:p>
                  </a:txBody>
                  <a:tcPr anchor="ctr"/>
                </a:tc>
                <a:tc>
                  <a:txBody>
                    <a:bodyPr/>
                    <a:lstStyle/>
                    <a:p>
                      <a:pPr algn="ctr"/>
                      <a:r>
                        <a:rPr lang="zh-CN" altLang="en-US" sz="2800" dirty="0">
                          <a:latin typeface="黑体" panose="02010609060101010101" pitchFamily="49" charset="-122"/>
                          <a:ea typeface="黑体" panose="02010609060101010101" pitchFamily="49" charset="-122"/>
                        </a:rPr>
                        <a:t>浮点</a:t>
                      </a:r>
                    </a:p>
                  </a:txBody>
                  <a:tcPr anchor="ctr"/>
                </a:tc>
                <a:tc>
                  <a:txBody>
                    <a:bodyPr/>
                    <a:lstStyle/>
                    <a:p>
                      <a:pPr algn="ctr"/>
                      <a:r>
                        <a:rPr lang="zh-CN" altLang="en-US" sz="2800" dirty="0">
                          <a:latin typeface="黑体" panose="02010609060101010101" pitchFamily="49" charset="-122"/>
                          <a:ea typeface="黑体" panose="02010609060101010101" pitchFamily="49" charset="-122"/>
                        </a:rPr>
                        <a:t>分支</a:t>
                      </a:r>
                    </a:p>
                  </a:txBody>
                  <a:tcPr anchor="ctr"/>
                </a:tc>
                <a:extLst>
                  <a:ext uri="{0D108BD9-81ED-4DB2-BD59-A6C34878D82A}">
                    <a16:rowId xmlns:a16="http://schemas.microsoft.com/office/drawing/2014/main" val="3862309473"/>
                  </a:ext>
                </a:extLst>
              </a:tr>
              <a:tr h="518160">
                <a:tc>
                  <a:txBody>
                    <a:bodyPr/>
                    <a:lstStyle/>
                    <a:p>
                      <a:pPr algn="ctr"/>
                      <a:r>
                        <a:rPr lang="en-US" altLang="zh-CN" sz="2800" dirty="0">
                          <a:latin typeface="黑体" panose="02010609060101010101" pitchFamily="49" charset="-122"/>
                          <a:ea typeface="黑体" panose="02010609060101010101" pitchFamily="49" charset="-122"/>
                        </a:rPr>
                        <a:t>P1</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10</a:t>
                      </a:r>
                      <a:r>
                        <a:rPr lang="en-US" altLang="zh-CN" sz="2800" baseline="30000" dirty="0">
                          <a:latin typeface="黑体" panose="02010609060101010101" pitchFamily="49" charset="-122"/>
                          <a:ea typeface="黑体" panose="02010609060101010101" pitchFamily="49" charset="-122"/>
                        </a:rPr>
                        <a:t>6</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50%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40%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0.75</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1.5</a:t>
                      </a:r>
                      <a:endParaRPr lang="zh-CN" altLang="en-US" sz="280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3628708654"/>
                  </a:ext>
                </a:extLst>
              </a:tr>
              <a:tr h="518160">
                <a:tc>
                  <a:txBody>
                    <a:bodyPr/>
                    <a:lstStyle/>
                    <a:p>
                      <a:pPr algn="ctr"/>
                      <a:r>
                        <a:rPr lang="en-US" altLang="zh-CN" sz="2800" dirty="0">
                          <a:latin typeface="黑体" panose="02010609060101010101" pitchFamily="49" charset="-122"/>
                          <a:ea typeface="黑体" panose="02010609060101010101" pitchFamily="49" charset="-122"/>
                        </a:rPr>
                        <a:t>P2</a:t>
                      </a:r>
                      <a:endParaRPr lang="zh-CN" altLang="en-US" sz="2800" dirty="0">
                        <a:latin typeface="黑体" panose="02010609060101010101" pitchFamily="49" charset="-122"/>
                        <a:ea typeface="黑体" panose="02010609060101010101" pitchFamily="49" charset="-122"/>
                      </a:endParaRPr>
                    </a:p>
                  </a:txBody>
                  <a:tcPr anchor="ctr"/>
                </a:tc>
                <a:tc>
                  <a:txBody>
                    <a:bodyPr/>
                    <a:lstStyle/>
                    <a:p>
                      <a:endParaRPr lang="zh-CN"/>
                    </a:p>
                  </a:txBody>
                  <a:tcPr anchor="ctr">
                    <a:blipFill>
                      <a:blip r:embed="rId2"/>
                      <a:stretch>
                        <a:fillRect l="-69173" t="-395294" r="-383083" b="-32941"/>
                      </a:stretch>
                    </a:blipFill>
                  </a:tcPr>
                </a:tc>
                <a:tc>
                  <a:txBody>
                    <a:bodyPr/>
                    <a:lstStyle/>
                    <a:p>
                      <a:pPr algn="ctr"/>
                      <a:r>
                        <a:rPr lang="en-US" altLang="zh-CN" sz="2800" dirty="0">
                          <a:latin typeface="黑体" panose="02010609060101010101" pitchFamily="49" charset="-122"/>
                          <a:ea typeface="黑体" panose="02010609060101010101" pitchFamily="49" charset="-122"/>
                        </a:rPr>
                        <a:t>40%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40%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20%</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1.25</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0.7</a:t>
                      </a:r>
                      <a:endParaRPr lang="zh-CN" altLang="en-US" sz="2800" dirty="0">
                        <a:latin typeface="黑体" panose="02010609060101010101" pitchFamily="49" charset="-122"/>
                        <a:ea typeface="黑体" panose="02010609060101010101" pitchFamily="49" charset="-122"/>
                      </a:endParaRPr>
                    </a:p>
                  </a:txBody>
                  <a:tcPr anchor="ctr"/>
                </a:tc>
                <a:tc>
                  <a:txBody>
                    <a:bodyPr/>
                    <a:lstStyle/>
                    <a:p>
                      <a:pPr algn="ctr"/>
                      <a:r>
                        <a:rPr lang="en-US" altLang="zh-CN" sz="2800" dirty="0">
                          <a:latin typeface="黑体" panose="02010609060101010101" pitchFamily="49" charset="-122"/>
                          <a:ea typeface="黑体" panose="02010609060101010101" pitchFamily="49" charset="-122"/>
                        </a:rPr>
                        <a:t>1.25</a:t>
                      </a:r>
                      <a:endParaRPr lang="zh-CN" altLang="en-US" sz="2800" dirty="0">
                        <a:latin typeface="黑体" panose="02010609060101010101" pitchFamily="49" charset="-122"/>
                        <a:ea typeface="黑体" panose="02010609060101010101" pitchFamily="49" charset="-122"/>
                      </a:endParaRPr>
                    </a:p>
                  </a:txBody>
                  <a:tcPr anchor="ctr"/>
                </a:tc>
                <a:extLst>
                  <a:ext uri="{0D108BD9-81ED-4DB2-BD59-A6C34878D82A}">
                    <a16:rowId xmlns:a16="http://schemas.microsoft.com/office/drawing/2014/main" val="490349320"/>
                  </a:ext>
                </a:extLst>
              </a:tr>
            </a:tbl>
          </a:graphicData>
        </a:graphic>
      </p:graphicFrame>
      <p:sp>
        <p:nvSpPr>
          <p:cNvPr id="4" name="灯片编号占位符 3">
            <a:extLst>
              <a:ext uri="{FF2B5EF4-FFF2-40B4-BE49-F238E27FC236}">
                <a16:creationId xmlns:a16="http://schemas.microsoft.com/office/drawing/2014/main" id="{B065A59B-F562-4539-80D1-3532E4FA09EE}"/>
              </a:ext>
            </a:extLst>
          </p:cNvPr>
          <p:cNvSpPr>
            <a:spLocks noGrp="1"/>
          </p:cNvSpPr>
          <p:nvPr>
            <p:ph type="sldNum" sz="quarter" idx="10"/>
          </p:nvPr>
        </p:nvSpPr>
        <p:spPr/>
        <p:txBody>
          <a:bodyPr/>
          <a:lstStyle/>
          <a:p>
            <a:pPr>
              <a:defRPr/>
            </a:pPr>
            <a:fld id="{EB188445-95C8-4C9E-B35E-5422BDA2F894}" type="slidenum">
              <a:rPr lang="zh-CN" altLang="en-US" smtClean="0"/>
              <a:pPr>
                <a:defRPr/>
              </a:pPr>
              <a:t>38</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5F4D6F8-EDE4-4FC5-B3C9-6BC73F9BE4AC}"/>
              </a:ext>
            </a:extLst>
          </p:cNvPr>
          <p:cNvSpPr/>
          <p:nvPr/>
        </p:nvSpPr>
        <p:spPr>
          <a:xfrm>
            <a:off x="-110278" y="260648"/>
            <a:ext cx="9252520" cy="2308324"/>
          </a:xfrm>
          <a:prstGeom prst="rect">
            <a:avLst/>
          </a:prstGeom>
        </p:spPr>
        <p:txBody>
          <a:bodyPr wrap="square">
            <a:spAutoFit/>
          </a:bodyPr>
          <a:lstStyle/>
          <a:p>
            <a:pPr algn="just">
              <a:spcAft>
                <a:spcPts val="0"/>
              </a:spcAft>
              <a:defRPr/>
            </a:pP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）假设每条浮点指令平均执行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次浮点运算，请计算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endPar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MIPS.</a:t>
            </a:r>
            <a:endPar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a:p>
            <a:pPr algn="just">
              <a:spcAft>
                <a:spcPts val="0"/>
              </a:spcAft>
              <a:defRPr/>
            </a:pP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时的执行时间</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endPar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123989B9-6C22-41FE-BDA0-301DBB1E8255}"/>
              </a:ext>
            </a:extLst>
          </p:cNvPr>
          <p:cNvSpPr>
            <a:spLocks noGrp="1"/>
          </p:cNvSpPr>
          <p:nvPr>
            <p:ph type="sldNum" sz="quarter" idx="10"/>
          </p:nvPr>
        </p:nvSpPr>
        <p:spPr/>
        <p:txBody>
          <a:bodyPr/>
          <a:lstStyle/>
          <a:p>
            <a:pPr>
              <a:defRPr/>
            </a:pPr>
            <a:fld id="{EB188445-95C8-4C9E-B35E-5422BDA2F894}" type="slidenum">
              <a:rPr lang="zh-CN" altLang="en-US" smtClean="0"/>
              <a:pPr>
                <a:defRPr/>
              </a:pPr>
              <a:t>39</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2F56B49-8406-4CBD-BB0C-D3D0CDC2387E}"/>
              </a:ext>
            </a:extLst>
          </p:cNvPr>
          <p:cNvSpPr/>
          <p:nvPr/>
        </p:nvSpPr>
        <p:spPr>
          <a:xfrm>
            <a:off x="30163" y="831850"/>
            <a:ext cx="8785225" cy="5924550"/>
          </a:xfrm>
          <a:prstGeom prst="rect">
            <a:avLst/>
          </a:prstGeom>
        </p:spPr>
        <p:txBody>
          <a:bodyPr>
            <a:spAutoFit/>
          </a:bodyPr>
          <a:lstStyle/>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(6)</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外存储器</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位于主机外部，用来存放大量的需要联机保存但</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暂不使用的程序和数据的部件。</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(7)</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信息的数字化表示</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信息的数字化表示包含了两层含义。用数字代码表示各种信息，用数字信号</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电平、脉冲</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表示数字代码。</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(8)</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存储程序工作方式</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事先编制程序，事先存储程序，自动、连续地执行程序。</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(9)</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数据通路宽度</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是指数据总线一次能并行传送的数据位数。</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标题 1">
            <a:extLst>
              <a:ext uri="{FF2B5EF4-FFF2-40B4-BE49-F238E27FC236}">
                <a16:creationId xmlns:a16="http://schemas.microsoft.com/office/drawing/2014/main" id="{70F5BAF2-B6B5-4FC5-865B-9805C442FA5E}"/>
              </a:ext>
            </a:extLst>
          </p:cNvPr>
          <p:cNvSpPr>
            <a:spLocks noGrp="1"/>
          </p:cNvSpPr>
          <p:nvPr>
            <p:ph type="title"/>
          </p:nvPr>
        </p:nvSpPr>
        <p:spPr>
          <a:xfrm>
            <a:off x="22225" y="95250"/>
            <a:ext cx="8229600" cy="576263"/>
          </a:xfrm>
        </p:spPr>
        <p:txBody>
          <a:bodyPr/>
          <a:lstStyle/>
          <a:p>
            <a:pPr algn="l">
              <a:spcAft>
                <a:spcPts val="0"/>
              </a:spcAft>
              <a:defRPr/>
            </a:pPr>
            <a:r>
              <a:rPr lang="en-US" altLang="zh-CN" sz="3600" b="1" dirty="0">
                <a:solidFill>
                  <a:srgbClr val="FFFF00"/>
                </a:solidFill>
                <a:latin typeface="黑体" panose="02010609060101010101" pitchFamily="49" charset="-122"/>
                <a:ea typeface="黑体" panose="02010609060101010101" pitchFamily="49" charset="-122"/>
              </a:rPr>
              <a:t>1.</a:t>
            </a:r>
            <a:r>
              <a:rPr lang="zh-CN" altLang="en-US" sz="3600" b="1" dirty="0">
                <a:solidFill>
                  <a:srgbClr val="FFFF00"/>
                </a:solidFill>
                <a:latin typeface="黑体" panose="02010609060101010101" pitchFamily="49" charset="-122"/>
                <a:ea typeface="黑体" panose="02010609060101010101" pitchFamily="49" charset="-122"/>
              </a:rPr>
              <a:t>简要解释以下名词术语</a:t>
            </a:r>
            <a:endParaRPr lang="zh-CN" altLang="en-US" dirty="0">
              <a:solidFill>
                <a:srgbClr val="FFFF00"/>
              </a:solidFill>
            </a:endParaRPr>
          </a:p>
        </p:txBody>
      </p:sp>
      <p:sp>
        <p:nvSpPr>
          <p:cNvPr id="3" name="灯片编号占位符 2">
            <a:extLst>
              <a:ext uri="{FF2B5EF4-FFF2-40B4-BE49-F238E27FC236}">
                <a16:creationId xmlns:a16="http://schemas.microsoft.com/office/drawing/2014/main" id="{AC6FD606-2534-4831-B692-085D867ACE08}"/>
              </a:ext>
            </a:extLst>
          </p:cNvPr>
          <p:cNvSpPr>
            <a:spLocks noGrp="1"/>
          </p:cNvSpPr>
          <p:nvPr>
            <p:ph type="sldNum" sz="quarter" idx="10"/>
          </p:nvPr>
        </p:nvSpPr>
        <p:spPr/>
        <p:txBody>
          <a:bodyPr/>
          <a:lstStyle/>
          <a:p>
            <a:pPr>
              <a:defRPr/>
            </a:pPr>
            <a:fld id="{EB188445-95C8-4C9E-B35E-5422BDA2F894}" type="slidenum">
              <a:rPr lang="zh-CN" altLang="en-US" smtClean="0"/>
              <a:pPr>
                <a:defRPr/>
              </a:pPr>
              <a:t>4</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0F80EBA-1DE1-41CA-8FD0-989D32278B22}"/>
              </a:ext>
            </a:extLst>
          </p:cNvPr>
          <p:cNvSpPr/>
          <p:nvPr/>
        </p:nvSpPr>
        <p:spPr>
          <a:xfrm>
            <a:off x="107950" y="115888"/>
            <a:ext cx="89281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）假设每条浮点指令平均执行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次浮点运算，请计算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B19281A-938D-4D47-A72F-7E3C35E9CFAB}"/>
                  </a:ext>
                </a:extLst>
              </p:cNvPr>
              <p:cNvSpPr txBox="1"/>
              <p:nvPr/>
            </p:nvSpPr>
            <p:spPr>
              <a:xfrm>
                <a:off x="107950" y="1871663"/>
                <a:ext cx="8928100" cy="4741298"/>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由题目所定义的每秒百万次浮点运算数量</a:t>
                </a:r>
                <a:r>
                  <a:rPr lang="en-US" altLang="zh-CN" sz="3200" dirty="0">
                    <a:latin typeface="黑体" panose="02010609060101010101" pitchFamily="49" charset="-122"/>
                    <a:ea typeface="黑体" panose="02010609060101010101" pitchFamily="49" charset="-122"/>
                  </a:rPr>
                  <a:t>MFLOPS</a:t>
                </a:r>
                <a:r>
                  <a:rPr lang="zh-CN" altLang="en-US" sz="3200" dirty="0">
                    <a:latin typeface="黑体" panose="02010609060101010101" pitchFamily="49" charset="-122"/>
                    <a:ea typeface="黑体" panose="02010609060101010101" pitchFamily="49" charset="-122"/>
                  </a:rPr>
                  <a:t>可知，每秒一次浮点运算数量</a:t>
                </a:r>
                <a:r>
                  <a:rPr lang="en-US" altLang="zh-CN" sz="3200" dirty="0">
                    <a:latin typeface="黑体" panose="02010609060101010101" pitchFamily="49" charset="-122"/>
                    <a:ea typeface="黑体" panose="02010609060101010101" pitchFamily="49" charset="-122"/>
                  </a:rPr>
                  <a:t>FLOPS=(</a:t>
                </a:r>
                <a:r>
                  <a:rPr lang="zh-CN" altLang="en-US" sz="3200" dirty="0">
                    <a:latin typeface="黑体" panose="02010609060101010101" pitchFamily="49" charset="-122"/>
                    <a:ea typeface="黑体" panose="02010609060101010101" pitchFamily="49" charset="-122"/>
                  </a:rPr>
                  <a:t>浮点运算的次数</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总执行时间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。则有：</a:t>
                </a:r>
                <a:endParaRPr lang="en-US" altLang="zh-CN" sz="3200" dirty="0">
                  <a:latin typeface="黑体" panose="02010609060101010101" pitchFamily="49" charset="-122"/>
                  <a:ea typeface="黑体" panose="02010609060101010101" pitchFamily="49" charset="-122"/>
                </a:endParaRPr>
              </a:p>
              <a:p>
                <a:pPr marL="457200" indent="-457200">
                  <a:lnSpc>
                    <a:spcPct val="120000"/>
                  </a:lnSpc>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浮点数运算的次数</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程序指令总数</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ea typeface="Cambria Math" panose="02040503050406030204" pitchFamily="18" charset="0"/>
                      </a:rPr>
                      <m:t>浮点</m:t>
                    </m:r>
                  </m:oMath>
                </a14:m>
                <a:r>
                  <a:rPr lang="zh-CN" altLang="en-US" sz="3200" dirty="0">
                    <a:latin typeface="黑体" panose="02010609060101010101" pitchFamily="49" charset="-122"/>
                    <a:ea typeface="黑体" panose="02010609060101010101" pitchFamily="49" charset="-122"/>
                  </a:rPr>
                  <a:t>操作的指令比例</a:t>
                </a:r>
                <a:endParaRPr lang="en-US" altLang="zh-CN" sz="3200" dirty="0">
                  <a:latin typeface="黑体" panose="02010609060101010101" pitchFamily="49" charset="-122"/>
                  <a:ea typeface="黑体" panose="02010609060101010101" pitchFamily="49" charset="-122"/>
                </a:endParaRPr>
              </a:p>
              <a:p>
                <a:pPr marL="457200" indent="-457200">
                  <a:lnSpc>
                    <a:spcPct val="120000"/>
                  </a:lnSpc>
                  <a:buFont typeface="Arial" panose="020B0604020202020204" pitchFamily="34" charset="0"/>
                  <a:buChar char="•"/>
                </a:pPr>
                <a:r>
                  <a:rPr lang="zh-CN" altLang="en-US" sz="3200" dirty="0">
                    <a:latin typeface="黑体" panose="02010609060101010101" pitchFamily="49" charset="-122"/>
                    <a:ea typeface="黑体" panose="02010609060101010101" pitchFamily="49" charset="-122"/>
                  </a:rPr>
                  <a:t>总执行时间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程序执行的总时钟周期数</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时钟频率</a:t>
                </a:r>
                <a:endParaRPr lang="en-US" altLang="zh-CN" sz="3200" dirty="0">
                  <a:latin typeface="黑体" panose="02010609060101010101" pitchFamily="49" charset="-122"/>
                  <a:ea typeface="黑体" panose="02010609060101010101" pitchFamily="49" charset="-122"/>
                </a:endParaRPr>
              </a:p>
              <a:p>
                <a:pPr>
                  <a:lnSpc>
                    <a:spcPct val="120000"/>
                  </a:lnSpc>
                </a:pPr>
                <a:r>
                  <a:rPr lang="zh-CN" altLang="en-US" sz="3200" dirty="0">
                    <a:latin typeface="黑体" panose="02010609060101010101" pitchFamily="49" charset="-122"/>
                    <a:ea typeface="黑体" panose="02010609060101010101" pitchFamily="49" charset="-122"/>
                  </a:rPr>
                  <a:t>由上，</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执行程序</a:t>
                </a:r>
                <a:r>
                  <a:rPr lang="en-US" altLang="zh-CN" sz="3200" dirty="0">
                    <a:latin typeface="黑体" panose="02010609060101010101" pitchFamily="49" charset="-122"/>
                    <a:ea typeface="黑体" panose="02010609060101010101" pitchFamily="49" charset="-122"/>
                  </a:rPr>
                  <a:t>P1</a:t>
                </a:r>
                <a:r>
                  <a:rPr lang="zh-CN" altLang="en-US" sz="3200" dirty="0">
                    <a:latin typeface="黑体" panose="02010609060101010101" pitchFamily="49" charset="-122"/>
                    <a:ea typeface="黑体" panose="02010609060101010101" pitchFamily="49" charset="-122"/>
                  </a:rPr>
                  <a:t>和</a:t>
                </a:r>
                <a:r>
                  <a:rPr lang="en-US" altLang="zh-CN" sz="3200" dirty="0">
                    <a:latin typeface="黑体" panose="02010609060101010101" pitchFamily="49" charset="-122"/>
                    <a:ea typeface="黑体" panose="02010609060101010101" pitchFamily="49" charset="-122"/>
                  </a:rPr>
                  <a:t>P2</a:t>
                </a:r>
                <a:r>
                  <a:rPr lang="zh-CN" altLang="en-US" sz="3200" dirty="0">
                    <a:latin typeface="黑体" panose="02010609060101010101" pitchFamily="49" charset="-122"/>
                    <a:ea typeface="黑体" panose="02010609060101010101" pitchFamily="49" charset="-122"/>
                  </a:rPr>
                  <a:t>时的</a:t>
                </a:r>
                <a:r>
                  <a:rPr lang="en-US" altLang="zh-CN" sz="3200" dirty="0">
                    <a:latin typeface="黑体" panose="02010609060101010101" pitchFamily="49" charset="-122"/>
                    <a:ea typeface="黑体" panose="02010609060101010101" pitchFamily="49" charset="-122"/>
                  </a:rPr>
                  <a:t>MFLOPS</a:t>
                </a:r>
                <a:r>
                  <a:rPr lang="zh-CN" altLang="en-US" sz="3200" dirty="0">
                    <a:latin typeface="黑体" panose="02010609060101010101" pitchFamily="49" charset="-122"/>
                    <a:ea typeface="黑体" panose="02010609060101010101" pitchFamily="49" charset="-122"/>
                  </a:rPr>
                  <a:t>为：</a:t>
                </a:r>
              </a:p>
            </p:txBody>
          </p:sp>
        </mc:Choice>
        <mc:Fallback xmlns="">
          <p:sp>
            <p:nvSpPr>
              <p:cNvPr id="3" name="文本框 2">
                <a:extLst>
                  <a:ext uri="{FF2B5EF4-FFF2-40B4-BE49-F238E27FC236}">
                    <a16:creationId xmlns:a16="http://schemas.microsoft.com/office/drawing/2014/main" id="{5B19281A-938D-4D47-A72F-7E3C35E9CFAB}"/>
                  </a:ext>
                </a:extLst>
              </p:cNvPr>
              <p:cNvSpPr txBox="1">
                <a:spLocks noRot="1" noChangeAspect="1" noMove="1" noResize="1" noEditPoints="1" noAdjustHandles="1" noChangeArrowheads="1" noChangeShapeType="1" noTextEdit="1"/>
              </p:cNvSpPr>
              <p:nvPr/>
            </p:nvSpPr>
            <p:spPr>
              <a:xfrm>
                <a:off x="107950" y="1871663"/>
                <a:ext cx="8928100" cy="4741298"/>
              </a:xfrm>
              <a:prstGeom prst="rect">
                <a:avLst/>
              </a:prstGeom>
              <a:blipFill>
                <a:blip r:embed="rId2"/>
                <a:stretch>
                  <a:fillRect l="-1776" t="-1285" r="-1639" b="-3213"/>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DF3539C8-A042-47BF-9D85-0BF88F2CB782}"/>
              </a:ext>
            </a:extLst>
          </p:cNvPr>
          <p:cNvSpPr>
            <a:spLocks noGrp="1"/>
          </p:cNvSpPr>
          <p:nvPr>
            <p:ph type="sldNum" sz="quarter" idx="10"/>
          </p:nvPr>
        </p:nvSpPr>
        <p:spPr/>
        <p:txBody>
          <a:bodyPr/>
          <a:lstStyle/>
          <a:p>
            <a:pPr>
              <a:defRPr/>
            </a:pPr>
            <a:fld id="{EB188445-95C8-4C9E-B35E-5422BDA2F894}" type="slidenum">
              <a:rPr lang="zh-CN" altLang="en-US" smtClean="0"/>
              <a:pPr>
                <a:defRPr/>
              </a:pPr>
              <a:t>40</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3F06ECC-682E-4AAF-A6EC-5B5DF0558D6A}"/>
              </a:ext>
            </a:extLst>
          </p:cNvPr>
          <p:cNvSpPr/>
          <p:nvPr/>
        </p:nvSpPr>
        <p:spPr>
          <a:xfrm>
            <a:off x="107950" y="115888"/>
            <a:ext cx="89281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）假设每条浮点指令平均执行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次浮点运算，请计算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p:graphicFrame>
        <p:nvGraphicFramePr>
          <p:cNvPr id="3" name="对象 2">
            <a:extLst>
              <a:ext uri="{FF2B5EF4-FFF2-40B4-BE49-F238E27FC236}">
                <a16:creationId xmlns:a16="http://schemas.microsoft.com/office/drawing/2014/main" id="{2EE8E835-69AF-4DAC-BEBD-D1E36EDAB4EA}"/>
              </a:ext>
            </a:extLst>
          </p:cNvPr>
          <p:cNvGraphicFramePr>
            <a:graphicFrameLocks noChangeAspect="1"/>
          </p:cNvGraphicFramePr>
          <p:nvPr/>
        </p:nvGraphicFramePr>
        <p:xfrm>
          <a:off x="4514850" y="2244725"/>
          <a:ext cx="114300" cy="177800"/>
        </p:xfrm>
        <a:graphic>
          <a:graphicData uri="http://schemas.openxmlformats.org/presentationml/2006/ole">
            <mc:AlternateContent xmlns:mc="http://schemas.openxmlformats.org/markup-compatibility/2006">
              <mc:Choice xmlns:v="urn:schemas-microsoft-com:vml" Requires="v">
                <p:oleObj spid="_x0000_s117775" name="Equation" r:id="rId3" imgW="114120" imgH="177480" progId="Equation.DSMT4">
                  <p:embed/>
                </p:oleObj>
              </mc:Choice>
              <mc:Fallback>
                <p:oleObj name="Equation" r:id="rId3" imgW="114120" imgH="177480" progId="Equation.DSMT4">
                  <p:embed/>
                  <p:pic>
                    <p:nvPicPr>
                      <p:cNvPr id="3" name="对象 2">
                        <a:extLst>
                          <a:ext uri="{FF2B5EF4-FFF2-40B4-BE49-F238E27FC236}">
                            <a16:creationId xmlns:a16="http://schemas.microsoft.com/office/drawing/2014/main" id="{2EE8E835-69AF-4DAC-BEBD-D1E36EDAB4EA}"/>
                          </a:ext>
                        </a:extLst>
                      </p:cNvPr>
                      <p:cNvPicPr/>
                      <p:nvPr/>
                    </p:nvPicPr>
                    <p:blipFill>
                      <a:blip r:embed="rId4"/>
                      <a:stretch>
                        <a:fillRect/>
                      </a:stretch>
                    </p:blipFill>
                    <p:spPr>
                      <a:xfrm>
                        <a:off x="4514850" y="2244725"/>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DA4B585-BBBF-4042-808D-A3724D447534}"/>
                  </a:ext>
                </a:extLst>
              </p:cNvPr>
              <p:cNvSpPr txBox="1"/>
              <p:nvPr/>
            </p:nvSpPr>
            <p:spPr>
              <a:xfrm>
                <a:off x="138499" y="1988840"/>
                <a:ext cx="8928100" cy="5016758"/>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FLOPS=(</a:t>
                </a:r>
                <a:r>
                  <a:rPr lang="zh-CN" altLang="en-US" sz="3200" dirty="0">
                    <a:latin typeface="黑体" panose="02010609060101010101" pitchFamily="49" charset="-122"/>
                    <a:ea typeface="黑体" panose="02010609060101010101" pitchFamily="49" charset="-122"/>
                  </a:rPr>
                  <a:t>浮点运算的次数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总执行时间</a:t>
                </a:r>
                <a:r>
                  <a:rPr lang="en-US" altLang="zh-CN" sz="3200" dirty="0">
                    <a:latin typeface="黑体" panose="02010609060101010101" pitchFamily="49" charset="-122"/>
                    <a:ea typeface="黑体" panose="02010609060101010101" pitchFamily="49" charset="-122"/>
                  </a:rPr>
                  <a:t>)</a:t>
                </a: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程序指令总数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ea typeface="Cambria Math" panose="02040503050406030204" pitchFamily="18" charset="0"/>
                      </a:rPr>
                      <m:t>浮点</m:t>
                    </m:r>
                  </m:oMath>
                </a14:m>
                <a:r>
                  <a:rPr lang="zh-CN" altLang="en-US" sz="3200" dirty="0">
                    <a:latin typeface="黑体" panose="02010609060101010101" pitchFamily="49" charset="-122"/>
                    <a:ea typeface="黑体" panose="02010609060101010101" pitchFamily="49" charset="-122"/>
                  </a:rPr>
                  <a:t>操作的指令比例</a:t>
                </a:r>
                <a:r>
                  <a:rPr lang="en-US" altLang="zh-CN" sz="3200" dirty="0">
                    <a:latin typeface="黑体" panose="02010609060101010101" pitchFamily="49" charset="-122"/>
                    <a:ea typeface="黑体" panose="02010609060101010101" pitchFamily="49" charset="-122"/>
                  </a:rPr>
                  <a:t>)</a:t>
                </a:r>
                <a:r>
                  <a:rPr lang="en-US" altLang="zh-CN" sz="3200" dirty="0">
                    <a:ea typeface="Cambria Math" panose="02040503050406030204" pitchFamily="18" charset="0"/>
                  </a:rPr>
                  <a:t> </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程序执行的总时钟周期数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时钟频率</a:t>
                </a:r>
                <a:r>
                  <a:rPr lang="en-US" altLang="zh-CN" sz="3200" dirty="0">
                    <a:latin typeface="黑体" panose="02010609060101010101" pitchFamily="49" charset="-122"/>
                    <a:ea typeface="黑体" panose="02010609060101010101" pitchFamily="49" charset="-122"/>
                  </a:rPr>
                  <a:t>)</a:t>
                </a:r>
              </a:p>
              <a:p>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FLOPS</a:t>
                </a:r>
                <a:r>
                  <a:rPr lang="en-US" altLang="zh-CN" sz="3200" baseline="-25000" dirty="0">
                    <a:latin typeface="黑体" panose="02010609060101010101" pitchFamily="49" charset="-122"/>
                    <a:ea typeface="黑体" panose="02010609060101010101" pitchFamily="49" charset="-122"/>
                  </a:rPr>
                  <a:t>P1</a:t>
                </a:r>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0.4]</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0.5</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0.75+10</a:t>
                </a:r>
                <a:r>
                  <a:rPr lang="en-US" altLang="zh-CN" sz="3200" baseline="30000" dirty="0">
                    <a:latin typeface="+mn-lt"/>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1.0+10</a:t>
                </a:r>
                <a:r>
                  <a:rPr lang="en-US" altLang="zh-CN" sz="3200" baseline="30000" dirty="0">
                    <a:latin typeface="+mn-lt"/>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1.5)</a:t>
                </a:r>
                <a:r>
                  <a:rPr lang="en-US" altLang="zh-CN" sz="3200" dirty="0">
                    <a:ea typeface="Cambria Math" panose="02040503050406030204" pitchFamily="18" charset="0"/>
                  </a:rPr>
                  <a:t> </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3GHz]</a:t>
                </a:r>
              </a:p>
              <a:p>
                <a:r>
                  <a:rPr lang="en-US" altLang="zh-CN" sz="3200" dirty="0">
                    <a:latin typeface="+mn-lt"/>
                    <a:ea typeface="黑体" panose="02010609060101010101" pitchFamily="49" charset="-122"/>
                  </a:rPr>
                  <a:t>             =1.297</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9</a:t>
                </a:r>
                <a:r>
                  <a:rPr lang="en-US" altLang="zh-CN" sz="3200" dirty="0">
                    <a:ea typeface="黑体" panose="02010609060101010101" pitchFamily="49" charset="-122"/>
                  </a:rPr>
                  <a:t>FLOPS</a:t>
                </a:r>
              </a:p>
              <a:p>
                <a:r>
                  <a:rPr lang="en-US" altLang="zh-CN" sz="3200" dirty="0">
                    <a:latin typeface="+mn-lt"/>
                    <a:ea typeface="黑体" panose="02010609060101010101" pitchFamily="49" charset="-122"/>
                  </a:rPr>
                  <a:t>             =1297MFLOPS</a:t>
                </a:r>
              </a:p>
              <a:p>
                <a:endParaRPr lang="en-US" altLang="zh-CN" sz="3200" dirty="0">
                  <a:latin typeface="+mn-lt"/>
                  <a:ea typeface="黑体" panose="02010609060101010101" pitchFamily="49" charset="-122"/>
                </a:endParaRPr>
              </a:p>
              <a:p>
                <a:endParaRPr lang="zh-CN" altLang="en-US" sz="3200" dirty="0">
                  <a:latin typeface="+mn-lt"/>
                  <a:ea typeface="黑体" panose="02010609060101010101" pitchFamily="49" charset="-122"/>
                </a:endParaRPr>
              </a:p>
            </p:txBody>
          </p:sp>
        </mc:Choice>
        <mc:Fallback xmlns="">
          <p:sp>
            <p:nvSpPr>
              <p:cNvPr id="4" name="文本框 3">
                <a:extLst>
                  <a:ext uri="{FF2B5EF4-FFF2-40B4-BE49-F238E27FC236}">
                    <a16:creationId xmlns:a16="http://schemas.microsoft.com/office/drawing/2014/main" id="{3DA4B585-BBBF-4042-808D-A3724D447534}"/>
                  </a:ext>
                </a:extLst>
              </p:cNvPr>
              <p:cNvSpPr txBox="1">
                <a:spLocks noRot="1" noChangeAspect="1" noMove="1" noResize="1" noEditPoints="1" noAdjustHandles="1" noChangeArrowheads="1" noChangeShapeType="1" noTextEdit="1"/>
              </p:cNvSpPr>
              <p:nvPr/>
            </p:nvSpPr>
            <p:spPr>
              <a:xfrm>
                <a:off x="138499" y="1988840"/>
                <a:ext cx="8928100" cy="5016758"/>
              </a:xfrm>
              <a:prstGeom prst="rect">
                <a:avLst/>
              </a:prstGeom>
              <a:blipFill>
                <a:blip r:embed="rId5"/>
                <a:stretch>
                  <a:fillRect l="-1776" t="-1944" r="-82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1D6744AE-FB74-4C05-BF5B-34562E2734DF}"/>
              </a:ext>
            </a:extLst>
          </p:cNvPr>
          <p:cNvSpPr>
            <a:spLocks noGrp="1"/>
          </p:cNvSpPr>
          <p:nvPr>
            <p:ph type="sldNum" sz="quarter" idx="10"/>
          </p:nvPr>
        </p:nvSpPr>
        <p:spPr/>
        <p:txBody>
          <a:bodyPr/>
          <a:lstStyle/>
          <a:p>
            <a:pPr>
              <a:defRPr/>
            </a:pPr>
            <a:fld id="{EB188445-95C8-4C9E-B35E-5422BDA2F894}" type="slidenum">
              <a:rPr lang="zh-CN" altLang="en-US" smtClean="0"/>
              <a:pPr>
                <a:defRPr/>
              </a:pPr>
              <a:t>41</a:t>
            </a:fld>
            <a:r>
              <a:rPr lang="en-US" altLang="zh-CN"/>
              <a:t>/</a:t>
            </a:r>
            <a:r>
              <a:rPr lang="en-US" altLang="zh-CN" b="1">
                <a:solidFill>
                  <a:schemeClr val="tx2"/>
                </a:solidFill>
              </a:rPr>
              <a:t>45</a:t>
            </a:r>
            <a:endParaRPr lang="en-US" altLang="zh-CN" b="1" dirty="0">
              <a:solidFill>
                <a:schemeClr val="tx2"/>
              </a:solidFill>
            </a:endParaRPr>
          </a:p>
        </p:txBody>
      </p:sp>
    </p:spTree>
    <p:extLst>
      <p:ext uri="{BB962C8B-B14F-4D97-AF65-F5344CB8AC3E}">
        <p14:creationId xmlns:p14="http://schemas.microsoft.com/office/powerpoint/2010/main" val="720596199"/>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3F06ECC-682E-4AAF-A6EC-5B5DF0558D6A}"/>
              </a:ext>
            </a:extLst>
          </p:cNvPr>
          <p:cNvSpPr/>
          <p:nvPr/>
        </p:nvSpPr>
        <p:spPr>
          <a:xfrm>
            <a:off x="107950" y="115888"/>
            <a:ext cx="8928100" cy="1755775"/>
          </a:xfrm>
          <a:prstGeom prst="rect">
            <a:avLst/>
          </a:prstGeom>
        </p:spPr>
        <p:txBody>
          <a:bodyPr>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）假设每条浮点指令平均执行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次浮点运算，请计算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MFLOPS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p:graphicFrame>
        <p:nvGraphicFramePr>
          <p:cNvPr id="3" name="对象 2">
            <a:extLst>
              <a:ext uri="{FF2B5EF4-FFF2-40B4-BE49-F238E27FC236}">
                <a16:creationId xmlns:a16="http://schemas.microsoft.com/office/drawing/2014/main" id="{2EE8E835-69AF-4DAC-BEBD-D1E36EDAB4EA}"/>
              </a:ext>
            </a:extLst>
          </p:cNvPr>
          <p:cNvGraphicFramePr>
            <a:graphicFrameLocks noChangeAspect="1"/>
          </p:cNvGraphicFramePr>
          <p:nvPr>
            <p:extLst>
              <p:ext uri="{D42A27DB-BD31-4B8C-83A1-F6EECF244321}">
                <p14:modId xmlns:p14="http://schemas.microsoft.com/office/powerpoint/2010/main" val="1402306824"/>
              </p:ext>
            </p:extLst>
          </p:nvPr>
        </p:nvGraphicFramePr>
        <p:xfrm>
          <a:off x="4514850" y="2244725"/>
          <a:ext cx="114300" cy="177800"/>
        </p:xfrm>
        <a:graphic>
          <a:graphicData uri="http://schemas.openxmlformats.org/presentationml/2006/ole">
            <mc:AlternateContent xmlns:mc="http://schemas.openxmlformats.org/markup-compatibility/2006">
              <mc:Choice xmlns:v="urn:schemas-microsoft-com:vml" Requires="v">
                <p:oleObj spid="_x0000_s116778"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4514850" y="2244725"/>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DA4B585-BBBF-4042-808D-A3724D447534}"/>
                  </a:ext>
                </a:extLst>
              </p:cNvPr>
              <p:cNvSpPr txBox="1"/>
              <p:nvPr/>
            </p:nvSpPr>
            <p:spPr>
              <a:xfrm>
                <a:off x="107950" y="1986727"/>
                <a:ext cx="8928100" cy="5016758"/>
              </a:xfrm>
              <a:prstGeom prst="rect">
                <a:avLst/>
              </a:prstGeom>
              <a:noFill/>
            </p:spPr>
            <p:txBody>
              <a:bodyPr wrap="square" rtlCol="0">
                <a:spAutoFit/>
              </a:bodyPr>
              <a:lstStyle/>
              <a:p>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FLOPS=(</a:t>
                </a:r>
                <a:r>
                  <a:rPr lang="zh-CN" altLang="en-US" sz="3200" dirty="0">
                    <a:latin typeface="黑体" panose="02010609060101010101" pitchFamily="49" charset="-122"/>
                    <a:ea typeface="黑体" panose="02010609060101010101" pitchFamily="49" charset="-122"/>
                  </a:rPr>
                  <a:t>浮点运算的次数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总执行时间</a:t>
                </a:r>
                <a:r>
                  <a:rPr lang="en-US" altLang="zh-CN" sz="3200" dirty="0">
                    <a:latin typeface="黑体" panose="02010609060101010101" pitchFamily="49" charset="-122"/>
                    <a:ea typeface="黑体" panose="02010609060101010101" pitchFamily="49" charset="-122"/>
                  </a:rPr>
                  <a:t>)</a:t>
                </a: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程序指令总数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ea typeface="Cambria Math" panose="02040503050406030204" pitchFamily="18" charset="0"/>
                      </a:rPr>
                      <m:t>浮点</m:t>
                    </m:r>
                  </m:oMath>
                </a14:m>
                <a:r>
                  <a:rPr lang="zh-CN" altLang="en-US" sz="3200" dirty="0">
                    <a:latin typeface="黑体" panose="02010609060101010101" pitchFamily="49" charset="-122"/>
                    <a:ea typeface="黑体" panose="02010609060101010101" pitchFamily="49" charset="-122"/>
                  </a:rPr>
                  <a:t>操作的指令比例</a:t>
                </a:r>
                <a:r>
                  <a:rPr lang="en-US" altLang="zh-CN" sz="3200" dirty="0">
                    <a:latin typeface="黑体" panose="02010609060101010101" pitchFamily="49" charset="-122"/>
                    <a:ea typeface="黑体" panose="02010609060101010101" pitchFamily="49" charset="-122"/>
                  </a:rPr>
                  <a:t>)</a:t>
                </a:r>
                <a:r>
                  <a:rPr lang="en-US" altLang="zh-CN" sz="3200" dirty="0">
                    <a:ea typeface="Cambria Math" panose="02040503050406030204" pitchFamily="18" charset="0"/>
                  </a:rPr>
                  <a:t> </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程序执行的总时钟周期数</a:t>
                </a:r>
                <a14:m>
                  <m:oMath xmlns:m="http://schemas.openxmlformats.org/officeDocument/2006/math">
                    <m:r>
                      <a:rPr lang="en-US" altLang="zh-CN" sz="3200" i="1">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时钟频率</a:t>
                </a:r>
                <a:r>
                  <a:rPr lang="en-US" altLang="zh-CN" sz="3200" dirty="0">
                    <a:latin typeface="黑体" panose="02010609060101010101" pitchFamily="49" charset="-122"/>
                    <a:ea typeface="黑体" panose="02010609060101010101" pitchFamily="49" charset="-122"/>
                  </a:rPr>
                  <a:t>)</a:t>
                </a:r>
              </a:p>
              <a:p>
                <a:endParaRPr lang="en-US" altLang="zh-CN" sz="3200" dirty="0">
                  <a:latin typeface="+mn-lt"/>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FLOPS</a:t>
                </a:r>
                <a:r>
                  <a:rPr lang="en-US" altLang="zh-CN" sz="3200" baseline="-25000" dirty="0">
                    <a:latin typeface="黑体" panose="02010609060101010101" pitchFamily="49" charset="-122"/>
                    <a:ea typeface="黑体" panose="02010609060101010101" pitchFamily="49" charset="-122"/>
                  </a:rPr>
                  <a:t>P2</a:t>
                </a:r>
                <a:r>
                  <a:rPr lang="en-US" altLang="zh-CN" sz="3200" dirty="0">
                    <a:ea typeface="黑体" panose="02010609060101010101" pitchFamily="49" charset="-122"/>
                  </a:rPr>
                  <a:t>=[3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0.4]</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1.25+3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0.7+3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0.2</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1.25)</a:t>
                </a:r>
                <a:r>
                  <a:rPr lang="en-US" altLang="zh-CN" sz="3200" dirty="0">
                    <a:ea typeface="Cambria Math" panose="02040503050406030204" pitchFamily="18" charset="0"/>
                  </a:rPr>
                  <a:t> </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3GHz]</a:t>
                </a:r>
              </a:p>
              <a:p>
                <a:r>
                  <a:rPr lang="en-US" altLang="zh-CN" sz="3200" dirty="0">
                    <a:ea typeface="黑体" panose="02010609060101010101" pitchFamily="49" charset="-122"/>
                  </a:rPr>
                  <a:t>             =1.165</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9</a:t>
                </a:r>
                <a:r>
                  <a:rPr lang="en-US" altLang="zh-CN" sz="3200" dirty="0">
                    <a:ea typeface="黑体" panose="02010609060101010101" pitchFamily="49" charset="-122"/>
                  </a:rPr>
                  <a:t>FLOPS</a:t>
                </a:r>
              </a:p>
              <a:p>
                <a:r>
                  <a:rPr lang="en-US" altLang="zh-CN" sz="3200" dirty="0">
                    <a:ea typeface="黑体" panose="02010609060101010101" pitchFamily="49" charset="-122"/>
                  </a:rPr>
                  <a:t>             =1165MFLOPS</a:t>
                </a:r>
              </a:p>
              <a:p>
                <a:endParaRPr lang="zh-CN" altLang="en-US" sz="3200" dirty="0">
                  <a:latin typeface="+mn-lt"/>
                  <a:ea typeface="黑体" panose="02010609060101010101" pitchFamily="49" charset="-122"/>
                </a:endParaRPr>
              </a:p>
            </p:txBody>
          </p:sp>
        </mc:Choice>
        <mc:Fallback xmlns="">
          <p:sp>
            <p:nvSpPr>
              <p:cNvPr id="4" name="文本框 3">
                <a:extLst>
                  <a:ext uri="{FF2B5EF4-FFF2-40B4-BE49-F238E27FC236}">
                    <a16:creationId xmlns:a16="http://schemas.microsoft.com/office/drawing/2014/main" id="{3DA4B585-BBBF-4042-808D-A3724D447534}"/>
                  </a:ext>
                </a:extLst>
              </p:cNvPr>
              <p:cNvSpPr txBox="1">
                <a:spLocks noRot="1" noChangeAspect="1" noMove="1" noResize="1" noEditPoints="1" noAdjustHandles="1" noChangeArrowheads="1" noChangeShapeType="1" noTextEdit="1"/>
              </p:cNvSpPr>
              <p:nvPr/>
            </p:nvSpPr>
            <p:spPr>
              <a:xfrm>
                <a:off x="107950" y="1986727"/>
                <a:ext cx="8928100" cy="5016758"/>
              </a:xfrm>
              <a:prstGeom prst="rect">
                <a:avLst/>
              </a:prstGeom>
              <a:blipFill>
                <a:blip r:embed="rId5"/>
                <a:stretch>
                  <a:fillRect l="-1776"/>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47947E8E-51B2-4DA0-9B73-92F0E6344D94}"/>
              </a:ext>
            </a:extLst>
          </p:cNvPr>
          <p:cNvSpPr>
            <a:spLocks noGrp="1"/>
          </p:cNvSpPr>
          <p:nvPr>
            <p:ph type="sldNum" sz="quarter" idx="10"/>
          </p:nvPr>
        </p:nvSpPr>
        <p:spPr/>
        <p:txBody>
          <a:bodyPr/>
          <a:lstStyle/>
          <a:p>
            <a:pPr>
              <a:defRPr/>
            </a:pPr>
            <a:fld id="{EB188445-95C8-4C9E-B35E-5422BDA2F894}" type="slidenum">
              <a:rPr lang="zh-CN" altLang="en-US" smtClean="0"/>
              <a:pPr>
                <a:defRPr/>
              </a:pPr>
              <a:t>42</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29A494-8CD7-4862-B595-55B57998A9F2}"/>
              </a:ext>
            </a:extLst>
          </p:cNvPr>
          <p:cNvSpPr/>
          <p:nvPr/>
        </p:nvSpPr>
        <p:spPr>
          <a:xfrm>
            <a:off x="107504" y="116632"/>
            <a:ext cx="9144000" cy="646331"/>
          </a:xfrm>
          <a:prstGeom prst="rect">
            <a:avLst/>
          </a:prstGeom>
        </p:spPr>
        <p:txBody>
          <a:bodyPr wrap="squar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MIPS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F5A9B11-79C3-421B-B2D3-CC1EAF968314}"/>
                  </a:ext>
                </a:extLst>
              </p:cNvPr>
              <p:cNvSpPr txBox="1"/>
              <p:nvPr/>
            </p:nvSpPr>
            <p:spPr>
              <a:xfrm>
                <a:off x="107504" y="1124744"/>
                <a:ext cx="8928992" cy="5607689"/>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已知</a:t>
                </a:r>
                <a:r>
                  <a:rPr lang="en-US" altLang="zh-CN" sz="3200" dirty="0">
                    <a:latin typeface="黑体" panose="02010609060101010101" pitchFamily="49" charset="-122"/>
                    <a:ea typeface="黑体" panose="02010609060101010101" pitchFamily="49" charset="-122"/>
                  </a:rPr>
                  <a:t>MIPS</a:t>
                </a:r>
                <a:r>
                  <a:rPr lang="zh-CN" altLang="en-US" sz="3200" dirty="0">
                    <a:latin typeface="黑体" panose="02010609060101010101" pitchFamily="49" charset="-122"/>
                    <a:ea typeface="黑体" panose="02010609060101010101" pitchFamily="49" charset="-122"/>
                  </a:rPr>
                  <a:t>是指每秒钟处理了多少百万条指令，则每秒处理一条指令表示为</a:t>
                </a:r>
                <a:r>
                  <a:rPr lang="en-US" altLang="zh-CN" sz="3200" dirty="0">
                    <a:latin typeface="黑体" panose="02010609060101010101" pitchFamily="49" charset="-122"/>
                    <a:ea typeface="黑体" panose="02010609060101010101" pitchFamily="49" charset="-122"/>
                  </a:rPr>
                  <a:t>IPS</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IPS=</a:t>
                </a:r>
                <a:r>
                  <a:rPr lang="zh-CN" altLang="en-US" sz="3200" dirty="0">
                    <a:latin typeface="黑体" panose="02010609060101010101" pitchFamily="49" charset="-122"/>
                    <a:ea typeface="黑体" panose="02010609060101010101" pitchFamily="49" charset="-122"/>
                  </a:rPr>
                  <a:t>指令总数</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总执行时间。由上，</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执行程序</a:t>
                </a:r>
                <a:r>
                  <a:rPr lang="en-US" altLang="zh-CN" sz="3200" dirty="0">
                    <a:latin typeface="黑体" panose="02010609060101010101" pitchFamily="49" charset="-122"/>
                    <a:ea typeface="黑体" panose="02010609060101010101" pitchFamily="49" charset="-122"/>
                  </a:rPr>
                  <a:t>P1</a:t>
                </a:r>
                <a:r>
                  <a:rPr lang="zh-CN" altLang="en-US" sz="3200" dirty="0">
                    <a:latin typeface="黑体" panose="02010609060101010101" pitchFamily="49" charset="-122"/>
                    <a:ea typeface="黑体" panose="02010609060101010101" pitchFamily="49" charset="-122"/>
                  </a:rPr>
                  <a:t>和</a:t>
                </a:r>
                <a:r>
                  <a:rPr lang="en-US" altLang="zh-CN" sz="3200" dirty="0">
                    <a:latin typeface="黑体" panose="02010609060101010101" pitchFamily="49" charset="-122"/>
                    <a:ea typeface="黑体" panose="02010609060101010101" pitchFamily="49" charset="-122"/>
                  </a:rPr>
                  <a:t>P2</a:t>
                </a:r>
                <a:r>
                  <a:rPr lang="zh-CN" altLang="en-US" sz="3200" dirty="0">
                    <a:latin typeface="黑体" panose="02010609060101010101" pitchFamily="49" charset="-122"/>
                    <a:ea typeface="黑体" panose="02010609060101010101" pitchFamily="49" charset="-122"/>
                  </a:rPr>
                  <a:t>时的</a:t>
                </a:r>
                <a:r>
                  <a:rPr lang="en-US" altLang="zh-CN" sz="3200" dirty="0">
                    <a:latin typeface="黑体" panose="02010609060101010101" pitchFamily="49" charset="-122"/>
                    <a:ea typeface="黑体" panose="02010609060101010101" pitchFamily="49" charset="-122"/>
                  </a:rPr>
                  <a:t>IPS</a:t>
                </a:r>
                <a:r>
                  <a:rPr lang="zh-CN" altLang="en-US" sz="3200" dirty="0">
                    <a:latin typeface="黑体" panose="02010609060101010101" pitchFamily="49" charset="-122"/>
                    <a:ea typeface="黑体" panose="02010609060101010101" pitchFamily="49" charset="-122"/>
                  </a:rPr>
                  <a:t>为：</a:t>
                </a:r>
                <a:endParaRPr lang="en-US" altLang="zh-CN" sz="3200" dirty="0">
                  <a:latin typeface="黑体" panose="02010609060101010101" pitchFamily="49" charset="-122"/>
                  <a:ea typeface="黑体" panose="02010609060101010101" pitchFamily="49" charset="-122"/>
                </a:endParaRPr>
              </a:p>
              <a:p>
                <a:pPr>
                  <a:lnSpc>
                    <a:spcPct val="120000"/>
                  </a:lnSpc>
                </a:pPr>
                <a:r>
                  <a:rPr lang="en-US" altLang="zh-CN" sz="3200" dirty="0">
                    <a:latin typeface="黑体" panose="02010609060101010101" pitchFamily="49" charset="-122"/>
                    <a:ea typeface="黑体" panose="02010609060101010101" pitchFamily="49" charset="-122"/>
                  </a:rPr>
                  <a:t>IPS</a:t>
                </a:r>
                <a:r>
                  <a:rPr lang="en-US" altLang="zh-CN" sz="3200" baseline="-25000" dirty="0">
                    <a:latin typeface="黑体" panose="02010609060101010101" pitchFamily="49" charset="-122"/>
                    <a:ea typeface="黑体" panose="02010609060101010101" pitchFamily="49" charset="-122"/>
                  </a:rPr>
                  <a:t>P1</a:t>
                </a:r>
                <a:r>
                  <a:rPr lang="en-US" altLang="zh-CN" sz="3200" dirty="0">
                    <a:latin typeface="黑体" panose="02010609060101010101" pitchFamily="49" charset="-122"/>
                    <a:ea typeface="黑体" panose="02010609060101010101" pitchFamily="49" charset="-122"/>
                  </a:rPr>
                  <a:t>=</a:t>
                </a:r>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0.5</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0.75+10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1.0+10</a:t>
                </a:r>
                <a:r>
                  <a:rPr lang="en-US" altLang="zh-CN" sz="3200" baseline="30000" dirty="0">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0.1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1.5)</a:t>
                </a:r>
                <a:r>
                  <a:rPr lang="en-US" altLang="zh-CN" sz="3200" dirty="0">
                    <a:ea typeface="Cambria Math" panose="02040503050406030204" pitchFamily="18" charset="0"/>
                  </a:rPr>
                  <a:t> </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3GHz]</a:t>
                </a:r>
              </a:p>
              <a:p>
                <a:r>
                  <a:rPr lang="en-US" altLang="zh-CN" sz="3200" dirty="0">
                    <a:ea typeface="黑体" panose="02010609060101010101" pitchFamily="49" charset="-122"/>
                  </a:rPr>
                  <a:t>        =3.243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9 </a:t>
                </a:r>
                <a:r>
                  <a:rPr lang="en-US" altLang="zh-CN" sz="3200" dirty="0">
                    <a:ea typeface="黑体" panose="02010609060101010101" pitchFamily="49" charset="-122"/>
                  </a:rPr>
                  <a:t> IPS</a:t>
                </a:r>
              </a:p>
              <a:p>
                <a:r>
                  <a:rPr lang="en-US" altLang="zh-CN" sz="3200" dirty="0">
                    <a:ea typeface="黑体" panose="02010609060101010101" pitchFamily="49" charset="-122"/>
                  </a:rPr>
                  <a:t>        =3243MIPS</a:t>
                </a:r>
              </a:p>
              <a:p>
                <a:endParaRPr lang="en-US" altLang="zh-CN" sz="3200" dirty="0">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同理，可知</a:t>
                </a:r>
                <a:r>
                  <a:rPr lang="en-US" altLang="zh-CN" sz="3200" dirty="0">
                    <a:latin typeface="黑体" panose="02010609060101010101" pitchFamily="49" charset="-122"/>
                    <a:ea typeface="黑体" panose="02010609060101010101" pitchFamily="49" charset="-122"/>
                  </a:rPr>
                  <a:t>IPS</a:t>
                </a:r>
                <a:r>
                  <a:rPr lang="en-US" altLang="zh-CN" sz="3200" baseline="-25000" dirty="0">
                    <a:latin typeface="黑体" panose="02010609060101010101" pitchFamily="49" charset="-122"/>
                    <a:ea typeface="黑体" panose="02010609060101010101" pitchFamily="49" charset="-122"/>
                  </a:rPr>
                  <a:t>P2</a:t>
                </a:r>
                <a:endParaRPr lang="en-US" altLang="zh-CN" sz="3200" dirty="0">
                  <a:latin typeface="黑体" panose="02010609060101010101" pitchFamily="49" charset="-122"/>
                  <a:ea typeface="黑体" panose="02010609060101010101" pitchFamily="49" charset="-122"/>
                </a:endParaRPr>
              </a:p>
            </p:txBody>
          </p:sp>
        </mc:Choice>
        <mc:Fallback>
          <p:sp>
            <p:nvSpPr>
              <p:cNvPr id="3" name="文本框 2">
                <a:extLst>
                  <a:ext uri="{FF2B5EF4-FFF2-40B4-BE49-F238E27FC236}">
                    <a16:creationId xmlns:a16="http://schemas.microsoft.com/office/drawing/2014/main" id="{1F5A9B11-79C3-421B-B2D3-CC1EAF968314}"/>
                  </a:ext>
                </a:extLst>
              </p:cNvPr>
              <p:cNvSpPr txBox="1">
                <a:spLocks noRot="1" noChangeAspect="1" noMove="1" noResize="1" noEditPoints="1" noAdjustHandles="1" noChangeArrowheads="1" noChangeShapeType="1" noTextEdit="1"/>
              </p:cNvSpPr>
              <p:nvPr/>
            </p:nvSpPr>
            <p:spPr>
              <a:xfrm>
                <a:off x="107504" y="1124744"/>
                <a:ext cx="8928992" cy="5607689"/>
              </a:xfrm>
              <a:prstGeom prst="rect">
                <a:avLst/>
              </a:prstGeom>
              <a:blipFill>
                <a:blip r:embed="rId3"/>
                <a:stretch>
                  <a:fillRect l="-1776" t="-1088" b="-2720"/>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999EFEFD-C0CA-4D41-892B-579EFCD57E6A}"/>
              </a:ext>
            </a:extLst>
          </p:cNvPr>
          <p:cNvSpPr>
            <a:spLocks noGrp="1"/>
          </p:cNvSpPr>
          <p:nvPr>
            <p:ph type="sldNum" sz="quarter" idx="10"/>
          </p:nvPr>
        </p:nvSpPr>
        <p:spPr/>
        <p:txBody>
          <a:bodyPr/>
          <a:lstStyle/>
          <a:p>
            <a:pPr>
              <a:defRPr/>
            </a:pPr>
            <a:fld id="{EB188445-95C8-4C9E-B35E-5422BDA2F894}" type="slidenum">
              <a:rPr lang="zh-CN" altLang="en-US" smtClean="0"/>
              <a:pPr>
                <a:defRPr/>
              </a:pPr>
              <a:t>43</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4DA5438F-A45B-43C6-A2E3-066CDF397382}"/>
                  </a:ext>
                </a:extLst>
              </p:cNvPr>
              <p:cNvSpPr/>
              <p:nvPr/>
            </p:nvSpPr>
            <p:spPr>
              <a:xfrm>
                <a:off x="0" y="1052736"/>
                <a:ext cx="9036496" cy="2259080"/>
              </a:xfrm>
              <a:prstGeom prst="rect">
                <a:avLst/>
              </a:prstGeom>
            </p:spPr>
            <p:txBody>
              <a:bodyPr wrap="square">
                <a:spAutoFit/>
              </a:bodyPr>
              <a:lstStyle/>
              <a:p>
                <a:pPr>
                  <a:lnSpc>
                    <a:spcPct val="120000"/>
                  </a:lnSpc>
                </a:pPr>
                <a:r>
                  <a:rPr lang="en-US" altLang="zh-CN" sz="3200" dirty="0">
                    <a:latin typeface="+mn-lt"/>
                    <a:ea typeface="黑体" panose="02010609060101010101" pitchFamily="49" charset="-122"/>
                  </a:rPr>
                  <a:t>IPS</a:t>
                </a:r>
                <a:r>
                  <a:rPr lang="en-US" altLang="zh-CN" sz="3200" baseline="-25000" dirty="0">
                    <a:latin typeface="+mn-lt"/>
                    <a:ea typeface="黑体" panose="02010609060101010101" pitchFamily="49" charset="-122"/>
                  </a:rPr>
                  <a:t>P2</a:t>
                </a:r>
                <a:r>
                  <a:rPr lang="en-US" altLang="zh-CN" sz="3200" dirty="0">
                    <a:latin typeface="+mn-lt"/>
                    <a:ea typeface="黑体" panose="02010609060101010101" pitchFamily="49" charset="-122"/>
                  </a:rPr>
                  <a:t>=(3</a:t>
                </a:r>
                <a14:m>
                  <m:oMath xmlns:m="http://schemas.openxmlformats.org/officeDocument/2006/math">
                    <m:r>
                      <a:rPr lang="en-US" altLang="zh-CN" sz="3200" smtClean="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6</a:t>
                </a:r>
                <a:r>
                  <a:rPr lang="en-US" altLang="zh-CN" sz="3200" dirty="0">
                    <a:latin typeface="+mn-lt"/>
                    <a:ea typeface="黑体" panose="02010609060101010101" pitchFamily="49" charset="-122"/>
                  </a:rPr>
                  <a:t>)</a:t>
                </a:r>
                <a14:m>
                  <m:oMath xmlns:m="http://schemas.openxmlformats.org/officeDocument/2006/math">
                    <m:r>
                      <a:rPr lang="en-US" altLang="zh-CN" sz="3200" dirty="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a:t>
                </a:r>
                <a:r>
                  <a:rPr lang="en-US" altLang="zh-CN" sz="3200" dirty="0">
                    <a:ea typeface="黑体" panose="02010609060101010101" pitchFamily="49" charset="-122"/>
                  </a:rPr>
                  <a:t>3</a:t>
                </a:r>
                <a14:m>
                  <m:oMath xmlns:m="http://schemas.openxmlformats.org/officeDocument/2006/math">
                    <m:r>
                      <a:rPr lang="en-US" altLang="zh-CN" sz="3200" smtClean="0">
                        <a:latin typeface="Cambria Math" panose="02040503050406030204" pitchFamily="18" charset="0"/>
                        <a:ea typeface="黑体" panose="02010609060101010101" pitchFamily="49" charset="-122"/>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0.4</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1.25+</a:t>
                </a:r>
                <a:r>
                  <a:rPr lang="en-US" altLang="zh-CN" sz="3200" dirty="0">
                    <a:ea typeface="黑体" panose="02010609060101010101" pitchFamily="49" charset="-122"/>
                  </a:rPr>
                  <a:t>3</a:t>
                </a:r>
                <a14:m>
                  <m:oMath xmlns:m="http://schemas.openxmlformats.org/officeDocument/2006/math">
                    <m:r>
                      <a:rPr lang="en-US" altLang="zh-CN" sz="3200" smtClean="0">
                        <a:latin typeface="Cambria Math" panose="02040503050406030204" pitchFamily="18" charset="0"/>
                        <a:ea typeface="黑体" panose="02010609060101010101" pitchFamily="49" charset="-122"/>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0.4</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0.7+</a:t>
                </a:r>
                <a:r>
                  <a:rPr lang="en-US" altLang="zh-CN" sz="3200" dirty="0">
                    <a:ea typeface="黑体" panose="02010609060101010101" pitchFamily="49" charset="-122"/>
                  </a:rPr>
                  <a:t>3</a:t>
                </a:r>
                <a14:m>
                  <m:oMath xmlns:m="http://schemas.openxmlformats.org/officeDocument/2006/math">
                    <m:r>
                      <a:rPr lang="en-US" altLang="zh-CN" sz="3200" smtClean="0">
                        <a:latin typeface="Cambria Math" panose="02040503050406030204" pitchFamily="18" charset="0"/>
                        <a:ea typeface="黑体" panose="02010609060101010101" pitchFamily="49" charset="-122"/>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6</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0.2</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1.25) </a:t>
                </a:r>
                <a14:m>
                  <m:oMath xmlns:m="http://schemas.openxmlformats.org/officeDocument/2006/math">
                    <m:r>
                      <a:rPr lang="en-US" altLang="zh-CN" sz="3200" dirty="0">
                        <a:latin typeface="Cambria Math" panose="02040503050406030204" pitchFamily="18" charset="0"/>
                        <a:ea typeface="黑体" panose="02010609060101010101" pitchFamily="49" charset="-122"/>
                      </a:rPr>
                      <m:t>÷</m:t>
                    </m:r>
                  </m:oMath>
                </a14:m>
                <a:r>
                  <a:rPr lang="en-US" altLang="zh-CN" sz="3200" dirty="0">
                    <a:latin typeface="+mn-lt"/>
                    <a:ea typeface="黑体" panose="02010609060101010101" pitchFamily="49" charset="-122"/>
                  </a:rPr>
                  <a:t>3GHz]</a:t>
                </a:r>
              </a:p>
              <a:p>
                <a:r>
                  <a:rPr lang="en-US" altLang="zh-CN" sz="3200" dirty="0">
                    <a:latin typeface="+mn-lt"/>
                    <a:ea typeface="黑体" panose="02010609060101010101" pitchFamily="49" charset="-122"/>
                  </a:rPr>
                  <a:t>        =2.913</a:t>
                </a:r>
                <a14:m>
                  <m:oMath xmlns:m="http://schemas.openxmlformats.org/officeDocument/2006/math">
                    <m:r>
                      <a:rPr lang="en-US" altLang="zh-CN" sz="3200">
                        <a:latin typeface="Cambria Math" panose="02040503050406030204" pitchFamily="18" charset="0"/>
                        <a:ea typeface="黑体" panose="02010609060101010101" pitchFamily="49" charset="-122"/>
                      </a:rPr>
                      <m:t>×</m:t>
                    </m:r>
                  </m:oMath>
                </a14:m>
                <a:r>
                  <a:rPr lang="en-US" altLang="zh-CN" sz="3200" dirty="0">
                    <a:ea typeface="黑体" panose="02010609060101010101" pitchFamily="49" charset="-122"/>
                  </a:rPr>
                  <a:t>10</a:t>
                </a:r>
                <a:r>
                  <a:rPr lang="en-US" altLang="zh-CN" sz="3200" baseline="30000" dirty="0">
                    <a:ea typeface="黑体" panose="02010609060101010101" pitchFamily="49" charset="-122"/>
                  </a:rPr>
                  <a:t>9</a:t>
                </a:r>
                <a:r>
                  <a:rPr lang="en-US" altLang="zh-CN" sz="3200" dirty="0">
                    <a:latin typeface="+mn-lt"/>
                    <a:ea typeface="黑体" panose="02010609060101010101" pitchFamily="49" charset="-122"/>
                  </a:rPr>
                  <a:t>IPS</a:t>
                </a:r>
              </a:p>
              <a:p>
                <a:r>
                  <a:rPr lang="en-US" altLang="zh-CN" sz="3200" dirty="0">
                    <a:latin typeface="+mn-lt"/>
                    <a:ea typeface="黑体" panose="02010609060101010101" pitchFamily="49" charset="-122"/>
                  </a:rPr>
                  <a:t>        =2913MIPS</a:t>
                </a:r>
              </a:p>
            </p:txBody>
          </p:sp>
        </mc:Choice>
        <mc:Fallback>
          <p:sp>
            <p:nvSpPr>
              <p:cNvPr id="2" name="矩形 1">
                <a:extLst>
                  <a:ext uri="{FF2B5EF4-FFF2-40B4-BE49-F238E27FC236}">
                    <a16:creationId xmlns:a16="http://schemas.microsoft.com/office/drawing/2014/main" id="{4DA5438F-A45B-43C6-A2E3-066CDF397382}"/>
                  </a:ext>
                </a:extLst>
              </p:cNvPr>
              <p:cNvSpPr>
                <a:spLocks noRot="1" noChangeAspect="1" noMove="1" noResize="1" noEditPoints="1" noAdjustHandles="1" noChangeArrowheads="1" noChangeShapeType="1" noTextEdit="1"/>
              </p:cNvSpPr>
              <p:nvPr/>
            </p:nvSpPr>
            <p:spPr>
              <a:xfrm>
                <a:off x="0" y="1052736"/>
                <a:ext cx="9036496" cy="2259080"/>
              </a:xfrm>
              <a:prstGeom prst="rect">
                <a:avLst/>
              </a:prstGeom>
              <a:blipFill>
                <a:blip r:embed="rId2"/>
                <a:stretch>
                  <a:fillRect l="-1687" t="-1622" r="-135" b="-7838"/>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D01F3282-F084-45DB-A511-FC81B58295F5}"/>
              </a:ext>
            </a:extLst>
          </p:cNvPr>
          <p:cNvSpPr/>
          <p:nvPr/>
        </p:nvSpPr>
        <p:spPr>
          <a:xfrm>
            <a:off x="107504" y="116632"/>
            <a:ext cx="9144000" cy="646331"/>
          </a:xfrm>
          <a:prstGeom prst="rect">
            <a:avLst/>
          </a:prstGeom>
        </p:spPr>
        <p:txBody>
          <a:bodyPr wrap="squar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15</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MIPS</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p>
        </p:txBody>
      </p:sp>
      <p:sp>
        <p:nvSpPr>
          <p:cNvPr id="5" name="灯片编号占位符 4">
            <a:extLst>
              <a:ext uri="{FF2B5EF4-FFF2-40B4-BE49-F238E27FC236}">
                <a16:creationId xmlns:a16="http://schemas.microsoft.com/office/drawing/2014/main" id="{F7FF1636-67A7-41B7-93C7-F831A1458DA4}"/>
              </a:ext>
            </a:extLst>
          </p:cNvPr>
          <p:cNvSpPr>
            <a:spLocks noGrp="1"/>
          </p:cNvSpPr>
          <p:nvPr>
            <p:ph type="sldNum" sz="quarter" idx="10"/>
          </p:nvPr>
        </p:nvSpPr>
        <p:spPr/>
        <p:txBody>
          <a:bodyPr/>
          <a:lstStyle/>
          <a:p>
            <a:pPr>
              <a:defRPr/>
            </a:pPr>
            <a:fld id="{EB188445-95C8-4C9E-B35E-5422BDA2F894}" type="slidenum">
              <a:rPr lang="zh-CN" altLang="en-US" smtClean="0"/>
              <a:pPr>
                <a:defRPr/>
              </a:pPr>
              <a:t>44</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FC5C10-9CAC-4C02-9E0E-A68E9132C83A}"/>
              </a:ext>
            </a:extLst>
          </p:cNvPr>
          <p:cNvSpPr/>
          <p:nvPr/>
        </p:nvSpPr>
        <p:spPr>
          <a:xfrm>
            <a:off x="-180528" y="116632"/>
            <a:ext cx="9036496" cy="646331"/>
          </a:xfrm>
          <a:prstGeom prst="rect">
            <a:avLst/>
          </a:prstGeom>
        </p:spPr>
        <p:txBody>
          <a:bodyPr wrap="square">
            <a:spAutoFit/>
          </a:bodyPr>
          <a:lstStyle/>
          <a:p>
            <a:pPr algn="just">
              <a:spcAft>
                <a:spcPts val="0"/>
              </a:spcAft>
              <a:defRPr/>
            </a:pP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CPU</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执行程序</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P1</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和</a:t>
            </a: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P2</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时的执行时间</a:t>
            </a:r>
            <a:endParaRPr lang="zh-CN" altLang="en-US"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EF8E30-8C3D-4E92-8936-02760E5D4BBC}"/>
                  </a:ext>
                </a:extLst>
              </p:cNvPr>
              <p:cNvSpPr txBox="1"/>
              <p:nvPr/>
            </p:nvSpPr>
            <p:spPr>
              <a:xfrm>
                <a:off x="53752" y="692696"/>
                <a:ext cx="9036496" cy="7105022"/>
              </a:xfrm>
              <a:prstGeom prst="rect">
                <a:avLst/>
              </a:prstGeom>
              <a:noFill/>
            </p:spPr>
            <p:txBody>
              <a:bodyPr wrap="square" rtlCol="0">
                <a:spAutoFit/>
              </a:bodyPr>
              <a:lstStyle/>
              <a:p>
                <a:pPr indent="457200">
                  <a:lnSpc>
                    <a:spcPct val="120000"/>
                  </a:lnSpc>
                </a:pPr>
                <a:r>
                  <a:rPr lang="zh-CN" altLang="en-US" sz="3200" dirty="0">
                    <a:latin typeface="黑体" panose="02010609060101010101" pitchFamily="49" charset="-122"/>
                    <a:ea typeface="黑体" panose="02010609060101010101" pitchFamily="49" charset="-122"/>
                  </a:rPr>
                  <a:t>程序执行时间</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指令总数</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zh-CN" altLang="en-US" sz="3200" dirty="0">
                    <a:latin typeface="黑体" panose="02010609060101010101" pitchFamily="49" charset="-122"/>
                    <a:ea typeface="黑体" panose="02010609060101010101" pitchFamily="49" charset="-122"/>
                  </a:rPr>
                  <a:t>执行一条指令所需要的时间，其中执行一条指令所需要的时间</a:t>
                </a:r>
                <a:r>
                  <a:rPr lang="en-US" altLang="zh-CN" sz="3200" dirty="0">
                    <a:latin typeface="黑体" panose="02010609060101010101" pitchFamily="49" charset="-122"/>
                    <a:ea typeface="黑体" panose="02010609060101010101" pitchFamily="49" charset="-122"/>
                  </a:rPr>
                  <a:t>=CPI</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黑体" panose="02010609060101010101" pitchFamily="49" charset="-122"/>
                    <a:ea typeface="黑体" panose="02010609060101010101" pitchFamily="49" charset="-122"/>
                  </a:rPr>
                  <a:t>(1/f)</a:t>
                </a:r>
                <a:r>
                  <a:rPr lang="zh-CN" altLang="en-US" sz="3200" dirty="0">
                    <a:latin typeface="黑体" panose="02010609060101010101" pitchFamily="49" charset="-122"/>
                    <a:ea typeface="黑体" panose="02010609060101010101" pitchFamily="49" charset="-122"/>
                  </a:rPr>
                  <a:t>。则</a:t>
                </a: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执行程序</a:t>
                </a:r>
                <a:r>
                  <a:rPr lang="en-US" altLang="zh-CN" sz="3200" dirty="0">
                    <a:latin typeface="黑体" panose="02010609060101010101" pitchFamily="49" charset="-122"/>
                    <a:ea typeface="黑体" panose="02010609060101010101" pitchFamily="49" charset="-122"/>
                  </a:rPr>
                  <a:t>P1</a:t>
                </a:r>
                <a:r>
                  <a:rPr lang="zh-CN" altLang="en-US" sz="3200" dirty="0">
                    <a:latin typeface="黑体" panose="02010609060101010101" pitchFamily="49" charset="-122"/>
                    <a:ea typeface="黑体" panose="02010609060101010101" pitchFamily="49" charset="-122"/>
                  </a:rPr>
                  <a:t>和</a:t>
                </a:r>
                <a:r>
                  <a:rPr lang="en-US" altLang="zh-CN" sz="3200" dirty="0">
                    <a:latin typeface="黑体" panose="02010609060101010101" pitchFamily="49" charset="-122"/>
                    <a:ea typeface="黑体" panose="02010609060101010101" pitchFamily="49" charset="-122"/>
                  </a:rPr>
                  <a:t>P2</a:t>
                </a:r>
                <a:r>
                  <a:rPr lang="zh-CN" altLang="en-US" sz="3200" dirty="0">
                    <a:latin typeface="黑体" panose="02010609060101010101" pitchFamily="49" charset="-122"/>
                    <a:ea typeface="黑体" panose="02010609060101010101" pitchFamily="49" charset="-122"/>
                  </a:rPr>
                  <a:t>时的执行时间为：</a:t>
                </a:r>
                <a:endParaRPr lang="en-US" altLang="zh-CN" sz="3200" dirty="0">
                  <a:latin typeface="黑体" panose="02010609060101010101" pitchFamily="49" charset="-122"/>
                  <a:ea typeface="黑体" panose="02010609060101010101" pitchFamily="49" charset="-122"/>
                </a:endParaRPr>
              </a:p>
              <a:p>
                <a:pPr indent="457200">
                  <a:lnSpc>
                    <a:spcPct val="120000"/>
                  </a:lnSpc>
                </a:pPr>
                <a:r>
                  <a:rPr lang="en-US" altLang="zh-CN" sz="3200" dirty="0">
                    <a:latin typeface="+mn-lt"/>
                    <a:ea typeface="黑体" panose="02010609060101010101" pitchFamily="49" charset="-122"/>
                  </a:rPr>
                  <a:t>T</a:t>
                </a:r>
                <a:r>
                  <a:rPr lang="en-US" altLang="zh-CN" sz="3200" baseline="-25000" dirty="0">
                    <a:latin typeface="+mn-lt"/>
                    <a:ea typeface="黑体" panose="02010609060101010101" pitchFamily="49" charset="-122"/>
                  </a:rPr>
                  <a:t>P1</a:t>
                </a:r>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6</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[(0.5</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0.75+0.4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1.0+0.1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1.5)</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(3GHz)]</a:t>
                </a:r>
              </a:p>
              <a:p>
                <a:pPr indent="457200">
                  <a:lnSpc>
                    <a:spcPct val="120000"/>
                  </a:lnSpc>
                </a:pPr>
                <a:r>
                  <a:rPr lang="en-US" altLang="zh-CN" sz="3200" dirty="0">
                    <a:latin typeface="+mn-lt"/>
                    <a:ea typeface="黑体" panose="02010609060101010101" pitchFamily="49" charset="-122"/>
                  </a:rPr>
                  <a:t>  </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3.1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-4</a:t>
                </a:r>
                <a:r>
                  <a:rPr lang="en-US" altLang="zh-CN" sz="3200" dirty="0">
                    <a:latin typeface="+mn-lt"/>
                    <a:ea typeface="黑体" panose="02010609060101010101" pitchFamily="49" charset="-122"/>
                  </a:rPr>
                  <a:t>s</a:t>
                </a:r>
              </a:p>
              <a:p>
                <a:pPr indent="457200">
                  <a:lnSpc>
                    <a:spcPct val="120000"/>
                  </a:lnSpc>
                </a:pPr>
                <a:endParaRPr lang="en-US" altLang="zh-CN" sz="3200" dirty="0">
                  <a:latin typeface="+mn-lt"/>
                  <a:ea typeface="黑体" panose="02010609060101010101" pitchFamily="49" charset="-122"/>
                </a:endParaRPr>
              </a:p>
              <a:p>
                <a:pPr indent="457200">
                  <a:lnSpc>
                    <a:spcPct val="120000"/>
                  </a:lnSpc>
                </a:pPr>
                <a:r>
                  <a:rPr lang="en-US" altLang="zh-CN" sz="3200" dirty="0">
                    <a:latin typeface="+mn-lt"/>
                    <a:ea typeface="黑体" panose="02010609060101010101" pitchFamily="49" charset="-122"/>
                  </a:rPr>
                  <a:t>T</a:t>
                </a:r>
                <a:r>
                  <a:rPr lang="en-US" altLang="zh-CN" sz="3200" baseline="-25000" dirty="0">
                    <a:latin typeface="+mn-lt"/>
                    <a:ea typeface="黑体" panose="02010609060101010101" pitchFamily="49" charset="-122"/>
                  </a:rPr>
                  <a:t>P2</a:t>
                </a:r>
                <a:r>
                  <a:rPr lang="en-US" altLang="zh-CN" sz="3200" dirty="0">
                    <a:latin typeface="+mn-lt"/>
                    <a:ea typeface="黑体" panose="02010609060101010101" pitchFamily="49" charset="-122"/>
                  </a:rPr>
                  <a:t>=(3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6</a:t>
                </a:r>
                <a:r>
                  <a:rPr lang="en-US" altLang="zh-CN" sz="3200" dirty="0">
                    <a:latin typeface="+mn-lt"/>
                    <a:ea typeface="黑体" panose="02010609060101010101" pitchFamily="49" charset="-122"/>
                  </a:rPr>
                  <a:t>)</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1.25+0.4</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0.7+0.2</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1.25)</a:t>
                </a:r>
                <a14:m>
                  <m:oMath xmlns:m="http://schemas.openxmlformats.org/officeDocument/2006/math">
                    <m:r>
                      <a:rPr lang="en-US" altLang="zh-CN" sz="3200" i="1" dirty="0"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(3GHz)]</a:t>
                </a:r>
              </a:p>
              <a:p>
                <a:pPr indent="457200">
                  <a:lnSpc>
                    <a:spcPct val="120000"/>
                  </a:lnSpc>
                </a:pPr>
                <a:r>
                  <a:rPr lang="en-US" altLang="zh-CN" sz="3200" dirty="0">
                    <a:latin typeface="+mn-lt"/>
                    <a:ea typeface="黑体" panose="02010609060101010101" pitchFamily="49" charset="-122"/>
                  </a:rPr>
                  <a:t>  </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1.03</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m:t>
                    </m:r>
                  </m:oMath>
                </a14:m>
                <a:r>
                  <a:rPr lang="en-US" altLang="zh-CN" sz="3200" dirty="0">
                    <a:latin typeface="+mn-lt"/>
                    <a:ea typeface="黑体" panose="02010609060101010101" pitchFamily="49" charset="-122"/>
                  </a:rPr>
                  <a:t>10</a:t>
                </a:r>
                <a:r>
                  <a:rPr lang="en-US" altLang="zh-CN" sz="3200" baseline="30000" dirty="0">
                    <a:latin typeface="+mn-lt"/>
                    <a:ea typeface="黑体" panose="02010609060101010101" pitchFamily="49" charset="-122"/>
                  </a:rPr>
                  <a:t>-3</a:t>
                </a:r>
                <a:r>
                  <a:rPr lang="en-US" altLang="zh-CN" sz="3200" dirty="0">
                    <a:latin typeface="+mn-lt"/>
                    <a:ea typeface="黑体" panose="02010609060101010101" pitchFamily="49" charset="-122"/>
                  </a:rPr>
                  <a:t>s</a:t>
                </a:r>
              </a:p>
              <a:p>
                <a:pPr indent="457200">
                  <a:lnSpc>
                    <a:spcPct val="120000"/>
                  </a:lnSpc>
                </a:pPr>
                <a:endParaRPr lang="en-US" altLang="zh-CN" sz="3200" dirty="0">
                  <a:latin typeface="黑体" panose="02010609060101010101" pitchFamily="49" charset="-122"/>
                  <a:ea typeface="黑体" panose="02010609060101010101" pitchFamily="49" charset="-122"/>
                </a:endParaRPr>
              </a:p>
              <a:p>
                <a:pPr indent="457200">
                  <a:lnSpc>
                    <a:spcPct val="120000"/>
                  </a:lnSpc>
                </a:pPr>
                <a:endParaRPr lang="zh-CN" altLang="en-US" sz="3200" dirty="0">
                  <a:latin typeface="黑体" panose="02010609060101010101" pitchFamily="49" charset="-122"/>
                  <a:ea typeface="黑体" panose="02010609060101010101" pitchFamily="49" charset="-122"/>
                </a:endParaRPr>
              </a:p>
            </p:txBody>
          </p:sp>
        </mc:Choice>
        <mc:Fallback xmlns="">
          <p:sp>
            <p:nvSpPr>
              <p:cNvPr id="3" name="文本框 2">
                <a:extLst>
                  <a:ext uri="{FF2B5EF4-FFF2-40B4-BE49-F238E27FC236}">
                    <a16:creationId xmlns:a16="http://schemas.microsoft.com/office/drawing/2014/main" id="{8FEF8E30-8C3D-4E92-8936-02760E5D4BBC}"/>
                  </a:ext>
                </a:extLst>
              </p:cNvPr>
              <p:cNvSpPr txBox="1">
                <a:spLocks noRot="1" noChangeAspect="1" noMove="1" noResize="1" noEditPoints="1" noAdjustHandles="1" noChangeArrowheads="1" noChangeShapeType="1" noTextEdit="1"/>
              </p:cNvSpPr>
              <p:nvPr/>
            </p:nvSpPr>
            <p:spPr>
              <a:xfrm>
                <a:off x="53752" y="692696"/>
                <a:ext cx="9036496" cy="7105022"/>
              </a:xfrm>
              <a:prstGeom prst="rect">
                <a:avLst/>
              </a:prstGeom>
              <a:blipFill>
                <a:blip r:embed="rId3"/>
                <a:stretch>
                  <a:fillRect l="-1754" t="-858" r="-1417"/>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49AB89A-7112-487D-A2E2-1767C8CF673C}"/>
              </a:ext>
            </a:extLst>
          </p:cNvPr>
          <p:cNvSpPr>
            <a:spLocks noGrp="1"/>
          </p:cNvSpPr>
          <p:nvPr>
            <p:ph type="sldNum" sz="quarter" idx="10"/>
          </p:nvPr>
        </p:nvSpPr>
        <p:spPr/>
        <p:txBody>
          <a:bodyPr/>
          <a:lstStyle/>
          <a:p>
            <a:pPr>
              <a:defRPr/>
            </a:pPr>
            <a:fld id="{EB188445-95C8-4C9E-B35E-5422BDA2F894}" type="slidenum">
              <a:rPr lang="zh-CN" altLang="en-US" smtClean="0"/>
              <a:pPr>
                <a:defRPr/>
              </a:pPr>
              <a:t>45</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E3C18AE-44F9-437B-A4B0-D56ABF3136FA}"/>
              </a:ext>
            </a:extLst>
          </p:cNvPr>
          <p:cNvSpPr/>
          <p:nvPr/>
        </p:nvSpPr>
        <p:spPr>
          <a:xfrm>
            <a:off x="15875" y="703263"/>
            <a:ext cx="8785225" cy="5943600"/>
          </a:xfrm>
          <a:prstGeom prst="rect">
            <a:avLst/>
          </a:prstGeom>
        </p:spPr>
        <p:txBody>
          <a:bodyPr>
            <a:spAutoFit/>
          </a:bodyPr>
          <a:lstStyle/>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(10)</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数据传输率</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是指数据总线每秒钟传送的数据量。</a:t>
            </a:r>
            <a:endParaRPr lang="zh-CN" altLang="en-US" sz="3200" dirty="0">
              <a:latin typeface="黑体" panose="02010609060101010101" pitchFamily="49" charset="-122"/>
              <a:ea typeface="黑体" panose="02010609060101010101" pitchFamily="49" charset="-122"/>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(11)</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字长</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一般指参加一次定点运算的操作数的位数。</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(12)</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外频</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的外部频率，也是计算机系统的基准频率，是部件工作的时钟信号基础，它由主板上的振荡器产生，此频率一般不会超过</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300MHz</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(13)</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主频</a:t>
            </a: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内核的工作频率，也称为</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时钟频率</a:t>
            </a:r>
            <a:endParaRPr lang="zh-CN" altLang="en-US" sz="3200" dirty="0">
              <a:latin typeface="黑体" panose="02010609060101010101" pitchFamily="49" charset="-122"/>
              <a:ea typeface="黑体" panose="02010609060101010101" pitchFamily="49" charset="-122"/>
            </a:endParaRPr>
          </a:p>
        </p:txBody>
      </p:sp>
      <p:sp>
        <p:nvSpPr>
          <p:cNvPr id="6" name="标题 1">
            <a:extLst>
              <a:ext uri="{FF2B5EF4-FFF2-40B4-BE49-F238E27FC236}">
                <a16:creationId xmlns:a16="http://schemas.microsoft.com/office/drawing/2014/main" id="{0D774521-0CCD-44AF-916A-998F3ABC696B}"/>
              </a:ext>
            </a:extLst>
          </p:cNvPr>
          <p:cNvSpPr>
            <a:spLocks noGrp="1"/>
          </p:cNvSpPr>
          <p:nvPr>
            <p:ph type="title"/>
          </p:nvPr>
        </p:nvSpPr>
        <p:spPr>
          <a:xfrm>
            <a:off x="22225" y="95250"/>
            <a:ext cx="8229600" cy="576263"/>
          </a:xfrm>
        </p:spPr>
        <p:txBody>
          <a:bodyPr/>
          <a:lstStyle/>
          <a:p>
            <a:pPr algn="l">
              <a:spcAft>
                <a:spcPts val="0"/>
              </a:spcAft>
              <a:defRPr/>
            </a:pPr>
            <a:r>
              <a:rPr lang="en-US" altLang="zh-CN" sz="3600" b="1" dirty="0">
                <a:solidFill>
                  <a:srgbClr val="FFFF00"/>
                </a:solidFill>
                <a:latin typeface="黑体" panose="02010609060101010101" pitchFamily="49" charset="-122"/>
                <a:ea typeface="黑体" panose="02010609060101010101" pitchFamily="49" charset="-122"/>
              </a:rPr>
              <a:t>1.</a:t>
            </a:r>
            <a:r>
              <a:rPr lang="zh-CN" altLang="en-US" sz="3600" b="1" dirty="0">
                <a:solidFill>
                  <a:srgbClr val="FFFF00"/>
                </a:solidFill>
                <a:latin typeface="黑体" panose="02010609060101010101" pitchFamily="49" charset="-122"/>
                <a:ea typeface="黑体" panose="02010609060101010101" pitchFamily="49" charset="-122"/>
              </a:rPr>
              <a:t>简要解释以下名词术语</a:t>
            </a:r>
            <a:endParaRPr lang="zh-CN" altLang="en-US" dirty="0">
              <a:solidFill>
                <a:srgbClr val="FFFF00"/>
              </a:solidFill>
            </a:endParaRPr>
          </a:p>
        </p:txBody>
      </p:sp>
      <p:sp>
        <p:nvSpPr>
          <p:cNvPr id="3" name="灯片编号占位符 2">
            <a:extLst>
              <a:ext uri="{FF2B5EF4-FFF2-40B4-BE49-F238E27FC236}">
                <a16:creationId xmlns:a16="http://schemas.microsoft.com/office/drawing/2014/main" id="{24008071-CEAE-47DA-96D3-8B152B3BC615}"/>
              </a:ext>
            </a:extLst>
          </p:cNvPr>
          <p:cNvSpPr>
            <a:spLocks noGrp="1"/>
          </p:cNvSpPr>
          <p:nvPr>
            <p:ph type="sldNum" sz="quarter" idx="10"/>
          </p:nvPr>
        </p:nvSpPr>
        <p:spPr/>
        <p:txBody>
          <a:bodyPr/>
          <a:lstStyle/>
          <a:p>
            <a:pPr>
              <a:defRPr/>
            </a:pPr>
            <a:fld id="{EB188445-95C8-4C9E-B35E-5422BDA2F894}" type="slidenum">
              <a:rPr lang="zh-CN" altLang="en-US" smtClean="0"/>
              <a:pPr>
                <a:defRPr/>
              </a:pPr>
              <a:t>5</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B5EEB4A-F79F-41CA-85DA-1F116CA923C6}"/>
              </a:ext>
            </a:extLst>
          </p:cNvPr>
          <p:cNvSpPr/>
          <p:nvPr/>
        </p:nvSpPr>
        <p:spPr>
          <a:xfrm>
            <a:off x="6350" y="836613"/>
            <a:ext cx="8813800" cy="2405062"/>
          </a:xfrm>
          <a:prstGeom prst="rect">
            <a:avLst/>
          </a:prstGeom>
        </p:spPr>
        <p:txBody>
          <a:bodyPr>
            <a:spAutoFit/>
          </a:bodyPr>
          <a:lstStyle/>
          <a:p>
            <a:pPr>
              <a:lnSpc>
                <a:spcPct val="120000"/>
              </a:lnSpc>
              <a:defRPr/>
            </a:pPr>
            <a:r>
              <a:rPr lang="en-US" altLang="zh-CN" sz="3200" b="1" kern="100" dirty="0">
                <a:latin typeface="黑体" panose="02010609060101010101" pitchFamily="49" charset="-122"/>
                <a:ea typeface="黑体" panose="02010609060101010101" pitchFamily="49" charset="-122"/>
                <a:cs typeface="Times New Roman" panose="02020603050405020304" pitchFamily="18" charset="0"/>
              </a:rPr>
              <a:t>(14) </a:t>
            </a:r>
            <a:r>
              <a:rPr lang="en-US"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CPU</a:t>
            </a:r>
            <a:r>
              <a:rPr lang="zh-CN" altLang="zh-CN" sz="3200" b="1" kern="100" dirty="0">
                <a:solidFill>
                  <a:srgbClr val="FFFF00"/>
                </a:solidFill>
                <a:latin typeface="黑体" panose="02010609060101010101" pitchFamily="49" charset="-122"/>
                <a:ea typeface="黑体" panose="02010609060101010101" pitchFamily="49" charset="-122"/>
                <a:cs typeface="Times New Roman" panose="02020603050405020304" pitchFamily="18" charset="0"/>
              </a:rPr>
              <a:t>功耗</a:t>
            </a:r>
            <a:r>
              <a:rPr lang="zh-CN" altLang="en-US" sz="3200" b="1"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3200" kern="100" dirty="0">
                <a:latin typeface="黑体" panose="02010609060101010101" pitchFamily="49" charset="-122"/>
                <a:ea typeface="黑体" panose="02010609060101010101" pitchFamily="49" charset="-122"/>
                <a:cs typeface="Times New Roman" panose="02020603050405020304" pitchFamily="18" charset="0"/>
              </a:rPr>
              <a:t>CPU</a:t>
            </a:r>
            <a:r>
              <a:rPr lang="zh-CN" altLang="en-US" sz="3200" kern="100" dirty="0">
                <a:latin typeface="黑体" panose="02010609060101010101" pitchFamily="49" charset="-122"/>
                <a:ea typeface="黑体" panose="02010609060101010101" pitchFamily="49" charset="-122"/>
                <a:cs typeface="Times New Roman" panose="02020603050405020304" pitchFamily="18" charset="0"/>
              </a:rPr>
              <a:t>消耗的功率，包括静态功耗和动态功耗。静态功耗主要有电路泄露造成，动态功耗等于          ，其中  表示等效电容，</a:t>
            </a:r>
            <a:endParaRPr lang="en-US" altLang="zh-CN" sz="3200" kern="100"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defRPr/>
            </a:pPr>
            <a:r>
              <a:rPr lang="zh-CN" altLang="en-US" sz="3200" dirty="0">
                <a:latin typeface="黑体" panose="02010609060101010101" pitchFamily="49" charset="-122"/>
                <a:ea typeface="黑体" panose="02010609060101010101" pitchFamily="49" charset="-122"/>
              </a:rPr>
              <a:t>是工作电压，   是工作频率。</a:t>
            </a:r>
          </a:p>
        </p:txBody>
      </p:sp>
      <p:sp>
        <p:nvSpPr>
          <p:cNvPr id="8" name="标题 1">
            <a:extLst>
              <a:ext uri="{FF2B5EF4-FFF2-40B4-BE49-F238E27FC236}">
                <a16:creationId xmlns:a16="http://schemas.microsoft.com/office/drawing/2014/main" id="{F20097FC-E006-4460-8763-286E60EE3A07}"/>
              </a:ext>
            </a:extLst>
          </p:cNvPr>
          <p:cNvSpPr>
            <a:spLocks noGrp="1"/>
          </p:cNvSpPr>
          <p:nvPr>
            <p:ph type="title"/>
          </p:nvPr>
        </p:nvSpPr>
        <p:spPr>
          <a:xfrm>
            <a:off x="22225" y="95250"/>
            <a:ext cx="8229600" cy="576263"/>
          </a:xfrm>
        </p:spPr>
        <p:txBody>
          <a:bodyPr/>
          <a:lstStyle/>
          <a:p>
            <a:pPr algn="l">
              <a:spcAft>
                <a:spcPts val="0"/>
              </a:spcAft>
              <a:defRPr/>
            </a:pPr>
            <a:r>
              <a:rPr lang="en-US" altLang="zh-CN" sz="3600" b="1" dirty="0">
                <a:solidFill>
                  <a:srgbClr val="FFFF00"/>
                </a:solidFill>
                <a:latin typeface="黑体" panose="02010609060101010101" pitchFamily="49" charset="-122"/>
                <a:ea typeface="黑体" panose="02010609060101010101" pitchFamily="49" charset="-122"/>
              </a:rPr>
              <a:t>1.</a:t>
            </a:r>
            <a:r>
              <a:rPr lang="zh-CN" altLang="en-US" sz="3600" b="1" dirty="0">
                <a:solidFill>
                  <a:srgbClr val="FFFF00"/>
                </a:solidFill>
                <a:latin typeface="黑体" panose="02010609060101010101" pitchFamily="49" charset="-122"/>
                <a:ea typeface="黑体" panose="02010609060101010101" pitchFamily="49" charset="-122"/>
              </a:rPr>
              <a:t>简要解释以下名词术语</a:t>
            </a:r>
            <a:endParaRPr lang="zh-CN" altLang="en-US" dirty="0">
              <a:solidFill>
                <a:srgbClr val="FFFF00"/>
              </a:solidFill>
            </a:endParaRPr>
          </a:p>
        </p:txBody>
      </p:sp>
      <p:graphicFrame>
        <p:nvGraphicFramePr>
          <p:cNvPr id="75781" name="对象 8">
            <a:extLst>
              <a:ext uri="{FF2B5EF4-FFF2-40B4-BE49-F238E27FC236}">
                <a16:creationId xmlns:a16="http://schemas.microsoft.com/office/drawing/2014/main" id="{4E54A161-A5DA-44D3-8B46-197DCD703AFB}"/>
              </a:ext>
            </a:extLst>
          </p:cNvPr>
          <p:cNvGraphicFramePr>
            <a:graphicFrameLocks noChangeAspect="1"/>
          </p:cNvGraphicFramePr>
          <p:nvPr/>
        </p:nvGraphicFramePr>
        <p:xfrm>
          <a:off x="2085975" y="2035175"/>
          <a:ext cx="2327275" cy="609600"/>
        </p:xfrm>
        <a:graphic>
          <a:graphicData uri="http://schemas.openxmlformats.org/presentationml/2006/ole">
            <mc:AlternateContent xmlns:mc="http://schemas.openxmlformats.org/markup-compatibility/2006">
              <mc:Choice xmlns:v="urn:schemas-microsoft-com:vml" Requires="v">
                <p:oleObj spid="_x0000_s75933" name="Equation" r:id="rId3" imgW="685800" imgH="228600" progId="Equation.DSMT4">
                  <p:embed/>
                </p:oleObj>
              </mc:Choice>
              <mc:Fallback>
                <p:oleObj name="Equation" r:id="rId3" imgW="685800" imgH="2286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2035175"/>
                        <a:ext cx="2327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对象 9">
            <a:extLst>
              <a:ext uri="{FF2B5EF4-FFF2-40B4-BE49-F238E27FC236}">
                <a16:creationId xmlns:a16="http://schemas.microsoft.com/office/drawing/2014/main" id="{4167EF30-8146-4DB4-A60A-4F5CE5E5C3D8}"/>
              </a:ext>
            </a:extLst>
          </p:cNvPr>
          <p:cNvGraphicFramePr>
            <a:graphicFrameLocks noChangeAspect="1"/>
          </p:cNvGraphicFramePr>
          <p:nvPr/>
        </p:nvGraphicFramePr>
        <p:xfrm>
          <a:off x="5435600" y="2133600"/>
          <a:ext cx="439738" cy="511175"/>
        </p:xfrm>
        <a:graphic>
          <a:graphicData uri="http://schemas.openxmlformats.org/presentationml/2006/ole">
            <mc:AlternateContent xmlns:mc="http://schemas.openxmlformats.org/markup-compatibility/2006">
              <mc:Choice xmlns:v="urn:schemas-microsoft-com:vml" Requires="v">
                <p:oleObj spid="_x0000_s75934" name="Equation" r:id="rId5" imgW="152202" imgH="177569" progId="Equation.DSMT4">
                  <p:embed/>
                </p:oleObj>
              </mc:Choice>
              <mc:Fallback>
                <p:oleObj name="Equation" r:id="rId5" imgW="152202" imgH="177569"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133600"/>
                        <a:ext cx="4397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3" name="对象 10">
            <a:extLst>
              <a:ext uri="{FF2B5EF4-FFF2-40B4-BE49-F238E27FC236}">
                <a16:creationId xmlns:a16="http://schemas.microsoft.com/office/drawing/2014/main" id="{9ACD88D4-5982-4E9D-8A0D-9E971BA7A628}"/>
              </a:ext>
            </a:extLst>
          </p:cNvPr>
          <p:cNvGraphicFramePr>
            <a:graphicFrameLocks noChangeAspect="1"/>
          </p:cNvGraphicFramePr>
          <p:nvPr/>
        </p:nvGraphicFramePr>
        <p:xfrm>
          <a:off x="8435975" y="2081213"/>
          <a:ext cx="558800" cy="601662"/>
        </p:xfrm>
        <a:graphic>
          <a:graphicData uri="http://schemas.openxmlformats.org/presentationml/2006/ole">
            <mc:AlternateContent xmlns:mc="http://schemas.openxmlformats.org/markup-compatibility/2006">
              <mc:Choice xmlns:v="urn:schemas-microsoft-com:vml" Requires="v">
                <p:oleObj spid="_x0000_s75935" name="Equation" r:id="rId7" imgW="164814" imgH="177492" progId="Equation.DSMT4">
                  <p:embed/>
                </p:oleObj>
              </mc:Choice>
              <mc:Fallback>
                <p:oleObj name="Equation" r:id="rId7" imgW="164814" imgH="177492"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5975" y="2081213"/>
                        <a:ext cx="5588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4" name="对象 11">
            <a:extLst>
              <a:ext uri="{FF2B5EF4-FFF2-40B4-BE49-F238E27FC236}">
                <a16:creationId xmlns:a16="http://schemas.microsoft.com/office/drawing/2014/main" id="{DECEF221-5C6A-43B2-B8F6-2657A1459F44}"/>
              </a:ext>
            </a:extLst>
          </p:cNvPr>
          <p:cNvGraphicFramePr>
            <a:graphicFrameLocks noChangeAspect="1"/>
          </p:cNvGraphicFramePr>
          <p:nvPr/>
        </p:nvGraphicFramePr>
        <p:xfrm>
          <a:off x="2398713" y="2630488"/>
          <a:ext cx="457200" cy="611187"/>
        </p:xfrm>
        <a:graphic>
          <a:graphicData uri="http://schemas.openxmlformats.org/presentationml/2006/ole">
            <mc:AlternateContent xmlns:mc="http://schemas.openxmlformats.org/markup-compatibility/2006">
              <mc:Choice xmlns:v="urn:schemas-microsoft-com:vml" Requires="v">
                <p:oleObj spid="_x0000_s75936" name="Equation" r:id="rId9" imgW="152268" imgH="203024" progId="Equation.DSMT4">
                  <p:embed/>
                </p:oleObj>
              </mc:Choice>
              <mc:Fallback>
                <p:oleObj name="Equation" r:id="rId9" imgW="152268" imgH="203024"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8713" y="2630488"/>
                        <a:ext cx="4572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a:extLst>
              <a:ext uri="{FF2B5EF4-FFF2-40B4-BE49-F238E27FC236}">
                <a16:creationId xmlns:a16="http://schemas.microsoft.com/office/drawing/2014/main" id="{F9C10903-7B3A-40AE-9868-6E6F44CCE645}"/>
              </a:ext>
            </a:extLst>
          </p:cNvPr>
          <p:cNvSpPr>
            <a:spLocks noGrp="1"/>
          </p:cNvSpPr>
          <p:nvPr>
            <p:ph type="sldNum" sz="quarter" idx="10"/>
          </p:nvPr>
        </p:nvSpPr>
        <p:spPr/>
        <p:txBody>
          <a:bodyPr/>
          <a:lstStyle/>
          <a:p>
            <a:pPr>
              <a:defRPr/>
            </a:pPr>
            <a:fld id="{EB188445-95C8-4C9E-B35E-5422BDA2F894}" type="slidenum">
              <a:rPr lang="zh-CN" altLang="en-US" smtClean="0"/>
              <a:pPr>
                <a:defRPr/>
              </a:pPr>
              <a:t>6</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6A2CA8B-1A29-42E9-BEAB-A509D388581D}"/>
              </a:ext>
            </a:extLst>
          </p:cNvPr>
          <p:cNvSpPr>
            <a:spLocks noGrp="1"/>
          </p:cNvSpPr>
          <p:nvPr>
            <p:ph type="title"/>
          </p:nvPr>
        </p:nvSpPr>
        <p:spPr>
          <a:xfrm>
            <a:off x="1763713" y="3141663"/>
            <a:ext cx="5184775" cy="574675"/>
          </a:xfrm>
        </p:spPr>
        <p:txBody>
          <a:bodyPr/>
          <a:lstStyle/>
          <a:p>
            <a:pPr algn="l">
              <a:spcAft>
                <a:spcPts val="0"/>
              </a:spcAft>
              <a:defRPr/>
            </a:pPr>
            <a:r>
              <a:rPr lang="en-US" altLang="zh-CN" sz="3600" b="1" kern="100" dirty="0">
                <a:solidFill>
                  <a:srgbClr val="FFFF00"/>
                </a:solidFill>
                <a:latin typeface="Calibri" panose="020F0502020204030204" pitchFamily="34" charset="0"/>
                <a:cs typeface="Times New Roman" panose="02020603050405020304" pitchFamily="18" charset="0"/>
              </a:rPr>
              <a:t> 2.</a:t>
            </a:r>
            <a:r>
              <a:rPr lang="zh-CN" altLang="zh-CN" sz="3600" b="1" kern="100" dirty="0">
                <a:solidFill>
                  <a:srgbClr val="FFFF00"/>
                </a:solidFill>
                <a:latin typeface="Calibri" panose="020F0502020204030204" pitchFamily="34" charset="0"/>
                <a:cs typeface="Times New Roman" panose="02020603050405020304" pitchFamily="18" charset="0"/>
              </a:rPr>
              <a:t>数字计算机主要特点</a:t>
            </a:r>
            <a:br>
              <a:rPr lang="zh-CN" altLang="zh-CN" sz="3600" b="1" kern="100" dirty="0">
                <a:solidFill>
                  <a:srgbClr val="FFFF00"/>
                </a:solidFill>
                <a:latin typeface="Calibri" panose="020F0502020204030204" pitchFamily="34" charset="0"/>
                <a:cs typeface="Times New Roman" panose="02020603050405020304" pitchFamily="18" charset="0"/>
              </a:rPr>
            </a:br>
            <a:endParaRPr lang="zh-CN" altLang="en-US" dirty="0">
              <a:solidFill>
                <a:srgbClr val="FFFF00"/>
              </a:solidFill>
            </a:endParaRPr>
          </a:p>
        </p:txBody>
      </p:sp>
      <p:sp>
        <p:nvSpPr>
          <p:cNvPr id="4" name="灯片编号占位符 3">
            <a:extLst>
              <a:ext uri="{FF2B5EF4-FFF2-40B4-BE49-F238E27FC236}">
                <a16:creationId xmlns:a16="http://schemas.microsoft.com/office/drawing/2014/main" id="{90A5C4CC-3FD9-42B4-A3A3-BF099D4192B1}"/>
              </a:ext>
            </a:extLst>
          </p:cNvPr>
          <p:cNvSpPr>
            <a:spLocks noGrp="1"/>
          </p:cNvSpPr>
          <p:nvPr>
            <p:ph type="sldNum" sz="quarter" idx="10"/>
          </p:nvPr>
        </p:nvSpPr>
        <p:spPr/>
        <p:txBody>
          <a:bodyPr/>
          <a:lstStyle/>
          <a:p>
            <a:pPr>
              <a:defRPr/>
            </a:pPr>
            <a:fld id="{EB188445-95C8-4C9E-B35E-5422BDA2F894}" type="slidenum">
              <a:rPr lang="zh-CN" altLang="en-US" smtClean="0"/>
              <a:pPr>
                <a:defRPr/>
              </a:pPr>
              <a:t>7</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73D3C9E4-0894-4223-B72E-8303636B42CB}"/>
              </a:ext>
            </a:extLst>
          </p:cNvPr>
          <p:cNvSpPr>
            <a:spLocks noGrp="1"/>
          </p:cNvSpPr>
          <p:nvPr>
            <p:ph type="title"/>
          </p:nvPr>
        </p:nvSpPr>
        <p:spPr>
          <a:xfrm>
            <a:off x="107950" y="115888"/>
            <a:ext cx="5184775" cy="576262"/>
          </a:xfrm>
        </p:spPr>
        <p:txBody>
          <a:bodyPr/>
          <a:lstStyle/>
          <a:p>
            <a:pPr algn="l">
              <a:spcAft>
                <a:spcPts val="0"/>
              </a:spcAft>
              <a:defRPr/>
            </a:pPr>
            <a:r>
              <a:rPr lang="en-US" altLang="zh-CN" sz="3600" b="1" kern="100" dirty="0">
                <a:solidFill>
                  <a:srgbClr val="FFFF00"/>
                </a:solidFill>
                <a:latin typeface="Calibri" panose="020F0502020204030204" pitchFamily="34" charset="0"/>
                <a:cs typeface="Times New Roman" panose="02020603050405020304" pitchFamily="18" charset="0"/>
              </a:rPr>
              <a:t> 2.</a:t>
            </a:r>
            <a:r>
              <a:rPr lang="zh-CN" altLang="zh-CN" sz="3600" b="1" kern="100" dirty="0">
                <a:solidFill>
                  <a:srgbClr val="FFFF00"/>
                </a:solidFill>
                <a:latin typeface="Calibri" panose="020F0502020204030204" pitchFamily="34" charset="0"/>
                <a:cs typeface="Times New Roman" panose="02020603050405020304" pitchFamily="18" charset="0"/>
              </a:rPr>
              <a:t>数字计算机主要特点</a:t>
            </a:r>
            <a:br>
              <a:rPr lang="zh-CN" altLang="zh-CN" sz="3600" b="1" kern="100" dirty="0">
                <a:solidFill>
                  <a:srgbClr val="FFFF00"/>
                </a:solidFill>
                <a:latin typeface="Calibri" panose="020F0502020204030204" pitchFamily="34" charset="0"/>
                <a:cs typeface="Times New Roman" panose="02020603050405020304" pitchFamily="18" charset="0"/>
              </a:rPr>
            </a:br>
            <a:endParaRPr lang="zh-CN" altLang="en-US" dirty="0">
              <a:solidFill>
                <a:srgbClr val="FFFF00"/>
              </a:solidFill>
            </a:endParaRPr>
          </a:p>
        </p:txBody>
      </p:sp>
      <p:sp>
        <p:nvSpPr>
          <p:cNvPr id="77828" name="文本框 1">
            <a:extLst>
              <a:ext uri="{FF2B5EF4-FFF2-40B4-BE49-F238E27FC236}">
                <a16:creationId xmlns:a16="http://schemas.microsoft.com/office/drawing/2014/main" id="{D2E57B78-041F-4209-903E-5AFC41871364}"/>
              </a:ext>
            </a:extLst>
          </p:cNvPr>
          <p:cNvSpPr txBox="1">
            <a:spLocks noChangeArrowheads="1"/>
          </p:cNvSpPr>
          <p:nvPr/>
        </p:nvSpPr>
        <p:spPr bwMode="auto">
          <a:xfrm>
            <a:off x="107950" y="1052513"/>
            <a:ext cx="89281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3200">
                <a:latin typeface="黑体" panose="02010609060101010101" pitchFamily="49" charset="-122"/>
                <a:ea typeface="黑体" panose="02010609060101010101" pitchFamily="49" charset="-122"/>
              </a:rPr>
              <a:t>数字计算机的主要特点为：自动连续地执行程序、运算速度快、运算精度高、存储能力强、通用性好。</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主要从信息的表示方法和计算机的工作方式来说明它的主要特点</a:t>
            </a:r>
            <a:r>
              <a:rPr lang="en-US" altLang="zh-CN" sz="3200">
                <a:latin typeface="黑体" panose="02010609060101010101" pitchFamily="49" charset="-122"/>
                <a:ea typeface="黑体" panose="02010609060101010101" pitchFamily="49" charset="-122"/>
              </a:rPr>
              <a:t>)</a:t>
            </a:r>
          </a:p>
        </p:txBody>
      </p:sp>
      <p:sp>
        <p:nvSpPr>
          <p:cNvPr id="4" name="灯片编号占位符 3">
            <a:extLst>
              <a:ext uri="{FF2B5EF4-FFF2-40B4-BE49-F238E27FC236}">
                <a16:creationId xmlns:a16="http://schemas.microsoft.com/office/drawing/2014/main" id="{38477E45-011B-4EAE-9FB7-0AEA9499046F}"/>
              </a:ext>
            </a:extLst>
          </p:cNvPr>
          <p:cNvSpPr>
            <a:spLocks noGrp="1"/>
          </p:cNvSpPr>
          <p:nvPr>
            <p:ph type="sldNum" sz="quarter" idx="10"/>
          </p:nvPr>
        </p:nvSpPr>
        <p:spPr/>
        <p:txBody>
          <a:bodyPr/>
          <a:lstStyle/>
          <a:p>
            <a:pPr>
              <a:defRPr/>
            </a:pPr>
            <a:fld id="{EB188445-95C8-4C9E-B35E-5422BDA2F894}" type="slidenum">
              <a:rPr lang="zh-CN" altLang="en-US" smtClean="0"/>
              <a:pPr>
                <a:defRPr/>
              </a:pPr>
              <a:t>8</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BF1978B-37F9-44BC-B399-46FAD325EA81}"/>
              </a:ext>
            </a:extLst>
          </p:cNvPr>
          <p:cNvSpPr/>
          <p:nvPr/>
        </p:nvSpPr>
        <p:spPr>
          <a:xfrm>
            <a:off x="1520825" y="3105150"/>
            <a:ext cx="6102350" cy="647700"/>
          </a:xfrm>
          <a:prstGeom prst="rect">
            <a:avLst/>
          </a:prstGeom>
        </p:spPr>
        <p:txBody>
          <a:bodyPr wrap="none">
            <a:spAutoFit/>
          </a:bodyPr>
          <a:lstStyle/>
          <a:p>
            <a:pPr algn="just">
              <a:spcAft>
                <a:spcPts val="0"/>
              </a:spcAft>
              <a:defRPr/>
            </a:pPr>
            <a:r>
              <a:rPr lang="en-US"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3.</a:t>
            </a:r>
            <a:r>
              <a:rPr lang="zh-CN" altLang="zh-CN" sz="3600" b="1" kern="100" dirty="0">
                <a:solidFill>
                  <a:srgbClr val="FFFF00"/>
                </a:solidFill>
                <a:effectLst>
                  <a:outerShdw blurRad="38100" dist="38100" dir="2700000" algn="tl">
                    <a:srgbClr val="000000"/>
                  </a:outerShdw>
                </a:effectLst>
                <a:latin typeface="Calibri" panose="020F0502020204030204" pitchFamily="34" charset="0"/>
                <a:cs typeface="Times New Roman" panose="02020603050405020304" pitchFamily="18" charset="0"/>
              </a:rPr>
              <a:t>计算机有哪些主要性能指标</a:t>
            </a:r>
          </a:p>
        </p:txBody>
      </p:sp>
      <p:sp>
        <p:nvSpPr>
          <p:cNvPr id="4" name="灯片编号占位符 3">
            <a:extLst>
              <a:ext uri="{FF2B5EF4-FFF2-40B4-BE49-F238E27FC236}">
                <a16:creationId xmlns:a16="http://schemas.microsoft.com/office/drawing/2014/main" id="{9A3C345A-88D1-4BFC-9685-492DB1495C63}"/>
              </a:ext>
            </a:extLst>
          </p:cNvPr>
          <p:cNvSpPr>
            <a:spLocks noGrp="1"/>
          </p:cNvSpPr>
          <p:nvPr>
            <p:ph type="sldNum" sz="quarter" idx="10"/>
          </p:nvPr>
        </p:nvSpPr>
        <p:spPr/>
        <p:txBody>
          <a:bodyPr/>
          <a:lstStyle/>
          <a:p>
            <a:pPr>
              <a:defRPr/>
            </a:pPr>
            <a:fld id="{EB188445-95C8-4C9E-B35E-5422BDA2F894}" type="slidenum">
              <a:rPr lang="zh-CN" altLang="en-US" smtClean="0"/>
              <a:pPr>
                <a:defRPr/>
              </a:pPr>
              <a:t>9</a:t>
            </a:fld>
            <a:r>
              <a:rPr lang="en-US" altLang="zh-CN"/>
              <a:t>/</a:t>
            </a:r>
            <a:r>
              <a:rPr lang="en-US" altLang="zh-CN" b="1">
                <a:solidFill>
                  <a:schemeClr val="tx2"/>
                </a:solidFill>
              </a:rPr>
              <a:t>45</a:t>
            </a:r>
            <a:endParaRPr lang="en-US" altLang="zh-CN" b="1" dirty="0">
              <a:solidFill>
                <a:schemeClr val="tx2"/>
              </a:solidFill>
            </a:endParaRPr>
          </a:p>
        </p:txBody>
      </p:sp>
    </p:spTree>
  </p:cSld>
  <p:clrMapOvr>
    <a:masterClrMapping/>
  </p:clrMapOvr>
  <p:transition>
    <p:random/>
  </p:transition>
</p:sld>
</file>

<file path=ppt/theme/theme1.xml><?xml version="1.0" encoding="utf-8"?>
<a:theme xmlns:a="http://schemas.openxmlformats.org/drawingml/2006/main" name="2计算机组成原理-2(1)">
  <a:themeElements>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2计算机组成原理-2(1)">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计算机组成原理-2(1)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2计算机组成原理-2(1)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计算机组成原理-2(1)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2计算机组成原理-2(1)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8064</TotalTime>
  <Words>2797</Words>
  <Application>Microsoft Office PowerPoint</Application>
  <PresentationFormat>全屏显示(4:3)</PresentationFormat>
  <Paragraphs>246</Paragraphs>
  <Slides>45</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3" baseType="lpstr">
      <vt:lpstr>黑体</vt:lpstr>
      <vt:lpstr>Arial</vt:lpstr>
      <vt:lpstr>Calibri</vt:lpstr>
      <vt:lpstr>Cambria Math</vt:lpstr>
      <vt:lpstr>Times New Roman</vt:lpstr>
      <vt:lpstr>Wingdings</vt:lpstr>
      <vt:lpstr>2计算机组成原理-2(1)</vt:lpstr>
      <vt:lpstr>Equation</vt:lpstr>
      <vt:lpstr>第一章课后习题</vt:lpstr>
      <vt:lpstr>1.简要解释以下名词术语</vt:lpstr>
      <vt:lpstr>1.简要解释以下名词术语</vt:lpstr>
      <vt:lpstr>1.简要解释以下名词术语</vt:lpstr>
      <vt:lpstr>1.简要解释以下名词术语</vt:lpstr>
      <vt:lpstr>1.简要解释以下名词术语</vt:lpstr>
      <vt:lpstr> 2.数字计算机主要特点 </vt:lpstr>
      <vt:lpstr> 2.数字计算机主要特点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PC</cp:lastModifiedBy>
  <cp:revision>582</cp:revision>
  <dcterms:created xsi:type="dcterms:W3CDTF">2000-08-28T13:29:22Z</dcterms:created>
  <dcterms:modified xsi:type="dcterms:W3CDTF">2022-02-28T10:17:39Z</dcterms:modified>
</cp:coreProperties>
</file>