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4" r:id="rId2"/>
  </p:sldMasterIdLst>
  <p:notesMasterIdLst>
    <p:notesMasterId r:id="rId124"/>
  </p:notesMasterIdLst>
  <p:handoutMasterIdLst>
    <p:handoutMasterId r:id="rId125"/>
  </p:handoutMasterIdLst>
  <p:sldIdLst>
    <p:sldId id="309" r:id="rId3"/>
    <p:sldId id="310" r:id="rId4"/>
    <p:sldId id="311" r:id="rId5"/>
    <p:sldId id="312" r:id="rId6"/>
    <p:sldId id="313" r:id="rId7"/>
    <p:sldId id="314"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8" r:id="rId30"/>
    <p:sldId id="339" r:id="rId31"/>
    <p:sldId id="337" r:id="rId32"/>
    <p:sldId id="340" r:id="rId33"/>
    <p:sldId id="341" r:id="rId34"/>
    <p:sldId id="342" r:id="rId35"/>
    <p:sldId id="343" r:id="rId36"/>
    <p:sldId id="344" r:id="rId37"/>
    <p:sldId id="345" r:id="rId38"/>
    <p:sldId id="346" r:id="rId39"/>
    <p:sldId id="347" r:id="rId40"/>
    <p:sldId id="348" r:id="rId41"/>
    <p:sldId id="349" r:id="rId42"/>
    <p:sldId id="350" r:id="rId43"/>
    <p:sldId id="435" r:id="rId44"/>
    <p:sldId id="351" r:id="rId45"/>
    <p:sldId id="352" r:id="rId46"/>
    <p:sldId id="353" r:id="rId47"/>
    <p:sldId id="375" r:id="rId48"/>
    <p:sldId id="354" r:id="rId49"/>
    <p:sldId id="355" r:id="rId50"/>
    <p:sldId id="356" r:id="rId51"/>
    <p:sldId id="357" r:id="rId52"/>
    <p:sldId id="358" r:id="rId53"/>
    <p:sldId id="359" r:id="rId54"/>
    <p:sldId id="361" r:id="rId55"/>
    <p:sldId id="360" r:id="rId56"/>
    <p:sldId id="362" r:id="rId57"/>
    <p:sldId id="364" r:id="rId58"/>
    <p:sldId id="365" r:id="rId59"/>
    <p:sldId id="366" r:id="rId60"/>
    <p:sldId id="367" r:id="rId61"/>
    <p:sldId id="368" r:id="rId62"/>
    <p:sldId id="369" r:id="rId63"/>
    <p:sldId id="370" r:id="rId64"/>
    <p:sldId id="371" r:id="rId65"/>
    <p:sldId id="372" r:id="rId66"/>
    <p:sldId id="373" r:id="rId67"/>
    <p:sldId id="374" r:id="rId68"/>
    <p:sldId id="376" r:id="rId69"/>
    <p:sldId id="378" r:id="rId70"/>
    <p:sldId id="436" r:id="rId71"/>
    <p:sldId id="437" r:id="rId72"/>
    <p:sldId id="438" r:id="rId73"/>
    <p:sldId id="439" r:id="rId74"/>
    <p:sldId id="440" r:id="rId75"/>
    <p:sldId id="441" r:id="rId76"/>
    <p:sldId id="442" r:id="rId77"/>
    <p:sldId id="443" r:id="rId78"/>
    <p:sldId id="444" r:id="rId79"/>
    <p:sldId id="445" r:id="rId80"/>
    <p:sldId id="446" r:id="rId81"/>
    <p:sldId id="447" r:id="rId82"/>
    <p:sldId id="448" r:id="rId83"/>
    <p:sldId id="449" r:id="rId84"/>
    <p:sldId id="450" r:id="rId85"/>
    <p:sldId id="451" r:id="rId86"/>
    <p:sldId id="452" r:id="rId87"/>
    <p:sldId id="453" r:id="rId88"/>
    <p:sldId id="454" r:id="rId89"/>
    <p:sldId id="455" r:id="rId90"/>
    <p:sldId id="456" r:id="rId91"/>
    <p:sldId id="457" r:id="rId92"/>
    <p:sldId id="458" r:id="rId93"/>
    <p:sldId id="459" r:id="rId94"/>
    <p:sldId id="460" r:id="rId95"/>
    <p:sldId id="461" r:id="rId96"/>
    <p:sldId id="462" r:id="rId97"/>
    <p:sldId id="463" r:id="rId98"/>
    <p:sldId id="464" r:id="rId99"/>
    <p:sldId id="465" r:id="rId100"/>
    <p:sldId id="466" r:id="rId101"/>
    <p:sldId id="467" r:id="rId102"/>
    <p:sldId id="468" r:id="rId103"/>
    <p:sldId id="469" r:id="rId104"/>
    <p:sldId id="470" r:id="rId105"/>
    <p:sldId id="471" r:id="rId106"/>
    <p:sldId id="472" r:id="rId107"/>
    <p:sldId id="473" r:id="rId108"/>
    <p:sldId id="474" r:id="rId109"/>
    <p:sldId id="475" r:id="rId110"/>
    <p:sldId id="476" r:id="rId111"/>
    <p:sldId id="477" r:id="rId112"/>
    <p:sldId id="478" r:id="rId113"/>
    <p:sldId id="479" r:id="rId114"/>
    <p:sldId id="480" r:id="rId115"/>
    <p:sldId id="481" r:id="rId116"/>
    <p:sldId id="482" r:id="rId117"/>
    <p:sldId id="483" r:id="rId118"/>
    <p:sldId id="484" r:id="rId119"/>
    <p:sldId id="485" r:id="rId120"/>
    <p:sldId id="486" r:id="rId121"/>
    <p:sldId id="487" r:id="rId122"/>
    <p:sldId id="488" r:id="rId12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FFFF66"/>
    <a:srgbClr val="3399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4" autoAdjust="0"/>
    <p:restoredTop sz="82438" autoAdjust="0"/>
  </p:normalViewPr>
  <p:slideViewPr>
    <p:cSldViewPr>
      <p:cViewPr varScale="1">
        <p:scale>
          <a:sx n="56" d="100"/>
          <a:sy n="56" d="100"/>
        </p:scale>
        <p:origin x="1686"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4" d="100"/>
          <a:sy n="24" d="100"/>
        </p:scale>
        <p:origin x="-974"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F88D92D-DE5A-474B-BE4F-1D4A1A9558A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075" name="Rectangle 3">
            <a:extLst>
              <a:ext uri="{FF2B5EF4-FFF2-40B4-BE49-F238E27FC236}">
                <a16:creationId xmlns:a16="http://schemas.microsoft.com/office/drawing/2014/main" id="{4B692102-5541-4A8B-834B-9108CA30780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076" name="Rectangle 4">
            <a:extLst>
              <a:ext uri="{FF2B5EF4-FFF2-40B4-BE49-F238E27FC236}">
                <a16:creationId xmlns:a16="http://schemas.microsoft.com/office/drawing/2014/main" id="{8FDB24DD-1824-496D-A6E9-57B76A8A079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7" name="Rectangle 5">
            <a:extLst>
              <a:ext uri="{FF2B5EF4-FFF2-40B4-BE49-F238E27FC236}">
                <a16:creationId xmlns:a16="http://schemas.microsoft.com/office/drawing/2014/main" id="{60855BE7-25BB-4E96-9EB7-209178632E3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81DEEE7F-2451-49A0-B63C-EAF173EE75C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31D5CAB-27A6-4A04-A8AD-0407EC9F661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051" name="Rectangle 3">
            <a:extLst>
              <a:ext uri="{FF2B5EF4-FFF2-40B4-BE49-F238E27FC236}">
                <a16:creationId xmlns:a16="http://schemas.microsoft.com/office/drawing/2014/main" id="{60372C09-EFB6-4CB1-8934-65DA0433D43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0484" name="Rectangle 4">
            <a:extLst>
              <a:ext uri="{FF2B5EF4-FFF2-40B4-BE49-F238E27FC236}">
                <a16:creationId xmlns:a16="http://schemas.microsoft.com/office/drawing/2014/main" id="{EC8956FA-BB1A-428C-90D9-A3A16CE3130C}"/>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A81C5287-C2B3-45B6-988C-FFB3669CF81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684A29D-6199-4DF5-98F1-B5BD3797E67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055" name="Rectangle 7">
            <a:extLst>
              <a:ext uri="{FF2B5EF4-FFF2-40B4-BE49-F238E27FC236}">
                <a16:creationId xmlns:a16="http://schemas.microsoft.com/office/drawing/2014/main" id="{8B7C3652-A4FB-4F76-BBD7-99EA8E4FBAD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88350618-C1A5-4F5B-B9A0-580C2C35A82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BCD</a:t>
            </a:r>
            <a:r>
              <a:rPr lang="zh-CN" altLang="en-US" dirty="0"/>
              <a:t>码用</a:t>
            </a:r>
            <a:r>
              <a:rPr lang="en-US" altLang="zh-CN" dirty="0"/>
              <a:t>4</a:t>
            </a:r>
            <a:r>
              <a:rPr lang="zh-CN" altLang="en-US" dirty="0"/>
              <a:t>位二进制表示一位十进制</a:t>
            </a:r>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11</a:t>
            </a:fld>
            <a:endParaRPr lang="en-US" altLang="zh-CN"/>
          </a:p>
        </p:txBody>
      </p:sp>
    </p:spTree>
    <p:extLst>
      <p:ext uri="{BB962C8B-B14F-4D97-AF65-F5344CB8AC3E}">
        <p14:creationId xmlns:p14="http://schemas.microsoft.com/office/powerpoint/2010/main" val="54602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尾数有一位隐含的二进制数位</a:t>
            </a:r>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52</a:t>
            </a:fld>
            <a:endParaRPr lang="en-US" altLang="zh-CN"/>
          </a:p>
        </p:txBody>
      </p:sp>
    </p:spTree>
    <p:extLst>
      <p:ext uri="{BB962C8B-B14F-4D97-AF65-F5344CB8AC3E}">
        <p14:creationId xmlns:p14="http://schemas.microsoft.com/office/powerpoint/2010/main" val="71148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54</a:t>
            </a:fld>
            <a:endParaRPr lang="en-US" altLang="zh-CN"/>
          </a:p>
        </p:txBody>
      </p:sp>
    </p:spTree>
    <p:extLst>
      <p:ext uri="{BB962C8B-B14F-4D97-AF65-F5344CB8AC3E}">
        <p14:creationId xmlns:p14="http://schemas.microsoft.com/office/powerpoint/2010/main" val="619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56</a:t>
            </a:fld>
            <a:endParaRPr lang="en-US" altLang="zh-CN"/>
          </a:p>
        </p:txBody>
      </p:sp>
    </p:spTree>
    <p:extLst>
      <p:ext uri="{BB962C8B-B14F-4D97-AF65-F5344CB8AC3E}">
        <p14:creationId xmlns:p14="http://schemas.microsoft.com/office/powerpoint/2010/main" val="1452955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补码相加，符号位若有进位则舍去</a:t>
            </a:r>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58</a:t>
            </a:fld>
            <a:endParaRPr lang="en-US" altLang="zh-CN"/>
          </a:p>
        </p:txBody>
      </p:sp>
    </p:spTree>
    <p:extLst>
      <p:ext uri="{BB962C8B-B14F-4D97-AF65-F5344CB8AC3E}">
        <p14:creationId xmlns:p14="http://schemas.microsoft.com/office/powerpoint/2010/main" val="2960795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68</a:t>
            </a:fld>
            <a:endParaRPr lang="en-US" altLang="zh-CN"/>
          </a:p>
        </p:txBody>
      </p:sp>
    </p:spTree>
    <p:extLst>
      <p:ext uri="{BB962C8B-B14F-4D97-AF65-F5344CB8AC3E}">
        <p14:creationId xmlns:p14="http://schemas.microsoft.com/office/powerpoint/2010/main" val="207994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3133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7414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2110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64863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44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乘基取整法每次只乘小数部分</a:t>
            </a:r>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23</a:t>
            </a:fld>
            <a:endParaRPr lang="en-US" altLang="zh-CN"/>
          </a:p>
        </p:txBody>
      </p:sp>
    </p:spTree>
    <p:extLst>
      <p:ext uri="{BB962C8B-B14F-4D97-AF65-F5344CB8AC3E}">
        <p14:creationId xmlns:p14="http://schemas.microsoft.com/office/powerpoint/2010/main" val="1062980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42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41912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1127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6326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10325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78360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350618-C1A5-4F5B-B9A0-580C2C35A8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4591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补码绝对值最大负数为</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39</a:t>
            </a:fld>
            <a:endParaRPr lang="en-US" altLang="zh-CN"/>
          </a:p>
        </p:txBody>
      </p:sp>
    </p:spTree>
    <p:extLst>
      <p:ext uri="{BB962C8B-B14F-4D97-AF65-F5344CB8AC3E}">
        <p14:creationId xmlns:p14="http://schemas.microsoft.com/office/powerpoint/2010/main" val="529142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通过修改</a:t>
            </a:r>
            <a:r>
              <a:rPr kumimoji="1" lang="zh-CN" altLang="en-US" sz="1200" b="0" i="0" u="none" strike="noStrike" kern="1200" dirty="0">
                <a:solidFill>
                  <a:schemeClr val="tx1"/>
                </a:solidFill>
                <a:effectLst/>
                <a:latin typeface="Times New Roman" pitchFamily="18" charset="0"/>
                <a:ea typeface="宋体" pitchFamily="2" charset="-122"/>
                <a:cs typeface="+mn-cs"/>
              </a:rPr>
              <a:t>阶码</a:t>
            </a:r>
            <a:r>
              <a:rPr kumimoji="1" lang="zh-CN" altLang="en-US" sz="1200" b="0" i="0" kern="1200" dirty="0">
                <a:solidFill>
                  <a:schemeClr val="tx1"/>
                </a:solidFill>
                <a:effectLst/>
                <a:latin typeface="Times New Roman" pitchFamily="18" charset="0"/>
                <a:ea typeface="宋体" pitchFamily="2" charset="-122"/>
                <a:cs typeface="+mn-cs"/>
              </a:rPr>
              <a:t>并同时移动尾数的方法规格化。</a:t>
            </a:r>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43</a:t>
            </a:fld>
            <a:endParaRPr lang="en-US" altLang="zh-CN"/>
          </a:p>
        </p:txBody>
      </p:sp>
    </p:spTree>
    <p:extLst>
      <p:ext uri="{BB962C8B-B14F-4D97-AF65-F5344CB8AC3E}">
        <p14:creationId xmlns:p14="http://schemas.microsoft.com/office/powerpoint/2010/main" val="331458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44</a:t>
            </a:fld>
            <a:endParaRPr lang="en-US" altLang="zh-CN"/>
          </a:p>
        </p:txBody>
      </p:sp>
    </p:spTree>
    <p:extLst>
      <p:ext uri="{BB962C8B-B14F-4D97-AF65-F5344CB8AC3E}">
        <p14:creationId xmlns:p14="http://schemas.microsoft.com/office/powerpoint/2010/main" val="3669512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45</a:t>
            </a:fld>
            <a:endParaRPr lang="en-US" altLang="zh-CN"/>
          </a:p>
        </p:txBody>
      </p:sp>
    </p:spTree>
    <p:extLst>
      <p:ext uri="{BB962C8B-B14F-4D97-AF65-F5344CB8AC3E}">
        <p14:creationId xmlns:p14="http://schemas.microsoft.com/office/powerpoint/2010/main" val="934876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因为要规格化，正数的尾数要满足</a:t>
                </a:r>
                <a:r>
                  <a:rPr lang="en-US" altLang="zh-CN" dirty="0"/>
                  <a:t>1/2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M&lt;1</a:t>
                </a:r>
              </a:p>
              <a:p>
                <a:r>
                  <a:rPr lang="zh-CN" altLang="en-US" dirty="0"/>
                  <a:t>绝对值最大的负数的补码为</a:t>
                </a:r>
                <a:r>
                  <a:rPr lang="en-US" altLang="zh-CN" dirty="0"/>
                  <a:t>100000</a:t>
                </a:r>
                <a:endParaRPr lang="zh-CN" altLang="en-US" dirty="0"/>
              </a:p>
            </p:txBody>
          </p:sp>
        </mc:Choice>
        <mc:Fallback xmlns="">
          <p:sp>
            <p:nvSpPr>
              <p:cNvPr id="3" name="备注占位符 2"/>
              <p:cNvSpPr>
                <a:spLocks noGrp="1"/>
              </p:cNvSpPr>
              <p:nvPr>
                <p:ph type="body" idx="1"/>
              </p:nvPr>
            </p:nvSpPr>
            <p:spPr/>
            <p:txBody>
              <a:bodyPr/>
              <a:lstStyle/>
              <a:p>
                <a:r>
                  <a:rPr lang="zh-CN" altLang="en-US" dirty="0"/>
                  <a:t>因为要规格化，正数的尾数要满足</a:t>
                </a:r>
                <a:r>
                  <a:rPr lang="en-US" altLang="zh-CN" dirty="0"/>
                  <a:t>1/2</a:t>
                </a:r>
                <a:r>
                  <a:rPr lang="en-US" altLang="zh-CN" i="0">
                    <a:latin typeface="Cambria Math" panose="02040503050406030204" pitchFamily="18" charset="0"/>
                    <a:ea typeface="Cambria Math" panose="02040503050406030204" pitchFamily="18" charset="0"/>
                  </a:rPr>
                  <a:t>≤</a:t>
                </a:r>
                <a:r>
                  <a:rPr lang="en-US" altLang="zh-CN" dirty="0"/>
                  <a:t>M&lt;1</a:t>
                </a:r>
              </a:p>
              <a:p>
                <a:r>
                  <a:rPr lang="zh-CN" altLang="en-US" dirty="0"/>
                  <a:t>绝对值最大的负数的补码为</a:t>
                </a:r>
                <a:r>
                  <a:rPr lang="en-US" altLang="zh-CN" dirty="0"/>
                  <a:t>100000</a:t>
                </a:r>
                <a:endParaRPr lang="zh-CN" altLang="en-US" dirty="0"/>
              </a:p>
            </p:txBody>
          </p:sp>
        </mc:Fallback>
      </mc:AlternateContent>
      <p:sp>
        <p:nvSpPr>
          <p:cNvPr id="4" name="灯片编号占位符 3"/>
          <p:cNvSpPr>
            <a:spLocks noGrp="1"/>
          </p:cNvSpPr>
          <p:nvPr>
            <p:ph type="sldNum" sz="quarter" idx="5"/>
          </p:nvPr>
        </p:nvSpPr>
        <p:spPr/>
        <p:txBody>
          <a:bodyPr/>
          <a:lstStyle/>
          <a:p>
            <a:fld id="{88350618-C1A5-4F5B-B9A0-580C2C35A82D}" type="slidenum">
              <a:rPr lang="en-US" altLang="zh-CN" smtClean="0"/>
              <a:pPr/>
              <a:t>46</a:t>
            </a:fld>
            <a:endParaRPr lang="en-US" altLang="zh-CN"/>
          </a:p>
        </p:txBody>
      </p:sp>
    </p:spTree>
    <p:extLst>
      <p:ext uri="{BB962C8B-B14F-4D97-AF65-F5344CB8AC3E}">
        <p14:creationId xmlns:p14="http://schemas.microsoft.com/office/powerpoint/2010/main" val="3458119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因为要规格化，正数的尾数要满足</a:t>
                </a:r>
                <a:r>
                  <a:rPr lang="en-US" altLang="zh-CN" dirty="0"/>
                  <a:t>1/2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M&lt;1</a:t>
                </a:r>
              </a:p>
              <a:p>
                <a:r>
                  <a:rPr lang="zh-CN" altLang="en-US" dirty="0"/>
                  <a:t>绝对值最大的负数的补码为</a:t>
                </a:r>
                <a:r>
                  <a:rPr lang="en-US" altLang="zh-CN" dirty="0"/>
                  <a:t>100000</a:t>
                </a:r>
              </a:p>
              <a:p>
                <a:r>
                  <a:rPr lang="zh-CN" altLang="en-US" dirty="0"/>
                  <a:t>注意阶码和尾数均为补码规格化的数</a:t>
                </a:r>
              </a:p>
            </p:txBody>
          </p:sp>
        </mc:Choice>
        <mc:Fallback xmlns="">
          <p:sp>
            <p:nvSpPr>
              <p:cNvPr id="3" name="备注占位符 2"/>
              <p:cNvSpPr>
                <a:spLocks noGrp="1"/>
              </p:cNvSpPr>
              <p:nvPr>
                <p:ph type="body" idx="1"/>
              </p:nvPr>
            </p:nvSpPr>
            <p:spPr/>
            <p:txBody>
              <a:bodyPr/>
              <a:lstStyle/>
              <a:p>
                <a:r>
                  <a:rPr lang="zh-CN" altLang="en-US" dirty="0"/>
                  <a:t>因为要规格化，正数的尾数要满足</a:t>
                </a:r>
                <a:r>
                  <a:rPr lang="en-US" altLang="zh-CN" dirty="0"/>
                  <a:t>1/2</a:t>
                </a:r>
                <a:r>
                  <a:rPr lang="en-US" altLang="zh-CN" i="0">
                    <a:latin typeface="Cambria Math" panose="02040503050406030204" pitchFamily="18" charset="0"/>
                    <a:ea typeface="Cambria Math" panose="02040503050406030204" pitchFamily="18" charset="0"/>
                  </a:rPr>
                  <a:t>≤</a:t>
                </a:r>
                <a:r>
                  <a:rPr lang="en-US" altLang="zh-CN" dirty="0"/>
                  <a:t>M&lt;1</a:t>
                </a:r>
              </a:p>
              <a:p>
                <a:r>
                  <a:rPr lang="zh-CN" altLang="en-US" dirty="0"/>
                  <a:t>绝对值最大的负数的补码为</a:t>
                </a:r>
                <a:r>
                  <a:rPr lang="en-US" altLang="zh-CN" dirty="0"/>
                  <a:t>100000</a:t>
                </a:r>
              </a:p>
              <a:p>
                <a:r>
                  <a:rPr lang="zh-CN" altLang="en-US" dirty="0"/>
                  <a:t>注意阶码和尾数均为补码规格化的数</a:t>
                </a:r>
              </a:p>
            </p:txBody>
          </p:sp>
        </mc:Fallback>
      </mc:AlternateContent>
      <p:sp>
        <p:nvSpPr>
          <p:cNvPr id="4" name="灯片编号占位符 3"/>
          <p:cNvSpPr>
            <a:spLocks noGrp="1"/>
          </p:cNvSpPr>
          <p:nvPr>
            <p:ph type="sldNum" sz="quarter" idx="5"/>
          </p:nvPr>
        </p:nvSpPr>
        <p:spPr/>
        <p:txBody>
          <a:bodyPr/>
          <a:lstStyle/>
          <a:p>
            <a:fld id="{88350618-C1A5-4F5B-B9A0-580C2C35A82D}" type="slidenum">
              <a:rPr lang="en-US" altLang="zh-CN" smtClean="0"/>
              <a:pPr/>
              <a:t>47</a:t>
            </a:fld>
            <a:endParaRPr lang="en-US" altLang="zh-CN"/>
          </a:p>
        </p:txBody>
      </p:sp>
    </p:spTree>
    <p:extLst>
      <p:ext uri="{BB962C8B-B14F-4D97-AF65-F5344CB8AC3E}">
        <p14:creationId xmlns:p14="http://schemas.microsoft.com/office/powerpoint/2010/main" val="237376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50618-C1A5-4F5B-B9A0-580C2C35A82D}" type="slidenum">
              <a:rPr lang="en-US" altLang="zh-CN" smtClean="0"/>
              <a:pPr/>
              <a:t>48</a:t>
            </a:fld>
            <a:endParaRPr lang="en-US" altLang="zh-CN"/>
          </a:p>
        </p:txBody>
      </p:sp>
    </p:spTree>
    <p:extLst>
      <p:ext uri="{BB962C8B-B14F-4D97-AF65-F5344CB8AC3E}">
        <p14:creationId xmlns:p14="http://schemas.microsoft.com/office/powerpoint/2010/main" val="18915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098C7CE-C98E-449C-BB3C-8648C05F2858}"/>
              </a:ext>
            </a:extLst>
          </p:cNvPr>
          <p:cNvSpPr>
            <a:spLocks noGrp="1" noChangeArrowheads="1"/>
          </p:cNvSpPr>
          <p:nvPr>
            <p:ph type="sldNum" sz="quarter" idx="10"/>
          </p:nvPr>
        </p:nvSpPr>
        <p:spPr>
          <a:ln/>
        </p:spPr>
        <p:txBody>
          <a:bodyPr/>
          <a:lstStyle>
            <a:lvl1pPr>
              <a:defRPr/>
            </a:lvl1pPr>
          </a:lstStyle>
          <a:p>
            <a:fld id="{2C2F16E0-D0CC-4374-AFE0-5D901FBAC585}" type="slidenum">
              <a:rPr lang="en-US" altLang="zh-CN" smtClean="0"/>
              <a:pPr/>
              <a:t>‹#›</a:t>
            </a:fld>
            <a:r>
              <a:rPr lang="en-US" altLang="zh-CN" dirty="0"/>
              <a:t>/121</a:t>
            </a:r>
          </a:p>
        </p:txBody>
      </p:sp>
    </p:spTree>
    <p:extLst>
      <p:ext uri="{BB962C8B-B14F-4D97-AF65-F5344CB8AC3E}">
        <p14:creationId xmlns:p14="http://schemas.microsoft.com/office/powerpoint/2010/main" val="3823453115"/>
      </p:ext>
    </p:extLst>
  </p:cSld>
  <p:clrMapOvr>
    <a:masterClrMapping/>
  </p:clrMapOvr>
  <p:transition spd="med">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B9D130A-E062-4C28-88C5-A9962F9D3A66}"/>
              </a:ext>
            </a:extLst>
          </p:cNvPr>
          <p:cNvSpPr>
            <a:spLocks noGrp="1" noChangeArrowheads="1"/>
          </p:cNvSpPr>
          <p:nvPr>
            <p:ph type="sldNum" sz="quarter" idx="10"/>
          </p:nvPr>
        </p:nvSpPr>
        <p:spPr>
          <a:ln/>
        </p:spPr>
        <p:txBody>
          <a:bodyPr/>
          <a:lstStyle>
            <a:lvl1pPr>
              <a:defRPr/>
            </a:lvl1pPr>
          </a:lstStyle>
          <a:p>
            <a:fld id="{3AE3F5C8-9012-46B7-BDE1-1A2A994CA93C}" type="slidenum">
              <a:rPr lang="en-US" altLang="zh-CN" smtClean="0"/>
              <a:pPr/>
              <a:t>‹#›</a:t>
            </a:fld>
            <a:r>
              <a:rPr lang="en-US" altLang="zh-CN" dirty="0"/>
              <a:t>/121</a:t>
            </a:r>
          </a:p>
        </p:txBody>
      </p:sp>
    </p:spTree>
    <p:extLst>
      <p:ext uri="{BB962C8B-B14F-4D97-AF65-F5344CB8AC3E}">
        <p14:creationId xmlns:p14="http://schemas.microsoft.com/office/powerpoint/2010/main" val="1729361406"/>
      </p:ext>
    </p:extLst>
  </p:cSld>
  <p:clrMapOvr>
    <a:masterClrMapping/>
  </p:clrMapOvr>
  <p:transition spd="med">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098C7CE-C98E-449C-BB3C-8648C05F2858}"/>
              </a:ext>
            </a:extLst>
          </p:cNvPr>
          <p:cNvSpPr>
            <a:spLocks noGrp="1" noChangeArrowheads="1"/>
          </p:cNvSpPr>
          <p:nvPr>
            <p:ph type="sldNum" sz="quarter" idx="10"/>
          </p:nvPr>
        </p:nvSpPr>
        <p:spPr>
          <a:ln/>
        </p:spPr>
        <p:txBody>
          <a:bodyPr/>
          <a:lstStyle>
            <a:lvl1pPr>
              <a:defRPr/>
            </a:lvl1pPr>
          </a:lstStyle>
          <a:p>
            <a:fld id="{2C2F16E0-D0CC-4374-AFE0-5D901FBAC585}" type="slidenum">
              <a:rPr lang="en-US" altLang="zh-CN" smtClean="0"/>
              <a:pPr/>
              <a:t>‹#›</a:t>
            </a:fld>
            <a:r>
              <a:rPr lang="en-US" altLang="zh-CN" dirty="0"/>
              <a:t>/122</a:t>
            </a:r>
          </a:p>
        </p:txBody>
      </p:sp>
    </p:spTree>
    <p:extLst>
      <p:ext uri="{BB962C8B-B14F-4D97-AF65-F5344CB8AC3E}">
        <p14:creationId xmlns:p14="http://schemas.microsoft.com/office/powerpoint/2010/main" val="2809085626"/>
      </p:ext>
    </p:extLst>
  </p:cSld>
  <p:clrMapOvr>
    <a:masterClrMapping/>
  </p:clrMapOvr>
  <p:transition spd="med">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B9D130A-E062-4C28-88C5-A9962F9D3A66}"/>
              </a:ext>
            </a:extLst>
          </p:cNvPr>
          <p:cNvSpPr>
            <a:spLocks noGrp="1" noChangeArrowheads="1"/>
          </p:cNvSpPr>
          <p:nvPr>
            <p:ph type="sldNum" sz="quarter" idx="10"/>
          </p:nvPr>
        </p:nvSpPr>
        <p:spPr>
          <a:ln/>
        </p:spPr>
        <p:txBody>
          <a:bodyPr/>
          <a:lstStyle>
            <a:lvl1pPr>
              <a:defRPr/>
            </a:lvl1pPr>
          </a:lstStyle>
          <a:p>
            <a:fld id="{3AE3F5C8-9012-46B7-BDE1-1A2A994CA93C}" type="slidenum">
              <a:rPr lang="en-US" altLang="zh-CN" smtClean="0"/>
              <a:pPr/>
              <a:t>‹#›</a:t>
            </a:fld>
            <a:r>
              <a:rPr lang="en-US" altLang="zh-CN" dirty="0"/>
              <a:t>/122</a:t>
            </a:r>
          </a:p>
        </p:txBody>
      </p:sp>
    </p:spTree>
    <p:extLst>
      <p:ext uri="{BB962C8B-B14F-4D97-AF65-F5344CB8AC3E}">
        <p14:creationId xmlns:p14="http://schemas.microsoft.com/office/powerpoint/2010/main" val="774754974"/>
      </p:ext>
    </p:extLst>
  </p:cSld>
  <p:clrMapOvr>
    <a:masterClrMapping/>
  </p:clrMapOvr>
  <p:transition spd="med">
    <p:cover dir="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AE8840C-A226-4A3F-B1A6-BF0B96003DEB}"/>
              </a:ext>
            </a:extLst>
          </p:cNvPr>
          <p:cNvGrpSpPr>
            <a:grpSpLocks/>
          </p:cNvGrpSpPr>
          <p:nvPr/>
        </p:nvGrpSpPr>
        <p:grpSpPr bwMode="auto">
          <a:xfrm>
            <a:off x="0" y="1588"/>
            <a:ext cx="9132888" cy="6845300"/>
            <a:chOff x="0" y="1"/>
            <a:chExt cx="5753" cy="4312"/>
          </a:xfrm>
        </p:grpSpPr>
        <p:sp>
          <p:nvSpPr>
            <p:cNvPr id="54275" name="Freeform 3">
              <a:extLst>
                <a:ext uri="{FF2B5EF4-FFF2-40B4-BE49-F238E27FC236}">
                  <a16:creationId xmlns:a16="http://schemas.microsoft.com/office/drawing/2014/main" id="{6AFD706E-B7E8-4B69-B959-E536C051A30C}"/>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54276" name="Arc 4">
              <a:extLst>
                <a:ext uri="{FF2B5EF4-FFF2-40B4-BE49-F238E27FC236}">
                  <a16:creationId xmlns:a16="http://schemas.microsoft.com/office/drawing/2014/main" id="{9DD2A83F-D865-4A61-91E8-2B0C68F0A598}"/>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54278" name="Rectangle 6">
            <a:extLst>
              <a:ext uri="{FF2B5EF4-FFF2-40B4-BE49-F238E27FC236}">
                <a16:creationId xmlns:a16="http://schemas.microsoft.com/office/drawing/2014/main" id="{3308D8A6-74BF-418F-8B23-549DB7BC8F78}"/>
              </a:ext>
            </a:extLst>
          </p:cNvPr>
          <p:cNvSpPr>
            <a:spLocks noGrp="1" noChangeArrowheads="1"/>
          </p:cNvSpPr>
          <p:nvPr>
            <p:ph type="sldNum" sz="quarter" idx="4"/>
          </p:nvPr>
        </p:nvSpPr>
        <p:spPr bwMode="auto">
          <a:xfrm>
            <a:off x="8027988" y="6400800"/>
            <a:ext cx="1116012"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kumimoji="0" sz="1600" b="1">
                <a:solidFill>
                  <a:schemeClr val="accent1"/>
                </a:solidFill>
              </a:defRPr>
            </a:lvl1pPr>
          </a:lstStyle>
          <a:p>
            <a:fld id="{3089D4FF-78B3-4AD4-8B2B-D705093D8005}" type="slidenum">
              <a:rPr lang="en-US" altLang="zh-CN" smtClean="0"/>
              <a:pPr/>
              <a:t>‹#›</a:t>
            </a:fld>
            <a:r>
              <a:rPr lang="en-US" altLang="zh-CN" dirty="0"/>
              <a:t>/121</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Lst>
  <p:transition spd="med">
    <p:cover dir="rd"/>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AE8840C-A226-4A3F-B1A6-BF0B96003DEB}"/>
              </a:ext>
            </a:extLst>
          </p:cNvPr>
          <p:cNvGrpSpPr>
            <a:grpSpLocks/>
          </p:cNvGrpSpPr>
          <p:nvPr/>
        </p:nvGrpSpPr>
        <p:grpSpPr bwMode="auto">
          <a:xfrm>
            <a:off x="0" y="1588"/>
            <a:ext cx="9132888" cy="6845300"/>
            <a:chOff x="0" y="1"/>
            <a:chExt cx="5753" cy="4312"/>
          </a:xfrm>
        </p:grpSpPr>
        <p:sp>
          <p:nvSpPr>
            <p:cNvPr id="54275" name="Freeform 3">
              <a:extLst>
                <a:ext uri="{FF2B5EF4-FFF2-40B4-BE49-F238E27FC236}">
                  <a16:creationId xmlns:a16="http://schemas.microsoft.com/office/drawing/2014/main" id="{6AFD706E-B7E8-4B69-B959-E536C051A30C}"/>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54276" name="Arc 4">
              <a:extLst>
                <a:ext uri="{FF2B5EF4-FFF2-40B4-BE49-F238E27FC236}">
                  <a16:creationId xmlns:a16="http://schemas.microsoft.com/office/drawing/2014/main" id="{9DD2A83F-D865-4A61-91E8-2B0C68F0A598}"/>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54278" name="Rectangle 6">
            <a:extLst>
              <a:ext uri="{FF2B5EF4-FFF2-40B4-BE49-F238E27FC236}">
                <a16:creationId xmlns:a16="http://schemas.microsoft.com/office/drawing/2014/main" id="{3308D8A6-74BF-418F-8B23-549DB7BC8F78}"/>
              </a:ext>
            </a:extLst>
          </p:cNvPr>
          <p:cNvSpPr>
            <a:spLocks noGrp="1" noChangeArrowheads="1"/>
          </p:cNvSpPr>
          <p:nvPr>
            <p:ph type="sldNum" sz="quarter" idx="4"/>
          </p:nvPr>
        </p:nvSpPr>
        <p:spPr bwMode="auto">
          <a:xfrm>
            <a:off x="8027988" y="6400800"/>
            <a:ext cx="1116012"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kumimoji="0" sz="1600" b="1">
                <a:solidFill>
                  <a:schemeClr val="accent1"/>
                </a:solidFill>
              </a:defRPr>
            </a:lvl1pPr>
          </a:lstStyle>
          <a:p>
            <a:fld id="{3089D4FF-78B3-4AD4-8B2B-D705093D8005}" type="slidenum">
              <a:rPr lang="en-US" altLang="zh-CN" smtClean="0"/>
              <a:pPr/>
              <a:t>‹#›</a:t>
            </a:fld>
            <a:r>
              <a:rPr lang="en-US" altLang="zh-CN" dirty="0"/>
              <a:t>/122</a:t>
            </a:r>
          </a:p>
        </p:txBody>
      </p:sp>
    </p:spTree>
    <p:extLst>
      <p:ext uri="{BB962C8B-B14F-4D97-AF65-F5344CB8AC3E}">
        <p14:creationId xmlns:p14="http://schemas.microsoft.com/office/powerpoint/2010/main" val="38069012"/>
      </p:ext>
    </p:extLst>
  </p:cSld>
  <p:clrMap bg1="dk2" tx1="lt1" bg2="dk1" tx2="lt2" accent1="accent1" accent2="accent2" accent3="accent3" accent4="accent4" accent5="accent5" accent6="accent6" hlink="hlink" folHlink="folHlink"/>
  <p:sldLayoutIdLst>
    <p:sldLayoutId id="2147483655" r:id="rId1"/>
    <p:sldLayoutId id="2147483656" r:id="rId2"/>
  </p:sldLayoutIdLst>
  <p:transition spd="med">
    <p:cover dir="rd"/>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25.xml"/><Relationship Id="rId16"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1B982D-872D-4AF3-A951-1D52F82F86DC}"/>
              </a:ext>
            </a:extLst>
          </p:cNvPr>
          <p:cNvSpPr txBox="1"/>
          <p:nvPr/>
        </p:nvSpPr>
        <p:spPr>
          <a:xfrm>
            <a:off x="1979712" y="3105834"/>
            <a:ext cx="5587832" cy="646331"/>
          </a:xfrm>
          <a:prstGeom prst="rect">
            <a:avLst/>
          </a:prstGeom>
          <a:noFill/>
        </p:spPr>
        <p:txBody>
          <a:bodyPr wrap="square" rtlCol="0">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p>
        </p:txBody>
      </p:sp>
      <p:sp>
        <p:nvSpPr>
          <p:cNvPr id="4" name="灯片编号占位符 3">
            <a:extLst>
              <a:ext uri="{FF2B5EF4-FFF2-40B4-BE49-F238E27FC236}">
                <a16:creationId xmlns:a16="http://schemas.microsoft.com/office/drawing/2014/main" id="{DB810E8C-03EF-4EC4-B6E8-08ED2DC6CEB7}"/>
              </a:ext>
            </a:extLst>
          </p:cNvPr>
          <p:cNvSpPr>
            <a:spLocks noGrp="1"/>
          </p:cNvSpPr>
          <p:nvPr>
            <p:ph type="sldNum" sz="quarter" idx="10"/>
          </p:nvPr>
        </p:nvSpPr>
        <p:spPr/>
        <p:txBody>
          <a:bodyPr/>
          <a:lstStyle/>
          <a:p>
            <a:fld id="{3AE3F5C8-9012-46B7-BDE1-1A2A994CA93C}" type="slidenum">
              <a:rPr lang="en-US" altLang="zh-CN" smtClean="0"/>
              <a:pPr/>
              <a:t>1</a:t>
            </a:fld>
            <a:r>
              <a:rPr lang="en-US" altLang="zh-CN"/>
              <a:t>/121</a:t>
            </a:r>
            <a:endParaRPr lang="en-US" altLang="zh-CN" dirty="0"/>
          </a:p>
        </p:txBody>
      </p:sp>
    </p:spTree>
    <p:extLst>
      <p:ext uri="{BB962C8B-B14F-4D97-AF65-F5344CB8AC3E}">
        <p14:creationId xmlns:p14="http://schemas.microsoft.com/office/powerpoint/2010/main" val="1303765610"/>
      </p:ext>
    </p:extLst>
  </p:cSld>
  <p:clrMapOvr>
    <a:masterClrMapping/>
  </p:clrMapOvr>
  <p:transition spd="med">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C2D76CC-C7C7-499B-A8BD-A3C7D18E1AEB}"/>
              </a:ext>
            </a:extLst>
          </p:cNvPr>
          <p:cNvSpPr/>
          <p:nvPr/>
        </p:nvSpPr>
        <p:spPr>
          <a:xfrm>
            <a:off x="107504" y="2924944"/>
            <a:ext cx="8928992"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将二进制数</a:t>
            </a:r>
            <a:r>
              <a:rPr lang="en-US" altLang="zh-CN" sz="3600" b="1" dirty="0">
                <a:solidFill>
                  <a:srgbClr val="FFFF00"/>
                </a:solidFill>
                <a:effectLst>
                  <a:outerShdw blurRad="38100" dist="38100" dir="2700000" algn="tl">
                    <a:srgbClr val="000000"/>
                  </a:outerShdw>
                </a:effectLst>
                <a:ea typeface="黑体" pitchFamily="49" charset="-122"/>
              </a:rPr>
              <a:t>(101010.01)</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222C65C2-7A86-4681-81A6-294825F38C1C}"/>
              </a:ext>
            </a:extLst>
          </p:cNvPr>
          <p:cNvSpPr>
            <a:spLocks noGrp="1"/>
          </p:cNvSpPr>
          <p:nvPr>
            <p:ph type="sldNum" sz="quarter" idx="10"/>
          </p:nvPr>
        </p:nvSpPr>
        <p:spPr/>
        <p:txBody>
          <a:bodyPr/>
          <a:lstStyle/>
          <a:p>
            <a:fld id="{3AE3F5C8-9012-46B7-BDE1-1A2A994CA93C}" type="slidenum">
              <a:rPr lang="en-US" altLang="zh-CN" smtClean="0"/>
              <a:pPr/>
              <a:t>10</a:t>
            </a:fld>
            <a:r>
              <a:rPr lang="en-US" altLang="zh-CN"/>
              <a:t>/121</a:t>
            </a:r>
            <a:endParaRPr lang="en-US" altLang="zh-CN" dirty="0"/>
          </a:p>
        </p:txBody>
      </p:sp>
    </p:spTree>
    <p:extLst>
      <p:ext uri="{BB962C8B-B14F-4D97-AF65-F5344CB8AC3E}">
        <p14:creationId xmlns:p14="http://schemas.microsoft.com/office/powerpoint/2010/main" val="2684534521"/>
      </p:ext>
    </p:extLst>
  </p:cSld>
  <p:clrMapOvr>
    <a:masterClrMapping/>
  </p:clrMapOvr>
  <p:transition spd="med">
    <p:cover dir="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B7940D3-FF8F-4211-83F6-958920280B45}"/>
              </a:ext>
            </a:extLst>
          </p:cNvPr>
          <p:cNvSpPr/>
          <p:nvPr/>
        </p:nvSpPr>
        <p:spPr>
          <a:xfrm>
            <a:off x="107504" y="0"/>
            <a:ext cx="9144000" cy="1808572"/>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26.</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01101101</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，试将它编为海明校验码。以表格形式说明其编码方法，并分析所选用的编码方案具有什么样的检错与纠错能力。</a:t>
            </a:r>
          </a:p>
        </p:txBody>
      </p:sp>
      <p:sp>
        <p:nvSpPr>
          <p:cNvPr id="4" name="矩形 3">
            <a:extLst>
              <a:ext uri="{FF2B5EF4-FFF2-40B4-BE49-F238E27FC236}">
                <a16:creationId xmlns:a16="http://schemas.microsoft.com/office/drawing/2014/main" id="{0BAC9631-A80A-435C-91A9-83973AC64BF8}"/>
              </a:ext>
            </a:extLst>
          </p:cNvPr>
          <p:cNvSpPr/>
          <p:nvPr/>
        </p:nvSpPr>
        <p:spPr>
          <a:xfrm>
            <a:off x="0" y="1628800"/>
            <a:ext cx="9144000" cy="5354158"/>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）确定信息分为几组，增设几位校验位有效信息为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7</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8</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=01101101,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其位数</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K=8</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，设分为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组，每组增设一个校验位，因此共</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位校验位，校验位与有效信息组成</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位的海明校验码。</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校验时每组产生</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位校验信息，组成一个</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位的指误字，可指出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种状态，其中全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表示无错，余下的组合可分别指明</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位中的某一位错误。因此</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的值应满足</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3200" b="0" i="0"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k+r</a:t>
            </a:r>
            <a:r>
              <a:rPr kumimoji="1" lang="en-US" altLang="zh-CN" sz="32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2</a:t>
            </a:r>
            <a:r>
              <a:rPr kumimoji="1" lang="en-US" altLang="zh-CN" sz="3200" b="0" i="0"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的要求，所以</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，信息应分为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组。</a:t>
            </a:r>
          </a:p>
        </p:txBody>
      </p:sp>
      <p:sp>
        <p:nvSpPr>
          <p:cNvPr id="2" name="灯片编号占位符 1">
            <a:extLst>
              <a:ext uri="{FF2B5EF4-FFF2-40B4-BE49-F238E27FC236}">
                <a16:creationId xmlns:a16="http://schemas.microsoft.com/office/drawing/2014/main" id="{CD52311F-2DC2-4BB1-A558-99ED4E2AB299}"/>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3791452"/>
      </p:ext>
    </p:extLst>
  </p:cSld>
  <p:clrMapOvr>
    <a:masterClrMapping/>
  </p:clrMapOvr>
  <p:transition spd="med">
    <p:cover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FEE63B7-0848-49E7-8BE2-AAF07984EA20}"/>
              </a:ext>
            </a:extLst>
          </p:cNvPr>
          <p:cNvSpPr/>
          <p:nvPr/>
        </p:nvSpPr>
        <p:spPr>
          <a:xfrm>
            <a:off x="107504" y="0"/>
            <a:ext cx="9144000" cy="1808572"/>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26.</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01101101</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，试将它编为海明校验码。以表格形式说明其编码方法，并分析所选用的编码方案具有什么样的检错与纠错能力。</a:t>
            </a:r>
          </a:p>
        </p:txBody>
      </p:sp>
      <p:sp>
        <p:nvSpPr>
          <p:cNvPr id="4" name="矩形 3">
            <a:extLst>
              <a:ext uri="{FF2B5EF4-FFF2-40B4-BE49-F238E27FC236}">
                <a16:creationId xmlns:a16="http://schemas.microsoft.com/office/drawing/2014/main" id="{533F2BC7-F5FE-49DF-AF1F-BA9CF11EA4AA}"/>
              </a:ext>
            </a:extLst>
          </p:cNvPr>
          <p:cNvSpPr/>
          <p:nvPr/>
        </p:nvSpPr>
        <p:spPr>
          <a:xfrm>
            <a:off x="0" y="1705182"/>
            <a:ext cx="9144000" cy="3586366"/>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）如何分组</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待编有效信息为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01101101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，增设校验位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P3</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，分为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组，可产生</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位指误字</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G3</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。编码方案为证指误字代码与出错位序号相同，各组采用偶校验。</a:t>
            </a: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各位的排列和分组方案如下表所示。</a:t>
            </a:r>
          </a:p>
        </p:txBody>
      </p:sp>
      <p:sp>
        <p:nvSpPr>
          <p:cNvPr id="2" name="灯片编号占位符 1">
            <a:extLst>
              <a:ext uri="{FF2B5EF4-FFF2-40B4-BE49-F238E27FC236}">
                <a16:creationId xmlns:a16="http://schemas.microsoft.com/office/drawing/2014/main" id="{49983F36-F31A-4842-A4DB-417681CC6CA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92591443"/>
      </p:ext>
    </p:extLst>
  </p:cSld>
  <p:clrMapOvr>
    <a:masterClrMapping/>
  </p:clrMapOvr>
  <p:transition spd="med">
    <p:cover dir="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705B885-3DA5-4BE4-8152-EB48856F828C}"/>
              </a:ext>
            </a:extLst>
          </p:cNvPr>
          <p:cNvSpPr/>
          <p:nvPr/>
        </p:nvSpPr>
        <p:spPr>
          <a:xfrm>
            <a:off x="107504" y="0"/>
            <a:ext cx="9144000" cy="1808572"/>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26.</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01101101</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，试将它编为海明校验码。以表格形式说明其编码方法，并分析所选用的编码方案具有什么样的检错与纠错能力。</a:t>
            </a:r>
          </a:p>
        </p:txBody>
      </p:sp>
      <p:graphicFrame>
        <p:nvGraphicFramePr>
          <p:cNvPr id="4" name="表格 3">
            <a:extLst>
              <a:ext uri="{FF2B5EF4-FFF2-40B4-BE49-F238E27FC236}">
                <a16:creationId xmlns:a16="http://schemas.microsoft.com/office/drawing/2014/main" id="{A108ADE5-CA75-409E-831A-3C084547CE07}"/>
              </a:ext>
            </a:extLst>
          </p:cNvPr>
          <p:cNvGraphicFramePr>
            <a:graphicFrameLocks noGrp="1"/>
          </p:cNvGraphicFramePr>
          <p:nvPr/>
        </p:nvGraphicFramePr>
        <p:xfrm>
          <a:off x="34648" y="2492896"/>
          <a:ext cx="9109352" cy="2743200"/>
        </p:xfrm>
        <a:graphic>
          <a:graphicData uri="http://schemas.openxmlformats.org/drawingml/2006/table">
            <a:tbl>
              <a:tblPr firstRow="1" bandRow="1">
                <a:tableStyleId>{5940675A-B579-460E-94D1-54222C63F5DA}</a:tableStyleId>
              </a:tblPr>
              <a:tblGrid>
                <a:gridCol w="1093056">
                  <a:extLst>
                    <a:ext uri="{9D8B030D-6E8A-4147-A177-3AD203B41FA5}">
                      <a16:colId xmlns:a16="http://schemas.microsoft.com/office/drawing/2014/main" val="4068954146"/>
                    </a:ext>
                  </a:extLst>
                </a:gridCol>
                <a:gridCol w="514125">
                  <a:extLst>
                    <a:ext uri="{9D8B030D-6E8A-4147-A177-3AD203B41FA5}">
                      <a16:colId xmlns:a16="http://schemas.microsoft.com/office/drawing/2014/main" val="1902538818"/>
                    </a:ext>
                  </a:extLst>
                </a:gridCol>
                <a:gridCol w="504056">
                  <a:extLst>
                    <a:ext uri="{9D8B030D-6E8A-4147-A177-3AD203B41FA5}">
                      <a16:colId xmlns:a16="http://schemas.microsoft.com/office/drawing/2014/main" val="3489816721"/>
                    </a:ext>
                  </a:extLst>
                </a:gridCol>
                <a:gridCol w="576064">
                  <a:extLst>
                    <a:ext uri="{9D8B030D-6E8A-4147-A177-3AD203B41FA5}">
                      <a16:colId xmlns:a16="http://schemas.microsoft.com/office/drawing/2014/main" val="3495967303"/>
                    </a:ext>
                  </a:extLst>
                </a:gridCol>
                <a:gridCol w="566039">
                  <a:extLst>
                    <a:ext uri="{9D8B030D-6E8A-4147-A177-3AD203B41FA5}">
                      <a16:colId xmlns:a16="http://schemas.microsoft.com/office/drawing/2014/main" val="3258524654"/>
                    </a:ext>
                  </a:extLst>
                </a:gridCol>
                <a:gridCol w="514081">
                  <a:extLst>
                    <a:ext uri="{9D8B030D-6E8A-4147-A177-3AD203B41FA5}">
                      <a16:colId xmlns:a16="http://schemas.microsoft.com/office/drawing/2014/main" val="2811812299"/>
                    </a:ext>
                  </a:extLst>
                </a:gridCol>
                <a:gridCol w="576064">
                  <a:extLst>
                    <a:ext uri="{9D8B030D-6E8A-4147-A177-3AD203B41FA5}">
                      <a16:colId xmlns:a16="http://schemas.microsoft.com/office/drawing/2014/main" val="4294299248"/>
                    </a:ext>
                  </a:extLst>
                </a:gridCol>
                <a:gridCol w="576064">
                  <a:extLst>
                    <a:ext uri="{9D8B030D-6E8A-4147-A177-3AD203B41FA5}">
                      <a16:colId xmlns:a16="http://schemas.microsoft.com/office/drawing/2014/main" val="4059575908"/>
                    </a:ext>
                  </a:extLst>
                </a:gridCol>
                <a:gridCol w="504056">
                  <a:extLst>
                    <a:ext uri="{9D8B030D-6E8A-4147-A177-3AD203B41FA5}">
                      <a16:colId xmlns:a16="http://schemas.microsoft.com/office/drawing/2014/main" val="782813432"/>
                    </a:ext>
                  </a:extLst>
                </a:gridCol>
                <a:gridCol w="648072">
                  <a:extLst>
                    <a:ext uri="{9D8B030D-6E8A-4147-A177-3AD203B41FA5}">
                      <a16:colId xmlns:a16="http://schemas.microsoft.com/office/drawing/2014/main" val="1864480952"/>
                    </a:ext>
                  </a:extLst>
                </a:gridCol>
                <a:gridCol w="576064">
                  <a:extLst>
                    <a:ext uri="{9D8B030D-6E8A-4147-A177-3AD203B41FA5}">
                      <a16:colId xmlns:a16="http://schemas.microsoft.com/office/drawing/2014/main" val="1741609929"/>
                    </a:ext>
                  </a:extLst>
                </a:gridCol>
                <a:gridCol w="576064">
                  <a:extLst>
                    <a:ext uri="{9D8B030D-6E8A-4147-A177-3AD203B41FA5}">
                      <a16:colId xmlns:a16="http://schemas.microsoft.com/office/drawing/2014/main" val="806059223"/>
                    </a:ext>
                  </a:extLst>
                </a:gridCol>
                <a:gridCol w="576064">
                  <a:extLst>
                    <a:ext uri="{9D8B030D-6E8A-4147-A177-3AD203B41FA5}">
                      <a16:colId xmlns:a16="http://schemas.microsoft.com/office/drawing/2014/main" val="2794322707"/>
                    </a:ext>
                  </a:extLst>
                </a:gridCol>
                <a:gridCol w="1309483">
                  <a:extLst>
                    <a:ext uri="{9D8B030D-6E8A-4147-A177-3AD203B41FA5}">
                      <a16:colId xmlns:a16="http://schemas.microsoft.com/office/drawing/2014/main" val="358294222"/>
                    </a:ext>
                  </a:extLst>
                </a:gridCol>
              </a:tblGrid>
              <a:tr h="338958">
                <a:tc rowSpan="2">
                  <a:txBody>
                    <a:bodyPr/>
                    <a:lstStyle/>
                    <a:p>
                      <a:pPr algn="ct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2</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4</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6</a:t>
                      </a:r>
                      <a:endParaRPr lang="zh-CN" altLang="en-US" sz="2400" dirty="0"/>
                    </a:p>
                  </a:txBody>
                  <a:tcPr anchor="ctr"/>
                </a:tc>
                <a:tc>
                  <a:txBody>
                    <a:bodyPr/>
                    <a:lstStyle/>
                    <a:p>
                      <a:pPr algn="ctr"/>
                      <a:r>
                        <a:rPr lang="en-US" altLang="zh-CN" sz="2400" dirty="0"/>
                        <a:t>7</a:t>
                      </a:r>
                      <a:endParaRPr lang="zh-CN" altLang="en-US" sz="2400" dirty="0"/>
                    </a:p>
                  </a:txBody>
                  <a:tcPr anchor="ctr"/>
                </a:tc>
                <a:tc>
                  <a:txBody>
                    <a:bodyPr/>
                    <a:lstStyle/>
                    <a:p>
                      <a:pPr algn="ctr"/>
                      <a:r>
                        <a:rPr lang="en-US" altLang="zh-CN" sz="2400" dirty="0"/>
                        <a:t>8</a:t>
                      </a:r>
                      <a:endParaRPr lang="zh-CN" altLang="en-US" sz="2400" dirty="0"/>
                    </a:p>
                  </a:txBody>
                  <a:tcPr anchor="ctr"/>
                </a:tc>
                <a:tc>
                  <a:txBody>
                    <a:bodyPr/>
                    <a:lstStyle/>
                    <a:p>
                      <a:pPr algn="ctr"/>
                      <a:r>
                        <a:rPr lang="en-US" altLang="zh-CN" sz="2400" dirty="0"/>
                        <a:t>9</a:t>
                      </a:r>
                      <a:endParaRPr lang="zh-CN" altLang="en-US" sz="2400" dirty="0"/>
                    </a:p>
                  </a:txBody>
                  <a:tcPr anchor="ctr"/>
                </a:tc>
                <a:tc>
                  <a:txBody>
                    <a:bodyPr/>
                    <a:lstStyle/>
                    <a:p>
                      <a:pPr algn="ctr"/>
                      <a:r>
                        <a:rPr lang="en-US" altLang="zh-CN" sz="2400" dirty="0"/>
                        <a:t>10</a:t>
                      </a:r>
                      <a:endParaRPr lang="zh-CN" altLang="en-US" sz="2400" dirty="0"/>
                    </a:p>
                  </a:txBody>
                  <a:tcPr anchor="ctr"/>
                </a:tc>
                <a:tc>
                  <a:txBody>
                    <a:bodyPr/>
                    <a:lstStyle/>
                    <a:p>
                      <a:pPr algn="ctr"/>
                      <a:r>
                        <a:rPr lang="en-US" altLang="zh-CN" sz="2400" dirty="0"/>
                        <a:t>11</a:t>
                      </a:r>
                      <a:endParaRPr lang="zh-CN" altLang="en-US" sz="2400" dirty="0"/>
                    </a:p>
                  </a:txBody>
                  <a:tcPr anchor="ctr"/>
                </a:tc>
                <a:tc>
                  <a:txBody>
                    <a:bodyPr/>
                    <a:lstStyle/>
                    <a:p>
                      <a:pPr algn="ctr"/>
                      <a:r>
                        <a:rPr lang="en-US" altLang="zh-CN" sz="2400" dirty="0"/>
                        <a:t>12</a:t>
                      </a:r>
                      <a:endParaRPr lang="zh-CN" altLang="en-US" sz="2400" dirty="0"/>
                    </a:p>
                  </a:txBody>
                  <a:tcPr anchor="ctr"/>
                </a:tc>
                <a:tc rowSpan="2">
                  <a:txBody>
                    <a:bodyPr/>
                    <a:lstStyle/>
                    <a:p>
                      <a:pPr algn="ctr"/>
                      <a:r>
                        <a:rPr lang="zh-CN" altLang="en-US" sz="2400" dirty="0"/>
                        <a:t>指误字</a:t>
                      </a:r>
                    </a:p>
                  </a:txBody>
                  <a:tcPr anchor="ctr"/>
                </a:tc>
                <a:extLst>
                  <a:ext uri="{0D108BD9-81ED-4DB2-BD59-A6C34878D82A}">
                    <a16:rowId xmlns:a16="http://schemas.microsoft.com/office/drawing/2014/main" val="1608384991"/>
                  </a:ext>
                </a:extLst>
              </a:tr>
              <a:tr h="338958">
                <a:tc vMerge="1">
                  <a:txBody>
                    <a:bodyPr/>
                    <a:lstStyle/>
                    <a:p>
                      <a:endParaRPr lang="zh-CN" altLang="en-US" sz="2400" dirty="0"/>
                    </a:p>
                  </a:txBody>
                  <a:tcPr/>
                </a:tc>
                <a:tc>
                  <a:txBody>
                    <a:bodyPr/>
                    <a:lstStyle/>
                    <a:p>
                      <a:pPr algn="ctr"/>
                      <a:r>
                        <a:rPr lang="en-US" altLang="zh-CN" sz="2400" dirty="0"/>
                        <a:t>P</a:t>
                      </a:r>
                      <a:r>
                        <a:rPr lang="en-US" altLang="zh-CN" sz="2400" baseline="-25000" dirty="0"/>
                        <a:t>1</a:t>
                      </a:r>
                      <a:endParaRPr lang="zh-CN" altLang="en-US" sz="2400" baseline="-25000" dirty="0"/>
                    </a:p>
                  </a:txBody>
                  <a:tcPr anchor="ctr"/>
                </a:tc>
                <a:tc>
                  <a:txBody>
                    <a:bodyPr/>
                    <a:lstStyle/>
                    <a:p>
                      <a:pPr algn="ctr"/>
                      <a:r>
                        <a:rPr lang="en-US" altLang="zh-CN" sz="2400" dirty="0"/>
                        <a:t>P</a:t>
                      </a:r>
                      <a:r>
                        <a:rPr lang="en-US" altLang="zh-CN" sz="2400" kern="1200" baseline="-25000" dirty="0">
                          <a:solidFill>
                            <a:schemeClr val="tx1"/>
                          </a:solidFill>
                          <a:latin typeface="+mn-lt"/>
                          <a:ea typeface="+mn-ea"/>
                          <a:cs typeface="+mn-cs"/>
                        </a:rPr>
                        <a:t>2</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1</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P</a:t>
                      </a:r>
                      <a:r>
                        <a:rPr lang="en-US" altLang="zh-CN" sz="2400" kern="1200" baseline="-25000" dirty="0">
                          <a:solidFill>
                            <a:schemeClr val="tx1"/>
                          </a:solidFill>
                          <a:latin typeface="+mn-lt"/>
                          <a:ea typeface="+mn-ea"/>
                          <a:cs typeface="+mn-cs"/>
                        </a:rPr>
                        <a:t>3</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2</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3</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4</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P</a:t>
                      </a:r>
                      <a:r>
                        <a:rPr lang="en-US" altLang="zh-CN" sz="2400" kern="1200" baseline="-25000" dirty="0">
                          <a:solidFill>
                            <a:schemeClr val="tx1"/>
                          </a:solidFill>
                          <a:latin typeface="+mn-lt"/>
                          <a:ea typeface="+mn-ea"/>
                          <a:cs typeface="+mn-cs"/>
                        </a:rPr>
                        <a:t>4</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5</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6</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7</a:t>
                      </a:r>
                      <a:endParaRPr lang="zh-CN" altLang="en-US" sz="2400" kern="1200" baseline="-25000" dirty="0">
                        <a:solidFill>
                          <a:schemeClr val="tx1"/>
                        </a:solidFill>
                        <a:latin typeface="+mn-lt"/>
                        <a:ea typeface="+mn-ea"/>
                        <a:cs typeface="+mn-cs"/>
                      </a:endParaRPr>
                    </a:p>
                  </a:txBody>
                  <a:tcPr anchor="ctr"/>
                </a:tc>
                <a:tc>
                  <a:txBody>
                    <a:bodyPr/>
                    <a:lstStyle/>
                    <a:p>
                      <a:pPr algn="ctr"/>
                      <a:r>
                        <a:rPr lang="en-US" altLang="zh-CN" sz="2400" dirty="0"/>
                        <a:t>A</a:t>
                      </a:r>
                      <a:r>
                        <a:rPr lang="en-US" altLang="zh-CN" sz="2400" kern="1200" baseline="-25000" dirty="0">
                          <a:solidFill>
                            <a:schemeClr val="tx1"/>
                          </a:solidFill>
                          <a:latin typeface="+mn-lt"/>
                          <a:ea typeface="+mn-ea"/>
                          <a:cs typeface="+mn-cs"/>
                        </a:rPr>
                        <a:t>8</a:t>
                      </a:r>
                      <a:endParaRPr lang="zh-CN" altLang="en-US" sz="2400" kern="1200" baseline="-25000" dirty="0">
                        <a:solidFill>
                          <a:schemeClr val="tx1"/>
                        </a:solidFill>
                        <a:latin typeface="+mn-lt"/>
                        <a:ea typeface="+mn-ea"/>
                        <a:cs typeface="+mn-cs"/>
                      </a:endParaRPr>
                    </a:p>
                  </a:txBody>
                  <a:tcPr anchor="ctr"/>
                </a:tc>
                <a:tc vMerge="1">
                  <a:txBody>
                    <a:bodyPr/>
                    <a:lstStyle/>
                    <a:p>
                      <a:endParaRPr lang="zh-CN" altLang="en-US" sz="2400" dirty="0"/>
                    </a:p>
                  </a:txBody>
                  <a:tcPr/>
                </a:tc>
                <a:extLst>
                  <a:ext uri="{0D108BD9-81ED-4DB2-BD59-A6C34878D82A}">
                    <a16:rowId xmlns:a16="http://schemas.microsoft.com/office/drawing/2014/main" val="3361857718"/>
                  </a:ext>
                </a:extLst>
              </a:tr>
              <a:tr h="338958">
                <a:tc>
                  <a:txBody>
                    <a:bodyPr/>
                    <a:lstStyle/>
                    <a:p>
                      <a:pPr algn="ctr"/>
                      <a:r>
                        <a:rPr lang="zh-CN" altLang="en-US" sz="2400" dirty="0"/>
                        <a:t>第</a:t>
                      </a:r>
                      <a:r>
                        <a:rPr lang="en-US" altLang="zh-CN" sz="2400" dirty="0"/>
                        <a:t>4</a:t>
                      </a:r>
                      <a:r>
                        <a:rPr lang="zh-CN" altLang="en-US" sz="2400" dirty="0"/>
                        <a:t>组</a:t>
                      </a:r>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en-US" altLang="zh-CN" sz="2400" dirty="0"/>
                        <a:t>G4</a:t>
                      </a:r>
                      <a:endParaRPr lang="zh-CN" altLang="en-US" sz="2400" dirty="0"/>
                    </a:p>
                  </a:txBody>
                  <a:tcPr anchor="ctr"/>
                </a:tc>
                <a:extLst>
                  <a:ext uri="{0D108BD9-81ED-4DB2-BD59-A6C34878D82A}">
                    <a16:rowId xmlns:a16="http://schemas.microsoft.com/office/drawing/2014/main" val="3303945534"/>
                  </a:ext>
                </a:extLst>
              </a:tr>
              <a:tr h="338958">
                <a:tc>
                  <a:txBody>
                    <a:bodyPr/>
                    <a:lstStyle/>
                    <a:p>
                      <a:pPr algn="ctr"/>
                      <a:r>
                        <a:rPr lang="zh-CN" altLang="en-US" sz="2400" dirty="0"/>
                        <a:t>第</a:t>
                      </a:r>
                      <a:r>
                        <a:rPr lang="en-US" altLang="zh-CN" sz="2400" dirty="0"/>
                        <a:t>3</a:t>
                      </a:r>
                      <a:r>
                        <a:rPr lang="zh-CN" altLang="en-US" sz="2400" dirty="0"/>
                        <a:t>组</a:t>
                      </a:r>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en-US" altLang="zh-CN" sz="2400" dirty="0"/>
                        <a:t>G3</a:t>
                      </a:r>
                      <a:endParaRPr lang="zh-CN" altLang="en-US" sz="2400" dirty="0"/>
                    </a:p>
                  </a:txBody>
                  <a:tcPr anchor="ctr"/>
                </a:tc>
                <a:extLst>
                  <a:ext uri="{0D108BD9-81ED-4DB2-BD59-A6C34878D82A}">
                    <a16:rowId xmlns:a16="http://schemas.microsoft.com/office/drawing/2014/main" val="3265696959"/>
                  </a:ext>
                </a:extLst>
              </a:tr>
              <a:tr h="338958">
                <a:tc>
                  <a:txBody>
                    <a:bodyPr/>
                    <a:lstStyle/>
                    <a:p>
                      <a:pPr algn="ctr"/>
                      <a:r>
                        <a:rPr lang="zh-CN" altLang="en-US" sz="2400" dirty="0"/>
                        <a:t>第</a:t>
                      </a:r>
                      <a:r>
                        <a:rPr lang="en-US" altLang="zh-CN" sz="2400" dirty="0"/>
                        <a:t>2</a:t>
                      </a:r>
                      <a:r>
                        <a:rPr lang="zh-CN" altLang="en-US" sz="2400" dirty="0"/>
                        <a:t>组</a:t>
                      </a:r>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a:t>G2</a:t>
                      </a:r>
                      <a:endParaRPr lang="zh-CN" altLang="en-US" sz="2400" dirty="0"/>
                    </a:p>
                  </a:txBody>
                  <a:tcPr anchor="ctr"/>
                </a:tc>
                <a:extLst>
                  <a:ext uri="{0D108BD9-81ED-4DB2-BD59-A6C34878D82A}">
                    <a16:rowId xmlns:a16="http://schemas.microsoft.com/office/drawing/2014/main" val="3351456534"/>
                  </a:ext>
                </a:extLst>
              </a:tr>
              <a:tr h="338958">
                <a:tc>
                  <a:txBody>
                    <a:bodyPr/>
                    <a:lstStyle/>
                    <a:p>
                      <a:pPr algn="ctr"/>
                      <a:r>
                        <a:rPr lang="zh-CN" altLang="en-US" sz="2400" dirty="0"/>
                        <a:t>第</a:t>
                      </a:r>
                      <a:r>
                        <a:rPr lang="en-US" altLang="zh-CN" sz="2400" dirty="0"/>
                        <a:t>1</a:t>
                      </a:r>
                      <a:r>
                        <a:rPr lang="zh-CN" altLang="en-US" sz="2400" dirty="0"/>
                        <a:t>组</a:t>
                      </a:r>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zh-CN" altLang="en-US" sz="2400" dirty="0">
                          <a:latin typeface="Calibri" panose="020F0502020204030204" pitchFamily="34" charset="0"/>
                          <a:cs typeface="Calibri" panose="020F0502020204030204" pitchFamily="34" charset="0"/>
                        </a:rPr>
                        <a:t>√</a:t>
                      </a: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a:t>G1</a:t>
                      </a:r>
                      <a:endParaRPr lang="zh-CN" altLang="en-US" sz="2400" dirty="0"/>
                    </a:p>
                  </a:txBody>
                  <a:tcPr anchor="ctr"/>
                </a:tc>
                <a:extLst>
                  <a:ext uri="{0D108BD9-81ED-4DB2-BD59-A6C34878D82A}">
                    <a16:rowId xmlns:a16="http://schemas.microsoft.com/office/drawing/2014/main" val="368419093"/>
                  </a:ext>
                </a:extLst>
              </a:tr>
            </a:tbl>
          </a:graphicData>
        </a:graphic>
      </p:graphicFrame>
      <p:sp>
        <p:nvSpPr>
          <p:cNvPr id="2" name="灯片编号占位符 1">
            <a:extLst>
              <a:ext uri="{FF2B5EF4-FFF2-40B4-BE49-F238E27FC236}">
                <a16:creationId xmlns:a16="http://schemas.microsoft.com/office/drawing/2014/main" id="{1D333F2E-C987-4B7A-9A58-BEA78291565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3783268"/>
      </p:ext>
    </p:extLst>
  </p:cSld>
  <p:clrMapOvr>
    <a:masterClrMapping/>
  </p:clrMapOvr>
  <p:transition spd="med">
    <p:cover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3255E8-DD3D-4F06-B47F-2FB1A8DD34C3}"/>
              </a:ext>
            </a:extLst>
          </p:cNvPr>
          <p:cNvSpPr/>
          <p:nvPr/>
        </p:nvSpPr>
        <p:spPr>
          <a:xfrm>
            <a:off x="107504" y="0"/>
            <a:ext cx="9144000" cy="1808572"/>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26.</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01101101</a:t>
            </a:r>
            <a:r>
              <a:rPr kumimoji="1" lang="zh-CN"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，试将它编为海明校验码。以表格形式说明其编码方法，并分析所选用的编码方案具有什么样的检错与纠错能力。</a:t>
            </a:r>
          </a:p>
        </p:txBody>
      </p:sp>
      <p:sp>
        <p:nvSpPr>
          <p:cNvPr id="5" name="文本框 4">
            <a:extLst>
              <a:ext uri="{FF2B5EF4-FFF2-40B4-BE49-F238E27FC236}">
                <a16:creationId xmlns:a16="http://schemas.microsoft.com/office/drawing/2014/main" id="{780D02F7-427F-453D-9AE2-4FB63804659E}"/>
              </a:ext>
            </a:extLst>
          </p:cNvPr>
          <p:cNvSpPr txBox="1"/>
          <p:nvPr/>
        </p:nvSpPr>
        <p:spPr>
          <a:xfrm>
            <a:off x="-252536" y="1864413"/>
            <a:ext cx="7920880" cy="626710"/>
          </a:xfrm>
          <a:prstGeom prst="rect">
            <a:avLst/>
          </a:prstGeom>
          <a:noFill/>
        </p:spPr>
        <p:txBody>
          <a:bodyPr wrap="square" rtlCol="0">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）对有效信息进行编码</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偶校验</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graphicFrame>
        <p:nvGraphicFramePr>
          <p:cNvPr id="6" name="表格 5">
            <a:extLst>
              <a:ext uri="{FF2B5EF4-FFF2-40B4-BE49-F238E27FC236}">
                <a16:creationId xmlns:a16="http://schemas.microsoft.com/office/drawing/2014/main" id="{11687387-747F-4943-BB0D-C1BAF617A5B1}"/>
              </a:ext>
            </a:extLst>
          </p:cNvPr>
          <p:cNvGraphicFramePr>
            <a:graphicFrameLocks noGrp="1"/>
          </p:cNvGraphicFramePr>
          <p:nvPr>
            <p:extLst>
              <p:ext uri="{D42A27DB-BD31-4B8C-83A1-F6EECF244321}">
                <p14:modId xmlns:p14="http://schemas.microsoft.com/office/powerpoint/2010/main" val="4089019292"/>
              </p:ext>
            </p:extLst>
          </p:nvPr>
        </p:nvGraphicFramePr>
        <p:xfrm>
          <a:off x="107504" y="2491123"/>
          <a:ext cx="8928991" cy="2316480"/>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val="1591191547"/>
                    </a:ext>
                  </a:extLst>
                </a:gridCol>
                <a:gridCol w="4680520">
                  <a:extLst>
                    <a:ext uri="{9D8B030D-6E8A-4147-A177-3AD203B41FA5}">
                      <a16:colId xmlns:a16="http://schemas.microsoft.com/office/drawing/2014/main" val="1856852169"/>
                    </a:ext>
                  </a:extLst>
                </a:gridCol>
                <a:gridCol w="2808311">
                  <a:extLst>
                    <a:ext uri="{9D8B030D-6E8A-4147-A177-3AD203B41FA5}">
                      <a16:colId xmlns:a16="http://schemas.microsoft.com/office/drawing/2014/main" val="1667412694"/>
                    </a:ext>
                  </a:extLst>
                </a:gridCol>
              </a:tblGrid>
              <a:tr h="370840">
                <a:tc>
                  <a:txBody>
                    <a:bodyPr/>
                    <a:lstStyle/>
                    <a:p>
                      <a:r>
                        <a:rPr lang="zh-CN" altLang="en-US" sz="3200" dirty="0"/>
                        <a:t>第</a:t>
                      </a:r>
                      <a:r>
                        <a:rPr lang="en-US" altLang="zh-CN" sz="3200" dirty="0"/>
                        <a:t>1</a:t>
                      </a:r>
                      <a:r>
                        <a:rPr lang="zh-CN" altLang="en-US" sz="3200" dirty="0"/>
                        <a:t>组</a:t>
                      </a:r>
                    </a:p>
                  </a:txBody>
                  <a:tcPr/>
                </a:tc>
                <a:tc>
                  <a:txBody>
                    <a:bodyPr/>
                    <a:lstStyle/>
                    <a:p>
                      <a:r>
                        <a:rPr lang="en-US" altLang="zh-CN" sz="3200" dirty="0"/>
                        <a:t>A</a:t>
                      </a:r>
                      <a:r>
                        <a:rPr lang="en-US" altLang="zh-CN" sz="3200" kern="1200" baseline="-25000" dirty="0">
                          <a:solidFill>
                            <a:schemeClr val="tx1"/>
                          </a:solidFill>
                          <a:latin typeface="+mn-lt"/>
                          <a:ea typeface="+mn-ea"/>
                          <a:cs typeface="+mn-cs"/>
                        </a:rPr>
                        <a:t>1</a:t>
                      </a:r>
                      <a:r>
                        <a:rPr lang="en-US" altLang="zh-CN" sz="3200" dirty="0"/>
                        <a:t>A</a:t>
                      </a:r>
                      <a:r>
                        <a:rPr lang="en-US" altLang="zh-CN" sz="3200" kern="1200" baseline="-25000" dirty="0">
                          <a:solidFill>
                            <a:schemeClr val="tx1"/>
                          </a:solidFill>
                          <a:latin typeface="+mn-lt"/>
                          <a:ea typeface="+mn-ea"/>
                          <a:cs typeface="+mn-cs"/>
                        </a:rPr>
                        <a:t>2</a:t>
                      </a:r>
                      <a:r>
                        <a:rPr lang="en-US" altLang="zh-CN" sz="3200" dirty="0"/>
                        <a:t>A</a:t>
                      </a:r>
                      <a:r>
                        <a:rPr lang="en-US" altLang="zh-CN" sz="3200" kern="1200" baseline="-25000" dirty="0">
                          <a:solidFill>
                            <a:schemeClr val="tx1"/>
                          </a:solidFill>
                          <a:latin typeface="+mn-lt"/>
                          <a:ea typeface="+mn-ea"/>
                          <a:cs typeface="+mn-cs"/>
                        </a:rPr>
                        <a:t>4</a:t>
                      </a:r>
                      <a:r>
                        <a:rPr lang="en-US" altLang="zh-CN" sz="3200" dirty="0"/>
                        <a:t>A</a:t>
                      </a:r>
                      <a:r>
                        <a:rPr lang="en-US" altLang="zh-CN" sz="3200" kern="1200" baseline="-25000" dirty="0">
                          <a:solidFill>
                            <a:schemeClr val="tx1"/>
                          </a:solidFill>
                          <a:latin typeface="+mn-lt"/>
                          <a:ea typeface="+mn-ea"/>
                          <a:cs typeface="+mn-cs"/>
                        </a:rPr>
                        <a:t>5</a:t>
                      </a:r>
                      <a:r>
                        <a:rPr lang="en-US" altLang="zh-CN" sz="3200" dirty="0"/>
                        <a:t>A</a:t>
                      </a:r>
                      <a:r>
                        <a:rPr lang="en-US" altLang="zh-CN" sz="3200" baseline="-25000" dirty="0"/>
                        <a:t>7</a:t>
                      </a:r>
                      <a:r>
                        <a:rPr lang="en-US" altLang="zh-CN" sz="3200" dirty="0"/>
                        <a:t>=01010</a:t>
                      </a:r>
                      <a:endParaRPr lang="zh-CN" altLang="en-US" sz="3200" dirty="0"/>
                    </a:p>
                  </a:txBody>
                  <a:tcPr/>
                </a:tc>
                <a:tc>
                  <a:txBody>
                    <a:bodyPr/>
                    <a:lstStyle/>
                    <a:p>
                      <a:r>
                        <a:rPr lang="en-US" altLang="zh-CN" sz="3200" dirty="0"/>
                        <a:t>P</a:t>
                      </a:r>
                      <a:r>
                        <a:rPr lang="en-US" altLang="zh-CN" sz="3200" kern="1200" baseline="-25000" dirty="0">
                          <a:solidFill>
                            <a:schemeClr val="tx1"/>
                          </a:solidFill>
                          <a:latin typeface="+mn-lt"/>
                          <a:ea typeface="+mn-ea"/>
                          <a:cs typeface="+mn-cs"/>
                        </a:rPr>
                        <a:t>1</a:t>
                      </a:r>
                      <a:r>
                        <a:rPr lang="en-US" altLang="zh-CN" sz="3200" dirty="0"/>
                        <a:t>=0</a:t>
                      </a:r>
                      <a:endParaRPr lang="zh-CN" altLang="en-US" sz="3200" dirty="0"/>
                    </a:p>
                  </a:txBody>
                  <a:tcPr/>
                </a:tc>
                <a:extLst>
                  <a:ext uri="{0D108BD9-81ED-4DB2-BD59-A6C34878D82A}">
                    <a16:rowId xmlns:a16="http://schemas.microsoft.com/office/drawing/2014/main" val="3669203522"/>
                  </a:ext>
                </a:extLst>
              </a:tr>
              <a:tr h="370840">
                <a:tc>
                  <a:txBody>
                    <a:bodyPr/>
                    <a:lstStyle/>
                    <a:p>
                      <a:r>
                        <a:rPr lang="zh-CN" altLang="en-US" sz="3200" dirty="0"/>
                        <a:t>第</a:t>
                      </a:r>
                      <a:r>
                        <a:rPr lang="en-US" altLang="zh-CN" sz="3200" dirty="0"/>
                        <a:t>2</a:t>
                      </a:r>
                      <a:r>
                        <a:rPr lang="zh-CN" altLang="en-US" sz="3200" dirty="0"/>
                        <a:t>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A</a:t>
                      </a:r>
                      <a:r>
                        <a:rPr lang="en-US" altLang="zh-CN" sz="3200" kern="1200" baseline="-25000" dirty="0">
                          <a:solidFill>
                            <a:schemeClr val="tx1"/>
                          </a:solidFill>
                          <a:latin typeface="+mn-lt"/>
                          <a:ea typeface="+mn-ea"/>
                          <a:cs typeface="+mn-cs"/>
                        </a:rPr>
                        <a:t>1</a:t>
                      </a:r>
                      <a:r>
                        <a:rPr lang="en-US" altLang="zh-CN" sz="3200" dirty="0"/>
                        <a:t>A</a:t>
                      </a:r>
                      <a:r>
                        <a:rPr lang="en-US" altLang="zh-CN" sz="3200" kern="1200" baseline="-25000" dirty="0">
                          <a:solidFill>
                            <a:schemeClr val="tx1"/>
                          </a:solidFill>
                          <a:latin typeface="+mn-lt"/>
                          <a:ea typeface="+mn-ea"/>
                          <a:cs typeface="+mn-cs"/>
                        </a:rPr>
                        <a:t>3</a:t>
                      </a:r>
                      <a:r>
                        <a:rPr lang="en-US" altLang="zh-CN" sz="3200" dirty="0"/>
                        <a:t>A</a:t>
                      </a:r>
                      <a:r>
                        <a:rPr lang="en-US" altLang="zh-CN" sz="3200" kern="1200" baseline="-25000" dirty="0">
                          <a:solidFill>
                            <a:schemeClr val="tx1"/>
                          </a:solidFill>
                          <a:latin typeface="+mn-lt"/>
                          <a:ea typeface="+mn-ea"/>
                          <a:cs typeface="+mn-cs"/>
                        </a:rPr>
                        <a:t>4</a:t>
                      </a:r>
                      <a:r>
                        <a:rPr lang="en-US" altLang="zh-CN" sz="3200" dirty="0"/>
                        <a:t>A</a:t>
                      </a:r>
                      <a:r>
                        <a:rPr lang="en-US" altLang="zh-CN" sz="3200" kern="1200" baseline="-25000" dirty="0">
                          <a:solidFill>
                            <a:schemeClr val="tx1"/>
                          </a:solidFill>
                          <a:latin typeface="+mn-lt"/>
                          <a:ea typeface="+mn-ea"/>
                          <a:cs typeface="+mn-cs"/>
                        </a:rPr>
                        <a:t>6</a:t>
                      </a:r>
                      <a:r>
                        <a:rPr lang="en-US" altLang="zh-CN" sz="3200" dirty="0"/>
                        <a:t>A</a:t>
                      </a:r>
                      <a:r>
                        <a:rPr lang="en-US" altLang="zh-CN" sz="3200" baseline="-25000" dirty="0"/>
                        <a:t>7</a:t>
                      </a:r>
                      <a:r>
                        <a:rPr lang="en-US" altLang="zh-CN" sz="3200" dirty="0"/>
                        <a:t>=01010</a:t>
                      </a:r>
                      <a:endParaRPr lang="zh-CN" altLang="en-US" sz="3200" dirty="0"/>
                    </a:p>
                  </a:txBody>
                  <a:tcPr/>
                </a:tc>
                <a:tc>
                  <a:txBody>
                    <a:bodyPr/>
                    <a:lstStyle/>
                    <a:p>
                      <a:r>
                        <a:rPr lang="en-US" altLang="zh-CN" sz="3200" dirty="0"/>
                        <a:t>P</a:t>
                      </a:r>
                      <a:r>
                        <a:rPr lang="en-US" altLang="zh-CN" sz="3200" kern="1200" baseline="-25000" dirty="0">
                          <a:solidFill>
                            <a:schemeClr val="tx1"/>
                          </a:solidFill>
                          <a:latin typeface="+mn-lt"/>
                          <a:ea typeface="+mn-ea"/>
                          <a:cs typeface="+mn-cs"/>
                        </a:rPr>
                        <a:t>2</a:t>
                      </a:r>
                      <a:r>
                        <a:rPr lang="en-US" altLang="zh-CN" sz="3200" dirty="0"/>
                        <a:t>=0</a:t>
                      </a:r>
                      <a:endParaRPr lang="zh-CN" altLang="en-US" sz="3200" dirty="0"/>
                    </a:p>
                  </a:txBody>
                  <a:tcPr/>
                </a:tc>
                <a:extLst>
                  <a:ext uri="{0D108BD9-81ED-4DB2-BD59-A6C34878D82A}">
                    <a16:rowId xmlns:a16="http://schemas.microsoft.com/office/drawing/2014/main" val="701147030"/>
                  </a:ext>
                </a:extLst>
              </a:tr>
              <a:tr h="370840">
                <a:tc>
                  <a:txBody>
                    <a:bodyPr/>
                    <a:lstStyle/>
                    <a:p>
                      <a:r>
                        <a:rPr lang="zh-CN" altLang="en-US" sz="3200" dirty="0"/>
                        <a:t>第</a:t>
                      </a:r>
                      <a:r>
                        <a:rPr lang="en-US" altLang="zh-CN" sz="3200" dirty="0"/>
                        <a:t>3</a:t>
                      </a:r>
                      <a:r>
                        <a:rPr lang="zh-CN" altLang="en-US" sz="3200" dirty="0"/>
                        <a:t>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A</a:t>
                      </a:r>
                      <a:r>
                        <a:rPr lang="en-US" altLang="zh-CN" sz="3200" kern="1200" baseline="-25000" dirty="0">
                          <a:solidFill>
                            <a:schemeClr val="tx1"/>
                          </a:solidFill>
                          <a:latin typeface="+mn-lt"/>
                          <a:ea typeface="+mn-ea"/>
                          <a:cs typeface="+mn-cs"/>
                        </a:rPr>
                        <a:t>2</a:t>
                      </a:r>
                      <a:r>
                        <a:rPr lang="en-US" altLang="zh-CN" sz="3200" dirty="0"/>
                        <a:t>A</a:t>
                      </a:r>
                      <a:r>
                        <a:rPr lang="en-US" altLang="zh-CN" sz="3200" kern="1200" baseline="-25000" dirty="0">
                          <a:solidFill>
                            <a:schemeClr val="tx1"/>
                          </a:solidFill>
                          <a:latin typeface="+mn-lt"/>
                          <a:ea typeface="+mn-ea"/>
                          <a:cs typeface="+mn-cs"/>
                        </a:rPr>
                        <a:t>3</a:t>
                      </a:r>
                      <a:r>
                        <a:rPr lang="en-US" altLang="zh-CN" sz="3200" dirty="0"/>
                        <a:t>A</a:t>
                      </a:r>
                      <a:r>
                        <a:rPr lang="en-US" altLang="zh-CN" sz="3200" kern="1200" baseline="-25000" dirty="0">
                          <a:solidFill>
                            <a:schemeClr val="tx1"/>
                          </a:solidFill>
                          <a:latin typeface="+mn-lt"/>
                          <a:ea typeface="+mn-ea"/>
                          <a:cs typeface="+mn-cs"/>
                        </a:rPr>
                        <a:t>4</a:t>
                      </a:r>
                      <a:r>
                        <a:rPr lang="en-US" altLang="zh-CN" sz="3200" dirty="0"/>
                        <a:t>A</a:t>
                      </a:r>
                      <a:r>
                        <a:rPr lang="en-US" altLang="zh-CN" sz="3200" baseline="-25000" dirty="0"/>
                        <a:t>8</a:t>
                      </a:r>
                      <a:r>
                        <a:rPr lang="en-US" altLang="zh-CN" sz="3200" dirty="0"/>
                        <a:t>=1101</a:t>
                      </a:r>
                      <a:endParaRPr lang="zh-CN" altLang="en-US" sz="3200" dirty="0"/>
                    </a:p>
                  </a:txBody>
                  <a:tcPr/>
                </a:tc>
                <a:tc>
                  <a:txBody>
                    <a:bodyPr/>
                    <a:lstStyle/>
                    <a:p>
                      <a:r>
                        <a:rPr lang="en-US" altLang="zh-CN" sz="3200" dirty="0"/>
                        <a:t>P</a:t>
                      </a:r>
                      <a:r>
                        <a:rPr lang="en-US" altLang="zh-CN" sz="3200" kern="1200" baseline="-25000" dirty="0">
                          <a:solidFill>
                            <a:schemeClr val="tx1"/>
                          </a:solidFill>
                          <a:latin typeface="+mn-lt"/>
                          <a:ea typeface="+mn-ea"/>
                          <a:cs typeface="+mn-cs"/>
                        </a:rPr>
                        <a:t>3</a:t>
                      </a:r>
                      <a:r>
                        <a:rPr lang="en-US" altLang="zh-CN" sz="3200" dirty="0"/>
                        <a:t>=1</a:t>
                      </a:r>
                      <a:endParaRPr lang="zh-CN" altLang="en-US" sz="3200" dirty="0"/>
                    </a:p>
                  </a:txBody>
                  <a:tcPr/>
                </a:tc>
                <a:extLst>
                  <a:ext uri="{0D108BD9-81ED-4DB2-BD59-A6C34878D82A}">
                    <a16:rowId xmlns:a16="http://schemas.microsoft.com/office/drawing/2014/main" val="517622585"/>
                  </a:ext>
                </a:extLst>
              </a:tr>
              <a:tr h="370840">
                <a:tc>
                  <a:txBody>
                    <a:bodyPr/>
                    <a:lstStyle/>
                    <a:p>
                      <a:r>
                        <a:rPr lang="zh-CN" altLang="en-US" sz="3200" dirty="0"/>
                        <a:t>第</a:t>
                      </a:r>
                      <a:r>
                        <a:rPr lang="en-US" altLang="zh-CN" sz="3200" dirty="0"/>
                        <a:t>4</a:t>
                      </a:r>
                      <a:r>
                        <a:rPr lang="zh-CN" altLang="en-US" sz="3200" dirty="0"/>
                        <a:t>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t>A</a:t>
                      </a:r>
                      <a:r>
                        <a:rPr lang="en-US" altLang="zh-CN" sz="3200" kern="1200" baseline="-25000" dirty="0">
                          <a:solidFill>
                            <a:schemeClr val="tx1"/>
                          </a:solidFill>
                          <a:latin typeface="+mn-lt"/>
                          <a:ea typeface="+mn-ea"/>
                          <a:cs typeface="+mn-cs"/>
                        </a:rPr>
                        <a:t>5</a:t>
                      </a:r>
                      <a:r>
                        <a:rPr lang="en-US" altLang="zh-CN" sz="3200" dirty="0"/>
                        <a:t>A</a:t>
                      </a:r>
                      <a:r>
                        <a:rPr lang="en-US" altLang="zh-CN" sz="3200" kern="1200" baseline="-25000" dirty="0">
                          <a:solidFill>
                            <a:schemeClr val="tx1"/>
                          </a:solidFill>
                          <a:latin typeface="+mn-lt"/>
                          <a:ea typeface="+mn-ea"/>
                          <a:cs typeface="+mn-cs"/>
                        </a:rPr>
                        <a:t>6</a:t>
                      </a:r>
                      <a:r>
                        <a:rPr lang="en-US" altLang="zh-CN" sz="3200" dirty="0"/>
                        <a:t>A</a:t>
                      </a:r>
                      <a:r>
                        <a:rPr lang="en-US" altLang="zh-CN" sz="3200" kern="1200" baseline="-25000" dirty="0">
                          <a:solidFill>
                            <a:schemeClr val="tx1"/>
                          </a:solidFill>
                          <a:latin typeface="+mn-lt"/>
                          <a:ea typeface="+mn-ea"/>
                          <a:cs typeface="+mn-cs"/>
                        </a:rPr>
                        <a:t>7</a:t>
                      </a:r>
                      <a:r>
                        <a:rPr lang="en-US" altLang="zh-CN" sz="3200" dirty="0"/>
                        <a:t>A</a:t>
                      </a:r>
                      <a:r>
                        <a:rPr lang="en-US" altLang="zh-CN" sz="3200" baseline="-25000" dirty="0"/>
                        <a:t>8</a:t>
                      </a:r>
                      <a:r>
                        <a:rPr lang="en-US" altLang="zh-CN" sz="3200" dirty="0"/>
                        <a:t>=1101</a:t>
                      </a:r>
                      <a:endParaRPr lang="zh-CN" altLang="en-US" sz="3200" dirty="0"/>
                    </a:p>
                  </a:txBody>
                  <a:tcPr/>
                </a:tc>
                <a:tc>
                  <a:txBody>
                    <a:bodyPr/>
                    <a:lstStyle/>
                    <a:p>
                      <a:r>
                        <a:rPr lang="en-US" altLang="zh-CN" sz="3200" dirty="0"/>
                        <a:t>P</a:t>
                      </a:r>
                      <a:r>
                        <a:rPr lang="en-US" altLang="zh-CN" sz="3200" kern="1200" baseline="-25000" dirty="0">
                          <a:solidFill>
                            <a:schemeClr val="tx1"/>
                          </a:solidFill>
                          <a:latin typeface="+mn-lt"/>
                          <a:ea typeface="+mn-ea"/>
                          <a:cs typeface="+mn-cs"/>
                        </a:rPr>
                        <a:t>4</a:t>
                      </a:r>
                      <a:r>
                        <a:rPr lang="en-US" altLang="zh-CN" sz="3200" dirty="0"/>
                        <a:t>=1</a:t>
                      </a:r>
                      <a:endParaRPr lang="zh-CN" altLang="en-US" sz="3200" dirty="0"/>
                    </a:p>
                  </a:txBody>
                  <a:tcPr/>
                </a:tc>
                <a:extLst>
                  <a:ext uri="{0D108BD9-81ED-4DB2-BD59-A6C34878D82A}">
                    <a16:rowId xmlns:a16="http://schemas.microsoft.com/office/drawing/2014/main" val="1989720880"/>
                  </a:ext>
                </a:extLst>
              </a:tr>
            </a:tbl>
          </a:graphicData>
        </a:graphic>
      </p:graphicFrame>
      <p:sp>
        <p:nvSpPr>
          <p:cNvPr id="7" name="文本框 6">
            <a:extLst>
              <a:ext uri="{FF2B5EF4-FFF2-40B4-BE49-F238E27FC236}">
                <a16:creationId xmlns:a16="http://schemas.microsoft.com/office/drawing/2014/main" id="{9ACD063C-12CD-47C6-9C5E-EDDA282DC940}"/>
              </a:ext>
            </a:extLst>
          </p:cNvPr>
          <p:cNvSpPr txBox="1"/>
          <p:nvPr/>
        </p:nvSpPr>
        <p:spPr>
          <a:xfrm>
            <a:off x="0" y="4807603"/>
            <a:ext cx="9144000" cy="206210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海明校验码为：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000111011101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由于每个校验位只参加一组奇偶校验且每组只有一个校验位，则可检测并纠正一位错。检错纠错如表所示。</a:t>
            </a:r>
          </a:p>
        </p:txBody>
      </p:sp>
      <p:sp>
        <p:nvSpPr>
          <p:cNvPr id="2" name="灯片编号占位符 1">
            <a:extLst>
              <a:ext uri="{FF2B5EF4-FFF2-40B4-BE49-F238E27FC236}">
                <a16:creationId xmlns:a16="http://schemas.microsoft.com/office/drawing/2014/main" id="{3EC77622-4A3B-4D64-8CEC-FCF05C4B791E}"/>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39985249"/>
      </p:ext>
    </p:extLst>
  </p:cSld>
  <p:clrMapOvr>
    <a:masterClrMapping/>
  </p:clrMapOvr>
  <p:transition spd="med">
    <p:cover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BE489E83-A6D2-4C75-BDDB-28EA02858789}"/>
              </a:ext>
            </a:extLst>
          </p:cNvPr>
          <p:cNvGraphicFramePr>
            <a:graphicFrameLocks noGrp="1"/>
          </p:cNvGraphicFramePr>
          <p:nvPr/>
        </p:nvGraphicFramePr>
        <p:xfrm>
          <a:off x="-5" y="4170"/>
          <a:ext cx="9144005" cy="685800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439732261"/>
                    </a:ext>
                  </a:extLst>
                </a:gridCol>
                <a:gridCol w="576064">
                  <a:extLst>
                    <a:ext uri="{9D8B030D-6E8A-4147-A177-3AD203B41FA5}">
                      <a16:colId xmlns:a16="http://schemas.microsoft.com/office/drawing/2014/main" val="3827687248"/>
                    </a:ext>
                  </a:extLst>
                </a:gridCol>
                <a:gridCol w="576064">
                  <a:extLst>
                    <a:ext uri="{9D8B030D-6E8A-4147-A177-3AD203B41FA5}">
                      <a16:colId xmlns:a16="http://schemas.microsoft.com/office/drawing/2014/main" val="1325678293"/>
                    </a:ext>
                  </a:extLst>
                </a:gridCol>
                <a:gridCol w="576064">
                  <a:extLst>
                    <a:ext uri="{9D8B030D-6E8A-4147-A177-3AD203B41FA5}">
                      <a16:colId xmlns:a16="http://schemas.microsoft.com/office/drawing/2014/main" val="893187409"/>
                    </a:ext>
                  </a:extLst>
                </a:gridCol>
                <a:gridCol w="576064">
                  <a:extLst>
                    <a:ext uri="{9D8B030D-6E8A-4147-A177-3AD203B41FA5}">
                      <a16:colId xmlns:a16="http://schemas.microsoft.com/office/drawing/2014/main" val="2909674919"/>
                    </a:ext>
                  </a:extLst>
                </a:gridCol>
                <a:gridCol w="576064">
                  <a:extLst>
                    <a:ext uri="{9D8B030D-6E8A-4147-A177-3AD203B41FA5}">
                      <a16:colId xmlns:a16="http://schemas.microsoft.com/office/drawing/2014/main" val="415991765"/>
                    </a:ext>
                  </a:extLst>
                </a:gridCol>
                <a:gridCol w="576064">
                  <a:extLst>
                    <a:ext uri="{9D8B030D-6E8A-4147-A177-3AD203B41FA5}">
                      <a16:colId xmlns:a16="http://schemas.microsoft.com/office/drawing/2014/main" val="1430788955"/>
                    </a:ext>
                  </a:extLst>
                </a:gridCol>
                <a:gridCol w="576064">
                  <a:extLst>
                    <a:ext uri="{9D8B030D-6E8A-4147-A177-3AD203B41FA5}">
                      <a16:colId xmlns:a16="http://schemas.microsoft.com/office/drawing/2014/main" val="775858165"/>
                    </a:ext>
                  </a:extLst>
                </a:gridCol>
                <a:gridCol w="576064">
                  <a:extLst>
                    <a:ext uri="{9D8B030D-6E8A-4147-A177-3AD203B41FA5}">
                      <a16:colId xmlns:a16="http://schemas.microsoft.com/office/drawing/2014/main" val="927991285"/>
                    </a:ext>
                  </a:extLst>
                </a:gridCol>
                <a:gridCol w="648072">
                  <a:extLst>
                    <a:ext uri="{9D8B030D-6E8A-4147-A177-3AD203B41FA5}">
                      <a16:colId xmlns:a16="http://schemas.microsoft.com/office/drawing/2014/main" val="2949563295"/>
                    </a:ext>
                  </a:extLst>
                </a:gridCol>
                <a:gridCol w="576064">
                  <a:extLst>
                    <a:ext uri="{9D8B030D-6E8A-4147-A177-3AD203B41FA5}">
                      <a16:colId xmlns:a16="http://schemas.microsoft.com/office/drawing/2014/main" val="3453518245"/>
                    </a:ext>
                  </a:extLst>
                </a:gridCol>
                <a:gridCol w="648072">
                  <a:extLst>
                    <a:ext uri="{9D8B030D-6E8A-4147-A177-3AD203B41FA5}">
                      <a16:colId xmlns:a16="http://schemas.microsoft.com/office/drawing/2014/main" val="2568640659"/>
                    </a:ext>
                  </a:extLst>
                </a:gridCol>
                <a:gridCol w="2087221">
                  <a:extLst>
                    <a:ext uri="{9D8B030D-6E8A-4147-A177-3AD203B41FA5}">
                      <a16:colId xmlns:a16="http://schemas.microsoft.com/office/drawing/2014/main" val="581249390"/>
                    </a:ext>
                  </a:extLst>
                </a:gridCol>
              </a:tblGrid>
              <a:tr h="358214">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tc>
                  <a:txBody>
                    <a:bodyPr/>
                    <a:lstStyle/>
                    <a:p>
                      <a:pPr algn="ctr"/>
                      <a:r>
                        <a:rPr lang="en-US" altLang="zh-CN" sz="2400" dirty="0"/>
                        <a:t>11</a:t>
                      </a:r>
                      <a:endParaRPr lang="zh-CN" altLang="en-US" sz="2400" dirty="0"/>
                    </a:p>
                  </a:txBody>
                  <a:tcPr/>
                </a:tc>
                <a:tc>
                  <a:txBody>
                    <a:bodyPr/>
                    <a:lstStyle/>
                    <a:p>
                      <a:pPr algn="ctr"/>
                      <a:r>
                        <a:rPr lang="en-US" altLang="zh-CN" sz="2400" dirty="0"/>
                        <a:t>12</a:t>
                      </a:r>
                      <a:endParaRPr lang="zh-CN" altLang="en-US" sz="2400" dirty="0"/>
                    </a:p>
                  </a:txBody>
                  <a:tcPr/>
                </a:tc>
                <a:tc rowSpan="2">
                  <a:txBody>
                    <a:bodyPr/>
                    <a:lstStyle/>
                    <a:p>
                      <a:pPr algn="ctr"/>
                      <a:r>
                        <a:rPr lang="zh-CN" altLang="en-US" sz="2400" dirty="0"/>
                        <a:t>指误字</a:t>
                      </a:r>
                      <a:endParaRPr lang="en-US" altLang="zh-CN" sz="2400" dirty="0"/>
                    </a:p>
                    <a:p>
                      <a:pPr algn="ctr"/>
                      <a:r>
                        <a:rPr lang="en-US" altLang="zh-CN" sz="2400" dirty="0"/>
                        <a:t>G4G3G2G1</a:t>
                      </a:r>
                      <a:endParaRPr lang="zh-CN" altLang="en-US" sz="2400" dirty="0"/>
                    </a:p>
                  </a:txBody>
                  <a:tcPr/>
                </a:tc>
                <a:extLst>
                  <a:ext uri="{0D108BD9-81ED-4DB2-BD59-A6C34878D82A}">
                    <a16:rowId xmlns:a16="http://schemas.microsoft.com/office/drawing/2014/main" val="3827088964"/>
                  </a:ext>
                </a:extLst>
              </a:tr>
              <a:tr h="358214">
                <a:tc>
                  <a:txBody>
                    <a:bodyPr/>
                    <a:lstStyle/>
                    <a:p>
                      <a:pPr algn="ctr"/>
                      <a:r>
                        <a:rPr lang="en-US" altLang="zh-CN" sz="2400" dirty="0"/>
                        <a:t>P1</a:t>
                      </a:r>
                      <a:endParaRPr lang="zh-CN" altLang="en-US" sz="2400" dirty="0"/>
                    </a:p>
                  </a:txBody>
                  <a:tcPr/>
                </a:tc>
                <a:tc>
                  <a:txBody>
                    <a:bodyPr/>
                    <a:lstStyle/>
                    <a:p>
                      <a:pPr algn="ctr"/>
                      <a:r>
                        <a:rPr lang="en-US" altLang="zh-CN" sz="2400" dirty="0"/>
                        <a:t>P2</a:t>
                      </a:r>
                      <a:endParaRPr lang="zh-CN" altLang="en-US" sz="2400" dirty="0"/>
                    </a:p>
                  </a:txBody>
                  <a:tcPr/>
                </a:tc>
                <a:tc>
                  <a:txBody>
                    <a:bodyPr/>
                    <a:lstStyle/>
                    <a:p>
                      <a:pPr algn="ctr"/>
                      <a:r>
                        <a:rPr lang="en-US" altLang="zh-CN" sz="2400" dirty="0"/>
                        <a:t>A1</a:t>
                      </a:r>
                      <a:endParaRPr lang="zh-CN" altLang="en-US" sz="2400" dirty="0"/>
                    </a:p>
                  </a:txBody>
                  <a:tcPr/>
                </a:tc>
                <a:tc>
                  <a:txBody>
                    <a:bodyPr/>
                    <a:lstStyle/>
                    <a:p>
                      <a:pPr algn="ctr"/>
                      <a:r>
                        <a:rPr lang="en-US" altLang="zh-CN" sz="2400" dirty="0"/>
                        <a:t>P3</a:t>
                      </a:r>
                      <a:endParaRPr lang="zh-CN" altLang="en-US" sz="2400" dirty="0"/>
                    </a:p>
                  </a:txBody>
                  <a:tcPr/>
                </a:tc>
                <a:tc>
                  <a:txBody>
                    <a:bodyPr/>
                    <a:lstStyle/>
                    <a:p>
                      <a:pPr algn="ctr"/>
                      <a:r>
                        <a:rPr lang="en-US" altLang="zh-CN" sz="2400" dirty="0"/>
                        <a:t>A2</a:t>
                      </a:r>
                      <a:endParaRPr lang="zh-CN" altLang="en-US" sz="2400" dirty="0"/>
                    </a:p>
                  </a:txBody>
                  <a:tcPr/>
                </a:tc>
                <a:tc>
                  <a:txBody>
                    <a:bodyPr/>
                    <a:lstStyle/>
                    <a:p>
                      <a:pPr algn="ctr"/>
                      <a:r>
                        <a:rPr lang="en-US" altLang="zh-CN" sz="2400" dirty="0"/>
                        <a:t>A3</a:t>
                      </a:r>
                      <a:endParaRPr lang="zh-CN" altLang="en-US" sz="2400" dirty="0"/>
                    </a:p>
                  </a:txBody>
                  <a:tcPr/>
                </a:tc>
                <a:tc>
                  <a:txBody>
                    <a:bodyPr/>
                    <a:lstStyle/>
                    <a:p>
                      <a:pPr algn="ctr"/>
                      <a:r>
                        <a:rPr lang="en-US" altLang="zh-CN" sz="2400" dirty="0"/>
                        <a:t>A4</a:t>
                      </a:r>
                      <a:endParaRPr lang="zh-CN" altLang="en-US" sz="2400" dirty="0"/>
                    </a:p>
                  </a:txBody>
                  <a:tcPr/>
                </a:tc>
                <a:tc>
                  <a:txBody>
                    <a:bodyPr/>
                    <a:lstStyle/>
                    <a:p>
                      <a:pPr algn="ctr"/>
                      <a:r>
                        <a:rPr lang="en-US" altLang="zh-CN" sz="2400" dirty="0"/>
                        <a:t>P3</a:t>
                      </a:r>
                      <a:endParaRPr lang="zh-CN" altLang="en-US" sz="2400" dirty="0"/>
                    </a:p>
                  </a:txBody>
                  <a:tcPr/>
                </a:tc>
                <a:tc>
                  <a:txBody>
                    <a:bodyPr/>
                    <a:lstStyle/>
                    <a:p>
                      <a:pPr algn="ctr"/>
                      <a:r>
                        <a:rPr lang="en-US" altLang="zh-CN" sz="2400" dirty="0"/>
                        <a:t>A5</a:t>
                      </a:r>
                      <a:endParaRPr lang="zh-CN" altLang="en-US" sz="2400" dirty="0"/>
                    </a:p>
                  </a:txBody>
                  <a:tcPr/>
                </a:tc>
                <a:tc>
                  <a:txBody>
                    <a:bodyPr/>
                    <a:lstStyle/>
                    <a:p>
                      <a:pPr algn="ctr"/>
                      <a:r>
                        <a:rPr lang="en-US" altLang="zh-CN" sz="2400" dirty="0"/>
                        <a:t>A6</a:t>
                      </a:r>
                      <a:endParaRPr lang="zh-CN" altLang="en-US" sz="2400" dirty="0"/>
                    </a:p>
                  </a:txBody>
                  <a:tcPr/>
                </a:tc>
                <a:tc>
                  <a:txBody>
                    <a:bodyPr/>
                    <a:lstStyle/>
                    <a:p>
                      <a:pPr algn="ctr"/>
                      <a:r>
                        <a:rPr lang="en-US" altLang="zh-CN" sz="2400" dirty="0"/>
                        <a:t>A7</a:t>
                      </a:r>
                      <a:endParaRPr lang="zh-CN" altLang="en-US" sz="2400" dirty="0"/>
                    </a:p>
                  </a:txBody>
                  <a:tcPr/>
                </a:tc>
                <a:tc>
                  <a:txBody>
                    <a:bodyPr/>
                    <a:lstStyle/>
                    <a:p>
                      <a:pPr algn="ctr"/>
                      <a:r>
                        <a:rPr lang="en-US" altLang="zh-CN" sz="2400" dirty="0"/>
                        <a:t>A8</a:t>
                      </a:r>
                      <a:endParaRPr lang="zh-CN" altLang="en-US" sz="2400" dirty="0"/>
                    </a:p>
                  </a:txBody>
                  <a:tcPr/>
                </a:tc>
                <a:tc vMerge="1">
                  <a:txBody>
                    <a:bodyPr/>
                    <a:lstStyle/>
                    <a:p>
                      <a:endParaRPr lang="zh-CN" altLang="en-US" sz="2400" dirty="0"/>
                    </a:p>
                  </a:txBody>
                  <a:tcPr/>
                </a:tc>
                <a:extLst>
                  <a:ext uri="{0D108BD9-81ED-4DB2-BD59-A6C34878D82A}">
                    <a16:rowId xmlns:a16="http://schemas.microsoft.com/office/drawing/2014/main" val="438147603"/>
                  </a:ext>
                </a:extLst>
              </a:tr>
              <a:tr h="358214">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0000</a:t>
                      </a:r>
                      <a:endParaRPr lang="zh-CN" altLang="en-US" sz="2400" dirty="0"/>
                    </a:p>
                  </a:txBody>
                  <a:tcPr/>
                </a:tc>
                <a:extLst>
                  <a:ext uri="{0D108BD9-81ED-4DB2-BD59-A6C34878D82A}">
                    <a16:rowId xmlns:a16="http://schemas.microsoft.com/office/drawing/2014/main" val="70627075"/>
                  </a:ext>
                </a:extLst>
              </a:tr>
              <a:tr h="358214">
                <a:tc>
                  <a:txBody>
                    <a:bodyPr/>
                    <a:lstStyle/>
                    <a:p>
                      <a:pPr algn="ctr"/>
                      <a:r>
                        <a:rPr lang="zh-CN" altLang="en-US" sz="2400" dirty="0"/>
                        <a:t>错</a:t>
                      </a:r>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r>
                        <a:rPr lang="en-US" altLang="zh-CN" sz="2400" dirty="0"/>
                        <a:t>0001</a:t>
                      </a:r>
                      <a:endParaRPr lang="zh-CN" altLang="en-US" sz="2400" dirty="0"/>
                    </a:p>
                  </a:txBody>
                  <a:tcPr/>
                </a:tc>
                <a:extLst>
                  <a:ext uri="{0D108BD9-81ED-4DB2-BD59-A6C34878D82A}">
                    <a16:rowId xmlns:a16="http://schemas.microsoft.com/office/drawing/2014/main" val="812879310"/>
                  </a:ext>
                </a:extLst>
              </a:tr>
              <a:tr h="358214">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0010</a:t>
                      </a:r>
                      <a:endParaRPr lang="zh-CN" altLang="en-US" sz="2400" dirty="0"/>
                    </a:p>
                  </a:txBody>
                  <a:tcPr/>
                </a:tc>
                <a:extLst>
                  <a:ext uri="{0D108BD9-81ED-4DB2-BD59-A6C34878D82A}">
                    <a16:rowId xmlns:a16="http://schemas.microsoft.com/office/drawing/2014/main" val="3071804203"/>
                  </a:ext>
                </a:extLst>
              </a:tr>
              <a:tr h="358214">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0011</a:t>
                      </a:r>
                      <a:endParaRPr lang="zh-CN" altLang="en-US" sz="2400" dirty="0"/>
                    </a:p>
                  </a:txBody>
                  <a:tcPr/>
                </a:tc>
                <a:extLst>
                  <a:ext uri="{0D108BD9-81ED-4DB2-BD59-A6C34878D82A}">
                    <a16:rowId xmlns:a16="http://schemas.microsoft.com/office/drawing/2014/main" val="3103756365"/>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0100</a:t>
                      </a:r>
                      <a:endParaRPr lang="zh-CN" altLang="en-US" sz="2400" dirty="0"/>
                    </a:p>
                  </a:txBody>
                  <a:tcPr/>
                </a:tc>
                <a:extLst>
                  <a:ext uri="{0D108BD9-81ED-4DB2-BD59-A6C34878D82A}">
                    <a16:rowId xmlns:a16="http://schemas.microsoft.com/office/drawing/2014/main" val="167092602"/>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en-US" altLang="zh-CN" sz="2400" dirty="0"/>
                        <a:t>0101</a:t>
                      </a:r>
                      <a:endParaRPr lang="zh-CN" altLang="en-US" sz="2400" dirty="0"/>
                    </a:p>
                  </a:txBody>
                  <a:tcPr/>
                </a:tc>
                <a:extLst>
                  <a:ext uri="{0D108BD9-81ED-4DB2-BD59-A6C34878D82A}">
                    <a16:rowId xmlns:a16="http://schemas.microsoft.com/office/drawing/2014/main" val="851732874"/>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lnSpc>
                          <a:spcPct val="100000"/>
                        </a:lnSpc>
                      </a:pP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r>
                        <a:rPr lang="en-US" altLang="zh-CN" sz="2400" dirty="0"/>
                        <a:t>0110</a:t>
                      </a:r>
                      <a:endParaRPr lang="zh-CN" altLang="en-US" sz="2400" dirty="0"/>
                    </a:p>
                  </a:txBody>
                  <a:tcPr/>
                </a:tc>
                <a:extLst>
                  <a:ext uri="{0D108BD9-81ED-4DB2-BD59-A6C34878D82A}">
                    <a16:rowId xmlns:a16="http://schemas.microsoft.com/office/drawing/2014/main" val="1103416076"/>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0111</a:t>
                      </a:r>
                      <a:endParaRPr lang="zh-CN" altLang="en-US" sz="2400" dirty="0"/>
                    </a:p>
                  </a:txBody>
                  <a:tcPr/>
                </a:tc>
                <a:extLst>
                  <a:ext uri="{0D108BD9-81ED-4DB2-BD59-A6C34878D82A}">
                    <a16:rowId xmlns:a16="http://schemas.microsoft.com/office/drawing/2014/main" val="2735704364"/>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1000</a:t>
                      </a:r>
                      <a:endParaRPr lang="zh-CN" altLang="en-US" sz="2400" dirty="0"/>
                    </a:p>
                  </a:txBody>
                  <a:tcPr/>
                </a:tc>
                <a:extLst>
                  <a:ext uri="{0D108BD9-81ED-4DB2-BD59-A6C34878D82A}">
                    <a16:rowId xmlns:a16="http://schemas.microsoft.com/office/drawing/2014/main" val="810995780"/>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1001</a:t>
                      </a:r>
                      <a:endParaRPr lang="zh-CN" altLang="en-US" sz="2400" dirty="0"/>
                    </a:p>
                  </a:txBody>
                  <a:tcPr/>
                </a:tc>
                <a:extLst>
                  <a:ext uri="{0D108BD9-81ED-4DB2-BD59-A6C34878D82A}">
                    <a16:rowId xmlns:a16="http://schemas.microsoft.com/office/drawing/2014/main" val="2871768855"/>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a:t>1010</a:t>
                      </a:r>
                      <a:endParaRPr lang="zh-CN" altLang="en-US" sz="2400" dirty="0"/>
                    </a:p>
                  </a:txBody>
                  <a:tcPr/>
                </a:tc>
                <a:extLst>
                  <a:ext uri="{0D108BD9-81ED-4DB2-BD59-A6C34878D82A}">
                    <a16:rowId xmlns:a16="http://schemas.microsoft.com/office/drawing/2014/main" val="608321428"/>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endParaRPr lang="zh-CN" altLang="en-US" sz="2400"/>
                    </a:p>
                  </a:txBody>
                  <a:tcPr/>
                </a:tc>
                <a:tc>
                  <a:txBody>
                    <a:bodyPr/>
                    <a:lstStyle/>
                    <a:p>
                      <a:pPr algn="ctr"/>
                      <a:r>
                        <a:rPr lang="en-US" altLang="zh-CN" sz="2400" dirty="0"/>
                        <a:t>1011</a:t>
                      </a:r>
                      <a:endParaRPr lang="zh-CN" altLang="en-US" sz="2400" dirty="0"/>
                    </a:p>
                  </a:txBody>
                  <a:tcPr/>
                </a:tc>
                <a:extLst>
                  <a:ext uri="{0D108BD9-81ED-4DB2-BD59-A6C34878D82A}">
                    <a16:rowId xmlns:a16="http://schemas.microsoft.com/office/drawing/2014/main" val="3781537824"/>
                  </a:ext>
                </a:extLst>
              </a:tr>
              <a:tr h="358214">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r>
                        <a:rPr lang="zh-CN" altLang="en-US" sz="2400" dirty="0"/>
                        <a:t>错</a:t>
                      </a:r>
                    </a:p>
                  </a:txBody>
                  <a:tcPr/>
                </a:tc>
                <a:tc>
                  <a:txBody>
                    <a:bodyPr/>
                    <a:lstStyle/>
                    <a:p>
                      <a:pPr algn="ctr"/>
                      <a:r>
                        <a:rPr lang="en-US" altLang="zh-CN" sz="2400" dirty="0"/>
                        <a:t>1100</a:t>
                      </a:r>
                      <a:endParaRPr lang="zh-CN" altLang="en-US" sz="2400" dirty="0"/>
                    </a:p>
                  </a:txBody>
                  <a:tcPr/>
                </a:tc>
                <a:extLst>
                  <a:ext uri="{0D108BD9-81ED-4DB2-BD59-A6C34878D82A}">
                    <a16:rowId xmlns:a16="http://schemas.microsoft.com/office/drawing/2014/main" val="4215090158"/>
                  </a:ext>
                </a:extLst>
              </a:tr>
            </a:tbl>
          </a:graphicData>
        </a:graphic>
      </p:graphicFrame>
      <p:sp>
        <p:nvSpPr>
          <p:cNvPr id="2" name="灯片编号占位符 1">
            <a:extLst>
              <a:ext uri="{FF2B5EF4-FFF2-40B4-BE49-F238E27FC236}">
                <a16:creationId xmlns:a16="http://schemas.microsoft.com/office/drawing/2014/main" id="{B3509C2F-C910-4FD9-B9DF-65933EB48AC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9594342"/>
      </p:ext>
    </p:extLst>
  </p:cSld>
  <p:clrMapOvr>
    <a:masterClrMapping/>
  </p:clrMapOvr>
  <p:transition spd="med">
    <p:cover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156F6C-F8D8-4608-BFA9-F540BB9C9E22}"/>
              </a:ext>
            </a:extLst>
          </p:cNvPr>
          <p:cNvSpPr/>
          <p:nvPr/>
        </p:nvSpPr>
        <p:spPr>
          <a:xfrm>
            <a:off x="-90264" y="0"/>
            <a:ext cx="9324528"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27.</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某海明编码</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K=4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r=3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，请为此设计其编码、译码、纠错逻辑。</a:t>
            </a:r>
          </a:p>
        </p:txBody>
      </p:sp>
      <p:sp>
        <p:nvSpPr>
          <p:cNvPr id="4" name="文本框 3">
            <a:extLst>
              <a:ext uri="{FF2B5EF4-FFF2-40B4-BE49-F238E27FC236}">
                <a16:creationId xmlns:a16="http://schemas.microsoft.com/office/drawing/2014/main" id="{96F34459-71A4-41D5-B3EF-9F8A7DB47B5D}"/>
              </a:ext>
            </a:extLst>
          </p:cNvPr>
          <p:cNvSpPr txBox="1"/>
          <p:nvPr/>
        </p:nvSpPr>
        <p:spPr>
          <a:xfrm>
            <a:off x="179512" y="1412776"/>
            <a:ext cx="439248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海明码分组规则：</a:t>
            </a:r>
          </a:p>
        </p:txBody>
      </p:sp>
      <p:graphicFrame>
        <p:nvGraphicFramePr>
          <p:cNvPr id="5" name="表格 4">
            <a:extLst>
              <a:ext uri="{FF2B5EF4-FFF2-40B4-BE49-F238E27FC236}">
                <a16:creationId xmlns:a16="http://schemas.microsoft.com/office/drawing/2014/main" id="{D8537191-CE3A-4BF3-BDF5-371BB87B03E1}"/>
              </a:ext>
            </a:extLst>
          </p:cNvPr>
          <p:cNvGraphicFramePr>
            <a:graphicFrameLocks noGrp="1"/>
          </p:cNvGraphicFramePr>
          <p:nvPr/>
        </p:nvGraphicFramePr>
        <p:xfrm>
          <a:off x="0" y="2501900"/>
          <a:ext cx="9144000" cy="2286000"/>
        </p:xfrm>
        <a:graphic>
          <a:graphicData uri="http://schemas.openxmlformats.org/drawingml/2006/table">
            <a:tbl>
              <a:tblPr firstRow="1" bandRow="1">
                <a:tableStyleId>{5940675A-B579-460E-94D1-54222C63F5DA}</a:tableStyleId>
              </a:tblPr>
              <a:tblGrid>
                <a:gridCol w="971600">
                  <a:extLst>
                    <a:ext uri="{9D8B030D-6E8A-4147-A177-3AD203B41FA5}">
                      <a16:colId xmlns:a16="http://schemas.microsoft.com/office/drawing/2014/main" val="4009674291"/>
                    </a:ext>
                  </a:extLst>
                </a:gridCol>
                <a:gridCol w="5124400">
                  <a:extLst>
                    <a:ext uri="{9D8B030D-6E8A-4147-A177-3AD203B41FA5}">
                      <a16:colId xmlns:a16="http://schemas.microsoft.com/office/drawing/2014/main" val="4252507725"/>
                    </a:ext>
                  </a:extLst>
                </a:gridCol>
                <a:gridCol w="3048000">
                  <a:extLst>
                    <a:ext uri="{9D8B030D-6E8A-4147-A177-3AD203B41FA5}">
                      <a16:colId xmlns:a16="http://schemas.microsoft.com/office/drawing/2014/main" val="3493409550"/>
                    </a:ext>
                  </a:extLst>
                </a:gridCol>
              </a:tblGrid>
              <a:tr h="370840">
                <a:tc rowSpan="2">
                  <a:txBody>
                    <a:bodyPr/>
                    <a:lstStyle/>
                    <a:p>
                      <a:endParaRPr lang="zh-CN" altLang="en-US" sz="2400" baseline="-25000" dirty="0"/>
                    </a:p>
                  </a:txBody>
                  <a:tcPr/>
                </a:tc>
                <a:tc>
                  <a:txBody>
                    <a:bodyPr/>
                    <a:lstStyle/>
                    <a:p>
                      <a:pPr algn="dist"/>
                      <a:r>
                        <a:rPr lang="en-US" altLang="zh-CN" sz="2400" dirty="0"/>
                        <a:t>1 2 3 4 5 6 7</a:t>
                      </a:r>
                      <a:endParaRPr lang="zh-CN" altLang="en-US" sz="2400" dirty="0"/>
                    </a:p>
                  </a:txBody>
                  <a:tcPr/>
                </a:tc>
                <a:tc>
                  <a:txBody>
                    <a:bodyPr/>
                    <a:lstStyle/>
                    <a:p>
                      <a:pPr algn="ctr"/>
                      <a:r>
                        <a:rPr lang="zh-CN" altLang="en-US" sz="2400" dirty="0"/>
                        <a:t>指误字</a:t>
                      </a:r>
                    </a:p>
                  </a:txBody>
                  <a:tcPr/>
                </a:tc>
                <a:extLst>
                  <a:ext uri="{0D108BD9-81ED-4DB2-BD59-A6C34878D82A}">
                    <a16:rowId xmlns:a16="http://schemas.microsoft.com/office/drawing/2014/main" val="3118988041"/>
                  </a:ext>
                </a:extLst>
              </a:tr>
              <a:tr h="370840">
                <a:tc vMerge="1">
                  <a:txBody>
                    <a:bodyPr/>
                    <a:lstStyle/>
                    <a:p>
                      <a:endParaRPr lang="zh-CN" altLang="en-US" baseline="-25000" dirty="0"/>
                    </a:p>
                  </a:txBody>
                  <a:tcPr/>
                </a:tc>
                <a:tc>
                  <a:txBody>
                    <a:bodyPr/>
                    <a:lstStyle/>
                    <a:p>
                      <a:pPr algn="just"/>
                      <a:r>
                        <a:rPr lang="en-US" altLang="zh-CN" sz="2400" baseline="0" dirty="0"/>
                        <a:t>P</a:t>
                      </a:r>
                      <a:r>
                        <a:rPr lang="en-US" altLang="zh-CN" sz="2400" baseline="-25000" dirty="0"/>
                        <a:t>1         </a:t>
                      </a:r>
                      <a:r>
                        <a:rPr lang="en-US" altLang="zh-CN" sz="2400" baseline="0" dirty="0"/>
                        <a:t>P</a:t>
                      </a:r>
                      <a:r>
                        <a:rPr lang="en-US" altLang="zh-CN" sz="2400" kern="1200" baseline="-25000" dirty="0">
                          <a:solidFill>
                            <a:schemeClr val="tx1"/>
                          </a:solidFill>
                          <a:latin typeface="+mn-lt"/>
                          <a:ea typeface="+mn-ea"/>
                          <a:cs typeface="+mn-cs"/>
                        </a:rPr>
                        <a:t>2           </a:t>
                      </a:r>
                      <a:r>
                        <a:rPr lang="en-US" altLang="zh-CN" sz="2400" baseline="0" dirty="0"/>
                        <a:t>A</a:t>
                      </a:r>
                      <a:r>
                        <a:rPr lang="en-US" altLang="zh-CN" sz="2400" kern="1200" baseline="-25000" dirty="0">
                          <a:solidFill>
                            <a:schemeClr val="tx1"/>
                          </a:solidFill>
                          <a:latin typeface="+mn-lt"/>
                          <a:ea typeface="+mn-ea"/>
                          <a:cs typeface="+mn-cs"/>
                        </a:rPr>
                        <a:t>1          </a:t>
                      </a:r>
                      <a:r>
                        <a:rPr lang="en-US" altLang="zh-CN" sz="2400" baseline="0" dirty="0"/>
                        <a:t>P</a:t>
                      </a:r>
                      <a:r>
                        <a:rPr lang="en-US" altLang="zh-CN" sz="2400" kern="1200" baseline="-25000" dirty="0">
                          <a:solidFill>
                            <a:schemeClr val="tx1"/>
                          </a:solidFill>
                          <a:latin typeface="+mn-lt"/>
                          <a:ea typeface="+mn-ea"/>
                          <a:cs typeface="+mn-cs"/>
                        </a:rPr>
                        <a:t>3          </a:t>
                      </a:r>
                      <a:r>
                        <a:rPr lang="en-US" altLang="zh-CN" sz="2400" baseline="0" dirty="0"/>
                        <a:t>A</a:t>
                      </a:r>
                      <a:r>
                        <a:rPr lang="en-US" altLang="zh-CN" sz="2400" kern="1200" baseline="-25000" dirty="0">
                          <a:solidFill>
                            <a:schemeClr val="tx1"/>
                          </a:solidFill>
                          <a:latin typeface="+mn-lt"/>
                          <a:ea typeface="+mn-ea"/>
                          <a:cs typeface="+mn-cs"/>
                        </a:rPr>
                        <a:t>2         </a:t>
                      </a:r>
                      <a:r>
                        <a:rPr lang="en-US" altLang="zh-CN" sz="2400" baseline="0" dirty="0"/>
                        <a:t>A</a:t>
                      </a:r>
                      <a:r>
                        <a:rPr lang="en-US" altLang="zh-CN" sz="2400" kern="1200" baseline="-25000" dirty="0">
                          <a:solidFill>
                            <a:schemeClr val="tx1"/>
                          </a:solidFill>
                          <a:latin typeface="+mn-lt"/>
                          <a:ea typeface="+mn-ea"/>
                          <a:cs typeface="+mn-cs"/>
                        </a:rPr>
                        <a:t>3       </a:t>
                      </a:r>
                      <a:r>
                        <a:rPr lang="en-US" altLang="zh-CN" sz="2400" baseline="0" dirty="0"/>
                        <a:t>A</a:t>
                      </a:r>
                      <a:r>
                        <a:rPr lang="en-US" altLang="zh-CN" sz="2400" kern="1200" baseline="-25000" dirty="0">
                          <a:solidFill>
                            <a:schemeClr val="tx1"/>
                          </a:solidFill>
                          <a:latin typeface="+mn-lt"/>
                          <a:ea typeface="+mn-ea"/>
                          <a:cs typeface="+mn-cs"/>
                        </a:rPr>
                        <a:t>4</a:t>
                      </a:r>
                      <a:endParaRPr lang="zh-CN" altLang="en-US" sz="2400" kern="1200" baseline="-25000" dirty="0">
                        <a:solidFill>
                          <a:schemeClr val="tx1"/>
                        </a:solidFill>
                        <a:latin typeface="+mn-lt"/>
                        <a:ea typeface="+mn-ea"/>
                        <a:cs typeface="+mn-cs"/>
                      </a:endParaRPr>
                    </a:p>
                  </a:txBody>
                  <a:tcPr/>
                </a:tc>
                <a:tc>
                  <a:txBody>
                    <a:bodyPr/>
                    <a:lstStyle/>
                    <a:p>
                      <a:pPr algn="ctr"/>
                      <a:endParaRPr lang="zh-CN" altLang="en-US" sz="2400" dirty="0"/>
                    </a:p>
                  </a:txBody>
                  <a:tcPr/>
                </a:tc>
                <a:extLst>
                  <a:ext uri="{0D108BD9-81ED-4DB2-BD59-A6C34878D82A}">
                    <a16:rowId xmlns:a16="http://schemas.microsoft.com/office/drawing/2014/main" val="1456393843"/>
                  </a:ext>
                </a:extLst>
              </a:tr>
              <a:tr h="370840">
                <a:tc>
                  <a:txBody>
                    <a:bodyPr/>
                    <a:lstStyle/>
                    <a:p>
                      <a:r>
                        <a:rPr lang="zh-CN" altLang="en-US" sz="2400" dirty="0"/>
                        <a:t>第</a:t>
                      </a:r>
                      <a:r>
                        <a:rPr lang="en-US" altLang="zh-CN" sz="2400" dirty="0"/>
                        <a:t>3</a:t>
                      </a:r>
                      <a:r>
                        <a:rPr lang="zh-CN" altLang="en-US" sz="2400" dirty="0"/>
                        <a:t>组</a:t>
                      </a:r>
                    </a:p>
                  </a:txBody>
                  <a:tcPr/>
                </a:tc>
                <a:tc>
                  <a:txBody>
                    <a:bodyPr/>
                    <a:lstStyle/>
                    <a:p>
                      <a:pPr algn="just"/>
                      <a:r>
                        <a:rPr lang="en-US" altLang="zh-CN" sz="2400" dirty="0"/>
                        <a:t>                               </a:t>
                      </a:r>
                      <a:r>
                        <a:rPr lang="zh-CN" altLang="en-US" sz="2400" dirty="0">
                          <a:latin typeface="Calibri" panose="020F0502020204030204" pitchFamily="34" charset="0"/>
                          <a:cs typeface="Calibri" panose="020F0502020204030204" pitchFamily="34" charset="0"/>
                        </a:rPr>
                        <a:t>√          √         √         √</a:t>
                      </a:r>
                      <a:endParaRPr lang="zh-CN" altLang="en-US" sz="2400" dirty="0"/>
                    </a:p>
                  </a:txBody>
                  <a:tcPr/>
                </a:tc>
                <a:tc>
                  <a:txBody>
                    <a:bodyPr/>
                    <a:lstStyle/>
                    <a:p>
                      <a:pPr algn="ctr"/>
                      <a:r>
                        <a:rPr lang="en-US" altLang="zh-CN" sz="2400" dirty="0"/>
                        <a:t>G</a:t>
                      </a:r>
                      <a:r>
                        <a:rPr lang="en-US" altLang="zh-CN" sz="2400" kern="1200" baseline="-25000" dirty="0">
                          <a:solidFill>
                            <a:schemeClr val="tx1"/>
                          </a:solidFill>
                          <a:latin typeface="+mn-lt"/>
                          <a:ea typeface="+mn-ea"/>
                          <a:cs typeface="+mn-cs"/>
                        </a:rPr>
                        <a:t>3</a:t>
                      </a:r>
                      <a:endParaRPr lang="zh-CN" altLang="en-US" sz="2400" kern="1200" baseline="-25000" dirty="0">
                        <a:solidFill>
                          <a:schemeClr val="tx1"/>
                        </a:solidFill>
                        <a:latin typeface="+mn-lt"/>
                        <a:ea typeface="+mn-ea"/>
                        <a:cs typeface="+mn-cs"/>
                      </a:endParaRPr>
                    </a:p>
                  </a:txBody>
                  <a:tcPr/>
                </a:tc>
                <a:extLst>
                  <a:ext uri="{0D108BD9-81ED-4DB2-BD59-A6C34878D82A}">
                    <a16:rowId xmlns:a16="http://schemas.microsoft.com/office/drawing/2014/main" val="2274035205"/>
                  </a:ext>
                </a:extLst>
              </a:tr>
              <a:tr h="370840">
                <a:tc>
                  <a:txBody>
                    <a:bodyPr/>
                    <a:lstStyle/>
                    <a:p>
                      <a:r>
                        <a:rPr lang="zh-CN" altLang="en-US" sz="2400" dirty="0"/>
                        <a:t>第</a:t>
                      </a:r>
                      <a:r>
                        <a:rPr lang="en-US" altLang="zh-CN" sz="2400" dirty="0"/>
                        <a:t>2</a:t>
                      </a:r>
                      <a:r>
                        <a:rPr lang="zh-CN" altLang="en-US" sz="2400" dirty="0"/>
                        <a:t>组</a:t>
                      </a:r>
                    </a:p>
                  </a:txBody>
                  <a:tcPr/>
                </a:tc>
                <a:tc>
                  <a:txBody>
                    <a:bodyPr/>
                    <a:lstStyle/>
                    <a:p>
                      <a:pPr algn="just"/>
                      <a:r>
                        <a:rPr lang="zh-CN" altLang="en-US" sz="2400" dirty="0">
                          <a:latin typeface="Calibri" panose="020F0502020204030204" pitchFamily="34" charset="0"/>
                          <a:cs typeface="Calibri" panose="020F0502020204030204" pitchFamily="34" charset="0"/>
                        </a:rPr>
                        <a:t>           √          √                                 √         √</a:t>
                      </a:r>
                      <a:endParaRPr lang="zh-CN" altLang="en-US" sz="2400" dirty="0"/>
                    </a:p>
                  </a:txBody>
                  <a:tcPr/>
                </a:tc>
                <a:tc>
                  <a:txBody>
                    <a:bodyPr/>
                    <a:lstStyle/>
                    <a:p>
                      <a:pPr algn="ctr"/>
                      <a:r>
                        <a:rPr lang="en-US" altLang="zh-CN" sz="2400" dirty="0"/>
                        <a:t>G</a:t>
                      </a:r>
                      <a:r>
                        <a:rPr lang="en-US" altLang="zh-CN" sz="2400" kern="1200" baseline="-25000" dirty="0">
                          <a:solidFill>
                            <a:schemeClr val="tx1"/>
                          </a:solidFill>
                          <a:latin typeface="+mn-lt"/>
                          <a:ea typeface="+mn-ea"/>
                          <a:cs typeface="+mn-cs"/>
                        </a:rPr>
                        <a:t>2</a:t>
                      </a:r>
                      <a:endParaRPr lang="zh-CN" altLang="en-US" sz="2400" kern="1200" baseline="-25000" dirty="0">
                        <a:solidFill>
                          <a:schemeClr val="tx1"/>
                        </a:solidFill>
                        <a:latin typeface="+mn-lt"/>
                        <a:ea typeface="+mn-ea"/>
                        <a:cs typeface="+mn-cs"/>
                      </a:endParaRPr>
                    </a:p>
                  </a:txBody>
                  <a:tcPr/>
                </a:tc>
                <a:extLst>
                  <a:ext uri="{0D108BD9-81ED-4DB2-BD59-A6C34878D82A}">
                    <a16:rowId xmlns:a16="http://schemas.microsoft.com/office/drawing/2014/main" val="2990464684"/>
                  </a:ext>
                </a:extLst>
              </a:tr>
              <a:tr h="370840">
                <a:tc>
                  <a:txBody>
                    <a:bodyPr/>
                    <a:lstStyle/>
                    <a:p>
                      <a:r>
                        <a:rPr lang="zh-CN" altLang="en-US" sz="2400" dirty="0"/>
                        <a:t>第</a:t>
                      </a:r>
                      <a:r>
                        <a:rPr lang="en-US" altLang="zh-CN" sz="2400" dirty="0"/>
                        <a:t>1</a:t>
                      </a:r>
                      <a:r>
                        <a:rPr lang="zh-CN" altLang="en-US" sz="2400" dirty="0"/>
                        <a:t>组   </a:t>
                      </a:r>
                    </a:p>
                  </a:txBody>
                  <a:tcPr/>
                </a:tc>
                <a:tc>
                  <a:txBody>
                    <a:bodyPr/>
                    <a:lstStyle/>
                    <a:p>
                      <a:pPr algn="just"/>
                      <a:r>
                        <a:rPr lang="zh-CN" altLang="en-US" sz="2400" dirty="0">
                          <a:latin typeface="Calibri" panose="020F0502020204030204" pitchFamily="34" charset="0"/>
                          <a:cs typeface="Calibri" panose="020F0502020204030204" pitchFamily="34" charset="0"/>
                        </a:rPr>
                        <a:t>√          √                                 √                    √</a:t>
                      </a:r>
                      <a:endParaRPr lang="zh-CN" altLang="en-US" sz="2400" dirty="0"/>
                    </a:p>
                  </a:txBody>
                  <a:tcPr/>
                </a:tc>
                <a:tc>
                  <a:txBody>
                    <a:bodyPr/>
                    <a:lstStyle/>
                    <a:p>
                      <a:pPr algn="ctr"/>
                      <a:r>
                        <a:rPr lang="en-US" altLang="zh-CN" sz="2400" dirty="0"/>
                        <a:t>G</a:t>
                      </a:r>
                      <a:r>
                        <a:rPr lang="en-US" altLang="zh-CN" sz="2400" kern="1200" baseline="-25000" dirty="0">
                          <a:solidFill>
                            <a:schemeClr val="tx1"/>
                          </a:solidFill>
                          <a:latin typeface="+mn-lt"/>
                          <a:ea typeface="+mn-ea"/>
                          <a:cs typeface="+mn-cs"/>
                        </a:rPr>
                        <a:t>1</a:t>
                      </a:r>
                      <a:endParaRPr lang="zh-CN" altLang="en-US" sz="2400" kern="1200" baseline="-25000" dirty="0">
                        <a:solidFill>
                          <a:schemeClr val="tx1"/>
                        </a:solidFill>
                        <a:latin typeface="+mn-lt"/>
                        <a:ea typeface="+mn-ea"/>
                        <a:cs typeface="+mn-cs"/>
                      </a:endParaRPr>
                    </a:p>
                  </a:txBody>
                  <a:tcPr/>
                </a:tc>
                <a:extLst>
                  <a:ext uri="{0D108BD9-81ED-4DB2-BD59-A6C34878D82A}">
                    <a16:rowId xmlns:a16="http://schemas.microsoft.com/office/drawing/2014/main" val="2100965333"/>
                  </a:ext>
                </a:extLst>
              </a:tr>
            </a:tbl>
          </a:graphicData>
        </a:graphic>
      </p:graphicFrame>
      <p:sp>
        <p:nvSpPr>
          <p:cNvPr id="2" name="灯片编号占位符 1">
            <a:extLst>
              <a:ext uri="{FF2B5EF4-FFF2-40B4-BE49-F238E27FC236}">
                <a16:creationId xmlns:a16="http://schemas.microsoft.com/office/drawing/2014/main" id="{C6E0BDCD-148E-4163-8A37-542748E2B0D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15326480"/>
      </p:ext>
    </p:extLst>
  </p:cSld>
  <p:clrMapOvr>
    <a:masterClrMapping/>
  </p:clrMapOvr>
  <p:transition spd="med">
    <p:cover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2F99029-8A3D-4E4A-AB50-8C4D1612ECFE}"/>
              </a:ext>
            </a:extLst>
          </p:cNvPr>
          <p:cNvSpPr/>
          <p:nvPr/>
        </p:nvSpPr>
        <p:spPr>
          <a:xfrm>
            <a:off x="-90264" y="0"/>
            <a:ext cx="9324528"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27.</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某海明编码</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K=4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r=3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，请为此设计其编码、译码、纠错逻辑。</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58400D69-7849-4DA2-8339-172AF87BFD1C}"/>
                  </a:ext>
                </a:extLst>
              </p:cNvPr>
              <p:cNvGraphicFramePr>
                <a:graphicFrameLocks noGrp="1"/>
              </p:cNvGraphicFramePr>
              <p:nvPr/>
            </p:nvGraphicFramePr>
            <p:xfrm>
              <a:off x="60205" y="375887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5" name="表格 4">
                <a:extLst>
                  <a:ext uri="{FF2B5EF4-FFF2-40B4-BE49-F238E27FC236}">
                    <a16:creationId xmlns:a16="http://schemas.microsoft.com/office/drawing/2014/main" id="{58400D69-7849-4DA2-8339-172AF87BFD1C}"/>
                  </a:ext>
                </a:extLst>
              </p:cNvPr>
              <p:cNvGraphicFramePr>
                <a:graphicFrameLocks noGrp="1"/>
              </p:cNvGraphicFramePr>
              <p:nvPr>
                <p:extLst>
                  <p:ext uri="{D42A27DB-BD31-4B8C-83A1-F6EECF244321}">
                    <p14:modId xmlns:p14="http://schemas.microsoft.com/office/powerpoint/2010/main" val="1344746322"/>
                  </p:ext>
                </p:extLst>
              </p:nvPr>
            </p:nvGraphicFramePr>
            <p:xfrm>
              <a:off x="60205" y="375887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2"/>
                          <a:stretch>
                            <a:fillRect l="-758" t="-1190" r="-1515" b="-4762"/>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A38EF731-5D61-454E-8107-C773F31FE966}"/>
                  </a:ext>
                </a:extLst>
              </p:cNvPr>
              <p:cNvGraphicFramePr>
                <a:graphicFrameLocks noGrp="1"/>
              </p:cNvGraphicFramePr>
              <p:nvPr/>
            </p:nvGraphicFramePr>
            <p:xfrm>
              <a:off x="1500365" y="375887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18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6" name="表格 5">
                <a:extLst>
                  <a:ext uri="{FF2B5EF4-FFF2-40B4-BE49-F238E27FC236}">
                    <a16:creationId xmlns:a16="http://schemas.microsoft.com/office/drawing/2014/main" id="{A38EF731-5D61-454E-8107-C773F31FE966}"/>
                  </a:ext>
                </a:extLst>
              </p:cNvPr>
              <p:cNvGraphicFramePr>
                <a:graphicFrameLocks noGrp="1"/>
              </p:cNvGraphicFramePr>
              <p:nvPr>
                <p:extLst>
                  <p:ext uri="{D42A27DB-BD31-4B8C-83A1-F6EECF244321}">
                    <p14:modId xmlns:p14="http://schemas.microsoft.com/office/powerpoint/2010/main" val="3144060429"/>
                  </p:ext>
                </p:extLst>
              </p:nvPr>
            </p:nvGraphicFramePr>
            <p:xfrm>
              <a:off x="1500365" y="375887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3"/>
                          <a:stretch>
                            <a:fillRect l="-763" t="-1190" r="-1527" b="-4762"/>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3EC24890-5A27-4682-B7AE-A4F056A807DA}"/>
                  </a:ext>
                </a:extLst>
              </p:cNvPr>
              <p:cNvGraphicFramePr>
                <a:graphicFrameLocks noGrp="1"/>
              </p:cNvGraphicFramePr>
              <p:nvPr/>
            </p:nvGraphicFramePr>
            <p:xfrm>
              <a:off x="2940525" y="3750817"/>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zh-CN" altLang="en-US" sz="2400" i="1" kern="1200" smtClean="0">
                                    <a:solidFill>
                                      <a:schemeClr val="tx1"/>
                                    </a:solidFill>
                                    <a:latin typeface="Cambria Math" panose="02040503050406030204" pitchFamily="18" charset="0"/>
                                    <a:ea typeface="+mn-ea"/>
                                    <a:cs typeface="+mn-cs"/>
                                  </a:rPr>
                                  <m:t>⊕</m:t>
                                </m:r>
                              </m:oMath>
                            </m:oMathPara>
                          </a14:m>
                          <a:endParaRPr lang="zh-CN" altLang="en-US" sz="2400" i="1" kern="1200" dirty="0">
                            <a:solidFill>
                              <a:schemeClr val="tx1"/>
                            </a:solidFill>
                            <a:latin typeface="Cambria Math" panose="02040503050406030204" pitchFamily="18" charset="0"/>
                            <a:ea typeface="+mn-ea"/>
                            <a:cs typeface="+mn-cs"/>
                          </a:endParaRPr>
                        </a:p>
                      </a:txBody>
                      <a:tcPr/>
                    </a:tc>
                    <a:extLst>
                      <a:ext uri="{0D108BD9-81ED-4DB2-BD59-A6C34878D82A}">
                        <a16:rowId xmlns:a16="http://schemas.microsoft.com/office/drawing/2014/main" val="3184338969"/>
                      </a:ext>
                    </a:extLst>
                  </a:tr>
                </a:tbl>
              </a:graphicData>
            </a:graphic>
          </p:graphicFrame>
        </mc:Choice>
        <mc:Fallback xmlns="">
          <p:graphicFrame>
            <p:nvGraphicFramePr>
              <p:cNvPr id="8" name="表格 7">
                <a:extLst>
                  <a:ext uri="{FF2B5EF4-FFF2-40B4-BE49-F238E27FC236}">
                    <a16:creationId xmlns:a16="http://schemas.microsoft.com/office/drawing/2014/main" id="{3EC24890-5A27-4682-B7AE-A4F056A807DA}"/>
                  </a:ext>
                </a:extLst>
              </p:cNvPr>
              <p:cNvGraphicFramePr>
                <a:graphicFrameLocks noGrp="1"/>
              </p:cNvGraphicFramePr>
              <p:nvPr>
                <p:extLst>
                  <p:ext uri="{D42A27DB-BD31-4B8C-83A1-F6EECF244321}">
                    <p14:modId xmlns:p14="http://schemas.microsoft.com/office/powerpoint/2010/main" val="680991747"/>
                  </p:ext>
                </p:extLst>
              </p:nvPr>
            </p:nvGraphicFramePr>
            <p:xfrm>
              <a:off x="2940525" y="3750817"/>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blipFill>
                          <a:blip r:embed="rId4"/>
                          <a:stretch>
                            <a:fillRect l="-763" t="-1205" r="-1527" b="-3614"/>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8AF6B1AB-1D81-44AA-9FE6-5061697E30A2}"/>
                  </a:ext>
                </a:extLst>
              </p:cNvPr>
              <p:cNvGraphicFramePr>
                <a:graphicFrameLocks noGrp="1"/>
              </p:cNvGraphicFramePr>
              <p:nvPr/>
            </p:nvGraphicFramePr>
            <p:xfrm>
              <a:off x="4380685" y="3749164"/>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zh-CN" altLang="en-US" sz="2400" i="1" kern="1200" smtClean="0">
                                    <a:solidFill>
                                      <a:schemeClr val="tx1"/>
                                    </a:solidFill>
                                    <a:latin typeface="Cambria Math" panose="02040503050406030204" pitchFamily="18" charset="0"/>
                                    <a:ea typeface="+mn-ea"/>
                                    <a:cs typeface="+mn-cs"/>
                                  </a:rPr>
                                  <m:t>⊕</m:t>
                                </m:r>
                              </m:oMath>
                            </m:oMathPara>
                          </a14:m>
                          <a:endParaRPr lang="zh-CN" altLang="en-US" sz="2400" i="1" kern="1200" dirty="0">
                            <a:solidFill>
                              <a:schemeClr val="tx1"/>
                            </a:solidFill>
                            <a:latin typeface="Cambria Math" panose="02040503050406030204" pitchFamily="18" charset="0"/>
                            <a:ea typeface="+mn-ea"/>
                            <a:cs typeface="+mn-cs"/>
                          </a:endParaRPr>
                        </a:p>
                      </a:txBody>
                      <a:tcPr/>
                    </a:tc>
                    <a:extLst>
                      <a:ext uri="{0D108BD9-81ED-4DB2-BD59-A6C34878D82A}">
                        <a16:rowId xmlns:a16="http://schemas.microsoft.com/office/drawing/2014/main" val="3184338969"/>
                      </a:ext>
                    </a:extLst>
                  </a:tr>
                </a:tbl>
              </a:graphicData>
            </a:graphic>
          </p:graphicFrame>
        </mc:Choice>
        <mc:Fallback xmlns="">
          <p:graphicFrame>
            <p:nvGraphicFramePr>
              <p:cNvPr id="9" name="表格 8">
                <a:extLst>
                  <a:ext uri="{FF2B5EF4-FFF2-40B4-BE49-F238E27FC236}">
                    <a16:creationId xmlns:a16="http://schemas.microsoft.com/office/drawing/2014/main" id="{8AF6B1AB-1D81-44AA-9FE6-5061697E30A2}"/>
                  </a:ext>
                </a:extLst>
              </p:cNvPr>
              <p:cNvGraphicFramePr>
                <a:graphicFrameLocks noGrp="1"/>
              </p:cNvGraphicFramePr>
              <p:nvPr>
                <p:extLst>
                  <p:ext uri="{D42A27DB-BD31-4B8C-83A1-F6EECF244321}">
                    <p14:modId xmlns:p14="http://schemas.microsoft.com/office/powerpoint/2010/main" val="3296060656"/>
                  </p:ext>
                </p:extLst>
              </p:nvPr>
            </p:nvGraphicFramePr>
            <p:xfrm>
              <a:off x="4380685" y="3749164"/>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blipFill>
                          <a:blip r:embed="rId5"/>
                          <a:stretch>
                            <a:fillRect l="-763" t="-2410" r="-2290" b="-2410"/>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48B87029-1A66-42FF-94CB-097E8A7F3E3A}"/>
                  </a:ext>
                </a:extLst>
              </p:cNvPr>
              <p:cNvGraphicFramePr>
                <a:graphicFrameLocks noGrp="1"/>
              </p:cNvGraphicFramePr>
              <p:nvPr/>
            </p:nvGraphicFramePr>
            <p:xfrm>
              <a:off x="5820845" y="375887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400" i="1" kern="1200" smtClean="0">
                                    <a:solidFill>
                                      <a:schemeClr val="tx1"/>
                                    </a:solidFill>
                                    <a:latin typeface="Cambria Math" panose="02040503050406030204" pitchFamily="18" charset="0"/>
                                    <a:ea typeface="+mn-ea"/>
                                    <a:cs typeface="+mn-cs"/>
                                  </a:rPr>
                                  <m:t>⊕</m:t>
                                </m:r>
                              </m:oMath>
                            </m:oMathPara>
                          </a14:m>
                          <a:endParaRPr lang="zh-CN" altLang="en-US" sz="2400" i="1" kern="1200" dirty="0">
                            <a:solidFill>
                              <a:schemeClr val="tx1"/>
                            </a:solidFill>
                            <a:latin typeface="Cambria Math" panose="02040503050406030204" pitchFamily="18" charset="0"/>
                            <a:ea typeface="+mn-ea"/>
                            <a:cs typeface="+mn-cs"/>
                          </a:endParaRPr>
                        </a:p>
                      </a:txBody>
                      <a:tcPr/>
                    </a:tc>
                    <a:extLst>
                      <a:ext uri="{0D108BD9-81ED-4DB2-BD59-A6C34878D82A}">
                        <a16:rowId xmlns:a16="http://schemas.microsoft.com/office/drawing/2014/main" val="3184338969"/>
                      </a:ext>
                    </a:extLst>
                  </a:tr>
                </a:tbl>
              </a:graphicData>
            </a:graphic>
          </p:graphicFrame>
        </mc:Choice>
        <mc:Fallback xmlns="">
          <p:graphicFrame>
            <p:nvGraphicFramePr>
              <p:cNvPr id="10" name="表格 9">
                <a:extLst>
                  <a:ext uri="{FF2B5EF4-FFF2-40B4-BE49-F238E27FC236}">
                    <a16:creationId xmlns:a16="http://schemas.microsoft.com/office/drawing/2014/main" id="{48B87029-1A66-42FF-94CB-097E8A7F3E3A}"/>
                  </a:ext>
                </a:extLst>
              </p:cNvPr>
              <p:cNvGraphicFramePr>
                <a:graphicFrameLocks noGrp="1"/>
              </p:cNvGraphicFramePr>
              <p:nvPr>
                <p:extLst>
                  <p:ext uri="{D42A27DB-BD31-4B8C-83A1-F6EECF244321}">
                    <p14:modId xmlns:p14="http://schemas.microsoft.com/office/powerpoint/2010/main" val="2775028501"/>
                  </p:ext>
                </p:extLst>
              </p:nvPr>
            </p:nvGraphicFramePr>
            <p:xfrm>
              <a:off x="5820845" y="375887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blipFill>
                          <a:blip r:embed="rId6"/>
                          <a:stretch>
                            <a:fillRect l="-758" t="-1190" r="-1515" b="-2381"/>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857B6E4D-3CCC-4029-8535-A779DD12444D}"/>
                  </a:ext>
                </a:extLst>
              </p:cNvPr>
              <p:cNvGraphicFramePr>
                <a:graphicFrameLocks noGrp="1"/>
              </p:cNvGraphicFramePr>
              <p:nvPr/>
            </p:nvGraphicFramePr>
            <p:xfrm>
              <a:off x="7261252" y="3746649"/>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400" i="1" kern="1200" smtClean="0">
                                    <a:solidFill>
                                      <a:schemeClr val="tx1"/>
                                    </a:solidFill>
                                    <a:latin typeface="Cambria Math" panose="02040503050406030204" pitchFamily="18" charset="0"/>
                                    <a:ea typeface="+mn-ea"/>
                                    <a:cs typeface="+mn-cs"/>
                                  </a:rPr>
                                  <m:t>⊕</m:t>
                                </m:r>
                              </m:oMath>
                            </m:oMathPara>
                          </a14:m>
                          <a:endParaRPr lang="zh-CN" altLang="en-US" sz="2400" i="1" kern="1200" dirty="0">
                            <a:solidFill>
                              <a:schemeClr val="tx1"/>
                            </a:solidFill>
                            <a:latin typeface="Cambria Math" panose="02040503050406030204" pitchFamily="18" charset="0"/>
                            <a:ea typeface="+mn-ea"/>
                            <a:cs typeface="+mn-cs"/>
                          </a:endParaRPr>
                        </a:p>
                      </a:txBody>
                      <a:tcPr/>
                    </a:tc>
                    <a:extLst>
                      <a:ext uri="{0D108BD9-81ED-4DB2-BD59-A6C34878D82A}">
                        <a16:rowId xmlns:a16="http://schemas.microsoft.com/office/drawing/2014/main" val="3184338969"/>
                      </a:ext>
                    </a:extLst>
                  </a:tr>
                </a:tbl>
              </a:graphicData>
            </a:graphic>
          </p:graphicFrame>
        </mc:Choice>
        <mc:Fallback xmlns="">
          <p:graphicFrame>
            <p:nvGraphicFramePr>
              <p:cNvPr id="11" name="表格 10">
                <a:extLst>
                  <a:ext uri="{FF2B5EF4-FFF2-40B4-BE49-F238E27FC236}">
                    <a16:creationId xmlns:a16="http://schemas.microsoft.com/office/drawing/2014/main" id="{857B6E4D-3CCC-4029-8535-A779DD12444D}"/>
                  </a:ext>
                </a:extLst>
              </p:cNvPr>
              <p:cNvGraphicFramePr>
                <a:graphicFrameLocks noGrp="1"/>
              </p:cNvGraphicFramePr>
              <p:nvPr>
                <p:extLst>
                  <p:ext uri="{D42A27DB-BD31-4B8C-83A1-F6EECF244321}">
                    <p14:modId xmlns:p14="http://schemas.microsoft.com/office/powerpoint/2010/main" val="4057460773"/>
                  </p:ext>
                </p:extLst>
              </p:nvPr>
            </p:nvGraphicFramePr>
            <p:xfrm>
              <a:off x="7261252" y="3746649"/>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blipFill>
                          <a:blip r:embed="rId7"/>
                          <a:stretch>
                            <a:fillRect l="-763" t="-1190" r="-1527" b="-2381"/>
                          </a:stretch>
                        </a:blipFill>
                      </a:tcPr>
                    </a:tc>
                    <a:extLst>
                      <a:ext uri="{0D108BD9-81ED-4DB2-BD59-A6C34878D82A}">
                        <a16:rowId xmlns:a16="http://schemas.microsoft.com/office/drawing/2014/main" val="3184338969"/>
                      </a:ext>
                    </a:extLst>
                  </a:tr>
                </a:tbl>
              </a:graphicData>
            </a:graphic>
          </p:graphicFrame>
        </mc:Fallback>
      </mc:AlternateContent>
      <p:cxnSp>
        <p:nvCxnSpPr>
          <p:cNvPr id="13" name="直接连接符 12">
            <a:extLst>
              <a:ext uri="{FF2B5EF4-FFF2-40B4-BE49-F238E27FC236}">
                <a16:creationId xmlns:a16="http://schemas.microsoft.com/office/drawing/2014/main" id="{38A97443-042B-4246-929B-159CD731ED94}"/>
              </a:ext>
            </a:extLst>
          </p:cNvPr>
          <p:cNvCxnSpPr>
            <a:cxnSpLocks/>
          </p:cNvCxnSpPr>
          <p:nvPr/>
        </p:nvCxnSpPr>
        <p:spPr bwMode="auto">
          <a:xfrm>
            <a:off x="207153" y="4250705"/>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6FB0079F-06C9-44AC-85C9-D5E5FC190FD5}"/>
              </a:ext>
            </a:extLst>
          </p:cNvPr>
          <p:cNvCxnSpPr>
            <a:cxnSpLocks/>
          </p:cNvCxnSpPr>
          <p:nvPr/>
        </p:nvCxnSpPr>
        <p:spPr bwMode="auto">
          <a:xfrm>
            <a:off x="639201" y="4250705"/>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7" name="直接连接符 16">
            <a:extLst>
              <a:ext uri="{FF2B5EF4-FFF2-40B4-BE49-F238E27FC236}">
                <a16:creationId xmlns:a16="http://schemas.microsoft.com/office/drawing/2014/main" id="{819D83DE-4101-407E-8EA2-0B979B662A3E}"/>
              </a:ext>
            </a:extLst>
          </p:cNvPr>
          <p:cNvCxnSpPr>
            <a:cxnSpLocks/>
          </p:cNvCxnSpPr>
          <p:nvPr/>
        </p:nvCxnSpPr>
        <p:spPr bwMode="auto">
          <a:xfrm>
            <a:off x="3087473" y="4262929"/>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36903761-D3A2-4295-8D36-412904128FB4}"/>
              </a:ext>
            </a:extLst>
          </p:cNvPr>
          <p:cNvCxnSpPr>
            <a:cxnSpLocks/>
          </p:cNvCxnSpPr>
          <p:nvPr/>
        </p:nvCxnSpPr>
        <p:spPr bwMode="auto">
          <a:xfrm>
            <a:off x="2151369" y="4250705"/>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6965BA85-3B51-4B9A-8F16-878528AAC200}"/>
              </a:ext>
            </a:extLst>
          </p:cNvPr>
          <p:cNvCxnSpPr>
            <a:cxnSpLocks/>
          </p:cNvCxnSpPr>
          <p:nvPr/>
        </p:nvCxnSpPr>
        <p:spPr bwMode="auto">
          <a:xfrm>
            <a:off x="3591529" y="4262929"/>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DC3A1DD6-4603-4C27-87A2-E6872A7BD529}"/>
              </a:ext>
            </a:extLst>
          </p:cNvPr>
          <p:cNvCxnSpPr>
            <a:cxnSpLocks/>
          </p:cNvCxnSpPr>
          <p:nvPr/>
        </p:nvCxnSpPr>
        <p:spPr bwMode="auto">
          <a:xfrm>
            <a:off x="5031689" y="4262929"/>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8681A861-844F-4D11-AA6B-D7526F06C8E6}"/>
              </a:ext>
            </a:extLst>
          </p:cNvPr>
          <p:cNvCxnSpPr>
            <a:cxnSpLocks/>
          </p:cNvCxnSpPr>
          <p:nvPr/>
        </p:nvCxnSpPr>
        <p:spPr bwMode="auto">
          <a:xfrm>
            <a:off x="5967793" y="4262929"/>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22" name="直接连接符 21">
            <a:extLst>
              <a:ext uri="{FF2B5EF4-FFF2-40B4-BE49-F238E27FC236}">
                <a16:creationId xmlns:a16="http://schemas.microsoft.com/office/drawing/2014/main" id="{127E8896-FE8D-48C9-ADB5-1849079D9D1E}"/>
              </a:ext>
            </a:extLst>
          </p:cNvPr>
          <p:cNvCxnSpPr>
            <a:cxnSpLocks/>
          </p:cNvCxnSpPr>
          <p:nvPr/>
        </p:nvCxnSpPr>
        <p:spPr bwMode="auto">
          <a:xfrm>
            <a:off x="6471849" y="4262929"/>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800BE014-472C-403D-BEDA-1D62CDE06BBB}"/>
              </a:ext>
            </a:extLst>
          </p:cNvPr>
          <p:cNvCxnSpPr>
            <a:cxnSpLocks/>
          </p:cNvCxnSpPr>
          <p:nvPr/>
        </p:nvCxnSpPr>
        <p:spPr bwMode="auto">
          <a:xfrm>
            <a:off x="7912009" y="4262929"/>
            <a:ext cx="0" cy="72008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25" name="连接符: 肘形 24">
            <a:extLst>
              <a:ext uri="{FF2B5EF4-FFF2-40B4-BE49-F238E27FC236}">
                <a16:creationId xmlns:a16="http://schemas.microsoft.com/office/drawing/2014/main" id="{E72CFF08-2F6E-4451-A720-536E5345ED77}"/>
              </a:ext>
            </a:extLst>
          </p:cNvPr>
          <p:cNvCxnSpPr>
            <a:cxnSpLocks/>
            <a:endCxn id="6" idx="2"/>
          </p:cNvCxnSpPr>
          <p:nvPr/>
        </p:nvCxnSpPr>
        <p:spPr bwMode="auto">
          <a:xfrm>
            <a:off x="457393" y="3314601"/>
            <a:ext cx="1440160" cy="948328"/>
          </a:xfrm>
          <a:prstGeom prst="bentConnector4">
            <a:avLst>
              <a:gd name="adj1" fmla="val 36210"/>
              <a:gd name="adj2" fmla="val 124106"/>
            </a:avLst>
          </a:prstGeom>
          <a:solidFill>
            <a:schemeClr val="accent1"/>
          </a:solidFill>
          <a:ln w="19050" cap="sq" cmpd="sng" algn="ctr">
            <a:solidFill>
              <a:schemeClr val="tx1"/>
            </a:solidFill>
            <a:prstDash val="solid"/>
            <a:round/>
            <a:headEnd type="none" w="sm" len="sm"/>
            <a:tailEnd type="none" w="sm" len="sm"/>
          </a:ln>
          <a:effectLst/>
        </p:spPr>
      </p:cxnSp>
      <p:cxnSp>
        <p:nvCxnSpPr>
          <p:cNvPr id="46" name="直接连接符 45">
            <a:extLst>
              <a:ext uri="{FF2B5EF4-FFF2-40B4-BE49-F238E27FC236}">
                <a16:creationId xmlns:a16="http://schemas.microsoft.com/office/drawing/2014/main" id="{FA918218-0A69-4197-B463-3D2369B99810}"/>
              </a:ext>
            </a:extLst>
          </p:cNvPr>
          <p:cNvCxnSpPr>
            <a:cxnSpLocks/>
            <a:endCxn id="5" idx="0"/>
          </p:cNvCxnSpPr>
          <p:nvPr/>
        </p:nvCxnSpPr>
        <p:spPr bwMode="auto">
          <a:xfrm>
            <a:off x="457393" y="3314601"/>
            <a:ext cx="0" cy="444272"/>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49" name="连接符: 肘形 48">
            <a:extLst>
              <a:ext uri="{FF2B5EF4-FFF2-40B4-BE49-F238E27FC236}">
                <a16:creationId xmlns:a16="http://schemas.microsoft.com/office/drawing/2014/main" id="{88BC9134-BA78-407E-A6D1-9BEA7793021B}"/>
              </a:ext>
            </a:extLst>
          </p:cNvPr>
          <p:cNvCxnSpPr>
            <a:cxnSpLocks/>
          </p:cNvCxnSpPr>
          <p:nvPr/>
        </p:nvCxnSpPr>
        <p:spPr bwMode="auto">
          <a:xfrm>
            <a:off x="3303497" y="3314601"/>
            <a:ext cx="1440160" cy="948328"/>
          </a:xfrm>
          <a:prstGeom prst="bentConnector4">
            <a:avLst>
              <a:gd name="adj1" fmla="val 36210"/>
              <a:gd name="adj2" fmla="val 124106"/>
            </a:avLst>
          </a:prstGeom>
          <a:solidFill>
            <a:schemeClr val="accent1"/>
          </a:solidFill>
          <a:ln w="19050" cap="sq" cmpd="sng" algn="ctr">
            <a:solidFill>
              <a:schemeClr val="tx1"/>
            </a:solidFill>
            <a:prstDash val="solid"/>
            <a:round/>
            <a:headEnd type="none" w="sm" len="sm"/>
            <a:tailEnd type="none" w="sm" len="sm"/>
          </a:ln>
          <a:effectLst/>
        </p:spPr>
      </p:cxnSp>
      <p:cxnSp>
        <p:nvCxnSpPr>
          <p:cNvPr id="50" name="直接连接符 49">
            <a:extLst>
              <a:ext uri="{FF2B5EF4-FFF2-40B4-BE49-F238E27FC236}">
                <a16:creationId xmlns:a16="http://schemas.microsoft.com/office/drawing/2014/main" id="{C2C41908-290A-4387-88C9-C8B8B665D82D}"/>
              </a:ext>
            </a:extLst>
          </p:cNvPr>
          <p:cNvCxnSpPr>
            <a:cxnSpLocks/>
          </p:cNvCxnSpPr>
          <p:nvPr/>
        </p:nvCxnSpPr>
        <p:spPr bwMode="auto">
          <a:xfrm>
            <a:off x="3303497" y="3314601"/>
            <a:ext cx="0" cy="444272"/>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51" name="连接符: 肘形 50">
            <a:extLst>
              <a:ext uri="{FF2B5EF4-FFF2-40B4-BE49-F238E27FC236}">
                <a16:creationId xmlns:a16="http://schemas.microsoft.com/office/drawing/2014/main" id="{A3C9D7E3-64CD-4765-BF38-606758190DCF}"/>
              </a:ext>
            </a:extLst>
          </p:cNvPr>
          <p:cNvCxnSpPr>
            <a:cxnSpLocks/>
          </p:cNvCxnSpPr>
          <p:nvPr/>
        </p:nvCxnSpPr>
        <p:spPr bwMode="auto">
          <a:xfrm>
            <a:off x="6183817" y="3314601"/>
            <a:ext cx="1440160" cy="948328"/>
          </a:xfrm>
          <a:prstGeom prst="bentConnector4">
            <a:avLst>
              <a:gd name="adj1" fmla="val 36210"/>
              <a:gd name="adj2" fmla="val 124106"/>
            </a:avLst>
          </a:prstGeom>
          <a:solidFill>
            <a:schemeClr val="accent1"/>
          </a:solidFill>
          <a:ln w="19050" cap="sq" cmpd="sng" algn="ctr">
            <a:solidFill>
              <a:schemeClr val="tx1"/>
            </a:solidFill>
            <a:prstDash val="solid"/>
            <a:round/>
            <a:headEnd type="none" w="sm" len="sm"/>
            <a:tailEnd type="none" w="sm" len="sm"/>
          </a:ln>
          <a:effectLst/>
        </p:spPr>
      </p:cxnSp>
      <p:cxnSp>
        <p:nvCxnSpPr>
          <p:cNvPr id="52" name="直接连接符 51">
            <a:extLst>
              <a:ext uri="{FF2B5EF4-FFF2-40B4-BE49-F238E27FC236}">
                <a16:creationId xmlns:a16="http://schemas.microsoft.com/office/drawing/2014/main" id="{58589280-A407-49EB-AC6C-412A7A9E4DCD}"/>
              </a:ext>
            </a:extLst>
          </p:cNvPr>
          <p:cNvCxnSpPr>
            <a:cxnSpLocks/>
          </p:cNvCxnSpPr>
          <p:nvPr/>
        </p:nvCxnSpPr>
        <p:spPr bwMode="auto">
          <a:xfrm>
            <a:off x="6183817" y="3314601"/>
            <a:ext cx="0" cy="444272"/>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54" name="直接箭头连接符 53">
            <a:extLst>
              <a:ext uri="{FF2B5EF4-FFF2-40B4-BE49-F238E27FC236}">
                <a16:creationId xmlns:a16="http://schemas.microsoft.com/office/drawing/2014/main" id="{40EFDB99-337E-4772-89B0-C72FA618144A}"/>
              </a:ext>
            </a:extLst>
          </p:cNvPr>
          <p:cNvCxnSpPr>
            <a:cxnSpLocks/>
          </p:cNvCxnSpPr>
          <p:nvPr/>
        </p:nvCxnSpPr>
        <p:spPr bwMode="auto">
          <a:xfrm flipV="1">
            <a:off x="1897553" y="3026569"/>
            <a:ext cx="0" cy="73230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5" name="直接箭头连接符 54">
            <a:extLst>
              <a:ext uri="{FF2B5EF4-FFF2-40B4-BE49-F238E27FC236}">
                <a16:creationId xmlns:a16="http://schemas.microsoft.com/office/drawing/2014/main" id="{492622A4-9CA3-47A5-9E2D-5390035BFF40}"/>
              </a:ext>
            </a:extLst>
          </p:cNvPr>
          <p:cNvCxnSpPr>
            <a:cxnSpLocks/>
          </p:cNvCxnSpPr>
          <p:nvPr/>
        </p:nvCxnSpPr>
        <p:spPr bwMode="auto">
          <a:xfrm flipV="1">
            <a:off x="4743657" y="3026569"/>
            <a:ext cx="0" cy="73230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56" name="直接箭头连接符 55">
            <a:extLst>
              <a:ext uri="{FF2B5EF4-FFF2-40B4-BE49-F238E27FC236}">
                <a16:creationId xmlns:a16="http://schemas.microsoft.com/office/drawing/2014/main" id="{7CDF43EA-0514-4B12-8EA9-716D8A8A6BA8}"/>
              </a:ext>
            </a:extLst>
          </p:cNvPr>
          <p:cNvCxnSpPr>
            <a:cxnSpLocks/>
          </p:cNvCxnSpPr>
          <p:nvPr/>
        </p:nvCxnSpPr>
        <p:spPr bwMode="auto">
          <a:xfrm flipV="1">
            <a:off x="7623977" y="3014345"/>
            <a:ext cx="0" cy="732304"/>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2" name="直接箭头连接符 61">
            <a:extLst>
              <a:ext uri="{FF2B5EF4-FFF2-40B4-BE49-F238E27FC236}">
                <a16:creationId xmlns:a16="http://schemas.microsoft.com/office/drawing/2014/main" id="{2A079CCC-3F2D-45C6-92C6-B19EE036498C}"/>
              </a:ext>
            </a:extLst>
          </p:cNvPr>
          <p:cNvCxnSpPr>
            <a:cxnSpLocks/>
          </p:cNvCxnSpPr>
          <p:nvPr/>
        </p:nvCxnSpPr>
        <p:spPr bwMode="auto">
          <a:xfrm flipV="1">
            <a:off x="8344057" y="3014345"/>
            <a:ext cx="0" cy="238848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3" name="直接箭头连接符 62">
            <a:extLst>
              <a:ext uri="{FF2B5EF4-FFF2-40B4-BE49-F238E27FC236}">
                <a16:creationId xmlns:a16="http://schemas.microsoft.com/office/drawing/2014/main" id="{6560B070-5724-4C5A-BE72-33ADA6231FC4}"/>
              </a:ext>
            </a:extLst>
          </p:cNvPr>
          <p:cNvCxnSpPr>
            <a:cxnSpLocks/>
          </p:cNvCxnSpPr>
          <p:nvPr/>
        </p:nvCxnSpPr>
        <p:spPr bwMode="auto">
          <a:xfrm flipV="1">
            <a:off x="8632089" y="3014345"/>
            <a:ext cx="0" cy="238848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cxnSp>
        <p:nvCxnSpPr>
          <p:cNvPr id="64" name="直接箭头连接符 63">
            <a:extLst>
              <a:ext uri="{FF2B5EF4-FFF2-40B4-BE49-F238E27FC236}">
                <a16:creationId xmlns:a16="http://schemas.microsoft.com/office/drawing/2014/main" id="{04362006-050A-48DD-8EEA-9AB1B4350B4F}"/>
              </a:ext>
            </a:extLst>
          </p:cNvPr>
          <p:cNvCxnSpPr>
            <a:cxnSpLocks/>
          </p:cNvCxnSpPr>
          <p:nvPr/>
        </p:nvCxnSpPr>
        <p:spPr bwMode="auto">
          <a:xfrm flipV="1">
            <a:off x="8920121" y="3026569"/>
            <a:ext cx="0" cy="2388488"/>
          </a:xfrm>
          <a:prstGeom prst="straightConnector1">
            <a:avLst/>
          </a:prstGeom>
          <a:solidFill>
            <a:schemeClr val="accent1"/>
          </a:solidFill>
          <a:ln w="19050" cap="sq" cmpd="sng" algn="ctr">
            <a:solidFill>
              <a:schemeClr val="tx1"/>
            </a:solidFill>
            <a:prstDash val="solid"/>
            <a:round/>
            <a:headEnd type="none" w="sm" len="sm"/>
            <a:tailEnd type="triangle"/>
          </a:ln>
          <a:effectLst/>
        </p:spPr>
      </p:cxnSp>
      <p:sp>
        <p:nvSpPr>
          <p:cNvPr id="103" name="矩形 102">
            <a:extLst>
              <a:ext uri="{FF2B5EF4-FFF2-40B4-BE49-F238E27FC236}">
                <a16:creationId xmlns:a16="http://schemas.microsoft.com/office/drawing/2014/main" id="{816A16FB-088F-4D3A-A707-AF3C7A822FE4}"/>
              </a:ext>
            </a:extLst>
          </p:cNvPr>
          <p:cNvSpPr/>
          <p:nvPr/>
        </p:nvSpPr>
        <p:spPr>
          <a:xfrm>
            <a:off x="27641" y="4907591"/>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 name="矩形 103">
            <a:extLst>
              <a:ext uri="{FF2B5EF4-FFF2-40B4-BE49-F238E27FC236}">
                <a16:creationId xmlns:a16="http://schemas.microsoft.com/office/drawing/2014/main" id="{48981590-BA84-4701-A856-061553E368D7}"/>
              </a:ext>
            </a:extLst>
          </p:cNvPr>
          <p:cNvSpPr/>
          <p:nvPr/>
        </p:nvSpPr>
        <p:spPr>
          <a:xfrm>
            <a:off x="489165" y="494116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5" name="矩形 104">
            <a:extLst>
              <a:ext uri="{FF2B5EF4-FFF2-40B4-BE49-F238E27FC236}">
                <a16:creationId xmlns:a16="http://schemas.microsoft.com/office/drawing/2014/main" id="{EEA85C23-DCBF-4717-A2CA-FEBB94D52E24}"/>
              </a:ext>
            </a:extLst>
          </p:cNvPr>
          <p:cNvSpPr/>
          <p:nvPr/>
        </p:nvSpPr>
        <p:spPr>
          <a:xfrm>
            <a:off x="1935345" y="4898777"/>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 name="矩形 105">
            <a:extLst>
              <a:ext uri="{FF2B5EF4-FFF2-40B4-BE49-F238E27FC236}">
                <a16:creationId xmlns:a16="http://schemas.microsoft.com/office/drawing/2014/main" id="{32BC0DC8-69D3-4365-B726-4932B59A548C}"/>
              </a:ext>
            </a:extLst>
          </p:cNvPr>
          <p:cNvSpPr/>
          <p:nvPr/>
        </p:nvSpPr>
        <p:spPr>
          <a:xfrm>
            <a:off x="2871449" y="4898777"/>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7" name="矩形 106">
            <a:extLst>
              <a:ext uri="{FF2B5EF4-FFF2-40B4-BE49-F238E27FC236}">
                <a16:creationId xmlns:a16="http://schemas.microsoft.com/office/drawing/2014/main" id="{1C28BEFB-4A9F-491D-BD2E-1176661464B6}"/>
              </a:ext>
            </a:extLst>
          </p:cNvPr>
          <p:cNvSpPr/>
          <p:nvPr/>
        </p:nvSpPr>
        <p:spPr>
          <a:xfrm>
            <a:off x="3375505" y="4898777"/>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 name="矩形 107">
            <a:extLst>
              <a:ext uri="{FF2B5EF4-FFF2-40B4-BE49-F238E27FC236}">
                <a16:creationId xmlns:a16="http://schemas.microsoft.com/office/drawing/2014/main" id="{3243F421-BEE9-493D-9F21-15CAD23F73C7}"/>
              </a:ext>
            </a:extLst>
          </p:cNvPr>
          <p:cNvSpPr/>
          <p:nvPr/>
        </p:nvSpPr>
        <p:spPr>
          <a:xfrm>
            <a:off x="4815665" y="4898777"/>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9" name="矩形 108">
            <a:extLst>
              <a:ext uri="{FF2B5EF4-FFF2-40B4-BE49-F238E27FC236}">
                <a16:creationId xmlns:a16="http://schemas.microsoft.com/office/drawing/2014/main" id="{356010E8-8E07-42FF-B069-2B9A3E15D87A}"/>
              </a:ext>
            </a:extLst>
          </p:cNvPr>
          <p:cNvSpPr/>
          <p:nvPr/>
        </p:nvSpPr>
        <p:spPr>
          <a:xfrm>
            <a:off x="5751769" y="494116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0" name="矩形 109">
            <a:extLst>
              <a:ext uri="{FF2B5EF4-FFF2-40B4-BE49-F238E27FC236}">
                <a16:creationId xmlns:a16="http://schemas.microsoft.com/office/drawing/2014/main" id="{9A2906B1-DC37-47B8-B342-8A2B297EB5BF}"/>
              </a:ext>
            </a:extLst>
          </p:cNvPr>
          <p:cNvSpPr/>
          <p:nvPr/>
        </p:nvSpPr>
        <p:spPr>
          <a:xfrm>
            <a:off x="6255825" y="494116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1" name="矩形 110">
            <a:extLst>
              <a:ext uri="{FF2B5EF4-FFF2-40B4-BE49-F238E27FC236}">
                <a16:creationId xmlns:a16="http://schemas.microsoft.com/office/drawing/2014/main" id="{173B52CC-A1EA-44E2-8A04-07EE2F98FDB8}"/>
              </a:ext>
            </a:extLst>
          </p:cNvPr>
          <p:cNvSpPr/>
          <p:nvPr/>
        </p:nvSpPr>
        <p:spPr>
          <a:xfrm>
            <a:off x="7695985" y="494116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13" name="直接箭头连接符 112">
            <a:extLst>
              <a:ext uri="{FF2B5EF4-FFF2-40B4-BE49-F238E27FC236}">
                <a16:creationId xmlns:a16="http://schemas.microsoft.com/office/drawing/2014/main" id="{3C9A6929-8EEC-46A8-9FB3-BA1662BF64DA}"/>
              </a:ext>
            </a:extLst>
          </p:cNvPr>
          <p:cNvCxnSpPr>
            <a:cxnSpLocks/>
          </p:cNvCxnSpPr>
          <p:nvPr/>
        </p:nvCxnSpPr>
        <p:spPr bwMode="auto">
          <a:xfrm flipV="1">
            <a:off x="5535745" y="3014346"/>
            <a:ext cx="0" cy="195643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15" name="矩形 114">
            <a:extLst>
              <a:ext uri="{FF2B5EF4-FFF2-40B4-BE49-F238E27FC236}">
                <a16:creationId xmlns:a16="http://schemas.microsoft.com/office/drawing/2014/main" id="{88CED783-482E-445A-8F1F-FAC4EF383AB9}"/>
              </a:ext>
            </a:extLst>
          </p:cNvPr>
          <p:cNvSpPr/>
          <p:nvPr/>
        </p:nvSpPr>
        <p:spPr>
          <a:xfrm>
            <a:off x="5319721" y="4898777"/>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6" name="矩形 115">
            <a:extLst>
              <a:ext uri="{FF2B5EF4-FFF2-40B4-BE49-F238E27FC236}">
                <a16:creationId xmlns:a16="http://schemas.microsoft.com/office/drawing/2014/main" id="{FEE1DC34-3AFD-44C4-96C0-251BB6731F5E}"/>
              </a:ext>
            </a:extLst>
          </p:cNvPr>
          <p:cNvSpPr/>
          <p:nvPr/>
        </p:nvSpPr>
        <p:spPr>
          <a:xfrm>
            <a:off x="5319721" y="242088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 name="矩形 116">
            <a:extLst>
              <a:ext uri="{FF2B5EF4-FFF2-40B4-BE49-F238E27FC236}">
                <a16:creationId xmlns:a16="http://schemas.microsoft.com/office/drawing/2014/main" id="{905F89FA-4CD4-4A0F-8A9A-3921512DD662}"/>
              </a:ext>
            </a:extLst>
          </p:cNvPr>
          <p:cNvSpPr/>
          <p:nvPr/>
        </p:nvSpPr>
        <p:spPr>
          <a:xfrm>
            <a:off x="1647313" y="2450505"/>
            <a:ext cx="505267"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8" name="矩形 117">
            <a:extLst>
              <a:ext uri="{FF2B5EF4-FFF2-40B4-BE49-F238E27FC236}">
                <a16:creationId xmlns:a16="http://schemas.microsoft.com/office/drawing/2014/main" id="{7500ABCD-BF39-48ED-BA8C-1D6B09082C67}"/>
              </a:ext>
            </a:extLst>
          </p:cNvPr>
          <p:cNvSpPr/>
          <p:nvPr/>
        </p:nvSpPr>
        <p:spPr>
          <a:xfrm>
            <a:off x="4500901" y="2420888"/>
            <a:ext cx="505267"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9" name="矩形 118">
            <a:extLst>
              <a:ext uri="{FF2B5EF4-FFF2-40B4-BE49-F238E27FC236}">
                <a16:creationId xmlns:a16="http://schemas.microsoft.com/office/drawing/2014/main" id="{B3662614-80F4-474B-843A-18D0CDC20EC3}"/>
              </a:ext>
            </a:extLst>
          </p:cNvPr>
          <p:cNvSpPr/>
          <p:nvPr/>
        </p:nvSpPr>
        <p:spPr>
          <a:xfrm>
            <a:off x="7381221" y="2420888"/>
            <a:ext cx="505267"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0" name="矩形 119">
            <a:extLst>
              <a:ext uri="{FF2B5EF4-FFF2-40B4-BE49-F238E27FC236}">
                <a16:creationId xmlns:a16="http://schemas.microsoft.com/office/drawing/2014/main" id="{5C301B8C-EBE0-4373-AE6F-F6485FFEE21D}"/>
              </a:ext>
            </a:extLst>
          </p:cNvPr>
          <p:cNvSpPr/>
          <p:nvPr/>
        </p:nvSpPr>
        <p:spPr>
          <a:xfrm>
            <a:off x="8122014" y="5440151"/>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1" name="矩形 120">
            <a:extLst>
              <a:ext uri="{FF2B5EF4-FFF2-40B4-BE49-F238E27FC236}">
                <a16:creationId xmlns:a16="http://schemas.microsoft.com/office/drawing/2014/main" id="{BDF35420-A6CB-4AE7-B3DB-D165D46DAEA8}"/>
              </a:ext>
            </a:extLst>
          </p:cNvPr>
          <p:cNvSpPr/>
          <p:nvPr/>
        </p:nvSpPr>
        <p:spPr>
          <a:xfrm>
            <a:off x="8410045" y="5445224"/>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2" name="矩形 121">
            <a:extLst>
              <a:ext uri="{FF2B5EF4-FFF2-40B4-BE49-F238E27FC236}">
                <a16:creationId xmlns:a16="http://schemas.microsoft.com/office/drawing/2014/main" id="{7DD46730-4E4B-4A31-B0AE-93EFC92AF8C6}"/>
              </a:ext>
            </a:extLst>
          </p:cNvPr>
          <p:cNvSpPr/>
          <p:nvPr/>
        </p:nvSpPr>
        <p:spPr>
          <a:xfrm>
            <a:off x="8698077" y="5445224"/>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3" name="矩形 122">
            <a:extLst>
              <a:ext uri="{FF2B5EF4-FFF2-40B4-BE49-F238E27FC236}">
                <a16:creationId xmlns:a16="http://schemas.microsoft.com/office/drawing/2014/main" id="{876C407A-F7F5-40EC-B9B3-5BCEADFEE406}"/>
              </a:ext>
            </a:extLst>
          </p:cNvPr>
          <p:cNvSpPr/>
          <p:nvPr/>
        </p:nvSpPr>
        <p:spPr>
          <a:xfrm>
            <a:off x="8128033" y="2450505"/>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4" name="矩形 123">
            <a:extLst>
              <a:ext uri="{FF2B5EF4-FFF2-40B4-BE49-F238E27FC236}">
                <a16:creationId xmlns:a16="http://schemas.microsoft.com/office/drawing/2014/main" id="{F47F331A-13DD-4233-88A0-03EF0BEE9E4E}"/>
              </a:ext>
            </a:extLst>
          </p:cNvPr>
          <p:cNvSpPr/>
          <p:nvPr/>
        </p:nvSpPr>
        <p:spPr>
          <a:xfrm>
            <a:off x="8416064" y="245557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5" name="矩形 124">
            <a:extLst>
              <a:ext uri="{FF2B5EF4-FFF2-40B4-BE49-F238E27FC236}">
                <a16:creationId xmlns:a16="http://schemas.microsoft.com/office/drawing/2014/main" id="{A1D91C89-1042-4C2D-8536-2CC30E104BD3}"/>
              </a:ext>
            </a:extLst>
          </p:cNvPr>
          <p:cNvSpPr/>
          <p:nvPr/>
        </p:nvSpPr>
        <p:spPr>
          <a:xfrm>
            <a:off x="8704096" y="2455578"/>
            <a:ext cx="56457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7" name="文本框 126">
            <a:extLst>
              <a:ext uri="{FF2B5EF4-FFF2-40B4-BE49-F238E27FC236}">
                <a16:creationId xmlns:a16="http://schemas.microsoft.com/office/drawing/2014/main" id="{0B5D1092-6579-4C33-896F-8D990D6A8CF7}"/>
              </a:ext>
            </a:extLst>
          </p:cNvPr>
          <p:cNvSpPr txBox="1"/>
          <p:nvPr/>
        </p:nvSpPr>
        <p:spPr>
          <a:xfrm>
            <a:off x="142744" y="1497558"/>
            <a:ext cx="3782091"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海明码编码逻辑</a:t>
            </a:r>
          </a:p>
        </p:txBody>
      </p:sp>
      <p:sp>
        <p:nvSpPr>
          <p:cNvPr id="2" name="灯片编号占位符 1">
            <a:extLst>
              <a:ext uri="{FF2B5EF4-FFF2-40B4-BE49-F238E27FC236}">
                <a16:creationId xmlns:a16="http://schemas.microsoft.com/office/drawing/2014/main" id="{86B6B57A-1E34-4F3B-80DC-3BF97FC42D0D}"/>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106</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84701087"/>
      </p:ext>
    </p:extLst>
  </p:cSld>
  <p:clrMapOvr>
    <a:masterClrMapping/>
  </p:clrMapOvr>
  <p:transition spd="med">
    <p:cover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6EA70E1-A3C3-402E-B1EA-2983BE8A5759}"/>
              </a:ext>
            </a:extLst>
          </p:cNvPr>
          <p:cNvSpPr/>
          <p:nvPr/>
        </p:nvSpPr>
        <p:spPr>
          <a:xfrm>
            <a:off x="-90264" y="0"/>
            <a:ext cx="9324528"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27.</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某海明编码</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K=4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r=3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，请为此设计其编码、译码、纠错逻辑。</a:t>
            </a:r>
          </a:p>
        </p:txBody>
      </p:sp>
      <p:sp>
        <p:nvSpPr>
          <p:cNvPr id="4" name="文本框 3">
            <a:extLst>
              <a:ext uri="{FF2B5EF4-FFF2-40B4-BE49-F238E27FC236}">
                <a16:creationId xmlns:a16="http://schemas.microsoft.com/office/drawing/2014/main" id="{670587C3-390D-4468-8B52-E639344868B2}"/>
              </a:ext>
            </a:extLst>
          </p:cNvPr>
          <p:cNvSpPr txBox="1"/>
          <p:nvPr/>
        </p:nvSpPr>
        <p:spPr>
          <a:xfrm>
            <a:off x="142744" y="1497558"/>
            <a:ext cx="522134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海明码译码、纠错逻辑</a:t>
            </a:r>
          </a:p>
        </p:txBody>
      </p:sp>
      <p:sp>
        <p:nvSpPr>
          <p:cNvPr id="5" name="文本框 4">
            <a:extLst>
              <a:ext uri="{FF2B5EF4-FFF2-40B4-BE49-F238E27FC236}">
                <a16:creationId xmlns:a16="http://schemas.microsoft.com/office/drawing/2014/main" id="{E0CBB136-C369-44A9-9228-AFD21662240D}"/>
              </a:ext>
            </a:extLst>
          </p:cNvPr>
          <p:cNvSpPr txBox="1"/>
          <p:nvPr/>
        </p:nvSpPr>
        <p:spPr>
          <a:xfrm>
            <a:off x="142744" y="2160003"/>
            <a:ext cx="8605720" cy="4177297"/>
          </a:xfrm>
          <a:prstGeom prst="rect">
            <a:avLst/>
          </a:prstGeom>
          <a:noFill/>
        </p:spPr>
        <p:txBody>
          <a:bodyPr wrap="square" rtlCol="0">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海明码的译码、纠错逻辑如下图所示。</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若</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=000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，则最上面一组异或门控制端均为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，即不需要纠正。若</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=101.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则第</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位异或门控制端为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，则将出错的第</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位进行变反纠正，其余未错的各位保持不变。</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A2E2BF41-30FF-4C61-91A0-B7AAB645B6A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107</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1025922"/>
      </p:ext>
    </p:extLst>
  </p:cSld>
  <p:clrMapOvr>
    <a:masterClrMapping/>
  </p:clrMapOvr>
  <p:transition spd="med">
    <p:cover dir="rd"/>
  </p:transition>
</p:sld>
</file>

<file path=ppt/slides/slide10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3F276537-09F3-4366-ABD3-108F0C853306}"/>
                  </a:ext>
                </a:extLst>
              </p:cNvPr>
              <p:cNvGraphicFramePr>
                <a:graphicFrameLocks noGrp="1"/>
              </p:cNvGraphicFramePr>
              <p:nvPr/>
            </p:nvGraphicFramePr>
            <p:xfrm>
              <a:off x="689865"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4" name="表格 3">
                <a:extLst>
                  <a:ext uri="{FF2B5EF4-FFF2-40B4-BE49-F238E27FC236}">
                    <a16:creationId xmlns:a16="http://schemas.microsoft.com/office/drawing/2014/main" id="{3F276537-09F3-4366-ABD3-108F0C853306}"/>
                  </a:ext>
                </a:extLst>
              </p:cNvPr>
              <p:cNvGraphicFramePr>
                <a:graphicFrameLocks noGrp="1"/>
              </p:cNvGraphicFramePr>
              <p:nvPr>
                <p:extLst>
                  <p:ext uri="{D42A27DB-BD31-4B8C-83A1-F6EECF244321}">
                    <p14:modId xmlns:p14="http://schemas.microsoft.com/office/powerpoint/2010/main" val="3829862134"/>
                  </p:ext>
                </p:extLst>
              </p:nvPr>
            </p:nvGraphicFramePr>
            <p:xfrm>
              <a:off x="689865"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3"/>
                          <a:stretch>
                            <a:fillRect l="-763" t="-1205" r="-1527" b="-6024"/>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D8D7FBF5-9EE9-4750-BFCD-78BAD4AB9D89}"/>
                  </a:ext>
                </a:extLst>
              </p:cNvPr>
              <p:cNvGraphicFramePr>
                <a:graphicFrameLocks noGrp="1"/>
              </p:cNvGraphicFramePr>
              <p:nvPr/>
            </p:nvGraphicFramePr>
            <p:xfrm>
              <a:off x="1857576"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5" name="表格 4">
                <a:extLst>
                  <a:ext uri="{FF2B5EF4-FFF2-40B4-BE49-F238E27FC236}">
                    <a16:creationId xmlns:a16="http://schemas.microsoft.com/office/drawing/2014/main" id="{D8D7FBF5-9EE9-4750-BFCD-78BAD4AB9D89}"/>
                  </a:ext>
                </a:extLst>
              </p:cNvPr>
              <p:cNvGraphicFramePr>
                <a:graphicFrameLocks noGrp="1"/>
              </p:cNvGraphicFramePr>
              <p:nvPr>
                <p:extLst>
                  <p:ext uri="{D42A27DB-BD31-4B8C-83A1-F6EECF244321}">
                    <p14:modId xmlns:p14="http://schemas.microsoft.com/office/powerpoint/2010/main" val="1058746388"/>
                  </p:ext>
                </p:extLst>
              </p:nvPr>
            </p:nvGraphicFramePr>
            <p:xfrm>
              <a:off x="1857576"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4"/>
                          <a:stretch>
                            <a:fillRect l="-758" t="-1205" r="-1515" b="-6024"/>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E8B857A8-5FFF-40BF-87C2-B56BB1BEECC6}"/>
                  </a:ext>
                </a:extLst>
              </p:cNvPr>
              <p:cNvGraphicFramePr>
                <a:graphicFrameLocks noGrp="1"/>
              </p:cNvGraphicFramePr>
              <p:nvPr/>
            </p:nvGraphicFramePr>
            <p:xfrm>
              <a:off x="3025287"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6" name="表格 5">
                <a:extLst>
                  <a:ext uri="{FF2B5EF4-FFF2-40B4-BE49-F238E27FC236}">
                    <a16:creationId xmlns:a16="http://schemas.microsoft.com/office/drawing/2014/main" id="{E8B857A8-5FFF-40BF-87C2-B56BB1BEECC6}"/>
                  </a:ext>
                </a:extLst>
              </p:cNvPr>
              <p:cNvGraphicFramePr>
                <a:graphicFrameLocks noGrp="1"/>
              </p:cNvGraphicFramePr>
              <p:nvPr>
                <p:extLst>
                  <p:ext uri="{D42A27DB-BD31-4B8C-83A1-F6EECF244321}">
                    <p14:modId xmlns:p14="http://schemas.microsoft.com/office/powerpoint/2010/main" val="67264916"/>
                  </p:ext>
                </p:extLst>
              </p:nvPr>
            </p:nvGraphicFramePr>
            <p:xfrm>
              <a:off x="3025287"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5"/>
                          <a:stretch>
                            <a:fillRect l="-763" t="-1205" r="-1527" b="-6024"/>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2CF0B4B0-1B80-4460-BB36-FC9BBCB52F42}"/>
                  </a:ext>
                </a:extLst>
              </p:cNvPr>
              <p:cNvGraphicFramePr>
                <a:graphicFrameLocks noGrp="1"/>
              </p:cNvGraphicFramePr>
              <p:nvPr/>
            </p:nvGraphicFramePr>
            <p:xfrm>
              <a:off x="4188930"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7" name="表格 6">
                <a:extLst>
                  <a:ext uri="{FF2B5EF4-FFF2-40B4-BE49-F238E27FC236}">
                    <a16:creationId xmlns:a16="http://schemas.microsoft.com/office/drawing/2014/main" id="{2CF0B4B0-1B80-4460-BB36-FC9BBCB52F42}"/>
                  </a:ext>
                </a:extLst>
              </p:cNvPr>
              <p:cNvGraphicFramePr>
                <a:graphicFrameLocks noGrp="1"/>
              </p:cNvGraphicFramePr>
              <p:nvPr>
                <p:extLst>
                  <p:ext uri="{D42A27DB-BD31-4B8C-83A1-F6EECF244321}">
                    <p14:modId xmlns:p14="http://schemas.microsoft.com/office/powerpoint/2010/main" val="602087793"/>
                  </p:ext>
                </p:extLst>
              </p:nvPr>
            </p:nvGraphicFramePr>
            <p:xfrm>
              <a:off x="4188930"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6"/>
                          <a:stretch>
                            <a:fillRect l="-763" t="-1205" r="-1527" b="-6024"/>
                          </a:stretch>
                        </a:blipFill>
                      </a:tcPr>
                    </a:tc>
                    <a:extLst>
                      <a:ext uri="{0D108BD9-81ED-4DB2-BD59-A6C34878D82A}">
                        <a16:rowId xmlns:a16="http://schemas.microsoft.com/office/drawing/2014/main" val="31843389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C6E3F044-BF7E-44AC-B38A-2299EA0FA766}"/>
                  </a:ext>
                </a:extLst>
              </p:cNvPr>
              <p:cNvGraphicFramePr>
                <a:graphicFrameLocks noGrp="1"/>
              </p:cNvGraphicFramePr>
              <p:nvPr/>
            </p:nvGraphicFramePr>
            <p:xfrm>
              <a:off x="5352573"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8" name="表格 7">
                <a:extLst>
                  <a:ext uri="{FF2B5EF4-FFF2-40B4-BE49-F238E27FC236}">
                    <a16:creationId xmlns:a16="http://schemas.microsoft.com/office/drawing/2014/main" id="{C6E3F044-BF7E-44AC-B38A-2299EA0FA766}"/>
                  </a:ext>
                </a:extLst>
              </p:cNvPr>
              <p:cNvGraphicFramePr>
                <a:graphicFrameLocks noGrp="1"/>
              </p:cNvGraphicFramePr>
              <p:nvPr>
                <p:extLst>
                  <p:ext uri="{D42A27DB-BD31-4B8C-83A1-F6EECF244321}">
                    <p14:modId xmlns:p14="http://schemas.microsoft.com/office/powerpoint/2010/main" val="2355635167"/>
                  </p:ext>
                </p:extLst>
              </p:nvPr>
            </p:nvGraphicFramePr>
            <p:xfrm>
              <a:off x="5352573"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7"/>
                          <a:stretch>
                            <a:fillRect l="-763" t="-1205" r="-1527" b="-6024"/>
                          </a:stretch>
                        </a:blipFill>
                      </a:tcPr>
                    </a:tc>
                    <a:extLst>
                      <a:ext uri="{0D108BD9-81ED-4DB2-BD59-A6C34878D82A}">
                        <a16:rowId xmlns:a16="http://schemas.microsoft.com/office/drawing/2014/main" val="3184338969"/>
                      </a:ext>
                    </a:extLst>
                  </a:tr>
                </a:tbl>
              </a:graphicData>
            </a:graphic>
          </p:graphicFrame>
        </mc:Fallback>
      </mc:AlternateContent>
      <p:sp>
        <p:nvSpPr>
          <p:cNvPr id="10" name="矩形 9">
            <a:extLst>
              <a:ext uri="{FF2B5EF4-FFF2-40B4-BE49-F238E27FC236}">
                <a16:creationId xmlns:a16="http://schemas.microsoft.com/office/drawing/2014/main" id="{6E639841-1CC0-4564-8C51-CFBB8B3A3989}"/>
              </a:ext>
            </a:extLst>
          </p:cNvPr>
          <p:cNvSpPr/>
          <p:nvPr/>
        </p:nvSpPr>
        <p:spPr bwMode="auto">
          <a:xfrm>
            <a:off x="539552" y="1799815"/>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4" name="空心弧 13">
            <a:extLst>
              <a:ext uri="{FF2B5EF4-FFF2-40B4-BE49-F238E27FC236}">
                <a16:creationId xmlns:a16="http://schemas.microsoft.com/office/drawing/2014/main" id="{26979A33-28D4-4022-81F0-4DE9B93B34A5}"/>
              </a:ext>
            </a:extLst>
          </p:cNvPr>
          <p:cNvSpPr/>
          <p:nvPr/>
        </p:nvSpPr>
        <p:spPr bwMode="auto">
          <a:xfrm>
            <a:off x="803664" y="1657704"/>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3BB9EA7E-53F1-46F1-BE7C-E0FA37E0AE46}"/>
              </a:ext>
            </a:extLst>
          </p:cNvPr>
          <p:cNvSpPr/>
          <p:nvPr/>
        </p:nvSpPr>
        <p:spPr bwMode="auto">
          <a:xfrm>
            <a:off x="1702629" y="1799815"/>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8" name="空心弧 17">
            <a:extLst>
              <a:ext uri="{FF2B5EF4-FFF2-40B4-BE49-F238E27FC236}">
                <a16:creationId xmlns:a16="http://schemas.microsoft.com/office/drawing/2014/main" id="{49A72F35-E463-4142-90FD-91EA55F6D08B}"/>
              </a:ext>
            </a:extLst>
          </p:cNvPr>
          <p:cNvSpPr/>
          <p:nvPr/>
        </p:nvSpPr>
        <p:spPr bwMode="auto">
          <a:xfrm>
            <a:off x="1953503" y="1671192"/>
            <a:ext cx="266152" cy="267178"/>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46062102-8146-49B1-B4F0-9F84FD81036E}"/>
              </a:ext>
            </a:extLst>
          </p:cNvPr>
          <p:cNvSpPr/>
          <p:nvPr/>
        </p:nvSpPr>
        <p:spPr bwMode="auto">
          <a:xfrm>
            <a:off x="2848138" y="1813301"/>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0" name="空心弧 19">
            <a:extLst>
              <a:ext uri="{FF2B5EF4-FFF2-40B4-BE49-F238E27FC236}">
                <a16:creationId xmlns:a16="http://schemas.microsoft.com/office/drawing/2014/main" id="{04ACBA5F-F6E6-4493-9FC0-BEA33762DA91}"/>
              </a:ext>
            </a:extLst>
          </p:cNvPr>
          <p:cNvSpPr/>
          <p:nvPr/>
        </p:nvSpPr>
        <p:spPr bwMode="auto">
          <a:xfrm>
            <a:off x="3105631" y="1671191"/>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95C895CB-AFE5-4807-9F99-EBAE3A5764BC}"/>
              </a:ext>
            </a:extLst>
          </p:cNvPr>
          <p:cNvSpPr/>
          <p:nvPr/>
        </p:nvSpPr>
        <p:spPr bwMode="auto">
          <a:xfrm>
            <a:off x="3993647" y="1813302"/>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2" name="空心弧 21">
            <a:extLst>
              <a:ext uri="{FF2B5EF4-FFF2-40B4-BE49-F238E27FC236}">
                <a16:creationId xmlns:a16="http://schemas.microsoft.com/office/drawing/2014/main" id="{EB9B2CEA-4197-4B58-A11F-CCAAFD13C9B5}"/>
              </a:ext>
            </a:extLst>
          </p:cNvPr>
          <p:cNvSpPr/>
          <p:nvPr/>
        </p:nvSpPr>
        <p:spPr bwMode="auto">
          <a:xfrm>
            <a:off x="4257759" y="1671191"/>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3" name="矩形 22">
            <a:extLst>
              <a:ext uri="{FF2B5EF4-FFF2-40B4-BE49-F238E27FC236}">
                <a16:creationId xmlns:a16="http://schemas.microsoft.com/office/drawing/2014/main" id="{AB909E82-3BEA-414A-923F-EC37EC8A148D}"/>
              </a:ext>
            </a:extLst>
          </p:cNvPr>
          <p:cNvSpPr/>
          <p:nvPr/>
        </p:nvSpPr>
        <p:spPr bwMode="auto">
          <a:xfrm>
            <a:off x="5148064" y="1813302"/>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4" name="空心弧 23">
            <a:extLst>
              <a:ext uri="{FF2B5EF4-FFF2-40B4-BE49-F238E27FC236}">
                <a16:creationId xmlns:a16="http://schemas.microsoft.com/office/drawing/2014/main" id="{02EA790C-AC54-42E9-ABEA-DBC151299035}"/>
              </a:ext>
            </a:extLst>
          </p:cNvPr>
          <p:cNvSpPr/>
          <p:nvPr/>
        </p:nvSpPr>
        <p:spPr bwMode="auto">
          <a:xfrm>
            <a:off x="5412176" y="1671191"/>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0033FA47-C14E-43E0-84D4-21F58E7E21BD}"/>
              </a:ext>
            </a:extLst>
          </p:cNvPr>
          <p:cNvSpPr/>
          <p:nvPr/>
        </p:nvSpPr>
        <p:spPr bwMode="auto">
          <a:xfrm>
            <a:off x="467545" y="2408824"/>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8" name="空心弧 27">
            <a:extLst>
              <a:ext uri="{FF2B5EF4-FFF2-40B4-BE49-F238E27FC236}">
                <a16:creationId xmlns:a16="http://schemas.microsoft.com/office/drawing/2014/main" id="{D4C42A5D-7175-4C4A-9D7B-C9156CAF85ED}"/>
              </a:ext>
            </a:extLst>
          </p:cNvPr>
          <p:cNvSpPr/>
          <p:nvPr/>
        </p:nvSpPr>
        <p:spPr bwMode="auto">
          <a:xfrm>
            <a:off x="801375" y="2266713"/>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9" name="矩形 28">
            <a:extLst>
              <a:ext uri="{FF2B5EF4-FFF2-40B4-BE49-F238E27FC236}">
                <a16:creationId xmlns:a16="http://schemas.microsoft.com/office/drawing/2014/main" id="{56C37045-2715-4E14-ABFE-313E6CEC5B68}"/>
              </a:ext>
            </a:extLst>
          </p:cNvPr>
          <p:cNvSpPr/>
          <p:nvPr/>
        </p:nvSpPr>
        <p:spPr bwMode="auto">
          <a:xfrm>
            <a:off x="1619672" y="2409480"/>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0" name="空心弧 29">
            <a:extLst>
              <a:ext uri="{FF2B5EF4-FFF2-40B4-BE49-F238E27FC236}">
                <a16:creationId xmlns:a16="http://schemas.microsoft.com/office/drawing/2014/main" id="{F52E8840-7E3D-4E86-865C-DBCF1A604D71}"/>
              </a:ext>
            </a:extLst>
          </p:cNvPr>
          <p:cNvSpPr/>
          <p:nvPr/>
        </p:nvSpPr>
        <p:spPr bwMode="auto">
          <a:xfrm>
            <a:off x="1953502" y="2267369"/>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17828011-442D-4079-AFB3-AFB78E51CC17}"/>
              </a:ext>
            </a:extLst>
          </p:cNvPr>
          <p:cNvSpPr/>
          <p:nvPr/>
        </p:nvSpPr>
        <p:spPr bwMode="auto">
          <a:xfrm>
            <a:off x="2778865" y="2408824"/>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2" name="空心弧 31">
            <a:extLst>
              <a:ext uri="{FF2B5EF4-FFF2-40B4-BE49-F238E27FC236}">
                <a16:creationId xmlns:a16="http://schemas.microsoft.com/office/drawing/2014/main" id="{E26587A5-1F4F-41CB-95A9-B4BB8A39DF1B}"/>
              </a:ext>
            </a:extLst>
          </p:cNvPr>
          <p:cNvSpPr/>
          <p:nvPr/>
        </p:nvSpPr>
        <p:spPr bwMode="auto">
          <a:xfrm>
            <a:off x="3112695" y="2266713"/>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3" name="矩形 32">
            <a:extLst>
              <a:ext uri="{FF2B5EF4-FFF2-40B4-BE49-F238E27FC236}">
                <a16:creationId xmlns:a16="http://schemas.microsoft.com/office/drawing/2014/main" id="{9CF7BD23-BD8C-4AAF-8FAF-2E30E311991F}"/>
              </a:ext>
            </a:extLst>
          </p:cNvPr>
          <p:cNvSpPr/>
          <p:nvPr/>
        </p:nvSpPr>
        <p:spPr bwMode="auto">
          <a:xfrm>
            <a:off x="3935766" y="2408824"/>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4" name="空心弧 33">
            <a:extLst>
              <a:ext uri="{FF2B5EF4-FFF2-40B4-BE49-F238E27FC236}">
                <a16:creationId xmlns:a16="http://schemas.microsoft.com/office/drawing/2014/main" id="{C5A9DC4E-B495-46AB-8EB4-5E45DAD3E641}"/>
              </a:ext>
            </a:extLst>
          </p:cNvPr>
          <p:cNvSpPr/>
          <p:nvPr/>
        </p:nvSpPr>
        <p:spPr bwMode="auto">
          <a:xfrm>
            <a:off x="4269596" y="2266713"/>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5" name="矩形 34">
            <a:extLst>
              <a:ext uri="{FF2B5EF4-FFF2-40B4-BE49-F238E27FC236}">
                <a16:creationId xmlns:a16="http://schemas.microsoft.com/office/drawing/2014/main" id="{0DAE9987-ACE2-489F-837C-9051AC8A0FB0}"/>
              </a:ext>
            </a:extLst>
          </p:cNvPr>
          <p:cNvSpPr/>
          <p:nvPr/>
        </p:nvSpPr>
        <p:spPr bwMode="auto">
          <a:xfrm>
            <a:off x="5090375" y="2414688"/>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6" name="空心弧 35">
            <a:extLst>
              <a:ext uri="{FF2B5EF4-FFF2-40B4-BE49-F238E27FC236}">
                <a16:creationId xmlns:a16="http://schemas.microsoft.com/office/drawing/2014/main" id="{7811552B-23A4-4A99-9810-DD23E8822737}"/>
              </a:ext>
            </a:extLst>
          </p:cNvPr>
          <p:cNvSpPr/>
          <p:nvPr/>
        </p:nvSpPr>
        <p:spPr bwMode="auto">
          <a:xfrm>
            <a:off x="5424205" y="2272577"/>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40" name="直接连接符 39">
            <a:extLst>
              <a:ext uri="{FF2B5EF4-FFF2-40B4-BE49-F238E27FC236}">
                <a16:creationId xmlns:a16="http://schemas.microsoft.com/office/drawing/2014/main" id="{E42EE0F5-9801-4072-A0A9-88EB62BE8CB4}"/>
              </a:ext>
            </a:extLst>
          </p:cNvPr>
          <p:cNvCxnSpPr>
            <a:cxnSpLocks/>
          </p:cNvCxnSpPr>
          <p:nvPr/>
        </p:nvCxnSpPr>
        <p:spPr bwMode="auto">
          <a:xfrm flipV="1">
            <a:off x="936741" y="1389903"/>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4" name="直接连接符 43">
            <a:extLst>
              <a:ext uri="{FF2B5EF4-FFF2-40B4-BE49-F238E27FC236}">
                <a16:creationId xmlns:a16="http://schemas.microsoft.com/office/drawing/2014/main" id="{03197C7E-E687-4CD7-97AA-B4B8722E8D05}"/>
              </a:ext>
            </a:extLst>
          </p:cNvPr>
          <p:cNvCxnSpPr>
            <a:cxnSpLocks/>
          </p:cNvCxnSpPr>
          <p:nvPr/>
        </p:nvCxnSpPr>
        <p:spPr bwMode="auto">
          <a:xfrm flipV="1">
            <a:off x="2051720" y="1403390"/>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5" name="直接连接符 44">
            <a:extLst>
              <a:ext uri="{FF2B5EF4-FFF2-40B4-BE49-F238E27FC236}">
                <a16:creationId xmlns:a16="http://schemas.microsoft.com/office/drawing/2014/main" id="{688E1AA8-9CEE-4C1D-B2A1-D6B720FC3D17}"/>
              </a:ext>
            </a:extLst>
          </p:cNvPr>
          <p:cNvCxnSpPr>
            <a:cxnSpLocks/>
          </p:cNvCxnSpPr>
          <p:nvPr/>
        </p:nvCxnSpPr>
        <p:spPr bwMode="auto">
          <a:xfrm flipV="1">
            <a:off x="3203848" y="1383159"/>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6" name="直接连接符 45">
            <a:extLst>
              <a:ext uri="{FF2B5EF4-FFF2-40B4-BE49-F238E27FC236}">
                <a16:creationId xmlns:a16="http://schemas.microsoft.com/office/drawing/2014/main" id="{4A98C27E-6ED1-4B97-A4C0-ED66D50762E2}"/>
              </a:ext>
            </a:extLst>
          </p:cNvPr>
          <p:cNvCxnSpPr>
            <a:cxnSpLocks/>
          </p:cNvCxnSpPr>
          <p:nvPr/>
        </p:nvCxnSpPr>
        <p:spPr bwMode="auto">
          <a:xfrm flipV="1">
            <a:off x="4355976" y="1383159"/>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7" name="直接连接符 46">
            <a:extLst>
              <a:ext uri="{FF2B5EF4-FFF2-40B4-BE49-F238E27FC236}">
                <a16:creationId xmlns:a16="http://schemas.microsoft.com/office/drawing/2014/main" id="{F0594EC3-89D6-449D-A271-E3E9AE036679}"/>
              </a:ext>
            </a:extLst>
          </p:cNvPr>
          <p:cNvCxnSpPr>
            <a:cxnSpLocks/>
          </p:cNvCxnSpPr>
          <p:nvPr/>
        </p:nvCxnSpPr>
        <p:spPr bwMode="auto">
          <a:xfrm flipV="1">
            <a:off x="5508104" y="1383159"/>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0" name="直接连接符 49">
            <a:extLst>
              <a:ext uri="{FF2B5EF4-FFF2-40B4-BE49-F238E27FC236}">
                <a16:creationId xmlns:a16="http://schemas.microsoft.com/office/drawing/2014/main" id="{96B83CBE-D29C-413F-83DD-18B29CFCD887}"/>
              </a:ext>
            </a:extLst>
          </p:cNvPr>
          <p:cNvCxnSpPr>
            <a:stCxn id="10" idx="2"/>
          </p:cNvCxnSpPr>
          <p:nvPr/>
        </p:nvCxnSpPr>
        <p:spPr bwMode="auto">
          <a:xfrm>
            <a:off x="936741" y="2142302"/>
            <a:ext cx="0" cy="12441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5" name="直接连接符 54">
            <a:extLst>
              <a:ext uri="{FF2B5EF4-FFF2-40B4-BE49-F238E27FC236}">
                <a16:creationId xmlns:a16="http://schemas.microsoft.com/office/drawing/2014/main" id="{F60B68AE-8721-4A1D-B3AF-258B53D94B42}"/>
              </a:ext>
            </a:extLst>
          </p:cNvPr>
          <p:cNvCxnSpPr>
            <a:cxnSpLocks/>
            <a:endCxn id="17" idx="2"/>
          </p:cNvCxnSpPr>
          <p:nvPr/>
        </p:nvCxnSpPr>
        <p:spPr bwMode="auto">
          <a:xfrm flipV="1">
            <a:off x="2099817" y="2142302"/>
            <a:ext cx="1" cy="12441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8" name="直接连接符 57">
            <a:extLst>
              <a:ext uri="{FF2B5EF4-FFF2-40B4-BE49-F238E27FC236}">
                <a16:creationId xmlns:a16="http://schemas.microsoft.com/office/drawing/2014/main" id="{7EA59161-4138-4035-93EF-6DC64146C022}"/>
              </a:ext>
            </a:extLst>
          </p:cNvPr>
          <p:cNvCxnSpPr>
            <a:cxnSpLocks/>
            <a:stCxn id="19" idx="2"/>
          </p:cNvCxnSpPr>
          <p:nvPr/>
        </p:nvCxnSpPr>
        <p:spPr bwMode="auto">
          <a:xfrm>
            <a:off x="3245327" y="2155788"/>
            <a:ext cx="1" cy="1109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1" name="直接连接符 60">
            <a:extLst>
              <a:ext uri="{FF2B5EF4-FFF2-40B4-BE49-F238E27FC236}">
                <a16:creationId xmlns:a16="http://schemas.microsoft.com/office/drawing/2014/main" id="{6F94CE02-F96C-49B9-8005-ED0601597196}"/>
              </a:ext>
            </a:extLst>
          </p:cNvPr>
          <p:cNvCxnSpPr>
            <a:cxnSpLocks/>
            <a:stCxn id="21" idx="2"/>
          </p:cNvCxnSpPr>
          <p:nvPr/>
        </p:nvCxnSpPr>
        <p:spPr bwMode="auto">
          <a:xfrm>
            <a:off x="4390836" y="2155789"/>
            <a:ext cx="1" cy="1109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4" name="直接连接符 63">
            <a:extLst>
              <a:ext uri="{FF2B5EF4-FFF2-40B4-BE49-F238E27FC236}">
                <a16:creationId xmlns:a16="http://schemas.microsoft.com/office/drawing/2014/main" id="{E419A775-3D79-4729-90DA-9B41A9DE43D7}"/>
              </a:ext>
            </a:extLst>
          </p:cNvPr>
          <p:cNvCxnSpPr>
            <a:cxnSpLocks/>
            <a:stCxn id="23" idx="2"/>
          </p:cNvCxnSpPr>
          <p:nvPr/>
        </p:nvCxnSpPr>
        <p:spPr bwMode="auto">
          <a:xfrm>
            <a:off x="5545253" y="2155789"/>
            <a:ext cx="1" cy="11748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4C519DCB-8513-4C26-86BD-2553FF8D9E6F}"/>
              </a:ext>
            </a:extLst>
          </p:cNvPr>
          <p:cNvCxnSpPr/>
          <p:nvPr/>
        </p:nvCxnSpPr>
        <p:spPr bwMode="auto">
          <a:xfrm>
            <a:off x="1187624" y="1383159"/>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9" name="直接连接符 48">
            <a:extLst>
              <a:ext uri="{FF2B5EF4-FFF2-40B4-BE49-F238E27FC236}">
                <a16:creationId xmlns:a16="http://schemas.microsoft.com/office/drawing/2014/main" id="{32457E49-55D3-4BB9-B654-5BA0DF26CDC4}"/>
              </a:ext>
            </a:extLst>
          </p:cNvPr>
          <p:cNvCxnSpPr/>
          <p:nvPr/>
        </p:nvCxnSpPr>
        <p:spPr bwMode="auto">
          <a:xfrm>
            <a:off x="2411760" y="1383159"/>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1" name="直接连接符 50">
            <a:extLst>
              <a:ext uri="{FF2B5EF4-FFF2-40B4-BE49-F238E27FC236}">
                <a16:creationId xmlns:a16="http://schemas.microsoft.com/office/drawing/2014/main" id="{B75FC76F-486E-4264-AC63-450149F669D5}"/>
              </a:ext>
            </a:extLst>
          </p:cNvPr>
          <p:cNvCxnSpPr/>
          <p:nvPr/>
        </p:nvCxnSpPr>
        <p:spPr bwMode="auto">
          <a:xfrm>
            <a:off x="3563888" y="1383159"/>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2" name="直接连接符 51">
            <a:extLst>
              <a:ext uri="{FF2B5EF4-FFF2-40B4-BE49-F238E27FC236}">
                <a16:creationId xmlns:a16="http://schemas.microsoft.com/office/drawing/2014/main" id="{9345FEEA-CE68-4159-A286-EF14662D5D6A}"/>
              </a:ext>
            </a:extLst>
          </p:cNvPr>
          <p:cNvCxnSpPr/>
          <p:nvPr/>
        </p:nvCxnSpPr>
        <p:spPr bwMode="auto">
          <a:xfrm>
            <a:off x="4716016" y="1383159"/>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3" name="直接连接符 52">
            <a:extLst>
              <a:ext uri="{FF2B5EF4-FFF2-40B4-BE49-F238E27FC236}">
                <a16:creationId xmlns:a16="http://schemas.microsoft.com/office/drawing/2014/main" id="{D9A1C040-0606-4218-BFDE-D36AFF23240A}"/>
              </a:ext>
            </a:extLst>
          </p:cNvPr>
          <p:cNvCxnSpPr/>
          <p:nvPr/>
        </p:nvCxnSpPr>
        <p:spPr bwMode="auto">
          <a:xfrm>
            <a:off x="5868144" y="1383159"/>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 name="文本框 12">
            <a:extLst>
              <a:ext uri="{FF2B5EF4-FFF2-40B4-BE49-F238E27FC236}">
                <a16:creationId xmlns:a16="http://schemas.microsoft.com/office/drawing/2014/main" id="{625B7CB4-3F13-4A8C-B91C-108D6E524E44}"/>
              </a:ext>
            </a:extLst>
          </p:cNvPr>
          <p:cNvSpPr txBox="1"/>
          <p:nvPr/>
        </p:nvSpPr>
        <p:spPr>
          <a:xfrm>
            <a:off x="1143723" y="1348567"/>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A2DACCE6-5AFF-4B70-929E-97FCA8D9B6D1}"/>
              </a:ext>
            </a:extLst>
          </p:cNvPr>
          <p:cNvSpPr txBox="1"/>
          <p:nvPr/>
        </p:nvSpPr>
        <p:spPr>
          <a:xfrm>
            <a:off x="2369361" y="1360655"/>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文本框 56">
            <a:extLst>
              <a:ext uri="{FF2B5EF4-FFF2-40B4-BE49-F238E27FC236}">
                <a16:creationId xmlns:a16="http://schemas.microsoft.com/office/drawing/2014/main" id="{B5A9E369-2AE8-4026-BE6F-42597E9EC9EB}"/>
              </a:ext>
            </a:extLst>
          </p:cNvPr>
          <p:cNvSpPr txBox="1"/>
          <p:nvPr/>
        </p:nvSpPr>
        <p:spPr>
          <a:xfrm>
            <a:off x="3536688" y="1360655"/>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文本框 58">
            <a:extLst>
              <a:ext uri="{FF2B5EF4-FFF2-40B4-BE49-F238E27FC236}">
                <a16:creationId xmlns:a16="http://schemas.microsoft.com/office/drawing/2014/main" id="{63754360-0885-483F-9A5C-0DB0072FD7E3}"/>
              </a:ext>
            </a:extLst>
          </p:cNvPr>
          <p:cNvSpPr txBox="1"/>
          <p:nvPr/>
        </p:nvSpPr>
        <p:spPr>
          <a:xfrm>
            <a:off x="4690721" y="1374141"/>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文本框 59">
            <a:extLst>
              <a:ext uri="{FF2B5EF4-FFF2-40B4-BE49-F238E27FC236}">
                <a16:creationId xmlns:a16="http://schemas.microsoft.com/office/drawing/2014/main" id="{8B82AFE3-E0F5-4656-A31E-CC4C65E1D054}"/>
              </a:ext>
            </a:extLst>
          </p:cNvPr>
          <p:cNvSpPr txBox="1"/>
          <p:nvPr/>
        </p:nvSpPr>
        <p:spPr>
          <a:xfrm>
            <a:off x="5808789" y="1374141"/>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6" name="直接箭头连接符 15">
            <a:extLst>
              <a:ext uri="{FF2B5EF4-FFF2-40B4-BE49-F238E27FC236}">
                <a16:creationId xmlns:a16="http://schemas.microsoft.com/office/drawing/2014/main" id="{62F4EA77-73BF-4FC4-8BFC-EB013FAD3C60}"/>
              </a:ext>
            </a:extLst>
          </p:cNvPr>
          <p:cNvCxnSpPr/>
          <p:nvPr/>
        </p:nvCxnSpPr>
        <p:spPr bwMode="auto">
          <a:xfrm flipV="1">
            <a:off x="1087053" y="447055"/>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63" name="文本框 62">
            <a:extLst>
              <a:ext uri="{FF2B5EF4-FFF2-40B4-BE49-F238E27FC236}">
                <a16:creationId xmlns:a16="http://schemas.microsoft.com/office/drawing/2014/main" id="{A34D4EC8-9D25-4E2C-93A2-DFD936F6EDAE}"/>
              </a:ext>
            </a:extLst>
          </p:cNvPr>
          <p:cNvSpPr txBox="1"/>
          <p:nvPr/>
        </p:nvSpPr>
        <p:spPr>
          <a:xfrm>
            <a:off x="922527" y="78623"/>
            <a:ext cx="69603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2400" b="0" i="0" u="none" strike="noStrike" kern="1200" cap="none" spc="0" normalizeH="0" baseline="3000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65" name="直接箭头连接符 64">
            <a:extLst>
              <a:ext uri="{FF2B5EF4-FFF2-40B4-BE49-F238E27FC236}">
                <a16:creationId xmlns:a16="http://schemas.microsoft.com/office/drawing/2014/main" id="{F260F9D5-0C2C-4773-88E4-E21A8AE66AC4}"/>
              </a:ext>
            </a:extLst>
          </p:cNvPr>
          <p:cNvCxnSpPr/>
          <p:nvPr/>
        </p:nvCxnSpPr>
        <p:spPr bwMode="auto">
          <a:xfrm flipV="1">
            <a:off x="2254764" y="447055"/>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66" name="文本框 65">
            <a:extLst>
              <a:ext uri="{FF2B5EF4-FFF2-40B4-BE49-F238E27FC236}">
                <a16:creationId xmlns:a16="http://schemas.microsoft.com/office/drawing/2014/main" id="{168A5EBB-D9BA-4A6B-9E18-A67A0457C028}"/>
              </a:ext>
            </a:extLst>
          </p:cNvPr>
          <p:cNvSpPr txBox="1"/>
          <p:nvPr/>
        </p:nvSpPr>
        <p:spPr>
          <a:xfrm>
            <a:off x="2099505" y="38946"/>
            <a:ext cx="64777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68" name="直接箭头连接符 67">
            <a:extLst>
              <a:ext uri="{FF2B5EF4-FFF2-40B4-BE49-F238E27FC236}">
                <a16:creationId xmlns:a16="http://schemas.microsoft.com/office/drawing/2014/main" id="{FA535D78-886C-4034-9FFC-DF0626E4003F}"/>
              </a:ext>
            </a:extLst>
          </p:cNvPr>
          <p:cNvCxnSpPr/>
          <p:nvPr/>
        </p:nvCxnSpPr>
        <p:spPr bwMode="auto">
          <a:xfrm flipV="1">
            <a:off x="3422475" y="447055"/>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69" name="文本框 68">
            <a:extLst>
              <a:ext uri="{FF2B5EF4-FFF2-40B4-BE49-F238E27FC236}">
                <a16:creationId xmlns:a16="http://schemas.microsoft.com/office/drawing/2014/main" id="{25D00554-1BD2-4768-BB0D-E5C5DBDACFC6}"/>
              </a:ext>
            </a:extLst>
          </p:cNvPr>
          <p:cNvSpPr txBox="1"/>
          <p:nvPr/>
        </p:nvSpPr>
        <p:spPr>
          <a:xfrm>
            <a:off x="3203848" y="72207"/>
            <a:ext cx="70707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p:txBody>
      </p:sp>
      <p:cxnSp>
        <p:nvCxnSpPr>
          <p:cNvPr id="70" name="直接箭头连接符 69">
            <a:extLst>
              <a:ext uri="{FF2B5EF4-FFF2-40B4-BE49-F238E27FC236}">
                <a16:creationId xmlns:a16="http://schemas.microsoft.com/office/drawing/2014/main" id="{3E1FB19C-5B78-4946-A0FC-0A3EECDFBDB8}"/>
              </a:ext>
            </a:extLst>
          </p:cNvPr>
          <p:cNvCxnSpPr/>
          <p:nvPr/>
        </p:nvCxnSpPr>
        <p:spPr bwMode="auto">
          <a:xfrm flipV="1">
            <a:off x="4586118" y="447055"/>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71" name="文本框 70">
            <a:extLst>
              <a:ext uri="{FF2B5EF4-FFF2-40B4-BE49-F238E27FC236}">
                <a16:creationId xmlns:a16="http://schemas.microsoft.com/office/drawing/2014/main" id="{FB86D891-84EF-4004-B294-9E0247E766F7}"/>
              </a:ext>
            </a:extLst>
          </p:cNvPr>
          <p:cNvSpPr txBox="1"/>
          <p:nvPr/>
        </p:nvSpPr>
        <p:spPr>
          <a:xfrm>
            <a:off x="4406982" y="76359"/>
            <a:ext cx="81171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p:txBody>
      </p:sp>
      <p:cxnSp>
        <p:nvCxnSpPr>
          <p:cNvPr id="72" name="直接箭头连接符 71">
            <a:extLst>
              <a:ext uri="{FF2B5EF4-FFF2-40B4-BE49-F238E27FC236}">
                <a16:creationId xmlns:a16="http://schemas.microsoft.com/office/drawing/2014/main" id="{0C40AA90-D245-4099-9F79-7585C60B0B99}"/>
              </a:ext>
            </a:extLst>
          </p:cNvPr>
          <p:cNvCxnSpPr/>
          <p:nvPr/>
        </p:nvCxnSpPr>
        <p:spPr bwMode="auto">
          <a:xfrm flipV="1">
            <a:off x="5749761" y="447055"/>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73" name="文本框 72">
            <a:extLst>
              <a:ext uri="{FF2B5EF4-FFF2-40B4-BE49-F238E27FC236}">
                <a16:creationId xmlns:a16="http://schemas.microsoft.com/office/drawing/2014/main" id="{EBE15583-E5CB-45BC-BD40-9754AD82441E}"/>
              </a:ext>
            </a:extLst>
          </p:cNvPr>
          <p:cNvSpPr txBox="1"/>
          <p:nvPr/>
        </p:nvSpPr>
        <p:spPr>
          <a:xfrm>
            <a:off x="5544802" y="76358"/>
            <a:ext cx="97141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文本框 74">
            <a:extLst>
              <a:ext uri="{FF2B5EF4-FFF2-40B4-BE49-F238E27FC236}">
                <a16:creationId xmlns:a16="http://schemas.microsoft.com/office/drawing/2014/main" id="{C2E4E735-E025-44D4-918E-798CDF1C60EC}"/>
              </a:ext>
            </a:extLst>
          </p:cNvPr>
          <p:cNvSpPr txBox="1"/>
          <p:nvPr/>
        </p:nvSpPr>
        <p:spPr>
          <a:xfrm>
            <a:off x="6676000" y="83243"/>
            <a:ext cx="12083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41" name="直接连接符 40">
            <a:extLst>
              <a:ext uri="{FF2B5EF4-FFF2-40B4-BE49-F238E27FC236}">
                <a16:creationId xmlns:a16="http://schemas.microsoft.com/office/drawing/2014/main" id="{61FF720E-176F-45FB-A2E6-444540992696}"/>
              </a:ext>
            </a:extLst>
          </p:cNvPr>
          <p:cNvCxnSpPr>
            <a:cxnSpLocks/>
          </p:cNvCxnSpPr>
          <p:nvPr/>
        </p:nvCxnSpPr>
        <p:spPr bwMode="auto">
          <a:xfrm>
            <a:off x="107504" y="3183359"/>
            <a:ext cx="8477657"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6" name="直接连接符 75">
            <a:extLst>
              <a:ext uri="{FF2B5EF4-FFF2-40B4-BE49-F238E27FC236}">
                <a16:creationId xmlns:a16="http://schemas.microsoft.com/office/drawing/2014/main" id="{F51D0C5F-FDAA-4E56-A46B-1E6199494196}"/>
              </a:ext>
            </a:extLst>
          </p:cNvPr>
          <p:cNvCxnSpPr>
            <a:cxnSpLocks/>
            <a:endCxn id="117" idx="1"/>
          </p:cNvCxnSpPr>
          <p:nvPr/>
        </p:nvCxnSpPr>
        <p:spPr bwMode="auto">
          <a:xfrm>
            <a:off x="107504" y="3399383"/>
            <a:ext cx="8477658" cy="893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7" name="直接连接符 76">
            <a:extLst>
              <a:ext uri="{FF2B5EF4-FFF2-40B4-BE49-F238E27FC236}">
                <a16:creationId xmlns:a16="http://schemas.microsoft.com/office/drawing/2014/main" id="{05B4106D-C716-4AF2-B919-83580E4EF106}"/>
              </a:ext>
            </a:extLst>
          </p:cNvPr>
          <p:cNvCxnSpPr>
            <a:cxnSpLocks/>
          </p:cNvCxnSpPr>
          <p:nvPr/>
        </p:nvCxnSpPr>
        <p:spPr bwMode="auto">
          <a:xfrm>
            <a:off x="107504" y="3615408"/>
            <a:ext cx="8477657"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8" name="直接连接符 77">
            <a:extLst>
              <a:ext uri="{FF2B5EF4-FFF2-40B4-BE49-F238E27FC236}">
                <a16:creationId xmlns:a16="http://schemas.microsoft.com/office/drawing/2014/main" id="{63598F54-B684-43F0-963F-7BAEB43CAE68}"/>
              </a:ext>
            </a:extLst>
          </p:cNvPr>
          <p:cNvCxnSpPr>
            <a:cxnSpLocks/>
            <a:endCxn id="118" idx="1"/>
          </p:cNvCxnSpPr>
          <p:nvPr/>
        </p:nvCxnSpPr>
        <p:spPr bwMode="auto">
          <a:xfrm>
            <a:off x="107504" y="3831431"/>
            <a:ext cx="8478324" cy="3914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9" name="直接连接符 78">
            <a:extLst>
              <a:ext uri="{FF2B5EF4-FFF2-40B4-BE49-F238E27FC236}">
                <a16:creationId xmlns:a16="http://schemas.microsoft.com/office/drawing/2014/main" id="{B6A8313A-AF3C-4EBE-B454-1B2A91096F31}"/>
              </a:ext>
            </a:extLst>
          </p:cNvPr>
          <p:cNvCxnSpPr>
            <a:cxnSpLocks/>
          </p:cNvCxnSpPr>
          <p:nvPr/>
        </p:nvCxnSpPr>
        <p:spPr bwMode="auto">
          <a:xfrm>
            <a:off x="107504" y="4047455"/>
            <a:ext cx="8477657"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0" name="直接连接符 79">
            <a:extLst>
              <a:ext uri="{FF2B5EF4-FFF2-40B4-BE49-F238E27FC236}">
                <a16:creationId xmlns:a16="http://schemas.microsoft.com/office/drawing/2014/main" id="{969DBC18-CE36-47B5-AEF0-99E08F3F0290}"/>
              </a:ext>
            </a:extLst>
          </p:cNvPr>
          <p:cNvCxnSpPr>
            <a:cxnSpLocks/>
            <a:endCxn id="119" idx="1"/>
          </p:cNvCxnSpPr>
          <p:nvPr/>
        </p:nvCxnSpPr>
        <p:spPr bwMode="auto">
          <a:xfrm>
            <a:off x="107504" y="4263479"/>
            <a:ext cx="8477657" cy="3809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3" name="直接连接符 42">
            <a:extLst>
              <a:ext uri="{FF2B5EF4-FFF2-40B4-BE49-F238E27FC236}">
                <a16:creationId xmlns:a16="http://schemas.microsoft.com/office/drawing/2014/main" id="{317D635B-0926-478A-BDAF-97BE406B3615}"/>
              </a:ext>
            </a:extLst>
          </p:cNvPr>
          <p:cNvCxnSpPr/>
          <p:nvPr/>
        </p:nvCxnSpPr>
        <p:spPr bwMode="auto">
          <a:xfrm>
            <a:off x="539552" y="2751311"/>
            <a:ext cx="0" cy="648072"/>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82" name="直接连接符 81">
            <a:extLst>
              <a:ext uri="{FF2B5EF4-FFF2-40B4-BE49-F238E27FC236}">
                <a16:creationId xmlns:a16="http://schemas.microsoft.com/office/drawing/2014/main" id="{96CB3437-36B0-4766-A567-5F81ED2914B1}"/>
              </a:ext>
            </a:extLst>
          </p:cNvPr>
          <p:cNvCxnSpPr>
            <a:cxnSpLocks/>
          </p:cNvCxnSpPr>
          <p:nvPr/>
        </p:nvCxnSpPr>
        <p:spPr bwMode="auto">
          <a:xfrm flipH="1">
            <a:off x="755576" y="2751311"/>
            <a:ext cx="13070" cy="1080120"/>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84" name="直接连接符 83">
            <a:extLst>
              <a:ext uri="{FF2B5EF4-FFF2-40B4-BE49-F238E27FC236}">
                <a16:creationId xmlns:a16="http://schemas.microsoft.com/office/drawing/2014/main" id="{8DDBDCF5-C72E-421F-8F12-1CAD1321F6FB}"/>
              </a:ext>
            </a:extLst>
          </p:cNvPr>
          <p:cNvCxnSpPr/>
          <p:nvPr/>
        </p:nvCxnSpPr>
        <p:spPr bwMode="auto">
          <a:xfrm>
            <a:off x="971600" y="2757873"/>
            <a:ext cx="0" cy="1289582"/>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86" name="直接连接符 85">
            <a:extLst>
              <a:ext uri="{FF2B5EF4-FFF2-40B4-BE49-F238E27FC236}">
                <a16:creationId xmlns:a16="http://schemas.microsoft.com/office/drawing/2014/main" id="{D72572FD-D47D-4114-B334-58F193E85016}"/>
              </a:ext>
            </a:extLst>
          </p:cNvPr>
          <p:cNvCxnSpPr/>
          <p:nvPr/>
        </p:nvCxnSpPr>
        <p:spPr bwMode="auto">
          <a:xfrm>
            <a:off x="1702629" y="2757873"/>
            <a:ext cx="0" cy="641510"/>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90" name="直接连接符 89">
            <a:extLst>
              <a:ext uri="{FF2B5EF4-FFF2-40B4-BE49-F238E27FC236}">
                <a16:creationId xmlns:a16="http://schemas.microsoft.com/office/drawing/2014/main" id="{1BAA16A0-1EC7-49CA-9923-80A5D893F24A}"/>
              </a:ext>
            </a:extLst>
          </p:cNvPr>
          <p:cNvCxnSpPr>
            <a:stCxn id="29" idx="2"/>
          </p:cNvCxnSpPr>
          <p:nvPr/>
        </p:nvCxnSpPr>
        <p:spPr bwMode="auto">
          <a:xfrm>
            <a:off x="2087724" y="2751967"/>
            <a:ext cx="11781" cy="863440"/>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92" name="直接连接符 91">
            <a:extLst>
              <a:ext uri="{FF2B5EF4-FFF2-40B4-BE49-F238E27FC236}">
                <a16:creationId xmlns:a16="http://schemas.microsoft.com/office/drawing/2014/main" id="{18FEF4F5-8D8B-4D22-BA7F-15EEDC995C21}"/>
              </a:ext>
            </a:extLst>
          </p:cNvPr>
          <p:cNvCxnSpPr/>
          <p:nvPr/>
        </p:nvCxnSpPr>
        <p:spPr bwMode="auto">
          <a:xfrm>
            <a:off x="2497006" y="2757873"/>
            <a:ext cx="0" cy="150560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94" name="直接连接符 93">
            <a:extLst>
              <a:ext uri="{FF2B5EF4-FFF2-40B4-BE49-F238E27FC236}">
                <a16:creationId xmlns:a16="http://schemas.microsoft.com/office/drawing/2014/main" id="{3A005A94-7DAA-4A8A-A457-92609B227526}"/>
              </a:ext>
            </a:extLst>
          </p:cNvPr>
          <p:cNvCxnSpPr/>
          <p:nvPr/>
        </p:nvCxnSpPr>
        <p:spPr bwMode="auto">
          <a:xfrm>
            <a:off x="2897334" y="2757873"/>
            <a:ext cx="0" cy="42548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96" name="直接连接符 95">
            <a:extLst>
              <a:ext uri="{FF2B5EF4-FFF2-40B4-BE49-F238E27FC236}">
                <a16:creationId xmlns:a16="http://schemas.microsoft.com/office/drawing/2014/main" id="{BAD383EC-959E-4C75-A384-C4B2D715C329}"/>
              </a:ext>
            </a:extLst>
          </p:cNvPr>
          <p:cNvCxnSpPr>
            <a:stCxn id="31" idx="2"/>
          </p:cNvCxnSpPr>
          <p:nvPr/>
        </p:nvCxnSpPr>
        <p:spPr bwMode="auto">
          <a:xfrm flipH="1">
            <a:off x="3245327" y="2751311"/>
            <a:ext cx="1590" cy="86409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98" name="直接连接符 97">
            <a:extLst>
              <a:ext uri="{FF2B5EF4-FFF2-40B4-BE49-F238E27FC236}">
                <a16:creationId xmlns:a16="http://schemas.microsoft.com/office/drawing/2014/main" id="{136240FB-AA95-45EC-BA49-2EF5778CFC24}"/>
              </a:ext>
            </a:extLst>
          </p:cNvPr>
          <p:cNvCxnSpPr/>
          <p:nvPr/>
        </p:nvCxnSpPr>
        <p:spPr bwMode="auto">
          <a:xfrm>
            <a:off x="3642515" y="2751311"/>
            <a:ext cx="0" cy="1296144"/>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100" name="直接连接符 99">
            <a:extLst>
              <a:ext uri="{FF2B5EF4-FFF2-40B4-BE49-F238E27FC236}">
                <a16:creationId xmlns:a16="http://schemas.microsoft.com/office/drawing/2014/main" id="{6799AD6A-5D5B-4DE7-9BC5-CB3AE32C5655}"/>
              </a:ext>
            </a:extLst>
          </p:cNvPr>
          <p:cNvCxnSpPr/>
          <p:nvPr/>
        </p:nvCxnSpPr>
        <p:spPr bwMode="auto">
          <a:xfrm>
            <a:off x="3993647" y="2757873"/>
            <a:ext cx="0" cy="42548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102" name="直接连接符 101">
            <a:extLst>
              <a:ext uri="{FF2B5EF4-FFF2-40B4-BE49-F238E27FC236}">
                <a16:creationId xmlns:a16="http://schemas.microsoft.com/office/drawing/2014/main" id="{8242C619-4D6E-49EF-96C5-F64BDEB0EB65}"/>
              </a:ext>
            </a:extLst>
          </p:cNvPr>
          <p:cNvCxnSpPr>
            <a:stCxn id="33" idx="2"/>
          </p:cNvCxnSpPr>
          <p:nvPr/>
        </p:nvCxnSpPr>
        <p:spPr bwMode="auto">
          <a:xfrm flipH="1">
            <a:off x="4390836" y="2751311"/>
            <a:ext cx="12982" cy="1080120"/>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104" name="直接连接符 103">
            <a:extLst>
              <a:ext uri="{FF2B5EF4-FFF2-40B4-BE49-F238E27FC236}">
                <a16:creationId xmlns:a16="http://schemas.microsoft.com/office/drawing/2014/main" id="{C0162C64-102F-4157-87EB-306AAE7C4525}"/>
              </a:ext>
            </a:extLst>
          </p:cNvPr>
          <p:cNvCxnSpPr/>
          <p:nvPr/>
        </p:nvCxnSpPr>
        <p:spPr bwMode="auto">
          <a:xfrm>
            <a:off x="4788024" y="2757873"/>
            <a:ext cx="0" cy="150560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106" name="直接连接符 105">
            <a:extLst>
              <a:ext uri="{FF2B5EF4-FFF2-40B4-BE49-F238E27FC236}">
                <a16:creationId xmlns:a16="http://schemas.microsoft.com/office/drawing/2014/main" id="{0FC25D98-4726-4B61-9962-31363855D237}"/>
              </a:ext>
            </a:extLst>
          </p:cNvPr>
          <p:cNvCxnSpPr/>
          <p:nvPr/>
        </p:nvCxnSpPr>
        <p:spPr bwMode="auto">
          <a:xfrm>
            <a:off x="5148064" y="2757873"/>
            <a:ext cx="0" cy="42548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108" name="直接连接符 107">
            <a:extLst>
              <a:ext uri="{FF2B5EF4-FFF2-40B4-BE49-F238E27FC236}">
                <a16:creationId xmlns:a16="http://schemas.microsoft.com/office/drawing/2014/main" id="{5E93C6A7-FA5B-485A-9A26-6DCC02185BBB}"/>
              </a:ext>
            </a:extLst>
          </p:cNvPr>
          <p:cNvCxnSpPr>
            <a:stCxn id="35" idx="2"/>
          </p:cNvCxnSpPr>
          <p:nvPr/>
        </p:nvCxnSpPr>
        <p:spPr bwMode="auto">
          <a:xfrm flipH="1">
            <a:off x="5544802" y="2757175"/>
            <a:ext cx="13625" cy="107425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110" name="直接连接符 109">
            <a:extLst>
              <a:ext uri="{FF2B5EF4-FFF2-40B4-BE49-F238E27FC236}">
                <a16:creationId xmlns:a16="http://schemas.microsoft.com/office/drawing/2014/main" id="{4F2CE859-7915-4560-BFA6-CE0EAFE36A88}"/>
              </a:ext>
            </a:extLst>
          </p:cNvPr>
          <p:cNvCxnSpPr/>
          <p:nvPr/>
        </p:nvCxnSpPr>
        <p:spPr bwMode="auto">
          <a:xfrm>
            <a:off x="5942441" y="2757873"/>
            <a:ext cx="0" cy="1289582"/>
          </a:xfrm>
          <a:prstGeom prst="line">
            <a:avLst/>
          </a:prstGeom>
          <a:solidFill>
            <a:schemeClr val="accent1"/>
          </a:solidFill>
          <a:ln w="12700" cap="sq" cmpd="sng" algn="ctr">
            <a:solidFill>
              <a:schemeClr val="tx1"/>
            </a:solidFill>
            <a:prstDash val="solid"/>
            <a:round/>
            <a:headEnd type="none" w="sm" len="sm"/>
            <a:tailEnd type="oval" w="lg" len="lg"/>
          </a:ln>
          <a:effectLst/>
        </p:spPr>
      </p:cxnSp>
      <p:sp>
        <p:nvSpPr>
          <p:cNvPr id="117" name="文本框 116">
            <a:extLst>
              <a:ext uri="{FF2B5EF4-FFF2-40B4-BE49-F238E27FC236}">
                <a16:creationId xmlns:a16="http://schemas.microsoft.com/office/drawing/2014/main" id="{01904C0C-5174-4013-BDEF-30E7803052BC}"/>
              </a:ext>
            </a:extLst>
          </p:cNvPr>
          <p:cNvSpPr txBox="1"/>
          <p:nvPr/>
        </p:nvSpPr>
        <p:spPr>
          <a:xfrm>
            <a:off x="8585162" y="3239044"/>
            <a:ext cx="7733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endParaRPr kumimoji="1" lang="zh-CN" altLang="en-US"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8" name="文本框 117">
            <a:extLst>
              <a:ext uri="{FF2B5EF4-FFF2-40B4-BE49-F238E27FC236}">
                <a16:creationId xmlns:a16="http://schemas.microsoft.com/office/drawing/2014/main" id="{22A7C77C-0307-4AB9-AACB-0BD1054B8CFA}"/>
              </a:ext>
            </a:extLst>
          </p:cNvPr>
          <p:cNvSpPr txBox="1"/>
          <p:nvPr/>
        </p:nvSpPr>
        <p:spPr>
          <a:xfrm>
            <a:off x="8585828" y="3701303"/>
            <a:ext cx="7733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zh-CN" altLang="en-US"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9" name="文本框 118">
            <a:extLst>
              <a:ext uri="{FF2B5EF4-FFF2-40B4-BE49-F238E27FC236}">
                <a16:creationId xmlns:a16="http://schemas.microsoft.com/office/drawing/2014/main" id="{0C9E9DD5-DA16-4CDB-9BBD-F3DB7877D7D7}"/>
              </a:ext>
            </a:extLst>
          </p:cNvPr>
          <p:cNvSpPr txBox="1"/>
          <p:nvPr/>
        </p:nvSpPr>
        <p:spPr>
          <a:xfrm>
            <a:off x="8585161" y="4132298"/>
            <a:ext cx="7733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zh-CN" altLang="en-US"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0" name="文本框 119">
            <a:extLst>
              <a:ext uri="{FF2B5EF4-FFF2-40B4-BE49-F238E27FC236}">
                <a16:creationId xmlns:a16="http://schemas.microsoft.com/office/drawing/2014/main" id="{D0D11FF5-B0B1-4EFF-9458-4D0A3A11C050}"/>
              </a:ext>
            </a:extLst>
          </p:cNvPr>
          <p:cNvSpPr txBox="1"/>
          <p:nvPr/>
        </p:nvSpPr>
        <p:spPr>
          <a:xfrm>
            <a:off x="8695177" y="3902457"/>
            <a:ext cx="7733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zh-CN" altLang="en-US"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1" name="文本框 120">
            <a:extLst>
              <a:ext uri="{FF2B5EF4-FFF2-40B4-BE49-F238E27FC236}">
                <a16:creationId xmlns:a16="http://schemas.microsoft.com/office/drawing/2014/main" id="{84010138-DD4D-41F4-8CAD-4CD7F47832A2}"/>
              </a:ext>
            </a:extLst>
          </p:cNvPr>
          <p:cNvSpPr txBox="1"/>
          <p:nvPr/>
        </p:nvSpPr>
        <p:spPr>
          <a:xfrm>
            <a:off x="8689131" y="3445475"/>
            <a:ext cx="7733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zh-CN" altLang="en-US"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2" name="文本框 121">
            <a:extLst>
              <a:ext uri="{FF2B5EF4-FFF2-40B4-BE49-F238E27FC236}">
                <a16:creationId xmlns:a16="http://schemas.microsoft.com/office/drawing/2014/main" id="{61A2FA86-3685-46A6-9D4D-0D909A6C83CB}"/>
              </a:ext>
            </a:extLst>
          </p:cNvPr>
          <p:cNvSpPr txBox="1"/>
          <p:nvPr/>
        </p:nvSpPr>
        <p:spPr>
          <a:xfrm>
            <a:off x="8677584" y="2995239"/>
            <a:ext cx="7733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endParaRPr kumimoji="1" lang="zh-CN" altLang="en-US" sz="16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3" name="矩形 122">
            <a:extLst>
              <a:ext uri="{FF2B5EF4-FFF2-40B4-BE49-F238E27FC236}">
                <a16:creationId xmlns:a16="http://schemas.microsoft.com/office/drawing/2014/main" id="{30A41A5E-8698-4EC1-8A12-FB4EE4D04439}"/>
              </a:ext>
            </a:extLst>
          </p:cNvPr>
          <p:cNvSpPr/>
          <p:nvPr/>
        </p:nvSpPr>
        <p:spPr bwMode="auto">
          <a:xfrm rot="5400000">
            <a:off x="1665093" y="4523910"/>
            <a:ext cx="576816"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4" name="空心弧 123">
            <a:extLst>
              <a:ext uri="{FF2B5EF4-FFF2-40B4-BE49-F238E27FC236}">
                <a16:creationId xmlns:a16="http://schemas.microsoft.com/office/drawing/2014/main" id="{4BA7CED4-777C-40C0-81D2-C99003BF9773}"/>
              </a:ext>
            </a:extLst>
          </p:cNvPr>
          <p:cNvSpPr/>
          <p:nvPr/>
        </p:nvSpPr>
        <p:spPr bwMode="auto">
          <a:xfrm rot="5400000">
            <a:off x="2018787" y="4586080"/>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126" name="连接符: 肘形 125">
            <a:extLst>
              <a:ext uri="{FF2B5EF4-FFF2-40B4-BE49-F238E27FC236}">
                <a16:creationId xmlns:a16="http://schemas.microsoft.com/office/drawing/2014/main" id="{7D8680D7-F56C-4556-A7D0-440DCCE94632}"/>
              </a:ext>
            </a:extLst>
          </p:cNvPr>
          <p:cNvCxnSpPr/>
          <p:nvPr/>
        </p:nvCxnSpPr>
        <p:spPr bwMode="auto">
          <a:xfrm rot="5400000" flipH="1" flipV="1">
            <a:off x="2262295" y="4250966"/>
            <a:ext cx="526524" cy="506615"/>
          </a:xfrm>
          <a:prstGeom prst="bentConnector3">
            <a:avLst>
              <a:gd name="adj1" fmla="val 2965"/>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128" name="表格 127">
                <a:extLst>
                  <a:ext uri="{FF2B5EF4-FFF2-40B4-BE49-F238E27FC236}">
                    <a16:creationId xmlns:a16="http://schemas.microsoft.com/office/drawing/2014/main" id="{28AF18DA-D364-4927-AB78-49176C56FA0C}"/>
                  </a:ext>
                </a:extLst>
              </p:cNvPr>
              <p:cNvGraphicFramePr>
                <a:graphicFrameLocks noGrp="1"/>
              </p:cNvGraphicFramePr>
              <p:nvPr/>
            </p:nvGraphicFramePr>
            <p:xfrm>
              <a:off x="861106" y="4932390"/>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128" name="表格 127">
                <a:extLst>
                  <a:ext uri="{FF2B5EF4-FFF2-40B4-BE49-F238E27FC236}">
                    <a16:creationId xmlns:a16="http://schemas.microsoft.com/office/drawing/2014/main" id="{28AF18DA-D364-4927-AB78-49176C56FA0C}"/>
                  </a:ext>
                </a:extLst>
              </p:cNvPr>
              <p:cNvGraphicFramePr>
                <a:graphicFrameLocks noGrp="1"/>
              </p:cNvGraphicFramePr>
              <p:nvPr>
                <p:extLst>
                  <p:ext uri="{D42A27DB-BD31-4B8C-83A1-F6EECF244321}">
                    <p14:modId xmlns:p14="http://schemas.microsoft.com/office/powerpoint/2010/main" val="1412070758"/>
                  </p:ext>
                </p:extLst>
              </p:nvPr>
            </p:nvGraphicFramePr>
            <p:xfrm>
              <a:off x="861106" y="4932390"/>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8"/>
                          <a:stretch>
                            <a:fillRect l="-926" t="-1639" r="-1852" b="-6557"/>
                          </a:stretch>
                        </a:blipFill>
                      </a:tcPr>
                    </a:tc>
                    <a:extLst>
                      <a:ext uri="{0D108BD9-81ED-4DB2-BD59-A6C34878D82A}">
                        <a16:rowId xmlns:a16="http://schemas.microsoft.com/office/drawing/2014/main" val="38405036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9" name="表格 128">
                <a:extLst>
                  <a:ext uri="{FF2B5EF4-FFF2-40B4-BE49-F238E27FC236}">
                    <a16:creationId xmlns:a16="http://schemas.microsoft.com/office/drawing/2014/main" id="{89B0B0F7-5DAF-402A-AB7F-53EBA7433F37}"/>
                  </a:ext>
                </a:extLst>
              </p:cNvPr>
              <p:cNvGraphicFramePr>
                <a:graphicFrameLocks noGrp="1"/>
              </p:cNvGraphicFramePr>
              <p:nvPr/>
            </p:nvGraphicFramePr>
            <p:xfrm>
              <a:off x="273412" y="5666994"/>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129" name="表格 128">
                <a:extLst>
                  <a:ext uri="{FF2B5EF4-FFF2-40B4-BE49-F238E27FC236}">
                    <a16:creationId xmlns:a16="http://schemas.microsoft.com/office/drawing/2014/main" id="{89B0B0F7-5DAF-402A-AB7F-53EBA7433F37}"/>
                  </a:ext>
                </a:extLst>
              </p:cNvPr>
              <p:cNvGraphicFramePr>
                <a:graphicFrameLocks noGrp="1"/>
              </p:cNvGraphicFramePr>
              <p:nvPr>
                <p:extLst>
                  <p:ext uri="{D42A27DB-BD31-4B8C-83A1-F6EECF244321}">
                    <p14:modId xmlns:p14="http://schemas.microsoft.com/office/powerpoint/2010/main" val="33140580"/>
                  </p:ext>
                </p:extLst>
              </p:nvPr>
            </p:nvGraphicFramePr>
            <p:xfrm>
              <a:off x="273412" y="5666994"/>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9"/>
                          <a:stretch>
                            <a:fillRect l="-926" t="-1613" r="-2778" b="-6452"/>
                          </a:stretch>
                        </a:blipFill>
                      </a:tcPr>
                    </a:tc>
                    <a:extLst>
                      <a:ext uri="{0D108BD9-81ED-4DB2-BD59-A6C34878D82A}">
                        <a16:rowId xmlns:a16="http://schemas.microsoft.com/office/drawing/2014/main" val="38405036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0" name="表格 129">
                <a:extLst>
                  <a:ext uri="{FF2B5EF4-FFF2-40B4-BE49-F238E27FC236}">
                    <a16:creationId xmlns:a16="http://schemas.microsoft.com/office/drawing/2014/main" id="{753CB4EE-15C8-4C2C-9C64-21386CB6AA76}"/>
                  </a:ext>
                </a:extLst>
              </p:cNvPr>
              <p:cNvGraphicFramePr>
                <a:graphicFrameLocks noGrp="1"/>
              </p:cNvGraphicFramePr>
              <p:nvPr/>
            </p:nvGraphicFramePr>
            <p:xfrm>
              <a:off x="1471710" y="5680012"/>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130" name="表格 129">
                <a:extLst>
                  <a:ext uri="{FF2B5EF4-FFF2-40B4-BE49-F238E27FC236}">
                    <a16:creationId xmlns:a16="http://schemas.microsoft.com/office/drawing/2014/main" id="{753CB4EE-15C8-4C2C-9C64-21386CB6AA76}"/>
                  </a:ext>
                </a:extLst>
              </p:cNvPr>
              <p:cNvGraphicFramePr>
                <a:graphicFrameLocks noGrp="1"/>
              </p:cNvGraphicFramePr>
              <p:nvPr>
                <p:extLst>
                  <p:ext uri="{D42A27DB-BD31-4B8C-83A1-F6EECF244321}">
                    <p14:modId xmlns:p14="http://schemas.microsoft.com/office/powerpoint/2010/main" val="1839047185"/>
                  </p:ext>
                </p:extLst>
              </p:nvPr>
            </p:nvGraphicFramePr>
            <p:xfrm>
              <a:off x="1471710" y="5680012"/>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0"/>
                          <a:stretch>
                            <a:fillRect l="-926" t="-1613" r="-1852" b="-6452"/>
                          </a:stretch>
                        </a:blipFill>
                      </a:tcPr>
                    </a:tc>
                    <a:extLst>
                      <a:ext uri="{0D108BD9-81ED-4DB2-BD59-A6C34878D82A}">
                        <a16:rowId xmlns:a16="http://schemas.microsoft.com/office/drawing/2014/main" val="3840503677"/>
                      </a:ext>
                    </a:extLst>
                  </a:tr>
                </a:tbl>
              </a:graphicData>
            </a:graphic>
          </p:graphicFrame>
        </mc:Fallback>
      </mc:AlternateContent>
      <p:sp>
        <p:nvSpPr>
          <p:cNvPr id="131" name="矩形 130">
            <a:extLst>
              <a:ext uri="{FF2B5EF4-FFF2-40B4-BE49-F238E27FC236}">
                <a16:creationId xmlns:a16="http://schemas.microsoft.com/office/drawing/2014/main" id="{28F243CE-6D63-42ED-BF0A-5F0887827EEB}"/>
              </a:ext>
            </a:extLst>
          </p:cNvPr>
          <p:cNvSpPr/>
          <p:nvPr/>
        </p:nvSpPr>
        <p:spPr bwMode="auto">
          <a:xfrm rot="5400000">
            <a:off x="4103067" y="4535357"/>
            <a:ext cx="576816"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32" name="空心弧 131">
            <a:extLst>
              <a:ext uri="{FF2B5EF4-FFF2-40B4-BE49-F238E27FC236}">
                <a16:creationId xmlns:a16="http://schemas.microsoft.com/office/drawing/2014/main" id="{7170C2BC-9C38-49F0-B6C2-4858D10C5521}"/>
              </a:ext>
            </a:extLst>
          </p:cNvPr>
          <p:cNvSpPr/>
          <p:nvPr/>
        </p:nvSpPr>
        <p:spPr bwMode="auto">
          <a:xfrm rot="5400000">
            <a:off x="4456761" y="4597527"/>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133" name="连接符: 肘形 132">
            <a:extLst>
              <a:ext uri="{FF2B5EF4-FFF2-40B4-BE49-F238E27FC236}">
                <a16:creationId xmlns:a16="http://schemas.microsoft.com/office/drawing/2014/main" id="{D5A47CE6-3550-42BB-823D-30847C128B01}"/>
              </a:ext>
            </a:extLst>
          </p:cNvPr>
          <p:cNvCxnSpPr>
            <a:cxnSpLocks/>
          </p:cNvCxnSpPr>
          <p:nvPr/>
        </p:nvCxnSpPr>
        <p:spPr bwMode="auto">
          <a:xfrm rot="5400000" flipH="1" flipV="1">
            <a:off x="4490683" y="4050971"/>
            <a:ext cx="947552" cy="508473"/>
          </a:xfrm>
          <a:prstGeom prst="bentConnector3">
            <a:avLst>
              <a:gd name="adj1" fmla="val 3273"/>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134" name="表格 133">
                <a:extLst>
                  <a:ext uri="{FF2B5EF4-FFF2-40B4-BE49-F238E27FC236}">
                    <a16:creationId xmlns:a16="http://schemas.microsoft.com/office/drawing/2014/main" id="{FF8E92C5-4418-4F8F-8B5D-DAC93EC36E54}"/>
                  </a:ext>
                </a:extLst>
              </p:cNvPr>
              <p:cNvGraphicFramePr>
                <a:graphicFrameLocks noGrp="1"/>
              </p:cNvGraphicFramePr>
              <p:nvPr/>
            </p:nvGraphicFramePr>
            <p:xfrm>
              <a:off x="3299080" y="4943837"/>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134" name="表格 133">
                <a:extLst>
                  <a:ext uri="{FF2B5EF4-FFF2-40B4-BE49-F238E27FC236}">
                    <a16:creationId xmlns:a16="http://schemas.microsoft.com/office/drawing/2014/main" id="{FF8E92C5-4418-4F8F-8B5D-DAC93EC36E54}"/>
                  </a:ext>
                </a:extLst>
              </p:cNvPr>
              <p:cNvGraphicFramePr>
                <a:graphicFrameLocks noGrp="1"/>
              </p:cNvGraphicFramePr>
              <p:nvPr>
                <p:extLst>
                  <p:ext uri="{D42A27DB-BD31-4B8C-83A1-F6EECF244321}">
                    <p14:modId xmlns:p14="http://schemas.microsoft.com/office/powerpoint/2010/main" val="137109328"/>
                  </p:ext>
                </p:extLst>
              </p:nvPr>
            </p:nvGraphicFramePr>
            <p:xfrm>
              <a:off x="3299080" y="4943837"/>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1"/>
                          <a:stretch>
                            <a:fillRect l="-926" t="-1613" r="-1852" b="-6452"/>
                          </a:stretch>
                        </a:blipFill>
                      </a:tcPr>
                    </a:tc>
                    <a:extLst>
                      <a:ext uri="{0D108BD9-81ED-4DB2-BD59-A6C34878D82A}">
                        <a16:rowId xmlns:a16="http://schemas.microsoft.com/office/drawing/2014/main" val="38405036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5" name="表格 134">
                <a:extLst>
                  <a:ext uri="{FF2B5EF4-FFF2-40B4-BE49-F238E27FC236}">
                    <a16:creationId xmlns:a16="http://schemas.microsoft.com/office/drawing/2014/main" id="{A5EBA727-EC89-45C9-ADD6-9D7B9123C4CD}"/>
                  </a:ext>
                </a:extLst>
              </p:cNvPr>
              <p:cNvGraphicFramePr>
                <a:graphicFrameLocks noGrp="1"/>
              </p:cNvGraphicFramePr>
              <p:nvPr/>
            </p:nvGraphicFramePr>
            <p:xfrm>
              <a:off x="2718748" y="5678171"/>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135" name="表格 134">
                <a:extLst>
                  <a:ext uri="{FF2B5EF4-FFF2-40B4-BE49-F238E27FC236}">
                    <a16:creationId xmlns:a16="http://schemas.microsoft.com/office/drawing/2014/main" id="{A5EBA727-EC89-45C9-ADD6-9D7B9123C4CD}"/>
                  </a:ext>
                </a:extLst>
              </p:cNvPr>
              <p:cNvGraphicFramePr>
                <a:graphicFrameLocks noGrp="1"/>
              </p:cNvGraphicFramePr>
              <p:nvPr>
                <p:extLst>
                  <p:ext uri="{D42A27DB-BD31-4B8C-83A1-F6EECF244321}">
                    <p14:modId xmlns:p14="http://schemas.microsoft.com/office/powerpoint/2010/main" val="2895009351"/>
                  </p:ext>
                </p:extLst>
              </p:nvPr>
            </p:nvGraphicFramePr>
            <p:xfrm>
              <a:off x="2718748" y="5678171"/>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2"/>
                          <a:stretch>
                            <a:fillRect l="-917" t="-1613" r="-1835" b="-4839"/>
                          </a:stretch>
                        </a:blipFill>
                      </a:tcPr>
                    </a:tc>
                    <a:extLst>
                      <a:ext uri="{0D108BD9-81ED-4DB2-BD59-A6C34878D82A}">
                        <a16:rowId xmlns:a16="http://schemas.microsoft.com/office/drawing/2014/main" val="38405036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6" name="表格 135">
                <a:extLst>
                  <a:ext uri="{FF2B5EF4-FFF2-40B4-BE49-F238E27FC236}">
                    <a16:creationId xmlns:a16="http://schemas.microsoft.com/office/drawing/2014/main" id="{CB66462B-3256-4B5C-9020-F49D5D3B9F99}"/>
                  </a:ext>
                </a:extLst>
              </p:cNvPr>
              <p:cNvGraphicFramePr>
                <a:graphicFrameLocks noGrp="1"/>
              </p:cNvGraphicFramePr>
              <p:nvPr/>
            </p:nvGraphicFramePr>
            <p:xfrm>
              <a:off x="3878553" y="5692839"/>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136" name="表格 135">
                <a:extLst>
                  <a:ext uri="{FF2B5EF4-FFF2-40B4-BE49-F238E27FC236}">
                    <a16:creationId xmlns:a16="http://schemas.microsoft.com/office/drawing/2014/main" id="{CB66462B-3256-4B5C-9020-F49D5D3B9F99}"/>
                  </a:ext>
                </a:extLst>
              </p:cNvPr>
              <p:cNvGraphicFramePr>
                <a:graphicFrameLocks noGrp="1"/>
              </p:cNvGraphicFramePr>
              <p:nvPr>
                <p:extLst>
                  <p:ext uri="{D42A27DB-BD31-4B8C-83A1-F6EECF244321}">
                    <p14:modId xmlns:p14="http://schemas.microsoft.com/office/powerpoint/2010/main" val="3401242958"/>
                  </p:ext>
                </p:extLst>
              </p:nvPr>
            </p:nvGraphicFramePr>
            <p:xfrm>
              <a:off x="3878553" y="5692839"/>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3"/>
                          <a:stretch>
                            <a:fillRect l="-926" t="-1613" r="-1852" b="-6452"/>
                          </a:stretch>
                        </a:blipFill>
                      </a:tcPr>
                    </a:tc>
                    <a:extLst>
                      <a:ext uri="{0D108BD9-81ED-4DB2-BD59-A6C34878D82A}">
                        <a16:rowId xmlns:a16="http://schemas.microsoft.com/office/drawing/2014/main" val="3840503677"/>
                      </a:ext>
                    </a:extLst>
                  </a:tr>
                </a:tbl>
              </a:graphicData>
            </a:graphic>
          </p:graphicFrame>
        </mc:Fallback>
      </mc:AlternateContent>
      <p:cxnSp>
        <p:nvCxnSpPr>
          <p:cNvPr id="151" name="直接连接符 150">
            <a:extLst>
              <a:ext uri="{FF2B5EF4-FFF2-40B4-BE49-F238E27FC236}">
                <a16:creationId xmlns:a16="http://schemas.microsoft.com/office/drawing/2014/main" id="{9601D520-C74C-4177-BB22-F5B1E055EAA8}"/>
              </a:ext>
            </a:extLst>
          </p:cNvPr>
          <p:cNvCxnSpPr/>
          <p:nvPr/>
        </p:nvCxnSpPr>
        <p:spPr bwMode="auto">
          <a:xfrm flipV="1">
            <a:off x="1187624" y="4047455"/>
            <a:ext cx="0" cy="88493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3" name="直接连接符 152">
            <a:extLst>
              <a:ext uri="{FF2B5EF4-FFF2-40B4-BE49-F238E27FC236}">
                <a16:creationId xmlns:a16="http://schemas.microsoft.com/office/drawing/2014/main" id="{065A08EF-187D-474D-9D0E-9B71A9FAA5AB}"/>
              </a:ext>
            </a:extLst>
          </p:cNvPr>
          <p:cNvCxnSpPr>
            <a:cxnSpLocks/>
            <a:stCxn id="123" idx="2"/>
          </p:cNvCxnSpPr>
          <p:nvPr/>
        </p:nvCxnSpPr>
        <p:spPr bwMode="auto">
          <a:xfrm flipH="1">
            <a:off x="1187624" y="4695154"/>
            <a:ext cx="59463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9" name="直接连接符 158">
            <a:extLst>
              <a:ext uri="{FF2B5EF4-FFF2-40B4-BE49-F238E27FC236}">
                <a16:creationId xmlns:a16="http://schemas.microsoft.com/office/drawing/2014/main" id="{D3B32E9B-3BF8-48F7-8E50-A50088B833DF}"/>
              </a:ext>
            </a:extLst>
          </p:cNvPr>
          <p:cNvCxnSpPr/>
          <p:nvPr/>
        </p:nvCxnSpPr>
        <p:spPr bwMode="auto">
          <a:xfrm>
            <a:off x="971600" y="5303230"/>
            <a:ext cx="0" cy="11237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1" name="直接连接符 160">
            <a:extLst>
              <a:ext uri="{FF2B5EF4-FFF2-40B4-BE49-F238E27FC236}">
                <a16:creationId xmlns:a16="http://schemas.microsoft.com/office/drawing/2014/main" id="{45CB46AF-363F-4692-9B53-FD14ED5B77D5}"/>
              </a:ext>
            </a:extLst>
          </p:cNvPr>
          <p:cNvCxnSpPr>
            <a:cxnSpLocks/>
          </p:cNvCxnSpPr>
          <p:nvPr/>
        </p:nvCxnSpPr>
        <p:spPr bwMode="auto">
          <a:xfrm flipH="1">
            <a:off x="611560" y="5415607"/>
            <a:ext cx="36004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1" name="直接连接符 170">
            <a:extLst>
              <a:ext uri="{FF2B5EF4-FFF2-40B4-BE49-F238E27FC236}">
                <a16:creationId xmlns:a16="http://schemas.microsoft.com/office/drawing/2014/main" id="{15B39F3D-2CDC-4809-9DF5-3128BAF297E2}"/>
              </a:ext>
            </a:extLst>
          </p:cNvPr>
          <p:cNvCxnSpPr>
            <a:cxnSpLocks/>
            <a:endCxn id="129" idx="0"/>
          </p:cNvCxnSpPr>
          <p:nvPr/>
        </p:nvCxnSpPr>
        <p:spPr bwMode="auto">
          <a:xfrm>
            <a:off x="599929" y="5415607"/>
            <a:ext cx="0" cy="25138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6" name="直接连接符 175">
            <a:extLst>
              <a:ext uri="{FF2B5EF4-FFF2-40B4-BE49-F238E27FC236}">
                <a16:creationId xmlns:a16="http://schemas.microsoft.com/office/drawing/2014/main" id="{665396F1-BE22-4869-AEBA-32C4646307E1}"/>
              </a:ext>
            </a:extLst>
          </p:cNvPr>
          <p:cNvCxnSpPr/>
          <p:nvPr/>
        </p:nvCxnSpPr>
        <p:spPr bwMode="auto">
          <a:xfrm>
            <a:off x="1259632" y="5314677"/>
            <a:ext cx="0" cy="100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8" name="直接连接符 177">
            <a:extLst>
              <a:ext uri="{FF2B5EF4-FFF2-40B4-BE49-F238E27FC236}">
                <a16:creationId xmlns:a16="http://schemas.microsoft.com/office/drawing/2014/main" id="{8ABA8F04-D1BE-4867-8677-FF2CE9FBC9B0}"/>
              </a:ext>
            </a:extLst>
          </p:cNvPr>
          <p:cNvCxnSpPr/>
          <p:nvPr/>
        </p:nvCxnSpPr>
        <p:spPr bwMode="auto">
          <a:xfrm>
            <a:off x="1259632" y="5415607"/>
            <a:ext cx="5226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0" name="直接连接符 179">
            <a:extLst>
              <a:ext uri="{FF2B5EF4-FFF2-40B4-BE49-F238E27FC236}">
                <a16:creationId xmlns:a16="http://schemas.microsoft.com/office/drawing/2014/main" id="{3A41C77B-7BD3-478F-9887-D4D715F411C3}"/>
              </a:ext>
            </a:extLst>
          </p:cNvPr>
          <p:cNvCxnSpPr>
            <a:cxnSpLocks/>
            <a:endCxn id="130" idx="0"/>
          </p:cNvCxnSpPr>
          <p:nvPr/>
        </p:nvCxnSpPr>
        <p:spPr bwMode="auto">
          <a:xfrm>
            <a:off x="1798227" y="5415236"/>
            <a:ext cx="0" cy="264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5" name="直接连接符 184">
            <a:extLst>
              <a:ext uri="{FF2B5EF4-FFF2-40B4-BE49-F238E27FC236}">
                <a16:creationId xmlns:a16="http://schemas.microsoft.com/office/drawing/2014/main" id="{BC2A3266-E675-43D0-93F2-F6BD2BD4441D}"/>
              </a:ext>
            </a:extLst>
          </p:cNvPr>
          <p:cNvCxnSpPr>
            <a:cxnSpLocks/>
          </p:cNvCxnSpPr>
          <p:nvPr/>
        </p:nvCxnSpPr>
        <p:spPr bwMode="auto">
          <a:xfrm flipH="1">
            <a:off x="3419870" y="5314677"/>
            <a:ext cx="2" cy="13757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6" name="直接连接符 185">
            <a:extLst>
              <a:ext uri="{FF2B5EF4-FFF2-40B4-BE49-F238E27FC236}">
                <a16:creationId xmlns:a16="http://schemas.microsoft.com/office/drawing/2014/main" id="{48273933-4A05-4762-B964-41B73CE05DC8}"/>
              </a:ext>
            </a:extLst>
          </p:cNvPr>
          <p:cNvCxnSpPr>
            <a:cxnSpLocks/>
          </p:cNvCxnSpPr>
          <p:nvPr/>
        </p:nvCxnSpPr>
        <p:spPr bwMode="auto">
          <a:xfrm flipH="1">
            <a:off x="3059830" y="5452252"/>
            <a:ext cx="36004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7" name="直接连接符 186">
            <a:extLst>
              <a:ext uri="{FF2B5EF4-FFF2-40B4-BE49-F238E27FC236}">
                <a16:creationId xmlns:a16="http://schemas.microsoft.com/office/drawing/2014/main" id="{FF87A8E4-501A-4A63-B0C2-3063909B703F}"/>
              </a:ext>
            </a:extLst>
          </p:cNvPr>
          <p:cNvCxnSpPr>
            <a:cxnSpLocks/>
            <a:endCxn id="135" idx="0"/>
          </p:cNvCxnSpPr>
          <p:nvPr/>
        </p:nvCxnSpPr>
        <p:spPr bwMode="auto">
          <a:xfrm>
            <a:off x="3045265" y="5452252"/>
            <a:ext cx="0" cy="2259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4" name="直接连接符 193">
            <a:extLst>
              <a:ext uri="{FF2B5EF4-FFF2-40B4-BE49-F238E27FC236}">
                <a16:creationId xmlns:a16="http://schemas.microsoft.com/office/drawing/2014/main" id="{27BCFCEC-2DF8-4B7B-BACF-63DDBDCA4BFF}"/>
              </a:ext>
            </a:extLst>
          </p:cNvPr>
          <p:cNvCxnSpPr/>
          <p:nvPr/>
        </p:nvCxnSpPr>
        <p:spPr bwMode="auto">
          <a:xfrm>
            <a:off x="3851920" y="5338304"/>
            <a:ext cx="0" cy="100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5" name="直接连接符 194">
            <a:extLst>
              <a:ext uri="{FF2B5EF4-FFF2-40B4-BE49-F238E27FC236}">
                <a16:creationId xmlns:a16="http://schemas.microsoft.com/office/drawing/2014/main" id="{318B208F-7131-4F93-93B3-FB38DEF04253}"/>
              </a:ext>
            </a:extLst>
          </p:cNvPr>
          <p:cNvCxnSpPr>
            <a:cxnSpLocks/>
          </p:cNvCxnSpPr>
          <p:nvPr/>
        </p:nvCxnSpPr>
        <p:spPr bwMode="auto">
          <a:xfrm flipV="1">
            <a:off x="3851920" y="5439234"/>
            <a:ext cx="538595" cy="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6" name="直接连接符 195">
            <a:extLst>
              <a:ext uri="{FF2B5EF4-FFF2-40B4-BE49-F238E27FC236}">
                <a16:creationId xmlns:a16="http://schemas.microsoft.com/office/drawing/2014/main" id="{96CF3194-7D08-4B04-8BB1-838EDB03023F}"/>
              </a:ext>
            </a:extLst>
          </p:cNvPr>
          <p:cNvCxnSpPr>
            <a:cxnSpLocks/>
          </p:cNvCxnSpPr>
          <p:nvPr/>
        </p:nvCxnSpPr>
        <p:spPr bwMode="auto">
          <a:xfrm>
            <a:off x="4390515" y="5438863"/>
            <a:ext cx="321" cy="2539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3" name="直接连接符 202">
            <a:extLst>
              <a:ext uri="{FF2B5EF4-FFF2-40B4-BE49-F238E27FC236}">
                <a16:creationId xmlns:a16="http://schemas.microsoft.com/office/drawing/2014/main" id="{9AE44DC0-CA97-4DAB-96DE-797C90FF3853}"/>
              </a:ext>
            </a:extLst>
          </p:cNvPr>
          <p:cNvCxnSpPr/>
          <p:nvPr/>
        </p:nvCxnSpPr>
        <p:spPr bwMode="auto">
          <a:xfrm flipV="1">
            <a:off x="3819664" y="3615407"/>
            <a:ext cx="0" cy="13284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5" name="直接连接符 204">
            <a:extLst>
              <a:ext uri="{FF2B5EF4-FFF2-40B4-BE49-F238E27FC236}">
                <a16:creationId xmlns:a16="http://schemas.microsoft.com/office/drawing/2014/main" id="{80C52C22-3E8D-4CE2-A0B5-AEF048FC5E4D}"/>
              </a:ext>
            </a:extLst>
          </p:cNvPr>
          <p:cNvCxnSpPr>
            <a:stCxn id="131" idx="2"/>
          </p:cNvCxnSpPr>
          <p:nvPr/>
        </p:nvCxnSpPr>
        <p:spPr bwMode="auto">
          <a:xfrm flipH="1" flipV="1">
            <a:off x="3819664" y="4695154"/>
            <a:ext cx="400568" cy="11447"/>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206" name="表格 205">
                <a:extLst>
                  <a:ext uri="{FF2B5EF4-FFF2-40B4-BE49-F238E27FC236}">
                    <a16:creationId xmlns:a16="http://schemas.microsoft.com/office/drawing/2014/main" id="{2A22DA08-07E0-415D-8670-40AB9666E6F3}"/>
                  </a:ext>
                </a:extLst>
              </p:cNvPr>
              <p:cNvGraphicFramePr>
                <a:graphicFrameLocks noGrp="1"/>
              </p:cNvGraphicFramePr>
              <p:nvPr/>
            </p:nvGraphicFramePr>
            <p:xfrm>
              <a:off x="6516216"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206" name="表格 205">
                <a:extLst>
                  <a:ext uri="{FF2B5EF4-FFF2-40B4-BE49-F238E27FC236}">
                    <a16:creationId xmlns:a16="http://schemas.microsoft.com/office/drawing/2014/main" id="{2A22DA08-07E0-415D-8670-40AB9666E6F3}"/>
                  </a:ext>
                </a:extLst>
              </p:cNvPr>
              <p:cNvGraphicFramePr>
                <a:graphicFrameLocks noGrp="1"/>
              </p:cNvGraphicFramePr>
              <p:nvPr>
                <p:extLst>
                  <p:ext uri="{D42A27DB-BD31-4B8C-83A1-F6EECF244321}">
                    <p14:modId xmlns:p14="http://schemas.microsoft.com/office/powerpoint/2010/main" val="2847056520"/>
                  </p:ext>
                </p:extLst>
              </p:nvPr>
            </p:nvGraphicFramePr>
            <p:xfrm>
              <a:off x="6516216" y="879103"/>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14"/>
                          <a:stretch>
                            <a:fillRect l="-758" t="-1205" r="-1515" b="-6024"/>
                          </a:stretch>
                        </a:blipFill>
                      </a:tcPr>
                    </a:tc>
                    <a:extLst>
                      <a:ext uri="{0D108BD9-81ED-4DB2-BD59-A6C34878D82A}">
                        <a16:rowId xmlns:a16="http://schemas.microsoft.com/office/drawing/2014/main" val="3184338969"/>
                      </a:ext>
                    </a:extLst>
                  </a:tr>
                </a:tbl>
              </a:graphicData>
            </a:graphic>
          </p:graphicFrame>
        </mc:Fallback>
      </mc:AlternateContent>
      <p:sp>
        <p:nvSpPr>
          <p:cNvPr id="207" name="矩形 206">
            <a:extLst>
              <a:ext uri="{FF2B5EF4-FFF2-40B4-BE49-F238E27FC236}">
                <a16:creationId xmlns:a16="http://schemas.microsoft.com/office/drawing/2014/main" id="{0D5679EB-9DA3-4B3A-B601-29D71DDBFCD0}"/>
              </a:ext>
            </a:extLst>
          </p:cNvPr>
          <p:cNvSpPr/>
          <p:nvPr/>
        </p:nvSpPr>
        <p:spPr bwMode="auto">
          <a:xfrm>
            <a:off x="6333965" y="1813550"/>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08" name="空心弧 207">
            <a:extLst>
              <a:ext uri="{FF2B5EF4-FFF2-40B4-BE49-F238E27FC236}">
                <a16:creationId xmlns:a16="http://schemas.microsoft.com/office/drawing/2014/main" id="{B13D0B18-3C25-49F3-ABCA-7B773DD8BB08}"/>
              </a:ext>
            </a:extLst>
          </p:cNvPr>
          <p:cNvSpPr/>
          <p:nvPr/>
        </p:nvSpPr>
        <p:spPr bwMode="auto">
          <a:xfrm>
            <a:off x="6600812" y="1671439"/>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09" name="矩形 208">
            <a:extLst>
              <a:ext uri="{FF2B5EF4-FFF2-40B4-BE49-F238E27FC236}">
                <a16:creationId xmlns:a16="http://schemas.microsoft.com/office/drawing/2014/main" id="{9813EC92-26DA-45B0-AC45-EAFED32F0478}"/>
              </a:ext>
            </a:extLst>
          </p:cNvPr>
          <p:cNvSpPr/>
          <p:nvPr/>
        </p:nvSpPr>
        <p:spPr bwMode="auto">
          <a:xfrm>
            <a:off x="6255466" y="2415386"/>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10" name="空心弧 209">
            <a:extLst>
              <a:ext uri="{FF2B5EF4-FFF2-40B4-BE49-F238E27FC236}">
                <a16:creationId xmlns:a16="http://schemas.microsoft.com/office/drawing/2014/main" id="{D547EC91-2E9C-4130-BC37-5B74BAE1B31D}"/>
              </a:ext>
            </a:extLst>
          </p:cNvPr>
          <p:cNvSpPr/>
          <p:nvPr/>
        </p:nvSpPr>
        <p:spPr bwMode="auto">
          <a:xfrm>
            <a:off x="6589296" y="2273275"/>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211" name="直接连接符 210">
            <a:extLst>
              <a:ext uri="{FF2B5EF4-FFF2-40B4-BE49-F238E27FC236}">
                <a16:creationId xmlns:a16="http://schemas.microsoft.com/office/drawing/2014/main" id="{8B9C800B-5549-4E52-915E-B1D6FCAE888D}"/>
              </a:ext>
            </a:extLst>
          </p:cNvPr>
          <p:cNvCxnSpPr>
            <a:cxnSpLocks/>
          </p:cNvCxnSpPr>
          <p:nvPr/>
        </p:nvCxnSpPr>
        <p:spPr bwMode="auto">
          <a:xfrm flipV="1">
            <a:off x="6732240" y="1383159"/>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2" name="直接连接符 211">
            <a:extLst>
              <a:ext uri="{FF2B5EF4-FFF2-40B4-BE49-F238E27FC236}">
                <a16:creationId xmlns:a16="http://schemas.microsoft.com/office/drawing/2014/main" id="{066DD246-5E6E-448F-96C4-21250577601C}"/>
              </a:ext>
            </a:extLst>
          </p:cNvPr>
          <p:cNvCxnSpPr>
            <a:stCxn id="207" idx="2"/>
          </p:cNvCxnSpPr>
          <p:nvPr/>
        </p:nvCxnSpPr>
        <p:spPr bwMode="auto">
          <a:xfrm>
            <a:off x="6731154" y="2156037"/>
            <a:ext cx="1086" cy="1106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3" name="直接连接符 212">
            <a:extLst>
              <a:ext uri="{FF2B5EF4-FFF2-40B4-BE49-F238E27FC236}">
                <a16:creationId xmlns:a16="http://schemas.microsoft.com/office/drawing/2014/main" id="{74ECAD30-9335-4A4A-8C2E-D767547086E3}"/>
              </a:ext>
            </a:extLst>
          </p:cNvPr>
          <p:cNvCxnSpPr/>
          <p:nvPr/>
        </p:nvCxnSpPr>
        <p:spPr bwMode="auto">
          <a:xfrm>
            <a:off x="7092280" y="1383159"/>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14" name="文本框 213">
            <a:extLst>
              <a:ext uri="{FF2B5EF4-FFF2-40B4-BE49-F238E27FC236}">
                <a16:creationId xmlns:a16="http://schemas.microsoft.com/office/drawing/2014/main" id="{2E0578A8-5E44-4F54-A6E6-B5399452A6CE}"/>
              </a:ext>
            </a:extLst>
          </p:cNvPr>
          <p:cNvSpPr txBox="1"/>
          <p:nvPr/>
        </p:nvSpPr>
        <p:spPr>
          <a:xfrm>
            <a:off x="7092280" y="1378640"/>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215" name="直接箭头连接符 214">
            <a:extLst>
              <a:ext uri="{FF2B5EF4-FFF2-40B4-BE49-F238E27FC236}">
                <a16:creationId xmlns:a16="http://schemas.microsoft.com/office/drawing/2014/main" id="{53F01F50-0737-4180-B4E3-CF7358F39632}"/>
              </a:ext>
            </a:extLst>
          </p:cNvPr>
          <p:cNvCxnSpPr/>
          <p:nvPr/>
        </p:nvCxnSpPr>
        <p:spPr bwMode="auto">
          <a:xfrm flipV="1">
            <a:off x="6878483" y="447055"/>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16" name="直接连接符 215">
            <a:extLst>
              <a:ext uri="{FF2B5EF4-FFF2-40B4-BE49-F238E27FC236}">
                <a16:creationId xmlns:a16="http://schemas.microsoft.com/office/drawing/2014/main" id="{2D907F29-6ADA-4FE6-9604-46292695FE43}"/>
              </a:ext>
            </a:extLst>
          </p:cNvPr>
          <p:cNvCxnSpPr/>
          <p:nvPr/>
        </p:nvCxnSpPr>
        <p:spPr bwMode="auto">
          <a:xfrm>
            <a:off x="6333965" y="2757873"/>
            <a:ext cx="0" cy="42548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217" name="直接连接符 216">
            <a:extLst>
              <a:ext uri="{FF2B5EF4-FFF2-40B4-BE49-F238E27FC236}">
                <a16:creationId xmlns:a16="http://schemas.microsoft.com/office/drawing/2014/main" id="{3CC283B5-D28C-4290-BBA2-1D46E8C26B8B}"/>
              </a:ext>
            </a:extLst>
          </p:cNvPr>
          <p:cNvCxnSpPr>
            <a:stCxn id="209" idx="2"/>
          </p:cNvCxnSpPr>
          <p:nvPr/>
        </p:nvCxnSpPr>
        <p:spPr bwMode="auto">
          <a:xfrm>
            <a:off x="6723518" y="2757873"/>
            <a:ext cx="7636" cy="857534"/>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218" name="直接连接符 217">
            <a:extLst>
              <a:ext uri="{FF2B5EF4-FFF2-40B4-BE49-F238E27FC236}">
                <a16:creationId xmlns:a16="http://schemas.microsoft.com/office/drawing/2014/main" id="{79B0809A-170F-4E36-B8F1-4895AFD264C0}"/>
              </a:ext>
            </a:extLst>
          </p:cNvPr>
          <p:cNvCxnSpPr>
            <a:cxnSpLocks/>
          </p:cNvCxnSpPr>
          <p:nvPr/>
        </p:nvCxnSpPr>
        <p:spPr bwMode="auto">
          <a:xfrm>
            <a:off x="7128342" y="2757873"/>
            <a:ext cx="0" cy="1505606"/>
          </a:xfrm>
          <a:prstGeom prst="line">
            <a:avLst/>
          </a:prstGeom>
          <a:solidFill>
            <a:schemeClr val="accent1"/>
          </a:solidFill>
          <a:ln w="12700" cap="sq" cmpd="sng" algn="ctr">
            <a:solidFill>
              <a:schemeClr val="tx1"/>
            </a:solidFill>
            <a:prstDash val="solid"/>
            <a:round/>
            <a:headEnd type="none" w="sm" len="sm"/>
            <a:tailEnd type="oval" w="lg" len="lg"/>
          </a:ln>
          <a:effectLst/>
        </p:spPr>
      </p:cxnSp>
      <p:sp>
        <p:nvSpPr>
          <p:cNvPr id="219" name="文本框 218">
            <a:extLst>
              <a:ext uri="{FF2B5EF4-FFF2-40B4-BE49-F238E27FC236}">
                <a16:creationId xmlns:a16="http://schemas.microsoft.com/office/drawing/2014/main" id="{F57E47EA-032A-4F03-8860-C2888D6704CF}"/>
              </a:ext>
            </a:extLst>
          </p:cNvPr>
          <p:cNvSpPr txBox="1"/>
          <p:nvPr/>
        </p:nvSpPr>
        <p:spPr>
          <a:xfrm>
            <a:off x="7728838" y="87015"/>
            <a:ext cx="12083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4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220" name="表格 219">
                <a:extLst>
                  <a:ext uri="{FF2B5EF4-FFF2-40B4-BE49-F238E27FC236}">
                    <a16:creationId xmlns:a16="http://schemas.microsoft.com/office/drawing/2014/main" id="{2623ACD3-1154-40B6-AA58-EA21D750FF63}"/>
                  </a:ext>
                </a:extLst>
              </p:cNvPr>
              <p:cNvGraphicFramePr>
                <a:graphicFrameLocks noGrp="1"/>
              </p:cNvGraphicFramePr>
              <p:nvPr/>
            </p:nvGraphicFramePr>
            <p:xfrm>
              <a:off x="7569054" y="882875"/>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nchor="ctr"/>
                    </a:tc>
                    <a:extLst>
                      <a:ext uri="{0D108BD9-81ED-4DB2-BD59-A6C34878D82A}">
                        <a16:rowId xmlns:a16="http://schemas.microsoft.com/office/drawing/2014/main" val="3184338969"/>
                      </a:ext>
                    </a:extLst>
                  </a:tr>
                </a:tbl>
              </a:graphicData>
            </a:graphic>
          </p:graphicFrame>
        </mc:Choice>
        <mc:Fallback xmlns="">
          <p:graphicFrame>
            <p:nvGraphicFramePr>
              <p:cNvPr id="220" name="表格 219">
                <a:extLst>
                  <a:ext uri="{FF2B5EF4-FFF2-40B4-BE49-F238E27FC236}">
                    <a16:creationId xmlns:a16="http://schemas.microsoft.com/office/drawing/2014/main" id="{2623ACD3-1154-40B6-AA58-EA21D750FF63}"/>
                  </a:ext>
                </a:extLst>
              </p:cNvPr>
              <p:cNvGraphicFramePr>
                <a:graphicFrameLocks noGrp="1"/>
              </p:cNvGraphicFramePr>
              <p:nvPr>
                <p:extLst>
                  <p:ext uri="{D42A27DB-BD31-4B8C-83A1-F6EECF244321}">
                    <p14:modId xmlns:p14="http://schemas.microsoft.com/office/powerpoint/2010/main" val="1327667084"/>
                  </p:ext>
                </p:extLst>
              </p:nvPr>
            </p:nvGraphicFramePr>
            <p:xfrm>
              <a:off x="7569054" y="882875"/>
              <a:ext cx="794377" cy="504056"/>
            </p:xfrm>
            <a:graphic>
              <a:graphicData uri="http://schemas.openxmlformats.org/drawingml/2006/table">
                <a:tbl>
                  <a:tblPr firstRow="1" bandRow="1">
                    <a:tableStyleId>{5940675A-B579-460E-94D1-54222C63F5DA}</a:tableStyleId>
                  </a:tblPr>
                  <a:tblGrid>
                    <a:gridCol w="794377">
                      <a:extLst>
                        <a:ext uri="{9D8B030D-6E8A-4147-A177-3AD203B41FA5}">
                          <a16:colId xmlns:a16="http://schemas.microsoft.com/office/drawing/2014/main" val="1380846877"/>
                        </a:ext>
                      </a:extLst>
                    </a:gridCol>
                  </a:tblGrid>
                  <a:tr h="504056">
                    <a:tc>
                      <a:txBody>
                        <a:bodyPr/>
                        <a:lstStyle/>
                        <a:p>
                          <a:endParaRPr lang="zh-CN"/>
                        </a:p>
                      </a:txBody>
                      <a:tcPr anchor="ctr">
                        <a:blipFill>
                          <a:blip r:embed="rId15"/>
                          <a:stretch>
                            <a:fillRect l="-763" t="-1190" r="-2290" b="-5952"/>
                          </a:stretch>
                        </a:blipFill>
                      </a:tcPr>
                    </a:tc>
                    <a:extLst>
                      <a:ext uri="{0D108BD9-81ED-4DB2-BD59-A6C34878D82A}">
                        <a16:rowId xmlns:a16="http://schemas.microsoft.com/office/drawing/2014/main" val="3184338969"/>
                      </a:ext>
                    </a:extLst>
                  </a:tr>
                </a:tbl>
              </a:graphicData>
            </a:graphic>
          </p:graphicFrame>
        </mc:Fallback>
      </mc:AlternateContent>
      <p:sp>
        <p:nvSpPr>
          <p:cNvPr id="221" name="矩形 220">
            <a:extLst>
              <a:ext uri="{FF2B5EF4-FFF2-40B4-BE49-F238E27FC236}">
                <a16:creationId xmlns:a16="http://schemas.microsoft.com/office/drawing/2014/main" id="{7875CB44-45C5-4EC2-9AD8-734CB8043CFC}"/>
              </a:ext>
            </a:extLst>
          </p:cNvPr>
          <p:cNvSpPr/>
          <p:nvPr/>
        </p:nvSpPr>
        <p:spPr bwMode="auto">
          <a:xfrm>
            <a:off x="7386803" y="1817322"/>
            <a:ext cx="794377"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22" name="空心弧 221">
            <a:extLst>
              <a:ext uri="{FF2B5EF4-FFF2-40B4-BE49-F238E27FC236}">
                <a16:creationId xmlns:a16="http://schemas.microsoft.com/office/drawing/2014/main" id="{087C968C-8C0F-48F8-BAFA-847ED6FDF011}"/>
              </a:ext>
            </a:extLst>
          </p:cNvPr>
          <p:cNvSpPr/>
          <p:nvPr/>
        </p:nvSpPr>
        <p:spPr bwMode="auto">
          <a:xfrm>
            <a:off x="7653650" y="1675211"/>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23" name="矩形 222">
            <a:extLst>
              <a:ext uri="{FF2B5EF4-FFF2-40B4-BE49-F238E27FC236}">
                <a16:creationId xmlns:a16="http://schemas.microsoft.com/office/drawing/2014/main" id="{BCDC6FD8-54A4-469D-8D78-DD374E40A11C}"/>
              </a:ext>
            </a:extLst>
          </p:cNvPr>
          <p:cNvSpPr/>
          <p:nvPr/>
        </p:nvSpPr>
        <p:spPr bwMode="auto">
          <a:xfrm>
            <a:off x="7308304" y="2419158"/>
            <a:ext cx="936104"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24" name="空心弧 223">
            <a:extLst>
              <a:ext uri="{FF2B5EF4-FFF2-40B4-BE49-F238E27FC236}">
                <a16:creationId xmlns:a16="http://schemas.microsoft.com/office/drawing/2014/main" id="{3022AF84-4BCD-44CE-9A61-2C53C7B1FF56}"/>
              </a:ext>
            </a:extLst>
          </p:cNvPr>
          <p:cNvSpPr/>
          <p:nvPr/>
        </p:nvSpPr>
        <p:spPr bwMode="auto">
          <a:xfrm>
            <a:off x="7642134" y="2277047"/>
            <a:ext cx="266152"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225" name="直接连接符 224">
            <a:extLst>
              <a:ext uri="{FF2B5EF4-FFF2-40B4-BE49-F238E27FC236}">
                <a16:creationId xmlns:a16="http://schemas.microsoft.com/office/drawing/2014/main" id="{ADFC4B80-C725-4E7B-B575-09A4E47DB484}"/>
              </a:ext>
            </a:extLst>
          </p:cNvPr>
          <p:cNvCxnSpPr>
            <a:cxnSpLocks/>
          </p:cNvCxnSpPr>
          <p:nvPr/>
        </p:nvCxnSpPr>
        <p:spPr bwMode="auto">
          <a:xfrm flipV="1">
            <a:off x="7785078" y="1386931"/>
            <a:ext cx="0" cy="267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6" name="直接连接符 225">
            <a:extLst>
              <a:ext uri="{FF2B5EF4-FFF2-40B4-BE49-F238E27FC236}">
                <a16:creationId xmlns:a16="http://schemas.microsoft.com/office/drawing/2014/main" id="{D1E48A10-FB2A-4C35-9ACF-754DE649797C}"/>
              </a:ext>
            </a:extLst>
          </p:cNvPr>
          <p:cNvCxnSpPr>
            <a:stCxn id="221" idx="2"/>
          </p:cNvCxnSpPr>
          <p:nvPr/>
        </p:nvCxnSpPr>
        <p:spPr bwMode="auto">
          <a:xfrm>
            <a:off x="7783992" y="2159809"/>
            <a:ext cx="1086" cy="1106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7" name="直接连接符 226">
            <a:extLst>
              <a:ext uri="{FF2B5EF4-FFF2-40B4-BE49-F238E27FC236}">
                <a16:creationId xmlns:a16="http://schemas.microsoft.com/office/drawing/2014/main" id="{96A11B36-B096-4521-9CF5-14CC5DAED9D4}"/>
              </a:ext>
            </a:extLst>
          </p:cNvPr>
          <p:cNvCxnSpPr/>
          <p:nvPr/>
        </p:nvCxnSpPr>
        <p:spPr bwMode="auto">
          <a:xfrm>
            <a:off x="8145118" y="1386931"/>
            <a:ext cx="0" cy="14401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28" name="文本框 227">
            <a:extLst>
              <a:ext uri="{FF2B5EF4-FFF2-40B4-BE49-F238E27FC236}">
                <a16:creationId xmlns:a16="http://schemas.microsoft.com/office/drawing/2014/main" id="{59C0F0DE-328B-45E7-82CD-32E5573BD454}"/>
              </a:ext>
            </a:extLst>
          </p:cNvPr>
          <p:cNvSpPr txBox="1"/>
          <p:nvPr/>
        </p:nvSpPr>
        <p:spPr>
          <a:xfrm>
            <a:off x="8145118" y="1382412"/>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229" name="直接箭头连接符 228">
            <a:extLst>
              <a:ext uri="{FF2B5EF4-FFF2-40B4-BE49-F238E27FC236}">
                <a16:creationId xmlns:a16="http://schemas.microsoft.com/office/drawing/2014/main" id="{D6175375-0C06-4B5F-89E5-9DE4402307B8}"/>
              </a:ext>
            </a:extLst>
          </p:cNvPr>
          <p:cNvCxnSpPr/>
          <p:nvPr/>
        </p:nvCxnSpPr>
        <p:spPr bwMode="auto">
          <a:xfrm flipV="1">
            <a:off x="7931321" y="450827"/>
            <a:ext cx="0" cy="43204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30" name="直接连接符 229">
            <a:extLst>
              <a:ext uri="{FF2B5EF4-FFF2-40B4-BE49-F238E27FC236}">
                <a16:creationId xmlns:a16="http://schemas.microsoft.com/office/drawing/2014/main" id="{835BAA05-6C06-4FE5-A1AB-EBB37203D371}"/>
              </a:ext>
            </a:extLst>
          </p:cNvPr>
          <p:cNvCxnSpPr/>
          <p:nvPr/>
        </p:nvCxnSpPr>
        <p:spPr bwMode="auto">
          <a:xfrm>
            <a:off x="7386803" y="2761645"/>
            <a:ext cx="0" cy="425486"/>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231" name="直接连接符 230">
            <a:extLst>
              <a:ext uri="{FF2B5EF4-FFF2-40B4-BE49-F238E27FC236}">
                <a16:creationId xmlns:a16="http://schemas.microsoft.com/office/drawing/2014/main" id="{6769F770-FF1A-4A0B-A5FB-D46402E843C0}"/>
              </a:ext>
            </a:extLst>
          </p:cNvPr>
          <p:cNvCxnSpPr>
            <a:stCxn id="223" idx="2"/>
          </p:cNvCxnSpPr>
          <p:nvPr/>
        </p:nvCxnSpPr>
        <p:spPr bwMode="auto">
          <a:xfrm>
            <a:off x="7776356" y="2761645"/>
            <a:ext cx="7636" cy="857534"/>
          </a:xfrm>
          <a:prstGeom prst="line">
            <a:avLst/>
          </a:prstGeom>
          <a:solidFill>
            <a:schemeClr val="accent1"/>
          </a:solidFill>
          <a:ln w="12700" cap="sq" cmpd="sng" algn="ctr">
            <a:solidFill>
              <a:schemeClr val="tx1"/>
            </a:solidFill>
            <a:prstDash val="solid"/>
            <a:round/>
            <a:headEnd type="none" w="sm" len="sm"/>
            <a:tailEnd type="oval" w="lg" len="lg"/>
          </a:ln>
          <a:effectLst/>
        </p:spPr>
      </p:cxnSp>
      <p:cxnSp>
        <p:nvCxnSpPr>
          <p:cNvPr id="232" name="直接连接符 231">
            <a:extLst>
              <a:ext uri="{FF2B5EF4-FFF2-40B4-BE49-F238E27FC236}">
                <a16:creationId xmlns:a16="http://schemas.microsoft.com/office/drawing/2014/main" id="{4D1ED7A6-AE55-445B-B958-BD9BDD9B919E}"/>
              </a:ext>
            </a:extLst>
          </p:cNvPr>
          <p:cNvCxnSpPr/>
          <p:nvPr/>
        </p:nvCxnSpPr>
        <p:spPr bwMode="auto">
          <a:xfrm>
            <a:off x="8181180" y="2761645"/>
            <a:ext cx="0" cy="1289582"/>
          </a:xfrm>
          <a:prstGeom prst="line">
            <a:avLst/>
          </a:prstGeom>
          <a:solidFill>
            <a:schemeClr val="accent1"/>
          </a:solidFill>
          <a:ln w="12700" cap="sq" cmpd="sng" algn="ctr">
            <a:solidFill>
              <a:schemeClr val="tx1"/>
            </a:solidFill>
            <a:prstDash val="solid"/>
            <a:round/>
            <a:headEnd type="none" w="sm" len="sm"/>
            <a:tailEnd type="oval" w="lg" len="lg"/>
          </a:ln>
          <a:effectLst/>
        </p:spPr>
      </p:cxnSp>
      <p:sp>
        <p:nvSpPr>
          <p:cNvPr id="241" name="矩形 240">
            <a:extLst>
              <a:ext uri="{FF2B5EF4-FFF2-40B4-BE49-F238E27FC236}">
                <a16:creationId xmlns:a16="http://schemas.microsoft.com/office/drawing/2014/main" id="{84B17B54-650C-4A07-B495-9372E5618D36}"/>
              </a:ext>
            </a:extLst>
          </p:cNvPr>
          <p:cNvSpPr/>
          <p:nvPr/>
        </p:nvSpPr>
        <p:spPr bwMode="auto">
          <a:xfrm rot="5400000">
            <a:off x="6460375" y="4607365"/>
            <a:ext cx="576816" cy="3424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42" name="空心弧 241">
            <a:extLst>
              <a:ext uri="{FF2B5EF4-FFF2-40B4-BE49-F238E27FC236}">
                <a16:creationId xmlns:a16="http://schemas.microsoft.com/office/drawing/2014/main" id="{9C9C3D63-7550-4332-A296-198A4D005F09}"/>
              </a:ext>
            </a:extLst>
          </p:cNvPr>
          <p:cNvSpPr/>
          <p:nvPr/>
        </p:nvSpPr>
        <p:spPr bwMode="auto">
          <a:xfrm rot="5400000">
            <a:off x="6814069" y="4669535"/>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243" name="连接符: 肘形 242">
            <a:extLst>
              <a:ext uri="{FF2B5EF4-FFF2-40B4-BE49-F238E27FC236}">
                <a16:creationId xmlns:a16="http://schemas.microsoft.com/office/drawing/2014/main" id="{07C5F1C9-01A3-4111-BE99-F04F61846880}"/>
              </a:ext>
            </a:extLst>
          </p:cNvPr>
          <p:cNvCxnSpPr>
            <a:cxnSpLocks/>
          </p:cNvCxnSpPr>
          <p:nvPr/>
        </p:nvCxnSpPr>
        <p:spPr bwMode="auto">
          <a:xfrm rot="5400000" flipH="1" flipV="1">
            <a:off x="6505832" y="3970020"/>
            <a:ext cx="1442671" cy="319275"/>
          </a:xfrm>
          <a:prstGeom prst="bentConnector3">
            <a:avLst>
              <a:gd name="adj1" fmla="val 2077"/>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244" name="表格 243">
                <a:extLst>
                  <a:ext uri="{FF2B5EF4-FFF2-40B4-BE49-F238E27FC236}">
                    <a16:creationId xmlns:a16="http://schemas.microsoft.com/office/drawing/2014/main" id="{D9C9C6D9-0627-4FF1-82E7-1F2F74BEF552}"/>
                  </a:ext>
                </a:extLst>
              </p:cNvPr>
              <p:cNvGraphicFramePr>
                <a:graphicFrameLocks noGrp="1"/>
              </p:cNvGraphicFramePr>
              <p:nvPr/>
            </p:nvGraphicFramePr>
            <p:xfrm>
              <a:off x="5656388" y="5015845"/>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244" name="表格 243">
                <a:extLst>
                  <a:ext uri="{FF2B5EF4-FFF2-40B4-BE49-F238E27FC236}">
                    <a16:creationId xmlns:a16="http://schemas.microsoft.com/office/drawing/2014/main" id="{D9C9C6D9-0627-4FF1-82E7-1F2F74BEF552}"/>
                  </a:ext>
                </a:extLst>
              </p:cNvPr>
              <p:cNvGraphicFramePr>
                <a:graphicFrameLocks noGrp="1"/>
              </p:cNvGraphicFramePr>
              <p:nvPr>
                <p:extLst>
                  <p:ext uri="{D42A27DB-BD31-4B8C-83A1-F6EECF244321}">
                    <p14:modId xmlns:p14="http://schemas.microsoft.com/office/powerpoint/2010/main" val="3054513752"/>
                  </p:ext>
                </p:extLst>
              </p:nvPr>
            </p:nvGraphicFramePr>
            <p:xfrm>
              <a:off x="5656388" y="5015845"/>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6"/>
                          <a:stretch>
                            <a:fillRect l="-917" t="-1613" r="-1835" b="-6452"/>
                          </a:stretch>
                        </a:blipFill>
                      </a:tcPr>
                    </a:tc>
                    <a:extLst>
                      <a:ext uri="{0D108BD9-81ED-4DB2-BD59-A6C34878D82A}">
                        <a16:rowId xmlns:a16="http://schemas.microsoft.com/office/drawing/2014/main" val="38405036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5" name="表格 244">
                <a:extLst>
                  <a:ext uri="{FF2B5EF4-FFF2-40B4-BE49-F238E27FC236}">
                    <a16:creationId xmlns:a16="http://schemas.microsoft.com/office/drawing/2014/main" id="{B581285F-16FB-4CD5-BFC9-26A70FDA5ADF}"/>
                  </a:ext>
                </a:extLst>
              </p:cNvPr>
              <p:cNvGraphicFramePr>
                <a:graphicFrameLocks noGrp="1"/>
              </p:cNvGraphicFramePr>
              <p:nvPr/>
            </p:nvGraphicFramePr>
            <p:xfrm>
              <a:off x="5075735" y="5678171"/>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245" name="表格 244">
                <a:extLst>
                  <a:ext uri="{FF2B5EF4-FFF2-40B4-BE49-F238E27FC236}">
                    <a16:creationId xmlns:a16="http://schemas.microsoft.com/office/drawing/2014/main" id="{B581285F-16FB-4CD5-BFC9-26A70FDA5ADF}"/>
                  </a:ext>
                </a:extLst>
              </p:cNvPr>
              <p:cNvGraphicFramePr>
                <a:graphicFrameLocks noGrp="1"/>
              </p:cNvGraphicFramePr>
              <p:nvPr>
                <p:extLst>
                  <p:ext uri="{D42A27DB-BD31-4B8C-83A1-F6EECF244321}">
                    <p14:modId xmlns:p14="http://schemas.microsoft.com/office/powerpoint/2010/main" val="3008087767"/>
                  </p:ext>
                </p:extLst>
              </p:nvPr>
            </p:nvGraphicFramePr>
            <p:xfrm>
              <a:off x="5075735" y="5678171"/>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7"/>
                          <a:stretch>
                            <a:fillRect l="-926" t="-1613" r="-1852" b="-4839"/>
                          </a:stretch>
                        </a:blipFill>
                      </a:tcPr>
                    </a:tc>
                    <a:extLst>
                      <a:ext uri="{0D108BD9-81ED-4DB2-BD59-A6C34878D82A}">
                        <a16:rowId xmlns:a16="http://schemas.microsoft.com/office/drawing/2014/main" val="38405036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6" name="表格 245">
                <a:extLst>
                  <a:ext uri="{FF2B5EF4-FFF2-40B4-BE49-F238E27FC236}">
                    <a16:creationId xmlns:a16="http://schemas.microsoft.com/office/drawing/2014/main" id="{F4ABB5A4-EE8A-4EBB-9EED-0476318B0063}"/>
                  </a:ext>
                </a:extLst>
              </p:cNvPr>
              <p:cNvGraphicFramePr>
                <a:graphicFrameLocks noGrp="1"/>
              </p:cNvGraphicFramePr>
              <p:nvPr/>
            </p:nvGraphicFramePr>
            <p:xfrm>
              <a:off x="6404636" y="5679593"/>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40503677"/>
                      </a:ext>
                    </a:extLst>
                  </a:tr>
                </a:tbl>
              </a:graphicData>
            </a:graphic>
          </p:graphicFrame>
        </mc:Choice>
        <mc:Fallback xmlns="">
          <p:graphicFrame>
            <p:nvGraphicFramePr>
              <p:cNvPr id="246" name="表格 245">
                <a:extLst>
                  <a:ext uri="{FF2B5EF4-FFF2-40B4-BE49-F238E27FC236}">
                    <a16:creationId xmlns:a16="http://schemas.microsoft.com/office/drawing/2014/main" id="{F4ABB5A4-EE8A-4EBB-9EED-0476318B0063}"/>
                  </a:ext>
                </a:extLst>
              </p:cNvPr>
              <p:cNvGraphicFramePr>
                <a:graphicFrameLocks noGrp="1"/>
              </p:cNvGraphicFramePr>
              <p:nvPr>
                <p:extLst>
                  <p:ext uri="{D42A27DB-BD31-4B8C-83A1-F6EECF244321}">
                    <p14:modId xmlns:p14="http://schemas.microsoft.com/office/powerpoint/2010/main" val="1094197817"/>
                  </p:ext>
                </p:extLst>
              </p:nvPr>
            </p:nvGraphicFramePr>
            <p:xfrm>
              <a:off x="6404636" y="5679593"/>
              <a:ext cx="653035" cy="370840"/>
            </p:xfrm>
            <a:graphic>
              <a:graphicData uri="http://schemas.openxmlformats.org/drawingml/2006/table">
                <a:tbl>
                  <a:tblPr firstRow="1" bandRow="1">
                    <a:tableStyleId>{5940675A-B579-460E-94D1-54222C63F5DA}</a:tableStyleId>
                  </a:tblPr>
                  <a:tblGrid>
                    <a:gridCol w="653035">
                      <a:extLst>
                        <a:ext uri="{9D8B030D-6E8A-4147-A177-3AD203B41FA5}">
                          <a16:colId xmlns:a16="http://schemas.microsoft.com/office/drawing/2014/main" val="319738215"/>
                        </a:ext>
                      </a:extLst>
                    </a:gridCol>
                  </a:tblGrid>
                  <a:tr h="370840">
                    <a:tc>
                      <a:txBody>
                        <a:bodyPr/>
                        <a:lstStyle/>
                        <a:p>
                          <a:endParaRPr lang="zh-CN"/>
                        </a:p>
                      </a:txBody>
                      <a:tcPr>
                        <a:blipFill>
                          <a:blip r:embed="rId18"/>
                          <a:stretch>
                            <a:fillRect l="-926" t="-1613" r="-1852" b="-6452"/>
                          </a:stretch>
                        </a:blipFill>
                      </a:tcPr>
                    </a:tc>
                    <a:extLst>
                      <a:ext uri="{0D108BD9-81ED-4DB2-BD59-A6C34878D82A}">
                        <a16:rowId xmlns:a16="http://schemas.microsoft.com/office/drawing/2014/main" val="3840503677"/>
                      </a:ext>
                    </a:extLst>
                  </a:tr>
                </a:tbl>
              </a:graphicData>
            </a:graphic>
          </p:graphicFrame>
        </mc:Fallback>
      </mc:AlternateContent>
      <p:cxnSp>
        <p:nvCxnSpPr>
          <p:cNvPr id="247" name="直接连接符 246">
            <a:extLst>
              <a:ext uri="{FF2B5EF4-FFF2-40B4-BE49-F238E27FC236}">
                <a16:creationId xmlns:a16="http://schemas.microsoft.com/office/drawing/2014/main" id="{E908905A-2133-42E1-9A16-E572C7E81BFF}"/>
              </a:ext>
            </a:extLst>
          </p:cNvPr>
          <p:cNvCxnSpPr>
            <a:cxnSpLocks/>
          </p:cNvCxnSpPr>
          <p:nvPr/>
        </p:nvCxnSpPr>
        <p:spPr bwMode="auto">
          <a:xfrm flipH="1">
            <a:off x="5777178" y="5386685"/>
            <a:ext cx="2" cy="13757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8" name="直接连接符 247">
            <a:extLst>
              <a:ext uri="{FF2B5EF4-FFF2-40B4-BE49-F238E27FC236}">
                <a16:creationId xmlns:a16="http://schemas.microsoft.com/office/drawing/2014/main" id="{32DB7AEF-8DFF-4E78-A144-681BB913A09F}"/>
              </a:ext>
            </a:extLst>
          </p:cNvPr>
          <p:cNvCxnSpPr>
            <a:cxnSpLocks/>
          </p:cNvCxnSpPr>
          <p:nvPr/>
        </p:nvCxnSpPr>
        <p:spPr bwMode="auto">
          <a:xfrm flipH="1">
            <a:off x="5417138" y="5524260"/>
            <a:ext cx="36004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9" name="直接连接符 248">
            <a:extLst>
              <a:ext uri="{FF2B5EF4-FFF2-40B4-BE49-F238E27FC236}">
                <a16:creationId xmlns:a16="http://schemas.microsoft.com/office/drawing/2014/main" id="{1F1103F1-7413-4301-80BF-FA4F0D89F07C}"/>
              </a:ext>
            </a:extLst>
          </p:cNvPr>
          <p:cNvCxnSpPr>
            <a:cxnSpLocks/>
            <a:endCxn id="245" idx="0"/>
          </p:cNvCxnSpPr>
          <p:nvPr/>
        </p:nvCxnSpPr>
        <p:spPr bwMode="auto">
          <a:xfrm>
            <a:off x="5402252" y="5524260"/>
            <a:ext cx="0" cy="15391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0" name="直接连接符 249">
            <a:extLst>
              <a:ext uri="{FF2B5EF4-FFF2-40B4-BE49-F238E27FC236}">
                <a16:creationId xmlns:a16="http://schemas.microsoft.com/office/drawing/2014/main" id="{C9B6A972-64D0-4FF9-BE76-CBA42435C5A5}"/>
              </a:ext>
            </a:extLst>
          </p:cNvPr>
          <p:cNvCxnSpPr/>
          <p:nvPr/>
        </p:nvCxnSpPr>
        <p:spPr bwMode="auto">
          <a:xfrm>
            <a:off x="6209228" y="5410312"/>
            <a:ext cx="0" cy="100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1" name="直接连接符 250">
            <a:extLst>
              <a:ext uri="{FF2B5EF4-FFF2-40B4-BE49-F238E27FC236}">
                <a16:creationId xmlns:a16="http://schemas.microsoft.com/office/drawing/2014/main" id="{82B4E35F-AE15-449D-851E-95390D2D0E2C}"/>
              </a:ext>
            </a:extLst>
          </p:cNvPr>
          <p:cNvCxnSpPr>
            <a:cxnSpLocks/>
          </p:cNvCxnSpPr>
          <p:nvPr/>
        </p:nvCxnSpPr>
        <p:spPr bwMode="auto">
          <a:xfrm flipV="1">
            <a:off x="6209228" y="5511242"/>
            <a:ext cx="538595" cy="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2" name="直接连接符 251">
            <a:extLst>
              <a:ext uri="{FF2B5EF4-FFF2-40B4-BE49-F238E27FC236}">
                <a16:creationId xmlns:a16="http://schemas.microsoft.com/office/drawing/2014/main" id="{42A65FF1-6A6A-4C92-9BEB-8E7FB9BC0565}"/>
              </a:ext>
            </a:extLst>
          </p:cNvPr>
          <p:cNvCxnSpPr>
            <a:cxnSpLocks/>
            <a:endCxn id="246" idx="0"/>
          </p:cNvCxnSpPr>
          <p:nvPr/>
        </p:nvCxnSpPr>
        <p:spPr bwMode="auto">
          <a:xfrm>
            <a:off x="6731153" y="5511242"/>
            <a:ext cx="0" cy="16835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3" name="直接连接符 252">
            <a:extLst>
              <a:ext uri="{FF2B5EF4-FFF2-40B4-BE49-F238E27FC236}">
                <a16:creationId xmlns:a16="http://schemas.microsoft.com/office/drawing/2014/main" id="{7A96B6D1-4808-42C8-A63B-36DB7E6861A9}"/>
              </a:ext>
            </a:extLst>
          </p:cNvPr>
          <p:cNvCxnSpPr>
            <a:cxnSpLocks/>
          </p:cNvCxnSpPr>
          <p:nvPr/>
        </p:nvCxnSpPr>
        <p:spPr bwMode="auto">
          <a:xfrm flipV="1">
            <a:off x="6176972" y="3183359"/>
            <a:ext cx="0" cy="183248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4" name="直接连接符 253">
            <a:extLst>
              <a:ext uri="{FF2B5EF4-FFF2-40B4-BE49-F238E27FC236}">
                <a16:creationId xmlns:a16="http://schemas.microsoft.com/office/drawing/2014/main" id="{1A24F27E-BF67-42D9-8481-053C80089E5A}"/>
              </a:ext>
            </a:extLst>
          </p:cNvPr>
          <p:cNvCxnSpPr>
            <a:stCxn id="241" idx="2"/>
          </p:cNvCxnSpPr>
          <p:nvPr/>
        </p:nvCxnSpPr>
        <p:spPr bwMode="auto">
          <a:xfrm flipH="1" flipV="1">
            <a:off x="6176972" y="4767162"/>
            <a:ext cx="400568" cy="1144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5" name="直接连接符 264">
            <a:extLst>
              <a:ext uri="{FF2B5EF4-FFF2-40B4-BE49-F238E27FC236}">
                <a16:creationId xmlns:a16="http://schemas.microsoft.com/office/drawing/2014/main" id="{BAC3354E-BED6-429A-9F0F-FA846E20FBF6}"/>
              </a:ext>
            </a:extLst>
          </p:cNvPr>
          <p:cNvCxnSpPr/>
          <p:nvPr/>
        </p:nvCxnSpPr>
        <p:spPr bwMode="auto">
          <a:xfrm>
            <a:off x="467545" y="6049011"/>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7" name="直接连接符 266">
            <a:extLst>
              <a:ext uri="{FF2B5EF4-FFF2-40B4-BE49-F238E27FC236}">
                <a16:creationId xmlns:a16="http://schemas.microsoft.com/office/drawing/2014/main" id="{2F76F328-FCA0-4418-B2DA-2A5F32869726}"/>
              </a:ext>
            </a:extLst>
          </p:cNvPr>
          <p:cNvCxnSpPr/>
          <p:nvPr/>
        </p:nvCxnSpPr>
        <p:spPr bwMode="auto">
          <a:xfrm>
            <a:off x="755576" y="6049011"/>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8" name="直接连接符 267">
            <a:extLst>
              <a:ext uri="{FF2B5EF4-FFF2-40B4-BE49-F238E27FC236}">
                <a16:creationId xmlns:a16="http://schemas.microsoft.com/office/drawing/2014/main" id="{45F688FB-7C92-4C9D-B493-40811470E165}"/>
              </a:ext>
            </a:extLst>
          </p:cNvPr>
          <p:cNvCxnSpPr/>
          <p:nvPr/>
        </p:nvCxnSpPr>
        <p:spPr bwMode="auto">
          <a:xfrm>
            <a:off x="1619672"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9" name="直接连接符 268">
            <a:extLst>
              <a:ext uri="{FF2B5EF4-FFF2-40B4-BE49-F238E27FC236}">
                <a16:creationId xmlns:a16="http://schemas.microsoft.com/office/drawing/2014/main" id="{B86D5970-79E6-403A-8BBD-638B60D02D09}"/>
              </a:ext>
            </a:extLst>
          </p:cNvPr>
          <p:cNvCxnSpPr/>
          <p:nvPr/>
        </p:nvCxnSpPr>
        <p:spPr bwMode="auto">
          <a:xfrm>
            <a:off x="1907703"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0" name="直接连接符 269">
            <a:extLst>
              <a:ext uri="{FF2B5EF4-FFF2-40B4-BE49-F238E27FC236}">
                <a16:creationId xmlns:a16="http://schemas.microsoft.com/office/drawing/2014/main" id="{3B109492-0698-41A2-A5B8-56BAD0BBB308}"/>
              </a:ext>
            </a:extLst>
          </p:cNvPr>
          <p:cNvCxnSpPr/>
          <p:nvPr/>
        </p:nvCxnSpPr>
        <p:spPr bwMode="auto">
          <a:xfrm>
            <a:off x="2915817"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1" name="直接连接符 270">
            <a:extLst>
              <a:ext uri="{FF2B5EF4-FFF2-40B4-BE49-F238E27FC236}">
                <a16:creationId xmlns:a16="http://schemas.microsoft.com/office/drawing/2014/main" id="{1B60129F-57F6-4A66-BE5E-8EDE13428AB4}"/>
              </a:ext>
            </a:extLst>
          </p:cNvPr>
          <p:cNvCxnSpPr/>
          <p:nvPr/>
        </p:nvCxnSpPr>
        <p:spPr bwMode="auto">
          <a:xfrm>
            <a:off x="3203848"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2" name="直接连接符 271">
            <a:extLst>
              <a:ext uri="{FF2B5EF4-FFF2-40B4-BE49-F238E27FC236}">
                <a16:creationId xmlns:a16="http://schemas.microsoft.com/office/drawing/2014/main" id="{4784F04A-2896-426B-9C26-CBA0D5B063DE}"/>
              </a:ext>
            </a:extLst>
          </p:cNvPr>
          <p:cNvCxnSpPr/>
          <p:nvPr/>
        </p:nvCxnSpPr>
        <p:spPr bwMode="auto">
          <a:xfrm>
            <a:off x="4067945"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3" name="直接连接符 272">
            <a:extLst>
              <a:ext uri="{FF2B5EF4-FFF2-40B4-BE49-F238E27FC236}">
                <a16:creationId xmlns:a16="http://schemas.microsoft.com/office/drawing/2014/main" id="{4C0A7803-B61C-46B0-8D5C-48221B4E653A}"/>
              </a:ext>
            </a:extLst>
          </p:cNvPr>
          <p:cNvCxnSpPr/>
          <p:nvPr/>
        </p:nvCxnSpPr>
        <p:spPr bwMode="auto">
          <a:xfrm>
            <a:off x="4355976"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4" name="直接连接符 273">
            <a:extLst>
              <a:ext uri="{FF2B5EF4-FFF2-40B4-BE49-F238E27FC236}">
                <a16:creationId xmlns:a16="http://schemas.microsoft.com/office/drawing/2014/main" id="{84342059-951E-46BF-8153-24949B05DA9C}"/>
              </a:ext>
            </a:extLst>
          </p:cNvPr>
          <p:cNvCxnSpPr/>
          <p:nvPr/>
        </p:nvCxnSpPr>
        <p:spPr bwMode="auto">
          <a:xfrm>
            <a:off x="5292081"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5" name="直接连接符 274">
            <a:extLst>
              <a:ext uri="{FF2B5EF4-FFF2-40B4-BE49-F238E27FC236}">
                <a16:creationId xmlns:a16="http://schemas.microsoft.com/office/drawing/2014/main" id="{AA5308D9-EF40-4F8A-8426-BEA96146E99F}"/>
              </a:ext>
            </a:extLst>
          </p:cNvPr>
          <p:cNvCxnSpPr/>
          <p:nvPr/>
        </p:nvCxnSpPr>
        <p:spPr bwMode="auto">
          <a:xfrm>
            <a:off x="5580112"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 name="直接连接符 275">
            <a:extLst>
              <a:ext uri="{FF2B5EF4-FFF2-40B4-BE49-F238E27FC236}">
                <a16:creationId xmlns:a16="http://schemas.microsoft.com/office/drawing/2014/main" id="{907774A4-1A69-4283-86E7-6A1F35A216A5}"/>
              </a:ext>
            </a:extLst>
          </p:cNvPr>
          <p:cNvCxnSpPr/>
          <p:nvPr/>
        </p:nvCxnSpPr>
        <p:spPr bwMode="auto">
          <a:xfrm>
            <a:off x="6588225"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 name="直接连接符 276">
            <a:extLst>
              <a:ext uri="{FF2B5EF4-FFF2-40B4-BE49-F238E27FC236}">
                <a16:creationId xmlns:a16="http://schemas.microsoft.com/office/drawing/2014/main" id="{8A39A881-B52E-47F3-9FCB-269E37DC16BE}"/>
              </a:ext>
            </a:extLst>
          </p:cNvPr>
          <p:cNvCxnSpPr/>
          <p:nvPr/>
        </p:nvCxnSpPr>
        <p:spPr bwMode="auto">
          <a:xfrm>
            <a:off x="6876256" y="6063679"/>
            <a:ext cx="0" cy="25016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78" name="文本框 277">
            <a:extLst>
              <a:ext uri="{FF2B5EF4-FFF2-40B4-BE49-F238E27FC236}">
                <a16:creationId xmlns:a16="http://schemas.microsoft.com/office/drawing/2014/main" id="{C95DBB46-5761-47CC-980F-39D848723354}"/>
              </a:ext>
            </a:extLst>
          </p:cNvPr>
          <p:cNvSpPr txBox="1"/>
          <p:nvPr/>
        </p:nvSpPr>
        <p:spPr>
          <a:xfrm>
            <a:off x="179512" y="6319361"/>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9" name="文本框 278">
            <a:extLst>
              <a:ext uri="{FF2B5EF4-FFF2-40B4-BE49-F238E27FC236}">
                <a16:creationId xmlns:a16="http://schemas.microsoft.com/office/drawing/2014/main" id="{2BC95BDF-AA00-4A36-8072-91A1D213A5B4}"/>
              </a:ext>
            </a:extLst>
          </p:cNvPr>
          <p:cNvSpPr txBox="1"/>
          <p:nvPr/>
        </p:nvSpPr>
        <p:spPr>
          <a:xfrm>
            <a:off x="575227" y="6325255"/>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0" name="文本框 279">
            <a:extLst>
              <a:ext uri="{FF2B5EF4-FFF2-40B4-BE49-F238E27FC236}">
                <a16:creationId xmlns:a16="http://schemas.microsoft.com/office/drawing/2014/main" id="{56EC3081-AB6E-442A-89B4-D11E8D11DEE4}"/>
              </a:ext>
            </a:extLst>
          </p:cNvPr>
          <p:cNvSpPr txBox="1"/>
          <p:nvPr/>
        </p:nvSpPr>
        <p:spPr>
          <a:xfrm>
            <a:off x="1329603" y="6345294"/>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1" name="文本框 280">
            <a:extLst>
              <a:ext uri="{FF2B5EF4-FFF2-40B4-BE49-F238E27FC236}">
                <a16:creationId xmlns:a16="http://schemas.microsoft.com/office/drawing/2014/main" id="{337D5B07-1B8A-4A20-A891-64D03D9E51EB}"/>
              </a:ext>
            </a:extLst>
          </p:cNvPr>
          <p:cNvSpPr txBox="1"/>
          <p:nvPr/>
        </p:nvSpPr>
        <p:spPr>
          <a:xfrm>
            <a:off x="1780566" y="6351711"/>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2" name="文本框 281">
            <a:extLst>
              <a:ext uri="{FF2B5EF4-FFF2-40B4-BE49-F238E27FC236}">
                <a16:creationId xmlns:a16="http://schemas.microsoft.com/office/drawing/2014/main" id="{0DB0D991-D2FA-43E0-B6E9-7EF340F1AB7E}"/>
              </a:ext>
            </a:extLst>
          </p:cNvPr>
          <p:cNvSpPr txBox="1"/>
          <p:nvPr/>
        </p:nvSpPr>
        <p:spPr>
          <a:xfrm>
            <a:off x="2675479" y="6313843"/>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3" name="文本框 282">
            <a:extLst>
              <a:ext uri="{FF2B5EF4-FFF2-40B4-BE49-F238E27FC236}">
                <a16:creationId xmlns:a16="http://schemas.microsoft.com/office/drawing/2014/main" id="{15344C79-2A79-46C2-80F7-7D374696BA60}"/>
              </a:ext>
            </a:extLst>
          </p:cNvPr>
          <p:cNvSpPr txBox="1"/>
          <p:nvPr/>
        </p:nvSpPr>
        <p:spPr>
          <a:xfrm>
            <a:off x="3042419" y="6294710"/>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4" name="文本框 283">
            <a:extLst>
              <a:ext uri="{FF2B5EF4-FFF2-40B4-BE49-F238E27FC236}">
                <a16:creationId xmlns:a16="http://schemas.microsoft.com/office/drawing/2014/main" id="{F3A695FA-67E8-44F8-9D6F-C59D52F10952}"/>
              </a:ext>
            </a:extLst>
          </p:cNvPr>
          <p:cNvSpPr txBox="1"/>
          <p:nvPr/>
        </p:nvSpPr>
        <p:spPr>
          <a:xfrm>
            <a:off x="3839106" y="6294709"/>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5" name="文本框 284">
            <a:extLst>
              <a:ext uri="{FF2B5EF4-FFF2-40B4-BE49-F238E27FC236}">
                <a16:creationId xmlns:a16="http://schemas.microsoft.com/office/drawing/2014/main" id="{71211064-07C3-4F94-91F6-AE171C86C765}"/>
              </a:ext>
            </a:extLst>
          </p:cNvPr>
          <p:cNvSpPr txBox="1"/>
          <p:nvPr/>
        </p:nvSpPr>
        <p:spPr>
          <a:xfrm>
            <a:off x="4239983" y="6294774"/>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6" name="文本框 285">
            <a:extLst>
              <a:ext uri="{FF2B5EF4-FFF2-40B4-BE49-F238E27FC236}">
                <a16:creationId xmlns:a16="http://schemas.microsoft.com/office/drawing/2014/main" id="{CC793B6C-6EB7-43F3-9AEF-0CB7ECAA0EB3}"/>
              </a:ext>
            </a:extLst>
          </p:cNvPr>
          <p:cNvSpPr txBox="1"/>
          <p:nvPr/>
        </p:nvSpPr>
        <p:spPr>
          <a:xfrm>
            <a:off x="5058799" y="6319737"/>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7" name="文本框 286">
            <a:extLst>
              <a:ext uri="{FF2B5EF4-FFF2-40B4-BE49-F238E27FC236}">
                <a16:creationId xmlns:a16="http://schemas.microsoft.com/office/drawing/2014/main" id="{13CCCF89-286A-469C-A5A2-9EB29471FF43}"/>
              </a:ext>
            </a:extLst>
          </p:cNvPr>
          <p:cNvSpPr txBox="1"/>
          <p:nvPr/>
        </p:nvSpPr>
        <p:spPr>
          <a:xfrm>
            <a:off x="5394529" y="6292640"/>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8" name="文本框 287">
            <a:extLst>
              <a:ext uri="{FF2B5EF4-FFF2-40B4-BE49-F238E27FC236}">
                <a16:creationId xmlns:a16="http://schemas.microsoft.com/office/drawing/2014/main" id="{3D673040-CB23-4F65-A1E4-43DD913A82C3}"/>
              </a:ext>
            </a:extLst>
          </p:cNvPr>
          <p:cNvSpPr txBox="1"/>
          <p:nvPr/>
        </p:nvSpPr>
        <p:spPr>
          <a:xfrm>
            <a:off x="6375528" y="6291421"/>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9" name="文本框 288">
            <a:extLst>
              <a:ext uri="{FF2B5EF4-FFF2-40B4-BE49-F238E27FC236}">
                <a16:creationId xmlns:a16="http://schemas.microsoft.com/office/drawing/2014/main" id="{F9D2E76A-B5A4-48DA-8C17-3FDA3760CC31}"/>
              </a:ext>
            </a:extLst>
          </p:cNvPr>
          <p:cNvSpPr txBox="1"/>
          <p:nvPr/>
        </p:nvSpPr>
        <p:spPr>
          <a:xfrm>
            <a:off x="6717726" y="6278175"/>
            <a:ext cx="52797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0" name="文本框 289">
            <a:extLst>
              <a:ext uri="{FF2B5EF4-FFF2-40B4-BE49-F238E27FC236}">
                <a16:creationId xmlns:a16="http://schemas.microsoft.com/office/drawing/2014/main" id="{37309D2D-D32D-4A73-B07C-E501CD71DFB0}"/>
              </a:ext>
            </a:extLst>
          </p:cNvPr>
          <p:cNvSpPr txBox="1"/>
          <p:nvPr/>
        </p:nvSpPr>
        <p:spPr>
          <a:xfrm>
            <a:off x="687209" y="4436682"/>
            <a:ext cx="77336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1" name="文本框 290">
            <a:extLst>
              <a:ext uri="{FF2B5EF4-FFF2-40B4-BE49-F238E27FC236}">
                <a16:creationId xmlns:a16="http://schemas.microsoft.com/office/drawing/2014/main" id="{2D067EC5-761B-4D31-AD54-5BAEA35479F0}"/>
              </a:ext>
            </a:extLst>
          </p:cNvPr>
          <p:cNvSpPr txBox="1"/>
          <p:nvPr/>
        </p:nvSpPr>
        <p:spPr>
          <a:xfrm>
            <a:off x="3315716" y="4420093"/>
            <a:ext cx="77336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3" name="文本框 292">
            <a:extLst>
              <a:ext uri="{FF2B5EF4-FFF2-40B4-BE49-F238E27FC236}">
                <a16:creationId xmlns:a16="http://schemas.microsoft.com/office/drawing/2014/main" id="{32DC985E-6DE5-48DC-B3E6-CCFEE29E7635}"/>
              </a:ext>
            </a:extLst>
          </p:cNvPr>
          <p:cNvSpPr txBox="1"/>
          <p:nvPr/>
        </p:nvSpPr>
        <p:spPr>
          <a:xfrm>
            <a:off x="5703962" y="4445039"/>
            <a:ext cx="77336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6779C3CE-F534-498F-908E-13C2EB62802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21640928"/>
      </p:ext>
    </p:extLst>
  </p:cSld>
  <p:clrMapOvr>
    <a:masterClrMapping/>
  </p:clrMapOvr>
  <p:transition spd="med">
    <p:cover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EEAB357-6B74-4F62-BDE1-6A44BCEE2C0A}"/>
              </a:ext>
            </a:extLst>
          </p:cNvPr>
          <p:cNvSpPr/>
          <p:nvPr/>
        </p:nvSpPr>
        <p:spPr>
          <a:xfrm>
            <a:off x="0" y="2749839"/>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某循环校验码，生成多项式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X3+X1+X0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，请为此设计一个模</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除法器</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2" name="灯片编号占位符 1">
            <a:extLst>
              <a:ext uri="{FF2B5EF4-FFF2-40B4-BE49-F238E27FC236}">
                <a16:creationId xmlns:a16="http://schemas.microsoft.com/office/drawing/2014/main" id="{5050835A-70F7-418D-A4E8-51DB29F7611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109</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493674"/>
      </p:ext>
    </p:extLst>
  </p:cSld>
  <p:clrMapOvr>
    <a:masterClrMapping/>
  </p:clrMapOvr>
  <p:transition spd="med">
    <p:cover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16A191F-435D-494D-8759-1F626372BA8B}"/>
              </a:ext>
            </a:extLst>
          </p:cNvPr>
          <p:cNvSpPr/>
          <p:nvPr/>
        </p:nvSpPr>
        <p:spPr>
          <a:xfrm>
            <a:off x="107504" y="34099"/>
            <a:ext cx="8928992"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将二进制数</a:t>
            </a:r>
            <a:r>
              <a:rPr lang="en-US" altLang="zh-CN" sz="3600" b="1" dirty="0">
                <a:solidFill>
                  <a:srgbClr val="FFFF00"/>
                </a:solidFill>
                <a:effectLst>
                  <a:outerShdw blurRad="38100" dist="38100" dir="2700000" algn="tl">
                    <a:srgbClr val="000000"/>
                  </a:outerShdw>
                </a:effectLst>
                <a:ea typeface="黑体" pitchFamily="49" charset="-122"/>
              </a:rPr>
              <a:t>(101010.01)</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47481AC1-3560-4AA0-A5E8-A30D26A987F2}"/>
              </a:ext>
            </a:extLst>
          </p:cNvPr>
          <p:cNvSpPr txBox="1"/>
          <p:nvPr/>
        </p:nvSpPr>
        <p:spPr>
          <a:xfrm>
            <a:off x="107504" y="1287091"/>
            <a:ext cx="8928992" cy="5923160"/>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求二进制中各位权值之和，则得到该二进制数的相应的十进制数：</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(101010.01)</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5</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=(42.25)</a:t>
            </a:r>
            <a:r>
              <a:rPr lang="en-US" altLang="zh-CN" sz="3200" baseline="-25000" dirty="0">
                <a:latin typeface="黑体" panose="02010609060101010101" pitchFamily="49" charset="-122"/>
                <a:ea typeface="黑体" panose="02010609060101010101" pitchFamily="49" charset="-122"/>
              </a:rPr>
              <a:t>10</a:t>
            </a:r>
          </a:p>
          <a:p>
            <a:pPr>
              <a:lnSpc>
                <a:spcPct val="120000"/>
              </a:lnSpc>
            </a:pP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将十进制数的各位均用四位二进制代码表示，即得到</a:t>
            </a:r>
            <a:r>
              <a:rPr lang="en-US" altLang="zh-CN" sz="3200" dirty="0">
                <a:latin typeface="黑体" panose="02010609060101010101" pitchFamily="49" charset="-122"/>
                <a:ea typeface="黑体" panose="02010609060101010101" pitchFamily="49" charset="-122"/>
              </a:rPr>
              <a:t>BCD</a:t>
            </a:r>
            <a:r>
              <a:rPr lang="zh-CN" altLang="en-US" sz="3200" dirty="0">
                <a:latin typeface="黑体" panose="02010609060101010101" pitchFamily="49" charset="-122"/>
                <a:ea typeface="黑体" panose="02010609060101010101" pitchFamily="49" charset="-122"/>
              </a:rPr>
              <a:t>码：</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(101010.01)</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=(42.25)</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=(01000010.00100101)</a:t>
            </a:r>
            <a:r>
              <a:rPr lang="en-US" altLang="zh-CN" sz="3200" baseline="-25000" dirty="0">
                <a:latin typeface="黑体" panose="02010609060101010101" pitchFamily="49" charset="-122"/>
                <a:ea typeface="黑体" panose="02010609060101010101" pitchFamily="49" charset="-122"/>
              </a:rPr>
              <a:t>BCD</a:t>
            </a:r>
          </a:p>
          <a:p>
            <a:pPr>
              <a:lnSpc>
                <a:spcPct val="120000"/>
              </a:lnSpc>
            </a:pPr>
            <a:r>
              <a:rPr lang="zh-CN" altLang="en-US" sz="3200" dirty="0">
                <a:latin typeface="黑体" panose="02010609060101010101" pitchFamily="49" charset="-122"/>
                <a:ea typeface="黑体" panose="02010609060101010101" pitchFamily="49" charset="-122"/>
              </a:rPr>
              <a:t>注意，在</a:t>
            </a:r>
            <a:r>
              <a:rPr lang="en-US" altLang="zh-CN" sz="3200" dirty="0">
                <a:latin typeface="黑体" panose="02010609060101010101" pitchFamily="49" charset="-122"/>
                <a:ea typeface="黑体" panose="02010609060101010101" pitchFamily="49" charset="-122"/>
              </a:rPr>
              <a:t>BCD</a:t>
            </a:r>
            <a:r>
              <a:rPr lang="zh-CN" altLang="en-US" sz="3200" dirty="0">
                <a:latin typeface="黑体" panose="02010609060101010101" pitchFamily="49" charset="-122"/>
                <a:ea typeface="黑体" panose="02010609060101010101" pitchFamily="49" charset="-122"/>
              </a:rPr>
              <a:t>码中最高位的</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和最低位的</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均不能省掉。</a:t>
            </a:r>
          </a:p>
          <a:p>
            <a:pPr>
              <a:lnSpc>
                <a:spcPct val="120000"/>
              </a:lnSpc>
            </a:pPr>
            <a:endParaRPr lang="en-US" altLang="zh-CN"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BC878806-4646-411D-9004-24D410219CC6}"/>
              </a:ext>
            </a:extLst>
          </p:cNvPr>
          <p:cNvSpPr>
            <a:spLocks noGrp="1"/>
          </p:cNvSpPr>
          <p:nvPr>
            <p:ph type="sldNum" sz="quarter" idx="10"/>
          </p:nvPr>
        </p:nvSpPr>
        <p:spPr/>
        <p:txBody>
          <a:bodyPr/>
          <a:lstStyle/>
          <a:p>
            <a:fld id="{3AE3F5C8-9012-46B7-BDE1-1A2A994CA93C}" type="slidenum">
              <a:rPr lang="en-US" altLang="zh-CN" smtClean="0"/>
              <a:pPr/>
              <a:t>11</a:t>
            </a:fld>
            <a:r>
              <a:rPr lang="en-US" altLang="zh-CN"/>
              <a:t>/121</a:t>
            </a:r>
            <a:endParaRPr lang="en-US" altLang="zh-CN" dirty="0"/>
          </a:p>
        </p:txBody>
      </p:sp>
    </p:spTree>
    <p:extLst>
      <p:ext uri="{BB962C8B-B14F-4D97-AF65-F5344CB8AC3E}">
        <p14:creationId xmlns:p14="http://schemas.microsoft.com/office/powerpoint/2010/main" val="3583088068"/>
      </p:ext>
    </p:extLst>
  </p:cSld>
  <p:clrMapOvr>
    <a:masterClrMapping/>
  </p:clrMapOvr>
  <p:transition spd="med">
    <p:cover dir="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ACA6E2-F13E-4D0C-AD45-AFEDD4CFEF4A}"/>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某循环校验码，生成多项式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，请为此设计一个模</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除法器</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4" name="矩形 3">
            <a:extLst>
              <a:ext uri="{FF2B5EF4-FFF2-40B4-BE49-F238E27FC236}">
                <a16:creationId xmlns:a16="http://schemas.microsoft.com/office/drawing/2014/main" id="{07A89A56-70FF-4841-9185-79F046C66250}"/>
              </a:ext>
            </a:extLst>
          </p:cNvPr>
          <p:cNvSpPr/>
          <p:nvPr/>
        </p:nvSpPr>
        <p:spPr>
          <a:xfrm>
            <a:off x="0" y="1638317"/>
            <a:ext cx="9144000" cy="3581365"/>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除的分解步骤可归纳为两种类型：</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如果部分余数（包括被除数）最高位为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，则将部分余数左移</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如果部分余数最高位为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，则对生成多项式</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G(x)</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做模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减，然后余数左移</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由此，模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除法器的逻辑结构图如图所示。</a:t>
            </a:r>
          </a:p>
        </p:txBody>
      </p:sp>
      <p:sp>
        <p:nvSpPr>
          <p:cNvPr id="2" name="灯片编号占位符 1">
            <a:extLst>
              <a:ext uri="{FF2B5EF4-FFF2-40B4-BE49-F238E27FC236}">
                <a16:creationId xmlns:a16="http://schemas.microsoft.com/office/drawing/2014/main" id="{6373D881-C26E-4B2C-B6AC-8FD97DB2B13A}"/>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110</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6103994"/>
      </p:ext>
    </p:extLst>
  </p:cSld>
  <p:clrMapOvr>
    <a:masterClrMapping/>
  </p:clrMapOvr>
  <p:transition spd="med">
    <p:cover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5F4EB2C-C498-4B91-A193-7BC48EAF4CE8}"/>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某循环校验码，生成多项式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，请为此设计一个模</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除法器</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4" name="矩形 3">
            <a:extLst>
              <a:ext uri="{FF2B5EF4-FFF2-40B4-BE49-F238E27FC236}">
                <a16:creationId xmlns:a16="http://schemas.microsoft.com/office/drawing/2014/main" id="{2F690212-7B3D-4AC7-B327-2AA34EC93787}"/>
              </a:ext>
            </a:extLst>
          </p:cNvPr>
          <p:cNvSpPr/>
          <p:nvPr/>
        </p:nvSpPr>
        <p:spPr bwMode="auto">
          <a:xfrm>
            <a:off x="395536" y="2348880"/>
            <a:ext cx="1008112" cy="864096"/>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9BC29325-31B2-4615-A9DA-0422EEA335DA}"/>
              </a:ext>
            </a:extLst>
          </p:cNvPr>
          <p:cNvSpPr txBox="1"/>
          <p:nvPr/>
        </p:nvSpPr>
        <p:spPr>
          <a:xfrm>
            <a:off x="360697" y="2312754"/>
            <a:ext cx="20162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6C9E7BFD-3CAC-4AD1-B4A0-23B4048D7C60}"/>
              </a:ext>
            </a:extLst>
          </p:cNvPr>
          <p:cNvSpPr txBox="1"/>
          <p:nvPr/>
        </p:nvSpPr>
        <p:spPr>
          <a:xfrm>
            <a:off x="360697" y="2823592"/>
            <a:ext cx="20162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D565DB26-0E73-4E9F-96C5-3E886B18D981}"/>
              </a:ext>
            </a:extLst>
          </p:cNvPr>
          <p:cNvSpPr txBox="1"/>
          <p:nvPr/>
        </p:nvSpPr>
        <p:spPr>
          <a:xfrm>
            <a:off x="681856" y="2550095"/>
            <a:ext cx="65959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 name="文本框 7">
            <a:extLst>
              <a:ext uri="{FF2B5EF4-FFF2-40B4-BE49-F238E27FC236}">
                <a16:creationId xmlns:a16="http://schemas.microsoft.com/office/drawing/2014/main" id="{3CC16C78-5541-4EEA-A227-C39EFF7B5E2E}"/>
              </a:ext>
            </a:extLst>
          </p:cNvPr>
          <p:cNvSpPr txBox="1"/>
          <p:nvPr/>
        </p:nvSpPr>
        <p:spPr>
          <a:xfrm>
            <a:off x="1104985" y="2852742"/>
            <a:ext cx="20162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 name="矩形 8">
            <a:extLst>
              <a:ext uri="{FF2B5EF4-FFF2-40B4-BE49-F238E27FC236}">
                <a16:creationId xmlns:a16="http://schemas.microsoft.com/office/drawing/2014/main" id="{1F230E63-0A01-4E8D-AA35-7FF1AF97AE43}"/>
              </a:ext>
            </a:extLst>
          </p:cNvPr>
          <p:cNvSpPr/>
          <p:nvPr/>
        </p:nvSpPr>
        <p:spPr bwMode="auto">
          <a:xfrm>
            <a:off x="2339752" y="2348880"/>
            <a:ext cx="1104607" cy="864096"/>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0" name="文本框 9">
            <a:extLst>
              <a:ext uri="{FF2B5EF4-FFF2-40B4-BE49-F238E27FC236}">
                <a16:creationId xmlns:a16="http://schemas.microsoft.com/office/drawing/2014/main" id="{2B29AF5C-F55E-42A8-B747-3157F82135F5}"/>
              </a:ext>
            </a:extLst>
          </p:cNvPr>
          <p:cNvSpPr txBox="1"/>
          <p:nvPr/>
        </p:nvSpPr>
        <p:spPr>
          <a:xfrm>
            <a:off x="2319416" y="2348880"/>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 name="文本框 10">
            <a:extLst>
              <a:ext uri="{FF2B5EF4-FFF2-40B4-BE49-F238E27FC236}">
                <a16:creationId xmlns:a16="http://schemas.microsoft.com/office/drawing/2014/main" id="{2D57DD3C-D061-4CD5-AF73-6B9FF99809DD}"/>
              </a:ext>
            </a:extLst>
          </p:cNvPr>
          <p:cNvSpPr txBox="1"/>
          <p:nvPr/>
        </p:nvSpPr>
        <p:spPr>
          <a:xfrm>
            <a:off x="2324994" y="2842830"/>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 name="文本框 11">
            <a:extLst>
              <a:ext uri="{FF2B5EF4-FFF2-40B4-BE49-F238E27FC236}">
                <a16:creationId xmlns:a16="http://schemas.microsoft.com/office/drawing/2014/main" id="{B0342F37-14D3-4D24-A1F9-105A54017033}"/>
              </a:ext>
            </a:extLst>
          </p:cNvPr>
          <p:cNvSpPr txBox="1"/>
          <p:nvPr/>
        </p:nvSpPr>
        <p:spPr>
          <a:xfrm>
            <a:off x="2686182" y="2560162"/>
            <a:ext cx="552996"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zh-CN" altLang="en-US"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 name="文本框 12">
            <a:extLst>
              <a:ext uri="{FF2B5EF4-FFF2-40B4-BE49-F238E27FC236}">
                <a16:creationId xmlns:a16="http://schemas.microsoft.com/office/drawing/2014/main" id="{63C6FB3E-2BFB-42DA-9D60-24D85D7D3003}"/>
              </a:ext>
            </a:extLst>
          </p:cNvPr>
          <p:cNvSpPr txBox="1"/>
          <p:nvPr/>
        </p:nvSpPr>
        <p:spPr>
          <a:xfrm>
            <a:off x="3106751" y="2823592"/>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矩形 13">
            <a:extLst>
              <a:ext uri="{FF2B5EF4-FFF2-40B4-BE49-F238E27FC236}">
                <a16:creationId xmlns:a16="http://schemas.microsoft.com/office/drawing/2014/main" id="{697BD3E0-5633-4B78-BD2A-AC601D7CDC33}"/>
              </a:ext>
            </a:extLst>
          </p:cNvPr>
          <p:cNvSpPr/>
          <p:nvPr/>
        </p:nvSpPr>
        <p:spPr bwMode="auto">
          <a:xfrm>
            <a:off x="4283968" y="2348880"/>
            <a:ext cx="1104607" cy="864096"/>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5" name="文本框 14">
            <a:extLst>
              <a:ext uri="{FF2B5EF4-FFF2-40B4-BE49-F238E27FC236}">
                <a16:creationId xmlns:a16="http://schemas.microsoft.com/office/drawing/2014/main" id="{ECFBFA30-00EB-4B3D-A454-7734B6414204}"/>
              </a:ext>
            </a:extLst>
          </p:cNvPr>
          <p:cNvSpPr txBox="1"/>
          <p:nvPr/>
        </p:nvSpPr>
        <p:spPr>
          <a:xfrm>
            <a:off x="4254076" y="2297435"/>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文本框 15">
            <a:extLst>
              <a:ext uri="{FF2B5EF4-FFF2-40B4-BE49-F238E27FC236}">
                <a16:creationId xmlns:a16="http://schemas.microsoft.com/office/drawing/2014/main" id="{10D3A0AE-3988-41FD-A53A-42ADF4F1BC2A}"/>
              </a:ext>
            </a:extLst>
          </p:cNvPr>
          <p:cNvSpPr txBox="1"/>
          <p:nvPr/>
        </p:nvSpPr>
        <p:spPr>
          <a:xfrm>
            <a:off x="4263796" y="2852742"/>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文本框 16">
            <a:extLst>
              <a:ext uri="{FF2B5EF4-FFF2-40B4-BE49-F238E27FC236}">
                <a16:creationId xmlns:a16="http://schemas.microsoft.com/office/drawing/2014/main" id="{69632C38-29FB-4D3F-854F-1BD20021C846}"/>
              </a:ext>
            </a:extLst>
          </p:cNvPr>
          <p:cNvSpPr txBox="1"/>
          <p:nvPr/>
        </p:nvSpPr>
        <p:spPr>
          <a:xfrm>
            <a:off x="4540846" y="2580873"/>
            <a:ext cx="56222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 name="文本框 17">
            <a:extLst>
              <a:ext uri="{FF2B5EF4-FFF2-40B4-BE49-F238E27FC236}">
                <a16:creationId xmlns:a16="http://schemas.microsoft.com/office/drawing/2014/main" id="{2D7144C4-4253-46CE-AC82-C58FE500CE3F}"/>
              </a:ext>
            </a:extLst>
          </p:cNvPr>
          <p:cNvSpPr txBox="1"/>
          <p:nvPr/>
        </p:nvSpPr>
        <p:spPr>
          <a:xfrm>
            <a:off x="5056627" y="2852742"/>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9" name="矩形 18">
            <a:extLst>
              <a:ext uri="{FF2B5EF4-FFF2-40B4-BE49-F238E27FC236}">
                <a16:creationId xmlns:a16="http://schemas.microsoft.com/office/drawing/2014/main" id="{F48BEB6B-8901-4325-B1FF-B0579BE618BA}"/>
              </a:ext>
            </a:extLst>
          </p:cNvPr>
          <p:cNvSpPr/>
          <p:nvPr/>
        </p:nvSpPr>
        <p:spPr bwMode="auto">
          <a:xfrm>
            <a:off x="6347713" y="2348880"/>
            <a:ext cx="1104607" cy="864096"/>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0" name="文本框 19">
            <a:extLst>
              <a:ext uri="{FF2B5EF4-FFF2-40B4-BE49-F238E27FC236}">
                <a16:creationId xmlns:a16="http://schemas.microsoft.com/office/drawing/2014/main" id="{0FD1883C-94B1-4FE1-8782-6988A84B0EDC}"/>
              </a:ext>
            </a:extLst>
          </p:cNvPr>
          <p:cNvSpPr txBox="1"/>
          <p:nvPr/>
        </p:nvSpPr>
        <p:spPr>
          <a:xfrm>
            <a:off x="6338829" y="2281582"/>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文本框 20">
            <a:extLst>
              <a:ext uri="{FF2B5EF4-FFF2-40B4-BE49-F238E27FC236}">
                <a16:creationId xmlns:a16="http://schemas.microsoft.com/office/drawing/2014/main" id="{14D08274-E6CA-40A2-BEE8-3BCF92039C59}"/>
              </a:ext>
            </a:extLst>
          </p:cNvPr>
          <p:cNvSpPr txBox="1"/>
          <p:nvPr/>
        </p:nvSpPr>
        <p:spPr>
          <a:xfrm>
            <a:off x="6336741" y="2852742"/>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文本框 21">
            <a:extLst>
              <a:ext uri="{FF2B5EF4-FFF2-40B4-BE49-F238E27FC236}">
                <a16:creationId xmlns:a16="http://schemas.microsoft.com/office/drawing/2014/main" id="{218CFE5C-B18D-40E5-9E85-8A284854923C}"/>
              </a:ext>
            </a:extLst>
          </p:cNvPr>
          <p:cNvSpPr txBox="1"/>
          <p:nvPr/>
        </p:nvSpPr>
        <p:spPr>
          <a:xfrm>
            <a:off x="6623611" y="2587368"/>
            <a:ext cx="55281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D0A51B32-2FEB-4742-B7DF-3741010D6FBE}"/>
              </a:ext>
            </a:extLst>
          </p:cNvPr>
          <p:cNvSpPr txBox="1"/>
          <p:nvPr/>
        </p:nvSpPr>
        <p:spPr>
          <a:xfrm>
            <a:off x="7129821" y="2852742"/>
            <a:ext cx="22092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24" name="表格 23">
                <a:extLst>
                  <a:ext uri="{FF2B5EF4-FFF2-40B4-BE49-F238E27FC236}">
                    <a16:creationId xmlns:a16="http://schemas.microsoft.com/office/drawing/2014/main" id="{F9C1B6BA-B454-4662-A2A4-45E1FF0D625E}"/>
                  </a:ext>
                </a:extLst>
              </p:cNvPr>
              <p:cNvGraphicFramePr>
                <a:graphicFrameLocks noGrp="1"/>
              </p:cNvGraphicFramePr>
              <p:nvPr/>
            </p:nvGraphicFramePr>
            <p:xfrm>
              <a:off x="2737444" y="4005064"/>
              <a:ext cx="610420" cy="696210"/>
            </p:xfrm>
            <a:graphic>
              <a:graphicData uri="http://schemas.openxmlformats.org/drawingml/2006/table">
                <a:tbl>
                  <a:tblPr firstRow="1" bandRow="1">
                    <a:tableStyleId>{5940675A-B579-460E-94D1-54222C63F5DA}</a:tableStyleId>
                  </a:tblPr>
                  <a:tblGrid>
                    <a:gridCol w="610420">
                      <a:extLst>
                        <a:ext uri="{9D8B030D-6E8A-4147-A177-3AD203B41FA5}">
                          <a16:colId xmlns:a16="http://schemas.microsoft.com/office/drawing/2014/main" val="33900083"/>
                        </a:ext>
                      </a:extLst>
                    </a:gridCol>
                  </a:tblGrid>
                  <a:tr h="696210">
                    <a:tc>
                      <a:txBody>
                        <a:bodyPr/>
                        <a:lstStyle/>
                        <a:p>
                          <a:pPr/>
                          <a14:m>
                            <m:oMathPara xmlns:m="http://schemas.openxmlformats.org/officeDocument/2006/math">
                              <m:oMathParaPr>
                                <m:jc m:val="center"/>
                              </m:oMathParaPr>
                              <m:oMath xmlns:m="http://schemas.openxmlformats.org/officeDocument/2006/math">
                                <m:r>
                                  <a:rPr lang="zh-CN" altLang="en-US" sz="2800" i="1" smtClean="0">
                                    <a:latin typeface="Cambria Math" panose="02040503050406030204" pitchFamily="18" charset="0"/>
                                  </a:rPr>
                                  <m:t>⊕</m:t>
                                </m:r>
                              </m:oMath>
                            </m:oMathPara>
                          </a14:m>
                          <a:endParaRPr lang="zh-CN" altLang="en-US" sz="2800" dirty="0"/>
                        </a:p>
                      </a:txBody>
                      <a:tcPr anchor="ctr"/>
                    </a:tc>
                    <a:extLst>
                      <a:ext uri="{0D108BD9-81ED-4DB2-BD59-A6C34878D82A}">
                        <a16:rowId xmlns:a16="http://schemas.microsoft.com/office/drawing/2014/main" val="973444303"/>
                      </a:ext>
                    </a:extLst>
                  </a:tr>
                </a:tbl>
              </a:graphicData>
            </a:graphic>
          </p:graphicFrame>
        </mc:Choice>
        <mc:Fallback xmlns="">
          <p:graphicFrame>
            <p:nvGraphicFramePr>
              <p:cNvPr id="24" name="表格 23">
                <a:extLst>
                  <a:ext uri="{FF2B5EF4-FFF2-40B4-BE49-F238E27FC236}">
                    <a16:creationId xmlns:a16="http://schemas.microsoft.com/office/drawing/2014/main" id="{F9C1B6BA-B454-4662-A2A4-45E1FF0D625E}"/>
                  </a:ext>
                </a:extLst>
              </p:cNvPr>
              <p:cNvGraphicFramePr>
                <a:graphicFrameLocks noGrp="1"/>
              </p:cNvGraphicFramePr>
              <p:nvPr>
                <p:extLst>
                  <p:ext uri="{D42A27DB-BD31-4B8C-83A1-F6EECF244321}">
                    <p14:modId xmlns:p14="http://schemas.microsoft.com/office/powerpoint/2010/main" val="1663102146"/>
                  </p:ext>
                </p:extLst>
              </p:nvPr>
            </p:nvGraphicFramePr>
            <p:xfrm>
              <a:off x="2737444" y="4005064"/>
              <a:ext cx="610420" cy="696210"/>
            </p:xfrm>
            <a:graphic>
              <a:graphicData uri="http://schemas.openxmlformats.org/drawingml/2006/table">
                <a:tbl>
                  <a:tblPr firstRow="1" bandRow="1">
                    <a:tableStyleId>{5940675A-B579-460E-94D1-54222C63F5DA}</a:tableStyleId>
                  </a:tblPr>
                  <a:tblGrid>
                    <a:gridCol w="610420">
                      <a:extLst>
                        <a:ext uri="{9D8B030D-6E8A-4147-A177-3AD203B41FA5}">
                          <a16:colId xmlns:a16="http://schemas.microsoft.com/office/drawing/2014/main" val="33900083"/>
                        </a:ext>
                      </a:extLst>
                    </a:gridCol>
                  </a:tblGrid>
                  <a:tr h="696210">
                    <a:tc>
                      <a:txBody>
                        <a:bodyPr/>
                        <a:lstStyle/>
                        <a:p>
                          <a:endParaRPr lang="zh-CN"/>
                        </a:p>
                      </a:txBody>
                      <a:tcPr anchor="ctr">
                        <a:blipFill>
                          <a:blip r:embed="rId2"/>
                          <a:stretch>
                            <a:fillRect l="-990" t="-862" r="-1980" b="-1724"/>
                          </a:stretch>
                        </a:blipFill>
                      </a:tcPr>
                    </a:tc>
                    <a:extLst>
                      <a:ext uri="{0D108BD9-81ED-4DB2-BD59-A6C34878D82A}">
                        <a16:rowId xmlns:a16="http://schemas.microsoft.com/office/drawing/2014/main" val="973444303"/>
                      </a:ext>
                    </a:extLst>
                  </a:tr>
                </a:tbl>
              </a:graphicData>
            </a:graphic>
          </p:graphicFrame>
        </mc:Fallback>
      </mc:AlternateContent>
      <p:sp>
        <p:nvSpPr>
          <p:cNvPr id="26" name="空心弧 25">
            <a:extLst>
              <a:ext uri="{FF2B5EF4-FFF2-40B4-BE49-F238E27FC236}">
                <a16:creationId xmlns:a16="http://schemas.microsoft.com/office/drawing/2014/main" id="{FB89775B-4383-46B2-B822-BD793925BBDE}"/>
              </a:ext>
            </a:extLst>
          </p:cNvPr>
          <p:cNvSpPr/>
          <p:nvPr/>
        </p:nvSpPr>
        <p:spPr bwMode="auto">
          <a:xfrm rot="5400000">
            <a:off x="1290391" y="2678162"/>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7" name="空心弧 26">
            <a:extLst>
              <a:ext uri="{FF2B5EF4-FFF2-40B4-BE49-F238E27FC236}">
                <a16:creationId xmlns:a16="http://schemas.microsoft.com/office/drawing/2014/main" id="{73A6B684-D9DB-45D6-A37A-CA026582DB10}"/>
              </a:ext>
            </a:extLst>
          </p:cNvPr>
          <p:cNvSpPr/>
          <p:nvPr/>
        </p:nvSpPr>
        <p:spPr bwMode="auto">
          <a:xfrm rot="5400000">
            <a:off x="3331087" y="2696743"/>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8" name="空心弧 27">
            <a:extLst>
              <a:ext uri="{FF2B5EF4-FFF2-40B4-BE49-F238E27FC236}">
                <a16:creationId xmlns:a16="http://schemas.microsoft.com/office/drawing/2014/main" id="{03ACC1FA-2CD2-447E-B948-A72B46C58BF3}"/>
              </a:ext>
            </a:extLst>
          </p:cNvPr>
          <p:cNvSpPr/>
          <p:nvPr/>
        </p:nvSpPr>
        <p:spPr bwMode="auto">
          <a:xfrm rot="5400000">
            <a:off x="5279081" y="2696743"/>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9" name="空心弧 28">
            <a:extLst>
              <a:ext uri="{FF2B5EF4-FFF2-40B4-BE49-F238E27FC236}">
                <a16:creationId xmlns:a16="http://schemas.microsoft.com/office/drawing/2014/main" id="{FBE6649E-8FD9-4E07-BB70-48B9662230E4}"/>
              </a:ext>
            </a:extLst>
          </p:cNvPr>
          <p:cNvSpPr/>
          <p:nvPr/>
        </p:nvSpPr>
        <p:spPr bwMode="auto">
          <a:xfrm rot="5400000">
            <a:off x="7330553" y="2696743"/>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31" name="连接符: 肘形 30">
            <a:extLst>
              <a:ext uri="{FF2B5EF4-FFF2-40B4-BE49-F238E27FC236}">
                <a16:creationId xmlns:a16="http://schemas.microsoft.com/office/drawing/2014/main" id="{D2599B1A-B1A5-4AD7-B754-65563790FFA3}"/>
              </a:ext>
            </a:extLst>
          </p:cNvPr>
          <p:cNvCxnSpPr/>
          <p:nvPr/>
        </p:nvCxnSpPr>
        <p:spPr bwMode="auto">
          <a:xfrm flipV="1">
            <a:off x="1543854" y="1700808"/>
            <a:ext cx="7042140" cy="1138045"/>
          </a:xfrm>
          <a:prstGeom prst="bentConnector3">
            <a:avLst>
              <a:gd name="adj1" fmla="val 2389"/>
            </a:avLst>
          </a:prstGeom>
          <a:solidFill>
            <a:schemeClr val="accent1"/>
          </a:solidFill>
          <a:ln w="12700" cap="sq" cmpd="sng" algn="ctr">
            <a:solidFill>
              <a:schemeClr val="tx1"/>
            </a:solidFill>
            <a:prstDash val="solid"/>
            <a:round/>
            <a:headEnd type="none" w="sm" len="sm"/>
            <a:tailEnd type="none" w="sm" len="sm"/>
          </a:ln>
          <a:effectLst/>
        </p:spPr>
      </p:cxnSp>
      <p:cxnSp>
        <p:nvCxnSpPr>
          <p:cNvPr id="34" name="连接符: 肘形 33">
            <a:extLst>
              <a:ext uri="{FF2B5EF4-FFF2-40B4-BE49-F238E27FC236}">
                <a16:creationId xmlns:a16="http://schemas.microsoft.com/office/drawing/2014/main" id="{AAD04D90-EBF0-423F-8BAD-77E9D0895310}"/>
              </a:ext>
            </a:extLst>
          </p:cNvPr>
          <p:cNvCxnSpPr/>
          <p:nvPr/>
        </p:nvCxnSpPr>
        <p:spPr bwMode="auto">
          <a:xfrm rot="5400000" flipH="1" flipV="1">
            <a:off x="3142268" y="2143090"/>
            <a:ext cx="1151934" cy="267370"/>
          </a:xfrm>
          <a:prstGeom prst="bentConnector3">
            <a:avLst>
              <a:gd name="adj1" fmla="val 388"/>
            </a:avLst>
          </a:prstGeom>
          <a:solidFill>
            <a:schemeClr val="accent1"/>
          </a:solidFill>
          <a:ln w="12700" cap="sq" cmpd="sng" algn="ctr">
            <a:solidFill>
              <a:schemeClr val="tx1"/>
            </a:solidFill>
            <a:prstDash val="solid"/>
            <a:round/>
            <a:headEnd type="none" w="sm" len="sm"/>
            <a:tailEnd type="none" w="sm" len="sm"/>
          </a:ln>
          <a:effectLst/>
        </p:spPr>
      </p:cxnSp>
      <p:cxnSp>
        <p:nvCxnSpPr>
          <p:cNvPr id="37" name="连接符: 肘形 36">
            <a:extLst>
              <a:ext uri="{FF2B5EF4-FFF2-40B4-BE49-F238E27FC236}">
                <a16:creationId xmlns:a16="http://schemas.microsoft.com/office/drawing/2014/main" id="{B8A80473-355C-459A-A86F-4874E6C98297}"/>
              </a:ext>
            </a:extLst>
          </p:cNvPr>
          <p:cNvCxnSpPr>
            <a:cxnSpLocks/>
            <a:stCxn id="28" idx="2"/>
          </p:cNvCxnSpPr>
          <p:nvPr/>
        </p:nvCxnSpPr>
        <p:spPr bwMode="auto">
          <a:xfrm rot="10800000" flipH="1">
            <a:off x="5390432" y="1700808"/>
            <a:ext cx="477711" cy="1138046"/>
          </a:xfrm>
          <a:prstGeom prst="bentConnector4">
            <a:avLst>
              <a:gd name="adj1" fmla="val 98365"/>
              <a:gd name="adj2" fmla="val 2679"/>
            </a:avLst>
          </a:prstGeom>
          <a:solidFill>
            <a:schemeClr val="accent1"/>
          </a:solidFill>
          <a:ln w="12700" cap="sq" cmpd="sng" algn="ctr">
            <a:solidFill>
              <a:schemeClr val="tx1"/>
            </a:solidFill>
            <a:prstDash val="solid"/>
            <a:round/>
            <a:headEnd type="none" w="sm" len="sm"/>
            <a:tailEnd type="none" w="sm" len="sm"/>
          </a:ln>
          <a:effectLst/>
        </p:spPr>
      </p:cxnSp>
      <p:cxnSp>
        <p:nvCxnSpPr>
          <p:cNvPr id="41" name="连接符: 肘形 40">
            <a:extLst>
              <a:ext uri="{FF2B5EF4-FFF2-40B4-BE49-F238E27FC236}">
                <a16:creationId xmlns:a16="http://schemas.microsoft.com/office/drawing/2014/main" id="{E23F13AD-8DB0-4F7C-87D3-11F67CCA945B}"/>
              </a:ext>
            </a:extLst>
          </p:cNvPr>
          <p:cNvCxnSpPr>
            <a:stCxn id="29" idx="2"/>
          </p:cNvCxnSpPr>
          <p:nvPr/>
        </p:nvCxnSpPr>
        <p:spPr bwMode="auto">
          <a:xfrm rot="10800000" flipH="1">
            <a:off x="7441904" y="1700808"/>
            <a:ext cx="586083" cy="1138046"/>
          </a:xfrm>
          <a:prstGeom prst="bentConnector4">
            <a:avLst>
              <a:gd name="adj1" fmla="val 41171"/>
              <a:gd name="adj2" fmla="val -669"/>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46" name="表格 45">
                <a:extLst>
                  <a:ext uri="{FF2B5EF4-FFF2-40B4-BE49-F238E27FC236}">
                    <a16:creationId xmlns:a16="http://schemas.microsoft.com/office/drawing/2014/main" id="{540D42DB-C9BD-4075-BC62-1FA4580401B4}"/>
                  </a:ext>
                </a:extLst>
              </p:cNvPr>
              <p:cNvGraphicFramePr>
                <a:graphicFrameLocks noGrp="1"/>
              </p:cNvGraphicFramePr>
              <p:nvPr/>
            </p:nvGraphicFramePr>
            <p:xfrm>
              <a:off x="5113708" y="4028934"/>
              <a:ext cx="610420" cy="696210"/>
            </p:xfrm>
            <a:graphic>
              <a:graphicData uri="http://schemas.openxmlformats.org/drawingml/2006/table">
                <a:tbl>
                  <a:tblPr firstRow="1" bandRow="1">
                    <a:tableStyleId>{5940675A-B579-460E-94D1-54222C63F5DA}</a:tableStyleId>
                  </a:tblPr>
                  <a:tblGrid>
                    <a:gridCol w="610420">
                      <a:extLst>
                        <a:ext uri="{9D8B030D-6E8A-4147-A177-3AD203B41FA5}">
                          <a16:colId xmlns:a16="http://schemas.microsoft.com/office/drawing/2014/main" val="33900083"/>
                        </a:ext>
                      </a:extLst>
                    </a:gridCol>
                  </a:tblGrid>
                  <a:tr h="696210">
                    <a:tc>
                      <a:txBody>
                        <a:bodyPr/>
                        <a:lstStyle/>
                        <a:p>
                          <a:pPr/>
                          <a14:m>
                            <m:oMathPara xmlns:m="http://schemas.openxmlformats.org/officeDocument/2006/math">
                              <m:oMathParaPr>
                                <m:jc m:val="center"/>
                              </m:oMathParaPr>
                              <m:oMath xmlns:m="http://schemas.openxmlformats.org/officeDocument/2006/math">
                                <m:r>
                                  <a:rPr lang="zh-CN" altLang="en-US" sz="2800" i="1" smtClean="0">
                                    <a:latin typeface="Cambria Math" panose="02040503050406030204" pitchFamily="18" charset="0"/>
                                  </a:rPr>
                                  <m:t>⊕</m:t>
                                </m:r>
                              </m:oMath>
                            </m:oMathPara>
                          </a14:m>
                          <a:endParaRPr lang="zh-CN" altLang="en-US" sz="2800" dirty="0"/>
                        </a:p>
                      </a:txBody>
                      <a:tcPr anchor="ctr"/>
                    </a:tc>
                    <a:extLst>
                      <a:ext uri="{0D108BD9-81ED-4DB2-BD59-A6C34878D82A}">
                        <a16:rowId xmlns:a16="http://schemas.microsoft.com/office/drawing/2014/main" val="973444303"/>
                      </a:ext>
                    </a:extLst>
                  </a:tr>
                </a:tbl>
              </a:graphicData>
            </a:graphic>
          </p:graphicFrame>
        </mc:Choice>
        <mc:Fallback xmlns="">
          <p:graphicFrame>
            <p:nvGraphicFramePr>
              <p:cNvPr id="46" name="表格 45">
                <a:extLst>
                  <a:ext uri="{FF2B5EF4-FFF2-40B4-BE49-F238E27FC236}">
                    <a16:creationId xmlns:a16="http://schemas.microsoft.com/office/drawing/2014/main" id="{540D42DB-C9BD-4075-BC62-1FA4580401B4}"/>
                  </a:ext>
                </a:extLst>
              </p:cNvPr>
              <p:cNvGraphicFramePr>
                <a:graphicFrameLocks noGrp="1"/>
              </p:cNvGraphicFramePr>
              <p:nvPr>
                <p:extLst>
                  <p:ext uri="{D42A27DB-BD31-4B8C-83A1-F6EECF244321}">
                    <p14:modId xmlns:p14="http://schemas.microsoft.com/office/powerpoint/2010/main" val="3471028241"/>
                  </p:ext>
                </p:extLst>
              </p:nvPr>
            </p:nvGraphicFramePr>
            <p:xfrm>
              <a:off x="5113708" y="4028934"/>
              <a:ext cx="610420" cy="696210"/>
            </p:xfrm>
            <a:graphic>
              <a:graphicData uri="http://schemas.openxmlformats.org/drawingml/2006/table">
                <a:tbl>
                  <a:tblPr firstRow="1" bandRow="1">
                    <a:tableStyleId>{5940675A-B579-460E-94D1-54222C63F5DA}</a:tableStyleId>
                  </a:tblPr>
                  <a:tblGrid>
                    <a:gridCol w="610420">
                      <a:extLst>
                        <a:ext uri="{9D8B030D-6E8A-4147-A177-3AD203B41FA5}">
                          <a16:colId xmlns:a16="http://schemas.microsoft.com/office/drawing/2014/main" val="33900083"/>
                        </a:ext>
                      </a:extLst>
                    </a:gridCol>
                  </a:tblGrid>
                  <a:tr h="696210">
                    <a:tc>
                      <a:txBody>
                        <a:bodyPr/>
                        <a:lstStyle/>
                        <a:p>
                          <a:endParaRPr lang="zh-CN"/>
                        </a:p>
                      </a:txBody>
                      <a:tcPr anchor="ctr">
                        <a:blipFill>
                          <a:blip r:embed="rId3"/>
                          <a:stretch>
                            <a:fillRect l="-990" t="-862" r="-2970" b="-1724"/>
                          </a:stretch>
                        </a:blipFill>
                      </a:tcPr>
                    </a:tc>
                    <a:extLst>
                      <a:ext uri="{0D108BD9-81ED-4DB2-BD59-A6C34878D82A}">
                        <a16:rowId xmlns:a16="http://schemas.microsoft.com/office/drawing/2014/main" val="973444303"/>
                      </a:ext>
                    </a:extLst>
                  </a:tr>
                </a:tbl>
              </a:graphicData>
            </a:graphic>
          </p:graphicFrame>
        </mc:Fallback>
      </mc:AlternateContent>
      <p:sp>
        <p:nvSpPr>
          <p:cNvPr id="47" name="矩形 46">
            <a:extLst>
              <a:ext uri="{FF2B5EF4-FFF2-40B4-BE49-F238E27FC236}">
                <a16:creationId xmlns:a16="http://schemas.microsoft.com/office/drawing/2014/main" id="{B89D51C2-0867-4986-BDCA-B9F16BE91593}"/>
              </a:ext>
            </a:extLst>
          </p:cNvPr>
          <p:cNvSpPr/>
          <p:nvPr/>
        </p:nvSpPr>
        <p:spPr bwMode="auto">
          <a:xfrm>
            <a:off x="1543854" y="5373216"/>
            <a:ext cx="507866" cy="1027584"/>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48" name="空心弧 47">
            <a:extLst>
              <a:ext uri="{FF2B5EF4-FFF2-40B4-BE49-F238E27FC236}">
                <a16:creationId xmlns:a16="http://schemas.microsoft.com/office/drawing/2014/main" id="{5FE0A7CC-C4CC-437B-908B-C7CFCA7F3045}"/>
              </a:ext>
            </a:extLst>
          </p:cNvPr>
          <p:cNvSpPr/>
          <p:nvPr/>
        </p:nvSpPr>
        <p:spPr bwMode="auto">
          <a:xfrm rot="5400000">
            <a:off x="1940367" y="5767825"/>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49" name="矩形 48">
            <a:extLst>
              <a:ext uri="{FF2B5EF4-FFF2-40B4-BE49-F238E27FC236}">
                <a16:creationId xmlns:a16="http://schemas.microsoft.com/office/drawing/2014/main" id="{C85769FF-7F03-4B4C-B46A-E314B10A51D0}"/>
              </a:ext>
            </a:extLst>
          </p:cNvPr>
          <p:cNvSpPr/>
          <p:nvPr/>
        </p:nvSpPr>
        <p:spPr bwMode="auto">
          <a:xfrm>
            <a:off x="2769896" y="5373216"/>
            <a:ext cx="507866" cy="1027584"/>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0" name="空心弧 49">
            <a:extLst>
              <a:ext uri="{FF2B5EF4-FFF2-40B4-BE49-F238E27FC236}">
                <a16:creationId xmlns:a16="http://schemas.microsoft.com/office/drawing/2014/main" id="{944E5165-D63A-4EE4-884A-A152E0415AD4}"/>
              </a:ext>
            </a:extLst>
          </p:cNvPr>
          <p:cNvSpPr/>
          <p:nvPr/>
        </p:nvSpPr>
        <p:spPr bwMode="auto">
          <a:xfrm rot="5400000">
            <a:off x="3166409" y="5767825"/>
            <a:ext cx="222704" cy="284221"/>
          </a:xfrm>
          <a:prstGeom prst="blockArc">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cxnSp>
        <p:nvCxnSpPr>
          <p:cNvPr id="54" name="直接连接符 53">
            <a:extLst>
              <a:ext uri="{FF2B5EF4-FFF2-40B4-BE49-F238E27FC236}">
                <a16:creationId xmlns:a16="http://schemas.microsoft.com/office/drawing/2014/main" id="{25AFB21A-E999-4730-BAE2-F7D35013975C}"/>
              </a:ext>
            </a:extLst>
          </p:cNvPr>
          <p:cNvCxnSpPr/>
          <p:nvPr/>
        </p:nvCxnSpPr>
        <p:spPr bwMode="auto">
          <a:xfrm flipV="1">
            <a:off x="562319" y="1916832"/>
            <a:ext cx="0" cy="43204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0" name="直接连接符 59">
            <a:extLst>
              <a:ext uri="{FF2B5EF4-FFF2-40B4-BE49-F238E27FC236}">
                <a16:creationId xmlns:a16="http://schemas.microsoft.com/office/drawing/2014/main" id="{577D219C-EDBB-4D42-94D3-DCEDA32D6A09}"/>
              </a:ext>
            </a:extLst>
          </p:cNvPr>
          <p:cNvCxnSpPr/>
          <p:nvPr/>
        </p:nvCxnSpPr>
        <p:spPr bwMode="auto">
          <a:xfrm flipH="1">
            <a:off x="107504" y="1916832"/>
            <a:ext cx="45481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2" name="直接连接符 61">
            <a:extLst>
              <a:ext uri="{FF2B5EF4-FFF2-40B4-BE49-F238E27FC236}">
                <a16:creationId xmlns:a16="http://schemas.microsoft.com/office/drawing/2014/main" id="{CCBF0903-9315-4920-9774-C18AA80E7EEF}"/>
              </a:ext>
            </a:extLst>
          </p:cNvPr>
          <p:cNvCxnSpPr>
            <a:cxnSpLocks/>
          </p:cNvCxnSpPr>
          <p:nvPr/>
        </p:nvCxnSpPr>
        <p:spPr bwMode="auto">
          <a:xfrm>
            <a:off x="107504" y="1916832"/>
            <a:ext cx="0" cy="374441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5" name="直接连接符 64">
            <a:extLst>
              <a:ext uri="{FF2B5EF4-FFF2-40B4-BE49-F238E27FC236}">
                <a16:creationId xmlns:a16="http://schemas.microsoft.com/office/drawing/2014/main" id="{B5E36FEB-9678-4246-98B9-D3AFD9D7594E}"/>
              </a:ext>
            </a:extLst>
          </p:cNvPr>
          <p:cNvCxnSpPr/>
          <p:nvPr/>
        </p:nvCxnSpPr>
        <p:spPr bwMode="auto">
          <a:xfrm>
            <a:off x="107504" y="5661248"/>
            <a:ext cx="143635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7" name="直接连接符 66">
            <a:extLst>
              <a:ext uri="{FF2B5EF4-FFF2-40B4-BE49-F238E27FC236}">
                <a16:creationId xmlns:a16="http://schemas.microsoft.com/office/drawing/2014/main" id="{5F04FD4D-B674-41E9-A7D9-16DDF1EAC131}"/>
              </a:ext>
            </a:extLst>
          </p:cNvPr>
          <p:cNvCxnSpPr/>
          <p:nvPr/>
        </p:nvCxnSpPr>
        <p:spPr bwMode="auto">
          <a:xfrm flipH="1">
            <a:off x="1011651" y="6237312"/>
            <a:ext cx="532203"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9" name="直接连接符 68">
            <a:extLst>
              <a:ext uri="{FF2B5EF4-FFF2-40B4-BE49-F238E27FC236}">
                <a16:creationId xmlns:a16="http://schemas.microsoft.com/office/drawing/2014/main" id="{E55D4504-0D69-4C8F-B7DF-0130D94A8B0C}"/>
              </a:ext>
            </a:extLst>
          </p:cNvPr>
          <p:cNvCxnSpPr>
            <a:cxnSpLocks/>
            <a:endCxn id="49" idx="1"/>
          </p:cNvCxnSpPr>
          <p:nvPr/>
        </p:nvCxnSpPr>
        <p:spPr bwMode="auto">
          <a:xfrm>
            <a:off x="2193830" y="5887008"/>
            <a:ext cx="57606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2" name="连接符: 肘形 71">
            <a:extLst>
              <a:ext uri="{FF2B5EF4-FFF2-40B4-BE49-F238E27FC236}">
                <a16:creationId xmlns:a16="http://schemas.microsoft.com/office/drawing/2014/main" id="{4D146E63-9D47-47E6-AF42-6909B3A9287C}"/>
              </a:ext>
            </a:extLst>
          </p:cNvPr>
          <p:cNvCxnSpPr>
            <a:cxnSpLocks/>
            <a:endCxn id="46" idx="3"/>
          </p:cNvCxnSpPr>
          <p:nvPr/>
        </p:nvCxnSpPr>
        <p:spPr bwMode="auto">
          <a:xfrm flipV="1">
            <a:off x="3419872" y="4377039"/>
            <a:ext cx="2304256" cy="1509969"/>
          </a:xfrm>
          <a:prstGeom prst="bentConnector3">
            <a:avLst>
              <a:gd name="adj1" fmla="val 118739"/>
            </a:avLst>
          </a:prstGeom>
          <a:solidFill>
            <a:schemeClr val="accent1"/>
          </a:solidFill>
          <a:ln w="12700" cap="sq" cmpd="sng" algn="ctr">
            <a:solidFill>
              <a:schemeClr val="tx1"/>
            </a:solidFill>
            <a:prstDash val="solid"/>
            <a:round/>
            <a:headEnd type="none" w="sm" len="sm"/>
            <a:tailEnd type="none" w="sm" len="sm"/>
          </a:ln>
          <a:effectLst/>
        </p:spPr>
      </p:cxnSp>
      <p:cxnSp>
        <p:nvCxnSpPr>
          <p:cNvPr id="80" name="连接符: 肘形 79">
            <a:extLst>
              <a:ext uri="{FF2B5EF4-FFF2-40B4-BE49-F238E27FC236}">
                <a16:creationId xmlns:a16="http://schemas.microsoft.com/office/drawing/2014/main" id="{50849AF3-7EA3-4887-B4C5-00FC38245E9D}"/>
              </a:ext>
            </a:extLst>
          </p:cNvPr>
          <p:cNvCxnSpPr>
            <a:cxnSpLocks/>
          </p:cNvCxnSpPr>
          <p:nvPr/>
        </p:nvCxnSpPr>
        <p:spPr bwMode="auto">
          <a:xfrm rot="16200000" flipH="1">
            <a:off x="2952667" y="4832308"/>
            <a:ext cx="1472825" cy="682428"/>
          </a:xfrm>
          <a:prstGeom prst="bentConnector3">
            <a:avLst>
              <a:gd name="adj1" fmla="val -2887"/>
            </a:avLst>
          </a:prstGeom>
          <a:solidFill>
            <a:schemeClr val="accent1"/>
          </a:solidFill>
          <a:ln w="12700" cap="sq" cmpd="sng" algn="ctr">
            <a:solidFill>
              <a:schemeClr val="tx1"/>
            </a:solidFill>
            <a:prstDash val="solid"/>
            <a:round/>
            <a:headEnd type="none" w="sm" len="sm"/>
            <a:tailEnd type="none" w="sm" len="sm"/>
          </a:ln>
          <a:effectLst/>
        </p:spPr>
      </p:cxnSp>
      <p:cxnSp>
        <p:nvCxnSpPr>
          <p:cNvPr id="84" name="连接符: 肘形 83">
            <a:extLst>
              <a:ext uri="{FF2B5EF4-FFF2-40B4-BE49-F238E27FC236}">
                <a16:creationId xmlns:a16="http://schemas.microsoft.com/office/drawing/2014/main" id="{7B6737E3-690E-49EE-BF6B-65D5F6B1F5B0}"/>
              </a:ext>
            </a:extLst>
          </p:cNvPr>
          <p:cNvCxnSpPr>
            <a:cxnSpLocks/>
            <a:stCxn id="4" idx="2"/>
            <a:endCxn id="9" idx="0"/>
          </p:cNvCxnSpPr>
          <p:nvPr/>
        </p:nvCxnSpPr>
        <p:spPr bwMode="auto">
          <a:xfrm rot="5400000" flipH="1" flipV="1">
            <a:off x="1463776" y="1784696"/>
            <a:ext cx="864096" cy="1992464"/>
          </a:xfrm>
          <a:prstGeom prst="bentConnector5">
            <a:avLst>
              <a:gd name="adj1" fmla="val -106801"/>
              <a:gd name="adj2" fmla="val 56863"/>
              <a:gd name="adj3" fmla="val 126455"/>
            </a:avLst>
          </a:prstGeom>
          <a:solidFill>
            <a:schemeClr val="accent1"/>
          </a:solidFill>
          <a:ln w="12700" cap="sq" cmpd="sng" algn="ctr">
            <a:solidFill>
              <a:schemeClr val="tx1"/>
            </a:solidFill>
            <a:prstDash val="solid"/>
            <a:round/>
            <a:headEnd type="none" w="sm" len="sm"/>
            <a:tailEnd type="none" w="sm" len="sm"/>
          </a:ln>
          <a:effectLst/>
        </p:spPr>
      </p:cxnSp>
      <p:cxnSp>
        <p:nvCxnSpPr>
          <p:cNvPr id="93" name="连接符: 肘形 92">
            <a:extLst>
              <a:ext uri="{FF2B5EF4-FFF2-40B4-BE49-F238E27FC236}">
                <a16:creationId xmlns:a16="http://schemas.microsoft.com/office/drawing/2014/main" id="{9C784E4C-1698-4F45-B1D6-F26EC128AB7C}"/>
              </a:ext>
            </a:extLst>
          </p:cNvPr>
          <p:cNvCxnSpPr>
            <a:stCxn id="11" idx="2"/>
            <a:endCxn id="24" idx="1"/>
          </p:cNvCxnSpPr>
          <p:nvPr/>
        </p:nvCxnSpPr>
        <p:spPr bwMode="auto">
          <a:xfrm rot="16200000" flipH="1">
            <a:off x="2031335" y="3647059"/>
            <a:ext cx="1110229" cy="301989"/>
          </a:xfrm>
          <a:prstGeom prst="bentConnector2">
            <a:avLst/>
          </a:prstGeom>
          <a:solidFill>
            <a:schemeClr val="accent1"/>
          </a:solidFill>
          <a:ln w="12700" cap="sq" cmpd="sng" algn="ctr">
            <a:solidFill>
              <a:schemeClr val="tx1"/>
            </a:solidFill>
            <a:prstDash val="solid"/>
            <a:round/>
            <a:headEnd type="none" w="sm" len="sm"/>
            <a:tailEnd type="none" w="sm" len="sm"/>
          </a:ln>
          <a:effectLst/>
        </p:spPr>
      </p:cxnSp>
      <p:cxnSp>
        <p:nvCxnSpPr>
          <p:cNvPr id="95" name="连接符: 肘形 94">
            <a:extLst>
              <a:ext uri="{FF2B5EF4-FFF2-40B4-BE49-F238E27FC236}">
                <a16:creationId xmlns:a16="http://schemas.microsoft.com/office/drawing/2014/main" id="{EE79A87B-AF51-4EFA-9B8A-AE7D44C7102C}"/>
              </a:ext>
            </a:extLst>
          </p:cNvPr>
          <p:cNvCxnSpPr>
            <a:cxnSpLocks/>
          </p:cNvCxnSpPr>
          <p:nvPr/>
        </p:nvCxnSpPr>
        <p:spPr bwMode="auto">
          <a:xfrm flipV="1">
            <a:off x="3356354" y="2222739"/>
            <a:ext cx="1488408" cy="2004289"/>
          </a:xfrm>
          <a:prstGeom prst="bentConnector4">
            <a:avLst>
              <a:gd name="adj1" fmla="val 46236"/>
              <a:gd name="adj2" fmla="val 111406"/>
            </a:avLst>
          </a:prstGeom>
          <a:solidFill>
            <a:schemeClr val="accent1"/>
          </a:solidFill>
          <a:ln w="12700" cap="sq" cmpd="sng" algn="ctr">
            <a:solidFill>
              <a:schemeClr val="tx1"/>
            </a:solidFill>
            <a:prstDash val="solid"/>
            <a:round/>
            <a:headEnd type="none" w="sm" len="sm"/>
            <a:tailEnd type="none" w="sm" len="sm"/>
          </a:ln>
          <a:effectLst/>
        </p:spPr>
      </p:cxnSp>
      <p:cxnSp>
        <p:nvCxnSpPr>
          <p:cNvPr id="105" name="直接连接符 104">
            <a:extLst>
              <a:ext uri="{FF2B5EF4-FFF2-40B4-BE49-F238E27FC236}">
                <a16:creationId xmlns:a16="http://schemas.microsoft.com/office/drawing/2014/main" id="{C97BCE5C-DD23-4BAF-868E-EF3B0AD5619B}"/>
              </a:ext>
            </a:extLst>
          </p:cNvPr>
          <p:cNvCxnSpPr>
            <a:endCxn id="14" idx="0"/>
          </p:cNvCxnSpPr>
          <p:nvPr/>
        </p:nvCxnSpPr>
        <p:spPr bwMode="auto">
          <a:xfrm>
            <a:off x="4836271" y="2222739"/>
            <a:ext cx="1" cy="12614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0" name="连接符: 肘形 109">
            <a:extLst>
              <a:ext uri="{FF2B5EF4-FFF2-40B4-BE49-F238E27FC236}">
                <a16:creationId xmlns:a16="http://schemas.microsoft.com/office/drawing/2014/main" id="{3F808E33-B6B2-45B8-A916-D523CD419696}"/>
              </a:ext>
            </a:extLst>
          </p:cNvPr>
          <p:cNvCxnSpPr>
            <a:stCxn id="8" idx="2"/>
          </p:cNvCxnSpPr>
          <p:nvPr/>
        </p:nvCxnSpPr>
        <p:spPr bwMode="auto">
          <a:xfrm rot="16200000" flipH="1">
            <a:off x="4771817" y="-313169"/>
            <a:ext cx="248156" cy="7380198"/>
          </a:xfrm>
          <a:prstGeom prst="bentConnector2">
            <a:avLst/>
          </a:prstGeom>
          <a:solidFill>
            <a:schemeClr val="accent1"/>
          </a:solidFill>
          <a:ln w="12700" cap="sq" cmpd="sng" algn="ctr">
            <a:solidFill>
              <a:schemeClr val="tx1"/>
            </a:solidFill>
            <a:prstDash val="solid"/>
            <a:round/>
            <a:headEnd type="none" w="sm" len="sm"/>
            <a:tailEnd type="none" w="sm" len="sm"/>
          </a:ln>
          <a:effectLst/>
        </p:spPr>
      </p:cxnSp>
      <p:cxnSp>
        <p:nvCxnSpPr>
          <p:cNvPr id="112" name="直接连接符 111">
            <a:extLst>
              <a:ext uri="{FF2B5EF4-FFF2-40B4-BE49-F238E27FC236}">
                <a16:creationId xmlns:a16="http://schemas.microsoft.com/office/drawing/2014/main" id="{3FEC3C98-E51D-44DB-84EA-0B4C86E8C14C}"/>
              </a:ext>
            </a:extLst>
          </p:cNvPr>
          <p:cNvCxnSpPr>
            <a:stCxn id="13" idx="2"/>
          </p:cNvCxnSpPr>
          <p:nvPr/>
        </p:nvCxnSpPr>
        <p:spPr bwMode="auto">
          <a:xfrm flipH="1">
            <a:off x="3217211" y="3223702"/>
            <a:ext cx="1" cy="27730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4" name="直接连接符 113">
            <a:extLst>
              <a:ext uri="{FF2B5EF4-FFF2-40B4-BE49-F238E27FC236}">
                <a16:creationId xmlns:a16="http://schemas.microsoft.com/office/drawing/2014/main" id="{92F5CC72-48BD-408A-B128-CA9AE99E0050}"/>
              </a:ext>
            </a:extLst>
          </p:cNvPr>
          <p:cNvCxnSpPr>
            <a:cxnSpLocks/>
            <a:stCxn id="18" idx="2"/>
          </p:cNvCxnSpPr>
          <p:nvPr/>
        </p:nvCxnSpPr>
        <p:spPr bwMode="auto">
          <a:xfrm>
            <a:off x="5167088" y="3252852"/>
            <a:ext cx="0" cy="24815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7" name="直接连接符 116">
            <a:extLst>
              <a:ext uri="{FF2B5EF4-FFF2-40B4-BE49-F238E27FC236}">
                <a16:creationId xmlns:a16="http://schemas.microsoft.com/office/drawing/2014/main" id="{219DD651-0A57-42C1-90B4-A2C46CFE7A73}"/>
              </a:ext>
            </a:extLst>
          </p:cNvPr>
          <p:cNvCxnSpPr>
            <a:stCxn id="23" idx="2"/>
          </p:cNvCxnSpPr>
          <p:nvPr/>
        </p:nvCxnSpPr>
        <p:spPr bwMode="auto">
          <a:xfrm flipH="1">
            <a:off x="7240281" y="3252852"/>
            <a:ext cx="1" cy="24815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9" name="连接符: 肘形 118">
            <a:extLst>
              <a:ext uri="{FF2B5EF4-FFF2-40B4-BE49-F238E27FC236}">
                <a16:creationId xmlns:a16="http://schemas.microsoft.com/office/drawing/2014/main" id="{4055132E-6F39-405E-B164-105C40741341}"/>
              </a:ext>
            </a:extLst>
          </p:cNvPr>
          <p:cNvCxnSpPr>
            <a:stCxn id="16" idx="2"/>
            <a:endCxn id="46" idx="1"/>
          </p:cNvCxnSpPr>
          <p:nvPr/>
        </p:nvCxnSpPr>
        <p:spPr bwMode="auto">
          <a:xfrm rot="16200000" flipH="1">
            <a:off x="4181889" y="3445219"/>
            <a:ext cx="1124187" cy="739451"/>
          </a:xfrm>
          <a:prstGeom prst="bentConnector2">
            <a:avLst/>
          </a:prstGeom>
          <a:solidFill>
            <a:schemeClr val="accent1"/>
          </a:solidFill>
          <a:ln w="12700" cap="sq" cmpd="sng" algn="ctr">
            <a:solidFill>
              <a:schemeClr val="tx1"/>
            </a:solidFill>
            <a:prstDash val="solid"/>
            <a:round/>
            <a:headEnd type="none" w="sm" len="sm"/>
            <a:tailEnd type="none" w="sm" len="sm"/>
          </a:ln>
          <a:effectLst/>
        </p:spPr>
      </p:cxnSp>
      <p:cxnSp>
        <p:nvCxnSpPr>
          <p:cNvPr id="126" name="直接连接符 125">
            <a:extLst>
              <a:ext uri="{FF2B5EF4-FFF2-40B4-BE49-F238E27FC236}">
                <a16:creationId xmlns:a16="http://schemas.microsoft.com/office/drawing/2014/main" id="{4AF78723-A211-4C5C-913B-D4BCCCE359A3}"/>
              </a:ext>
            </a:extLst>
          </p:cNvPr>
          <p:cNvCxnSpPr>
            <a:cxnSpLocks/>
          </p:cNvCxnSpPr>
          <p:nvPr/>
        </p:nvCxnSpPr>
        <p:spPr bwMode="auto">
          <a:xfrm>
            <a:off x="5724128" y="4227028"/>
            <a:ext cx="43204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8" name="直接连接符 127">
            <a:extLst>
              <a:ext uri="{FF2B5EF4-FFF2-40B4-BE49-F238E27FC236}">
                <a16:creationId xmlns:a16="http://schemas.microsoft.com/office/drawing/2014/main" id="{FE513BBE-9C1E-40F7-95E4-3396A9A77AAF}"/>
              </a:ext>
            </a:extLst>
          </p:cNvPr>
          <p:cNvCxnSpPr>
            <a:cxnSpLocks/>
          </p:cNvCxnSpPr>
          <p:nvPr/>
        </p:nvCxnSpPr>
        <p:spPr bwMode="auto">
          <a:xfrm flipV="1">
            <a:off x="6156176" y="1988840"/>
            <a:ext cx="0" cy="223818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0" name="直接连接符 129">
            <a:extLst>
              <a:ext uri="{FF2B5EF4-FFF2-40B4-BE49-F238E27FC236}">
                <a16:creationId xmlns:a16="http://schemas.microsoft.com/office/drawing/2014/main" id="{C227AFB5-7A64-40AC-B367-7CD5D09ACF30}"/>
              </a:ext>
            </a:extLst>
          </p:cNvPr>
          <p:cNvCxnSpPr>
            <a:cxnSpLocks/>
          </p:cNvCxnSpPr>
          <p:nvPr/>
        </p:nvCxnSpPr>
        <p:spPr bwMode="auto">
          <a:xfrm>
            <a:off x="6156176" y="1988840"/>
            <a:ext cx="7438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2" name="直接连接符 131">
            <a:extLst>
              <a:ext uri="{FF2B5EF4-FFF2-40B4-BE49-F238E27FC236}">
                <a16:creationId xmlns:a16="http://schemas.microsoft.com/office/drawing/2014/main" id="{0EB4765E-2FE0-4C3E-9274-610AE0ED649C}"/>
              </a:ext>
            </a:extLst>
          </p:cNvPr>
          <p:cNvCxnSpPr>
            <a:endCxn id="19" idx="0"/>
          </p:cNvCxnSpPr>
          <p:nvPr/>
        </p:nvCxnSpPr>
        <p:spPr bwMode="auto">
          <a:xfrm>
            <a:off x="6900016" y="1988840"/>
            <a:ext cx="1"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2" name="直接连接符 141">
            <a:extLst>
              <a:ext uri="{FF2B5EF4-FFF2-40B4-BE49-F238E27FC236}">
                <a16:creationId xmlns:a16="http://schemas.microsoft.com/office/drawing/2014/main" id="{4DA9BD5F-EE46-4BC0-8D07-51338876F44D}"/>
              </a:ext>
            </a:extLst>
          </p:cNvPr>
          <p:cNvCxnSpPr>
            <a:stCxn id="21" idx="2"/>
          </p:cNvCxnSpPr>
          <p:nvPr/>
        </p:nvCxnSpPr>
        <p:spPr bwMode="auto">
          <a:xfrm flipH="1">
            <a:off x="6447201" y="3252852"/>
            <a:ext cx="1" cy="53618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4" name="直接箭头连接符 143">
            <a:extLst>
              <a:ext uri="{FF2B5EF4-FFF2-40B4-BE49-F238E27FC236}">
                <a16:creationId xmlns:a16="http://schemas.microsoft.com/office/drawing/2014/main" id="{455544AA-9978-4C01-AFB7-D1A0CFEFA505}"/>
              </a:ext>
            </a:extLst>
          </p:cNvPr>
          <p:cNvCxnSpPr/>
          <p:nvPr/>
        </p:nvCxnSpPr>
        <p:spPr bwMode="auto">
          <a:xfrm flipH="1">
            <a:off x="6623611" y="3789040"/>
            <a:ext cx="72713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45" name="文本框 144">
            <a:extLst>
              <a:ext uri="{FF2B5EF4-FFF2-40B4-BE49-F238E27FC236}">
                <a16:creationId xmlns:a16="http://schemas.microsoft.com/office/drawing/2014/main" id="{9BB4F1F4-714D-4EDF-992D-17DB54A33850}"/>
              </a:ext>
            </a:extLst>
          </p:cNvPr>
          <p:cNvSpPr txBox="1"/>
          <p:nvPr/>
        </p:nvSpPr>
        <p:spPr>
          <a:xfrm>
            <a:off x="7350742" y="3708191"/>
            <a:ext cx="50405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l</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6" name="文本框 145">
            <a:extLst>
              <a:ext uri="{FF2B5EF4-FFF2-40B4-BE49-F238E27FC236}">
                <a16:creationId xmlns:a16="http://schemas.microsoft.com/office/drawing/2014/main" id="{FB49BA1D-862B-4330-AE16-D319E532F597}"/>
              </a:ext>
            </a:extLst>
          </p:cNvPr>
          <p:cNvSpPr txBox="1"/>
          <p:nvPr/>
        </p:nvSpPr>
        <p:spPr>
          <a:xfrm>
            <a:off x="460440" y="5909935"/>
            <a:ext cx="69225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K</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50" name="直接连接符 149">
            <a:extLst>
              <a:ext uri="{FF2B5EF4-FFF2-40B4-BE49-F238E27FC236}">
                <a16:creationId xmlns:a16="http://schemas.microsoft.com/office/drawing/2014/main" id="{24ED6FD3-E1B6-4B7D-834A-D4AF3C70ABBD}"/>
              </a:ext>
            </a:extLst>
          </p:cNvPr>
          <p:cNvCxnSpPr/>
          <p:nvPr/>
        </p:nvCxnSpPr>
        <p:spPr bwMode="auto">
          <a:xfrm>
            <a:off x="7956376" y="3362355"/>
            <a:ext cx="21602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2" name="直接连接符 151">
            <a:extLst>
              <a:ext uri="{FF2B5EF4-FFF2-40B4-BE49-F238E27FC236}">
                <a16:creationId xmlns:a16="http://schemas.microsoft.com/office/drawing/2014/main" id="{64E5E9F8-2B86-45EC-BB57-9118B245322B}"/>
              </a:ext>
            </a:extLst>
          </p:cNvPr>
          <p:cNvCxnSpPr/>
          <p:nvPr/>
        </p:nvCxnSpPr>
        <p:spPr bwMode="auto">
          <a:xfrm flipV="1">
            <a:off x="8172400" y="3052797"/>
            <a:ext cx="0" cy="3095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4" name="直接连接符 153">
            <a:extLst>
              <a:ext uri="{FF2B5EF4-FFF2-40B4-BE49-F238E27FC236}">
                <a16:creationId xmlns:a16="http://schemas.microsoft.com/office/drawing/2014/main" id="{8BA6D58B-0981-41A2-8EC5-4EFF1983BE2D}"/>
              </a:ext>
            </a:extLst>
          </p:cNvPr>
          <p:cNvCxnSpPr/>
          <p:nvPr/>
        </p:nvCxnSpPr>
        <p:spPr bwMode="auto">
          <a:xfrm>
            <a:off x="8172400" y="3052797"/>
            <a:ext cx="14401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8" name="直接连接符 157">
            <a:extLst>
              <a:ext uri="{FF2B5EF4-FFF2-40B4-BE49-F238E27FC236}">
                <a16:creationId xmlns:a16="http://schemas.microsoft.com/office/drawing/2014/main" id="{5C92FF05-009C-4B53-B065-D4FA3C74DF0B}"/>
              </a:ext>
            </a:extLst>
          </p:cNvPr>
          <p:cNvCxnSpPr/>
          <p:nvPr/>
        </p:nvCxnSpPr>
        <p:spPr bwMode="auto">
          <a:xfrm>
            <a:off x="8316416" y="3052797"/>
            <a:ext cx="0" cy="3095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0" name="直接连接符 159">
            <a:extLst>
              <a:ext uri="{FF2B5EF4-FFF2-40B4-BE49-F238E27FC236}">
                <a16:creationId xmlns:a16="http://schemas.microsoft.com/office/drawing/2014/main" id="{1ACB72A3-721A-49F8-AA43-1230055E1726}"/>
              </a:ext>
            </a:extLst>
          </p:cNvPr>
          <p:cNvCxnSpPr>
            <a:cxnSpLocks/>
          </p:cNvCxnSpPr>
          <p:nvPr/>
        </p:nvCxnSpPr>
        <p:spPr bwMode="auto">
          <a:xfrm flipV="1">
            <a:off x="8316416" y="3362355"/>
            <a:ext cx="249601" cy="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5" name="直接连接符 164">
            <a:extLst>
              <a:ext uri="{FF2B5EF4-FFF2-40B4-BE49-F238E27FC236}">
                <a16:creationId xmlns:a16="http://schemas.microsoft.com/office/drawing/2014/main" id="{5599C9ED-DBA4-4181-B7D8-61BCFA7B2814}"/>
              </a:ext>
            </a:extLst>
          </p:cNvPr>
          <p:cNvCxnSpPr/>
          <p:nvPr/>
        </p:nvCxnSpPr>
        <p:spPr bwMode="auto">
          <a:xfrm>
            <a:off x="8244408" y="1772816"/>
            <a:ext cx="19680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7" name="直接连接符 166">
            <a:extLst>
              <a:ext uri="{FF2B5EF4-FFF2-40B4-BE49-F238E27FC236}">
                <a16:creationId xmlns:a16="http://schemas.microsoft.com/office/drawing/2014/main" id="{8BA04F40-737A-428D-98F6-3D242DD12FC9}"/>
              </a:ext>
            </a:extLst>
          </p:cNvPr>
          <p:cNvCxnSpPr/>
          <p:nvPr/>
        </p:nvCxnSpPr>
        <p:spPr bwMode="auto">
          <a:xfrm>
            <a:off x="8441216" y="1772816"/>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9" name="直接连接符 168">
            <a:extLst>
              <a:ext uri="{FF2B5EF4-FFF2-40B4-BE49-F238E27FC236}">
                <a16:creationId xmlns:a16="http://schemas.microsoft.com/office/drawing/2014/main" id="{9A8A0250-3CDF-4838-9A10-76DB973F2ADC}"/>
              </a:ext>
            </a:extLst>
          </p:cNvPr>
          <p:cNvCxnSpPr/>
          <p:nvPr/>
        </p:nvCxnSpPr>
        <p:spPr bwMode="auto">
          <a:xfrm>
            <a:off x="8460432" y="1988840"/>
            <a:ext cx="12556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1" name="直接连接符 170">
            <a:extLst>
              <a:ext uri="{FF2B5EF4-FFF2-40B4-BE49-F238E27FC236}">
                <a16:creationId xmlns:a16="http://schemas.microsoft.com/office/drawing/2014/main" id="{DFFAED92-B83B-4136-8AE6-43DFA28917BF}"/>
              </a:ext>
            </a:extLst>
          </p:cNvPr>
          <p:cNvCxnSpPr/>
          <p:nvPr/>
        </p:nvCxnSpPr>
        <p:spPr bwMode="auto">
          <a:xfrm flipV="1">
            <a:off x="8585994" y="1772816"/>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3" name="直接连接符 172">
            <a:extLst>
              <a:ext uri="{FF2B5EF4-FFF2-40B4-BE49-F238E27FC236}">
                <a16:creationId xmlns:a16="http://schemas.microsoft.com/office/drawing/2014/main" id="{3642B1FF-6FE6-4066-8918-DC59F3A5996D}"/>
              </a:ext>
            </a:extLst>
          </p:cNvPr>
          <p:cNvCxnSpPr/>
          <p:nvPr/>
        </p:nvCxnSpPr>
        <p:spPr bwMode="auto">
          <a:xfrm>
            <a:off x="8585994" y="1772816"/>
            <a:ext cx="16247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4" name="文本框 173">
            <a:extLst>
              <a:ext uri="{FF2B5EF4-FFF2-40B4-BE49-F238E27FC236}">
                <a16:creationId xmlns:a16="http://schemas.microsoft.com/office/drawing/2014/main" id="{F11E9F6B-FD0C-4040-B4B8-EB638B519560}"/>
              </a:ext>
            </a:extLst>
          </p:cNvPr>
          <p:cNvSpPr txBox="1"/>
          <p:nvPr/>
        </p:nvSpPr>
        <p:spPr>
          <a:xfrm>
            <a:off x="8306791" y="1253952"/>
            <a:ext cx="86956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复位</a:t>
            </a:r>
          </a:p>
        </p:txBody>
      </p:sp>
      <p:sp>
        <p:nvSpPr>
          <p:cNvPr id="175" name="文本框 174">
            <a:extLst>
              <a:ext uri="{FF2B5EF4-FFF2-40B4-BE49-F238E27FC236}">
                <a16:creationId xmlns:a16="http://schemas.microsoft.com/office/drawing/2014/main" id="{2ECD2B03-6B2F-43A6-BF1F-19E932FA7D8D}"/>
              </a:ext>
            </a:extLst>
          </p:cNvPr>
          <p:cNvSpPr txBox="1"/>
          <p:nvPr/>
        </p:nvSpPr>
        <p:spPr>
          <a:xfrm>
            <a:off x="8351041" y="2908199"/>
            <a:ext cx="86956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882F214C-7701-4511-A56D-5AB47268B272}"/>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111</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100302"/>
      </p:ext>
    </p:extLst>
  </p:cSld>
  <p:clrMapOvr>
    <a:masterClrMapping/>
  </p:clrMapOvr>
  <p:transition spd="med">
    <p:cover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94121C-2047-4E7C-9D2E-E79701052C74}"/>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某循环校验码，生成多项式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，请为此设计一个模</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除法器</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4" name="矩形 3">
            <a:extLst>
              <a:ext uri="{FF2B5EF4-FFF2-40B4-BE49-F238E27FC236}">
                <a16:creationId xmlns:a16="http://schemas.microsoft.com/office/drawing/2014/main" id="{D207EC3E-3305-450B-A8DD-B31E2BEB1679}"/>
              </a:ext>
            </a:extLst>
          </p:cNvPr>
          <p:cNvSpPr/>
          <p:nvPr/>
        </p:nvSpPr>
        <p:spPr>
          <a:xfrm>
            <a:off x="0" y="1357205"/>
            <a:ext cx="9144000" cy="5354158"/>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设置一个移位寄存器，模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减的特点是“减</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不变、</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变反”，可用异或门实现；又因为每做一步除法都要左移一位，所以异或门的输出可直接送往高一位触发器的</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端，即模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减与左移在一拍内完成。用最高位的状态去控制做模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减并左移，或单纯左移，控制各位模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减的条件就是生成多就是生成多项式</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G(x)</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当</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G(x)</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确定后，如本题</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G(x) = 1011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，可得到下列逻辑式：</a:t>
            </a:r>
          </a:p>
        </p:txBody>
      </p:sp>
      <p:sp>
        <p:nvSpPr>
          <p:cNvPr id="2" name="灯片编号占位符 1">
            <a:extLst>
              <a:ext uri="{FF2B5EF4-FFF2-40B4-BE49-F238E27FC236}">
                <a16:creationId xmlns:a16="http://schemas.microsoft.com/office/drawing/2014/main" id="{72D5AC7A-3967-4960-B514-A19B8C9BD46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112</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00943548"/>
      </p:ext>
    </p:extLst>
  </p:cSld>
  <p:clrMapOvr>
    <a:masterClrMapping/>
  </p:clrMapOvr>
  <p:transition spd="med">
    <p:cover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59E050-20C7-4C04-8F69-D7327137E456}"/>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某循环校验码，生成多项式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，请为此设计一个模</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除法器</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6" name="文本框 5">
            <a:extLst>
              <a:ext uri="{FF2B5EF4-FFF2-40B4-BE49-F238E27FC236}">
                <a16:creationId xmlns:a16="http://schemas.microsoft.com/office/drawing/2014/main" id="{93ECD8C0-EC8B-4B4F-BC01-E83D235A97F1}"/>
              </a:ext>
            </a:extLst>
          </p:cNvPr>
          <p:cNvSpPr txBox="1"/>
          <p:nvPr/>
        </p:nvSpPr>
        <p:spPr>
          <a:xfrm>
            <a:off x="539552" y="1457556"/>
            <a:ext cx="7200800" cy="15696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0) ⊕ 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1) ⊕ 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1) ⊕ 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EE39A098-DF97-482C-9308-E2B6159D58F5}"/>
              </a:ext>
            </a:extLst>
          </p:cNvPr>
          <p:cNvSpPr txBox="1"/>
          <p:nvPr/>
        </p:nvSpPr>
        <p:spPr>
          <a:xfrm>
            <a:off x="0" y="3126452"/>
            <a:ext cx="9144000" cy="3581365"/>
          </a:xfrm>
          <a:prstGeom prst="rect">
            <a:avLst/>
          </a:prstGeom>
          <a:noFill/>
        </p:spPr>
        <p:txBody>
          <a:bodyPr wrap="square" rtlCol="0">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以上逻辑式的含义是：当最高位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时</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 + 1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，即单纯左移；当</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时，</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分别与</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G(x)</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按位异或，再送往高位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，即做模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减后左移一位。设置控制电位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K</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控制模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除。</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条件要联系到整个编码、译码电路如何设计，应能串行输入待编信息或待译信息</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，也能在模</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除的过程中补</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 name="灯片编号占位符 1">
            <a:extLst>
              <a:ext uri="{FF2B5EF4-FFF2-40B4-BE49-F238E27FC236}">
                <a16:creationId xmlns:a16="http://schemas.microsoft.com/office/drawing/2014/main" id="{60D9371D-3F98-4F8F-810B-B7394A23EC8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113</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13992712"/>
      </p:ext>
    </p:extLst>
  </p:cSld>
  <p:clrMapOvr>
    <a:masterClrMapping/>
  </p:clrMapOvr>
  <p:transition spd="med">
    <p:cover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AE219BE-62B9-4B01-AA15-3521904E073D}"/>
              </a:ext>
            </a:extLst>
          </p:cNvPr>
          <p:cNvSpPr/>
          <p:nvPr/>
        </p:nvSpPr>
        <p:spPr>
          <a:xfrm>
            <a:off x="0" y="2749839"/>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设计一套硬件逻辑，以实现循环校验码的编码、译码、校正。画出粗框图。</a:t>
            </a:r>
          </a:p>
        </p:txBody>
      </p:sp>
      <p:sp>
        <p:nvSpPr>
          <p:cNvPr id="2" name="灯片编号占位符 1">
            <a:extLst>
              <a:ext uri="{FF2B5EF4-FFF2-40B4-BE49-F238E27FC236}">
                <a16:creationId xmlns:a16="http://schemas.microsoft.com/office/drawing/2014/main" id="{A12A0F75-339B-4845-B5AD-3E580E75317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114</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8482138"/>
      </p:ext>
    </p:extLst>
  </p:cSld>
  <p:clrMapOvr>
    <a:masterClrMapping/>
  </p:clrMapOvr>
  <p:transition spd="med">
    <p:cover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0E07681-B6EE-4FC0-964C-7C46D0943DA2}"/>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设计一套硬件逻辑，以实现循环校验码的编码、译码、校正。画出粗框图。</a:t>
            </a:r>
          </a:p>
        </p:txBody>
      </p:sp>
      <p:sp>
        <p:nvSpPr>
          <p:cNvPr id="4" name="矩形 3">
            <a:extLst>
              <a:ext uri="{FF2B5EF4-FFF2-40B4-BE49-F238E27FC236}">
                <a16:creationId xmlns:a16="http://schemas.microsoft.com/office/drawing/2014/main" id="{AE436C87-644D-4B3A-93B5-6B96DBE78649}"/>
              </a:ext>
            </a:extLst>
          </p:cNvPr>
          <p:cNvSpPr/>
          <p:nvPr/>
        </p:nvSpPr>
        <p:spPr>
          <a:xfrm>
            <a:off x="0" y="1328481"/>
            <a:ext cx="9144000" cy="156966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假设待编码字为</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M(x)</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，共</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k</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位，生成多项式为</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G(X)=x</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r-1</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x</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r-1</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2</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x</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2</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1</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x</a:t>
            </a:r>
            <a:r>
              <a:rPr kumimoji="1" lang="en-US" altLang="zh-CN" sz="3200" b="0" i="0" u="none" strike="noStrike" kern="1200" cap="none" spc="0" normalizeH="0" baseline="30000" noProof="0" dirty="0">
                <a:ln>
                  <a:noFill/>
                </a:ln>
                <a:solidFill>
                  <a:srgbClr val="FFFFFF"/>
                </a:solidFill>
                <a:effectLst/>
                <a:uLnTx/>
                <a:uFillTx/>
                <a:latin typeface="黑体" panose="02010609060101010101" pitchFamily="49" charset="-122"/>
                <a:ea typeface="黑体" panose="02010609060101010101" pitchFamily="49" charset="-122"/>
                <a:cs typeface="+mn-cs"/>
              </a:rPr>
              <a:t>1</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+1</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，余数为</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R(x)</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，则其编码电路如图所示。</a:t>
            </a:r>
          </a:p>
        </p:txBody>
      </p:sp>
      <p:pic>
        <p:nvPicPr>
          <p:cNvPr id="8" name="图片 7">
            <a:extLst>
              <a:ext uri="{FF2B5EF4-FFF2-40B4-BE49-F238E27FC236}">
                <a16:creationId xmlns:a16="http://schemas.microsoft.com/office/drawing/2014/main" id="{10815A7A-1DC2-4FD1-90AC-9574797A88A2}"/>
              </a:ext>
            </a:extLst>
          </p:cNvPr>
          <p:cNvPicPr>
            <a:picLocks noChangeAspect="1"/>
          </p:cNvPicPr>
          <p:nvPr/>
        </p:nvPicPr>
        <p:blipFill>
          <a:blip r:embed="rId3"/>
          <a:stretch>
            <a:fillRect/>
          </a:stretch>
        </p:blipFill>
        <p:spPr>
          <a:xfrm>
            <a:off x="174817" y="2686802"/>
            <a:ext cx="8794365" cy="4054566"/>
          </a:xfrm>
          <a:prstGeom prst="rect">
            <a:avLst/>
          </a:prstGeom>
        </p:spPr>
      </p:pic>
      <p:sp>
        <p:nvSpPr>
          <p:cNvPr id="9" name="灯片编号占位符 8">
            <a:extLst>
              <a:ext uri="{FF2B5EF4-FFF2-40B4-BE49-F238E27FC236}">
                <a16:creationId xmlns:a16="http://schemas.microsoft.com/office/drawing/2014/main" id="{3CCB6E36-C633-4B04-8C86-E1A94CD1E34B}"/>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115</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37214010"/>
      </p:ext>
    </p:extLst>
  </p:cSld>
  <p:clrMapOvr>
    <a:masterClrMapping/>
  </p:clrMapOvr>
  <p:transition spd="med">
    <p:cover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12BB38-AA29-4FAC-88F1-72952312CB7C}"/>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设计一套硬件逻辑，以实现循环校验码的编码、译码、校正。画出粗框图。</a:t>
            </a:r>
          </a:p>
        </p:txBody>
      </p:sp>
      <p:sp>
        <p:nvSpPr>
          <p:cNvPr id="4" name="矩形 3">
            <a:extLst>
              <a:ext uri="{FF2B5EF4-FFF2-40B4-BE49-F238E27FC236}">
                <a16:creationId xmlns:a16="http://schemas.microsoft.com/office/drawing/2014/main" id="{71DBA2C9-96E8-45F5-80A3-E6FC9969FC97}"/>
              </a:ext>
            </a:extLst>
          </p:cNvPr>
          <p:cNvSpPr/>
          <p:nvPr/>
        </p:nvSpPr>
        <p:spPr>
          <a:xfrm>
            <a:off x="-6648" y="1507943"/>
            <a:ext cx="9144000" cy="4763227"/>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当</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i</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为</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1</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时，开关</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i</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闭合，当</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i</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为</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0</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时，开关</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i</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断开。开始编码时，开关</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M</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置于</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M</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k</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位置，同时开关</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闭合，待编信息位由信息输入端从高位到低位串行送入，一方面输入信息从码字输出端输出，另一方面输入信息进入该编码电路做循环运算。信息送入完毕，寄存器</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0</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1</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en-US" altLang="zh-CN" sz="3200" b="0" i="0" u="none" strike="noStrike" kern="1200" cap="none" spc="0" normalizeH="0" baseline="-25000" noProof="0" dirty="0">
                <a:ln>
                  <a:noFill/>
                </a:ln>
                <a:solidFill>
                  <a:srgbClr val="FFFFFF"/>
                </a:solidFill>
                <a:effectLst/>
                <a:uLnTx/>
                <a:uFillTx/>
                <a:latin typeface="黑体" panose="02010609060101010101" pitchFamily="49" charset="-122"/>
                <a:ea typeface="黑体" panose="02010609060101010101" pitchFamily="49" charset="-122"/>
                <a:cs typeface="+mn-cs"/>
              </a:rPr>
              <a:t>j-1</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中的内容就是余数的值。这时断开开关</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，将开关</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M</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的位置设置至</a:t>
            </a:r>
            <a:r>
              <a:rPr kumimoji="1" lang="en-US" altLang="zh-CN" sz="3200" b="0" i="0" u="none" strike="noStrike" kern="1200" cap="none" spc="0" normalizeH="0" baseline="0" noProof="0" dirty="0" err="1">
                <a:ln>
                  <a:noFill/>
                </a:ln>
                <a:solidFill>
                  <a:srgbClr val="FFFFFF"/>
                </a:solidFill>
                <a:effectLst/>
                <a:uLnTx/>
                <a:uFillTx/>
                <a:latin typeface="黑体" panose="02010609060101010101" pitchFamily="49" charset="-122"/>
                <a:ea typeface="黑体" panose="02010609060101010101" pitchFamily="49" charset="-122"/>
                <a:cs typeface="+mn-cs"/>
              </a:rPr>
              <a:t>M</a:t>
            </a:r>
            <a:r>
              <a:rPr kumimoji="1" lang="en-US" altLang="zh-CN" sz="3200" b="0" i="0" u="none" strike="noStrike" kern="1200" cap="none" spc="0" normalizeH="0" baseline="-25000" noProof="0" dirty="0" err="1">
                <a:ln>
                  <a:noFill/>
                </a:ln>
                <a:solidFill>
                  <a:srgbClr val="FFFFFF"/>
                </a:solidFill>
                <a:effectLst/>
                <a:uLnTx/>
                <a:uFillTx/>
                <a:latin typeface="黑体" panose="02010609060101010101" pitchFamily="49" charset="-122"/>
                <a:ea typeface="黑体" panose="02010609060101010101" pitchFamily="49" charset="-122"/>
                <a:cs typeface="+mn-cs"/>
              </a:rPr>
              <a:t>r</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处，则余数拼接在待编信息位后，实现编码过程。</a:t>
            </a:r>
          </a:p>
        </p:txBody>
      </p:sp>
      <p:sp>
        <p:nvSpPr>
          <p:cNvPr id="2" name="灯片编号占位符 1">
            <a:extLst>
              <a:ext uri="{FF2B5EF4-FFF2-40B4-BE49-F238E27FC236}">
                <a16:creationId xmlns:a16="http://schemas.microsoft.com/office/drawing/2014/main" id="{11C0C1DC-0784-4F1C-8112-A7D88B0D655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116</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7702004"/>
      </p:ext>
    </p:extLst>
  </p:cSld>
  <p:clrMapOvr>
    <a:masterClrMapping/>
  </p:clrMapOvr>
  <p:transition spd="med">
    <p:cover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0A60FB4-94EA-4E92-B4CD-8586A5525B9D}"/>
              </a:ext>
            </a:extLst>
          </p:cNvPr>
          <p:cNvSpPr/>
          <p:nvPr/>
        </p:nvSpPr>
        <p:spPr>
          <a:xfrm>
            <a:off x="0"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设计一套硬件逻辑，以实现循环校验码的编码、译码、校正。画出粗框图。</a:t>
            </a:r>
          </a:p>
        </p:txBody>
      </p:sp>
      <p:pic>
        <p:nvPicPr>
          <p:cNvPr id="5" name="图片 4">
            <a:extLst>
              <a:ext uri="{FF2B5EF4-FFF2-40B4-BE49-F238E27FC236}">
                <a16:creationId xmlns:a16="http://schemas.microsoft.com/office/drawing/2014/main" id="{E3E61BE9-BCCF-4D39-AD38-539834C6D752}"/>
              </a:ext>
            </a:extLst>
          </p:cNvPr>
          <p:cNvPicPr>
            <a:picLocks noChangeAspect="1"/>
          </p:cNvPicPr>
          <p:nvPr/>
        </p:nvPicPr>
        <p:blipFill>
          <a:blip r:embed="rId2"/>
          <a:stretch>
            <a:fillRect/>
          </a:stretch>
        </p:blipFill>
        <p:spPr>
          <a:xfrm>
            <a:off x="581549" y="1189360"/>
            <a:ext cx="7997301" cy="5661248"/>
          </a:xfrm>
          <a:prstGeom prst="rect">
            <a:avLst/>
          </a:prstGeom>
        </p:spPr>
      </p:pic>
      <p:sp>
        <p:nvSpPr>
          <p:cNvPr id="6" name="灯片编号占位符 5">
            <a:extLst>
              <a:ext uri="{FF2B5EF4-FFF2-40B4-BE49-F238E27FC236}">
                <a16:creationId xmlns:a16="http://schemas.microsoft.com/office/drawing/2014/main" id="{93F3B1C9-9119-4E42-BE88-C4102CF5B541}"/>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117</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47616238"/>
      </p:ext>
    </p:extLst>
  </p:cSld>
  <p:clrMapOvr>
    <a:masterClrMapping/>
  </p:clrMapOvr>
  <p:transition spd="med">
    <p:cover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21F254-FBEA-43B4-A8B4-77F452ED5893}"/>
              </a:ext>
            </a:extLst>
          </p:cNvPr>
          <p:cNvSpPr/>
          <p:nvPr/>
        </p:nvSpPr>
        <p:spPr>
          <a:xfrm>
            <a:off x="0" y="2749839"/>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设计一套子程序，以实现循环校验码的编码、译码、校正。画出流程图。</a:t>
            </a:r>
          </a:p>
        </p:txBody>
      </p:sp>
      <p:sp>
        <p:nvSpPr>
          <p:cNvPr id="2" name="灯片编号占位符 1">
            <a:extLst>
              <a:ext uri="{FF2B5EF4-FFF2-40B4-BE49-F238E27FC236}">
                <a16:creationId xmlns:a16="http://schemas.microsoft.com/office/drawing/2014/main" id="{B5E97A80-2828-44B6-A288-B544E4B2E2CD}"/>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118</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96236358"/>
      </p:ext>
    </p:extLst>
  </p:cSld>
  <p:clrMapOvr>
    <a:masterClrMapping/>
  </p:clrMapOvr>
  <p:transition spd="med">
    <p:cover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52B6B40-4EC0-43B0-B800-42ABEA1C8522}"/>
              </a:ext>
            </a:extLst>
          </p:cNvPr>
          <p:cNvSpPr/>
          <p:nvPr/>
        </p:nvSpPr>
        <p:spPr>
          <a:xfrm>
            <a:off x="992" y="0"/>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设计一套子程序，以实现循环校验码的编码、译码、校正。画出流程图。</a:t>
            </a:r>
          </a:p>
        </p:txBody>
      </p:sp>
      <p:pic>
        <p:nvPicPr>
          <p:cNvPr id="5" name="图片 4">
            <a:extLst>
              <a:ext uri="{FF2B5EF4-FFF2-40B4-BE49-F238E27FC236}">
                <a16:creationId xmlns:a16="http://schemas.microsoft.com/office/drawing/2014/main" id="{901A9B17-9EC3-4123-8937-120D240C9E27}"/>
              </a:ext>
            </a:extLst>
          </p:cNvPr>
          <p:cNvPicPr>
            <a:picLocks noChangeAspect="1"/>
          </p:cNvPicPr>
          <p:nvPr/>
        </p:nvPicPr>
        <p:blipFill>
          <a:blip r:embed="rId2"/>
          <a:stretch>
            <a:fillRect/>
          </a:stretch>
        </p:blipFill>
        <p:spPr>
          <a:xfrm>
            <a:off x="685088" y="1358321"/>
            <a:ext cx="7773824" cy="5514161"/>
          </a:xfrm>
          <a:prstGeom prst="rect">
            <a:avLst/>
          </a:prstGeom>
        </p:spPr>
      </p:pic>
      <p:sp>
        <p:nvSpPr>
          <p:cNvPr id="6" name="文本框 5">
            <a:extLst>
              <a:ext uri="{FF2B5EF4-FFF2-40B4-BE49-F238E27FC236}">
                <a16:creationId xmlns:a16="http://schemas.microsoft.com/office/drawing/2014/main" id="{C4E4DAA9-CCFD-48D8-96F0-8C0DE61E29A8}"/>
              </a:ext>
            </a:extLst>
          </p:cNvPr>
          <p:cNvSpPr txBox="1"/>
          <p:nvPr/>
        </p:nvSpPr>
        <p:spPr>
          <a:xfrm>
            <a:off x="-992" y="1268760"/>
            <a:ext cx="1224136"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AAFFFF">
                    <a:lumMod val="90000"/>
                  </a:srgbClr>
                </a:solidFill>
                <a:effectLst/>
                <a:uLnTx/>
                <a:uFillTx/>
                <a:latin typeface="黑体" panose="02010609060101010101" pitchFamily="49" charset="-122"/>
                <a:ea typeface="黑体" panose="02010609060101010101" pitchFamily="49" charset="-122"/>
                <a:cs typeface="+mn-cs"/>
              </a:rPr>
              <a:t>编码</a:t>
            </a:r>
          </a:p>
        </p:txBody>
      </p:sp>
      <p:sp>
        <p:nvSpPr>
          <p:cNvPr id="7" name="文本框 6">
            <a:extLst>
              <a:ext uri="{FF2B5EF4-FFF2-40B4-BE49-F238E27FC236}">
                <a16:creationId xmlns:a16="http://schemas.microsoft.com/office/drawing/2014/main" id="{AA65B69A-2EAF-4EA1-8BBE-AEB7F71B87A4}"/>
              </a:ext>
            </a:extLst>
          </p:cNvPr>
          <p:cNvSpPr txBox="1"/>
          <p:nvPr/>
        </p:nvSpPr>
        <p:spPr>
          <a:xfrm>
            <a:off x="6948264" y="1313541"/>
            <a:ext cx="237626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AAFFFF">
                    <a:lumMod val="90000"/>
                  </a:srgbClr>
                </a:solidFill>
                <a:effectLst/>
                <a:uLnTx/>
                <a:uFillTx/>
                <a:latin typeface="黑体" panose="02010609060101010101" pitchFamily="49" charset="-122"/>
                <a:ea typeface="黑体" panose="02010609060101010101" pitchFamily="49" charset="-122"/>
                <a:cs typeface="+mn-cs"/>
              </a:rPr>
              <a:t>译码、校正</a:t>
            </a:r>
          </a:p>
        </p:txBody>
      </p:sp>
      <p:sp>
        <p:nvSpPr>
          <p:cNvPr id="2" name="灯片编号占位符 1">
            <a:extLst>
              <a:ext uri="{FF2B5EF4-FFF2-40B4-BE49-F238E27FC236}">
                <a16:creationId xmlns:a16="http://schemas.microsoft.com/office/drawing/2014/main" id="{6426CDC0-458D-4382-AA35-AF3F7AEFB3C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119</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05926008"/>
      </p:ext>
    </p:extLst>
  </p:cSld>
  <p:clrMapOvr>
    <a:masterClrMapping/>
  </p:clrMapOvr>
  <p:transition spd="med">
    <p:cover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BC967A-6BBA-4FB7-9EA5-10D80AC53BCA}"/>
              </a:ext>
            </a:extLst>
          </p:cNvPr>
          <p:cNvSpPr/>
          <p:nvPr/>
        </p:nvSpPr>
        <p:spPr>
          <a:xfrm>
            <a:off x="143508" y="3212976"/>
            <a:ext cx="8856984"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将八进制数</a:t>
            </a:r>
            <a:r>
              <a:rPr lang="en-US" altLang="zh-CN" sz="3600" b="1" dirty="0">
                <a:solidFill>
                  <a:srgbClr val="FFFF00"/>
                </a:solidFill>
                <a:effectLst>
                  <a:outerShdw blurRad="38100" dist="38100" dir="2700000" algn="tl">
                    <a:srgbClr val="000000"/>
                  </a:outerShdw>
                </a:effectLst>
                <a:ea typeface="黑体" pitchFamily="49" charset="-122"/>
              </a:rPr>
              <a:t>(37.2)</a:t>
            </a:r>
            <a:r>
              <a:rPr lang="en-US" altLang="zh-CN" sz="3600" b="1" baseline="-25000"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80506296-68E9-494E-903D-8B73839D8EF1}"/>
              </a:ext>
            </a:extLst>
          </p:cNvPr>
          <p:cNvSpPr>
            <a:spLocks noGrp="1"/>
          </p:cNvSpPr>
          <p:nvPr>
            <p:ph type="sldNum" sz="quarter" idx="10"/>
          </p:nvPr>
        </p:nvSpPr>
        <p:spPr/>
        <p:txBody>
          <a:bodyPr/>
          <a:lstStyle/>
          <a:p>
            <a:fld id="{3AE3F5C8-9012-46B7-BDE1-1A2A994CA93C}" type="slidenum">
              <a:rPr lang="en-US" altLang="zh-CN" smtClean="0"/>
              <a:pPr/>
              <a:t>12</a:t>
            </a:fld>
            <a:r>
              <a:rPr lang="en-US" altLang="zh-CN"/>
              <a:t>/121</a:t>
            </a:r>
            <a:endParaRPr lang="en-US" altLang="zh-CN" dirty="0"/>
          </a:p>
        </p:txBody>
      </p:sp>
    </p:spTree>
    <p:extLst>
      <p:ext uri="{BB962C8B-B14F-4D97-AF65-F5344CB8AC3E}">
        <p14:creationId xmlns:p14="http://schemas.microsoft.com/office/powerpoint/2010/main" val="3722729266"/>
      </p:ext>
    </p:extLst>
  </p:cSld>
  <p:clrMapOvr>
    <a:masterClrMapping/>
  </p:clrMapOvr>
  <p:transition spd="med">
    <p:cover dir="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46CC28A-602A-457D-B434-918F209B67F8}"/>
              </a:ext>
            </a:extLst>
          </p:cNvPr>
          <p:cNvSpPr/>
          <p:nvPr/>
        </p:nvSpPr>
        <p:spPr>
          <a:xfrm>
            <a:off x="0" y="2749839"/>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将</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1001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编成循环校验码，选择生成多项式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25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。写出编码过程。</a:t>
            </a:r>
          </a:p>
        </p:txBody>
      </p:sp>
      <p:sp>
        <p:nvSpPr>
          <p:cNvPr id="2" name="灯片编号占位符 1">
            <a:extLst>
              <a:ext uri="{FF2B5EF4-FFF2-40B4-BE49-F238E27FC236}">
                <a16:creationId xmlns:a16="http://schemas.microsoft.com/office/drawing/2014/main" id="{A1D660EB-064F-4373-9EA8-E9D62AF2FDBB}"/>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120</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66797305"/>
      </p:ext>
    </p:extLst>
  </p:cSld>
  <p:clrMapOvr>
    <a:masterClrMapping/>
  </p:clrMapOvr>
  <p:transition spd="med">
    <p:cover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0C4068-C88C-42E6-86A1-2A2FCE7418E8}"/>
              </a:ext>
            </a:extLst>
          </p:cNvPr>
          <p:cNvSpPr/>
          <p:nvPr/>
        </p:nvSpPr>
        <p:spPr>
          <a:xfrm>
            <a:off x="107504" y="-15426"/>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将</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1001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编成循环校验码，选择生成多项式</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30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30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+X</a:t>
            </a:r>
            <a:r>
              <a:rPr kumimoji="1" lang="en-US" altLang="zh-CN" sz="3600" b="1" i="0" u="none" strike="noStrike" kern="1200" cap="none" spc="0" normalizeH="0" baseline="3000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。写出编码过程。</a:t>
            </a:r>
          </a:p>
        </p:txBody>
      </p:sp>
      <p:graphicFrame>
        <p:nvGraphicFramePr>
          <p:cNvPr id="6" name="表格 5">
            <a:extLst>
              <a:ext uri="{FF2B5EF4-FFF2-40B4-BE49-F238E27FC236}">
                <a16:creationId xmlns:a16="http://schemas.microsoft.com/office/drawing/2014/main" id="{66D04AF6-3ED3-4511-BE69-AA8C7FC6BD1F}"/>
              </a:ext>
            </a:extLst>
          </p:cNvPr>
          <p:cNvGraphicFramePr>
            <a:graphicFrameLocks noGrp="1"/>
          </p:cNvGraphicFramePr>
          <p:nvPr/>
        </p:nvGraphicFramePr>
        <p:xfrm>
          <a:off x="80452" y="2134487"/>
          <a:ext cx="9144000" cy="1737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579573680"/>
                    </a:ext>
                  </a:extLst>
                </a:gridCol>
                <a:gridCol w="3048000">
                  <a:extLst>
                    <a:ext uri="{9D8B030D-6E8A-4147-A177-3AD203B41FA5}">
                      <a16:colId xmlns:a16="http://schemas.microsoft.com/office/drawing/2014/main" val="2736863618"/>
                    </a:ext>
                  </a:extLst>
                </a:gridCol>
                <a:gridCol w="3048000">
                  <a:extLst>
                    <a:ext uri="{9D8B030D-6E8A-4147-A177-3AD203B41FA5}">
                      <a16:colId xmlns:a16="http://schemas.microsoft.com/office/drawing/2014/main" val="112416365"/>
                    </a:ext>
                  </a:extLst>
                </a:gridCol>
              </a:tblGrid>
              <a:tr h="370840">
                <a:tc>
                  <a:txBody>
                    <a:bodyPr/>
                    <a:lstStyle/>
                    <a:p>
                      <a:r>
                        <a:rPr lang="en-US" altLang="zh-CN" sz="3200" dirty="0">
                          <a:latin typeface="黑体" panose="02010609060101010101" pitchFamily="49" charset="-122"/>
                          <a:ea typeface="黑体" panose="02010609060101010101" pitchFamily="49" charset="-122"/>
                        </a:rPr>
                        <a:t>M(x)=x</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0</a:t>
                      </a:r>
                      <a:endParaRPr lang="zh-CN" altLang="en-US" sz="3200" kern="1200" baseline="30000" dirty="0">
                        <a:solidFill>
                          <a:schemeClr val="tx1"/>
                        </a:solidFill>
                        <a:latin typeface="黑体" panose="02010609060101010101" pitchFamily="49" charset="-122"/>
                        <a:ea typeface="黑体" panose="02010609060101010101" pitchFamily="49"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3200" dirty="0">
                          <a:latin typeface="黑体" panose="02010609060101010101" pitchFamily="49" charset="-122"/>
                          <a:ea typeface="黑体" panose="02010609060101010101" pitchFamily="49" charset="-122"/>
                        </a:rPr>
                        <a:t>即</a:t>
                      </a:r>
                      <a:r>
                        <a:rPr lang="en-US" altLang="zh-CN" sz="3200" dirty="0">
                          <a:latin typeface="黑体" panose="02010609060101010101" pitchFamily="49" charset="-122"/>
                          <a:ea typeface="黑体" panose="02010609060101010101" pitchFamily="49" charset="-122"/>
                        </a:rPr>
                        <a:t>1001</a:t>
                      </a:r>
                      <a:endParaRPr lang="zh-CN" altLang="en-US" sz="3200" dirty="0">
                        <a:latin typeface="黑体" panose="02010609060101010101" pitchFamily="49" charset="-122"/>
                        <a:ea typeface="黑体" panose="02010609060101010101" pitchFamily="49"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3200" dirty="0">
                          <a:latin typeface="黑体" panose="02010609060101010101" pitchFamily="49" charset="-122"/>
                          <a:ea typeface="黑体" panose="02010609060101010101" pitchFamily="49" charset="-122"/>
                        </a:rPr>
                        <a:t>(k=4)</a:t>
                      </a:r>
                      <a:endParaRPr lang="zh-CN" altLang="en-US" sz="3200" dirty="0">
                        <a:latin typeface="黑体" panose="02010609060101010101" pitchFamily="49" charset="-122"/>
                        <a:ea typeface="黑体" panose="02010609060101010101" pitchFamily="49"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187469"/>
                  </a:ext>
                </a:extLst>
              </a:tr>
              <a:tr h="370840">
                <a:tc>
                  <a:txBody>
                    <a:bodyPr/>
                    <a:lstStyle/>
                    <a:p>
                      <a:r>
                        <a:rPr lang="en-US" altLang="zh-CN" sz="3200" dirty="0">
                          <a:latin typeface="黑体" panose="02010609060101010101" pitchFamily="49" charset="-122"/>
                          <a:ea typeface="黑体" panose="02010609060101010101" pitchFamily="49" charset="-122"/>
                        </a:rPr>
                        <a:t>M(x)∙x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r</a:t>
                      </a:r>
                      <a:r>
                        <a:rPr lang="en-US" altLang="zh-CN" sz="3200" dirty="0">
                          <a:latin typeface="黑体" panose="02010609060101010101" pitchFamily="49" charset="-122"/>
                          <a:ea typeface="黑体" panose="02010609060101010101" pitchFamily="49" charset="-122"/>
                        </a:rPr>
                        <a:t>=x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6</a:t>
                      </a:r>
                      <a:r>
                        <a:rPr lang="en-US" altLang="zh-CN" sz="3200" dirty="0">
                          <a:latin typeface="黑体" panose="02010609060101010101" pitchFamily="49" charset="-122"/>
                          <a:ea typeface="黑体" panose="02010609060101010101" pitchFamily="49" charset="-122"/>
                        </a:rPr>
                        <a:t>+x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3</a:t>
                      </a:r>
                      <a:endParaRPr lang="zh-CN" altLang="en-US" sz="3200" kern="1200" baseline="30000" dirty="0">
                        <a:solidFill>
                          <a:schemeClr val="tx1"/>
                        </a:solidFill>
                        <a:latin typeface="黑体" panose="02010609060101010101" pitchFamily="49" charset="-122"/>
                        <a:ea typeface="黑体" panose="02010609060101010101" pitchFamily="49"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3200" dirty="0">
                          <a:latin typeface="黑体" panose="02010609060101010101" pitchFamily="49" charset="-122"/>
                          <a:ea typeface="黑体" panose="02010609060101010101" pitchFamily="49" charset="-122"/>
                        </a:rPr>
                        <a:t>即</a:t>
                      </a:r>
                      <a:r>
                        <a:rPr lang="en-US" altLang="zh-CN" sz="3200" dirty="0">
                          <a:latin typeface="黑体" panose="02010609060101010101" pitchFamily="49" charset="-122"/>
                          <a:ea typeface="黑体" panose="02010609060101010101" pitchFamily="49" charset="-122"/>
                        </a:rPr>
                        <a:t>1001000</a:t>
                      </a:r>
                      <a:endParaRPr lang="zh-CN" altLang="en-US" sz="3200" dirty="0">
                        <a:latin typeface="黑体" panose="02010609060101010101" pitchFamily="49" charset="-122"/>
                        <a:ea typeface="黑体" panose="02010609060101010101" pitchFamily="49"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3200" dirty="0">
                          <a:latin typeface="黑体" panose="02010609060101010101" pitchFamily="49" charset="-122"/>
                          <a:ea typeface="黑体" panose="02010609060101010101" pitchFamily="49" charset="-122"/>
                        </a:rPr>
                        <a:t>(r=3)</a:t>
                      </a:r>
                      <a:endParaRPr lang="zh-CN" altLang="en-US" sz="3200" dirty="0">
                        <a:latin typeface="黑体" panose="02010609060101010101" pitchFamily="49" charset="-122"/>
                        <a:ea typeface="黑体" panose="02010609060101010101" pitchFamily="49"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16533103"/>
                  </a:ext>
                </a:extLst>
              </a:tr>
              <a:tr h="370840">
                <a:tc>
                  <a:txBody>
                    <a:bodyPr/>
                    <a:lstStyle/>
                    <a:p>
                      <a:r>
                        <a:rPr lang="en-US" altLang="zh-CN" sz="3200" dirty="0">
                          <a:latin typeface="黑体" panose="02010609060101010101" pitchFamily="49" charset="-122"/>
                          <a:ea typeface="黑体" panose="02010609060101010101" pitchFamily="49" charset="-122"/>
                        </a:rPr>
                        <a:t>G(x)=x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3</a:t>
                      </a:r>
                      <a:r>
                        <a:rPr lang="en-US" altLang="zh-CN" sz="3200" dirty="0">
                          <a:latin typeface="黑体" panose="02010609060101010101" pitchFamily="49" charset="-122"/>
                          <a:ea typeface="黑体" panose="02010609060101010101" pitchFamily="49" charset="-122"/>
                        </a:rPr>
                        <a:t>+x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1</a:t>
                      </a:r>
                      <a:r>
                        <a:rPr lang="en-US" altLang="zh-CN" sz="3200" dirty="0">
                          <a:latin typeface="黑体" panose="02010609060101010101" pitchFamily="49" charset="-122"/>
                          <a:ea typeface="黑体" panose="02010609060101010101" pitchFamily="49" charset="-122"/>
                        </a:rPr>
                        <a:t>+x</a:t>
                      </a:r>
                      <a:r>
                        <a:rPr lang="en-US" altLang="zh-CN" sz="3200" kern="1200" baseline="30000" dirty="0">
                          <a:solidFill>
                            <a:schemeClr val="tx1"/>
                          </a:solidFill>
                          <a:latin typeface="黑体" panose="02010609060101010101" pitchFamily="49" charset="-122"/>
                          <a:ea typeface="黑体" panose="02010609060101010101" pitchFamily="49" charset="-122"/>
                          <a:cs typeface="+mn-cs"/>
                        </a:rPr>
                        <a:t>0</a:t>
                      </a:r>
                      <a:endParaRPr lang="zh-CN" altLang="en-US" sz="3200" kern="1200" baseline="30000" dirty="0">
                        <a:solidFill>
                          <a:schemeClr val="tx1"/>
                        </a:solidFill>
                        <a:latin typeface="黑体" panose="02010609060101010101" pitchFamily="49" charset="-122"/>
                        <a:ea typeface="黑体" panose="02010609060101010101" pitchFamily="49"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3200" dirty="0">
                          <a:latin typeface="黑体" panose="02010609060101010101" pitchFamily="49" charset="-122"/>
                          <a:ea typeface="黑体" panose="02010609060101010101" pitchFamily="49" charset="-122"/>
                        </a:rPr>
                        <a:t>即</a:t>
                      </a:r>
                      <a:r>
                        <a:rPr lang="en-US" altLang="zh-CN" sz="3200" dirty="0">
                          <a:latin typeface="黑体" panose="02010609060101010101" pitchFamily="49" charset="-122"/>
                          <a:ea typeface="黑体" panose="02010609060101010101" pitchFamily="49" charset="-122"/>
                        </a:rPr>
                        <a:t>1011</a:t>
                      </a:r>
                      <a:endParaRPr lang="zh-CN" altLang="en-US" sz="3200" dirty="0">
                        <a:latin typeface="黑体" panose="02010609060101010101" pitchFamily="49" charset="-122"/>
                        <a:ea typeface="黑体" panose="02010609060101010101" pitchFamily="49"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3200" dirty="0">
                          <a:latin typeface="黑体" panose="02010609060101010101" pitchFamily="49" charset="-122"/>
                          <a:ea typeface="黑体" panose="02010609060101010101" pitchFamily="49" charset="-122"/>
                        </a:rPr>
                        <a:t>(r+1=4)</a:t>
                      </a:r>
                      <a:endParaRPr lang="zh-CN" altLang="en-US" sz="3200" dirty="0">
                        <a:latin typeface="黑体" panose="02010609060101010101" pitchFamily="49" charset="-122"/>
                        <a:ea typeface="黑体" panose="02010609060101010101" pitchFamily="49"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516452"/>
                  </a:ext>
                </a:extLst>
              </a:tr>
            </a:tbl>
          </a:graphicData>
        </a:graphic>
      </p:graphicFrame>
      <p:sp>
        <p:nvSpPr>
          <p:cNvPr id="7" name="文本框 6">
            <a:extLst>
              <a:ext uri="{FF2B5EF4-FFF2-40B4-BE49-F238E27FC236}">
                <a16:creationId xmlns:a16="http://schemas.microsoft.com/office/drawing/2014/main" id="{D4FD7F35-5862-4688-A310-1A60685A8E7B}"/>
              </a:ext>
            </a:extLst>
          </p:cNvPr>
          <p:cNvSpPr txBox="1"/>
          <p:nvPr/>
        </p:nvSpPr>
        <p:spPr>
          <a:xfrm>
            <a:off x="0" y="1446303"/>
            <a:ext cx="2561456"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(1)</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编码方法：</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46E15FE-90AA-4EFC-9883-8C65DFF4E599}"/>
                  </a:ext>
                </a:extLst>
              </p:cNvPr>
              <p:cNvSpPr txBox="1"/>
              <p:nvPr/>
            </p:nvSpPr>
            <p:spPr>
              <a:xfrm>
                <a:off x="80452" y="4047358"/>
                <a:ext cx="6003631" cy="1025345"/>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fPr>
                        <m:num>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𝑀</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𝑥</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num>
                        <m:den>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𝐺</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𝑥</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den>
                      </m:f>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f>
                        <m:fPr>
                          <m:ctrlP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fPr>
                        <m:num>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1001000</m:t>
                          </m:r>
                        </m:num>
                        <m:den>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1011</m:t>
                          </m:r>
                        </m:den>
                      </m:f>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=1010+</m:t>
                      </m:r>
                      <m:f>
                        <m:fPr>
                          <m:ctrlP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fPr>
                        <m:num>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110</m:t>
                          </m:r>
                        </m:num>
                        <m:den>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1011</m:t>
                          </m:r>
                        </m:den>
                      </m:f>
                    </m:oMath>
                  </m:oMathPara>
                </a14:m>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8" name="文本框 7">
                <a:extLst>
                  <a:ext uri="{FF2B5EF4-FFF2-40B4-BE49-F238E27FC236}">
                    <a16:creationId xmlns:a16="http://schemas.microsoft.com/office/drawing/2014/main" id="{046E15FE-90AA-4EFC-9883-8C65DFF4E599}"/>
                  </a:ext>
                </a:extLst>
              </p:cNvPr>
              <p:cNvSpPr txBox="1">
                <a:spLocks noRot="1" noChangeAspect="1" noMove="1" noResize="1" noEditPoints="1" noAdjustHandles="1" noChangeArrowheads="1" noChangeShapeType="1" noTextEdit="1"/>
              </p:cNvSpPr>
              <p:nvPr/>
            </p:nvSpPr>
            <p:spPr>
              <a:xfrm>
                <a:off x="80452" y="4047358"/>
                <a:ext cx="6003631" cy="1025345"/>
              </a:xfrm>
              <a:prstGeom prst="rect">
                <a:avLst/>
              </a:prstGeom>
              <a:blipFill>
                <a:blip r:embed="rId2"/>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EF89F62-9A63-4875-9440-6A539677CEE6}"/>
              </a:ext>
            </a:extLst>
          </p:cNvPr>
          <p:cNvSpPr txBox="1"/>
          <p:nvPr/>
        </p:nvSpPr>
        <p:spPr>
          <a:xfrm>
            <a:off x="6516216" y="4335390"/>
            <a:ext cx="1511772"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模</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2</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除</a:t>
            </a: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endPar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0" name="文本框 9">
            <a:extLst>
              <a:ext uri="{FF2B5EF4-FFF2-40B4-BE49-F238E27FC236}">
                <a16:creationId xmlns:a16="http://schemas.microsoft.com/office/drawing/2014/main" id="{A4D1EAF7-CEF5-4D00-A99E-1B9B6B9B94FE}"/>
              </a:ext>
            </a:extLst>
          </p:cNvPr>
          <p:cNvSpPr txBox="1"/>
          <p:nvPr/>
        </p:nvSpPr>
        <p:spPr>
          <a:xfrm>
            <a:off x="-22572" y="5119309"/>
            <a:ext cx="473858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(2)</a:t>
            </a:r>
            <a:r>
              <a:rPr kumimoji="1"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编码后的校验码为：</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58D341A-0F82-4345-B8B9-680E7AB686F3}"/>
                  </a:ext>
                </a:extLst>
              </p:cNvPr>
              <p:cNvSpPr txBox="1"/>
              <p:nvPr/>
            </p:nvSpPr>
            <p:spPr>
              <a:xfrm>
                <a:off x="-22572" y="5921405"/>
                <a:ext cx="8550418" cy="492443"/>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 </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𝑀</m:t>
                      </m:r>
                      <m:d>
                        <m:dPr>
                          <m:ctrlP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dPr>
                        <m:e>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𝑥</m:t>
                          </m:r>
                        </m:e>
                      </m:d>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𝑥</m:t>
                      </m:r>
                      <m:r>
                        <a:rPr kumimoji="1" lang="en-US" altLang="zh-CN" sz="3200" b="0" i="1" u="none" strike="noStrike" kern="1200" cap="none" spc="0" normalizeH="0" baseline="3000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3</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m:t>
                      </m:r>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𝑅</m:t>
                      </m:r>
                      <m:d>
                        <m:dPr>
                          <m:ctrlP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ctrlPr>
                        </m:dPr>
                        <m:e>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𝑥</m:t>
                          </m:r>
                        </m:e>
                      </m:d>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=1001000+110=1001110</m:t>
                      </m:r>
                    </m:oMath>
                  </m:oMathPara>
                </a14:m>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358D341A-0F82-4345-B8B9-680E7AB686F3}"/>
                  </a:ext>
                </a:extLst>
              </p:cNvPr>
              <p:cNvSpPr txBox="1">
                <a:spLocks noRot="1" noChangeAspect="1" noMove="1" noResize="1" noEditPoints="1" noAdjustHandles="1" noChangeArrowheads="1" noChangeShapeType="1" noTextEdit="1"/>
              </p:cNvSpPr>
              <p:nvPr/>
            </p:nvSpPr>
            <p:spPr>
              <a:xfrm>
                <a:off x="-22572" y="5921405"/>
                <a:ext cx="8550418" cy="492443"/>
              </a:xfrm>
              <a:prstGeom prst="rect">
                <a:avLst/>
              </a:prstGeom>
              <a:blipFill>
                <a:blip r:embed="rId3"/>
                <a:stretch>
                  <a:fillRect/>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FBC8733-65B9-496D-A82C-533EDD20F9AE}"/>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121</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01082593"/>
      </p:ext>
    </p:extLst>
  </p:cSld>
  <p:clrMapOvr>
    <a:masterClrMapping/>
  </p:clrMapOvr>
  <p:transition spd="med">
    <p:cover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4BA3B01-85EF-4BD5-9A0A-F198A6EAD7BD}"/>
              </a:ext>
            </a:extLst>
          </p:cNvPr>
          <p:cNvSpPr/>
          <p:nvPr/>
        </p:nvSpPr>
        <p:spPr>
          <a:xfrm>
            <a:off x="143508" y="116632"/>
            <a:ext cx="8856984"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将八进制数</a:t>
            </a:r>
            <a:r>
              <a:rPr lang="en-US" altLang="zh-CN" sz="3600" b="1" dirty="0">
                <a:solidFill>
                  <a:srgbClr val="FFFF00"/>
                </a:solidFill>
                <a:effectLst>
                  <a:outerShdw blurRad="38100" dist="38100" dir="2700000" algn="tl">
                    <a:srgbClr val="000000"/>
                  </a:outerShdw>
                </a:effectLst>
                <a:ea typeface="黑体" pitchFamily="49" charset="-122"/>
              </a:rPr>
              <a:t>(37.2)</a:t>
            </a:r>
            <a:r>
              <a:rPr lang="en-US" altLang="zh-CN" sz="3600" b="1" baseline="-25000"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940371D-E560-4D47-BCC7-01E1819930B1}"/>
                  </a:ext>
                </a:extLst>
              </p:cNvPr>
              <p:cNvSpPr txBox="1"/>
              <p:nvPr/>
            </p:nvSpPr>
            <p:spPr>
              <a:xfrm>
                <a:off x="143508" y="1556792"/>
                <a:ext cx="8856984" cy="3559436"/>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方法一：</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由按权相加法计算，即将八进制数展开成多项式求和的形式，求得的和为相应的十进制数再写为</a:t>
                </a:r>
                <a:r>
                  <a:rPr lang="en-US" altLang="zh-CN" sz="3200" dirty="0">
                    <a:latin typeface="黑体" panose="02010609060101010101" pitchFamily="49" charset="-122"/>
                    <a:ea typeface="黑体" panose="02010609060101010101" pitchFamily="49" charset="-122"/>
                  </a:rPr>
                  <a:t>BCD</a:t>
                </a:r>
                <a:r>
                  <a:rPr lang="zh-CN" altLang="en-US" sz="3200" dirty="0">
                    <a:latin typeface="黑体" panose="02010609060101010101" pitchFamily="49" charset="-122"/>
                    <a:ea typeface="黑体" panose="02010609060101010101" pitchFamily="49" charset="-122"/>
                  </a:rPr>
                  <a:t>码。</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(37.2)</a:t>
                </a:r>
                <a:r>
                  <a:rPr lang="en-US" altLang="zh-CN" sz="3200" baseline="-25000" dirty="0">
                    <a:latin typeface="黑体" panose="02010609060101010101" pitchFamily="49" charset="-122"/>
                    <a:ea typeface="黑体" panose="02010609060101010101" pitchFamily="49" charset="-122"/>
                  </a:rPr>
                  <a:t>8</a:t>
                </a:r>
                <a:r>
                  <a:rPr lang="en-US" altLang="zh-CN" sz="3200" dirty="0">
                    <a:latin typeface="黑体" panose="02010609060101010101" pitchFamily="49" charset="-122"/>
                    <a:ea typeface="黑体" panose="02010609060101010101" pitchFamily="49" charset="-122"/>
                  </a:rPr>
                  <a:t>=(3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8</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+7</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8</a:t>
                </a:r>
                <a:r>
                  <a:rPr lang="en-US" altLang="zh-CN" sz="3200" baseline="30000" dirty="0">
                    <a:latin typeface="黑体" panose="02010609060101010101" pitchFamily="49" charset="-122"/>
                    <a:ea typeface="黑体" panose="02010609060101010101" pitchFamily="49" charset="-122"/>
                  </a:rPr>
                  <a:t>0</a:t>
                </a:r>
                <a:r>
                  <a:rPr lang="en-US" altLang="zh-CN" sz="3200" dirty="0">
                    <a:latin typeface="黑体" panose="02010609060101010101" pitchFamily="49" charset="-122"/>
                    <a:ea typeface="黑体" panose="02010609060101010101" pitchFamily="49" charset="-122"/>
                  </a:rPr>
                  <a:t>+2</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8</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=(31.25)</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dirty="0">
                    <a:latin typeface="黑体" panose="02010609060101010101" pitchFamily="49" charset="-122"/>
                    <a:ea typeface="黑体" panose="02010609060101010101" pitchFamily="49" charset="-122"/>
                  </a:rPr>
                  <a:t>(37.2)</a:t>
                </a:r>
                <a:r>
                  <a:rPr lang="en-US" altLang="zh-CN" sz="3200" baseline="-25000" dirty="0">
                    <a:latin typeface="黑体" panose="02010609060101010101" pitchFamily="49" charset="-122"/>
                    <a:ea typeface="黑体" panose="02010609060101010101" pitchFamily="49" charset="-122"/>
                  </a:rPr>
                  <a:t>8</a:t>
                </a:r>
                <a:r>
                  <a:rPr lang="en-US" altLang="zh-CN" sz="3200" dirty="0">
                    <a:latin typeface="黑体" panose="02010609060101010101" pitchFamily="49" charset="-122"/>
                    <a:ea typeface="黑体" panose="02010609060101010101" pitchFamily="49" charset="-122"/>
                  </a:rPr>
                  <a:t>=(31.25)</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=(00110001.00100101)</a:t>
                </a:r>
                <a:r>
                  <a:rPr lang="en-US" altLang="zh-CN" sz="3200" baseline="-25000" dirty="0">
                    <a:latin typeface="黑体" panose="02010609060101010101" pitchFamily="49" charset="-122"/>
                    <a:ea typeface="黑体" panose="02010609060101010101" pitchFamily="49" charset="-122"/>
                  </a:rPr>
                  <a:t>BCD</a:t>
                </a:r>
              </a:p>
            </p:txBody>
          </p:sp>
        </mc:Choice>
        <mc:Fallback xmlns="">
          <p:sp>
            <p:nvSpPr>
              <p:cNvPr id="4" name="文本框 3">
                <a:extLst>
                  <a:ext uri="{FF2B5EF4-FFF2-40B4-BE49-F238E27FC236}">
                    <a16:creationId xmlns:a16="http://schemas.microsoft.com/office/drawing/2014/main" id="{2940371D-E560-4D47-BCC7-01E1819930B1}"/>
                  </a:ext>
                </a:extLst>
              </p:cNvPr>
              <p:cNvSpPr txBox="1">
                <a:spLocks noRot="1" noChangeAspect="1" noMove="1" noResize="1" noEditPoints="1" noAdjustHandles="1" noChangeArrowheads="1" noChangeShapeType="1" noTextEdit="1"/>
              </p:cNvSpPr>
              <p:nvPr/>
            </p:nvSpPr>
            <p:spPr>
              <a:xfrm>
                <a:off x="143508" y="1556792"/>
                <a:ext cx="8856984" cy="3559436"/>
              </a:xfrm>
              <a:prstGeom prst="rect">
                <a:avLst/>
              </a:prstGeom>
              <a:blipFill>
                <a:blip r:embed="rId2"/>
                <a:stretch>
                  <a:fillRect l="-1791" t="-1712" r="-207" b="-4623"/>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4B103EA4-2020-4158-9099-20F80FF2BD80}"/>
              </a:ext>
            </a:extLst>
          </p:cNvPr>
          <p:cNvSpPr>
            <a:spLocks noGrp="1"/>
          </p:cNvSpPr>
          <p:nvPr>
            <p:ph type="sldNum" sz="quarter" idx="10"/>
          </p:nvPr>
        </p:nvSpPr>
        <p:spPr/>
        <p:txBody>
          <a:bodyPr/>
          <a:lstStyle/>
          <a:p>
            <a:fld id="{3AE3F5C8-9012-46B7-BDE1-1A2A994CA93C}" type="slidenum">
              <a:rPr lang="en-US" altLang="zh-CN" smtClean="0"/>
              <a:pPr/>
              <a:t>13</a:t>
            </a:fld>
            <a:r>
              <a:rPr lang="en-US" altLang="zh-CN"/>
              <a:t>/121</a:t>
            </a:r>
            <a:endParaRPr lang="en-US" altLang="zh-CN" dirty="0"/>
          </a:p>
        </p:txBody>
      </p:sp>
    </p:spTree>
    <p:extLst>
      <p:ext uri="{BB962C8B-B14F-4D97-AF65-F5344CB8AC3E}">
        <p14:creationId xmlns:p14="http://schemas.microsoft.com/office/powerpoint/2010/main" val="1664112767"/>
      </p:ext>
    </p:extLst>
  </p:cSld>
  <p:clrMapOvr>
    <a:masterClrMapping/>
  </p:clrMapOvr>
  <p:transition spd="med">
    <p:cover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85A049-9A8D-4ED6-9E8E-075AEE347970}"/>
              </a:ext>
            </a:extLst>
          </p:cNvPr>
          <p:cNvSpPr/>
          <p:nvPr/>
        </p:nvSpPr>
        <p:spPr>
          <a:xfrm>
            <a:off x="143508" y="116632"/>
            <a:ext cx="8856984"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将八进制数</a:t>
            </a:r>
            <a:r>
              <a:rPr lang="en-US" altLang="zh-CN" sz="3600" b="1" dirty="0">
                <a:solidFill>
                  <a:srgbClr val="FFFF00"/>
                </a:solidFill>
                <a:effectLst>
                  <a:outerShdw blurRad="38100" dist="38100" dir="2700000" algn="tl">
                    <a:srgbClr val="000000"/>
                  </a:outerShdw>
                </a:effectLst>
                <a:ea typeface="黑体" pitchFamily="49" charset="-122"/>
              </a:rPr>
              <a:t>(37.2)</a:t>
            </a:r>
            <a:r>
              <a:rPr lang="en-US" altLang="zh-CN" sz="3600" b="1" baseline="-25000"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0B3433D9-01E0-4FB0-A76E-273F8774B182}"/>
              </a:ext>
            </a:extLst>
          </p:cNvPr>
          <p:cNvSpPr txBox="1"/>
          <p:nvPr/>
        </p:nvSpPr>
        <p:spPr>
          <a:xfrm>
            <a:off x="221232" y="1556792"/>
            <a:ext cx="8748972" cy="4570482"/>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方法二：</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将八进制数转换为二进制数</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即每位八进制数用</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位二进制数表示），再将二进制数转换为十进制数和</a:t>
            </a:r>
            <a:r>
              <a:rPr lang="en-US" altLang="zh-CN" sz="3200" dirty="0">
                <a:latin typeface="黑体" panose="02010609060101010101" pitchFamily="49" charset="-122"/>
                <a:ea typeface="黑体" panose="02010609060101010101" pitchFamily="49" charset="-122"/>
              </a:rPr>
              <a:t>BCD</a:t>
            </a:r>
            <a:r>
              <a:rPr lang="zh-CN" altLang="en-US" sz="3200" dirty="0">
                <a:latin typeface="黑体" panose="02010609060101010101" pitchFamily="49" charset="-122"/>
                <a:ea typeface="黑体" panose="02010609060101010101" pitchFamily="49" charset="-122"/>
              </a:rPr>
              <a:t>码。</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(37.2)</a:t>
            </a:r>
            <a:r>
              <a:rPr lang="en-US" altLang="zh-CN" sz="3200" baseline="-25000" dirty="0">
                <a:latin typeface="黑体" panose="02010609060101010101" pitchFamily="49" charset="-122"/>
                <a:ea typeface="黑体" panose="02010609060101010101" pitchFamily="49" charset="-122"/>
              </a:rPr>
              <a:t>8</a:t>
            </a:r>
            <a:r>
              <a:rPr lang="en-US" altLang="zh-CN" sz="3200" dirty="0">
                <a:latin typeface="黑体" panose="02010609060101010101" pitchFamily="49" charset="-122"/>
                <a:ea typeface="黑体" panose="02010609060101010101" pitchFamily="49" charset="-122"/>
              </a:rPr>
              <a:t>=(011111.010)</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4</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0</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baseline="-250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=(31.25)</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baseline="-250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=(00110001.00100101)</a:t>
            </a:r>
            <a:r>
              <a:rPr lang="en-US" altLang="zh-CN" sz="3200" baseline="-25000" dirty="0">
                <a:latin typeface="黑体" panose="02010609060101010101" pitchFamily="49" charset="-122"/>
                <a:ea typeface="黑体" panose="02010609060101010101" pitchFamily="49" charset="-122"/>
              </a:rPr>
              <a:t>BCD</a:t>
            </a:r>
          </a:p>
          <a:p>
            <a:pPr>
              <a:lnSpc>
                <a:spcPct val="120000"/>
              </a:lnSpc>
            </a:pPr>
            <a:endParaRPr lang="en-US" altLang="zh-CN" sz="3200" baseline="-250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EA7BB643-A5D1-4834-AA02-CAFA2795420E}"/>
              </a:ext>
            </a:extLst>
          </p:cNvPr>
          <p:cNvSpPr>
            <a:spLocks noGrp="1"/>
          </p:cNvSpPr>
          <p:nvPr>
            <p:ph type="sldNum" sz="quarter" idx="10"/>
          </p:nvPr>
        </p:nvSpPr>
        <p:spPr/>
        <p:txBody>
          <a:bodyPr/>
          <a:lstStyle/>
          <a:p>
            <a:fld id="{3AE3F5C8-9012-46B7-BDE1-1A2A994CA93C}" type="slidenum">
              <a:rPr lang="en-US" altLang="zh-CN" smtClean="0"/>
              <a:pPr/>
              <a:t>14</a:t>
            </a:fld>
            <a:r>
              <a:rPr lang="en-US" altLang="zh-CN"/>
              <a:t>/121</a:t>
            </a:r>
            <a:endParaRPr lang="en-US" altLang="zh-CN" dirty="0"/>
          </a:p>
        </p:txBody>
      </p:sp>
    </p:spTree>
    <p:extLst>
      <p:ext uri="{BB962C8B-B14F-4D97-AF65-F5344CB8AC3E}">
        <p14:creationId xmlns:p14="http://schemas.microsoft.com/office/powerpoint/2010/main" val="395290615"/>
      </p:ext>
    </p:extLst>
  </p:cSld>
  <p:clrMapOvr>
    <a:masterClrMapping/>
  </p:clrMapOvr>
  <p:transition spd="med">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64B1FE-0AB0-4A90-B8C9-87E01E1EA502}"/>
              </a:ext>
            </a:extLst>
          </p:cNvPr>
          <p:cNvSpPr/>
          <p:nvPr/>
        </p:nvSpPr>
        <p:spPr>
          <a:xfrm>
            <a:off x="251520" y="2828835"/>
            <a:ext cx="9036496"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将十六制数</a:t>
            </a:r>
            <a:r>
              <a:rPr lang="en-US" altLang="zh-CN" sz="3600" b="1" dirty="0">
                <a:solidFill>
                  <a:srgbClr val="FFFF00"/>
                </a:solidFill>
                <a:effectLst>
                  <a:outerShdw blurRad="38100" dist="38100" dir="2700000" algn="tl">
                    <a:srgbClr val="000000"/>
                  </a:outerShdw>
                </a:effectLst>
                <a:ea typeface="黑体" pitchFamily="49" charset="-122"/>
              </a:rPr>
              <a:t>(AC.E)16</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AC6BE536-42EF-4BA1-AEF5-BBFAA6CCD400}"/>
              </a:ext>
            </a:extLst>
          </p:cNvPr>
          <p:cNvSpPr>
            <a:spLocks noGrp="1"/>
          </p:cNvSpPr>
          <p:nvPr>
            <p:ph type="sldNum" sz="quarter" idx="10"/>
          </p:nvPr>
        </p:nvSpPr>
        <p:spPr/>
        <p:txBody>
          <a:bodyPr/>
          <a:lstStyle/>
          <a:p>
            <a:fld id="{3AE3F5C8-9012-46B7-BDE1-1A2A994CA93C}" type="slidenum">
              <a:rPr lang="en-US" altLang="zh-CN" smtClean="0"/>
              <a:pPr/>
              <a:t>15</a:t>
            </a:fld>
            <a:r>
              <a:rPr lang="en-US" altLang="zh-CN"/>
              <a:t>/121</a:t>
            </a:r>
            <a:endParaRPr lang="en-US" altLang="zh-CN" dirty="0"/>
          </a:p>
        </p:txBody>
      </p:sp>
    </p:spTree>
    <p:extLst>
      <p:ext uri="{BB962C8B-B14F-4D97-AF65-F5344CB8AC3E}">
        <p14:creationId xmlns:p14="http://schemas.microsoft.com/office/powerpoint/2010/main" val="1440419411"/>
      </p:ext>
    </p:extLst>
  </p:cSld>
  <p:clrMapOvr>
    <a:masterClrMapping/>
  </p:clrMapOvr>
  <p:transition spd="med">
    <p:cover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2ABC8AC-A6AF-492B-9F74-01FB8A56D1EB}"/>
              </a:ext>
            </a:extLst>
          </p:cNvPr>
          <p:cNvSpPr/>
          <p:nvPr/>
        </p:nvSpPr>
        <p:spPr>
          <a:xfrm>
            <a:off x="110408" y="116632"/>
            <a:ext cx="9036496"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将十六制数</a:t>
            </a:r>
            <a:r>
              <a:rPr lang="en-US" altLang="zh-CN" sz="3600" b="1" dirty="0">
                <a:solidFill>
                  <a:srgbClr val="FFFF00"/>
                </a:solidFill>
                <a:effectLst>
                  <a:outerShdw blurRad="38100" dist="38100" dir="2700000" algn="tl">
                    <a:srgbClr val="000000"/>
                  </a:outerShdw>
                </a:effectLst>
                <a:ea typeface="黑体" pitchFamily="49" charset="-122"/>
              </a:rPr>
              <a:t>(AC.E)16</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ED14EFB-A434-48B0-A70E-41C20BB95738}"/>
                  </a:ext>
                </a:extLst>
              </p:cNvPr>
              <p:cNvSpPr txBox="1"/>
              <p:nvPr/>
            </p:nvSpPr>
            <p:spPr>
              <a:xfrm>
                <a:off x="110408" y="1628800"/>
                <a:ext cx="8926088" cy="4150367"/>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方法一：</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将十六进制数展开成多项式求和的形式，求得的和即为相应的十进制数，再书写成</a:t>
                </a:r>
                <a:r>
                  <a:rPr lang="en-US" altLang="zh-CN" sz="3200" dirty="0">
                    <a:latin typeface="黑体" panose="02010609060101010101" pitchFamily="49" charset="-122"/>
                    <a:ea typeface="黑体" panose="02010609060101010101" pitchFamily="49" charset="-122"/>
                  </a:rPr>
                  <a:t>BCD</a:t>
                </a:r>
                <a:r>
                  <a:rPr lang="zh-CN" altLang="en-US" sz="3200" dirty="0">
                    <a:latin typeface="黑体" panose="02010609060101010101" pitchFamily="49" charset="-122"/>
                    <a:ea typeface="黑体" panose="02010609060101010101" pitchFamily="49" charset="-122"/>
                  </a:rPr>
                  <a:t>码。</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(AC.E)</a:t>
                </a:r>
                <a:r>
                  <a:rPr lang="en-US" altLang="zh-CN" sz="3200" baseline="-25000" dirty="0">
                    <a:latin typeface="黑体" panose="02010609060101010101" pitchFamily="49" charset="-122"/>
                    <a:ea typeface="黑体" panose="02010609060101010101" pitchFamily="49" charset="-122"/>
                  </a:rPr>
                  <a:t>16</a:t>
                </a:r>
                <a:r>
                  <a:rPr lang="en-US" altLang="zh-CN" sz="3200" dirty="0">
                    <a:latin typeface="黑体" panose="02010609060101010101" pitchFamily="49" charset="-122"/>
                    <a:ea typeface="黑体" panose="02010609060101010101" pitchFamily="49" charset="-122"/>
                  </a:rPr>
                  <a:t>=(10</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16</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+12</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16</a:t>
                </a:r>
                <a:r>
                  <a:rPr lang="en-US" altLang="zh-CN" sz="3200" baseline="30000" dirty="0">
                    <a:latin typeface="黑体" panose="02010609060101010101" pitchFamily="49" charset="-122"/>
                    <a:ea typeface="黑体" panose="02010609060101010101" pitchFamily="49" charset="-122"/>
                  </a:rPr>
                  <a:t>0</a:t>
                </a:r>
                <a:r>
                  <a:rPr lang="en-US" altLang="zh-CN" sz="3200" dirty="0">
                    <a:latin typeface="黑体" panose="02010609060101010101" pitchFamily="49" charset="-122"/>
                    <a:ea typeface="黑体" panose="02010609060101010101" pitchFamily="49" charset="-122"/>
                  </a:rPr>
                  <a:t>+14</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16</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baseline="-250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=(160+12+0.875)</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=(172.875)</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dirty="0">
                    <a:latin typeface="黑体" panose="02010609060101010101" pitchFamily="49" charset="-122"/>
                    <a:ea typeface="黑体" panose="02010609060101010101" pitchFamily="49" charset="-122"/>
                  </a:rPr>
                  <a:t>(AC.E)</a:t>
                </a:r>
                <a:r>
                  <a:rPr lang="en-US" altLang="zh-CN" sz="3200" baseline="-25000" dirty="0">
                    <a:latin typeface="黑体" panose="02010609060101010101" pitchFamily="49" charset="-122"/>
                    <a:ea typeface="黑体" panose="02010609060101010101" pitchFamily="49" charset="-122"/>
                  </a:rPr>
                  <a:t>16</a:t>
                </a:r>
                <a:r>
                  <a:rPr lang="en-US" altLang="zh-CN" sz="3200" dirty="0">
                    <a:latin typeface="黑体" panose="02010609060101010101" pitchFamily="49" charset="-122"/>
                    <a:ea typeface="黑体" panose="02010609060101010101" pitchFamily="49" charset="-122"/>
                  </a:rPr>
                  <a:t>=(172.875)</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baseline="-250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=(000101110010.100001110101)</a:t>
                </a:r>
                <a:r>
                  <a:rPr lang="en-US" altLang="zh-CN" sz="3200" baseline="-25000" dirty="0">
                    <a:latin typeface="黑体" panose="02010609060101010101" pitchFamily="49" charset="-122"/>
                    <a:ea typeface="黑体" panose="02010609060101010101" pitchFamily="49" charset="-122"/>
                  </a:rPr>
                  <a:t>BCD</a:t>
                </a:r>
              </a:p>
            </p:txBody>
          </p:sp>
        </mc:Choice>
        <mc:Fallback xmlns="">
          <p:sp>
            <p:nvSpPr>
              <p:cNvPr id="4" name="文本框 3">
                <a:extLst>
                  <a:ext uri="{FF2B5EF4-FFF2-40B4-BE49-F238E27FC236}">
                    <a16:creationId xmlns:a16="http://schemas.microsoft.com/office/drawing/2014/main" id="{7ED14EFB-A434-48B0-A70E-41C20BB95738}"/>
                  </a:ext>
                </a:extLst>
              </p:cNvPr>
              <p:cNvSpPr txBox="1">
                <a:spLocks noRot="1" noChangeAspect="1" noMove="1" noResize="1" noEditPoints="1" noAdjustHandles="1" noChangeArrowheads="1" noChangeShapeType="1" noTextEdit="1"/>
              </p:cNvSpPr>
              <p:nvPr/>
            </p:nvSpPr>
            <p:spPr>
              <a:xfrm>
                <a:off x="110408" y="1628800"/>
                <a:ext cx="8926088" cy="4150367"/>
              </a:xfrm>
              <a:prstGeom prst="rect">
                <a:avLst/>
              </a:prstGeom>
              <a:blipFill>
                <a:blip r:embed="rId2"/>
                <a:stretch>
                  <a:fillRect l="-1708" t="-1468" b="-381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DEC73EBE-C80C-48F2-8309-BD646BBF919F}"/>
              </a:ext>
            </a:extLst>
          </p:cNvPr>
          <p:cNvSpPr>
            <a:spLocks noGrp="1"/>
          </p:cNvSpPr>
          <p:nvPr>
            <p:ph type="sldNum" sz="quarter" idx="10"/>
          </p:nvPr>
        </p:nvSpPr>
        <p:spPr/>
        <p:txBody>
          <a:bodyPr/>
          <a:lstStyle/>
          <a:p>
            <a:fld id="{3AE3F5C8-9012-46B7-BDE1-1A2A994CA93C}" type="slidenum">
              <a:rPr lang="en-US" altLang="zh-CN" smtClean="0"/>
              <a:pPr/>
              <a:t>16</a:t>
            </a:fld>
            <a:r>
              <a:rPr lang="en-US" altLang="zh-CN"/>
              <a:t>/121</a:t>
            </a:r>
            <a:endParaRPr lang="en-US" altLang="zh-CN" dirty="0"/>
          </a:p>
        </p:txBody>
      </p:sp>
    </p:spTree>
    <p:extLst>
      <p:ext uri="{BB962C8B-B14F-4D97-AF65-F5344CB8AC3E}">
        <p14:creationId xmlns:p14="http://schemas.microsoft.com/office/powerpoint/2010/main" val="1713786357"/>
      </p:ext>
    </p:extLst>
  </p:cSld>
  <p:clrMapOvr>
    <a:masterClrMapping/>
  </p:clrMapOvr>
  <p:transition spd="med">
    <p:cover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28B2103-8C8C-48EB-9FDB-8E1EEF7E1262}"/>
              </a:ext>
            </a:extLst>
          </p:cNvPr>
          <p:cNvSpPr/>
          <p:nvPr/>
        </p:nvSpPr>
        <p:spPr>
          <a:xfrm>
            <a:off x="110408" y="116632"/>
            <a:ext cx="9036496"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将十六制数</a:t>
            </a:r>
            <a:r>
              <a:rPr lang="en-US" altLang="zh-CN" sz="3600" b="1" dirty="0">
                <a:solidFill>
                  <a:srgbClr val="FFFF00"/>
                </a:solidFill>
                <a:effectLst>
                  <a:outerShdw blurRad="38100" dist="38100" dir="2700000" algn="tl">
                    <a:srgbClr val="000000"/>
                  </a:outerShdw>
                </a:effectLst>
                <a:ea typeface="黑体" pitchFamily="49" charset="-122"/>
              </a:rPr>
              <a:t>(AC.E)16</a:t>
            </a:r>
            <a:r>
              <a:rPr lang="zh-CN" altLang="zh-CN" sz="3600" b="1" dirty="0">
                <a:solidFill>
                  <a:srgbClr val="FFFF00"/>
                </a:solidFill>
                <a:effectLst>
                  <a:outerShdw blurRad="38100" dist="38100" dir="2700000" algn="tl">
                    <a:srgbClr val="000000"/>
                  </a:outerShdw>
                </a:effectLst>
                <a:ea typeface="黑体" pitchFamily="49" charset="-122"/>
              </a:rPr>
              <a:t>转换为十进制数与</a:t>
            </a:r>
            <a:r>
              <a:rPr lang="en-US" altLang="zh-CN" sz="3600" b="1" dirty="0">
                <a:solidFill>
                  <a:srgbClr val="FFFF00"/>
                </a:solidFill>
                <a:effectLst>
                  <a:outerShdw blurRad="38100" dist="38100" dir="2700000" algn="tl">
                    <a:srgbClr val="000000"/>
                  </a:outerShdw>
                </a:effectLst>
                <a:ea typeface="黑体" pitchFamily="49" charset="-122"/>
              </a:rPr>
              <a:t>BCD</a:t>
            </a:r>
            <a:r>
              <a:rPr lang="zh-CN" altLang="zh-CN" sz="3600" b="1" dirty="0">
                <a:solidFill>
                  <a:srgbClr val="FFFF00"/>
                </a:solidFill>
                <a:effectLst>
                  <a:outerShdw blurRad="38100" dist="38100" dir="2700000" algn="tl">
                    <a:srgbClr val="000000"/>
                  </a:outerShdw>
                </a:effectLst>
                <a:ea typeface="黑体" pitchFamily="49" charset="-122"/>
              </a:rPr>
              <a:t>码</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E17CBFCB-E4F8-470A-978A-DF8D9E0FE5CD}"/>
              </a:ext>
            </a:extLst>
          </p:cNvPr>
          <p:cNvSpPr txBox="1"/>
          <p:nvPr/>
        </p:nvSpPr>
        <p:spPr>
          <a:xfrm>
            <a:off x="-2904" y="1278409"/>
            <a:ext cx="9146904" cy="5332229"/>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方法二：</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将十六进制数转换为二进制数</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即每位十六进制数码用</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位二进制数表示</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，然后把二进制数转换为十进制数，进而可书写</a:t>
            </a:r>
            <a:r>
              <a:rPr lang="en-US" altLang="zh-CN" sz="3200" dirty="0">
                <a:latin typeface="黑体" panose="02010609060101010101" pitchFamily="49" charset="-122"/>
                <a:ea typeface="黑体" panose="02010609060101010101" pitchFamily="49" charset="-122"/>
              </a:rPr>
              <a:t>BCD</a:t>
            </a:r>
            <a:r>
              <a:rPr lang="zh-CN" altLang="en-US" sz="3200" dirty="0">
                <a:latin typeface="黑体" panose="02010609060101010101" pitchFamily="49" charset="-122"/>
                <a:ea typeface="黑体" panose="02010609060101010101" pitchFamily="49" charset="-122"/>
              </a:rPr>
              <a:t>码。</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(AC.E)16=(10101100.1110)2</a:t>
            </a:r>
          </a:p>
          <a:p>
            <a:pPr>
              <a:lnSpc>
                <a:spcPct val="120000"/>
              </a:lnSpc>
            </a:pPr>
            <a:r>
              <a:rPr lang="en-US" altLang="zh-CN" sz="3200" dirty="0">
                <a:latin typeface="黑体" panose="02010609060101010101" pitchFamily="49" charset="-122"/>
                <a:ea typeface="黑体" panose="02010609060101010101" pitchFamily="49" charset="-122"/>
              </a:rPr>
              <a:t>        =(2</a:t>
            </a:r>
            <a:r>
              <a:rPr lang="en-US" altLang="zh-CN" sz="3200" baseline="30000" dirty="0">
                <a:latin typeface="黑体" panose="02010609060101010101" pitchFamily="49" charset="-122"/>
                <a:ea typeface="黑体" panose="02010609060101010101" pitchFamily="49" charset="-122"/>
              </a:rPr>
              <a:t>7</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5</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baseline="-250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=(128+32+8+4+0.5+0.25+0.125)</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dirty="0">
                <a:latin typeface="黑体" panose="02010609060101010101" pitchFamily="49" charset="-122"/>
                <a:ea typeface="黑体" panose="02010609060101010101" pitchFamily="49" charset="-122"/>
              </a:rPr>
              <a:t>        =(172.875)</a:t>
            </a:r>
            <a:r>
              <a:rPr lang="en-US" altLang="zh-CN" sz="3200" baseline="-25000" dirty="0">
                <a:latin typeface="黑体" panose="02010609060101010101" pitchFamily="49" charset="-122"/>
                <a:ea typeface="黑体" panose="02010609060101010101" pitchFamily="49" charset="-122"/>
              </a:rPr>
              <a:t>10</a:t>
            </a:r>
          </a:p>
          <a:p>
            <a:pPr>
              <a:lnSpc>
                <a:spcPct val="120000"/>
              </a:lnSpc>
            </a:pPr>
            <a:r>
              <a:rPr lang="en-US" altLang="zh-CN" sz="3200" baseline="-250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=(000101110010.100001110101)</a:t>
            </a:r>
            <a:r>
              <a:rPr lang="en-US" altLang="zh-CN" sz="3200" baseline="-25000" dirty="0">
                <a:latin typeface="黑体" panose="02010609060101010101" pitchFamily="49" charset="-122"/>
                <a:ea typeface="黑体" panose="02010609060101010101" pitchFamily="49" charset="-122"/>
              </a:rPr>
              <a:t>BCD</a:t>
            </a:r>
            <a:r>
              <a:rPr lang="en-US" altLang="zh-CN" sz="3200" dirty="0">
                <a:latin typeface="黑体" panose="02010609060101010101" pitchFamily="49" charset="-122"/>
                <a:ea typeface="黑体" panose="02010609060101010101" pitchFamily="49" charset="-122"/>
              </a:rPr>
              <a:t>  </a:t>
            </a:r>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EBBC29F0-8CCA-4F60-B290-BBD09D715FC8}"/>
              </a:ext>
            </a:extLst>
          </p:cNvPr>
          <p:cNvSpPr>
            <a:spLocks noGrp="1"/>
          </p:cNvSpPr>
          <p:nvPr>
            <p:ph type="sldNum" sz="quarter" idx="10"/>
          </p:nvPr>
        </p:nvSpPr>
        <p:spPr/>
        <p:txBody>
          <a:bodyPr/>
          <a:lstStyle/>
          <a:p>
            <a:fld id="{3AE3F5C8-9012-46B7-BDE1-1A2A994CA93C}" type="slidenum">
              <a:rPr lang="en-US" altLang="zh-CN" smtClean="0"/>
              <a:pPr/>
              <a:t>17</a:t>
            </a:fld>
            <a:r>
              <a:rPr lang="en-US" altLang="zh-CN"/>
              <a:t>/121</a:t>
            </a:r>
            <a:endParaRPr lang="en-US" altLang="zh-CN" dirty="0"/>
          </a:p>
        </p:txBody>
      </p:sp>
    </p:spTree>
    <p:extLst>
      <p:ext uri="{BB962C8B-B14F-4D97-AF65-F5344CB8AC3E}">
        <p14:creationId xmlns:p14="http://schemas.microsoft.com/office/powerpoint/2010/main" val="1900404738"/>
      </p:ext>
    </p:extLst>
  </p:cSld>
  <p:clrMapOvr>
    <a:masterClrMapping/>
  </p:clrMapOvr>
  <p:transition spd="med">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53A26E6-AD6E-4255-94FC-2EB87D699C19}"/>
              </a:ext>
            </a:extLst>
          </p:cNvPr>
          <p:cNvSpPr/>
          <p:nvPr/>
        </p:nvSpPr>
        <p:spPr>
          <a:xfrm>
            <a:off x="0" y="2828835"/>
            <a:ext cx="914400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(75.34)10</a:t>
            </a:r>
            <a:r>
              <a:rPr lang="zh-CN" altLang="zh-CN" sz="3600" b="1" dirty="0">
                <a:solidFill>
                  <a:srgbClr val="FFFF00"/>
                </a:solidFill>
                <a:effectLst>
                  <a:outerShdw blurRad="38100" dist="38100" dir="2700000" algn="tl">
                    <a:srgbClr val="000000"/>
                  </a:outerShdw>
                </a:effectLst>
                <a:ea typeface="黑体" pitchFamily="49" charset="-122"/>
              </a:rPr>
              <a:t>转换为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位二进制数、八进制数及十六进制数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8928223A-1B8C-40A4-AC3C-70D8C6E6916C}"/>
              </a:ext>
            </a:extLst>
          </p:cNvPr>
          <p:cNvSpPr>
            <a:spLocks noGrp="1"/>
          </p:cNvSpPr>
          <p:nvPr>
            <p:ph type="sldNum" sz="quarter" idx="10"/>
          </p:nvPr>
        </p:nvSpPr>
        <p:spPr/>
        <p:txBody>
          <a:bodyPr/>
          <a:lstStyle/>
          <a:p>
            <a:fld id="{3AE3F5C8-9012-46B7-BDE1-1A2A994CA93C}" type="slidenum">
              <a:rPr lang="en-US" altLang="zh-CN" smtClean="0"/>
              <a:pPr/>
              <a:t>18</a:t>
            </a:fld>
            <a:r>
              <a:rPr lang="en-US" altLang="zh-CN"/>
              <a:t>/121</a:t>
            </a:r>
            <a:endParaRPr lang="en-US" altLang="zh-CN" dirty="0"/>
          </a:p>
        </p:txBody>
      </p:sp>
    </p:spTree>
    <p:extLst>
      <p:ext uri="{BB962C8B-B14F-4D97-AF65-F5344CB8AC3E}">
        <p14:creationId xmlns:p14="http://schemas.microsoft.com/office/powerpoint/2010/main" val="2592221945"/>
      </p:ext>
    </p:extLst>
  </p:cSld>
  <p:clrMapOvr>
    <a:masterClrMapping/>
  </p:clrMapOvr>
  <p:transition spd="med">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3D88465-B5DD-47AD-8D13-DF1DD8C09757}"/>
              </a:ext>
            </a:extLst>
          </p:cNvPr>
          <p:cNvSpPr/>
          <p:nvPr/>
        </p:nvSpPr>
        <p:spPr>
          <a:xfrm>
            <a:off x="107504" y="0"/>
            <a:ext cx="914400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(75.34)10</a:t>
            </a:r>
            <a:r>
              <a:rPr lang="zh-CN" altLang="zh-CN" sz="3600" b="1" dirty="0">
                <a:solidFill>
                  <a:srgbClr val="FFFF00"/>
                </a:solidFill>
                <a:effectLst>
                  <a:outerShdw blurRad="38100" dist="38100" dir="2700000" algn="tl">
                    <a:srgbClr val="000000"/>
                  </a:outerShdw>
                </a:effectLst>
                <a:ea typeface="黑体" pitchFamily="49" charset="-122"/>
              </a:rPr>
              <a:t>转换为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位二进制数、八进制数及十六进制数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EDC543F4-5176-49CC-AA66-A2AFDF4DEC34}"/>
              </a:ext>
            </a:extLst>
          </p:cNvPr>
          <p:cNvSpPr txBox="1"/>
          <p:nvPr/>
        </p:nvSpPr>
        <p:spPr>
          <a:xfrm>
            <a:off x="135250" y="1052736"/>
            <a:ext cx="9008749" cy="1057790"/>
          </a:xfrm>
          <a:prstGeom prst="rect">
            <a:avLst/>
          </a:prstGeom>
          <a:noFill/>
        </p:spPr>
        <p:txBody>
          <a:bodyPr wrap="square" rtlCol="0">
            <a:spAutoFit/>
          </a:bodyPr>
          <a:lstStyle/>
          <a:p>
            <a:pPr>
              <a:lnSpc>
                <a:spcPct val="120000"/>
              </a:lnSpc>
            </a:pPr>
            <a:r>
              <a:rPr lang="zh-CN" altLang="en-US" sz="2800" b="1" dirty="0">
                <a:latin typeface="黑体" panose="02010609060101010101" pitchFamily="49" charset="-122"/>
                <a:ea typeface="黑体" panose="02010609060101010101" pitchFamily="49" charset="-122"/>
              </a:rPr>
              <a:t>方法一</a:t>
            </a:r>
            <a:r>
              <a:rPr lang="zh-CN" altLang="en-US" sz="2800" dirty="0">
                <a:latin typeface="黑体" panose="02010609060101010101" pitchFamily="49" charset="-122"/>
                <a:ea typeface="黑体" panose="02010609060101010101" pitchFamily="49" charset="-122"/>
              </a:rPr>
              <a:t>：先用加权定位法转换为二进制数，再转换为八进制数与十六进制数。</a:t>
            </a:r>
            <a:endParaRPr lang="en-US" altLang="zh-CN" sz="2800" dirty="0">
              <a:latin typeface="黑体" panose="02010609060101010101" pitchFamily="49" charset="-122"/>
              <a:ea typeface="黑体" panose="02010609060101010101" pitchFamily="49" charset="-122"/>
            </a:endParaRPr>
          </a:p>
        </p:txBody>
      </p:sp>
      <p:graphicFrame>
        <p:nvGraphicFramePr>
          <p:cNvPr id="5" name="表格 4">
            <a:extLst>
              <a:ext uri="{FF2B5EF4-FFF2-40B4-BE49-F238E27FC236}">
                <a16:creationId xmlns:a16="http://schemas.microsoft.com/office/drawing/2014/main" id="{066B2C07-1C03-47C6-837C-10CB0C5DDAFA}"/>
              </a:ext>
            </a:extLst>
          </p:cNvPr>
          <p:cNvGraphicFramePr>
            <a:graphicFrameLocks noGrp="1"/>
          </p:cNvGraphicFramePr>
          <p:nvPr>
            <p:extLst>
              <p:ext uri="{D42A27DB-BD31-4B8C-83A1-F6EECF244321}">
                <p14:modId xmlns:p14="http://schemas.microsoft.com/office/powerpoint/2010/main" val="3916166969"/>
              </p:ext>
            </p:extLst>
          </p:nvPr>
        </p:nvGraphicFramePr>
        <p:xfrm>
          <a:off x="67624" y="2253065"/>
          <a:ext cx="9008751" cy="4420912"/>
        </p:xfrm>
        <a:graphic>
          <a:graphicData uri="http://schemas.openxmlformats.org/drawingml/2006/table">
            <a:tbl>
              <a:tblPr firstRow="1" bandRow="1">
                <a:tableStyleId>{5940675A-B579-460E-94D1-54222C63F5DA}</a:tableStyleId>
              </a:tblPr>
              <a:tblGrid>
                <a:gridCol w="3275856">
                  <a:extLst>
                    <a:ext uri="{9D8B030D-6E8A-4147-A177-3AD203B41FA5}">
                      <a16:colId xmlns:a16="http://schemas.microsoft.com/office/drawing/2014/main" val="620834046"/>
                    </a:ext>
                  </a:extLst>
                </a:gridCol>
                <a:gridCol w="2729978">
                  <a:extLst>
                    <a:ext uri="{9D8B030D-6E8A-4147-A177-3AD203B41FA5}">
                      <a16:colId xmlns:a16="http://schemas.microsoft.com/office/drawing/2014/main" val="3918897777"/>
                    </a:ext>
                  </a:extLst>
                </a:gridCol>
                <a:gridCol w="3002917">
                  <a:extLst>
                    <a:ext uri="{9D8B030D-6E8A-4147-A177-3AD203B41FA5}">
                      <a16:colId xmlns:a16="http://schemas.microsoft.com/office/drawing/2014/main" val="939502675"/>
                    </a:ext>
                  </a:extLst>
                </a:gridCol>
              </a:tblGrid>
              <a:tr h="552614">
                <a:tc>
                  <a:txBody>
                    <a:bodyPr/>
                    <a:lstStyle/>
                    <a:p>
                      <a:pPr algn="ctr"/>
                      <a:r>
                        <a:rPr lang="zh-CN" altLang="en-US" sz="2800" b="1" dirty="0"/>
                        <a:t>整数部分减权比较</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X</a:t>
                      </a:r>
                      <a:r>
                        <a:rPr lang="en-US" altLang="zh-CN" sz="2800" b="1" baseline="-25000" dirty="0"/>
                        <a:t>i</a:t>
                      </a:r>
                      <a:endParaRPr lang="zh-CN" altLang="en-US" sz="2800" b="1" baseline="-250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800" b="1" dirty="0"/>
                        <a:t>位权</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9766649"/>
                  </a:ext>
                </a:extLst>
              </a:tr>
              <a:tr h="552614">
                <a:tc>
                  <a:txBody>
                    <a:bodyPr/>
                    <a:lstStyle/>
                    <a:p>
                      <a:pPr algn="ctr"/>
                      <a:r>
                        <a:rPr lang="en-US" altLang="zh-CN" sz="2800" dirty="0"/>
                        <a:t>75-64=11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r>
                        <a:rPr lang="zh-CN" altLang="en-US" sz="2800" dirty="0"/>
                        <a:t>高位</a:t>
                      </a:r>
                      <a:r>
                        <a:rPr lang="en-US" altLang="zh-CN" sz="2800" dirty="0"/>
                        <a:t>)</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64</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7317086"/>
                  </a:ext>
                </a:extLst>
              </a:tr>
              <a:tr h="552614">
                <a:tc>
                  <a:txBody>
                    <a:bodyPr/>
                    <a:lstStyle/>
                    <a:p>
                      <a:pPr algn="ctr"/>
                      <a:r>
                        <a:rPr lang="en-US" altLang="zh-CN" sz="2800" dirty="0"/>
                        <a:t>11&lt;32</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32</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2368705"/>
                  </a:ext>
                </a:extLst>
              </a:tr>
              <a:tr h="552614">
                <a:tc>
                  <a:txBody>
                    <a:bodyPr/>
                    <a:lstStyle/>
                    <a:p>
                      <a:pPr algn="ctr"/>
                      <a:r>
                        <a:rPr lang="en-US" altLang="zh-CN" sz="2800" dirty="0"/>
                        <a:t>11&lt;16</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16</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3045741"/>
                  </a:ext>
                </a:extLst>
              </a:tr>
              <a:tr h="552614">
                <a:tc>
                  <a:txBody>
                    <a:bodyPr/>
                    <a:lstStyle/>
                    <a:p>
                      <a:pPr algn="ctr"/>
                      <a:r>
                        <a:rPr lang="en-US" altLang="zh-CN" sz="2800" dirty="0"/>
                        <a:t>11-8=3</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7231320"/>
                  </a:ext>
                </a:extLst>
              </a:tr>
              <a:tr h="552614">
                <a:tc>
                  <a:txBody>
                    <a:bodyPr/>
                    <a:lstStyle/>
                    <a:p>
                      <a:pPr algn="ctr"/>
                      <a:r>
                        <a:rPr lang="en-US" altLang="zh-CN" sz="2800" dirty="0"/>
                        <a:t>3&lt;4</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0043327"/>
                  </a:ext>
                </a:extLst>
              </a:tr>
              <a:tr h="552614">
                <a:tc>
                  <a:txBody>
                    <a:bodyPr/>
                    <a:lstStyle/>
                    <a:p>
                      <a:pPr algn="ctr"/>
                      <a:r>
                        <a:rPr lang="en-US" altLang="zh-CN" sz="2800" dirty="0"/>
                        <a:t>3-2=1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819710"/>
                  </a:ext>
                </a:extLst>
              </a:tr>
              <a:tr h="552614">
                <a:tc>
                  <a:txBody>
                    <a:bodyPr/>
                    <a:lstStyle/>
                    <a:p>
                      <a:pPr algn="ctr"/>
                      <a:r>
                        <a:rPr lang="en-US" altLang="zh-CN" sz="2800" dirty="0"/>
                        <a:t>1-1=0</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r>
                        <a:rPr lang="zh-CN" altLang="en-US" sz="2800" dirty="0"/>
                        <a:t>低位</a:t>
                      </a:r>
                      <a:r>
                        <a:rPr lang="en-US" altLang="zh-CN" sz="2800" dirty="0"/>
                        <a:t>)</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8041012"/>
                  </a:ext>
                </a:extLst>
              </a:tr>
            </a:tbl>
          </a:graphicData>
        </a:graphic>
      </p:graphicFrame>
      <p:sp>
        <p:nvSpPr>
          <p:cNvPr id="6" name="灯片编号占位符 5">
            <a:extLst>
              <a:ext uri="{FF2B5EF4-FFF2-40B4-BE49-F238E27FC236}">
                <a16:creationId xmlns:a16="http://schemas.microsoft.com/office/drawing/2014/main" id="{6669F96E-286B-443E-8417-7CF9AFFFFB47}"/>
              </a:ext>
            </a:extLst>
          </p:cNvPr>
          <p:cNvSpPr>
            <a:spLocks noGrp="1"/>
          </p:cNvSpPr>
          <p:nvPr>
            <p:ph type="sldNum" sz="quarter" idx="10"/>
          </p:nvPr>
        </p:nvSpPr>
        <p:spPr/>
        <p:txBody>
          <a:bodyPr/>
          <a:lstStyle/>
          <a:p>
            <a:fld id="{3AE3F5C8-9012-46B7-BDE1-1A2A994CA93C}" type="slidenum">
              <a:rPr lang="en-US" altLang="zh-CN" smtClean="0"/>
              <a:pPr/>
              <a:t>19</a:t>
            </a:fld>
            <a:r>
              <a:rPr lang="en-US" altLang="zh-CN"/>
              <a:t>/121</a:t>
            </a:r>
            <a:endParaRPr lang="en-US" altLang="zh-CN" dirty="0"/>
          </a:p>
        </p:txBody>
      </p:sp>
    </p:spTree>
    <p:extLst>
      <p:ext uri="{BB962C8B-B14F-4D97-AF65-F5344CB8AC3E}">
        <p14:creationId xmlns:p14="http://schemas.microsoft.com/office/powerpoint/2010/main" val="2135301503"/>
      </p:ext>
    </p:extLst>
  </p:cSld>
  <p:clrMapOvr>
    <a:masterClrMapping/>
  </p:clrMapOvr>
  <p:transition spd="med">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2B19D6-D052-4228-AC1B-8C5136AB6764}"/>
              </a:ext>
            </a:extLst>
          </p:cNvPr>
          <p:cNvSpPr txBox="1"/>
          <p:nvPr/>
        </p:nvSpPr>
        <p:spPr>
          <a:xfrm>
            <a:off x="107504" y="116632"/>
            <a:ext cx="5760640" cy="646331"/>
          </a:xfrm>
          <a:prstGeom prst="rect">
            <a:avLst/>
          </a:prstGeom>
          <a:noFill/>
        </p:spPr>
        <p:txBody>
          <a:bodyPr wrap="square" rtlCol="0">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p>
        </p:txBody>
      </p:sp>
      <p:sp>
        <p:nvSpPr>
          <p:cNvPr id="4" name="文本框 3">
            <a:extLst>
              <a:ext uri="{FF2B5EF4-FFF2-40B4-BE49-F238E27FC236}">
                <a16:creationId xmlns:a16="http://schemas.microsoft.com/office/drawing/2014/main" id="{9E45292E-AE9C-42D7-A51C-2AF76EFD377C}"/>
              </a:ext>
            </a:extLst>
          </p:cNvPr>
          <p:cNvSpPr txBox="1"/>
          <p:nvPr/>
        </p:nvSpPr>
        <p:spPr>
          <a:xfrm>
            <a:off x="0" y="980728"/>
            <a:ext cx="9108504" cy="2377574"/>
          </a:xfrm>
          <a:prstGeom prst="rect">
            <a:avLst/>
          </a:prstGeom>
          <a:noFill/>
        </p:spPr>
        <p:txBody>
          <a:bodyPr wrap="square" rtlCol="0">
            <a:spAutoFit/>
          </a:bodyPr>
          <a:lstStyle/>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(1)</a:t>
            </a:r>
            <a:r>
              <a:rPr lang="zh-CN" altLang="en-US" sz="3200" dirty="0">
                <a:solidFill>
                  <a:srgbClr val="FFFF00"/>
                </a:solidFill>
                <a:latin typeface="黑体" panose="02010609060101010101" pitchFamily="49" charset="-122"/>
                <a:ea typeface="黑体" panose="02010609060101010101" pitchFamily="49" charset="-122"/>
              </a:rPr>
              <a:t>位权    </a:t>
            </a:r>
            <a:r>
              <a:rPr lang="en-US" altLang="zh-CN" sz="3200" dirty="0">
                <a:solidFill>
                  <a:srgbClr val="FFFF00"/>
                </a:solidFill>
                <a:latin typeface="黑体" panose="02010609060101010101" pitchFamily="49" charset="-122"/>
                <a:ea typeface="黑体" panose="02010609060101010101" pitchFamily="49" charset="-122"/>
              </a:rPr>
              <a:t>(2)</a:t>
            </a:r>
            <a:r>
              <a:rPr lang="zh-CN" altLang="en-US" sz="3200" dirty="0">
                <a:solidFill>
                  <a:srgbClr val="FFFF00"/>
                </a:solidFill>
                <a:latin typeface="黑体" panose="02010609060101010101" pitchFamily="49" charset="-122"/>
                <a:ea typeface="黑体" panose="02010609060101010101" pitchFamily="49" charset="-122"/>
              </a:rPr>
              <a:t>基数    </a:t>
            </a:r>
            <a:r>
              <a:rPr lang="en-US" altLang="zh-CN" sz="3200" dirty="0">
                <a:solidFill>
                  <a:srgbClr val="FFFF00"/>
                </a:solidFill>
                <a:latin typeface="黑体" panose="02010609060101010101" pitchFamily="49" charset="-122"/>
                <a:ea typeface="黑体" panose="02010609060101010101" pitchFamily="49" charset="-122"/>
              </a:rPr>
              <a:t>(3)</a:t>
            </a:r>
            <a:r>
              <a:rPr lang="zh-CN" altLang="en-US" sz="3200" dirty="0">
                <a:solidFill>
                  <a:srgbClr val="FFFF00"/>
                </a:solidFill>
                <a:latin typeface="黑体" panose="02010609060101010101" pitchFamily="49" charset="-122"/>
                <a:ea typeface="黑体" panose="02010609060101010101" pitchFamily="49" charset="-122"/>
              </a:rPr>
              <a:t>真值    </a:t>
            </a:r>
            <a:r>
              <a:rPr lang="en-US" altLang="zh-CN" sz="3200" dirty="0">
                <a:solidFill>
                  <a:srgbClr val="FFFF00"/>
                </a:solidFill>
                <a:latin typeface="黑体" panose="02010609060101010101" pitchFamily="49" charset="-122"/>
                <a:ea typeface="黑体" panose="02010609060101010101" pitchFamily="49" charset="-122"/>
              </a:rPr>
              <a:t>(4)</a:t>
            </a:r>
            <a:r>
              <a:rPr lang="zh-CN" altLang="en-US" sz="3200" dirty="0">
                <a:solidFill>
                  <a:srgbClr val="FFFF00"/>
                </a:solidFill>
                <a:latin typeface="黑体" panose="02010609060101010101" pitchFamily="49" charset="-122"/>
                <a:ea typeface="黑体" panose="02010609060101010101" pitchFamily="49" charset="-122"/>
              </a:rPr>
              <a:t>机器数   </a:t>
            </a:r>
            <a:r>
              <a:rPr lang="en-US" altLang="zh-CN" sz="3200" dirty="0">
                <a:solidFill>
                  <a:srgbClr val="FFFF00"/>
                </a:solidFill>
                <a:latin typeface="黑体" panose="02010609060101010101" pitchFamily="49" charset="-122"/>
                <a:ea typeface="黑体" panose="02010609060101010101" pitchFamily="49" charset="-122"/>
              </a:rPr>
              <a:t>(5)</a:t>
            </a:r>
            <a:r>
              <a:rPr lang="zh-CN" altLang="en-US" sz="3200" dirty="0">
                <a:solidFill>
                  <a:srgbClr val="FFFF00"/>
                </a:solidFill>
                <a:latin typeface="黑体" panose="02010609060101010101" pitchFamily="49" charset="-122"/>
                <a:ea typeface="黑体" panose="02010609060101010101" pitchFamily="49" charset="-122"/>
              </a:rPr>
              <a:t>原码    </a:t>
            </a:r>
            <a:r>
              <a:rPr lang="en-US" altLang="zh-CN" sz="3200" dirty="0">
                <a:solidFill>
                  <a:srgbClr val="FFFF00"/>
                </a:solidFill>
                <a:latin typeface="黑体" panose="02010609060101010101" pitchFamily="49" charset="-122"/>
                <a:ea typeface="黑体" panose="02010609060101010101" pitchFamily="49" charset="-122"/>
              </a:rPr>
              <a:t>(6)</a:t>
            </a:r>
            <a:r>
              <a:rPr lang="zh-CN" altLang="en-US" sz="3200" dirty="0">
                <a:solidFill>
                  <a:srgbClr val="FFFF00"/>
                </a:solidFill>
                <a:latin typeface="黑体" panose="02010609060101010101" pitchFamily="49" charset="-122"/>
                <a:ea typeface="黑体" panose="02010609060101010101" pitchFamily="49" charset="-122"/>
              </a:rPr>
              <a:t>补码    </a:t>
            </a:r>
            <a:r>
              <a:rPr lang="en-US" altLang="zh-CN" sz="3200" dirty="0">
                <a:solidFill>
                  <a:srgbClr val="FFFF00"/>
                </a:solidFill>
                <a:latin typeface="黑体" panose="02010609060101010101" pitchFamily="49" charset="-122"/>
                <a:ea typeface="黑体" panose="02010609060101010101" pitchFamily="49" charset="-122"/>
              </a:rPr>
              <a:t>(7)</a:t>
            </a:r>
            <a:r>
              <a:rPr lang="zh-CN" altLang="en-US" sz="3200" dirty="0">
                <a:solidFill>
                  <a:srgbClr val="FFFF00"/>
                </a:solidFill>
                <a:latin typeface="黑体" panose="02010609060101010101" pitchFamily="49" charset="-122"/>
                <a:ea typeface="黑体" panose="02010609060101010101" pitchFamily="49" charset="-122"/>
              </a:rPr>
              <a:t>定点数  </a:t>
            </a:r>
            <a:r>
              <a:rPr lang="en-US" altLang="zh-CN" sz="3200" dirty="0">
                <a:solidFill>
                  <a:srgbClr val="FFFF00"/>
                </a:solidFill>
                <a:latin typeface="黑体" panose="02010609060101010101" pitchFamily="49" charset="-122"/>
                <a:ea typeface="黑体" panose="02010609060101010101" pitchFamily="49" charset="-122"/>
              </a:rPr>
              <a:t>(8)</a:t>
            </a:r>
            <a:r>
              <a:rPr lang="zh-CN" altLang="en-US" sz="3200" dirty="0">
                <a:solidFill>
                  <a:srgbClr val="FFFF00"/>
                </a:solidFill>
                <a:latin typeface="黑体" panose="02010609060101010101" pitchFamily="49" charset="-122"/>
                <a:ea typeface="黑体" panose="02010609060101010101" pitchFamily="49" charset="-122"/>
              </a:rPr>
              <a:t>浮点数 </a:t>
            </a:r>
            <a:r>
              <a:rPr lang="en-US" altLang="zh-CN" sz="3200" dirty="0">
                <a:solidFill>
                  <a:srgbClr val="FFFF00"/>
                </a:solidFill>
                <a:latin typeface="黑体" panose="02010609060101010101" pitchFamily="49" charset="-122"/>
                <a:ea typeface="黑体" panose="02010609060101010101" pitchFamily="49" charset="-122"/>
              </a:rPr>
              <a:t>(9)</a:t>
            </a:r>
            <a:r>
              <a:rPr lang="zh-CN" altLang="en-US" sz="3200" dirty="0">
                <a:solidFill>
                  <a:srgbClr val="FFFF00"/>
                </a:solidFill>
                <a:latin typeface="黑体" panose="02010609060101010101" pitchFamily="49" charset="-122"/>
                <a:ea typeface="黑体" panose="02010609060101010101" pitchFamily="49" charset="-122"/>
              </a:rPr>
              <a:t>规格化浮点数       </a:t>
            </a:r>
            <a:r>
              <a:rPr lang="en-US" altLang="zh-CN" sz="3200" dirty="0">
                <a:solidFill>
                  <a:srgbClr val="FFFF00"/>
                </a:solidFill>
                <a:latin typeface="黑体" panose="02010609060101010101" pitchFamily="49" charset="-122"/>
                <a:ea typeface="黑体" panose="02010609060101010101" pitchFamily="49" charset="-122"/>
              </a:rPr>
              <a:t>(10)ASCII</a:t>
            </a:r>
            <a:r>
              <a:rPr lang="zh-CN" altLang="en-US" sz="3200" dirty="0">
                <a:solidFill>
                  <a:srgbClr val="FFFF00"/>
                </a:solidFill>
                <a:latin typeface="黑体" panose="02010609060101010101" pitchFamily="49" charset="-122"/>
                <a:ea typeface="黑体" panose="02010609060101010101" pitchFamily="49" charset="-122"/>
              </a:rPr>
              <a:t>码</a:t>
            </a:r>
            <a:endParaRPr lang="en-US" altLang="zh-CN" sz="3200" dirty="0">
              <a:solidFill>
                <a:srgbClr val="FFFF00"/>
              </a:solidFill>
              <a:latin typeface="黑体" panose="02010609060101010101" pitchFamily="49" charset="-122"/>
              <a:ea typeface="黑体" panose="02010609060101010101" pitchFamily="49" charset="-122"/>
            </a:endParaRPr>
          </a:p>
          <a:p>
            <a:pPr>
              <a:lnSpc>
                <a:spcPct val="120000"/>
              </a:lnSpc>
            </a:pPr>
            <a:r>
              <a:rPr lang="en-US" altLang="zh-CN" sz="3200" dirty="0">
                <a:solidFill>
                  <a:srgbClr val="FFFF00"/>
                </a:solidFill>
                <a:latin typeface="黑体" panose="02010609060101010101" pitchFamily="49" charset="-122"/>
                <a:ea typeface="黑体" panose="02010609060101010101" pitchFamily="49" charset="-122"/>
              </a:rPr>
              <a:t>(11)</a:t>
            </a:r>
            <a:r>
              <a:rPr lang="zh-CN" altLang="en-US" sz="3200" dirty="0">
                <a:solidFill>
                  <a:srgbClr val="FFFF00"/>
                </a:solidFill>
                <a:latin typeface="黑体" panose="02010609060101010101" pitchFamily="49" charset="-122"/>
                <a:ea typeface="黑体" panose="02010609060101010101" pitchFamily="49" charset="-122"/>
              </a:rPr>
              <a:t>算术移位          </a:t>
            </a:r>
            <a:r>
              <a:rPr lang="en-US" altLang="zh-CN" sz="3200" dirty="0">
                <a:solidFill>
                  <a:srgbClr val="FFFF00"/>
                </a:solidFill>
                <a:latin typeface="黑体" panose="02010609060101010101" pitchFamily="49" charset="-122"/>
                <a:ea typeface="黑体" panose="02010609060101010101" pitchFamily="49" charset="-122"/>
              </a:rPr>
              <a:t>(12)</a:t>
            </a:r>
            <a:r>
              <a:rPr lang="zh-CN" altLang="en-US" sz="3200" dirty="0">
                <a:solidFill>
                  <a:srgbClr val="FFFF00"/>
                </a:solidFill>
                <a:latin typeface="黑体" panose="02010609060101010101" pitchFamily="49" charset="-122"/>
                <a:ea typeface="黑体" panose="02010609060101010101" pitchFamily="49" charset="-122"/>
              </a:rPr>
              <a:t>逻辑移位</a:t>
            </a:r>
          </a:p>
        </p:txBody>
      </p:sp>
      <p:sp>
        <p:nvSpPr>
          <p:cNvPr id="5" name="灯片编号占位符 4">
            <a:extLst>
              <a:ext uri="{FF2B5EF4-FFF2-40B4-BE49-F238E27FC236}">
                <a16:creationId xmlns:a16="http://schemas.microsoft.com/office/drawing/2014/main" id="{610838F9-C267-4236-9F31-782F50C97950}"/>
              </a:ext>
            </a:extLst>
          </p:cNvPr>
          <p:cNvSpPr>
            <a:spLocks noGrp="1"/>
          </p:cNvSpPr>
          <p:nvPr>
            <p:ph type="sldNum" sz="quarter" idx="10"/>
          </p:nvPr>
        </p:nvSpPr>
        <p:spPr/>
        <p:txBody>
          <a:bodyPr/>
          <a:lstStyle/>
          <a:p>
            <a:fld id="{3AE3F5C8-9012-46B7-BDE1-1A2A994CA93C}" type="slidenum">
              <a:rPr lang="en-US" altLang="zh-CN" smtClean="0"/>
              <a:pPr/>
              <a:t>2</a:t>
            </a:fld>
            <a:r>
              <a:rPr lang="en-US" altLang="zh-CN"/>
              <a:t>/121</a:t>
            </a:r>
            <a:endParaRPr lang="en-US" altLang="zh-CN" dirty="0"/>
          </a:p>
        </p:txBody>
      </p:sp>
    </p:spTree>
    <p:extLst>
      <p:ext uri="{BB962C8B-B14F-4D97-AF65-F5344CB8AC3E}">
        <p14:creationId xmlns:p14="http://schemas.microsoft.com/office/powerpoint/2010/main" val="892701149"/>
      </p:ext>
    </p:extLst>
  </p:cSld>
  <p:clrMapOvr>
    <a:masterClrMapping/>
  </p:clrMapOvr>
  <p:transition spd="med">
    <p:cover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ADE4FF-2C67-4CC0-9BCC-27DB7BF095FB}"/>
              </a:ext>
            </a:extLst>
          </p:cNvPr>
          <p:cNvSpPr/>
          <p:nvPr/>
        </p:nvSpPr>
        <p:spPr>
          <a:xfrm>
            <a:off x="107504" y="0"/>
            <a:ext cx="914400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(75.34)10</a:t>
            </a:r>
            <a:r>
              <a:rPr lang="zh-CN" altLang="zh-CN" sz="3600" b="1" dirty="0">
                <a:solidFill>
                  <a:srgbClr val="FFFF00"/>
                </a:solidFill>
                <a:effectLst>
                  <a:outerShdw blurRad="38100" dist="38100" dir="2700000" algn="tl">
                    <a:srgbClr val="000000"/>
                  </a:outerShdw>
                </a:effectLst>
                <a:ea typeface="黑体" pitchFamily="49" charset="-122"/>
              </a:rPr>
              <a:t>转换为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位二进制数、八进制数及十六进制数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5" name="文本框 4">
            <a:extLst>
              <a:ext uri="{FF2B5EF4-FFF2-40B4-BE49-F238E27FC236}">
                <a16:creationId xmlns:a16="http://schemas.microsoft.com/office/drawing/2014/main" id="{E953C31D-5226-4E3A-9915-FC76950CB8AF}"/>
              </a:ext>
            </a:extLst>
          </p:cNvPr>
          <p:cNvSpPr txBox="1"/>
          <p:nvPr/>
        </p:nvSpPr>
        <p:spPr>
          <a:xfrm>
            <a:off x="0" y="1268760"/>
            <a:ext cx="9144000"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由上，整数部分的转换结果为</a:t>
            </a:r>
            <a:r>
              <a:rPr lang="en-US" altLang="zh-CN" sz="3200" dirty="0">
                <a:latin typeface="黑体" panose="02010609060101010101" pitchFamily="49" charset="-122"/>
                <a:ea typeface="黑体" panose="02010609060101010101" pitchFamily="49" charset="-122"/>
                <a:sym typeface="Wingdings" panose="05000000000000000000" pitchFamily="2" charset="2"/>
              </a:rPr>
              <a:t>(75)</a:t>
            </a:r>
            <a:r>
              <a:rPr lang="en-US" altLang="zh-CN" sz="3200" baseline="-25000" dirty="0">
                <a:latin typeface="黑体" panose="02010609060101010101" pitchFamily="49" charset="-122"/>
                <a:ea typeface="黑体" panose="02010609060101010101" pitchFamily="49" charset="-122"/>
                <a:sym typeface="Wingdings" panose="05000000000000000000" pitchFamily="2" charset="2"/>
              </a:rPr>
              <a:t>10 </a:t>
            </a:r>
            <a:r>
              <a:rPr lang="en-US" altLang="zh-CN" sz="3200" dirty="0">
                <a:latin typeface="黑体" panose="02010609060101010101" pitchFamily="49" charset="-122"/>
                <a:ea typeface="黑体" panose="02010609060101010101" pitchFamily="49" charset="-122"/>
                <a:sym typeface="Wingdings" panose="05000000000000000000" pitchFamily="2" charset="2"/>
              </a:rPr>
              <a:t>= (1001011)</a:t>
            </a:r>
            <a:r>
              <a:rPr lang="en-US" altLang="zh-CN" sz="3200" baseline="-25000" dirty="0">
                <a:latin typeface="黑体" panose="02010609060101010101" pitchFamily="49" charset="-122"/>
                <a:ea typeface="黑体" panose="02010609060101010101" pitchFamily="49" charset="-122"/>
                <a:sym typeface="Wingdings" panose="05000000000000000000" pitchFamily="2" charset="2"/>
              </a:rPr>
              <a:t>2</a:t>
            </a:r>
            <a:endParaRPr lang="zh-CN" altLang="en-US" sz="3200" baseline="-25000" dirty="0">
              <a:latin typeface="黑体" panose="02010609060101010101" pitchFamily="49" charset="-122"/>
              <a:ea typeface="黑体" panose="02010609060101010101" pitchFamily="49" charset="-122"/>
            </a:endParaRPr>
          </a:p>
        </p:txBody>
      </p:sp>
      <p:graphicFrame>
        <p:nvGraphicFramePr>
          <p:cNvPr id="7" name="表格 6">
            <a:extLst>
              <a:ext uri="{FF2B5EF4-FFF2-40B4-BE49-F238E27FC236}">
                <a16:creationId xmlns:a16="http://schemas.microsoft.com/office/drawing/2014/main" id="{3789D466-3FD5-4B98-816F-CAC051CD05F7}"/>
              </a:ext>
            </a:extLst>
          </p:cNvPr>
          <p:cNvGraphicFramePr>
            <a:graphicFrameLocks noGrp="1"/>
          </p:cNvGraphicFramePr>
          <p:nvPr>
            <p:extLst>
              <p:ext uri="{D42A27DB-BD31-4B8C-83A1-F6EECF244321}">
                <p14:modId xmlns:p14="http://schemas.microsoft.com/office/powerpoint/2010/main" val="2418360786"/>
              </p:ext>
            </p:extLst>
          </p:nvPr>
        </p:nvGraphicFramePr>
        <p:xfrm>
          <a:off x="179512" y="2118695"/>
          <a:ext cx="8784975" cy="3108960"/>
        </p:xfrm>
        <a:graphic>
          <a:graphicData uri="http://schemas.openxmlformats.org/drawingml/2006/table">
            <a:tbl>
              <a:tblPr firstRow="1" bandRow="1">
                <a:tableStyleId>{5940675A-B579-460E-94D1-54222C63F5DA}</a:tableStyleId>
              </a:tblPr>
              <a:tblGrid>
                <a:gridCol w="3816424">
                  <a:extLst>
                    <a:ext uri="{9D8B030D-6E8A-4147-A177-3AD203B41FA5}">
                      <a16:colId xmlns:a16="http://schemas.microsoft.com/office/drawing/2014/main" val="140843131"/>
                    </a:ext>
                  </a:extLst>
                </a:gridCol>
                <a:gridCol w="2304256">
                  <a:extLst>
                    <a:ext uri="{9D8B030D-6E8A-4147-A177-3AD203B41FA5}">
                      <a16:colId xmlns:a16="http://schemas.microsoft.com/office/drawing/2014/main" val="1926087526"/>
                    </a:ext>
                  </a:extLst>
                </a:gridCol>
                <a:gridCol w="2664295">
                  <a:extLst>
                    <a:ext uri="{9D8B030D-6E8A-4147-A177-3AD203B41FA5}">
                      <a16:colId xmlns:a16="http://schemas.microsoft.com/office/drawing/2014/main" val="2351051745"/>
                    </a:ext>
                  </a:extLst>
                </a:gridCol>
              </a:tblGrid>
              <a:tr h="370840">
                <a:tc>
                  <a:txBody>
                    <a:bodyPr/>
                    <a:lstStyle/>
                    <a:p>
                      <a:pPr algn="ctr"/>
                      <a:r>
                        <a:rPr lang="zh-CN" altLang="en-US" sz="2800" b="1" dirty="0"/>
                        <a:t>小数部分减权比较</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X</a:t>
                      </a:r>
                      <a:r>
                        <a:rPr kumimoji="1" lang="en-US" altLang="zh-CN" sz="2800" b="1" kern="1200" baseline="-25000" dirty="0">
                          <a:solidFill>
                            <a:schemeClr val="tx1"/>
                          </a:solidFill>
                          <a:latin typeface="Times New Roman" panose="02020603050405020304" pitchFamily="18" charset="0"/>
                          <a:ea typeface="宋体" panose="02010600030101010101" pitchFamily="2" charset="-122"/>
                          <a:cs typeface="+mn-cs"/>
                        </a:rPr>
                        <a:t>i</a:t>
                      </a:r>
                      <a:endParaRPr kumimoji="1" lang="zh-CN" altLang="en-US" sz="2800" b="1" kern="1200" baseline="-25000" dirty="0">
                        <a:solidFill>
                          <a:schemeClr val="tx1"/>
                        </a:solidFill>
                        <a:latin typeface="Times New Roman" panose="02020603050405020304" pitchFamily="18" charset="0"/>
                        <a:ea typeface="宋体" panose="02010600030101010101" pitchFamily="2" charset="-122"/>
                        <a:cs typeface="+mn-cs"/>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800" b="1" dirty="0"/>
                        <a:t>位权</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649866"/>
                  </a:ext>
                </a:extLst>
              </a:tr>
              <a:tr h="370840">
                <a:tc>
                  <a:txBody>
                    <a:bodyPr/>
                    <a:lstStyle/>
                    <a:p>
                      <a:pPr algn="ctr"/>
                      <a:r>
                        <a:rPr lang="en-US" altLang="zh-CN" sz="2800" dirty="0"/>
                        <a:t>0.34&lt;0.5</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0.5</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7993764"/>
                  </a:ext>
                </a:extLst>
              </a:tr>
              <a:tr h="370840">
                <a:tc>
                  <a:txBody>
                    <a:bodyPr/>
                    <a:lstStyle/>
                    <a:p>
                      <a:pPr algn="ctr"/>
                      <a:r>
                        <a:rPr lang="en-US" altLang="zh-CN" sz="2800" dirty="0"/>
                        <a:t>0.34-0.25=0.09</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0.25</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8244029"/>
                  </a:ext>
                </a:extLst>
              </a:tr>
              <a:tr h="370840">
                <a:tc>
                  <a:txBody>
                    <a:bodyPr/>
                    <a:lstStyle/>
                    <a:p>
                      <a:pPr algn="ctr"/>
                      <a:r>
                        <a:rPr lang="en-US" altLang="zh-CN" sz="2800" dirty="0"/>
                        <a:t>0.09&lt;0.0125</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0.125</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091584"/>
                  </a:ext>
                </a:extLst>
              </a:tr>
              <a:tr h="395913">
                <a:tc>
                  <a:txBody>
                    <a:bodyPr/>
                    <a:lstStyle/>
                    <a:p>
                      <a:pPr algn="ctr"/>
                      <a:r>
                        <a:rPr lang="en-US" altLang="zh-CN" sz="2800" dirty="0"/>
                        <a:t>0.09-0.0625=0.0275</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0.0625</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0561781"/>
                  </a:ext>
                </a:extLst>
              </a:tr>
              <a:tr h="395913">
                <a:tc>
                  <a:txBody>
                    <a:bodyPr/>
                    <a:lstStyle/>
                    <a:p>
                      <a:pPr algn="ctr"/>
                      <a:r>
                        <a:rPr lang="en-US" altLang="zh-CN" sz="2800" dirty="0"/>
                        <a:t>…</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4383017"/>
                  </a:ext>
                </a:extLst>
              </a:tr>
            </a:tbl>
          </a:graphicData>
        </a:graphic>
      </p:graphicFrame>
      <p:sp>
        <p:nvSpPr>
          <p:cNvPr id="8" name="文本框 7">
            <a:extLst>
              <a:ext uri="{FF2B5EF4-FFF2-40B4-BE49-F238E27FC236}">
                <a16:creationId xmlns:a16="http://schemas.microsoft.com/office/drawing/2014/main" id="{0D0371D3-8B7C-4133-9C36-E439045DF755}"/>
              </a:ext>
            </a:extLst>
          </p:cNvPr>
          <p:cNvSpPr txBox="1"/>
          <p:nvPr/>
        </p:nvSpPr>
        <p:spPr>
          <a:xfrm>
            <a:off x="51771" y="5635852"/>
            <a:ext cx="8892480"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由上，小数部分的转换结果为</a:t>
            </a:r>
            <a:r>
              <a:rPr lang="en-US" altLang="zh-CN" sz="3200" dirty="0">
                <a:latin typeface="+mn-lt"/>
                <a:ea typeface="黑体" panose="02010609060101010101" pitchFamily="49" charset="-122"/>
                <a:sym typeface="Wingdings" panose="05000000000000000000" pitchFamily="2" charset="2"/>
              </a:rPr>
              <a:t>(0.34)</a:t>
            </a:r>
            <a:r>
              <a:rPr lang="en-US" altLang="zh-CN" sz="3200" baseline="-25000" dirty="0">
                <a:latin typeface="+mn-lt"/>
                <a:ea typeface="黑体" panose="02010609060101010101" pitchFamily="49" charset="-122"/>
                <a:sym typeface="Wingdings" panose="05000000000000000000" pitchFamily="2" charset="2"/>
              </a:rPr>
              <a:t>10</a:t>
            </a:r>
            <a:r>
              <a:rPr lang="en-US" altLang="zh-CN" sz="3200" dirty="0">
                <a:latin typeface="+mn-lt"/>
                <a:ea typeface="黑体" panose="02010609060101010101" pitchFamily="49" charset="-122"/>
                <a:sym typeface="Wingdings" panose="05000000000000000000" pitchFamily="2" charset="2"/>
              </a:rPr>
              <a:t>=(0.0101…)</a:t>
            </a:r>
            <a:r>
              <a:rPr lang="en-US" altLang="zh-CN" sz="3200" baseline="-25000" dirty="0">
                <a:latin typeface="+mn-lt"/>
                <a:ea typeface="黑体" panose="02010609060101010101" pitchFamily="49" charset="-122"/>
                <a:sym typeface="Wingdings" panose="05000000000000000000" pitchFamily="2" charset="2"/>
              </a:rPr>
              <a:t>2</a:t>
            </a:r>
            <a:endParaRPr lang="zh-CN" altLang="en-US" sz="3200" baseline="-25000" dirty="0">
              <a:latin typeface="+mn-lt"/>
              <a:ea typeface="黑体" panose="02010609060101010101" pitchFamily="49" charset="-122"/>
            </a:endParaRPr>
          </a:p>
        </p:txBody>
      </p:sp>
      <p:sp>
        <p:nvSpPr>
          <p:cNvPr id="4" name="灯片编号占位符 3">
            <a:extLst>
              <a:ext uri="{FF2B5EF4-FFF2-40B4-BE49-F238E27FC236}">
                <a16:creationId xmlns:a16="http://schemas.microsoft.com/office/drawing/2014/main" id="{30F17B7A-32BA-41EC-BFB6-E54B32E3DDCC}"/>
              </a:ext>
            </a:extLst>
          </p:cNvPr>
          <p:cNvSpPr>
            <a:spLocks noGrp="1"/>
          </p:cNvSpPr>
          <p:nvPr>
            <p:ph type="sldNum" sz="quarter" idx="10"/>
          </p:nvPr>
        </p:nvSpPr>
        <p:spPr/>
        <p:txBody>
          <a:bodyPr/>
          <a:lstStyle/>
          <a:p>
            <a:fld id="{3AE3F5C8-9012-46B7-BDE1-1A2A994CA93C}" type="slidenum">
              <a:rPr lang="en-US" altLang="zh-CN" smtClean="0"/>
              <a:pPr/>
              <a:t>20</a:t>
            </a:fld>
            <a:r>
              <a:rPr lang="en-US" altLang="zh-CN"/>
              <a:t>/121</a:t>
            </a:r>
            <a:endParaRPr lang="en-US" altLang="zh-CN" dirty="0"/>
          </a:p>
        </p:txBody>
      </p:sp>
    </p:spTree>
    <p:extLst>
      <p:ext uri="{BB962C8B-B14F-4D97-AF65-F5344CB8AC3E}">
        <p14:creationId xmlns:p14="http://schemas.microsoft.com/office/powerpoint/2010/main" val="2903989052"/>
      </p:ext>
    </p:extLst>
  </p:cSld>
  <p:clrMapOvr>
    <a:masterClrMapping/>
  </p:clrMapOvr>
  <p:transition spd="med">
    <p:cover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24600D-6465-4C35-94BE-962DBDD80E27}"/>
              </a:ext>
            </a:extLst>
          </p:cNvPr>
          <p:cNvSpPr/>
          <p:nvPr/>
        </p:nvSpPr>
        <p:spPr>
          <a:xfrm>
            <a:off x="107504" y="0"/>
            <a:ext cx="914400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(75.34)10</a:t>
            </a:r>
            <a:r>
              <a:rPr lang="zh-CN" altLang="zh-CN" sz="3600" b="1" dirty="0">
                <a:solidFill>
                  <a:srgbClr val="FFFF00"/>
                </a:solidFill>
                <a:effectLst>
                  <a:outerShdw blurRad="38100" dist="38100" dir="2700000" algn="tl">
                    <a:srgbClr val="000000"/>
                  </a:outerShdw>
                </a:effectLst>
                <a:ea typeface="黑体" pitchFamily="49" charset="-122"/>
              </a:rPr>
              <a:t>转换为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位二进制数、八进制数及十六进制数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3B2EA55-8BBE-42A7-8072-0FFEA4B40B60}"/>
                  </a:ext>
                </a:extLst>
              </p:cNvPr>
              <p:cNvSpPr txBox="1"/>
              <p:nvPr/>
            </p:nvSpPr>
            <p:spPr>
              <a:xfrm>
                <a:off x="251520" y="1484784"/>
                <a:ext cx="8496944" cy="3586366"/>
              </a:xfrm>
              <a:prstGeom prst="rect">
                <a:avLst/>
              </a:prstGeom>
              <a:noFill/>
            </p:spPr>
            <p:txBody>
              <a:bodyPr wrap="square" rtlCol="0">
                <a:spAutoFit/>
              </a:bodyPr>
              <a:lstStyle/>
              <a:p>
                <a:pPr>
                  <a:lnSpc>
                    <a:spcPct val="120000"/>
                  </a:lnSpc>
                </a:pPr>
                <a:r>
                  <a:rPr lang="zh-CN" altLang="en-US" sz="3200" dirty="0"/>
                  <a:t>所以，</a:t>
                </a:r>
                <a:r>
                  <a:rPr lang="en-US" altLang="zh-CN" sz="3200" dirty="0"/>
                  <a:t>(75.34)10=(1001011.0101…)2</a:t>
                </a:r>
                <a:r>
                  <a:rPr lang="zh-CN" altLang="en-US" sz="3200" dirty="0"/>
                  <a:t>。</a:t>
                </a:r>
                <a:endParaRPr lang="en-US" altLang="zh-CN" sz="3200" dirty="0"/>
              </a:p>
              <a:p>
                <a:pPr>
                  <a:lnSpc>
                    <a:spcPct val="120000"/>
                  </a:lnSpc>
                </a:pPr>
                <a:r>
                  <a:rPr lang="zh-CN" altLang="en-US" sz="3200" dirty="0"/>
                  <a:t>题目要求转换为</a:t>
                </a:r>
                <a:r>
                  <a:rPr lang="en-US" altLang="zh-CN" sz="3200" dirty="0"/>
                  <a:t>8</a:t>
                </a:r>
                <a:r>
                  <a:rPr lang="zh-CN" altLang="en-US" sz="3200" dirty="0"/>
                  <a:t>位二进制数，故对上述结果采用</a:t>
                </a:r>
                <a:r>
                  <a:rPr lang="en-US" altLang="zh-CN" sz="3200" dirty="0"/>
                  <a:t>0</a:t>
                </a:r>
                <a:r>
                  <a:rPr lang="zh-CN" altLang="en-US" sz="3200" dirty="0"/>
                  <a:t>舍</a:t>
                </a:r>
                <a:r>
                  <a:rPr lang="en-US" altLang="zh-CN" sz="3200" dirty="0"/>
                  <a:t>1</a:t>
                </a:r>
                <a:r>
                  <a:rPr lang="zh-CN" altLang="en-US" sz="3200" dirty="0"/>
                  <a:t>入的摄入法，得到</a:t>
                </a:r>
                <a:r>
                  <a:rPr lang="en-US" altLang="zh-CN" sz="3200" dirty="0"/>
                  <a:t>:</a:t>
                </a:r>
              </a:p>
              <a:p>
                <a:pPr>
                  <a:lnSpc>
                    <a:spcPct val="120000"/>
                  </a:lnSpc>
                </a:pPr>
                <a:r>
                  <a:rPr lang="en-US" altLang="zh-CN" sz="3200" dirty="0"/>
                  <a:t>(75.34)</a:t>
                </a:r>
                <a:r>
                  <a:rPr lang="en-US" altLang="zh-CN" sz="3200" baseline="-25000" dirty="0"/>
                  <a:t>10</a:t>
                </a:r>
                <a:r>
                  <a:rPr lang="en-US" altLang="zh-CN" sz="3200" dirty="0"/>
                  <a:t>=(1001011.0101…)</a:t>
                </a:r>
                <a:r>
                  <a:rPr lang="en-US" altLang="zh-CN" sz="3200" baseline="-25000" dirty="0"/>
                  <a:t>2</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(1001011.1)</a:t>
                </a:r>
                <a:r>
                  <a:rPr lang="en-US" altLang="zh-CN" sz="3200" baseline="-25000" dirty="0"/>
                  <a:t>2</a:t>
                </a:r>
              </a:p>
              <a:p>
                <a:pPr>
                  <a:lnSpc>
                    <a:spcPct val="120000"/>
                  </a:lnSpc>
                </a:pPr>
                <a:r>
                  <a:rPr lang="en-US" altLang="zh-CN" sz="3200" baseline="-25000" dirty="0"/>
                  <a:t>                     </a:t>
                </a:r>
                <a:r>
                  <a:rPr lang="en-US" altLang="zh-CN" sz="3200" dirty="0"/>
                  <a:t>=(113.4)</a:t>
                </a:r>
                <a:r>
                  <a:rPr lang="en-US" altLang="zh-CN" sz="3200" baseline="-25000" dirty="0"/>
                  <a:t>8</a:t>
                </a:r>
              </a:p>
              <a:p>
                <a:pPr>
                  <a:lnSpc>
                    <a:spcPct val="120000"/>
                  </a:lnSpc>
                </a:pPr>
                <a:r>
                  <a:rPr lang="en-US" altLang="zh-CN" sz="3200" baseline="-25000" dirty="0"/>
                  <a:t>                     </a:t>
                </a:r>
                <a:r>
                  <a:rPr lang="en-US" altLang="zh-CN" sz="3200" dirty="0"/>
                  <a:t>=(4B.8)</a:t>
                </a:r>
                <a:r>
                  <a:rPr lang="en-US" altLang="zh-CN" sz="3200" baseline="-25000" dirty="0"/>
                  <a:t>16</a:t>
                </a:r>
              </a:p>
            </p:txBody>
          </p:sp>
        </mc:Choice>
        <mc:Fallback xmlns="">
          <p:sp>
            <p:nvSpPr>
              <p:cNvPr id="4" name="文本框 3">
                <a:extLst>
                  <a:ext uri="{FF2B5EF4-FFF2-40B4-BE49-F238E27FC236}">
                    <a16:creationId xmlns:a16="http://schemas.microsoft.com/office/drawing/2014/main" id="{13B2EA55-8BBE-42A7-8072-0FFEA4B40B60}"/>
                  </a:ext>
                </a:extLst>
              </p:cNvPr>
              <p:cNvSpPr txBox="1">
                <a:spLocks noRot="1" noChangeAspect="1" noMove="1" noResize="1" noEditPoints="1" noAdjustHandles="1" noChangeArrowheads="1" noChangeShapeType="1" noTextEdit="1"/>
              </p:cNvSpPr>
              <p:nvPr/>
            </p:nvSpPr>
            <p:spPr>
              <a:xfrm>
                <a:off x="251520" y="1484784"/>
                <a:ext cx="8496944" cy="3586366"/>
              </a:xfrm>
              <a:prstGeom prst="rect">
                <a:avLst/>
              </a:prstGeom>
              <a:blipFill>
                <a:blip r:embed="rId2"/>
                <a:stretch>
                  <a:fillRect l="-1793" t="-1701" b="-4592"/>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52D9EC30-C186-4F15-93DE-087D44CED652}"/>
              </a:ext>
            </a:extLst>
          </p:cNvPr>
          <p:cNvSpPr>
            <a:spLocks noGrp="1"/>
          </p:cNvSpPr>
          <p:nvPr>
            <p:ph type="sldNum" sz="quarter" idx="10"/>
          </p:nvPr>
        </p:nvSpPr>
        <p:spPr/>
        <p:txBody>
          <a:bodyPr/>
          <a:lstStyle/>
          <a:p>
            <a:fld id="{3AE3F5C8-9012-46B7-BDE1-1A2A994CA93C}" type="slidenum">
              <a:rPr lang="en-US" altLang="zh-CN" smtClean="0"/>
              <a:pPr/>
              <a:t>21</a:t>
            </a:fld>
            <a:r>
              <a:rPr lang="en-US" altLang="zh-CN"/>
              <a:t>/121</a:t>
            </a:r>
            <a:endParaRPr lang="en-US" altLang="zh-CN" dirty="0"/>
          </a:p>
        </p:txBody>
      </p:sp>
    </p:spTree>
    <p:extLst>
      <p:ext uri="{BB962C8B-B14F-4D97-AF65-F5344CB8AC3E}">
        <p14:creationId xmlns:p14="http://schemas.microsoft.com/office/powerpoint/2010/main" val="1132019795"/>
      </p:ext>
    </p:extLst>
  </p:cSld>
  <p:clrMapOvr>
    <a:masterClrMapping/>
  </p:clrMapOvr>
  <p:transition spd="med">
    <p:cover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1C01030-FEA5-4885-B475-3277300FECD0}"/>
              </a:ext>
            </a:extLst>
          </p:cNvPr>
          <p:cNvSpPr/>
          <p:nvPr/>
        </p:nvSpPr>
        <p:spPr>
          <a:xfrm>
            <a:off x="107504" y="0"/>
            <a:ext cx="914400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(75.34)10</a:t>
            </a:r>
            <a:r>
              <a:rPr lang="zh-CN" altLang="zh-CN" sz="3600" b="1" dirty="0">
                <a:solidFill>
                  <a:srgbClr val="FFFF00"/>
                </a:solidFill>
                <a:effectLst>
                  <a:outerShdw blurRad="38100" dist="38100" dir="2700000" algn="tl">
                    <a:srgbClr val="000000"/>
                  </a:outerShdw>
                </a:effectLst>
                <a:ea typeface="黑体" pitchFamily="49" charset="-122"/>
              </a:rPr>
              <a:t>转换为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位二进制数、八进制数及十六进制数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5" name="文本框 4">
            <a:extLst>
              <a:ext uri="{FF2B5EF4-FFF2-40B4-BE49-F238E27FC236}">
                <a16:creationId xmlns:a16="http://schemas.microsoft.com/office/drawing/2014/main" id="{EC8A3989-B2F6-4AE0-B417-97EDDD1A3F06}"/>
              </a:ext>
            </a:extLst>
          </p:cNvPr>
          <p:cNvSpPr txBox="1"/>
          <p:nvPr/>
        </p:nvSpPr>
        <p:spPr>
          <a:xfrm>
            <a:off x="0" y="1174739"/>
            <a:ext cx="9144000" cy="5359159"/>
          </a:xfrm>
          <a:prstGeom prst="rect">
            <a:avLst/>
          </a:prstGeom>
          <a:noFill/>
        </p:spPr>
        <p:txBody>
          <a:bodyPr wrap="square" rtlCol="0">
            <a:spAutoFit/>
          </a:bodyPr>
          <a:lstStyle/>
          <a:p>
            <a:pPr indent="457200">
              <a:lnSpc>
                <a:spcPct val="120000"/>
              </a:lnSpc>
            </a:pPr>
            <a:r>
              <a:rPr lang="zh-CN" altLang="en-US" sz="3200" dirty="0"/>
              <a:t>方法二：按除基取余法将整数</a:t>
            </a:r>
            <a:r>
              <a:rPr lang="en-US" altLang="zh-CN" sz="3200" dirty="0"/>
              <a:t>(75)10</a:t>
            </a:r>
            <a:r>
              <a:rPr lang="zh-CN" altLang="en-US" sz="3200" dirty="0"/>
              <a:t>转换为二进制整数；按乘基取整数法将小数</a:t>
            </a:r>
            <a:r>
              <a:rPr lang="en-US" altLang="zh-CN" sz="3200" dirty="0"/>
              <a:t>(0.35)10</a:t>
            </a:r>
            <a:r>
              <a:rPr lang="zh-CN" altLang="en-US" sz="3200" dirty="0"/>
              <a:t>转换为二进制小数。两部分合起来即得到结果，再转为八进制数和十六进制数。</a:t>
            </a:r>
            <a:endParaRPr lang="en-US" altLang="zh-CN" sz="3200" dirty="0"/>
          </a:p>
          <a:p>
            <a:pPr indent="457200">
              <a:lnSpc>
                <a:spcPct val="120000"/>
              </a:lnSpc>
            </a:pPr>
            <a:endParaRPr lang="en-US" altLang="zh-CN" sz="3200" dirty="0"/>
          </a:p>
          <a:p>
            <a:pPr indent="457200">
              <a:lnSpc>
                <a:spcPct val="120000"/>
              </a:lnSpc>
            </a:pPr>
            <a:endParaRPr lang="en-US" altLang="zh-CN" sz="3200" dirty="0"/>
          </a:p>
          <a:p>
            <a:pPr indent="457200">
              <a:lnSpc>
                <a:spcPct val="120000"/>
              </a:lnSpc>
            </a:pPr>
            <a:endParaRPr lang="en-US" altLang="zh-CN" sz="3200" dirty="0"/>
          </a:p>
          <a:p>
            <a:pPr>
              <a:lnSpc>
                <a:spcPct val="120000"/>
              </a:lnSpc>
            </a:pPr>
            <a:r>
              <a:rPr lang="zh-CN" altLang="en-US" sz="3200" dirty="0"/>
              <a:t>整数部分转换结果：</a:t>
            </a:r>
            <a:endParaRPr lang="en-US" altLang="zh-CN" sz="3200" dirty="0"/>
          </a:p>
          <a:p>
            <a:pPr>
              <a:lnSpc>
                <a:spcPct val="120000"/>
              </a:lnSpc>
            </a:pPr>
            <a:r>
              <a:rPr lang="en-US" altLang="zh-CN" sz="3200" dirty="0"/>
              <a:t>(75)</a:t>
            </a:r>
            <a:r>
              <a:rPr lang="en-US" altLang="zh-CN" baseline="-25000" dirty="0">
                <a:latin typeface="+mn-lt"/>
                <a:ea typeface="+mn-ea"/>
              </a:rPr>
              <a:t>10</a:t>
            </a:r>
            <a:r>
              <a:rPr lang="en-US" altLang="zh-CN" sz="3200" dirty="0"/>
              <a:t>=(1001011)</a:t>
            </a:r>
            <a:r>
              <a:rPr lang="en-US" altLang="zh-CN" baseline="-25000" dirty="0">
                <a:latin typeface="+mn-lt"/>
                <a:ea typeface="+mn-ea"/>
              </a:rPr>
              <a:t>2</a:t>
            </a:r>
            <a:endParaRPr lang="zh-CN" altLang="en-US" baseline="-25000" dirty="0">
              <a:latin typeface="+mn-lt"/>
              <a:ea typeface="+mn-ea"/>
            </a:endParaRPr>
          </a:p>
        </p:txBody>
      </p:sp>
      <p:graphicFrame>
        <p:nvGraphicFramePr>
          <p:cNvPr id="4" name="表格 3">
            <a:extLst>
              <a:ext uri="{FF2B5EF4-FFF2-40B4-BE49-F238E27FC236}">
                <a16:creationId xmlns:a16="http://schemas.microsoft.com/office/drawing/2014/main" id="{4C241FB3-DDD2-4A4F-BE8F-12D5E793B34C}"/>
              </a:ext>
            </a:extLst>
          </p:cNvPr>
          <p:cNvGraphicFramePr>
            <a:graphicFrameLocks noGrp="1"/>
          </p:cNvGraphicFramePr>
          <p:nvPr>
            <p:extLst>
              <p:ext uri="{D42A27DB-BD31-4B8C-83A1-F6EECF244321}">
                <p14:modId xmlns:p14="http://schemas.microsoft.com/office/powerpoint/2010/main" val="12044938"/>
              </p:ext>
            </p:extLst>
          </p:nvPr>
        </p:nvGraphicFramePr>
        <p:xfrm>
          <a:off x="3695564" y="2996952"/>
          <a:ext cx="1308484" cy="3744416"/>
        </p:xfrm>
        <a:graphic>
          <a:graphicData uri="http://schemas.openxmlformats.org/drawingml/2006/table">
            <a:tbl>
              <a:tblPr firstRow="1" bandRow="1">
                <a:tableStyleId>{5940675A-B579-460E-94D1-54222C63F5DA}</a:tableStyleId>
              </a:tblPr>
              <a:tblGrid>
                <a:gridCol w="1308484">
                  <a:extLst>
                    <a:ext uri="{9D8B030D-6E8A-4147-A177-3AD203B41FA5}">
                      <a16:colId xmlns:a16="http://schemas.microsoft.com/office/drawing/2014/main" val="3187571310"/>
                    </a:ext>
                  </a:extLst>
                </a:gridCol>
              </a:tblGrid>
              <a:tr h="468052">
                <a:tc>
                  <a:txBody>
                    <a:bodyPr/>
                    <a:lstStyle/>
                    <a:p>
                      <a:r>
                        <a:rPr lang="zh-CN" altLang="en-US" sz="2400" b="1" dirty="0"/>
                        <a:t>余数</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5722980"/>
                  </a:ext>
                </a:extLst>
              </a:tr>
              <a:tr h="468052">
                <a:tc>
                  <a:txBody>
                    <a:bodyPr/>
                    <a:lstStyle/>
                    <a:p>
                      <a:r>
                        <a:rPr lang="en-US" altLang="zh-CN" sz="2400" dirty="0"/>
                        <a:t>1(</a:t>
                      </a:r>
                      <a:r>
                        <a:rPr lang="zh-CN" altLang="en-US" sz="2400" dirty="0"/>
                        <a:t>低位</a:t>
                      </a:r>
                      <a:r>
                        <a:rPr lang="en-US" altLang="zh-CN" sz="2400" dirty="0"/>
                        <a:t>)</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6815506"/>
                  </a:ext>
                </a:extLst>
              </a:tr>
              <a:tr h="468052">
                <a:tc>
                  <a:txBody>
                    <a:bodyPr/>
                    <a:lstStyle/>
                    <a:p>
                      <a:r>
                        <a:rPr lang="en-US" altLang="zh-CN" sz="2400" dirty="0"/>
                        <a:t>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4376041"/>
                  </a:ext>
                </a:extLst>
              </a:tr>
              <a:tr h="468052">
                <a:tc>
                  <a:txBody>
                    <a:bodyPr/>
                    <a:lstStyle/>
                    <a:p>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72447325"/>
                  </a:ext>
                </a:extLst>
              </a:tr>
              <a:tr h="468052">
                <a:tc>
                  <a:txBody>
                    <a:bodyPr/>
                    <a:lstStyle/>
                    <a:p>
                      <a:r>
                        <a:rPr lang="en-US" altLang="zh-CN" sz="2400" dirty="0"/>
                        <a:t>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422235"/>
                  </a:ext>
                </a:extLst>
              </a:tr>
              <a:tr h="468052">
                <a:tc>
                  <a:txBody>
                    <a:bodyPr/>
                    <a:lstStyle/>
                    <a:p>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3577601"/>
                  </a:ext>
                </a:extLst>
              </a:tr>
              <a:tr h="468052">
                <a:tc>
                  <a:txBody>
                    <a:bodyPr/>
                    <a:lstStyle/>
                    <a:p>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1478012"/>
                  </a:ext>
                </a:extLst>
              </a:tr>
              <a:tr h="468052">
                <a:tc>
                  <a:txBody>
                    <a:bodyPr/>
                    <a:lstStyle/>
                    <a:p>
                      <a:r>
                        <a:rPr lang="en-US" altLang="zh-CN" sz="2400" dirty="0"/>
                        <a:t>1(</a:t>
                      </a:r>
                      <a:r>
                        <a:rPr lang="zh-CN" altLang="en-US" sz="2400" dirty="0"/>
                        <a:t>高位</a:t>
                      </a:r>
                      <a:r>
                        <a:rPr lang="en-US" altLang="zh-CN" sz="2400" dirty="0"/>
                        <a:t>)</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24712102"/>
                  </a:ext>
                </a:extLst>
              </a:tr>
            </a:tbl>
          </a:graphicData>
        </a:graphic>
      </p:graphicFrame>
      <p:graphicFrame>
        <p:nvGraphicFramePr>
          <p:cNvPr id="6" name="表格 5">
            <a:extLst>
              <a:ext uri="{FF2B5EF4-FFF2-40B4-BE49-F238E27FC236}">
                <a16:creationId xmlns:a16="http://schemas.microsoft.com/office/drawing/2014/main" id="{C94B37EF-1DEE-4583-B5D5-0790F01CFA40}"/>
              </a:ext>
            </a:extLst>
          </p:cNvPr>
          <p:cNvGraphicFramePr>
            <a:graphicFrameLocks noGrp="1"/>
          </p:cNvGraphicFramePr>
          <p:nvPr>
            <p:extLst>
              <p:ext uri="{D42A27DB-BD31-4B8C-83A1-F6EECF244321}">
                <p14:modId xmlns:p14="http://schemas.microsoft.com/office/powerpoint/2010/main" val="457834296"/>
              </p:ext>
            </p:extLst>
          </p:nvPr>
        </p:nvGraphicFramePr>
        <p:xfrm>
          <a:off x="6984380" y="2996952"/>
          <a:ext cx="1872207" cy="3744416"/>
        </p:xfrm>
        <a:graphic>
          <a:graphicData uri="http://schemas.openxmlformats.org/drawingml/2006/table">
            <a:tbl>
              <a:tblPr firstRow="1" bandRow="1">
                <a:tableStyleId>{5940675A-B579-460E-94D1-54222C63F5DA}</a:tableStyleId>
              </a:tblPr>
              <a:tblGrid>
                <a:gridCol w="1872207">
                  <a:extLst>
                    <a:ext uri="{9D8B030D-6E8A-4147-A177-3AD203B41FA5}">
                      <a16:colId xmlns:a16="http://schemas.microsoft.com/office/drawing/2014/main" val="3187571310"/>
                    </a:ext>
                  </a:extLst>
                </a:gridCol>
              </a:tblGrid>
              <a:tr h="468052">
                <a:tc>
                  <a:txBody>
                    <a:bodyPr/>
                    <a:lstStyle/>
                    <a:p>
                      <a:r>
                        <a:rPr lang="zh-CN" altLang="en-US" sz="2400" b="1" dirty="0"/>
                        <a:t>二进制数位</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5722980"/>
                  </a:ext>
                </a:extLst>
              </a:tr>
              <a:tr h="468052">
                <a:tc>
                  <a:txBody>
                    <a:bodyPr/>
                    <a:lstStyle/>
                    <a:p>
                      <a:r>
                        <a:rPr lang="en-US" altLang="zh-CN" sz="2400" dirty="0"/>
                        <a:t>X</a:t>
                      </a:r>
                      <a:r>
                        <a:rPr lang="en-US" altLang="zh-CN" sz="2400" baseline="-25000" dirty="0"/>
                        <a:t>0</a:t>
                      </a:r>
                      <a:r>
                        <a:rPr lang="en-US" altLang="zh-CN" sz="2400" dirty="0"/>
                        <a:t>=1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6815506"/>
                  </a:ext>
                </a:extLst>
              </a:tr>
              <a:tr h="468052">
                <a:tc>
                  <a:txBody>
                    <a:bodyPr/>
                    <a:lstStyle/>
                    <a:p>
                      <a:r>
                        <a:rPr lang="en-US" altLang="zh-CN" sz="2400" dirty="0"/>
                        <a:t>X</a:t>
                      </a:r>
                      <a:r>
                        <a:rPr lang="en-US" altLang="zh-CN" sz="2400" kern="1200" baseline="-25000" dirty="0">
                          <a:solidFill>
                            <a:schemeClr val="tx1"/>
                          </a:solidFill>
                          <a:latin typeface="+mn-lt"/>
                          <a:ea typeface="+mn-ea"/>
                          <a:cs typeface="+mn-cs"/>
                        </a:rPr>
                        <a:t>1</a:t>
                      </a:r>
                      <a:r>
                        <a:rPr lang="en-US" altLang="zh-CN" sz="2400" dirty="0"/>
                        <a:t>=1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4376041"/>
                  </a:ext>
                </a:extLst>
              </a:tr>
              <a:tr h="468052">
                <a:tc>
                  <a:txBody>
                    <a:bodyPr/>
                    <a:lstStyle/>
                    <a:p>
                      <a:r>
                        <a:rPr lang="en-US" altLang="zh-CN" sz="2400" dirty="0"/>
                        <a:t>X</a:t>
                      </a:r>
                      <a:r>
                        <a:rPr lang="en-US" altLang="zh-CN" sz="2400" kern="1200" baseline="-25000" dirty="0">
                          <a:solidFill>
                            <a:schemeClr val="tx1"/>
                          </a:solidFill>
                          <a:latin typeface="+mn-lt"/>
                          <a:ea typeface="+mn-ea"/>
                          <a:cs typeface="+mn-cs"/>
                        </a:rPr>
                        <a:t>2</a:t>
                      </a:r>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72447325"/>
                  </a:ext>
                </a:extLst>
              </a:tr>
              <a:tr h="468052">
                <a:tc>
                  <a:txBody>
                    <a:bodyPr/>
                    <a:lstStyle/>
                    <a:p>
                      <a:r>
                        <a:rPr lang="en-US" altLang="zh-CN" sz="2400" dirty="0"/>
                        <a:t>X</a:t>
                      </a:r>
                      <a:r>
                        <a:rPr lang="en-US" altLang="zh-CN" sz="2400" kern="1200" baseline="-25000" dirty="0">
                          <a:solidFill>
                            <a:schemeClr val="tx1"/>
                          </a:solidFill>
                          <a:latin typeface="+mn-lt"/>
                          <a:ea typeface="+mn-ea"/>
                          <a:cs typeface="+mn-cs"/>
                        </a:rPr>
                        <a:t>3</a:t>
                      </a:r>
                      <a:r>
                        <a:rPr lang="en-US" altLang="zh-CN" sz="2400" dirty="0"/>
                        <a:t>=1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422235"/>
                  </a:ext>
                </a:extLst>
              </a:tr>
              <a:tr h="468052">
                <a:tc>
                  <a:txBody>
                    <a:bodyPr/>
                    <a:lstStyle/>
                    <a:p>
                      <a:r>
                        <a:rPr lang="en-US" altLang="zh-CN" sz="2400" dirty="0"/>
                        <a:t>X</a:t>
                      </a:r>
                      <a:r>
                        <a:rPr lang="en-US" altLang="zh-CN" sz="2400" kern="1200" baseline="-25000" dirty="0">
                          <a:solidFill>
                            <a:schemeClr val="tx1"/>
                          </a:solidFill>
                          <a:latin typeface="+mn-lt"/>
                          <a:ea typeface="+mn-ea"/>
                          <a:cs typeface="+mn-cs"/>
                        </a:rPr>
                        <a:t>4</a:t>
                      </a:r>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3577601"/>
                  </a:ext>
                </a:extLst>
              </a:tr>
              <a:tr h="468052">
                <a:tc>
                  <a:txBody>
                    <a:bodyPr/>
                    <a:lstStyle/>
                    <a:p>
                      <a:r>
                        <a:rPr lang="en-US" altLang="zh-CN" sz="2400" dirty="0"/>
                        <a:t>X</a:t>
                      </a:r>
                      <a:r>
                        <a:rPr lang="en-US" altLang="zh-CN" sz="2400" kern="1200" baseline="-25000" dirty="0">
                          <a:solidFill>
                            <a:schemeClr val="tx1"/>
                          </a:solidFill>
                          <a:latin typeface="+mn-lt"/>
                          <a:ea typeface="+mn-ea"/>
                          <a:cs typeface="+mn-cs"/>
                        </a:rPr>
                        <a:t>5</a:t>
                      </a:r>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1478012"/>
                  </a:ext>
                </a:extLst>
              </a:tr>
              <a:tr h="468052">
                <a:tc>
                  <a:txBody>
                    <a:bodyPr/>
                    <a:lstStyle/>
                    <a:p>
                      <a:r>
                        <a:rPr lang="en-US" altLang="zh-CN" sz="2400" dirty="0"/>
                        <a:t>X</a:t>
                      </a:r>
                      <a:r>
                        <a:rPr lang="en-US" altLang="zh-CN" sz="2400" kern="1200" baseline="-25000" dirty="0">
                          <a:solidFill>
                            <a:schemeClr val="tx1"/>
                          </a:solidFill>
                          <a:latin typeface="+mn-lt"/>
                          <a:ea typeface="+mn-ea"/>
                          <a:cs typeface="+mn-cs"/>
                        </a:rPr>
                        <a:t>6</a:t>
                      </a:r>
                      <a:r>
                        <a:rPr lang="en-US" altLang="zh-CN" sz="2400" dirty="0"/>
                        <a:t>=1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24712102"/>
                  </a:ext>
                </a:extLst>
              </a:tr>
            </a:tbl>
          </a:graphicData>
        </a:graphic>
      </p:graphicFrame>
      <p:cxnSp>
        <p:nvCxnSpPr>
          <p:cNvPr id="8" name="直接连接符 7">
            <a:extLst>
              <a:ext uri="{FF2B5EF4-FFF2-40B4-BE49-F238E27FC236}">
                <a16:creationId xmlns:a16="http://schemas.microsoft.com/office/drawing/2014/main" id="{E7EA94A6-9CF9-4E0E-8442-C66B42342AE7}"/>
              </a:ext>
            </a:extLst>
          </p:cNvPr>
          <p:cNvCxnSpPr/>
          <p:nvPr/>
        </p:nvCxnSpPr>
        <p:spPr bwMode="auto">
          <a:xfrm>
            <a:off x="5508104" y="3068960"/>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BCA5C3F8-8ACE-457F-ABBE-335EA4718D1D}"/>
              </a:ext>
            </a:extLst>
          </p:cNvPr>
          <p:cNvCxnSpPr/>
          <p:nvPr/>
        </p:nvCxnSpPr>
        <p:spPr bwMode="auto">
          <a:xfrm>
            <a:off x="5508104" y="3429000"/>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直接连接符 24">
            <a:extLst>
              <a:ext uri="{FF2B5EF4-FFF2-40B4-BE49-F238E27FC236}">
                <a16:creationId xmlns:a16="http://schemas.microsoft.com/office/drawing/2014/main" id="{CADC81A9-E749-4307-BD99-BA64033644D3}"/>
              </a:ext>
            </a:extLst>
          </p:cNvPr>
          <p:cNvCxnSpPr>
            <a:cxnSpLocks/>
          </p:cNvCxnSpPr>
          <p:nvPr/>
        </p:nvCxnSpPr>
        <p:spPr bwMode="auto">
          <a:xfrm>
            <a:off x="5593519" y="3429000"/>
            <a:ext cx="0" cy="43204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直接连接符 25">
            <a:extLst>
              <a:ext uri="{FF2B5EF4-FFF2-40B4-BE49-F238E27FC236}">
                <a16:creationId xmlns:a16="http://schemas.microsoft.com/office/drawing/2014/main" id="{D7D50B44-2578-4D94-82BF-06E14C4FBC0D}"/>
              </a:ext>
            </a:extLst>
          </p:cNvPr>
          <p:cNvCxnSpPr/>
          <p:nvPr/>
        </p:nvCxnSpPr>
        <p:spPr bwMode="auto">
          <a:xfrm>
            <a:off x="5593519" y="3861048"/>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直接连接符 26">
            <a:extLst>
              <a:ext uri="{FF2B5EF4-FFF2-40B4-BE49-F238E27FC236}">
                <a16:creationId xmlns:a16="http://schemas.microsoft.com/office/drawing/2014/main" id="{D0C7F1C7-8870-47EB-ABFF-F94467A44CA4}"/>
              </a:ext>
            </a:extLst>
          </p:cNvPr>
          <p:cNvCxnSpPr>
            <a:cxnSpLocks/>
          </p:cNvCxnSpPr>
          <p:nvPr/>
        </p:nvCxnSpPr>
        <p:spPr bwMode="auto">
          <a:xfrm>
            <a:off x="5652120" y="3861048"/>
            <a:ext cx="0" cy="43204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直接连接符 27">
            <a:extLst>
              <a:ext uri="{FF2B5EF4-FFF2-40B4-BE49-F238E27FC236}">
                <a16:creationId xmlns:a16="http://schemas.microsoft.com/office/drawing/2014/main" id="{37478717-6F72-4007-9B1D-C5356EB9FED5}"/>
              </a:ext>
            </a:extLst>
          </p:cNvPr>
          <p:cNvCxnSpPr/>
          <p:nvPr/>
        </p:nvCxnSpPr>
        <p:spPr bwMode="auto">
          <a:xfrm>
            <a:off x="5652120" y="4293096"/>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直接连接符 28">
            <a:extLst>
              <a:ext uri="{FF2B5EF4-FFF2-40B4-BE49-F238E27FC236}">
                <a16:creationId xmlns:a16="http://schemas.microsoft.com/office/drawing/2014/main" id="{4413F40C-DA36-4A04-A0E6-6A35D7DB878D}"/>
              </a:ext>
            </a:extLst>
          </p:cNvPr>
          <p:cNvCxnSpPr>
            <a:cxnSpLocks/>
          </p:cNvCxnSpPr>
          <p:nvPr/>
        </p:nvCxnSpPr>
        <p:spPr bwMode="auto">
          <a:xfrm>
            <a:off x="5724128" y="4293096"/>
            <a:ext cx="0" cy="50405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直接连接符 29">
            <a:extLst>
              <a:ext uri="{FF2B5EF4-FFF2-40B4-BE49-F238E27FC236}">
                <a16:creationId xmlns:a16="http://schemas.microsoft.com/office/drawing/2014/main" id="{8378A519-9CE0-4960-AC96-FBC9941E05CD}"/>
              </a:ext>
            </a:extLst>
          </p:cNvPr>
          <p:cNvCxnSpPr/>
          <p:nvPr/>
        </p:nvCxnSpPr>
        <p:spPr bwMode="auto">
          <a:xfrm>
            <a:off x="5724128" y="4797152"/>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直接连接符 35">
            <a:extLst>
              <a:ext uri="{FF2B5EF4-FFF2-40B4-BE49-F238E27FC236}">
                <a16:creationId xmlns:a16="http://schemas.microsoft.com/office/drawing/2014/main" id="{664936EA-3AEE-4CFE-942F-3E442059F29B}"/>
              </a:ext>
            </a:extLst>
          </p:cNvPr>
          <p:cNvCxnSpPr>
            <a:cxnSpLocks/>
          </p:cNvCxnSpPr>
          <p:nvPr/>
        </p:nvCxnSpPr>
        <p:spPr bwMode="auto">
          <a:xfrm>
            <a:off x="5796136" y="4797152"/>
            <a:ext cx="0" cy="50405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7" name="直接连接符 36">
            <a:extLst>
              <a:ext uri="{FF2B5EF4-FFF2-40B4-BE49-F238E27FC236}">
                <a16:creationId xmlns:a16="http://schemas.microsoft.com/office/drawing/2014/main" id="{4F53F15C-CDA1-4B35-BBDB-4CAE8AAAECB0}"/>
              </a:ext>
            </a:extLst>
          </p:cNvPr>
          <p:cNvCxnSpPr>
            <a:cxnSpLocks/>
          </p:cNvCxnSpPr>
          <p:nvPr/>
        </p:nvCxnSpPr>
        <p:spPr bwMode="auto">
          <a:xfrm>
            <a:off x="5796136" y="5301208"/>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2" name="直接连接符 41">
            <a:extLst>
              <a:ext uri="{FF2B5EF4-FFF2-40B4-BE49-F238E27FC236}">
                <a16:creationId xmlns:a16="http://schemas.microsoft.com/office/drawing/2014/main" id="{0F526CA8-6FCE-4B38-A7FD-4418914AD065}"/>
              </a:ext>
            </a:extLst>
          </p:cNvPr>
          <p:cNvCxnSpPr>
            <a:cxnSpLocks/>
          </p:cNvCxnSpPr>
          <p:nvPr/>
        </p:nvCxnSpPr>
        <p:spPr bwMode="auto">
          <a:xfrm>
            <a:off x="5868144" y="5301208"/>
            <a:ext cx="0" cy="50405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3" name="直接连接符 42">
            <a:extLst>
              <a:ext uri="{FF2B5EF4-FFF2-40B4-BE49-F238E27FC236}">
                <a16:creationId xmlns:a16="http://schemas.microsoft.com/office/drawing/2014/main" id="{E192CC88-F6C2-4067-8274-61B9F238F4F8}"/>
              </a:ext>
            </a:extLst>
          </p:cNvPr>
          <p:cNvCxnSpPr>
            <a:cxnSpLocks/>
          </p:cNvCxnSpPr>
          <p:nvPr/>
        </p:nvCxnSpPr>
        <p:spPr bwMode="auto">
          <a:xfrm>
            <a:off x="5868144" y="5805264"/>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6" name="直接连接符 45">
            <a:extLst>
              <a:ext uri="{FF2B5EF4-FFF2-40B4-BE49-F238E27FC236}">
                <a16:creationId xmlns:a16="http://schemas.microsoft.com/office/drawing/2014/main" id="{84658DAD-C3ED-4546-AA77-84363FBFD68E}"/>
              </a:ext>
            </a:extLst>
          </p:cNvPr>
          <p:cNvCxnSpPr>
            <a:cxnSpLocks/>
          </p:cNvCxnSpPr>
          <p:nvPr/>
        </p:nvCxnSpPr>
        <p:spPr bwMode="auto">
          <a:xfrm>
            <a:off x="5976156" y="5805264"/>
            <a:ext cx="0" cy="43204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7" name="直接连接符 46">
            <a:extLst>
              <a:ext uri="{FF2B5EF4-FFF2-40B4-BE49-F238E27FC236}">
                <a16:creationId xmlns:a16="http://schemas.microsoft.com/office/drawing/2014/main" id="{A77B1071-0CF3-46DA-8515-CC8D5CA0DE4C}"/>
              </a:ext>
            </a:extLst>
          </p:cNvPr>
          <p:cNvCxnSpPr>
            <a:cxnSpLocks/>
          </p:cNvCxnSpPr>
          <p:nvPr/>
        </p:nvCxnSpPr>
        <p:spPr bwMode="auto">
          <a:xfrm>
            <a:off x="5976156" y="6237312"/>
            <a:ext cx="648072"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4" name="文本框 53">
            <a:extLst>
              <a:ext uri="{FF2B5EF4-FFF2-40B4-BE49-F238E27FC236}">
                <a16:creationId xmlns:a16="http://schemas.microsoft.com/office/drawing/2014/main" id="{B49DBA0C-52E4-438E-B5E6-B760707552EF}"/>
              </a:ext>
            </a:extLst>
          </p:cNvPr>
          <p:cNvSpPr txBox="1"/>
          <p:nvPr/>
        </p:nvSpPr>
        <p:spPr>
          <a:xfrm>
            <a:off x="5577153" y="3013886"/>
            <a:ext cx="520844" cy="461665"/>
          </a:xfrm>
          <a:prstGeom prst="rect">
            <a:avLst/>
          </a:prstGeom>
          <a:noFill/>
        </p:spPr>
        <p:txBody>
          <a:bodyPr wrap="square" rtlCol="0">
            <a:spAutoFit/>
          </a:bodyPr>
          <a:lstStyle/>
          <a:p>
            <a:r>
              <a:rPr lang="en-US" altLang="zh-CN" dirty="0"/>
              <a:t>75</a:t>
            </a:r>
            <a:endParaRPr lang="zh-CN" altLang="en-US" dirty="0"/>
          </a:p>
        </p:txBody>
      </p:sp>
      <p:sp>
        <p:nvSpPr>
          <p:cNvPr id="55" name="文本框 54">
            <a:extLst>
              <a:ext uri="{FF2B5EF4-FFF2-40B4-BE49-F238E27FC236}">
                <a16:creationId xmlns:a16="http://schemas.microsoft.com/office/drawing/2014/main" id="{128B5FD7-C755-4DB0-B680-C650447E2E46}"/>
              </a:ext>
            </a:extLst>
          </p:cNvPr>
          <p:cNvSpPr txBox="1"/>
          <p:nvPr/>
        </p:nvSpPr>
        <p:spPr>
          <a:xfrm>
            <a:off x="5218635" y="3028735"/>
            <a:ext cx="267181" cy="461665"/>
          </a:xfrm>
          <a:prstGeom prst="rect">
            <a:avLst/>
          </a:prstGeom>
          <a:noFill/>
        </p:spPr>
        <p:txBody>
          <a:bodyPr wrap="square" rtlCol="0">
            <a:spAutoFit/>
          </a:bodyPr>
          <a:lstStyle/>
          <a:p>
            <a:r>
              <a:rPr lang="en-US" altLang="zh-CN" dirty="0"/>
              <a:t>2</a:t>
            </a:r>
            <a:endParaRPr lang="zh-CN" altLang="en-US" dirty="0"/>
          </a:p>
        </p:txBody>
      </p:sp>
      <p:sp>
        <p:nvSpPr>
          <p:cNvPr id="56" name="文本框 55">
            <a:extLst>
              <a:ext uri="{FF2B5EF4-FFF2-40B4-BE49-F238E27FC236}">
                <a16:creationId xmlns:a16="http://schemas.microsoft.com/office/drawing/2014/main" id="{764911DA-F3A4-4481-A50C-7C7F76EA7B5D}"/>
              </a:ext>
            </a:extLst>
          </p:cNvPr>
          <p:cNvSpPr txBox="1"/>
          <p:nvPr/>
        </p:nvSpPr>
        <p:spPr>
          <a:xfrm>
            <a:off x="5301787" y="3468126"/>
            <a:ext cx="267181" cy="461665"/>
          </a:xfrm>
          <a:prstGeom prst="rect">
            <a:avLst/>
          </a:prstGeom>
          <a:noFill/>
        </p:spPr>
        <p:txBody>
          <a:bodyPr wrap="square" rtlCol="0">
            <a:spAutoFit/>
          </a:bodyPr>
          <a:lstStyle/>
          <a:p>
            <a:r>
              <a:rPr lang="en-US" altLang="zh-CN" dirty="0"/>
              <a:t>2</a:t>
            </a:r>
            <a:endParaRPr lang="zh-CN" altLang="en-US" dirty="0"/>
          </a:p>
        </p:txBody>
      </p:sp>
      <p:sp>
        <p:nvSpPr>
          <p:cNvPr id="57" name="文本框 56">
            <a:extLst>
              <a:ext uri="{FF2B5EF4-FFF2-40B4-BE49-F238E27FC236}">
                <a16:creationId xmlns:a16="http://schemas.microsoft.com/office/drawing/2014/main" id="{842E52D5-741B-4904-BFEB-F19A1378A1F7}"/>
              </a:ext>
            </a:extLst>
          </p:cNvPr>
          <p:cNvSpPr txBox="1"/>
          <p:nvPr/>
        </p:nvSpPr>
        <p:spPr>
          <a:xfrm>
            <a:off x="5352906" y="3894915"/>
            <a:ext cx="267181" cy="461665"/>
          </a:xfrm>
          <a:prstGeom prst="rect">
            <a:avLst/>
          </a:prstGeom>
          <a:noFill/>
        </p:spPr>
        <p:txBody>
          <a:bodyPr wrap="squar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id="{8E89ABF5-9B8C-45C3-8445-55F7CD0FEF7E}"/>
              </a:ext>
            </a:extLst>
          </p:cNvPr>
          <p:cNvSpPr txBox="1"/>
          <p:nvPr/>
        </p:nvSpPr>
        <p:spPr>
          <a:xfrm>
            <a:off x="5435377" y="4390446"/>
            <a:ext cx="267181" cy="461665"/>
          </a:xfrm>
          <a:prstGeom prst="rect">
            <a:avLst/>
          </a:prstGeom>
          <a:noFill/>
        </p:spPr>
        <p:txBody>
          <a:bodyPr wrap="square" rtlCol="0">
            <a:spAutoFit/>
          </a:bodyPr>
          <a:lstStyle/>
          <a:p>
            <a:r>
              <a:rPr lang="en-US" altLang="zh-CN" dirty="0"/>
              <a:t>2</a:t>
            </a:r>
            <a:endParaRPr lang="zh-CN" altLang="en-US" dirty="0"/>
          </a:p>
        </p:txBody>
      </p:sp>
      <p:sp>
        <p:nvSpPr>
          <p:cNvPr id="59" name="文本框 58">
            <a:extLst>
              <a:ext uri="{FF2B5EF4-FFF2-40B4-BE49-F238E27FC236}">
                <a16:creationId xmlns:a16="http://schemas.microsoft.com/office/drawing/2014/main" id="{55556A9F-2937-41E4-B0B0-8FEE6F77B95D}"/>
              </a:ext>
            </a:extLst>
          </p:cNvPr>
          <p:cNvSpPr txBox="1"/>
          <p:nvPr/>
        </p:nvSpPr>
        <p:spPr>
          <a:xfrm>
            <a:off x="5492197" y="4886634"/>
            <a:ext cx="267181" cy="461665"/>
          </a:xfrm>
          <a:prstGeom prst="rect">
            <a:avLst/>
          </a:prstGeom>
          <a:noFill/>
        </p:spPr>
        <p:txBody>
          <a:bodyPr wrap="square" rtlCol="0">
            <a:spAutoFit/>
          </a:bodyPr>
          <a:lstStyle/>
          <a:p>
            <a:r>
              <a:rPr lang="en-US" altLang="zh-CN" dirty="0"/>
              <a:t>2</a:t>
            </a:r>
            <a:endParaRPr lang="zh-CN" altLang="en-US" dirty="0"/>
          </a:p>
        </p:txBody>
      </p:sp>
      <p:sp>
        <p:nvSpPr>
          <p:cNvPr id="60" name="文本框 59">
            <a:extLst>
              <a:ext uri="{FF2B5EF4-FFF2-40B4-BE49-F238E27FC236}">
                <a16:creationId xmlns:a16="http://schemas.microsoft.com/office/drawing/2014/main" id="{61C1A72F-3231-4B72-BBCE-57210715FCD8}"/>
              </a:ext>
            </a:extLst>
          </p:cNvPr>
          <p:cNvSpPr txBox="1"/>
          <p:nvPr/>
        </p:nvSpPr>
        <p:spPr>
          <a:xfrm>
            <a:off x="5564959" y="5390689"/>
            <a:ext cx="267181" cy="461665"/>
          </a:xfrm>
          <a:prstGeom prst="rect">
            <a:avLst/>
          </a:prstGeom>
          <a:noFill/>
        </p:spPr>
        <p:txBody>
          <a:bodyPr wrap="square" rtlCol="0">
            <a:spAutoFit/>
          </a:bodyPr>
          <a:lstStyle/>
          <a:p>
            <a:r>
              <a:rPr lang="en-US" altLang="zh-CN" dirty="0"/>
              <a:t>2</a:t>
            </a:r>
            <a:endParaRPr lang="zh-CN" altLang="en-US" dirty="0"/>
          </a:p>
        </p:txBody>
      </p:sp>
      <p:sp>
        <p:nvSpPr>
          <p:cNvPr id="61" name="文本框 60">
            <a:extLst>
              <a:ext uri="{FF2B5EF4-FFF2-40B4-BE49-F238E27FC236}">
                <a16:creationId xmlns:a16="http://schemas.microsoft.com/office/drawing/2014/main" id="{D728FA4C-9F48-4709-BFEA-9F8DDA49C45A}"/>
              </a:ext>
            </a:extLst>
          </p:cNvPr>
          <p:cNvSpPr txBox="1"/>
          <p:nvPr/>
        </p:nvSpPr>
        <p:spPr>
          <a:xfrm>
            <a:off x="5684714" y="5838742"/>
            <a:ext cx="267181" cy="461665"/>
          </a:xfrm>
          <a:prstGeom prst="rect">
            <a:avLst/>
          </a:prstGeom>
          <a:noFill/>
        </p:spPr>
        <p:txBody>
          <a:bodyPr wrap="square" rtlCol="0">
            <a:spAutoFit/>
          </a:bodyPr>
          <a:lstStyle/>
          <a:p>
            <a:r>
              <a:rPr lang="en-US" altLang="zh-CN" dirty="0"/>
              <a:t>2</a:t>
            </a:r>
            <a:endParaRPr lang="zh-CN" altLang="en-US" dirty="0"/>
          </a:p>
        </p:txBody>
      </p:sp>
      <p:sp>
        <p:nvSpPr>
          <p:cNvPr id="63" name="文本框 62">
            <a:extLst>
              <a:ext uri="{FF2B5EF4-FFF2-40B4-BE49-F238E27FC236}">
                <a16:creationId xmlns:a16="http://schemas.microsoft.com/office/drawing/2014/main" id="{A039D022-9F25-4B52-9899-30A5067E1E12}"/>
              </a:ext>
            </a:extLst>
          </p:cNvPr>
          <p:cNvSpPr txBox="1"/>
          <p:nvPr/>
        </p:nvSpPr>
        <p:spPr>
          <a:xfrm>
            <a:off x="5609886" y="3451171"/>
            <a:ext cx="520844" cy="461665"/>
          </a:xfrm>
          <a:prstGeom prst="rect">
            <a:avLst/>
          </a:prstGeom>
          <a:noFill/>
        </p:spPr>
        <p:txBody>
          <a:bodyPr wrap="square" rtlCol="0">
            <a:spAutoFit/>
          </a:bodyPr>
          <a:lstStyle/>
          <a:p>
            <a:r>
              <a:rPr lang="en-US" altLang="zh-CN" dirty="0"/>
              <a:t>37</a:t>
            </a:r>
            <a:endParaRPr lang="zh-CN" altLang="en-US" dirty="0"/>
          </a:p>
        </p:txBody>
      </p:sp>
      <p:sp>
        <p:nvSpPr>
          <p:cNvPr id="64" name="文本框 63">
            <a:extLst>
              <a:ext uri="{FF2B5EF4-FFF2-40B4-BE49-F238E27FC236}">
                <a16:creationId xmlns:a16="http://schemas.microsoft.com/office/drawing/2014/main" id="{8BF63D4F-25E5-4D24-91C9-64A1169D15F4}"/>
              </a:ext>
            </a:extLst>
          </p:cNvPr>
          <p:cNvSpPr txBox="1"/>
          <p:nvPr/>
        </p:nvSpPr>
        <p:spPr>
          <a:xfrm>
            <a:off x="5701497" y="3874260"/>
            <a:ext cx="520844" cy="461665"/>
          </a:xfrm>
          <a:prstGeom prst="rect">
            <a:avLst/>
          </a:prstGeom>
          <a:noFill/>
        </p:spPr>
        <p:txBody>
          <a:bodyPr wrap="square" rtlCol="0">
            <a:spAutoFit/>
          </a:bodyPr>
          <a:lstStyle/>
          <a:p>
            <a:r>
              <a:rPr lang="en-US" altLang="zh-CN" dirty="0"/>
              <a:t>18</a:t>
            </a:r>
            <a:endParaRPr lang="zh-CN" altLang="en-US" dirty="0"/>
          </a:p>
        </p:txBody>
      </p:sp>
      <p:sp>
        <p:nvSpPr>
          <p:cNvPr id="65" name="文本框 64">
            <a:extLst>
              <a:ext uri="{FF2B5EF4-FFF2-40B4-BE49-F238E27FC236}">
                <a16:creationId xmlns:a16="http://schemas.microsoft.com/office/drawing/2014/main" id="{9BD8E58A-863D-49DF-890C-855CB346FA95}"/>
              </a:ext>
            </a:extLst>
          </p:cNvPr>
          <p:cNvSpPr txBox="1"/>
          <p:nvPr/>
        </p:nvSpPr>
        <p:spPr>
          <a:xfrm>
            <a:off x="5766297" y="4354455"/>
            <a:ext cx="520844" cy="461665"/>
          </a:xfrm>
          <a:prstGeom prst="rect">
            <a:avLst/>
          </a:prstGeom>
          <a:noFill/>
        </p:spPr>
        <p:txBody>
          <a:bodyPr wrap="square" rtlCol="0">
            <a:spAutoFit/>
          </a:bodyPr>
          <a:lstStyle/>
          <a:p>
            <a:r>
              <a:rPr lang="en-US" altLang="zh-CN" dirty="0"/>
              <a:t>9</a:t>
            </a:r>
            <a:endParaRPr lang="zh-CN" altLang="en-US" dirty="0"/>
          </a:p>
        </p:txBody>
      </p:sp>
      <p:sp>
        <p:nvSpPr>
          <p:cNvPr id="66" name="文本框 65">
            <a:extLst>
              <a:ext uri="{FF2B5EF4-FFF2-40B4-BE49-F238E27FC236}">
                <a16:creationId xmlns:a16="http://schemas.microsoft.com/office/drawing/2014/main" id="{133C3702-690D-4B12-8A7B-A6574FBC7D4B}"/>
              </a:ext>
            </a:extLst>
          </p:cNvPr>
          <p:cNvSpPr txBox="1"/>
          <p:nvPr/>
        </p:nvSpPr>
        <p:spPr>
          <a:xfrm>
            <a:off x="5886933" y="4869160"/>
            <a:ext cx="520844" cy="461665"/>
          </a:xfrm>
          <a:prstGeom prst="rect">
            <a:avLst/>
          </a:prstGeom>
          <a:noFill/>
        </p:spPr>
        <p:txBody>
          <a:bodyPr wrap="square" rtlCol="0">
            <a:spAutoFit/>
          </a:bodyPr>
          <a:lstStyle/>
          <a:p>
            <a:r>
              <a:rPr lang="en-US" altLang="zh-CN" dirty="0"/>
              <a:t>4</a:t>
            </a:r>
            <a:endParaRPr lang="zh-CN" altLang="en-US" dirty="0"/>
          </a:p>
        </p:txBody>
      </p:sp>
      <p:sp>
        <p:nvSpPr>
          <p:cNvPr id="67" name="文本框 66">
            <a:extLst>
              <a:ext uri="{FF2B5EF4-FFF2-40B4-BE49-F238E27FC236}">
                <a16:creationId xmlns:a16="http://schemas.microsoft.com/office/drawing/2014/main" id="{22D842AA-0A74-4475-AA1C-D4F1A142D07B}"/>
              </a:ext>
            </a:extLst>
          </p:cNvPr>
          <p:cNvSpPr txBox="1"/>
          <p:nvPr/>
        </p:nvSpPr>
        <p:spPr>
          <a:xfrm>
            <a:off x="5959481" y="5344913"/>
            <a:ext cx="520844" cy="461665"/>
          </a:xfrm>
          <a:prstGeom prst="rect">
            <a:avLst/>
          </a:prstGeom>
          <a:noFill/>
        </p:spPr>
        <p:txBody>
          <a:bodyPr wrap="square" rtlCol="0">
            <a:spAutoFit/>
          </a:bodyPr>
          <a:lstStyle/>
          <a:p>
            <a:r>
              <a:rPr lang="en-US" altLang="zh-CN" dirty="0"/>
              <a:t>2</a:t>
            </a:r>
            <a:endParaRPr lang="zh-CN" altLang="en-US" dirty="0"/>
          </a:p>
        </p:txBody>
      </p:sp>
      <p:sp>
        <p:nvSpPr>
          <p:cNvPr id="68" name="文本框 67">
            <a:extLst>
              <a:ext uri="{FF2B5EF4-FFF2-40B4-BE49-F238E27FC236}">
                <a16:creationId xmlns:a16="http://schemas.microsoft.com/office/drawing/2014/main" id="{BF573400-B233-4527-8741-11C8AA00AB57}"/>
              </a:ext>
            </a:extLst>
          </p:cNvPr>
          <p:cNvSpPr txBox="1"/>
          <p:nvPr/>
        </p:nvSpPr>
        <p:spPr>
          <a:xfrm>
            <a:off x="6049434" y="5805264"/>
            <a:ext cx="520844" cy="461665"/>
          </a:xfrm>
          <a:prstGeom prst="rect">
            <a:avLst/>
          </a:prstGeom>
          <a:noFill/>
        </p:spPr>
        <p:txBody>
          <a:bodyPr wrap="square" rtlCol="0">
            <a:spAutoFit/>
          </a:bodyPr>
          <a:lstStyle/>
          <a:p>
            <a:r>
              <a:rPr lang="en-US" altLang="zh-CN" dirty="0"/>
              <a:t>1</a:t>
            </a:r>
            <a:endParaRPr lang="zh-CN" altLang="en-US" dirty="0"/>
          </a:p>
        </p:txBody>
      </p:sp>
      <p:sp>
        <p:nvSpPr>
          <p:cNvPr id="69" name="文本框 68">
            <a:extLst>
              <a:ext uri="{FF2B5EF4-FFF2-40B4-BE49-F238E27FC236}">
                <a16:creationId xmlns:a16="http://schemas.microsoft.com/office/drawing/2014/main" id="{770ED756-F182-4632-869A-B5A3BB3B0B68}"/>
              </a:ext>
            </a:extLst>
          </p:cNvPr>
          <p:cNvSpPr txBox="1"/>
          <p:nvPr/>
        </p:nvSpPr>
        <p:spPr>
          <a:xfrm>
            <a:off x="6144434" y="6344465"/>
            <a:ext cx="520844" cy="461665"/>
          </a:xfrm>
          <a:prstGeom prst="rect">
            <a:avLst/>
          </a:prstGeom>
          <a:noFill/>
        </p:spPr>
        <p:txBody>
          <a:bodyPr wrap="square" rtlCol="0">
            <a:spAutoFit/>
          </a:bodyPr>
          <a:lstStyle/>
          <a:p>
            <a:r>
              <a:rPr lang="en-US" altLang="zh-CN" dirty="0"/>
              <a:t>0</a:t>
            </a:r>
            <a:endParaRPr lang="zh-CN" altLang="en-US" dirty="0"/>
          </a:p>
        </p:txBody>
      </p:sp>
      <p:sp>
        <p:nvSpPr>
          <p:cNvPr id="70" name="矩形 69">
            <a:extLst>
              <a:ext uri="{FF2B5EF4-FFF2-40B4-BE49-F238E27FC236}">
                <a16:creationId xmlns:a16="http://schemas.microsoft.com/office/drawing/2014/main" id="{4394E92C-07FC-4ED8-9A72-BAAB7EF50A52}"/>
              </a:ext>
            </a:extLst>
          </p:cNvPr>
          <p:cNvSpPr/>
          <p:nvPr/>
        </p:nvSpPr>
        <p:spPr bwMode="auto">
          <a:xfrm>
            <a:off x="3563888" y="2924944"/>
            <a:ext cx="5292699" cy="3881186"/>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灯片编号占位符 6">
            <a:extLst>
              <a:ext uri="{FF2B5EF4-FFF2-40B4-BE49-F238E27FC236}">
                <a16:creationId xmlns:a16="http://schemas.microsoft.com/office/drawing/2014/main" id="{B5E7F7C8-8F73-426F-A50F-DBA9EB798757}"/>
              </a:ext>
            </a:extLst>
          </p:cNvPr>
          <p:cNvSpPr>
            <a:spLocks noGrp="1"/>
          </p:cNvSpPr>
          <p:nvPr>
            <p:ph type="sldNum" sz="quarter" idx="10"/>
          </p:nvPr>
        </p:nvSpPr>
        <p:spPr/>
        <p:txBody>
          <a:bodyPr/>
          <a:lstStyle/>
          <a:p>
            <a:fld id="{3AE3F5C8-9012-46B7-BDE1-1A2A994CA93C}" type="slidenum">
              <a:rPr lang="en-US" altLang="zh-CN" smtClean="0"/>
              <a:pPr/>
              <a:t>22</a:t>
            </a:fld>
            <a:r>
              <a:rPr lang="en-US" altLang="zh-CN"/>
              <a:t>/121</a:t>
            </a:r>
            <a:endParaRPr lang="en-US" altLang="zh-CN" dirty="0"/>
          </a:p>
        </p:txBody>
      </p:sp>
    </p:spTree>
    <p:extLst>
      <p:ext uri="{BB962C8B-B14F-4D97-AF65-F5344CB8AC3E}">
        <p14:creationId xmlns:p14="http://schemas.microsoft.com/office/powerpoint/2010/main" val="2602228884"/>
      </p:ext>
    </p:extLst>
  </p:cSld>
  <p:clrMapOvr>
    <a:masterClrMapping/>
  </p:clrMapOvr>
  <p:transition spd="med">
    <p:cover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68A346C-98EC-44DC-AACD-2F35601E3787}"/>
              </a:ext>
            </a:extLst>
          </p:cNvPr>
          <p:cNvSpPr/>
          <p:nvPr/>
        </p:nvSpPr>
        <p:spPr>
          <a:xfrm>
            <a:off x="107504" y="0"/>
            <a:ext cx="914400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(75.34)10</a:t>
            </a:r>
            <a:r>
              <a:rPr lang="zh-CN" altLang="zh-CN" sz="3600" b="1" dirty="0">
                <a:solidFill>
                  <a:srgbClr val="FFFF00"/>
                </a:solidFill>
                <a:effectLst>
                  <a:outerShdw blurRad="38100" dist="38100" dir="2700000" algn="tl">
                    <a:srgbClr val="000000"/>
                  </a:outerShdw>
                </a:effectLst>
                <a:ea typeface="黑体" pitchFamily="49" charset="-122"/>
              </a:rPr>
              <a:t>转换为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位二进制数、八进制数及十六进制数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D30B5C54-A0CD-4FF1-9A3A-9C66779C8B29}"/>
              </a:ext>
            </a:extLst>
          </p:cNvPr>
          <p:cNvSpPr txBox="1"/>
          <p:nvPr/>
        </p:nvSpPr>
        <p:spPr>
          <a:xfrm>
            <a:off x="251520" y="1200329"/>
            <a:ext cx="7056784" cy="604781"/>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小数部分转换：</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7A79217-308F-4CF3-9F0B-6AB9A323055F}"/>
                  </a:ext>
                </a:extLst>
              </p:cNvPr>
              <p:cNvGraphicFramePr>
                <a:graphicFrameLocks noGrp="1"/>
              </p:cNvGraphicFramePr>
              <p:nvPr>
                <p:extLst>
                  <p:ext uri="{D42A27DB-BD31-4B8C-83A1-F6EECF244321}">
                    <p14:modId xmlns:p14="http://schemas.microsoft.com/office/powerpoint/2010/main" val="1501051462"/>
                  </p:ext>
                </p:extLst>
              </p:nvPr>
            </p:nvGraphicFramePr>
            <p:xfrm>
              <a:off x="670720" y="1820563"/>
              <a:ext cx="8149752" cy="2590800"/>
            </p:xfrm>
            <a:graphic>
              <a:graphicData uri="http://schemas.openxmlformats.org/drawingml/2006/table">
                <a:tbl>
                  <a:tblPr firstRow="1" bandRow="1">
                    <a:tableStyleId>{5940675A-B579-460E-94D1-54222C63F5DA}</a:tableStyleId>
                  </a:tblPr>
                  <a:tblGrid>
                    <a:gridCol w="4074876">
                      <a:extLst>
                        <a:ext uri="{9D8B030D-6E8A-4147-A177-3AD203B41FA5}">
                          <a16:colId xmlns:a16="http://schemas.microsoft.com/office/drawing/2014/main" val="405756220"/>
                        </a:ext>
                      </a:extLst>
                    </a:gridCol>
                    <a:gridCol w="4074876">
                      <a:extLst>
                        <a:ext uri="{9D8B030D-6E8A-4147-A177-3AD203B41FA5}">
                          <a16:colId xmlns:a16="http://schemas.microsoft.com/office/drawing/2014/main" val="3287899713"/>
                        </a:ext>
                      </a:extLst>
                    </a:gridCol>
                  </a:tblGrid>
                  <a:tr h="370840">
                    <a:tc>
                      <a:txBody>
                        <a:bodyPr/>
                        <a:lstStyle/>
                        <a:p>
                          <a:pPr algn="ctr"/>
                          <a:r>
                            <a:rPr lang="zh-CN" altLang="en-US" sz="2800" b="1" dirty="0"/>
                            <a:t>小数部分乘以</a:t>
                          </a:r>
                          <a:r>
                            <a:rPr lang="en-US" altLang="zh-CN" sz="2800" b="1" dirty="0"/>
                            <a:t>2</a:t>
                          </a:r>
                          <a:endParaRPr lang="zh-CN" altLang="en-US" sz="2800" b="1"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2800" b="1" dirty="0"/>
                            <a:t>取整数部分</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709071"/>
                      </a:ext>
                    </a:extLst>
                  </a:tr>
                  <a:tr h="370840">
                    <a:tc>
                      <a:txBody>
                        <a:bodyPr/>
                        <a:lstStyle/>
                        <a:p>
                          <a:pPr algn="ctr"/>
                          <a:r>
                            <a:rPr lang="en-US" altLang="zh-CN" sz="2800" dirty="0"/>
                            <a:t>0.34</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t>2=0.68</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8060350"/>
                      </a:ext>
                    </a:extLst>
                  </a:tr>
                  <a:tr h="370840">
                    <a:tc>
                      <a:txBody>
                        <a:bodyPr/>
                        <a:lstStyle/>
                        <a:p>
                          <a:pPr algn="ctr"/>
                          <a:r>
                            <a:rPr lang="en-US" altLang="zh-CN" sz="2800" dirty="0"/>
                            <a:t>0.68</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t>2=1.36</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8921537"/>
                      </a:ext>
                    </a:extLst>
                  </a:tr>
                  <a:tr h="370840">
                    <a:tc>
                      <a:txBody>
                        <a:bodyPr/>
                        <a:lstStyle/>
                        <a:p>
                          <a:pPr algn="ctr"/>
                          <a:r>
                            <a:rPr lang="en-US" altLang="zh-CN" sz="2800" dirty="0"/>
                            <a:t>0.36</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t>2=0.72</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dirty="0"/>
                            <a:t>0</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2488365"/>
                      </a:ext>
                    </a:extLst>
                  </a:tr>
                  <a:tr h="370840">
                    <a:tc>
                      <a:txBody>
                        <a:bodyPr/>
                        <a:lstStyle/>
                        <a:p>
                          <a:pPr algn="ctr"/>
                          <a:r>
                            <a:rPr lang="en-US" altLang="zh-CN" sz="2800" dirty="0"/>
                            <a:t>…</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7190368"/>
                      </a:ext>
                    </a:extLst>
                  </a:tr>
                </a:tbl>
              </a:graphicData>
            </a:graphic>
          </p:graphicFrame>
        </mc:Choice>
        <mc:Fallback xmlns="">
          <p:graphicFrame>
            <p:nvGraphicFramePr>
              <p:cNvPr id="5" name="表格 4">
                <a:extLst>
                  <a:ext uri="{FF2B5EF4-FFF2-40B4-BE49-F238E27FC236}">
                    <a16:creationId xmlns:a16="http://schemas.microsoft.com/office/drawing/2014/main" id="{F7A79217-308F-4CF3-9F0B-6AB9A323055F}"/>
                  </a:ext>
                </a:extLst>
              </p:cNvPr>
              <p:cNvGraphicFramePr>
                <a:graphicFrameLocks noGrp="1"/>
              </p:cNvGraphicFramePr>
              <p:nvPr>
                <p:extLst>
                  <p:ext uri="{D42A27DB-BD31-4B8C-83A1-F6EECF244321}">
                    <p14:modId xmlns:p14="http://schemas.microsoft.com/office/powerpoint/2010/main" val="1501051462"/>
                  </p:ext>
                </p:extLst>
              </p:nvPr>
            </p:nvGraphicFramePr>
            <p:xfrm>
              <a:off x="670720" y="1820563"/>
              <a:ext cx="8149752" cy="2590800"/>
            </p:xfrm>
            <a:graphic>
              <a:graphicData uri="http://schemas.openxmlformats.org/drawingml/2006/table">
                <a:tbl>
                  <a:tblPr firstRow="1" bandRow="1">
                    <a:tableStyleId>{5940675A-B579-460E-94D1-54222C63F5DA}</a:tableStyleId>
                  </a:tblPr>
                  <a:tblGrid>
                    <a:gridCol w="4074876">
                      <a:extLst>
                        <a:ext uri="{9D8B030D-6E8A-4147-A177-3AD203B41FA5}">
                          <a16:colId xmlns:a16="http://schemas.microsoft.com/office/drawing/2014/main" val="405756220"/>
                        </a:ext>
                      </a:extLst>
                    </a:gridCol>
                    <a:gridCol w="4074876">
                      <a:extLst>
                        <a:ext uri="{9D8B030D-6E8A-4147-A177-3AD203B41FA5}">
                          <a16:colId xmlns:a16="http://schemas.microsoft.com/office/drawing/2014/main" val="3287899713"/>
                        </a:ext>
                      </a:extLst>
                    </a:gridCol>
                  </a:tblGrid>
                  <a:tr h="518160">
                    <a:tc>
                      <a:txBody>
                        <a:bodyPr/>
                        <a:lstStyle/>
                        <a:p>
                          <a:pPr algn="ctr"/>
                          <a:r>
                            <a:rPr lang="zh-CN" altLang="en-US" sz="2800" b="1" dirty="0"/>
                            <a:t>小数部分乘以</a:t>
                          </a:r>
                          <a:r>
                            <a:rPr lang="en-US" altLang="zh-CN" sz="2800" b="1" dirty="0"/>
                            <a:t>2</a:t>
                          </a:r>
                          <a:endParaRPr lang="zh-CN" altLang="en-US" sz="2800" b="1"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2800" b="1" dirty="0"/>
                            <a:t>取整数部分</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709071"/>
                      </a:ext>
                    </a:extLst>
                  </a:tr>
                  <a:tr h="51816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15294" r="-100000" b="-334118"/>
                          </a:stretch>
                        </a:blipFill>
                      </a:tcPr>
                    </a:tc>
                    <a:tc>
                      <a:txBody>
                        <a:bodyPr/>
                        <a:lstStyle/>
                        <a:p>
                          <a:pPr algn="ctr"/>
                          <a:r>
                            <a:rPr lang="en-US" altLang="zh-CN" sz="2800" dirty="0"/>
                            <a:t>0</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8060350"/>
                      </a:ext>
                    </a:extLst>
                  </a:tr>
                  <a:tr h="51816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12791" r="-100000" b="-230233"/>
                          </a:stretch>
                        </a:blipFill>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8921537"/>
                      </a:ext>
                    </a:extLst>
                  </a:tr>
                  <a:tr h="51816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316471" r="-100000" b="-132941"/>
                          </a:stretch>
                        </a:blipFill>
                      </a:tcPr>
                    </a:tc>
                    <a:tc>
                      <a:txBody>
                        <a:bodyPr/>
                        <a:lstStyle/>
                        <a:p>
                          <a:pPr algn="ctr"/>
                          <a:r>
                            <a:rPr lang="en-US" altLang="zh-CN" sz="2800" dirty="0"/>
                            <a:t>0</a:t>
                          </a:r>
                          <a:endParaRPr lang="zh-CN" alt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2488365"/>
                      </a:ext>
                    </a:extLst>
                  </a:tr>
                  <a:tr h="518160">
                    <a:tc>
                      <a:txBody>
                        <a:bodyPr/>
                        <a:lstStyle/>
                        <a:p>
                          <a:pPr algn="ctr"/>
                          <a:r>
                            <a:rPr lang="en-US" altLang="zh-CN" sz="2800" dirty="0"/>
                            <a:t>…</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7190368"/>
                      </a:ext>
                    </a:extLst>
                  </a:tr>
                </a:tbl>
              </a:graphicData>
            </a:graphic>
          </p:graphicFrame>
        </mc:Fallback>
      </mc:AlternateContent>
      <p:sp>
        <p:nvSpPr>
          <p:cNvPr id="6" name="文本框 5">
            <a:extLst>
              <a:ext uri="{FF2B5EF4-FFF2-40B4-BE49-F238E27FC236}">
                <a16:creationId xmlns:a16="http://schemas.microsoft.com/office/drawing/2014/main" id="{AAF52935-4A8C-4B2F-8520-AF4E30F56231}"/>
              </a:ext>
            </a:extLst>
          </p:cNvPr>
          <p:cNvSpPr txBox="1"/>
          <p:nvPr/>
        </p:nvSpPr>
        <p:spPr>
          <a:xfrm>
            <a:off x="0" y="4455609"/>
            <a:ext cx="9144000" cy="2206758"/>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所以，</a:t>
            </a:r>
            <a:r>
              <a:rPr lang="en-US" altLang="zh-CN" sz="3200" dirty="0">
                <a:latin typeface="黑体" panose="02010609060101010101" pitchFamily="49" charset="-122"/>
                <a:ea typeface="黑体" panose="02010609060101010101" pitchFamily="49" charset="-122"/>
              </a:rPr>
              <a:t>(75.34)</a:t>
            </a:r>
            <a:r>
              <a:rPr lang="en-US" altLang="zh-CN" baseline="-25000" dirty="0">
                <a:latin typeface="+mn-lt"/>
                <a:ea typeface="+mn-ea"/>
              </a:rPr>
              <a:t>10</a:t>
            </a:r>
            <a:r>
              <a:rPr lang="en-US" altLang="zh-CN" sz="3200" dirty="0">
                <a:latin typeface="黑体" panose="02010609060101010101" pitchFamily="49" charset="-122"/>
                <a:ea typeface="黑体" panose="02010609060101010101" pitchFamily="49" charset="-122"/>
              </a:rPr>
              <a:t>=(1001011.010…)</a:t>
            </a:r>
            <a:r>
              <a:rPr lang="en-US" altLang="zh-CN" baseline="-25000" dirty="0">
                <a:latin typeface="+mn-lt"/>
                <a:ea typeface="+mn-ea"/>
              </a:rPr>
              <a:t>2</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题目要求转换为</a:t>
            </a:r>
            <a:r>
              <a:rPr lang="en-US" altLang="zh-CN" sz="3200" dirty="0">
                <a:latin typeface="黑体" panose="02010609060101010101" pitchFamily="49" charset="-122"/>
                <a:ea typeface="黑体" panose="02010609060101010101" pitchFamily="49" charset="-122"/>
              </a:rPr>
              <a:t>8</a:t>
            </a:r>
            <a:r>
              <a:rPr lang="zh-CN" altLang="en-US" sz="3200" dirty="0">
                <a:latin typeface="黑体" panose="02010609060101010101" pitchFamily="49" charset="-122"/>
                <a:ea typeface="黑体" panose="02010609060101010101" pitchFamily="49" charset="-122"/>
              </a:rPr>
              <a:t>位二进制数，故对上述结果采用</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舍</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入的摄入法，得到</a:t>
            </a:r>
            <a:r>
              <a:rPr lang="en-US" altLang="zh-CN" sz="3200" dirty="0">
                <a:latin typeface="黑体" panose="02010609060101010101" pitchFamily="49" charset="-122"/>
                <a:ea typeface="黑体" panose="02010609060101010101" pitchFamily="49" charset="-122"/>
              </a:rPr>
              <a:t>:</a:t>
            </a:r>
            <a:r>
              <a:rPr lang="en-US" altLang="zh-CN" sz="3200" dirty="0"/>
              <a:t> (75.34)</a:t>
            </a:r>
            <a:r>
              <a:rPr lang="en-US" altLang="zh-CN" sz="3200" baseline="-25000" dirty="0"/>
              <a:t>10</a:t>
            </a:r>
            <a:r>
              <a:rPr lang="en-US" altLang="zh-CN" sz="3200" dirty="0"/>
              <a:t>= (1001011.1)</a:t>
            </a:r>
            <a:r>
              <a:rPr lang="en-US" altLang="zh-CN" sz="3200" baseline="-25000" dirty="0"/>
              <a:t>2</a:t>
            </a:r>
            <a:r>
              <a:rPr lang="en-US" altLang="zh-CN" sz="3200" dirty="0"/>
              <a:t>=(113.4)</a:t>
            </a:r>
            <a:r>
              <a:rPr lang="en-US" altLang="zh-CN" sz="3200" baseline="-25000" dirty="0"/>
              <a:t>8</a:t>
            </a:r>
            <a:r>
              <a:rPr lang="en-US" altLang="zh-CN" sz="3200" dirty="0"/>
              <a:t>=(4B.8)</a:t>
            </a:r>
            <a:r>
              <a:rPr lang="en-US" altLang="zh-CN" sz="3200" baseline="-25000" dirty="0"/>
              <a:t>16</a:t>
            </a:r>
            <a:endParaRPr lang="en-US" altLang="zh-CN" sz="3200" dirty="0">
              <a:latin typeface="黑体" panose="02010609060101010101" pitchFamily="49" charset="-122"/>
              <a:ea typeface="黑体" panose="02010609060101010101" pitchFamily="49" charset="-122"/>
            </a:endParaRPr>
          </a:p>
          <a:p>
            <a:pPr indent="457200">
              <a:lnSpc>
                <a:spcPct val="120000"/>
              </a:lnSpc>
            </a:pPr>
            <a:endParaRPr lang="zh-CN" altLang="en-US" sz="3200" baseline="-25000" dirty="0">
              <a:latin typeface="黑体" panose="02010609060101010101" pitchFamily="49" charset="-122"/>
              <a:ea typeface="黑体" panose="02010609060101010101" pitchFamily="49" charset="-122"/>
            </a:endParaRPr>
          </a:p>
        </p:txBody>
      </p:sp>
      <p:sp>
        <p:nvSpPr>
          <p:cNvPr id="7" name="灯片编号占位符 6">
            <a:extLst>
              <a:ext uri="{FF2B5EF4-FFF2-40B4-BE49-F238E27FC236}">
                <a16:creationId xmlns:a16="http://schemas.microsoft.com/office/drawing/2014/main" id="{6AC2789A-55C2-4D04-A5A2-344FC311A28C}"/>
              </a:ext>
            </a:extLst>
          </p:cNvPr>
          <p:cNvSpPr>
            <a:spLocks noGrp="1"/>
          </p:cNvSpPr>
          <p:nvPr>
            <p:ph type="sldNum" sz="quarter" idx="10"/>
          </p:nvPr>
        </p:nvSpPr>
        <p:spPr/>
        <p:txBody>
          <a:bodyPr/>
          <a:lstStyle/>
          <a:p>
            <a:fld id="{3AE3F5C8-9012-46B7-BDE1-1A2A994CA93C}" type="slidenum">
              <a:rPr lang="en-US" altLang="zh-CN" smtClean="0"/>
              <a:pPr/>
              <a:t>23</a:t>
            </a:fld>
            <a:r>
              <a:rPr lang="en-US" altLang="zh-CN"/>
              <a:t>/121</a:t>
            </a:r>
            <a:endParaRPr lang="en-US" altLang="zh-CN" dirty="0"/>
          </a:p>
        </p:txBody>
      </p:sp>
    </p:spTree>
    <p:extLst>
      <p:ext uri="{BB962C8B-B14F-4D97-AF65-F5344CB8AC3E}">
        <p14:creationId xmlns:p14="http://schemas.microsoft.com/office/powerpoint/2010/main" val="1938037406"/>
      </p:ext>
    </p:extLst>
  </p:cSld>
  <p:clrMapOvr>
    <a:masterClrMapping/>
  </p:clrMapOvr>
  <p:transition spd="med">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2EFF978-A30C-4312-954E-8B011246AF38}"/>
              </a:ext>
            </a:extLst>
          </p:cNvPr>
          <p:cNvSpPr/>
          <p:nvPr/>
        </p:nvSpPr>
        <p:spPr>
          <a:xfrm>
            <a:off x="1115616" y="3105834"/>
            <a:ext cx="7340205" cy="646331"/>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7.</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13/128</a:t>
            </a:r>
            <a:r>
              <a:rPr lang="zh-CN" altLang="zh-CN" sz="3600" b="1" dirty="0">
                <a:solidFill>
                  <a:srgbClr val="FFFF00"/>
                </a:solidFill>
                <a:effectLst>
                  <a:outerShdw blurRad="38100" dist="38100" dir="2700000" algn="tl">
                    <a:srgbClr val="000000"/>
                  </a:outerShdw>
                </a:effectLst>
                <a:ea typeface="黑体" pitchFamily="49" charset="-122"/>
              </a:rPr>
              <a:t>转换为二进制数</a:t>
            </a:r>
          </a:p>
        </p:txBody>
      </p:sp>
      <p:sp>
        <p:nvSpPr>
          <p:cNvPr id="3" name="灯片编号占位符 2">
            <a:extLst>
              <a:ext uri="{FF2B5EF4-FFF2-40B4-BE49-F238E27FC236}">
                <a16:creationId xmlns:a16="http://schemas.microsoft.com/office/drawing/2014/main" id="{B8539898-32D2-41C6-98F9-0CDBF7463BDF}"/>
              </a:ext>
            </a:extLst>
          </p:cNvPr>
          <p:cNvSpPr>
            <a:spLocks noGrp="1"/>
          </p:cNvSpPr>
          <p:nvPr>
            <p:ph type="sldNum" sz="quarter" idx="10"/>
          </p:nvPr>
        </p:nvSpPr>
        <p:spPr/>
        <p:txBody>
          <a:bodyPr/>
          <a:lstStyle/>
          <a:p>
            <a:fld id="{3AE3F5C8-9012-46B7-BDE1-1A2A994CA93C}" type="slidenum">
              <a:rPr lang="en-US" altLang="zh-CN" smtClean="0"/>
              <a:pPr/>
              <a:t>24</a:t>
            </a:fld>
            <a:r>
              <a:rPr lang="en-US" altLang="zh-CN"/>
              <a:t>/121</a:t>
            </a:r>
            <a:endParaRPr lang="en-US" altLang="zh-CN" dirty="0"/>
          </a:p>
        </p:txBody>
      </p:sp>
    </p:spTree>
    <p:extLst>
      <p:ext uri="{BB962C8B-B14F-4D97-AF65-F5344CB8AC3E}">
        <p14:creationId xmlns:p14="http://schemas.microsoft.com/office/powerpoint/2010/main" val="3098019"/>
      </p:ext>
    </p:extLst>
  </p:cSld>
  <p:clrMapOvr>
    <a:masterClrMapping/>
  </p:clrMapOvr>
  <p:transition spd="med">
    <p:cover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B4DE088-1463-4C3D-91A6-1E28E2183E49}"/>
              </a:ext>
            </a:extLst>
          </p:cNvPr>
          <p:cNvSpPr/>
          <p:nvPr/>
        </p:nvSpPr>
        <p:spPr>
          <a:xfrm>
            <a:off x="179512" y="116632"/>
            <a:ext cx="7340205" cy="646331"/>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7.</a:t>
            </a:r>
            <a:r>
              <a:rPr lang="zh-CN" altLang="zh-CN" sz="3600" b="1" dirty="0">
                <a:solidFill>
                  <a:srgbClr val="FFFF00"/>
                </a:solidFill>
                <a:effectLst>
                  <a:outerShdw blurRad="38100" dist="38100" dir="2700000" algn="tl">
                    <a:srgbClr val="000000"/>
                  </a:outerShdw>
                </a:effectLst>
                <a:ea typeface="黑体" pitchFamily="49" charset="-122"/>
              </a:rPr>
              <a:t>将十进制数</a:t>
            </a:r>
            <a:r>
              <a:rPr lang="en-US" altLang="zh-CN" sz="3600" b="1" dirty="0">
                <a:solidFill>
                  <a:srgbClr val="FFFF00"/>
                </a:solidFill>
                <a:effectLst>
                  <a:outerShdw blurRad="38100" dist="38100" dir="2700000" algn="tl">
                    <a:srgbClr val="000000"/>
                  </a:outerShdw>
                </a:effectLst>
                <a:ea typeface="黑体" pitchFamily="49" charset="-122"/>
              </a:rPr>
              <a:t>13/128</a:t>
            </a:r>
            <a:r>
              <a:rPr lang="zh-CN" altLang="zh-CN" sz="3600" b="1" dirty="0">
                <a:solidFill>
                  <a:srgbClr val="FFFF00"/>
                </a:solidFill>
                <a:effectLst>
                  <a:outerShdw blurRad="38100" dist="38100" dir="2700000" algn="tl">
                    <a:srgbClr val="000000"/>
                  </a:outerShdw>
                </a:effectLst>
                <a:ea typeface="黑体" pitchFamily="49" charset="-122"/>
              </a:rPr>
              <a:t>转换为二进制数</a:t>
            </a:r>
          </a:p>
        </p:txBody>
      </p:sp>
      <p:sp>
        <p:nvSpPr>
          <p:cNvPr id="4" name="文本框 3">
            <a:extLst>
              <a:ext uri="{FF2B5EF4-FFF2-40B4-BE49-F238E27FC236}">
                <a16:creationId xmlns:a16="http://schemas.microsoft.com/office/drawing/2014/main" id="{9AAF5B40-6F61-439F-A3C9-2642A33F7FF5}"/>
              </a:ext>
            </a:extLst>
          </p:cNvPr>
          <p:cNvSpPr txBox="1"/>
          <p:nvPr/>
        </p:nvSpPr>
        <p:spPr>
          <a:xfrm>
            <a:off x="0" y="1124744"/>
            <a:ext cx="9144000" cy="1786643"/>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将以</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为分母的分数转换为二进制数时，可用简单的方法进行。</a:t>
            </a:r>
            <a:endParaRPr lang="en-US" altLang="zh-CN" sz="3200" dirty="0">
              <a:latin typeface="黑体" panose="02010609060101010101" pitchFamily="49" charset="-122"/>
              <a:ea typeface="黑体" panose="02010609060101010101" pitchFamily="49" charset="-122"/>
            </a:endParaRPr>
          </a:p>
          <a:p>
            <a:pPr indent="457200">
              <a:lnSpc>
                <a:spcPct val="120000"/>
              </a:lnSpc>
            </a:pPr>
            <a:endParaRPr lang="en-US" altLang="zh-CN" sz="3200" dirty="0">
              <a:latin typeface="黑体" panose="02010609060101010101" pitchFamily="49" charset="-122"/>
              <a:ea typeface="黑体" panose="02010609060101010101" pitchFamily="49" charset="-122"/>
            </a:endParaRPr>
          </a:p>
        </p:txBody>
      </p:sp>
      <p:graphicFrame>
        <p:nvGraphicFramePr>
          <p:cNvPr id="10" name="对象 9">
            <a:extLst>
              <a:ext uri="{FF2B5EF4-FFF2-40B4-BE49-F238E27FC236}">
                <a16:creationId xmlns:a16="http://schemas.microsoft.com/office/drawing/2014/main" id="{E2BCD252-026D-424B-BF44-77B6E72655AF}"/>
              </a:ext>
            </a:extLst>
          </p:cNvPr>
          <p:cNvGraphicFramePr>
            <a:graphicFrameLocks noChangeAspect="1"/>
          </p:cNvGraphicFramePr>
          <p:nvPr>
            <p:extLst>
              <p:ext uri="{D42A27DB-BD31-4B8C-83A1-F6EECF244321}">
                <p14:modId xmlns:p14="http://schemas.microsoft.com/office/powerpoint/2010/main" val="2122360226"/>
              </p:ext>
            </p:extLst>
          </p:nvPr>
        </p:nvGraphicFramePr>
        <p:xfrm>
          <a:off x="522326" y="2375858"/>
          <a:ext cx="5382062" cy="2781334"/>
        </p:xfrm>
        <a:graphic>
          <a:graphicData uri="http://schemas.openxmlformats.org/presentationml/2006/ole">
            <mc:AlternateContent xmlns:mc="http://schemas.openxmlformats.org/markup-compatibility/2006">
              <mc:Choice xmlns:v="urn:schemas-microsoft-com:vml" Requires="v">
                <p:oleObj spid="_x0000_s1402" name="Equation" r:id="rId3" imgW="1892160" imgH="977760" progId="Equation.DSMT4">
                  <p:embed/>
                </p:oleObj>
              </mc:Choice>
              <mc:Fallback>
                <p:oleObj name="Equation" r:id="rId3" imgW="1892160" imgH="977760" progId="Equation.DSMT4">
                  <p:embed/>
                  <p:pic>
                    <p:nvPicPr>
                      <p:cNvPr id="0" name=""/>
                      <p:cNvPicPr/>
                      <p:nvPr/>
                    </p:nvPicPr>
                    <p:blipFill>
                      <a:blip r:embed="rId4"/>
                      <a:stretch>
                        <a:fillRect/>
                      </a:stretch>
                    </p:blipFill>
                    <p:spPr>
                      <a:xfrm>
                        <a:off x="522326" y="2375858"/>
                        <a:ext cx="5382062" cy="2781334"/>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937A2D0-01F5-49EC-84BD-05CC8D1716EE}"/>
              </a:ext>
            </a:extLst>
          </p:cNvPr>
          <p:cNvGraphicFramePr>
            <a:graphicFrameLocks noChangeAspect="1"/>
          </p:cNvGraphicFramePr>
          <p:nvPr>
            <p:extLst>
              <p:ext uri="{D42A27DB-BD31-4B8C-83A1-F6EECF244321}">
                <p14:modId xmlns:p14="http://schemas.microsoft.com/office/powerpoint/2010/main" val="765651834"/>
              </p:ext>
            </p:extLst>
          </p:nvPr>
        </p:nvGraphicFramePr>
        <p:xfrm>
          <a:off x="2432050" y="2193925"/>
          <a:ext cx="114300" cy="177800"/>
        </p:xfrm>
        <a:graphic>
          <a:graphicData uri="http://schemas.openxmlformats.org/presentationml/2006/ole">
            <mc:AlternateContent xmlns:mc="http://schemas.openxmlformats.org/markup-compatibility/2006">
              <mc:Choice xmlns:v="urn:schemas-microsoft-com:vml" Requires="v">
                <p:oleObj spid="_x0000_s1403"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2432050" y="2193925"/>
                        <a:ext cx="114300" cy="177800"/>
                      </a:xfrm>
                      <a:prstGeom prst="rect">
                        <a:avLst/>
                      </a:prstGeom>
                    </p:spPr>
                  </p:pic>
                </p:oleObj>
              </mc:Fallback>
            </mc:AlternateContent>
          </a:graphicData>
        </a:graphic>
      </p:graphicFrame>
      <p:sp>
        <p:nvSpPr>
          <p:cNvPr id="5" name="灯片编号占位符 4">
            <a:extLst>
              <a:ext uri="{FF2B5EF4-FFF2-40B4-BE49-F238E27FC236}">
                <a16:creationId xmlns:a16="http://schemas.microsoft.com/office/drawing/2014/main" id="{C43FD19E-9E3D-4A82-A6A2-71A528D6CA98}"/>
              </a:ext>
            </a:extLst>
          </p:cNvPr>
          <p:cNvSpPr>
            <a:spLocks noGrp="1"/>
          </p:cNvSpPr>
          <p:nvPr>
            <p:ph type="sldNum" sz="quarter" idx="10"/>
          </p:nvPr>
        </p:nvSpPr>
        <p:spPr/>
        <p:txBody>
          <a:bodyPr/>
          <a:lstStyle/>
          <a:p>
            <a:fld id="{3AE3F5C8-9012-46B7-BDE1-1A2A994CA93C}" type="slidenum">
              <a:rPr lang="en-US" altLang="zh-CN" smtClean="0"/>
              <a:pPr/>
              <a:t>25</a:t>
            </a:fld>
            <a:r>
              <a:rPr lang="en-US" altLang="zh-CN"/>
              <a:t>/121</a:t>
            </a:r>
            <a:endParaRPr lang="en-US" altLang="zh-CN" dirty="0"/>
          </a:p>
        </p:txBody>
      </p:sp>
    </p:spTree>
    <p:extLst>
      <p:ext uri="{BB962C8B-B14F-4D97-AF65-F5344CB8AC3E}">
        <p14:creationId xmlns:p14="http://schemas.microsoft.com/office/powerpoint/2010/main" val="821094724"/>
      </p:ext>
    </p:extLst>
  </p:cSld>
  <p:clrMapOvr>
    <a:masterClrMapping/>
  </p:clrMapOvr>
  <p:transition spd="med">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93CD80C-1B90-4E4C-A5AC-BFA4492ADFFA}"/>
              </a:ext>
            </a:extLst>
          </p:cNvPr>
          <p:cNvSpPr/>
          <p:nvPr/>
        </p:nvSpPr>
        <p:spPr>
          <a:xfrm>
            <a:off x="93061" y="1844824"/>
            <a:ext cx="9036496" cy="2862322"/>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分别写出下列各二进制数的原码与补码，字长（含一位数符）为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a:t>
            </a: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0.1010</a:t>
            </a:r>
            <a:endParaRPr lang="zh-CN" altLang="zh-CN" sz="3600" b="1" dirty="0">
              <a:solidFill>
                <a:srgbClr val="FFFF00"/>
              </a:solidFill>
              <a:effectLst>
                <a:outerShdw blurRad="38100" dist="38100" dir="2700000" algn="tl">
                  <a:srgbClr val="000000"/>
                </a:outerShdw>
              </a:effectLst>
              <a:ea typeface="黑体" pitchFamily="49" charset="-122"/>
            </a:endParaRP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-0.1010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1010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-1010</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灯片编号占位符 3">
            <a:extLst>
              <a:ext uri="{FF2B5EF4-FFF2-40B4-BE49-F238E27FC236}">
                <a16:creationId xmlns:a16="http://schemas.microsoft.com/office/drawing/2014/main" id="{AC2911A9-CE9F-4ED2-B8B7-4F88C0FE7251}"/>
              </a:ext>
            </a:extLst>
          </p:cNvPr>
          <p:cNvSpPr>
            <a:spLocks noGrp="1"/>
          </p:cNvSpPr>
          <p:nvPr>
            <p:ph type="sldNum" sz="quarter" idx="10"/>
          </p:nvPr>
        </p:nvSpPr>
        <p:spPr/>
        <p:txBody>
          <a:bodyPr/>
          <a:lstStyle/>
          <a:p>
            <a:fld id="{3AE3F5C8-9012-46B7-BDE1-1A2A994CA93C}" type="slidenum">
              <a:rPr lang="en-US" altLang="zh-CN" smtClean="0"/>
              <a:pPr/>
              <a:t>26</a:t>
            </a:fld>
            <a:r>
              <a:rPr lang="en-US" altLang="zh-CN"/>
              <a:t>/121</a:t>
            </a:r>
            <a:endParaRPr lang="en-US" altLang="zh-CN" dirty="0"/>
          </a:p>
        </p:txBody>
      </p:sp>
    </p:spTree>
    <p:extLst>
      <p:ext uri="{BB962C8B-B14F-4D97-AF65-F5344CB8AC3E}">
        <p14:creationId xmlns:p14="http://schemas.microsoft.com/office/powerpoint/2010/main" val="427211358"/>
      </p:ext>
    </p:extLst>
  </p:cSld>
  <p:clrMapOvr>
    <a:masterClrMapping/>
  </p:clrMapOvr>
  <p:transition spd="med">
    <p:cover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3FD514-B6DD-4849-A198-660308CE5A84}"/>
              </a:ext>
            </a:extLst>
          </p:cNvPr>
          <p:cNvSpPr/>
          <p:nvPr/>
        </p:nvSpPr>
        <p:spPr>
          <a:xfrm>
            <a:off x="107504" y="3992"/>
            <a:ext cx="9036496" cy="2031325"/>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分别写出下列各二进制数的原码与补码，字长（含一位数符）为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a:t>
            </a:r>
          </a:p>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FA608316-AA55-449F-9850-E35420C8165F}"/>
              </a:ext>
            </a:extLst>
          </p:cNvPr>
          <p:cNvGraphicFramePr>
            <a:graphicFrameLocks noGrp="1"/>
          </p:cNvGraphicFramePr>
          <p:nvPr>
            <p:extLst>
              <p:ext uri="{D42A27DB-BD31-4B8C-83A1-F6EECF244321}">
                <p14:modId xmlns:p14="http://schemas.microsoft.com/office/powerpoint/2010/main" val="368220499"/>
              </p:ext>
            </p:extLst>
          </p:nvPr>
        </p:nvGraphicFramePr>
        <p:xfrm>
          <a:off x="269267" y="2145418"/>
          <a:ext cx="8712969" cy="207264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1958773910"/>
                    </a:ext>
                  </a:extLst>
                </a:gridCol>
                <a:gridCol w="3888432">
                  <a:extLst>
                    <a:ext uri="{9D8B030D-6E8A-4147-A177-3AD203B41FA5}">
                      <a16:colId xmlns:a16="http://schemas.microsoft.com/office/drawing/2014/main" val="3439237210"/>
                    </a:ext>
                  </a:extLst>
                </a:gridCol>
                <a:gridCol w="4032449">
                  <a:extLst>
                    <a:ext uri="{9D8B030D-6E8A-4147-A177-3AD203B41FA5}">
                      <a16:colId xmlns:a16="http://schemas.microsoft.com/office/drawing/2014/main" val="4066250940"/>
                    </a:ext>
                  </a:extLst>
                </a:gridCol>
              </a:tblGrid>
              <a:tr h="439769">
                <a:tc rowSpan="2">
                  <a:txBody>
                    <a:bodyPr/>
                    <a:lstStyle/>
                    <a:p>
                      <a:pPr algn="ctr"/>
                      <a:r>
                        <a:rPr lang="zh-CN" altLang="en-US" sz="28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2800" dirty="0">
                          <a:latin typeface="黑体" panose="02010609060101010101" pitchFamily="49" charset="-122"/>
                          <a:ea typeface="黑体" panose="02010609060101010101" pitchFamily="49" charset="-122"/>
                        </a:rPr>
                        <a:t>机器数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483461269"/>
                  </a:ext>
                </a:extLst>
              </a:tr>
              <a:tr h="439769">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660043"/>
                  </a:ext>
                </a:extLst>
              </a:tr>
              <a:tr h="439769">
                <a:tc rowSpan="2">
                  <a:txBody>
                    <a:bodyPr/>
                    <a:lstStyle/>
                    <a:p>
                      <a:pPr algn="ctr"/>
                      <a:r>
                        <a:rPr lang="en-US" altLang="zh-CN" sz="2800" dirty="0">
                          <a:latin typeface="黑体" panose="02010609060101010101" pitchFamily="49" charset="-122"/>
                          <a:ea typeface="黑体" panose="02010609060101010101" pitchFamily="49" charset="-122"/>
                        </a:rPr>
                        <a:t>+0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整数：</a:t>
                      </a:r>
                      <a:r>
                        <a:rPr lang="en-US" altLang="zh-CN" sz="2800" dirty="0">
                          <a:latin typeface="黑体" panose="02010609060101010101" pitchFamily="49" charset="-122"/>
                          <a:ea typeface="黑体" panose="02010609060101010101" pitchFamily="49" charset="-122"/>
                        </a:rPr>
                        <a:t>00000000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整数：</a:t>
                      </a:r>
                      <a:r>
                        <a:rPr lang="en-US" altLang="zh-CN" sz="2800" dirty="0">
                          <a:latin typeface="黑体" panose="02010609060101010101" pitchFamily="49" charset="-122"/>
                          <a:ea typeface="黑体" panose="02010609060101010101" pitchFamily="49" charset="-122"/>
                        </a:rPr>
                        <a:t>00000000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516739"/>
                  </a:ext>
                </a:extLst>
              </a:tr>
              <a:tr h="439769">
                <a:tc vMerge="1">
                  <a:txBody>
                    <a:bodyPr/>
                    <a:lstStyle/>
                    <a:p>
                      <a:pPr algn="ctr"/>
                      <a:endParaRPr lang="zh-CN" altLang="en-US" sz="2800" dirty="0"/>
                    </a:p>
                  </a:txBody>
                  <a:tcPr anchor="ctr"/>
                </a:tc>
                <a:tc>
                  <a:txBody>
                    <a:bodyPr/>
                    <a:lstStyle/>
                    <a:p>
                      <a:pPr algn="ctr"/>
                      <a:r>
                        <a:rPr lang="zh-CN" altLang="en-US" sz="2800" dirty="0">
                          <a:latin typeface="黑体" panose="02010609060101010101" pitchFamily="49" charset="-122"/>
                          <a:ea typeface="黑体" panose="02010609060101010101" pitchFamily="49" charset="-122"/>
                        </a:rPr>
                        <a:t>小数：</a:t>
                      </a:r>
                      <a:r>
                        <a:rPr lang="en-US" altLang="zh-CN" sz="2800" dirty="0">
                          <a:latin typeface="黑体" panose="02010609060101010101" pitchFamily="49" charset="-122"/>
                          <a:ea typeface="黑体" panose="02010609060101010101" pitchFamily="49" charset="-122"/>
                        </a:rPr>
                        <a:t>0.0000000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小数：</a:t>
                      </a:r>
                      <a:r>
                        <a:rPr lang="en-US" altLang="zh-CN" sz="2800" dirty="0">
                          <a:latin typeface="黑体" panose="02010609060101010101" pitchFamily="49" charset="-122"/>
                          <a:ea typeface="黑体" panose="02010609060101010101" pitchFamily="49" charset="-122"/>
                        </a:rPr>
                        <a:t>0.0000000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620626"/>
                  </a:ext>
                </a:extLst>
              </a:tr>
            </a:tbl>
          </a:graphicData>
        </a:graphic>
      </p:graphicFrame>
      <p:graphicFrame>
        <p:nvGraphicFramePr>
          <p:cNvPr id="5" name="表格 4">
            <a:extLst>
              <a:ext uri="{FF2B5EF4-FFF2-40B4-BE49-F238E27FC236}">
                <a16:creationId xmlns:a16="http://schemas.microsoft.com/office/drawing/2014/main" id="{1221A481-DB2A-47F8-B7E5-2B90CC754031}"/>
              </a:ext>
            </a:extLst>
          </p:cNvPr>
          <p:cNvGraphicFramePr>
            <a:graphicFrameLocks noGrp="1"/>
          </p:cNvGraphicFramePr>
          <p:nvPr>
            <p:extLst>
              <p:ext uri="{D42A27DB-BD31-4B8C-83A1-F6EECF244321}">
                <p14:modId xmlns:p14="http://schemas.microsoft.com/office/powerpoint/2010/main" val="4131079033"/>
              </p:ext>
            </p:extLst>
          </p:nvPr>
        </p:nvGraphicFramePr>
        <p:xfrm>
          <a:off x="269267" y="4553551"/>
          <a:ext cx="8712969" cy="207264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1958773910"/>
                    </a:ext>
                  </a:extLst>
                </a:gridCol>
                <a:gridCol w="3888432">
                  <a:extLst>
                    <a:ext uri="{9D8B030D-6E8A-4147-A177-3AD203B41FA5}">
                      <a16:colId xmlns:a16="http://schemas.microsoft.com/office/drawing/2014/main" val="3439237210"/>
                    </a:ext>
                  </a:extLst>
                </a:gridCol>
                <a:gridCol w="4032449">
                  <a:extLst>
                    <a:ext uri="{9D8B030D-6E8A-4147-A177-3AD203B41FA5}">
                      <a16:colId xmlns:a16="http://schemas.microsoft.com/office/drawing/2014/main" val="4066250940"/>
                    </a:ext>
                  </a:extLst>
                </a:gridCol>
              </a:tblGrid>
              <a:tr h="439769">
                <a:tc rowSpan="2">
                  <a:txBody>
                    <a:bodyPr/>
                    <a:lstStyle/>
                    <a:p>
                      <a:pPr algn="ctr"/>
                      <a:r>
                        <a:rPr lang="zh-CN" altLang="en-US" sz="28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2800" dirty="0">
                          <a:latin typeface="黑体" panose="02010609060101010101" pitchFamily="49" charset="-122"/>
                          <a:ea typeface="黑体" panose="02010609060101010101" pitchFamily="49" charset="-122"/>
                        </a:rPr>
                        <a:t>机器数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483461269"/>
                  </a:ext>
                </a:extLst>
              </a:tr>
              <a:tr h="439769">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660043"/>
                  </a:ext>
                </a:extLst>
              </a:tr>
              <a:tr h="439769">
                <a:tc rowSpan="2">
                  <a:txBody>
                    <a:bodyPr/>
                    <a:lstStyle/>
                    <a:p>
                      <a:pPr algn="ctr"/>
                      <a:r>
                        <a:rPr lang="en-US" altLang="zh-CN" sz="2800" dirty="0">
                          <a:latin typeface="黑体" panose="02010609060101010101" pitchFamily="49" charset="-122"/>
                          <a:ea typeface="黑体" panose="02010609060101010101" pitchFamily="49" charset="-122"/>
                        </a:rPr>
                        <a:t>-0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整数：</a:t>
                      </a:r>
                      <a:r>
                        <a:rPr lang="en-US" altLang="zh-CN" sz="2800" dirty="0">
                          <a:latin typeface="黑体" panose="02010609060101010101" pitchFamily="49" charset="-122"/>
                          <a:ea typeface="黑体" panose="02010609060101010101" pitchFamily="49" charset="-122"/>
                        </a:rPr>
                        <a:t>10000000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516739"/>
                  </a:ext>
                </a:extLst>
              </a:tr>
              <a:tr h="439769">
                <a:tc vMerge="1">
                  <a:txBody>
                    <a:bodyPr/>
                    <a:lstStyle/>
                    <a:p>
                      <a:pPr algn="ctr"/>
                      <a:endParaRPr lang="zh-CN" altLang="en-US" sz="2800" dirty="0"/>
                    </a:p>
                  </a:txBody>
                  <a:tcPr anchor="ctr"/>
                </a:tc>
                <a:tc>
                  <a:txBody>
                    <a:bodyPr/>
                    <a:lstStyle/>
                    <a:p>
                      <a:pPr algn="ctr"/>
                      <a:r>
                        <a:rPr lang="zh-CN" altLang="en-US" sz="2800" dirty="0">
                          <a:latin typeface="黑体" panose="02010609060101010101" pitchFamily="49" charset="-122"/>
                          <a:ea typeface="黑体" panose="02010609060101010101" pitchFamily="49" charset="-122"/>
                        </a:rPr>
                        <a:t>小数：</a:t>
                      </a:r>
                      <a:r>
                        <a:rPr lang="en-US" altLang="zh-CN" sz="2800" dirty="0">
                          <a:latin typeface="黑体" panose="02010609060101010101" pitchFamily="49" charset="-122"/>
                          <a:ea typeface="黑体" panose="02010609060101010101" pitchFamily="49" charset="-122"/>
                        </a:rPr>
                        <a:t>1.0000000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620626"/>
                  </a:ext>
                </a:extLst>
              </a:tr>
            </a:tbl>
          </a:graphicData>
        </a:graphic>
      </p:graphicFrame>
      <p:sp>
        <p:nvSpPr>
          <p:cNvPr id="6" name="灯片编号占位符 5">
            <a:extLst>
              <a:ext uri="{FF2B5EF4-FFF2-40B4-BE49-F238E27FC236}">
                <a16:creationId xmlns:a16="http://schemas.microsoft.com/office/drawing/2014/main" id="{0E39E78F-7ED9-43B2-A9CD-D4AC8992D422}"/>
              </a:ext>
            </a:extLst>
          </p:cNvPr>
          <p:cNvSpPr>
            <a:spLocks noGrp="1"/>
          </p:cNvSpPr>
          <p:nvPr>
            <p:ph type="sldNum" sz="quarter" idx="10"/>
          </p:nvPr>
        </p:nvSpPr>
        <p:spPr/>
        <p:txBody>
          <a:bodyPr/>
          <a:lstStyle/>
          <a:p>
            <a:fld id="{3AE3F5C8-9012-46B7-BDE1-1A2A994CA93C}" type="slidenum">
              <a:rPr lang="en-US" altLang="zh-CN" smtClean="0"/>
              <a:pPr/>
              <a:t>27</a:t>
            </a:fld>
            <a:r>
              <a:rPr lang="en-US" altLang="zh-CN"/>
              <a:t>/121</a:t>
            </a:r>
            <a:endParaRPr lang="en-US" altLang="zh-CN" dirty="0"/>
          </a:p>
        </p:txBody>
      </p:sp>
    </p:spTree>
    <p:extLst>
      <p:ext uri="{BB962C8B-B14F-4D97-AF65-F5344CB8AC3E}">
        <p14:creationId xmlns:p14="http://schemas.microsoft.com/office/powerpoint/2010/main" val="776992091"/>
      </p:ext>
    </p:extLst>
  </p:cSld>
  <p:clrMapOvr>
    <a:masterClrMapping/>
  </p:clrMapOvr>
  <p:transition spd="med">
    <p:cover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3FD514-B6DD-4849-A198-660308CE5A84}"/>
              </a:ext>
            </a:extLst>
          </p:cNvPr>
          <p:cNvSpPr/>
          <p:nvPr/>
        </p:nvSpPr>
        <p:spPr>
          <a:xfrm>
            <a:off x="107504" y="3992"/>
            <a:ext cx="9036496" cy="2031325"/>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分别写出下列各二进制数的原码与补码，字长（含一位数符）为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a:t>
            </a:r>
          </a:p>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0.1010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-0.1010</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FA608316-AA55-449F-9850-E35420C8165F}"/>
              </a:ext>
            </a:extLst>
          </p:cNvPr>
          <p:cNvGraphicFramePr>
            <a:graphicFrameLocks noGrp="1"/>
          </p:cNvGraphicFramePr>
          <p:nvPr>
            <p:extLst>
              <p:ext uri="{D42A27DB-BD31-4B8C-83A1-F6EECF244321}">
                <p14:modId xmlns:p14="http://schemas.microsoft.com/office/powerpoint/2010/main" val="591738552"/>
              </p:ext>
            </p:extLst>
          </p:nvPr>
        </p:nvGraphicFramePr>
        <p:xfrm>
          <a:off x="107505" y="2145419"/>
          <a:ext cx="8874733" cy="1554480"/>
        </p:xfrm>
        <a:graphic>
          <a:graphicData uri="http://schemas.openxmlformats.org/drawingml/2006/table">
            <a:tbl>
              <a:tblPr firstRow="1" bandRow="1">
                <a:tableStyleId>{5940675A-B579-460E-94D1-54222C63F5DA}</a:tableStyleId>
              </a:tblPr>
              <a:tblGrid>
                <a:gridCol w="1512167">
                  <a:extLst>
                    <a:ext uri="{9D8B030D-6E8A-4147-A177-3AD203B41FA5}">
                      <a16:colId xmlns:a16="http://schemas.microsoft.com/office/drawing/2014/main" val="1958773910"/>
                    </a:ext>
                  </a:extLst>
                </a:gridCol>
                <a:gridCol w="3528392">
                  <a:extLst>
                    <a:ext uri="{9D8B030D-6E8A-4147-A177-3AD203B41FA5}">
                      <a16:colId xmlns:a16="http://schemas.microsoft.com/office/drawing/2014/main" val="3439237210"/>
                    </a:ext>
                  </a:extLst>
                </a:gridCol>
                <a:gridCol w="3834174">
                  <a:extLst>
                    <a:ext uri="{9D8B030D-6E8A-4147-A177-3AD203B41FA5}">
                      <a16:colId xmlns:a16="http://schemas.microsoft.com/office/drawing/2014/main" val="4066250940"/>
                    </a:ext>
                  </a:extLst>
                </a:gridCol>
              </a:tblGrid>
              <a:tr h="331850">
                <a:tc rowSpan="2">
                  <a:txBody>
                    <a:bodyPr/>
                    <a:lstStyle/>
                    <a:p>
                      <a:pPr algn="ctr"/>
                      <a:r>
                        <a:rPr lang="zh-CN" altLang="en-US" sz="28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2800" dirty="0">
                          <a:latin typeface="黑体" panose="02010609060101010101" pitchFamily="49" charset="-122"/>
                          <a:ea typeface="黑体" panose="02010609060101010101" pitchFamily="49" charset="-122"/>
                        </a:rPr>
                        <a:t>机器数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483461269"/>
                  </a:ext>
                </a:extLst>
              </a:tr>
              <a:tr h="331850">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660043"/>
                  </a:ext>
                </a:extLst>
              </a:tr>
              <a:tr h="331850">
                <a:tc>
                  <a:txBody>
                    <a:bodyPr/>
                    <a:lstStyle/>
                    <a:p>
                      <a:pPr algn="ctr"/>
                      <a:r>
                        <a:rPr lang="en-US" altLang="zh-CN" sz="2800" dirty="0">
                          <a:latin typeface="黑体" panose="02010609060101010101" pitchFamily="49" charset="-122"/>
                          <a:ea typeface="黑体" panose="02010609060101010101" pitchFamily="49" charset="-122"/>
                        </a:rPr>
                        <a:t>0.1010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0.1010000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0.1010000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516739"/>
                  </a:ext>
                </a:extLst>
              </a:tr>
            </a:tbl>
          </a:graphicData>
        </a:graphic>
      </p:graphicFrame>
      <p:graphicFrame>
        <p:nvGraphicFramePr>
          <p:cNvPr id="6" name="表格 5">
            <a:extLst>
              <a:ext uri="{FF2B5EF4-FFF2-40B4-BE49-F238E27FC236}">
                <a16:creationId xmlns:a16="http://schemas.microsoft.com/office/drawing/2014/main" id="{85C2B831-C631-46BF-93B3-278AEE5EFEB4}"/>
              </a:ext>
            </a:extLst>
          </p:cNvPr>
          <p:cNvGraphicFramePr>
            <a:graphicFrameLocks noGrp="1"/>
          </p:cNvGraphicFramePr>
          <p:nvPr>
            <p:extLst>
              <p:ext uri="{D42A27DB-BD31-4B8C-83A1-F6EECF244321}">
                <p14:modId xmlns:p14="http://schemas.microsoft.com/office/powerpoint/2010/main" val="3268883756"/>
              </p:ext>
            </p:extLst>
          </p:nvPr>
        </p:nvGraphicFramePr>
        <p:xfrm>
          <a:off x="107504" y="4365104"/>
          <a:ext cx="8874733" cy="155448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1958773910"/>
                    </a:ext>
                  </a:extLst>
                </a:gridCol>
                <a:gridCol w="3528391">
                  <a:extLst>
                    <a:ext uri="{9D8B030D-6E8A-4147-A177-3AD203B41FA5}">
                      <a16:colId xmlns:a16="http://schemas.microsoft.com/office/drawing/2014/main" val="3439237210"/>
                    </a:ext>
                  </a:extLst>
                </a:gridCol>
                <a:gridCol w="3834174">
                  <a:extLst>
                    <a:ext uri="{9D8B030D-6E8A-4147-A177-3AD203B41FA5}">
                      <a16:colId xmlns:a16="http://schemas.microsoft.com/office/drawing/2014/main" val="4066250940"/>
                    </a:ext>
                  </a:extLst>
                </a:gridCol>
              </a:tblGrid>
              <a:tr h="331850">
                <a:tc rowSpan="2">
                  <a:txBody>
                    <a:bodyPr/>
                    <a:lstStyle/>
                    <a:p>
                      <a:pPr algn="ctr"/>
                      <a:r>
                        <a:rPr lang="zh-CN" altLang="en-US" sz="28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2800" dirty="0">
                          <a:latin typeface="黑体" panose="02010609060101010101" pitchFamily="49" charset="-122"/>
                          <a:ea typeface="黑体" panose="02010609060101010101" pitchFamily="49" charset="-122"/>
                        </a:rPr>
                        <a:t>机器数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483461269"/>
                  </a:ext>
                </a:extLst>
              </a:tr>
              <a:tr h="331850">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660043"/>
                  </a:ext>
                </a:extLst>
              </a:tr>
              <a:tr h="331850">
                <a:tc>
                  <a:txBody>
                    <a:bodyPr/>
                    <a:lstStyle/>
                    <a:p>
                      <a:pPr algn="ctr"/>
                      <a:r>
                        <a:rPr lang="en-US" altLang="zh-CN" sz="2800" dirty="0">
                          <a:latin typeface="黑体" panose="02010609060101010101" pitchFamily="49" charset="-122"/>
                          <a:ea typeface="黑体" panose="02010609060101010101" pitchFamily="49" charset="-122"/>
                        </a:rPr>
                        <a:t>-0.1010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1.1010000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1.0110000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516739"/>
                  </a:ext>
                </a:extLst>
              </a:tr>
            </a:tbl>
          </a:graphicData>
        </a:graphic>
      </p:graphicFrame>
      <p:sp>
        <p:nvSpPr>
          <p:cNvPr id="5" name="灯片编号占位符 4">
            <a:extLst>
              <a:ext uri="{FF2B5EF4-FFF2-40B4-BE49-F238E27FC236}">
                <a16:creationId xmlns:a16="http://schemas.microsoft.com/office/drawing/2014/main" id="{E0B37A3F-A630-4DEF-9BD7-BDDE6459CF21}"/>
              </a:ext>
            </a:extLst>
          </p:cNvPr>
          <p:cNvSpPr>
            <a:spLocks noGrp="1"/>
          </p:cNvSpPr>
          <p:nvPr>
            <p:ph type="sldNum" sz="quarter" idx="10"/>
          </p:nvPr>
        </p:nvSpPr>
        <p:spPr/>
        <p:txBody>
          <a:bodyPr/>
          <a:lstStyle/>
          <a:p>
            <a:fld id="{3AE3F5C8-9012-46B7-BDE1-1A2A994CA93C}" type="slidenum">
              <a:rPr lang="en-US" altLang="zh-CN" smtClean="0"/>
              <a:pPr/>
              <a:t>28</a:t>
            </a:fld>
            <a:r>
              <a:rPr lang="en-US" altLang="zh-CN"/>
              <a:t>/121</a:t>
            </a:r>
            <a:endParaRPr lang="en-US" altLang="zh-CN" dirty="0"/>
          </a:p>
        </p:txBody>
      </p:sp>
    </p:spTree>
    <p:extLst>
      <p:ext uri="{BB962C8B-B14F-4D97-AF65-F5344CB8AC3E}">
        <p14:creationId xmlns:p14="http://schemas.microsoft.com/office/powerpoint/2010/main" val="2328314356"/>
      </p:ext>
    </p:extLst>
  </p:cSld>
  <p:clrMapOvr>
    <a:masterClrMapping/>
  </p:clrMapOvr>
  <p:transition spd="med">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3FD514-B6DD-4849-A198-660308CE5A84}"/>
              </a:ext>
            </a:extLst>
          </p:cNvPr>
          <p:cNvSpPr/>
          <p:nvPr/>
        </p:nvSpPr>
        <p:spPr>
          <a:xfrm>
            <a:off x="107504" y="3992"/>
            <a:ext cx="9036496" cy="2031325"/>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分别写出下列各二进制数的原码与补码，字长（含一位数符）为</a:t>
            </a:r>
            <a:r>
              <a:rPr lang="en-US" altLang="zh-CN" sz="3600" b="1" dirty="0">
                <a:solidFill>
                  <a:srgbClr val="FFFF00"/>
                </a:solidFill>
                <a:effectLst>
                  <a:outerShdw blurRad="38100" dist="38100" dir="2700000" algn="tl">
                    <a:srgbClr val="000000"/>
                  </a:outerShdw>
                </a:effectLst>
                <a:ea typeface="黑体" pitchFamily="49" charset="-122"/>
              </a:rPr>
              <a:t>8</a:t>
            </a:r>
            <a:r>
              <a:rPr lang="zh-CN" altLang="zh-CN" sz="3600" b="1" dirty="0">
                <a:solidFill>
                  <a:srgbClr val="FFFF00"/>
                </a:solidFill>
                <a:effectLst>
                  <a:outerShdw blurRad="38100" dist="38100" dir="2700000" algn="tl">
                    <a:srgbClr val="000000"/>
                  </a:outerShdw>
                </a:effectLst>
                <a:ea typeface="黑体" pitchFamily="49" charset="-122"/>
              </a:rPr>
              <a:t>位</a:t>
            </a:r>
          </a:p>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1010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-1010</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FA608316-AA55-449F-9850-E35420C8165F}"/>
              </a:ext>
            </a:extLst>
          </p:cNvPr>
          <p:cNvGraphicFramePr>
            <a:graphicFrameLocks noGrp="1"/>
          </p:cNvGraphicFramePr>
          <p:nvPr>
            <p:extLst>
              <p:ext uri="{D42A27DB-BD31-4B8C-83A1-F6EECF244321}">
                <p14:modId xmlns:p14="http://schemas.microsoft.com/office/powerpoint/2010/main" val="1499016433"/>
              </p:ext>
            </p:extLst>
          </p:nvPr>
        </p:nvGraphicFramePr>
        <p:xfrm>
          <a:off x="107505" y="2145419"/>
          <a:ext cx="8874733" cy="1554480"/>
        </p:xfrm>
        <a:graphic>
          <a:graphicData uri="http://schemas.openxmlformats.org/drawingml/2006/table">
            <a:tbl>
              <a:tblPr firstRow="1" bandRow="1">
                <a:tableStyleId>{5940675A-B579-460E-94D1-54222C63F5DA}</a:tableStyleId>
              </a:tblPr>
              <a:tblGrid>
                <a:gridCol w="1512167">
                  <a:extLst>
                    <a:ext uri="{9D8B030D-6E8A-4147-A177-3AD203B41FA5}">
                      <a16:colId xmlns:a16="http://schemas.microsoft.com/office/drawing/2014/main" val="1958773910"/>
                    </a:ext>
                  </a:extLst>
                </a:gridCol>
                <a:gridCol w="3528392">
                  <a:extLst>
                    <a:ext uri="{9D8B030D-6E8A-4147-A177-3AD203B41FA5}">
                      <a16:colId xmlns:a16="http://schemas.microsoft.com/office/drawing/2014/main" val="3439237210"/>
                    </a:ext>
                  </a:extLst>
                </a:gridCol>
                <a:gridCol w="3834174">
                  <a:extLst>
                    <a:ext uri="{9D8B030D-6E8A-4147-A177-3AD203B41FA5}">
                      <a16:colId xmlns:a16="http://schemas.microsoft.com/office/drawing/2014/main" val="4066250940"/>
                    </a:ext>
                  </a:extLst>
                </a:gridCol>
              </a:tblGrid>
              <a:tr h="331850">
                <a:tc rowSpan="2">
                  <a:txBody>
                    <a:bodyPr/>
                    <a:lstStyle/>
                    <a:p>
                      <a:pPr algn="ctr"/>
                      <a:r>
                        <a:rPr lang="zh-CN" altLang="en-US" sz="28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2800" dirty="0">
                          <a:latin typeface="黑体" panose="02010609060101010101" pitchFamily="49" charset="-122"/>
                          <a:ea typeface="黑体" panose="02010609060101010101" pitchFamily="49" charset="-122"/>
                        </a:rPr>
                        <a:t>机器数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483461269"/>
                  </a:ext>
                </a:extLst>
              </a:tr>
              <a:tr h="331850">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660043"/>
                  </a:ext>
                </a:extLst>
              </a:tr>
              <a:tr h="331850">
                <a:tc>
                  <a:txBody>
                    <a:bodyPr/>
                    <a:lstStyle/>
                    <a:p>
                      <a:pPr algn="ctr"/>
                      <a:r>
                        <a:rPr lang="en-US" altLang="zh-CN" sz="2800" dirty="0">
                          <a:latin typeface="黑体" panose="02010609060101010101" pitchFamily="49" charset="-122"/>
                          <a:ea typeface="黑体" panose="02010609060101010101" pitchFamily="49" charset="-122"/>
                        </a:rPr>
                        <a:t>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0 0001010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0 0001010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516739"/>
                  </a:ext>
                </a:extLst>
              </a:tr>
            </a:tbl>
          </a:graphicData>
        </a:graphic>
      </p:graphicFrame>
      <p:graphicFrame>
        <p:nvGraphicFramePr>
          <p:cNvPr id="6" name="表格 5">
            <a:extLst>
              <a:ext uri="{FF2B5EF4-FFF2-40B4-BE49-F238E27FC236}">
                <a16:creationId xmlns:a16="http://schemas.microsoft.com/office/drawing/2014/main" id="{85C2B831-C631-46BF-93B3-278AEE5EFEB4}"/>
              </a:ext>
            </a:extLst>
          </p:cNvPr>
          <p:cNvGraphicFramePr>
            <a:graphicFrameLocks noGrp="1"/>
          </p:cNvGraphicFramePr>
          <p:nvPr>
            <p:extLst>
              <p:ext uri="{D42A27DB-BD31-4B8C-83A1-F6EECF244321}">
                <p14:modId xmlns:p14="http://schemas.microsoft.com/office/powerpoint/2010/main" val="2113080344"/>
              </p:ext>
            </p:extLst>
          </p:nvPr>
        </p:nvGraphicFramePr>
        <p:xfrm>
          <a:off x="107504" y="4365104"/>
          <a:ext cx="8874733" cy="155448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1958773910"/>
                    </a:ext>
                  </a:extLst>
                </a:gridCol>
                <a:gridCol w="3528391">
                  <a:extLst>
                    <a:ext uri="{9D8B030D-6E8A-4147-A177-3AD203B41FA5}">
                      <a16:colId xmlns:a16="http://schemas.microsoft.com/office/drawing/2014/main" val="3439237210"/>
                    </a:ext>
                  </a:extLst>
                </a:gridCol>
                <a:gridCol w="3834174">
                  <a:extLst>
                    <a:ext uri="{9D8B030D-6E8A-4147-A177-3AD203B41FA5}">
                      <a16:colId xmlns:a16="http://schemas.microsoft.com/office/drawing/2014/main" val="4066250940"/>
                    </a:ext>
                  </a:extLst>
                </a:gridCol>
              </a:tblGrid>
              <a:tr h="331850">
                <a:tc rowSpan="2">
                  <a:txBody>
                    <a:bodyPr/>
                    <a:lstStyle/>
                    <a:p>
                      <a:pPr algn="ctr"/>
                      <a:r>
                        <a:rPr lang="zh-CN" altLang="en-US" sz="28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2800" dirty="0">
                          <a:latin typeface="黑体" panose="02010609060101010101" pitchFamily="49" charset="-122"/>
                          <a:ea typeface="黑体" panose="02010609060101010101" pitchFamily="49" charset="-122"/>
                        </a:rPr>
                        <a:t>机器数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483461269"/>
                  </a:ext>
                </a:extLst>
              </a:tr>
              <a:tr h="331850">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660043"/>
                  </a:ext>
                </a:extLst>
              </a:tr>
              <a:tr h="331850">
                <a:tc>
                  <a:txBody>
                    <a:bodyPr/>
                    <a:lstStyle/>
                    <a:p>
                      <a:pPr algn="ctr"/>
                      <a:r>
                        <a:rPr lang="en-US" altLang="zh-CN" sz="2800" dirty="0">
                          <a:latin typeface="黑体" panose="02010609060101010101" pitchFamily="49" charset="-122"/>
                          <a:ea typeface="黑体" panose="02010609060101010101" pitchFamily="49" charset="-122"/>
                        </a:rPr>
                        <a:t>-1010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1 0001010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latin typeface="黑体" panose="02010609060101010101" pitchFamily="49" charset="-122"/>
                          <a:ea typeface="黑体" panose="02010609060101010101" pitchFamily="49" charset="-122"/>
                        </a:rPr>
                        <a:t>1 1110110</a:t>
                      </a:r>
                      <a:endParaRPr lang="zh-CN" altLang="en-US" sz="28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516739"/>
                  </a:ext>
                </a:extLst>
              </a:tr>
            </a:tbl>
          </a:graphicData>
        </a:graphic>
      </p:graphicFrame>
      <p:sp>
        <p:nvSpPr>
          <p:cNvPr id="5" name="灯片编号占位符 4">
            <a:extLst>
              <a:ext uri="{FF2B5EF4-FFF2-40B4-BE49-F238E27FC236}">
                <a16:creationId xmlns:a16="http://schemas.microsoft.com/office/drawing/2014/main" id="{689DE8FB-2A13-4214-956E-9DD5FE326261}"/>
              </a:ext>
            </a:extLst>
          </p:cNvPr>
          <p:cNvSpPr>
            <a:spLocks noGrp="1"/>
          </p:cNvSpPr>
          <p:nvPr>
            <p:ph type="sldNum" sz="quarter" idx="10"/>
          </p:nvPr>
        </p:nvSpPr>
        <p:spPr/>
        <p:txBody>
          <a:bodyPr/>
          <a:lstStyle/>
          <a:p>
            <a:fld id="{3AE3F5C8-9012-46B7-BDE1-1A2A994CA93C}" type="slidenum">
              <a:rPr lang="en-US" altLang="zh-CN" smtClean="0"/>
              <a:pPr/>
              <a:t>29</a:t>
            </a:fld>
            <a:r>
              <a:rPr lang="en-US" altLang="zh-CN"/>
              <a:t>/121</a:t>
            </a:r>
            <a:endParaRPr lang="en-US" altLang="zh-CN" dirty="0"/>
          </a:p>
        </p:txBody>
      </p:sp>
    </p:spTree>
    <p:extLst>
      <p:ext uri="{BB962C8B-B14F-4D97-AF65-F5344CB8AC3E}">
        <p14:creationId xmlns:p14="http://schemas.microsoft.com/office/powerpoint/2010/main" val="3327110954"/>
      </p:ext>
    </p:extLst>
  </p:cSld>
  <p:clrMapOvr>
    <a:masterClrMapping/>
  </p:clrMapOvr>
  <p:transition spd="med">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D60F2C-6D9F-479A-9D28-8F01C77B6873}"/>
              </a:ext>
            </a:extLst>
          </p:cNvPr>
          <p:cNvSpPr txBox="1"/>
          <p:nvPr/>
        </p:nvSpPr>
        <p:spPr>
          <a:xfrm>
            <a:off x="107504" y="116632"/>
            <a:ext cx="5544616" cy="646331"/>
          </a:xfrm>
          <a:prstGeom prst="rect">
            <a:avLst/>
          </a:prstGeom>
          <a:noFill/>
        </p:spPr>
        <p:txBody>
          <a:bodyPr wrap="square" rtlCol="0">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p>
        </p:txBody>
      </p:sp>
      <p:sp>
        <p:nvSpPr>
          <p:cNvPr id="4" name="文本框 3">
            <a:extLst>
              <a:ext uri="{FF2B5EF4-FFF2-40B4-BE49-F238E27FC236}">
                <a16:creationId xmlns:a16="http://schemas.microsoft.com/office/drawing/2014/main" id="{146F6569-C2CE-4F94-9491-DEA1581A2635}"/>
              </a:ext>
            </a:extLst>
          </p:cNvPr>
          <p:cNvSpPr txBox="1"/>
          <p:nvPr/>
        </p:nvSpPr>
        <p:spPr>
          <a:xfrm>
            <a:off x="107504" y="934840"/>
            <a:ext cx="8928992" cy="5923160"/>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(1)</a:t>
            </a:r>
            <a:r>
              <a:rPr lang="zh-CN" altLang="en-US" sz="3200" b="1" dirty="0">
                <a:solidFill>
                  <a:srgbClr val="FFFF00"/>
                </a:solidFill>
                <a:latin typeface="黑体" panose="02010609060101010101" pitchFamily="49" charset="-122"/>
                <a:ea typeface="黑体" panose="02010609060101010101" pitchFamily="49" charset="-122"/>
              </a:rPr>
              <a:t>位权</a:t>
            </a:r>
            <a:r>
              <a:rPr lang="zh-CN" altLang="en-US" sz="3200" dirty="0">
                <a:latin typeface="黑体" panose="02010609060101010101" pitchFamily="49" charset="-122"/>
                <a:ea typeface="黑体" panose="02010609060101010101" pitchFamily="49" charset="-122"/>
              </a:rPr>
              <a:t>：在</a:t>
            </a:r>
            <a:r>
              <a:rPr lang="en-US" altLang="zh-CN" sz="3200" dirty="0">
                <a:latin typeface="黑体" panose="02010609060101010101" pitchFamily="49" charset="-122"/>
                <a:ea typeface="黑体" panose="02010609060101010101" pitchFamily="49" charset="-122"/>
              </a:rPr>
              <a:t>r</a:t>
            </a:r>
            <a:r>
              <a:rPr lang="zh-CN" altLang="en-US" sz="3200" dirty="0">
                <a:latin typeface="黑体" panose="02010609060101010101" pitchFamily="49" charset="-122"/>
                <a:ea typeface="黑体" panose="02010609060101010101" pitchFamily="49" charset="-122"/>
              </a:rPr>
              <a:t>进位制的数中，每个数位的数码所表示的数值等于该数码乘以一个与它所在数位相关的常数，这个常数称为该位的位权，简称权</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(2)</a:t>
            </a:r>
            <a:r>
              <a:rPr lang="zh-CN" altLang="en-US" sz="3200" b="1" dirty="0">
                <a:solidFill>
                  <a:srgbClr val="FFFF00"/>
                </a:solidFill>
                <a:latin typeface="黑体" panose="02010609060101010101" pitchFamily="49" charset="-122"/>
                <a:ea typeface="黑体" panose="02010609060101010101" pitchFamily="49" charset="-122"/>
              </a:rPr>
              <a:t>基数</a:t>
            </a:r>
            <a:r>
              <a:rPr lang="zh-CN" altLang="en-US" sz="3200" dirty="0">
                <a:latin typeface="黑体" panose="02010609060101010101" pitchFamily="49" charset="-122"/>
                <a:ea typeface="黑体" panose="02010609060101010101" pitchFamily="49" charset="-122"/>
              </a:rPr>
              <a:t>：在进位制中，各数位允许选用的数码个数，称为该进位制的基数，它等于该进位制各数位所允许的最大数码值加</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(3)</a:t>
            </a:r>
            <a:r>
              <a:rPr lang="zh-CN" altLang="en-US" sz="3200" b="1" dirty="0">
                <a:solidFill>
                  <a:srgbClr val="FFFF00"/>
                </a:solidFill>
                <a:latin typeface="黑体" panose="02010609060101010101" pitchFamily="49" charset="-122"/>
                <a:ea typeface="黑体" panose="02010609060101010101" pitchFamily="49" charset="-122"/>
              </a:rPr>
              <a:t>真值</a:t>
            </a:r>
            <a:r>
              <a:rPr lang="zh-CN" altLang="en-US" sz="3200" dirty="0">
                <a:latin typeface="黑体" panose="02010609060101010101" pitchFamily="49" charset="-122"/>
                <a:ea typeface="黑体" panose="02010609060101010101" pitchFamily="49" charset="-122"/>
              </a:rPr>
              <a:t>：在数的绝对值之前配上正</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、负</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符号表示的数称为该数的真值。例如用十进制数表示真值：</a:t>
            </a:r>
            <a:r>
              <a:rPr lang="en-US" altLang="zh-CN" sz="3200" dirty="0">
                <a:latin typeface="黑体" panose="02010609060101010101" pitchFamily="49" charset="-122"/>
                <a:ea typeface="黑体" panose="02010609060101010101" pitchFamily="49" charset="-122"/>
              </a:rPr>
              <a:t>159</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-132</a:t>
            </a:r>
            <a:r>
              <a:rPr lang="zh-CN" altLang="en-US" sz="3200" dirty="0">
                <a:latin typeface="黑体" panose="02010609060101010101" pitchFamily="49" charset="-122"/>
                <a:ea typeface="黑体" panose="02010609060101010101" pitchFamily="49" charset="-122"/>
              </a:rPr>
              <a:t>。用二进制数表示的真值：</a:t>
            </a:r>
            <a:r>
              <a:rPr lang="en-US" altLang="zh-CN" sz="3200" dirty="0">
                <a:latin typeface="黑体" panose="02010609060101010101" pitchFamily="49" charset="-122"/>
                <a:ea typeface="黑体" panose="02010609060101010101" pitchFamily="49" charset="-122"/>
              </a:rPr>
              <a:t>1011</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-1011</a:t>
            </a:r>
            <a:r>
              <a:rPr lang="zh-CN" altLang="en-US" sz="3200" dirty="0">
                <a:latin typeface="黑体" panose="02010609060101010101" pitchFamily="49" charset="-122"/>
                <a:ea typeface="黑体" panose="02010609060101010101" pitchFamily="49" charset="-122"/>
              </a:rPr>
              <a:t>等。</a:t>
            </a:r>
          </a:p>
        </p:txBody>
      </p:sp>
      <p:sp>
        <p:nvSpPr>
          <p:cNvPr id="5" name="灯片编号占位符 4">
            <a:extLst>
              <a:ext uri="{FF2B5EF4-FFF2-40B4-BE49-F238E27FC236}">
                <a16:creationId xmlns:a16="http://schemas.microsoft.com/office/drawing/2014/main" id="{CBD630F6-847A-4C3E-95B6-65162CCA8E64}"/>
              </a:ext>
            </a:extLst>
          </p:cNvPr>
          <p:cNvSpPr>
            <a:spLocks noGrp="1"/>
          </p:cNvSpPr>
          <p:nvPr>
            <p:ph type="sldNum" sz="quarter" idx="10"/>
          </p:nvPr>
        </p:nvSpPr>
        <p:spPr/>
        <p:txBody>
          <a:bodyPr/>
          <a:lstStyle/>
          <a:p>
            <a:fld id="{3AE3F5C8-9012-46B7-BDE1-1A2A994CA93C}" type="slidenum">
              <a:rPr lang="en-US" altLang="zh-CN" smtClean="0"/>
              <a:pPr/>
              <a:t>3</a:t>
            </a:fld>
            <a:r>
              <a:rPr lang="en-US" altLang="zh-CN"/>
              <a:t>/121</a:t>
            </a:r>
            <a:endParaRPr lang="en-US" altLang="zh-CN" dirty="0"/>
          </a:p>
        </p:txBody>
      </p:sp>
    </p:spTree>
    <p:extLst>
      <p:ext uri="{BB962C8B-B14F-4D97-AF65-F5344CB8AC3E}">
        <p14:creationId xmlns:p14="http://schemas.microsoft.com/office/powerpoint/2010/main" val="8699696"/>
      </p:ext>
    </p:extLst>
  </p:cSld>
  <p:clrMapOvr>
    <a:masterClrMapping/>
  </p:clrMapOvr>
  <p:transition spd="med">
    <p:cover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F9CF9F-FE4E-4E75-82E8-0B04B2494DF8}"/>
              </a:ext>
            </a:extLst>
          </p:cNvPr>
          <p:cNvSpPr/>
          <p:nvPr/>
        </p:nvSpPr>
        <p:spPr>
          <a:xfrm>
            <a:off x="683568" y="3105834"/>
            <a:ext cx="7776864" cy="646331"/>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9.</a:t>
            </a:r>
            <a:r>
              <a:rPr lang="zh-CN" altLang="zh-CN" sz="3600" b="1" dirty="0">
                <a:solidFill>
                  <a:srgbClr val="FFFF00"/>
                </a:solidFill>
                <a:effectLst>
                  <a:outerShdw blurRad="38100" dist="38100" dir="2700000" algn="tl">
                    <a:srgbClr val="000000"/>
                  </a:outerShdw>
                </a:effectLst>
                <a:ea typeface="黑体" pitchFamily="49" charset="-122"/>
              </a:rPr>
              <a:t>若</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baseline="-25000"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=0.1010</a:t>
            </a:r>
            <a:r>
              <a:rPr lang="zh-CN" altLang="zh-CN" sz="3600" b="1" dirty="0">
                <a:solidFill>
                  <a:srgbClr val="FFFF00"/>
                </a:solidFill>
                <a:effectLst>
                  <a:outerShdw blurRad="38100" dist="38100" dir="2700000" algn="tl">
                    <a:srgbClr val="000000"/>
                  </a:outerShdw>
                </a:effectLst>
                <a:ea typeface="黑体" pitchFamily="49" charset="-122"/>
              </a:rPr>
              <a:t>，写出其</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baseline="-25000" dirty="0">
                <a:solidFill>
                  <a:srgbClr val="FFFF00"/>
                </a:solidFill>
                <a:effectLst>
                  <a:outerShdw blurRad="38100" dist="38100" dir="2700000" algn="tl">
                    <a:srgbClr val="000000"/>
                  </a:outerShdw>
                </a:effectLst>
                <a:ea typeface="黑体" pitchFamily="49" charset="-122"/>
              </a:rPr>
              <a:t>原</a:t>
            </a:r>
            <a:r>
              <a:rPr lang="zh-CN" altLang="zh-CN" sz="3600" b="1" dirty="0">
                <a:solidFill>
                  <a:srgbClr val="FFFF00"/>
                </a:solidFill>
                <a:effectLst>
                  <a:outerShdw blurRad="38100" dist="38100" dir="2700000" algn="tl">
                    <a:srgbClr val="000000"/>
                  </a:outerShdw>
                </a:effectLst>
                <a:ea typeface="黑体" pitchFamily="49" charset="-122"/>
              </a:rPr>
              <a:t>与真值</a:t>
            </a:r>
            <a:r>
              <a:rPr lang="en-US" altLang="zh-CN" sz="3600" b="1" dirty="0">
                <a:solidFill>
                  <a:srgbClr val="FFFF00"/>
                </a:solidFill>
                <a:effectLst>
                  <a:outerShdw blurRad="38100" dist="38100" dir="2700000" algn="tl">
                    <a:srgbClr val="000000"/>
                  </a:outerShdw>
                </a:effectLst>
                <a:ea typeface="黑体" pitchFamily="49" charset="-122"/>
              </a:rPr>
              <a:t>X</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4C403CA4-2177-49F0-AFBD-ACDBC40406B4}"/>
              </a:ext>
            </a:extLst>
          </p:cNvPr>
          <p:cNvSpPr>
            <a:spLocks noGrp="1"/>
          </p:cNvSpPr>
          <p:nvPr>
            <p:ph type="sldNum" sz="quarter" idx="10"/>
          </p:nvPr>
        </p:nvSpPr>
        <p:spPr/>
        <p:txBody>
          <a:bodyPr/>
          <a:lstStyle/>
          <a:p>
            <a:fld id="{3AE3F5C8-9012-46B7-BDE1-1A2A994CA93C}" type="slidenum">
              <a:rPr lang="en-US" altLang="zh-CN" smtClean="0"/>
              <a:pPr/>
              <a:t>30</a:t>
            </a:fld>
            <a:r>
              <a:rPr lang="en-US" altLang="zh-CN"/>
              <a:t>/121</a:t>
            </a:r>
            <a:endParaRPr lang="en-US" altLang="zh-CN" dirty="0"/>
          </a:p>
        </p:txBody>
      </p:sp>
    </p:spTree>
    <p:extLst>
      <p:ext uri="{BB962C8B-B14F-4D97-AF65-F5344CB8AC3E}">
        <p14:creationId xmlns:p14="http://schemas.microsoft.com/office/powerpoint/2010/main" val="2451318262"/>
      </p:ext>
    </p:extLst>
  </p:cSld>
  <p:clrMapOvr>
    <a:masterClrMapping/>
  </p:clrMapOvr>
  <p:transition spd="med">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FFB893B-FFC3-4B20-8634-1EC4F223CC72}"/>
              </a:ext>
            </a:extLst>
          </p:cNvPr>
          <p:cNvSpPr/>
          <p:nvPr/>
        </p:nvSpPr>
        <p:spPr>
          <a:xfrm>
            <a:off x="256750" y="116632"/>
            <a:ext cx="7776864" cy="646331"/>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9.</a:t>
            </a:r>
            <a:r>
              <a:rPr lang="zh-CN" altLang="zh-CN" sz="3600" b="1" dirty="0">
                <a:solidFill>
                  <a:srgbClr val="FFFF00"/>
                </a:solidFill>
                <a:effectLst>
                  <a:outerShdw blurRad="38100" dist="38100" dir="2700000" algn="tl">
                    <a:srgbClr val="000000"/>
                  </a:outerShdw>
                </a:effectLst>
                <a:ea typeface="黑体" pitchFamily="49" charset="-122"/>
              </a:rPr>
              <a:t>若</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baseline="-25000"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=0.1010</a:t>
            </a:r>
            <a:r>
              <a:rPr lang="zh-CN" altLang="zh-CN" sz="3600" b="1" dirty="0">
                <a:solidFill>
                  <a:srgbClr val="FFFF00"/>
                </a:solidFill>
                <a:effectLst>
                  <a:outerShdw blurRad="38100" dist="38100" dir="2700000" algn="tl">
                    <a:srgbClr val="000000"/>
                  </a:outerShdw>
                </a:effectLst>
                <a:ea typeface="黑体" pitchFamily="49" charset="-122"/>
              </a:rPr>
              <a:t>，写出其</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baseline="-25000" dirty="0">
                <a:solidFill>
                  <a:srgbClr val="FFFF00"/>
                </a:solidFill>
                <a:effectLst>
                  <a:outerShdw blurRad="38100" dist="38100" dir="2700000" algn="tl">
                    <a:srgbClr val="000000"/>
                  </a:outerShdw>
                </a:effectLst>
                <a:ea typeface="黑体" pitchFamily="49" charset="-122"/>
              </a:rPr>
              <a:t>原</a:t>
            </a:r>
            <a:r>
              <a:rPr lang="zh-CN" altLang="zh-CN" sz="3600" b="1" dirty="0">
                <a:solidFill>
                  <a:srgbClr val="FFFF00"/>
                </a:solidFill>
                <a:effectLst>
                  <a:outerShdw blurRad="38100" dist="38100" dir="2700000" algn="tl">
                    <a:srgbClr val="000000"/>
                  </a:outerShdw>
                </a:effectLst>
                <a:ea typeface="黑体" pitchFamily="49" charset="-122"/>
              </a:rPr>
              <a:t>与真值</a:t>
            </a:r>
            <a:r>
              <a:rPr lang="en-US" altLang="zh-CN" sz="3600" b="1" dirty="0">
                <a:solidFill>
                  <a:srgbClr val="FFFF00"/>
                </a:solidFill>
                <a:effectLst>
                  <a:outerShdw blurRad="38100" dist="38100" dir="2700000" algn="tl">
                    <a:srgbClr val="000000"/>
                  </a:outerShdw>
                </a:effectLst>
                <a:ea typeface="黑体" pitchFamily="49" charset="-122"/>
              </a:rPr>
              <a:t>X</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255BC9ED-356C-44F3-B75C-65F8AE1020BC}"/>
              </a:ext>
            </a:extLst>
          </p:cNvPr>
          <p:cNvSpPr txBox="1"/>
          <p:nvPr/>
        </p:nvSpPr>
        <p:spPr>
          <a:xfrm>
            <a:off x="505998" y="1204829"/>
            <a:ext cx="6984776" cy="1217641"/>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X</a:t>
            </a:r>
            <a:r>
              <a:rPr lang="zh-CN" altLang="en-US" sz="3200" baseline="-25000" dirty="0">
                <a:latin typeface="黑体" panose="02010609060101010101" pitchFamily="49" charset="-122"/>
                <a:ea typeface="黑体" panose="02010609060101010101" pitchFamily="49" charset="-122"/>
              </a:rPr>
              <a:t>原</a:t>
            </a:r>
            <a:r>
              <a:rPr lang="en-US" altLang="zh-CN" sz="3200" dirty="0">
                <a:latin typeface="黑体" panose="02010609060101010101" pitchFamily="49" charset="-122"/>
                <a:ea typeface="黑体" panose="02010609060101010101" pitchFamily="49" charset="-122"/>
              </a:rPr>
              <a:t>=0.1010</a:t>
            </a:r>
          </a:p>
          <a:p>
            <a:pPr>
              <a:lnSpc>
                <a:spcPct val="120000"/>
              </a:lnSpc>
            </a:pPr>
            <a:r>
              <a:rPr lang="en-US" altLang="zh-CN" sz="3200" dirty="0">
                <a:latin typeface="黑体" panose="02010609060101010101" pitchFamily="49" charset="-122"/>
                <a:ea typeface="黑体" panose="02010609060101010101" pitchFamily="49" charset="-122"/>
              </a:rPr>
              <a:t>X</a:t>
            </a:r>
            <a:r>
              <a:rPr lang="zh-CN" altLang="en-US" sz="3200" baseline="-25000" dirty="0">
                <a:latin typeface="黑体" panose="02010609060101010101" pitchFamily="49" charset="-122"/>
                <a:ea typeface="黑体" panose="02010609060101010101" pitchFamily="49" charset="-122"/>
              </a:rPr>
              <a:t>真值</a:t>
            </a:r>
            <a:r>
              <a:rPr lang="en-US" altLang="zh-CN" sz="3200" dirty="0">
                <a:latin typeface="黑体" panose="02010609060101010101" pitchFamily="49" charset="-122"/>
                <a:ea typeface="黑体" panose="02010609060101010101" pitchFamily="49" charset="-122"/>
              </a:rPr>
              <a:t>=0.1010</a:t>
            </a:r>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B8B68C9F-322F-47B1-8A03-711893A38F83}"/>
              </a:ext>
            </a:extLst>
          </p:cNvPr>
          <p:cNvSpPr>
            <a:spLocks noGrp="1"/>
          </p:cNvSpPr>
          <p:nvPr>
            <p:ph type="sldNum" sz="quarter" idx="10"/>
          </p:nvPr>
        </p:nvSpPr>
        <p:spPr/>
        <p:txBody>
          <a:bodyPr/>
          <a:lstStyle/>
          <a:p>
            <a:fld id="{3AE3F5C8-9012-46B7-BDE1-1A2A994CA93C}" type="slidenum">
              <a:rPr lang="en-US" altLang="zh-CN" smtClean="0"/>
              <a:pPr/>
              <a:t>31</a:t>
            </a:fld>
            <a:r>
              <a:rPr lang="en-US" altLang="zh-CN"/>
              <a:t>/121</a:t>
            </a:r>
            <a:endParaRPr lang="en-US" altLang="zh-CN" dirty="0"/>
          </a:p>
        </p:txBody>
      </p:sp>
    </p:spTree>
    <p:extLst>
      <p:ext uri="{BB962C8B-B14F-4D97-AF65-F5344CB8AC3E}">
        <p14:creationId xmlns:p14="http://schemas.microsoft.com/office/powerpoint/2010/main" val="2006905903"/>
      </p:ext>
    </p:extLst>
  </p:cSld>
  <p:clrMapOvr>
    <a:masterClrMapping/>
  </p:clrMapOvr>
  <p:transition spd="med">
    <p:cover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E6F8644-55E7-473E-BF27-043C2941239E}"/>
              </a:ext>
            </a:extLst>
          </p:cNvPr>
          <p:cNvSpPr/>
          <p:nvPr/>
        </p:nvSpPr>
        <p:spPr>
          <a:xfrm>
            <a:off x="611758" y="3105834"/>
            <a:ext cx="7920484" cy="646331"/>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若</a:t>
            </a:r>
            <a:r>
              <a:rPr lang="en-US" altLang="zh-CN" sz="3600" b="1" dirty="0">
                <a:solidFill>
                  <a:srgbClr val="FFFF00"/>
                </a:solidFill>
                <a:effectLst>
                  <a:outerShdw blurRad="38100" dist="38100" dir="2700000" algn="tl">
                    <a:srgbClr val="000000"/>
                  </a:outerShdw>
                </a:effectLst>
                <a:ea typeface="黑体" pitchFamily="49" charset="-122"/>
              </a:rPr>
              <a:t>X</a:t>
            </a:r>
            <a:r>
              <a:rPr lang="zh-CN" altLang="en-US" sz="3600" b="1" baseline="-25000"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=1.0110</a:t>
            </a:r>
            <a:r>
              <a:rPr lang="zh-CN" altLang="zh-CN" sz="3600" b="1" dirty="0">
                <a:solidFill>
                  <a:srgbClr val="FFFF00"/>
                </a:solidFill>
                <a:effectLst>
                  <a:outerShdw blurRad="38100" dist="38100" dir="2700000" algn="tl">
                    <a:srgbClr val="000000"/>
                  </a:outerShdw>
                </a:effectLst>
                <a:ea typeface="黑体" pitchFamily="49" charset="-122"/>
              </a:rPr>
              <a:t>，写出其</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baseline="-25000" dirty="0">
                <a:solidFill>
                  <a:srgbClr val="FFFF00"/>
                </a:solidFill>
                <a:effectLst>
                  <a:outerShdw blurRad="38100" dist="38100" dir="2700000" algn="tl">
                    <a:srgbClr val="000000"/>
                  </a:outerShdw>
                </a:effectLst>
                <a:ea typeface="黑体" pitchFamily="49" charset="-122"/>
              </a:rPr>
              <a:t>原</a:t>
            </a:r>
            <a:r>
              <a:rPr lang="zh-CN" altLang="zh-CN" sz="3600" b="1" dirty="0">
                <a:solidFill>
                  <a:srgbClr val="FFFF00"/>
                </a:solidFill>
                <a:effectLst>
                  <a:outerShdw blurRad="38100" dist="38100" dir="2700000" algn="tl">
                    <a:srgbClr val="000000"/>
                  </a:outerShdw>
                </a:effectLst>
                <a:ea typeface="黑体" pitchFamily="49" charset="-122"/>
              </a:rPr>
              <a:t>与真值</a:t>
            </a:r>
            <a:r>
              <a:rPr lang="en-US" altLang="zh-CN" sz="3600" b="1" dirty="0">
                <a:solidFill>
                  <a:srgbClr val="FFFF00"/>
                </a:solidFill>
                <a:effectLst>
                  <a:outerShdw blurRad="38100" dist="38100" dir="2700000" algn="tl">
                    <a:srgbClr val="000000"/>
                  </a:outerShdw>
                </a:effectLst>
                <a:ea typeface="黑体" pitchFamily="49" charset="-122"/>
              </a:rPr>
              <a:t>X</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2C54A745-8377-480A-BBCE-4459150D95B9}"/>
              </a:ext>
            </a:extLst>
          </p:cNvPr>
          <p:cNvSpPr>
            <a:spLocks noGrp="1"/>
          </p:cNvSpPr>
          <p:nvPr>
            <p:ph type="sldNum" sz="quarter" idx="10"/>
          </p:nvPr>
        </p:nvSpPr>
        <p:spPr/>
        <p:txBody>
          <a:bodyPr/>
          <a:lstStyle/>
          <a:p>
            <a:fld id="{3AE3F5C8-9012-46B7-BDE1-1A2A994CA93C}" type="slidenum">
              <a:rPr lang="en-US" altLang="zh-CN" smtClean="0"/>
              <a:pPr/>
              <a:t>32</a:t>
            </a:fld>
            <a:r>
              <a:rPr lang="en-US" altLang="zh-CN"/>
              <a:t>/121</a:t>
            </a:r>
            <a:endParaRPr lang="en-US" altLang="zh-CN" dirty="0"/>
          </a:p>
        </p:txBody>
      </p:sp>
    </p:spTree>
    <p:extLst>
      <p:ext uri="{BB962C8B-B14F-4D97-AF65-F5344CB8AC3E}">
        <p14:creationId xmlns:p14="http://schemas.microsoft.com/office/powerpoint/2010/main" val="866185872"/>
      </p:ext>
    </p:extLst>
  </p:cSld>
  <p:clrMapOvr>
    <a:masterClrMapping/>
  </p:clrMapOvr>
  <p:transition spd="med">
    <p:cover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3992F0F-B74F-49F6-88C1-64DE07909D41}"/>
              </a:ext>
            </a:extLst>
          </p:cNvPr>
          <p:cNvSpPr/>
          <p:nvPr/>
        </p:nvSpPr>
        <p:spPr>
          <a:xfrm>
            <a:off x="179512" y="116632"/>
            <a:ext cx="7920484" cy="646331"/>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若</a:t>
            </a:r>
            <a:r>
              <a:rPr lang="en-US" altLang="zh-CN" sz="3600" b="1" dirty="0">
                <a:solidFill>
                  <a:srgbClr val="FFFF00"/>
                </a:solidFill>
                <a:effectLst>
                  <a:outerShdw blurRad="38100" dist="38100" dir="2700000" algn="tl">
                    <a:srgbClr val="000000"/>
                  </a:outerShdw>
                </a:effectLst>
                <a:ea typeface="黑体" pitchFamily="49" charset="-122"/>
              </a:rPr>
              <a:t>X</a:t>
            </a:r>
            <a:r>
              <a:rPr lang="zh-CN" altLang="en-US" sz="3600" b="1" baseline="-25000"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=1.0110</a:t>
            </a:r>
            <a:r>
              <a:rPr lang="zh-CN" altLang="zh-CN" sz="3600" b="1" dirty="0">
                <a:solidFill>
                  <a:srgbClr val="FFFF00"/>
                </a:solidFill>
                <a:effectLst>
                  <a:outerShdw blurRad="38100" dist="38100" dir="2700000" algn="tl">
                    <a:srgbClr val="000000"/>
                  </a:outerShdw>
                </a:effectLst>
                <a:ea typeface="黑体" pitchFamily="49" charset="-122"/>
              </a:rPr>
              <a:t>，写出其</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baseline="-25000" dirty="0">
                <a:solidFill>
                  <a:srgbClr val="FFFF00"/>
                </a:solidFill>
                <a:effectLst>
                  <a:outerShdw blurRad="38100" dist="38100" dir="2700000" algn="tl">
                    <a:srgbClr val="000000"/>
                  </a:outerShdw>
                </a:effectLst>
                <a:ea typeface="黑体" pitchFamily="49" charset="-122"/>
              </a:rPr>
              <a:t>原</a:t>
            </a:r>
            <a:r>
              <a:rPr lang="zh-CN" altLang="zh-CN" sz="3600" b="1" dirty="0">
                <a:solidFill>
                  <a:srgbClr val="FFFF00"/>
                </a:solidFill>
                <a:effectLst>
                  <a:outerShdw blurRad="38100" dist="38100" dir="2700000" algn="tl">
                    <a:srgbClr val="000000"/>
                  </a:outerShdw>
                </a:effectLst>
                <a:ea typeface="黑体" pitchFamily="49" charset="-122"/>
              </a:rPr>
              <a:t>与真值</a:t>
            </a:r>
            <a:r>
              <a:rPr lang="en-US" altLang="zh-CN" sz="3600" b="1" dirty="0">
                <a:solidFill>
                  <a:srgbClr val="FFFF00"/>
                </a:solidFill>
                <a:effectLst>
                  <a:outerShdw blurRad="38100" dist="38100" dir="2700000" algn="tl">
                    <a:srgbClr val="000000"/>
                  </a:outerShdw>
                </a:effectLst>
                <a:ea typeface="黑体" pitchFamily="49" charset="-122"/>
              </a:rPr>
              <a:t>X</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A2404D67-77B1-4CA2-B1F7-F32D96AFF788}"/>
              </a:ext>
            </a:extLst>
          </p:cNvPr>
          <p:cNvSpPr txBox="1"/>
          <p:nvPr/>
        </p:nvSpPr>
        <p:spPr>
          <a:xfrm>
            <a:off x="395536" y="1196752"/>
            <a:ext cx="6120680" cy="1195712"/>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X</a:t>
            </a:r>
            <a:r>
              <a:rPr lang="zh-CN" altLang="en-US" sz="3200" baseline="-25000" dirty="0">
                <a:latin typeface="黑体" panose="02010609060101010101" pitchFamily="49" charset="-122"/>
                <a:ea typeface="黑体" panose="02010609060101010101" pitchFamily="49" charset="-122"/>
              </a:rPr>
              <a:t>原</a:t>
            </a:r>
            <a:r>
              <a:rPr lang="en-US" altLang="zh-CN" sz="3200" dirty="0">
                <a:latin typeface="黑体" panose="02010609060101010101" pitchFamily="49" charset="-122"/>
                <a:ea typeface="黑体" panose="02010609060101010101" pitchFamily="49" charset="-122"/>
              </a:rPr>
              <a:t>=1.1010</a:t>
            </a:r>
          </a:p>
          <a:p>
            <a:pPr>
              <a:lnSpc>
                <a:spcPct val="120000"/>
              </a:lnSpc>
            </a:pPr>
            <a:r>
              <a:rPr lang="en-US" altLang="zh-CN" sz="3200" dirty="0">
                <a:latin typeface="黑体" panose="02010609060101010101" pitchFamily="49" charset="-122"/>
                <a:ea typeface="黑体" panose="02010609060101010101" pitchFamily="49" charset="-122"/>
              </a:rPr>
              <a:t>X</a:t>
            </a:r>
            <a:r>
              <a:rPr lang="zh-CN" altLang="en-US" sz="3200" baseline="-25000" dirty="0">
                <a:latin typeface="黑体" panose="02010609060101010101" pitchFamily="49" charset="-122"/>
                <a:ea typeface="黑体" panose="02010609060101010101" pitchFamily="49" charset="-122"/>
              </a:rPr>
              <a:t>真值</a:t>
            </a:r>
            <a:r>
              <a:rPr lang="en-US" altLang="zh-CN" sz="3200" dirty="0">
                <a:latin typeface="黑体" panose="02010609060101010101" pitchFamily="49" charset="-122"/>
                <a:ea typeface="黑体" panose="02010609060101010101" pitchFamily="49" charset="-122"/>
              </a:rPr>
              <a:t>=-0.1010</a:t>
            </a:r>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A57D0E43-8963-45DF-B123-B14453A04F66}"/>
              </a:ext>
            </a:extLst>
          </p:cNvPr>
          <p:cNvSpPr>
            <a:spLocks noGrp="1"/>
          </p:cNvSpPr>
          <p:nvPr>
            <p:ph type="sldNum" sz="quarter" idx="10"/>
          </p:nvPr>
        </p:nvSpPr>
        <p:spPr/>
        <p:txBody>
          <a:bodyPr/>
          <a:lstStyle/>
          <a:p>
            <a:fld id="{3AE3F5C8-9012-46B7-BDE1-1A2A994CA93C}" type="slidenum">
              <a:rPr lang="en-US" altLang="zh-CN" smtClean="0"/>
              <a:pPr/>
              <a:t>33</a:t>
            </a:fld>
            <a:r>
              <a:rPr lang="en-US" altLang="zh-CN"/>
              <a:t>/121</a:t>
            </a:r>
            <a:endParaRPr lang="en-US" altLang="zh-CN" dirty="0"/>
          </a:p>
        </p:txBody>
      </p:sp>
    </p:spTree>
    <p:extLst>
      <p:ext uri="{BB962C8B-B14F-4D97-AF65-F5344CB8AC3E}">
        <p14:creationId xmlns:p14="http://schemas.microsoft.com/office/powerpoint/2010/main" val="2973326922"/>
      </p:ext>
    </p:extLst>
  </p:cSld>
  <p:clrMapOvr>
    <a:masterClrMapping/>
  </p:clrMapOvr>
  <p:transition spd="med">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CFA5E1-A218-4241-A426-17B2F435F33B}"/>
              </a:ext>
            </a:extLst>
          </p:cNvPr>
          <p:cNvSpPr/>
          <p:nvPr/>
        </p:nvSpPr>
        <p:spPr>
          <a:xfrm>
            <a:off x="107504" y="1720840"/>
            <a:ext cx="9036496" cy="3416320"/>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某定点小数字长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位符号，原码表示，分别写出下列典型值的二进制代码与十进制真值。</a:t>
            </a: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 </a:t>
            </a:r>
            <a:r>
              <a:rPr lang="en-US" altLang="zh-CN" sz="3600" b="1" dirty="0">
                <a:solidFill>
                  <a:srgbClr val="FFFF00"/>
                </a:solidFill>
                <a:effectLst>
                  <a:outerShdw blurRad="38100" dist="38100" dir="2700000" algn="tl">
                    <a:srgbClr val="000000"/>
                  </a:outerShdw>
                </a:effectLst>
                <a:ea typeface="黑体" pitchFamily="49" charset="-122"/>
              </a:rPr>
              <a:t>      </a:t>
            </a:r>
            <a:endParaRPr lang="zh-CN" altLang="zh-CN" sz="3600" b="1" dirty="0">
              <a:solidFill>
                <a:srgbClr val="FFFF00"/>
              </a:solidFill>
              <a:effectLst>
                <a:outerShdw blurRad="38100" dist="38100" dir="2700000" algn="tl">
                  <a:srgbClr val="000000"/>
                </a:outerShdw>
              </a:effectLst>
              <a:ea typeface="黑体" pitchFamily="49" charset="-122"/>
            </a:endParaRP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 （</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sp>
        <p:nvSpPr>
          <p:cNvPr id="3" name="灯片编号占位符 2">
            <a:extLst>
              <a:ext uri="{FF2B5EF4-FFF2-40B4-BE49-F238E27FC236}">
                <a16:creationId xmlns:a16="http://schemas.microsoft.com/office/drawing/2014/main" id="{2DCA3464-C7E0-4299-8B9A-7003B8E0F607}"/>
              </a:ext>
            </a:extLst>
          </p:cNvPr>
          <p:cNvSpPr>
            <a:spLocks noGrp="1"/>
          </p:cNvSpPr>
          <p:nvPr>
            <p:ph type="sldNum" sz="quarter" idx="10"/>
          </p:nvPr>
        </p:nvSpPr>
        <p:spPr/>
        <p:txBody>
          <a:bodyPr/>
          <a:lstStyle/>
          <a:p>
            <a:fld id="{3AE3F5C8-9012-46B7-BDE1-1A2A994CA93C}" type="slidenum">
              <a:rPr lang="en-US" altLang="zh-CN" smtClean="0"/>
              <a:pPr/>
              <a:t>34</a:t>
            </a:fld>
            <a:r>
              <a:rPr lang="en-US" altLang="zh-CN"/>
              <a:t>/121</a:t>
            </a:r>
            <a:endParaRPr lang="en-US" altLang="zh-CN" dirty="0"/>
          </a:p>
        </p:txBody>
      </p:sp>
    </p:spTree>
    <p:extLst>
      <p:ext uri="{BB962C8B-B14F-4D97-AF65-F5344CB8AC3E}">
        <p14:creationId xmlns:p14="http://schemas.microsoft.com/office/powerpoint/2010/main" val="1437173977"/>
      </p:ext>
    </p:extLst>
  </p:cSld>
  <p:clrMapOvr>
    <a:masterClrMapping/>
  </p:clrMapOvr>
  <p:transition spd="med">
    <p:cover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563D36D-29E9-4F9E-BF88-3D4681303178}"/>
              </a:ext>
            </a:extLst>
          </p:cNvPr>
          <p:cNvSpPr/>
          <p:nvPr/>
        </p:nvSpPr>
        <p:spPr>
          <a:xfrm>
            <a:off x="0" y="12680"/>
            <a:ext cx="9036496" cy="2585323"/>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某定点小数字长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位符号，原码表示，分别写出下列典型值的二进制代码与十进制真值。</a:t>
            </a:r>
            <a:endParaRPr lang="en-US" altLang="zh-CN" sz="3600" b="1" dirty="0">
              <a:solidFill>
                <a:srgbClr val="FFFF00"/>
              </a:solidFill>
              <a:effectLst>
                <a:outerShdw blurRad="38100" dist="38100" dir="2700000" algn="tl">
                  <a:srgbClr val="000000"/>
                </a:outerShdw>
              </a:effectLst>
              <a:ea typeface="黑体" pitchFamily="49" charset="-122"/>
            </a:endParaRP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 </a:t>
            </a:r>
            <a:r>
              <a:rPr lang="en-US" altLang="zh-CN" sz="3600" b="1" dirty="0">
                <a:solidFill>
                  <a:srgbClr val="FFFF00"/>
                </a:solidFill>
                <a:effectLst>
                  <a:outerShdw blurRad="38100" dist="38100" dir="2700000" algn="tl">
                    <a:srgbClr val="000000"/>
                  </a:outerShdw>
                </a:effectLst>
                <a:ea typeface="黑体" pitchFamily="49" charset="-122"/>
              </a:rPr>
              <a:t>      </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BA84FDF2-CF54-4D1C-B97F-0782FF06E46B}"/>
              </a:ext>
            </a:extLst>
          </p:cNvPr>
          <p:cNvGraphicFramePr>
            <a:graphicFrameLocks noGrp="1"/>
          </p:cNvGraphicFramePr>
          <p:nvPr>
            <p:extLst>
              <p:ext uri="{D42A27DB-BD31-4B8C-83A1-F6EECF244321}">
                <p14:modId xmlns:p14="http://schemas.microsoft.com/office/powerpoint/2010/main" val="903592245"/>
              </p:ext>
            </p:extLst>
          </p:nvPr>
        </p:nvGraphicFramePr>
        <p:xfrm>
          <a:off x="107504" y="2924944"/>
          <a:ext cx="8928992" cy="326136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254991312"/>
                    </a:ext>
                  </a:extLst>
                </a:gridCol>
                <a:gridCol w="3168352">
                  <a:extLst>
                    <a:ext uri="{9D8B030D-6E8A-4147-A177-3AD203B41FA5}">
                      <a16:colId xmlns:a16="http://schemas.microsoft.com/office/drawing/2014/main" val="2050134490"/>
                    </a:ext>
                  </a:extLst>
                </a:gridCol>
                <a:gridCol w="3168352">
                  <a:extLst>
                    <a:ext uri="{9D8B030D-6E8A-4147-A177-3AD203B41FA5}">
                      <a16:colId xmlns:a16="http://schemas.microsoft.com/office/drawing/2014/main" val="677839076"/>
                    </a:ext>
                  </a:extLst>
                </a:gridCol>
                <a:gridCol w="1584176">
                  <a:extLst>
                    <a:ext uri="{9D8B030D-6E8A-4147-A177-3AD203B41FA5}">
                      <a16:colId xmlns:a16="http://schemas.microsoft.com/office/drawing/2014/main" val="393915022"/>
                    </a:ext>
                  </a:extLst>
                </a:gridCol>
              </a:tblGrid>
              <a:tr h="370840">
                <a:tc>
                  <a:txBody>
                    <a:bodyPr/>
                    <a:lstStyle/>
                    <a:p>
                      <a:pPr algn="ct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二进制真值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十进制真值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576900"/>
                  </a:ext>
                </a:extLst>
              </a:tr>
              <a:tr h="0">
                <a:tc>
                  <a:txBody>
                    <a:bodyPr/>
                    <a:lstStyle/>
                    <a:p>
                      <a:pPr algn="ctr"/>
                      <a:r>
                        <a:rPr lang="zh-CN" altLang="en-US" sz="2800" b="1" dirty="0">
                          <a:latin typeface="黑体" panose="02010609060101010101" pitchFamily="49" charset="-122"/>
                          <a:ea typeface="黑体" panose="02010609060101010101" pitchFamily="49" charset="-122"/>
                        </a:rPr>
                        <a:t>非零最小正数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2</a:t>
                      </a:r>
                      <a:r>
                        <a:rPr lang="en-US" altLang="zh-CN" sz="2800" baseline="30000" dirty="0"/>
                        <a:t>-15</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927773"/>
                  </a:ext>
                </a:extLst>
              </a:tr>
              <a:tr h="370840">
                <a:tc>
                  <a:txBody>
                    <a:bodyPr/>
                    <a:lstStyle/>
                    <a:p>
                      <a:pPr algn="ctr"/>
                      <a:r>
                        <a:rPr lang="zh-CN" altLang="en-US" sz="2800" b="1" dirty="0">
                          <a:latin typeface="黑体" panose="02010609060101010101" pitchFamily="49" charset="-122"/>
                          <a:ea typeface="黑体" panose="02010609060101010101" pitchFamily="49" charset="-122"/>
                        </a:rPr>
                        <a:t>最大正数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0.1111111111111111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1-2</a:t>
                      </a:r>
                      <a:r>
                        <a:rPr lang="en-US" altLang="zh-CN" sz="2800" baseline="30000" dirty="0"/>
                        <a:t>-15</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355"/>
                  </a:ext>
                </a:extLst>
              </a:tr>
            </a:tbl>
          </a:graphicData>
        </a:graphic>
      </p:graphicFrame>
      <p:sp>
        <p:nvSpPr>
          <p:cNvPr id="5" name="灯片编号占位符 4">
            <a:extLst>
              <a:ext uri="{FF2B5EF4-FFF2-40B4-BE49-F238E27FC236}">
                <a16:creationId xmlns:a16="http://schemas.microsoft.com/office/drawing/2014/main" id="{8C1CDE88-6FAE-4DD3-B0C9-57971B904B92}"/>
              </a:ext>
            </a:extLst>
          </p:cNvPr>
          <p:cNvSpPr>
            <a:spLocks noGrp="1"/>
          </p:cNvSpPr>
          <p:nvPr>
            <p:ph type="sldNum" sz="quarter" idx="10"/>
          </p:nvPr>
        </p:nvSpPr>
        <p:spPr/>
        <p:txBody>
          <a:bodyPr/>
          <a:lstStyle/>
          <a:p>
            <a:fld id="{3AE3F5C8-9012-46B7-BDE1-1A2A994CA93C}" type="slidenum">
              <a:rPr lang="en-US" altLang="zh-CN" smtClean="0"/>
              <a:pPr/>
              <a:t>35</a:t>
            </a:fld>
            <a:r>
              <a:rPr lang="en-US" altLang="zh-CN"/>
              <a:t>/121</a:t>
            </a:r>
            <a:endParaRPr lang="en-US" altLang="zh-CN" dirty="0"/>
          </a:p>
        </p:txBody>
      </p:sp>
    </p:spTree>
    <p:extLst>
      <p:ext uri="{BB962C8B-B14F-4D97-AF65-F5344CB8AC3E}">
        <p14:creationId xmlns:p14="http://schemas.microsoft.com/office/powerpoint/2010/main" val="3298943289"/>
      </p:ext>
    </p:extLst>
  </p:cSld>
  <p:clrMapOvr>
    <a:masterClrMapping/>
  </p:clrMapOvr>
  <p:transition spd="med">
    <p:cover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BB03D75-4224-4B78-B9C2-4C81B8264553}"/>
              </a:ext>
            </a:extLst>
          </p:cNvPr>
          <p:cNvSpPr/>
          <p:nvPr/>
        </p:nvSpPr>
        <p:spPr>
          <a:xfrm>
            <a:off x="0" y="12680"/>
            <a:ext cx="9036496"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11.</a:t>
            </a:r>
            <a:r>
              <a:rPr lang="zh-CN" altLang="zh-CN" sz="3600" b="1" dirty="0">
                <a:solidFill>
                  <a:srgbClr val="FFFF00"/>
                </a:solidFill>
                <a:effectLst>
                  <a:outerShdw blurRad="38100" dist="38100" dir="2700000" algn="tl">
                    <a:srgbClr val="000000"/>
                  </a:outerShdw>
                </a:effectLst>
                <a:ea typeface="黑体" pitchFamily="49" charset="-122"/>
              </a:rPr>
              <a:t>某定点小数字长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位符号，原码表示，分别写出下列典型值的二进制代码与十进制真值。</a:t>
            </a:r>
            <a:endParaRPr lang="en-US" altLang="zh-CN" sz="3600" b="1" dirty="0">
              <a:solidFill>
                <a:srgbClr val="FFFF00"/>
              </a:solidFill>
              <a:effectLst>
                <a:outerShdw blurRad="38100" dist="38100" dir="2700000" algn="tl">
                  <a:srgbClr val="000000"/>
                </a:outerShdw>
              </a:effectLst>
              <a:ea typeface="黑体" pitchFamily="49" charset="-122"/>
            </a:endParaRP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 （</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graphicFrame>
        <p:nvGraphicFramePr>
          <p:cNvPr id="5" name="表格 4">
            <a:extLst>
              <a:ext uri="{FF2B5EF4-FFF2-40B4-BE49-F238E27FC236}">
                <a16:creationId xmlns:a16="http://schemas.microsoft.com/office/drawing/2014/main" id="{84393330-3190-4DD3-9F1D-BFB32E82E812}"/>
              </a:ext>
            </a:extLst>
          </p:cNvPr>
          <p:cNvGraphicFramePr>
            <a:graphicFrameLocks noGrp="1"/>
          </p:cNvGraphicFramePr>
          <p:nvPr>
            <p:extLst>
              <p:ext uri="{D42A27DB-BD31-4B8C-83A1-F6EECF244321}">
                <p14:modId xmlns:p14="http://schemas.microsoft.com/office/powerpoint/2010/main" val="2372113985"/>
              </p:ext>
            </p:extLst>
          </p:nvPr>
        </p:nvGraphicFramePr>
        <p:xfrm>
          <a:off x="107504" y="2266237"/>
          <a:ext cx="8928992" cy="454152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254991312"/>
                    </a:ext>
                  </a:extLst>
                </a:gridCol>
                <a:gridCol w="3168352">
                  <a:extLst>
                    <a:ext uri="{9D8B030D-6E8A-4147-A177-3AD203B41FA5}">
                      <a16:colId xmlns:a16="http://schemas.microsoft.com/office/drawing/2014/main" val="2050134490"/>
                    </a:ext>
                  </a:extLst>
                </a:gridCol>
                <a:gridCol w="3312368">
                  <a:extLst>
                    <a:ext uri="{9D8B030D-6E8A-4147-A177-3AD203B41FA5}">
                      <a16:colId xmlns:a16="http://schemas.microsoft.com/office/drawing/2014/main" val="677839076"/>
                    </a:ext>
                  </a:extLst>
                </a:gridCol>
                <a:gridCol w="1440160">
                  <a:extLst>
                    <a:ext uri="{9D8B030D-6E8A-4147-A177-3AD203B41FA5}">
                      <a16:colId xmlns:a16="http://schemas.microsoft.com/office/drawing/2014/main" val="393915022"/>
                    </a:ext>
                  </a:extLst>
                </a:gridCol>
              </a:tblGrid>
              <a:tr h="370840">
                <a:tc>
                  <a:txBody>
                    <a:bodyPr/>
                    <a:lstStyle/>
                    <a:p>
                      <a:pPr algn="ct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原码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二进制真值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十进制真值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576900"/>
                  </a:ext>
                </a:extLst>
              </a:tr>
              <a:tr h="0">
                <a:tc>
                  <a:txBody>
                    <a:bodyPr/>
                    <a:lstStyle/>
                    <a:p>
                      <a:pPr algn="ctr"/>
                      <a:r>
                        <a:rPr lang="zh-CN" altLang="en-US" sz="2800" b="1" dirty="0">
                          <a:latin typeface="黑体" panose="02010609060101010101" pitchFamily="49" charset="-122"/>
                          <a:ea typeface="黑体" panose="02010609060101010101" pitchFamily="49" charset="-122"/>
                        </a:rPr>
                        <a:t>绝对值最小负数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-2</a:t>
                      </a:r>
                      <a:r>
                        <a:rPr lang="en-US" altLang="zh-CN" sz="2800" baseline="30000" dirty="0"/>
                        <a:t>-15</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927773"/>
                  </a:ext>
                </a:extLst>
              </a:tr>
              <a:tr h="370840">
                <a:tc>
                  <a:txBody>
                    <a:bodyPr/>
                    <a:lstStyle/>
                    <a:p>
                      <a:pPr algn="ctr"/>
                      <a:r>
                        <a:rPr lang="zh-CN" altLang="en-US" sz="2800" b="1" dirty="0">
                          <a:latin typeface="黑体" panose="02010609060101010101" pitchFamily="49" charset="-122"/>
                          <a:ea typeface="黑体" panose="02010609060101010101" pitchFamily="49" charset="-122"/>
                        </a:rPr>
                        <a:t>绝对值最大负数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-0.1111111111111111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-(1-2</a:t>
                      </a:r>
                      <a:r>
                        <a:rPr lang="en-US" altLang="zh-CN" sz="2800" baseline="30000" dirty="0"/>
                        <a:t>-15</a:t>
                      </a:r>
                      <a:r>
                        <a:rPr lang="en-US" altLang="zh-CN" sz="2800" baseline="0" dirty="0"/>
                        <a:t>)</a:t>
                      </a:r>
                      <a:endParaRPr lang="zh-CN" altLang="en-US" sz="2800" baseline="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355"/>
                  </a:ext>
                </a:extLst>
              </a:tr>
            </a:tbl>
          </a:graphicData>
        </a:graphic>
      </p:graphicFrame>
      <p:sp>
        <p:nvSpPr>
          <p:cNvPr id="3" name="灯片编号占位符 2">
            <a:extLst>
              <a:ext uri="{FF2B5EF4-FFF2-40B4-BE49-F238E27FC236}">
                <a16:creationId xmlns:a16="http://schemas.microsoft.com/office/drawing/2014/main" id="{F972D2D1-ED90-4B14-98BD-F16B847CD682}"/>
              </a:ext>
            </a:extLst>
          </p:cNvPr>
          <p:cNvSpPr>
            <a:spLocks noGrp="1"/>
          </p:cNvSpPr>
          <p:nvPr>
            <p:ph type="sldNum" sz="quarter" idx="10"/>
          </p:nvPr>
        </p:nvSpPr>
        <p:spPr/>
        <p:txBody>
          <a:bodyPr/>
          <a:lstStyle/>
          <a:p>
            <a:fld id="{3AE3F5C8-9012-46B7-BDE1-1A2A994CA93C}" type="slidenum">
              <a:rPr lang="en-US" altLang="zh-CN" smtClean="0"/>
              <a:pPr/>
              <a:t>36</a:t>
            </a:fld>
            <a:r>
              <a:rPr lang="en-US" altLang="zh-CN"/>
              <a:t>/121</a:t>
            </a:r>
            <a:endParaRPr lang="en-US" altLang="zh-CN" dirty="0"/>
          </a:p>
        </p:txBody>
      </p:sp>
    </p:spTree>
    <p:extLst>
      <p:ext uri="{BB962C8B-B14F-4D97-AF65-F5344CB8AC3E}">
        <p14:creationId xmlns:p14="http://schemas.microsoft.com/office/powerpoint/2010/main" val="2026303840"/>
      </p:ext>
    </p:extLst>
  </p:cSld>
  <p:clrMapOvr>
    <a:masterClrMapping/>
  </p:clrMapOvr>
  <p:transition spd="med">
    <p:cover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6240D6-3F8B-459F-9E63-B28AFFA5FF7C}"/>
              </a:ext>
            </a:extLst>
          </p:cNvPr>
          <p:cNvSpPr/>
          <p:nvPr/>
        </p:nvSpPr>
        <p:spPr>
          <a:xfrm>
            <a:off x="53752" y="1628800"/>
            <a:ext cx="9036496" cy="3416320"/>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某定点小数字长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位符号，补码表示，分别写出下列典型值的二进制代码与十进制真值。</a:t>
            </a: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 </a:t>
            </a:r>
            <a:r>
              <a:rPr lang="en-US" altLang="zh-CN" sz="3600" b="1" dirty="0">
                <a:solidFill>
                  <a:srgbClr val="FFFF00"/>
                </a:solidFill>
                <a:effectLst>
                  <a:outerShdw blurRad="38100" dist="38100" dir="2700000" algn="tl">
                    <a:srgbClr val="000000"/>
                  </a:outerShdw>
                </a:effectLst>
                <a:ea typeface="黑体" pitchFamily="49" charset="-122"/>
              </a:rPr>
              <a:t>      </a:t>
            </a:r>
            <a:endParaRPr lang="zh-CN" altLang="zh-CN" sz="3600" b="1" dirty="0">
              <a:solidFill>
                <a:srgbClr val="FFFF00"/>
              </a:solidFill>
              <a:effectLst>
                <a:outerShdw blurRad="38100" dist="38100" dir="2700000" algn="tl">
                  <a:srgbClr val="000000"/>
                </a:outerShdw>
              </a:effectLst>
              <a:ea typeface="黑体" pitchFamily="49" charset="-122"/>
            </a:endParaRPr>
          </a:p>
          <a:p>
            <a:pPr>
              <a:spcBef>
                <a:spcPct val="5000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 （</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sp>
        <p:nvSpPr>
          <p:cNvPr id="3" name="灯片编号占位符 2">
            <a:extLst>
              <a:ext uri="{FF2B5EF4-FFF2-40B4-BE49-F238E27FC236}">
                <a16:creationId xmlns:a16="http://schemas.microsoft.com/office/drawing/2014/main" id="{45AD3A65-BE56-47E2-AC54-88EFC6062665}"/>
              </a:ext>
            </a:extLst>
          </p:cNvPr>
          <p:cNvSpPr>
            <a:spLocks noGrp="1"/>
          </p:cNvSpPr>
          <p:nvPr>
            <p:ph type="sldNum" sz="quarter" idx="10"/>
          </p:nvPr>
        </p:nvSpPr>
        <p:spPr/>
        <p:txBody>
          <a:bodyPr/>
          <a:lstStyle/>
          <a:p>
            <a:fld id="{3AE3F5C8-9012-46B7-BDE1-1A2A994CA93C}" type="slidenum">
              <a:rPr lang="en-US" altLang="zh-CN" smtClean="0"/>
              <a:pPr/>
              <a:t>37</a:t>
            </a:fld>
            <a:r>
              <a:rPr lang="en-US" altLang="zh-CN"/>
              <a:t>/121</a:t>
            </a:r>
            <a:endParaRPr lang="en-US" altLang="zh-CN" dirty="0"/>
          </a:p>
        </p:txBody>
      </p:sp>
    </p:spTree>
    <p:extLst>
      <p:ext uri="{BB962C8B-B14F-4D97-AF65-F5344CB8AC3E}">
        <p14:creationId xmlns:p14="http://schemas.microsoft.com/office/powerpoint/2010/main" val="3422268100"/>
      </p:ext>
    </p:extLst>
  </p:cSld>
  <p:clrMapOvr>
    <a:masterClrMapping/>
  </p:clrMapOvr>
  <p:transition spd="med">
    <p:cover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F529F6-2D57-4D87-8A4B-EF8A0F737CC5}"/>
              </a:ext>
            </a:extLst>
          </p:cNvPr>
          <p:cNvSpPr/>
          <p:nvPr/>
        </p:nvSpPr>
        <p:spPr>
          <a:xfrm>
            <a:off x="53752" y="32569"/>
            <a:ext cx="9036496"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某定点小数字长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位符号，补码表示，分别写出下列典型值的二进制代码与十进制真值。</a:t>
            </a: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a:t>
            </a:r>
          </a:p>
        </p:txBody>
      </p:sp>
      <p:graphicFrame>
        <p:nvGraphicFramePr>
          <p:cNvPr id="4" name="表格 3">
            <a:extLst>
              <a:ext uri="{FF2B5EF4-FFF2-40B4-BE49-F238E27FC236}">
                <a16:creationId xmlns:a16="http://schemas.microsoft.com/office/drawing/2014/main" id="{8C915481-387F-43F2-8560-69922A98C0F0}"/>
              </a:ext>
            </a:extLst>
          </p:cNvPr>
          <p:cNvGraphicFramePr>
            <a:graphicFrameLocks noGrp="1"/>
          </p:cNvGraphicFramePr>
          <p:nvPr>
            <p:extLst>
              <p:ext uri="{D42A27DB-BD31-4B8C-83A1-F6EECF244321}">
                <p14:modId xmlns:p14="http://schemas.microsoft.com/office/powerpoint/2010/main" val="4233881472"/>
              </p:ext>
            </p:extLst>
          </p:nvPr>
        </p:nvGraphicFramePr>
        <p:xfrm>
          <a:off x="107504" y="2492896"/>
          <a:ext cx="8928992" cy="326136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254991312"/>
                    </a:ext>
                  </a:extLst>
                </a:gridCol>
                <a:gridCol w="3168352">
                  <a:extLst>
                    <a:ext uri="{9D8B030D-6E8A-4147-A177-3AD203B41FA5}">
                      <a16:colId xmlns:a16="http://schemas.microsoft.com/office/drawing/2014/main" val="2050134490"/>
                    </a:ext>
                  </a:extLst>
                </a:gridCol>
                <a:gridCol w="3312368">
                  <a:extLst>
                    <a:ext uri="{9D8B030D-6E8A-4147-A177-3AD203B41FA5}">
                      <a16:colId xmlns:a16="http://schemas.microsoft.com/office/drawing/2014/main" val="677839076"/>
                    </a:ext>
                  </a:extLst>
                </a:gridCol>
                <a:gridCol w="1440160">
                  <a:extLst>
                    <a:ext uri="{9D8B030D-6E8A-4147-A177-3AD203B41FA5}">
                      <a16:colId xmlns:a16="http://schemas.microsoft.com/office/drawing/2014/main" val="393915022"/>
                    </a:ext>
                  </a:extLst>
                </a:gridCol>
              </a:tblGrid>
              <a:tr h="370840">
                <a:tc>
                  <a:txBody>
                    <a:bodyPr/>
                    <a:lstStyle/>
                    <a:p>
                      <a:pPr algn="ct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二进制真值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十进制真值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576900"/>
                  </a:ext>
                </a:extLst>
              </a:tr>
              <a:tr h="0">
                <a:tc>
                  <a:txBody>
                    <a:bodyPr/>
                    <a:lstStyle/>
                    <a:p>
                      <a:pPr algn="ctr"/>
                      <a:r>
                        <a:rPr lang="zh-CN" altLang="en-US" sz="2800" b="1" dirty="0">
                          <a:latin typeface="黑体" panose="02010609060101010101" pitchFamily="49" charset="-122"/>
                          <a:ea typeface="黑体" panose="02010609060101010101" pitchFamily="49" charset="-122"/>
                        </a:rPr>
                        <a:t>非零最小正数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2</a:t>
                      </a:r>
                      <a:r>
                        <a:rPr lang="en-US" altLang="zh-CN" sz="2800" baseline="30000" dirty="0"/>
                        <a:t>-15</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927773"/>
                  </a:ext>
                </a:extLst>
              </a:tr>
              <a:tr h="370840">
                <a:tc>
                  <a:txBody>
                    <a:bodyPr/>
                    <a:lstStyle/>
                    <a:p>
                      <a:pPr algn="ctr"/>
                      <a:r>
                        <a:rPr lang="zh-CN" altLang="en-US" sz="2800" b="1" dirty="0">
                          <a:latin typeface="黑体" panose="02010609060101010101" pitchFamily="49" charset="-122"/>
                          <a:ea typeface="黑体" panose="02010609060101010101" pitchFamily="49" charset="-122"/>
                        </a:rPr>
                        <a:t>最大正数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0.1111111111111111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1-2</a:t>
                      </a:r>
                      <a:r>
                        <a:rPr lang="en-US" altLang="zh-CN" sz="2800" baseline="30000" dirty="0"/>
                        <a:t>-15</a:t>
                      </a:r>
                      <a:endParaRPr lang="zh-CN" altLang="en-US" sz="2800" baseline="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355"/>
                  </a:ext>
                </a:extLst>
              </a:tr>
            </a:tbl>
          </a:graphicData>
        </a:graphic>
      </p:graphicFrame>
      <p:sp>
        <p:nvSpPr>
          <p:cNvPr id="5" name="灯片编号占位符 4">
            <a:extLst>
              <a:ext uri="{FF2B5EF4-FFF2-40B4-BE49-F238E27FC236}">
                <a16:creationId xmlns:a16="http://schemas.microsoft.com/office/drawing/2014/main" id="{020917D1-536D-4552-9EE0-C1F8745EA923}"/>
              </a:ext>
            </a:extLst>
          </p:cNvPr>
          <p:cNvSpPr>
            <a:spLocks noGrp="1"/>
          </p:cNvSpPr>
          <p:nvPr>
            <p:ph type="sldNum" sz="quarter" idx="10"/>
          </p:nvPr>
        </p:nvSpPr>
        <p:spPr/>
        <p:txBody>
          <a:bodyPr/>
          <a:lstStyle/>
          <a:p>
            <a:fld id="{3AE3F5C8-9012-46B7-BDE1-1A2A994CA93C}" type="slidenum">
              <a:rPr lang="en-US" altLang="zh-CN" smtClean="0"/>
              <a:pPr/>
              <a:t>38</a:t>
            </a:fld>
            <a:r>
              <a:rPr lang="en-US" altLang="zh-CN"/>
              <a:t>/121</a:t>
            </a:r>
            <a:endParaRPr lang="en-US" altLang="zh-CN" dirty="0"/>
          </a:p>
        </p:txBody>
      </p:sp>
    </p:spTree>
    <p:extLst>
      <p:ext uri="{BB962C8B-B14F-4D97-AF65-F5344CB8AC3E}">
        <p14:creationId xmlns:p14="http://schemas.microsoft.com/office/powerpoint/2010/main" val="1570942352"/>
      </p:ext>
    </p:extLst>
  </p:cSld>
  <p:clrMapOvr>
    <a:masterClrMapping/>
  </p:clrMapOvr>
  <p:transition spd="med">
    <p:cover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0E42FAA4-D303-4703-96C7-2E80389570D6}"/>
              </a:ext>
            </a:extLst>
          </p:cNvPr>
          <p:cNvGraphicFramePr>
            <a:graphicFrameLocks noGrp="1"/>
          </p:cNvGraphicFramePr>
          <p:nvPr>
            <p:extLst>
              <p:ext uri="{D42A27DB-BD31-4B8C-83A1-F6EECF244321}">
                <p14:modId xmlns:p14="http://schemas.microsoft.com/office/powerpoint/2010/main" val="2390628674"/>
              </p:ext>
            </p:extLst>
          </p:nvPr>
        </p:nvGraphicFramePr>
        <p:xfrm>
          <a:off x="107504" y="2249812"/>
          <a:ext cx="8928992" cy="454152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254991312"/>
                    </a:ext>
                  </a:extLst>
                </a:gridCol>
                <a:gridCol w="3168352">
                  <a:extLst>
                    <a:ext uri="{9D8B030D-6E8A-4147-A177-3AD203B41FA5}">
                      <a16:colId xmlns:a16="http://schemas.microsoft.com/office/drawing/2014/main" val="2050134490"/>
                    </a:ext>
                  </a:extLst>
                </a:gridCol>
                <a:gridCol w="3312368">
                  <a:extLst>
                    <a:ext uri="{9D8B030D-6E8A-4147-A177-3AD203B41FA5}">
                      <a16:colId xmlns:a16="http://schemas.microsoft.com/office/drawing/2014/main" val="677839076"/>
                    </a:ext>
                  </a:extLst>
                </a:gridCol>
                <a:gridCol w="1440160">
                  <a:extLst>
                    <a:ext uri="{9D8B030D-6E8A-4147-A177-3AD203B41FA5}">
                      <a16:colId xmlns:a16="http://schemas.microsoft.com/office/drawing/2014/main" val="393915022"/>
                    </a:ext>
                  </a:extLst>
                </a:gridCol>
              </a:tblGrid>
              <a:tr h="370840">
                <a:tc>
                  <a:txBody>
                    <a:bodyPr/>
                    <a:lstStyle/>
                    <a:p>
                      <a:pPr algn="ct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二进制真值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十进制真值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576900"/>
                  </a:ext>
                </a:extLst>
              </a:tr>
              <a:tr h="0">
                <a:tc>
                  <a:txBody>
                    <a:bodyPr/>
                    <a:lstStyle/>
                    <a:p>
                      <a:pPr algn="ctr"/>
                      <a:r>
                        <a:rPr lang="zh-CN" altLang="en-US" sz="2800" b="1" dirty="0">
                          <a:latin typeface="黑体" panose="02010609060101010101" pitchFamily="49" charset="-122"/>
                          <a:ea typeface="黑体" panose="02010609060101010101" pitchFamily="49" charset="-122"/>
                        </a:rPr>
                        <a:t>绝对值最小负数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-2</a:t>
                      </a:r>
                      <a:r>
                        <a:rPr lang="en-US" altLang="zh-CN" sz="2800" baseline="30000" dirty="0"/>
                        <a:t>-15</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927773"/>
                  </a:ext>
                </a:extLst>
              </a:tr>
              <a:tr h="370840">
                <a:tc>
                  <a:txBody>
                    <a:bodyPr/>
                    <a:lstStyle/>
                    <a:p>
                      <a:pPr algn="ctr"/>
                      <a:r>
                        <a:rPr lang="zh-CN" altLang="en-US" sz="2800" b="1" dirty="0">
                          <a:latin typeface="黑体" panose="02010609060101010101" pitchFamily="49" charset="-122"/>
                          <a:ea typeface="黑体" panose="02010609060101010101" pitchFamily="49" charset="-122"/>
                        </a:rPr>
                        <a:t>绝对值最大负数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1.00000000000000</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baseline="0" dirty="0"/>
                        <a:t>-1</a:t>
                      </a:r>
                      <a:endParaRPr lang="zh-CN" altLang="en-US" sz="2800" baseline="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355"/>
                  </a:ext>
                </a:extLst>
              </a:tr>
            </a:tbl>
          </a:graphicData>
        </a:graphic>
      </p:graphicFrame>
      <p:sp>
        <p:nvSpPr>
          <p:cNvPr id="4" name="矩形 3">
            <a:extLst>
              <a:ext uri="{FF2B5EF4-FFF2-40B4-BE49-F238E27FC236}">
                <a16:creationId xmlns:a16="http://schemas.microsoft.com/office/drawing/2014/main" id="{CB6675F7-ADAA-466A-83A9-259C9C970733}"/>
              </a:ext>
            </a:extLst>
          </p:cNvPr>
          <p:cNvSpPr/>
          <p:nvPr/>
        </p:nvSpPr>
        <p:spPr>
          <a:xfrm>
            <a:off x="53752" y="32569"/>
            <a:ext cx="9036496"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12.</a:t>
            </a:r>
            <a:r>
              <a:rPr lang="zh-CN" altLang="zh-CN" sz="3600" b="1" dirty="0">
                <a:solidFill>
                  <a:srgbClr val="FFFF00"/>
                </a:solidFill>
                <a:effectLst>
                  <a:outerShdw blurRad="38100" dist="38100" dir="2700000" algn="tl">
                    <a:srgbClr val="000000"/>
                  </a:outerShdw>
                </a:effectLst>
                <a:ea typeface="黑体" pitchFamily="49" charset="-122"/>
              </a:rPr>
              <a:t>某定点小数字长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位符号，补码表示，分别写出下列典型值的二进制代码与十进制真值。</a:t>
            </a: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 （</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sp>
        <p:nvSpPr>
          <p:cNvPr id="5" name="灯片编号占位符 4">
            <a:extLst>
              <a:ext uri="{FF2B5EF4-FFF2-40B4-BE49-F238E27FC236}">
                <a16:creationId xmlns:a16="http://schemas.microsoft.com/office/drawing/2014/main" id="{F82ED9DF-4012-4EAE-91D7-F7CE3C05F947}"/>
              </a:ext>
            </a:extLst>
          </p:cNvPr>
          <p:cNvSpPr>
            <a:spLocks noGrp="1"/>
          </p:cNvSpPr>
          <p:nvPr>
            <p:ph type="sldNum" sz="quarter" idx="10"/>
          </p:nvPr>
        </p:nvSpPr>
        <p:spPr/>
        <p:txBody>
          <a:bodyPr/>
          <a:lstStyle/>
          <a:p>
            <a:fld id="{3AE3F5C8-9012-46B7-BDE1-1A2A994CA93C}" type="slidenum">
              <a:rPr lang="en-US" altLang="zh-CN" smtClean="0"/>
              <a:pPr/>
              <a:t>39</a:t>
            </a:fld>
            <a:r>
              <a:rPr lang="en-US" altLang="zh-CN"/>
              <a:t>/121</a:t>
            </a:r>
            <a:endParaRPr lang="en-US" altLang="zh-CN" dirty="0"/>
          </a:p>
        </p:txBody>
      </p:sp>
    </p:spTree>
    <p:extLst>
      <p:ext uri="{BB962C8B-B14F-4D97-AF65-F5344CB8AC3E}">
        <p14:creationId xmlns:p14="http://schemas.microsoft.com/office/powerpoint/2010/main" val="4035560109"/>
      </p:ext>
    </p:extLst>
  </p:cSld>
  <p:clrMapOvr>
    <a:masterClrMapping/>
  </p:clrMapOvr>
  <p:transition spd="med">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D460C8A-AC97-44C9-853B-B05AB42E87A7}"/>
              </a:ext>
            </a:extLst>
          </p:cNvPr>
          <p:cNvSpPr txBox="1"/>
          <p:nvPr/>
        </p:nvSpPr>
        <p:spPr>
          <a:xfrm>
            <a:off x="107504" y="116632"/>
            <a:ext cx="5544616" cy="646331"/>
          </a:xfrm>
          <a:prstGeom prst="rect">
            <a:avLst/>
          </a:prstGeom>
          <a:noFill/>
        </p:spPr>
        <p:txBody>
          <a:bodyPr wrap="square" rtlCol="0">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p>
        </p:txBody>
      </p:sp>
      <p:sp>
        <p:nvSpPr>
          <p:cNvPr id="4" name="文本框 3">
            <a:extLst>
              <a:ext uri="{FF2B5EF4-FFF2-40B4-BE49-F238E27FC236}">
                <a16:creationId xmlns:a16="http://schemas.microsoft.com/office/drawing/2014/main" id="{674F4C18-547C-425B-A4ED-D84F1303B410}"/>
              </a:ext>
            </a:extLst>
          </p:cNvPr>
          <p:cNvSpPr txBox="1"/>
          <p:nvPr/>
        </p:nvSpPr>
        <p:spPr>
          <a:xfrm>
            <a:off x="0" y="857987"/>
            <a:ext cx="9036496" cy="5923160"/>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(4)</a:t>
            </a:r>
            <a:r>
              <a:rPr lang="zh-CN" altLang="en-US" sz="3200" b="1" dirty="0">
                <a:solidFill>
                  <a:srgbClr val="FFFF00"/>
                </a:solidFill>
                <a:latin typeface="黑体" panose="02010609060101010101" pitchFamily="49" charset="-122"/>
                <a:ea typeface="黑体" panose="02010609060101010101" pitchFamily="49" charset="-122"/>
              </a:rPr>
              <a:t>机器数</a:t>
            </a:r>
            <a:r>
              <a:rPr lang="zh-CN" altLang="en-US" sz="3200" dirty="0">
                <a:latin typeface="黑体" panose="02010609060101010101" pitchFamily="49" charset="-122"/>
                <a:ea typeface="黑体" panose="02010609060101010101" pitchFamily="49" charset="-122"/>
              </a:rPr>
              <a:t>：在计算机内部使用的，连同数的符号一起数码化的数称为机器数。</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(5)</a:t>
            </a:r>
            <a:r>
              <a:rPr lang="zh-CN" altLang="en-US" sz="3200" b="1" dirty="0">
                <a:solidFill>
                  <a:srgbClr val="FFFF00"/>
                </a:solidFill>
                <a:latin typeface="黑体" panose="02010609060101010101" pitchFamily="49" charset="-122"/>
                <a:ea typeface="黑体" panose="02010609060101010101" pitchFamily="49" charset="-122"/>
              </a:rPr>
              <a:t>原码</a:t>
            </a:r>
            <a:r>
              <a:rPr lang="zh-CN" altLang="en-US" sz="3200" dirty="0">
                <a:latin typeface="黑体" panose="02010609060101010101" pitchFamily="49" charset="-122"/>
                <a:ea typeface="黑体" panose="02010609060101010101" pitchFamily="49" charset="-122"/>
              </a:rPr>
              <a:t>：让数码序列的最高位为符号位</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表示正，</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表示负</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，其余部分为数</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真值</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的绝对值，这个数码序列称为该数的原码表示。</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(6)</a:t>
            </a:r>
            <a:r>
              <a:rPr lang="zh-CN" altLang="en-US" sz="3200" b="1" dirty="0">
                <a:solidFill>
                  <a:srgbClr val="FFFF00"/>
                </a:solidFill>
                <a:latin typeface="黑体" panose="02010609060101010101" pitchFamily="49" charset="-122"/>
                <a:ea typeface="黑体" panose="02010609060101010101" pitchFamily="49" charset="-122"/>
              </a:rPr>
              <a:t>补码</a:t>
            </a:r>
            <a:r>
              <a:rPr lang="zh-CN" altLang="en-US" sz="3200" dirty="0">
                <a:latin typeface="黑体" panose="02010609060101010101" pitchFamily="49" charset="-122"/>
                <a:ea typeface="黑体" panose="02010609060101010101" pitchFamily="49" charset="-122"/>
              </a:rPr>
              <a:t>：是机器数的一种表示方法，如果数为正，则正数的补码与原码形式相同；如果数为负，则负数的补码是将负数原码除符号位不变外，其余各位取反，末位再加</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(7)</a:t>
            </a:r>
            <a:r>
              <a:rPr lang="zh-CN" altLang="en-US" sz="3200" b="1" dirty="0">
                <a:solidFill>
                  <a:srgbClr val="FFFF00"/>
                </a:solidFill>
                <a:latin typeface="黑体" panose="02010609060101010101" pitchFamily="49" charset="-122"/>
                <a:ea typeface="黑体" panose="02010609060101010101" pitchFamily="49" charset="-122"/>
              </a:rPr>
              <a:t>定点数</a:t>
            </a:r>
            <a:r>
              <a:rPr lang="zh-CN" altLang="en-US" sz="3200" dirty="0">
                <a:latin typeface="黑体" panose="02010609060101010101" pitchFamily="49" charset="-122"/>
                <a:ea typeface="黑体" panose="02010609060101010101" pitchFamily="49" charset="-122"/>
              </a:rPr>
              <a:t>：计算机中小数点位置固定不变的数</a:t>
            </a:r>
          </a:p>
        </p:txBody>
      </p:sp>
      <p:sp>
        <p:nvSpPr>
          <p:cNvPr id="5" name="灯片编号占位符 4">
            <a:extLst>
              <a:ext uri="{FF2B5EF4-FFF2-40B4-BE49-F238E27FC236}">
                <a16:creationId xmlns:a16="http://schemas.microsoft.com/office/drawing/2014/main" id="{9D5DFA7B-7BE4-4394-B8C7-AB17432C7A8B}"/>
              </a:ext>
            </a:extLst>
          </p:cNvPr>
          <p:cNvSpPr>
            <a:spLocks noGrp="1"/>
          </p:cNvSpPr>
          <p:nvPr>
            <p:ph type="sldNum" sz="quarter" idx="10"/>
          </p:nvPr>
        </p:nvSpPr>
        <p:spPr/>
        <p:txBody>
          <a:bodyPr/>
          <a:lstStyle/>
          <a:p>
            <a:fld id="{3AE3F5C8-9012-46B7-BDE1-1A2A994CA93C}" type="slidenum">
              <a:rPr lang="en-US" altLang="zh-CN" smtClean="0"/>
              <a:pPr/>
              <a:t>4</a:t>
            </a:fld>
            <a:r>
              <a:rPr lang="en-US" altLang="zh-CN"/>
              <a:t>/121</a:t>
            </a:r>
            <a:endParaRPr lang="en-US" altLang="zh-CN" dirty="0"/>
          </a:p>
        </p:txBody>
      </p:sp>
    </p:spTree>
    <p:extLst>
      <p:ext uri="{BB962C8B-B14F-4D97-AF65-F5344CB8AC3E}">
        <p14:creationId xmlns:p14="http://schemas.microsoft.com/office/powerpoint/2010/main" val="2242917676"/>
      </p:ext>
    </p:extLst>
  </p:cSld>
  <p:clrMapOvr>
    <a:masterClrMapping/>
  </p:clrMapOvr>
  <p:transition spd="med">
    <p:cover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8DDC373-8EC0-4388-8732-0250375808E9}"/>
              </a:ext>
            </a:extLst>
          </p:cNvPr>
          <p:cNvSpPr/>
          <p:nvPr/>
        </p:nvSpPr>
        <p:spPr>
          <a:xfrm>
            <a:off x="13483" y="1720840"/>
            <a:ext cx="9144000" cy="2862322"/>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13.</a:t>
            </a:r>
            <a:r>
              <a:rPr lang="zh-CN" altLang="zh-CN" sz="3600" b="1" dirty="0">
                <a:solidFill>
                  <a:srgbClr val="FFFF00"/>
                </a:solidFill>
                <a:effectLst>
                  <a:outerShdw blurRad="38100" dist="38100" dir="2700000" algn="tl">
                    <a:srgbClr val="000000"/>
                  </a:outerShdw>
                </a:effectLst>
                <a:ea typeface="黑体" pitchFamily="49" charset="-122"/>
              </a:rPr>
              <a:t>某定点整数字长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位符号，补码表示，分别写出下列典型值的二进制代码与十进制真值。</a:t>
            </a: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 </a:t>
            </a:r>
            <a:r>
              <a:rPr lang="en-US" altLang="zh-CN" sz="3600" b="1" dirty="0">
                <a:solidFill>
                  <a:srgbClr val="FFFF00"/>
                </a:solidFill>
                <a:effectLst>
                  <a:outerShdw blurRad="38100" dist="38100" dir="2700000" algn="tl">
                    <a:srgbClr val="000000"/>
                  </a:outerShdw>
                </a:effectLst>
                <a:ea typeface="黑体" pitchFamily="49" charset="-122"/>
              </a:rPr>
              <a:t>      </a:t>
            </a:r>
            <a:endParaRPr lang="zh-CN" altLang="zh-CN" sz="3600" b="1" dirty="0">
              <a:solidFill>
                <a:srgbClr val="FFFF00"/>
              </a:solidFill>
              <a:effectLst>
                <a:outerShdw blurRad="38100" dist="38100" dir="2700000" algn="tl">
                  <a:srgbClr val="000000"/>
                </a:outerShdw>
              </a:effectLst>
              <a:ea typeface="黑体" pitchFamily="49" charset="-122"/>
            </a:endParaRP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sp>
        <p:nvSpPr>
          <p:cNvPr id="3" name="灯片编号占位符 2">
            <a:extLst>
              <a:ext uri="{FF2B5EF4-FFF2-40B4-BE49-F238E27FC236}">
                <a16:creationId xmlns:a16="http://schemas.microsoft.com/office/drawing/2014/main" id="{F3040DFE-3ABD-42F5-9EC3-82D95EE46CA4}"/>
              </a:ext>
            </a:extLst>
          </p:cNvPr>
          <p:cNvSpPr>
            <a:spLocks noGrp="1"/>
          </p:cNvSpPr>
          <p:nvPr>
            <p:ph type="sldNum" sz="quarter" idx="10"/>
          </p:nvPr>
        </p:nvSpPr>
        <p:spPr/>
        <p:txBody>
          <a:bodyPr/>
          <a:lstStyle/>
          <a:p>
            <a:fld id="{3AE3F5C8-9012-46B7-BDE1-1A2A994CA93C}" type="slidenum">
              <a:rPr lang="en-US" altLang="zh-CN" smtClean="0"/>
              <a:pPr/>
              <a:t>40</a:t>
            </a:fld>
            <a:r>
              <a:rPr lang="en-US" altLang="zh-CN"/>
              <a:t>/121</a:t>
            </a:r>
            <a:endParaRPr lang="en-US" altLang="zh-CN" dirty="0"/>
          </a:p>
        </p:txBody>
      </p:sp>
    </p:spTree>
    <p:extLst>
      <p:ext uri="{BB962C8B-B14F-4D97-AF65-F5344CB8AC3E}">
        <p14:creationId xmlns:p14="http://schemas.microsoft.com/office/powerpoint/2010/main" val="2398365357"/>
      </p:ext>
    </p:extLst>
  </p:cSld>
  <p:clrMapOvr>
    <a:masterClrMapping/>
  </p:clrMapOvr>
  <p:transition spd="med">
    <p:cover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AFB072-5215-4AAE-8896-CB641936DA4A}"/>
              </a:ext>
            </a:extLst>
          </p:cNvPr>
          <p:cNvSpPr/>
          <p:nvPr/>
        </p:nvSpPr>
        <p:spPr>
          <a:xfrm>
            <a:off x="0" y="116632"/>
            <a:ext cx="9144000"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13.</a:t>
            </a:r>
            <a:r>
              <a:rPr lang="zh-CN" altLang="zh-CN" sz="3600" b="1" dirty="0">
                <a:solidFill>
                  <a:srgbClr val="FFFF00"/>
                </a:solidFill>
                <a:effectLst>
                  <a:outerShdw blurRad="38100" dist="38100" dir="2700000" algn="tl">
                    <a:srgbClr val="000000"/>
                  </a:outerShdw>
                </a:effectLst>
                <a:ea typeface="黑体" pitchFamily="49" charset="-122"/>
              </a:rPr>
              <a:t>某定点整数字长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位符号，补码表示，分别写出下列典型值的二进制代码与十进制真值。</a:t>
            </a: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 </a:t>
            </a:r>
            <a:r>
              <a:rPr lang="en-US" altLang="zh-CN" sz="3600" b="1" dirty="0">
                <a:solidFill>
                  <a:srgbClr val="FFFF00"/>
                </a:solidFill>
                <a:effectLst>
                  <a:outerShdw blurRad="38100" dist="38100" dir="2700000" algn="tl">
                    <a:srgbClr val="000000"/>
                  </a:outerShdw>
                </a:effectLst>
                <a:ea typeface="黑体" pitchFamily="49" charset="-122"/>
              </a:rPr>
              <a:t>      </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28EC91EA-2D8E-4E26-AB8F-4D5F1E4449F3}"/>
              </a:ext>
            </a:extLst>
          </p:cNvPr>
          <p:cNvGraphicFramePr>
            <a:graphicFrameLocks noGrp="1"/>
          </p:cNvGraphicFramePr>
          <p:nvPr>
            <p:extLst>
              <p:ext uri="{D42A27DB-BD31-4B8C-83A1-F6EECF244321}">
                <p14:modId xmlns:p14="http://schemas.microsoft.com/office/powerpoint/2010/main" val="1388505500"/>
              </p:ext>
            </p:extLst>
          </p:nvPr>
        </p:nvGraphicFramePr>
        <p:xfrm>
          <a:off x="107504" y="2492896"/>
          <a:ext cx="8928992" cy="326136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254991312"/>
                    </a:ext>
                  </a:extLst>
                </a:gridCol>
                <a:gridCol w="3168352">
                  <a:extLst>
                    <a:ext uri="{9D8B030D-6E8A-4147-A177-3AD203B41FA5}">
                      <a16:colId xmlns:a16="http://schemas.microsoft.com/office/drawing/2014/main" val="2050134490"/>
                    </a:ext>
                  </a:extLst>
                </a:gridCol>
                <a:gridCol w="3312368">
                  <a:extLst>
                    <a:ext uri="{9D8B030D-6E8A-4147-A177-3AD203B41FA5}">
                      <a16:colId xmlns:a16="http://schemas.microsoft.com/office/drawing/2014/main" val="677839076"/>
                    </a:ext>
                  </a:extLst>
                </a:gridCol>
                <a:gridCol w="1440160">
                  <a:extLst>
                    <a:ext uri="{9D8B030D-6E8A-4147-A177-3AD203B41FA5}">
                      <a16:colId xmlns:a16="http://schemas.microsoft.com/office/drawing/2014/main" val="393915022"/>
                    </a:ext>
                  </a:extLst>
                </a:gridCol>
              </a:tblGrid>
              <a:tr h="370840">
                <a:tc>
                  <a:txBody>
                    <a:bodyPr/>
                    <a:lstStyle/>
                    <a:p>
                      <a:pPr algn="ct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二进制真值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十进制真值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576900"/>
                  </a:ext>
                </a:extLst>
              </a:tr>
              <a:tr h="0">
                <a:tc>
                  <a:txBody>
                    <a:bodyPr/>
                    <a:lstStyle/>
                    <a:p>
                      <a:pPr algn="ctr"/>
                      <a:r>
                        <a:rPr lang="zh-CN" altLang="en-US" sz="2800" b="1" dirty="0">
                          <a:latin typeface="黑体" panose="02010609060101010101" pitchFamily="49" charset="-122"/>
                          <a:ea typeface="黑体" panose="02010609060101010101" pitchFamily="49" charset="-122"/>
                        </a:rPr>
                        <a:t>非零最小正数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0000000000000001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927773"/>
                  </a:ext>
                </a:extLst>
              </a:tr>
              <a:tr h="370840">
                <a:tc>
                  <a:txBody>
                    <a:bodyPr/>
                    <a:lstStyle/>
                    <a:p>
                      <a:pPr algn="ctr"/>
                      <a:r>
                        <a:rPr lang="zh-CN" altLang="en-US" sz="2800" b="1" dirty="0">
                          <a:latin typeface="黑体" panose="02010609060101010101" pitchFamily="49" charset="-122"/>
                          <a:ea typeface="黑体" panose="02010609060101010101" pitchFamily="49" charset="-122"/>
                        </a:rPr>
                        <a:t>最大正数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011111111111111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2</a:t>
                      </a:r>
                      <a:r>
                        <a:rPr lang="en-US" altLang="zh-CN" sz="2800" baseline="30000" dirty="0"/>
                        <a:t>15</a:t>
                      </a:r>
                      <a:r>
                        <a:rPr lang="en-US" altLang="zh-CN" sz="2800" dirty="0"/>
                        <a:t>-1</a:t>
                      </a:r>
                      <a:endParaRPr lang="zh-CN" altLang="en-US" sz="2800" baseline="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355"/>
                  </a:ext>
                </a:extLst>
              </a:tr>
            </a:tbl>
          </a:graphicData>
        </a:graphic>
      </p:graphicFrame>
      <p:sp>
        <p:nvSpPr>
          <p:cNvPr id="5" name="灯片编号占位符 4">
            <a:extLst>
              <a:ext uri="{FF2B5EF4-FFF2-40B4-BE49-F238E27FC236}">
                <a16:creationId xmlns:a16="http://schemas.microsoft.com/office/drawing/2014/main" id="{571C873F-2419-47FE-8310-7D7B79953334}"/>
              </a:ext>
            </a:extLst>
          </p:cNvPr>
          <p:cNvSpPr>
            <a:spLocks noGrp="1"/>
          </p:cNvSpPr>
          <p:nvPr>
            <p:ph type="sldNum" sz="quarter" idx="10"/>
          </p:nvPr>
        </p:nvSpPr>
        <p:spPr/>
        <p:txBody>
          <a:bodyPr/>
          <a:lstStyle/>
          <a:p>
            <a:fld id="{3AE3F5C8-9012-46B7-BDE1-1A2A994CA93C}" type="slidenum">
              <a:rPr lang="en-US" altLang="zh-CN" smtClean="0"/>
              <a:pPr/>
              <a:t>41</a:t>
            </a:fld>
            <a:r>
              <a:rPr lang="en-US" altLang="zh-CN"/>
              <a:t>/121</a:t>
            </a:r>
            <a:endParaRPr lang="en-US" altLang="zh-CN" dirty="0"/>
          </a:p>
        </p:txBody>
      </p:sp>
    </p:spTree>
    <p:extLst>
      <p:ext uri="{BB962C8B-B14F-4D97-AF65-F5344CB8AC3E}">
        <p14:creationId xmlns:p14="http://schemas.microsoft.com/office/powerpoint/2010/main" val="3875306691"/>
      </p:ext>
    </p:extLst>
  </p:cSld>
  <p:clrMapOvr>
    <a:masterClrMapping/>
  </p:clrMapOvr>
  <p:transition spd="med">
    <p:cover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AFB072-5215-4AAE-8896-CB641936DA4A}"/>
              </a:ext>
            </a:extLst>
          </p:cNvPr>
          <p:cNvSpPr/>
          <p:nvPr/>
        </p:nvSpPr>
        <p:spPr>
          <a:xfrm>
            <a:off x="0" y="116632"/>
            <a:ext cx="9144000"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13.</a:t>
            </a:r>
            <a:r>
              <a:rPr lang="zh-CN" altLang="zh-CN" sz="3600" b="1" dirty="0">
                <a:solidFill>
                  <a:srgbClr val="FFFF00"/>
                </a:solidFill>
                <a:effectLst>
                  <a:outerShdw blurRad="38100" dist="38100" dir="2700000" algn="tl">
                    <a:srgbClr val="000000"/>
                  </a:outerShdw>
                </a:effectLst>
                <a:ea typeface="黑体" pitchFamily="49" charset="-122"/>
              </a:rPr>
              <a:t>某定点整数字长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位符号，补码表示，分别写出下列典型值的二进制代码与十进制真值。</a:t>
            </a:r>
          </a:p>
          <a:p>
            <a:pPr>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 </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graphicFrame>
        <p:nvGraphicFramePr>
          <p:cNvPr id="4" name="表格 3">
            <a:extLst>
              <a:ext uri="{FF2B5EF4-FFF2-40B4-BE49-F238E27FC236}">
                <a16:creationId xmlns:a16="http://schemas.microsoft.com/office/drawing/2014/main" id="{28EC91EA-2D8E-4E26-AB8F-4D5F1E4449F3}"/>
              </a:ext>
            </a:extLst>
          </p:cNvPr>
          <p:cNvGraphicFramePr>
            <a:graphicFrameLocks noGrp="1"/>
          </p:cNvGraphicFramePr>
          <p:nvPr/>
        </p:nvGraphicFramePr>
        <p:xfrm>
          <a:off x="107504" y="2316480"/>
          <a:ext cx="8928992" cy="454152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3254991312"/>
                    </a:ext>
                  </a:extLst>
                </a:gridCol>
                <a:gridCol w="3168352">
                  <a:extLst>
                    <a:ext uri="{9D8B030D-6E8A-4147-A177-3AD203B41FA5}">
                      <a16:colId xmlns:a16="http://schemas.microsoft.com/office/drawing/2014/main" val="2050134490"/>
                    </a:ext>
                  </a:extLst>
                </a:gridCol>
                <a:gridCol w="3384376">
                  <a:extLst>
                    <a:ext uri="{9D8B030D-6E8A-4147-A177-3AD203B41FA5}">
                      <a16:colId xmlns:a16="http://schemas.microsoft.com/office/drawing/2014/main" val="677839076"/>
                    </a:ext>
                  </a:extLst>
                </a:gridCol>
                <a:gridCol w="1368152">
                  <a:extLst>
                    <a:ext uri="{9D8B030D-6E8A-4147-A177-3AD203B41FA5}">
                      <a16:colId xmlns:a16="http://schemas.microsoft.com/office/drawing/2014/main" val="393915022"/>
                    </a:ext>
                  </a:extLst>
                </a:gridCol>
              </a:tblGrid>
              <a:tr h="370840">
                <a:tc>
                  <a:txBody>
                    <a:bodyPr/>
                    <a:lstStyle/>
                    <a:p>
                      <a:pPr algn="ct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补码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二进制真值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800" b="1" dirty="0">
                          <a:latin typeface="黑体" panose="02010609060101010101" pitchFamily="49" charset="-122"/>
                          <a:ea typeface="黑体" panose="02010609060101010101" pitchFamily="49" charset="-122"/>
                        </a:rPr>
                        <a:t>十进制真值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576900"/>
                  </a:ext>
                </a:extLst>
              </a:tr>
              <a:tr h="0">
                <a:tc>
                  <a:txBody>
                    <a:bodyPr/>
                    <a:lstStyle/>
                    <a:p>
                      <a:pPr algn="ctr"/>
                      <a:r>
                        <a:rPr lang="zh-CN" altLang="en-US" sz="2800" b="1" dirty="0">
                          <a:latin typeface="黑体" panose="02010609060101010101" pitchFamily="49" charset="-122"/>
                          <a:ea typeface="黑体" panose="02010609060101010101" pitchFamily="49" charset="-122"/>
                        </a:rPr>
                        <a:t>绝对值最小负数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1111111111111111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t>-1</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a:t>
                      </a:r>
                      <a:endParaRPr lang="zh-CN" altLang="en-US" sz="2800"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927773"/>
                  </a:ext>
                </a:extLst>
              </a:tr>
              <a:tr h="370840">
                <a:tc>
                  <a:txBody>
                    <a:bodyPr/>
                    <a:lstStyle/>
                    <a:p>
                      <a:pPr algn="ctr"/>
                      <a:r>
                        <a:rPr lang="zh-CN" altLang="en-US" sz="2800" b="1" dirty="0">
                          <a:latin typeface="黑体" panose="02010609060101010101" pitchFamily="49" charset="-122"/>
                          <a:ea typeface="黑体" panose="02010609060101010101" pitchFamily="49" charset="-122"/>
                        </a:rPr>
                        <a:t>绝对值最大负数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1000000000000000</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-10000000000000000</a:t>
                      </a:r>
                      <a:endParaRPr lang="zh-CN" altLang="en-US" sz="28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-2</a:t>
                      </a:r>
                      <a:r>
                        <a:rPr lang="en-US" altLang="zh-CN" sz="2800" baseline="30000" dirty="0"/>
                        <a:t>15</a:t>
                      </a:r>
                      <a:endParaRPr lang="zh-CN" altLang="en-US" sz="2800" baseline="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355"/>
                  </a:ext>
                </a:extLst>
              </a:tr>
            </a:tbl>
          </a:graphicData>
        </a:graphic>
      </p:graphicFrame>
      <p:sp>
        <p:nvSpPr>
          <p:cNvPr id="2" name="灯片编号占位符 1">
            <a:extLst>
              <a:ext uri="{FF2B5EF4-FFF2-40B4-BE49-F238E27FC236}">
                <a16:creationId xmlns:a16="http://schemas.microsoft.com/office/drawing/2014/main" id="{79E4DE88-33F2-4EBB-AAC3-6DC6CED63994}"/>
              </a:ext>
            </a:extLst>
          </p:cNvPr>
          <p:cNvSpPr>
            <a:spLocks noGrp="1"/>
          </p:cNvSpPr>
          <p:nvPr>
            <p:ph type="sldNum" sz="quarter" idx="10"/>
          </p:nvPr>
        </p:nvSpPr>
        <p:spPr/>
        <p:txBody>
          <a:bodyPr/>
          <a:lstStyle/>
          <a:p>
            <a:fld id="{3AE3F5C8-9012-46B7-BDE1-1A2A994CA93C}" type="slidenum">
              <a:rPr lang="en-US" altLang="zh-CN" smtClean="0"/>
              <a:pPr/>
              <a:t>42</a:t>
            </a:fld>
            <a:r>
              <a:rPr lang="en-US" altLang="zh-CN"/>
              <a:t>/121</a:t>
            </a:r>
            <a:endParaRPr lang="en-US" altLang="zh-CN" dirty="0"/>
          </a:p>
        </p:txBody>
      </p:sp>
    </p:spTree>
    <p:extLst>
      <p:ext uri="{BB962C8B-B14F-4D97-AF65-F5344CB8AC3E}">
        <p14:creationId xmlns:p14="http://schemas.microsoft.com/office/powerpoint/2010/main" val="1162519963"/>
      </p:ext>
    </p:extLst>
  </p:cSld>
  <p:clrMapOvr>
    <a:masterClrMapping/>
  </p:clrMapOvr>
  <p:transition spd="med">
    <p:cover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1E58AE1-C1AF-4A5D-B3F6-6258FBCE6408}"/>
              </a:ext>
            </a:extLst>
          </p:cNvPr>
          <p:cNvSpPr/>
          <p:nvPr/>
        </p:nvSpPr>
        <p:spPr>
          <a:xfrm>
            <a:off x="-1452" y="2274838"/>
            <a:ext cx="9144000"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14.</a:t>
            </a:r>
            <a:r>
              <a:rPr lang="zh-CN" altLang="zh-CN" sz="3600" b="1" dirty="0">
                <a:solidFill>
                  <a:srgbClr val="FFFF00"/>
                </a:solidFill>
                <a:effectLst>
                  <a:outerShdw blurRad="38100" dist="38100" dir="2700000" algn="tl">
                    <a:srgbClr val="000000"/>
                  </a:outerShdw>
                </a:effectLst>
                <a:ea typeface="黑体" pitchFamily="49" charset="-122"/>
              </a:rPr>
              <a:t>判别下列各补码表示的尾数是否属于规格化尾数</a:t>
            </a:r>
          </a:p>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 (1)1.0110101    (2)1.1101001   (3)0.1011101</a:t>
            </a:r>
            <a:endParaRPr lang="zh-CN" altLang="zh-CN" sz="3600" b="1" dirty="0">
              <a:solidFill>
                <a:srgbClr val="FFFF00"/>
              </a:solidFill>
              <a:effectLst>
                <a:outerShdw blurRad="38100" dist="38100" dir="2700000" algn="tl">
                  <a:srgbClr val="000000"/>
                </a:outerShdw>
              </a:effectLst>
              <a:ea typeface="黑体" pitchFamily="49" charset="-122"/>
            </a:endParaRPr>
          </a:p>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 (4)0.0100111     (5)1.0000000   (6)1.1000000</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61C8EEA3-EFA6-4BE1-9340-F6C5BB80FA54}"/>
              </a:ext>
            </a:extLst>
          </p:cNvPr>
          <p:cNvSpPr>
            <a:spLocks noGrp="1"/>
          </p:cNvSpPr>
          <p:nvPr>
            <p:ph type="sldNum" sz="quarter" idx="10"/>
          </p:nvPr>
        </p:nvSpPr>
        <p:spPr/>
        <p:txBody>
          <a:bodyPr/>
          <a:lstStyle/>
          <a:p>
            <a:fld id="{3AE3F5C8-9012-46B7-BDE1-1A2A994CA93C}" type="slidenum">
              <a:rPr lang="en-US" altLang="zh-CN" smtClean="0"/>
              <a:pPr/>
              <a:t>43</a:t>
            </a:fld>
            <a:r>
              <a:rPr lang="en-US" altLang="zh-CN"/>
              <a:t>/121</a:t>
            </a:r>
            <a:endParaRPr lang="en-US" altLang="zh-CN" dirty="0"/>
          </a:p>
        </p:txBody>
      </p:sp>
    </p:spTree>
    <p:extLst>
      <p:ext uri="{BB962C8B-B14F-4D97-AF65-F5344CB8AC3E}">
        <p14:creationId xmlns:p14="http://schemas.microsoft.com/office/powerpoint/2010/main" val="732246151"/>
      </p:ext>
    </p:extLst>
  </p:cSld>
  <p:clrMapOvr>
    <a:masterClrMapping/>
  </p:clrMapOvr>
  <p:transition spd="med">
    <p:cover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476BD11-005C-4CD4-B2C0-169567DB72FF}"/>
              </a:ext>
            </a:extLst>
          </p:cNvPr>
          <p:cNvSpPr/>
          <p:nvPr/>
        </p:nvSpPr>
        <p:spPr>
          <a:xfrm>
            <a:off x="4355" y="116632"/>
            <a:ext cx="9144000" cy="2308324"/>
          </a:xfrm>
          <a:prstGeom prst="rect">
            <a:avLst/>
          </a:prstGeom>
        </p:spPr>
        <p:txBody>
          <a:bodyPr wrap="square">
            <a:spAutoFit/>
          </a:bodyPr>
          <a:lstStyle/>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14.</a:t>
            </a:r>
            <a:r>
              <a:rPr lang="zh-CN" altLang="zh-CN" sz="3600" b="1" dirty="0">
                <a:solidFill>
                  <a:srgbClr val="FFFF00"/>
                </a:solidFill>
                <a:effectLst>
                  <a:outerShdw blurRad="38100" dist="38100" dir="2700000" algn="tl">
                    <a:srgbClr val="000000"/>
                  </a:outerShdw>
                </a:effectLst>
                <a:ea typeface="黑体" pitchFamily="49" charset="-122"/>
              </a:rPr>
              <a:t>判别下列各补码表示的尾数是否属于规格化尾数</a:t>
            </a:r>
          </a:p>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 (1)1.0110101    (2)1.1101001   (3)0.1011101</a:t>
            </a:r>
            <a:endParaRPr lang="zh-CN" altLang="zh-CN" sz="3600" b="1" dirty="0">
              <a:solidFill>
                <a:srgbClr val="FFFF00"/>
              </a:solidFill>
              <a:effectLst>
                <a:outerShdw blurRad="38100" dist="38100" dir="2700000" algn="tl">
                  <a:srgbClr val="000000"/>
                </a:outerShdw>
              </a:effectLst>
              <a:ea typeface="黑体" pitchFamily="49" charset="-122"/>
            </a:endParaRPr>
          </a:p>
          <a:p>
            <a:pPr>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 (4)0.0100111     (5)1.0000000   (6)1.1000000</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8F3006E4-FC4A-4A8D-A035-488E0D0F4FC6}"/>
              </a:ext>
            </a:extLst>
          </p:cNvPr>
          <p:cNvSpPr txBox="1"/>
          <p:nvPr/>
        </p:nvSpPr>
        <p:spPr>
          <a:xfrm>
            <a:off x="0" y="2890391"/>
            <a:ext cx="9144000" cy="1077218"/>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是          </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不是             </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是</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不是        </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是               </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不是</a:t>
            </a:r>
          </a:p>
        </p:txBody>
      </p:sp>
      <p:sp>
        <p:nvSpPr>
          <p:cNvPr id="5" name="灯片编号占位符 4">
            <a:extLst>
              <a:ext uri="{FF2B5EF4-FFF2-40B4-BE49-F238E27FC236}">
                <a16:creationId xmlns:a16="http://schemas.microsoft.com/office/drawing/2014/main" id="{3B461DF2-C5FB-498C-94AA-6E6FFA8366DA}"/>
              </a:ext>
            </a:extLst>
          </p:cNvPr>
          <p:cNvSpPr>
            <a:spLocks noGrp="1"/>
          </p:cNvSpPr>
          <p:nvPr>
            <p:ph type="sldNum" sz="quarter" idx="10"/>
          </p:nvPr>
        </p:nvSpPr>
        <p:spPr/>
        <p:txBody>
          <a:bodyPr/>
          <a:lstStyle/>
          <a:p>
            <a:fld id="{3AE3F5C8-9012-46B7-BDE1-1A2A994CA93C}" type="slidenum">
              <a:rPr lang="en-US" altLang="zh-CN" smtClean="0"/>
              <a:pPr/>
              <a:t>44</a:t>
            </a:fld>
            <a:r>
              <a:rPr lang="en-US" altLang="zh-CN"/>
              <a:t>/121</a:t>
            </a:r>
            <a:endParaRPr lang="en-US" altLang="zh-CN" dirty="0"/>
          </a:p>
        </p:txBody>
      </p:sp>
    </p:spTree>
    <p:extLst>
      <p:ext uri="{BB962C8B-B14F-4D97-AF65-F5344CB8AC3E}">
        <p14:creationId xmlns:p14="http://schemas.microsoft.com/office/powerpoint/2010/main" val="3467744691"/>
      </p:ext>
    </p:extLst>
  </p:cSld>
  <p:clrMapOvr>
    <a:masterClrMapping/>
  </p:clrMapOvr>
  <p:transition spd="med">
    <p:cover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4DEB3B0-A42C-4D57-9763-FEFF489BC2F5}"/>
              </a:ext>
            </a:extLst>
          </p:cNvPr>
          <p:cNvSpPr/>
          <p:nvPr/>
        </p:nvSpPr>
        <p:spPr>
          <a:xfrm>
            <a:off x="0" y="1420245"/>
            <a:ext cx="9036496" cy="4017510"/>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15.</a:t>
            </a:r>
            <a:r>
              <a:rPr lang="zh-CN" altLang="zh-CN" sz="3600" b="1" dirty="0">
                <a:solidFill>
                  <a:srgbClr val="FFFF00"/>
                </a:solidFill>
                <a:effectLst>
                  <a:outerShdw blurRad="38100" dist="38100" dir="2700000" algn="tl">
                    <a:srgbClr val="000000"/>
                  </a:outerShdw>
                </a:effectLst>
                <a:ea typeface="黑体" pitchFamily="49" charset="-122"/>
              </a:rPr>
              <a:t>某浮点数字长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位，其中阶码</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位阶符，补码表示，以</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为底；尾数</a:t>
            </a: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位数符，补码表示，规格化。分别写出下列各典型值的二进制代码和十进制真值。</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a:t>
            </a:r>
            <a:endParaRPr lang="en-US"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sp>
        <p:nvSpPr>
          <p:cNvPr id="3" name="灯片编号占位符 2">
            <a:extLst>
              <a:ext uri="{FF2B5EF4-FFF2-40B4-BE49-F238E27FC236}">
                <a16:creationId xmlns:a16="http://schemas.microsoft.com/office/drawing/2014/main" id="{E3FC603F-5805-473E-8162-B415FAE9F8F4}"/>
              </a:ext>
            </a:extLst>
          </p:cNvPr>
          <p:cNvSpPr>
            <a:spLocks noGrp="1"/>
          </p:cNvSpPr>
          <p:nvPr>
            <p:ph type="sldNum" sz="quarter" idx="10"/>
          </p:nvPr>
        </p:nvSpPr>
        <p:spPr/>
        <p:txBody>
          <a:bodyPr/>
          <a:lstStyle/>
          <a:p>
            <a:fld id="{3AE3F5C8-9012-46B7-BDE1-1A2A994CA93C}" type="slidenum">
              <a:rPr lang="en-US" altLang="zh-CN" smtClean="0"/>
              <a:pPr/>
              <a:t>45</a:t>
            </a:fld>
            <a:r>
              <a:rPr lang="en-US" altLang="zh-CN"/>
              <a:t>/121</a:t>
            </a:r>
            <a:endParaRPr lang="en-US" altLang="zh-CN" dirty="0"/>
          </a:p>
        </p:txBody>
      </p:sp>
    </p:spTree>
    <p:extLst>
      <p:ext uri="{BB962C8B-B14F-4D97-AF65-F5344CB8AC3E}">
        <p14:creationId xmlns:p14="http://schemas.microsoft.com/office/powerpoint/2010/main" val="3112309369"/>
      </p:ext>
    </p:extLst>
  </p:cSld>
  <p:clrMapOvr>
    <a:masterClrMapping/>
  </p:clrMapOvr>
  <p:transition spd="med">
    <p:cover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8FB950D-5312-4A6A-A33B-E53F60CEB8CD}"/>
              </a:ext>
            </a:extLst>
          </p:cNvPr>
          <p:cNvSpPr/>
          <p:nvPr/>
        </p:nvSpPr>
        <p:spPr>
          <a:xfrm>
            <a:off x="74313" y="0"/>
            <a:ext cx="9036496" cy="335271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15.</a:t>
            </a:r>
            <a:r>
              <a:rPr lang="zh-CN" altLang="zh-CN" sz="3600" b="1" dirty="0">
                <a:solidFill>
                  <a:srgbClr val="FFFF00"/>
                </a:solidFill>
                <a:effectLst>
                  <a:outerShdw blurRad="38100" dist="38100" dir="2700000" algn="tl">
                    <a:srgbClr val="000000"/>
                  </a:outerShdw>
                </a:effectLst>
                <a:ea typeface="黑体" pitchFamily="49" charset="-122"/>
              </a:rPr>
              <a:t>某浮点数字长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位，其中阶码</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位阶符，补码表示，以</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为底；尾数</a:t>
            </a: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位数符，补码表示，规格化。分别写出下列各典型值的二进制代码和十进制真值。</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）非零最小正数</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）最大正数</a:t>
            </a:r>
            <a:endParaRPr lang="en-US"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5" name="表格 4">
            <a:extLst>
              <a:ext uri="{FF2B5EF4-FFF2-40B4-BE49-F238E27FC236}">
                <a16:creationId xmlns:a16="http://schemas.microsoft.com/office/drawing/2014/main" id="{E51E336D-25FA-4971-8106-172CA9E63FA4}"/>
              </a:ext>
            </a:extLst>
          </p:cNvPr>
          <p:cNvGraphicFramePr>
            <a:graphicFrameLocks noGrp="1"/>
          </p:cNvGraphicFramePr>
          <p:nvPr/>
        </p:nvGraphicFramePr>
        <p:xfrm>
          <a:off x="54904" y="3689597"/>
          <a:ext cx="9034192" cy="2316480"/>
        </p:xfrm>
        <a:graphic>
          <a:graphicData uri="http://schemas.openxmlformats.org/drawingml/2006/table">
            <a:tbl>
              <a:tblPr firstRow="1" bandRow="1">
                <a:tableStyleId>{5940675A-B579-460E-94D1-54222C63F5DA}</a:tableStyleId>
              </a:tblPr>
              <a:tblGrid>
                <a:gridCol w="2697488">
                  <a:extLst>
                    <a:ext uri="{9D8B030D-6E8A-4147-A177-3AD203B41FA5}">
                      <a16:colId xmlns:a16="http://schemas.microsoft.com/office/drawing/2014/main" val="114354642"/>
                    </a:ext>
                  </a:extLst>
                </a:gridCol>
                <a:gridCol w="2016224">
                  <a:extLst>
                    <a:ext uri="{9D8B030D-6E8A-4147-A177-3AD203B41FA5}">
                      <a16:colId xmlns:a16="http://schemas.microsoft.com/office/drawing/2014/main" val="1297284874"/>
                    </a:ext>
                  </a:extLst>
                </a:gridCol>
                <a:gridCol w="2304256">
                  <a:extLst>
                    <a:ext uri="{9D8B030D-6E8A-4147-A177-3AD203B41FA5}">
                      <a16:colId xmlns:a16="http://schemas.microsoft.com/office/drawing/2014/main" val="2052787169"/>
                    </a:ext>
                  </a:extLst>
                </a:gridCol>
                <a:gridCol w="2016224">
                  <a:extLst>
                    <a:ext uri="{9D8B030D-6E8A-4147-A177-3AD203B41FA5}">
                      <a16:colId xmlns:a16="http://schemas.microsoft.com/office/drawing/2014/main" val="3267263773"/>
                    </a:ext>
                  </a:extLst>
                </a:gridCol>
              </a:tblGrid>
              <a:tr h="370840">
                <a:tc rowSpan="2">
                  <a:txBody>
                    <a:bodyPr/>
                    <a:lstStyle/>
                    <a:p>
                      <a:pPr algn="ctr"/>
                      <a:r>
                        <a:rPr lang="zh-CN" altLang="en-US" sz="3200" dirty="0">
                          <a:latin typeface="黑体" panose="02010609060101010101" pitchFamily="49" charset="-122"/>
                          <a:ea typeface="黑体" panose="02010609060101010101" pitchFamily="49" charset="-122"/>
                        </a:rPr>
                        <a:t>典型值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3200" dirty="0">
                          <a:latin typeface="黑体" panose="02010609060101010101" pitchFamily="49" charset="-122"/>
                          <a:ea typeface="黑体" panose="02010609060101010101" pitchFamily="49" charset="-122"/>
                        </a:rPr>
                        <a:t>浮点数代码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tc rowSpan="2">
                  <a:txBody>
                    <a:bodyPr/>
                    <a:lstStyle/>
                    <a:p>
                      <a:pPr algn="ctr"/>
                      <a:r>
                        <a:rPr lang="zh-CN" altLang="en-US" sz="32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860889"/>
                  </a:ext>
                </a:extLst>
              </a:tr>
              <a:tr h="370840">
                <a:tc vMerge="1">
                  <a:txBody>
                    <a:bodyPr/>
                    <a:lstStyle/>
                    <a:p>
                      <a:endParaRPr lang="zh-CN" altLang="en-US" dirty="0"/>
                    </a:p>
                  </a:txBody>
                  <a:tcPr/>
                </a:tc>
                <a:tc>
                  <a:txBody>
                    <a:bodyPr/>
                    <a:lstStyle/>
                    <a:p>
                      <a:pPr algn="ctr"/>
                      <a:r>
                        <a:rPr lang="zh-CN" altLang="en-US" sz="3200" dirty="0">
                          <a:latin typeface="黑体" panose="02010609060101010101" pitchFamily="49" charset="-122"/>
                          <a:ea typeface="黑体" panose="02010609060101010101" pitchFamily="49" charset="-122"/>
                        </a:rPr>
                        <a:t>阶码</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3200" dirty="0">
                          <a:latin typeface="黑体" panose="02010609060101010101" pitchFamily="49" charset="-122"/>
                          <a:ea typeface="黑体" panose="02010609060101010101" pitchFamily="49" charset="-122"/>
                        </a:rPr>
                        <a:t>尾数</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3624010806"/>
                  </a:ext>
                </a:extLst>
              </a:tr>
              <a:tr h="370840">
                <a:tc>
                  <a:txBody>
                    <a:bodyPr/>
                    <a:lstStyle/>
                    <a:p>
                      <a:pPr algn="ctr"/>
                      <a:r>
                        <a:rPr lang="zh-CN" altLang="en-US" sz="3200" dirty="0">
                          <a:latin typeface="黑体" panose="02010609060101010101" pitchFamily="49" charset="-122"/>
                          <a:ea typeface="黑体" panose="02010609060101010101" pitchFamily="49" charset="-122"/>
                        </a:rPr>
                        <a:t>非零最小正数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100000</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0.100…0</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99372"/>
                  </a:ext>
                </a:extLst>
              </a:tr>
              <a:tr h="370840">
                <a:tc>
                  <a:txBody>
                    <a:bodyPr/>
                    <a:lstStyle/>
                    <a:p>
                      <a:pPr algn="ctr"/>
                      <a:r>
                        <a:rPr lang="zh-CN" altLang="en-US" sz="3200" dirty="0">
                          <a:latin typeface="黑体" panose="02010609060101010101" pitchFamily="49" charset="-122"/>
                          <a:ea typeface="黑体" panose="02010609060101010101" pitchFamily="49" charset="-122"/>
                        </a:rPr>
                        <a:t>最大正数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011111</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0.111…1</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822012"/>
                  </a:ext>
                </a:extLst>
              </a:tr>
            </a:tbl>
          </a:graphicData>
        </a:graphic>
      </p:graphicFrame>
      <p:graphicFrame>
        <p:nvGraphicFramePr>
          <p:cNvPr id="6" name="对象 5">
            <a:extLst>
              <a:ext uri="{FF2B5EF4-FFF2-40B4-BE49-F238E27FC236}">
                <a16:creationId xmlns:a16="http://schemas.microsoft.com/office/drawing/2014/main" id="{4FBD46EE-C975-48B2-AA5F-86476A59875E}"/>
              </a:ext>
            </a:extLst>
          </p:cNvPr>
          <p:cNvGraphicFramePr>
            <a:graphicFrameLocks noChangeAspect="1"/>
          </p:cNvGraphicFramePr>
          <p:nvPr/>
        </p:nvGraphicFramePr>
        <p:xfrm>
          <a:off x="7141369" y="4797152"/>
          <a:ext cx="1773238" cy="720725"/>
        </p:xfrm>
        <a:graphic>
          <a:graphicData uri="http://schemas.openxmlformats.org/presentationml/2006/ole">
            <mc:AlternateContent xmlns:mc="http://schemas.openxmlformats.org/markup-compatibility/2006">
              <mc:Choice xmlns:v="urn:schemas-microsoft-com:vml" Requires="v">
                <p:oleObj spid="_x0000_s3374" name="Equation" r:id="rId4" imgW="812520" imgH="330120" progId="Equation.DSMT4">
                  <p:embed/>
                </p:oleObj>
              </mc:Choice>
              <mc:Fallback>
                <p:oleObj name="Equation" r:id="rId4" imgW="812520" imgH="330120" progId="Equation.DSMT4">
                  <p:embed/>
                  <p:pic>
                    <p:nvPicPr>
                      <p:cNvPr id="6" name="对象 5">
                        <a:extLst>
                          <a:ext uri="{FF2B5EF4-FFF2-40B4-BE49-F238E27FC236}">
                            <a16:creationId xmlns:a16="http://schemas.microsoft.com/office/drawing/2014/main" id="{4FBD46EE-C975-48B2-AA5F-86476A59875E}"/>
                          </a:ext>
                        </a:extLst>
                      </p:cNvPr>
                      <p:cNvPicPr/>
                      <p:nvPr/>
                    </p:nvPicPr>
                    <p:blipFill>
                      <a:blip r:embed="rId5"/>
                      <a:stretch>
                        <a:fillRect/>
                      </a:stretch>
                    </p:blipFill>
                    <p:spPr>
                      <a:xfrm>
                        <a:off x="7141369" y="4797152"/>
                        <a:ext cx="1773238" cy="7207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8896076-6201-4EE3-A645-D01C402F6051}"/>
              </a:ext>
            </a:extLst>
          </p:cNvPr>
          <p:cNvGraphicFramePr>
            <a:graphicFrameLocks noChangeAspect="1"/>
          </p:cNvGraphicFramePr>
          <p:nvPr/>
        </p:nvGraphicFramePr>
        <p:xfrm>
          <a:off x="7141369" y="5442540"/>
          <a:ext cx="2106121" cy="667794"/>
        </p:xfrm>
        <a:graphic>
          <a:graphicData uri="http://schemas.openxmlformats.org/presentationml/2006/ole">
            <mc:AlternateContent xmlns:mc="http://schemas.openxmlformats.org/markup-compatibility/2006">
              <mc:Choice xmlns:v="urn:schemas-microsoft-com:vml" Requires="v">
                <p:oleObj spid="_x0000_s3375" name="Equation" r:id="rId6" imgW="1041120" imgH="330120" progId="Equation.DSMT4">
                  <p:embed/>
                </p:oleObj>
              </mc:Choice>
              <mc:Fallback>
                <p:oleObj name="Equation" r:id="rId6" imgW="1041120" imgH="330120" progId="Equation.DSMT4">
                  <p:embed/>
                  <p:pic>
                    <p:nvPicPr>
                      <p:cNvPr id="7" name="对象 6">
                        <a:extLst>
                          <a:ext uri="{FF2B5EF4-FFF2-40B4-BE49-F238E27FC236}">
                            <a16:creationId xmlns:a16="http://schemas.microsoft.com/office/drawing/2014/main" id="{18896076-6201-4EE3-A645-D01C402F6051}"/>
                          </a:ext>
                        </a:extLst>
                      </p:cNvPr>
                      <p:cNvPicPr/>
                      <p:nvPr/>
                    </p:nvPicPr>
                    <p:blipFill>
                      <a:blip r:embed="rId7"/>
                      <a:stretch>
                        <a:fillRect/>
                      </a:stretch>
                    </p:blipFill>
                    <p:spPr>
                      <a:xfrm>
                        <a:off x="7141369" y="5442540"/>
                        <a:ext cx="2106121" cy="667794"/>
                      </a:xfrm>
                      <a:prstGeom prst="rect">
                        <a:avLst/>
                      </a:prstGeom>
                    </p:spPr>
                  </p:pic>
                </p:oleObj>
              </mc:Fallback>
            </mc:AlternateContent>
          </a:graphicData>
        </a:graphic>
      </p:graphicFrame>
      <p:sp>
        <p:nvSpPr>
          <p:cNvPr id="4" name="灯片编号占位符 3">
            <a:extLst>
              <a:ext uri="{FF2B5EF4-FFF2-40B4-BE49-F238E27FC236}">
                <a16:creationId xmlns:a16="http://schemas.microsoft.com/office/drawing/2014/main" id="{06F0BA50-037C-42FC-9FFD-719D2F63C2B1}"/>
              </a:ext>
            </a:extLst>
          </p:cNvPr>
          <p:cNvSpPr>
            <a:spLocks noGrp="1"/>
          </p:cNvSpPr>
          <p:nvPr>
            <p:ph type="sldNum" sz="quarter" idx="10"/>
          </p:nvPr>
        </p:nvSpPr>
        <p:spPr/>
        <p:txBody>
          <a:bodyPr/>
          <a:lstStyle/>
          <a:p>
            <a:fld id="{3AE3F5C8-9012-46B7-BDE1-1A2A994CA93C}" type="slidenum">
              <a:rPr lang="en-US" altLang="zh-CN" smtClean="0"/>
              <a:pPr/>
              <a:t>46</a:t>
            </a:fld>
            <a:r>
              <a:rPr lang="en-US" altLang="zh-CN"/>
              <a:t>/121</a:t>
            </a:r>
            <a:endParaRPr lang="en-US" altLang="zh-CN" dirty="0"/>
          </a:p>
        </p:txBody>
      </p:sp>
    </p:spTree>
    <p:extLst>
      <p:ext uri="{BB962C8B-B14F-4D97-AF65-F5344CB8AC3E}">
        <p14:creationId xmlns:p14="http://schemas.microsoft.com/office/powerpoint/2010/main" val="2246736334"/>
      </p:ext>
    </p:extLst>
  </p:cSld>
  <p:clrMapOvr>
    <a:masterClrMapping/>
  </p:clrMapOvr>
  <p:transition spd="med">
    <p:cover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8FB950D-5312-4A6A-A33B-E53F60CEB8CD}"/>
              </a:ext>
            </a:extLst>
          </p:cNvPr>
          <p:cNvSpPr/>
          <p:nvPr/>
        </p:nvSpPr>
        <p:spPr>
          <a:xfrm>
            <a:off x="74313" y="0"/>
            <a:ext cx="9036496" cy="335271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15.</a:t>
            </a:r>
            <a:r>
              <a:rPr lang="zh-CN" altLang="zh-CN" sz="3600" b="1" dirty="0">
                <a:solidFill>
                  <a:srgbClr val="FFFF00"/>
                </a:solidFill>
                <a:effectLst>
                  <a:outerShdw blurRad="38100" dist="38100" dir="2700000" algn="tl">
                    <a:srgbClr val="000000"/>
                  </a:outerShdw>
                </a:effectLst>
                <a:ea typeface="黑体" pitchFamily="49" charset="-122"/>
              </a:rPr>
              <a:t>某浮点数字长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位，其中阶码</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位阶符，补码表示，以</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为底；尾数</a:t>
            </a: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位数符，补码表示，规格化。分别写出下列各典型值的二进制代码和十进制真值。</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）绝对值最小负数</a:t>
            </a:r>
            <a:r>
              <a:rPr lang="en-US" altLang="zh-CN" sz="3600" b="1" dirty="0">
                <a:solidFill>
                  <a:srgbClr val="FFFF00"/>
                </a:solidFill>
                <a:effectLst>
                  <a:outerShdw blurRad="38100" dist="38100" dir="2700000" algn="tl">
                    <a:srgbClr val="000000"/>
                  </a:outerShdw>
                </a:effectLst>
                <a:ea typeface="黑体" pitchFamily="49" charset="-122"/>
              </a:rPr>
              <a:t> </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）绝对值最大负数</a:t>
            </a:r>
          </a:p>
        </p:txBody>
      </p:sp>
      <p:graphicFrame>
        <p:nvGraphicFramePr>
          <p:cNvPr id="5" name="表格 4">
            <a:extLst>
              <a:ext uri="{FF2B5EF4-FFF2-40B4-BE49-F238E27FC236}">
                <a16:creationId xmlns:a16="http://schemas.microsoft.com/office/drawing/2014/main" id="{E51E336D-25FA-4971-8106-172CA9E63FA4}"/>
              </a:ext>
            </a:extLst>
          </p:cNvPr>
          <p:cNvGraphicFramePr>
            <a:graphicFrameLocks noGrp="1"/>
          </p:cNvGraphicFramePr>
          <p:nvPr>
            <p:extLst>
              <p:ext uri="{D42A27DB-BD31-4B8C-83A1-F6EECF244321}">
                <p14:modId xmlns:p14="http://schemas.microsoft.com/office/powerpoint/2010/main" val="1378073788"/>
              </p:ext>
            </p:extLst>
          </p:nvPr>
        </p:nvGraphicFramePr>
        <p:xfrm>
          <a:off x="54904" y="3428274"/>
          <a:ext cx="9034192" cy="3291840"/>
        </p:xfrm>
        <a:graphic>
          <a:graphicData uri="http://schemas.openxmlformats.org/drawingml/2006/table">
            <a:tbl>
              <a:tblPr firstRow="1" bandRow="1">
                <a:tableStyleId>{5940675A-B579-460E-94D1-54222C63F5DA}</a:tableStyleId>
              </a:tblPr>
              <a:tblGrid>
                <a:gridCol w="1996816">
                  <a:extLst>
                    <a:ext uri="{9D8B030D-6E8A-4147-A177-3AD203B41FA5}">
                      <a16:colId xmlns:a16="http://schemas.microsoft.com/office/drawing/2014/main" val="114354642"/>
                    </a:ext>
                  </a:extLst>
                </a:gridCol>
                <a:gridCol w="2016224">
                  <a:extLst>
                    <a:ext uri="{9D8B030D-6E8A-4147-A177-3AD203B41FA5}">
                      <a16:colId xmlns:a16="http://schemas.microsoft.com/office/drawing/2014/main" val="1297284874"/>
                    </a:ext>
                  </a:extLst>
                </a:gridCol>
                <a:gridCol w="2160240">
                  <a:extLst>
                    <a:ext uri="{9D8B030D-6E8A-4147-A177-3AD203B41FA5}">
                      <a16:colId xmlns:a16="http://schemas.microsoft.com/office/drawing/2014/main" val="2052787169"/>
                    </a:ext>
                  </a:extLst>
                </a:gridCol>
                <a:gridCol w="2860912">
                  <a:extLst>
                    <a:ext uri="{9D8B030D-6E8A-4147-A177-3AD203B41FA5}">
                      <a16:colId xmlns:a16="http://schemas.microsoft.com/office/drawing/2014/main" val="3267263773"/>
                    </a:ext>
                  </a:extLst>
                </a:gridCol>
              </a:tblGrid>
              <a:tr h="370840">
                <a:tc rowSpan="2">
                  <a:txBody>
                    <a:bodyPr/>
                    <a:lstStyle/>
                    <a:p>
                      <a:pPr algn="ctr"/>
                      <a:r>
                        <a:rPr lang="zh-CN" altLang="en-US" sz="3200" dirty="0">
                          <a:latin typeface="黑体" panose="02010609060101010101" pitchFamily="49" charset="-122"/>
                          <a:ea typeface="黑体" panose="02010609060101010101" pitchFamily="49" charset="-122"/>
                        </a:rPr>
                        <a:t>典型值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3200" dirty="0">
                          <a:latin typeface="黑体" panose="02010609060101010101" pitchFamily="49" charset="-122"/>
                          <a:ea typeface="黑体" panose="02010609060101010101" pitchFamily="49" charset="-122"/>
                        </a:rPr>
                        <a:t>浮点数代码</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dirty="0"/>
                    </a:p>
                  </a:txBody>
                  <a:tcPr/>
                </a:tc>
                <a:tc rowSpan="2">
                  <a:txBody>
                    <a:bodyPr/>
                    <a:lstStyle/>
                    <a:p>
                      <a:pPr algn="ctr"/>
                      <a:r>
                        <a:rPr lang="zh-CN" altLang="en-US" sz="3200" dirty="0">
                          <a:latin typeface="黑体" panose="02010609060101010101" pitchFamily="49" charset="-122"/>
                          <a:ea typeface="黑体" panose="02010609060101010101" pitchFamily="49" charset="-122"/>
                        </a:rPr>
                        <a:t>真值</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860889"/>
                  </a:ext>
                </a:extLst>
              </a:tr>
              <a:tr h="370840">
                <a:tc vMerge="1">
                  <a:txBody>
                    <a:bodyPr/>
                    <a:lstStyle/>
                    <a:p>
                      <a:endParaRPr lang="zh-CN" altLang="en-US" dirty="0"/>
                    </a:p>
                  </a:txBody>
                  <a:tcPr/>
                </a:tc>
                <a:tc>
                  <a:txBody>
                    <a:bodyPr/>
                    <a:lstStyle/>
                    <a:p>
                      <a:pPr algn="ctr"/>
                      <a:r>
                        <a:rPr lang="zh-CN" altLang="en-US" sz="3200" dirty="0">
                          <a:latin typeface="黑体" panose="02010609060101010101" pitchFamily="49" charset="-122"/>
                          <a:ea typeface="黑体" panose="02010609060101010101" pitchFamily="49" charset="-122"/>
                        </a:rPr>
                        <a:t>阶码</a:t>
                      </a: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3200" dirty="0">
                          <a:latin typeface="黑体" panose="02010609060101010101" pitchFamily="49" charset="-122"/>
                          <a:ea typeface="黑体" panose="02010609060101010101" pitchFamily="49" charset="-122"/>
                        </a:rPr>
                        <a:t>尾数</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3624010806"/>
                  </a:ext>
                </a:extLst>
              </a:tr>
              <a:tr h="370840">
                <a:tc>
                  <a:txBody>
                    <a:bodyPr/>
                    <a:lstStyle/>
                    <a:p>
                      <a:pPr algn="ctr"/>
                      <a:r>
                        <a:rPr lang="zh-CN" altLang="en-US" sz="3200" dirty="0">
                          <a:latin typeface="黑体" panose="02010609060101010101" pitchFamily="49" charset="-122"/>
                          <a:ea typeface="黑体" panose="02010609060101010101" pitchFamily="49" charset="-122"/>
                        </a:rPr>
                        <a:t>绝对值</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最小负数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100000</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1.011…1</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99372"/>
                  </a:ext>
                </a:extLst>
              </a:tr>
              <a:tr h="370840">
                <a:tc>
                  <a:txBody>
                    <a:bodyPr/>
                    <a:lstStyle/>
                    <a:p>
                      <a:pPr algn="ctr"/>
                      <a:r>
                        <a:rPr lang="zh-CN" altLang="en-US" sz="3200" dirty="0">
                          <a:latin typeface="黑体" panose="02010609060101010101" pitchFamily="49" charset="-122"/>
                          <a:ea typeface="黑体" panose="02010609060101010101" pitchFamily="49" charset="-122"/>
                        </a:rPr>
                        <a:t>绝对值</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最大负数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011111</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latin typeface="黑体" panose="02010609060101010101" pitchFamily="49" charset="-122"/>
                          <a:ea typeface="黑体" panose="02010609060101010101" pitchFamily="49" charset="-122"/>
                        </a:rPr>
                        <a:t>1.000…0</a:t>
                      </a: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latin typeface="黑体" panose="02010609060101010101" pitchFamily="49" charset="-122"/>
                        <a:ea typeface="黑体" panose="02010609060101010101" pitchFamily="49"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822012"/>
                  </a:ext>
                </a:extLst>
              </a:tr>
            </a:tbl>
          </a:graphicData>
        </a:graphic>
      </p:graphicFrame>
      <p:graphicFrame>
        <p:nvGraphicFramePr>
          <p:cNvPr id="6" name="对象 5">
            <a:extLst>
              <a:ext uri="{FF2B5EF4-FFF2-40B4-BE49-F238E27FC236}">
                <a16:creationId xmlns:a16="http://schemas.microsoft.com/office/drawing/2014/main" id="{4FBD46EE-C975-48B2-AA5F-86476A59875E}"/>
              </a:ext>
            </a:extLst>
          </p:cNvPr>
          <p:cNvGraphicFramePr>
            <a:graphicFrameLocks noChangeAspect="1"/>
          </p:cNvGraphicFramePr>
          <p:nvPr>
            <p:extLst>
              <p:ext uri="{D42A27DB-BD31-4B8C-83A1-F6EECF244321}">
                <p14:modId xmlns:p14="http://schemas.microsoft.com/office/powerpoint/2010/main" val="3843325755"/>
              </p:ext>
            </p:extLst>
          </p:nvPr>
        </p:nvGraphicFramePr>
        <p:xfrm>
          <a:off x="6516216" y="5740018"/>
          <a:ext cx="2188194" cy="889382"/>
        </p:xfrm>
        <a:graphic>
          <a:graphicData uri="http://schemas.openxmlformats.org/presentationml/2006/ole">
            <mc:AlternateContent xmlns:mc="http://schemas.openxmlformats.org/markup-compatibility/2006">
              <mc:Choice xmlns:v="urn:schemas-microsoft-com:vml" Requires="v">
                <p:oleObj spid="_x0000_s2382" name="Equation" r:id="rId4" imgW="812520" imgH="330120" progId="Equation.DSMT4">
                  <p:embed/>
                </p:oleObj>
              </mc:Choice>
              <mc:Fallback>
                <p:oleObj name="Equation" r:id="rId4" imgW="812520" imgH="330120" progId="Equation.DSMT4">
                  <p:embed/>
                  <p:pic>
                    <p:nvPicPr>
                      <p:cNvPr id="0" name=""/>
                      <p:cNvPicPr/>
                      <p:nvPr/>
                    </p:nvPicPr>
                    <p:blipFill>
                      <a:blip r:embed="rId5"/>
                      <a:stretch>
                        <a:fillRect/>
                      </a:stretch>
                    </p:blipFill>
                    <p:spPr>
                      <a:xfrm>
                        <a:off x="6516216" y="5740018"/>
                        <a:ext cx="2188194" cy="88938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8896076-6201-4EE3-A645-D01C402F6051}"/>
              </a:ext>
            </a:extLst>
          </p:cNvPr>
          <p:cNvGraphicFramePr>
            <a:graphicFrameLocks noChangeAspect="1"/>
          </p:cNvGraphicFramePr>
          <p:nvPr>
            <p:extLst>
              <p:ext uri="{D42A27DB-BD31-4B8C-83A1-F6EECF244321}">
                <p14:modId xmlns:p14="http://schemas.microsoft.com/office/powerpoint/2010/main" val="3590860764"/>
              </p:ext>
            </p:extLst>
          </p:nvPr>
        </p:nvGraphicFramePr>
        <p:xfrm>
          <a:off x="6095171" y="4697240"/>
          <a:ext cx="2993925" cy="753907"/>
        </p:xfrm>
        <a:graphic>
          <a:graphicData uri="http://schemas.openxmlformats.org/presentationml/2006/ole">
            <mc:AlternateContent xmlns:mc="http://schemas.openxmlformats.org/markup-compatibility/2006">
              <mc:Choice xmlns:v="urn:schemas-microsoft-com:vml" Requires="v">
                <p:oleObj spid="_x0000_s2383" name="Equation" r:id="rId6" imgW="1206360" imgH="253800" progId="Equation.DSMT4">
                  <p:embed/>
                </p:oleObj>
              </mc:Choice>
              <mc:Fallback>
                <p:oleObj name="Equation" r:id="rId6" imgW="1206360" imgH="253800" progId="Equation.DSMT4">
                  <p:embed/>
                  <p:pic>
                    <p:nvPicPr>
                      <p:cNvPr id="0" name=""/>
                      <p:cNvPicPr/>
                      <p:nvPr/>
                    </p:nvPicPr>
                    <p:blipFill>
                      <a:blip r:embed="rId7"/>
                      <a:stretch>
                        <a:fillRect/>
                      </a:stretch>
                    </p:blipFill>
                    <p:spPr>
                      <a:xfrm>
                        <a:off x="6095171" y="4697240"/>
                        <a:ext cx="2993925" cy="753907"/>
                      </a:xfrm>
                      <a:prstGeom prst="rect">
                        <a:avLst/>
                      </a:prstGeom>
                    </p:spPr>
                  </p:pic>
                </p:oleObj>
              </mc:Fallback>
            </mc:AlternateContent>
          </a:graphicData>
        </a:graphic>
      </p:graphicFrame>
      <p:sp>
        <p:nvSpPr>
          <p:cNvPr id="4" name="灯片编号占位符 3">
            <a:extLst>
              <a:ext uri="{FF2B5EF4-FFF2-40B4-BE49-F238E27FC236}">
                <a16:creationId xmlns:a16="http://schemas.microsoft.com/office/drawing/2014/main" id="{C7DC951D-FB6C-4C24-9045-95D98AB11161}"/>
              </a:ext>
            </a:extLst>
          </p:cNvPr>
          <p:cNvSpPr>
            <a:spLocks noGrp="1"/>
          </p:cNvSpPr>
          <p:nvPr>
            <p:ph type="sldNum" sz="quarter" idx="10"/>
          </p:nvPr>
        </p:nvSpPr>
        <p:spPr/>
        <p:txBody>
          <a:bodyPr/>
          <a:lstStyle/>
          <a:p>
            <a:fld id="{3AE3F5C8-9012-46B7-BDE1-1A2A994CA93C}" type="slidenum">
              <a:rPr lang="en-US" altLang="zh-CN" smtClean="0"/>
              <a:pPr/>
              <a:t>47</a:t>
            </a:fld>
            <a:r>
              <a:rPr lang="en-US" altLang="zh-CN"/>
              <a:t>/121</a:t>
            </a:r>
            <a:endParaRPr lang="en-US" altLang="zh-CN" dirty="0"/>
          </a:p>
        </p:txBody>
      </p:sp>
    </p:spTree>
    <p:extLst>
      <p:ext uri="{BB962C8B-B14F-4D97-AF65-F5344CB8AC3E}">
        <p14:creationId xmlns:p14="http://schemas.microsoft.com/office/powerpoint/2010/main" val="120370826"/>
      </p:ext>
    </p:extLst>
  </p:cSld>
  <p:clrMapOvr>
    <a:masterClrMapping/>
  </p:clrMapOvr>
  <p:transition spd="med">
    <p:cover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BE9852-BE6E-44B2-9821-84183806BD7D}"/>
              </a:ext>
            </a:extLst>
          </p:cNvPr>
          <p:cNvSpPr/>
          <p:nvPr/>
        </p:nvSpPr>
        <p:spPr>
          <a:xfrm>
            <a:off x="107504" y="101811"/>
            <a:ext cx="8936792" cy="335271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若采用图</a:t>
            </a:r>
            <a:r>
              <a:rPr lang="en-US" altLang="zh-CN" sz="3600" b="1" dirty="0">
                <a:solidFill>
                  <a:srgbClr val="FFFF00"/>
                </a:solidFill>
                <a:effectLst>
                  <a:outerShdw blurRad="38100" dist="38100" dir="2700000" algn="tl">
                    <a:srgbClr val="000000"/>
                  </a:outerShdw>
                </a:effectLst>
                <a:ea typeface="黑体" pitchFamily="49" charset="-122"/>
              </a:rPr>
              <a:t>2-4</a:t>
            </a:r>
            <a:r>
              <a:rPr lang="zh-CN" altLang="zh-CN" sz="3600" b="1" dirty="0">
                <a:solidFill>
                  <a:srgbClr val="FFFF00"/>
                </a:solidFill>
                <a:effectLst>
                  <a:outerShdw blurRad="38100" dist="38100" dir="2700000" algn="tl">
                    <a:srgbClr val="000000"/>
                  </a:outerShdw>
                </a:effectLst>
                <a:ea typeface="黑体" pitchFamily="49" charset="-122"/>
              </a:rPr>
              <a:t>的浮点数格式，字长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位，其中阶码</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位阶符，补码表示，以</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为底；尾数</a:t>
            </a: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位数符，补码表示，规格化；某浮点数代码为</a:t>
            </a:r>
            <a:r>
              <a:rPr lang="en-US" altLang="zh-CN" sz="3600" b="1" dirty="0">
                <a:solidFill>
                  <a:srgbClr val="FFFF00"/>
                </a:solidFill>
                <a:effectLst>
                  <a:outerShdw blurRad="38100" dist="38100" dir="2700000" algn="tl">
                    <a:srgbClr val="000000"/>
                  </a:outerShdw>
                </a:effectLst>
                <a:ea typeface="黑体" pitchFamily="49" charset="-122"/>
              </a:rPr>
              <a:t>(A27F)16</a:t>
            </a:r>
            <a:r>
              <a:rPr lang="zh-CN" altLang="zh-CN" sz="3600" b="1" dirty="0">
                <a:solidFill>
                  <a:srgbClr val="FFFF00"/>
                </a:solidFill>
                <a:effectLst>
                  <a:outerShdw blurRad="38100" dist="38100" dir="2700000" algn="tl">
                    <a:srgbClr val="000000"/>
                  </a:outerShdw>
                </a:effectLst>
                <a:ea typeface="黑体" pitchFamily="49" charset="-122"/>
              </a:rPr>
              <a:t>，写出其十进制真值。</a:t>
            </a:r>
          </a:p>
        </p:txBody>
      </p:sp>
      <p:graphicFrame>
        <p:nvGraphicFramePr>
          <p:cNvPr id="5" name="表格 4">
            <a:extLst>
              <a:ext uri="{FF2B5EF4-FFF2-40B4-BE49-F238E27FC236}">
                <a16:creationId xmlns:a16="http://schemas.microsoft.com/office/drawing/2014/main" id="{DD031315-933A-469E-900A-ACA37F871689}"/>
              </a:ext>
            </a:extLst>
          </p:cNvPr>
          <p:cNvGraphicFramePr>
            <a:graphicFrameLocks noGrp="1"/>
          </p:cNvGraphicFramePr>
          <p:nvPr>
            <p:extLst>
              <p:ext uri="{D42A27DB-BD31-4B8C-83A1-F6EECF244321}">
                <p14:modId xmlns:p14="http://schemas.microsoft.com/office/powerpoint/2010/main" val="417594743"/>
              </p:ext>
            </p:extLst>
          </p:nvPr>
        </p:nvGraphicFramePr>
        <p:xfrm>
          <a:off x="235300" y="3868374"/>
          <a:ext cx="8808996" cy="579120"/>
        </p:xfrm>
        <a:graphic>
          <a:graphicData uri="http://schemas.openxmlformats.org/drawingml/2006/table">
            <a:tbl>
              <a:tblPr firstRow="1" bandRow="1">
                <a:tableStyleId>{5940675A-B579-460E-94D1-54222C63F5DA}</a:tableStyleId>
              </a:tblPr>
              <a:tblGrid>
                <a:gridCol w="568486">
                  <a:extLst>
                    <a:ext uri="{9D8B030D-6E8A-4147-A177-3AD203B41FA5}">
                      <a16:colId xmlns:a16="http://schemas.microsoft.com/office/drawing/2014/main" val="1812783888"/>
                    </a:ext>
                  </a:extLst>
                </a:gridCol>
                <a:gridCol w="576064">
                  <a:extLst>
                    <a:ext uri="{9D8B030D-6E8A-4147-A177-3AD203B41FA5}">
                      <a16:colId xmlns:a16="http://schemas.microsoft.com/office/drawing/2014/main" val="2682271430"/>
                    </a:ext>
                  </a:extLst>
                </a:gridCol>
                <a:gridCol w="576064">
                  <a:extLst>
                    <a:ext uri="{9D8B030D-6E8A-4147-A177-3AD203B41FA5}">
                      <a16:colId xmlns:a16="http://schemas.microsoft.com/office/drawing/2014/main" val="1878806785"/>
                    </a:ext>
                  </a:extLst>
                </a:gridCol>
                <a:gridCol w="1663762">
                  <a:extLst>
                    <a:ext uri="{9D8B030D-6E8A-4147-A177-3AD203B41FA5}">
                      <a16:colId xmlns:a16="http://schemas.microsoft.com/office/drawing/2014/main" val="2037494745"/>
                    </a:ext>
                  </a:extLst>
                </a:gridCol>
                <a:gridCol w="648072">
                  <a:extLst>
                    <a:ext uri="{9D8B030D-6E8A-4147-A177-3AD203B41FA5}">
                      <a16:colId xmlns:a16="http://schemas.microsoft.com/office/drawing/2014/main" val="2866472156"/>
                    </a:ext>
                  </a:extLst>
                </a:gridCol>
                <a:gridCol w="672092">
                  <a:extLst>
                    <a:ext uri="{9D8B030D-6E8A-4147-A177-3AD203B41FA5}">
                      <a16:colId xmlns:a16="http://schemas.microsoft.com/office/drawing/2014/main" val="1562151409"/>
                    </a:ext>
                  </a:extLst>
                </a:gridCol>
                <a:gridCol w="720080">
                  <a:extLst>
                    <a:ext uri="{9D8B030D-6E8A-4147-A177-3AD203B41FA5}">
                      <a16:colId xmlns:a16="http://schemas.microsoft.com/office/drawing/2014/main" val="1319370448"/>
                    </a:ext>
                  </a:extLst>
                </a:gridCol>
                <a:gridCol w="720080">
                  <a:extLst>
                    <a:ext uri="{9D8B030D-6E8A-4147-A177-3AD203B41FA5}">
                      <a16:colId xmlns:a16="http://schemas.microsoft.com/office/drawing/2014/main" val="350049205"/>
                    </a:ext>
                  </a:extLst>
                </a:gridCol>
                <a:gridCol w="1872208">
                  <a:extLst>
                    <a:ext uri="{9D8B030D-6E8A-4147-A177-3AD203B41FA5}">
                      <a16:colId xmlns:a16="http://schemas.microsoft.com/office/drawing/2014/main" val="3217457786"/>
                    </a:ext>
                  </a:extLst>
                </a:gridCol>
                <a:gridCol w="792088">
                  <a:extLst>
                    <a:ext uri="{9D8B030D-6E8A-4147-A177-3AD203B41FA5}">
                      <a16:colId xmlns:a16="http://schemas.microsoft.com/office/drawing/2014/main" val="482012904"/>
                    </a:ext>
                  </a:extLst>
                </a:gridCol>
              </a:tblGrid>
              <a:tr h="370840">
                <a:tc>
                  <a:txBody>
                    <a:bodyPr/>
                    <a:lstStyle/>
                    <a:p>
                      <a:pPr algn="ctr"/>
                      <a:r>
                        <a:rPr lang="en-US" altLang="zh-CN" sz="3200" dirty="0" err="1"/>
                        <a:t>E</a:t>
                      </a:r>
                      <a:r>
                        <a:rPr lang="en-US" altLang="zh-CN" sz="3200" baseline="-25000" dirty="0" err="1"/>
                        <a:t>f</a:t>
                      </a:r>
                      <a:endParaRPr lang="zh-CN" altLang="en-US" sz="3200" baseline="-25000" dirty="0"/>
                    </a:p>
                  </a:txBody>
                  <a:tcPr anchor="ctr"/>
                </a:tc>
                <a:tc>
                  <a:txBody>
                    <a:bodyPr/>
                    <a:lstStyle/>
                    <a:p>
                      <a:pPr algn="ctr"/>
                      <a:r>
                        <a:rPr lang="en-US" altLang="zh-CN" sz="3200" dirty="0"/>
                        <a:t>E</a:t>
                      </a:r>
                      <a:r>
                        <a:rPr lang="en-US" altLang="zh-CN" sz="3200" kern="1200" baseline="-25000" dirty="0">
                          <a:solidFill>
                            <a:schemeClr val="tx1"/>
                          </a:solidFill>
                          <a:latin typeface="+mn-lt"/>
                          <a:ea typeface="+mn-ea"/>
                          <a:cs typeface="+mn-cs"/>
                        </a:rPr>
                        <a:t>1</a:t>
                      </a:r>
                      <a:endParaRPr lang="zh-CN" altLang="en-US" sz="3200" kern="1200" baseline="-25000" dirty="0">
                        <a:solidFill>
                          <a:schemeClr val="tx1"/>
                        </a:solidFill>
                        <a:latin typeface="+mn-lt"/>
                        <a:ea typeface="+mn-ea"/>
                        <a:cs typeface="+mn-cs"/>
                      </a:endParaRPr>
                    </a:p>
                  </a:txBody>
                  <a:tcPr anchor="ctr"/>
                </a:tc>
                <a:tc>
                  <a:txBody>
                    <a:bodyPr/>
                    <a:lstStyle/>
                    <a:p>
                      <a:pPr algn="ctr"/>
                      <a:r>
                        <a:rPr lang="en-US" altLang="zh-CN" sz="3200" dirty="0"/>
                        <a:t>E</a:t>
                      </a:r>
                      <a:r>
                        <a:rPr lang="en-US" altLang="zh-CN" sz="3200" kern="1200" baseline="-25000" dirty="0">
                          <a:solidFill>
                            <a:schemeClr val="tx1"/>
                          </a:solidFill>
                          <a:latin typeface="+mn-lt"/>
                          <a:ea typeface="+mn-ea"/>
                          <a:cs typeface="+mn-cs"/>
                        </a:rPr>
                        <a:t>2</a:t>
                      </a:r>
                      <a:endParaRPr lang="zh-CN" altLang="en-US" sz="3200" kern="1200" baseline="-25000" dirty="0">
                        <a:solidFill>
                          <a:schemeClr val="tx1"/>
                        </a:solidFill>
                        <a:latin typeface="+mn-lt"/>
                        <a:ea typeface="+mn-ea"/>
                        <a:cs typeface="+mn-cs"/>
                      </a:endParaRPr>
                    </a:p>
                  </a:txBody>
                  <a:tcPr anchor="ctr"/>
                </a:tc>
                <a:tc>
                  <a:txBody>
                    <a:bodyPr/>
                    <a:lstStyle/>
                    <a:p>
                      <a:pPr algn="ctr"/>
                      <a:r>
                        <a:rPr lang="en-US" altLang="zh-CN" sz="3200" dirty="0"/>
                        <a:t>…</a:t>
                      </a:r>
                      <a:endParaRPr lang="zh-CN" altLang="en-US" sz="3200" dirty="0"/>
                    </a:p>
                  </a:txBody>
                  <a:tcPr anchor="ctr"/>
                </a:tc>
                <a:tc>
                  <a:txBody>
                    <a:bodyPr/>
                    <a:lstStyle/>
                    <a:p>
                      <a:pPr algn="ctr"/>
                      <a:r>
                        <a:rPr lang="en-US" altLang="zh-CN" sz="3200" dirty="0" err="1"/>
                        <a:t>E</a:t>
                      </a:r>
                      <a:r>
                        <a:rPr lang="en-US" altLang="zh-CN" sz="3200" kern="1200" baseline="-25000" dirty="0" err="1">
                          <a:solidFill>
                            <a:schemeClr val="tx1"/>
                          </a:solidFill>
                          <a:latin typeface="+mn-lt"/>
                          <a:ea typeface="+mn-ea"/>
                          <a:cs typeface="+mn-cs"/>
                        </a:rPr>
                        <a:t>m</a:t>
                      </a:r>
                      <a:endParaRPr lang="zh-CN" altLang="en-US" sz="3200" kern="1200" baseline="-25000" dirty="0">
                        <a:solidFill>
                          <a:schemeClr val="tx1"/>
                        </a:solidFill>
                        <a:latin typeface="+mn-lt"/>
                        <a:ea typeface="+mn-ea"/>
                        <a:cs typeface="+mn-cs"/>
                      </a:endParaRPr>
                    </a:p>
                  </a:txBody>
                  <a:tcPr anchor="ctr"/>
                </a:tc>
                <a:tc>
                  <a:txBody>
                    <a:bodyPr/>
                    <a:lstStyle/>
                    <a:p>
                      <a:pPr algn="ctr"/>
                      <a:r>
                        <a:rPr lang="en-US" altLang="zh-CN" sz="3200" dirty="0" err="1"/>
                        <a:t>M</a:t>
                      </a:r>
                      <a:r>
                        <a:rPr lang="en-US" altLang="zh-CN" sz="3200" kern="1200" baseline="-25000" dirty="0" err="1">
                          <a:solidFill>
                            <a:schemeClr val="tx1"/>
                          </a:solidFill>
                          <a:latin typeface="+mn-lt"/>
                          <a:ea typeface="+mn-ea"/>
                          <a:cs typeface="+mn-cs"/>
                        </a:rPr>
                        <a:t>f</a:t>
                      </a:r>
                      <a:endParaRPr lang="zh-CN" altLang="en-US" sz="3200" kern="1200" baseline="-25000" dirty="0">
                        <a:solidFill>
                          <a:schemeClr val="tx1"/>
                        </a:solidFill>
                        <a:latin typeface="+mn-lt"/>
                        <a:ea typeface="+mn-ea"/>
                        <a:cs typeface="+mn-cs"/>
                      </a:endParaRPr>
                    </a:p>
                  </a:txBody>
                  <a:tcPr anchor="ctr"/>
                </a:tc>
                <a:tc>
                  <a:txBody>
                    <a:bodyPr/>
                    <a:lstStyle/>
                    <a:p>
                      <a:pPr algn="ctr"/>
                      <a:r>
                        <a:rPr lang="en-US" altLang="zh-CN" sz="3200" dirty="0"/>
                        <a:t>M</a:t>
                      </a:r>
                      <a:r>
                        <a:rPr lang="en-US" altLang="zh-CN" sz="3200" kern="1200" baseline="-25000" dirty="0">
                          <a:solidFill>
                            <a:schemeClr val="tx1"/>
                          </a:solidFill>
                          <a:latin typeface="+mn-lt"/>
                          <a:ea typeface="+mn-ea"/>
                          <a:cs typeface="+mn-cs"/>
                        </a:rPr>
                        <a:t>1</a:t>
                      </a:r>
                      <a:endParaRPr lang="zh-CN" altLang="en-US" sz="3200" kern="1200" baseline="-25000" dirty="0">
                        <a:solidFill>
                          <a:schemeClr val="tx1"/>
                        </a:solidFill>
                        <a:latin typeface="+mn-lt"/>
                        <a:ea typeface="+mn-ea"/>
                        <a:cs typeface="+mn-cs"/>
                      </a:endParaRPr>
                    </a:p>
                  </a:txBody>
                  <a:tcPr anchor="ctr"/>
                </a:tc>
                <a:tc>
                  <a:txBody>
                    <a:bodyPr/>
                    <a:lstStyle/>
                    <a:p>
                      <a:pPr algn="ctr"/>
                      <a:r>
                        <a:rPr lang="en-US" altLang="zh-CN" sz="3200" dirty="0"/>
                        <a:t>M</a:t>
                      </a:r>
                      <a:r>
                        <a:rPr lang="en-US" altLang="zh-CN" sz="3200" kern="1200" baseline="-25000" dirty="0">
                          <a:solidFill>
                            <a:schemeClr val="tx1"/>
                          </a:solidFill>
                          <a:latin typeface="+mn-lt"/>
                          <a:ea typeface="+mn-ea"/>
                          <a:cs typeface="+mn-cs"/>
                        </a:rPr>
                        <a:t>2</a:t>
                      </a:r>
                      <a:endParaRPr lang="zh-CN" altLang="en-US" sz="3200" kern="1200" baseline="-25000" dirty="0">
                        <a:solidFill>
                          <a:schemeClr val="tx1"/>
                        </a:solidFill>
                        <a:latin typeface="+mn-lt"/>
                        <a:ea typeface="+mn-ea"/>
                        <a:cs typeface="+mn-cs"/>
                      </a:endParaRPr>
                    </a:p>
                  </a:txBody>
                  <a:tcPr anchor="ctr"/>
                </a:tc>
                <a:tc>
                  <a:txBody>
                    <a:bodyPr/>
                    <a:lstStyle/>
                    <a:p>
                      <a:pPr algn="ctr"/>
                      <a:r>
                        <a:rPr lang="en-US" altLang="zh-CN" sz="3200" dirty="0"/>
                        <a:t>…</a:t>
                      </a:r>
                      <a:endParaRPr lang="zh-CN" altLang="en-US" sz="3200" dirty="0"/>
                    </a:p>
                  </a:txBody>
                  <a:tcPr anchor="ctr"/>
                </a:tc>
                <a:tc>
                  <a:txBody>
                    <a:bodyPr/>
                    <a:lstStyle/>
                    <a:p>
                      <a:pPr algn="ctr"/>
                      <a:r>
                        <a:rPr lang="en-US" altLang="zh-CN" sz="3200" dirty="0"/>
                        <a:t>M</a:t>
                      </a:r>
                      <a:r>
                        <a:rPr lang="en-US" altLang="zh-CN" sz="3200" kern="1200" baseline="-25000" dirty="0">
                          <a:solidFill>
                            <a:schemeClr val="tx1"/>
                          </a:solidFill>
                          <a:latin typeface="+mn-lt"/>
                          <a:ea typeface="+mn-ea"/>
                          <a:cs typeface="+mn-cs"/>
                        </a:rPr>
                        <a:t>n</a:t>
                      </a:r>
                      <a:endParaRPr lang="zh-CN" altLang="en-US" sz="3200" kern="1200" baseline="-25000" dirty="0">
                        <a:solidFill>
                          <a:schemeClr val="tx1"/>
                        </a:solidFill>
                        <a:latin typeface="+mn-lt"/>
                        <a:ea typeface="+mn-ea"/>
                        <a:cs typeface="+mn-cs"/>
                      </a:endParaRPr>
                    </a:p>
                  </a:txBody>
                  <a:tcPr anchor="ctr"/>
                </a:tc>
                <a:extLst>
                  <a:ext uri="{0D108BD9-81ED-4DB2-BD59-A6C34878D82A}">
                    <a16:rowId xmlns:a16="http://schemas.microsoft.com/office/drawing/2014/main" val="1485876662"/>
                  </a:ext>
                </a:extLst>
              </a:tr>
            </a:tbl>
          </a:graphicData>
        </a:graphic>
      </p:graphicFrame>
      <p:sp>
        <p:nvSpPr>
          <p:cNvPr id="6" name="左大括号 5">
            <a:extLst>
              <a:ext uri="{FF2B5EF4-FFF2-40B4-BE49-F238E27FC236}">
                <a16:creationId xmlns:a16="http://schemas.microsoft.com/office/drawing/2014/main" id="{6E41C5FE-5025-4BD6-8ACB-01B390B02070}"/>
              </a:ext>
            </a:extLst>
          </p:cNvPr>
          <p:cNvSpPr/>
          <p:nvPr/>
        </p:nvSpPr>
        <p:spPr bwMode="auto">
          <a:xfrm rot="16200000">
            <a:off x="2176849" y="2849189"/>
            <a:ext cx="325807" cy="3744416"/>
          </a:xfrm>
          <a:prstGeom prst="leftBrace">
            <a:avLst>
              <a:gd name="adj1" fmla="val 8333"/>
              <a:gd name="adj2" fmla="val 50815"/>
            </a:avLst>
          </a:prstGeom>
          <a:ln w="19050">
            <a:solidFill>
              <a:schemeClr val="tx1"/>
            </a:solidFill>
            <a:headEnd type="none" w="sm" len="sm"/>
            <a:tailEnd type="none" w="sm" len="sm"/>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左大括号 6">
            <a:extLst>
              <a:ext uri="{FF2B5EF4-FFF2-40B4-BE49-F238E27FC236}">
                <a16:creationId xmlns:a16="http://schemas.microsoft.com/office/drawing/2014/main" id="{72F12C7F-9745-440B-A1D1-AEF8492C5C85}"/>
              </a:ext>
            </a:extLst>
          </p:cNvPr>
          <p:cNvSpPr/>
          <p:nvPr/>
        </p:nvSpPr>
        <p:spPr bwMode="auto">
          <a:xfrm rot="16200000">
            <a:off x="6487178" y="2711113"/>
            <a:ext cx="341898" cy="4036658"/>
          </a:xfrm>
          <a:prstGeom prst="leftBrace">
            <a:avLst>
              <a:gd name="adj1" fmla="val 0"/>
              <a:gd name="adj2" fmla="val 50815"/>
            </a:avLst>
          </a:prstGeom>
          <a:ln w="19050">
            <a:solidFill>
              <a:schemeClr val="tx1"/>
            </a:solidFill>
            <a:headEnd type="none" w="sm" len="sm"/>
            <a:tailEnd type="none" w="sm" len="sm"/>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直接连接符 10">
            <a:extLst>
              <a:ext uri="{FF2B5EF4-FFF2-40B4-BE49-F238E27FC236}">
                <a16:creationId xmlns:a16="http://schemas.microsoft.com/office/drawing/2014/main" id="{52AADC65-61E2-4519-A3FD-3C06FF11D856}"/>
              </a:ext>
            </a:extLst>
          </p:cNvPr>
          <p:cNvCxnSpPr/>
          <p:nvPr/>
        </p:nvCxnSpPr>
        <p:spPr bwMode="auto">
          <a:xfrm>
            <a:off x="287524" y="4365104"/>
            <a:ext cx="0" cy="5760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03104F23-27C0-4324-BA2F-97B100783DC0}"/>
              </a:ext>
            </a:extLst>
          </p:cNvPr>
          <p:cNvCxnSpPr/>
          <p:nvPr/>
        </p:nvCxnSpPr>
        <p:spPr bwMode="auto">
          <a:xfrm>
            <a:off x="4427984" y="4365104"/>
            <a:ext cx="0" cy="57606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 name="文本框 12">
            <a:extLst>
              <a:ext uri="{FF2B5EF4-FFF2-40B4-BE49-F238E27FC236}">
                <a16:creationId xmlns:a16="http://schemas.microsoft.com/office/drawing/2014/main" id="{7B31DC2A-9B03-4E3E-938C-683F4F8765CB}"/>
              </a:ext>
            </a:extLst>
          </p:cNvPr>
          <p:cNvSpPr txBox="1"/>
          <p:nvPr/>
        </p:nvSpPr>
        <p:spPr>
          <a:xfrm>
            <a:off x="-28701" y="4900391"/>
            <a:ext cx="864093" cy="461665"/>
          </a:xfrm>
          <a:prstGeom prst="rect">
            <a:avLst/>
          </a:prstGeom>
          <a:noFill/>
        </p:spPr>
        <p:txBody>
          <a:bodyPr wrap="square" rtlCol="0">
            <a:spAutoFit/>
          </a:bodyPr>
          <a:lstStyle/>
          <a:p>
            <a:r>
              <a:rPr lang="zh-CN" altLang="en-US" b="1" dirty="0"/>
              <a:t>阶符</a:t>
            </a:r>
          </a:p>
        </p:txBody>
      </p:sp>
      <p:sp>
        <p:nvSpPr>
          <p:cNvPr id="14" name="文本框 13">
            <a:extLst>
              <a:ext uri="{FF2B5EF4-FFF2-40B4-BE49-F238E27FC236}">
                <a16:creationId xmlns:a16="http://schemas.microsoft.com/office/drawing/2014/main" id="{090D8BF0-22C6-41DF-8539-1013FF1DF3AE}"/>
              </a:ext>
            </a:extLst>
          </p:cNvPr>
          <p:cNvSpPr txBox="1"/>
          <p:nvPr/>
        </p:nvSpPr>
        <p:spPr>
          <a:xfrm>
            <a:off x="1843566" y="4900390"/>
            <a:ext cx="1147915" cy="461665"/>
          </a:xfrm>
          <a:prstGeom prst="rect">
            <a:avLst/>
          </a:prstGeom>
          <a:noFill/>
        </p:spPr>
        <p:txBody>
          <a:bodyPr wrap="square" rtlCol="0">
            <a:spAutoFit/>
          </a:bodyPr>
          <a:lstStyle/>
          <a:p>
            <a:r>
              <a:rPr lang="zh-CN" altLang="en-US" b="1" dirty="0"/>
              <a:t>阶码</a:t>
            </a:r>
            <a:r>
              <a:rPr lang="en-US" altLang="zh-CN" b="1" dirty="0"/>
              <a:t>E</a:t>
            </a:r>
            <a:endParaRPr lang="zh-CN" altLang="en-US" b="1" dirty="0"/>
          </a:p>
        </p:txBody>
      </p:sp>
      <p:sp>
        <p:nvSpPr>
          <p:cNvPr id="15" name="文本框 14">
            <a:extLst>
              <a:ext uri="{FF2B5EF4-FFF2-40B4-BE49-F238E27FC236}">
                <a16:creationId xmlns:a16="http://schemas.microsoft.com/office/drawing/2014/main" id="{459CC1BB-C539-4C6D-B1B2-70D12378B0BC}"/>
              </a:ext>
            </a:extLst>
          </p:cNvPr>
          <p:cNvSpPr txBox="1"/>
          <p:nvPr/>
        </p:nvSpPr>
        <p:spPr>
          <a:xfrm>
            <a:off x="4067947" y="4869160"/>
            <a:ext cx="864093" cy="461665"/>
          </a:xfrm>
          <a:prstGeom prst="rect">
            <a:avLst/>
          </a:prstGeom>
          <a:noFill/>
        </p:spPr>
        <p:txBody>
          <a:bodyPr wrap="square" rtlCol="0">
            <a:spAutoFit/>
          </a:bodyPr>
          <a:lstStyle/>
          <a:p>
            <a:r>
              <a:rPr lang="zh-CN" altLang="en-US" b="1" dirty="0"/>
              <a:t>数符</a:t>
            </a:r>
          </a:p>
        </p:txBody>
      </p:sp>
      <p:sp>
        <p:nvSpPr>
          <p:cNvPr id="16" name="文本框 15">
            <a:extLst>
              <a:ext uri="{FF2B5EF4-FFF2-40B4-BE49-F238E27FC236}">
                <a16:creationId xmlns:a16="http://schemas.microsoft.com/office/drawing/2014/main" id="{84B0CECB-BCC8-4BD2-9904-E23FA27D1BA9}"/>
              </a:ext>
            </a:extLst>
          </p:cNvPr>
          <p:cNvSpPr txBox="1"/>
          <p:nvPr/>
        </p:nvSpPr>
        <p:spPr>
          <a:xfrm>
            <a:off x="6201692" y="4906090"/>
            <a:ext cx="1140422" cy="461665"/>
          </a:xfrm>
          <a:prstGeom prst="rect">
            <a:avLst/>
          </a:prstGeom>
          <a:noFill/>
        </p:spPr>
        <p:txBody>
          <a:bodyPr wrap="square" rtlCol="0">
            <a:spAutoFit/>
          </a:bodyPr>
          <a:lstStyle/>
          <a:p>
            <a:r>
              <a:rPr lang="zh-CN" altLang="en-US" b="1" dirty="0"/>
              <a:t>尾数</a:t>
            </a:r>
            <a:r>
              <a:rPr lang="en-US" altLang="zh-CN" b="1" dirty="0"/>
              <a:t>M</a:t>
            </a:r>
            <a:endParaRPr lang="zh-CN" altLang="en-US" b="1" dirty="0"/>
          </a:p>
        </p:txBody>
      </p:sp>
      <p:sp>
        <p:nvSpPr>
          <p:cNvPr id="18" name="文本框 17">
            <a:extLst>
              <a:ext uri="{FF2B5EF4-FFF2-40B4-BE49-F238E27FC236}">
                <a16:creationId xmlns:a16="http://schemas.microsoft.com/office/drawing/2014/main" id="{87C4A514-5311-43E1-846A-0E713A99ECB4}"/>
              </a:ext>
            </a:extLst>
          </p:cNvPr>
          <p:cNvSpPr txBox="1"/>
          <p:nvPr/>
        </p:nvSpPr>
        <p:spPr>
          <a:xfrm>
            <a:off x="2731586" y="5469583"/>
            <a:ext cx="3816424" cy="461665"/>
          </a:xfrm>
          <a:prstGeom prst="rect">
            <a:avLst/>
          </a:prstGeom>
          <a:noFill/>
        </p:spPr>
        <p:txBody>
          <a:bodyPr wrap="square" rtlCol="0">
            <a:spAutoFit/>
          </a:bodyPr>
          <a:lstStyle/>
          <a:p>
            <a:r>
              <a:rPr lang="zh-CN" altLang="en-US" b="1" dirty="0">
                <a:solidFill>
                  <a:srgbClr val="FFFF00"/>
                </a:solidFill>
                <a:effectLst>
                  <a:outerShdw blurRad="38100" dist="38100" dir="2700000" algn="tl">
                    <a:srgbClr val="000000"/>
                  </a:outerShdw>
                </a:effectLst>
                <a:ea typeface="黑体" pitchFamily="49" charset="-122"/>
              </a:rPr>
              <a:t>图</a:t>
            </a:r>
            <a:r>
              <a:rPr lang="en-US" altLang="zh-CN" b="1" dirty="0">
                <a:solidFill>
                  <a:srgbClr val="FFFF00"/>
                </a:solidFill>
                <a:effectLst>
                  <a:outerShdw blurRad="38100" dist="38100" dir="2700000" algn="tl">
                    <a:srgbClr val="000000"/>
                  </a:outerShdw>
                </a:effectLst>
                <a:ea typeface="黑体" pitchFamily="49" charset="-122"/>
              </a:rPr>
              <a:t>2-4 </a:t>
            </a:r>
            <a:r>
              <a:rPr lang="zh-CN" altLang="en-US" b="1" dirty="0">
                <a:solidFill>
                  <a:srgbClr val="FFFF00"/>
                </a:solidFill>
                <a:effectLst>
                  <a:outerShdw blurRad="38100" dist="38100" dir="2700000" algn="tl">
                    <a:srgbClr val="000000"/>
                  </a:outerShdw>
                </a:effectLst>
                <a:ea typeface="黑体" pitchFamily="49" charset="-122"/>
              </a:rPr>
              <a:t>浮点数表示格式示例</a:t>
            </a:r>
          </a:p>
        </p:txBody>
      </p:sp>
      <p:sp>
        <p:nvSpPr>
          <p:cNvPr id="3" name="灯片编号占位符 2">
            <a:extLst>
              <a:ext uri="{FF2B5EF4-FFF2-40B4-BE49-F238E27FC236}">
                <a16:creationId xmlns:a16="http://schemas.microsoft.com/office/drawing/2014/main" id="{285040D5-9FD9-4558-AEC2-B17BEC99A995}"/>
              </a:ext>
            </a:extLst>
          </p:cNvPr>
          <p:cNvSpPr>
            <a:spLocks noGrp="1"/>
          </p:cNvSpPr>
          <p:nvPr>
            <p:ph type="sldNum" sz="quarter" idx="10"/>
          </p:nvPr>
        </p:nvSpPr>
        <p:spPr/>
        <p:txBody>
          <a:bodyPr/>
          <a:lstStyle/>
          <a:p>
            <a:fld id="{3AE3F5C8-9012-46B7-BDE1-1A2A994CA93C}" type="slidenum">
              <a:rPr lang="en-US" altLang="zh-CN" smtClean="0"/>
              <a:pPr/>
              <a:t>48</a:t>
            </a:fld>
            <a:r>
              <a:rPr lang="en-US" altLang="zh-CN"/>
              <a:t>/121</a:t>
            </a:r>
            <a:endParaRPr lang="en-US" altLang="zh-CN" dirty="0"/>
          </a:p>
        </p:txBody>
      </p:sp>
    </p:spTree>
    <p:extLst>
      <p:ext uri="{BB962C8B-B14F-4D97-AF65-F5344CB8AC3E}">
        <p14:creationId xmlns:p14="http://schemas.microsoft.com/office/powerpoint/2010/main" val="2249321446"/>
      </p:ext>
    </p:extLst>
  </p:cSld>
  <p:clrMapOvr>
    <a:masterClrMapping/>
  </p:clrMapOvr>
  <p:transition spd="med">
    <p:cover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C54840-BA76-466C-A115-8052E5245C2D}"/>
              </a:ext>
            </a:extLst>
          </p:cNvPr>
          <p:cNvSpPr/>
          <p:nvPr/>
        </p:nvSpPr>
        <p:spPr>
          <a:xfrm>
            <a:off x="80889" y="0"/>
            <a:ext cx="9045723" cy="335271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若采用图</a:t>
            </a:r>
            <a:r>
              <a:rPr lang="en-US" altLang="zh-CN" sz="3600" b="1" dirty="0">
                <a:solidFill>
                  <a:srgbClr val="FFFF00"/>
                </a:solidFill>
                <a:effectLst>
                  <a:outerShdw blurRad="38100" dist="38100" dir="2700000" algn="tl">
                    <a:srgbClr val="000000"/>
                  </a:outerShdw>
                </a:effectLst>
                <a:ea typeface="黑体" pitchFamily="49" charset="-122"/>
              </a:rPr>
              <a:t>2-4</a:t>
            </a:r>
            <a:r>
              <a:rPr lang="zh-CN" altLang="zh-CN" sz="3600" b="1" dirty="0">
                <a:solidFill>
                  <a:srgbClr val="FFFF00"/>
                </a:solidFill>
                <a:effectLst>
                  <a:outerShdw blurRad="38100" dist="38100" dir="2700000" algn="tl">
                    <a:srgbClr val="000000"/>
                  </a:outerShdw>
                </a:effectLst>
                <a:ea typeface="黑体" pitchFamily="49" charset="-122"/>
              </a:rPr>
              <a:t>的浮点数格式，字长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位，其中阶码</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位阶符，补码表示，以</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为底；尾数</a:t>
            </a: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位数符，补码表示，规格化；某浮点数代码为</a:t>
            </a:r>
            <a:r>
              <a:rPr lang="en-US" altLang="zh-CN" sz="3600" b="1" dirty="0">
                <a:solidFill>
                  <a:srgbClr val="FFFF00"/>
                </a:solidFill>
                <a:effectLst>
                  <a:outerShdw blurRad="38100" dist="38100" dir="2700000" algn="tl">
                    <a:srgbClr val="000000"/>
                  </a:outerShdw>
                </a:effectLst>
                <a:ea typeface="黑体" pitchFamily="49" charset="-122"/>
              </a:rPr>
              <a:t>(A27F)16</a:t>
            </a:r>
            <a:r>
              <a:rPr lang="zh-CN" altLang="zh-CN" sz="3600" b="1" dirty="0">
                <a:solidFill>
                  <a:srgbClr val="FFFF00"/>
                </a:solidFill>
                <a:effectLst>
                  <a:outerShdw blurRad="38100" dist="38100" dir="2700000" algn="tl">
                    <a:srgbClr val="000000"/>
                  </a:outerShdw>
                </a:effectLst>
                <a:ea typeface="黑体" pitchFamily="49" charset="-122"/>
              </a:rPr>
              <a:t>，写出其十进制真值。</a:t>
            </a:r>
          </a:p>
        </p:txBody>
      </p:sp>
      <p:sp>
        <p:nvSpPr>
          <p:cNvPr id="4" name="文本框 3">
            <a:extLst>
              <a:ext uri="{FF2B5EF4-FFF2-40B4-BE49-F238E27FC236}">
                <a16:creationId xmlns:a16="http://schemas.microsoft.com/office/drawing/2014/main" id="{E031F601-CD30-4EE4-A5A0-D9C0C1F2BEC9}"/>
              </a:ext>
            </a:extLst>
          </p:cNvPr>
          <p:cNvSpPr txBox="1"/>
          <p:nvPr/>
        </p:nvSpPr>
        <p:spPr>
          <a:xfrm>
            <a:off x="35396" y="3556088"/>
            <a:ext cx="11509922" cy="3046988"/>
          </a:xfrm>
          <a:prstGeom prst="rect">
            <a:avLst/>
          </a:prstGeom>
          <a:noFill/>
        </p:spPr>
        <p:txBody>
          <a:bodyPr wrap="square" rtlCol="0">
            <a:spAutoFit/>
          </a:bodyPr>
          <a:lstStyle/>
          <a:p>
            <a:r>
              <a:rPr lang="zh-CN" altLang="en-US" sz="3200" dirty="0"/>
              <a:t>浮点十六进制代码为：</a:t>
            </a:r>
            <a:r>
              <a:rPr lang="en-US" altLang="zh-CN" sz="3200" dirty="0"/>
              <a:t>A27F</a:t>
            </a:r>
          </a:p>
          <a:p>
            <a:r>
              <a:rPr lang="zh-CN" altLang="en-US" sz="3200" dirty="0"/>
              <a:t>浮点二进制代码为：</a:t>
            </a:r>
            <a:r>
              <a:rPr lang="en-US" altLang="zh-CN" sz="3200" dirty="0"/>
              <a:t>1010 0010 0111 1111</a:t>
            </a:r>
          </a:p>
          <a:p>
            <a:endParaRPr lang="en-US" altLang="zh-CN" sz="3200" dirty="0"/>
          </a:p>
          <a:p>
            <a:r>
              <a:rPr lang="zh-CN" altLang="en-US" sz="3200" dirty="0"/>
              <a:t>阶码</a:t>
            </a:r>
            <a:r>
              <a:rPr lang="en-US" altLang="zh-CN" sz="3200" dirty="0"/>
              <a:t>(</a:t>
            </a:r>
            <a:r>
              <a:rPr lang="zh-CN" altLang="en-US" sz="3200" dirty="0"/>
              <a:t>补码</a:t>
            </a:r>
            <a:r>
              <a:rPr lang="en-US" altLang="zh-CN" sz="3200" dirty="0"/>
              <a:t>)</a:t>
            </a:r>
            <a:r>
              <a:rPr lang="zh-CN" altLang="en-US" sz="3200" dirty="0"/>
              <a:t>为：</a:t>
            </a:r>
            <a:r>
              <a:rPr lang="en-US" altLang="zh-CN" sz="3200" dirty="0"/>
              <a:t>101000</a:t>
            </a:r>
          </a:p>
          <a:p>
            <a:r>
              <a:rPr lang="zh-CN" altLang="en-US" sz="3200" dirty="0"/>
              <a:t>阶码二进制真值：</a:t>
            </a:r>
            <a:r>
              <a:rPr lang="en-US" altLang="zh-CN" sz="3200" dirty="0"/>
              <a:t>-11000  </a:t>
            </a:r>
          </a:p>
          <a:p>
            <a:r>
              <a:rPr lang="zh-CN" altLang="en-US" sz="3200" dirty="0"/>
              <a:t>阶码十进制真值</a:t>
            </a:r>
            <a:r>
              <a:rPr lang="en-US" altLang="zh-CN" sz="3200" dirty="0"/>
              <a:t>: </a:t>
            </a:r>
            <a:r>
              <a:rPr lang="en-US" altLang="zh-CN" sz="3200" dirty="0">
                <a:sym typeface="Wingdings" panose="05000000000000000000" pitchFamily="2" charset="2"/>
              </a:rPr>
              <a:t>-(2</a:t>
            </a:r>
            <a:r>
              <a:rPr lang="en-US" altLang="zh-CN" sz="3200" baseline="30000" dirty="0">
                <a:sym typeface="Wingdings" panose="05000000000000000000" pitchFamily="2" charset="2"/>
              </a:rPr>
              <a:t>4</a:t>
            </a:r>
            <a:r>
              <a:rPr lang="en-US" altLang="zh-CN" sz="3200" dirty="0">
                <a:sym typeface="Wingdings" panose="05000000000000000000" pitchFamily="2" charset="2"/>
              </a:rPr>
              <a:t>+2</a:t>
            </a:r>
            <a:r>
              <a:rPr lang="en-US" altLang="zh-CN" sz="3200" baseline="30000" dirty="0">
                <a:sym typeface="Wingdings" panose="05000000000000000000" pitchFamily="2" charset="2"/>
              </a:rPr>
              <a:t>3</a:t>
            </a:r>
            <a:r>
              <a:rPr lang="en-US" altLang="zh-CN" sz="3200" dirty="0">
                <a:sym typeface="Wingdings" panose="05000000000000000000" pitchFamily="2" charset="2"/>
              </a:rPr>
              <a:t>)</a:t>
            </a:r>
            <a:endParaRPr lang="en-US" altLang="zh-CN" sz="3200" dirty="0"/>
          </a:p>
        </p:txBody>
      </p:sp>
      <p:sp>
        <p:nvSpPr>
          <p:cNvPr id="5" name="灯片编号占位符 4">
            <a:extLst>
              <a:ext uri="{FF2B5EF4-FFF2-40B4-BE49-F238E27FC236}">
                <a16:creationId xmlns:a16="http://schemas.microsoft.com/office/drawing/2014/main" id="{BC692545-7CD7-4BD8-87D0-457BCF6BBA3D}"/>
              </a:ext>
            </a:extLst>
          </p:cNvPr>
          <p:cNvSpPr>
            <a:spLocks noGrp="1"/>
          </p:cNvSpPr>
          <p:nvPr>
            <p:ph type="sldNum" sz="quarter" idx="10"/>
          </p:nvPr>
        </p:nvSpPr>
        <p:spPr/>
        <p:txBody>
          <a:bodyPr/>
          <a:lstStyle/>
          <a:p>
            <a:fld id="{3AE3F5C8-9012-46B7-BDE1-1A2A994CA93C}" type="slidenum">
              <a:rPr lang="en-US" altLang="zh-CN" smtClean="0"/>
              <a:pPr/>
              <a:t>49</a:t>
            </a:fld>
            <a:r>
              <a:rPr lang="en-US" altLang="zh-CN"/>
              <a:t>/121</a:t>
            </a:r>
            <a:endParaRPr lang="en-US" altLang="zh-CN" dirty="0"/>
          </a:p>
        </p:txBody>
      </p:sp>
    </p:spTree>
    <p:extLst>
      <p:ext uri="{BB962C8B-B14F-4D97-AF65-F5344CB8AC3E}">
        <p14:creationId xmlns:p14="http://schemas.microsoft.com/office/powerpoint/2010/main" val="3741036828"/>
      </p:ext>
    </p:extLst>
  </p:cSld>
  <p:clrMapOvr>
    <a:masterClrMapping/>
  </p:clrMapOvr>
  <p:transition spd="med">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AB78D0-D599-468F-AE53-03AA78A1F6A4}"/>
              </a:ext>
            </a:extLst>
          </p:cNvPr>
          <p:cNvSpPr txBox="1"/>
          <p:nvPr/>
        </p:nvSpPr>
        <p:spPr>
          <a:xfrm>
            <a:off x="107504" y="116632"/>
            <a:ext cx="5544616" cy="646331"/>
          </a:xfrm>
          <a:prstGeom prst="rect">
            <a:avLst/>
          </a:prstGeom>
          <a:noFill/>
        </p:spPr>
        <p:txBody>
          <a:bodyPr wrap="square" rtlCol="0">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367FD60-3E15-4A81-B50C-6DE9D1317442}"/>
                  </a:ext>
                </a:extLst>
              </p:cNvPr>
              <p:cNvSpPr txBox="1"/>
              <p:nvPr/>
            </p:nvSpPr>
            <p:spPr>
              <a:xfrm>
                <a:off x="0" y="762963"/>
                <a:ext cx="9144000" cy="5332229"/>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(8)</a:t>
                </a:r>
                <a:r>
                  <a:rPr lang="zh-CN" altLang="en-US" sz="3200" b="1" dirty="0">
                    <a:solidFill>
                      <a:srgbClr val="FFFF00"/>
                    </a:solidFill>
                    <a:latin typeface="黑体" panose="02010609060101010101" pitchFamily="49" charset="-122"/>
                    <a:ea typeface="黑体" panose="02010609060101010101" pitchFamily="49" charset="-122"/>
                  </a:rPr>
                  <a:t>浮点数</a:t>
                </a:r>
                <a:r>
                  <a:rPr lang="zh-CN" altLang="en-US" sz="3200" dirty="0">
                    <a:latin typeface="黑体" panose="02010609060101010101" pitchFamily="49" charset="-122"/>
                    <a:ea typeface="黑体" panose="02010609060101010101" pitchFamily="49" charset="-122"/>
                  </a:rPr>
                  <a:t>：小数点位置不固定，可随需要浮动的数称为浮点数。</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(9)</a:t>
                </a:r>
                <a:r>
                  <a:rPr lang="zh-CN" altLang="en-US" sz="3200" b="1" dirty="0">
                    <a:solidFill>
                      <a:srgbClr val="FFFF00"/>
                    </a:solidFill>
                    <a:latin typeface="黑体" panose="02010609060101010101" pitchFamily="49" charset="-122"/>
                    <a:ea typeface="黑体" panose="02010609060101010101" pitchFamily="49" charset="-122"/>
                  </a:rPr>
                  <a:t>规格化浮点数</a:t>
                </a:r>
                <a:r>
                  <a:rPr lang="zh-CN" altLang="en-US" sz="3200" dirty="0">
                    <a:latin typeface="黑体" panose="02010609060101010101" pitchFamily="49" charset="-122"/>
                    <a:ea typeface="黑体" panose="02010609060101010101" pitchFamily="49" charset="-122"/>
                  </a:rPr>
                  <a:t>：是指浮点数的尾数部分用带符号的定点小数表示，让</a:t>
                </a:r>
                <a:r>
                  <a:rPr lang="en-US" altLang="zh-CN" sz="3200" dirty="0">
                    <a:latin typeface="黑体" panose="02010609060101010101" pitchFamily="49" charset="-122"/>
                    <a:ea typeface="黑体" panose="02010609060101010101" pitchFamily="49" charset="-122"/>
                  </a:rPr>
                  <a:t>R=2</a:t>
                </a:r>
                <a:r>
                  <a:rPr lang="zh-CN" altLang="en-US" sz="3200" dirty="0">
                    <a:latin typeface="黑体" panose="02010609060101010101" pitchFamily="49" charset="-122"/>
                    <a:ea typeface="黑体" panose="02010609060101010101" pitchFamily="49" charset="-122"/>
                  </a:rPr>
                  <a:t>时，尾数用原码表示时其绝对值满足</a:t>
                </a:r>
                <a:r>
                  <a:rPr lang="en-US" altLang="zh-CN" sz="3200" dirty="0">
                    <a:latin typeface="黑体" panose="02010609060101010101" pitchFamily="49" charset="-122"/>
                    <a:ea typeface="黑体" panose="02010609060101010101" pitchFamily="49" charset="-122"/>
                  </a:rPr>
                  <a:t>1/2</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|M|</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&lt;</m:t>
                    </m:r>
                  </m:oMath>
                </a14:m>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补码时，</a:t>
                </a:r>
                <a:r>
                  <a:rPr lang="en-US" altLang="zh-CN" sz="3200" dirty="0">
                    <a:latin typeface="黑体" panose="02010609060101010101" pitchFamily="49" charset="-122"/>
                    <a:ea typeface="黑体" panose="02010609060101010101" pitchFamily="49" charset="-122"/>
                  </a:rPr>
                  <a:t>-1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|M|</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&lt;</m:t>
                    </m:r>
                  </m:oMath>
                </a14:m>
                <a:r>
                  <a:rPr lang="en-US" altLang="zh-CN" sz="3200" dirty="0">
                    <a:latin typeface="黑体" panose="02010609060101010101" pitchFamily="49" charset="-122"/>
                    <a:ea typeface="黑体" panose="02010609060101010101" pitchFamily="49" charset="-122"/>
                  </a:rPr>
                  <a:t>-1/2</a:t>
                </a:r>
                <a:r>
                  <a:rPr lang="zh-CN" altLang="en-US" sz="3200" dirty="0">
                    <a:latin typeface="黑体" panose="02010609060101010101" pitchFamily="49" charset="-122"/>
                    <a:ea typeface="黑体" panose="02010609060101010101" pitchFamily="49" charset="-122"/>
                  </a:rPr>
                  <a:t>或</a:t>
                </a:r>
                <a:r>
                  <a:rPr lang="en-US" altLang="zh-CN" sz="3200" dirty="0">
                    <a:latin typeface="黑体" panose="02010609060101010101" pitchFamily="49" charset="-122"/>
                    <a:ea typeface="黑体" panose="02010609060101010101" pitchFamily="49" charset="-122"/>
                  </a:rPr>
                  <a:t>1/2</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|M|</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&lt;</m:t>
                    </m:r>
                  </m:oMath>
                </a14:m>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的浮点数称为规格化浮点数</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(10)</a:t>
                </a:r>
                <a:r>
                  <a:rPr lang="en-US" altLang="zh-CN" sz="3200" b="1" dirty="0">
                    <a:solidFill>
                      <a:srgbClr val="FFFF00"/>
                    </a:solidFill>
                    <a:latin typeface="黑体" panose="02010609060101010101" pitchFamily="49" charset="-122"/>
                    <a:ea typeface="黑体" panose="02010609060101010101" pitchFamily="49" charset="-122"/>
                  </a:rPr>
                  <a:t>ASCII</a:t>
                </a:r>
                <a:r>
                  <a:rPr lang="zh-CN" altLang="en-US" sz="3200" dirty="0">
                    <a:latin typeface="黑体" panose="02010609060101010101" pitchFamily="49" charset="-122"/>
                    <a:ea typeface="黑体" panose="02010609060101010101" pitchFamily="49" charset="-122"/>
                  </a:rPr>
                  <a:t>：即美国信息交换标准编码，与</a:t>
                </a:r>
                <a:r>
                  <a:rPr lang="en-US" altLang="zh-CN" sz="3200" dirty="0">
                    <a:latin typeface="黑体" panose="02010609060101010101" pitchFamily="49" charset="-122"/>
                    <a:ea typeface="黑体" panose="02010609060101010101" pitchFamily="49" charset="-122"/>
                  </a:rPr>
                  <a:t>ISO646</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GB1988</a:t>
                </a:r>
                <a:r>
                  <a:rPr lang="zh-CN" altLang="en-US" sz="3200" dirty="0">
                    <a:latin typeface="黑体" panose="02010609060101010101" pitchFamily="49" charset="-122"/>
                    <a:ea typeface="黑体" panose="02010609060101010101" pitchFamily="49" charset="-122"/>
                  </a:rPr>
                  <a:t>标准兼容。它是由</a:t>
                </a:r>
                <a:r>
                  <a:rPr lang="en-US" altLang="zh-CN" sz="3200" dirty="0">
                    <a:latin typeface="黑体" panose="02010609060101010101" pitchFamily="49" charset="-122"/>
                    <a:ea typeface="黑体" panose="02010609060101010101" pitchFamily="49" charset="-122"/>
                  </a:rPr>
                  <a:t>128</a:t>
                </a:r>
                <a:r>
                  <a:rPr lang="zh-CN" altLang="en-US" sz="3200" dirty="0">
                    <a:latin typeface="黑体" panose="02010609060101010101" pitchFamily="49" charset="-122"/>
                    <a:ea typeface="黑体" panose="02010609060101010101" pitchFamily="49" charset="-122"/>
                  </a:rPr>
                  <a:t>个常用字符的数码化表示，如字符</a:t>
                </a:r>
                <a:r>
                  <a:rPr lang="en-US" altLang="zh-CN" sz="3200" dirty="0">
                    <a:latin typeface="黑体" panose="02010609060101010101" pitchFamily="49" charset="-122"/>
                    <a:ea typeface="黑体" panose="02010609060101010101" pitchFamily="49" charset="-122"/>
                  </a:rPr>
                  <a:t>A</a:t>
                </a:r>
                <a:r>
                  <a:rPr lang="zh-CN" altLang="en-US" sz="3200" dirty="0">
                    <a:latin typeface="黑体" panose="02010609060101010101" pitchFamily="49" charset="-122"/>
                    <a:ea typeface="黑体" panose="02010609060101010101" pitchFamily="49" charset="-122"/>
                  </a:rPr>
                  <a:t>的</a:t>
                </a:r>
                <a:r>
                  <a:rPr lang="en-US" altLang="zh-CN" sz="3200" dirty="0">
                    <a:latin typeface="黑体" panose="02010609060101010101" pitchFamily="49" charset="-122"/>
                    <a:ea typeface="黑体" panose="02010609060101010101" pitchFamily="49" charset="-122"/>
                  </a:rPr>
                  <a:t>ASCII</a:t>
                </a:r>
                <a:r>
                  <a:rPr lang="zh-CN" altLang="en-US" sz="3200" dirty="0">
                    <a:latin typeface="黑体" panose="02010609060101010101" pitchFamily="49" charset="-122"/>
                    <a:ea typeface="黑体" panose="02010609060101010101" pitchFamily="49" charset="-122"/>
                  </a:rPr>
                  <a:t>编码为</a:t>
                </a:r>
                <a:r>
                  <a:rPr lang="en-US" altLang="zh-CN" sz="3200" dirty="0">
                    <a:latin typeface="黑体" panose="02010609060101010101" pitchFamily="49" charset="-122"/>
                    <a:ea typeface="黑体" panose="02010609060101010101" pitchFamily="49" charset="-122"/>
                  </a:rPr>
                  <a:t>1000001B</a:t>
                </a:r>
                <a:endParaRPr lang="zh-CN" altLang="en-US" sz="3200" dirty="0">
                  <a:latin typeface="黑体" panose="02010609060101010101" pitchFamily="49" charset="-122"/>
                  <a:ea typeface="黑体" panose="02010609060101010101" pitchFamily="49" charset="-122"/>
                </a:endParaRPr>
              </a:p>
            </p:txBody>
          </p:sp>
        </mc:Choice>
        <mc:Fallback xmlns="">
          <p:sp>
            <p:nvSpPr>
              <p:cNvPr id="4" name="文本框 3">
                <a:extLst>
                  <a:ext uri="{FF2B5EF4-FFF2-40B4-BE49-F238E27FC236}">
                    <a16:creationId xmlns:a16="http://schemas.microsoft.com/office/drawing/2014/main" id="{8367FD60-3E15-4A81-B50C-6DE9D1317442}"/>
                  </a:ext>
                </a:extLst>
              </p:cNvPr>
              <p:cNvSpPr txBox="1">
                <a:spLocks noRot="1" noChangeAspect="1" noMove="1" noResize="1" noEditPoints="1" noAdjustHandles="1" noChangeArrowheads="1" noChangeShapeType="1" noTextEdit="1"/>
              </p:cNvSpPr>
              <p:nvPr/>
            </p:nvSpPr>
            <p:spPr>
              <a:xfrm>
                <a:off x="0" y="762963"/>
                <a:ext cx="9144000" cy="5332229"/>
              </a:xfrm>
              <a:prstGeom prst="rect">
                <a:avLst/>
              </a:prstGeom>
              <a:blipFill>
                <a:blip r:embed="rId2"/>
                <a:stretch>
                  <a:fillRect l="-1667" t="-1143" r="-3733" b="-2743"/>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F58907B8-D19D-4545-982F-C494C3FAF892}"/>
              </a:ext>
            </a:extLst>
          </p:cNvPr>
          <p:cNvSpPr>
            <a:spLocks noGrp="1"/>
          </p:cNvSpPr>
          <p:nvPr>
            <p:ph type="sldNum" sz="quarter" idx="10"/>
          </p:nvPr>
        </p:nvSpPr>
        <p:spPr/>
        <p:txBody>
          <a:bodyPr/>
          <a:lstStyle/>
          <a:p>
            <a:fld id="{3AE3F5C8-9012-46B7-BDE1-1A2A994CA93C}" type="slidenum">
              <a:rPr lang="en-US" altLang="zh-CN" smtClean="0"/>
              <a:pPr/>
              <a:t>5</a:t>
            </a:fld>
            <a:r>
              <a:rPr lang="en-US" altLang="zh-CN"/>
              <a:t>/121</a:t>
            </a:r>
            <a:endParaRPr lang="en-US" altLang="zh-CN" dirty="0"/>
          </a:p>
        </p:txBody>
      </p:sp>
    </p:spTree>
    <p:extLst>
      <p:ext uri="{BB962C8B-B14F-4D97-AF65-F5344CB8AC3E}">
        <p14:creationId xmlns:p14="http://schemas.microsoft.com/office/powerpoint/2010/main" val="1337422925"/>
      </p:ext>
    </p:extLst>
  </p:cSld>
  <p:clrMapOvr>
    <a:masterClrMapping/>
  </p:clrMapOvr>
  <p:transition spd="med">
    <p:cover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1A58F6A-92BC-4191-B802-9F50B6A2EFC0}"/>
                  </a:ext>
                </a:extLst>
              </p:cNvPr>
              <p:cNvSpPr/>
              <p:nvPr/>
            </p:nvSpPr>
            <p:spPr>
              <a:xfrm>
                <a:off x="80889" y="3510968"/>
                <a:ext cx="9252520" cy="2554545"/>
              </a:xfrm>
              <a:prstGeom prst="rect">
                <a:avLst/>
              </a:prstGeom>
            </p:spPr>
            <p:txBody>
              <a:bodyPr wrap="square">
                <a:spAutoFit/>
              </a:bodyPr>
              <a:lstStyle/>
              <a:p>
                <a:r>
                  <a:rPr lang="zh-CN" altLang="en-US" sz="3200" dirty="0"/>
                  <a:t>尾数补码：</a:t>
                </a:r>
                <a:r>
                  <a:rPr lang="en-US" altLang="zh-CN" sz="3200" dirty="0"/>
                  <a:t>1.001111111</a:t>
                </a:r>
              </a:p>
              <a:p>
                <a:r>
                  <a:rPr lang="zh-CN" altLang="en-US" sz="3200" dirty="0"/>
                  <a:t>尾数二进制真值：</a:t>
                </a:r>
                <a:r>
                  <a:rPr lang="en-US" altLang="zh-CN" sz="3200" dirty="0"/>
                  <a:t>-0.110000001</a:t>
                </a:r>
              </a:p>
              <a:p>
                <a:r>
                  <a:rPr lang="zh-CN" altLang="en-US" sz="3200" dirty="0"/>
                  <a:t>尾数十进制真值</a:t>
                </a:r>
                <a:r>
                  <a:rPr lang="en-US" altLang="zh-CN" sz="3200" dirty="0"/>
                  <a:t>: -</a:t>
                </a:r>
                <a:r>
                  <a:rPr lang="en-US" altLang="zh-CN" sz="3200" dirty="0">
                    <a:sym typeface="Wingdings" panose="05000000000000000000" pitchFamily="2" charset="2"/>
                  </a:rPr>
                  <a:t>(2</a:t>
                </a:r>
                <a:r>
                  <a:rPr lang="en-US" altLang="zh-CN" sz="3200" baseline="30000" dirty="0">
                    <a:sym typeface="Wingdings" panose="05000000000000000000" pitchFamily="2" charset="2"/>
                  </a:rPr>
                  <a:t>-1</a:t>
                </a:r>
                <a:r>
                  <a:rPr lang="en-US" altLang="zh-CN" sz="3200" dirty="0">
                    <a:sym typeface="Wingdings" panose="05000000000000000000" pitchFamily="2" charset="2"/>
                  </a:rPr>
                  <a:t>+2</a:t>
                </a:r>
                <a:r>
                  <a:rPr lang="en-US" altLang="zh-CN" sz="3200" baseline="30000" dirty="0">
                    <a:sym typeface="Wingdings" panose="05000000000000000000" pitchFamily="2" charset="2"/>
                  </a:rPr>
                  <a:t>-2</a:t>
                </a:r>
                <a:r>
                  <a:rPr lang="en-US" altLang="zh-CN" sz="3200" dirty="0">
                    <a:sym typeface="Wingdings" panose="05000000000000000000" pitchFamily="2" charset="2"/>
                  </a:rPr>
                  <a:t>+2</a:t>
                </a:r>
                <a:r>
                  <a:rPr lang="en-US" altLang="zh-CN" sz="3200" baseline="30000" dirty="0">
                    <a:sym typeface="Wingdings" panose="05000000000000000000" pitchFamily="2" charset="2"/>
                  </a:rPr>
                  <a:t>-9</a:t>
                </a:r>
                <a:r>
                  <a:rPr lang="en-US" altLang="zh-CN" sz="3200" dirty="0">
                    <a:sym typeface="Wingdings" panose="05000000000000000000" pitchFamily="2" charset="2"/>
                  </a:rPr>
                  <a:t>)</a:t>
                </a:r>
              </a:p>
              <a:p>
                <a:r>
                  <a:rPr lang="zh-CN" altLang="en-US" sz="3200" dirty="0">
                    <a:sym typeface="Wingdings" panose="05000000000000000000" pitchFamily="2" charset="2"/>
                  </a:rPr>
                  <a:t>浮点数十进制数真值：</a:t>
                </a:r>
                <a:r>
                  <a:rPr lang="en-US" altLang="zh-CN" sz="3200" dirty="0"/>
                  <a:t>-</a:t>
                </a:r>
                <a:r>
                  <a:rPr lang="en-US" altLang="zh-CN" sz="3200" dirty="0">
                    <a:sym typeface="Wingdings" panose="05000000000000000000" pitchFamily="2" charset="2"/>
                  </a:rPr>
                  <a:t>(2</a:t>
                </a:r>
                <a:r>
                  <a:rPr lang="en-US" altLang="zh-CN" sz="3200" baseline="30000" dirty="0">
                    <a:sym typeface="Wingdings" panose="05000000000000000000" pitchFamily="2" charset="2"/>
                  </a:rPr>
                  <a:t>-1</a:t>
                </a:r>
                <a:r>
                  <a:rPr lang="en-US" altLang="zh-CN" sz="3200" dirty="0">
                    <a:sym typeface="Wingdings" panose="05000000000000000000" pitchFamily="2" charset="2"/>
                  </a:rPr>
                  <a:t>+2</a:t>
                </a:r>
                <a:r>
                  <a:rPr lang="en-US" altLang="zh-CN" sz="3200" baseline="30000" dirty="0">
                    <a:sym typeface="Wingdings" panose="05000000000000000000" pitchFamily="2" charset="2"/>
                  </a:rPr>
                  <a:t>-2</a:t>
                </a:r>
                <a:r>
                  <a:rPr lang="en-US" altLang="zh-CN" sz="3200" dirty="0">
                    <a:sym typeface="Wingdings" panose="05000000000000000000" pitchFamily="2" charset="2"/>
                  </a:rPr>
                  <a:t>+2</a:t>
                </a:r>
                <a:r>
                  <a:rPr lang="en-US" altLang="zh-CN" sz="3200" baseline="30000" dirty="0">
                    <a:sym typeface="Wingdings" panose="05000000000000000000" pitchFamily="2" charset="2"/>
                  </a:rPr>
                  <a:t>-9</a:t>
                </a:r>
                <a:r>
                  <a:rPr lang="en-US" altLang="zh-CN" sz="3200" dirty="0">
                    <a:sym typeface="Wingdings" panose="05000000000000000000" pitchFamily="2" charset="2"/>
                  </a:rPr>
                  <a:t>)</a:t>
                </a:r>
                <a14:m>
                  <m:oMath xmlns:m="http://schemas.openxmlformats.org/officeDocument/2006/math">
                    <m:r>
                      <a:rPr lang="en-US" altLang="zh-CN" sz="3200" i="1">
                        <a:latin typeface="Cambria Math" panose="02040503050406030204" pitchFamily="18" charset="0"/>
                        <a:ea typeface="Cambria Math" panose="02040503050406030204" pitchFamily="18" charset="0"/>
                        <a:sym typeface="Wingdings" panose="05000000000000000000" pitchFamily="2" charset="2"/>
                      </a:rPr>
                      <m:t>×</m:t>
                    </m:r>
                  </m:oMath>
                </a14:m>
                <a:r>
                  <a:rPr lang="en-US" altLang="zh-CN" sz="3200" dirty="0">
                    <a:sym typeface="Wingdings" panose="05000000000000000000" pitchFamily="2" charset="2"/>
                  </a:rPr>
                  <a:t>2</a:t>
                </a:r>
                <a:r>
                  <a:rPr lang="en-US" altLang="zh-CN" sz="3200" baseline="30000" dirty="0">
                    <a:sym typeface="Wingdings" panose="05000000000000000000" pitchFamily="2" charset="2"/>
                  </a:rPr>
                  <a:t>-24</a:t>
                </a:r>
              </a:p>
              <a:p>
                <a:r>
                  <a:rPr lang="en-US" altLang="zh-CN" sz="3200" baseline="30000" dirty="0">
                    <a:sym typeface="Wingdings" panose="05000000000000000000" pitchFamily="2" charset="2"/>
                  </a:rPr>
                  <a:t>                                                            </a:t>
                </a:r>
                <a:r>
                  <a:rPr lang="en-US" altLang="zh-CN" sz="3200" dirty="0">
                    <a:sym typeface="Wingdings" panose="05000000000000000000" pitchFamily="2" charset="2"/>
                  </a:rPr>
                  <a:t>=-(2</a:t>
                </a:r>
                <a:r>
                  <a:rPr lang="en-US" altLang="zh-CN" sz="3200" baseline="30000" dirty="0">
                    <a:sym typeface="Wingdings" panose="05000000000000000000" pitchFamily="2" charset="2"/>
                  </a:rPr>
                  <a:t>-25</a:t>
                </a:r>
                <a:r>
                  <a:rPr lang="en-US" altLang="zh-CN" sz="3200" dirty="0">
                    <a:sym typeface="Wingdings" panose="05000000000000000000" pitchFamily="2" charset="2"/>
                  </a:rPr>
                  <a:t>+2</a:t>
                </a:r>
                <a:r>
                  <a:rPr lang="en-US" altLang="zh-CN" sz="3200" baseline="30000" dirty="0">
                    <a:sym typeface="Wingdings" panose="05000000000000000000" pitchFamily="2" charset="2"/>
                  </a:rPr>
                  <a:t>-26</a:t>
                </a:r>
                <a:r>
                  <a:rPr lang="en-US" altLang="zh-CN" sz="3200" dirty="0">
                    <a:sym typeface="Wingdings" panose="05000000000000000000" pitchFamily="2" charset="2"/>
                  </a:rPr>
                  <a:t>+2</a:t>
                </a:r>
                <a:r>
                  <a:rPr lang="en-US" altLang="zh-CN" sz="3200" baseline="30000" dirty="0">
                    <a:sym typeface="Wingdings" panose="05000000000000000000" pitchFamily="2" charset="2"/>
                  </a:rPr>
                  <a:t>-33</a:t>
                </a:r>
                <a:r>
                  <a:rPr lang="en-US" altLang="zh-CN" sz="3200" dirty="0">
                    <a:sym typeface="Wingdings" panose="05000000000000000000" pitchFamily="2" charset="2"/>
                  </a:rPr>
                  <a:t>)</a:t>
                </a:r>
              </a:p>
            </p:txBody>
          </p:sp>
        </mc:Choice>
        <mc:Fallback xmlns="">
          <p:sp>
            <p:nvSpPr>
              <p:cNvPr id="3" name="矩形 2">
                <a:extLst>
                  <a:ext uri="{FF2B5EF4-FFF2-40B4-BE49-F238E27FC236}">
                    <a16:creationId xmlns:a16="http://schemas.microsoft.com/office/drawing/2014/main" id="{D1A58F6A-92BC-4191-B802-9F50B6A2EFC0}"/>
                  </a:ext>
                </a:extLst>
              </p:cNvPr>
              <p:cNvSpPr>
                <a:spLocks noRot="1" noChangeAspect="1" noMove="1" noResize="1" noEditPoints="1" noAdjustHandles="1" noChangeArrowheads="1" noChangeShapeType="1" noTextEdit="1"/>
              </p:cNvSpPr>
              <p:nvPr/>
            </p:nvSpPr>
            <p:spPr>
              <a:xfrm>
                <a:off x="80889" y="3510968"/>
                <a:ext cx="9252520" cy="2554545"/>
              </a:xfrm>
              <a:prstGeom prst="rect">
                <a:avLst/>
              </a:prstGeom>
              <a:blipFill>
                <a:blip r:embed="rId2"/>
                <a:stretch>
                  <a:fillRect l="-1647" t="-4057" b="-668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9C83E65-C985-4269-BEBC-6F757AB37CD6}"/>
              </a:ext>
            </a:extLst>
          </p:cNvPr>
          <p:cNvSpPr/>
          <p:nvPr/>
        </p:nvSpPr>
        <p:spPr>
          <a:xfrm>
            <a:off x="80889" y="0"/>
            <a:ext cx="9045723" cy="3352713"/>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若采用图</a:t>
            </a:r>
            <a:r>
              <a:rPr lang="en-US" altLang="zh-CN" sz="3600" b="1" dirty="0">
                <a:solidFill>
                  <a:srgbClr val="FFFF00"/>
                </a:solidFill>
                <a:effectLst>
                  <a:outerShdw blurRad="38100" dist="38100" dir="2700000" algn="tl">
                    <a:srgbClr val="000000"/>
                  </a:outerShdw>
                </a:effectLst>
                <a:ea typeface="黑体" pitchFamily="49" charset="-122"/>
              </a:rPr>
              <a:t>2-4</a:t>
            </a:r>
            <a:r>
              <a:rPr lang="zh-CN" altLang="zh-CN" sz="3600" b="1" dirty="0">
                <a:solidFill>
                  <a:srgbClr val="FFFF00"/>
                </a:solidFill>
                <a:effectLst>
                  <a:outerShdw blurRad="38100" dist="38100" dir="2700000" algn="tl">
                    <a:srgbClr val="000000"/>
                  </a:outerShdw>
                </a:effectLst>
                <a:ea typeface="黑体" pitchFamily="49" charset="-122"/>
              </a:rPr>
              <a:t>的浮点数格式，字长</a:t>
            </a:r>
            <a:r>
              <a:rPr lang="en-US" altLang="zh-CN" sz="3600" b="1" dirty="0">
                <a:solidFill>
                  <a:srgbClr val="FFFF00"/>
                </a:solidFill>
                <a:effectLst>
                  <a:outerShdw blurRad="38100" dist="38100" dir="2700000" algn="tl">
                    <a:srgbClr val="000000"/>
                  </a:outerShdw>
                </a:effectLst>
                <a:ea typeface="黑体" pitchFamily="49" charset="-122"/>
              </a:rPr>
              <a:t>16</a:t>
            </a:r>
            <a:r>
              <a:rPr lang="zh-CN" altLang="zh-CN" sz="3600" b="1" dirty="0">
                <a:solidFill>
                  <a:srgbClr val="FFFF00"/>
                </a:solidFill>
                <a:effectLst>
                  <a:outerShdw blurRad="38100" dist="38100" dir="2700000" algn="tl">
                    <a:srgbClr val="000000"/>
                  </a:outerShdw>
                </a:effectLst>
                <a:ea typeface="黑体" pitchFamily="49" charset="-122"/>
              </a:rPr>
              <a:t>位，其中阶码</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位阶符，补码表示，以</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为底；尾数</a:t>
            </a:r>
            <a:r>
              <a:rPr lang="en-US" altLang="zh-CN" sz="3600" b="1" dirty="0">
                <a:solidFill>
                  <a:srgbClr val="FFFF00"/>
                </a:solidFill>
                <a:effectLst>
                  <a:outerShdw blurRad="38100" dist="38100" dir="2700000" algn="tl">
                    <a:srgbClr val="000000"/>
                  </a:outerShdw>
                </a:effectLst>
                <a:ea typeface="黑体" pitchFamily="49" charset="-122"/>
              </a:rPr>
              <a:t>10</a:t>
            </a:r>
            <a:r>
              <a:rPr lang="zh-CN" altLang="zh-CN" sz="3600" b="1" dirty="0">
                <a:solidFill>
                  <a:srgbClr val="FFFF00"/>
                </a:solidFill>
                <a:effectLst>
                  <a:outerShdw blurRad="38100" dist="38100" dir="2700000" algn="tl">
                    <a:srgbClr val="000000"/>
                  </a:outerShdw>
                </a:effectLst>
                <a:ea typeface="黑体" pitchFamily="49" charset="-122"/>
              </a:rPr>
              <a:t>位，含</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位数符，补码表示，规格化；某浮点数代码为</a:t>
            </a:r>
            <a:r>
              <a:rPr lang="en-US" altLang="zh-CN" sz="3600" b="1" dirty="0">
                <a:solidFill>
                  <a:srgbClr val="FFFF00"/>
                </a:solidFill>
                <a:effectLst>
                  <a:outerShdw blurRad="38100" dist="38100" dir="2700000" algn="tl">
                    <a:srgbClr val="000000"/>
                  </a:outerShdw>
                </a:effectLst>
                <a:ea typeface="黑体" pitchFamily="49" charset="-122"/>
              </a:rPr>
              <a:t>(A27F)16</a:t>
            </a:r>
            <a:r>
              <a:rPr lang="zh-CN" altLang="zh-CN" sz="3600" b="1" dirty="0">
                <a:solidFill>
                  <a:srgbClr val="FFFF00"/>
                </a:solidFill>
                <a:effectLst>
                  <a:outerShdw blurRad="38100" dist="38100" dir="2700000" algn="tl">
                    <a:srgbClr val="000000"/>
                  </a:outerShdw>
                </a:effectLst>
                <a:ea typeface="黑体" pitchFamily="49" charset="-122"/>
              </a:rPr>
              <a:t>，写出其十进制真值。</a:t>
            </a:r>
          </a:p>
        </p:txBody>
      </p:sp>
      <p:sp>
        <p:nvSpPr>
          <p:cNvPr id="5" name="灯片编号占位符 4">
            <a:extLst>
              <a:ext uri="{FF2B5EF4-FFF2-40B4-BE49-F238E27FC236}">
                <a16:creationId xmlns:a16="http://schemas.microsoft.com/office/drawing/2014/main" id="{F900975D-A0D0-4750-A206-EA38E8ACBDE2}"/>
              </a:ext>
            </a:extLst>
          </p:cNvPr>
          <p:cNvSpPr>
            <a:spLocks noGrp="1"/>
          </p:cNvSpPr>
          <p:nvPr>
            <p:ph type="sldNum" sz="quarter" idx="10"/>
          </p:nvPr>
        </p:nvSpPr>
        <p:spPr/>
        <p:txBody>
          <a:bodyPr/>
          <a:lstStyle/>
          <a:p>
            <a:fld id="{3AE3F5C8-9012-46B7-BDE1-1A2A994CA93C}" type="slidenum">
              <a:rPr lang="en-US" altLang="zh-CN" smtClean="0"/>
              <a:pPr/>
              <a:t>50</a:t>
            </a:fld>
            <a:r>
              <a:rPr lang="en-US" altLang="zh-CN"/>
              <a:t>/121</a:t>
            </a:r>
            <a:endParaRPr lang="en-US" altLang="zh-CN" dirty="0"/>
          </a:p>
        </p:txBody>
      </p:sp>
    </p:spTree>
    <p:extLst>
      <p:ext uri="{BB962C8B-B14F-4D97-AF65-F5344CB8AC3E}">
        <p14:creationId xmlns:p14="http://schemas.microsoft.com/office/powerpoint/2010/main" val="3397539970"/>
      </p:ext>
    </p:extLst>
  </p:cSld>
  <p:clrMapOvr>
    <a:masterClrMapping/>
  </p:clrMapOvr>
  <p:transition spd="med">
    <p:cover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F0D52E-2EBB-4B54-AD5F-85CC12C5A827}"/>
              </a:ext>
            </a:extLst>
          </p:cNvPr>
          <p:cNvSpPr/>
          <p:nvPr/>
        </p:nvSpPr>
        <p:spPr>
          <a:xfrm>
            <a:off x="15032"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17.</a:t>
            </a:r>
            <a:r>
              <a:rPr lang="zh-CN" altLang="zh-CN" sz="3600" b="1" dirty="0">
                <a:solidFill>
                  <a:srgbClr val="FFFF00"/>
                </a:solidFill>
                <a:effectLst>
                  <a:outerShdw blurRad="38100" dist="38100" dir="2700000" algn="tl">
                    <a:srgbClr val="000000"/>
                  </a:outerShdw>
                </a:effectLst>
                <a:ea typeface="黑体" pitchFamily="49" charset="-122"/>
              </a:rPr>
              <a:t>若采用如下所示的</a:t>
            </a:r>
            <a:r>
              <a:rPr lang="en-US" altLang="zh-CN" sz="3600" b="1" dirty="0">
                <a:solidFill>
                  <a:srgbClr val="FFFF00"/>
                </a:solidFill>
                <a:effectLst>
                  <a:outerShdw blurRad="38100" dist="38100" dir="2700000" algn="tl">
                    <a:srgbClr val="000000"/>
                  </a:outerShdw>
                </a:effectLst>
                <a:ea typeface="黑体" pitchFamily="49" charset="-122"/>
              </a:rPr>
              <a:t>IEEE754</a:t>
            </a:r>
            <a:r>
              <a:rPr lang="zh-CN" altLang="zh-CN" sz="3600" b="1" dirty="0">
                <a:solidFill>
                  <a:srgbClr val="FFFF00"/>
                </a:solidFill>
                <a:effectLst>
                  <a:outerShdw blurRad="38100" dist="38100" dir="2700000" algn="tl">
                    <a:srgbClr val="000000"/>
                  </a:outerShdw>
                </a:effectLst>
                <a:ea typeface="黑体" pitchFamily="49" charset="-122"/>
              </a:rPr>
              <a:t>短浮点数格式，请将十进制数</a:t>
            </a:r>
            <a:r>
              <a:rPr lang="en-US" altLang="zh-CN" sz="3600" b="1" dirty="0">
                <a:solidFill>
                  <a:srgbClr val="FFFF00"/>
                </a:solidFill>
                <a:effectLst>
                  <a:outerShdw blurRad="38100" dist="38100" dir="2700000" algn="tl">
                    <a:srgbClr val="000000"/>
                  </a:outerShdw>
                </a:effectLst>
                <a:ea typeface="黑体" pitchFamily="49" charset="-122"/>
              </a:rPr>
              <a:t>37.25</a:t>
            </a:r>
            <a:r>
              <a:rPr lang="zh-CN" altLang="zh-CN" sz="3600" b="1" dirty="0">
                <a:solidFill>
                  <a:srgbClr val="FFFF00"/>
                </a:solidFill>
                <a:effectLst>
                  <a:outerShdw blurRad="38100" dist="38100" dir="2700000" algn="tl">
                    <a:srgbClr val="000000"/>
                  </a:outerShdw>
                </a:effectLst>
                <a:ea typeface="黑体" pitchFamily="49" charset="-122"/>
              </a:rPr>
              <a:t>写成浮点数，并写出其二进制代码序列，再转换成十六进制数。</a:t>
            </a:r>
          </a:p>
        </p:txBody>
      </p:sp>
      <p:graphicFrame>
        <p:nvGraphicFramePr>
          <p:cNvPr id="20" name="表格 19">
            <a:extLst>
              <a:ext uri="{FF2B5EF4-FFF2-40B4-BE49-F238E27FC236}">
                <a16:creationId xmlns:a16="http://schemas.microsoft.com/office/drawing/2014/main" id="{890A4F94-E104-4DC0-9630-287D7B3DAB53}"/>
              </a:ext>
            </a:extLst>
          </p:cNvPr>
          <p:cNvGraphicFramePr>
            <a:graphicFrameLocks noGrp="1"/>
          </p:cNvGraphicFramePr>
          <p:nvPr>
            <p:extLst>
              <p:ext uri="{D42A27DB-BD31-4B8C-83A1-F6EECF244321}">
                <p14:modId xmlns:p14="http://schemas.microsoft.com/office/powerpoint/2010/main" val="1838526525"/>
              </p:ext>
            </p:extLst>
          </p:nvPr>
        </p:nvGraphicFramePr>
        <p:xfrm>
          <a:off x="482575" y="2539752"/>
          <a:ext cx="8208914" cy="457200"/>
        </p:xfrm>
        <a:graphic>
          <a:graphicData uri="http://schemas.openxmlformats.org/drawingml/2006/table">
            <a:tbl>
              <a:tblPr firstRow="1" bandRow="1">
                <a:tableStyleId>{5940675A-B579-460E-94D1-54222C63F5DA}</a:tableStyleId>
              </a:tblPr>
              <a:tblGrid>
                <a:gridCol w="1172702">
                  <a:extLst>
                    <a:ext uri="{9D8B030D-6E8A-4147-A177-3AD203B41FA5}">
                      <a16:colId xmlns:a16="http://schemas.microsoft.com/office/drawing/2014/main" val="1930901806"/>
                    </a:ext>
                  </a:extLst>
                </a:gridCol>
                <a:gridCol w="1172702">
                  <a:extLst>
                    <a:ext uri="{9D8B030D-6E8A-4147-A177-3AD203B41FA5}">
                      <a16:colId xmlns:a16="http://schemas.microsoft.com/office/drawing/2014/main" val="3658578169"/>
                    </a:ext>
                  </a:extLst>
                </a:gridCol>
                <a:gridCol w="1172702">
                  <a:extLst>
                    <a:ext uri="{9D8B030D-6E8A-4147-A177-3AD203B41FA5}">
                      <a16:colId xmlns:a16="http://schemas.microsoft.com/office/drawing/2014/main" val="1960126409"/>
                    </a:ext>
                  </a:extLst>
                </a:gridCol>
                <a:gridCol w="1172702">
                  <a:extLst>
                    <a:ext uri="{9D8B030D-6E8A-4147-A177-3AD203B41FA5}">
                      <a16:colId xmlns:a16="http://schemas.microsoft.com/office/drawing/2014/main" val="737481604"/>
                    </a:ext>
                  </a:extLst>
                </a:gridCol>
                <a:gridCol w="1172702">
                  <a:extLst>
                    <a:ext uri="{9D8B030D-6E8A-4147-A177-3AD203B41FA5}">
                      <a16:colId xmlns:a16="http://schemas.microsoft.com/office/drawing/2014/main" val="1036807438"/>
                    </a:ext>
                  </a:extLst>
                </a:gridCol>
                <a:gridCol w="1172702">
                  <a:extLst>
                    <a:ext uri="{9D8B030D-6E8A-4147-A177-3AD203B41FA5}">
                      <a16:colId xmlns:a16="http://schemas.microsoft.com/office/drawing/2014/main" val="1538479122"/>
                    </a:ext>
                  </a:extLst>
                </a:gridCol>
                <a:gridCol w="1172702">
                  <a:extLst>
                    <a:ext uri="{9D8B030D-6E8A-4147-A177-3AD203B41FA5}">
                      <a16:colId xmlns:a16="http://schemas.microsoft.com/office/drawing/2014/main" val="3980299202"/>
                    </a:ext>
                  </a:extLst>
                </a:gridCol>
              </a:tblGrid>
              <a:tr h="370840">
                <a:tc>
                  <a:txBody>
                    <a:bodyPr/>
                    <a:lstStyle/>
                    <a:p>
                      <a:pPr algn="ctr"/>
                      <a:r>
                        <a:rPr lang="en-US" altLang="zh-CN" sz="2400" dirty="0"/>
                        <a:t>31</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dirty="0"/>
                        <a:t>30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dirty="0"/>
                        <a:t>23</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dirty="0"/>
                        <a:t>22</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dirty="0"/>
                        <a:t>0</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24818073"/>
                  </a:ext>
                </a:extLst>
              </a:tr>
            </a:tbl>
          </a:graphicData>
        </a:graphic>
      </p:graphicFrame>
      <p:graphicFrame>
        <p:nvGraphicFramePr>
          <p:cNvPr id="21" name="表格 20">
            <a:extLst>
              <a:ext uri="{FF2B5EF4-FFF2-40B4-BE49-F238E27FC236}">
                <a16:creationId xmlns:a16="http://schemas.microsoft.com/office/drawing/2014/main" id="{EE582083-53F3-4616-A5EB-B0277659B2D7}"/>
              </a:ext>
            </a:extLst>
          </p:cNvPr>
          <p:cNvGraphicFramePr>
            <a:graphicFrameLocks noGrp="1"/>
          </p:cNvGraphicFramePr>
          <p:nvPr>
            <p:extLst>
              <p:ext uri="{D42A27DB-BD31-4B8C-83A1-F6EECF244321}">
                <p14:modId xmlns:p14="http://schemas.microsoft.com/office/powerpoint/2010/main" val="3060995555"/>
              </p:ext>
            </p:extLst>
          </p:nvPr>
        </p:nvGraphicFramePr>
        <p:xfrm>
          <a:off x="482575" y="2996952"/>
          <a:ext cx="8208914" cy="579120"/>
        </p:xfrm>
        <a:graphic>
          <a:graphicData uri="http://schemas.openxmlformats.org/drawingml/2006/table">
            <a:tbl>
              <a:tblPr firstRow="1" bandRow="1">
                <a:tableStyleId>{5940675A-B579-460E-94D1-54222C63F5DA}</a:tableStyleId>
              </a:tblPr>
              <a:tblGrid>
                <a:gridCol w="1172702">
                  <a:extLst>
                    <a:ext uri="{9D8B030D-6E8A-4147-A177-3AD203B41FA5}">
                      <a16:colId xmlns:a16="http://schemas.microsoft.com/office/drawing/2014/main" val="1930901806"/>
                    </a:ext>
                  </a:extLst>
                </a:gridCol>
                <a:gridCol w="1172702">
                  <a:extLst>
                    <a:ext uri="{9D8B030D-6E8A-4147-A177-3AD203B41FA5}">
                      <a16:colId xmlns:a16="http://schemas.microsoft.com/office/drawing/2014/main" val="3658578169"/>
                    </a:ext>
                  </a:extLst>
                </a:gridCol>
                <a:gridCol w="1172702">
                  <a:extLst>
                    <a:ext uri="{9D8B030D-6E8A-4147-A177-3AD203B41FA5}">
                      <a16:colId xmlns:a16="http://schemas.microsoft.com/office/drawing/2014/main" val="1960126409"/>
                    </a:ext>
                  </a:extLst>
                </a:gridCol>
                <a:gridCol w="1172702">
                  <a:extLst>
                    <a:ext uri="{9D8B030D-6E8A-4147-A177-3AD203B41FA5}">
                      <a16:colId xmlns:a16="http://schemas.microsoft.com/office/drawing/2014/main" val="737481604"/>
                    </a:ext>
                  </a:extLst>
                </a:gridCol>
                <a:gridCol w="1172702">
                  <a:extLst>
                    <a:ext uri="{9D8B030D-6E8A-4147-A177-3AD203B41FA5}">
                      <a16:colId xmlns:a16="http://schemas.microsoft.com/office/drawing/2014/main" val="1036807438"/>
                    </a:ext>
                  </a:extLst>
                </a:gridCol>
                <a:gridCol w="1172702">
                  <a:extLst>
                    <a:ext uri="{9D8B030D-6E8A-4147-A177-3AD203B41FA5}">
                      <a16:colId xmlns:a16="http://schemas.microsoft.com/office/drawing/2014/main" val="1538479122"/>
                    </a:ext>
                  </a:extLst>
                </a:gridCol>
                <a:gridCol w="1172702">
                  <a:extLst>
                    <a:ext uri="{9D8B030D-6E8A-4147-A177-3AD203B41FA5}">
                      <a16:colId xmlns:a16="http://schemas.microsoft.com/office/drawing/2014/main" val="3980299202"/>
                    </a:ext>
                  </a:extLst>
                </a:gridCol>
              </a:tblGrid>
              <a:tr h="457200">
                <a:tc>
                  <a:txBody>
                    <a:bodyPr/>
                    <a:lstStyle/>
                    <a:p>
                      <a:pPr algn="ctr"/>
                      <a:r>
                        <a:rPr lang="en-US" altLang="zh-CN" sz="3200" dirty="0"/>
                        <a:t>S</a:t>
                      </a:r>
                      <a:r>
                        <a:rPr lang="en-US" altLang="zh-CN" sz="3200" baseline="-25000" dirty="0"/>
                        <a:t>0</a:t>
                      </a:r>
                      <a:endParaRPr lang="zh-CN" altLang="en-US" sz="3200" baseline="-25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t>……</a:t>
                      </a:r>
                      <a:endParaRPr lang="zh-CN" altLang="en-US" sz="32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3200" dirty="0"/>
                        <a:t>……</a:t>
                      </a:r>
                      <a:endParaRPr lang="zh-CN" altLang="en-US" sz="32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32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4818073"/>
                  </a:ext>
                </a:extLst>
              </a:tr>
            </a:tbl>
          </a:graphicData>
        </a:graphic>
      </p:graphicFrame>
      <p:sp>
        <p:nvSpPr>
          <p:cNvPr id="22" name="左大括号 21">
            <a:extLst>
              <a:ext uri="{FF2B5EF4-FFF2-40B4-BE49-F238E27FC236}">
                <a16:creationId xmlns:a16="http://schemas.microsoft.com/office/drawing/2014/main" id="{DF4B2998-B588-4B38-8AC1-E060C9D2B062}"/>
              </a:ext>
            </a:extLst>
          </p:cNvPr>
          <p:cNvSpPr/>
          <p:nvPr/>
        </p:nvSpPr>
        <p:spPr bwMode="auto">
          <a:xfrm rot="16200000">
            <a:off x="3242222" y="2199438"/>
            <a:ext cx="283292" cy="3384376"/>
          </a:xfrm>
          <a:prstGeom prst="leftBrace">
            <a:avLst/>
          </a:prstGeom>
          <a:ln w="19050">
            <a:solidFill>
              <a:schemeClr val="tx1"/>
            </a:solidFill>
            <a:headEnd type="none" w="sm" len="sm"/>
            <a:tailEnd type="none" w="sm" len="sm"/>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3" name="左大括号 22">
            <a:extLst>
              <a:ext uri="{FF2B5EF4-FFF2-40B4-BE49-F238E27FC236}">
                <a16:creationId xmlns:a16="http://schemas.microsoft.com/office/drawing/2014/main" id="{16D6A295-5600-44DF-9E52-DDBE4C5500D0}"/>
              </a:ext>
            </a:extLst>
          </p:cNvPr>
          <p:cNvSpPr/>
          <p:nvPr/>
        </p:nvSpPr>
        <p:spPr bwMode="auto">
          <a:xfrm rot="16200000">
            <a:off x="6752160" y="2199438"/>
            <a:ext cx="283292" cy="3384376"/>
          </a:xfrm>
          <a:prstGeom prst="leftBrace">
            <a:avLst/>
          </a:prstGeom>
          <a:ln w="19050">
            <a:solidFill>
              <a:schemeClr val="tx1"/>
            </a:solidFill>
            <a:headEnd type="none" w="sm" len="sm"/>
            <a:tailEnd type="none" w="sm" len="sm"/>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文本框 23">
            <a:extLst>
              <a:ext uri="{FF2B5EF4-FFF2-40B4-BE49-F238E27FC236}">
                <a16:creationId xmlns:a16="http://schemas.microsoft.com/office/drawing/2014/main" id="{81DDCE0F-B0B8-430F-A97E-C55B126C5041}"/>
              </a:ext>
            </a:extLst>
          </p:cNvPr>
          <p:cNvSpPr txBox="1"/>
          <p:nvPr/>
        </p:nvSpPr>
        <p:spPr>
          <a:xfrm>
            <a:off x="717053" y="3915817"/>
            <a:ext cx="849065" cy="461665"/>
          </a:xfrm>
          <a:prstGeom prst="rect">
            <a:avLst/>
          </a:prstGeom>
          <a:noFill/>
        </p:spPr>
        <p:txBody>
          <a:bodyPr wrap="square" rtlCol="0">
            <a:spAutoFit/>
          </a:bodyPr>
          <a:lstStyle/>
          <a:p>
            <a:r>
              <a:rPr lang="zh-CN" altLang="en-US" dirty="0"/>
              <a:t>数符</a:t>
            </a:r>
          </a:p>
        </p:txBody>
      </p:sp>
      <p:sp>
        <p:nvSpPr>
          <p:cNvPr id="25" name="文本框 24">
            <a:extLst>
              <a:ext uri="{FF2B5EF4-FFF2-40B4-BE49-F238E27FC236}">
                <a16:creationId xmlns:a16="http://schemas.microsoft.com/office/drawing/2014/main" id="{83D54F4E-BEDB-43EE-B804-AE5D92A4D4E2}"/>
              </a:ext>
            </a:extLst>
          </p:cNvPr>
          <p:cNvSpPr txBox="1"/>
          <p:nvPr/>
        </p:nvSpPr>
        <p:spPr>
          <a:xfrm>
            <a:off x="2904069" y="3947650"/>
            <a:ext cx="1137097" cy="461665"/>
          </a:xfrm>
          <a:prstGeom prst="rect">
            <a:avLst/>
          </a:prstGeom>
          <a:noFill/>
        </p:spPr>
        <p:txBody>
          <a:bodyPr wrap="square" rtlCol="0">
            <a:spAutoFit/>
          </a:bodyPr>
          <a:lstStyle/>
          <a:p>
            <a:r>
              <a:rPr lang="zh-CN" altLang="en-US" dirty="0"/>
              <a:t>阶码</a:t>
            </a:r>
            <a:r>
              <a:rPr lang="en-US" altLang="zh-CN" dirty="0"/>
              <a:t>E</a:t>
            </a:r>
            <a:endParaRPr lang="zh-CN" altLang="en-US" dirty="0"/>
          </a:p>
        </p:txBody>
      </p:sp>
      <p:sp>
        <p:nvSpPr>
          <p:cNvPr id="26" name="文本框 25">
            <a:extLst>
              <a:ext uri="{FF2B5EF4-FFF2-40B4-BE49-F238E27FC236}">
                <a16:creationId xmlns:a16="http://schemas.microsoft.com/office/drawing/2014/main" id="{7F2DB20C-B333-4299-B997-FC64C9B5021F}"/>
              </a:ext>
            </a:extLst>
          </p:cNvPr>
          <p:cNvSpPr txBox="1"/>
          <p:nvPr/>
        </p:nvSpPr>
        <p:spPr>
          <a:xfrm>
            <a:off x="6466906" y="3976346"/>
            <a:ext cx="1137097" cy="461665"/>
          </a:xfrm>
          <a:prstGeom prst="rect">
            <a:avLst/>
          </a:prstGeom>
          <a:noFill/>
        </p:spPr>
        <p:txBody>
          <a:bodyPr wrap="square" rtlCol="0">
            <a:spAutoFit/>
          </a:bodyPr>
          <a:lstStyle/>
          <a:p>
            <a:r>
              <a:rPr lang="zh-CN" altLang="en-US" dirty="0"/>
              <a:t>尾数</a:t>
            </a:r>
            <a:r>
              <a:rPr lang="en-US" altLang="zh-CN" dirty="0"/>
              <a:t>M</a:t>
            </a:r>
            <a:endParaRPr lang="zh-CN" altLang="en-US" dirty="0"/>
          </a:p>
        </p:txBody>
      </p:sp>
      <p:sp>
        <p:nvSpPr>
          <p:cNvPr id="3" name="灯片编号占位符 2">
            <a:extLst>
              <a:ext uri="{FF2B5EF4-FFF2-40B4-BE49-F238E27FC236}">
                <a16:creationId xmlns:a16="http://schemas.microsoft.com/office/drawing/2014/main" id="{F90E735A-8845-4AD6-AFA3-4503EB1D0E89}"/>
              </a:ext>
            </a:extLst>
          </p:cNvPr>
          <p:cNvSpPr>
            <a:spLocks noGrp="1"/>
          </p:cNvSpPr>
          <p:nvPr>
            <p:ph type="sldNum" sz="quarter" idx="10"/>
          </p:nvPr>
        </p:nvSpPr>
        <p:spPr/>
        <p:txBody>
          <a:bodyPr/>
          <a:lstStyle/>
          <a:p>
            <a:fld id="{3AE3F5C8-9012-46B7-BDE1-1A2A994CA93C}" type="slidenum">
              <a:rPr lang="en-US" altLang="zh-CN" smtClean="0"/>
              <a:pPr/>
              <a:t>51</a:t>
            </a:fld>
            <a:r>
              <a:rPr lang="en-US" altLang="zh-CN"/>
              <a:t>/121</a:t>
            </a:r>
            <a:endParaRPr lang="en-US" altLang="zh-CN" dirty="0"/>
          </a:p>
        </p:txBody>
      </p:sp>
    </p:spTree>
    <p:extLst>
      <p:ext uri="{BB962C8B-B14F-4D97-AF65-F5344CB8AC3E}">
        <p14:creationId xmlns:p14="http://schemas.microsoft.com/office/powerpoint/2010/main" val="847467568"/>
      </p:ext>
    </p:extLst>
  </p:cSld>
  <p:clrMapOvr>
    <a:masterClrMapping/>
  </p:clrMapOvr>
  <p:transition spd="med">
    <p:cover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E25273-8456-4BF2-B43E-30B6D9239D9E}"/>
              </a:ext>
            </a:extLst>
          </p:cNvPr>
          <p:cNvSpPr/>
          <p:nvPr/>
        </p:nvSpPr>
        <p:spPr>
          <a:xfrm>
            <a:off x="15032"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17.</a:t>
            </a:r>
            <a:r>
              <a:rPr lang="zh-CN" altLang="zh-CN" sz="3600" b="1" dirty="0">
                <a:solidFill>
                  <a:srgbClr val="FFFF00"/>
                </a:solidFill>
                <a:effectLst>
                  <a:outerShdw blurRad="38100" dist="38100" dir="2700000" algn="tl">
                    <a:srgbClr val="000000"/>
                  </a:outerShdw>
                </a:effectLst>
                <a:ea typeface="黑体" pitchFamily="49" charset="-122"/>
              </a:rPr>
              <a:t>若采用如下所示的</a:t>
            </a:r>
            <a:r>
              <a:rPr lang="en-US" altLang="zh-CN" sz="3600" b="1" dirty="0">
                <a:solidFill>
                  <a:srgbClr val="FFFF00"/>
                </a:solidFill>
                <a:effectLst>
                  <a:outerShdw blurRad="38100" dist="38100" dir="2700000" algn="tl">
                    <a:srgbClr val="000000"/>
                  </a:outerShdw>
                </a:effectLst>
                <a:ea typeface="黑体" pitchFamily="49" charset="-122"/>
              </a:rPr>
              <a:t>IEEE754</a:t>
            </a:r>
            <a:r>
              <a:rPr lang="zh-CN" altLang="zh-CN" sz="3600" b="1" dirty="0">
                <a:solidFill>
                  <a:srgbClr val="FFFF00"/>
                </a:solidFill>
                <a:effectLst>
                  <a:outerShdw blurRad="38100" dist="38100" dir="2700000" algn="tl">
                    <a:srgbClr val="000000"/>
                  </a:outerShdw>
                </a:effectLst>
                <a:ea typeface="黑体" pitchFamily="49" charset="-122"/>
              </a:rPr>
              <a:t>短浮点数格式，请将十进制数</a:t>
            </a:r>
            <a:r>
              <a:rPr lang="en-US" altLang="zh-CN" sz="3600" b="1" dirty="0">
                <a:solidFill>
                  <a:srgbClr val="FFFF00"/>
                </a:solidFill>
                <a:effectLst>
                  <a:outerShdw blurRad="38100" dist="38100" dir="2700000" algn="tl">
                    <a:srgbClr val="000000"/>
                  </a:outerShdw>
                </a:effectLst>
                <a:ea typeface="黑体" pitchFamily="49" charset="-122"/>
              </a:rPr>
              <a:t>37.25</a:t>
            </a:r>
            <a:r>
              <a:rPr lang="zh-CN" altLang="zh-CN" sz="3600" b="1" dirty="0">
                <a:solidFill>
                  <a:srgbClr val="FFFF00"/>
                </a:solidFill>
                <a:effectLst>
                  <a:outerShdw blurRad="38100" dist="38100" dir="2700000" algn="tl">
                    <a:srgbClr val="000000"/>
                  </a:outerShdw>
                </a:effectLst>
                <a:ea typeface="黑体" pitchFamily="49" charset="-122"/>
              </a:rPr>
              <a:t>写成浮点数，并写出其二进制代码序列，再转换成十六进制数。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E77D214-9BA5-4FC4-9E07-D87C2D029A78}"/>
                  </a:ext>
                </a:extLst>
              </p:cNvPr>
              <p:cNvSpPr txBox="1"/>
              <p:nvPr/>
            </p:nvSpPr>
            <p:spPr>
              <a:xfrm>
                <a:off x="0" y="2043749"/>
                <a:ext cx="9453512" cy="5359159"/>
              </a:xfrm>
              <a:prstGeom prst="rect">
                <a:avLst/>
              </a:prstGeom>
              <a:noFill/>
            </p:spPr>
            <p:txBody>
              <a:bodyPr wrap="square" rtlCol="0">
                <a:spAutoFit/>
              </a:bodyPr>
              <a:lstStyle/>
              <a:p>
                <a:pPr>
                  <a:lnSpc>
                    <a:spcPct val="120000"/>
                  </a:lnSpc>
                </a:pPr>
                <a:r>
                  <a:rPr lang="zh-CN" altLang="en-US" sz="3200" dirty="0"/>
                  <a:t>将十进制数</a:t>
                </a:r>
                <a:r>
                  <a:rPr lang="en-US" altLang="zh-CN" sz="3200" dirty="0"/>
                  <a:t>37.25</a:t>
                </a:r>
                <a:r>
                  <a:rPr lang="zh-CN" altLang="en-US" sz="3200" dirty="0"/>
                  <a:t>转换为二进制数为：</a:t>
                </a:r>
                <a:r>
                  <a:rPr lang="en-US" altLang="zh-CN" sz="3200" dirty="0"/>
                  <a:t>100101.01</a:t>
                </a:r>
              </a:p>
              <a:p>
                <a:pPr>
                  <a:lnSpc>
                    <a:spcPct val="120000"/>
                  </a:lnSpc>
                </a:pPr>
                <a:r>
                  <a:rPr lang="zh-CN" altLang="en-US" sz="3200" dirty="0"/>
                  <a:t>按</a:t>
                </a:r>
                <a:r>
                  <a:rPr lang="en-US" altLang="zh-CN" sz="3200" dirty="0"/>
                  <a:t>IEEE754</a:t>
                </a:r>
                <a:r>
                  <a:rPr lang="zh-CN" altLang="en-US" sz="3200" dirty="0"/>
                  <a:t>要求表示为</a:t>
                </a:r>
                <a:r>
                  <a:rPr lang="en-US" altLang="zh-CN" sz="3200" dirty="0"/>
                  <a:t>1.0010101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2</a:t>
                </a:r>
                <a:r>
                  <a:rPr lang="en-US" altLang="zh-CN" sz="3200" baseline="30000" dirty="0"/>
                  <a:t>5</a:t>
                </a:r>
                <a:r>
                  <a:rPr lang="zh-CN" altLang="en-US" sz="3200" dirty="0"/>
                  <a:t>，可得浮点数阶码真值</a:t>
                </a:r>
                <a:r>
                  <a:rPr lang="en-US" altLang="zh-CN" sz="3200" dirty="0"/>
                  <a:t>e=5</a:t>
                </a:r>
                <a:r>
                  <a:rPr lang="zh-CN" altLang="en-US" sz="3200" dirty="0"/>
                  <a:t>。于是，按照</a:t>
                </a:r>
                <a:r>
                  <a:rPr lang="en-US" altLang="zh-CN" sz="3200" dirty="0"/>
                  <a:t>IEEE754</a:t>
                </a:r>
                <a:r>
                  <a:rPr lang="zh-CN" altLang="en-US" sz="3200" dirty="0"/>
                  <a:t>标准得到：</a:t>
                </a:r>
                <a:r>
                  <a:rPr lang="en-US" altLang="zh-CN" sz="3200" dirty="0"/>
                  <a:t>S</a:t>
                </a:r>
                <a:r>
                  <a:rPr lang="en-US" altLang="zh-CN" sz="3200" baseline="-25000" dirty="0"/>
                  <a:t>0</a:t>
                </a:r>
                <a:r>
                  <a:rPr lang="en-US" altLang="zh-CN" sz="3200" dirty="0"/>
                  <a:t>=0</a:t>
                </a:r>
              </a:p>
              <a:p>
                <a:pPr>
                  <a:lnSpc>
                    <a:spcPct val="120000"/>
                  </a:lnSpc>
                </a:pPr>
                <a:r>
                  <a:rPr lang="zh-CN" altLang="en-US" sz="3200" dirty="0"/>
                  <a:t>阶码</a:t>
                </a:r>
                <a:r>
                  <a:rPr lang="en-US" altLang="zh-CN" sz="3200" dirty="0"/>
                  <a:t>(</a:t>
                </a:r>
                <a:r>
                  <a:rPr lang="zh-CN" altLang="en-US" sz="3200" dirty="0"/>
                  <a:t>移码表示</a:t>
                </a:r>
                <a:r>
                  <a:rPr lang="en-US" altLang="zh-CN" sz="3200" dirty="0"/>
                  <a:t>)E=(e+127)</a:t>
                </a:r>
                <a:r>
                  <a:rPr lang="en-US" altLang="zh-CN" sz="3200" baseline="-25000" dirty="0"/>
                  <a:t>10</a:t>
                </a:r>
                <a:r>
                  <a:rPr lang="en-US" altLang="zh-CN" sz="3200" dirty="0"/>
                  <a:t>=(5+127)</a:t>
                </a:r>
                <a:r>
                  <a:rPr lang="en-US" altLang="zh-CN" sz="3200" baseline="-25000" dirty="0"/>
                  <a:t>10</a:t>
                </a:r>
                <a:r>
                  <a:rPr lang="en-US" altLang="zh-CN" sz="3200" dirty="0"/>
                  <a:t>=(10000100)</a:t>
                </a:r>
                <a:r>
                  <a:rPr lang="en-US" altLang="zh-CN" sz="3200" baseline="-25000" dirty="0"/>
                  <a:t>2</a:t>
                </a:r>
              </a:p>
              <a:p>
                <a:pPr>
                  <a:lnSpc>
                    <a:spcPct val="120000"/>
                  </a:lnSpc>
                </a:pPr>
                <a:r>
                  <a:rPr lang="zh-CN" altLang="en-US" sz="3200" dirty="0"/>
                  <a:t>尾数</a:t>
                </a:r>
                <a:r>
                  <a:rPr lang="en-US" altLang="zh-CN" sz="3200" dirty="0"/>
                  <a:t>M=00101010000000000000000(23</a:t>
                </a:r>
                <a:r>
                  <a:rPr lang="zh-CN" altLang="en-US" sz="3200" dirty="0"/>
                  <a:t>位</a:t>
                </a:r>
                <a:r>
                  <a:rPr lang="en-US" altLang="zh-CN" sz="3200" dirty="0"/>
                  <a:t>)</a:t>
                </a:r>
              </a:p>
              <a:p>
                <a:pPr>
                  <a:lnSpc>
                    <a:spcPct val="120000"/>
                  </a:lnSpc>
                </a:pPr>
                <a:r>
                  <a:rPr lang="zh-CN" altLang="en-US" sz="3200" dirty="0"/>
                  <a:t>最后得到</a:t>
                </a:r>
                <a:r>
                  <a:rPr lang="en-US" altLang="zh-CN" sz="3200" dirty="0"/>
                  <a:t>32</a:t>
                </a:r>
                <a:r>
                  <a:rPr lang="zh-CN" altLang="en-US" sz="3200" dirty="0"/>
                  <a:t>位浮点数的二进制数代码序列为：</a:t>
                </a:r>
                <a:endParaRPr lang="en-US" altLang="zh-CN" sz="3200" dirty="0"/>
              </a:p>
              <a:p>
                <a:pPr>
                  <a:lnSpc>
                    <a:spcPct val="120000"/>
                  </a:lnSpc>
                </a:pPr>
                <a:r>
                  <a:rPr lang="en-US" altLang="zh-CN" sz="3200" dirty="0"/>
                  <a:t>01000010000101010000000000000000(32</a:t>
                </a:r>
                <a:r>
                  <a:rPr lang="zh-CN" altLang="en-US" sz="3200" dirty="0"/>
                  <a:t>位</a:t>
                </a:r>
                <a:r>
                  <a:rPr lang="en-US" altLang="zh-CN" sz="3200" dirty="0"/>
                  <a:t>)</a:t>
                </a:r>
              </a:p>
              <a:p>
                <a:pPr>
                  <a:lnSpc>
                    <a:spcPct val="120000"/>
                  </a:lnSpc>
                </a:pPr>
                <a:r>
                  <a:rPr lang="en-US" altLang="zh-CN" sz="3200" dirty="0"/>
                  <a:t>42150000h</a:t>
                </a:r>
              </a:p>
              <a:p>
                <a:pPr>
                  <a:lnSpc>
                    <a:spcPct val="120000"/>
                  </a:lnSpc>
                </a:pPr>
                <a:endParaRPr lang="en-US" altLang="zh-CN" sz="3200" dirty="0"/>
              </a:p>
            </p:txBody>
          </p:sp>
        </mc:Choice>
        <mc:Fallback xmlns="">
          <p:sp>
            <p:nvSpPr>
              <p:cNvPr id="4" name="文本框 3">
                <a:extLst>
                  <a:ext uri="{FF2B5EF4-FFF2-40B4-BE49-F238E27FC236}">
                    <a16:creationId xmlns:a16="http://schemas.microsoft.com/office/drawing/2014/main" id="{EE77D214-9BA5-4FC4-9E07-D87C2D029A78}"/>
                  </a:ext>
                </a:extLst>
              </p:cNvPr>
              <p:cNvSpPr txBox="1">
                <a:spLocks noRot="1" noChangeAspect="1" noMove="1" noResize="1" noEditPoints="1" noAdjustHandles="1" noChangeArrowheads="1" noChangeShapeType="1" noTextEdit="1"/>
              </p:cNvSpPr>
              <p:nvPr/>
            </p:nvSpPr>
            <p:spPr>
              <a:xfrm>
                <a:off x="0" y="2043749"/>
                <a:ext cx="9453512" cy="5359159"/>
              </a:xfrm>
              <a:prstGeom prst="rect">
                <a:avLst/>
              </a:prstGeom>
              <a:blipFill>
                <a:blip r:embed="rId3"/>
                <a:stretch>
                  <a:fillRect l="-1612" t="-1138" r="-25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006094C4-1189-48A0-ACD0-3B3F251E4D44}"/>
              </a:ext>
            </a:extLst>
          </p:cNvPr>
          <p:cNvSpPr>
            <a:spLocks noGrp="1"/>
          </p:cNvSpPr>
          <p:nvPr>
            <p:ph type="sldNum" sz="quarter" idx="10"/>
          </p:nvPr>
        </p:nvSpPr>
        <p:spPr/>
        <p:txBody>
          <a:bodyPr/>
          <a:lstStyle/>
          <a:p>
            <a:fld id="{3AE3F5C8-9012-46B7-BDE1-1A2A994CA93C}" type="slidenum">
              <a:rPr lang="en-US" altLang="zh-CN" smtClean="0"/>
              <a:pPr/>
              <a:t>52</a:t>
            </a:fld>
            <a:r>
              <a:rPr lang="en-US" altLang="zh-CN"/>
              <a:t>/121</a:t>
            </a:r>
            <a:endParaRPr lang="en-US" altLang="zh-CN" dirty="0"/>
          </a:p>
        </p:txBody>
      </p:sp>
    </p:spTree>
    <p:extLst>
      <p:ext uri="{BB962C8B-B14F-4D97-AF65-F5344CB8AC3E}">
        <p14:creationId xmlns:p14="http://schemas.microsoft.com/office/powerpoint/2010/main" val="3457994320"/>
      </p:ext>
    </p:extLst>
  </p:cSld>
  <p:clrMapOvr>
    <a:masterClrMapping/>
  </p:clrMapOvr>
  <p:transition spd="med">
    <p:cover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CB2E2C-D9EF-4560-9BBD-F681D87EB565}"/>
              </a:ext>
            </a:extLst>
          </p:cNvPr>
          <p:cNvSpPr/>
          <p:nvPr/>
        </p:nvSpPr>
        <p:spPr>
          <a:xfrm>
            <a:off x="107504" y="2085042"/>
            <a:ext cx="8928992" cy="2687915"/>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某一个标准的</a:t>
            </a:r>
            <a:r>
              <a:rPr lang="en-US" altLang="zh-CN" sz="3600" b="1" dirty="0">
                <a:solidFill>
                  <a:srgbClr val="FFFF00"/>
                </a:solidFill>
                <a:effectLst>
                  <a:outerShdw blurRad="38100" dist="38100" dir="2700000" algn="tl">
                    <a:srgbClr val="000000"/>
                  </a:outerShdw>
                </a:effectLst>
                <a:ea typeface="黑体" pitchFamily="49" charset="-122"/>
              </a:rPr>
              <a:t>IEEE754</a:t>
            </a:r>
            <a:r>
              <a:rPr lang="zh-CN" altLang="zh-CN" sz="3600" b="1" dirty="0">
                <a:solidFill>
                  <a:srgbClr val="FFFF00"/>
                </a:solidFill>
                <a:effectLst>
                  <a:outerShdw blurRad="38100" dist="38100" dir="2700000" algn="tl">
                    <a:srgbClr val="000000"/>
                  </a:outerShdw>
                </a:effectLst>
                <a:ea typeface="黑体" pitchFamily="49" charset="-122"/>
              </a:rPr>
              <a:t>格式的短浮点数，表示为十六进制形式</a:t>
            </a:r>
            <a:r>
              <a:rPr lang="en-US" altLang="zh-CN" sz="3600" b="1" dirty="0">
                <a:solidFill>
                  <a:srgbClr val="FFFF00"/>
                </a:solidFill>
                <a:effectLst>
                  <a:outerShdw blurRad="38100" dist="38100" dir="2700000" algn="tl">
                    <a:srgbClr val="000000"/>
                  </a:outerShdw>
                </a:effectLst>
                <a:ea typeface="黑体" pitchFamily="49" charset="-122"/>
              </a:rPr>
              <a:t>2AB03700H</a:t>
            </a:r>
            <a:r>
              <a:rPr lang="zh-CN" altLang="zh-CN" sz="3600" b="1" dirty="0">
                <a:solidFill>
                  <a:srgbClr val="FFFF00"/>
                </a:solidFill>
                <a:effectLst>
                  <a:outerShdw blurRad="38100" dist="38100" dir="2700000" algn="tl">
                    <a:srgbClr val="000000"/>
                  </a:outerShdw>
                </a:effectLst>
                <a:ea typeface="黑体" pitchFamily="49" charset="-122"/>
              </a:rPr>
              <a:t>，请将其转换成对应的十进制数，要求写出主要的转换步骤。</a:t>
            </a:r>
          </a:p>
        </p:txBody>
      </p:sp>
      <p:sp>
        <p:nvSpPr>
          <p:cNvPr id="4" name="灯片编号占位符 3">
            <a:extLst>
              <a:ext uri="{FF2B5EF4-FFF2-40B4-BE49-F238E27FC236}">
                <a16:creationId xmlns:a16="http://schemas.microsoft.com/office/drawing/2014/main" id="{3BEF35BA-7A1C-44ED-A47D-7C2E3F85383A}"/>
              </a:ext>
            </a:extLst>
          </p:cNvPr>
          <p:cNvSpPr>
            <a:spLocks noGrp="1"/>
          </p:cNvSpPr>
          <p:nvPr>
            <p:ph type="sldNum" sz="quarter" idx="10"/>
          </p:nvPr>
        </p:nvSpPr>
        <p:spPr/>
        <p:txBody>
          <a:bodyPr/>
          <a:lstStyle/>
          <a:p>
            <a:fld id="{3AE3F5C8-9012-46B7-BDE1-1A2A994CA93C}" type="slidenum">
              <a:rPr lang="en-US" altLang="zh-CN" smtClean="0"/>
              <a:pPr/>
              <a:t>53</a:t>
            </a:fld>
            <a:r>
              <a:rPr lang="en-US" altLang="zh-CN"/>
              <a:t>/121</a:t>
            </a:r>
            <a:endParaRPr lang="en-US" altLang="zh-CN" dirty="0"/>
          </a:p>
        </p:txBody>
      </p:sp>
    </p:spTree>
    <p:extLst>
      <p:ext uri="{BB962C8B-B14F-4D97-AF65-F5344CB8AC3E}">
        <p14:creationId xmlns:p14="http://schemas.microsoft.com/office/powerpoint/2010/main" val="2435158315"/>
      </p:ext>
    </p:extLst>
  </p:cSld>
  <p:clrMapOvr>
    <a:masterClrMapping/>
  </p:clrMapOvr>
  <p:transition spd="med">
    <p:cover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B88641E-715E-4688-B4D8-28C4F7D8D7C5}"/>
              </a:ext>
            </a:extLst>
          </p:cNvPr>
          <p:cNvSpPr/>
          <p:nvPr/>
        </p:nvSpPr>
        <p:spPr>
          <a:xfrm>
            <a:off x="0" y="1815"/>
            <a:ext cx="9144000" cy="2687915"/>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18.</a:t>
            </a:r>
            <a:r>
              <a:rPr lang="zh-CN" altLang="zh-CN" sz="3600" b="1" dirty="0">
                <a:solidFill>
                  <a:srgbClr val="FFFF00"/>
                </a:solidFill>
                <a:effectLst>
                  <a:outerShdw blurRad="38100" dist="38100" dir="2700000" algn="tl">
                    <a:srgbClr val="000000"/>
                  </a:outerShdw>
                </a:effectLst>
                <a:ea typeface="黑体" pitchFamily="49" charset="-122"/>
              </a:rPr>
              <a:t>某一个标准的</a:t>
            </a:r>
            <a:r>
              <a:rPr lang="en-US" altLang="zh-CN" sz="3600" b="1" dirty="0">
                <a:solidFill>
                  <a:srgbClr val="FFFF00"/>
                </a:solidFill>
                <a:effectLst>
                  <a:outerShdw blurRad="38100" dist="38100" dir="2700000" algn="tl">
                    <a:srgbClr val="000000"/>
                  </a:outerShdw>
                </a:effectLst>
                <a:ea typeface="黑体" pitchFamily="49" charset="-122"/>
              </a:rPr>
              <a:t>IEEE754</a:t>
            </a:r>
            <a:r>
              <a:rPr lang="zh-CN" altLang="zh-CN" sz="3600" b="1" dirty="0">
                <a:solidFill>
                  <a:srgbClr val="FFFF00"/>
                </a:solidFill>
                <a:effectLst>
                  <a:outerShdw blurRad="38100" dist="38100" dir="2700000" algn="tl">
                    <a:srgbClr val="000000"/>
                  </a:outerShdw>
                </a:effectLst>
                <a:ea typeface="黑体" pitchFamily="49" charset="-122"/>
              </a:rPr>
              <a:t>格式的短浮点数，表示为十六进制形式</a:t>
            </a:r>
            <a:r>
              <a:rPr lang="en-US" altLang="zh-CN" sz="3600" b="1" dirty="0">
                <a:solidFill>
                  <a:srgbClr val="FFFF00"/>
                </a:solidFill>
                <a:effectLst>
                  <a:outerShdw blurRad="38100" dist="38100" dir="2700000" algn="tl">
                    <a:srgbClr val="000000"/>
                  </a:outerShdw>
                </a:effectLst>
                <a:ea typeface="黑体" pitchFamily="49" charset="-122"/>
              </a:rPr>
              <a:t>2AB03700H</a:t>
            </a:r>
            <a:r>
              <a:rPr lang="zh-CN" altLang="zh-CN" sz="3600" b="1" dirty="0">
                <a:solidFill>
                  <a:srgbClr val="FFFF00"/>
                </a:solidFill>
                <a:effectLst>
                  <a:outerShdw blurRad="38100" dist="38100" dir="2700000" algn="tl">
                    <a:srgbClr val="000000"/>
                  </a:outerShdw>
                </a:effectLst>
                <a:ea typeface="黑体" pitchFamily="49" charset="-122"/>
              </a:rPr>
              <a:t>，请将其转换成对应的十进制数，要求写出主要的转换步骤。</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49A9E8F-F34A-4A3E-97A1-304AB1D60290}"/>
                  </a:ext>
                </a:extLst>
              </p:cNvPr>
              <p:cNvSpPr txBox="1"/>
              <p:nvPr/>
            </p:nvSpPr>
            <p:spPr>
              <a:xfrm>
                <a:off x="-136346" y="2666107"/>
                <a:ext cx="9416692" cy="3539430"/>
              </a:xfrm>
              <a:prstGeom prst="rect">
                <a:avLst/>
              </a:prstGeom>
              <a:noFill/>
            </p:spPr>
            <p:txBody>
              <a:bodyPr wrap="square" rtlCol="0">
                <a:spAutoFit/>
              </a:bodyPr>
              <a:lstStyle/>
              <a:p>
                <a:pPr marL="457200" indent="-457200">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标准</a:t>
                </a:r>
                <a:r>
                  <a:rPr lang="en-US" altLang="zh-CN" sz="3200" dirty="0">
                    <a:latin typeface="黑体" panose="02010609060101010101" pitchFamily="49" charset="-122"/>
                    <a:ea typeface="黑体" panose="02010609060101010101" pitchFamily="49" charset="-122"/>
                  </a:rPr>
                  <a:t>IEEE754</a:t>
                </a:r>
                <a:r>
                  <a:rPr lang="zh-CN" altLang="en-US" sz="3200" dirty="0">
                    <a:latin typeface="黑体" panose="02010609060101010101" pitchFamily="49" charset="-122"/>
                    <a:ea typeface="黑体" panose="02010609060101010101" pitchFamily="49" charset="-122"/>
                  </a:rPr>
                  <a:t>格式为：数符</a:t>
                </a:r>
                <a:r>
                  <a:rPr lang="en-US" altLang="zh-CN" sz="3200" dirty="0">
                    <a:latin typeface="黑体" panose="02010609060101010101" pitchFamily="49" charset="-122"/>
                    <a:ea typeface="黑体" panose="02010609060101010101" pitchFamily="49" charset="-122"/>
                  </a:rPr>
                  <a:t>S(1</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阶码</a:t>
                </a:r>
                <a:r>
                  <a:rPr lang="en-US" altLang="zh-CN" sz="3200" dirty="0">
                    <a:latin typeface="黑体" panose="02010609060101010101" pitchFamily="49" charset="-122"/>
                    <a:ea typeface="黑体" panose="02010609060101010101" pitchFamily="49" charset="-122"/>
                  </a:rPr>
                  <a:t>E(8</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尾数</a:t>
                </a:r>
                <a:r>
                  <a:rPr lang="en-US" altLang="zh-CN" sz="3200" dirty="0">
                    <a:latin typeface="黑体" panose="02010609060101010101" pitchFamily="49" charset="-122"/>
                    <a:ea typeface="黑体" panose="02010609060101010101" pitchFamily="49" charset="-122"/>
                  </a:rPr>
                  <a:t>M(23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，所以</a:t>
                </a:r>
                <a:r>
                  <a:rPr lang="en-US" altLang="zh-CN" sz="3200" dirty="0">
                    <a:latin typeface="黑体" panose="02010609060101010101" pitchFamily="49" charset="-122"/>
                    <a:ea typeface="黑体" panose="02010609060101010101" pitchFamily="49" charset="-122"/>
                  </a:rPr>
                  <a:t>2AB03700H</a:t>
                </a:r>
                <a:r>
                  <a:rPr lang="zh-CN" altLang="en-US" sz="3200" dirty="0">
                    <a:latin typeface="黑体" panose="02010609060101010101" pitchFamily="49" charset="-122"/>
                    <a:ea typeface="黑体" panose="02010609060101010101" pitchFamily="49" charset="-122"/>
                  </a:rPr>
                  <a:t>得二进制表示为：</a:t>
                </a:r>
                <a:endParaRPr lang="en-US" altLang="zh-CN" sz="3200" dirty="0">
                  <a:latin typeface="黑体" panose="02010609060101010101" pitchFamily="49" charset="-122"/>
                  <a:ea typeface="黑体" panose="02010609060101010101" pitchFamily="49" charset="-122"/>
                </a:endParaRPr>
              </a:p>
              <a:p>
                <a:pPr algn="ctr"/>
                <a:r>
                  <a:rPr lang="en-US" altLang="zh-CN" sz="3200" dirty="0">
                    <a:latin typeface="黑体" panose="02010609060101010101" pitchFamily="49" charset="-122"/>
                    <a:ea typeface="黑体" panose="02010609060101010101" pitchFamily="49" charset="-122"/>
                  </a:rPr>
                  <a:t>(0010 1010 1011 0000 0011 0111 0000 0000)</a:t>
                </a:r>
                <a:r>
                  <a:rPr lang="en-US" altLang="zh-CN" sz="3200" baseline="-25000" dirty="0">
                    <a:latin typeface="黑体" panose="02010609060101010101" pitchFamily="49" charset="-122"/>
                    <a:ea typeface="黑体" panose="02010609060101010101" pitchFamily="49" charset="-122"/>
                  </a:rPr>
                  <a:t>2</a:t>
                </a:r>
              </a:p>
              <a:p>
                <a:pPr marL="457200" indent="-457200">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符号位</a:t>
                </a:r>
                <a:r>
                  <a:rPr lang="en-US" altLang="zh-CN" sz="3200" dirty="0">
                    <a:latin typeface="黑体" panose="02010609060101010101" pitchFamily="49" charset="-122"/>
                    <a:ea typeface="黑体" panose="02010609060101010101" pitchFamily="49" charset="-122"/>
                  </a:rPr>
                  <a:t>S=0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marL="457200" indent="-457200">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阶码</a:t>
                </a:r>
                <a:r>
                  <a:rPr lang="en-US" altLang="zh-CN" sz="3200" dirty="0">
                    <a:latin typeface="黑体" panose="02010609060101010101" pitchFamily="49" charset="-122"/>
                    <a:ea typeface="黑体" panose="02010609060101010101" pitchFamily="49" charset="-122"/>
                  </a:rPr>
                  <a:t>E=(010 1010 1)</a:t>
                </a:r>
                <a:r>
                  <a:rPr lang="en-US" altLang="zh-CN" sz="3200" baseline="-25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=(85)</a:t>
                </a:r>
                <a:r>
                  <a:rPr lang="en-US" altLang="zh-CN" sz="3200" baseline="-25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e=85-127=-42</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marL="457200" indent="-457200">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尾数</a:t>
                </a:r>
                <a:r>
                  <a:rPr lang="en-US" altLang="zh-CN" sz="3200" dirty="0">
                    <a:latin typeface="黑体" panose="02010609060101010101" pitchFamily="49" charset="-122"/>
                    <a:ea typeface="黑体" panose="02010609060101010101" pitchFamily="49" charset="-122"/>
                  </a:rPr>
                  <a:t>M=011 0000 0011 0111 0000 0000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十进制数为</a:t>
                </a:r>
                <a:r>
                  <a:rPr lang="en-US" altLang="zh-CN" sz="3200" dirty="0">
                    <a:latin typeface="黑体" panose="02010609060101010101" pitchFamily="49" charset="-122"/>
                    <a:ea typeface="黑体" panose="02010609060101010101" pitchFamily="49" charset="-122"/>
                  </a:rPr>
                  <a:t>+(1+2</a:t>
                </a:r>
                <a:r>
                  <a:rPr lang="en-US" altLang="zh-CN" sz="3200" baseline="30000" dirty="0">
                    <a:latin typeface="黑体" panose="02010609060101010101" pitchFamily="49" charset="-122"/>
                    <a:ea typeface="黑体" panose="02010609060101010101" pitchFamily="49" charset="-122"/>
                  </a:rPr>
                  <a:t>-2</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-3</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-10</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-11</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-13</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-14</a:t>
                </a:r>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-15</a:t>
                </a:r>
                <a:r>
                  <a:rPr lang="en-US" altLang="zh-CN" sz="3200" dirty="0">
                    <a:latin typeface="黑体" panose="02010609060101010101" pitchFamily="49" charset="-122"/>
                    <a:ea typeface="黑体" panose="02010609060101010101" pitchFamily="49" charset="-122"/>
                  </a:rPr>
                  <a:t>)</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2</a:t>
                </a:r>
                <a:r>
                  <a:rPr lang="en-US" altLang="zh-CN" sz="3200" baseline="30000" dirty="0">
                    <a:latin typeface="黑体" panose="02010609060101010101" pitchFamily="49" charset="-122"/>
                    <a:ea typeface="黑体" panose="02010609060101010101" pitchFamily="49" charset="-122"/>
                  </a:rPr>
                  <a:t>-42</a:t>
                </a:r>
              </a:p>
            </p:txBody>
          </p:sp>
        </mc:Choice>
        <mc:Fallback xmlns="">
          <p:sp>
            <p:nvSpPr>
              <p:cNvPr id="5" name="文本框 4">
                <a:extLst>
                  <a:ext uri="{FF2B5EF4-FFF2-40B4-BE49-F238E27FC236}">
                    <a16:creationId xmlns:a16="http://schemas.microsoft.com/office/drawing/2014/main" id="{149A9E8F-F34A-4A3E-97A1-304AB1D60290}"/>
                  </a:ext>
                </a:extLst>
              </p:cNvPr>
              <p:cNvSpPr txBox="1">
                <a:spLocks noRot="1" noChangeAspect="1" noMove="1" noResize="1" noEditPoints="1" noAdjustHandles="1" noChangeArrowheads="1" noChangeShapeType="1" noTextEdit="1"/>
              </p:cNvSpPr>
              <p:nvPr/>
            </p:nvSpPr>
            <p:spPr>
              <a:xfrm>
                <a:off x="-136346" y="2666107"/>
                <a:ext cx="9416692" cy="3539430"/>
              </a:xfrm>
              <a:prstGeom prst="rect">
                <a:avLst/>
              </a:prstGeom>
              <a:blipFill>
                <a:blip r:embed="rId3"/>
                <a:stretch>
                  <a:fillRect l="-1684" t="-2238" r="-1231" b="-4131"/>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2A7209ED-A608-4292-BDF4-6F7AC1884093}"/>
              </a:ext>
            </a:extLst>
          </p:cNvPr>
          <p:cNvSpPr>
            <a:spLocks noGrp="1"/>
          </p:cNvSpPr>
          <p:nvPr>
            <p:ph type="sldNum" sz="quarter" idx="10"/>
          </p:nvPr>
        </p:nvSpPr>
        <p:spPr/>
        <p:txBody>
          <a:bodyPr/>
          <a:lstStyle/>
          <a:p>
            <a:fld id="{3AE3F5C8-9012-46B7-BDE1-1A2A994CA93C}" type="slidenum">
              <a:rPr lang="en-US" altLang="zh-CN" smtClean="0"/>
              <a:pPr/>
              <a:t>54</a:t>
            </a:fld>
            <a:r>
              <a:rPr lang="en-US" altLang="zh-CN"/>
              <a:t>/121</a:t>
            </a:r>
            <a:endParaRPr lang="en-US" altLang="zh-CN" dirty="0"/>
          </a:p>
        </p:txBody>
      </p:sp>
    </p:spTree>
    <p:extLst>
      <p:ext uri="{BB962C8B-B14F-4D97-AF65-F5344CB8AC3E}">
        <p14:creationId xmlns:p14="http://schemas.microsoft.com/office/powerpoint/2010/main" val="2861513144"/>
      </p:ext>
    </p:extLst>
  </p:cSld>
  <p:clrMapOvr>
    <a:masterClrMapping/>
  </p:clrMapOvr>
  <p:transition spd="med">
    <p:cover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80800B-F2C3-4F6E-ACDF-23FF796367CF}"/>
              </a:ext>
            </a:extLst>
          </p:cNvPr>
          <p:cNvSpPr/>
          <p:nvPr/>
        </p:nvSpPr>
        <p:spPr>
          <a:xfrm>
            <a:off x="0" y="1420245"/>
            <a:ext cx="9144000" cy="4017510"/>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19.</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=00.110011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=00.101101</a:t>
            </a:r>
            <a:endParaRPr lang="zh-CN"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=00.010110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=00.100101</a:t>
            </a:r>
            <a:endParaRPr lang="zh-CN"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=11.110011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=11.101101</a:t>
            </a:r>
            <a:endParaRPr lang="zh-CN"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=11.001101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=11.010011</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1545F7F1-E462-4D3A-9E6B-4F92E57794E7}"/>
              </a:ext>
            </a:extLst>
          </p:cNvPr>
          <p:cNvSpPr>
            <a:spLocks noGrp="1"/>
          </p:cNvSpPr>
          <p:nvPr>
            <p:ph type="sldNum" sz="quarter" idx="10"/>
          </p:nvPr>
        </p:nvSpPr>
        <p:spPr/>
        <p:txBody>
          <a:bodyPr/>
          <a:lstStyle/>
          <a:p>
            <a:fld id="{3AE3F5C8-9012-46B7-BDE1-1A2A994CA93C}" type="slidenum">
              <a:rPr lang="en-US" altLang="zh-CN" smtClean="0"/>
              <a:pPr/>
              <a:t>55</a:t>
            </a:fld>
            <a:r>
              <a:rPr lang="en-US" altLang="zh-CN"/>
              <a:t>/121</a:t>
            </a:r>
            <a:endParaRPr lang="en-US" altLang="zh-CN" dirty="0"/>
          </a:p>
        </p:txBody>
      </p:sp>
    </p:spTree>
    <p:extLst>
      <p:ext uri="{BB962C8B-B14F-4D97-AF65-F5344CB8AC3E}">
        <p14:creationId xmlns:p14="http://schemas.microsoft.com/office/powerpoint/2010/main" val="3638918388"/>
      </p:ext>
    </p:extLst>
  </p:cSld>
  <p:clrMapOvr>
    <a:masterClrMapping/>
  </p:clrMapOvr>
  <p:transition spd="med">
    <p:cover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F9C0ACF-0661-419D-A50B-136382BA7D97}"/>
              </a:ext>
            </a:extLst>
          </p:cNvPr>
          <p:cNvSpPr/>
          <p:nvPr/>
        </p:nvSpPr>
        <p:spPr>
          <a:xfrm>
            <a:off x="0"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19.</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=00.110011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=00.101101</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675BA3B7-73D1-4F89-AA12-A34E85EF07BC}"/>
              </a:ext>
            </a:extLst>
          </p:cNvPr>
          <p:cNvGraphicFramePr>
            <a:graphicFrameLocks noGrp="1"/>
          </p:cNvGraphicFramePr>
          <p:nvPr>
            <p:extLst>
              <p:ext uri="{D42A27DB-BD31-4B8C-83A1-F6EECF244321}">
                <p14:modId xmlns:p14="http://schemas.microsoft.com/office/powerpoint/2010/main" val="2831625202"/>
              </p:ext>
            </p:extLst>
          </p:nvPr>
        </p:nvGraphicFramePr>
        <p:xfrm>
          <a:off x="149096" y="4462773"/>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00.110011</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+00.101101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01.100000</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7F8DB14-07FD-461D-882E-258EAD7DEA53}"/>
                  </a:ext>
                </a:extLst>
              </p:cNvPr>
              <p:cNvSpPr txBox="1"/>
              <p:nvPr/>
            </p:nvSpPr>
            <p:spPr>
              <a:xfrm>
                <a:off x="-9854" y="1894409"/>
                <a:ext cx="9036496" cy="2377574"/>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做补码加法时，应将两个操作数直接相加。溢出标志</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第一符号位</a:t>
                </a:r>
                <a14:m>
                  <m:oMath xmlns:m="http://schemas.openxmlformats.org/officeDocument/2006/math">
                    <m:r>
                      <a:rPr lang="zh-CN" altLang="en-US" sz="3200">
                        <a:latin typeface="Cambria Math" panose="02040503050406030204" pitchFamily="18" charset="0"/>
                        <a:ea typeface="黑体" panose="02010609060101010101" pitchFamily="49" charset="-122"/>
                      </a:rPr>
                      <m:t>⨁</m:t>
                    </m:r>
                  </m:oMath>
                </a14:m>
                <a:r>
                  <a:rPr lang="zh-CN" altLang="en-US" sz="3200" dirty="0">
                    <a:latin typeface="黑体" panose="02010609060101010101" pitchFamily="49" charset="-122"/>
                    <a:ea typeface="黑体" panose="02010609060101010101" pitchFamily="49" charset="-122"/>
                  </a:rPr>
                  <a:t>第二符号位，因此可以根据运算结果的两个符号位相同或相异，判断是否发生了溢出及溢出的类型。</a:t>
                </a:r>
              </a:p>
            </p:txBody>
          </p:sp>
        </mc:Choice>
        <mc:Fallback xmlns="">
          <p:sp>
            <p:nvSpPr>
              <p:cNvPr id="6" name="文本框 5">
                <a:extLst>
                  <a:ext uri="{FF2B5EF4-FFF2-40B4-BE49-F238E27FC236}">
                    <a16:creationId xmlns:a16="http://schemas.microsoft.com/office/drawing/2014/main" id="{07F8DB14-07FD-461D-882E-258EAD7DEA53}"/>
                  </a:ext>
                </a:extLst>
              </p:cNvPr>
              <p:cNvSpPr txBox="1">
                <a:spLocks noRot="1" noChangeAspect="1" noMove="1" noResize="1" noEditPoints="1" noAdjustHandles="1" noChangeArrowheads="1" noChangeShapeType="1" noTextEdit="1"/>
              </p:cNvSpPr>
              <p:nvPr/>
            </p:nvSpPr>
            <p:spPr>
              <a:xfrm>
                <a:off x="-9854" y="1894409"/>
                <a:ext cx="9036496" cy="2377574"/>
              </a:xfrm>
              <a:prstGeom prst="rect">
                <a:avLst/>
              </a:prstGeom>
              <a:blipFill>
                <a:blip r:embed="rId3"/>
                <a:stretch>
                  <a:fillRect l="-1686" t="-2564" b="-743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11B043C-F48A-4288-B0D3-63344A85A978}"/>
              </a:ext>
            </a:extLst>
          </p:cNvPr>
          <p:cNvSpPr txBox="1"/>
          <p:nvPr/>
        </p:nvSpPr>
        <p:spPr>
          <a:xfrm>
            <a:off x="3131840" y="4365104"/>
            <a:ext cx="5760640" cy="2377574"/>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结果的两个符号位相异，表明发生了溢出；又由于第一符号位为</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，表示结果为正，所以发生了溢出</a:t>
            </a:r>
          </a:p>
        </p:txBody>
      </p:sp>
      <p:sp>
        <p:nvSpPr>
          <p:cNvPr id="5" name="灯片编号占位符 4">
            <a:extLst>
              <a:ext uri="{FF2B5EF4-FFF2-40B4-BE49-F238E27FC236}">
                <a16:creationId xmlns:a16="http://schemas.microsoft.com/office/drawing/2014/main" id="{D558307D-CA99-4F02-A8F3-B54FB9A82C0D}"/>
              </a:ext>
            </a:extLst>
          </p:cNvPr>
          <p:cNvSpPr>
            <a:spLocks noGrp="1"/>
          </p:cNvSpPr>
          <p:nvPr>
            <p:ph type="sldNum" sz="quarter" idx="10"/>
          </p:nvPr>
        </p:nvSpPr>
        <p:spPr/>
        <p:txBody>
          <a:bodyPr/>
          <a:lstStyle/>
          <a:p>
            <a:fld id="{3AE3F5C8-9012-46B7-BDE1-1A2A994CA93C}" type="slidenum">
              <a:rPr lang="en-US" altLang="zh-CN" smtClean="0"/>
              <a:pPr/>
              <a:t>56</a:t>
            </a:fld>
            <a:r>
              <a:rPr lang="en-US" altLang="zh-CN"/>
              <a:t>/121</a:t>
            </a:r>
            <a:endParaRPr lang="en-US" altLang="zh-CN" dirty="0"/>
          </a:p>
        </p:txBody>
      </p:sp>
    </p:spTree>
    <p:extLst>
      <p:ext uri="{BB962C8B-B14F-4D97-AF65-F5344CB8AC3E}">
        <p14:creationId xmlns:p14="http://schemas.microsoft.com/office/powerpoint/2010/main" val="2461935683"/>
      </p:ext>
    </p:extLst>
  </p:cSld>
  <p:clrMapOvr>
    <a:masterClrMapping/>
  </p:clrMapOvr>
  <p:transition spd="med">
    <p:cover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900C89-C2F9-4BA1-9C50-27FF67868A04}"/>
              </a:ext>
            </a:extLst>
          </p:cNvPr>
          <p:cNvSpPr/>
          <p:nvPr/>
        </p:nvSpPr>
        <p:spPr>
          <a:xfrm>
            <a:off x="0"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19.</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=00.010110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=00.100101</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EEFA6BF5-FC96-44C4-BFB2-C245DEE1FAF9}"/>
              </a:ext>
            </a:extLst>
          </p:cNvPr>
          <p:cNvGraphicFramePr>
            <a:graphicFrameLocks noGrp="1"/>
          </p:cNvGraphicFramePr>
          <p:nvPr>
            <p:extLst>
              <p:ext uri="{D42A27DB-BD31-4B8C-83A1-F6EECF244321}">
                <p14:modId xmlns:p14="http://schemas.microsoft.com/office/powerpoint/2010/main" val="302043357"/>
              </p:ext>
            </p:extLst>
          </p:nvPr>
        </p:nvGraphicFramePr>
        <p:xfrm>
          <a:off x="395536" y="2296942"/>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00.010110</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+00.100101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00.111011</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5" name="文本框 4">
            <a:extLst>
              <a:ext uri="{FF2B5EF4-FFF2-40B4-BE49-F238E27FC236}">
                <a16:creationId xmlns:a16="http://schemas.microsoft.com/office/drawing/2014/main" id="{BCD4EC32-8BB2-4292-917D-6B920B4BE58E}"/>
              </a:ext>
            </a:extLst>
          </p:cNvPr>
          <p:cNvSpPr txBox="1"/>
          <p:nvPr/>
        </p:nvSpPr>
        <p:spPr>
          <a:xfrm>
            <a:off x="3203848" y="2420888"/>
            <a:ext cx="5760640" cy="1217641"/>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结果的两个符号位相同，为</a:t>
            </a:r>
            <a:r>
              <a:rPr lang="en-US" altLang="zh-CN" sz="3200" dirty="0">
                <a:latin typeface="黑体" panose="02010609060101010101" pitchFamily="49" charset="-122"/>
                <a:ea typeface="黑体" panose="02010609060101010101" pitchFamily="49" charset="-122"/>
              </a:rPr>
              <a:t>00</a:t>
            </a:r>
            <a:r>
              <a:rPr lang="zh-CN" altLang="en-US" sz="3200" dirty="0">
                <a:latin typeface="黑体" panose="02010609060101010101" pitchFamily="49" charset="-122"/>
                <a:ea typeface="黑体" panose="02010609060101010101" pitchFamily="49" charset="-122"/>
              </a:rPr>
              <a:t>，表明未发生溢出，结果为正。</a:t>
            </a:r>
          </a:p>
        </p:txBody>
      </p:sp>
      <p:sp>
        <p:nvSpPr>
          <p:cNvPr id="6" name="灯片编号占位符 5">
            <a:extLst>
              <a:ext uri="{FF2B5EF4-FFF2-40B4-BE49-F238E27FC236}">
                <a16:creationId xmlns:a16="http://schemas.microsoft.com/office/drawing/2014/main" id="{7778B283-BC3A-4182-8D7B-E7504E1A65E4}"/>
              </a:ext>
            </a:extLst>
          </p:cNvPr>
          <p:cNvSpPr>
            <a:spLocks noGrp="1"/>
          </p:cNvSpPr>
          <p:nvPr>
            <p:ph type="sldNum" sz="quarter" idx="10"/>
          </p:nvPr>
        </p:nvSpPr>
        <p:spPr/>
        <p:txBody>
          <a:bodyPr/>
          <a:lstStyle/>
          <a:p>
            <a:fld id="{3AE3F5C8-9012-46B7-BDE1-1A2A994CA93C}" type="slidenum">
              <a:rPr lang="en-US" altLang="zh-CN" smtClean="0"/>
              <a:pPr/>
              <a:t>57</a:t>
            </a:fld>
            <a:r>
              <a:rPr lang="en-US" altLang="zh-CN"/>
              <a:t>/121</a:t>
            </a:r>
            <a:endParaRPr lang="en-US" altLang="zh-CN" dirty="0"/>
          </a:p>
        </p:txBody>
      </p:sp>
    </p:spTree>
    <p:extLst>
      <p:ext uri="{BB962C8B-B14F-4D97-AF65-F5344CB8AC3E}">
        <p14:creationId xmlns:p14="http://schemas.microsoft.com/office/powerpoint/2010/main" val="2993202479"/>
      </p:ext>
    </p:extLst>
  </p:cSld>
  <p:clrMapOvr>
    <a:masterClrMapping/>
  </p:clrMapOvr>
  <p:transition spd="med">
    <p:cover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67E893F-807F-4EBA-8D2B-999F153C06CF}"/>
              </a:ext>
            </a:extLst>
          </p:cNvPr>
          <p:cNvSpPr/>
          <p:nvPr/>
        </p:nvSpPr>
        <p:spPr>
          <a:xfrm>
            <a:off x="0"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19.</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=11.110011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=11.101101</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0DE5AEDA-378F-45D5-9286-A5E781253349}"/>
              </a:ext>
            </a:extLst>
          </p:cNvPr>
          <p:cNvGraphicFramePr>
            <a:graphicFrameLocks noGrp="1"/>
          </p:cNvGraphicFramePr>
          <p:nvPr>
            <p:extLst>
              <p:ext uri="{D42A27DB-BD31-4B8C-83A1-F6EECF244321}">
                <p14:modId xmlns:p14="http://schemas.microsoft.com/office/powerpoint/2010/main" val="2075286300"/>
              </p:ext>
            </p:extLst>
          </p:nvPr>
        </p:nvGraphicFramePr>
        <p:xfrm>
          <a:off x="395536" y="2296942"/>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11.110011</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+11.101101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11.100000</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5" name="文本框 4">
            <a:extLst>
              <a:ext uri="{FF2B5EF4-FFF2-40B4-BE49-F238E27FC236}">
                <a16:creationId xmlns:a16="http://schemas.microsoft.com/office/drawing/2014/main" id="{FEF0C5E8-3F52-4086-935E-C17C680A0FA4}"/>
              </a:ext>
            </a:extLst>
          </p:cNvPr>
          <p:cNvSpPr txBox="1"/>
          <p:nvPr/>
        </p:nvSpPr>
        <p:spPr>
          <a:xfrm>
            <a:off x="3347864" y="2296942"/>
            <a:ext cx="5400600" cy="1808572"/>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结果的两个符号位相同，为</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，表明未发生溢出，结果为负</a:t>
            </a:r>
          </a:p>
        </p:txBody>
      </p:sp>
      <p:sp>
        <p:nvSpPr>
          <p:cNvPr id="6" name="灯片编号占位符 5">
            <a:extLst>
              <a:ext uri="{FF2B5EF4-FFF2-40B4-BE49-F238E27FC236}">
                <a16:creationId xmlns:a16="http://schemas.microsoft.com/office/drawing/2014/main" id="{45EAB0B8-4437-4F32-92D8-4C5B809869FA}"/>
              </a:ext>
            </a:extLst>
          </p:cNvPr>
          <p:cNvSpPr>
            <a:spLocks noGrp="1"/>
          </p:cNvSpPr>
          <p:nvPr>
            <p:ph type="sldNum" sz="quarter" idx="10"/>
          </p:nvPr>
        </p:nvSpPr>
        <p:spPr/>
        <p:txBody>
          <a:bodyPr/>
          <a:lstStyle/>
          <a:p>
            <a:fld id="{3AE3F5C8-9012-46B7-BDE1-1A2A994CA93C}" type="slidenum">
              <a:rPr lang="en-US" altLang="zh-CN" smtClean="0"/>
              <a:pPr/>
              <a:t>58</a:t>
            </a:fld>
            <a:r>
              <a:rPr lang="en-US" altLang="zh-CN"/>
              <a:t>/121</a:t>
            </a:r>
            <a:endParaRPr lang="en-US" altLang="zh-CN" dirty="0"/>
          </a:p>
        </p:txBody>
      </p:sp>
    </p:spTree>
    <p:extLst>
      <p:ext uri="{BB962C8B-B14F-4D97-AF65-F5344CB8AC3E}">
        <p14:creationId xmlns:p14="http://schemas.microsoft.com/office/powerpoint/2010/main" val="1269593209"/>
      </p:ext>
    </p:extLst>
  </p:cSld>
  <p:clrMapOvr>
    <a:masterClrMapping/>
  </p:clrMapOvr>
  <p:transition spd="med">
    <p:cover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0FFF948-E4BC-4F58-9870-DD8C12051EE4}"/>
              </a:ext>
            </a:extLst>
          </p:cNvPr>
          <p:cNvSpPr/>
          <p:nvPr/>
        </p:nvSpPr>
        <p:spPr>
          <a:xfrm>
            <a:off x="8947"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19.</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=11.001101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=11.010011</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5" name="表格 4">
            <a:extLst>
              <a:ext uri="{FF2B5EF4-FFF2-40B4-BE49-F238E27FC236}">
                <a16:creationId xmlns:a16="http://schemas.microsoft.com/office/drawing/2014/main" id="{33AEA4E2-0AC4-4E5D-8B43-0B1BE049FAD6}"/>
              </a:ext>
            </a:extLst>
          </p:cNvPr>
          <p:cNvGraphicFramePr>
            <a:graphicFrameLocks noGrp="1"/>
          </p:cNvGraphicFramePr>
          <p:nvPr>
            <p:extLst>
              <p:ext uri="{D42A27DB-BD31-4B8C-83A1-F6EECF244321}">
                <p14:modId xmlns:p14="http://schemas.microsoft.com/office/powerpoint/2010/main" val="3374615883"/>
              </p:ext>
            </p:extLst>
          </p:nvPr>
        </p:nvGraphicFramePr>
        <p:xfrm>
          <a:off x="395536" y="2296942"/>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11.001101</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+11.010011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10.100000</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6" name="文本框 5">
            <a:extLst>
              <a:ext uri="{FF2B5EF4-FFF2-40B4-BE49-F238E27FC236}">
                <a16:creationId xmlns:a16="http://schemas.microsoft.com/office/drawing/2014/main" id="{AC3DE21F-703B-4915-814B-C3925019398A}"/>
              </a:ext>
            </a:extLst>
          </p:cNvPr>
          <p:cNvSpPr txBox="1"/>
          <p:nvPr/>
        </p:nvSpPr>
        <p:spPr>
          <a:xfrm>
            <a:off x="3419872" y="2296942"/>
            <a:ext cx="5724128" cy="2377574"/>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结果的两个符号位相异，表明发生了溢出；又由于第一符号位为</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，表示结果为负，所以发生了负溢出。</a:t>
            </a:r>
          </a:p>
        </p:txBody>
      </p:sp>
      <p:sp>
        <p:nvSpPr>
          <p:cNvPr id="4" name="灯片编号占位符 3">
            <a:extLst>
              <a:ext uri="{FF2B5EF4-FFF2-40B4-BE49-F238E27FC236}">
                <a16:creationId xmlns:a16="http://schemas.microsoft.com/office/drawing/2014/main" id="{29D7A5EC-9B31-44F9-BA90-15CF0BA818B7}"/>
              </a:ext>
            </a:extLst>
          </p:cNvPr>
          <p:cNvSpPr>
            <a:spLocks noGrp="1"/>
          </p:cNvSpPr>
          <p:nvPr>
            <p:ph type="sldNum" sz="quarter" idx="10"/>
          </p:nvPr>
        </p:nvSpPr>
        <p:spPr/>
        <p:txBody>
          <a:bodyPr/>
          <a:lstStyle/>
          <a:p>
            <a:fld id="{3AE3F5C8-9012-46B7-BDE1-1A2A994CA93C}" type="slidenum">
              <a:rPr lang="en-US" altLang="zh-CN" smtClean="0"/>
              <a:pPr/>
              <a:t>59</a:t>
            </a:fld>
            <a:r>
              <a:rPr lang="en-US" altLang="zh-CN"/>
              <a:t>/121</a:t>
            </a:r>
            <a:endParaRPr lang="en-US" altLang="zh-CN" dirty="0"/>
          </a:p>
        </p:txBody>
      </p:sp>
    </p:spTree>
    <p:extLst>
      <p:ext uri="{BB962C8B-B14F-4D97-AF65-F5344CB8AC3E}">
        <p14:creationId xmlns:p14="http://schemas.microsoft.com/office/powerpoint/2010/main" val="4279446625"/>
      </p:ext>
    </p:extLst>
  </p:cSld>
  <p:clrMapOvr>
    <a:masterClrMapping/>
  </p:clrMapOvr>
  <p:transition spd="med">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FF0CEB-0471-420E-B6FD-A7700281F4BC}"/>
              </a:ext>
            </a:extLst>
          </p:cNvPr>
          <p:cNvSpPr txBox="1"/>
          <p:nvPr/>
        </p:nvSpPr>
        <p:spPr>
          <a:xfrm>
            <a:off x="107504" y="116632"/>
            <a:ext cx="5544616" cy="646331"/>
          </a:xfrm>
          <a:prstGeom prst="rect">
            <a:avLst/>
          </a:prstGeom>
          <a:noFill/>
        </p:spPr>
        <p:txBody>
          <a:bodyPr wrap="square" rtlCol="0">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简要解释下列名词术语</a:t>
            </a:r>
          </a:p>
        </p:txBody>
      </p:sp>
      <p:sp>
        <p:nvSpPr>
          <p:cNvPr id="5" name="文本框 4">
            <a:extLst>
              <a:ext uri="{FF2B5EF4-FFF2-40B4-BE49-F238E27FC236}">
                <a16:creationId xmlns:a16="http://schemas.microsoft.com/office/drawing/2014/main" id="{D5FA73BC-8AAC-421C-857C-D7236EF31FCE}"/>
              </a:ext>
            </a:extLst>
          </p:cNvPr>
          <p:cNvSpPr txBox="1"/>
          <p:nvPr/>
        </p:nvSpPr>
        <p:spPr>
          <a:xfrm>
            <a:off x="0" y="908720"/>
            <a:ext cx="9144000" cy="4150367"/>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(11)</a:t>
            </a:r>
            <a:r>
              <a:rPr lang="zh-CN" altLang="en-US" sz="3200" b="1" dirty="0">
                <a:solidFill>
                  <a:srgbClr val="FFFF00"/>
                </a:solidFill>
                <a:latin typeface="黑体" panose="02010609060101010101" pitchFamily="49" charset="-122"/>
                <a:ea typeface="黑体" panose="02010609060101010101" pitchFamily="49" charset="-122"/>
              </a:rPr>
              <a:t>算术移位</a:t>
            </a:r>
            <a:r>
              <a:rPr lang="zh-CN" altLang="en-US" sz="3200" dirty="0">
                <a:latin typeface="黑体" panose="02010609060101010101" pitchFamily="49" charset="-122"/>
                <a:ea typeface="黑体" panose="02010609060101010101" pitchFamily="49" charset="-122"/>
              </a:rPr>
              <a:t>：算术移位是指对具有数值大小的数，将数码位置左、右移动，使其数值发生变化，但数的符号位不变的一类位移操作。</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(12)</a:t>
            </a:r>
            <a:r>
              <a:rPr lang="zh-CN" altLang="en-US" sz="3200" b="1" dirty="0">
                <a:solidFill>
                  <a:srgbClr val="FFFF00"/>
                </a:solidFill>
                <a:latin typeface="黑体" panose="02010609060101010101" pitchFamily="49" charset="-122"/>
                <a:ea typeface="黑体" panose="02010609060101010101" pitchFamily="49" charset="-122"/>
              </a:rPr>
              <a:t>逻辑移位</a:t>
            </a:r>
            <a:r>
              <a:rPr lang="zh-CN" altLang="en-US" sz="3200" dirty="0">
                <a:latin typeface="黑体" panose="02010609060101010101" pitchFamily="49" charset="-122"/>
                <a:ea typeface="黑体" panose="02010609060101010101" pitchFamily="49" charset="-122"/>
              </a:rPr>
              <a:t>：逻辑移位是指将</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二进制</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代码序列视为纯逻辑意义上的代码组合，只是将数码位置循环移动或非循环移动，使数码位置发生变化，但没有正负性质，也没有数值大小变化的问题</a:t>
            </a:r>
          </a:p>
        </p:txBody>
      </p:sp>
      <p:sp>
        <p:nvSpPr>
          <p:cNvPr id="4" name="灯片编号占位符 3">
            <a:extLst>
              <a:ext uri="{FF2B5EF4-FFF2-40B4-BE49-F238E27FC236}">
                <a16:creationId xmlns:a16="http://schemas.microsoft.com/office/drawing/2014/main" id="{A5D11C14-8929-4457-9616-76AF18EEBFCF}"/>
              </a:ext>
            </a:extLst>
          </p:cNvPr>
          <p:cNvSpPr>
            <a:spLocks noGrp="1"/>
          </p:cNvSpPr>
          <p:nvPr>
            <p:ph type="sldNum" sz="quarter" idx="10"/>
          </p:nvPr>
        </p:nvSpPr>
        <p:spPr/>
        <p:txBody>
          <a:bodyPr/>
          <a:lstStyle/>
          <a:p>
            <a:fld id="{3AE3F5C8-9012-46B7-BDE1-1A2A994CA93C}" type="slidenum">
              <a:rPr lang="en-US" altLang="zh-CN" smtClean="0"/>
              <a:pPr/>
              <a:t>6</a:t>
            </a:fld>
            <a:r>
              <a:rPr lang="en-US" altLang="zh-CN"/>
              <a:t>/121</a:t>
            </a:r>
            <a:endParaRPr lang="en-US" altLang="zh-CN" dirty="0"/>
          </a:p>
        </p:txBody>
      </p:sp>
    </p:spTree>
    <p:extLst>
      <p:ext uri="{BB962C8B-B14F-4D97-AF65-F5344CB8AC3E}">
        <p14:creationId xmlns:p14="http://schemas.microsoft.com/office/powerpoint/2010/main" val="2172740018"/>
      </p:ext>
    </p:extLst>
  </p:cSld>
  <p:clrMapOvr>
    <a:masterClrMapping/>
  </p:clrMapOvr>
  <p:transition spd="med">
    <p:cover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0876E58-1B38-4CF5-AF98-42955FA604D2}"/>
              </a:ext>
            </a:extLst>
          </p:cNvPr>
          <p:cNvSpPr/>
          <p:nvPr/>
        </p:nvSpPr>
        <p:spPr>
          <a:xfrm>
            <a:off x="0" y="1420245"/>
            <a:ext cx="9144000" cy="4017510"/>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20.</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=00.101101</a:t>
            </a:r>
            <a:endParaRPr lang="zh-CN"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=00.110110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=11.010011</a:t>
            </a:r>
            <a:endParaRPr lang="zh-CN"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=11.100011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=00.110100</a:t>
            </a:r>
            <a:endParaRPr lang="zh-CN"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=11.101101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=11.010011</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DBE42444-83A7-4828-B49D-C160E3938B33}"/>
              </a:ext>
            </a:extLst>
          </p:cNvPr>
          <p:cNvSpPr>
            <a:spLocks noGrp="1"/>
          </p:cNvSpPr>
          <p:nvPr>
            <p:ph type="sldNum" sz="quarter" idx="10"/>
          </p:nvPr>
        </p:nvSpPr>
        <p:spPr/>
        <p:txBody>
          <a:bodyPr/>
          <a:lstStyle/>
          <a:p>
            <a:fld id="{3AE3F5C8-9012-46B7-BDE1-1A2A994CA93C}" type="slidenum">
              <a:rPr lang="en-US" altLang="zh-CN" smtClean="0"/>
              <a:pPr/>
              <a:t>60</a:t>
            </a:fld>
            <a:r>
              <a:rPr lang="en-US" altLang="zh-CN"/>
              <a:t>/121</a:t>
            </a:r>
            <a:endParaRPr lang="en-US" altLang="zh-CN" dirty="0"/>
          </a:p>
        </p:txBody>
      </p:sp>
    </p:spTree>
    <p:extLst>
      <p:ext uri="{BB962C8B-B14F-4D97-AF65-F5344CB8AC3E}">
        <p14:creationId xmlns:p14="http://schemas.microsoft.com/office/powerpoint/2010/main" val="781700053"/>
      </p:ext>
    </p:extLst>
  </p:cSld>
  <p:clrMapOvr>
    <a:masterClrMapping/>
  </p:clrMapOvr>
  <p:transition spd="med">
    <p:cover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E340FC4-57C4-4555-AE6D-5D48296B75DD}"/>
              </a:ext>
            </a:extLst>
          </p:cNvPr>
          <p:cNvSpPr/>
          <p:nvPr/>
        </p:nvSpPr>
        <p:spPr>
          <a:xfrm>
            <a:off x="107504"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20.</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=00.101101</a:t>
            </a:r>
            <a:endParaRPr lang="zh-CN" altLang="zh-CN"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1F4E4428-4033-44B3-BEEF-78AD12F8FF87}"/>
              </a:ext>
            </a:extLst>
          </p:cNvPr>
          <p:cNvSpPr txBox="1"/>
          <p:nvPr/>
        </p:nvSpPr>
        <p:spPr>
          <a:xfrm>
            <a:off x="0" y="2023118"/>
            <a:ext cx="8964488" cy="1786643"/>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做补码减法时，将减数</a:t>
            </a:r>
            <a:r>
              <a:rPr lang="en-US" altLang="zh-CN" sz="3200" dirty="0">
                <a:latin typeface="黑体" panose="02010609060101010101" pitchFamily="49" charset="-122"/>
                <a:ea typeface="黑体" panose="02010609060101010101" pitchFamily="49" charset="-122"/>
              </a:rPr>
              <a:t>Y</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变补，再与被减数</a:t>
            </a:r>
            <a:r>
              <a:rPr lang="en-US" altLang="zh-CN" sz="3200" dirty="0">
                <a:latin typeface="黑体" panose="02010609060101010101" pitchFamily="49" charset="-122"/>
                <a:ea typeface="黑体" panose="02010609060101010101" pitchFamily="49" charset="-122"/>
              </a:rPr>
              <a:t>X</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相加。注意，变补是将</a:t>
            </a:r>
            <a:r>
              <a:rPr lang="en-US" altLang="zh-CN" sz="3200" dirty="0">
                <a:latin typeface="黑体" panose="02010609060101010101" pitchFamily="49" charset="-122"/>
                <a:ea typeface="黑体" panose="02010609060101010101" pitchFamily="49" charset="-122"/>
              </a:rPr>
              <a:t>Y</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的尾数连同符号位一起变补</a:t>
            </a:r>
          </a:p>
        </p:txBody>
      </p:sp>
      <p:sp>
        <p:nvSpPr>
          <p:cNvPr id="5" name="文本框 4">
            <a:extLst>
              <a:ext uri="{FF2B5EF4-FFF2-40B4-BE49-F238E27FC236}">
                <a16:creationId xmlns:a16="http://schemas.microsoft.com/office/drawing/2014/main" id="{5DB47C2E-7AA1-468C-914B-08A2E2446B18}"/>
              </a:ext>
            </a:extLst>
          </p:cNvPr>
          <p:cNvSpPr txBox="1"/>
          <p:nvPr/>
        </p:nvSpPr>
        <p:spPr>
          <a:xfrm>
            <a:off x="179512" y="3835725"/>
            <a:ext cx="7848476" cy="626710"/>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将</a:t>
            </a:r>
            <a:r>
              <a:rPr lang="en-US" altLang="zh-CN" sz="3200" dirty="0">
                <a:latin typeface="黑体" panose="02010609060101010101" pitchFamily="49" charset="-122"/>
                <a:ea typeface="黑体" panose="02010609060101010101" pitchFamily="49" charset="-122"/>
              </a:rPr>
              <a:t>Y</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变补，即</a:t>
            </a:r>
            <a:r>
              <a:rPr lang="en-US" altLang="zh-CN" sz="3200" dirty="0">
                <a:latin typeface="黑体" panose="02010609060101010101" pitchFamily="49" charset="-122"/>
                <a:ea typeface="黑体" panose="02010609060101010101" pitchFamily="49" charset="-122"/>
              </a:rPr>
              <a:t>- Y</a:t>
            </a:r>
            <a:r>
              <a:rPr lang="zh-CN" altLang="en-US" sz="3200" baseline="-25000" dirty="0">
                <a:latin typeface="黑体" panose="02010609060101010101" pitchFamily="49" charset="-122"/>
                <a:ea typeface="黑体" panose="02010609060101010101" pitchFamily="49" charset="-122"/>
              </a:rPr>
              <a:t>补</a:t>
            </a:r>
            <a:r>
              <a:rPr lang="en-US" altLang="zh-CN" sz="3200" dirty="0">
                <a:latin typeface="黑体" panose="02010609060101010101" pitchFamily="49" charset="-122"/>
                <a:ea typeface="黑体" panose="02010609060101010101" pitchFamily="49" charset="-122"/>
              </a:rPr>
              <a:t>=11.010011</a:t>
            </a:r>
            <a:endParaRPr lang="zh-CN" altLang="en-US" sz="3200" dirty="0">
              <a:latin typeface="黑体" panose="02010609060101010101" pitchFamily="49" charset="-122"/>
              <a:ea typeface="黑体" panose="02010609060101010101" pitchFamily="49" charset="-122"/>
            </a:endParaRPr>
          </a:p>
        </p:txBody>
      </p:sp>
      <p:graphicFrame>
        <p:nvGraphicFramePr>
          <p:cNvPr id="6" name="表格 5">
            <a:extLst>
              <a:ext uri="{FF2B5EF4-FFF2-40B4-BE49-F238E27FC236}">
                <a16:creationId xmlns:a16="http://schemas.microsoft.com/office/drawing/2014/main" id="{336A376C-7D32-44B9-AA83-9C38F22E537B}"/>
              </a:ext>
            </a:extLst>
          </p:cNvPr>
          <p:cNvGraphicFramePr>
            <a:graphicFrameLocks noGrp="1"/>
          </p:cNvGraphicFramePr>
          <p:nvPr>
            <p:extLst>
              <p:ext uri="{D42A27DB-BD31-4B8C-83A1-F6EECF244321}">
                <p14:modId xmlns:p14="http://schemas.microsoft.com/office/powerpoint/2010/main" val="2271782352"/>
              </p:ext>
            </p:extLst>
          </p:nvPr>
        </p:nvGraphicFramePr>
        <p:xfrm>
          <a:off x="323528" y="4497527"/>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00.100011</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+11.010011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11.110110</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7" name="文本框 6">
            <a:extLst>
              <a:ext uri="{FF2B5EF4-FFF2-40B4-BE49-F238E27FC236}">
                <a16:creationId xmlns:a16="http://schemas.microsoft.com/office/drawing/2014/main" id="{2379CBBA-0C3E-4B75-B2AE-EA1B3FAD33A2}"/>
              </a:ext>
            </a:extLst>
          </p:cNvPr>
          <p:cNvSpPr txBox="1"/>
          <p:nvPr/>
        </p:nvSpPr>
        <p:spPr>
          <a:xfrm>
            <a:off x="3203848" y="4441075"/>
            <a:ext cx="5616624" cy="1786643"/>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结果的两个符号位相同，位</a:t>
            </a:r>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，表明未发生溢出，结果为负。</a:t>
            </a:r>
          </a:p>
        </p:txBody>
      </p:sp>
      <p:sp>
        <p:nvSpPr>
          <p:cNvPr id="8" name="灯片编号占位符 7">
            <a:extLst>
              <a:ext uri="{FF2B5EF4-FFF2-40B4-BE49-F238E27FC236}">
                <a16:creationId xmlns:a16="http://schemas.microsoft.com/office/drawing/2014/main" id="{2B5592FF-67AF-4155-B268-20079C49684F}"/>
              </a:ext>
            </a:extLst>
          </p:cNvPr>
          <p:cNvSpPr>
            <a:spLocks noGrp="1"/>
          </p:cNvSpPr>
          <p:nvPr>
            <p:ph type="sldNum" sz="quarter" idx="10"/>
          </p:nvPr>
        </p:nvSpPr>
        <p:spPr/>
        <p:txBody>
          <a:bodyPr/>
          <a:lstStyle/>
          <a:p>
            <a:fld id="{3AE3F5C8-9012-46B7-BDE1-1A2A994CA93C}" type="slidenum">
              <a:rPr lang="en-US" altLang="zh-CN" smtClean="0"/>
              <a:pPr/>
              <a:t>61</a:t>
            </a:fld>
            <a:r>
              <a:rPr lang="en-US" altLang="zh-CN"/>
              <a:t>/121</a:t>
            </a:r>
            <a:endParaRPr lang="en-US" altLang="zh-CN" dirty="0"/>
          </a:p>
        </p:txBody>
      </p:sp>
    </p:spTree>
    <p:extLst>
      <p:ext uri="{BB962C8B-B14F-4D97-AF65-F5344CB8AC3E}">
        <p14:creationId xmlns:p14="http://schemas.microsoft.com/office/powerpoint/2010/main" val="1742394831"/>
      </p:ext>
    </p:extLst>
  </p:cSld>
  <p:clrMapOvr>
    <a:masterClrMapping/>
  </p:clrMapOvr>
  <p:transition spd="med">
    <p:cover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4224E43-8E80-4581-9BF3-34D49A466360}"/>
              </a:ext>
            </a:extLst>
          </p:cNvPr>
          <p:cNvSpPr/>
          <p:nvPr/>
        </p:nvSpPr>
        <p:spPr>
          <a:xfrm>
            <a:off x="107504" y="18982"/>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20.</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=00.110110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=11.010011</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03E1F2BF-608C-433A-B0D5-F33FA826E407}"/>
              </a:ext>
            </a:extLst>
          </p:cNvPr>
          <p:cNvGraphicFramePr>
            <a:graphicFrameLocks noGrp="1"/>
          </p:cNvGraphicFramePr>
          <p:nvPr>
            <p:extLst>
              <p:ext uri="{D42A27DB-BD31-4B8C-83A1-F6EECF244321}">
                <p14:modId xmlns:p14="http://schemas.microsoft.com/office/powerpoint/2010/main" val="3673748245"/>
              </p:ext>
            </p:extLst>
          </p:nvPr>
        </p:nvGraphicFramePr>
        <p:xfrm>
          <a:off x="539552" y="3276563"/>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00.110110</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+00.101101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01.100011</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5" name="文本框 4">
            <a:extLst>
              <a:ext uri="{FF2B5EF4-FFF2-40B4-BE49-F238E27FC236}">
                <a16:creationId xmlns:a16="http://schemas.microsoft.com/office/drawing/2014/main" id="{06B9ED6F-E9FB-45C9-9DF8-1C6A1F75A9C8}"/>
              </a:ext>
            </a:extLst>
          </p:cNvPr>
          <p:cNvSpPr txBox="1"/>
          <p:nvPr/>
        </p:nvSpPr>
        <p:spPr>
          <a:xfrm>
            <a:off x="395536" y="2348880"/>
            <a:ext cx="7848476" cy="626710"/>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将</a:t>
            </a:r>
            <a:r>
              <a:rPr lang="en-US" altLang="zh-CN" sz="3200" dirty="0">
                <a:latin typeface="黑体" panose="02010609060101010101" pitchFamily="49" charset="-122"/>
                <a:ea typeface="黑体" panose="02010609060101010101" pitchFamily="49" charset="-122"/>
              </a:rPr>
              <a:t>Y</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变补，即</a:t>
            </a:r>
            <a:r>
              <a:rPr lang="en-US" altLang="zh-CN" sz="3200" dirty="0">
                <a:latin typeface="黑体" panose="02010609060101010101" pitchFamily="49" charset="-122"/>
                <a:ea typeface="黑体" panose="02010609060101010101" pitchFamily="49" charset="-122"/>
              </a:rPr>
              <a:t>- Y</a:t>
            </a:r>
            <a:r>
              <a:rPr lang="zh-CN" altLang="en-US" sz="3200" baseline="-25000" dirty="0">
                <a:latin typeface="黑体" panose="02010609060101010101" pitchFamily="49" charset="-122"/>
                <a:ea typeface="黑体" panose="02010609060101010101" pitchFamily="49" charset="-122"/>
              </a:rPr>
              <a:t>补</a:t>
            </a:r>
            <a:r>
              <a:rPr lang="en-US" altLang="zh-CN" sz="3200" dirty="0">
                <a:latin typeface="黑体" panose="02010609060101010101" pitchFamily="49" charset="-122"/>
                <a:ea typeface="黑体" panose="02010609060101010101" pitchFamily="49" charset="-122"/>
              </a:rPr>
              <a:t>=00.101101</a:t>
            </a:r>
            <a:endParaRPr lang="zh-CN" altLang="en-US" sz="32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161C4A9-AFB8-40A7-8869-5E886AD5C64F}"/>
              </a:ext>
            </a:extLst>
          </p:cNvPr>
          <p:cNvSpPr txBox="1"/>
          <p:nvPr/>
        </p:nvSpPr>
        <p:spPr>
          <a:xfrm>
            <a:off x="3563888" y="3276563"/>
            <a:ext cx="5400600" cy="2377574"/>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结果的两个符号位相异，表明发生了溢出。由于第一符号为位</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，表示结果为正，所以发生了正溢出</a:t>
            </a:r>
          </a:p>
        </p:txBody>
      </p:sp>
      <p:sp>
        <p:nvSpPr>
          <p:cNvPr id="7" name="灯片编号占位符 6">
            <a:extLst>
              <a:ext uri="{FF2B5EF4-FFF2-40B4-BE49-F238E27FC236}">
                <a16:creationId xmlns:a16="http://schemas.microsoft.com/office/drawing/2014/main" id="{F3208CC8-EAA5-45A1-B15D-FC47DE6F7071}"/>
              </a:ext>
            </a:extLst>
          </p:cNvPr>
          <p:cNvSpPr>
            <a:spLocks noGrp="1"/>
          </p:cNvSpPr>
          <p:nvPr>
            <p:ph type="sldNum" sz="quarter" idx="10"/>
          </p:nvPr>
        </p:nvSpPr>
        <p:spPr/>
        <p:txBody>
          <a:bodyPr/>
          <a:lstStyle/>
          <a:p>
            <a:fld id="{3AE3F5C8-9012-46B7-BDE1-1A2A994CA93C}" type="slidenum">
              <a:rPr lang="en-US" altLang="zh-CN" smtClean="0"/>
              <a:pPr/>
              <a:t>62</a:t>
            </a:fld>
            <a:r>
              <a:rPr lang="en-US" altLang="zh-CN"/>
              <a:t>/121</a:t>
            </a:r>
            <a:endParaRPr lang="en-US" altLang="zh-CN" dirty="0"/>
          </a:p>
        </p:txBody>
      </p:sp>
    </p:spTree>
    <p:extLst>
      <p:ext uri="{BB962C8B-B14F-4D97-AF65-F5344CB8AC3E}">
        <p14:creationId xmlns:p14="http://schemas.microsoft.com/office/powerpoint/2010/main" val="1672283862"/>
      </p:ext>
    </p:extLst>
  </p:cSld>
  <p:clrMapOvr>
    <a:masterClrMapping/>
  </p:clrMapOvr>
  <p:transition spd="med">
    <p:cover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466E03-FC6C-46C7-A00E-173E925A7991}"/>
              </a:ext>
            </a:extLst>
          </p:cNvPr>
          <p:cNvSpPr/>
          <p:nvPr/>
        </p:nvSpPr>
        <p:spPr>
          <a:xfrm>
            <a:off x="179512" y="0"/>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20.</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=11.100011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=00.110100</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9BD8CDA8-E6DD-4D75-9DF9-AB8CC47452D6}"/>
              </a:ext>
            </a:extLst>
          </p:cNvPr>
          <p:cNvGraphicFramePr>
            <a:graphicFrameLocks noGrp="1"/>
          </p:cNvGraphicFramePr>
          <p:nvPr>
            <p:extLst>
              <p:ext uri="{D42A27DB-BD31-4B8C-83A1-F6EECF244321}">
                <p14:modId xmlns:p14="http://schemas.microsoft.com/office/powerpoint/2010/main" val="3389378430"/>
              </p:ext>
            </p:extLst>
          </p:nvPr>
        </p:nvGraphicFramePr>
        <p:xfrm>
          <a:off x="539552" y="3276563"/>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11.100011</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+11.001100</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10.101111</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5" name="文本框 4">
            <a:extLst>
              <a:ext uri="{FF2B5EF4-FFF2-40B4-BE49-F238E27FC236}">
                <a16:creationId xmlns:a16="http://schemas.microsoft.com/office/drawing/2014/main" id="{C33F963C-443C-4EE0-BEFA-A1263ECB4EFB}"/>
              </a:ext>
            </a:extLst>
          </p:cNvPr>
          <p:cNvSpPr txBox="1"/>
          <p:nvPr/>
        </p:nvSpPr>
        <p:spPr>
          <a:xfrm>
            <a:off x="395536" y="2348880"/>
            <a:ext cx="7848476" cy="626710"/>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将</a:t>
            </a:r>
            <a:r>
              <a:rPr lang="en-US" altLang="zh-CN" sz="3200" dirty="0">
                <a:latin typeface="黑体" panose="02010609060101010101" pitchFamily="49" charset="-122"/>
                <a:ea typeface="黑体" panose="02010609060101010101" pitchFamily="49" charset="-122"/>
              </a:rPr>
              <a:t>Y</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变补，即</a:t>
            </a:r>
            <a:r>
              <a:rPr lang="en-US" altLang="zh-CN" sz="3200" dirty="0">
                <a:latin typeface="黑体" panose="02010609060101010101" pitchFamily="49" charset="-122"/>
                <a:ea typeface="黑体" panose="02010609060101010101" pitchFamily="49" charset="-122"/>
              </a:rPr>
              <a:t>- Y</a:t>
            </a:r>
            <a:r>
              <a:rPr lang="zh-CN" altLang="en-US" sz="3200" baseline="-25000" dirty="0">
                <a:latin typeface="黑体" panose="02010609060101010101" pitchFamily="49" charset="-122"/>
                <a:ea typeface="黑体" panose="02010609060101010101" pitchFamily="49" charset="-122"/>
              </a:rPr>
              <a:t>补</a:t>
            </a:r>
            <a:r>
              <a:rPr lang="en-US" altLang="zh-CN" sz="3200" dirty="0">
                <a:latin typeface="黑体" panose="02010609060101010101" pitchFamily="49" charset="-122"/>
                <a:ea typeface="黑体" panose="02010609060101010101" pitchFamily="49" charset="-122"/>
              </a:rPr>
              <a:t>=11.001100</a:t>
            </a:r>
            <a:endParaRPr lang="zh-CN" altLang="en-US" sz="32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0FB84038-10B9-4B96-A4AB-37B59801970A}"/>
              </a:ext>
            </a:extLst>
          </p:cNvPr>
          <p:cNvSpPr txBox="1"/>
          <p:nvPr/>
        </p:nvSpPr>
        <p:spPr>
          <a:xfrm>
            <a:off x="3563888" y="3276563"/>
            <a:ext cx="5400600" cy="2377574"/>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结果的两个符号位相异，表明发生了溢出。由于第一符号为位</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，表示结果为负，所以发生了负溢出</a:t>
            </a:r>
          </a:p>
        </p:txBody>
      </p:sp>
      <p:sp>
        <p:nvSpPr>
          <p:cNvPr id="7" name="灯片编号占位符 6">
            <a:extLst>
              <a:ext uri="{FF2B5EF4-FFF2-40B4-BE49-F238E27FC236}">
                <a16:creationId xmlns:a16="http://schemas.microsoft.com/office/drawing/2014/main" id="{E14718D2-DF11-44D3-9649-6F6AA0FF5480}"/>
              </a:ext>
            </a:extLst>
          </p:cNvPr>
          <p:cNvSpPr>
            <a:spLocks noGrp="1"/>
          </p:cNvSpPr>
          <p:nvPr>
            <p:ph type="sldNum" sz="quarter" idx="10"/>
          </p:nvPr>
        </p:nvSpPr>
        <p:spPr/>
        <p:txBody>
          <a:bodyPr/>
          <a:lstStyle/>
          <a:p>
            <a:fld id="{3AE3F5C8-9012-46B7-BDE1-1A2A994CA93C}" type="slidenum">
              <a:rPr lang="en-US" altLang="zh-CN" smtClean="0"/>
              <a:pPr/>
              <a:t>63</a:t>
            </a:fld>
            <a:r>
              <a:rPr lang="en-US" altLang="zh-CN"/>
              <a:t>/121</a:t>
            </a:r>
            <a:endParaRPr lang="en-US" altLang="zh-CN" dirty="0"/>
          </a:p>
        </p:txBody>
      </p:sp>
    </p:spTree>
    <p:extLst>
      <p:ext uri="{BB962C8B-B14F-4D97-AF65-F5344CB8AC3E}">
        <p14:creationId xmlns:p14="http://schemas.microsoft.com/office/powerpoint/2010/main" val="2656468566"/>
      </p:ext>
    </p:extLst>
  </p:cSld>
  <p:clrMapOvr>
    <a:masterClrMapping/>
  </p:clrMapOvr>
  <p:transition spd="med">
    <p:cover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BFB8CB1-CF66-4099-B5F0-1E7A9DFEC350}"/>
              </a:ext>
            </a:extLst>
          </p:cNvPr>
          <p:cNvSpPr/>
          <p:nvPr/>
        </p:nvSpPr>
        <p:spPr>
          <a:xfrm>
            <a:off x="179512" y="18982"/>
            <a:ext cx="9144000" cy="2023118"/>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20.</a:t>
            </a:r>
            <a:r>
              <a:rPr lang="zh-CN" altLang="zh-CN" sz="3600" b="1" dirty="0">
                <a:solidFill>
                  <a:srgbClr val="FFFF00"/>
                </a:solidFill>
                <a:effectLst>
                  <a:outerShdw blurRad="38100" dist="38100" dir="2700000" algn="tl">
                    <a:srgbClr val="000000"/>
                  </a:outerShdw>
                </a:effectLst>
                <a:ea typeface="黑体" pitchFamily="49" charset="-122"/>
              </a:rPr>
              <a:t>用变形补码计算</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a:t>
            </a:r>
            <a:r>
              <a:rPr lang="zh-CN" altLang="zh-CN" sz="3600" b="1" dirty="0">
                <a:solidFill>
                  <a:srgbClr val="FFFF00"/>
                </a:solidFill>
                <a:effectLst>
                  <a:outerShdw blurRad="38100" dist="38100" dir="2700000" algn="tl">
                    <a:srgbClr val="000000"/>
                  </a:outerShdw>
                </a:effectLst>
                <a:ea typeface="黑体" pitchFamily="49" charset="-122"/>
              </a:rPr>
              <a:t>？并指出是否有溢出</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=11.101101           Y</a:t>
            </a:r>
            <a:r>
              <a:rPr lang="zh-CN" altLang="zh-CN" sz="3600" b="1" dirty="0">
                <a:solidFill>
                  <a:srgbClr val="FFFF00"/>
                </a:solidFill>
                <a:effectLst>
                  <a:outerShdw blurRad="38100" dist="38100" dir="2700000" algn="tl">
                    <a:srgbClr val="000000"/>
                  </a:outerShdw>
                </a:effectLst>
                <a:ea typeface="黑体" pitchFamily="49" charset="-122"/>
              </a:rPr>
              <a:t>补</a:t>
            </a:r>
            <a:r>
              <a:rPr lang="en-US" altLang="zh-CN" sz="3600" b="1" dirty="0">
                <a:solidFill>
                  <a:srgbClr val="FFFF00"/>
                </a:solidFill>
                <a:effectLst>
                  <a:outerShdw blurRad="38100" dist="38100" dir="2700000" algn="tl">
                    <a:srgbClr val="000000"/>
                  </a:outerShdw>
                </a:effectLst>
                <a:ea typeface="黑体" pitchFamily="49" charset="-122"/>
              </a:rPr>
              <a:t>=11.010011</a:t>
            </a:r>
            <a:endParaRPr lang="zh-CN" altLang="zh-CN" sz="3600" b="1" dirty="0">
              <a:solidFill>
                <a:srgbClr val="FFFF00"/>
              </a:solidFill>
              <a:effectLst>
                <a:outerShdw blurRad="38100" dist="38100" dir="2700000" algn="tl">
                  <a:srgbClr val="000000"/>
                </a:outerShdw>
              </a:effectLst>
              <a:ea typeface="黑体" pitchFamily="49" charset="-122"/>
            </a:endParaRPr>
          </a:p>
        </p:txBody>
      </p:sp>
      <p:graphicFrame>
        <p:nvGraphicFramePr>
          <p:cNvPr id="4" name="表格 3">
            <a:extLst>
              <a:ext uri="{FF2B5EF4-FFF2-40B4-BE49-F238E27FC236}">
                <a16:creationId xmlns:a16="http://schemas.microsoft.com/office/drawing/2014/main" id="{5710515F-15D1-42B8-A531-6004033DC4BB}"/>
              </a:ext>
            </a:extLst>
          </p:cNvPr>
          <p:cNvGraphicFramePr>
            <a:graphicFrameLocks noGrp="1"/>
          </p:cNvGraphicFramePr>
          <p:nvPr>
            <p:extLst>
              <p:ext uri="{D42A27DB-BD31-4B8C-83A1-F6EECF244321}">
                <p14:modId xmlns:p14="http://schemas.microsoft.com/office/powerpoint/2010/main" val="3737257078"/>
              </p:ext>
            </p:extLst>
          </p:nvPr>
        </p:nvGraphicFramePr>
        <p:xfrm>
          <a:off x="539552" y="3276563"/>
          <a:ext cx="2731224" cy="2264115"/>
        </p:xfrm>
        <a:graphic>
          <a:graphicData uri="http://schemas.openxmlformats.org/drawingml/2006/table">
            <a:tbl>
              <a:tblPr firstRow="1" bandRow="1">
                <a:tableStyleId>{5940675A-B579-460E-94D1-54222C63F5DA}</a:tableStyleId>
              </a:tblPr>
              <a:tblGrid>
                <a:gridCol w="2731224">
                  <a:extLst>
                    <a:ext uri="{9D8B030D-6E8A-4147-A177-3AD203B41FA5}">
                      <a16:colId xmlns:a16="http://schemas.microsoft.com/office/drawing/2014/main" val="1421323201"/>
                    </a:ext>
                  </a:extLst>
                </a:gridCol>
              </a:tblGrid>
              <a:tr h="754705">
                <a:tc>
                  <a:txBody>
                    <a:bodyPr/>
                    <a:lstStyle/>
                    <a:p>
                      <a:r>
                        <a:rPr lang="en-US" altLang="zh-CN" sz="3200" dirty="0"/>
                        <a:t>  11.101101</a:t>
                      </a:r>
                      <a:endParaRPr lang="zh-CN" alt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656882"/>
                  </a:ext>
                </a:extLst>
              </a:tr>
              <a:tr h="754705">
                <a:tc>
                  <a:txBody>
                    <a:bodyPr/>
                    <a:lstStyle/>
                    <a:p>
                      <a:r>
                        <a:rPr lang="en-US" altLang="zh-CN" sz="3200" dirty="0"/>
                        <a:t>+00.101101</a:t>
                      </a:r>
                      <a:endParaRPr lang="zh-CN" altLang="en-US" sz="32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530275"/>
                  </a:ext>
                </a:extLst>
              </a:tr>
              <a:tr h="754705">
                <a:tc>
                  <a:txBody>
                    <a:bodyPr/>
                    <a:lstStyle/>
                    <a:p>
                      <a:r>
                        <a:rPr lang="en-US" altLang="zh-CN" sz="3200" dirty="0"/>
                        <a:t>  00.011010</a:t>
                      </a:r>
                      <a:endParaRPr lang="zh-CN" altLang="en-US" sz="32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2953114"/>
                  </a:ext>
                </a:extLst>
              </a:tr>
            </a:tbl>
          </a:graphicData>
        </a:graphic>
      </p:graphicFrame>
      <p:sp>
        <p:nvSpPr>
          <p:cNvPr id="5" name="文本框 4">
            <a:extLst>
              <a:ext uri="{FF2B5EF4-FFF2-40B4-BE49-F238E27FC236}">
                <a16:creationId xmlns:a16="http://schemas.microsoft.com/office/drawing/2014/main" id="{663D3D9F-7059-42F6-BD2C-774F96AF52AF}"/>
              </a:ext>
            </a:extLst>
          </p:cNvPr>
          <p:cNvSpPr txBox="1"/>
          <p:nvPr/>
        </p:nvSpPr>
        <p:spPr>
          <a:xfrm>
            <a:off x="395536" y="2348880"/>
            <a:ext cx="7848476" cy="626710"/>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将</a:t>
            </a:r>
            <a:r>
              <a:rPr lang="en-US" altLang="zh-CN" sz="3200" dirty="0">
                <a:latin typeface="黑体" panose="02010609060101010101" pitchFamily="49" charset="-122"/>
                <a:ea typeface="黑体" panose="02010609060101010101" pitchFamily="49" charset="-122"/>
              </a:rPr>
              <a:t>Y</a:t>
            </a:r>
            <a:r>
              <a:rPr lang="zh-CN" altLang="en-US" sz="3200" baseline="-25000" dirty="0">
                <a:latin typeface="黑体" panose="02010609060101010101" pitchFamily="49" charset="-122"/>
                <a:ea typeface="黑体" panose="02010609060101010101" pitchFamily="49" charset="-122"/>
              </a:rPr>
              <a:t>补</a:t>
            </a:r>
            <a:r>
              <a:rPr lang="zh-CN" altLang="en-US" sz="3200" dirty="0">
                <a:latin typeface="黑体" panose="02010609060101010101" pitchFamily="49" charset="-122"/>
                <a:ea typeface="黑体" panose="02010609060101010101" pitchFamily="49" charset="-122"/>
              </a:rPr>
              <a:t>变补，即</a:t>
            </a:r>
            <a:r>
              <a:rPr lang="en-US" altLang="zh-CN" sz="3200" dirty="0">
                <a:latin typeface="黑体" panose="02010609060101010101" pitchFamily="49" charset="-122"/>
                <a:ea typeface="黑体" panose="02010609060101010101" pitchFamily="49" charset="-122"/>
              </a:rPr>
              <a:t>- Y</a:t>
            </a:r>
            <a:r>
              <a:rPr lang="zh-CN" altLang="en-US" sz="3200" baseline="-25000" dirty="0">
                <a:latin typeface="黑体" panose="02010609060101010101" pitchFamily="49" charset="-122"/>
                <a:ea typeface="黑体" panose="02010609060101010101" pitchFamily="49" charset="-122"/>
              </a:rPr>
              <a:t>补</a:t>
            </a:r>
            <a:r>
              <a:rPr lang="en-US" altLang="zh-CN" sz="3200" dirty="0">
                <a:latin typeface="黑体" panose="02010609060101010101" pitchFamily="49" charset="-122"/>
                <a:ea typeface="黑体" panose="02010609060101010101" pitchFamily="49" charset="-122"/>
              </a:rPr>
              <a:t>=00.101101</a:t>
            </a:r>
            <a:endParaRPr lang="zh-CN" altLang="en-US" sz="32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083705CF-D2BF-4BAC-B076-10014B724917}"/>
              </a:ext>
            </a:extLst>
          </p:cNvPr>
          <p:cNvSpPr txBox="1"/>
          <p:nvPr/>
        </p:nvSpPr>
        <p:spPr>
          <a:xfrm>
            <a:off x="3563888" y="3276563"/>
            <a:ext cx="5400600" cy="1195712"/>
          </a:xfrm>
          <a:prstGeom prst="rect">
            <a:avLst/>
          </a:prstGeom>
          <a:noFill/>
        </p:spPr>
        <p:txBody>
          <a:bodyPr wrap="square" rtlCol="0">
            <a:spAutoFit/>
          </a:bodyPr>
          <a:lstStyle/>
          <a:p>
            <a:pPr>
              <a:lnSpc>
                <a:spcPct val="120000"/>
              </a:lnSpc>
            </a:pPr>
            <a:r>
              <a:rPr lang="zh-CN" altLang="en-US" sz="3200" dirty="0">
                <a:latin typeface="黑体" panose="02010609060101010101" pitchFamily="49" charset="-122"/>
                <a:ea typeface="黑体" panose="02010609060101010101" pitchFamily="49" charset="-122"/>
              </a:rPr>
              <a:t>结果的两个符号位相同，为</a:t>
            </a:r>
            <a:r>
              <a:rPr lang="en-US" altLang="zh-CN" sz="3200" dirty="0">
                <a:latin typeface="黑体" panose="02010609060101010101" pitchFamily="49" charset="-122"/>
                <a:ea typeface="黑体" panose="02010609060101010101" pitchFamily="49" charset="-122"/>
              </a:rPr>
              <a:t>00</a:t>
            </a:r>
            <a:r>
              <a:rPr lang="zh-CN" altLang="en-US" sz="3200" dirty="0">
                <a:latin typeface="黑体" panose="02010609060101010101" pitchFamily="49" charset="-122"/>
                <a:ea typeface="黑体" panose="02010609060101010101" pitchFamily="49" charset="-122"/>
              </a:rPr>
              <a:t>，表明未发生溢出。</a:t>
            </a:r>
          </a:p>
        </p:txBody>
      </p:sp>
      <p:sp>
        <p:nvSpPr>
          <p:cNvPr id="7" name="灯片编号占位符 6">
            <a:extLst>
              <a:ext uri="{FF2B5EF4-FFF2-40B4-BE49-F238E27FC236}">
                <a16:creationId xmlns:a16="http://schemas.microsoft.com/office/drawing/2014/main" id="{2B60CA94-1054-4C3B-B5FF-6471B4B94DA5}"/>
              </a:ext>
            </a:extLst>
          </p:cNvPr>
          <p:cNvSpPr>
            <a:spLocks noGrp="1"/>
          </p:cNvSpPr>
          <p:nvPr>
            <p:ph type="sldNum" sz="quarter" idx="10"/>
          </p:nvPr>
        </p:nvSpPr>
        <p:spPr/>
        <p:txBody>
          <a:bodyPr/>
          <a:lstStyle/>
          <a:p>
            <a:fld id="{3AE3F5C8-9012-46B7-BDE1-1A2A994CA93C}" type="slidenum">
              <a:rPr lang="en-US" altLang="zh-CN" smtClean="0"/>
              <a:pPr/>
              <a:t>64</a:t>
            </a:fld>
            <a:r>
              <a:rPr lang="en-US" altLang="zh-CN"/>
              <a:t>/121</a:t>
            </a:r>
            <a:endParaRPr lang="en-US" altLang="zh-CN" dirty="0"/>
          </a:p>
        </p:txBody>
      </p:sp>
    </p:spTree>
    <p:extLst>
      <p:ext uri="{BB962C8B-B14F-4D97-AF65-F5344CB8AC3E}">
        <p14:creationId xmlns:p14="http://schemas.microsoft.com/office/powerpoint/2010/main" val="390048185"/>
      </p:ext>
    </p:extLst>
  </p:cSld>
  <p:clrMapOvr>
    <a:masterClrMapping/>
  </p:clrMapOvr>
  <p:transition spd="med">
    <p:cover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AA7D80-5879-4A8C-89D5-46434BDE408C}"/>
              </a:ext>
            </a:extLst>
          </p:cNvPr>
          <p:cNvSpPr/>
          <p:nvPr/>
        </p:nvSpPr>
        <p:spPr>
          <a:xfrm>
            <a:off x="53752" y="1087846"/>
            <a:ext cx="9036496" cy="4682307"/>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21.</a:t>
            </a:r>
            <a:r>
              <a:rPr lang="zh-CN" altLang="zh-CN" sz="3600" b="1" dirty="0">
                <a:solidFill>
                  <a:srgbClr val="FFFF00"/>
                </a:solidFill>
                <a:effectLst>
                  <a:outerShdw blurRad="38100" dist="38100" dir="2700000" algn="tl">
                    <a:srgbClr val="000000"/>
                  </a:outerShdw>
                </a:effectLst>
                <a:ea typeface="黑体" pitchFamily="49" charset="-122"/>
              </a:rPr>
              <a:t>请按情况对下列数进行</a:t>
            </a:r>
            <a:r>
              <a:rPr lang="en-US" altLang="zh-CN" sz="3600" b="1" dirty="0">
                <a:solidFill>
                  <a:srgbClr val="FFFF00"/>
                </a:solidFill>
                <a:effectLst>
                  <a:outerShdw blurRad="38100" dist="38100" dir="2700000" algn="tl">
                    <a:srgbClr val="000000"/>
                  </a:outerShdw>
                </a:effectLst>
                <a:ea typeface="黑体" pitchFamily="49" charset="-122"/>
              </a:rPr>
              <a:t>16→32</a:t>
            </a:r>
            <a:r>
              <a:rPr lang="zh-CN" altLang="zh-CN" sz="3600" b="1" dirty="0">
                <a:solidFill>
                  <a:srgbClr val="FFFF00"/>
                </a:solidFill>
                <a:effectLst>
                  <a:outerShdw blurRad="38100" dist="38100" dir="2700000" algn="tl">
                    <a:srgbClr val="000000"/>
                  </a:outerShdw>
                </a:effectLst>
                <a:ea typeface="黑体" pitchFamily="49" charset="-122"/>
              </a:rPr>
              <a:t>的数位扩展。</a:t>
            </a:r>
          </a:p>
          <a:p>
            <a:pPr>
              <a:lnSpc>
                <a:spcPct val="120000"/>
              </a:lnSpc>
              <a:spcBef>
                <a:spcPts val="0"/>
              </a:spcBef>
              <a:defRPr/>
            </a:pPr>
            <a:r>
              <a:rPr lang="zh-CN" altLang="en-US"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X=D00FH</a:t>
            </a:r>
            <a:r>
              <a:rPr lang="zh-CN" altLang="zh-CN" sz="3600" b="1" dirty="0">
                <a:solidFill>
                  <a:srgbClr val="FFFF00"/>
                </a:solidFill>
                <a:effectLst>
                  <a:outerShdw blurRad="38100" dist="38100" dir="2700000" algn="tl">
                    <a:srgbClr val="000000"/>
                  </a:outerShdw>
                </a:effectLst>
                <a:ea typeface="黑体" pitchFamily="49" charset="-122"/>
              </a:rPr>
              <a:t>，补码数 </a:t>
            </a:r>
            <a:endParaRPr lang="en-US"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X=A12BH</a:t>
            </a:r>
            <a:r>
              <a:rPr lang="zh-CN" altLang="zh-CN" sz="3600" b="1" dirty="0">
                <a:solidFill>
                  <a:srgbClr val="FFFF00"/>
                </a:solidFill>
                <a:effectLst>
                  <a:outerShdw blurRad="38100" dist="38100" dir="2700000" algn="tl">
                    <a:srgbClr val="000000"/>
                  </a:outerShdw>
                </a:effectLst>
                <a:ea typeface="黑体" pitchFamily="49" charset="-122"/>
              </a:rPr>
              <a:t>，逻辑数</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X=7F3AH</a:t>
            </a:r>
            <a:r>
              <a:rPr lang="zh-CN" altLang="zh-CN" sz="3600" b="1" dirty="0">
                <a:solidFill>
                  <a:srgbClr val="FFFF00"/>
                </a:solidFill>
                <a:effectLst>
                  <a:outerShdw blurRad="38100" dist="38100" dir="2700000" algn="tl">
                    <a:srgbClr val="000000"/>
                  </a:outerShdw>
                </a:effectLst>
                <a:ea typeface="黑体" pitchFamily="49" charset="-122"/>
              </a:rPr>
              <a:t>，补码数 </a:t>
            </a:r>
            <a:r>
              <a:rPr lang="en-US" altLang="zh-CN" sz="3600" b="1" dirty="0">
                <a:solidFill>
                  <a:srgbClr val="FFFF00"/>
                </a:solidFill>
                <a:effectLst>
                  <a:outerShdw blurRad="38100" dist="38100" dir="2700000" algn="tl">
                    <a:srgbClr val="000000"/>
                  </a:outerShdw>
                </a:effectLst>
                <a:ea typeface="黑体" pitchFamily="49" charset="-122"/>
              </a:rPr>
              <a:t>         </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X=6B20H</a:t>
            </a:r>
            <a:r>
              <a:rPr lang="zh-CN" altLang="zh-CN" sz="3600" b="1" dirty="0">
                <a:solidFill>
                  <a:srgbClr val="FFFF00"/>
                </a:solidFill>
                <a:effectLst>
                  <a:outerShdw blurRad="38100" dist="38100" dir="2700000" algn="tl">
                    <a:srgbClr val="000000"/>
                  </a:outerShdw>
                </a:effectLst>
                <a:ea typeface="黑体" pitchFamily="49" charset="-122"/>
              </a:rPr>
              <a:t>，逻辑数</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X=F02AH</a:t>
            </a:r>
            <a:r>
              <a:rPr lang="zh-CN" altLang="zh-CN" sz="3600" b="1" dirty="0">
                <a:solidFill>
                  <a:srgbClr val="FFFF00"/>
                </a:solidFill>
                <a:effectLst>
                  <a:outerShdw blurRad="38100" dist="38100" dir="2700000" algn="tl">
                    <a:srgbClr val="000000"/>
                  </a:outerShdw>
                </a:effectLst>
                <a:ea typeface="黑体" pitchFamily="49" charset="-122"/>
              </a:rPr>
              <a:t>，原码数 </a:t>
            </a:r>
            <a:r>
              <a:rPr lang="en-US" altLang="zh-CN" sz="3600" b="1" dirty="0">
                <a:solidFill>
                  <a:srgbClr val="FFFF00"/>
                </a:solidFill>
                <a:effectLst>
                  <a:outerShdw blurRad="38100" dist="38100" dir="2700000" algn="tl">
                    <a:srgbClr val="000000"/>
                  </a:outerShdw>
                </a:effectLst>
                <a:ea typeface="黑体" pitchFamily="49" charset="-122"/>
              </a:rPr>
              <a:t>         </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X=5D0CH</a:t>
            </a:r>
            <a:r>
              <a:rPr lang="zh-CN" altLang="zh-CN" sz="3600" b="1" dirty="0">
                <a:solidFill>
                  <a:srgbClr val="FFFF00"/>
                </a:solidFill>
                <a:effectLst>
                  <a:outerShdw blurRad="38100" dist="38100" dir="2700000" algn="tl">
                    <a:srgbClr val="000000"/>
                  </a:outerShdw>
                </a:effectLst>
                <a:ea typeface="黑体" pitchFamily="49" charset="-122"/>
              </a:rPr>
              <a:t>，原码数</a:t>
            </a:r>
          </a:p>
        </p:txBody>
      </p:sp>
      <p:sp>
        <p:nvSpPr>
          <p:cNvPr id="3" name="灯片编号占位符 2">
            <a:extLst>
              <a:ext uri="{FF2B5EF4-FFF2-40B4-BE49-F238E27FC236}">
                <a16:creationId xmlns:a16="http://schemas.microsoft.com/office/drawing/2014/main" id="{369D8E96-8196-47B5-9C17-D3E3F6817443}"/>
              </a:ext>
            </a:extLst>
          </p:cNvPr>
          <p:cNvSpPr>
            <a:spLocks noGrp="1"/>
          </p:cNvSpPr>
          <p:nvPr>
            <p:ph type="sldNum" sz="quarter" idx="10"/>
          </p:nvPr>
        </p:nvSpPr>
        <p:spPr/>
        <p:txBody>
          <a:bodyPr/>
          <a:lstStyle/>
          <a:p>
            <a:fld id="{3AE3F5C8-9012-46B7-BDE1-1A2A994CA93C}" type="slidenum">
              <a:rPr lang="en-US" altLang="zh-CN" smtClean="0"/>
              <a:pPr/>
              <a:t>65</a:t>
            </a:fld>
            <a:r>
              <a:rPr lang="en-US" altLang="zh-CN"/>
              <a:t>/121</a:t>
            </a:r>
            <a:endParaRPr lang="en-US" altLang="zh-CN" dirty="0"/>
          </a:p>
        </p:txBody>
      </p:sp>
    </p:spTree>
    <p:extLst>
      <p:ext uri="{BB962C8B-B14F-4D97-AF65-F5344CB8AC3E}">
        <p14:creationId xmlns:p14="http://schemas.microsoft.com/office/powerpoint/2010/main" val="3375263334"/>
      </p:ext>
    </p:extLst>
  </p:cSld>
  <p:clrMapOvr>
    <a:masterClrMapping/>
  </p:clrMapOvr>
  <p:transition spd="med">
    <p:cover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35F0C05-1D10-4187-8526-DEB7F8A11772}"/>
              </a:ext>
            </a:extLst>
          </p:cNvPr>
          <p:cNvSpPr/>
          <p:nvPr/>
        </p:nvSpPr>
        <p:spPr>
          <a:xfrm>
            <a:off x="-26604" y="0"/>
            <a:ext cx="9036496" cy="2687915"/>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21.</a:t>
            </a:r>
            <a:r>
              <a:rPr lang="zh-CN" altLang="zh-CN" sz="3600" b="1" dirty="0">
                <a:solidFill>
                  <a:srgbClr val="FFFF00"/>
                </a:solidFill>
                <a:effectLst>
                  <a:outerShdw blurRad="38100" dist="38100" dir="2700000" algn="tl">
                    <a:srgbClr val="000000"/>
                  </a:outerShdw>
                </a:effectLst>
                <a:ea typeface="黑体" pitchFamily="49" charset="-122"/>
              </a:rPr>
              <a:t>请按情况对下列数进行</a:t>
            </a:r>
            <a:r>
              <a:rPr lang="en-US" altLang="zh-CN" sz="3600" b="1" dirty="0">
                <a:solidFill>
                  <a:srgbClr val="FFFF00"/>
                </a:solidFill>
                <a:effectLst>
                  <a:outerShdw blurRad="38100" dist="38100" dir="2700000" algn="tl">
                    <a:srgbClr val="000000"/>
                  </a:outerShdw>
                </a:effectLst>
                <a:ea typeface="黑体" pitchFamily="49" charset="-122"/>
              </a:rPr>
              <a:t>16→32</a:t>
            </a:r>
            <a:r>
              <a:rPr lang="zh-CN" altLang="zh-CN" sz="3600" b="1" dirty="0">
                <a:solidFill>
                  <a:srgbClr val="FFFF00"/>
                </a:solidFill>
                <a:effectLst>
                  <a:outerShdw blurRad="38100" dist="38100" dir="2700000" algn="tl">
                    <a:srgbClr val="000000"/>
                  </a:outerShdw>
                </a:effectLst>
                <a:ea typeface="黑体" pitchFamily="49" charset="-122"/>
              </a:rPr>
              <a:t>的数位扩展。</a:t>
            </a:r>
          </a:p>
          <a:p>
            <a:pPr>
              <a:lnSpc>
                <a:spcPct val="120000"/>
              </a:lnSpc>
              <a:spcBef>
                <a:spcPts val="0"/>
              </a:spcBef>
              <a:defRPr/>
            </a:pPr>
            <a:r>
              <a:rPr lang="zh-CN" altLang="en-US"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X=D00FH</a:t>
            </a:r>
            <a:r>
              <a:rPr lang="zh-CN" altLang="zh-CN" sz="3600" b="1" dirty="0">
                <a:solidFill>
                  <a:srgbClr val="FFFF00"/>
                </a:solidFill>
                <a:effectLst>
                  <a:outerShdw blurRad="38100" dist="38100" dir="2700000" algn="tl">
                    <a:srgbClr val="000000"/>
                  </a:outerShdw>
                </a:effectLst>
                <a:ea typeface="黑体" pitchFamily="49" charset="-122"/>
              </a:rPr>
              <a:t>，补码数 </a:t>
            </a:r>
            <a:endParaRPr lang="en-US" altLang="zh-CN" sz="3600" b="1" dirty="0">
              <a:solidFill>
                <a:srgbClr val="FFFF00"/>
              </a:solidFill>
              <a:effectLst>
                <a:outerShdw blurRad="38100" dist="38100" dir="2700000" algn="tl">
                  <a:srgbClr val="000000"/>
                </a:outerShdw>
              </a:effectLst>
              <a:ea typeface="黑体" pitchFamily="49" charset="-122"/>
            </a:endParaRP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X=A12BH</a:t>
            </a:r>
            <a:r>
              <a:rPr lang="zh-CN" altLang="zh-CN" sz="3600" b="1" dirty="0">
                <a:solidFill>
                  <a:srgbClr val="FFFF00"/>
                </a:solidFill>
                <a:effectLst>
                  <a:outerShdw blurRad="38100" dist="38100" dir="2700000" algn="tl">
                    <a:srgbClr val="000000"/>
                  </a:outerShdw>
                </a:effectLst>
                <a:ea typeface="黑体" pitchFamily="49" charset="-122"/>
              </a:rPr>
              <a:t>，逻辑数</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X=7F3AH</a:t>
            </a:r>
            <a:r>
              <a:rPr lang="zh-CN" altLang="zh-CN" sz="3600" b="1" dirty="0">
                <a:solidFill>
                  <a:srgbClr val="FFFF00"/>
                </a:solidFill>
                <a:effectLst>
                  <a:outerShdw blurRad="38100" dist="38100" dir="2700000" algn="tl">
                    <a:srgbClr val="000000"/>
                  </a:outerShdw>
                </a:effectLst>
                <a:ea typeface="黑体" pitchFamily="49" charset="-122"/>
              </a:rPr>
              <a:t>，补码数 </a:t>
            </a:r>
            <a:r>
              <a:rPr lang="en-US" altLang="zh-CN" sz="3600" b="1" dirty="0">
                <a:solidFill>
                  <a:srgbClr val="FFFF00"/>
                </a:solidFill>
                <a:effectLst>
                  <a:outerShdw blurRad="38100" dist="38100" dir="2700000" algn="tl">
                    <a:srgbClr val="000000"/>
                  </a:outerShdw>
                </a:effectLst>
                <a:ea typeface="黑体" pitchFamily="49" charset="-122"/>
              </a:rPr>
              <a:t>         </a:t>
            </a:r>
          </a:p>
        </p:txBody>
      </p:sp>
      <p:sp>
        <p:nvSpPr>
          <p:cNvPr id="4" name="文本框 3">
            <a:extLst>
              <a:ext uri="{FF2B5EF4-FFF2-40B4-BE49-F238E27FC236}">
                <a16:creationId xmlns:a16="http://schemas.microsoft.com/office/drawing/2014/main" id="{1C2A4A95-3081-4541-981E-D80489C8C338}"/>
              </a:ext>
            </a:extLst>
          </p:cNvPr>
          <p:cNvSpPr txBox="1"/>
          <p:nvPr/>
        </p:nvSpPr>
        <p:spPr>
          <a:xfrm>
            <a:off x="0" y="3042085"/>
            <a:ext cx="9144000" cy="2968505"/>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补码</a:t>
            </a:r>
            <a:r>
              <a:rPr lang="en-US" altLang="zh-CN" sz="3200" dirty="0">
                <a:latin typeface="黑体" panose="02010609060101010101" pitchFamily="49" charset="-122"/>
                <a:ea typeface="黑体" panose="02010609060101010101" pitchFamily="49" charset="-122"/>
              </a:rPr>
              <a:t>D00F=1101 0000 0000 1111</a:t>
            </a:r>
            <a:r>
              <a:rPr lang="zh-CN" altLang="en-US" sz="3200" dirty="0">
                <a:latin typeface="黑体" panose="02010609060101010101" pitchFamily="49" charset="-122"/>
                <a:ea typeface="黑体" panose="02010609060101010101" pitchFamily="49" charset="-122"/>
              </a:rPr>
              <a:t>，为负数，则符号扩展为</a:t>
            </a:r>
            <a:r>
              <a:rPr lang="en-US" altLang="zh-CN" sz="3200" dirty="0">
                <a:latin typeface="黑体" panose="02010609060101010101" pitchFamily="49" charset="-122"/>
                <a:ea typeface="黑体" panose="02010609060101010101" pitchFamily="49" charset="-122"/>
              </a:rPr>
              <a:t>FFFFD00F</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逻辑数</a:t>
            </a:r>
            <a:r>
              <a:rPr lang="en-US" altLang="zh-CN" sz="3200" dirty="0">
                <a:latin typeface="黑体" panose="02010609060101010101" pitchFamily="49" charset="-122"/>
                <a:ea typeface="黑体" panose="02010609060101010101" pitchFamily="49" charset="-122"/>
              </a:rPr>
              <a:t>A12B</a:t>
            </a:r>
            <a:r>
              <a:rPr lang="zh-CN" altLang="en-US" sz="3200" dirty="0">
                <a:latin typeface="黑体" panose="02010609060101010101" pitchFamily="49" charset="-122"/>
                <a:ea typeface="黑体" panose="02010609060101010101" pitchFamily="49" charset="-122"/>
              </a:rPr>
              <a:t>进行零扩展，扩展为</a:t>
            </a:r>
            <a:r>
              <a:rPr lang="en-US" altLang="zh-CN" sz="3200" dirty="0">
                <a:latin typeface="黑体" panose="02010609060101010101" pitchFamily="49" charset="-122"/>
                <a:ea typeface="黑体" panose="02010609060101010101" pitchFamily="49" charset="-122"/>
              </a:rPr>
              <a:t>0000A12B</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补码</a:t>
            </a:r>
            <a:r>
              <a:rPr lang="en-US" altLang="zh-CN" sz="3200" dirty="0">
                <a:latin typeface="黑体" panose="02010609060101010101" pitchFamily="49" charset="-122"/>
                <a:ea typeface="黑体" panose="02010609060101010101" pitchFamily="49" charset="-122"/>
              </a:rPr>
              <a:t>7F3A=0111 1111 0011 1010</a:t>
            </a:r>
            <a:r>
              <a:rPr lang="zh-CN" altLang="en-US" sz="3200" dirty="0">
                <a:latin typeface="黑体" panose="02010609060101010101" pitchFamily="49" charset="-122"/>
                <a:ea typeface="黑体" panose="02010609060101010101" pitchFamily="49" charset="-122"/>
              </a:rPr>
              <a:t>，为正数，则符号扩展为</a:t>
            </a:r>
            <a:r>
              <a:rPr lang="en-US" altLang="zh-CN" sz="3200" dirty="0">
                <a:latin typeface="黑体" panose="02010609060101010101" pitchFamily="49" charset="-122"/>
                <a:ea typeface="黑体" panose="02010609060101010101" pitchFamily="49" charset="-122"/>
              </a:rPr>
              <a:t>00007F3A</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07EA0F31-AFAF-4247-81F8-9D0ED79A649C}"/>
              </a:ext>
            </a:extLst>
          </p:cNvPr>
          <p:cNvSpPr>
            <a:spLocks noGrp="1"/>
          </p:cNvSpPr>
          <p:nvPr>
            <p:ph type="sldNum" sz="quarter" idx="10"/>
          </p:nvPr>
        </p:nvSpPr>
        <p:spPr/>
        <p:txBody>
          <a:bodyPr/>
          <a:lstStyle/>
          <a:p>
            <a:fld id="{3AE3F5C8-9012-46B7-BDE1-1A2A994CA93C}" type="slidenum">
              <a:rPr lang="en-US" altLang="zh-CN" smtClean="0"/>
              <a:pPr/>
              <a:t>66</a:t>
            </a:fld>
            <a:r>
              <a:rPr lang="en-US" altLang="zh-CN"/>
              <a:t>/121</a:t>
            </a:r>
            <a:endParaRPr lang="en-US" altLang="zh-CN" dirty="0"/>
          </a:p>
        </p:txBody>
      </p:sp>
    </p:spTree>
    <p:extLst>
      <p:ext uri="{BB962C8B-B14F-4D97-AF65-F5344CB8AC3E}">
        <p14:creationId xmlns:p14="http://schemas.microsoft.com/office/powerpoint/2010/main" val="3817447530"/>
      </p:ext>
    </p:extLst>
  </p:cSld>
  <p:clrMapOvr>
    <a:masterClrMapping/>
  </p:clrMapOvr>
  <p:transition spd="med">
    <p:cover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986E01-21F3-4365-AF9E-F1DE8CD70FDA}"/>
              </a:ext>
            </a:extLst>
          </p:cNvPr>
          <p:cNvSpPr/>
          <p:nvPr/>
        </p:nvSpPr>
        <p:spPr>
          <a:xfrm>
            <a:off x="-1548" y="0"/>
            <a:ext cx="9036496" cy="2687915"/>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21.</a:t>
            </a:r>
            <a:r>
              <a:rPr lang="zh-CN" altLang="zh-CN" sz="3600" b="1" dirty="0">
                <a:solidFill>
                  <a:srgbClr val="FFFF00"/>
                </a:solidFill>
                <a:effectLst>
                  <a:outerShdw blurRad="38100" dist="38100" dir="2700000" algn="tl">
                    <a:srgbClr val="000000"/>
                  </a:outerShdw>
                </a:effectLst>
                <a:ea typeface="黑体" pitchFamily="49" charset="-122"/>
              </a:rPr>
              <a:t>请按情况对下列数进行</a:t>
            </a:r>
            <a:r>
              <a:rPr lang="en-US" altLang="zh-CN" sz="3600" b="1" dirty="0">
                <a:solidFill>
                  <a:srgbClr val="FFFF00"/>
                </a:solidFill>
                <a:effectLst>
                  <a:outerShdw blurRad="38100" dist="38100" dir="2700000" algn="tl">
                    <a:srgbClr val="000000"/>
                  </a:outerShdw>
                </a:effectLst>
                <a:ea typeface="黑体" pitchFamily="49" charset="-122"/>
              </a:rPr>
              <a:t>16→32</a:t>
            </a:r>
            <a:r>
              <a:rPr lang="zh-CN" altLang="zh-CN" sz="3600" b="1" dirty="0">
                <a:solidFill>
                  <a:srgbClr val="FFFF00"/>
                </a:solidFill>
                <a:effectLst>
                  <a:outerShdw blurRad="38100" dist="38100" dir="2700000" algn="tl">
                    <a:srgbClr val="000000"/>
                  </a:outerShdw>
                </a:effectLst>
                <a:ea typeface="黑体" pitchFamily="49" charset="-122"/>
              </a:rPr>
              <a:t>的数位扩展。</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X=6B20H</a:t>
            </a:r>
            <a:r>
              <a:rPr lang="zh-CN" altLang="zh-CN" sz="3600" b="1" dirty="0">
                <a:solidFill>
                  <a:srgbClr val="FFFF00"/>
                </a:solidFill>
                <a:effectLst>
                  <a:outerShdw blurRad="38100" dist="38100" dir="2700000" algn="tl">
                    <a:srgbClr val="000000"/>
                  </a:outerShdw>
                </a:effectLst>
                <a:ea typeface="黑体" pitchFamily="49" charset="-122"/>
              </a:rPr>
              <a:t>，逻辑数</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X=F02AH</a:t>
            </a:r>
            <a:r>
              <a:rPr lang="zh-CN" altLang="zh-CN" sz="3600" b="1" dirty="0">
                <a:solidFill>
                  <a:srgbClr val="FFFF00"/>
                </a:solidFill>
                <a:effectLst>
                  <a:outerShdw blurRad="38100" dist="38100" dir="2700000" algn="tl">
                    <a:srgbClr val="000000"/>
                  </a:outerShdw>
                </a:effectLst>
                <a:ea typeface="黑体" pitchFamily="49" charset="-122"/>
              </a:rPr>
              <a:t>，原码数 </a:t>
            </a:r>
            <a:r>
              <a:rPr lang="en-US" altLang="zh-CN" sz="3600" b="1" dirty="0">
                <a:solidFill>
                  <a:srgbClr val="FFFF00"/>
                </a:solidFill>
                <a:effectLst>
                  <a:outerShdw blurRad="38100" dist="38100" dir="2700000" algn="tl">
                    <a:srgbClr val="000000"/>
                  </a:outerShdw>
                </a:effectLst>
                <a:ea typeface="黑体" pitchFamily="49" charset="-122"/>
              </a:rPr>
              <a:t>         </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X=5D0CH</a:t>
            </a:r>
            <a:r>
              <a:rPr lang="zh-CN" altLang="zh-CN" sz="3600" b="1" dirty="0">
                <a:solidFill>
                  <a:srgbClr val="FFFF00"/>
                </a:solidFill>
                <a:effectLst>
                  <a:outerShdw blurRad="38100" dist="38100" dir="2700000" algn="tl">
                    <a:srgbClr val="000000"/>
                  </a:outerShdw>
                </a:effectLst>
                <a:ea typeface="黑体" pitchFamily="49" charset="-122"/>
              </a:rPr>
              <a:t>，原码数</a:t>
            </a:r>
          </a:p>
        </p:txBody>
      </p:sp>
      <p:sp>
        <p:nvSpPr>
          <p:cNvPr id="4" name="文本框 3">
            <a:extLst>
              <a:ext uri="{FF2B5EF4-FFF2-40B4-BE49-F238E27FC236}">
                <a16:creationId xmlns:a16="http://schemas.microsoft.com/office/drawing/2014/main" id="{14607D70-AAE1-4025-A84C-47C9A6A29861}"/>
              </a:ext>
            </a:extLst>
          </p:cNvPr>
          <p:cNvSpPr txBox="1"/>
          <p:nvPr/>
        </p:nvSpPr>
        <p:spPr>
          <a:xfrm>
            <a:off x="0" y="3042085"/>
            <a:ext cx="9144000" cy="2968505"/>
          </a:xfrm>
          <a:prstGeom prst="rect">
            <a:avLst/>
          </a:prstGeom>
          <a:noFill/>
        </p:spPr>
        <p:txBody>
          <a:bodyPr wrap="square" rtlCol="0">
            <a:spAutoFit/>
          </a:bodyPr>
          <a:lstStyle/>
          <a:p>
            <a:pPr>
              <a:lnSpc>
                <a:spcPct val="120000"/>
              </a:lnSpc>
            </a:pP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逻辑数</a:t>
            </a:r>
            <a:r>
              <a:rPr lang="en-US" altLang="zh-CN" sz="3200" dirty="0">
                <a:latin typeface="黑体" panose="02010609060101010101" pitchFamily="49" charset="-122"/>
                <a:ea typeface="黑体" panose="02010609060101010101" pitchFamily="49" charset="-122"/>
              </a:rPr>
              <a:t>6B20</a:t>
            </a:r>
            <a:r>
              <a:rPr lang="zh-CN" altLang="en-US" sz="3200" dirty="0">
                <a:latin typeface="黑体" panose="02010609060101010101" pitchFamily="49" charset="-122"/>
                <a:ea typeface="黑体" panose="02010609060101010101" pitchFamily="49" charset="-122"/>
              </a:rPr>
              <a:t>进行零扩展，扩展为</a:t>
            </a:r>
            <a:r>
              <a:rPr lang="en-US" altLang="zh-CN" sz="3200" dirty="0">
                <a:latin typeface="黑体" panose="02010609060101010101" pitchFamily="49" charset="-122"/>
                <a:ea typeface="黑体" panose="02010609060101010101" pitchFamily="49" charset="-122"/>
              </a:rPr>
              <a:t>00006B20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原码数</a:t>
            </a:r>
            <a:r>
              <a:rPr lang="en-US" altLang="zh-CN" sz="3200" dirty="0">
                <a:latin typeface="黑体" panose="02010609060101010101" pitchFamily="49" charset="-122"/>
                <a:ea typeface="黑体" panose="02010609060101010101" pitchFamily="49" charset="-122"/>
              </a:rPr>
              <a:t>F02A=1111 0000 0010 1010</a:t>
            </a:r>
            <a:r>
              <a:rPr lang="zh-CN" altLang="en-US" sz="3200" dirty="0">
                <a:latin typeface="黑体" panose="02010609060101010101" pitchFamily="49" charset="-122"/>
                <a:ea typeface="黑体" panose="02010609060101010101" pitchFamily="49" charset="-122"/>
              </a:rPr>
              <a:t>，为负数，则符号扩展为</a:t>
            </a:r>
            <a:r>
              <a:rPr lang="en-US" altLang="zh-CN" sz="3200">
                <a:latin typeface="黑体" panose="02010609060101010101" pitchFamily="49" charset="-122"/>
                <a:ea typeface="黑体" panose="02010609060101010101" pitchFamily="49" charset="-122"/>
              </a:rPr>
              <a:t>FFFFF02A</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原码数</a:t>
            </a:r>
            <a:r>
              <a:rPr lang="en-US" altLang="zh-CN" sz="3200" dirty="0">
                <a:latin typeface="黑体" panose="02010609060101010101" pitchFamily="49" charset="-122"/>
                <a:ea typeface="黑体" panose="02010609060101010101" pitchFamily="49" charset="-122"/>
              </a:rPr>
              <a:t>5D0C=0101 1101 0000 1100</a:t>
            </a:r>
            <a:r>
              <a:rPr lang="zh-CN" altLang="en-US" sz="3200" dirty="0">
                <a:latin typeface="黑体" panose="02010609060101010101" pitchFamily="49" charset="-122"/>
                <a:ea typeface="黑体" panose="02010609060101010101" pitchFamily="49" charset="-122"/>
              </a:rPr>
              <a:t>，为正数，则符号扩展为</a:t>
            </a:r>
            <a:r>
              <a:rPr lang="en-US" altLang="zh-CN" sz="3200" dirty="0">
                <a:latin typeface="黑体" panose="02010609060101010101" pitchFamily="49" charset="-122"/>
                <a:ea typeface="黑体" panose="02010609060101010101" pitchFamily="49" charset="-122"/>
              </a:rPr>
              <a:t>00005D0C</a:t>
            </a:r>
            <a:r>
              <a:rPr lang="zh-CN" altLang="en-US" sz="3200" dirty="0">
                <a:latin typeface="黑体" panose="02010609060101010101" pitchFamily="49" charset="-122"/>
                <a:ea typeface="黑体" panose="02010609060101010101" pitchFamily="49" charset="-122"/>
              </a:rPr>
              <a:t>；</a:t>
            </a:r>
          </a:p>
        </p:txBody>
      </p:sp>
      <p:sp>
        <p:nvSpPr>
          <p:cNvPr id="5" name="灯片编号占位符 4">
            <a:extLst>
              <a:ext uri="{FF2B5EF4-FFF2-40B4-BE49-F238E27FC236}">
                <a16:creationId xmlns:a16="http://schemas.microsoft.com/office/drawing/2014/main" id="{6F4DC387-91DF-44C3-8365-8CCF9B28E5AD}"/>
              </a:ext>
            </a:extLst>
          </p:cNvPr>
          <p:cNvSpPr>
            <a:spLocks noGrp="1"/>
          </p:cNvSpPr>
          <p:nvPr>
            <p:ph type="sldNum" sz="quarter" idx="10"/>
          </p:nvPr>
        </p:nvSpPr>
        <p:spPr/>
        <p:txBody>
          <a:bodyPr/>
          <a:lstStyle/>
          <a:p>
            <a:fld id="{3AE3F5C8-9012-46B7-BDE1-1A2A994CA93C}" type="slidenum">
              <a:rPr lang="en-US" altLang="zh-CN" smtClean="0"/>
              <a:pPr/>
              <a:t>67</a:t>
            </a:fld>
            <a:r>
              <a:rPr lang="en-US" altLang="zh-CN"/>
              <a:t>/121</a:t>
            </a:r>
            <a:endParaRPr lang="en-US" altLang="zh-CN" dirty="0"/>
          </a:p>
        </p:txBody>
      </p:sp>
    </p:spTree>
    <p:extLst>
      <p:ext uri="{BB962C8B-B14F-4D97-AF65-F5344CB8AC3E}">
        <p14:creationId xmlns:p14="http://schemas.microsoft.com/office/powerpoint/2010/main" val="3901305798"/>
      </p:ext>
    </p:extLst>
  </p:cSld>
  <p:clrMapOvr>
    <a:masterClrMapping/>
  </p:clrMapOvr>
  <p:transition spd="med">
    <p:cover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24FACC-D5F8-4AA0-9FF0-5899072F2506}"/>
              </a:ext>
            </a:extLst>
          </p:cNvPr>
          <p:cNvSpPr/>
          <p:nvPr/>
        </p:nvSpPr>
        <p:spPr>
          <a:xfrm>
            <a:off x="7132" y="755447"/>
            <a:ext cx="9036496" cy="5347105"/>
          </a:xfrm>
          <a:prstGeom prst="rect">
            <a:avLst/>
          </a:prstGeom>
        </p:spPr>
        <p:txBody>
          <a:bodyPr wrap="square">
            <a:spAutoFit/>
          </a:bodyPr>
          <a:lstStyle/>
          <a:p>
            <a:pPr>
              <a:lnSpc>
                <a:spcPct val="120000"/>
              </a:lnSpc>
              <a:spcBef>
                <a:spcPts val="0"/>
              </a:spcBef>
              <a:defRPr/>
            </a:pPr>
            <a:r>
              <a:rPr lang="en-US" altLang="zh-CN" sz="3600" b="1" dirty="0">
                <a:solidFill>
                  <a:srgbClr val="FFFF00"/>
                </a:solidFill>
                <a:effectLst>
                  <a:outerShdw blurRad="38100" dist="38100" dir="2700000" algn="tl">
                    <a:srgbClr val="000000"/>
                  </a:outerShdw>
                </a:effectLst>
                <a:ea typeface="黑体" pitchFamily="49" charset="-122"/>
              </a:rPr>
              <a:t>22.</a:t>
            </a:r>
            <a:r>
              <a:rPr lang="zh-CN" altLang="zh-CN" sz="3600" b="1" dirty="0">
                <a:solidFill>
                  <a:srgbClr val="FFFF00"/>
                </a:solidFill>
                <a:effectLst>
                  <a:outerShdw blurRad="38100" dist="38100" dir="2700000" algn="tl">
                    <a:srgbClr val="000000"/>
                  </a:outerShdw>
                </a:effectLst>
                <a:ea typeface="黑体" pitchFamily="49" charset="-122"/>
              </a:rPr>
              <a:t>用流程图描述下列算法流程</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1</a:t>
            </a:r>
            <a:r>
              <a:rPr lang="zh-CN" altLang="zh-CN" sz="3600" b="1" dirty="0">
                <a:solidFill>
                  <a:srgbClr val="FFFF00"/>
                </a:solidFill>
                <a:effectLst>
                  <a:outerShdw blurRad="38100" dist="38100" dir="2700000" algn="tl">
                    <a:srgbClr val="000000"/>
                  </a:outerShdw>
                </a:effectLst>
                <a:ea typeface="黑体" pitchFamily="49" charset="-122"/>
              </a:rPr>
              <a:t>）补码一位乘法 </a:t>
            </a:r>
            <a:r>
              <a:rPr lang="en-US" altLang="zh-CN" sz="3600" b="1" dirty="0">
                <a:solidFill>
                  <a:srgbClr val="FFFF00"/>
                </a:solidFill>
                <a:effectLst>
                  <a:outerShdw blurRad="38100" dist="38100" dir="2700000" algn="tl">
                    <a:srgbClr val="000000"/>
                  </a:outerShdw>
                </a:effectLst>
                <a:ea typeface="黑体" pitchFamily="49" charset="-122"/>
              </a:rPr>
              <a:t>       </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）原码两位乘法</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3</a:t>
            </a:r>
            <a:r>
              <a:rPr lang="zh-CN" altLang="zh-CN" sz="3600" b="1" dirty="0">
                <a:solidFill>
                  <a:srgbClr val="FFFF00"/>
                </a:solidFill>
                <a:effectLst>
                  <a:outerShdw blurRad="38100" dist="38100" dir="2700000" algn="tl">
                    <a:srgbClr val="000000"/>
                  </a:outerShdw>
                </a:effectLst>
                <a:ea typeface="黑体" pitchFamily="49" charset="-122"/>
              </a:rPr>
              <a:t>）原码加减交替除法 </a:t>
            </a:r>
            <a:r>
              <a:rPr lang="en-US" altLang="zh-CN" sz="3600" b="1" dirty="0">
                <a:solidFill>
                  <a:srgbClr val="FFFF00"/>
                </a:solidFill>
                <a:effectLst>
                  <a:outerShdw blurRad="38100" dist="38100" dir="2700000" algn="tl">
                    <a:srgbClr val="000000"/>
                  </a:outerShdw>
                </a:effectLst>
                <a:ea typeface="黑体" pitchFamily="49" charset="-122"/>
              </a:rPr>
              <a:t>                </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4</a:t>
            </a:r>
            <a:r>
              <a:rPr lang="zh-CN" altLang="zh-CN" sz="3600" b="1" dirty="0">
                <a:solidFill>
                  <a:srgbClr val="FFFF00"/>
                </a:solidFill>
                <a:effectLst>
                  <a:outerShdw blurRad="38100" dist="38100" dir="2700000" algn="tl">
                    <a:srgbClr val="000000"/>
                  </a:outerShdw>
                </a:effectLst>
                <a:ea typeface="黑体" pitchFamily="49" charset="-122"/>
              </a:rPr>
              <a:t>）补码加减交替除法</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5</a:t>
            </a:r>
            <a:r>
              <a:rPr lang="zh-CN" altLang="zh-CN" sz="3600" b="1" dirty="0">
                <a:solidFill>
                  <a:srgbClr val="FFFF00"/>
                </a:solidFill>
                <a:effectLst>
                  <a:outerShdw blurRad="38100" dist="38100" dir="2700000" algn="tl">
                    <a:srgbClr val="000000"/>
                  </a:outerShdw>
                </a:effectLst>
                <a:ea typeface="黑体" pitchFamily="49" charset="-122"/>
              </a:rPr>
              <a:t>）浮点加减运算 </a:t>
            </a:r>
            <a:r>
              <a:rPr lang="en-US" altLang="zh-CN" sz="3600" b="1" dirty="0">
                <a:solidFill>
                  <a:srgbClr val="FFFF00"/>
                </a:solidFill>
                <a:effectLst>
                  <a:outerShdw blurRad="38100" dist="38100" dir="2700000" algn="tl">
                    <a:srgbClr val="000000"/>
                  </a:outerShdw>
                </a:effectLst>
                <a:ea typeface="黑体" pitchFamily="49" charset="-122"/>
              </a:rPr>
              <a:t>                    </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6</a:t>
            </a:r>
            <a:r>
              <a:rPr lang="zh-CN" altLang="zh-CN" sz="3600" b="1" dirty="0">
                <a:solidFill>
                  <a:srgbClr val="FFFF00"/>
                </a:solidFill>
                <a:effectLst>
                  <a:outerShdw blurRad="38100" dist="38100" dir="2700000" algn="tl">
                    <a:srgbClr val="000000"/>
                  </a:outerShdw>
                </a:effectLst>
                <a:ea typeface="黑体" pitchFamily="49" charset="-122"/>
              </a:rPr>
              <a:t>）浮点乘法运算</a:t>
            </a:r>
          </a:p>
          <a:p>
            <a:pPr>
              <a:lnSpc>
                <a:spcPct val="120000"/>
              </a:lnSpc>
              <a:spcBef>
                <a:spcPts val="0"/>
              </a:spcBef>
              <a:defRPr/>
            </a:pPr>
            <a:r>
              <a:rPr lang="zh-CN" altLang="zh-CN" sz="3600" b="1" dirty="0">
                <a:solidFill>
                  <a:srgbClr val="FFFF00"/>
                </a:solidFill>
                <a:effectLst>
                  <a:outerShdw blurRad="38100" dist="38100" dir="2700000" algn="tl">
                    <a:srgbClr val="000000"/>
                  </a:outerShdw>
                </a:effectLst>
                <a:ea typeface="黑体" pitchFamily="49" charset="-122"/>
              </a:rPr>
              <a:t>（</a:t>
            </a:r>
            <a:r>
              <a:rPr lang="en-US" altLang="zh-CN" sz="3600" b="1" dirty="0">
                <a:solidFill>
                  <a:srgbClr val="FFFF00"/>
                </a:solidFill>
                <a:effectLst>
                  <a:outerShdw blurRad="38100" dist="38100" dir="2700000" algn="tl">
                    <a:srgbClr val="000000"/>
                  </a:outerShdw>
                </a:effectLst>
                <a:ea typeface="黑体" pitchFamily="49" charset="-122"/>
              </a:rPr>
              <a:t>7</a:t>
            </a:r>
            <a:r>
              <a:rPr lang="zh-CN" altLang="zh-CN" sz="3600" b="1" dirty="0">
                <a:solidFill>
                  <a:srgbClr val="FFFF00"/>
                </a:solidFill>
                <a:effectLst>
                  <a:outerShdw blurRad="38100" dist="38100" dir="2700000" algn="tl">
                    <a:srgbClr val="000000"/>
                  </a:outerShdw>
                </a:effectLst>
                <a:ea typeface="黑体" pitchFamily="49" charset="-122"/>
              </a:rPr>
              <a:t>）浮点除法运算</a:t>
            </a:r>
          </a:p>
        </p:txBody>
      </p:sp>
      <p:sp>
        <p:nvSpPr>
          <p:cNvPr id="3" name="灯片编号占位符 2">
            <a:extLst>
              <a:ext uri="{FF2B5EF4-FFF2-40B4-BE49-F238E27FC236}">
                <a16:creationId xmlns:a16="http://schemas.microsoft.com/office/drawing/2014/main" id="{1A20DE75-2017-41B4-A889-A68B1D02D2C2}"/>
              </a:ext>
            </a:extLst>
          </p:cNvPr>
          <p:cNvSpPr>
            <a:spLocks noGrp="1"/>
          </p:cNvSpPr>
          <p:nvPr>
            <p:ph type="sldNum" sz="quarter" idx="10"/>
          </p:nvPr>
        </p:nvSpPr>
        <p:spPr/>
        <p:txBody>
          <a:bodyPr/>
          <a:lstStyle/>
          <a:p>
            <a:fld id="{3AE3F5C8-9012-46B7-BDE1-1A2A994CA93C}" type="slidenum">
              <a:rPr lang="en-US" altLang="zh-CN" smtClean="0"/>
              <a:pPr/>
              <a:t>68</a:t>
            </a:fld>
            <a:r>
              <a:rPr lang="en-US" altLang="zh-CN"/>
              <a:t>/121</a:t>
            </a:r>
            <a:endParaRPr lang="en-US" altLang="zh-CN" dirty="0"/>
          </a:p>
        </p:txBody>
      </p:sp>
    </p:spTree>
    <p:extLst>
      <p:ext uri="{BB962C8B-B14F-4D97-AF65-F5344CB8AC3E}">
        <p14:creationId xmlns:p14="http://schemas.microsoft.com/office/powerpoint/2010/main" val="378842517"/>
      </p:ext>
    </p:extLst>
  </p:cSld>
  <p:clrMapOvr>
    <a:masterClrMapping/>
  </p:clrMapOvr>
  <p:transition spd="med">
    <p:cover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668AB57-8632-4111-991A-2BA286E133A5}"/>
              </a:ext>
            </a:extLst>
          </p:cNvPr>
          <p:cNvSpPr/>
          <p:nvPr/>
        </p:nvSpPr>
        <p:spPr>
          <a:xfrm>
            <a:off x="-303388" y="0"/>
            <a:ext cx="5044971"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）补码一位乘法 </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p>
        </p:txBody>
      </p:sp>
      <p:sp>
        <p:nvSpPr>
          <p:cNvPr id="16" name="文本框 15">
            <a:extLst>
              <a:ext uri="{FF2B5EF4-FFF2-40B4-BE49-F238E27FC236}">
                <a16:creationId xmlns:a16="http://schemas.microsoft.com/office/drawing/2014/main" id="{410B3BDC-BD8C-41B0-9AE1-A8F15FCB150B}"/>
              </a:ext>
            </a:extLst>
          </p:cNvPr>
          <p:cNvSpPr txBox="1"/>
          <p:nvPr/>
        </p:nvSpPr>
        <p:spPr>
          <a:xfrm>
            <a:off x="0" y="876221"/>
            <a:ext cx="3491880" cy="5945089"/>
          </a:xfrm>
          <a:prstGeom prst="rect">
            <a:avLst/>
          </a:prstGeom>
          <a:noFill/>
        </p:spPr>
        <p:txBody>
          <a:bodyPr wrap="square" rtlCol="0">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先进行初始化，并在乘数末位后设置附加位；再根据两位判断比较的结果进行操作；</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每做一步操作，计数器加</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，做完</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步操作后，需修正结果，则再增加一步。</a:t>
            </a:r>
          </a:p>
        </p:txBody>
      </p:sp>
      <p:pic>
        <p:nvPicPr>
          <p:cNvPr id="4" name="图片 3">
            <a:extLst>
              <a:ext uri="{FF2B5EF4-FFF2-40B4-BE49-F238E27FC236}">
                <a16:creationId xmlns:a16="http://schemas.microsoft.com/office/drawing/2014/main" id="{113A2965-3932-455C-88C6-614B81537794}"/>
              </a:ext>
            </a:extLst>
          </p:cNvPr>
          <p:cNvPicPr>
            <a:picLocks noChangeAspect="1"/>
          </p:cNvPicPr>
          <p:nvPr/>
        </p:nvPicPr>
        <p:blipFill>
          <a:blip r:embed="rId3"/>
          <a:stretch>
            <a:fillRect/>
          </a:stretch>
        </p:blipFill>
        <p:spPr>
          <a:xfrm>
            <a:off x="3563888" y="39031"/>
            <a:ext cx="5419222" cy="6782279"/>
          </a:xfrm>
          <a:prstGeom prst="rect">
            <a:avLst/>
          </a:prstGeom>
        </p:spPr>
      </p:pic>
      <p:sp>
        <p:nvSpPr>
          <p:cNvPr id="2" name="灯片编号占位符 1">
            <a:extLst>
              <a:ext uri="{FF2B5EF4-FFF2-40B4-BE49-F238E27FC236}">
                <a16:creationId xmlns:a16="http://schemas.microsoft.com/office/drawing/2014/main" id="{CCF4D891-F153-4834-BEBC-0A9428226F5A}"/>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78735358"/>
      </p:ext>
    </p:extLst>
  </p:cSld>
  <p:clrMapOvr>
    <a:masterClrMapping/>
  </p:clrMapOvr>
  <p:transition spd="med">
    <p:cover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4B1DA1-EA37-4EFE-8E01-4615C6FB714C}"/>
              </a:ext>
            </a:extLst>
          </p:cNvPr>
          <p:cNvSpPr/>
          <p:nvPr/>
        </p:nvSpPr>
        <p:spPr>
          <a:xfrm>
            <a:off x="179512" y="2828835"/>
            <a:ext cx="864096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将二进制数</a:t>
            </a:r>
            <a:r>
              <a:rPr lang="en-US" altLang="zh-CN" sz="3600" b="1" dirty="0">
                <a:solidFill>
                  <a:srgbClr val="FFFF00"/>
                </a:solidFill>
                <a:effectLst>
                  <a:outerShdw blurRad="38100" dist="38100" dir="2700000" algn="tl">
                    <a:srgbClr val="000000"/>
                  </a:outerShdw>
                </a:effectLst>
                <a:ea typeface="黑体" pitchFamily="49" charset="-122"/>
              </a:rPr>
              <a:t>(1111010.00111101)</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转换为八进制与十六进制数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3" name="灯片编号占位符 2">
            <a:extLst>
              <a:ext uri="{FF2B5EF4-FFF2-40B4-BE49-F238E27FC236}">
                <a16:creationId xmlns:a16="http://schemas.microsoft.com/office/drawing/2014/main" id="{069F74B0-276A-460A-BE34-863B733A53F8}"/>
              </a:ext>
            </a:extLst>
          </p:cNvPr>
          <p:cNvSpPr>
            <a:spLocks noGrp="1"/>
          </p:cNvSpPr>
          <p:nvPr>
            <p:ph type="sldNum" sz="quarter" idx="10"/>
          </p:nvPr>
        </p:nvSpPr>
        <p:spPr/>
        <p:txBody>
          <a:bodyPr/>
          <a:lstStyle/>
          <a:p>
            <a:fld id="{3AE3F5C8-9012-46B7-BDE1-1A2A994CA93C}" type="slidenum">
              <a:rPr lang="en-US" altLang="zh-CN" smtClean="0"/>
              <a:pPr/>
              <a:t>7</a:t>
            </a:fld>
            <a:r>
              <a:rPr lang="en-US" altLang="zh-CN"/>
              <a:t>/121</a:t>
            </a:r>
            <a:endParaRPr lang="en-US" altLang="zh-CN" dirty="0"/>
          </a:p>
        </p:txBody>
      </p:sp>
    </p:spTree>
    <p:extLst>
      <p:ext uri="{BB962C8B-B14F-4D97-AF65-F5344CB8AC3E}">
        <p14:creationId xmlns:p14="http://schemas.microsoft.com/office/powerpoint/2010/main" val="333464965"/>
      </p:ext>
    </p:extLst>
  </p:cSld>
  <p:clrMapOvr>
    <a:masterClrMapping/>
  </p:clrMapOvr>
  <p:transition spd="med">
    <p:cover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8A8C908-5B63-4B2A-942B-3F9F453AC048}"/>
              </a:ext>
            </a:extLst>
          </p:cNvPr>
          <p:cNvSpPr/>
          <p:nvPr/>
        </p:nvSpPr>
        <p:spPr>
          <a:xfrm>
            <a:off x="-252536" y="-3944"/>
            <a:ext cx="4121641"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）原码两位乘法</a:t>
            </a:r>
          </a:p>
        </p:txBody>
      </p:sp>
      <p:pic>
        <p:nvPicPr>
          <p:cNvPr id="17" name="图片 16">
            <a:extLst>
              <a:ext uri="{FF2B5EF4-FFF2-40B4-BE49-F238E27FC236}">
                <a16:creationId xmlns:a16="http://schemas.microsoft.com/office/drawing/2014/main" id="{725B83CB-B597-4E3B-879B-36BDF37B0B18}"/>
              </a:ext>
            </a:extLst>
          </p:cNvPr>
          <p:cNvPicPr>
            <a:picLocks noChangeAspect="1"/>
          </p:cNvPicPr>
          <p:nvPr/>
        </p:nvPicPr>
        <p:blipFill>
          <a:blip r:embed="rId3"/>
          <a:stretch>
            <a:fillRect/>
          </a:stretch>
        </p:blipFill>
        <p:spPr>
          <a:xfrm>
            <a:off x="3254512" y="0"/>
            <a:ext cx="5889488" cy="6858000"/>
          </a:xfrm>
          <a:prstGeom prst="rect">
            <a:avLst/>
          </a:prstGeom>
        </p:spPr>
      </p:pic>
      <p:sp>
        <p:nvSpPr>
          <p:cNvPr id="18" name="文本框 17">
            <a:extLst>
              <a:ext uri="{FF2B5EF4-FFF2-40B4-BE49-F238E27FC236}">
                <a16:creationId xmlns:a16="http://schemas.microsoft.com/office/drawing/2014/main" id="{04C38675-CCB2-432A-B7DD-EED159C865A5}"/>
              </a:ext>
            </a:extLst>
          </p:cNvPr>
          <p:cNvSpPr txBox="1"/>
          <p:nvPr/>
        </p:nvSpPr>
        <p:spPr>
          <a:xfrm>
            <a:off x="-95144" y="568312"/>
            <a:ext cx="3349656" cy="4172296"/>
          </a:xfrm>
          <a:prstGeom prst="rect">
            <a:avLst/>
          </a:prstGeom>
          <a:noFill/>
        </p:spPr>
        <p:txBody>
          <a:bodyPr wrap="square" rtlCol="0">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先进行初始化，并设置欠账触发器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CJ</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，与两位乘数一起组成三位判断位；再根据三位判断位的状态进行操作；</a:t>
            </a:r>
          </a:p>
        </p:txBody>
      </p:sp>
      <p:sp>
        <p:nvSpPr>
          <p:cNvPr id="19" name="文本框 18">
            <a:extLst>
              <a:ext uri="{FF2B5EF4-FFF2-40B4-BE49-F238E27FC236}">
                <a16:creationId xmlns:a16="http://schemas.microsoft.com/office/drawing/2014/main" id="{8F004A48-B76D-4C20-AA21-EF0CB7B20A86}"/>
              </a:ext>
            </a:extLst>
          </p:cNvPr>
          <p:cNvSpPr txBox="1"/>
          <p:nvPr/>
        </p:nvSpPr>
        <p:spPr>
          <a:xfrm>
            <a:off x="-95144" y="4458497"/>
            <a:ext cx="4979888" cy="2399503"/>
          </a:xfrm>
          <a:prstGeom prst="rect">
            <a:avLst/>
          </a:prstGeom>
          <a:noFill/>
        </p:spPr>
        <p:txBody>
          <a:bodyPr wrap="square" rtlCol="0">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每做一步操作，计数器加</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，做完</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n/2</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步操作后，若仍欠账，则再增加一步还账。</a:t>
            </a:r>
          </a:p>
        </p:txBody>
      </p:sp>
      <p:sp>
        <p:nvSpPr>
          <p:cNvPr id="2" name="灯片编号占位符 1">
            <a:extLst>
              <a:ext uri="{FF2B5EF4-FFF2-40B4-BE49-F238E27FC236}">
                <a16:creationId xmlns:a16="http://schemas.microsoft.com/office/drawing/2014/main" id="{FCA49089-22E0-4C5B-92DF-22A9F9B332A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87573667"/>
      </p:ext>
    </p:extLst>
  </p:cSld>
  <p:clrMapOvr>
    <a:masterClrMapping/>
  </p:clrMapOvr>
  <p:transition spd="med">
    <p:cover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B4B5A35-2327-4E31-9C02-56E070554B3E}"/>
              </a:ext>
            </a:extLst>
          </p:cNvPr>
          <p:cNvSpPr/>
          <p:nvPr/>
        </p:nvSpPr>
        <p:spPr>
          <a:xfrm>
            <a:off x="-180528" y="248"/>
            <a:ext cx="7010252"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）原码加减交替除法 </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p>
        </p:txBody>
      </p:sp>
      <p:pic>
        <p:nvPicPr>
          <p:cNvPr id="7" name="图片 6">
            <a:extLst>
              <a:ext uri="{FF2B5EF4-FFF2-40B4-BE49-F238E27FC236}">
                <a16:creationId xmlns:a16="http://schemas.microsoft.com/office/drawing/2014/main" id="{32216F4C-D2E2-49AE-8E1A-45D6EF300025}"/>
              </a:ext>
            </a:extLst>
          </p:cNvPr>
          <p:cNvPicPr>
            <a:picLocks noChangeAspect="1"/>
          </p:cNvPicPr>
          <p:nvPr/>
        </p:nvPicPr>
        <p:blipFill>
          <a:blip r:embed="rId3"/>
          <a:stretch>
            <a:fillRect/>
          </a:stretch>
        </p:blipFill>
        <p:spPr>
          <a:xfrm>
            <a:off x="116747" y="718524"/>
            <a:ext cx="8469247" cy="6139476"/>
          </a:xfrm>
          <a:prstGeom prst="rect">
            <a:avLst/>
          </a:prstGeom>
        </p:spPr>
      </p:pic>
      <p:sp>
        <p:nvSpPr>
          <p:cNvPr id="8" name="文本框 7">
            <a:extLst>
              <a:ext uri="{FF2B5EF4-FFF2-40B4-BE49-F238E27FC236}">
                <a16:creationId xmlns:a16="http://schemas.microsoft.com/office/drawing/2014/main" id="{0B0590B5-A6C9-4E34-A257-56D3CC81D0C8}"/>
              </a:ext>
            </a:extLst>
          </p:cNvPr>
          <p:cNvSpPr txBox="1"/>
          <p:nvPr/>
        </p:nvSpPr>
        <p:spPr>
          <a:xfrm>
            <a:off x="4425030" y="116632"/>
            <a:ext cx="4809387" cy="4031873"/>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先进行初始化，再将初始余数左移一位减除数，根据余数的正负确定商值，并根据商值决定下一步操作。每做一步操作，计数器加</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，若求</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位商，则第</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步操作后，若余数位负，则再增加一步恢复余数。</a:t>
            </a:r>
          </a:p>
        </p:txBody>
      </p:sp>
      <p:sp>
        <p:nvSpPr>
          <p:cNvPr id="2" name="灯片编号占位符 1">
            <a:extLst>
              <a:ext uri="{FF2B5EF4-FFF2-40B4-BE49-F238E27FC236}">
                <a16:creationId xmlns:a16="http://schemas.microsoft.com/office/drawing/2014/main" id="{EDF4FC6A-59CC-4047-ACB0-E5999B3A1F0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139205"/>
      </p:ext>
    </p:extLst>
  </p:cSld>
  <p:clrMapOvr>
    <a:masterClrMapping/>
  </p:clrMapOvr>
  <p:transition spd="med">
    <p:cover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3281EB6-0CFE-4C8E-ACFD-78DA55D52B82}"/>
              </a:ext>
            </a:extLst>
          </p:cNvPr>
          <p:cNvPicPr>
            <a:picLocks noChangeAspect="1"/>
          </p:cNvPicPr>
          <p:nvPr/>
        </p:nvPicPr>
        <p:blipFill>
          <a:blip r:embed="rId2"/>
          <a:stretch>
            <a:fillRect/>
          </a:stretch>
        </p:blipFill>
        <p:spPr>
          <a:xfrm>
            <a:off x="4860032" y="65593"/>
            <a:ext cx="4032448" cy="6826811"/>
          </a:xfrm>
          <a:prstGeom prst="rect">
            <a:avLst/>
          </a:prstGeom>
        </p:spPr>
      </p:pic>
      <p:sp>
        <p:nvSpPr>
          <p:cNvPr id="7" name="矩形 6">
            <a:extLst>
              <a:ext uri="{FF2B5EF4-FFF2-40B4-BE49-F238E27FC236}">
                <a16:creationId xmlns:a16="http://schemas.microsoft.com/office/drawing/2014/main" id="{8C85F14E-B608-45AF-BAB4-57844C022881}"/>
              </a:ext>
            </a:extLst>
          </p:cNvPr>
          <p:cNvSpPr/>
          <p:nvPr/>
        </p:nvSpPr>
        <p:spPr>
          <a:xfrm>
            <a:off x="-205533" y="31933"/>
            <a:ext cx="5048177"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）补码加减交替除法</a:t>
            </a:r>
          </a:p>
        </p:txBody>
      </p:sp>
      <p:sp>
        <p:nvSpPr>
          <p:cNvPr id="8" name="文本框 7">
            <a:extLst>
              <a:ext uri="{FF2B5EF4-FFF2-40B4-BE49-F238E27FC236}">
                <a16:creationId xmlns:a16="http://schemas.microsoft.com/office/drawing/2014/main" id="{96F1B31F-1280-4F8A-98E0-198B75B2196A}"/>
              </a:ext>
            </a:extLst>
          </p:cNvPr>
          <p:cNvSpPr txBox="1"/>
          <p:nvPr/>
        </p:nvSpPr>
        <p:spPr>
          <a:xfrm>
            <a:off x="31947" y="725456"/>
            <a:ext cx="5048177" cy="5016758"/>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先进行初始化，再根据初始余数和除数的符号求商符，并根据商符决定下一步操作。以后每一步操作都求商值，并且每做一步操作，计数器加</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当做完第</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步操作后，求得</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位假商，再做一步操作，求得第</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步余数，最后对假商进行修正。</a:t>
            </a:r>
          </a:p>
        </p:txBody>
      </p:sp>
      <p:sp>
        <p:nvSpPr>
          <p:cNvPr id="2" name="灯片编号占位符 1">
            <a:extLst>
              <a:ext uri="{FF2B5EF4-FFF2-40B4-BE49-F238E27FC236}">
                <a16:creationId xmlns:a16="http://schemas.microsoft.com/office/drawing/2014/main" id="{3830644B-41F5-4ADB-8059-E9953F71D13E}"/>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3205619"/>
      </p:ext>
    </p:extLst>
  </p:cSld>
  <p:clrMapOvr>
    <a:masterClrMapping/>
  </p:clrMapOvr>
  <p:transition spd="med">
    <p:cover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550FDD-14AB-46BF-A59E-B887E1C85FC3}"/>
              </a:ext>
            </a:extLst>
          </p:cNvPr>
          <p:cNvPicPr>
            <a:picLocks noChangeAspect="1"/>
          </p:cNvPicPr>
          <p:nvPr/>
        </p:nvPicPr>
        <p:blipFill>
          <a:blip r:embed="rId2"/>
          <a:stretch>
            <a:fillRect/>
          </a:stretch>
        </p:blipFill>
        <p:spPr>
          <a:xfrm>
            <a:off x="3419872" y="37284"/>
            <a:ext cx="5642038" cy="6820716"/>
          </a:xfrm>
          <a:prstGeom prst="rect">
            <a:avLst/>
          </a:prstGeom>
        </p:spPr>
      </p:pic>
      <p:sp>
        <p:nvSpPr>
          <p:cNvPr id="5" name="矩形 4">
            <a:extLst>
              <a:ext uri="{FF2B5EF4-FFF2-40B4-BE49-F238E27FC236}">
                <a16:creationId xmlns:a16="http://schemas.microsoft.com/office/drawing/2014/main" id="{6E53D932-3047-4378-BED2-A366BAF92234}"/>
              </a:ext>
            </a:extLst>
          </p:cNvPr>
          <p:cNvSpPr/>
          <p:nvPr/>
        </p:nvSpPr>
        <p:spPr>
          <a:xfrm>
            <a:off x="-180528" y="37284"/>
            <a:ext cx="6545382"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5</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）浮点加减运算 </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p>
        </p:txBody>
      </p:sp>
      <p:sp>
        <p:nvSpPr>
          <p:cNvPr id="6" name="文本框 5">
            <a:extLst>
              <a:ext uri="{FF2B5EF4-FFF2-40B4-BE49-F238E27FC236}">
                <a16:creationId xmlns:a16="http://schemas.microsoft.com/office/drawing/2014/main" id="{353CDAFE-B8C1-45E7-B606-DE36915E6F98}"/>
              </a:ext>
            </a:extLst>
          </p:cNvPr>
          <p:cNvSpPr txBox="1"/>
          <p:nvPr/>
        </p:nvSpPr>
        <p:spPr>
          <a:xfrm>
            <a:off x="82090" y="908720"/>
            <a:ext cx="4032448" cy="1569660"/>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浮点加减运算中，主要的操作是对阶和结果规格化中。</a:t>
            </a:r>
          </a:p>
        </p:txBody>
      </p:sp>
      <p:sp>
        <p:nvSpPr>
          <p:cNvPr id="2" name="灯片编号占位符 1">
            <a:extLst>
              <a:ext uri="{FF2B5EF4-FFF2-40B4-BE49-F238E27FC236}">
                <a16:creationId xmlns:a16="http://schemas.microsoft.com/office/drawing/2014/main" id="{8131E723-9681-4BD4-92A4-916608CD4C44}"/>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68500495"/>
      </p:ext>
    </p:extLst>
  </p:cSld>
  <p:clrMapOvr>
    <a:masterClrMapping/>
  </p:clrMapOvr>
  <p:transition spd="med">
    <p:cover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C34D80-CBCD-4679-A0D9-364B0C4983BD}"/>
              </a:ext>
            </a:extLst>
          </p:cNvPr>
          <p:cNvSpPr/>
          <p:nvPr/>
        </p:nvSpPr>
        <p:spPr>
          <a:xfrm>
            <a:off x="0" y="0"/>
            <a:ext cx="4121641"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6</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）浮点乘法运算</a:t>
            </a:r>
          </a:p>
        </p:txBody>
      </p:sp>
      <p:pic>
        <p:nvPicPr>
          <p:cNvPr id="8" name="图片 7">
            <a:extLst>
              <a:ext uri="{FF2B5EF4-FFF2-40B4-BE49-F238E27FC236}">
                <a16:creationId xmlns:a16="http://schemas.microsoft.com/office/drawing/2014/main" id="{BFC80CE6-D369-418A-85BA-599292ED008F}"/>
              </a:ext>
            </a:extLst>
          </p:cNvPr>
          <p:cNvPicPr>
            <a:picLocks noChangeAspect="1"/>
          </p:cNvPicPr>
          <p:nvPr/>
        </p:nvPicPr>
        <p:blipFill>
          <a:blip r:embed="rId3"/>
          <a:stretch>
            <a:fillRect/>
          </a:stretch>
        </p:blipFill>
        <p:spPr>
          <a:xfrm>
            <a:off x="1835696" y="116632"/>
            <a:ext cx="7108448" cy="6624736"/>
          </a:xfrm>
          <a:prstGeom prst="rect">
            <a:avLst/>
          </a:prstGeom>
        </p:spPr>
      </p:pic>
      <p:sp>
        <p:nvSpPr>
          <p:cNvPr id="9" name="灯片编号占位符 8">
            <a:extLst>
              <a:ext uri="{FF2B5EF4-FFF2-40B4-BE49-F238E27FC236}">
                <a16:creationId xmlns:a16="http://schemas.microsoft.com/office/drawing/2014/main" id="{121D0CA5-F04B-40BD-9889-9DD8D248146D}"/>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04413839"/>
      </p:ext>
    </p:extLst>
  </p:cSld>
  <p:clrMapOvr>
    <a:masterClrMapping/>
  </p:clrMapOvr>
  <p:transition spd="med">
    <p:cover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0A9A27-5F49-4F62-B2BA-81B69FE8B82D}"/>
              </a:ext>
            </a:extLst>
          </p:cNvPr>
          <p:cNvPicPr>
            <a:picLocks noChangeAspect="1"/>
          </p:cNvPicPr>
          <p:nvPr/>
        </p:nvPicPr>
        <p:blipFill>
          <a:blip r:embed="rId2"/>
          <a:stretch>
            <a:fillRect/>
          </a:stretch>
        </p:blipFill>
        <p:spPr>
          <a:xfrm>
            <a:off x="2828504" y="144500"/>
            <a:ext cx="6247750" cy="6569000"/>
          </a:xfrm>
          <a:prstGeom prst="rect">
            <a:avLst/>
          </a:prstGeom>
        </p:spPr>
      </p:pic>
      <p:sp>
        <p:nvSpPr>
          <p:cNvPr id="5" name="矩形 4">
            <a:extLst>
              <a:ext uri="{FF2B5EF4-FFF2-40B4-BE49-F238E27FC236}">
                <a16:creationId xmlns:a16="http://schemas.microsoft.com/office/drawing/2014/main" id="{1EBDE9D0-AB28-46F5-9AD6-49E0D19833F1}"/>
              </a:ext>
            </a:extLst>
          </p:cNvPr>
          <p:cNvSpPr/>
          <p:nvPr/>
        </p:nvSpPr>
        <p:spPr>
          <a:xfrm>
            <a:off x="-252536" y="-1488"/>
            <a:ext cx="4121641" cy="693523"/>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7</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）浮点除法运算</a:t>
            </a:r>
          </a:p>
        </p:txBody>
      </p:sp>
      <p:sp>
        <p:nvSpPr>
          <p:cNvPr id="2" name="灯片编号占位符 1">
            <a:extLst>
              <a:ext uri="{FF2B5EF4-FFF2-40B4-BE49-F238E27FC236}">
                <a16:creationId xmlns:a16="http://schemas.microsoft.com/office/drawing/2014/main" id="{DC187C89-7E4E-4FC0-AD6D-EFCABB960AF2}"/>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70310739"/>
      </p:ext>
    </p:extLst>
  </p:cSld>
  <p:clrMapOvr>
    <a:masterClrMapping/>
  </p:clrMapOvr>
  <p:transition spd="med">
    <p:cover dir="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93F1A8-FD54-42B8-8741-546C1C01E033}"/>
              </a:ext>
            </a:extLst>
          </p:cNvPr>
          <p:cNvSpPr/>
          <p:nvPr/>
        </p:nvSpPr>
        <p:spPr>
          <a:xfrm>
            <a:off x="13302" y="260648"/>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的形式，设计下列乘法器和除法器</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pic>
        <p:nvPicPr>
          <p:cNvPr id="6" name="图片 5">
            <a:extLst>
              <a:ext uri="{FF2B5EF4-FFF2-40B4-BE49-F238E27FC236}">
                <a16:creationId xmlns:a16="http://schemas.microsoft.com/office/drawing/2014/main" id="{6AFB244C-6D14-4DB1-BA9A-527FBAC5C3FB}"/>
              </a:ext>
            </a:extLst>
          </p:cNvPr>
          <p:cNvPicPr>
            <a:picLocks noChangeAspect="1"/>
          </p:cNvPicPr>
          <p:nvPr/>
        </p:nvPicPr>
        <p:blipFill>
          <a:blip r:embed="rId3"/>
          <a:stretch>
            <a:fillRect/>
          </a:stretch>
        </p:blipFill>
        <p:spPr>
          <a:xfrm>
            <a:off x="13302" y="687795"/>
            <a:ext cx="9023194" cy="6053573"/>
          </a:xfrm>
          <a:prstGeom prst="rect">
            <a:avLst/>
          </a:prstGeom>
        </p:spPr>
      </p:pic>
      <p:sp>
        <p:nvSpPr>
          <p:cNvPr id="7" name="灯片编号占位符 6">
            <a:extLst>
              <a:ext uri="{FF2B5EF4-FFF2-40B4-BE49-F238E27FC236}">
                <a16:creationId xmlns:a16="http://schemas.microsoft.com/office/drawing/2014/main" id="{5F0A6260-91E1-4360-965A-87A1FE9EA112}"/>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9359248"/>
      </p:ext>
    </p:extLst>
  </p:cSld>
  <p:clrMapOvr>
    <a:masterClrMapping/>
  </p:clrMapOvr>
  <p:transition spd="med">
    <p:cover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0B5C65-D28E-4896-869B-C1DBAB2A4616}"/>
              </a:ext>
            </a:extLst>
          </p:cNvPr>
          <p:cNvSpPr/>
          <p:nvPr/>
        </p:nvSpPr>
        <p:spPr>
          <a:xfrm>
            <a:off x="251520" y="1556792"/>
            <a:ext cx="6300192" cy="2687915"/>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）补码一位乘的乘法器 </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）原码两位乘的乘法器</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）原码加减交替除法器 </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）补码加减交替除法器</a:t>
            </a:r>
          </a:p>
        </p:txBody>
      </p:sp>
      <p:sp>
        <p:nvSpPr>
          <p:cNvPr id="4" name="矩形 3">
            <a:extLst>
              <a:ext uri="{FF2B5EF4-FFF2-40B4-BE49-F238E27FC236}">
                <a16:creationId xmlns:a16="http://schemas.microsoft.com/office/drawing/2014/main" id="{26543EEE-F293-4158-9512-F39FB0D3A0C9}"/>
              </a:ext>
            </a:extLst>
          </p:cNvPr>
          <p:cNvSpPr/>
          <p:nvPr/>
        </p:nvSpPr>
        <p:spPr>
          <a:xfrm>
            <a:off x="0" y="44624"/>
            <a:ext cx="9144000" cy="1358321"/>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的形式，设计下列乘法器和除法器</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2" name="灯片编号占位符 1">
            <a:extLst>
              <a:ext uri="{FF2B5EF4-FFF2-40B4-BE49-F238E27FC236}">
                <a16:creationId xmlns:a16="http://schemas.microsoft.com/office/drawing/2014/main" id="{71E81D23-EFE6-4F1F-AE2E-BF5FD60EB02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3095176"/>
      </p:ext>
    </p:extLst>
  </p:cSld>
  <p:clrMapOvr>
    <a:masterClrMapping/>
  </p:clrMapOvr>
  <p:transition spd="med">
    <p:cover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9FF9C0-C371-4C59-98E0-3BD3EB8C2F99}"/>
              </a:ext>
            </a:extLst>
          </p:cNvPr>
          <p:cNvSpPr/>
          <p:nvPr/>
        </p:nvSpPr>
        <p:spPr>
          <a:xfrm>
            <a:off x="-108520" y="9309"/>
            <a:ext cx="925252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的形式，设计下列乘法器和除法器</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endPar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）补码一位乘的乘法器 </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A5FB3D54-CBD9-44B1-8335-A52BF4870F84}"/>
                  </a:ext>
                </a:extLst>
              </p:cNvPr>
              <p:cNvGraphicFramePr>
                <a:graphicFrameLocks noGrp="1"/>
              </p:cNvGraphicFramePr>
              <p:nvPr/>
            </p:nvGraphicFramePr>
            <p:xfrm>
              <a:off x="1188640" y="2077839"/>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m:rPr>
                                    <m:sty m:val="p"/>
                                  </m:rPr>
                                  <a:rPr lang="en-US" altLang="zh-CN" b="0" i="0" baseline="-25000" smtClean="0">
                                    <a:latin typeface="Cambria Math" panose="02040503050406030204" pitchFamily="18" charset="0"/>
                                  </a:rPr>
                                  <m:t>i</m:t>
                                </m:r>
                              </m:oMath>
                            </m:oMathPara>
                          </a14:m>
                          <a:endParaRPr lang="zh-CN" altLang="en-US"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i="1" smtClean="0">
                                  <a:latin typeface="Cambria Math" panose="02040503050406030204" pitchFamily="18" charset="0"/>
                                </a:rPr>
                                <m:t>∑</m:t>
                              </m:r>
                            </m:oMath>
                          </a14:m>
                          <a:r>
                            <a:rPr lang="en-US" altLang="zh-CN" baseline="-25000" dirty="0"/>
                            <a:t>n</a:t>
                          </a:r>
                          <a:endParaRPr lang="zh-CN" altLang="en-US"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mc:Choice>
        <mc:Fallback xmlns="">
          <p:graphicFrame>
            <p:nvGraphicFramePr>
              <p:cNvPr id="4" name="表格 3">
                <a:extLst>
                  <a:ext uri="{FF2B5EF4-FFF2-40B4-BE49-F238E27FC236}">
                    <a16:creationId xmlns:a16="http://schemas.microsoft.com/office/drawing/2014/main" id="{A5FB3D54-CBD9-44B1-8335-A52BF4870F84}"/>
                  </a:ext>
                </a:extLst>
              </p:cNvPr>
              <p:cNvGraphicFramePr>
                <a:graphicFrameLocks noGrp="1"/>
              </p:cNvGraphicFramePr>
              <p:nvPr>
                <p:extLst>
                  <p:ext uri="{D42A27DB-BD31-4B8C-83A1-F6EECF244321}">
                    <p14:modId xmlns:p14="http://schemas.microsoft.com/office/powerpoint/2010/main" val="2977616504"/>
                  </p:ext>
                </p:extLst>
              </p:nvPr>
            </p:nvGraphicFramePr>
            <p:xfrm>
              <a:off x="1188640" y="2077839"/>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3"/>
                          <a:stretch>
                            <a:fillRect l="-100000" t="-8065" r="-200797" b="-24194"/>
                          </a:stretch>
                        </a:blipFill>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3"/>
                          <a:stretch>
                            <a:fillRect l="-300800" t="-8065" r="-1600" b="-24194"/>
                          </a:stretch>
                        </a:blipFill>
                      </a:tcPr>
                    </a:tc>
                    <a:extLst>
                      <a:ext uri="{0D108BD9-81ED-4DB2-BD59-A6C34878D82A}">
                        <a16:rowId xmlns:a16="http://schemas.microsoft.com/office/drawing/2014/main" val="1393272021"/>
                      </a:ext>
                    </a:extLst>
                  </a:tr>
                </a:tbl>
              </a:graphicData>
            </a:graphic>
          </p:graphicFrame>
        </mc:Fallback>
      </mc:AlternateContent>
      <p:graphicFrame>
        <p:nvGraphicFramePr>
          <p:cNvPr id="5" name="表格 4">
            <a:extLst>
              <a:ext uri="{FF2B5EF4-FFF2-40B4-BE49-F238E27FC236}">
                <a16:creationId xmlns:a16="http://schemas.microsoft.com/office/drawing/2014/main" id="{C92385B6-7CA4-4780-A1BB-4A5E1698D466}"/>
              </a:ext>
            </a:extLst>
          </p:cNvPr>
          <p:cNvGraphicFramePr>
            <a:graphicFrameLocks noGrp="1"/>
          </p:cNvGraphicFramePr>
          <p:nvPr/>
        </p:nvGraphicFramePr>
        <p:xfrm>
          <a:off x="2004392" y="2947486"/>
          <a:ext cx="1056456" cy="370840"/>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888428668"/>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16271"/>
                  </a:ext>
                </a:extLst>
              </a:tr>
            </a:tbl>
          </a:graphicData>
        </a:graphic>
      </p:graphicFrame>
      <p:graphicFrame>
        <p:nvGraphicFramePr>
          <p:cNvPr id="6" name="表格 5">
            <a:extLst>
              <a:ext uri="{FF2B5EF4-FFF2-40B4-BE49-F238E27FC236}">
                <a16:creationId xmlns:a16="http://schemas.microsoft.com/office/drawing/2014/main" id="{A85152CF-8117-4EA2-A7D8-7E968D487918}"/>
              </a:ext>
            </a:extLst>
          </p:cNvPr>
          <p:cNvGraphicFramePr>
            <a:graphicFrameLocks noGrp="1"/>
          </p:cNvGraphicFramePr>
          <p:nvPr/>
        </p:nvGraphicFramePr>
        <p:xfrm>
          <a:off x="5244752" y="2964626"/>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8" name="直接连接符 7">
            <a:extLst>
              <a:ext uri="{FF2B5EF4-FFF2-40B4-BE49-F238E27FC236}">
                <a16:creationId xmlns:a16="http://schemas.microsoft.com/office/drawing/2014/main" id="{024F74D4-E35A-4D42-9940-4B5084CD5A62}"/>
              </a:ext>
            </a:extLst>
          </p:cNvPr>
          <p:cNvCxnSpPr/>
          <p:nvPr/>
        </p:nvCxnSpPr>
        <p:spPr bwMode="auto">
          <a:xfrm>
            <a:off x="3300536" y="2448679"/>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D37EE0E2-8955-4ED5-91B6-139481A8CC93}"/>
              </a:ext>
            </a:extLst>
          </p:cNvPr>
          <p:cNvCxnSpPr/>
          <p:nvPr/>
        </p:nvCxnSpPr>
        <p:spPr bwMode="auto">
          <a:xfrm flipH="1">
            <a:off x="2292424" y="2725112"/>
            <a:ext cx="1008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52140156-BB31-4ACB-87E3-440AE331CDD1}"/>
              </a:ext>
            </a:extLst>
          </p:cNvPr>
          <p:cNvCxnSpPr/>
          <p:nvPr/>
        </p:nvCxnSpPr>
        <p:spPr bwMode="auto">
          <a:xfrm>
            <a:off x="2292424" y="2725112"/>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CD914749-DB8A-420D-BEFA-2F48D3037101}"/>
              </a:ext>
            </a:extLst>
          </p:cNvPr>
          <p:cNvCxnSpPr/>
          <p:nvPr/>
        </p:nvCxnSpPr>
        <p:spPr bwMode="auto">
          <a:xfrm>
            <a:off x="3660576" y="2448679"/>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E64B4E97-F6EF-477D-AC2F-6204B6F6BA59}"/>
              </a:ext>
            </a:extLst>
          </p:cNvPr>
          <p:cNvCxnSpPr>
            <a:cxnSpLocks/>
          </p:cNvCxnSpPr>
          <p:nvPr/>
        </p:nvCxnSpPr>
        <p:spPr bwMode="auto">
          <a:xfrm>
            <a:off x="3660576" y="2725112"/>
            <a:ext cx="211240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CE6500DA-AE89-481A-8A7A-7973F0E755A7}"/>
              </a:ext>
            </a:extLst>
          </p:cNvPr>
          <p:cNvCxnSpPr>
            <a:endCxn id="6" idx="0"/>
          </p:cNvCxnSpPr>
          <p:nvPr/>
        </p:nvCxnSpPr>
        <p:spPr bwMode="auto">
          <a:xfrm>
            <a:off x="5772980" y="2725112"/>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F7EFCC71-E92D-45BB-BF44-023090A8CD10}"/>
              </a:ext>
            </a:extLst>
          </p:cNvPr>
          <p:cNvCxnSpPr/>
          <p:nvPr/>
        </p:nvCxnSpPr>
        <p:spPr bwMode="auto">
          <a:xfrm>
            <a:off x="5604792" y="3132906"/>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直接连接符 30">
            <a:extLst>
              <a:ext uri="{FF2B5EF4-FFF2-40B4-BE49-F238E27FC236}">
                <a16:creationId xmlns:a16="http://schemas.microsoft.com/office/drawing/2014/main" id="{A5A3C65E-AF34-4C8F-95E0-BD47CD435358}"/>
              </a:ext>
            </a:extLst>
          </p:cNvPr>
          <p:cNvCxnSpPr/>
          <p:nvPr/>
        </p:nvCxnSpPr>
        <p:spPr bwMode="auto">
          <a:xfrm>
            <a:off x="2292424" y="3318326"/>
            <a:ext cx="0" cy="3879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直接连接符 32">
            <a:extLst>
              <a:ext uri="{FF2B5EF4-FFF2-40B4-BE49-F238E27FC236}">
                <a16:creationId xmlns:a16="http://schemas.microsoft.com/office/drawing/2014/main" id="{B7A797E0-020B-494A-ABF3-A2438FFC9477}"/>
              </a:ext>
            </a:extLst>
          </p:cNvPr>
          <p:cNvCxnSpPr/>
          <p:nvPr/>
        </p:nvCxnSpPr>
        <p:spPr bwMode="auto">
          <a:xfrm flipH="1">
            <a:off x="1572344" y="3706306"/>
            <a:ext cx="72008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5" name="直接连接符 34">
            <a:extLst>
              <a:ext uri="{FF2B5EF4-FFF2-40B4-BE49-F238E27FC236}">
                <a16:creationId xmlns:a16="http://schemas.microsoft.com/office/drawing/2014/main" id="{7B30BB1D-D81E-455B-B15A-D9B1CE621389}"/>
              </a:ext>
            </a:extLst>
          </p:cNvPr>
          <p:cNvCxnSpPr/>
          <p:nvPr/>
        </p:nvCxnSpPr>
        <p:spPr bwMode="auto">
          <a:xfrm>
            <a:off x="2652464" y="3318326"/>
            <a:ext cx="0" cy="702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7" name="直接连接符 36">
            <a:extLst>
              <a:ext uri="{FF2B5EF4-FFF2-40B4-BE49-F238E27FC236}">
                <a16:creationId xmlns:a16="http://schemas.microsoft.com/office/drawing/2014/main" id="{CAFAAC76-E16E-4DFC-BECE-02760CC4DFFB}"/>
              </a:ext>
            </a:extLst>
          </p:cNvPr>
          <p:cNvCxnSpPr/>
          <p:nvPr/>
        </p:nvCxnSpPr>
        <p:spPr bwMode="auto">
          <a:xfrm>
            <a:off x="5388768" y="3706306"/>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9" name="直接连接符 38">
            <a:extLst>
              <a:ext uri="{FF2B5EF4-FFF2-40B4-BE49-F238E27FC236}">
                <a16:creationId xmlns:a16="http://schemas.microsoft.com/office/drawing/2014/main" id="{237C82E7-D2BB-4C3A-84C6-CE38548E5A51}"/>
              </a:ext>
            </a:extLst>
          </p:cNvPr>
          <p:cNvCxnSpPr>
            <a:cxnSpLocks/>
          </p:cNvCxnSpPr>
          <p:nvPr/>
        </p:nvCxnSpPr>
        <p:spPr bwMode="auto">
          <a:xfrm>
            <a:off x="6036840" y="3706306"/>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3" name="直接连接符 42">
            <a:extLst>
              <a:ext uri="{FF2B5EF4-FFF2-40B4-BE49-F238E27FC236}">
                <a16:creationId xmlns:a16="http://schemas.microsoft.com/office/drawing/2014/main" id="{B968A6FA-BB39-4E42-9121-413CAC11C576}"/>
              </a:ext>
            </a:extLst>
          </p:cNvPr>
          <p:cNvCxnSpPr/>
          <p:nvPr/>
        </p:nvCxnSpPr>
        <p:spPr bwMode="auto">
          <a:xfrm>
            <a:off x="5532784" y="3706306"/>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5" name="直接连接符 44">
            <a:extLst>
              <a:ext uri="{FF2B5EF4-FFF2-40B4-BE49-F238E27FC236}">
                <a16:creationId xmlns:a16="http://schemas.microsoft.com/office/drawing/2014/main" id="{B7D57FFE-B248-479B-A47A-928848696A17}"/>
              </a:ext>
            </a:extLst>
          </p:cNvPr>
          <p:cNvCxnSpPr>
            <a:cxnSpLocks/>
          </p:cNvCxnSpPr>
          <p:nvPr/>
        </p:nvCxnSpPr>
        <p:spPr bwMode="auto">
          <a:xfrm>
            <a:off x="5532784" y="3899785"/>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8" name="直接连接符 47">
            <a:extLst>
              <a:ext uri="{FF2B5EF4-FFF2-40B4-BE49-F238E27FC236}">
                <a16:creationId xmlns:a16="http://schemas.microsoft.com/office/drawing/2014/main" id="{4F6115A7-6A5F-4191-996C-A01F03411D3A}"/>
              </a:ext>
            </a:extLst>
          </p:cNvPr>
          <p:cNvCxnSpPr/>
          <p:nvPr/>
        </p:nvCxnSpPr>
        <p:spPr bwMode="auto">
          <a:xfrm>
            <a:off x="6108848" y="3706306"/>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0" name="直接连接符 49">
            <a:extLst>
              <a:ext uri="{FF2B5EF4-FFF2-40B4-BE49-F238E27FC236}">
                <a16:creationId xmlns:a16="http://schemas.microsoft.com/office/drawing/2014/main" id="{EE8FD88B-0925-4435-9552-671B05748A29}"/>
              </a:ext>
            </a:extLst>
          </p:cNvPr>
          <p:cNvCxnSpPr>
            <a:cxnSpLocks/>
          </p:cNvCxnSpPr>
          <p:nvPr/>
        </p:nvCxnSpPr>
        <p:spPr bwMode="auto">
          <a:xfrm>
            <a:off x="6108848" y="3803045"/>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3" name="直接箭头连接符 52">
            <a:extLst>
              <a:ext uri="{FF2B5EF4-FFF2-40B4-BE49-F238E27FC236}">
                <a16:creationId xmlns:a16="http://schemas.microsoft.com/office/drawing/2014/main" id="{4864F9C8-492C-4BA7-81B3-334A08C88D77}"/>
              </a:ext>
            </a:extLst>
          </p:cNvPr>
          <p:cNvCxnSpPr>
            <a:endCxn id="4" idx="3"/>
          </p:cNvCxnSpPr>
          <p:nvPr/>
        </p:nvCxnSpPr>
        <p:spPr bwMode="auto">
          <a:xfrm flipH="1">
            <a:off x="7284640" y="2263259"/>
            <a:ext cx="62440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54" name="文本框 53">
            <a:extLst>
              <a:ext uri="{FF2B5EF4-FFF2-40B4-BE49-F238E27FC236}">
                <a16:creationId xmlns:a16="http://schemas.microsoft.com/office/drawing/2014/main" id="{EA3165B0-3A4C-4920-AB59-545AD861967E}"/>
              </a:ext>
            </a:extLst>
          </p:cNvPr>
          <p:cNvSpPr txBox="1"/>
          <p:nvPr/>
        </p:nvSpPr>
        <p:spPr>
          <a:xfrm>
            <a:off x="7380312" y="1815207"/>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文本框 54">
            <a:extLst>
              <a:ext uri="{FF2B5EF4-FFF2-40B4-BE49-F238E27FC236}">
                <a16:creationId xmlns:a16="http://schemas.microsoft.com/office/drawing/2014/main" id="{F18756F2-5026-4F05-B57D-519B897F3FA7}"/>
              </a:ext>
            </a:extLst>
          </p:cNvPr>
          <p:cNvSpPr txBox="1"/>
          <p:nvPr/>
        </p:nvSpPr>
        <p:spPr>
          <a:xfrm>
            <a:off x="1055949" y="3281483"/>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331D9959-3128-46DB-8170-3C700DB7DF89}"/>
              </a:ext>
            </a:extLst>
          </p:cNvPr>
          <p:cNvSpPr txBox="1"/>
          <p:nvPr/>
        </p:nvSpPr>
        <p:spPr>
          <a:xfrm>
            <a:off x="2292427" y="3947571"/>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文本框 56">
            <a:extLst>
              <a:ext uri="{FF2B5EF4-FFF2-40B4-BE49-F238E27FC236}">
                <a16:creationId xmlns:a16="http://schemas.microsoft.com/office/drawing/2014/main" id="{8DB74742-54C7-457C-98BC-9E752E17A3D7}"/>
              </a:ext>
            </a:extLst>
          </p:cNvPr>
          <p:cNvSpPr txBox="1"/>
          <p:nvPr/>
        </p:nvSpPr>
        <p:spPr>
          <a:xfrm>
            <a:off x="5016202" y="4093264"/>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文本框 57">
            <a:extLst>
              <a:ext uri="{FF2B5EF4-FFF2-40B4-BE49-F238E27FC236}">
                <a16:creationId xmlns:a16="http://schemas.microsoft.com/office/drawing/2014/main" id="{2B7C9FF0-8012-4CEE-8597-7D45A1505376}"/>
              </a:ext>
            </a:extLst>
          </p:cNvPr>
          <p:cNvSpPr txBox="1"/>
          <p:nvPr/>
        </p:nvSpPr>
        <p:spPr>
          <a:xfrm>
            <a:off x="5838028" y="4093264"/>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文本框 58">
            <a:extLst>
              <a:ext uri="{FF2B5EF4-FFF2-40B4-BE49-F238E27FC236}">
                <a16:creationId xmlns:a16="http://schemas.microsoft.com/office/drawing/2014/main" id="{B4F27406-5EA6-4CC2-8E8B-C7C30D3BA92F}"/>
              </a:ext>
            </a:extLst>
          </p:cNvPr>
          <p:cNvSpPr txBox="1"/>
          <p:nvPr/>
        </p:nvSpPr>
        <p:spPr>
          <a:xfrm>
            <a:off x="6684519" y="3414326"/>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文本框 59">
            <a:extLst>
              <a:ext uri="{FF2B5EF4-FFF2-40B4-BE49-F238E27FC236}">
                <a16:creationId xmlns:a16="http://schemas.microsoft.com/office/drawing/2014/main" id="{423EABC5-BA68-486E-9627-B3C8F2341913}"/>
              </a:ext>
            </a:extLst>
          </p:cNvPr>
          <p:cNvSpPr txBox="1"/>
          <p:nvPr/>
        </p:nvSpPr>
        <p:spPr>
          <a:xfrm>
            <a:off x="6612511" y="3838636"/>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文本框 61">
            <a:extLst>
              <a:ext uri="{FF2B5EF4-FFF2-40B4-BE49-F238E27FC236}">
                <a16:creationId xmlns:a16="http://schemas.microsoft.com/office/drawing/2014/main" id="{2395EF7B-D039-4591-9F72-DEA189842476}"/>
              </a:ext>
            </a:extLst>
          </p:cNvPr>
          <p:cNvSpPr txBox="1"/>
          <p:nvPr/>
        </p:nvSpPr>
        <p:spPr>
          <a:xfrm>
            <a:off x="-298" y="4430380"/>
            <a:ext cx="9143998" cy="2554545"/>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加法器的输入逻辑是</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两个输入门，加法器输入端所需的控制命令有：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。由于</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端只有一个命令</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，故采用与门。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端有两个命令</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，采用与或门。命令</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加在加法器末端，控制末位加</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BD8DE7CA-EC95-4245-981C-1B45FBB261D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91894328"/>
      </p:ext>
    </p:extLst>
  </p:cSld>
  <p:clrMapOvr>
    <a:masterClrMapping/>
  </p:clrMapOvr>
  <p:transition spd="med">
    <p:cover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35A71F1-ECB9-460E-9759-C87DFD051FE1}"/>
              </a:ext>
            </a:extLst>
          </p:cNvPr>
          <p:cNvSpPr/>
          <p:nvPr/>
        </p:nvSpPr>
        <p:spPr>
          <a:xfrm>
            <a:off x="-108520" y="9309"/>
            <a:ext cx="9252520"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）补码一位乘的乘法器 </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4" name="文本框 3">
            <a:extLst>
              <a:ext uri="{FF2B5EF4-FFF2-40B4-BE49-F238E27FC236}">
                <a16:creationId xmlns:a16="http://schemas.microsoft.com/office/drawing/2014/main" id="{D5FB8422-2AC9-41CC-A9D5-494682824924}"/>
              </a:ext>
            </a:extLst>
          </p:cNvPr>
          <p:cNvSpPr txBox="1"/>
          <p:nvPr/>
        </p:nvSpPr>
        <p:spPr>
          <a:xfrm>
            <a:off x="-9854" y="702832"/>
            <a:ext cx="9144000" cy="3539430"/>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加法器的输出逻辑即是寄存器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的输入控制门，其所需的控制命令有：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Σ→A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2/Σ→A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的输入控制门采用与或门，实现将累加和右移</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位送</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寄存器以及将修正结果送</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的输入控制门也采用与或门，在初始化时将</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补送</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寄存器，在运算过程中实现</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寄存器的右移。</a:t>
            </a:r>
          </a:p>
        </p:txBody>
      </p:sp>
      <p:graphicFrame>
        <p:nvGraphicFramePr>
          <p:cNvPr id="5" name="表格 4">
            <a:extLst>
              <a:ext uri="{FF2B5EF4-FFF2-40B4-BE49-F238E27FC236}">
                <a16:creationId xmlns:a16="http://schemas.microsoft.com/office/drawing/2014/main" id="{2525D4C0-2A77-4D90-A38C-63C1BB8BC30E}"/>
              </a:ext>
            </a:extLst>
          </p:cNvPr>
          <p:cNvGraphicFramePr>
            <a:graphicFrameLocks noGrp="1"/>
          </p:cNvGraphicFramePr>
          <p:nvPr/>
        </p:nvGraphicFramePr>
        <p:xfrm>
          <a:off x="1307976" y="4157775"/>
          <a:ext cx="6096000" cy="457200"/>
        </p:xfrm>
        <a:graphic>
          <a:graphicData uri="http://schemas.openxmlformats.org/drawingml/2006/table">
            <a:tbl>
              <a:tblPr firstRow="1" bandRow="1">
                <a:tableStyleId>{5940675A-B579-460E-94D1-54222C63F5DA}</a:tableStyleId>
              </a:tblPr>
              <a:tblGrid>
                <a:gridCol w="1319808">
                  <a:extLst>
                    <a:ext uri="{9D8B030D-6E8A-4147-A177-3AD203B41FA5}">
                      <a16:colId xmlns:a16="http://schemas.microsoft.com/office/drawing/2014/main" val="2626984405"/>
                    </a:ext>
                  </a:extLst>
                </a:gridCol>
                <a:gridCol w="1008112">
                  <a:extLst>
                    <a:ext uri="{9D8B030D-6E8A-4147-A177-3AD203B41FA5}">
                      <a16:colId xmlns:a16="http://schemas.microsoft.com/office/drawing/2014/main" val="216461884"/>
                    </a:ext>
                  </a:extLst>
                </a:gridCol>
                <a:gridCol w="1152128">
                  <a:extLst>
                    <a:ext uri="{9D8B030D-6E8A-4147-A177-3AD203B41FA5}">
                      <a16:colId xmlns:a16="http://schemas.microsoft.com/office/drawing/2014/main" val="4049031698"/>
                    </a:ext>
                  </a:extLst>
                </a:gridCol>
                <a:gridCol w="1296144">
                  <a:extLst>
                    <a:ext uri="{9D8B030D-6E8A-4147-A177-3AD203B41FA5}">
                      <a16:colId xmlns:a16="http://schemas.microsoft.com/office/drawing/2014/main" val="3083219857"/>
                    </a:ext>
                  </a:extLst>
                </a:gridCol>
                <a:gridCol w="1319808">
                  <a:extLst>
                    <a:ext uri="{9D8B030D-6E8A-4147-A177-3AD203B41FA5}">
                      <a16:colId xmlns:a16="http://schemas.microsoft.com/office/drawing/2014/main" val="141285459"/>
                    </a:ext>
                  </a:extLst>
                </a:gridCol>
              </a:tblGrid>
              <a:tr h="370840">
                <a:tc>
                  <a:txBody>
                    <a:bodyPr/>
                    <a:lstStyle/>
                    <a:p>
                      <a:pPr algn="ctr"/>
                      <a:r>
                        <a:rPr lang="en-US" altLang="zh-CN" sz="2400" dirty="0"/>
                        <a:t>S</a:t>
                      </a:r>
                      <a:r>
                        <a:rPr lang="en-US" altLang="zh-CN" sz="2400" baseline="-25000" dirty="0"/>
                        <a:t>A</a:t>
                      </a:r>
                      <a:endParaRPr lang="zh-CN" altLang="en-US" sz="24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t>A</a:t>
                      </a:r>
                      <a:r>
                        <a:rPr lang="en-US" altLang="zh-CN" sz="2400" baseline="-25000" dirty="0"/>
                        <a:t>i</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aseline="0" dirty="0"/>
                        <a:t>A</a:t>
                      </a:r>
                      <a:r>
                        <a:rPr lang="en-US" altLang="zh-CN" sz="2400" baseline="-25000" dirty="0"/>
                        <a:t>n</a:t>
                      </a:r>
                      <a:endParaRPr lang="zh-CN" altLang="en-US" sz="24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p:graphicFrame>
        <p:nvGraphicFramePr>
          <p:cNvPr id="7" name="表格 6">
            <a:extLst>
              <a:ext uri="{FF2B5EF4-FFF2-40B4-BE49-F238E27FC236}">
                <a16:creationId xmlns:a16="http://schemas.microsoft.com/office/drawing/2014/main" id="{A5247353-4062-4E4E-A2AB-A04FF2FA278E}"/>
              </a:ext>
            </a:extLst>
          </p:cNvPr>
          <p:cNvGraphicFramePr>
            <a:graphicFrameLocks noGrp="1"/>
          </p:cNvGraphicFramePr>
          <p:nvPr/>
        </p:nvGraphicFramePr>
        <p:xfrm>
          <a:off x="4211960" y="4893955"/>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11" name="直接连接符 10">
            <a:extLst>
              <a:ext uri="{FF2B5EF4-FFF2-40B4-BE49-F238E27FC236}">
                <a16:creationId xmlns:a16="http://schemas.microsoft.com/office/drawing/2014/main" id="{D1B18FA5-C180-4EA1-AAE1-1E707CC1AABA}"/>
              </a:ext>
            </a:extLst>
          </p:cNvPr>
          <p:cNvCxnSpPr>
            <a:cxnSpLocks/>
          </p:cNvCxnSpPr>
          <p:nvPr/>
        </p:nvCxnSpPr>
        <p:spPr bwMode="auto">
          <a:xfrm>
            <a:off x="3779909" y="4617522"/>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0C7DB9B2-4EBC-48BB-9CDA-A1B1F022F56D}"/>
              </a:ext>
            </a:extLst>
          </p:cNvPr>
          <p:cNvCxnSpPr>
            <a:cxnSpLocks/>
          </p:cNvCxnSpPr>
          <p:nvPr/>
        </p:nvCxnSpPr>
        <p:spPr bwMode="auto">
          <a:xfrm flipV="1">
            <a:off x="3779909" y="4800201"/>
            <a:ext cx="4536507" cy="92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D98F2042-5904-4FBA-AE21-2389A61F2E31}"/>
              </a:ext>
            </a:extLst>
          </p:cNvPr>
          <p:cNvCxnSpPr>
            <a:endCxn id="7" idx="0"/>
          </p:cNvCxnSpPr>
          <p:nvPr/>
        </p:nvCxnSpPr>
        <p:spPr bwMode="auto">
          <a:xfrm>
            <a:off x="4740188" y="4654441"/>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45309F04-9603-4BC8-B0A7-64105A9BE32F}"/>
              </a:ext>
            </a:extLst>
          </p:cNvPr>
          <p:cNvCxnSpPr/>
          <p:nvPr/>
        </p:nvCxnSpPr>
        <p:spPr bwMode="auto">
          <a:xfrm>
            <a:off x="4572000" y="5062235"/>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34F016C7-EFC3-41B3-9092-E5BA483D9FF5}"/>
              </a:ext>
            </a:extLst>
          </p:cNvPr>
          <p:cNvCxnSpPr/>
          <p:nvPr/>
        </p:nvCxnSpPr>
        <p:spPr bwMode="auto">
          <a:xfrm>
            <a:off x="4355976" y="5635635"/>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C6763F50-20AF-41E7-882A-50420859C7AD}"/>
              </a:ext>
            </a:extLst>
          </p:cNvPr>
          <p:cNvCxnSpPr>
            <a:cxnSpLocks/>
          </p:cNvCxnSpPr>
          <p:nvPr/>
        </p:nvCxnSpPr>
        <p:spPr bwMode="auto">
          <a:xfrm>
            <a:off x="5004048" y="5635635"/>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6C649418-F316-46F1-905D-612413DD9C5D}"/>
              </a:ext>
            </a:extLst>
          </p:cNvPr>
          <p:cNvCxnSpPr/>
          <p:nvPr/>
        </p:nvCxnSpPr>
        <p:spPr bwMode="auto">
          <a:xfrm>
            <a:off x="4499992" y="5635635"/>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64B0DB95-0AAC-4119-A291-5FD5128AE6CE}"/>
              </a:ext>
            </a:extLst>
          </p:cNvPr>
          <p:cNvCxnSpPr>
            <a:cxnSpLocks/>
          </p:cNvCxnSpPr>
          <p:nvPr/>
        </p:nvCxnSpPr>
        <p:spPr bwMode="auto">
          <a:xfrm>
            <a:off x="4499992" y="5829114"/>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直接连接符 21">
            <a:extLst>
              <a:ext uri="{FF2B5EF4-FFF2-40B4-BE49-F238E27FC236}">
                <a16:creationId xmlns:a16="http://schemas.microsoft.com/office/drawing/2014/main" id="{F2333981-07F0-4D36-A7B4-244DAB4B1ED5}"/>
              </a:ext>
            </a:extLst>
          </p:cNvPr>
          <p:cNvCxnSpPr/>
          <p:nvPr/>
        </p:nvCxnSpPr>
        <p:spPr bwMode="auto">
          <a:xfrm>
            <a:off x="5076056" y="5635635"/>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B8745BE9-D6AA-499F-A859-A77A3239A71D}"/>
              </a:ext>
            </a:extLst>
          </p:cNvPr>
          <p:cNvCxnSpPr>
            <a:cxnSpLocks/>
          </p:cNvCxnSpPr>
          <p:nvPr/>
        </p:nvCxnSpPr>
        <p:spPr bwMode="auto">
          <a:xfrm>
            <a:off x="5076056" y="5732374"/>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0" name="文本框 29">
            <a:extLst>
              <a:ext uri="{FF2B5EF4-FFF2-40B4-BE49-F238E27FC236}">
                <a16:creationId xmlns:a16="http://schemas.microsoft.com/office/drawing/2014/main" id="{B31FB401-5C5A-4FE5-82C4-DD0FC6CF7454}"/>
              </a:ext>
            </a:extLst>
          </p:cNvPr>
          <p:cNvSpPr txBox="1"/>
          <p:nvPr/>
        </p:nvSpPr>
        <p:spPr>
          <a:xfrm>
            <a:off x="7836024" y="4312533"/>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33" name="直接连接符 32">
            <a:extLst>
              <a:ext uri="{FF2B5EF4-FFF2-40B4-BE49-F238E27FC236}">
                <a16:creationId xmlns:a16="http://schemas.microsoft.com/office/drawing/2014/main" id="{3F3B30CC-A6DF-47E3-9C1E-8DCA5486D923}"/>
              </a:ext>
            </a:extLst>
          </p:cNvPr>
          <p:cNvCxnSpPr/>
          <p:nvPr/>
        </p:nvCxnSpPr>
        <p:spPr bwMode="auto">
          <a:xfrm>
            <a:off x="1547664" y="4617522"/>
            <a:ext cx="0" cy="51594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直接连接符 40">
            <a:extLst>
              <a:ext uri="{FF2B5EF4-FFF2-40B4-BE49-F238E27FC236}">
                <a16:creationId xmlns:a16="http://schemas.microsoft.com/office/drawing/2014/main" id="{057B2CD3-9996-492D-A536-990FE8349309}"/>
              </a:ext>
            </a:extLst>
          </p:cNvPr>
          <p:cNvCxnSpPr/>
          <p:nvPr/>
        </p:nvCxnSpPr>
        <p:spPr bwMode="auto">
          <a:xfrm>
            <a:off x="5364088" y="4617522"/>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3" name="直接连接符 42">
            <a:extLst>
              <a:ext uri="{FF2B5EF4-FFF2-40B4-BE49-F238E27FC236}">
                <a16:creationId xmlns:a16="http://schemas.microsoft.com/office/drawing/2014/main" id="{9239D2AE-4230-4A6C-9EDB-80740307FDDA}"/>
              </a:ext>
            </a:extLst>
          </p:cNvPr>
          <p:cNvCxnSpPr/>
          <p:nvPr/>
        </p:nvCxnSpPr>
        <p:spPr bwMode="auto">
          <a:xfrm>
            <a:off x="6660232" y="4617522"/>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9C44F64-4A0E-45D3-9DAA-BFAC45458BE5}"/>
                  </a:ext>
                </a:extLst>
              </p:cNvPr>
              <p:cNvSpPr txBox="1"/>
              <p:nvPr/>
            </p:nvSpPr>
            <p:spPr>
              <a:xfrm>
                <a:off x="4139949" y="6006087"/>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5" name="文本框 44">
                <a:extLst>
                  <a:ext uri="{FF2B5EF4-FFF2-40B4-BE49-F238E27FC236}">
                    <a16:creationId xmlns:a16="http://schemas.microsoft.com/office/drawing/2014/main" id="{49C44F64-4A0E-45D3-9DAA-BFAC45458BE5}"/>
                  </a:ext>
                </a:extLst>
              </p:cNvPr>
              <p:cNvSpPr txBox="1">
                <a:spLocks noRot="1" noChangeAspect="1" noMove="1" noResize="1" noEditPoints="1" noAdjustHandles="1" noChangeArrowheads="1" noChangeShapeType="1" noTextEdit="1"/>
              </p:cNvSpPr>
              <p:nvPr/>
            </p:nvSpPr>
            <p:spPr>
              <a:xfrm>
                <a:off x="4139949" y="6006087"/>
                <a:ext cx="864099" cy="461665"/>
              </a:xfrm>
              <a:prstGeom prst="rect">
                <a:avLst/>
              </a:prstGeom>
              <a:blipFill>
                <a:blip r:embed="rId2"/>
                <a:stretch>
                  <a:fillRect l="-563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5C0934C-B969-46F9-B533-822C39998528}"/>
                  </a:ext>
                </a:extLst>
              </p:cNvPr>
              <p:cNvSpPr txBox="1"/>
              <p:nvPr/>
            </p:nvSpPr>
            <p:spPr>
              <a:xfrm>
                <a:off x="4859833" y="6020736"/>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6" name="文本框 45">
                <a:extLst>
                  <a:ext uri="{FF2B5EF4-FFF2-40B4-BE49-F238E27FC236}">
                    <a16:creationId xmlns:a16="http://schemas.microsoft.com/office/drawing/2014/main" id="{65C0934C-B969-46F9-B533-822C39998528}"/>
                  </a:ext>
                </a:extLst>
              </p:cNvPr>
              <p:cNvSpPr txBox="1">
                <a:spLocks noRot="1" noChangeAspect="1" noMove="1" noResize="1" noEditPoints="1" noAdjustHandles="1" noChangeArrowheads="1" noChangeShapeType="1" noTextEdit="1"/>
              </p:cNvSpPr>
              <p:nvPr/>
            </p:nvSpPr>
            <p:spPr>
              <a:xfrm>
                <a:off x="4859833" y="6020736"/>
                <a:ext cx="864099" cy="461665"/>
              </a:xfrm>
              <a:prstGeom prst="rect">
                <a:avLst/>
              </a:prstGeom>
              <a:blipFill>
                <a:blip r:embed="rId3"/>
                <a:stretch>
                  <a:fillRect l="-5634"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29FA8B15-C370-4621-B262-2B02AA6C6CD8}"/>
                  </a:ext>
                </a:extLst>
              </p:cNvPr>
              <p:cNvSpPr txBox="1"/>
              <p:nvPr/>
            </p:nvSpPr>
            <p:spPr>
              <a:xfrm>
                <a:off x="5579717" y="5313833"/>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7" name="文本框 46">
                <a:extLst>
                  <a:ext uri="{FF2B5EF4-FFF2-40B4-BE49-F238E27FC236}">
                    <a16:creationId xmlns:a16="http://schemas.microsoft.com/office/drawing/2014/main" id="{29FA8B15-C370-4621-B262-2B02AA6C6CD8}"/>
                  </a:ext>
                </a:extLst>
              </p:cNvPr>
              <p:cNvSpPr txBox="1">
                <a:spLocks noRot="1" noChangeAspect="1" noMove="1" noResize="1" noEditPoints="1" noAdjustHandles="1" noChangeArrowheads="1" noChangeShapeType="1" noTextEdit="1"/>
              </p:cNvSpPr>
              <p:nvPr/>
            </p:nvSpPr>
            <p:spPr>
              <a:xfrm>
                <a:off x="5579717" y="5313833"/>
                <a:ext cx="864099" cy="461665"/>
              </a:xfrm>
              <a:prstGeom prst="rect">
                <a:avLst/>
              </a:prstGeom>
              <a:blipFill>
                <a:blip r:embed="rId4"/>
                <a:stretch>
                  <a:fillRect l="-5634" t="-10667" r="-9155"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3CC68DAD-0BD8-4762-B991-CDEDF9BD946F}"/>
                  </a:ext>
                </a:extLst>
              </p:cNvPr>
              <p:cNvSpPr txBox="1"/>
              <p:nvPr/>
            </p:nvSpPr>
            <p:spPr>
              <a:xfrm>
                <a:off x="5576269" y="5751924"/>
                <a:ext cx="148909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1/2</a:t>
                </a:r>
                <a14:m>
                  <m:oMath xmlns:m="http://schemas.openxmlformats.org/officeDocument/2006/math">
                    <m:r>
                      <a:rPr kumimoji="1" lang="zh-CN" altLang="en-US" sz="2400" b="0" i="1"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8" name="文本框 47">
                <a:extLst>
                  <a:ext uri="{FF2B5EF4-FFF2-40B4-BE49-F238E27FC236}">
                    <a16:creationId xmlns:a16="http://schemas.microsoft.com/office/drawing/2014/main" id="{3CC68DAD-0BD8-4762-B991-CDEDF9BD946F}"/>
                  </a:ext>
                </a:extLst>
              </p:cNvPr>
              <p:cNvSpPr txBox="1">
                <a:spLocks noRot="1" noChangeAspect="1" noMove="1" noResize="1" noEditPoints="1" noAdjustHandles="1" noChangeArrowheads="1" noChangeShapeType="1" noTextEdit="1"/>
              </p:cNvSpPr>
              <p:nvPr/>
            </p:nvSpPr>
            <p:spPr>
              <a:xfrm>
                <a:off x="5576269" y="5751924"/>
                <a:ext cx="1489093" cy="461665"/>
              </a:xfrm>
              <a:prstGeom prst="rect">
                <a:avLst/>
              </a:prstGeom>
              <a:blipFill>
                <a:blip r:embed="rId5"/>
                <a:stretch>
                  <a:fillRect l="-6557" t="-12000"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8FCC77B-85E1-4044-80B4-60513AE32678}"/>
                  </a:ext>
                </a:extLst>
              </p:cNvPr>
              <p:cNvSpPr txBox="1"/>
              <p:nvPr/>
            </p:nvSpPr>
            <p:spPr>
              <a:xfrm>
                <a:off x="1307976" y="5120769"/>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5" name="文本框 24">
                <a:extLst>
                  <a:ext uri="{FF2B5EF4-FFF2-40B4-BE49-F238E27FC236}">
                    <a16:creationId xmlns:a16="http://schemas.microsoft.com/office/drawing/2014/main" id="{28FCC77B-85E1-4044-80B4-60513AE32678}"/>
                  </a:ext>
                </a:extLst>
              </p:cNvPr>
              <p:cNvSpPr txBox="1">
                <a:spLocks noRot="1" noChangeAspect="1" noMove="1" noResize="1" noEditPoints="1" noAdjustHandles="1" noChangeArrowheads="1" noChangeShapeType="1" noTextEdit="1"/>
              </p:cNvSpPr>
              <p:nvPr/>
            </p:nvSpPr>
            <p:spPr>
              <a:xfrm>
                <a:off x="1307976" y="5120769"/>
                <a:ext cx="864099" cy="461665"/>
              </a:xfrm>
              <a:prstGeom prst="rect">
                <a:avLst/>
              </a:prstGeom>
              <a:blipFill>
                <a:blip r:embed="rId6"/>
                <a:stretch>
                  <a:fillRect l="-6383" b="-26316"/>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033C7F0F-6D7F-4C93-AC80-7E9BECB2C3A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45125909"/>
      </p:ext>
    </p:extLst>
  </p:cSld>
  <p:clrMapOvr>
    <a:masterClrMapping/>
  </p:clrMapOvr>
  <p:transition spd="med">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334A2F5-DFEC-4608-9955-B59282FFC56B}"/>
              </a:ext>
            </a:extLst>
          </p:cNvPr>
          <p:cNvSpPr/>
          <p:nvPr/>
        </p:nvSpPr>
        <p:spPr>
          <a:xfrm>
            <a:off x="107504" y="34461"/>
            <a:ext cx="864096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将二进制数</a:t>
            </a:r>
            <a:r>
              <a:rPr lang="en-US" altLang="zh-CN" sz="3600" b="1" dirty="0">
                <a:solidFill>
                  <a:srgbClr val="FFFF00"/>
                </a:solidFill>
                <a:effectLst>
                  <a:outerShdw blurRad="38100" dist="38100" dir="2700000" algn="tl">
                    <a:srgbClr val="000000"/>
                  </a:outerShdw>
                </a:effectLst>
                <a:ea typeface="黑体" pitchFamily="49" charset="-122"/>
              </a:rPr>
              <a:t>(1111010.00111101)</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转换为八进制与十六进制数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C55D571D-F268-4167-9C62-B46D56E12164}"/>
              </a:ext>
            </a:extLst>
          </p:cNvPr>
          <p:cNvSpPr txBox="1"/>
          <p:nvPr/>
        </p:nvSpPr>
        <p:spPr>
          <a:xfrm>
            <a:off x="107504" y="1258853"/>
            <a:ext cx="8928992" cy="5359159"/>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将二进制转换为八进制或十六进制数，可分别采用二</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八或二</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十六缩写形式将二进制数分段对应转换即可。</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二</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八缩写形式是</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位二进制数对应一位八进制数，二</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十六缩写形式则是</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位二进制数对应一位十六进制数。分段时，以小数点为基准，向左每</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或</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一组分段，高位不够补</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；向右每</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或</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位</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一组分段，低位不够补</a:t>
            </a:r>
            <a:r>
              <a:rPr lang="en-US" altLang="zh-CN" sz="3200" dirty="0">
                <a:latin typeface="黑体" panose="02010609060101010101" pitchFamily="49" charset="-122"/>
                <a:ea typeface="黑体" panose="02010609060101010101" pitchFamily="49" charset="-122"/>
              </a:rPr>
              <a:t>0</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zh-CN" altLang="en-US" sz="3200" dirty="0">
                <a:latin typeface="黑体" panose="02010609060101010101" pitchFamily="49" charset="-122"/>
                <a:ea typeface="黑体" panose="02010609060101010101" pitchFamily="49" charset="-122"/>
              </a:rPr>
              <a:t>由上所述，本题答案如下：</a:t>
            </a:r>
          </a:p>
        </p:txBody>
      </p:sp>
      <p:sp>
        <p:nvSpPr>
          <p:cNvPr id="5" name="灯片编号占位符 4">
            <a:extLst>
              <a:ext uri="{FF2B5EF4-FFF2-40B4-BE49-F238E27FC236}">
                <a16:creationId xmlns:a16="http://schemas.microsoft.com/office/drawing/2014/main" id="{AC5D75F6-5211-4F7B-9B56-23384A0C4E70}"/>
              </a:ext>
            </a:extLst>
          </p:cNvPr>
          <p:cNvSpPr>
            <a:spLocks noGrp="1"/>
          </p:cNvSpPr>
          <p:nvPr>
            <p:ph type="sldNum" sz="quarter" idx="10"/>
          </p:nvPr>
        </p:nvSpPr>
        <p:spPr/>
        <p:txBody>
          <a:bodyPr/>
          <a:lstStyle/>
          <a:p>
            <a:fld id="{3AE3F5C8-9012-46B7-BDE1-1A2A994CA93C}" type="slidenum">
              <a:rPr lang="en-US" altLang="zh-CN" smtClean="0"/>
              <a:pPr/>
              <a:t>8</a:t>
            </a:fld>
            <a:r>
              <a:rPr lang="en-US" altLang="zh-CN"/>
              <a:t>/121</a:t>
            </a:r>
            <a:endParaRPr lang="en-US" altLang="zh-CN" dirty="0"/>
          </a:p>
        </p:txBody>
      </p:sp>
    </p:spTree>
    <p:extLst>
      <p:ext uri="{BB962C8B-B14F-4D97-AF65-F5344CB8AC3E}">
        <p14:creationId xmlns:p14="http://schemas.microsoft.com/office/powerpoint/2010/main" val="2607198349"/>
      </p:ext>
    </p:extLst>
  </p:cSld>
  <p:clrMapOvr>
    <a:masterClrMapping/>
  </p:clrMapOvr>
  <p:transition spd="med">
    <p:cover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365127E-3025-48DD-85F8-7E7D15E25378}"/>
              </a:ext>
            </a:extLst>
          </p:cNvPr>
          <p:cNvSpPr/>
          <p:nvPr/>
        </p:nvSpPr>
        <p:spPr>
          <a:xfrm>
            <a:off x="107504" y="30778"/>
            <a:ext cx="9252520"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）补码一位乘的乘法器 </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graphicFrame>
        <p:nvGraphicFramePr>
          <p:cNvPr id="4" name="表格 3">
            <a:extLst>
              <a:ext uri="{FF2B5EF4-FFF2-40B4-BE49-F238E27FC236}">
                <a16:creationId xmlns:a16="http://schemas.microsoft.com/office/drawing/2014/main" id="{D02793AA-081D-47D9-93AC-D4FFF29E3839}"/>
              </a:ext>
            </a:extLst>
          </p:cNvPr>
          <p:cNvGraphicFramePr>
            <a:graphicFrameLocks noGrp="1"/>
          </p:cNvGraphicFramePr>
          <p:nvPr/>
        </p:nvGraphicFramePr>
        <p:xfrm>
          <a:off x="537588" y="1304762"/>
          <a:ext cx="6096000" cy="4572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626984405"/>
                    </a:ext>
                  </a:extLst>
                </a:gridCol>
                <a:gridCol w="1219200">
                  <a:extLst>
                    <a:ext uri="{9D8B030D-6E8A-4147-A177-3AD203B41FA5}">
                      <a16:colId xmlns:a16="http://schemas.microsoft.com/office/drawing/2014/main" val="216461884"/>
                    </a:ext>
                  </a:extLst>
                </a:gridCol>
                <a:gridCol w="1219200">
                  <a:extLst>
                    <a:ext uri="{9D8B030D-6E8A-4147-A177-3AD203B41FA5}">
                      <a16:colId xmlns:a16="http://schemas.microsoft.com/office/drawing/2014/main" val="4049031698"/>
                    </a:ext>
                  </a:extLst>
                </a:gridCol>
                <a:gridCol w="1219200">
                  <a:extLst>
                    <a:ext uri="{9D8B030D-6E8A-4147-A177-3AD203B41FA5}">
                      <a16:colId xmlns:a16="http://schemas.microsoft.com/office/drawing/2014/main" val="141285459"/>
                    </a:ext>
                  </a:extLst>
                </a:gridCol>
                <a:gridCol w="1219200">
                  <a:extLst>
                    <a:ext uri="{9D8B030D-6E8A-4147-A177-3AD203B41FA5}">
                      <a16:colId xmlns:a16="http://schemas.microsoft.com/office/drawing/2014/main" val="2949659688"/>
                    </a:ext>
                  </a:extLst>
                </a:gridCol>
              </a:tblGrid>
              <a:tr h="370840">
                <a:tc>
                  <a:txBody>
                    <a:bodyPr/>
                    <a:lstStyle/>
                    <a:p>
                      <a:pPr algn="ctr"/>
                      <a:r>
                        <a:rPr lang="en-US" altLang="zh-CN" sz="2400" dirty="0"/>
                        <a:t>S</a:t>
                      </a:r>
                      <a:r>
                        <a:rPr lang="en-US" altLang="zh-CN" sz="2400" baseline="-25000" dirty="0"/>
                        <a:t>C</a:t>
                      </a:r>
                      <a:endParaRPr lang="zh-CN" altLang="en-US" sz="24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t>C</a:t>
                      </a:r>
                      <a:r>
                        <a:rPr lang="en-US" altLang="zh-CN" sz="2400" baseline="-25000" dirty="0"/>
                        <a:t>i</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C</a:t>
                      </a:r>
                      <a:r>
                        <a:rPr lang="en-US" altLang="zh-CN" sz="2400" baseline="-25000" dirty="0"/>
                        <a:t>n</a:t>
                      </a:r>
                      <a:endParaRPr lang="zh-CN" altLang="en-US" sz="24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p:graphicFrame>
        <p:nvGraphicFramePr>
          <p:cNvPr id="5" name="表格 4">
            <a:extLst>
              <a:ext uri="{FF2B5EF4-FFF2-40B4-BE49-F238E27FC236}">
                <a16:creationId xmlns:a16="http://schemas.microsoft.com/office/drawing/2014/main" id="{93D2376C-DD19-4568-AF0F-8EE0DB1BD05E}"/>
              </a:ext>
            </a:extLst>
          </p:cNvPr>
          <p:cNvGraphicFramePr>
            <a:graphicFrameLocks noGrp="1"/>
          </p:cNvGraphicFramePr>
          <p:nvPr/>
        </p:nvGraphicFramePr>
        <p:xfrm>
          <a:off x="3441572" y="2040942"/>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6" name="直接连接符 5">
            <a:extLst>
              <a:ext uri="{FF2B5EF4-FFF2-40B4-BE49-F238E27FC236}">
                <a16:creationId xmlns:a16="http://schemas.microsoft.com/office/drawing/2014/main" id="{729D40E3-CC1B-49AA-B015-CDD9F0F7B776}"/>
              </a:ext>
            </a:extLst>
          </p:cNvPr>
          <p:cNvCxnSpPr>
            <a:cxnSpLocks/>
          </p:cNvCxnSpPr>
          <p:nvPr/>
        </p:nvCxnSpPr>
        <p:spPr bwMode="auto">
          <a:xfrm>
            <a:off x="3009521" y="176450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 name="直接连接符 6">
            <a:extLst>
              <a:ext uri="{FF2B5EF4-FFF2-40B4-BE49-F238E27FC236}">
                <a16:creationId xmlns:a16="http://schemas.microsoft.com/office/drawing/2014/main" id="{2A8F2C20-5DF1-436B-904A-FBA85FC0297E}"/>
              </a:ext>
            </a:extLst>
          </p:cNvPr>
          <p:cNvCxnSpPr>
            <a:cxnSpLocks/>
          </p:cNvCxnSpPr>
          <p:nvPr/>
        </p:nvCxnSpPr>
        <p:spPr bwMode="auto">
          <a:xfrm>
            <a:off x="3009521" y="1956452"/>
            <a:ext cx="5736979"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直接连接符 7">
            <a:extLst>
              <a:ext uri="{FF2B5EF4-FFF2-40B4-BE49-F238E27FC236}">
                <a16:creationId xmlns:a16="http://schemas.microsoft.com/office/drawing/2014/main" id="{9835EDA9-0609-4FDC-8A6D-1D7A8C2FC549}"/>
              </a:ext>
            </a:extLst>
          </p:cNvPr>
          <p:cNvCxnSpPr>
            <a:endCxn id="5" idx="0"/>
          </p:cNvCxnSpPr>
          <p:nvPr/>
        </p:nvCxnSpPr>
        <p:spPr bwMode="auto">
          <a:xfrm>
            <a:off x="3969800" y="1801428"/>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C3BDF889-1C2D-4BA7-BA1D-D090E6A4EA4B}"/>
              </a:ext>
            </a:extLst>
          </p:cNvPr>
          <p:cNvCxnSpPr/>
          <p:nvPr/>
        </p:nvCxnSpPr>
        <p:spPr bwMode="auto">
          <a:xfrm>
            <a:off x="3801612" y="2209222"/>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3DBC8DF1-BC61-4B84-9F67-A173E16150BA}"/>
              </a:ext>
            </a:extLst>
          </p:cNvPr>
          <p:cNvCxnSpPr/>
          <p:nvPr/>
        </p:nvCxnSpPr>
        <p:spPr bwMode="auto">
          <a:xfrm>
            <a:off x="3585588" y="278262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1922E94C-FA18-44B8-80D8-317F5B96748B}"/>
              </a:ext>
            </a:extLst>
          </p:cNvPr>
          <p:cNvCxnSpPr>
            <a:cxnSpLocks/>
          </p:cNvCxnSpPr>
          <p:nvPr/>
        </p:nvCxnSpPr>
        <p:spPr bwMode="auto">
          <a:xfrm>
            <a:off x="4233660" y="278262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28A1ED8C-FAA2-44A4-B833-DEA66A1CDA9E}"/>
              </a:ext>
            </a:extLst>
          </p:cNvPr>
          <p:cNvCxnSpPr/>
          <p:nvPr/>
        </p:nvCxnSpPr>
        <p:spPr bwMode="auto">
          <a:xfrm>
            <a:off x="3729604" y="2782622"/>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8EDC623B-7E17-4A1B-9FFA-C15C2A905BF7}"/>
              </a:ext>
            </a:extLst>
          </p:cNvPr>
          <p:cNvCxnSpPr>
            <a:cxnSpLocks/>
          </p:cNvCxnSpPr>
          <p:nvPr/>
        </p:nvCxnSpPr>
        <p:spPr bwMode="auto">
          <a:xfrm>
            <a:off x="3729604" y="2976101"/>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92929757-8237-43B9-B563-E6E0009468AC}"/>
              </a:ext>
            </a:extLst>
          </p:cNvPr>
          <p:cNvCxnSpPr/>
          <p:nvPr/>
        </p:nvCxnSpPr>
        <p:spPr bwMode="auto">
          <a:xfrm>
            <a:off x="4305668" y="2782622"/>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E09C9627-4318-4A68-B911-9ABEDD3DE7F8}"/>
              </a:ext>
            </a:extLst>
          </p:cNvPr>
          <p:cNvCxnSpPr>
            <a:cxnSpLocks/>
          </p:cNvCxnSpPr>
          <p:nvPr/>
        </p:nvCxnSpPr>
        <p:spPr bwMode="auto">
          <a:xfrm>
            <a:off x="4305668" y="2879361"/>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文本框 15">
            <a:extLst>
              <a:ext uri="{FF2B5EF4-FFF2-40B4-BE49-F238E27FC236}">
                <a16:creationId xmlns:a16="http://schemas.microsoft.com/office/drawing/2014/main" id="{88C9B139-BB2C-4D67-A15F-AE17BFC5AA74}"/>
              </a:ext>
            </a:extLst>
          </p:cNvPr>
          <p:cNvSpPr txBox="1"/>
          <p:nvPr/>
        </p:nvSpPr>
        <p:spPr>
          <a:xfrm>
            <a:off x="8328245" y="1378927"/>
            <a:ext cx="70825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CA289601-3E8F-4AB0-B35E-E8815BCC777A}"/>
              </a:ext>
            </a:extLst>
          </p:cNvPr>
          <p:cNvCxnSpPr>
            <a:cxnSpLocks/>
          </p:cNvCxnSpPr>
          <p:nvPr/>
        </p:nvCxnSpPr>
        <p:spPr bwMode="auto">
          <a:xfrm>
            <a:off x="777276" y="1764509"/>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2D0B38E2-3296-4BEB-A755-FB876A0AC64A}"/>
              </a:ext>
            </a:extLst>
          </p:cNvPr>
          <p:cNvCxnSpPr/>
          <p:nvPr/>
        </p:nvCxnSpPr>
        <p:spPr bwMode="auto">
          <a:xfrm>
            <a:off x="4593700" y="176450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94115959-4824-43AF-876B-A785AA608789}"/>
              </a:ext>
            </a:extLst>
          </p:cNvPr>
          <p:cNvCxnSpPr/>
          <p:nvPr/>
        </p:nvCxnSpPr>
        <p:spPr bwMode="auto">
          <a:xfrm>
            <a:off x="5889844" y="176450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0" name="文本框 19">
            <a:extLst>
              <a:ext uri="{FF2B5EF4-FFF2-40B4-BE49-F238E27FC236}">
                <a16:creationId xmlns:a16="http://schemas.microsoft.com/office/drawing/2014/main" id="{7B102AB2-D7D2-45C1-A90B-A7D59119C01A}"/>
              </a:ext>
            </a:extLst>
          </p:cNvPr>
          <p:cNvSpPr txBox="1"/>
          <p:nvPr/>
        </p:nvSpPr>
        <p:spPr>
          <a:xfrm>
            <a:off x="3369561" y="3153074"/>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aphicFrame>
        <p:nvGraphicFramePr>
          <p:cNvPr id="24" name="表格 23">
            <a:extLst>
              <a:ext uri="{FF2B5EF4-FFF2-40B4-BE49-F238E27FC236}">
                <a16:creationId xmlns:a16="http://schemas.microsoft.com/office/drawing/2014/main" id="{E527B4FC-D583-4621-91B6-F79CFF84D408}"/>
              </a:ext>
            </a:extLst>
          </p:cNvPr>
          <p:cNvGraphicFramePr>
            <a:graphicFrameLocks noGrp="1"/>
          </p:cNvGraphicFramePr>
          <p:nvPr/>
        </p:nvGraphicFramePr>
        <p:xfrm>
          <a:off x="260142" y="2040942"/>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25" name="直接连接符 24">
            <a:extLst>
              <a:ext uri="{FF2B5EF4-FFF2-40B4-BE49-F238E27FC236}">
                <a16:creationId xmlns:a16="http://schemas.microsoft.com/office/drawing/2014/main" id="{18DBF743-D824-4CE4-814B-138C220C18A7}"/>
              </a:ext>
            </a:extLst>
          </p:cNvPr>
          <p:cNvCxnSpPr/>
          <p:nvPr/>
        </p:nvCxnSpPr>
        <p:spPr bwMode="auto">
          <a:xfrm>
            <a:off x="620182" y="2209222"/>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直接连接符 25">
            <a:extLst>
              <a:ext uri="{FF2B5EF4-FFF2-40B4-BE49-F238E27FC236}">
                <a16:creationId xmlns:a16="http://schemas.microsoft.com/office/drawing/2014/main" id="{12234CC0-2047-4B13-888B-1ABFF97C9BFB}"/>
              </a:ext>
            </a:extLst>
          </p:cNvPr>
          <p:cNvCxnSpPr/>
          <p:nvPr/>
        </p:nvCxnSpPr>
        <p:spPr bwMode="auto">
          <a:xfrm>
            <a:off x="404158" y="278262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直接连接符 26">
            <a:extLst>
              <a:ext uri="{FF2B5EF4-FFF2-40B4-BE49-F238E27FC236}">
                <a16:creationId xmlns:a16="http://schemas.microsoft.com/office/drawing/2014/main" id="{9B22038B-8413-4CC4-B404-6C949EEA8FCE}"/>
              </a:ext>
            </a:extLst>
          </p:cNvPr>
          <p:cNvCxnSpPr>
            <a:cxnSpLocks/>
          </p:cNvCxnSpPr>
          <p:nvPr/>
        </p:nvCxnSpPr>
        <p:spPr bwMode="auto">
          <a:xfrm>
            <a:off x="1052230" y="278262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直接连接符 27">
            <a:extLst>
              <a:ext uri="{FF2B5EF4-FFF2-40B4-BE49-F238E27FC236}">
                <a16:creationId xmlns:a16="http://schemas.microsoft.com/office/drawing/2014/main" id="{4057FDD1-BB5A-4AD5-B5AA-B6C1A5854A37}"/>
              </a:ext>
            </a:extLst>
          </p:cNvPr>
          <p:cNvCxnSpPr/>
          <p:nvPr/>
        </p:nvCxnSpPr>
        <p:spPr bwMode="auto">
          <a:xfrm>
            <a:off x="548174" y="2782622"/>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直接连接符 28">
            <a:extLst>
              <a:ext uri="{FF2B5EF4-FFF2-40B4-BE49-F238E27FC236}">
                <a16:creationId xmlns:a16="http://schemas.microsoft.com/office/drawing/2014/main" id="{2FABF52D-6BC4-4AC2-BFEB-EB9BCD53A929}"/>
              </a:ext>
            </a:extLst>
          </p:cNvPr>
          <p:cNvCxnSpPr>
            <a:cxnSpLocks/>
          </p:cNvCxnSpPr>
          <p:nvPr/>
        </p:nvCxnSpPr>
        <p:spPr bwMode="auto">
          <a:xfrm>
            <a:off x="548174" y="2976101"/>
            <a:ext cx="411161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直接连接符 29">
            <a:extLst>
              <a:ext uri="{FF2B5EF4-FFF2-40B4-BE49-F238E27FC236}">
                <a16:creationId xmlns:a16="http://schemas.microsoft.com/office/drawing/2014/main" id="{1CDD5648-73AB-4CEA-B272-F3CD01D4C187}"/>
              </a:ext>
            </a:extLst>
          </p:cNvPr>
          <p:cNvCxnSpPr/>
          <p:nvPr/>
        </p:nvCxnSpPr>
        <p:spPr bwMode="auto">
          <a:xfrm>
            <a:off x="1124238" y="2782622"/>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直接连接符 30">
            <a:extLst>
              <a:ext uri="{FF2B5EF4-FFF2-40B4-BE49-F238E27FC236}">
                <a16:creationId xmlns:a16="http://schemas.microsoft.com/office/drawing/2014/main" id="{0F1EE3A0-2E91-405E-921F-0E3E75334A3B}"/>
              </a:ext>
            </a:extLst>
          </p:cNvPr>
          <p:cNvCxnSpPr>
            <a:cxnSpLocks/>
          </p:cNvCxnSpPr>
          <p:nvPr/>
        </p:nvCxnSpPr>
        <p:spPr bwMode="auto">
          <a:xfrm>
            <a:off x="1124238" y="2879361"/>
            <a:ext cx="3681643" cy="0"/>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1B0D82C-9BAA-499E-8131-6EC0A8F78018}"/>
                  </a:ext>
                </a:extLst>
              </p:cNvPr>
              <p:cNvSpPr txBox="1"/>
              <p:nvPr/>
            </p:nvSpPr>
            <p:spPr>
              <a:xfrm>
                <a:off x="188131" y="3153074"/>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32" name="文本框 31">
                <a:extLst>
                  <a:ext uri="{FF2B5EF4-FFF2-40B4-BE49-F238E27FC236}">
                    <a16:creationId xmlns:a16="http://schemas.microsoft.com/office/drawing/2014/main" id="{71B0D82C-9BAA-499E-8131-6EC0A8F78018}"/>
                  </a:ext>
                </a:extLst>
              </p:cNvPr>
              <p:cNvSpPr txBox="1">
                <a:spLocks noRot="1" noChangeAspect="1" noMove="1" noResize="1" noEditPoints="1" noAdjustHandles="1" noChangeArrowheads="1" noChangeShapeType="1" noTextEdit="1"/>
              </p:cNvSpPr>
              <p:nvPr/>
            </p:nvSpPr>
            <p:spPr>
              <a:xfrm>
                <a:off x="188131" y="3153074"/>
                <a:ext cx="864099" cy="461665"/>
              </a:xfrm>
              <a:prstGeom prst="rect">
                <a:avLst/>
              </a:prstGeom>
              <a:blipFill>
                <a:blip r:embed="rId2"/>
                <a:stretch>
                  <a:fillRect l="-6338" b="-26316"/>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A2A7D708-658C-46A7-8B1C-0235B83D9C4D}"/>
              </a:ext>
            </a:extLst>
          </p:cNvPr>
          <p:cNvSpPr txBox="1"/>
          <p:nvPr/>
        </p:nvSpPr>
        <p:spPr>
          <a:xfrm>
            <a:off x="908015" y="3167723"/>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文本框 38">
            <a:extLst>
              <a:ext uri="{FF2B5EF4-FFF2-40B4-BE49-F238E27FC236}">
                <a16:creationId xmlns:a16="http://schemas.microsoft.com/office/drawing/2014/main" id="{5509B9D5-D18A-4E91-875E-5F431324F8A5}"/>
              </a:ext>
            </a:extLst>
          </p:cNvPr>
          <p:cNvSpPr txBox="1"/>
          <p:nvPr/>
        </p:nvSpPr>
        <p:spPr>
          <a:xfrm>
            <a:off x="4036037" y="3183359"/>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41" name="直接箭头连接符 40">
            <a:extLst>
              <a:ext uri="{FF2B5EF4-FFF2-40B4-BE49-F238E27FC236}">
                <a16:creationId xmlns:a16="http://schemas.microsoft.com/office/drawing/2014/main" id="{4A09F19A-2DD0-4C1D-9519-033DDB73EACD}"/>
              </a:ext>
            </a:extLst>
          </p:cNvPr>
          <p:cNvCxnSpPr/>
          <p:nvPr/>
        </p:nvCxnSpPr>
        <p:spPr bwMode="auto">
          <a:xfrm>
            <a:off x="4900136" y="2907123"/>
            <a:ext cx="37763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42" name="文本框 41">
            <a:extLst>
              <a:ext uri="{FF2B5EF4-FFF2-40B4-BE49-F238E27FC236}">
                <a16:creationId xmlns:a16="http://schemas.microsoft.com/office/drawing/2014/main" id="{DAB9455B-8431-4035-90CB-CC6D67861322}"/>
              </a:ext>
            </a:extLst>
          </p:cNvPr>
          <p:cNvSpPr txBox="1"/>
          <p:nvPr/>
        </p:nvSpPr>
        <p:spPr>
          <a:xfrm>
            <a:off x="4864296" y="2848898"/>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文本框 42">
            <a:extLst>
              <a:ext uri="{FF2B5EF4-FFF2-40B4-BE49-F238E27FC236}">
                <a16:creationId xmlns:a16="http://schemas.microsoft.com/office/drawing/2014/main" id="{FB0ADD31-BE0D-4700-85F0-9AE036D84AE0}"/>
              </a:ext>
            </a:extLst>
          </p:cNvPr>
          <p:cNvSpPr txBox="1"/>
          <p:nvPr/>
        </p:nvSpPr>
        <p:spPr>
          <a:xfrm>
            <a:off x="4737716" y="2482984"/>
            <a:ext cx="145135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初始化</a:t>
            </a:r>
          </a:p>
        </p:txBody>
      </p:sp>
      <p:graphicFrame>
        <p:nvGraphicFramePr>
          <p:cNvPr id="22" name="表格 21">
            <a:extLst>
              <a:ext uri="{FF2B5EF4-FFF2-40B4-BE49-F238E27FC236}">
                <a16:creationId xmlns:a16="http://schemas.microsoft.com/office/drawing/2014/main" id="{2B500ABE-5EC1-428B-9D17-2EE3670AAC23}"/>
              </a:ext>
            </a:extLst>
          </p:cNvPr>
          <p:cNvGraphicFramePr>
            <a:graphicFrameLocks noGrp="1"/>
          </p:cNvGraphicFramePr>
          <p:nvPr/>
        </p:nvGraphicFramePr>
        <p:xfrm>
          <a:off x="7283735" y="1304507"/>
          <a:ext cx="720467" cy="457200"/>
        </p:xfrm>
        <a:graphic>
          <a:graphicData uri="http://schemas.openxmlformats.org/drawingml/2006/table">
            <a:tbl>
              <a:tblPr firstRow="1" bandRow="1">
                <a:tableStyleId>{5940675A-B579-460E-94D1-54222C63F5DA}</a:tableStyleId>
              </a:tblPr>
              <a:tblGrid>
                <a:gridCol w="720467">
                  <a:extLst>
                    <a:ext uri="{9D8B030D-6E8A-4147-A177-3AD203B41FA5}">
                      <a16:colId xmlns:a16="http://schemas.microsoft.com/office/drawing/2014/main" val="1321259966"/>
                    </a:ext>
                  </a:extLst>
                </a:gridCol>
              </a:tblGrid>
              <a:tr h="435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C</a:t>
                      </a:r>
                      <a:r>
                        <a:rPr lang="en-US" altLang="zh-CN" sz="2400" kern="1200" baseline="-25000" dirty="0">
                          <a:solidFill>
                            <a:schemeClr val="tx1"/>
                          </a:solidFill>
                          <a:latin typeface="+mn-lt"/>
                          <a:ea typeface="+mn-ea"/>
                          <a:cs typeface="+mn-cs"/>
                        </a:rPr>
                        <a:t>n+1</a:t>
                      </a:r>
                      <a:endParaRPr lang="zh-CN" altLang="en-US" sz="2400" kern="1200" baseline="-25000" dirty="0">
                        <a:solidFill>
                          <a:schemeClr val="tx1"/>
                        </a:solidFill>
                        <a:latin typeface="+mn-lt"/>
                        <a:ea typeface="+mn-ea"/>
                        <a:cs typeface="+mn-cs"/>
                      </a:endParaRPr>
                    </a:p>
                  </a:txBody>
                  <a:tcPr/>
                </a:tc>
                <a:extLst>
                  <a:ext uri="{0D108BD9-81ED-4DB2-BD59-A6C34878D82A}">
                    <a16:rowId xmlns:a16="http://schemas.microsoft.com/office/drawing/2014/main" val="1331185544"/>
                  </a:ext>
                </a:extLst>
              </a:tr>
            </a:tbl>
          </a:graphicData>
        </a:graphic>
      </p:graphicFrame>
      <p:cxnSp>
        <p:nvCxnSpPr>
          <p:cNvPr id="34" name="直接连接符 33">
            <a:extLst>
              <a:ext uri="{FF2B5EF4-FFF2-40B4-BE49-F238E27FC236}">
                <a16:creationId xmlns:a16="http://schemas.microsoft.com/office/drawing/2014/main" id="{6F0C0CAC-D781-4EAB-B588-1F2209885615}"/>
              </a:ext>
            </a:extLst>
          </p:cNvPr>
          <p:cNvCxnSpPr/>
          <p:nvPr/>
        </p:nvCxnSpPr>
        <p:spPr bwMode="auto">
          <a:xfrm>
            <a:off x="7643968" y="1758600"/>
            <a:ext cx="0" cy="188588"/>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5" name="灯片编号占位符 34">
            <a:extLst>
              <a:ext uri="{FF2B5EF4-FFF2-40B4-BE49-F238E27FC236}">
                <a16:creationId xmlns:a16="http://schemas.microsoft.com/office/drawing/2014/main" id="{262995DB-3263-4979-A90B-DA644E4645AC}"/>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80329506"/>
      </p:ext>
    </p:extLst>
  </p:cSld>
  <p:clrMapOvr>
    <a:masterClrMapping/>
  </p:clrMapOvr>
  <p:transition spd="med">
    <p:cover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D4D12B2-6B68-4CA5-9A0F-4DB49A3E1F87}"/>
              </a:ext>
            </a:extLst>
          </p:cNvPr>
          <p:cNvSpPr/>
          <p:nvPr/>
        </p:nvSpPr>
        <p:spPr>
          <a:xfrm>
            <a:off x="0" y="-99392"/>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的形式，设计下列乘法器和除法器</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）原码两位乘的乘法器</a:t>
            </a:r>
          </a:p>
        </p:txBody>
      </p:sp>
      <p:sp>
        <p:nvSpPr>
          <p:cNvPr id="45" name="文本框 44">
            <a:extLst>
              <a:ext uri="{FF2B5EF4-FFF2-40B4-BE49-F238E27FC236}">
                <a16:creationId xmlns:a16="http://schemas.microsoft.com/office/drawing/2014/main" id="{5A8D049E-0533-4C4F-BC4A-3C8DC8148BED}"/>
              </a:ext>
            </a:extLst>
          </p:cNvPr>
          <p:cNvSpPr txBox="1"/>
          <p:nvPr/>
        </p:nvSpPr>
        <p:spPr>
          <a:xfrm>
            <a:off x="-108520" y="1923726"/>
            <a:ext cx="9143999" cy="1077218"/>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46" name="表格 45">
                <a:extLst>
                  <a:ext uri="{FF2B5EF4-FFF2-40B4-BE49-F238E27FC236}">
                    <a16:creationId xmlns:a16="http://schemas.microsoft.com/office/drawing/2014/main" id="{FF95AEA9-1D02-425F-A5EF-438D567A425A}"/>
                  </a:ext>
                </a:extLst>
              </p:cNvPr>
              <p:cNvGraphicFramePr>
                <a:graphicFrameLocks noGrp="1"/>
              </p:cNvGraphicFramePr>
              <p:nvPr/>
            </p:nvGraphicFramePr>
            <p:xfrm>
              <a:off x="731909" y="3285280"/>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m:rPr>
                                    <m:sty m:val="p"/>
                                  </m:rPr>
                                  <a:rPr lang="en-US" altLang="zh-CN" b="0" i="0" baseline="-25000" smtClean="0">
                                    <a:latin typeface="Cambria Math" panose="02040503050406030204" pitchFamily="18" charset="0"/>
                                  </a:rPr>
                                  <m:t>i</m:t>
                                </m:r>
                              </m:oMath>
                            </m:oMathPara>
                          </a14:m>
                          <a:endParaRPr lang="zh-CN" altLang="en-US"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i="1" smtClean="0">
                                  <a:latin typeface="Cambria Math" panose="02040503050406030204" pitchFamily="18" charset="0"/>
                                </a:rPr>
                                <m:t>∑</m:t>
                              </m:r>
                            </m:oMath>
                          </a14:m>
                          <a:r>
                            <a:rPr lang="en-US" altLang="zh-CN" baseline="-25000" dirty="0"/>
                            <a:t>n</a:t>
                          </a:r>
                          <a:endParaRPr lang="zh-CN" altLang="en-US"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mc:Choice>
        <mc:Fallback xmlns="">
          <p:graphicFrame>
            <p:nvGraphicFramePr>
              <p:cNvPr id="46" name="表格 45">
                <a:extLst>
                  <a:ext uri="{FF2B5EF4-FFF2-40B4-BE49-F238E27FC236}">
                    <a16:creationId xmlns:a16="http://schemas.microsoft.com/office/drawing/2014/main" id="{FF95AEA9-1D02-425F-A5EF-438D567A425A}"/>
                  </a:ext>
                </a:extLst>
              </p:cNvPr>
              <p:cNvGraphicFramePr>
                <a:graphicFrameLocks noGrp="1"/>
              </p:cNvGraphicFramePr>
              <p:nvPr>
                <p:extLst>
                  <p:ext uri="{D42A27DB-BD31-4B8C-83A1-F6EECF244321}">
                    <p14:modId xmlns:p14="http://schemas.microsoft.com/office/powerpoint/2010/main" val="547403685"/>
                  </p:ext>
                </p:extLst>
              </p:nvPr>
            </p:nvGraphicFramePr>
            <p:xfrm>
              <a:off x="731909" y="3285280"/>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0398" t="-8065" r="-200398" b="-24194"/>
                          </a:stretch>
                        </a:blipFill>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301200" t="-8065" r="-1200" b="-24194"/>
                          </a:stretch>
                        </a:blipFill>
                      </a:tcPr>
                    </a:tc>
                    <a:extLst>
                      <a:ext uri="{0D108BD9-81ED-4DB2-BD59-A6C34878D82A}">
                        <a16:rowId xmlns:a16="http://schemas.microsoft.com/office/drawing/2014/main" val="1393272021"/>
                      </a:ext>
                    </a:extLst>
                  </a:tr>
                </a:tbl>
              </a:graphicData>
            </a:graphic>
          </p:graphicFrame>
        </mc:Fallback>
      </mc:AlternateContent>
      <p:graphicFrame>
        <p:nvGraphicFramePr>
          <p:cNvPr id="47" name="表格 46">
            <a:extLst>
              <a:ext uri="{FF2B5EF4-FFF2-40B4-BE49-F238E27FC236}">
                <a16:creationId xmlns:a16="http://schemas.microsoft.com/office/drawing/2014/main" id="{B0331EC3-4FFE-473A-995B-9DCC5ABA77B7}"/>
              </a:ext>
            </a:extLst>
          </p:cNvPr>
          <p:cNvGraphicFramePr>
            <a:graphicFrameLocks noGrp="1"/>
          </p:cNvGraphicFramePr>
          <p:nvPr/>
        </p:nvGraphicFramePr>
        <p:xfrm>
          <a:off x="1547661" y="4154927"/>
          <a:ext cx="1056456" cy="370840"/>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888428668"/>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16271"/>
                  </a:ext>
                </a:extLst>
              </a:tr>
            </a:tbl>
          </a:graphicData>
        </a:graphic>
      </p:graphicFrame>
      <p:graphicFrame>
        <p:nvGraphicFramePr>
          <p:cNvPr id="48" name="表格 47">
            <a:extLst>
              <a:ext uri="{FF2B5EF4-FFF2-40B4-BE49-F238E27FC236}">
                <a16:creationId xmlns:a16="http://schemas.microsoft.com/office/drawing/2014/main" id="{6C925B63-F5F4-499F-A4EE-C4DF6C87A035}"/>
              </a:ext>
            </a:extLst>
          </p:cNvPr>
          <p:cNvGraphicFramePr>
            <a:graphicFrameLocks noGrp="1"/>
          </p:cNvGraphicFramePr>
          <p:nvPr/>
        </p:nvGraphicFramePr>
        <p:xfrm>
          <a:off x="4788021" y="4172067"/>
          <a:ext cx="1056456" cy="741680"/>
        </p:xfrm>
        <a:graphic>
          <a:graphicData uri="http://schemas.openxmlformats.org/drawingml/2006/table">
            <a:tbl>
              <a:tblPr firstRow="1" bandRow="1">
                <a:tableStyleId>{5940675A-B579-460E-94D1-54222C63F5DA}</a:tableStyleId>
              </a:tblPr>
              <a:tblGrid>
                <a:gridCol w="408384">
                  <a:extLst>
                    <a:ext uri="{9D8B030D-6E8A-4147-A177-3AD203B41FA5}">
                      <a16:colId xmlns:a16="http://schemas.microsoft.com/office/drawing/2014/main" val="474069651"/>
                    </a:ext>
                  </a:extLst>
                </a:gridCol>
                <a:gridCol w="288032">
                  <a:extLst>
                    <a:ext uri="{9D8B030D-6E8A-4147-A177-3AD203B41FA5}">
                      <a16:colId xmlns:a16="http://schemas.microsoft.com/office/drawing/2014/main" val="1779273372"/>
                    </a:ext>
                  </a:extLst>
                </a:gridCol>
                <a:gridCol w="360040">
                  <a:extLst>
                    <a:ext uri="{9D8B030D-6E8A-4147-A177-3AD203B41FA5}">
                      <a16:colId xmlns:a16="http://schemas.microsoft.com/office/drawing/2014/main" val="2367910459"/>
                    </a:ext>
                  </a:extLst>
                </a:gridCol>
              </a:tblGrid>
              <a:tr h="370840">
                <a:tc gridSpan="3">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49" name="直接连接符 48">
            <a:extLst>
              <a:ext uri="{FF2B5EF4-FFF2-40B4-BE49-F238E27FC236}">
                <a16:creationId xmlns:a16="http://schemas.microsoft.com/office/drawing/2014/main" id="{4644263D-783C-4ACD-8687-4F3621C49BC4}"/>
              </a:ext>
            </a:extLst>
          </p:cNvPr>
          <p:cNvCxnSpPr/>
          <p:nvPr/>
        </p:nvCxnSpPr>
        <p:spPr bwMode="auto">
          <a:xfrm>
            <a:off x="2843805" y="3656120"/>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0" name="直接连接符 49">
            <a:extLst>
              <a:ext uri="{FF2B5EF4-FFF2-40B4-BE49-F238E27FC236}">
                <a16:creationId xmlns:a16="http://schemas.microsoft.com/office/drawing/2014/main" id="{AE1B0EC3-E9B9-4FE3-A445-5FC3D8C8B10D}"/>
              </a:ext>
            </a:extLst>
          </p:cNvPr>
          <p:cNvCxnSpPr/>
          <p:nvPr/>
        </p:nvCxnSpPr>
        <p:spPr bwMode="auto">
          <a:xfrm flipH="1">
            <a:off x="1835693" y="3932553"/>
            <a:ext cx="1008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1" name="直接连接符 50">
            <a:extLst>
              <a:ext uri="{FF2B5EF4-FFF2-40B4-BE49-F238E27FC236}">
                <a16:creationId xmlns:a16="http://schemas.microsoft.com/office/drawing/2014/main" id="{0801A781-AB58-44C2-9616-A59C4354A590}"/>
              </a:ext>
            </a:extLst>
          </p:cNvPr>
          <p:cNvCxnSpPr/>
          <p:nvPr/>
        </p:nvCxnSpPr>
        <p:spPr bwMode="auto">
          <a:xfrm>
            <a:off x="1835693" y="3932553"/>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2" name="直接连接符 51">
            <a:extLst>
              <a:ext uri="{FF2B5EF4-FFF2-40B4-BE49-F238E27FC236}">
                <a16:creationId xmlns:a16="http://schemas.microsoft.com/office/drawing/2014/main" id="{52EEB115-118D-40F6-B25D-FDCEFF59799D}"/>
              </a:ext>
            </a:extLst>
          </p:cNvPr>
          <p:cNvCxnSpPr/>
          <p:nvPr/>
        </p:nvCxnSpPr>
        <p:spPr bwMode="auto">
          <a:xfrm>
            <a:off x="3203845" y="3656120"/>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3" name="直接连接符 52">
            <a:extLst>
              <a:ext uri="{FF2B5EF4-FFF2-40B4-BE49-F238E27FC236}">
                <a16:creationId xmlns:a16="http://schemas.microsoft.com/office/drawing/2014/main" id="{4821C103-C58C-4B8C-BFB3-FFEF56268A41}"/>
              </a:ext>
            </a:extLst>
          </p:cNvPr>
          <p:cNvCxnSpPr>
            <a:cxnSpLocks/>
          </p:cNvCxnSpPr>
          <p:nvPr/>
        </p:nvCxnSpPr>
        <p:spPr bwMode="auto">
          <a:xfrm>
            <a:off x="3203845" y="3932553"/>
            <a:ext cx="211240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4" name="直接连接符 53">
            <a:extLst>
              <a:ext uri="{FF2B5EF4-FFF2-40B4-BE49-F238E27FC236}">
                <a16:creationId xmlns:a16="http://schemas.microsoft.com/office/drawing/2014/main" id="{F05A94A5-CF97-4657-B105-15558CBE3C8E}"/>
              </a:ext>
            </a:extLst>
          </p:cNvPr>
          <p:cNvCxnSpPr>
            <a:cxnSpLocks/>
          </p:cNvCxnSpPr>
          <p:nvPr/>
        </p:nvCxnSpPr>
        <p:spPr bwMode="auto">
          <a:xfrm>
            <a:off x="5316249" y="3932553"/>
            <a:ext cx="0" cy="5932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5" name="直接连接符 54">
            <a:extLst>
              <a:ext uri="{FF2B5EF4-FFF2-40B4-BE49-F238E27FC236}">
                <a16:creationId xmlns:a16="http://schemas.microsoft.com/office/drawing/2014/main" id="{AE8CD1C2-C823-41C9-B8D7-3F3DC1D3F13F}"/>
              </a:ext>
            </a:extLst>
          </p:cNvPr>
          <p:cNvCxnSpPr/>
          <p:nvPr/>
        </p:nvCxnSpPr>
        <p:spPr bwMode="auto">
          <a:xfrm>
            <a:off x="5148061" y="4340347"/>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6" name="直接连接符 55">
            <a:extLst>
              <a:ext uri="{FF2B5EF4-FFF2-40B4-BE49-F238E27FC236}">
                <a16:creationId xmlns:a16="http://schemas.microsoft.com/office/drawing/2014/main" id="{C069B50E-5DC7-4EC8-A3A4-AD6B10716494}"/>
              </a:ext>
            </a:extLst>
          </p:cNvPr>
          <p:cNvCxnSpPr/>
          <p:nvPr/>
        </p:nvCxnSpPr>
        <p:spPr bwMode="auto">
          <a:xfrm>
            <a:off x="1835693" y="4525767"/>
            <a:ext cx="0" cy="3879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7" name="直接连接符 56">
            <a:extLst>
              <a:ext uri="{FF2B5EF4-FFF2-40B4-BE49-F238E27FC236}">
                <a16:creationId xmlns:a16="http://schemas.microsoft.com/office/drawing/2014/main" id="{7CB6978D-231E-4BBA-911A-40BF5551433C}"/>
              </a:ext>
            </a:extLst>
          </p:cNvPr>
          <p:cNvCxnSpPr/>
          <p:nvPr/>
        </p:nvCxnSpPr>
        <p:spPr bwMode="auto">
          <a:xfrm flipH="1">
            <a:off x="1115613" y="4913747"/>
            <a:ext cx="72008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8" name="直接连接符 57">
            <a:extLst>
              <a:ext uri="{FF2B5EF4-FFF2-40B4-BE49-F238E27FC236}">
                <a16:creationId xmlns:a16="http://schemas.microsoft.com/office/drawing/2014/main" id="{0D62B870-5F07-474A-8E96-049573EFC748}"/>
              </a:ext>
            </a:extLst>
          </p:cNvPr>
          <p:cNvCxnSpPr/>
          <p:nvPr/>
        </p:nvCxnSpPr>
        <p:spPr bwMode="auto">
          <a:xfrm>
            <a:off x="2195733" y="4525767"/>
            <a:ext cx="0" cy="702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9" name="直接连接符 58">
            <a:extLst>
              <a:ext uri="{FF2B5EF4-FFF2-40B4-BE49-F238E27FC236}">
                <a16:creationId xmlns:a16="http://schemas.microsoft.com/office/drawing/2014/main" id="{C95C0357-20F0-4B3C-B620-6B79F0CB1ECA}"/>
              </a:ext>
            </a:extLst>
          </p:cNvPr>
          <p:cNvCxnSpPr>
            <a:cxnSpLocks/>
          </p:cNvCxnSpPr>
          <p:nvPr/>
        </p:nvCxnSpPr>
        <p:spPr bwMode="auto">
          <a:xfrm>
            <a:off x="4932037" y="4913747"/>
            <a:ext cx="0" cy="45976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0" name="直接连接符 59">
            <a:extLst>
              <a:ext uri="{FF2B5EF4-FFF2-40B4-BE49-F238E27FC236}">
                <a16:creationId xmlns:a16="http://schemas.microsoft.com/office/drawing/2014/main" id="{7DF3E330-F9AB-4BF2-B629-F96F82D5EB67}"/>
              </a:ext>
            </a:extLst>
          </p:cNvPr>
          <p:cNvCxnSpPr>
            <a:cxnSpLocks/>
          </p:cNvCxnSpPr>
          <p:nvPr/>
        </p:nvCxnSpPr>
        <p:spPr bwMode="auto">
          <a:xfrm>
            <a:off x="5580109" y="4913747"/>
            <a:ext cx="0" cy="45976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1" name="直接连接符 60">
            <a:extLst>
              <a:ext uri="{FF2B5EF4-FFF2-40B4-BE49-F238E27FC236}">
                <a16:creationId xmlns:a16="http://schemas.microsoft.com/office/drawing/2014/main" id="{1FEF408D-907D-4B32-BFC5-CC8571A59637}"/>
              </a:ext>
            </a:extLst>
          </p:cNvPr>
          <p:cNvCxnSpPr/>
          <p:nvPr/>
        </p:nvCxnSpPr>
        <p:spPr bwMode="auto">
          <a:xfrm>
            <a:off x="5412429" y="4913747"/>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2" name="直接连接符 61">
            <a:extLst>
              <a:ext uri="{FF2B5EF4-FFF2-40B4-BE49-F238E27FC236}">
                <a16:creationId xmlns:a16="http://schemas.microsoft.com/office/drawing/2014/main" id="{9B4F99BD-19DC-4D90-B646-6BE26176FBA3}"/>
              </a:ext>
            </a:extLst>
          </p:cNvPr>
          <p:cNvCxnSpPr>
            <a:cxnSpLocks/>
          </p:cNvCxnSpPr>
          <p:nvPr/>
        </p:nvCxnSpPr>
        <p:spPr bwMode="auto">
          <a:xfrm>
            <a:off x="5412429" y="5107226"/>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3" name="直接连接符 62">
            <a:extLst>
              <a:ext uri="{FF2B5EF4-FFF2-40B4-BE49-F238E27FC236}">
                <a16:creationId xmlns:a16="http://schemas.microsoft.com/office/drawing/2014/main" id="{1E75B7C7-C946-422F-A665-970893105840}"/>
              </a:ext>
            </a:extLst>
          </p:cNvPr>
          <p:cNvCxnSpPr/>
          <p:nvPr/>
        </p:nvCxnSpPr>
        <p:spPr bwMode="auto">
          <a:xfrm>
            <a:off x="5652117" y="4913747"/>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4" name="直接连接符 63">
            <a:extLst>
              <a:ext uri="{FF2B5EF4-FFF2-40B4-BE49-F238E27FC236}">
                <a16:creationId xmlns:a16="http://schemas.microsoft.com/office/drawing/2014/main" id="{A36FBC26-638A-47C3-A479-796CCE256885}"/>
              </a:ext>
            </a:extLst>
          </p:cNvPr>
          <p:cNvCxnSpPr>
            <a:cxnSpLocks/>
          </p:cNvCxnSpPr>
          <p:nvPr/>
        </p:nvCxnSpPr>
        <p:spPr bwMode="auto">
          <a:xfrm>
            <a:off x="5652117" y="5010486"/>
            <a:ext cx="84043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5" name="直接箭头连接符 64">
            <a:extLst>
              <a:ext uri="{FF2B5EF4-FFF2-40B4-BE49-F238E27FC236}">
                <a16:creationId xmlns:a16="http://schemas.microsoft.com/office/drawing/2014/main" id="{33AA0DBB-76CA-4842-A77C-4D5A0AACDC6A}"/>
              </a:ext>
            </a:extLst>
          </p:cNvPr>
          <p:cNvCxnSpPr>
            <a:endCxn id="46" idx="3"/>
          </p:cNvCxnSpPr>
          <p:nvPr/>
        </p:nvCxnSpPr>
        <p:spPr bwMode="auto">
          <a:xfrm flipH="1">
            <a:off x="6827909" y="3470700"/>
            <a:ext cx="62440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66" name="文本框 65">
            <a:extLst>
              <a:ext uri="{FF2B5EF4-FFF2-40B4-BE49-F238E27FC236}">
                <a16:creationId xmlns:a16="http://schemas.microsoft.com/office/drawing/2014/main" id="{6152B2AD-38B2-4501-99B1-4E88E7BDA4B9}"/>
              </a:ext>
            </a:extLst>
          </p:cNvPr>
          <p:cNvSpPr txBox="1"/>
          <p:nvPr/>
        </p:nvSpPr>
        <p:spPr>
          <a:xfrm>
            <a:off x="6923581" y="3022648"/>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文本框 66">
            <a:extLst>
              <a:ext uri="{FF2B5EF4-FFF2-40B4-BE49-F238E27FC236}">
                <a16:creationId xmlns:a16="http://schemas.microsoft.com/office/drawing/2014/main" id="{6149CD28-45C9-469F-9435-5027FC71419E}"/>
              </a:ext>
            </a:extLst>
          </p:cNvPr>
          <p:cNvSpPr txBox="1"/>
          <p:nvPr/>
        </p:nvSpPr>
        <p:spPr>
          <a:xfrm>
            <a:off x="599218" y="4488924"/>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文本框 67">
            <a:extLst>
              <a:ext uri="{FF2B5EF4-FFF2-40B4-BE49-F238E27FC236}">
                <a16:creationId xmlns:a16="http://schemas.microsoft.com/office/drawing/2014/main" id="{03CB1F08-F7BA-434C-8226-B72E0B00A919}"/>
              </a:ext>
            </a:extLst>
          </p:cNvPr>
          <p:cNvSpPr txBox="1"/>
          <p:nvPr/>
        </p:nvSpPr>
        <p:spPr>
          <a:xfrm>
            <a:off x="1835696" y="5155012"/>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文本框 68">
            <a:extLst>
              <a:ext uri="{FF2B5EF4-FFF2-40B4-BE49-F238E27FC236}">
                <a16:creationId xmlns:a16="http://schemas.microsoft.com/office/drawing/2014/main" id="{872F05E9-27D4-48C9-88E7-32276C267620}"/>
              </a:ext>
            </a:extLst>
          </p:cNvPr>
          <p:cNvSpPr txBox="1"/>
          <p:nvPr/>
        </p:nvSpPr>
        <p:spPr>
          <a:xfrm>
            <a:off x="6166511" y="461536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文本框 69">
            <a:extLst>
              <a:ext uri="{FF2B5EF4-FFF2-40B4-BE49-F238E27FC236}">
                <a16:creationId xmlns:a16="http://schemas.microsoft.com/office/drawing/2014/main" id="{2DAEF575-FB85-44A1-99AD-EB5232F417D6}"/>
              </a:ext>
            </a:extLst>
          </p:cNvPr>
          <p:cNvSpPr txBox="1"/>
          <p:nvPr/>
        </p:nvSpPr>
        <p:spPr>
          <a:xfrm>
            <a:off x="4932037" y="5328885"/>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71" name="直接连接符 70">
            <a:extLst>
              <a:ext uri="{FF2B5EF4-FFF2-40B4-BE49-F238E27FC236}">
                <a16:creationId xmlns:a16="http://schemas.microsoft.com/office/drawing/2014/main" id="{46BC8685-BD75-4339-B591-61515429D49E}"/>
              </a:ext>
            </a:extLst>
          </p:cNvPr>
          <p:cNvCxnSpPr>
            <a:cxnSpLocks/>
          </p:cNvCxnSpPr>
          <p:nvPr/>
        </p:nvCxnSpPr>
        <p:spPr bwMode="auto">
          <a:xfrm>
            <a:off x="5340421" y="4913747"/>
            <a:ext cx="0" cy="45976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2" name="直接连接符 71">
            <a:extLst>
              <a:ext uri="{FF2B5EF4-FFF2-40B4-BE49-F238E27FC236}">
                <a16:creationId xmlns:a16="http://schemas.microsoft.com/office/drawing/2014/main" id="{3BC55268-E15D-460B-92DD-A4249B10B947}"/>
              </a:ext>
            </a:extLst>
          </p:cNvPr>
          <p:cNvCxnSpPr/>
          <p:nvPr/>
        </p:nvCxnSpPr>
        <p:spPr bwMode="auto">
          <a:xfrm>
            <a:off x="5052389" y="4913747"/>
            <a:ext cx="0" cy="3149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3" name="直接连接符 72">
            <a:extLst>
              <a:ext uri="{FF2B5EF4-FFF2-40B4-BE49-F238E27FC236}">
                <a16:creationId xmlns:a16="http://schemas.microsoft.com/office/drawing/2014/main" id="{5A950C45-394D-4533-B2E8-FCDFB531EC52}"/>
              </a:ext>
            </a:extLst>
          </p:cNvPr>
          <p:cNvCxnSpPr>
            <a:cxnSpLocks/>
          </p:cNvCxnSpPr>
          <p:nvPr/>
        </p:nvCxnSpPr>
        <p:spPr bwMode="auto">
          <a:xfrm>
            <a:off x="5052389" y="5228697"/>
            <a:ext cx="144016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74" name="文本框 73">
            <a:extLst>
              <a:ext uri="{FF2B5EF4-FFF2-40B4-BE49-F238E27FC236}">
                <a16:creationId xmlns:a16="http://schemas.microsoft.com/office/drawing/2014/main" id="{E47D4D61-8D36-4FFC-B1B4-634411B6F562}"/>
              </a:ext>
            </a:extLst>
          </p:cNvPr>
          <p:cNvSpPr txBox="1"/>
          <p:nvPr/>
        </p:nvSpPr>
        <p:spPr>
          <a:xfrm>
            <a:off x="6166511" y="5203964"/>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文本框 74">
            <a:extLst>
              <a:ext uri="{FF2B5EF4-FFF2-40B4-BE49-F238E27FC236}">
                <a16:creationId xmlns:a16="http://schemas.microsoft.com/office/drawing/2014/main" id="{0A70EF04-545D-4386-AAAB-B0DA29EC9511}"/>
              </a:ext>
            </a:extLst>
          </p:cNvPr>
          <p:cNvSpPr txBox="1"/>
          <p:nvPr/>
        </p:nvSpPr>
        <p:spPr>
          <a:xfrm>
            <a:off x="4404320" y="5256313"/>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文本框 75">
            <a:extLst>
              <a:ext uri="{FF2B5EF4-FFF2-40B4-BE49-F238E27FC236}">
                <a16:creationId xmlns:a16="http://schemas.microsoft.com/office/drawing/2014/main" id="{128E7ACB-8872-4AFC-A724-E96815EAFE65}"/>
              </a:ext>
            </a:extLst>
          </p:cNvPr>
          <p:cNvSpPr txBox="1"/>
          <p:nvPr/>
        </p:nvSpPr>
        <p:spPr>
          <a:xfrm>
            <a:off x="6553891" y="4882488"/>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文本框 76">
            <a:extLst>
              <a:ext uri="{FF2B5EF4-FFF2-40B4-BE49-F238E27FC236}">
                <a16:creationId xmlns:a16="http://schemas.microsoft.com/office/drawing/2014/main" id="{5256E053-36C5-4BE7-85E5-3A9C89E103AD}"/>
              </a:ext>
            </a:extLst>
          </p:cNvPr>
          <p:cNvSpPr txBox="1"/>
          <p:nvPr/>
        </p:nvSpPr>
        <p:spPr>
          <a:xfrm>
            <a:off x="5568278" y="5276536"/>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9242404D-5223-4829-9215-EE2BB230264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5634586"/>
      </p:ext>
    </p:extLst>
  </p:cSld>
  <p:clrMapOvr>
    <a:masterClrMapping/>
  </p:clrMapOvr>
  <p:transition spd="med">
    <p:cover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A290DD-2BB3-4148-A5C8-84A22D27E291}"/>
              </a:ext>
            </a:extLst>
          </p:cNvPr>
          <p:cNvSpPr/>
          <p:nvPr/>
        </p:nvSpPr>
        <p:spPr>
          <a:xfrm>
            <a:off x="0" y="-99392"/>
            <a:ext cx="9144000"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）原码两位乘的乘法器</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B61AE4-68D0-4A2B-912E-EAC7A50DA68A}"/>
                  </a:ext>
                </a:extLst>
              </p:cNvPr>
              <p:cNvSpPr txBox="1"/>
              <p:nvPr/>
            </p:nvSpPr>
            <p:spPr>
              <a:xfrm>
                <a:off x="0" y="594131"/>
                <a:ext cx="8892480" cy="1569660"/>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14:m>
                  <m:oMath xmlns:m="http://schemas.openxmlformats.org/officeDocument/2006/math">
                    <m:r>
                      <a:rPr kumimoji="1" lang="zh-CN" altLang="en-US" sz="3200" b="0" i="0"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1/4</a:t>
                </a:r>
                <a14:m>
                  <m:oMath xmlns:m="http://schemas.openxmlformats.org/officeDocument/2006/math">
                    <m:r>
                      <a:rPr kumimoji="1" lang="zh-CN" altLang="en-US" sz="3200" b="0" i="0"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1/4C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。欠账触发器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CJ</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具有置位、复位功能</a:t>
                </a:r>
              </a:p>
            </p:txBody>
          </p:sp>
        </mc:Choice>
        <mc:Fallback xmlns="">
          <p:sp>
            <p:nvSpPr>
              <p:cNvPr id="4" name="文本框 3">
                <a:extLst>
                  <a:ext uri="{FF2B5EF4-FFF2-40B4-BE49-F238E27FC236}">
                    <a16:creationId xmlns:a16="http://schemas.microsoft.com/office/drawing/2014/main" id="{23B61AE4-68D0-4A2B-912E-EAC7A50DA68A}"/>
                  </a:ext>
                </a:extLst>
              </p:cNvPr>
              <p:cNvSpPr txBox="1">
                <a:spLocks noRot="1" noChangeAspect="1" noMove="1" noResize="1" noEditPoints="1" noAdjustHandles="1" noChangeArrowheads="1" noChangeShapeType="1" noTextEdit="1"/>
              </p:cNvSpPr>
              <p:nvPr/>
            </p:nvSpPr>
            <p:spPr>
              <a:xfrm>
                <a:off x="0" y="594131"/>
                <a:ext cx="8892480" cy="1569660"/>
              </a:xfrm>
              <a:prstGeom prst="rect">
                <a:avLst/>
              </a:prstGeom>
              <a:blipFill>
                <a:blip r:embed="rId2"/>
                <a:stretch>
                  <a:fillRect l="-1714" t="-6589" r="-6374" b="-10078"/>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F6917739-FBBF-42B3-997F-EE8F5A83654C}"/>
              </a:ext>
            </a:extLst>
          </p:cNvPr>
          <p:cNvGraphicFramePr>
            <a:graphicFrameLocks noGrp="1"/>
          </p:cNvGraphicFramePr>
          <p:nvPr/>
        </p:nvGraphicFramePr>
        <p:xfrm>
          <a:off x="755576" y="2335152"/>
          <a:ext cx="6096000" cy="457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sz="2400" dirty="0"/>
                        <a:t>S</a:t>
                      </a:r>
                      <a:r>
                        <a:rPr lang="en-US" altLang="zh-CN" sz="2400" baseline="-25000" dirty="0"/>
                        <a:t>A</a:t>
                      </a:r>
                      <a:endParaRPr lang="zh-CN" altLang="en-US" sz="24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t>A</a:t>
                      </a:r>
                      <a:r>
                        <a:rPr lang="en-US" altLang="zh-CN" sz="2400" baseline="-25000" dirty="0"/>
                        <a:t>i</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aseline="-25000" dirty="0"/>
                        <a:t>An</a:t>
                      </a:r>
                      <a:endParaRPr lang="zh-CN" altLang="en-US" sz="24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p:graphicFrame>
        <p:nvGraphicFramePr>
          <p:cNvPr id="6" name="表格 5">
            <a:extLst>
              <a:ext uri="{FF2B5EF4-FFF2-40B4-BE49-F238E27FC236}">
                <a16:creationId xmlns:a16="http://schemas.microsoft.com/office/drawing/2014/main" id="{033B1FB5-E7C3-492A-BC2F-3BAB98A81C13}"/>
              </a:ext>
            </a:extLst>
          </p:cNvPr>
          <p:cNvGraphicFramePr>
            <a:graphicFrameLocks noGrp="1"/>
          </p:cNvGraphicFramePr>
          <p:nvPr/>
        </p:nvGraphicFramePr>
        <p:xfrm>
          <a:off x="3659560" y="3071332"/>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7" name="直接连接符 6">
            <a:extLst>
              <a:ext uri="{FF2B5EF4-FFF2-40B4-BE49-F238E27FC236}">
                <a16:creationId xmlns:a16="http://schemas.microsoft.com/office/drawing/2014/main" id="{4595F5A3-9C07-48CD-B9D0-946880642C45}"/>
              </a:ext>
            </a:extLst>
          </p:cNvPr>
          <p:cNvCxnSpPr>
            <a:cxnSpLocks/>
          </p:cNvCxnSpPr>
          <p:nvPr/>
        </p:nvCxnSpPr>
        <p:spPr bwMode="auto">
          <a:xfrm>
            <a:off x="3227509" y="279489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直接连接符 7">
            <a:extLst>
              <a:ext uri="{FF2B5EF4-FFF2-40B4-BE49-F238E27FC236}">
                <a16:creationId xmlns:a16="http://schemas.microsoft.com/office/drawing/2014/main" id="{9923C327-C6B1-4127-9FA7-7CA4763E0832}"/>
              </a:ext>
            </a:extLst>
          </p:cNvPr>
          <p:cNvCxnSpPr>
            <a:cxnSpLocks/>
          </p:cNvCxnSpPr>
          <p:nvPr/>
        </p:nvCxnSpPr>
        <p:spPr bwMode="auto">
          <a:xfrm flipV="1">
            <a:off x="3227509" y="2977578"/>
            <a:ext cx="4536507" cy="92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A03CC72C-4646-450B-96E6-237F1A7A0166}"/>
              </a:ext>
            </a:extLst>
          </p:cNvPr>
          <p:cNvCxnSpPr>
            <a:endCxn id="6" idx="0"/>
          </p:cNvCxnSpPr>
          <p:nvPr/>
        </p:nvCxnSpPr>
        <p:spPr bwMode="auto">
          <a:xfrm>
            <a:off x="4187788" y="2831818"/>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6766DB24-C142-4A68-B4B5-689E71962333}"/>
              </a:ext>
            </a:extLst>
          </p:cNvPr>
          <p:cNvCxnSpPr/>
          <p:nvPr/>
        </p:nvCxnSpPr>
        <p:spPr bwMode="auto">
          <a:xfrm>
            <a:off x="4019600" y="3239612"/>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AC49ACCE-A937-4999-B48B-A0D09F3F7FBA}"/>
              </a:ext>
            </a:extLst>
          </p:cNvPr>
          <p:cNvCxnSpPr/>
          <p:nvPr/>
        </p:nvCxnSpPr>
        <p:spPr bwMode="auto">
          <a:xfrm>
            <a:off x="3803576" y="381301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BC63D88F-9AF6-457E-BBEF-E0E184870D71}"/>
              </a:ext>
            </a:extLst>
          </p:cNvPr>
          <p:cNvCxnSpPr>
            <a:cxnSpLocks/>
          </p:cNvCxnSpPr>
          <p:nvPr/>
        </p:nvCxnSpPr>
        <p:spPr bwMode="auto">
          <a:xfrm>
            <a:off x="4451648" y="381301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DDAF1164-28A5-41E6-8787-320300A0D5E4}"/>
              </a:ext>
            </a:extLst>
          </p:cNvPr>
          <p:cNvCxnSpPr/>
          <p:nvPr/>
        </p:nvCxnSpPr>
        <p:spPr bwMode="auto">
          <a:xfrm>
            <a:off x="3947592" y="3813012"/>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8822C460-70DD-4CCA-9D2F-2E977A1CF388}"/>
              </a:ext>
            </a:extLst>
          </p:cNvPr>
          <p:cNvCxnSpPr>
            <a:cxnSpLocks/>
          </p:cNvCxnSpPr>
          <p:nvPr/>
        </p:nvCxnSpPr>
        <p:spPr bwMode="auto">
          <a:xfrm>
            <a:off x="3947592" y="4006491"/>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979B6421-8137-4E28-B67A-DCA8F9E2C387}"/>
              </a:ext>
            </a:extLst>
          </p:cNvPr>
          <p:cNvCxnSpPr/>
          <p:nvPr/>
        </p:nvCxnSpPr>
        <p:spPr bwMode="auto">
          <a:xfrm>
            <a:off x="4523656" y="3813012"/>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CE344325-66A6-4E51-882B-DA72EFFE04F3}"/>
              </a:ext>
            </a:extLst>
          </p:cNvPr>
          <p:cNvCxnSpPr>
            <a:cxnSpLocks/>
          </p:cNvCxnSpPr>
          <p:nvPr/>
        </p:nvCxnSpPr>
        <p:spPr bwMode="auto">
          <a:xfrm>
            <a:off x="4523656" y="3909751"/>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文本框 16">
            <a:extLst>
              <a:ext uri="{FF2B5EF4-FFF2-40B4-BE49-F238E27FC236}">
                <a16:creationId xmlns:a16="http://schemas.microsoft.com/office/drawing/2014/main" id="{89FB7EB4-0958-4504-A793-6D2A1BF3AFA1}"/>
              </a:ext>
            </a:extLst>
          </p:cNvPr>
          <p:cNvSpPr txBox="1"/>
          <p:nvPr/>
        </p:nvSpPr>
        <p:spPr>
          <a:xfrm>
            <a:off x="7283624" y="2489910"/>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8" name="直接连接符 17">
            <a:extLst>
              <a:ext uri="{FF2B5EF4-FFF2-40B4-BE49-F238E27FC236}">
                <a16:creationId xmlns:a16="http://schemas.microsoft.com/office/drawing/2014/main" id="{5669E25D-AEBF-4D1A-B2D5-97B4EFE69AAA}"/>
              </a:ext>
            </a:extLst>
          </p:cNvPr>
          <p:cNvCxnSpPr/>
          <p:nvPr/>
        </p:nvCxnSpPr>
        <p:spPr bwMode="auto">
          <a:xfrm>
            <a:off x="995264" y="2794899"/>
            <a:ext cx="0" cy="51594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BDED678B-FC67-42C8-8907-5E911AC4B378}"/>
              </a:ext>
            </a:extLst>
          </p:cNvPr>
          <p:cNvCxnSpPr/>
          <p:nvPr/>
        </p:nvCxnSpPr>
        <p:spPr bwMode="auto">
          <a:xfrm>
            <a:off x="4811688" y="279489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FC0F30ED-0440-4342-B0CC-AD8714A8844D}"/>
              </a:ext>
            </a:extLst>
          </p:cNvPr>
          <p:cNvCxnSpPr/>
          <p:nvPr/>
        </p:nvCxnSpPr>
        <p:spPr bwMode="auto">
          <a:xfrm>
            <a:off x="6107832" y="279489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9E05779-960E-460C-9AA0-E0965D9A562E}"/>
                  </a:ext>
                </a:extLst>
              </p:cNvPr>
              <p:cNvSpPr txBox="1"/>
              <p:nvPr/>
            </p:nvSpPr>
            <p:spPr>
              <a:xfrm>
                <a:off x="3587549" y="4183464"/>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1" name="文本框 20">
                <a:extLst>
                  <a:ext uri="{FF2B5EF4-FFF2-40B4-BE49-F238E27FC236}">
                    <a16:creationId xmlns:a16="http://schemas.microsoft.com/office/drawing/2014/main" id="{99E05779-960E-460C-9AA0-E0965D9A562E}"/>
                  </a:ext>
                </a:extLst>
              </p:cNvPr>
              <p:cNvSpPr txBox="1">
                <a:spLocks noRot="1" noChangeAspect="1" noMove="1" noResize="1" noEditPoints="1" noAdjustHandles="1" noChangeArrowheads="1" noChangeShapeType="1" noTextEdit="1"/>
              </p:cNvSpPr>
              <p:nvPr/>
            </p:nvSpPr>
            <p:spPr>
              <a:xfrm>
                <a:off x="3587549" y="4183464"/>
                <a:ext cx="864099" cy="461665"/>
              </a:xfrm>
              <a:prstGeom prst="rect">
                <a:avLst/>
              </a:prstGeom>
              <a:blipFill>
                <a:blip r:embed="rId3"/>
                <a:stretch>
                  <a:fillRect l="-6383"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B9699B8-6E0B-48A3-A400-E32918AF82F1}"/>
                  </a:ext>
                </a:extLst>
              </p:cNvPr>
              <p:cNvSpPr txBox="1"/>
              <p:nvPr/>
            </p:nvSpPr>
            <p:spPr>
              <a:xfrm>
                <a:off x="4307433" y="4198113"/>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2" name="文本框 21">
                <a:extLst>
                  <a:ext uri="{FF2B5EF4-FFF2-40B4-BE49-F238E27FC236}">
                    <a16:creationId xmlns:a16="http://schemas.microsoft.com/office/drawing/2014/main" id="{1B9699B8-6E0B-48A3-A400-E32918AF82F1}"/>
                  </a:ext>
                </a:extLst>
              </p:cNvPr>
              <p:cNvSpPr txBox="1">
                <a:spLocks noRot="1" noChangeAspect="1" noMove="1" noResize="1" noEditPoints="1" noAdjustHandles="1" noChangeArrowheads="1" noChangeShapeType="1" noTextEdit="1"/>
              </p:cNvSpPr>
              <p:nvPr/>
            </p:nvSpPr>
            <p:spPr>
              <a:xfrm>
                <a:off x="4307433" y="4198113"/>
                <a:ext cx="864099" cy="461665"/>
              </a:xfrm>
              <a:prstGeom prst="rect">
                <a:avLst/>
              </a:prstGeom>
              <a:blipFill>
                <a:blip r:embed="rId4"/>
                <a:stretch>
                  <a:fillRect l="-6383"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63F75F4-5A5D-447F-B3B8-4D0ABA892E27}"/>
                  </a:ext>
                </a:extLst>
              </p:cNvPr>
              <p:cNvSpPr txBox="1"/>
              <p:nvPr/>
            </p:nvSpPr>
            <p:spPr>
              <a:xfrm>
                <a:off x="5027317" y="3491210"/>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3" name="文本框 22">
                <a:extLst>
                  <a:ext uri="{FF2B5EF4-FFF2-40B4-BE49-F238E27FC236}">
                    <a16:creationId xmlns:a16="http://schemas.microsoft.com/office/drawing/2014/main" id="{063F75F4-5A5D-447F-B3B8-4D0ABA892E27}"/>
                  </a:ext>
                </a:extLst>
              </p:cNvPr>
              <p:cNvSpPr txBox="1">
                <a:spLocks noRot="1" noChangeAspect="1" noMove="1" noResize="1" noEditPoints="1" noAdjustHandles="1" noChangeArrowheads="1" noChangeShapeType="1" noTextEdit="1"/>
              </p:cNvSpPr>
              <p:nvPr/>
            </p:nvSpPr>
            <p:spPr>
              <a:xfrm>
                <a:off x="5027317" y="3491210"/>
                <a:ext cx="864099" cy="461665"/>
              </a:xfrm>
              <a:prstGeom prst="rect">
                <a:avLst/>
              </a:prstGeom>
              <a:blipFill>
                <a:blip r:embed="rId5"/>
                <a:stretch>
                  <a:fillRect l="-6383" t="-10667" r="-9220"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15E9D89-B8DD-47E1-A464-8C1E87A29E89}"/>
                  </a:ext>
                </a:extLst>
              </p:cNvPr>
              <p:cNvSpPr txBox="1"/>
              <p:nvPr/>
            </p:nvSpPr>
            <p:spPr>
              <a:xfrm>
                <a:off x="5023869" y="3929301"/>
                <a:ext cx="148909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1/4</a:t>
                </a:r>
                <a14:m>
                  <m:oMath xmlns:m="http://schemas.openxmlformats.org/officeDocument/2006/math">
                    <m:r>
                      <a:rPr kumimoji="1" lang="zh-CN" altLang="en-US" sz="2400" b="0" i="1"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4" name="文本框 23">
                <a:extLst>
                  <a:ext uri="{FF2B5EF4-FFF2-40B4-BE49-F238E27FC236}">
                    <a16:creationId xmlns:a16="http://schemas.microsoft.com/office/drawing/2014/main" id="{B15E9D89-B8DD-47E1-A464-8C1E87A29E89}"/>
                  </a:ext>
                </a:extLst>
              </p:cNvPr>
              <p:cNvSpPr txBox="1">
                <a:spLocks noRot="1" noChangeAspect="1" noMove="1" noResize="1" noEditPoints="1" noAdjustHandles="1" noChangeArrowheads="1" noChangeShapeType="1" noTextEdit="1"/>
              </p:cNvSpPr>
              <p:nvPr/>
            </p:nvSpPr>
            <p:spPr>
              <a:xfrm>
                <a:off x="5023869" y="3929301"/>
                <a:ext cx="1489093" cy="461665"/>
              </a:xfrm>
              <a:prstGeom prst="rect">
                <a:avLst/>
              </a:prstGeom>
              <a:blipFill>
                <a:blip r:embed="rId6"/>
                <a:stretch>
                  <a:fillRect l="-6148" t="-12000"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5" name="表格 24">
                <a:extLst>
                  <a:ext uri="{FF2B5EF4-FFF2-40B4-BE49-F238E27FC236}">
                    <a16:creationId xmlns:a16="http://schemas.microsoft.com/office/drawing/2014/main" id="{86FDBC69-05E6-4073-957D-B9E457F3D539}"/>
                  </a:ext>
                </a:extLst>
              </p:cNvPr>
              <p:cNvGraphicFramePr>
                <a:graphicFrameLocks noGrp="1"/>
              </p:cNvGraphicFramePr>
              <p:nvPr/>
            </p:nvGraphicFramePr>
            <p:xfrm>
              <a:off x="467036" y="3338426"/>
              <a:ext cx="1056456" cy="474586"/>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547195125"/>
                        </a:ext>
                      </a:extLst>
                    </a:gridCol>
                  </a:tblGrid>
                  <a:tr h="474586">
                    <a:tc>
                      <a:txBody>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a:txBody>
                      <a:tcPr/>
                    </a:tc>
                    <a:extLst>
                      <a:ext uri="{0D108BD9-81ED-4DB2-BD59-A6C34878D82A}">
                        <a16:rowId xmlns:a16="http://schemas.microsoft.com/office/drawing/2014/main" val="509533040"/>
                      </a:ext>
                    </a:extLst>
                  </a:tr>
                </a:tbl>
              </a:graphicData>
            </a:graphic>
          </p:graphicFrame>
        </mc:Choice>
        <mc:Fallback xmlns="">
          <p:graphicFrame>
            <p:nvGraphicFramePr>
              <p:cNvPr id="25" name="表格 24">
                <a:extLst>
                  <a:ext uri="{FF2B5EF4-FFF2-40B4-BE49-F238E27FC236}">
                    <a16:creationId xmlns:a16="http://schemas.microsoft.com/office/drawing/2014/main" id="{86FDBC69-05E6-4073-957D-B9E457F3D539}"/>
                  </a:ext>
                </a:extLst>
              </p:cNvPr>
              <p:cNvGraphicFramePr>
                <a:graphicFrameLocks noGrp="1"/>
              </p:cNvGraphicFramePr>
              <p:nvPr>
                <p:extLst>
                  <p:ext uri="{D42A27DB-BD31-4B8C-83A1-F6EECF244321}">
                    <p14:modId xmlns:p14="http://schemas.microsoft.com/office/powerpoint/2010/main" val="2780789668"/>
                  </p:ext>
                </p:extLst>
              </p:nvPr>
            </p:nvGraphicFramePr>
            <p:xfrm>
              <a:off x="467036" y="3338426"/>
              <a:ext cx="1056456" cy="474586"/>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547195125"/>
                        </a:ext>
                      </a:extLst>
                    </a:gridCol>
                  </a:tblGrid>
                  <a:tr h="474586">
                    <a:tc>
                      <a:txBody>
                        <a:bodyPr/>
                        <a:lstStyle/>
                        <a:p>
                          <a:endParaRPr lang="zh-CN"/>
                        </a:p>
                      </a:txBody>
                      <a:tcPr>
                        <a:blipFill>
                          <a:blip r:embed="rId7"/>
                          <a:stretch>
                            <a:fillRect l="-575" t="-1266" r="-1149" b="-7595"/>
                          </a:stretch>
                        </a:blipFill>
                      </a:tcPr>
                    </a:tc>
                    <a:extLst>
                      <a:ext uri="{0D108BD9-81ED-4DB2-BD59-A6C34878D82A}">
                        <a16:rowId xmlns:a16="http://schemas.microsoft.com/office/drawing/2014/main" val="509533040"/>
                      </a:ext>
                    </a:extLst>
                  </a:tr>
                </a:tbl>
              </a:graphicData>
            </a:graphic>
          </p:graphicFrame>
        </mc:Fallback>
      </mc:AlternateContent>
      <p:cxnSp>
        <p:nvCxnSpPr>
          <p:cNvPr id="27" name="直接连接符 26">
            <a:extLst>
              <a:ext uri="{FF2B5EF4-FFF2-40B4-BE49-F238E27FC236}">
                <a16:creationId xmlns:a16="http://schemas.microsoft.com/office/drawing/2014/main" id="{AA66F502-6B5E-45C9-AFC4-75FB00357BEF}"/>
              </a:ext>
            </a:extLst>
          </p:cNvPr>
          <p:cNvCxnSpPr/>
          <p:nvPr/>
        </p:nvCxnSpPr>
        <p:spPr bwMode="auto">
          <a:xfrm>
            <a:off x="755576" y="3813012"/>
            <a:ext cx="0" cy="3851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直接连接符 28">
            <a:extLst>
              <a:ext uri="{FF2B5EF4-FFF2-40B4-BE49-F238E27FC236}">
                <a16:creationId xmlns:a16="http://schemas.microsoft.com/office/drawing/2014/main" id="{FA82869C-234B-4400-9EE9-3B48523DA4A3}"/>
              </a:ext>
            </a:extLst>
          </p:cNvPr>
          <p:cNvCxnSpPr>
            <a:cxnSpLocks/>
          </p:cNvCxnSpPr>
          <p:nvPr/>
        </p:nvCxnSpPr>
        <p:spPr bwMode="auto">
          <a:xfrm>
            <a:off x="1259632" y="3813012"/>
            <a:ext cx="0" cy="38510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1" name="文本框 30">
            <a:extLst>
              <a:ext uri="{FF2B5EF4-FFF2-40B4-BE49-F238E27FC236}">
                <a16:creationId xmlns:a16="http://schemas.microsoft.com/office/drawing/2014/main" id="{7B5423BC-D2EB-43AC-BD90-D02E9116FC7A}"/>
              </a:ext>
            </a:extLst>
          </p:cNvPr>
          <p:cNvSpPr txBox="1"/>
          <p:nvPr/>
        </p:nvSpPr>
        <p:spPr>
          <a:xfrm>
            <a:off x="500853" y="4128253"/>
            <a:ext cx="57657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X</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文本框 31">
            <a:extLst>
              <a:ext uri="{FF2B5EF4-FFF2-40B4-BE49-F238E27FC236}">
                <a16:creationId xmlns:a16="http://schemas.microsoft.com/office/drawing/2014/main" id="{089BC319-252F-472C-A218-8DB3F325DF1E}"/>
              </a:ext>
            </a:extLst>
          </p:cNvPr>
          <p:cNvSpPr txBox="1"/>
          <p:nvPr/>
        </p:nvSpPr>
        <p:spPr>
          <a:xfrm>
            <a:off x="1030529" y="4144184"/>
            <a:ext cx="57657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0444A4F9-5878-4A80-A509-08EB60E6068F}"/>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0564194"/>
      </p:ext>
    </p:extLst>
  </p:cSld>
  <p:clrMapOvr>
    <a:masterClrMapping/>
  </p:clrMapOvr>
  <p:transition spd="med">
    <p:cover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12246D-7CA7-46D6-A2B9-1341E6CB3B9C}"/>
              </a:ext>
            </a:extLst>
          </p:cNvPr>
          <p:cNvSpPr/>
          <p:nvPr/>
        </p:nvSpPr>
        <p:spPr>
          <a:xfrm>
            <a:off x="0" y="-99392"/>
            <a:ext cx="9144000"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）原码两位乘的乘法器</a:t>
            </a:r>
          </a:p>
        </p:txBody>
      </p:sp>
      <p:graphicFrame>
        <p:nvGraphicFramePr>
          <p:cNvPr id="4" name="表格 3">
            <a:extLst>
              <a:ext uri="{FF2B5EF4-FFF2-40B4-BE49-F238E27FC236}">
                <a16:creationId xmlns:a16="http://schemas.microsoft.com/office/drawing/2014/main" id="{BD8A53BB-9C3B-4598-B77B-8779A095A472}"/>
              </a:ext>
            </a:extLst>
          </p:cNvPr>
          <p:cNvGraphicFramePr>
            <a:graphicFrameLocks noGrp="1"/>
          </p:cNvGraphicFramePr>
          <p:nvPr/>
        </p:nvGraphicFramePr>
        <p:xfrm>
          <a:off x="1084365" y="2805890"/>
          <a:ext cx="6096000" cy="4572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626984405"/>
                    </a:ext>
                  </a:extLst>
                </a:gridCol>
                <a:gridCol w="1219200">
                  <a:extLst>
                    <a:ext uri="{9D8B030D-6E8A-4147-A177-3AD203B41FA5}">
                      <a16:colId xmlns:a16="http://schemas.microsoft.com/office/drawing/2014/main" val="216461884"/>
                    </a:ext>
                  </a:extLst>
                </a:gridCol>
                <a:gridCol w="1219200">
                  <a:extLst>
                    <a:ext uri="{9D8B030D-6E8A-4147-A177-3AD203B41FA5}">
                      <a16:colId xmlns:a16="http://schemas.microsoft.com/office/drawing/2014/main" val="4049031698"/>
                    </a:ext>
                  </a:extLst>
                </a:gridCol>
                <a:gridCol w="1219200">
                  <a:extLst>
                    <a:ext uri="{9D8B030D-6E8A-4147-A177-3AD203B41FA5}">
                      <a16:colId xmlns:a16="http://schemas.microsoft.com/office/drawing/2014/main" val="141285459"/>
                    </a:ext>
                  </a:extLst>
                </a:gridCol>
                <a:gridCol w="1219200">
                  <a:extLst>
                    <a:ext uri="{9D8B030D-6E8A-4147-A177-3AD203B41FA5}">
                      <a16:colId xmlns:a16="http://schemas.microsoft.com/office/drawing/2014/main" val="4285749721"/>
                    </a:ext>
                  </a:extLst>
                </a:gridCol>
              </a:tblGrid>
              <a:tr h="370840">
                <a:tc>
                  <a:txBody>
                    <a:bodyPr/>
                    <a:lstStyle/>
                    <a:p>
                      <a:pPr algn="ctr"/>
                      <a:r>
                        <a:rPr lang="en-US" altLang="zh-CN" sz="2400" dirty="0"/>
                        <a:t>S</a:t>
                      </a:r>
                      <a:r>
                        <a:rPr lang="en-US" altLang="zh-CN" sz="2400" baseline="-25000" dirty="0"/>
                        <a:t>C</a:t>
                      </a:r>
                      <a:endParaRPr lang="zh-CN" altLang="en-US" sz="24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t>C</a:t>
                      </a:r>
                      <a:r>
                        <a:rPr lang="en-US" altLang="zh-CN" sz="2400" baseline="-25000" dirty="0"/>
                        <a:t>i</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C</a:t>
                      </a:r>
                      <a:r>
                        <a:rPr lang="en-US" altLang="zh-CN" sz="2400" baseline="-25000" dirty="0"/>
                        <a:t>n</a:t>
                      </a:r>
                      <a:endParaRPr lang="zh-CN" altLang="en-US" sz="24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p:graphicFrame>
        <p:nvGraphicFramePr>
          <p:cNvPr id="5" name="表格 4">
            <a:extLst>
              <a:ext uri="{FF2B5EF4-FFF2-40B4-BE49-F238E27FC236}">
                <a16:creationId xmlns:a16="http://schemas.microsoft.com/office/drawing/2014/main" id="{BBEF26EC-36F5-4E64-8F40-F619B168B081}"/>
              </a:ext>
            </a:extLst>
          </p:cNvPr>
          <p:cNvGraphicFramePr>
            <a:graphicFrameLocks noGrp="1"/>
          </p:cNvGraphicFramePr>
          <p:nvPr/>
        </p:nvGraphicFramePr>
        <p:xfrm>
          <a:off x="3988349" y="3542070"/>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6" name="直接连接符 5">
            <a:extLst>
              <a:ext uri="{FF2B5EF4-FFF2-40B4-BE49-F238E27FC236}">
                <a16:creationId xmlns:a16="http://schemas.microsoft.com/office/drawing/2014/main" id="{96B0ADF6-F7FF-4C7B-B0DF-9016665C31A8}"/>
              </a:ext>
            </a:extLst>
          </p:cNvPr>
          <p:cNvCxnSpPr>
            <a:cxnSpLocks/>
          </p:cNvCxnSpPr>
          <p:nvPr/>
        </p:nvCxnSpPr>
        <p:spPr bwMode="auto">
          <a:xfrm>
            <a:off x="3556298" y="3265637"/>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 name="直接连接符 6">
            <a:extLst>
              <a:ext uri="{FF2B5EF4-FFF2-40B4-BE49-F238E27FC236}">
                <a16:creationId xmlns:a16="http://schemas.microsoft.com/office/drawing/2014/main" id="{4600B19F-C735-49C0-80DB-FD20447585F2}"/>
              </a:ext>
            </a:extLst>
          </p:cNvPr>
          <p:cNvCxnSpPr>
            <a:cxnSpLocks/>
          </p:cNvCxnSpPr>
          <p:nvPr/>
        </p:nvCxnSpPr>
        <p:spPr bwMode="auto">
          <a:xfrm>
            <a:off x="3556298" y="3457580"/>
            <a:ext cx="5191807"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直接连接符 7">
            <a:extLst>
              <a:ext uri="{FF2B5EF4-FFF2-40B4-BE49-F238E27FC236}">
                <a16:creationId xmlns:a16="http://schemas.microsoft.com/office/drawing/2014/main" id="{72C27EAD-81D3-4CA8-990B-7A501C8953E2}"/>
              </a:ext>
            </a:extLst>
          </p:cNvPr>
          <p:cNvCxnSpPr>
            <a:endCxn id="5" idx="0"/>
          </p:cNvCxnSpPr>
          <p:nvPr/>
        </p:nvCxnSpPr>
        <p:spPr bwMode="auto">
          <a:xfrm>
            <a:off x="4516577" y="3302556"/>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C4E44A5E-0403-457D-A7FF-4B8CF365074E}"/>
              </a:ext>
            </a:extLst>
          </p:cNvPr>
          <p:cNvCxnSpPr/>
          <p:nvPr/>
        </p:nvCxnSpPr>
        <p:spPr bwMode="auto">
          <a:xfrm>
            <a:off x="4348389" y="3710350"/>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B0F00D40-9565-4CC2-A759-3999BD1D415F}"/>
              </a:ext>
            </a:extLst>
          </p:cNvPr>
          <p:cNvCxnSpPr/>
          <p:nvPr/>
        </p:nvCxnSpPr>
        <p:spPr bwMode="auto">
          <a:xfrm>
            <a:off x="4132365" y="4283750"/>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C3DC9C8B-B68B-48F7-AC32-436F9F67E93F}"/>
              </a:ext>
            </a:extLst>
          </p:cNvPr>
          <p:cNvCxnSpPr>
            <a:cxnSpLocks/>
          </p:cNvCxnSpPr>
          <p:nvPr/>
        </p:nvCxnSpPr>
        <p:spPr bwMode="auto">
          <a:xfrm>
            <a:off x="4780437" y="4283750"/>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2CAED0C8-7BEE-401C-AD59-C6EABC89096D}"/>
              </a:ext>
            </a:extLst>
          </p:cNvPr>
          <p:cNvCxnSpPr/>
          <p:nvPr/>
        </p:nvCxnSpPr>
        <p:spPr bwMode="auto">
          <a:xfrm>
            <a:off x="4276381" y="4283750"/>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264BBAF7-299F-43D7-859A-45672E904F27}"/>
              </a:ext>
            </a:extLst>
          </p:cNvPr>
          <p:cNvCxnSpPr>
            <a:cxnSpLocks/>
          </p:cNvCxnSpPr>
          <p:nvPr/>
        </p:nvCxnSpPr>
        <p:spPr bwMode="auto">
          <a:xfrm>
            <a:off x="4276381" y="4477229"/>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8D494950-E1C4-4039-A71A-450060186799}"/>
              </a:ext>
            </a:extLst>
          </p:cNvPr>
          <p:cNvCxnSpPr/>
          <p:nvPr/>
        </p:nvCxnSpPr>
        <p:spPr bwMode="auto">
          <a:xfrm>
            <a:off x="4852445" y="4283750"/>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56ACCB73-C0F1-49A5-BDF8-C0E26B6586AA}"/>
              </a:ext>
            </a:extLst>
          </p:cNvPr>
          <p:cNvCxnSpPr>
            <a:cxnSpLocks/>
          </p:cNvCxnSpPr>
          <p:nvPr/>
        </p:nvCxnSpPr>
        <p:spPr bwMode="auto">
          <a:xfrm>
            <a:off x="4852445" y="4380489"/>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文本框 15">
            <a:extLst>
              <a:ext uri="{FF2B5EF4-FFF2-40B4-BE49-F238E27FC236}">
                <a16:creationId xmlns:a16="http://schemas.microsoft.com/office/drawing/2014/main" id="{48A1A58A-099E-40F1-A0DB-5905A551692D}"/>
              </a:ext>
            </a:extLst>
          </p:cNvPr>
          <p:cNvSpPr txBox="1"/>
          <p:nvPr/>
        </p:nvSpPr>
        <p:spPr>
          <a:xfrm>
            <a:off x="8360100" y="2967335"/>
            <a:ext cx="77601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0930C4A7-7816-41FC-A22F-4C42966512DF}"/>
              </a:ext>
            </a:extLst>
          </p:cNvPr>
          <p:cNvCxnSpPr>
            <a:cxnSpLocks/>
          </p:cNvCxnSpPr>
          <p:nvPr/>
        </p:nvCxnSpPr>
        <p:spPr bwMode="auto">
          <a:xfrm>
            <a:off x="1324053" y="3265637"/>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C0B8656F-AD71-448D-ABB8-7897A52B8BBC}"/>
              </a:ext>
            </a:extLst>
          </p:cNvPr>
          <p:cNvCxnSpPr/>
          <p:nvPr/>
        </p:nvCxnSpPr>
        <p:spPr bwMode="auto">
          <a:xfrm>
            <a:off x="5140477" y="3265637"/>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C5F45D81-16CB-463C-9038-D7567DDC1BFB}"/>
              </a:ext>
            </a:extLst>
          </p:cNvPr>
          <p:cNvCxnSpPr/>
          <p:nvPr/>
        </p:nvCxnSpPr>
        <p:spPr bwMode="auto">
          <a:xfrm>
            <a:off x="6436621" y="3265637"/>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0" name="文本框 19">
            <a:extLst>
              <a:ext uri="{FF2B5EF4-FFF2-40B4-BE49-F238E27FC236}">
                <a16:creationId xmlns:a16="http://schemas.microsoft.com/office/drawing/2014/main" id="{6979CDD1-B70F-4F32-81E3-0D077265B177}"/>
              </a:ext>
            </a:extLst>
          </p:cNvPr>
          <p:cNvSpPr txBox="1"/>
          <p:nvPr/>
        </p:nvSpPr>
        <p:spPr>
          <a:xfrm>
            <a:off x="3916338" y="4654202"/>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i-2</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aphicFrame>
        <p:nvGraphicFramePr>
          <p:cNvPr id="21" name="表格 20">
            <a:extLst>
              <a:ext uri="{FF2B5EF4-FFF2-40B4-BE49-F238E27FC236}">
                <a16:creationId xmlns:a16="http://schemas.microsoft.com/office/drawing/2014/main" id="{EAD6EB80-574E-4A27-9966-241C5D69B277}"/>
              </a:ext>
            </a:extLst>
          </p:cNvPr>
          <p:cNvGraphicFramePr>
            <a:graphicFrameLocks noGrp="1"/>
          </p:cNvGraphicFramePr>
          <p:nvPr/>
        </p:nvGraphicFramePr>
        <p:xfrm>
          <a:off x="806919" y="3542070"/>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22" name="直接连接符 21">
            <a:extLst>
              <a:ext uri="{FF2B5EF4-FFF2-40B4-BE49-F238E27FC236}">
                <a16:creationId xmlns:a16="http://schemas.microsoft.com/office/drawing/2014/main" id="{67D5B563-B860-4601-8428-2761305BAB73}"/>
              </a:ext>
            </a:extLst>
          </p:cNvPr>
          <p:cNvCxnSpPr/>
          <p:nvPr/>
        </p:nvCxnSpPr>
        <p:spPr bwMode="auto">
          <a:xfrm>
            <a:off x="1166959" y="3710350"/>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639B2713-5DDB-49AC-8C6B-D70A9677AEF6}"/>
              </a:ext>
            </a:extLst>
          </p:cNvPr>
          <p:cNvCxnSpPr/>
          <p:nvPr/>
        </p:nvCxnSpPr>
        <p:spPr bwMode="auto">
          <a:xfrm>
            <a:off x="950935" y="4283750"/>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直接连接符 23">
            <a:extLst>
              <a:ext uri="{FF2B5EF4-FFF2-40B4-BE49-F238E27FC236}">
                <a16:creationId xmlns:a16="http://schemas.microsoft.com/office/drawing/2014/main" id="{47AA6EDC-3906-42B7-A254-981526F46E31}"/>
              </a:ext>
            </a:extLst>
          </p:cNvPr>
          <p:cNvCxnSpPr>
            <a:cxnSpLocks/>
          </p:cNvCxnSpPr>
          <p:nvPr/>
        </p:nvCxnSpPr>
        <p:spPr bwMode="auto">
          <a:xfrm>
            <a:off x="1599007" y="4283750"/>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直接连接符 24">
            <a:extLst>
              <a:ext uri="{FF2B5EF4-FFF2-40B4-BE49-F238E27FC236}">
                <a16:creationId xmlns:a16="http://schemas.microsoft.com/office/drawing/2014/main" id="{75103D93-93DA-48B8-B2E3-8B0AF0D3836B}"/>
              </a:ext>
            </a:extLst>
          </p:cNvPr>
          <p:cNvCxnSpPr/>
          <p:nvPr/>
        </p:nvCxnSpPr>
        <p:spPr bwMode="auto">
          <a:xfrm>
            <a:off x="1094951" y="4283750"/>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直接连接符 25">
            <a:extLst>
              <a:ext uri="{FF2B5EF4-FFF2-40B4-BE49-F238E27FC236}">
                <a16:creationId xmlns:a16="http://schemas.microsoft.com/office/drawing/2014/main" id="{1BC5248B-E731-452C-92C3-DED25BA6FA0F}"/>
              </a:ext>
            </a:extLst>
          </p:cNvPr>
          <p:cNvCxnSpPr>
            <a:cxnSpLocks/>
          </p:cNvCxnSpPr>
          <p:nvPr/>
        </p:nvCxnSpPr>
        <p:spPr bwMode="auto">
          <a:xfrm>
            <a:off x="1094951" y="4477229"/>
            <a:ext cx="411161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直接连接符 26">
            <a:extLst>
              <a:ext uri="{FF2B5EF4-FFF2-40B4-BE49-F238E27FC236}">
                <a16:creationId xmlns:a16="http://schemas.microsoft.com/office/drawing/2014/main" id="{078B6A99-65FF-4646-BA22-DA6A60051376}"/>
              </a:ext>
            </a:extLst>
          </p:cNvPr>
          <p:cNvCxnSpPr/>
          <p:nvPr/>
        </p:nvCxnSpPr>
        <p:spPr bwMode="auto">
          <a:xfrm>
            <a:off x="1671015" y="4283750"/>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直接连接符 27">
            <a:extLst>
              <a:ext uri="{FF2B5EF4-FFF2-40B4-BE49-F238E27FC236}">
                <a16:creationId xmlns:a16="http://schemas.microsoft.com/office/drawing/2014/main" id="{CE7E345A-F7F8-4065-A6FB-E0936ECBC421}"/>
              </a:ext>
            </a:extLst>
          </p:cNvPr>
          <p:cNvCxnSpPr>
            <a:cxnSpLocks/>
          </p:cNvCxnSpPr>
          <p:nvPr/>
        </p:nvCxnSpPr>
        <p:spPr bwMode="auto">
          <a:xfrm>
            <a:off x="1671015" y="4380489"/>
            <a:ext cx="3681643" cy="0"/>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73D4734-E13D-4737-AB0E-66277F8C8243}"/>
                  </a:ext>
                </a:extLst>
              </p:cNvPr>
              <p:cNvSpPr txBox="1"/>
              <p:nvPr/>
            </p:nvSpPr>
            <p:spPr>
              <a:xfrm>
                <a:off x="734908" y="4654202"/>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n-1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9" name="文本框 28">
                <a:extLst>
                  <a:ext uri="{FF2B5EF4-FFF2-40B4-BE49-F238E27FC236}">
                    <a16:creationId xmlns:a16="http://schemas.microsoft.com/office/drawing/2014/main" id="{773D4734-E13D-4737-AB0E-66277F8C8243}"/>
                  </a:ext>
                </a:extLst>
              </p:cNvPr>
              <p:cNvSpPr txBox="1">
                <a:spLocks noRot="1" noChangeAspect="1" noMove="1" noResize="1" noEditPoints="1" noAdjustHandles="1" noChangeArrowheads="1" noChangeShapeType="1" noTextEdit="1"/>
              </p:cNvSpPr>
              <p:nvPr/>
            </p:nvSpPr>
            <p:spPr>
              <a:xfrm>
                <a:off x="734908" y="4654202"/>
                <a:ext cx="864099" cy="461665"/>
              </a:xfrm>
              <a:prstGeom prst="rect">
                <a:avLst/>
              </a:prstGeom>
              <a:blipFill>
                <a:blip r:embed="rId2"/>
                <a:stretch>
                  <a:fillRect l="-6383" b="-2631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D12F326D-7DB7-48E2-99EF-5F172634EDCE}"/>
              </a:ext>
            </a:extLst>
          </p:cNvPr>
          <p:cNvSpPr txBox="1"/>
          <p:nvPr/>
        </p:nvSpPr>
        <p:spPr>
          <a:xfrm>
            <a:off x="1454792" y="4668851"/>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文本框 30">
            <a:extLst>
              <a:ext uri="{FF2B5EF4-FFF2-40B4-BE49-F238E27FC236}">
                <a16:creationId xmlns:a16="http://schemas.microsoft.com/office/drawing/2014/main" id="{13A168BD-4C94-4AA6-A522-988FBC28CF82}"/>
              </a:ext>
            </a:extLst>
          </p:cNvPr>
          <p:cNvSpPr txBox="1"/>
          <p:nvPr/>
        </p:nvSpPr>
        <p:spPr>
          <a:xfrm>
            <a:off x="4582814" y="4684487"/>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文本框 32">
            <a:extLst>
              <a:ext uri="{FF2B5EF4-FFF2-40B4-BE49-F238E27FC236}">
                <a16:creationId xmlns:a16="http://schemas.microsoft.com/office/drawing/2014/main" id="{78CC4008-61CB-4A91-AC78-C9CFE515A7A7}"/>
              </a:ext>
            </a:extLst>
          </p:cNvPr>
          <p:cNvSpPr txBox="1"/>
          <p:nvPr/>
        </p:nvSpPr>
        <p:spPr>
          <a:xfrm>
            <a:off x="5355095" y="4340703"/>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1/4C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文本框 33">
            <a:extLst>
              <a:ext uri="{FF2B5EF4-FFF2-40B4-BE49-F238E27FC236}">
                <a16:creationId xmlns:a16="http://schemas.microsoft.com/office/drawing/2014/main" id="{F6C45267-BC69-4E7B-B9D1-7493B381C6EF}"/>
              </a:ext>
            </a:extLst>
          </p:cNvPr>
          <p:cNvSpPr txBox="1"/>
          <p:nvPr/>
        </p:nvSpPr>
        <p:spPr>
          <a:xfrm>
            <a:off x="5312860" y="3996919"/>
            <a:ext cx="145135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初始化</a:t>
            </a:r>
          </a:p>
        </p:txBody>
      </p:sp>
      <p:sp>
        <p:nvSpPr>
          <p:cNvPr id="35" name="文本框 34">
            <a:extLst>
              <a:ext uri="{FF2B5EF4-FFF2-40B4-BE49-F238E27FC236}">
                <a16:creationId xmlns:a16="http://schemas.microsoft.com/office/drawing/2014/main" id="{3F64F7A1-0F38-496B-B355-FD2EA9641B3B}"/>
              </a:ext>
            </a:extLst>
          </p:cNvPr>
          <p:cNvSpPr txBox="1"/>
          <p:nvPr/>
        </p:nvSpPr>
        <p:spPr>
          <a:xfrm>
            <a:off x="-7888" y="853735"/>
            <a:ext cx="9143999" cy="1569660"/>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用来存放乘积的高位部分，起符号位在运算结束后，根据被乘数和乘数的符号进行设置，即同号相乘结果为正、异号相乘结果为负。</a:t>
            </a:r>
          </a:p>
        </p:txBody>
      </p:sp>
      <p:sp>
        <p:nvSpPr>
          <p:cNvPr id="36" name="文本框 35">
            <a:extLst>
              <a:ext uri="{FF2B5EF4-FFF2-40B4-BE49-F238E27FC236}">
                <a16:creationId xmlns:a16="http://schemas.microsoft.com/office/drawing/2014/main" id="{9FAD6A3D-02CB-4E49-B4B9-CC1CAB2B0BDF}"/>
              </a:ext>
            </a:extLst>
          </p:cNvPr>
          <p:cNvSpPr txBox="1"/>
          <p:nvPr/>
        </p:nvSpPr>
        <p:spPr>
          <a:xfrm>
            <a:off x="0" y="5179736"/>
            <a:ext cx="9136111" cy="1569660"/>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在初始化时用来存放乘数的绝对值，其符号位设置为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以后参加移位，以决定最后是否还账。</a:t>
            </a:r>
          </a:p>
        </p:txBody>
      </p:sp>
      <p:graphicFrame>
        <p:nvGraphicFramePr>
          <p:cNvPr id="37" name="表格 36">
            <a:extLst>
              <a:ext uri="{FF2B5EF4-FFF2-40B4-BE49-F238E27FC236}">
                <a16:creationId xmlns:a16="http://schemas.microsoft.com/office/drawing/2014/main" id="{47A29764-CBFB-4EC8-817F-0E0AA7CA3F4E}"/>
              </a:ext>
            </a:extLst>
          </p:cNvPr>
          <p:cNvGraphicFramePr>
            <a:graphicFrameLocks noGrp="1"/>
          </p:cNvGraphicFramePr>
          <p:nvPr/>
        </p:nvGraphicFramePr>
        <p:xfrm>
          <a:off x="7668344" y="2790426"/>
          <a:ext cx="508108" cy="457200"/>
        </p:xfrm>
        <a:graphic>
          <a:graphicData uri="http://schemas.openxmlformats.org/drawingml/2006/table">
            <a:tbl>
              <a:tblPr firstRow="1" bandRow="1">
                <a:tableStyleId>{5940675A-B579-460E-94D1-54222C63F5DA}</a:tableStyleId>
              </a:tblPr>
              <a:tblGrid>
                <a:gridCol w="508108">
                  <a:extLst>
                    <a:ext uri="{9D8B030D-6E8A-4147-A177-3AD203B41FA5}">
                      <a16:colId xmlns:a16="http://schemas.microsoft.com/office/drawing/2014/main" val="2646787202"/>
                    </a:ext>
                  </a:extLst>
                </a:gridCol>
              </a:tblGrid>
              <a:tr h="457200">
                <a:tc>
                  <a:txBody>
                    <a:bodyPr/>
                    <a:lstStyle/>
                    <a:p>
                      <a:r>
                        <a:rPr lang="en-US" altLang="zh-CN" sz="2400" dirty="0"/>
                        <a:t>G</a:t>
                      </a:r>
                      <a:r>
                        <a:rPr lang="en-US" altLang="zh-CN" sz="2400" baseline="-25000" dirty="0"/>
                        <a:t>J</a:t>
                      </a:r>
                      <a:endParaRPr lang="zh-CN" altLang="en-US" sz="2400" baseline="-25000" dirty="0"/>
                    </a:p>
                  </a:txBody>
                  <a:tcPr/>
                </a:tc>
                <a:extLst>
                  <a:ext uri="{0D108BD9-81ED-4DB2-BD59-A6C34878D82A}">
                    <a16:rowId xmlns:a16="http://schemas.microsoft.com/office/drawing/2014/main" val="1562437491"/>
                  </a:ext>
                </a:extLst>
              </a:tr>
            </a:tbl>
          </a:graphicData>
        </a:graphic>
      </p:graphicFrame>
      <p:cxnSp>
        <p:nvCxnSpPr>
          <p:cNvPr id="39" name="直接连接符 38">
            <a:extLst>
              <a:ext uri="{FF2B5EF4-FFF2-40B4-BE49-F238E27FC236}">
                <a16:creationId xmlns:a16="http://schemas.microsoft.com/office/drawing/2014/main" id="{85242698-5C6D-4D61-BA4D-071575BB9C3F}"/>
              </a:ext>
            </a:extLst>
          </p:cNvPr>
          <p:cNvCxnSpPr/>
          <p:nvPr/>
        </p:nvCxnSpPr>
        <p:spPr bwMode="auto">
          <a:xfrm flipH="1">
            <a:off x="7308304" y="3019026"/>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直接连接符 40">
            <a:extLst>
              <a:ext uri="{FF2B5EF4-FFF2-40B4-BE49-F238E27FC236}">
                <a16:creationId xmlns:a16="http://schemas.microsoft.com/office/drawing/2014/main" id="{86A3366F-A773-417E-A018-3E7CD17BCFB3}"/>
              </a:ext>
            </a:extLst>
          </p:cNvPr>
          <p:cNvCxnSpPr/>
          <p:nvPr/>
        </p:nvCxnSpPr>
        <p:spPr bwMode="auto">
          <a:xfrm>
            <a:off x="8176452" y="3019026"/>
            <a:ext cx="28398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2" name="文本框 41">
            <a:extLst>
              <a:ext uri="{FF2B5EF4-FFF2-40B4-BE49-F238E27FC236}">
                <a16:creationId xmlns:a16="http://schemas.microsoft.com/office/drawing/2014/main" id="{DA1CA868-E0DA-493D-8083-981BB84C9D7A}"/>
              </a:ext>
            </a:extLst>
          </p:cNvPr>
          <p:cNvSpPr txBox="1"/>
          <p:nvPr/>
        </p:nvSpPr>
        <p:spPr>
          <a:xfrm>
            <a:off x="6986763" y="2375025"/>
            <a:ext cx="995865"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J</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文本框 42">
            <a:extLst>
              <a:ext uri="{FF2B5EF4-FFF2-40B4-BE49-F238E27FC236}">
                <a16:creationId xmlns:a16="http://schemas.microsoft.com/office/drawing/2014/main" id="{6A425682-B505-40E2-BA94-FEE5791FBFBB}"/>
              </a:ext>
            </a:extLst>
          </p:cNvPr>
          <p:cNvSpPr txBox="1"/>
          <p:nvPr/>
        </p:nvSpPr>
        <p:spPr>
          <a:xfrm>
            <a:off x="8232181" y="2375025"/>
            <a:ext cx="995865"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1→</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J</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灯片编号占位符 43">
            <a:extLst>
              <a:ext uri="{FF2B5EF4-FFF2-40B4-BE49-F238E27FC236}">
                <a16:creationId xmlns:a16="http://schemas.microsoft.com/office/drawing/2014/main" id="{9B0E8B9D-C2A1-4499-80B1-D5917A37CA31}"/>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6761799"/>
      </p:ext>
    </p:extLst>
  </p:cSld>
  <p:clrMapOvr>
    <a:masterClrMapping/>
  </p:clrMapOvr>
  <p:transition spd="med">
    <p:cover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2CC38F-1D1E-4556-8FF0-40410055F352}"/>
              </a:ext>
            </a:extLst>
          </p:cNvPr>
          <p:cNvSpPr/>
          <p:nvPr/>
        </p:nvSpPr>
        <p:spPr>
          <a:xfrm>
            <a:off x="33164" y="0"/>
            <a:ext cx="9003332"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的形式，设计下列乘法器和除法器</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）原码加减交替除法器 </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4" name="文本框 3">
            <a:extLst>
              <a:ext uri="{FF2B5EF4-FFF2-40B4-BE49-F238E27FC236}">
                <a16:creationId xmlns:a16="http://schemas.microsoft.com/office/drawing/2014/main" id="{0D045704-4295-411B-BE6D-D74F512673CC}"/>
              </a:ext>
            </a:extLst>
          </p:cNvPr>
          <p:cNvSpPr txBox="1"/>
          <p:nvPr/>
        </p:nvSpPr>
        <p:spPr>
          <a:xfrm>
            <a:off x="-108520" y="2006350"/>
            <a:ext cx="9003332" cy="1077218"/>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9192B214-9BD7-4339-B38C-130635D791D3}"/>
                  </a:ext>
                </a:extLst>
              </p:cNvPr>
              <p:cNvGraphicFramePr>
                <a:graphicFrameLocks noGrp="1"/>
              </p:cNvGraphicFramePr>
              <p:nvPr/>
            </p:nvGraphicFramePr>
            <p:xfrm>
              <a:off x="1163957" y="3363712"/>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m:rPr>
                                    <m:sty m:val="p"/>
                                  </m:rPr>
                                  <a:rPr lang="en-US" altLang="zh-CN" b="0" i="0" baseline="-25000" smtClean="0">
                                    <a:latin typeface="Cambria Math" panose="02040503050406030204" pitchFamily="18" charset="0"/>
                                  </a:rPr>
                                  <m:t>i</m:t>
                                </m:r>
                              </m:oMath>
                            </m:oMathPara>
                          </a14:m>
                          <a:endParaRPr lang="zh-CN" altLang="en-US"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i="1" smtClean="0">
                                  <a:latin typeface="Cambria Math" panose="02040503050406030204" pitchFamily="18" charset="0"/>
                                </a:rPr>
                                <m:t>∑</m:t>
                              </m:r>
                            </m:oMath>
                          </a14:m>
                          <a:r>
                            <a:rPr lang="en-US" altLang="zh-CN" baseline="-25000" dirty="0"/>
                            <a:t>n</a:t>
                          </a:r>
                          <a:endParaRPr lang="zh-CN" altLang="en-US"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mc:Choice>
        <mc:Fallback xmlns="">
          <p:graphicFrame>
            <p:nvGraphicFramePr>
              <p:cNvPr id="5" name="表格 4">
                <a:extLst>
                  <a:ext uri="{FF2B5EF4-FFF2-40B4-BE49-F238E27FC236}">
                    <a16:creationId xmlns:a16="http://schemas.microsoft.com/office/drawing/2014/main" id="{9192B214-9BD7-4339-B38C-130635D791D3}"/>
                  </a:ext>
                </a:extLst>
              </p:cNvPr>
              <p:cNvGraphicFramePr>
                <a:graphicFrameLocks noGrp="1"/>
              </p:cNvGraphicFramePr>
              <p:nvPr>
                <p:extLst>
                  <p:ext uri="{D42A27DB-BD31-4B8C-83A1-F6EECF244321}">
                    <p14:modId xmlns:p14="http://schemas.microsoft.com/office/powerpoint/2010/main" val="1057361326"/>
                  </p:ext>
                </p:extLst>
              </p:nvPr>
            </p:nvGraphicFramePr>
            <p:xfrm>
              <a:off x="1163957" y="3363712"/>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0000" t="-8065" r="-200797" b="-24194"/>
                          </a:stretch>
                        </a:blipFill>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300800" t="-8065" r="-1600" b="-24194"/>
                          </a:stretch>
                        </a:blipFill>
                      </a:tcPr>
                    </a:tc>
                    <a:extLst>
                      <a:ext uri="{0D108BD9-81ED-4DB2-BD59-A6C34878D82A}">
                        <a16:rowId xmlns:a16="http://schemas.microsoft.com/office/drawing/2014/main" val="1393272021"/>
                      </a:ext>
                    </a:extLst>
                  </a:tr>
                </a:tbl>
              </a:graphicData>
            </a:graphic>
          </p:graphicFrame>
        </mc:Fallback>
      </mc:AlternateContent>
      <p:graphicFrame>
        <p:nvGraphicFramePr>
          <p:cNvPr id="6" name="表格 5">
            <a:extLst>
              <a:ext uri="{FF2B5EF4-FFF2-40B4-BE49-F238E27FC236}">
                <a16:creationId xmlns:a16="http://schemas.microsoft.com/office/drawing/2014/main" id="{9A942483-06CF-4DBE-9AC2-D44ACE963190}"/>
              </a:ext>
            </a:extLst>
          </p:cNvPr>
          <p:cNvGraphicFramePr>
            <a:graphicFrameLocks noGrp="1"/>
          </p:cNvGraphicFramePr>
          <p:nvPr/>
        </p:nvGraphicFramePr>
        <p:xfrm>
          <a:off x="1979709" y="4233359"/>
          <a:ext cx="1056456" cy="73152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1888428668"/>
                    </a:ext>
                  </a:extLst>
                </a:gridCol>
                <a:gridCol w="528228">
                  <a:extLst>
                    <a:ext uri="{9D8B030D-6E8A-4147-A177-3AD203B41FA5}">
                      <a16:colId xmlns:a16="http://schemas.microsoft.com/office/drawing/2014/main" val="2183263493"/>
                    </a:ext>
                  </a:extLst>
                </a:gridCol>
              </a:tblGrid>
              <a:tr h="18542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16271"/>
                  </a:ext>
                </a:extLst>
              </a:tr>
              <a:tr h="18542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880886"/>
                  </a:ext>
                </a:extLst>
              </a:tr>
            </a:tbl>
          </a:graphicData>
        </a:graphic>
      </p:graphicFrame>
      <p:graphicFrame>
        <p:nvGraphicFramePr>
          <p:cNvPr id="7" name="表格 6">
            <a:extLst>
              <a:ext uri="{FF2B5EF4-FFF2-40B4-BE49-F238E27FC236}">
                <a16:creationId xmlns:a16="http://schemas.microsoft.com/office/drawing/2014/main" id="{1A519B1B-C49F-4BA7-A0FE-6386B8E7F6D6}"/>
              </a:ext>
            </a:extLst>
          </p:cNvPr>
          <p:cNvGraphicFramePr>
            <a:graphicFrameLocks noGrp="1"/>
          </p:cNvGraphicFramePr>
          <p:nvPr/>
        </p:nvGraphicFramePr>
        <p:xfrm>
          <a:off x="5220069" y="4250499"/>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8" name="直接连接符 7">
            <a:extLst>
              <a:ext uri="{FF2B5EF4-FFF2-40B4-BE49-F238E27FC236}">
                <a16:creationId xmlns:a16="http://schemas.microsoft.com/office/drawing/2014/main" id="{439063A9-0029-4E63-B60D-A00DE3A5EEF6}"/>
              </a:ext>
            </a:extLst>
          </p:cNvPr>
          <p:cNvCxnSpPr/>
          <p:nvPr/>
        </p:nvCxnSpPr>
        <p:spPr bwMode="auto">
          <a:xfrm>
            <a:off x="3275853" y="3734552"/>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98CA6B60-36CB-4BCC-ACF9-1CFBE12AB02C}"/>
              </a:ext>
            </a:extLst>
          </p:cNvPr>
          <p:cNvCxnSpPr/>
          <p:nvPr/>
        </p:nvCxnSpPr>
        <p:spPr bwMode="auto">
          <a:xfrm flipH="1">
            <a:off x="2267741" y="4010985"/>
            <a:ext cx="1008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2741E0AA-4944-49F7-834F-CD39898318F8}"/>
              </a:ext>
            </a:extLst>
          </p:cNvPr>
          <p:cNvCxnSpPr/>
          <p:nvPr/>
        </p:nvCxnSpPr>
        <p:spPr bwMode="auto">
          <a:xfrm>
            <a:off x="2267741" y="4010985"/>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0419BA59-96DC-4FEF-9660-2731B81EB624}"/>
              </a:ext>
            </a:extLst>
          </p:cNvPr>
          <p:cNvCxnSpPr/>
          <p:nvPr/>
        </p:nvCxnSpPr>
        <p:spPr bwMode="auto">
          <a:xfrm>
            <a:off x="3635893" y="3734552"/>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512C581D-DC78-4292-96D4-661F7F3E3447}"/>
              </a:ext>
            </a:extLst>
          </p:cNvPr>
          <p:cNvCxnSpPr>
            <a:cxnSpLocks/>
          </p:cNvCxnSpPr>
          <p:nvPr/>
        </p:nvCxnSpPr>
        <p:spPr bwMode="auto">
          <a:xfrm>
            <a:off x="3635893" y="4010985"/>
            <a:ext cx="211240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BBE50898-B4B2-4B71-901E-088A0C79BAB6}"/>
              </a:ext>
            </a:extLst>
          </p:cNvPr>
          <p:cNvCxnSpPr>
            <a:endCxn id="7" idx="0"/>
          </p:cNvCxnSpPr>
          <p:nvPr/>
        </p:nvCxnSpPr>
        <p:spPr bwMode="auto">
          <a:xfrm>
            <a:off x="5748297" y="4010985"/>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4E43435A-F64F-4DD3-849A-EA71B59361D2}"/>
              </a:ext>
            </a:extLst>
          </p:cNvPr>
          <p:cNvCxnSpPr/>
          <p:nvPr/>
        </p:nvCxnSpPr>
        <p:spPr bwMode="auto">
          <a:xfrm>
            <a:off x="5580109" y="4418779"/>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B714E89E-ADF5-4124-A38D-2B20BA0BDB75}"/>
              </a:ext>
            </a:extLst>
          </p:cNvPr>
          <p:cNvCxnSpPr/>
          <p:nvPr/>
        </p:nvCxnSpPr>
        <p:spPr bwMode="auto">
          <a:xfrm>
            <a:off x="2123728" y="4978011"/>
            <a:ext cx="0" cy="3879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C347FAFC-B7EB-45AA-BAA2-8272E80289CE}"/>
              </a:ext>
            </a:extLst>
          </p:cNvPr>
          <p:cNvCxnSpPr/>
          <p:nvPr/>
        </p:nvCxnSpPr>
        <p:spPr bwMode="auto">
          <a:xfrm flipH="1">
            <a:off x="1403648" y="5365991"/>
            <a:ext cx="72008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002A71D6-0845-4997-8C29-4276089B3BEA}"/>
              </a:ext>
            </a:extLst>
          </p:cNvPr>
          <p:cNvCxnSpPr/>
          <p:nvPr/>
        </p:nvCxnSpPr>
        <p:spPr bwMode="auto">
          <a:xfrm>
            <a:off x="5364085" y="4992179"/>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660F61A7-6578-4EFC-826C-F56ECC92B762}"/>
              </a:ext>
            </a:extLst>
          </p:cNvPr>
          <p:cNvCxnSpPr>
            <a:cxnSpLocks/>
          </p:cNvCxnSpPr>
          <p:nvPr/>
        </p:nvCxnSpPr>
        <p:spPr bwMode="auto">
          <a:xfrm>
            <a:off x="6012157" y="4992179"/>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2BCF079C-FDEF-4039-BB32-0E256A6A5A44}"/>
              </a:ext>
            </a:extLst>
          </p:cNvPr>
          <p:cNvCxnSpPr/>
          <p:nvPr/>
        </p:nvCxnSpPr>
        <p:spPr bwMode="auto">
          <a:xfrm>
            <a:off x="5508101" y="4992179"/>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6D701577-BF8C-43AA-9A83-FF349E935344}"/>
              </a:ext>
            </a:extLst>
          </p:cNvPr>
          <p:cNvCxnSpPr>
            <a:cxnSpLocks/>
          </p:cNvCxnSpPr>
          <p:nvPr/>
        </p:nvCxnSpPr>
        <p:spPr bwMode="auto">
          <a:xfrm>
            <a:off x="5508101" y="5185658"/>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直接连接符 21">
            <a:extLst>
              <a:ext uri="{FF2B5EF4-FFF2-40B4-BE49-F238E27FC236}">
                <a16:creationId xmlns:a16="http://schemas.microsoft.com/office/drawing/2014/main" id="{709DCFE5-F75A-4B06-BD97-3B85CA2E8A08}"/>
              </a:ext>
            </a:extLst>
          </p:cNvPr>
          <p:cNvCxnSpPr/>
          <p:nvPr/>
        </p:nvCxnSpPr>
        <p:spPr bwMode="auto">
          <a:xfrm>
            <a:off x="6084165" y="4992179"/>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83ED07EA-6093-4891-95AA-3C837ACE4C42}"/>
              </a:ext>
            </a:extLst>
          </p:cNvPr>
          <p:cNvCxnSpPr>
            <a:cxnSpLocks/>
          </p:cNvCxnSpPr>
          <p:nvPr/>
        </p:nvCxnSpPr>
        <p:spPr bwMode="auto">
          <a:xfrm>
            <a:off x="6084165" y="5088918"/>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直接箭头连接符 23">
            <a:extLst>
              <a:ext uri="{FF2B5EF4-FFF2-40B4-BE49-F238E27FC236}">
                <a16:creationId xmlns:a16="http://schemas.microsoft.com/office/drawing/2014/main" id="{F2A52A8F-0C40-42D8-9BED-FDB45CA4AD49}"/>
              </a:ext>
            </a:extLst>
          </p:cNvPr>
          <p:cNvCxnSpPr>
            <a:endCxn id="5" idx="3"/>
          </p:cNvCxnSpPr>
          <p:nvPr/>
        </p:nvCxnSpPr>
        <p:spPr bwMode="auto">
          <a:xfrm flipH="1">
            <a:off x="7259957" y="3549132"/>
            <a:ext cx="62440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5" name="文本框 24">
            <a:extLst>
              <a:ext uri="{FF2B5EF4-FFF2-40B4-BE49-F238E27FC236}">
                <a16:creationId xmlns:a16="http://schemas.microsoft.com/office/drawing/2014/main" id="{3D96ECFC-7600-486C-98FB-0925FA5AEDED}"/>
              </a:ext>
            </a:extLst>
          </p:cNvPr>
          <p:cNvSpPr txBox="1"/>
          <p:nvPr/>
        </p:nvSpPr>
        <p:spPr>
          <a:xfrm>
            <a:off x="7884365" y="3308868"/>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文本框 25">
            <a:extLst>
              <a:ext uri="{FF2B5EF4-FFF2-40B4-BE49-F238E27FC236}">
                <a16:creationId xmlns:a16="http://schemas.microsoft.com/office/drawing/2014/main" id="{29FE7C71-22D4-4FC9-8DF3-935ECB082A01}"/>
              </a:ext>
            </a:extLst>
          </p:cNvPr>
          <p:cNvSpPr txBox="1"/>
          <p:nvPr/>
        </p:nvSpPr>
        <p:spPr>
          <a:xfrm>
            <a:off x="1031266" y="4941168"/>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文本框 26">
            <a:extLst>
              <a:ext uri="{FF2B5EF4-FFF2-40B4-BE49-F238E27FC236}">
                <a16:creationId xmlns:a16="http://schemas.microsoft.com/office/drawing/2014/main" id="{4CD4719D-21BE-4AD1-B280-298CF7A0D464}"/>
              </a:ext>
            </a:extLst>
          </p:cNvPr>
          <p:cNvSpPr txBox="1"/>
          <p:nvPr/>
        </p:nvSpPr>
        <p:spPr>
          <a:xfrm>
            <a:off x="2028057" y="5809422"/>
            <a:ext cx="52772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文本框 27">
            <a:extLst>
              <a:ext uri="{FF2B5EF4-FFF2-40B4-BE49-F238E27FC236}">
                <a16:creationId xmlns:a16="http://schemas.microsoft.com/office/drawing/2014/main" id="{BEB35BB0-53BD-4F97-9C94-C4353776A83E}"/>
              </a:ext>
            </a:extLst>
          </p:cNvPr>
          <p:cNvSpPr txBox="1"/>
          <p:nvPr/>
        </p:nvSpPr>
        <p:spPr>
          <a:xfrm>
            <a:off x="4991519" y="5379137"/>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文本框 28">
            <a:extLst>
              <a:ext uri="{FF2B5EF4-FFF2-40B4-BE49-F238E27FC236}">
                <a16:creationId xmlns:a16="http://schemas.microsoft.com/office/drawing/2014/main" id="{B84CF5E5-2530-469F-8B2B-FF3780257E20}"/>
              </a:ext>
            </a:extLst>
          </p:cNvPr>
          <p:cNvSpPr txBox="1"/>
          <p:nvPr/>
        </p:nvSpPr>
        <p:spPr>
          <a:xfrm>
            <a:off x="5813345" y="5379137"/>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43A61BF8-9E3B-48AC-857A-0F8BC3675278}"/>
              </a:ext>
            </a:extLst>
          </p:cNvPr>
          <p:cNvSpPr txBox="1"/>
          <p:nvPr/>
        </p:nvSpPr>
        <p:spPr>
          <a:xfrm>
            <a:off x="6659836" y="470019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文本框 30">
            <a:extLst>
              <a:ext uri="{FF2B5EF4-FFF2-40B4-BE49-F238E27FC236}">
                <a16:creationId xmlns:a16="http://schemas.microsoft.com/office/drawing/2014/main" id="{6CB59413-A84C-4C36-832D-8D79005C1740}"/>
              </a:ext>
            </a:extLst>
          </p:cNvPr>
          <p:cNvSpPr txBox="1"/>
          <p:nvPr/>
        </p:nvSpPr>
        <p:spPr>
          <a:xfrm>
            <a:off x="6587828" y="512450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32" name="直接连接符 31">
            <a:extLst>
              <a:ext uri="{FF2B5EF4-FFF2-40B4-BE49-F238E27FC236}">
                <a16:creationId xmlns:a16="http://schemas.microsoft.com/office/drawing/2014/main" id="{E394332E-93AA-4F01-8242-21AA84EFAD35}"/>
              </a:ext>
            </a:extLst>
          </p:cNvPr>
          <p:cNvCxnSpPr/>
          <p:nvPr/>
        </p:nvCxnSpPr>
        <p:spPr bwMode="auto">
          <a:xfrm>
            <a:off x="2339752" y="4437112"/>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直接连接符 33">
            <a:extLst>
              <a:ext uri="{FF2B5EF4-FFF2-40B4-BE49-F238E27FC236}">
                <a16:creationId xmlns:a16="http://schemas.microsoft.com/office/drawing/2014/main" id="{E0E2FF7B-0FC7-4375-AD59-7615E0CA1228}"/>
              </a:ext>
            </a:extLst>
          </p:cNvPr>
          <p:cNvCxnSpPr/>
          <p:nvPr/>
        </p:nvCxnSpPr>
        <p:spPr bwMode="auto">
          <a:xfrm>
            <a:off x="2627784" y="4964879"/>
            <a:ext cx="0" cy="62129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直接连接符 35">
            <a:extLst>
              <a:ext uri="{FF2B5EF4-FFF2-40B4-BE49-F238E27FC236}">
                <a16:creationId xmlns:a16="http://schemas.microsoft.com/office/drawing/2014/main" id="{8DAC1BC6-7ED2-4975-A122-E672DE5210B4}"/>
              </a:ext>
            </a:extLst>
          </p:cNvPr>
          <p:cNvCxnSpPr>
            <a:cxnSpLocks/>
          </p:cNvCxnSpPr>
          <p:nvPr/>
        </p:nvCxnSpPr>
        <p:spPr bwMode="auto">
          <a:xfrm flipH="1" flipV="1">
            <a:off x="1403648" y="5586174"/>
            <a:ext cx="1224136" cy="306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7" name="直接连接符 36">
            <a:extLst>
              <a:ext uri="{FF2B5EF4-FFF2-40B4-BE49-F238E27FC236}">
                <a16:creationId xmlns:a16="http://schemas.microsoft.com/office/drawing/2014/main" id="{5215F2AD-1DB9-42FD-AE03-F4B8225412DF}"/>
              </a:ext>
            </a:extLst>
          </p:cNvPr>
          <p:cNvCxnSpPr>
            <a:cxnSpLocks/>
          </p:cNvCxnSpPr>
          <p:nvPr/>
        </p:nvCxnSpPr>
        <p:spPr bwMode="auto">
          <a:xfrm>
            <a:off x="2267744" y="4958318"/>
            <a:ext cx="0" cy="88248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直接连接符 40">
            <a:extLst>
              <a:ext uri="{FF2B5EF4-FFF2-40B4-BE49-F238E27FC236}">
                <a16:creationId xmlns:a16="http://schemas.microsoft.com/office/drawing/2014/main" id="{BC89C18E-4AAE-4193-846E-37975BC6AF5A}"/>
              </a:ext>
            </a:extLst>
          </p:cNvPr>
          <p:cNvCxnSpPr>
            <a:cxnSpLocks/>
          </p:cNvCxnSpPr>
          <p:nvPr/>
        </p:nvCxnSpPr>
        <p:spPr bwMode="auto">
          <a:xfrm>
            <a:off x="2843808" y="4994788"/>
            <a:ext cx="0" cy="88248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2" name="文本框 41">
            <a:extLst>
              <a:ext uri="{FF2B5EF4-FFF2-40B4-BE49-F238E27FC236}">
                <a16:creationId xmlns:a16="http://schemas.microsoft.com/office/drawing/2014/main" id="{EB97F049-B060-4975-B8CD-D02921C8D7CD}"/>
              </a:ext>
            </a:extLst>
          </p:cNvPr>
          <p:cNvSpPr txBox="1"/>
          <p:nvPr/>
        </p:nvSpPr>
        <p:spPr>
          <a:xfrm>
            <a:off x="2666502" y="5809422"/>
            <a:ext cx="71109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文本框 42">
            <a:extLst>
              <a:ext uri="{FF2B5EF4-FFF2-40B4-BE49-F238E27FC236}">
                <a16:creationId xmlns:a16="http://schemas.microsoft.com/office/drawing/2014/main" id="{79FFAF34-4BE3-43D7-8FF0-DBD375108207}"/>
              </a:ext>
            </a:extLst>
          </p:cNvPr>
          <p:cNvSpPr txBox="1"/>
          <p:nvPr/>
        </p:nvSpPr>
        <p:spPr>
          <a:xfrm>
            <a:off x="869854" y="5347757"/>
            <a:ext cx="79745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C154F360-F048-4104-B778-BF76C67649B3}"/>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9338752"/>
      </p:ext>
    </p:extLst>
  </p:cSld>
  <p:clrMapOvr>
    <a:masterClrMapping/>
  </p:clrMapOvr>
  <p:transition spd="med">
    <p:cover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C66DDD-2E3A-4A3F-B2C1-63BCD7648981}"/>
              </a:ext>
            </a:extLst>
          </p:cNvPr>
          <p:cNvSpPr/>
          <p:nvPr/>
        </p:nvSpPr>
        <p:spPr>
          <a:xfrm>
            <a:off x="33164" y="0"/>
            <a:ext cx="9003332"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）原码加减交替除法器 </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28085F1-A9AB-4CBD-8491-C190601CF817}"/>
                  </a:ext>
                </a:extLst>
              </p:cNvPr>
              <p:cNvSpPr txBox="1"/>
              <p:nvPr/>
            </p:nvSpPr>
            <p:spPr>
              <a:xfrm>
                <a:off x="0" y="908720"/>
                <a:ext cx="9144000" cy="1077218"/>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14:m>
                  <m:oMath xmlns:m="http://schemas.openxmlformats.org/officeDocument/2006/math">
                    <m:r>
                      <a:rPr kumimoji="1" lang="zh-CN" altLang="en-US" sz="3200" b="0" i="0"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 name="文本框 3">
                <a:extLst>
                  <a:ext uri="{FF2B5EF4-FFF2-40B4-BE49-F238E27FC236}">
                    <a16:creationId xmlns:a16="http://schemas.microsoft.com/office/drawing/2014/main" id="{628085F1-A9AB-4CBD-8491-C190601CF817}"/>
                  </a:ext>
                </a:extLst>
              </p:cNvPr>
              <p:cNvSpPr txBox="1">
                <a:spLocks noRot="1" noChangeAspect="1" noMove="1" noResize="1" noEditPoints="1" noAdjustHandles="1" noChangeArrowheads="1" noChangeShapeType="1" noTextEdit="1"/>
              </p:cNvSpPr>
              <p:nvPr/>
            </p:nvSpPr>
            <p:spPr>
              <a:xfrm>
                <a:off x="0" y="908720"/>
                <a:ext cx="9144000" cy="1077218"/>
              </a:xfrm>
              <a:prstGeom prst="rect">
                <a:avLst/>
              </a:prstGeom>
              <a:blipFill>
                <a:blip r:embed="rId2"/>
                <a:stretch>
                  <a:fillRect l="-1667" t="-9605" b="-17514"/>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351A71AB-071D-493D-91B8-95E12C3F9A72}"/>
              </a:ext>
            </a:extLst>
          </p:cNvPr>
          <p:cNvGraphicFramePr>
            <a:graphicFrameLocks noGrp="1"/>
          </p:cNvGraphicFramePr>
          <p:nvPr/>
        </p:nvGraphicFramePr>
        <p:xfrm>
          <a:off x="924275" y="2335152"/>
          <a:ext cx="6096000" cy="457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sz="2400" dirty="0"/>
                        <a:t>S</a:t>
                      </a:r>
                      <a:r>
                        <a:rPr lang="en-US" altLang="zh-CN" sz="2400" baseline="-25000" dirty="0"/>
                        <a:t>A</a:t>
                      </a:r>
                      <a:endParaRPr lang="zh-CN" altLang="en-US" sz="24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t>A</a:t>
                      </a:r>
                      <a:r>
                        <a:rPr lang="en-US" altLang="zh-CN" sz="2400" baseline="-25000" dirty="0"/>
                        <a:t>i</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aseline="-25000" dirty="0"/>
                        <a:t>An</a:t>
                      </a:r>
                      <a:endParaRPr lang="zh-CN" altLang="en-US" sz="24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p:graphicFrame>
        <p:nvGraphicFramePr>
          <p:cNvPr id="7" name="表格 6">
            <a:extLst>
              <a:ext uri="{FF2B5EF4-FFF2-40B4-BE49-F238E27FC236}">
                <a16:creationId xmlns:a16="http://schemas.microsoft.com/office/drawing/2014/main" id="{232C0056-91C5-4E96-950F-72083074E64E}"/>
              </a:ext>
            </a:extLst>
          </p:cNvPr>
          <p:cNvGraphicFramePr>
            <a:graphicFrameLocks noGrp="1"/>
          </p:cNvGraphicFramePr>
          <p:nvPr/>
        </p:nvGraphicFramePr>
        <p:xfrm>
          <a:off x="3828259" y="3071332"/>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8" name="直接连接符 7">
            <a:extLst>
              <a:ext uri="{FF2B5EF4-FFF2-40B4-BE49-F238E27FC236}">
                <a16:creationId xmlns:a16="http://schemas.microsoft.com/office/drawing/2014/main" id="{62DDB0BC-2C0B-4B23-BE48-A1D2A365711A}"/>
              </a:ext>
            </a:extLst>
          </p:cNvPr>
          <p:cNvCxnSpPr>
            <a:cxnSpLocks/>
          </p:cNvCxnSpPr>
          <p:nvPr/>
        </p:nvCxnSpPr>
        <p:spPr bwMode="auto">
          <a:xfrm>
            <a:off x="1860379" y="279489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6AE6F293-0986-4325-ADF4-3CB52F4673FD}"/>
              </a:ext>
            </a:extLst>
          </p:cNvPr>
          <p:cNvCxnSpPr>
            <a:cxnSpLocks/>
          </p:cNvCxnSpPr>
          <p:nvPr/>
        </p:nvCxnSpPr>
        <p:spPr bwMode="auto">
          <a:xfrm>
            <a:off x="1860379" y="2977578"/>
            <a:ext cx="607233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B29059BE-35AD-4E70-8E2A-8DCB8057803B}"/>
              </a:ext>
            </a:extLst>
          </p:cNvPr>
          <p:cNvCxnSpPr>
            <a:endCxn id="7" idx="0"/>
          </p:cNvCxnSpPr>
          <p:nvPr/>
        </p:nvCxnSpPr>
        <p:spPr bwMode="auto">
          <a:xfrm>
            <a:off x="4356487" y="2831818"/>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A8384CB4-553E-459D-8D59-20DABEFD0E2F}"/>
              </a:ext>
            </a:extLst>
          </p:cNvPr>
          <p:cNvCxnSpPr/>
          <p:nvPr/>
        </p:nvCxnSpPr>
        <p:spPr bwMode="auto">
          <a:xfrm>
            <a:off x="4188299" y="3239612"/>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4105EF12-919B-486C-A2BC-F03538238DC9}"/>
              </a:ext>
            </a:extLst>
          </p:cNvPr>
          <p:cNvCxnSpPr/>
          <p:nvPr/>
        </p:nvCxnSpPr>
        <p:spPr bwMode="auto">
          <a:xfrm>
            <a:off x="3972275" y="381301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6873D2F0-E4A4-46A4-A36D-82DB6A311064}"/>
              </a:ext>
            </a:extLst>
          </p:cNvPr>
          <p:cNvCxnSpPr>
            <a:cxnSpLocks/>
          </p:cNvCxnSpPr>
          <p:nvPr/>
        </p:nvCxnSpPr>
        <p:spPr bwMode="auto">
          <a:xfrm>
            <a:off x="4620347" y="3813012"/>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B3F2E1EF-FB64-4802-827B-273E29F8690A}"/>
              </a:ext>
            </a:extLst>
          </p:cNvPr>
          <p:cNvCxnSpPr/>
          <p:nvPr/>
        </p:nvCxnSpPr>
        <p:spPr bwMode="auto">
          <a:xfrm>
            <a:off x="4116291" y="3813012"/>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8BEC8C47-2619-4E03-B0BB-D2CE320153EF}"/>
              </a:ext>
            </a:extLst>
          </p:cNvPr>
          <p:cNvCxnSpPr>
            <a:cxnSpLocks/>
          </p:cNvCxnSpPr>
          <p:nvPr/>
        </p:nvCxnSpPr>
        <p:spPr bwMode="auto">
          <a:xfrm>
            <a:off x="4116291" y="4006491"/>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8E56BE0C-287E-4B4E-94CA-1E4212A4E274}"/>
              </a:ext>
            </a:extLst>
          </p:cNvPr>
          <p:cNvCxnSpPr/>
          <p:nvPr/>
        </p:nvCxnSpPr>
        <p:spPr bwMode="auto">
          <a:xfrm>
            <a:off x="4692355" y="3813012"/>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直接连接符 16">
            <a:extLst>
              <a:ext uri="{FF2B5EF4-FFF2-40B4-BE49-F238E27FC236}">
                <a16:creationId xmlns:a16="http://schemas.microsoft.com/office/drawing/2014/main" id="{0AF81E11-C815-4D29-878E-EBD94CDF0513}"/>
              </a:ext>
            </a:extLst>
          </p:cNvPr>
          <p:cNvCxnSpPr>
            <a:cxnSpLocks/>
          </p:cNvCxnSpPr>
          <p:nvPr/>
        </p:nvCxnSpPr>
        <p:spPr bwMode="auto">
          <a:xfrm>
            <a:off x="4692355" y="3909751"/>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8" name="文本框 17">
            <a:extLst>
              <a:ext uri="{FF2B5EF4-FFF2-40B4-BE49-F238E27FC236}">
                <a16:creationId xmlns:a16="http://schemas.microsoft.com/office/drawing/2014/main" id="{224842E4-54D9-444D-B04F-D13D3CBB14A8}"/>
              </a:ext>
            </a:extLst>
          </p:cNvPr>
          <p:cNvSpPr txBox="1"/>
          <p:nvPr/>
        </p:nvSpPr>
        <p:spPr>
          <a:xfrm>
            <a:off x="7452323" y="2489910"/>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20" name="直接连接符 19">
            <a:extLst>
              <a:ext uri="{FF2B5EF4-FFF2-40B4-BE49-F238E27FC236}">
                <a16:creationId xmlns:a16="http://schemas.microsoft.com/office/drawing/2014/main" id="{1ECF844B-9E8F-4562-AB5F-B3D033DF7717}"/>
              </a:ext>
            </a:extLst>
          </p:cNvPr>
          <p:cNvCxnSpPr/>
          <p:nvPr/>
        </p:nvCxnSpPr>
        <p:spPr bwMode="auto">
          <a:xfrm>
            <a:off x="4980387" y="279489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F1487452-3A6C-4F50-8F75-CB629FFA83B6}"/>
              </a:ext>
            </a:extLst>
          </p:cNvPr>
          <p:cNvCxnSpPr/>
          <p:nvPr/>
        </p:nvCxnSpPr>
        <p:spPr bwMode="auto">
          <a:xfrm>
            <a:off x="6276531" y="2794899"/>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1B56289-DE8E-4630-B925-8ADBA3C0B296}"/>
                  </a:ext>
                </a:extLst>
              </p:cNvPr>
              <p:cNvSpPr txBox="1"/>
              <p:nvPr/>
            </p:nvSpPr>
            <p:spPr>
              <a:xfrm>
                <a:off x="3756248" y="4183464"/>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2" name="文本框 21">
                <a:extLst>
                  <a:ext uri="{FF2B5EF4-FFF2-40B4-BE49-F238E27FC236}">
                    <a16:creationId xmlns:a16="http://schemas.microsoft.com/office/drawing/2014/main" id="{01B56289-DE8E-4630-B925-8ADBA3C0B296}"/>
                  </a:ext>
                </a:extLst>
              </p:cNvPr>
              <p:cNvSpPr txBox="1">
                <a:spLocks noRot="1" noChangeAspect="1" noMove="1" noResize="1" noEditPoints="1" noAdjustHandles="1" noChangeArrowheads="1" noChangeShapeType="1" noTextEdit="1"/>
              </p:cNvSpPr>
              <p:nvPr/>
            </p:nvSpPr>
            <p:spPr>
              <a:xfrm>
                <a:off x="3756248" y="4183464"/>
                <a:ext cx="864099" cy="461665"/>
              </a:xfrm>
              <a:prstGeom prst="rect">
                <a:avLst/>
              </a:prstGeom>
              <a:blipFill>
                <a:blip r:embed="rId3"/>
                <a:stretch>
                  <a:fillRect l="-5634" b="-26316"/>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DFA2406C-B592-40CD-A5F6-0BDA2CFBFE13}"/>
              </a:ext>
            </a:extLst>
          </p:cNvPr>
          <p:cNvSpPr txBox="1"/>
          <p:nvPr/>
        </p:nvSpPr>
        <p:spPr>
          <a:xfrm>
            <a:off x="4476132" y="4198113"/>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|X</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文本框 23">
            <a:extLst>
              <a:ext uri="{FF2B5EF4-FFF2-40B4-BE49-F238E27FC236}">
                <a16:creationId xmlns:a16="http://schemas.microsoft.com/office/drawing/2014/main" id="{7C957FC8-DF62-441D-A29A-29E04C934592}"/>
              </a:ext>
            </a:extLst>
          </p:cNvPr>
          <p:cNvSpPr txBox="1"/>
          <p:nvPr/>
        </p:nvSpPr>
        <p:spPr>
          <a:xfrm>
            <a:off x="5196016" y="3491210"/>
            <a:ext cx="1320203" cy="42062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2500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初始化</a:t>
            </a:r>
            <a:endParaRPr kumimoji="1" lang="zh-CN" altLang="en-US"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2931A57-06C6-4CBE-BC05-2051BD9D6B61}"/>
                  </a:ext>
                </a:extLst>
              </p:cNvPr>
              <p:cNvSpPr txBox="1"/>
              <p:nvPr/>
            </p:nvSpPr>
            <p:spPr>
              <a:xfrm>
                <a:off x="5192568" y="3929301"/>
                <a:ext cx="148909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5" name="文本框 24">
                <a:extLst>
                  <a:ext uri="{FF2B5EF4-FFF2-40B4-BE49-F238E27FC236}">
                    <a16:creationId xmlns:a16="http://schemas.microsoft.com/office/drawing/2014/main" id="{02931A57-06C6-4CBE-BC05-2051BD9D6B61}"/>
                  </a:ext>
                </a:extLst>
              </p:cNvPr>
              <p:cNvSpPr txBox="1">
                <a:spLocks noRot="1" noChangeAspect="1" noMove="1" noResize="1" noEditPoints="1" noAdjustHandles="1" noChangeArrowheads="1" noChangeShapeType="1" noTextEdit="1"/>
              </p:cNvSpPr>
              <p:nvPr/>
            </p:nvSpPr>
            <p:spPr>
              <a:xfrm>
                <a:off x="5192568" y="3929301"/>
                <a:ext cx="1489093" cy="461665"/>
              </a:xfrm>
              <a:prstGeom prst="rect">
                <a:avLst/>
              </a:prstGeom>
              <a:blipFill>
                <a:blip r:embed="rId4"/>
                <a:stretch>
                  <a:fillRect l="-3689" t="-10667" b="-30667"/>
                </a:stretch>
              </a:blipFill>
            </p:spPr>
            <p:txBody>
              <a:bodyPr/>
              <a:lstStyle/>
              <a:p>
                <a:r>
                  <a:rPr lang="zh-CN" altLang="en-US">
                    <a:noFill/>
                  </a:rPr>
                  <a:t> </a:t>
                </a:r>
              </a:p>
            </p:txBody>
          </p:sp>
        </mc:Fallback>
      </mc:AlternateContent>
      <p:graphicFrame>
        <p:nvGraphicFramePr>
          <p:cNvPr id="26" name="表格 25">
            <a:extLst>
              <a:ext uri="{FF2B5EF4-FFF2-40B4-BE49-F238E27FC236}">
                <a16:creationId xmlns:a16="http://schemas.microsoft.com/office/drawing/2014/main" id="{02717EC1-F3C6-4217-9217-72D967F757F4}"/>
              </a:ext>
            </a:extLst>
          </p:cNvPr>
          <p:cNvGraphicFramePr>
            <a:graphicFrameLocks noGrp="1"/>
          </p:cNvGraphicFramePr>
          <p:nvPr/>
        </p:nvGraphicFramePr>
        <p:xfrm>
          <a:off x="186299" y="3275822"/>
          <a:ext cx="1056456" cy="474586"/>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547195125"/>
                    </a:ext>
                  </a:extLst>
                </a:gridCol>
              </a:tblGrid>
              <a:tr h="474586">
                <a:tc>
                  <a:txBody>
                    <a:bodyPr/>
                    <a:lstStyle/>
                    <a:p>
                      <a:endParaRPr lang="zh-CN" altLang="en-US" sz="2400" dirty="0"/>
                    </a:p>
                  </a:txBody>
                  <a:tcPr/>
                </a:tc>
                <a:extLst>
                  <a:ext uri="{0D108BD9-81ED-4DB2-BD59-A6C34878D82A}">
                    <a16:rowId xmlns:a16="http://schemas.microsoft.com/office/drawing/2014/main" val="509533040"/>
                  </a:ext>
                </a:extLst>
              </a:tr>
            </a:tbl>
          </a:graphicData>
        </a:graphic>
      </p:graphicFrame>
      <p:cxnSp>
        <p:nvCxnSpPr>
          <p:cNvPr id="27" name="直接连接符 26">
            <a:extLst>
              <a:ext uri="{FF2B5EF4-FFF2-40B4-BE49-F238E27FC236}">
                <a16:creationId xmlns:a16="http://schemas.microsoft.com/office/drawing/2014/main" id="{12572569-4D5D-4A49-9033-2A5C0209C68B}"/>
              </a:ext>
            </a:extLst>
          </p:cNvPr>
          <p:cNvCxnSpPr/>
          <p:nvPr/>
        </p:nvCxnSpPr>
        <p:spPr bwMode="auto">
          <a:xfrm>
            <a:off x="674435" y="3750408"/>
            <a:ext cx="0" cy="38510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9" name="文本框 28">
            <a:extLst>
              <a:ext uri="{FF2B5EF4-FFF2-40B4-BE49-F238E27FC236}">
                <a16:creationId xmlns:a16="http://schemas.microsoft.com/office/drawing/2014/main" id="{0804F3BC-50A0-4E09-A171-9E79F92B1855}"/>
              </a:ext>
            </a:extLst>
          </p:cNvPr>
          <p:cNvSpPr txBox="1"/>
          <p:nvPr/>
        </p:nvSpPr>
        <p:spPr>
          <a:xfrm>
            <a:off x="419712" y="4065649"/>
            <a:ext cx="57657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X</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36" name="直接连接符 35">
            <a:extLst>
              <a:ext uri="{FF2B5EF4-FFF2-40B4-BE49-F238E27FC236}">
                <a16:creationId xmlns:a16="http://schemas.microsoft.com/office/drawing/2014/main" id="{6AD3E54F-5733-48B0-8F4A-5B7FB7C8ECCF}"/>
              </a:ext>
            </a:extLst>
          </p:cNvPr>
          <p:cNvCxnSpPr/>
          <p:nvPr/>
        </p:nvCxnSpPr>
        <p:spPr bwMode="auto">
          <a:xfrm flipH="1">
            <a:off x="674435" y="2489910"/>
            <a:ext cx="2498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直接连接符 37">
            <a:extLst>
              <a:ext uri="{FF2B5EF4-FFF2-40B4-BE49-F238E27FC236}">
                <a16:creationId xmlns:a16="http://schemas.microsoft.com/office/drawing/2014/main" id="{61458534-9600-4527-8AB1-A872DA55040C}"/>
              </a:ext>
            </a:extLst>
          </p:cNvPr>
          <p:cNvCxnSpPr/>
          <p:nvPr/>
        </p:nvCxnSpPr>
        <p:spPr bwMode="auto">
          <a:xfrm>
            <a:off x="674435" y="2489910"/>
            <a:ext cx="0" cy="74970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0" name="文本框 39">
            <a:extLst>
              <a:ext uri="{FF2B5EF4-FFF2-40B4-BE49-F238E27FC236}">
                <a16:creationId xmlns:a16="http://schemas.microsoft.com/office/drawing/2014/main" id="{2350A1A6-4BDD-4C6E-A24A-0588388D4089}"/>
              </a:ext>
            </a:extLst>
          </p:cNvPr>
          <p:cNvSpPr txBox="1"/>
          <p:nvPr/>
        </p:nvSpPr>
        <p:spPr>
          <a:xfrm>
            <a:off x="0" y="4913941"/>
            <a:ext cx="9144000" cy="1569660"/>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用来存放余数，运算结束后，其符号位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表明实际余数的符号</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由被除数的符号进行设置，即实际余数</a:t>
            </a:r>
          </a:p>
        </p:txBody>
      </p:sp>
      <p:sp>
        <p:nvSpPr>
          <p:cNvPr id="2" name="灯片编号占位符 1">
            <a:extLst>
              <a:ext uri="{FF2B5EF4-FFF2-40B4-BE49-F238E27FC236}">
                <a16:creationId xmlns:a16="http://schemas.microsoft.com/office/drawing/2014/main" id="{24735F93-0464-417C-B601-7C2F638DE01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0162789"/>
      </p:ext>
    </p:extLst>
  </p:cSld>
  <p:clrMapOvr>
    <a:masterClrMapping/>
  </p:clrMapOvr>
  <p:transition spd="med">
    <p:cover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83DE9E8-4FBD-4978-9516-91CACE024831}"/>
              </a:ext>
            </a:extLst>
          </p:cNvPr>
          <p:cNvSpPr/>
          <p:nvPr/>
        </p:nvSpPr>
        <p:spPr>
          <a:xfrm>
            <a:off x="-37170" y="3922479"/>
            <a:ext cx="9144000" cy="2554545"/>
          </a:xfrm>
          <a:prstGeom prst="rect">
            <a:avLst/>
          </a:prstGeom>
        </p:spPr>
        <p:txBody>
          <a:bodyPr wrap="square">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用来存放商，商值与余数的符号相反，即余数为正商</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，余数为负商</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。每次均在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Cn</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位上商，随着</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左移，将各位商值依次移至</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中相应位置。商的实际符号由被除数和除数的符号决定，同号相除为正，异号相除为负。</a:t>
            </a:r>
          </a:p>
        </p:txBody>
      </p:sp>
      <p:sp>
        <p:nvSpPr>
          <p:cNvPr id="4" name="矩形 3">
            <a:extLst>
              <a:ext uri="{FF2B5EF4-FFF2-40B4-BE49-F238E27FC236}">
                <a16:creationId xmlns:a16="http://schemas.microsoft.com/office/drawing/2014/main" id="{7BFD902D-294C-4177-B54E-06C12638E777}"/>
              </a:ext>
            </a:extLst>
          </p:cNvPr>
          <p:cNvSpPr/>
          <p:nvPr/>
        </p:nvSpPr>
        <p:spPr>
          <a:xfrm>
            <a:off x="33164" y="0"/>
            <a:ext cx="9003332"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）原码加减交替除法器 </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graphicFrame>
        <p:nvGraphicFramePr>
          <p:cNvPr id="5" name="表格 4">
            <a:extLst>
              <a:ext uri="{FF2B5EF4-FFF2-40B4-BE49-F238E27FC236}">
                <a16:creationId xmlns:a16="http://schemas.microsoft.com/office/drawing/2014/main" id="{5870B696-5D6C-4240-9061-68FB7C57B36E}"/>
              </a:ext>
            </a:extLst>
          </p:cNvPr>
          <p:cNvGraphicFramePr>
            <a:graphicFrameLocks noGrp="1"/>
          </p:cNvGraphicFramePr>
          <p:nvPr/>
        </p:nvGraphicFramePr>
        <p:xfrm>
          <a:off x="473026" y="778800"/>
          <a:ext cx="7003230" cy="579120"/>
        </p:xfrm>
        <a:graphic>
          <a:graphicData uri="http://schemas.openxmlformats.org/drawingml/2006/table">
            <a:tbl>
              <a:tblPr firstRow="1" bandRow="1">
                <a:tableStyleId>{5940675A-B579-460E-94D1-54222C63F5DA}</a:tableStyleId>
              </a:tblPr>
              <a:tblGrid>
                <a:gridCol w="1320155">
                  <a:extLst>
                    <a:ext uri="{9D8B030D-6E8A-4147-A177-3AD203B41FA5}">
                      <a16:colId xmlns:a16="http://schemas.microsoft.com/office/drawing/2014/main" val="897522106"/>
                    </a:ext>
                  </a:extLst>
                </a:gridCol>
                <a:gridCol w="1490570">
                  <a:extLst>
                    <a:ext uri="{9D8B030D-6E8A-4147-A177-3AD203B41FA5}">
                      <a16:colId xmlns:a16="http://schemas.microsoft.com/office/drawing/2014/main" val="2046778431"/>
                    </a:ext>
                  </a:extLst>
                </a:gridCol>
                <a:gridCol w="1337053">
                  <a:extLst>
                    <a:ext uri="{9D8B030D-6E8A-4147-A177-3AD203B41FA5}">
                      <a16:colId xmlns:a16="http://schemas.microsoft.com/office/drawing/2014/main" val="1623499635"/>
                    </a:ext>
                  </a:extLst>
                </a:gridCol>
                <a:gridCol w="1337053">
                  <a:extLst>
                    <a:ext uri="{9D8B030D-6E8A-4147-A177-3AD203B41FA5}">
                      <a16:colId xmlns:a16="http://schemas.microsoft.com/office/drawing/2014/main" val="1302093704"/>
                    </a:ext>
                  </a:extLst>
                </a:gridCol>
                <a:gridCol w="1518399">
                  <a:extLst>
                    <a:ext uri="{9D8B030D-6E8A-4147-A177-3AD203B41FA5}">
                      <a16:colId xmlns:a16="http://schemas.microsoft.com/office/drawing/2014/main" val="4234558114"/>
                    </a:ext>
                  </a:extLst>
                </a:gridCol>
              </a:tblGrid>
              <a:tr h="370840">
                <a:tc>
                  <a:txBody>
                    <a:bodyPr/>
                    <a:lstStyle/>
                    <a:p>
                      <a:pPr algn="ctr"/>
                      <a:r>
                        <a:rPr lang="en-US" altLang="zh-CN" sz="3200" dirty="0"/>
                        <a:t>S</a:t>
                      </a:r>
                      <a:r>
                        <a:rPr lang="en-US" altLang="zh-CN" sz="3200" baseline="-25000" dirty="0"/>
                        <a:t>C</a:t>
                      </a:r>
                      <a:endParaRPr lang="zh-CN" altLang="en-US" sz="3200" baseline="-25000" dirty="0"/>
                    </a:p>
                  </a:txBody>
                  <a:tcPr/>
                </a:tc>
                <a:tc>
                  <a:txBody>
                    <a:bodyPr/>
                    <a:lstStyle/>
                    <a:p>
                      <a:pPr algn="ctr"/>
                      <a:r>
                        <a:rPr lang="en-US" altLang="zh-CN" sz="3200" dirty="0"/>
                        <a:t>…</a:t>
                      </a:r>
                      <a:endParaRPr lang="zh-CN" altLang="en-US" sz="3200" dirty="0"/>
                    </a:p>
                  </a:txBody>
                  <a:tcPr/>
                </a:tc>
                <a:tc>
                  <a:txBody>
                    <a:bodyPr/>
                    <a:lstStyle/>
                    <a:p>
                      <a:pPr algn="ctr"/>
                      <a:r>
                        <a:rPr lang="en-US" altLang="zh-CN" sz="3200" dirty="0"/>
                        <a:t>C</a:t>
                      </a:r>
                      <a:r>
                        <a:rPr lang="en-US" altLang="zh-CN" sz="3200" baseline="-25000" dirty="0"/>
                        <a:t>i</a:t>
                      </a:r>
                      <a:endParaRPr lang="zh-CN" altLang="en-US" sz="3200" baseline="-25000" dirty="0"/>
                    </a:p>
                  </a:txBody>
                  <a:tcPr/>
                </a:tc>
                <a:tc>
                  <a:txBody>
                    <a:bodyPr/>
                    <a:lstStyle/>
                    <a:p>
                      <a:pPr algn="ctr"/>
                      <a:r>
                        <a:rPr lang="en-US" altLang="zh-CN" sz="3200" dirty="0"/>
                        <a:t>…</a:t>
                      </a:r>
                      <a:endParaRPr lang="zh-CN" altLang="en-US" sz="3200" dirty="0"/>
                    </a:p>
                  </a:txBody>
                  <a:tcPr/>
                </a:tc>
                <a:tc>
                  <a:txBody>
                    <a:bodyPr/>
                    <a:lstStyle/>
                    <a:p>
                      <a:pPr algn="ctr"/>
                      <a:r>
                        <a:rPr lang="en-US" altLang="zh-CN" sz="3200" dirty="0"/>
                        <a:t>Cn</a:t>
                      </a:r>
                      <a:endParaRPr lang="zh-CN" altLang="en-US" sz="3200" dirty="0"/>
                    </a:p>
                  </a:txBody>
                  <a:tcPr/>
                </a:tc>
                <a:extLst>
                  <a:ext uri="{0D108BD9-81ED-4DB2-BD59-A6C34878D82A}">
                    <a16:rowId xmlns:a16="http://schemas.microsoft.com/office/drawing/2014/main" val="932412384"/>
                  </a:ext>
                </a:extLst>
              </a:tr>
            </a:tbl>
          </a:graphicData>
        </a:graphic>
      </p:graphicFrame>
      <p:graphicFrame>
        <p:nvGraphicFramePr>
          <p:cNvPr id="6" name="表格 5">
            <a:extLst>
              <a:ext uri="{FF2B5EF4-FFF2-40B4-BE49-F238E27FC236}">
                <a16:creationId xmlns:a16="http://schemas.microsoft.com/office/drawing/2014/main" id="{47956A73-CEA2-48CA-B2A0-2C6E1F980058}"/>
              </a:ext>
            </a:extLst>
          </p:cNvPr>
          <p:cNvGraphicFramePr>
            <a:graphicFrameLocks noGrp="1"/>
          </p:cNvGraphicFramePr>
          <p:nvPr/>
        </p:nvGraphicFramePr>
        <p:xfrm>
          <a:off x="3083768" y="1895809"/>
          <a:ext cx="1085018" cy="487388"/>
        </p:xfrm>
        <a:graphic>
          <a:graphicData uri="http://schemas.openxmlformats.org/drawingml/2006/table">
            <a:tbl>
              <a:tblPr firstRow="1" bandRow="1">
                <a:tableStyleId>{5940675A-B579-460E-94D1-54222C63F5DA}</a:tableStyleId>
              </a:tblPr>
              <a:tblGrid>
                <a:gridCol w="1085018">
                  <a:extLst>
                    <a:ext uri="{9D8B030D-6E8A-4147-A177-3AD203B41FA5}">
                      <a16:colId xmlns:a16="http://schemas.microsoft.com/office/drawing/2014/main" val="3860647662"/>
                    </a:ext>
                  </a:extLst>
                </a:gridCol>
              </a:tblGrid>
              <a:tr h="487388">
                <a:tc>
                  <a:txBody>
                    <a:bodyPr/>
                    <a:lstStyle/>
                    <a:p>
                      <a:endParaRPr lang="zh-CN" altLang="en-US" dirty="0"/>
                    </a:p>
                  </a:txBody>
                  <a:tcPr/>
                </a:tc>
                <a:extLst>
                  <a:ext uri="{0D108BD9-81ED-4DB2-BD59-A6C34878D82A}">
                    <a16:rowId xmlns:a16="http://schemas.microsoft.com/office/drawing/2014/main" val="3232610423"/>
                  </a:ext>
                </a:extLst>
              </a:tr>
            </a:tbl>
          </a:graphicData>
        </a:graphic>
      </p:graphicFrame>
      <p:graphicFrame>
        <p:nvGraphicFramePr>
          <p:cNvPr id="7" name="表格 6">
            <a:extLst>
              <a:ext uri="{FF2B5EF4-FFF2-40B4-BE49-F238E27FC236}">
                <a16:creationId xmlns:a16="http://schemas.microsoft.com/office/drawing/2014/main" id="{67AA6D40-A7D1-4947-8473-E50297E02E47}"/>
              </a:ext>
            </a:extLst>
          </p:cNvPr>
          <p:cNvGraphicFramePr>
            <a:graphicFrameLocks noGrp="1"/>
          </p:cNvGraphicFramePr>
          <p:nvPr/>
        </p:nvGraphicFramePr>
        <p:xfrm>
          <a:off x="5604048" y="1895809"/>
          <a:ext cx="1085018" cy="487388"/>
        </p:xfrm>
        <a:graphic>
          <a:graphicData uri="http://schemas.openxmlformats.org/drawingml/2006/table">
            <a:tbl>
              <a:tblPr firstRow="1" bandRow="1">
                <a:tableStyleId>{5940675A-B579-460E-94D1-54222C63F5DA}</a:tableStyleId>
              </a:tblPr>
              <a:tblGrid>
                <a:gridCol w="1085018">
                  <a:extLst>
                    <a:ext uri="{9D8B030D-6E8A-4147-A177-3AD203B41FA5}">
                      <a16:colId xmlns:a16="http://schemas.microsoft.com/office/drawing/2014/main" val="3860647662"/>
                    </a:ext>
                  </a:extLst>
                </a:gridCol>
              </a:tblGrid>
              <a:tr h="487388">
                <a:tc>
                  <a:txBody>
                    <a:bodyPr/>
                    <a:lstStyle/>
                    <a:p>
                      <a:endParaRPr lang="zh-CN" altLang="en-US" dirty="0"/>
                    </a:p>
                  </a:txBody>
                  <a:tcPr/>
                </a:tc>
                <a:extLst>
                  <a:ext uri="{0D108BD9-81ED-4DB2-BD59-A6C34878D82A}">
                    <a16:rowId xmlns:a16="http://schemas.microsoft.com/office/drawing/2014/main" val="3232610423"/>
                  </a:ext>
                </a:extLst>
              </a:tr>
            </a:tbl>
          </a:graphicData>
        </a:graphic>
      </p:graphicFrame>
      <p:cxnSp>
        <p:nvCxnSpPr>
          <p:cNvPr id="9" name="直接连接符 8">
            <a:extLst>
              <a:ext uri="{FF2B5EF4-FFF2-40B4-BE49-F238E27FC236}">
                <a16:creationId xmlns:a16="http://schemas.microsoft.com/office/drawing/2014/main" id="{45D9CF22-C52C-44D1-8F1F-CD842001CEFF}"/>
              </a:ext>
            </a:extLst>
          </p:cNvPr>
          <p:cNvCxnSpPr/>
          <p:nvPr/>
        </p:nvCxnSpPr>
        <p:spPr bwMode="auto">
          <a:xfrm>
            <a:off x="1139552" y="1357920"/>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95F40104-4CEF-4650-8379-5ACE6B88BCF0}"/>
              </a:ext>
            </a:extLst>
          </p:cNvPr>
          <p:cNvCxnSpPr/>
          <p:nvPr/>
        </p:nvCxnSpPr>
        <p:spPr bwMode="auto">
          <a:xfrm>
            <a:off x="1139552" y="1570888"/>
            <a:ext cx="69123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1C4B3157-D3E9-47C6-AFB4-DB57089753D6}"/>
              </a:ext>
            </a:extLst>
          </p:cNvPr>
          <p:cNvCxnSpPr>
            <a:endCxn id="6" idx="0"/>
          </p:cNvCxnSpPr>
          <p:nvPr/>
        </p:nvCxnSpPr>
        <p:spPr bwMode="auto">
          <a:xfrm>
            <a:off x="3626277" y="1357920"/>
            <a:ext cx="0" cy="53788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5319427B-3C27-4034-8B38-50439D2B2801}"/>
              </a:ext>
            </a:extLst>
          </p:cNvPr>
          <p:cNvCxnSpPr/>
          <p:nvPr/>
        </p:nvCxnSpPr>
        <p:spPr bwMode="auto">
          <a:xfrm>
            <a:off x="6146557" y="1357920"/>
            <a:ext cx="0" cy="53788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直接连接符 16">
            <a:extLst>
              <a:ext uri="{FF2B5EF4-FFF2-40B4-BE49-F238E27FC236}">
                <a16:creationId xmlns:a16="http://schemas.microsoft.com/office/drawing/2014/main" id="{23B1BB53-34F0-4550-AB2F-5F4470CA6CAD}"/>
              </a:ext>
            </a:extLst>
          </p:cNvPr>
          <p:cNvCxnSpPr/>
          <p:nvPr/>
        </p:nvCxnSpPr>
        <p:spPr bwMode="auto">
          <a:xfrm>
            <a:off x="4168786" y="1357920"/>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85B0AE33-16CC-4681-85B9-C80C7086F7B5}"/>
              </a:ext>
            </a:extLst>
          </p:cNvPr>
          <p:cNvCxnSpPr/>
          <p:nvPr/>
        </p:nvCxnSpPr>
        <p:spPr bwMode="auto">
          <a:xfrm>
            <a:off x="6689066" y="1357920"/>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1E16A44F-D7A6-44A4-8CDF-57B357E8750E}"/>
              </a:ext>
            </a:extLst>
          </p:cNvPr>
          <p:cNvCxnSpPr/>
          <p:nvPr/>
        </p:nvCxnSpPr>
        <p:spPr bwMode="auto">
          <a:xfrm>
            <a:off x="3299792" y="2383197"/>
            <a:ext cx="0" cy="69985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13B8ED52-08C5-4D4D-BA76-CD4C30109F3A}"/>
              </a:ext>
            </a:extLst>
          </p:cNvPr>
          <p:cNvCxnSpPr/>
          <p:nvPr/>
        </p:nvCxnSpPr>
        <p:spPr bwMode="auto">
          <a:xfrm>
            <a:off x="3803848" y="2383197"/>
            <a:ext cx="0" cy="3499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直接连接符 24">
            <a:extLst>
              <a:ext uri="{FF2B5EF4-FFF2-40B4-BE49-F238E27FC236}">
                <a16:creationId xmlns:a16="http://schemas.microsoft.com/office/drawing/2014/main" id="{F7C9E3EF-8C1A-40B6-812C-7ADB9DB6737E}"/>
              </a:ext>
            </a:extLst>
          </p:cNvPr>
          <p:cNvCxnSpPr/>
          <p:nvPr/>
        </p:nvCxnSpPr>
        <p:spPr bwMode="auto">
          <a:xfrm>
            <a:off x="3803848" y="2733126"/>
            <a:ext cx="584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直接连接符 26">
            <a:extLst>
              <a:ext uri="{FF2B5EF4-FFF2-40B4-BE49-F238E27FC236}">
                <a16:creationId xmlns:a16="http://schemas.microsoft.com/office/drawing/2014/main" id="{E31990B2-5281-418E-9F23-B5CCB49FD0DC}"/>
              </a:ext>
            </a:extLst>
          </p:cNvPr>
          <p:cNvCxnSpPr/>
          <p:nvPr/>
        </p:nvCxnSpPr>
        <p:spPr bwMode="auto">
          <a:xfrm>
            <a:off x="5820072" y="2383197"/>
            <a:ext cx="0" cy="62785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直接连接符 29">
            <a:extLst>
              <a:ext uri="{FF2B5EF4-FFF2-40B4-BE49-F238E27FC236}">
                <a16:creationId xmlns:a16="http://schemas.microsoft.com/office/drawing/2014/main" id="{F88A2866-59A2-49B7-BE5A-8DFD608C85F8}"/>
              </a:ext>
            </a:extLst>
          </p:cNvPr>
          <p:cNvCxnSpPr/>
          <p:nvPr/>
        </p:nvCxnSpPr>
        <p:spPr bwMode="auto">
          <a:xfrm>
            <a:off x="6316067" y="2362976"/>
            <a:ext cx="0" cy="3499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直接连接符 30">
            <a:extLst>
              <a:ext uri="{FF2B5EF4-FFF2-40B4-BE49-F238E27FC236}">
                <a16:creationId xmlns:a16="http://schemas.microsoft.com/office/drawing/2014/main" id="{4703DD8F-6BAB-4E4C-B28C-1532273A1A98}"/>
              </a:ext>
            </a:extLst>
          </p:cNvPr>
          <p:cNvCxnSpPr/>
          <p:nvPr/>
        </p:nvCxnSpPr>
        <p:spPr bwMode="auto">
          <a:xfrm>
            <a:off x="6316067" y="2712905"/>
            <a:ext cx="584125" cy="0"/>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32" name="表格 31">
                <a:extLst>
                  <a:ext uri="{FF2B5EF4-FFF2-40B4-BE49-F238E27FC236}">
                    <a16:creationId xmlns:a16="http://schemas.microsoft.com/office/drawing/2014/main" id="{4C2CDBAB-7B63-4BC5-A028-41979BCB8B08}"/>
                  </a:ext>
                </a:extLst>
              </p:cNvPr>
              <p:cNvGraphicFramePr>
                <a:graphicFrameLocks noGrp="1"/>
              </p:cNvGraphicFramePr>
              <p:nvPr/>
            </p:nvGraphicFramePr>
            <p:xfrm>
              <a:off x="84709" y="1908312"/>
              <a:ext cx="1085018" cy="518160"/>
            </p:xfrm>
            <a:graphic>
              <a:graphicData uri="http://schemas.openxmlformats.org/drawingml/2006/table">
                <a:tbl>
                  <a:tblPr firstRow="1" bandRow="1">
                    <a:tableStyleId>{5940675A-B579-460E-94D1-54222C63F5DA}</a:tableStyleId>
                  </a:tblPr>
                  <a:tblGrid>
                    <a:gridCol w="1085018">
                      <a:extLst>
                        <a:ext uri="{9D8B030D-6E8A-4147-A177-3AD203B41FA5}">
                          <a16:colId xmlns:a16="http://schemas.microsoft.com/office/drawing/2014/main" val="3860647662"/>
                        </a:ext>
                      </a:extLst>
                    </a:gridCol>
                  </a:tblGrid>
                  <a:tr h="487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800" i="0" smtClean="0">
                                    <a:latin typeface="Cambria Math" panose="02040503050406030204" pitchFamily="18" charset="0"/>
                                  </a:rPr>
                                  <m:t>⊕</m:t>
                                </m:r>
                              </m:oMath>
                            </m:oMathPara>
                          </a14:m>
                          <a:endParaRPr lang="zh-CN" altLang="en-US" sz="2800" i="0" dirty="0"/>
                        </a:p>
                      </a:txBody>
                      <a:tcPr/>
                    </a:tc>
                    <a:extLst>
                      <a:ext uri="{0D108BD9-81ED-4DB2-BD59-A6C34878D82A}">
                        <a16:rowId xmlns:a16="http://schemas.microsoft.com/office/drawing/2014/main" val="3232610423"/>
                      </a:ext>
                    </a:extLst>
                  </a:tr>
                </a:tbl>
              </a:graphicData>
            </a:graphic>
          </p:graphicFrame>
        </mc:Choice>
        <mc:Fallback xmlns="">
          <p:graphicFrame>
            <p:nvGraphicFramePr>
              <p:cNvPr id="32" name="表格 31">
                <a:extLst>
                  <a:ext uri="{FF2B5EF4-FFF2-40B4-BE49-F238E27FC236}">
                    <a16:creationId xmlns:a16="http://schemas.microsoft.com/office/drawing/2014/main" id="{4C2CDBAB-7B63-4BC5-A028-41979BCB8B08}"/>
                  </a:ext>
                </a:extLst>
              </p:cNvPr>
              <p:cNvGraphicFramePr>
                <a:graphicFrameLocks noGrp="1"/>
              </p:cNvGraphicFramePr>
              <p:nvPr>
                <p:extLst>
                  <p:ext uri="{D42A27DB-BD31-4B8C-83A1-F6EECF244321}">
                    <p14:modId xmlns:p14="http://schemas.microsoft.com/office/powerpoint/2010/main" val="3824537897"/>
                  </p:ext>
                </p:extLst>
              </p:nvPr>
            </p:nvGraphicFramePr>
            <p:xfrm>
              <a:off x="84709" y="1908312"/>
              <a:ext cx="1085018" cy="518160"/>
            </p:xfrm>
            <a:graphic>
              <a:graphicData uri="http://schemas.openxmlformats.org/drawingml/2006/table">
                <a:tbl>
                  <a:tblPr firstRow="1" bandRow="1">
                    <a:tableStyleId>{5940675A-B579-460E-94D1-54222C63F5DA}</a:tableStyleId>
                  </a:tblPr>
                  <a:tblGrid>
                    <a:gridCol w="1085018">
                      <a:extLst>
                        <a:ext uri="{9D8B030D-6E8A-4147-A177-3AD203B41FA5}">
                          <a16:colId xmlns:a16="http://schemas.microsoft.com/office/drawing/2014/main" val="3860647662"/>
                        </a:ext>
                      </a:extLst>
                    </a:gridCol>
                  </a:tblGrid>
                  <a:tr h="518160">
                    <a:tc>
                      <a:txBody>
                        <a:bodyPr/>
                        <a:lstStyle/>
                        <a:p>
                          <a:endParaRPr lang="zh-CN"/>
                        </a:p>
                      </a:txBody>
                      <a:tcPr>
                        <a:blipFill>
                          <a:blip r:embed="rId2"/>
                          <a:stretch>
                            <a:fillRect l="-559" t="-1163" r="-1117" b="-2326"/>
                          </a:stretch>
                        </a:blipFill>
                      </a:tcPr>
                    </a:tc>
                    <a:extLst>
                      <a:ext uri="{0D108BD9-81ED-4DB2-BD59-A6C34878D82A}">
                        <a16:rowId xmlns:a16="http://schemas.microsoft.com/office/drawing/2014/main" val="3232610423"/>
                      </a:ext>
                    </a:extLst>
                  </a:tr>
                </a:tbl>
              </a:graphicData>
            </a:graphic>
          </p:graphicFrame>
        </mc:Fallback>
      </mc:AlternateContent>
      <p:cxnSp>
        <p:nvCxnSpPr>
          <p:cNvPr id="34" name="直接连接符 33">
            <a:extLst>
              <a:ext uri="{FF2B5EF4-FFF2-40B4-BE49-F238E27FC236}">
                <a16:creationId xmlns:a16="http://schemas.microsoft.com/office/drawing/2014/main" id="{912E0D6F-E163-4D79-8CFA-7F71C67F7699}"/>
              </a:ext>
            </a:extLst>
          </p:cNvPr>
          <p:cNvCxnSpPr>
            <a:cxnSpLocks/>
          </p:cNvCxnSpPr>
          <p:nvPr/>
        </p:nvCxnSpPr>
        <p:spPr bwMode="auto">
          <a:xfrm flipH="1">
            <a:off x="196102" y="1068360"/>
            <a:ext cx="27692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7" name="直接连接符 36">
            <a:extLst>
              <a:ext uri="{FF2B5EF4-FFF2-40B4-BE49-F238E27FC236}">
                <a16:creationId xmlns:a16="http://schemas.microsoft.com/office/drawing/2014/main" id="{5D8C1C2A-12CD-4839-A338-F05331120E2D}"/>
              </a:ext>
            </a:extLst>
          </p:cNvPr>
          <p:cNvCxnSpPr/>
          <p:nvPr/>
        </p:nvCxnSpPr>
        <p:spPr bwMode="auto">
          <a:xfrm>
            <a:off x="196102" y="1068360"/>
            <a:ext cx="0" cy="82744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9" name="直接连接符 38">
            <a:extLst>
              <a:ext uri="{FF2B5EF4-FFF2-40B4-BE49-F238E27FC236}">
                <a16:creationId xmlns:a16="http://schemas.microsoft.com/office/drawing/2014/main" id="{328FAAD1-6548-4416-8FF9-DE9432DB5AE4}"/>
              </a:ext>
            </a:extLst>
          </p:cNvPr>
          <p:cNvCxnSpPr/>
          <p:nvPr/>
        </p:nvCxnSpPr>
        <p:spPr bwMode="auto">
          <a:xfrm>
            <a:off x="334564" y="2395700"/>
            <a:ext cx="0" cy="68735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直接连接符 40">
            <a:extLst>
              <a:ext uri="{FF2B5EF4-FFF2-40B4-BE49-F238E27FC236}">
                <a16:creationId xmlns:a16="http://schemas.microsoft.com/office/drawing/2014/main" id="{58E373E8-DCEC-4635-807D-EDCB2AFC3DE4}"/>
              </a:ext>
            </a:extLst>
          </p:cNvPr>
          <p:cNvCxnSpPr/>
          <p:nvPr/>
        </p:nvCxnSpPr>
        <p:spPr bwMode="auto">
          <a:xfrm>
            <a:off x="851520" y="2395700"/>
            <a:ext cx="0" cy="68735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2" name="文本框 41">
            <a:extLst>
              <a:ext uri="{FF2B5EF4-FFF2-40B4-BE49-F238E27FC236}">
                <a16:creationId xmlns:a16="http://schemas.microsoft.com/office/drawing/2014/main" id="{263784CD-9C0C-460D-B27D-19D878E0B347}"/>
              </a:ext>
            </a:extLst>
          </p:cNvPr>
          <p:cNvSpPr txBox="1"/>
          <p:nvPr/>
        </p:nvSpPr>
        <p:spPr>
          <a:xfrm>
            <a:off x="55612" y="3168510"/>
            <a:ext cx="86407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X</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文本框 42">
            <a:extLst>
              <a:ext uri="{FF2B5EF4-FFF2-40B4-BE49-F238E27FC236}">
                <a16:creationId xmlns:a16="http://schemas.microsoft.com/office/drawing/2014/main" id="{D403D1EC-FC91-43A2-B962-2ED9843352F8}"/>
              </a:ext>
            </a:extLst>
          </p:cNvPr>
          <p:cNvSpPr txBox="1"/>
          <p:nvPr/>
        </p:nvSpPr>
        <p:spPr>
          <a:xfrm>
            <a:off x="627218" y="3168510"/>
            <a:ext cx="86407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文本框 43">
            <a:extLst>
              <a:ext uri="{FF2B5EF4-FFF2-40B4-BE49-F238E27FC236}">
                <a16:creationId xmlns:a16="http://schemas.microsoft.com/office/drawing/2014/main" id="{5856EF00-CE75-42FA-9937-838B080717B8}"/>
              </a:ext>
            </a:extLst>
          </p:cNvPr>
          <p:cNvSpPr txBox="1"/>
          <p:nvPr/>
        </p:nvSpPr>
        <p:spPr>
          <a:xfrm>
            <a:off x="2867744" y="3177392"/>
            <a:ext cx="93610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AB8568A-CBFA-4EF7-8879-1A13A3D8E691}"/>
                  </a:ext>
                </a:extLst>
              </p:cNvPr>
              <p:cNvSpPr txBox="1"/>
              <p:nvPr/>
            </p:nvSpPr>
            <p:spPr>
              <a:xfrm>
                <a:off x="4235896" y="2167392"/>
                <a:ext cx="936104" cy="8792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pos m:val="top"/>
                          <m:ctrlPr>
                            <a:rPr kumimoji="1" lang="en-US" altLang="zh-CN" sz="40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groupChrPr>
                        <m:e>
                          <m:r>
                            <m:rPr>
                              <m:brk m:alnAt="1"/>
                            </m:rPr>
                            <a:rPr kumimoji="1" lang="en-US" altLang="zh-CN" sz="40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𝐶</m:t>
                          </m:r>
                        </m:e>
                      </m:groupChr>
                    </m:oMath>
                  </m:oMathPara>
                </a14:m>
                <a:endParaRPr kumimoji="1" lang="zh-CN" altLang="en-US" sz="4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5" name="文本框 44">
                <a:extLst>
                  <a:ext uri="{FF2B5EF4-FFF2-40B4-BE49-F238E27FC236}">
                    <a16:creationId xmlns:a16="http://schemas.microsoft.com/office/drawing/2014/main" id="{3AB8568A-CBFA-4EF7-8879-1A13A3D8E691}"/>
                  </a:ext>
                </a:extLst>
              </p:cNvPr>
              <p:cNvSpPr txBox="1">
                <a:spLocks noRot="1" noChangeAspect="1" noMove="1" noResize="1" noEditPoints="1" noAdjustHandles="1" noChangeArrowheads="1" noChangeShapeType="1" noTextEdit="1"/>
              </p:cNvSpPr>
              <p:nvPr/>
            </p:nvSpPr>
            <p:spPr>
              <a:xfrm>
                <a:off x="4235896" y="2167392"/>
                <a:ext cx="936104" cy="879280"/>
              </a:xfrm>
              <a:prstGeom prst="rect">
                <a:avLst/>
              </a:prstGeom>
              <a:blipFill>
                <a:blip r:embed="rId3"/>
                <a:stretch>
                  <a:fillRect/>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E5393EA3-46C5-49FB-A9FA-CF840319B580}"/>
              </a:ext>
            </a:extLst>
          </p:cNvPr>
          <p:cNvSpPr txBox="1"/>
          <p:nvPr/>
        </p:nvSpPr>
        <p:spPr>
          <a:xfrm>
            <a:off x="8196336" y="1357920"/>
            <a:ext cx="10130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文本框 47">
            <a:extLst>
              <a:ext uri="{FF2B5EF4-FFF2-40B4-BE49-F238E27FC236}">
                <a16:creationId xmlns:a16="http://schemas.microsoft.com/office/drawing/2014/main" id="{B16E6788-1919-486A-9DCC-DE1A0A05946E}"/>
              </a:ext>
            </a:extLst>
          </p:cNvPr>
          <p:cNvSpPr txBox="1"/>
          <p:nvPr/>
        </p:nvSpPr>
        <p:spPr>
          <a:xfrm>
            <a:off x="5434918" y="306156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文本框 48">
            <a:extLst>
              <a:ext uri="{FF2B5EF4-FFF2-40B4-BE49-F238E27FC236}">
                <a16:creationId xmlns:a16="http://schemas.microsoft.com/office/drawing/2014/main" id="{5A971D46-FA24-4129-8768-BF198568D667}"/>
              </a:ext>
            </a:extLst>
          </p:cNvPr>
          <p:cNvSpPr txBox="1"/>
          <p:nvPr/>
        </p:nvSpPr>
        <p:spPr>
          <a:xfrm>
            <a:off x="6900192" y="2607032"/>
            <a:ext cx="149994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m</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822B685B-6038-4F69-87FC-B516ADAAAADD}"/>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27942961"/>
      </p:ext>
    </p:extLst>
  </p:cSld>
  <p:clrMapOvr>
    <a:masterClrMapping/>
  </p:clrMapOvr>
  <p:transition spd="med">
    <p:cover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AA1A89-D8BC-4C72-A411-DDEBF63B6DD6}"/>
              </a:ext>
            </a:extLst>
          </p:cNvPr>
          <p:cNvSpPr/>
          <p:nvPr/>
        </p:nvSpPr>
        <p:spPr>
          <a:xfrm>
            <a:off x="33164" y="0"/>
            <a:ext cx="9003332"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的形式，设计下列乘法器和除法器</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）补码加减交替除法器</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sp>
        <p:nvSpPr>
          <p:cNvPr id="4" name="文本框 3">
            <a:extLst>
              <a:ext uri="{FF2B5EF4-FFF2-40B4-BE49-F238E27FC236}">
                <a16:creationId xmlns:a16="http://schemas.microsoft.com/office/drawing/2014/main" id="{7A9C3B05-B33F-408C-807D-9E961E2E1163}"/>
              </a:ext>
            </a:extLst>
          </p:cNvPr>
          <p:cNvSpPr txBox="1"/>
          <p:nvPr/>
        </p:nvSpPr>
        <p:spPr>
          <a:xfrm>
            <a:off x="-33917" y="1988294"/>
            <a:ext cx="9070413" cy="1077218"/>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加法器的</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，加法器的</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FBA531B-32CD-4CCF-A87F-0DB7F83943C2}"/>
                  </a:ext>
                </a:extLst>
              </p:cNvPr>
              <p:cNvGraphicFramePr>
                <a:graphicFrameLocks noGrp="1"/>
              </p:cNvGraphicFramePr>
              <p:nvPr/>
            </p:nvGraphicFramePr>
            <p:xfrm>
              <a:off x="875928" y="3311500"/>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m:rPr>
                                    <m:sty m:val="p"/>
                                  </m:rPr>
                                  <a:rPr lang="en-US" altLang="zh-CN" b="0" i="0" baseline="-25000" smtClean="0">
                                    <a:latin typeface="Cambria Math" panose="02040503050406030204" pitchFamily="18" charset="0"/>
                                  </a:rPr>
                                  <m:t>i</m:t>
                                </m:r>
                              </m:oMath>
                            </m:oMathPara>
                          </a14:m>
                          <a:endParaRPr lang="zh-CN" altLang="en-US"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i="1" smtClean="0">
                                  <a:latin typeface="Cambria Math" panose="02040503050406030204" pitchFamily="18" charset="0"/>
                                </a:rPr>
                                <m:t>∑</m:t>
                              </m:r>
                            </m:oMath>
                          </a14:m>
                          <a:r>
                            <a:rPr lang="en-US" altLang="zh-CN" baseline="-25000" dirty="0"/>
                            <a:t>n</a:t>
                          </a:r>
                          <a:endParaRPr lang="zh-CN" altLang="en-US"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mc:Choice>
        <mc:Fallback xmlns="">
          <p:graphicFrame>
            <p:nvGraphicFramePr>
              <p:cNvPr id="5" name="表格 4">
                <a:extLst>
                  <a:ext uri="{FF2B5EF4-FFF2-40B4-BE49-F238E27FC236}">
                    <a16:creationId xmlns:a16="http://schemas.microsoft.com/office/drawing/2014/main" id="{FFBA531B-32CD-4CCF-A87F-0DB7F83943C2}"/>
                  </a:ext>
                </a:extLst>
              </p:cNvPr>
              <p:cNvGraphicFramePr>
                <a:graphicFrameLocks noGrp="1"/>
              </p:cNvGraphicFramePr>
              <p:nvPr>
                <p:extLst>
                  <p:ext uri="{D42A27DB-BD31-4B8C-83A1-F6EECF244321}">
                    <p14:modId xmlns:p14="http://schemas.microsoft.com/office/powerpoint/2010/main" val="1830423375"/>
                  </p:ext>
                </p:extLst>
              </p:nvPr>
            </p:nvGraphicFramePr>
            <p:xfrm>
              <a:off x="875928" y="3311500"/>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26984405"/>
                        </a:ext>
                      </a:extLst>
                    </a:gridCol>
                    <a:gridCol w="1524000">
                      <a:extLst>
                        <a:ext uri="{9D8B030D-6E8A-4147-A177-3AD203B41FA5}">
                          <a16:colId xmlns:a16="http://schemas.microsoft.com/office/drawing/2014/main" val="216461884"/>
                        </a:ext>
                      </a:extLst>
                    </a:gridCol>
                    <a:gridCol w="1524000">
                      <a:extLst>
                        <a:ext uri="{9D8B030D-6E8A-4147-A177-3AD203B41FA5}">
                          <a16:colId xmlns:a16="http://schemas.microsoft.com/office/drawing/2014/main" val="4049031698"/>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dirty="0"/>
                            <a:t>…</a:t>
                          </a:r>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0000" t="-8065" r="-200398" b="-22581"/>
                          </a:stretch>
                        </a:blipFill>
                      </a:tcPr>
                    </a:tc>
                    <a:tc>
                      <a:txBody>
                        <a:bodyPr/>
                        <a:lstStyle/>
                        <a:p>
                          <a:pPr algn="ctr"/>
                          <a:r>
                            <a:rPr lang="en-US" altLang="zh-CN" dirty="0"/>
                            <a:t>…</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300800" t="-8065" r="-1200" b="-22581"/>
                          </a:stretch>
                        </a:blipFill>
                      </a:tcPr>
                    </a:tc>
                    <a:extLst>
                      <a:ext uri="{0D108BD9-81ED-4DB2-BD59-A6C34878D82A}">
                        <a16:rowId xmlns:a16="http://schemas.microsoft.com/office/drawing/2014/main" val="1393272021"/>
                      </a:ext>
                    </a:extLst>
                  </a:tr>
                </a:tbl>
              </a:graphicData>
            </a:graphic>
          </p:graphicFrame>
        </mc:Fallback>
      </mc:AlternateContent>
      <p:graphicFrame>
        <p:nvGraphicFramePr>
          <p:cNvPr id="6" name="表格 5">
            <a:extLst>
              <a:ext uri="{FF2B5EF4-FFF2-40B4-BE49-F238E27FC236}">
                <a16:creationId xmlns:a16="http://schemas.microsoft.com/office/drawing/2014/main" id="{12FF793F-39B7-43AC-A87A-B7F5D215F61C}"/>
              </a:ext>
            </a:extLst>
          </p:cNvPr>
          <p:cNvGraphicFramePr>
            <a:graphicFrameLocks noGrp="1"/>
          </p:cNvGraphicFramePr>
          <p:nvPr/>
        </p:nvGraphicFramePr>
        <p:xfrm>
          <a:off x="1691680" y="4181147"/>
          <a:ext cx="1056456" cy="370840"/>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888428668"/>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16271"/>
                  </a:ext>
                </a:extLst>
              </a:tr>
            </a:tbl>
          </a:graphicData>
        </a:graphic>
      </p:graphicFrame>
      <p:graphicFrame>
        <p:nvGraphicFramePr>
          <p:cNvPr id="7" name="表格 6">
            <a:extLst>
              <a:ext uri="{FF2B5EF4-FFF2-40B4-BE49-F238E27FC236}">
                <a16:creationId xmlns:a16="http://schemas.microsoft.com/office/drawing/2014/main" id="{904CA91A-7AEF-43C0-881A-E7179FFC2F4C}"/>
              </a:ext>
            </a:extLst>
          </p:cNvPr>
          <p:cNvGraphicFramePr>
            <a:graphicFrameLocks noGrp="1"/>
          </p:cNvGraphicFramePr>
          <p:nvPr/>
        </p:nvGraphicFramePr>
        <p:xfrm>
          <a:off x="4932040" y="4198287"/>
          <a:ext cx="888102" cy="741680"/>
        </p:xfrm>
        <a:graphic>
          <a:graphicData uri="http://schemas.openxmlformats.org/drawingml/2006/table">
            <a:tbl>
              <a:tblPr firstRow="1" bandRow="1">
                <a:tableStyleId>{5940675A-B579-460E-94D1-54222C63F5DA}</a:tableStyleId>
              </a:tblPr>
              <a:tblGrid>
                <a:gridCol w="444051">
                  <a:extLst>
                    <a:ext uri="{9D8B030D-6E8A-4147-A177-3AD203B41FA5}">
                      <a16:colId xmlns:a16="http://schemas.microsoft.com/office/drawing/2014/main" val="474069651"/>
                    </a:ext>
                  </a:extLst>
                </a:gridCol>
                <a:gridCol w="444051">
                  <a:extLst>
                    <a:ext uri="{9D8B030D-6E8A-4147-A177-3AD203B41FA5}">
                      <a16:colId xmlns:a16="http://schemas.microsoft.com/office/drawing/2014/main" val="353128120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8" name="直接连接符 7">
            <a:extLst>
              <a:ext uri="{FF2B5EF4-FFF2-40B4-BE49-F238E27FC236}">
                <a16:creationId xmlns:a16="http://schemas.microsoft.com/office/drawing/2014/main" id="{625A4A25-2769-4468-AC40-6EAD453E0CA1}"/>
              </a:ext>
            </a:extLst>
          </p:cNvPr>
          <p:cNvCxnSpPr/>
          <p:nvPr/>
        </p:nvCxnSpPr>
        <p:spPr bwMode="auto">
          <a:xfrm>
            <a:off x="2987824" y="3682340"/>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204CF5B6-0C10-465A-B13D-0256F4AFA4A8}"/>
              </a:ext>
            </a:extLst>
          </p:cNvPr>
          <p:cNvCxnSpPr/>
          <p:nvPr/>
        </p:nvCxnSpPr>
        <p:spPr bwMode="auto">
          <a:xfrm flipH="1">
            <a:off x="1979712" y="3958773"/>
            <a:ext cx="1008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E5ACADF9-E408-4C05-9088-470C3F39C2C3}"/>
              </a:ext>
            </a:extLst>
          </p:cNvPr>
          <p:cNvCxnSpPr/>
          <p:nvPr/>
        </p:nvCxnSpPr>
        <p:spPr bwMode="auto">
          <a:xfrm>
            <a:off x="1979712" y="3958773"/>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4CE51CB0-1B13-4882-80CA-93B48CF7C3D9}"/>
              </a:ext>
            </a:extLst>
          </p:cNvPr>
          <p:cNvCxnSpPr/>
          <p:nvPr/>
        </p:nvCxnSpPr>
        <p:spPr bwMode="auto">
          <a:xfrm>
            <a:off x="3347864" y="3682340"/>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1282707D-6E4B-40D7-BC0C-B301AC594137}"/>
              </a:ext>
            </a:extLst>
          </p:cNvPr>
          <p:cNvCxnSpPr>
            <a:cxnSpLocks/>
          </p:cNvCxnSpPr>
          <p:nvPr/>
        </p:nvCxnSpPr>
        <p:spPr bwMode="auto">
          <a:xfrm>
            <a:off x="3347864" y="3958773"/>
            <a:ext cx="201622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A4CEE2F4-394B-4C86-B33F-1E8935DD81F8}"/>
              </a:ext>
            </a:extLst>
          </p:cNvPr>
          <p:cNvCxnSpPr/>
          <p:nvPr/>
        </p:nvCxnSpPr>
        <p:spPr bwMode="auto">
          <a:xfrm>
            <a:off x="5196408" y="4365104"/>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F8651F92-9146-406E-930A-3BA9444F56A6}"/>
              </a:ext>
            </a:extLst>
          </p:cNvPr>
          <p:cNvCxnSpPr/>
          <p:nvPr/>
        </p:nvCxnSpPr>
        <p:spPr bwMode="auto">
          <a:xfrm>
            <a:off x="1979712" y="4551987"/>
            <a:ext cx="0" cy="3879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13520014-1A2E-4FF7-A6D4-9919C97022B5}"/>
              </a:ext>
            </a:extLst>
          </p:cNvPr>
          <p:cNvCxnSpPr/>
          <p:nvPr/>
        </p:nvCxnSpPr>
        <p:spPr bwMode="auto">
          <a:xfrm flipH="1">
            <a:off x="1259632" y="4939967"/>
            <a:ext cx="72008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直接连接符 16">
            <a:extLst>
              <a:ext uri="{FF2B5EF4-FFF2-40B4-BE49-F238E27FC236}">
                <a16:creationId xmlns:a16="http://schemas.microsoft.com/office/drawing/2014/main" id="{61F2BE82-8508-463D-A588-8275BCFE253F}"/>
              </a:ext>
            </a:extLst>
          </p:cNvPr>
          <p:cNvCxnSpPr/>
          <p:nvPr/>
        </p:nvCxnSpPr>
        <p:spPr bwMode="auto">
          <a:xfrm>
            <a:off x="2339752" y="4551987"/>
            <a:ext cx="0" cy="702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1898E4C4-85D6-45D3-92F4-41F2680F62D5}"/>
              </a:ext>
            </a:extLst>
          </p:cNvPr>
          <p:cNvCxnSpPr>
            <a:cxnSpLocks/>
          </p:cNvCxnSpPr>
          <p:nvPr/>
        </p:nvCxnSpPr>
        <p:spPr bwMode="auto">
          <a:xfrm>
            <a:off x="5076056" y="4939967"/>
            <a:ext cx="0" cy="45976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直接连接符 21">
            <a:extLst>
              <a:ext uri="{FF2B5EF4-FFF2-40B4-BE49-F238E27FC236}">
                <a16:creationId xmlns:a16="http://schemas.microsoft.com/office/drawing/2014/main" id="{774AC485-8064-4D21-B031-BD3EF769F7C4}"/>
              </a:ext>
            </a:extLst>
          </p:cNvPr>
          <p:cNvCxnSpPr/>
          <p:nvPr/>
        </p:nvCxnSpPr>
        <p:spPr bwMode="auto">
          <a:xfrm>
            <a:off x="5796136" y="4939967"/>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E6926050-F024-4A9F-86F9-A6C4805EED51}"/>
              </a:ext>
            </a:extLst>
          </p:cNvPr>
          <p:cNvCxnSpPr>
            <a:cxnSpLocks/>
          </p:cNvCxnSpPr>
          <p:nvPr/>
        </p:nvCxnSpPr>
        <p:spPr bwMode="auto">
          <a:xfrm>
            <a:off x="5796136" y="5036706"/>
            <a:ext cx="84043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直接箭头连接符 23">
            <a:extLst>
              <a:ext uri="{FF2B5EF4-FFF2-40B4-BE49-F238E27FC236}">
                <a16:creationId xmlns:a16="http://schemas.microsoft.com/office/drawing/2014/main" id="{A74D9B95-1DB3-4DC3-88D3-A04C9446DA6E}"/>
              </a:ext>
            </a:extLst>
          </p:cNvPr>
          <p:cNvCxnSpPr>
            <a:endCxn id="5" idx="3"/>
          </p:cNvCxnSpPr>
          <p:nvPr/>
        </p:nvCxnSpPr>
        <p:spPr bwMode="auto">
          <a:xfrm flipH="1">
            <a:off x="6971928" y="3496920"/>
            <a:ext cx="62440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5" name="文本框 24">
            <a:extLst>
              <a:ext uri="{FF2B5EF4-FFF2-40B4-BE49-F238E27FC236}">
                <a16:creationId xmlns:a16="http://schemas.microsoft.com/office/drawing/2014/main" id="{436F8369-9F24-4323-90F4-9F5BD633B745}"/>
              </a:ext>
            </a:extLst>
          </p:cNvPr>
          <p:cNvSpPr txBox="1"/>
          <p:nvPr/>
        </p:nvSpPr>
        <p:spPr>
          <a:xfrm>
            <a:off x="7067600" y="3048868"/>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文本框 25">
            <a:extLst>
              <a:ext uri="{FF2B5EF4-FFF2-40B4-BE49-F238E27FC236}">
                <a16:creationId xmlns:a16="http://schemas.microsoft.com/office/drawing/2014/main" id="{3D1039F5-8BFA-45D7-BFDF-7275F1362320}"/>
              </a:ext>
            </a:extLst>
          </p:cNvPr>
          <p:cNvSpPr txBox="1"/>
          <p:nvPr/>
        </p:nvSpPr>
        <p:spPr>
          <a:xfrm>
            <a:off x="577561" y="4515144"/>
            <a:ext cx="79008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文本框 26">
            <a:extLst>
              <a:ext uri="{FF2B5EF4-FFF2-40B4-BE49-F238E27FC236}">
                <a16:creationId xmlns:a16="http://schemas.microsoft.com/office/drawing/2014/main" id="{766467D2-6159-477E-B156-F3F0CDA2B540}"/>
              </a:ext>
            </a:extLst>
          </p:cNvPr>
          <p:cNvSpPr txBox="1"/>
          <p:nvPr/>
        </p:nvSpPr>
        <p:spPr>
          <a:xfrm>
            <a:off x="1979715" y="5181232"/>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文本框 27">
            <a:extLst>
              <a:ext uri="{FF2B5EF4-FFF2-40B4-BE49-F238E27FC236}">
                <a16:creationId xmlns:a16="http://schemas.microsoft.com/office/drawing/2014/main" id="{28801CA4-5BB8-4B61-A690-69A0ADDE45D3}"/>
              </a:ext>
            </a:extLst>
          </p:cNvPr>
          <p:cNvSpPr txBox="1"/>
          <p:nvPr/>
        </p:nvSpPr>
        <p:spPr>
          <a:xfrm>
            <a:off x="6310530" y="464158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文本框 28">
            <a:extLst>
              <a:ext uri="{FF2B5EF4-FFF2-40B4-BE49-F238E27FC236}">
                <a16:creationId xmlns:a16="http://schemas.microsoft.com/office/drawing/2014/main" id="{8D4027C1-A10F-4415-ACEE-3DD97CF153ED}"/>
              </a:ext>
            </a:extLst>
          </p:cNvPr>
          <p:cNvSpPr txBox="1"/>
          <p:nvPr/>
        </p:nvSpPr>
        <p:spPr>
          <a:xfrm>
            <a:off x="5076056" y="5355105"/>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30" name="直接连接符 29">
            <a:extLst>
              <a:ext uri="{FF2B5EF4-FFF2-40B4-BE49-F238E27FC236}">
                <a16:creationId xmlns:a16="http://schemas.microsoft.com/office/drawing/2014/main" id="{E1F9990C-2FE0-46B6-9EEE-74D7CED35821}"/>
              </a:ext>
            </a:extLst>
          </p:cNvPr>
          <p:cNvCxnSpPr>
            <a:cxnSpLocks/>
          </p:cNvCxnSpPr>
          <p:nvPr/>
        </p:nvCxnSpPr>
        <p:spPr bwMode="auto">
          <a:xfrm>
            <a:off x="5484440" y="4939967"/>
            <a:ext cx="0" cy="45976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直接连接符 30">
            <a:extLst>
              <a:ext uri="{FF2B5EF4-FFF2-40B4-BE49-F238E27FC236}">
                <a16:creationId xmlns:a16="http://schemas.microsoft.com/office/drawing/2014/main" id="{3A278805-4310-4B7B-94F6-974348CDD703}"/>
              </a:ext>
            </a:extLst>
          </p:cNvPr>
          <p:cNvCxnSpPr/>
          <p:nvPr/>
        </p:nvCxnSpPr>
        <p:spPr bwMode="auto">
          <a:xfrm>
            <a:off x="5196408" y="4939967"/>
            <a:ext cx="0" cy="3149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直接连接符 31">
            <a:extLst>
              <a:ext uri="{FF2B5EF4-FFF2-40B4-BE49-F238E27FC236}">
                <a16:creationId xmlns:a16="http://schemas.microsoft.com/office/drawing/2014/main" id="{CF049609-851D-4FC8-AA87-DC8128C31005}"/>
              </a:ext>
            </a:extLst>
          </p:cNvPr>
          <p:cNvCxnSpPr>
            <a:cxnSpLocks/>
          </p:cNvCxnSpPr>
          <p:nvPr/>
        </p:nvCxnSpPr>
        <p:spPr bwMode="auto">
          <a:xfrm>
            <a:off x="5196408" y="5254917"/>
            <a:ext cx="144016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4" name="文本框 33">
            <a:extLst>
              <a:ext uri="{FF2B5EF4-FFF2-40B4-BE49-F238E27FC236}">
                <a16:creationId xmlns:a16="http://schemas.microsoft.com/office/drawing/2014/main" id="{416E46D9-A033-49E6-8C78-1C672618E24F}"/>
              </a:ext>
            </a:extLst>
          </p:cNvPr>
          <p:cNvSpPr txBox="1"/>
          <p:nvPr/>
        </p:nvSpPr>
        <p:spPr>
          <a:xfrm>
            <a:off x="4548339" y="5282533"/>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文本框 34">
            <a:extLst>
              <a:ext uri="{FF2B5EF4-FFF2-40B4-BE49-F238E27FC236}">
                <a16:creationId xmlns:a16="http://schemas.microsoft.com/office/drawing/2014/main" id="{FED4BE91-FB09-45A0-AE51-CBA438515006}"/>
              </a:ext>
            </a:extLst>
          </p:cNvPr>
          <p:cNvSpPr txBox="1"/>
          <p:nvPr/>
        </p:nvSpPr>
        <p:spPr>
          <a:xfrm>
            <a:off x="6812634" y="5055013"/>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41" name="直接连接符 40">
            <a:extLst>
              <a:ext uri="{FF2B5EF4-FFF2-40B4-BE49-F238E27FC236}">
                <a16:creationId xmlns:a16="http://schemas.microsoft.com/office/drawing/2014/main" id="{6F0EF39B-3E9E-4EA4-9AE3-56EBCBD08CB9}"/>
              </a:ext>
            </a:extLst>
          </p:cNvPr>
          <p:cNvCxnSpPr/>
          <p:nvPr/>
        </p:nvCxnSpPr>
        <p:spPr bwMode="auto">
          <a:xfrm>
            <a:off x="5364088" y="3958773"/>
            <a:ext cx="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7" name="直接连接符 46">
            <a:extLst>
              <a:ext uri="{FF2B5EF4-FFF2-40B4-BE49-F238E27FC236}">
                <a16:creationId xmlns:a16="http://schemas.microsoft.com/office/drawing/2014/main" id="{DEE15251-2470-4A0A-BCF5-ACA408434665}"/>
              </a:ext>
            </a:extLst>
          </p:cNvPr>
          <p:cNvCxnSpPr>
            <a:cxnSpLocks/>
            <a:endCxn id="7" idx="0"/>
          </p:cNvCxnSpPr>
          <p:nvPr/>
        </p:nvCxnSpPr>
        <p:spPr bwMode="auto">
          <a:xfrm>
            <a:off x="5364088" y="3958773"/>
            <a:ext cx="12003"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 name="灯片编号占位符 1">
            <a:extLst>
              <a:ext uri="{FF2B5EF4-FFF2-40B4-BE49-F238E27FC236}">
                <a16:creationId xmlns:a16="http://schemas.microsoft.com/office/drawing/2014/main" id="{FD9165C3-E9D5-4993-92B8-314E1E5CF53F}"/>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9341048"/>
      </p:ext>
    </p:extLst>
  </p:cSld>
  <p:clrMapOvr>
    <a:masterClrMapping/>
  </p:clrMapOvr>
  <p:transition spd="med">
    <p:cover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160E71-E97B-457E-94DC-76C09A53AFC0}"/>
              </a:ext>
            </a:extLst>
          </p:cNvPr>
          <p:cNvSpPr/>
          <p:nvPr/>
        </p:nvSpPr>
        <p:spPr>
          <a:xfrm>
            <a:off x="33164" y="0"/>
            <a:ext cx="9003332"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）补码加减交替除法器</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140C6C3-C410-4082-810F-0EB16EED5325}"/>
                  </a:ext>
                </a:extLst>
              </p:cNvPr>
              <p:cNvSpPr txBox="1"/>
              <p:nvPr/>
            </p:nvSpPr>
            <p:spPr>
              <a:xfrm>
                <a:off x="107504" y="693523"/>
                <a:ext cx="8640960" cy="3046988"/>
              </a:xfrm>
              <a:prstGeom prst="rect">
                <a:avLst/>
              </a:prstGeom>
              <a:noFill/>
            </p:spPr>
            <p:txBody>
              <a:bodyPr wrap="square" rtlCol="0">
                <a:spAutoFit/>
              </a:bodyPr>
              <a:lstStyle/>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输入端所需的控制命令有</a:t>
                </a:r>
                <a14:m>
                  <m:oMath xmlns:m="http://schemas.openxmlformats.org/officeDocument/2006/math">
                    <m:r>
                      <a:rPr kumimoji="1" lang="zh-CN" altLang="en-US" sz="3200" b="0" i="0"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n-1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45720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每次均在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n-1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位上商，商的末位则恒置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、商值由余数和除数的符号确定，同号商</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，异号商</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、运算结束后，通过</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端将符号变反，实现对商符的校正。</a:t>
                </a:r>
              </a:p>
            </p:txBody>
          </p:sp>
        </mc:Choice>
        <mc:Fallback xmlns="">
          <p:sp>
            <p:nvSpPr>
              <p:cNvPr id="5" name="文本框 4">
                <a:extLst>
                  <a:ext uri="{FF2B5EF4-FFF2-40B4-BE49-F238E27FC236}">
                    <a16:creationId xmlns:a16="http://schemas.microsoft.com/office/drawing/2014/main" id="{4140C6C3-C410-4082-810F-0EB16EED5325}"/>
                  </a:ext>
                </a:extLst>
              </p:cNvPr>
              <p:cNvSpPr txBox="1">
                <a:spLocks noRot="1" noChangeAspect="1" noMove="1" noResize="1" noEditPoints="1" noAdjustHandles="1" noChangeArrowheads="1" noChangeShapeType="1" noTextEdit="1"/>
              </p:cNvSpPr>
              <p:nvPr/>
            </p:nvSpPr>
            <p:spPr>
              <a:xfrm>
                <a:off x="107504" y="693523"/>
                <a:ext cx="8640960" cy="3046988"/>
              </a:xfrm>
              <a:prstGeom prst="rect">
                <a:avLst/>
              </a:prstGeom>
              <a:blipFill>
                <a:blip r:embed="rId2"/>
                <a:stretch>
                  <a:fillRect l="-1835" t="-3400" r="-6563" b="-4800"/>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45699088-F551-4056-B5ED-52D53B7B63CC}"/>
              </a:ext>
            </a:extLst>
          </p:cNvPr>
          <p:cNvGraphicFramePr>
            <a:graphicFrameLocks noGrp="1"/>
          </p:cNvGraphicFramePr>
          <p:nvPr/>
        </p:nvGraphicFramePr>
        <p:xfrm>
          <a:off x="951779" y="3770723"/>
          <a:ext cx="6096000" cy="457200"/>
        </p:xfrm>
        <a:graphic>
          <a:graphicData uri="http://schemas.openxmlformats.org/drawingml/2006/table">
            <a:tbl>
              <a:tblPr firstRow="1" bandRow="1">
                <a:tableStyleId>{5940675A-B579-460E-94D1-54222C63F5DA}</a:tableStyleId>
              </a:tblPr>
              <a:tblGrid>
                <a:gridCol w="1171949">
                  <a:extLst>
                    <a:ext uri="{9D8B030D-6E8A-4147-A177-3AD203B41FA5}">
                      <a16:colId xmlns:a16="http://schemas.microsoft.com/office/drawing/2014/main" val="2626984405"/>
                    </a:ext>
                  </a:extLst>
                </a:gridCol>
                <a:gridCol w="1152128">
                  <a:extLst>
                    <a:ext uri="{9D8B030D-6E8A-4147-A177-3AD203B41FA5}">
                      <a16:colId xmlns:a16="http://schemas.microsoft.com/office/drawing/2014/main" val="216461884"/>
                    </a:ext>
                  </a:extLst>
                </a:gridCol>
                <a:gridCol w="1224136">
                  <a:extLst>
                    <a:ext uri="{9D8B030D-6E8A-4147-A177-3AD203B41FA5}">
                      <a16:colId xmlns:a16="http://schemas.microsoft.com/office/drawing/2014/main" val="4049031698"/>
                    </a:ext>
                  </a:extLst>
                </a:gridCol>
                <a:gridCol w="1023787">
                  <a:extLst>
                    <a:ext uri="{9D8B030D-6E8A-4147-A177-3AD203B41FA5}">
                      <a16:colId xmlns:a16="http://schemas.microsoft.com/office/drawing/2014/main" val="4124280575"/>
                    </a:ext>
                  </a:extLst>
                </a:gridCol>
                <a:gridCol w="1524000">
                  <a:extLst>
                    <a:ext uri="{9D8B030D-6E8A-4147-A177-3AD203B41FA5}">
                      <a16:colId xmlns:a16="http://schemas.microsoft.com/office/drawing/2014/main" val="141285459"/>
                    </a:ext>
                  </a:extLst>
                </a:gridCol>
              </a:tblGrid>
              <a:tr h="370840">
                <a:tc>
                  <a:txBody>
                    <a:bodyPr/>
                    <a:lstStyle/>
                    <a:p>
                      <a:pPr algn="ctr"/>
                      <a:r>
                        <a:rPr lang="en-US" altLang="zh-CN" sz="2400" dirty="0"/>
                        <a:t>S</a:t>
                      </a:r>
                      <a:r>
                        <a:rPr lang="en-US" altLang="zh-CN" sz="2400" baseline="-25000" dirty="0"/>
                        <a:t>A</a:t>
                      </a:r>
                      <a:endParaRPr lang="zh-CN" altLang="en-US" sz="24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t>A</a:t>
                      </a:r>
                      <a:r>
                        <a:rPr lang="en-US" altLang="zh-CN" sz="2400" baseline="-25000" dirty="0"/>
                        <a:t>i</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25000" dirty="0"/>
                        <a:t>…</a:t>
                      </a:r>
                      <a:endParaRPr lang="zh-CN" altLang="en-US" sz="24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aseline="0" dirty="0"/>
                        <a:t>A</a:t>
                      </a:r>
                      <a:r>
                        <a:rPr lang="en-US" altLang="zh-CN" sz="2400" baseline="-25000" dirty="0"/>
                        <a:t>n</a:t>
                      </a:r>
                      <a:endParaRPr lang="zh-CN" altLang="en-US" sz="24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p:graphicFrame>
        <p:nvGraphicFramePr>
          <p:cNvPr id="7" name="表格 6">
            <a:extLst>
              <a:ext uri="{FF2B5EF4-FFF2-40B4-BE49-F238E27FC236}">
                <a16:creationId xmlns:a16="http://schemas.microsoft.com/office/drawing/2014/main" id="{47CCD3EC-2460-4AAC-9120-5097604C2566}"/>
              </a:ext>
            </a:extLst>
          </p:cNvPr>
          <p:cNvGraphicFramePr>
            <a:graphicFrameLocks noGrp="1"/>
          </p:cNvGraphicFramePr>
          <p:nvPr/>
        </p:nvGraphicFramePr>
        <p:xfrm>
          <a:off x="3855763" y="4506903"/>
          <a:ext cx="1056456" cy="741680"/>
        </p:xfrm>
        <a:graphic>
          <a:graphicData uri="http://schemas.openxmlformats.org/drawingml/2006/table">
            <a:tbl>
              <a:tblPr firstRow="1" bandRow="1">
                <a:tableStyleId>{5940675A-B579-460E-94D1-54222C63F5DA}</a:tableStyleId>
              </a:tblPr>
              <a:tblGrid>
                <a:gridCol w="528228">
                  <a:extLst>
                    <a:ext uri="{9D8B030D-6E8A-4147-A177-3AD203B41FA5}">
                      <a16:colId xmlns:a16="http://schemas.microsoft.com/office/drawing/2014/main" val="474069651"/>
                    </a:ext>
                  </a:extLst>
                </a:gridCol>
                <a:gridCol w="528228">
                  <a:extLst>
                    <a:ext uri="{9D8B030D-6E8A-4147-A177-3AD203B41FA5}">
                      <a16:colId xmlns:a16="http://schemas.microsoft.com/office/drawing/2014/main" val="2367910459"/>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zh-CN" altLang="en-US"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5015631"/>
                  </a:ext>
                </a:extLst>
              </a:tr>
              <a:tr h="370840">
                <a:tc>
                  <a:txBody>
                    <a:bodyPr/>
                    <a:lstStyle/>
                    <a:p>
                      <a:endParaRPr lang="zh-CN" alt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zh-CN" alt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167802"/>
                  </a:ext>
                </a:extLst>
              </a:tr>
            </a:tbl>
          </a:graphicData>
        </a:graphic>
      </p:graphicFrame>
      <p:cxnSp>
        <p:nvCxnSpPr>
          <p:cNvPr id="8" name="直接连接符 7">
            <a:extLst>
              <a:ext uri="{FF2B5EF4-FFF2-40B4-BE49-F238E27FC236}">
                <a16:creationId xmlns:a16="http://schemas.microsoft.com/office/drawing/2014/main" id="{DF28F2F7-C0E6-4B88-9724-3CE5F7207175}"/>
              </a:ext>
            </a:extLst>
          </p:cNvPr>
          <p:cNvCxnSpPr>
            <a:cxnSpLocks/>
          </p:cNvCxnSpPr>
          <p:nvPr/>
        </p:nvCxnSpPr>
        <p:spPr bwMode="auto">
          <a:xfrm>
            <a:off x="1887883" y="4230470"/>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AE1BC837-56EF-4B40-AB09-48D2991CFA32}"/>
              </a:ext>
            </a:extLst>
          </p:cNvPr>
          <p:cNvCxnSpPr>
            <a:cxnSpLocks/>
          </p:cNvCxnSpPr>
          <p:nvPr/>
        </p:nvCxnSpPr>
        <p:spPr bwMode="auto">
          <a:xfrm>
            <a:off x="1887883" y="4413149"/>
            <a:ext cx="607233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3A356042-F331-41A6-83FE-D0048A5C392F}"/>
              </a:ext>
            </a:extLst>
          </p:cNvPr>
          <p:cNvCxnSpPr>
            <a:endCxn id="7" idx="0"/>
          </p:cNvCxnSpPr>
          <p:nvPr/>
        </p:nvCxnSpPr>
        <p:spPr bwMode="auto">
          <a:xfrm>
            <a:off x="4383991" y="4267389"/>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3324A11A-75AE-448E-A404-387D2F0D957A}"/>
              </a:ext>
            </a:extLst>
          </p:cNvPr>
          <p:cNvCxnSpPr/>
          <p:nvPr/>
        </p:nvCxnSpPr>
        <p:spPr bwMode="auto">
          <a:xfrm>
            <a:off x="4215803" y="4675183"/>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4F29826B-B73D-45EC-A7ED-CBDA3EEF7C6F}"/>
              </a:ext>
            </a:extLst>
          </p:cNvPr>
          <p:cNvCxnSpPr/>
          <p:nvPr/>
        </p:nvCxnSpPr>
        <p:spPr bwMode="auto">
          <a:xfrm>
            <a:off x="3999779" y="5248583"/>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035E02CE-2130-4FB0-A5C0-A9E1B0762B8E}"/>
              </a:ext>
            </a:extLst>
          </p:cNvPr>
          <p:cNvCxnSpPr>
            <a:cxnSpLocks/>
          </p:cNvCxnSpPr>
          <p:nvPr/>
        </p:nvCxnSpPr>
        <p:spPr bwMode="auto">
          <a:xfrm>
            <a:off x="4647851" y="5248583"/>
            <a:ext cx="0" cy="38695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E9A363AC-2093-432B-BC59-8FCCE91181E3}"/>
              </a:ext>
            </a:extLst>
          </p:cNvPr>
          <p:cNvCxnSpPr/>
          <p:nvPr/>
        </p:nvCxnSpPr>
        <p:spPr bwMode="auto">
          <a:xfrm>
            <a:off x="4143795" y="5248583"/>
            <a:ext cx="0" cy="1934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17E4C6CB-955D-4189-B540-9386FB9D332B}"/>
              </a:ext>
            </a:extLst>
          </p:cNvPr>
          <p:cNvCxnSpPr>
            <a:cxnSpLocks/>
          </p:cNvCxnSpPr>
          <p:nvPr/>
        </p:nvCxnSpPr>
        <p:spPr bwMode="auto">
          <a:xfrm>
            <a:off x="4143795" y="5442062"/>
            <a:ext cx="108012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25AACE28-1B5E-42DD-BF3C-38BA924B8FDE}"/>
              </a:ext>
            </a:extLst>
          </p:cNvPr>
          <p:cNvCxnSpPr/>
          <p:nvPr/>
        </p:nvCxnSpPr>
        <p:spPr bwMode="auto">
          <a:xfrm>
            <a:off x="4719859" y="5248583"/>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直接连接符 16">
            <a:extLst>
              <a:ext uri="{FF2B5EF4-FFF2-40B4-BE49-F238E27FC236}">
                <a16:creationId xmlns:a16="http://schemas.microsoft.com/office/drawing/2014/main" id="{79A05D18-ED07-4FDA-ABDC-28747E394893}"/>
              </a:ext>
            </a:extLst>
          </p:cNvPr>
          <p:cNvCxnSpPr>
            <a:cxnSpLocks/>
          </p:cNvCxnSpPr>
          <p:nvPr/>
        </p:nvCxnSpPr>
        <p:spPr bwMode="auto">
          <a:xfrm>
            <a:off x="4719859" y="5345322"/>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8" name="文本框 17">
            <a:extLst>
              <a:ext uri="{FF2B5EF4-FFF2-40B4-BE49-F238E27FC236}">
                <a16:creationId xmlns:a16="http://schemas.microsoft.com/office/drawing/2014/main" id="{658609A4-1A49-402E-9845-E896C1BC8D53}"/>
              </a:ext>
            </a:extLst>
          </p:cNvPr>
          <p:cNvSpPr txBox="1"/>
          <p:nvPr/>
        </p:nvSpPr>
        <p:spPr>
          <a:xfrm>
            <a:off x="7479827" y="3925481"/>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19" name="直接连接符 18">
            <a:extLst>
              <a:ext uri="{FF2B5EF4-FFF2-40B4-BE49-F238E27FC236}">
                <a16:creationId xmlns:a16="http://schemas.microsoft.com/office/drawing/2014/main" id="{8A8A30DA-D045-4F98-A822-099DC5AF46E3}"/>
              </a:ext>
            </a:extLst>
          </p:cNvPr>
          <p:cNvCxnSpPr/>
          <p:nvPr/>
        </p:nvCxnSpPr>
        <p:spPr bwMode="auto">
          <a:xfrm>
            <a:off x="5007891" y="4230470"/>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ACBF294F-BB3C-4CF3-9105-0C11BECCE518}"/>
              </a:ext>
            </a:extLst>
          </p:cNvPr>
          <p:cNvCxnSpPr/>
          <p:nvPr/>
        </p:nvCxnSpPr>
        <p:spPr bwMode="auto">
          <a:xfrm>
            <a:off x="6304035" y="4230470"/>
            <a:ext cx="0" cy="182679"/>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2D74036-710F-4D66-85CB-C5666A97886F}"/>
                  </a:ext>
                </a:extLst>
              </p:cNvPr>
              <p:cNvSpPr txBox="1"/>
              <p:nvPr/>
            </p:nvSpPr>
            <p:spPr>
              <a:xfrm>
                <a:off x="3783752" y="5619035"/>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1" name="文本框 20">
                <a:extLst>
                  <a:ext uri="{FF2B5EF4-FFF2-40B4-BE49-F238E27FC236}">
                    <a16:creationId xmlns:a16="http://schemas.microsoft.com/office/drawing/2014/main" id="{52D74036-710F-4D66-85CB-C5666A97886F}"/>
                  </a:ext>
                </a:extLst>
              </p:cNvPr>
              <p:cNvSpPr txBox="1">
                <a:spLocks noRot="1" noChangeAspect="1" noMove="1" noResize="1" noEditPoints="1" noAdjustHandles="1" noChangeArrowheads="1" noChangeShapeType="1" noTextEdit="1"/>
              </p:cNvSpPr>
              <p:nvPr/>
            </p:nvSpPr>
            <p:spPr>
              <a:xfrm>
                <a:off x="3783752" y="5619035"/>
                <a:ext cx="864099" cy="461665"/>
              </a:xfrm>
              <a:prstGeom prst="rect">
                <a:avLst/>
              </a:prstGeom>
              <a:blipFill>
                <a:blip r:embed="rId3"/>
                <a:stretch>
                  <a:fillRect l="-6383" b="-28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393CB375-7AE2-4B96-A82D-19CF01F3A6BD}"/>
              </a:ext>
            </a:extLst>
          </p:cNvPr>
          <p:cNvSpPr txBox="1"/>
          <p:nvPr/>
        </p:nvSpPr>
        <p:spPr>
          <a:xfrm>
            <a:off x="4503636" y="5633684"/>
            <a:ext cx="86409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X</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9D0FF73B-8469-4C9C-B007-5CDB599DEC04}"/>
              </a:ext>
            </a:extLst>
          </p:cNvPr>
          <p:cNvSpPr txBox="1"/>
          <p:nvPr/>
        </p:nvSpPr>
        <p:spPr>
          <a:xfrm>
            <a:off x="5223520" y="4926781"/>
            <a:ext cx="1320203" cy="42062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2500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初始化</a:t>
            </a:r>
            <a:endParaRPr kumimoji="1" lang="zh-CN" altLang="en-US"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BFF97C1-9365-4E88-9020-D9EDD856FAEA}"/>
                  </a:ext>
                </a:extLst>
              </p:cNvPr>
              <p:cNvSpPr txBox="1"/>
              <p:nvPr/>
            </p:nvSpPr>
            <p:spPr>
              <a:xfrm>
                <a:off x="5220072" y="5364872"/>
                <a:ext cx="148909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a:ln>
                          <a:noFill/>
                        </a:ln>
                        <a:solidFill>
                          <a:srgbClr val="FFFFFF"/>
                        </a:solidFill>
                        <a:effectLst/>
                        <a:uLnTx/>
                        <a:uFillTx/>
                        <a:latin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4" name="文本框 23">
                <a:extLst>
                  <a:ext uri="{FF2B5EF4-FFF2-40B4-BE49-F238E27FC236}">
                    <a16:creationId xmlns:a16="http://schemas.microsoft.com/office/drawing/2014/main" id="{1BFF97C1-9365-4E88-9020-D9EDD856FAEA}"/>
                  </a:ext>
                </a:extLst>
              </p:cNvPr>
              <p:cNvSpPr txBox="1">
                <a:spLocks noRot="1" noChangeAspect="1" noMove="1" noResize="1" noEditPoints="1" noAdjustHandles="1" noChangeArrowheads="1" noChangeShapeType="1" noTextEdit="1"/>
              </p:cNvSpPr>
              <p:nvPr/>
            </p:nvSpPr>
            <p:spPr>
              <a:xfrm>
                <a:off x="5220072" y="5364872"/>
                <a:ext cx="1489093" cy="461665"/>
              </a:xfrm>
              <a:prstGeom prst="rect">
                <a:avLst/>
              </a:prstGeom>
              <a:blipFill>
                <a:blip r:embed="rId4"/>
                <a:stretch>
                  <a:fillRect l="-3265" t="-10526" b="-28947"/>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2A1B03DA-E596-44EF-9437-0258E46B5E2A}"/>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18306814"/>
      </p:ext>
    </p:extLst>
  </p:cSld>
  <p:clrMapOvr>
    <a:masterClrMapping/>
  </p:clrMapOvr>
  <p:transition spd="med">
    <p:cover dir="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8C0FEE-A5EA-44DC-B251-48A02AC6039F}"/>
              </a:ext>
            </a:extLst>
          </p:cNvPr>
          <p:cNvSpPr/>
          <p:nvPr/>
        </p:nvSpPr>
        <p:spPr>
          <a:xfrm>
            <a:off x="33164" y="0"/>
            <a:ext cx="9003332" cy="693523"/>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23.</a:t>
            </a:r>
            <a:r>
              <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 </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）补码加减交替除法器</a:t>
            </a:r>
            <a:endParaRPr kumimoji="1"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endParaRPr>
          </a:p>
        </p:txBody>
      </p:sp>
      <p:graphicFrame>
        <p:nvGraphicFramePr>
          <p:cNvPr id="4" name="表格 3">
            <a:extLst>
              <a:ext uri="{FF2B5EF4-FFF2-40B4-BE49-F238E27FC236}">
                <a16:creationId xmlns:a16="http://schemas.microsoft.com/office/drawing/2014/main" id="{E1086D46-7DF8-4CC3-AAE6-3C9C440C9E51}"/>
              </a:ext>
            </a:extLst>
          </p:cNvPr>
          <p:cNvGraphicFramePr>
            <a:graphicFrameLocks noGrp="1"/>
          </p:cNvGraphicFramePr>
          <p:nvPr/>
        </p:nvGraphicFramePr>
        <p:xfrm>
          <a:off x="473026" y="778800"/>
          <a:ext cx="7003231" cy="579120"/>
        </p:xfrm>
        <a:graphic>
          <a:graphicData uri="http://schemas.openxmlformats.org/drawingml/2006/table">
            <a:tbl>
              <a:tblPr firstRow="1" bandRow="1">
                <a:tableStyleId>{5940675A-B579-460E-94D1-54222C63F5DA}</a:tableStyleId>
              </a:tblPr>
              <a:tblGrid>
                <a:gridCol w="1002630">
                  <a:extLst>
                    <a:ext uri="{9D8B030D-6E8A-4147-A177-3AD203B41FA5}">
                      <a16:colId xmlns:a16="http://schemas.microsoft.com/office/drawing/2014/main" val="897522106"/>
                    </a:ext>
                  </a:extLst>
                </a:gridCol>
                <a:gridCol w="1296144">
                  <a:extLst>
                    <a:ext uri="{9D8B030D-6E8A-4147-A177-3AD203B41FA5}">
                      <a16:colId xmlns:a16="http://schemas.microsoft.com/office/drawing/2014/main" val="2046778431"/>
                    </a:ext>
                  </a:extLst>
                </a:gridCol>
                <a:gridCol w="1440160">
                  <a:extLst>
                    <a:ext uri="{9D8B030D-6E8A-4147-A177-3AD203B41FA5}">
                      <a16:colId xmlns:a16="http://schemas.microsoft.com/office/drawing/2014/main" val="1623499635"/>
                    </a:ext>
                  </a:extLst>
                </a:gridCol>
                <a:gridCol w="1296144">
                  <a:extLst>
                    <a:ext uri="{9D8B030D-6E8A-4147-A177-3AD203B41FA5}">
                      <a16:colId xmlns:a16="http://schemas.microsoft.com/office/drawing/2014/main" val="1302093704"/>
                    </a:ext>
                  </a:extLst>
                </a:gridCol>
                <a:gridCol w="1208953">
                  <a:extLst>
                    <a:ext uri="{9D8B030D-6E8A-4147-A177-3AD203B41FA5}">
                      <a16:colId xmlns:a16="http://schemas.microsoft.com/office/drawing/2014/main" val="4234558114"/>
                    </a:ext>
                  </a:extLst>
                </a:gridCol>
                <a:gridCol w="759200">
                  <a:extLst>
                    <a:ext uri="{9D8B030D-6E8A-4147-A177-3AD203B41FA5}">
                      <a16:colId xmlns:a16="http://schemas.microsoft.com/office/drawing/2014/main" val="2209375475"/>
                    </a:ext>
                  </a:extLst>
                </a:gridCol>
              </a:tblGrid>
              <a:tr h="370840">
                <a:tc>
                  <a:txBody>
                    <a:bodyPr/>
                    <a:lstStyle/>
                    <a:p>
                      <a:pPr algn="ctr"/>
                      <a:r>
                        <a:rPr lang="en-US" altLang="zh-CN" sz="3200" dirty="0"/>
                        <a:t>S</a:t>
                      </a:r>
                      <a:r>
                        <a:rPr lang="en-US" altLang="zh-CN" sz="3200" baseline="-25000" dirty="0"/>
                        <a:t>C</a:t>
                      </a:r>
                      <a:endParaRPr lang="zh-CN" altLang="en-US" sz="3200" baseline="-25000" dirty="0"/>
                    </a:p>
                  </a:txBody>
                  <a:tcPr/>
                </a:tc>
                <a:tc>
                  <a:txBody>
                    <a:bodyPr/>
                    <a:lstStyle/>
                    <a:p>
                      <a:pPr algn="ctr"/>
                      <a:r>
                        <a:rPr lang="en-US" altLang="zh-CN" sz="3200" dirty="0"/>
                        <a:t>…</a:t>
                      </a:r>
                      <a:endParaRPr lang="zh-CN" altLang="en-US" sz="3200" dirty="0"/>
                    </a:p>
                  </a:txBody>
                  <a:tcPr/>
                </a:tc>
                <a:tc>
                  <a:txBody>
                    <a:bodyPr/>
                    <a:lstStyle/>
                    <a:p>
                      <a:pPr algn="ctr"/>
                      <a:r>
                        <a:rPr lang="en-US" altLang="zh-CN" sz="3200" dirty="0"/>
                        <a:t>C</a:t>
                      </a:r>
                      <a:r>
                        <a:rPr lang="en-US" altLang="zh-CN" sz="3200" baseline="-25000" dirty="0"/>
                        <a:t>i</a:t>
                      </a:r>
                      <a:endParaRPr lang="zh-CN" altLang="en-US" sz="3200" baseline="-25000" dirty="0"/>
                    </a:p>
                  </a:txBody>
                  <a:tcPr/>
                </a:tc>
                <a:tc>
                  <a:txBody>
                    <a:bodyPr/>
                    <a:lstStyle/>
                    <a:p>
                      <a:pPr algn="ctr"/>
                      <a:r>
                        <a:rPr lang="en-US" altLang="zh-CN" sz="3200" dirty="0"/>
                        <a:t>…</a:t>
                      </a:r>
                      <a:endParaRPr lang="zh-CN" altLang="en-US" sz="3200" dirty="0"/>
                    </a:p>
                  </a:txBody>
                  <a:tcPr/>
                </a:tc>
                <a:tc>
                  <a:txBody>
                    <a:bodyPr/>
                    <a:lstStyle/>
                    <a:p>
                      <a:pPr algn="ctr"/>
                      <a:r>
                        <a:rPr lang="en-US" altLang="zh-CN" sz="3200" dirty="0"/>
                        <a:t>C</a:t>
                      </a:r>
                      <a:r>
                        <a:rPr lang="en-US" altLang="zh-CN" sz="3200" baseline="-25000" dirty="0"/>
                        <a:t>n-1</a:t>
                      </a:r>
                      <a:endParaRPr lang="zh-CN" altLang="en-US" sz="3200" baseline="-25000" dirty="0"/>
                    </a:p>
                  </a:txBody>
                  <a:tcPr/>
                </a:tc>
                <a:tc>
                  <a:txBody>
                    <a:bodyPr/>
                    <a:lstStyle/>
                    <a:p>
                      <a:pPr algn="ctr"/>
                      <a:r>
                        <a:rPr lang="en-US" altLang="zh-CN" sz="3200" dirty="0"/>
                        <a:t>1</a:t>
                      </a:r>
                      <a:endParaRPr lang="zh-CN" altLang="en-US" sz="3200" dirty="0"/>
                    </a:p>
                  </a:txBody>
                  <a:tcPr/>
                </a:tc>
                <a:extLst>
                  <a:ext uri="{0D108BD9-81ED-4DB2-BD59-A6C34878D82A}">
                    <a16:rowId xmlns:a16="http://schemas.microsoft.com/office/drawing/2014/main" val="932412384"/>
                  </a:ext>
                </a:extLst>
              </a:tr>
            </a:tbl>
          </a:graphicData>
        </a:graphic>
      </p:graphicFrame>
      <p:graphicFrame>
        <p:nvGraphicFramePr>
          <p:cNvPr id="5" name="表格 4">
            <a:extLst>
              <a:ext uri="{FF2B5EF4-FFF2-40B4-BE49-F238E27FC236}">
                <a16:creationId xmlns:a16="http://schemas.microsoft.com/office/drawing/2014/main" id="{C6FAF451-A2EF-490B-AC85-2BC9E25B9CAF}"/>
              </a:ext>
            </a:extLst>
          </p:cNvPr>
          <p:cNvGraphicFramePr>
            <a:graphicFrameLocks noGrp="1"/>
          </p:cNvGraphicFramePr>
          <p:nvPr/>
        </p:nvGraphicFramePr>
        <p:xfrm>
          <a:off x="3083768" y="1895809"/>
          <a:ext cx="1085018" cy="487388"/>
        </p:xfrm>
        <a:graphic>
          <a:graphicData uri="http://schemas.openxmlformats.org/drawingml/2006/table">
            <a:tbl>
              <a:tblPr firstRow="1" bandRow="1">
                <a:tableStyleId>{5940675A-B579-460E-94D1-54222C63F5DA}</a:tableStyleId>
              </a:tblPr>
              <a:tblGrid>
                <a:gridCol w="1085018">
                  <a:extLst>
                    <a:ext uri="{9D8B030D-6E8A-4147-A177-3AD203B41FA5}">
                      <a16:colId xmlns:a16="http://schemas.microsoft.com/office/drawing/2014/main" val="3860647662"/>
                    </a:ext>
                  </a:extLst>
                </a:gridCol>
              </a:tblGrid>
              <a:tr h="487388">
                <a:tc>
                  <a:txBody>
                    <a:bodyPr/>
                    <a:lstStyle/>
                    <a:p>
                      <a:endParaRPr lang="zh-CN" altLang="en-US" dirty="0"/>
                    </a:p>
                  </a:txBody>
                  <a:tcPr/>
                </a:tc>
                <a:extLst>
                  <a:ext uri="{0D108BD9-81ED-4DB2-BD59-A6C34878D82A}">
                    <a16:rowId xmlns:a16="http://schemas.microsoft.com/office/drawing/2014/main" val="3232610423"/>
                  </a:ext>
                </a:extLst>
              </a:tr>
            </a:tbl>
          </a:graphicData>
        </a:graphic>
      </p:graphicFrame>
      <p:graphicFrame>
        <p:nvGraphicFramePr>
          <p:cNvPr id="6" name="表格 5">
            <a:extLst>
              <a:ext uri="{FF2B5EF4-FFF2-40B4-BE49-F238E27FC236}">
                <a16:creationId xmlns:a16="http://schemas.microsoft.com/office/drawing/2014/main" id="{008D5A97-0C6F-4CF5-8A00-EBCBD4857101}"/>
              </a:ext>
            </a:extLst>
          </p:cNvPr>
          <p:cNvGraphicFramePr>
            <a:graphicFrameLocks noGrp="1"/>
          </p:cNvGraphicFramePr>
          <p:nvPr/>
        </p:nvGraphicFramePr>
        <p:xfrm>
          <a:off x="5604048" y="1895809"/>
          <a:ext cx="1085018" cy="487388"/>
        </p:xfrm>
        <a:graphic>
          <a:graphicData uri="http://schemas.openxmlformats.org/drawingml/2006/table">
            <a:tbl>
              <a:tblPr firstRow="1" bandRow="1">
                <a:tableStyleId>{5940675A-B579-460E-94D1-54222C63F5DA}</a:tableStyleId>
              </a:tblPr>
              <a:tblGrid>
                <a:gridCol w="1085018">
                  <a:extLst>
                    <a:ext uri="{9D8B030D-6E8A-4147-A177-3AD203B41FA5}">
                      <a16:colId xmlns:a16="http://schemas.microsoft.com/office/drawing/2014/main" val="3860647662"/>
                    </a:ext>
                  </a:extLst>
                </a:gridCol>
              </a:tblGrid>
              <a:tr h="487388">
                <a:tc>
                  <a:txBody>
                    <a:bodyPr/>
                    <a:lstStyle/>
                    <a:p>
                      <a:endParaRPr lang="zh-CN" altLang="en-US" dirty="0"/>
                    </a:p>
                  </a:txBody>
                  <a:tcPr/>
                </a:tc>
                <a:extLst>
                  <a:ext uri="{0D108BD9-81ED-4DB2-BD59-A6C34878D82A}">
                    <a16:rowId xmlns:a16="http://schemas.microsoft.com/office/drawing/2014/main" val="3232610423"/>
                  </a:ext>
                </a:extLst>
              </a:tr>
            </a:tbl>
          </a:graphicData>
        </a:graphic>
      </p:graphicFrame>
      <p:cxnSp>
        <p:nvCxnSpPr>
          <p:cNvPr id="7" name="直接连接符 6">
            <a:extLst>
              <a:ext uri="{FF2B5EF4-FFF2-40B4-BE49-F238E27FC236}">
                <a16:creationId xmlns:a16="http://schemas.microsoft.com/office/drawing/2014/main" id="{31DADD9F-43BD-404B-A2C9-3E4DC95DDA08}"/>
              </a:ext>
            </a:extLst>
          </p:cNvPr>
          <p:cNvCxnSpPr/>
          <p:nvPr/>
        </p:nvCxnSpPr>
        <p:spPr bwMode="auto">
          <a:xfrm>
            <a:off x="1139552" y="1357920"/>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直接连接符 7">
            <a:extLst>
              <a:ext uri="{FF2B5EF4-FFF2-40B4-BE49-F238E27FC236}">
                <a16:creationId xmlns:a16="http://schemas.microsoft.com/office/drawing/2014/main" id="{197AB933-4504-4049-B034-57D0717BB515}"/>
              </a:ext>
            </a:extLst>
          </p:cNvPr>
          <p:cNvCxnSpPr/>
          <p:nvPr/>
        </p:nvCxnSpPr>
        <p:spPr bwMode="auto">
          <a:xfrm>
            <a:off x="1139552" y="1570888"/>
            <a:ext cx="691237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直接连接符 8">
            <a:extLst>
              <a:ext uri="{FF2B5EF4-FFF2-40B4-BE49-F238E27FC236}">
                <a16:creationId xmlns:a16="http://schemas.microsoft.com/office/drawing/2014/main" id="{94F62A86-C43F-49B0-BEF1-E1F7E61B160C}"/>
              </a:ext>
            </a:extLst>
          </p:cNvPr>
          <p:cNvCxnSpPr>
            <a:endCxn id="5" idx="0"/>
          </p:cNvCxnSpPr>
          <p:nvPr/>
        </p:nvCxnSpPr>
        <p:spPr bwMode="auto">
          <a:xfrm>
            <a:off x="3626277" y="1357920"/>
            <a:ext cx="0" cy="53788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9EEAA977-3D83-4D52-AF94-12022B492B2E}"/>
              </a:ext>
            </a:extLst>
          </p:cNvPr>
          <p:cNvCxnSpPr/>
          <p:nvPr/>
        </p:nvCxnSpPr>
        <p:spPr bwMode="auto">
          <a:xfrm>
            <a:off x="6146557" y="1357920"/>
            <a:ext cx="0" cy="53788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A75BEED5-071C-4CA6-B816-BB39B8DC4098}"/>
              </a:ext>
            </a:extLst>
          </p:cNvPr>
          <p:cNvCxnSpPr/>
          <p:nvPr/>
        </p:nvCxnSpPr>
        <p:spPr bwMode="auto">
          <a:xfrm>
            <a:off x="4168786" y="1357920"/>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66E1F72D-4753-4BBF-9216-CA85A2FEEBF6}"/>
              </a:ext>
            </a:extLst>
          </p:cNvPr>
          <p:cNvCxnSpPr/>
          <p:nvPr/>
        </p:nvCxnSpPr>
        <p:spPr bwMode="auto">
          <a:xfrm>
            <a:off x="6689066" y="1357920"/>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直接连接符 12">
            <a:extLst>
              <a:ext uri="{FF2B5EF4-FFF2-40B4-BE49-F238E27FC236}">
                <a16:creationId xmlns:a16="http://schemas.microsoft.com/office/drawing/2014/main" id="{D227B5DC-BADC-4D51-A390-245616133BB5}"/>
              </a:ext>
            </a:extLst>
          </p:cNvPr>
          <p:cNvCxnSpPr/>
          <p:nvPr/>
        </p:nvCxnSpPr>
        <p:spPr bwMode="auto">
          <a:xfrm>
            <a:off x="3299792" y="2383197"/>
            <a:ext cx="0" cy="69985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8107B448-C45C-4B0D-ADAA-8F1A4D2DF999}"/>
              </a:ext>
            </a:extLst>
          </p:cNvPr>
          <p:cNvCxnSpPr/>
          <p:nvPr/>
        </p:nvCxnSpPr>
        <p:spPr bwMode="auto">
          <a:xfrm>
            <a:off x="3803848" y="2383197"/>
            <a:ext cx="0" cy="3499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5A817055-6996-487F-B5C6-8BA46D88B590}"/>
              </a:ext>
            </a:extLst>
          </p:cNvPr>
          <p:cNvCxnSpPr/>
          <p:nvPr/>
        </p:nvCxnSpPr>
        <p:spPr bwMode="auto">
          <a:xfrm>
            <a:off x="3803848" y="2733126"/>
            <a:ext cx="584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23113D0F-7387-478B-903F-60FF5FBDB2DC}"/>
              </a:ext>
            </a:extLst>
          </p:cNvPr>
          <p:cNvCxnSpPr/>
          <p:nvPr/>
        </p:nvCxnSpPr>
        <p:spPr bwMode="auto">
          <a:xfrm>
            <a:off x="5820072" y="2383197"/>
            <a:ext cx="0" cy="62785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直接连接符 16">
            <a:extLst>
              <a:ext uri="{FF2B5EF4-FFF2-40B4-BE49-F238E27FC236}">
                <a16:creationId xmlns:a16="http://schemas.microsoft.com/office/drawing/2014/main" id="{C848DBF8-C016-4728-AF93-A2CB0748A3A9}"/>
              </a:ext>
            </a:extLst>
          </p:cNvPr>
          <p:cNvCxnSpPr/>
          <p:nvPr/>
        </p:nvCxnSpPr>
        <p:spPr bwMode="auto">
          <a:xfrm>
            <a:off x="6316067" y="2362976"/>
            <a:ext cx="0" cy="3499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E1BD3009-01FD-4AC5-9510-3747BA8B1B89}"/>
              </a:ext>
            </a:extLst>
          </p:cNvPr>
          <p:cNvCxnSpPr/>
          <p:nvPr/>
        </p:nvCxnSpPr>
        <p:spPr bwMode="auto">
          <a:xfrm>
            <a:off x="6316067" y="2712905"/>
            <a:ext cx="584125"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6" name="文本框 25">
            <a:extLst>
              <a:ext uri="{FF2B5EF4-FFF2-40B4-BE49-F238E27FC236}">
                <a16:creationId xmlns:a16="http://schemas.microsoft.com/office/drawing/2014/main" id="{302CD524-9D4D-45E1-BAF4-7DF2B2953A22}"/>
              </a:ext>
            </a:extLst>
          </p:cNvPr>
          <p:cNvSpPr txBox="1"/>
          <p:nvPr/>
        </p:nvSpPr>
        <p:spPr>
          <a:xfrm>
            <a:off x="2867744" y="3177392"/>
            <a:ext cx="93610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CB8C855-58B3-42FF-8412-02A1C8C245C5}"/>
                  </a:ext>
                </a:extLst>
              </p:cNvPr>
              <p:cNvSpPr txBox="1"/>
              <p:nvPr/>
            </p:nvSpPr>
            <p:spPr>
              <a:xfrm>
                <a:off x="4235896" y="2167392"/>
                <a:ext cx="936104" cy="8792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pos m:val="top"/>
                          <m:ctrlPr>
                            <a:rPr kumimoji="1" lang="en-US" altLang="zh-CN" sz="40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groupChrPr>
                        <m:e>
                          <m:r>
                            <m:rPr>
                              <m:brk m:alnAt="1"/>
                            </m:rPr>
                            <a:rPr kumimoji="1" lang="en-US" altLang="zh-CN" sz="4000" b="0" i="1" u="none" strike="noStrike" kern="1200" cap="none" spc="0" normalizeH="0" baseline="0" noProof="0" smtClean="0">
                              <a:ln>
                                <a:noFill/>
                              </a:ln>
                              <a:solidFill>
                                <a:srgbClr val="FFFFFF"/>
                              </a:solidFill>
                              <a:effectLst/>
                              <a:uLnTx/>
                              <a:uFillTx/>
                              <a:latin typeface="Cambria Math" panose="02040503050406030204" pitchFamily="18" charset="0"/>
                              <a:cs typeface="+mn-cs"/>
                            </a:rPr>
                            <m:t>𝐶</m:t>
                          </m:r>
                        </m:e>
                      </m:groupChr>
                    </m:oMath>
                  </m:oMathPara>
                </a14:m>
                <a:endParaRPr kumimoji="1" lang="zh-CN" altLang="en-US" sz="40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7" name="文本框 26">
                <a:extLst>
                  <a:ext uri="{FF2B5EF4-FFF2-40B4-BE49-F238E27FC236}">
                    <a16:creationId xmlns:a16="http://schemas.microsoft.com/office/drawing/2014/main" id="{8CB8C855-58B3-42FF-8412-02A1C8C245C5}"/>
                  </a:ext>
                </a:extLst>
              </p:cNvPr>
              <p:cNvSpPr txBox="1">
                <a:spLocks noRot="1" noChangeAspect="1" noMove="1" noResize="1" noEditPoints="1" noAdjustHandles="1" noChangeArrowheads="1" noChangeShapeType="1" noTextEdit="1"/>
              </p:cNvSpPr>
              <p:nvPr/>
            </p:nvSpPr>
            <p:spPr>
              <a:xfrm>
                <a:off x="4235896" y="2167392"/>
                <a:ext cx="936104" cy="879280"/>
              </a:xfrm>
              <a:prstGeom prst="rect">
                <a:avLst/>
              </a:prstGeom>
              <a:blipFill>
                <a:blip r:embed="rId2"/>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69717D6-0618-4C5E-BDFC-793DED156549}"/>
              </a:ext>
            </a:extLst>
          </p:cNvPr>
          <p:cNvSpPr txBox="1"/>
          <p:nvPr/>
        </p:nvSpPr>
        <p:spPr>
          <a:xfrm>
            <a:off x="8196336" y="1357920"/>
            <a:ext cx="10130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9D483469-71F7-49FE-8987-4C76C48B2328}"/>
              </a:ext>
            </a:extLst>
          </p:cNvPr>
          <p:cNvSpPr txBox="1"/>
          <p:nvPr/>
        </p:nvSpPr>
        <p:spPr>
          <a:xfrm>
            <a:off x="6900192" y="2607032"/>
            <a:ext cx="149994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n-1</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矩形 30">
            <a:extLst>
              <a:ext uri="{FF2B5EF4-FFF2-40B4-BE49-F238E27FC236}">
                <a16:creationId xmlns:a16="http://schemas.microsoft.com/office/drawing/2014/main" id="{9C62BCFF-D7F1-4654-BDE3-68DA3346C881}"/>
              </a:ext>
            </a:extLst>
          </p:cNvPr>
          <p:cNvSpPr/>
          <p:nvPr/>
        </p:nvSpPr>
        <p:spPr>
          <a:xfrm>
            <a:off x="5578772" y="3132197"/>
            <a:ext cx="4651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D8EC0FDF-8943-4B0B-9610-47B34273A42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474978"/>
      </p:ext>
    </p:extLst>
  </p:cSld>
  <p:clrMapOvr>
    <a:masterClrMapping/>
  </p:clrMapOvr>
  <p:transition spd="med">
    <p:cover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89BAC49-33E2-442E-AD32-916BDBB19DAA}"/>
              </a:ext>
            </a:extLst>
          </p:cNvPr>
          <p:cNvSpPr/>
          <p:nvPr/>
        </p:nvSpPr>
        <p:spPr>
          <a:xfrm>
            <a:off x="107504" y="34461"/>
            <a:ext cx="8640960" cy="1200329"/>
          </a:xfrm>
          <a:prstGeom prst="rect">
            <a:avLst/>
          </a:prstGeom>
        </p:spPr>
        <p:txBody>
          <a:bodyPr wrap="square">
            <a:spAutoFit/>
          </a:bodyPr>
          <a:lstStyle/>
          <a:p>
            <a:pPr>
              <a:spcBef>
                <a:spcPct val="50000"/>
              </a:spcBef>
              <a:defRPr/>
            </a:pPr>
            <a:r>
              <a:rPr lang="en-US" altLang="zh-CN" sz="3600" b="1"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将二进制数</a:t>
            </a:r>
            <a:r>
              <a:rPr lang="en-US" altLang="zh-CN" sz="3600" b="1" dirty="0">
                <a:solidFill>
                  <a:srgbClr val="FFFF00"/>
                </a:solidFill>
                <a:effectLst>
                  <a:outerShdw blurRad="38100" dist="38100" dir="2700000" algn="tl">
                    <a:srgbClr val="000000"/>
                  </a:outerShdw>
                </a:effectLst>
                <a:ea typeface="黑体" pitchFamily="49" charset="-122"/>
              </a:rPr>
              <a:t>(1111010.00111101)</a:t>
            </a:r>
            <a:r>
              <a:rPr lang="en-US" altLang="zh-CN" sz="3600" b="1" baseline="-25000" dirty="0">
                <a:solidFill>
                  <a:srgbClr val="FFFF00"/>
                </a:solidFill>
                <a:effectLst>
                  <a:outerShdw blurRad="38100" dist="38100" dir="2700000" algn="tl">
                    <a:srgbClr val="000000"/>
                  </a:outerShdw>
                </a:effectLst>
                <a:ea typeface="黑体" pitchFamily="49" charset="-122"/>
              </a:rPr>
              <a:t>2</a:t>
            </a:r>
            <a:r>
              <a:rPr lang="zh-CN" altLang="zh-CN" sz="3600" b="1" dirty="0">
                <a:solidFill>
                  <a:srgbClr val="FFFF00"/>
                </a:solidFill>
                <a:effectLst>
                  <a:outerShdw blurRad="38100" dist="38100" dir="2700000" algn="tl">
                    <a:srgbClr val="000000"/>
                  </a:outerShdw>
                </a:effectLst>
                <a:ea typeface="黑体" pitchFamily="49" charset="-122"/>
              </a:rPr>
              <a:t>转换为八进制与十六进制数</a:t>
            </a:r>
            <a:endParaRPr lang="zh-CN" altLang="en-US" sz="3600" b="1" dirty="0">
              <a:solidFill>
                <a:srgbClr val="FFFF00"/>
              </a:solidFill>
              <a:effectLst>
                <a:outerShdw blurRad="38100" dist="38100" dir="2700000" algn="tl">
                  <a:srgbClr val="000000"/>
                </a:outerShdw>
              </a:effectLst>
              <a:ea typeface="黑体" pitchFamily="49" charset="-122"/>
            </a:endParaRPr>
          </a:p>
        </p:txBody>
      </p:sp>
      <p:sp>
        <p:nvSpPr>
          <p:cNvPr id="4" name="文本框 3">
            <a:extLst>
              <a:ext uri="{FF2B5EF4-FFF2-40B4-BE49-F238E27FC236}">
                <a16:creationId xmlns:a16="http://schemas.microsoft.com/office/drawing/2014/main" id="{B3326FE3-49D8-4972-9A27-6AA992A22BD5}"/>
              </a:ext>
            </a:extLst>
          </p:cNvPr>
          <p:cNvSpPr txBox="1"/>
          <p:nvPr/>
        </p:nvSpPr>
        <p:spPr>
          <a:xfrm>
            <a:off x="442936" y="1569219"/>
            <a:ext cx="7920880" cy="584775"/>
          </a:xfrm>
          <a:prstGeom prst="rect">
            <a:avLst/>
          </a:prstGeom>
          <a:noFill/>
        </p:spPr>
        <p:txBody>
          <a:bodyPr wrap="square" rtlCol="0">
            <a:spAutoFit/>
          </a:bodyPr>
          <a:lstStyle/>
          <a:p>
            <a:r>
              <a:rPr lang="en-US" altLang="zh-CN" sz="3200" dirty="0"/>
              <a:t>(1111010.00111101)</a:t>
            </a:r>
            <a:r>
              <a:rPr lang="en-US" altLang="zh-CN" sz="3200" baseline="-25000" dirty="0"/>
              <a:t>2</a:t>
            </a:r>
            <a:r>
              <a:rPr lang="en-US" altLang="zh-CN" sz="3200" dirty="0"/>
              <a:t>=(172.172)</a:t>
            </a:r>
            <a:r>
              <a:rPr lang="en-US" altLang="zh-CN" sz="3200" baseline="-25000" dirty="0"/>
              <a:t>8</a:t>
            </a:r>
            <a:endParaRPr lang="zh-CN" altLang="en-US" sz="3200" baseline="-25000" dirty="0"/>
          </a:p>
        </p:txBody>
      </p:sp>
      <p:sp>
        <p:nvSpPr>
          <p:cNvPr id="5" name="矩形 4">
            <a:extLst>
              <a:ext uri="{FF2B5EF4-FFF2-40B4-BE49-F238E27FC236}">
                <a16:creationId xmlns:a16="http://schemas.microsoft.com/office/drawing/2014/main" id="{DD930E31-43D4-455A-B35C-3CD116A3DBC6}"/>
              </a:ext>
            </a:extLst>
          </p:cNvPr>
          <p:cNvSpPr/>
          <p:nvPr/>
        </p:nvSpPr>
        <p:spPr>
          <a:xfrm>
            <a:off x="442936" y="2196035"/>
            <a:ext cx="5564152" cy="584775"/>
          </a:xfrm>
          <a:prstGeom prst="rect">
            <a:avLst/>
          </a:prstGeom>
        </p:spPr>
        <p:txBody>
          <a:bodyPr wrap="none">
            <a:spAutoFit/>
          </a:bodyPr>
          <a:lstStyle/>
          <a:p>
            <a:r>
              <a:rPr lang="en-US" altLang="zh-CN" sz="3200" dirty="0"/>
              <a:t>(1111010.00111101)</a:t>
            </a:r>
            <a:r>
              <a:rPr lang="en-US" altLang="zh-CN" sz="3200" baseline="-25000" dirty="0"/>
              <a:t>2</a:t>
            </a:r>
            <a:r>
              <a:rPr lang="en-US" altLang="zh-CN" sz="3200" dirty="0"/>
              <a:t>=(7A.3D)</a:t>
            </a:r>
            <a:r>
              <a:rPr lang="en-US" altLang="zh-CN" sz="3200" baseline="-25000" dirty="0"/>
              <a:t>16</a:t>
            </a:r>
            <a:endParaRPr lang="zh-CN" altLang="en-US" sz="3200" baseline="-25000" dirty="0"/>
          </a:p>
        </p:txBody>
      </p:sp>
      <p:sp>
        <p:nvSpPr>
          <p:cNvPr id="6" name="灯片编号占位符 5">
            <a:extLst>
              <a:ext uri="{FF2B5EF4-FFF2-40B4-BE49-F238E27FC236}">
                <a16:creationId xmlns:a16="http://schemas.microsoft.com/office/drawing/2014/main" id="{C8B3C2EA-C081-4BDD-9AEA-37CA0CF10685}"/>
              </a:ext>
            </a:extLst>
          </p:cNvPr>
          <p:cNvSpPr>
            <a:spLocks noGrp="1"/>
          </p:cNvSpPr>
          <p:nvPr>
            <p:ph type="sldNum" sz="quarter" idx="10"/>
          </p:nvPr>
        </p:nvSpPr>
        <p:spPr/>
        <p:txBody>
          <a:bodyPr/>
          <a:lstStyle/>
          <a:p>
            <a:fld id="{3AE3F5C8-9012-46B7-BDE1-1A2A994CA93C}" type="slidenum">
              <a:rPr lang="en-US" altLang="zh-CN" smtClean="0"/>
              <a:pPr/>
              <a:t>9</a:t>
            </a:fld>
            <a:r>
              <a:rPr lang="en-US" altLang="zh-CN"/>
              <a:t>/121</a:t>
            </a:r>
            <a:endParaRPr lang="en-US" altLang="zh-CN" dirty="0"/>
          </a:p>
        </p:txBody>
      </p:sp>
    </p:spTree>
    <p:extLst>
      <p:ext uri="{BB962C8B-B14F-4D97-AF65-F5344CB8AC3E}">
        <p14:creationId xmlns:p14="http://schemas.microsoft.com/office/powerpoint/2010/main" val="2331725316"/>
      </p:ext>
    </p:extLst>
  </p:cSld>
  <p:clrMapOvr>
    <a:masterClrMapping/>
  </p:clrMapOvr>
  <p:transition spd="med">
    <p:cover dir="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DC4F90-50E8-48AC-988B-CD325ED070CF}"/>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p:pic>
        <p:nvPicPr>
          <p:cNvPr id="11" name="图片 10">
            <a:extLst>
              <a:ext uri="{FF2B5EF4-FFF2-40B4-BE49-F238E27FC236}">
                <a16:creationId xmlns:a16="http://schemas.microsoft.com/office/drawing/2014/main" id="{4FD23889-4957-4589-ACD8-679493D16923}"/>
              </a:ext>
            </a:extLst>
          </p:cNvPr>
          <p:cNvPicPr>
            <a:picLocks noChangeAspect="1"/>
          </p:cNvPicPr>
          <p:nvPr/>
        </p:nvPicPr>
        <p:blipFill>
          <a:blip r:embed="rId3"/>
          <a:stretch>
            <a:fillRect/>
          </a:stretch>
        </p:blipFill>
        <p:spPr>
          <a:xfrm>
            <a:off x="120806" y="2040754"/>
            <a:ext cx="9023194" cy="4799610"/>
          </a:xfrm>
          <a:prstGeom prst="rect">
            <a:avLst/>
          </a:prstGeom>
        </p:spPr>
      </p:pic>
      <p:sp>
        <p:nvSpPr>
          <p:cNvPr id="12" name="灯片编号占位符 11">
            <a:extLst>
              <a:ext uri="{FF2B5EF4-FFF2-40B4-BE49-F238E27FC236}">
                <a16:creationId xmlns:a16="http://schemas.microsoft.com/office/drawing/2014/main" id="{9C7141CE-AD9B-4325-9F64-9FDA8D6BEBD1}"/>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9621082"/>
      </p:ext>
    </p:extLst>
  </p:cSld>
  <p:clrMapOvr>
    <a:masterClrMapping/>
  </p:clrMapOvr>
  <p:transition spd="med">
    <p:cover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CC1675-0115-4635-B11C-28F68C4FD136}"/>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413CE9D-EA13-40C9-8B49-F734459A27D6}"/>
                  </a:ext>
                </a:extLst>
              </p:cNvPr>
              <p:cNvSpPr/>
              <p:nvPr/>
            </p:nvSpPr>
            <p:spPr>
              <a:xfrm>
                <a:off x="0" y="2191775"/>
                <a:ext cx="9144000" cy="4437625"/>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假设该乘法器用来实现原码一位乘法。加法器设置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8</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位，其输入端控制命令有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存放累加和，设置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8</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位，含一位符号位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。由 于</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可能被累加时产生的进位所占用，因而另设置一位触发器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，其值为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，右移时移入</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，以保证</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始终以绝对值形式参加运算。</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输入端的控制命令有</a:t>
                </a:r>
                <a14:m>
                  <m:oMath xmlns:m="http://schemas.openxmlformats.org/officeDocument/2006/math">
                    <m:f>
                      <m:fPr>
                        <m:ctrlP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fPr>
                      <m:num>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m:t>
                        </m:r>
                      </m:num>
                      <m:den>
                        <m:r>
                          <a:rPr kumimoji="1" lang="en-US" altLang="zh-CN" sz="3200" b="0" i="1" u="none" strike="noStrike" kern="1200" cap="none" spc="0" normalizeH="0" baseline="0" noProof="0" smtClean="0">
                            <a:ln>
                              <a:noFill/>
                            </a:ln>
                            <a:solidFill>
                              <a:srgbClr val="FFFFFF"/>
                            </a:solidFill>
                            <a:effectLst/>
                            <a:uLnTx/>
                            <a:uFillTx/>
                            <a:latin typeface="Cambria Math" panose="02040503050406030204" pitchFamily="18" charset="0"/>
                            <a:cs typeface="+mn-cs"/>
                          </a:rPr>
                          <m:t>2</m:t>
                        </m:r>
                      </m:den>
                    </m:f>
                  </m:oMath>
                </a14:m>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Σ→A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5" name="矩形 4">
                <a:extLst>
                  <a:ext uri="{FF2B5EF4-FFF2-40B4-BE49-F238E27FC236}">
                    <a16:creationId xmlns:a16="http://schemas.microsoft.com/office/drawing/2014/main" id="{B413CE9D-EA13-40C9-8B49-F734459A27D6}"/>
                  </a:ext>
                </a:extLst>
              </p:cNvPr>
              <p:cNvSpPr>
                <a:spLocks noRot="1" noChangeAspect="1" noMove="1" noResize="1" noEditPoints="1" noAdjustHandles="1" noChangeArrowheads="1" noChangeShapeType="1" noTextEdit="1"/>
              </p:cNvSpPr>
              <p:nvPr/>
            </p:nvSpPr>
            <p:spPr>
              <a:xfrm>
                <a:off x="0" y="2191775"/>
                <a:ext cx="9144000" cy="4437625"/>
              </a:xfrm>
              <a:prstGeom prst="rect">
                <a:avLst/>
              </a:prstGeom>
              <a:blipFill>
                <a:blip r:embed="rId3"/>
                <a:stretch>
                  <a:fillRect l="-1667" t="-1374" r="-1667" b="-962"/>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B21DC46-51E3-4D57-AD3C-2CB12E93282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5082511"/>
      </p:ext>
    </p:extLst>
  </p:cSld>
  <p:clrMapOvr>
    <a:masterClrMapping/>
  </p:clrMapOvr>
  <p:transition spd="med">
    <p:cover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62EE42F-BEB4-4775-B93B-97C9145D1841}"/>
              </a:ext>
            </a:extLst>
          </p:cNvPr>
          <p:cNvSpPr/>
          <p:nvPr/>
        </p:nvSpPr>
        <p:spPr>
          <a:xfrm>
            <a:off x="-2580" y="2420888"/>
            <a:ext cx="9144000" cy="2990434"/>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存放被乘数的绝对值，设置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8</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位，含</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位符号位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输入端的控制命令为</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。寄存器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存放乘数的绝对值，设置</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8</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位，含</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位符号位</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，在运算过程中没有使用</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输入端的控制命令有</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。该乘法器的逻辑图如图</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所示。</a:t>
            </a:r>
          </a:p>
        </p:txBody>
      </p:sp>
      <p:sp>
        <p:nvSpPr>
          <p:cNvPr id="4" name="矩形 3">
            <a:extLst>
              <a:ext uri="{FF2B5EF4-FFF2-40B4-BE49-F238E27FC236}">
                <a16:creationId xmlns:a16="http://schemas.microsoft.com/office/drawing/2014/main" id="{4FC60BAF-645B-4DD0-99BF-CA3DDAD62D29}"/>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p:cxnSp>
        <p:nvCxnSpPr>
          <p:cNvPr id="6" name="直接箭头连接符 5">
            <a:extLst>
              <a:ext uri="{FF2B5EF4-FFF2-40B4-BE49-F238E27FC236}">
                <a16:creationId xmlns:a16="http://schemas.microsoft.com/office/drawing/2014/main" id="{4E84B4AE-0A90-43F0-9576-50BDD0636D99}"/>
              </a:ext>
            </a:extLst>
          </p:cNvPr>
          <p:cNvCxnSpPr/>
          <p:nvPr/>
        </p:nvCxnSpPr>
        <p:spPr bwMode="auto">
          <a:xfrm>
            <a:off x="8027988" y="4221088"/>
            <a:ext cx="360436"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 name="灯片编号占位符 1">
            <a:extLst>
              <a:ext uri="{FF2B5EF4-FFF2-40B4-BE49-F238E27FC236}">
                <a16:creationId xmlns:a16="http://schemas.microsoft.com/office/drawing/2014/main" id="{47EFFC48-E61D-47F8-8A67-B68B5BAB829D}"/>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01610900"/>
      </p:ext>
    </p:extLst>
  </p:cSld>
  <p:clrMapOvr>
    <a:masterClrMapping/>
  </p:clrMapOvr>
  <p:transition spd="med">
    <p:cover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B358A4-C59E-45C7-8527-F9C98C50708E}"/>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mc:AlternateContent xmlns:mc="http://schemas.openxmlformats.org/markup-compatibility/2006" xmlns:a14="http://schemas.microsoft.com/office/drawing/2010/main">
        <mc:Choice Requires="a14">
          <p:graphicFrame>
            <p:nvGraphicFramePr>
              <p:cNvPr id="31" name="表格 30">
                <a:extLst>
                  <a:ext uri="{FF2B5EF4-FFF2-40B4-BE49-F238E27FC236}">
                    <a16:creationId xmlns:a16="http://schemas.microsoft.com/office/drawing/2014/main" id="{A28F568D-713C-4A16-96F4-84560AA9BA4C}"/>
                  </a:ext>
                </a:extLst>
              </p:cNvPr>
              <p:cNvGraphicFramePr>
                <a:graphicFrameLocks noGrp="1"/>
              </p:cNvGraphicFramePr>
              <p:nvPr/>
            </p:nvGraphicFramePr>
            <p:xfrm>
              <a:off x="467544" y="2435256"/>
              <a:ext cx="7261228" cy="614458"/>
            </p:xfrm>
            <a:graphic>
              <a:graphicData uri="http://schemas.openxmlformats.org/drawingml/2006/table">
                <a:tbl>
                  <a:tblPr firstRow="1" bandRow="1">
                    <a:tableStyleId>{5940675A-B579-460E-94D1-54222C63F5DA}</a:tableStyleId>
                  </a:tblPr>
                  <a:tblGrid>
                    <a:gridCol w="907654">
                      <a:extLst>
                        <a:ext uri="{9D8B030D-6E8A-4147-A177-3AD203B41FA5}">
                          <a16:colId xmlns:a16="http://schemas.microsoft.com/office/drawing/2014/main" val="2626984405"/>
                        </a:ext>
                      </a:extLst>
                    </a:gridCol>
                    <a:gridCol w="907654">
                      <a:extLst>
                        <a:ext uri="{9D8B030D-6E8A-4147-A177-3AD203B41FA5}">
                          <a16:colId xmlns:a16="http://schemas.microsoft.com/office/drawing/2014/main" val="3440393902"/>
                        </a:ext>
                      </a:extLst>
                    </a:gridCol>
                    <a:gridCol w="1815306">
                      <a:extLst>
                        <a:ext uri="{9D8B030D-6E8A-4147-A177-3AD203B41FA5}">
                          <a16:colId xmlns:a16="http://schemas.microsoft.com/office/drawing/2014/main" val="216461884"/>
                        </a:ext>
                      </a:extLst>
                    </a:gridCol>
                    <a:gridCol w="907654">
                      <a:extLst>
                        <a:ext uri="{9D8B030D-6E8A-4147-A177-3AD203B41FA5}">
                          <a16:colId xmlns:a16="http://schemas.microsoft.com/office/drawing/2014/main" val="4049031698"/>
                        </a:ext>
                      </a:extLst>
                    </a:gridCol>
                    <a:gridCol w="907654">
                      <a:extLst>
                        <a:ext uri="{9D8B030D-6E8A-4147-A177-3AD203B41FA5}">
                          <a16:colId xmlns:a16="http://schemas.microsoft.com/office/drawing/2014/main" val="3604830203"/>
                        </a:ext>
                      </a:extLst>
                    </a:gridCol>
                    <a:gridCol w="1815306">
                      <a:extLst>
                        <a:ext uri="{9D8B030D-6E8A-4147-A177-3AD203B41FA5}">
                          <a16:colId xmlns:a16="http://schemas.microsoft.com/office/drawing/2014/main" val="141285459"/>
                        </a:ext>
                      </a:extLst>
                    </a:gridCol>
                  </a:tblGrid>
                  <a:tr h="614458">
                    <a:tc>
                      <a:txBody>
                        <a:bodyPr/>
                        <a:lstStyle/>
                        <a:p>
                          <a:pPr algn="ctr"/>
                          <a:r>
                            <a:rPr lang="en-US" altLang="zh-CN" sz="2800" dirty="0"/>
                            <a:t>S</a:t>
                          </a:r>
                          <a14:m>
                            <m:oMath xmlns:m="http://schemas.openxmlformats.org/officeDocument/2006/math">
                              <m:r>
                                <a:rPr lang="en-US" altLang="zh-CN" sz="2800" i="1" baseline="-25000" smtClean="0">
                                  <a:latin typeface="Cambria Math" panose="02040503050406030204" pitchFamily="18" charset="0"/>
                                  <a:ea typeface="Cambria Math" panose="02040503050406030204" pitchFamily="18" charset="0"/>
                                </a:rPr>
                                <m:t>∑</m:t>
                              </m:r>
                            </m:oMath>
                          </a14:m>
                          <a:endParaRPr lang="zh-CN" altLang="en-US" sz="2800" baseline="-250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baseline="-25000" dirty="0"/>
                            <a:t>1</a:t>
                          </a:r>
                          <a:endParaRPr lang="zh-CN" altLang="en-US" sz="28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baseline="-25000" dirty="0"/>
                            <a:t>…</a:t>
                          </a:r>
                          <a:endParaRPr lang="zh-CN" altLang="en-US" sz="28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baseline="-25000" dirty="0"/>
                            <a:t>4</a:t>
                          </a:r>
                          <a:endParaRPr lang="zh-CN" altLang="en-US" sz="28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800" dirty="0"/>
                            <a:t>…</a:t>
                          </a:r>
                          <a:endParaRPr lang="zh-CN" altLang="en-US" sz="28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2800" i="1" smtClean="0">
                                  <a:latin typeface="Cambria Math" panose="02040503050406030204" pitchFamily="18" charset="0"/>
                                </a:rPr>
                                <m:t>∑</m:t>
                              </m:r>
                            </m:oMath>
                          </a14:m>
                          <a:r>
                            <a:rPr lang="en-US" altLang="zh-CN" sz="2800" baseline="-25000" dirty="0"/>
                            <a:t>7</a:t>
                          </a:r>
                          <a:endParaRPr lang="zh-CN" altLang="en-US" sz="2800" baseline="-250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272021"/>
                      </a:ext>
                    </a:extLst>
                  </a:tr>
                </a:tbl>
              </a:graphicData>
            </a:graphic>
          </p:graphicFrame>
        </mc:Choice>
        <mc:Fallback xmlns="">
          <p:graphicFrame>
            <p:nvGraphicFramePr>
              <p:cNvPr id="31" name="表格 30">
                <a:extLst>
                  <a:ext uri="{FF2B5EF4-FFF2-40B4-BE49-F238E27FC236}">
                    <a16:creationId xmlns:a16="http://schemas.microsoft.com/office/drawing/2014/main" id="{A28F568D-713C-4A16-96F4-84560AA9BA4C}"/>
                  </a:ext>
                </a:extLst>
              </p:cNvPr>
              <p:cNvGraphicFramePr>
                <a:graphicFrameLocks noGrp="1"/>
              </p:cNvGraphicFramePr>
              <p:nvPr>
                <p:extLst>
                  <p:ext uri="{D42A27DB-BD31-4B8C-83A1-F6EECF244321}">
                    <p14:modId xmlns:p14="http://schemas.microsoft.com/office/powerpoint/2010/main" val="969792861"/>
                  </p:ext>
                </p:extLst>
              </p:nvPr>
            </p:nvGraphicFramePr>
            <p:xfrm>
              <a:off x="467544" y="2435256"/>
              <a:ext cx="7261228" cy="614458"/>
            </p:xfrm>
            <a:graphic>
              <a:graphicData uri="http://schemas.openxmlformats.org/drawingml/2006/table">
                <a:tbl>
                  <a:tblPr firstRow="1" bandRow="1">
                    <a:tableStyleId>{5940675A-B579-460E-94D1-54222C63F5DA}</a:tableStyleId>
                  </a:tblPr>
                  <a:tblGrid>
                    <a:gridCol w="907654">
                      <a:extLst>
                        <a:ext uri="{9D8B030D-6E8A-4147-A177-3AD203B41FA5}">
                          <a16:colId xmlns:a16="http://schemas.microsoft.com/office/drawing/2014/main" val="2626984405"/>
                        </a:ext>
                      </a:extLst>
                    </a:gridCol>
                    <a:gridCol w="907654">
                      <a:extLst>
                        <a:ext uri="{9D8B030D-6E8A-4147-A177-3AD203B41FA5}">
                          <a16:colId xmlns:a16="http://schemas.microsoft.com/office/drawing/2014/main" val="3440393902"/>
                        </a:ext>
                      </a:extLst>
                    </a:gridCol>
                    <a:gridCol w="1815306">
                      <a:extLst>
                        <a:ext uri="{9D8B030D-6E8A-4147-A177-3AD203B41FA5}">
                          <a16:colId xmlns:a16="http://schemas.microsoft.com/office/drawing/2014/main" val="216461884"/>
                        </a:ext>
                      </a:extLst>
                    </a:gridCol>
                    <a:gridCol w="907654">
                      <a:extLst>
                        <a:ext uri="{9D8B030D-6E8A-4147-A177-3AD203B41FA5}">
                          <a16:colId xmlns:a16="http://schemas.microsoft.com/office/drawing/2014/main" val="4049031698"/>
                        </a:ext>
                      </a:extLst>
                    </a:gridCol>
                    <a:gridCol w="907654">
                      <a:extLst>
                        <a:ext uri="{9D8B030D-6E8A-4147-A177-3AD203B41FA5}">
                          <a16:colId xmlns:a16="http://schemas.microsoft.com/office/drawing/2014/main" val="3604830203"/>
                        </a:ext>
                      </a:extLst>
                    </a:gridCol>
                    <a:gridCol w="1815306">
                      <a:extLst>
                        <a:ext uri="{9D8B030D-6E8A-4147-A177-3AD203B41FA5}">
                          <a16:colId xmlns:a16="http://schemas.microsoft.com/office/drawing/2014/main" val="141285459"/>
                        </a:ext>
                      </a:extLst>
                    </a:gridCol>
                  </a:tblGrid>
                  <a:tr h="614458">
                    <a:tc>
                      <a:txBody>
                        <a:bodyPr/>
                        <a:lstStyle/>
                        <a:p>
                          <a:endParaRPr lang="zh-CN"/>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671" t="-9804" r="-702013" b="-10784"/>
                          </a:stretch>
                        </a:blipFill>
                      </a:tcPr>
                    </a:tc>
                    <a:tc>
                      <a:txBody>
                        <a:bodyPr/>
                        <a:lstStyle/>
                        <a:p>
                          <a:endParaRPr lang="zh-CN"/>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00671" t="-9804" r="-602013" b="-10784"/>
                          </a:stretch>
                        </a:blipFill>
                      </a:tcPr>
                    </a:tc>
                    <a:tc>
                      <a:txBody>
                        <a:bodyPr/>
                        <a:lstStyle/>
                        <a:p>
                          <a:pPr algn="ctr"/>
                          <a:r>
                            <a:rPr lang="en-US" altLang="zh-CN" sz="2800" baseline="-25000" dirty="0"/>
                            <a:t>…</a:t>
                          </a:r>
                          <a:endParaRPr lang="zh-CN" altLang="en-US" sz="2800" baseline="-250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400671" t="-9804" r="-302013" b="-10784"/>
                          </a:stretch>
                        </a:blipFill>
                      </a:tcPr>
                    </a:tc>
                    <a:tc>
                      <a:txBody>
                        <a:bodyPr/>
                        <a:lstStyle/>
                        <a:p>
                          <a:pPr algn="ctr"/>
                          <a:r>
                            <a:rPr lang="en-US" altLang="zh-CN" sz="2800" dirty="0"/>
                            <a:t>…</a:t>
                          </a:r>
                          <a:endParaRPr lang="zh-CN" altLang="en-US" sz="2800"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300336" t="-9804" r="-1007" b="-10784"/>
                          </a:stretch>
                        </a:blipFill>
                      </a:tcPr>
                    </a:tc>
                    <a:extLst>
                      <a:ext uri="{0D108BD9-81ED-4DB2-BD59-A6C34878D82A}">
                        <a16:rowId xmlns:a16="http://schemas.microsoft.com/office/drawing/2014/main" val="1393272021"/>
                      </a:ext>
                    </a:extLst>
                  </a:tr>
                </a:tbl>
              </a:graphicData>
            </a:graphic>
          </p:graphicFrame>
        </mc:Fallback>
      </mc:AlternateContent>
      <p:graphicFrame>
        <p:nvGraphicFramePr>
          <p:cNvPr id="32" name="表格 31">
            <a:extLst>
              <a:ext uri="{FF2B5EF4-FFF2-40B4-BE49-F238E27FC236}">
                <a16:creationId xmlns:a16="http://schemas.microsoft.com/office/drawing/2014/main" id="{E64DD964-20C2-4165-B07D-0016C434A167}"/>
              </a:ext>
            </a:extLst>
          </p:cNvPr>
          <p:cNvGraphicFramePr>
            <a:graphicFrameLocks noGrp="1"/>
          </p:cNvGraphicFramePr>
          <p:nvPr/>
        </p:nvGraphicFramePr>
        <p:xfrm>
          <a:off x="3120653" y="3569354"/>
          <a:ext cx="1056456" cy="370840"/>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1888428668"/>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16271"/>
                  </a:ext>
                </a:extLst>
              </a:tr>
            </a:tbl>
          </a:graphicData>
        </a:graphic>
      </p:graphicFrame>
      <p:graphicFrame>
        <p:nvGraphicFramePr>
          <p:cNvPr id="33" name="表格 32">
            <a:extLst>
              <a:ext uri="{FF2B5EF4-FFF2-40B4-BE49-F238E27FC236}">
                <a16:creationId xmlns:a16="http://schemas.microsoft.com/office/drawing/2014/main" id="{5AFF0814-64AF-4EFA-A1D4-7ABCCC6B4A9A}"/>
              </a:ext>
            </a:extLst>
          </p:cNvPr>
          <p:cNvGraphicFramePr>
            <a:graphicFrameLocks noGrp="1"/>
          </p:cNvGraphicFramePr>
          <p:nvPr/>
        </p:nvGraphicFramePr>
        <p:xfrm>
          <a:off x="6361013" y="3586494"/>
          <a:ext cx="1056456" cy="444411"/>
        </p:xfrm>
        <a:graphic>
          <a:graphicData uri="http://schemas.openxmlformats.org/drawingml/2006/table">
            <a:tbl>
              <a:tblPr firstRow="1" bandRow="1">
                <a:tableStyleId>{5940675A-B579-460E-94D1-54222C63F5DA}</a:tableStyleId>
              </a:tblPr>
              <a:tblGrid>
                <a:gridCol w="1056456">
                  <a:extLst>
                    <a:ext uri="{9D8B030D-6E8A-4147-A177-3AD203B41FA5}">
                      <a16:colId xmlns:a16="http://schemas.microsoft.com/office/drawing/2014/main" val="474069651"/>
                    </a:ext>
                  </a:extLst>
                </a:gridCol>
              </a:tblGrid>
              <a:tr h="444411">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5015631"/>
                  </a:ext>
                </a:extLst>
              </a:tr>
            </a:tbl>
          </a:graphicData>
        </a:graphic>
      </p:graphicFrame>
      <p:cxnSp>
        <p:nvCxnSpPr>
          <p:cNvPr id="34" name="直接连接符 33">
            <a:extLst>
              <a:ext uri="{FF2B5EF4-FFF2-40B4-BE49-F238E27FC236}">
                <a16:creationId xmlns:a16="http://schemas.microsoft.com/office/drawing/2014/main" id="{80776D43-E27E-4B9E-B2E5-C7C40DC70131}"/>
              </a:ext>
            </a:extLst>
          </p:cNvPr>
          <p:cNvCxnSpPr/>
          <p:nvPr/>
        </p:nvCxnSpPr>
        <p:spPr bwMode="auto">
          <a:xfrm>
            <a:off x="4416797" y="3070547"/>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5" name="直接连接符 34">
            <a:extLst>
              <a:ext uri="{FF2B5EF4-FFF2-40B4-BE49-F238E27FC236}">
                <a16:creationId xmlns:a16="http://schemas.microsoft.com/office/drawing/2014/main" id="{394CAA38-FD10-4D50-9E6E-664145DA024B}"/>
              </a:ext>
            </a:extLst>
          </p:cNvPr>
          <p:cNvCxnSpPr/>
          <p:nvPr/>
        </p:nvCxnSpPr>
        <p:spPr bwMode="auto">
          <a:xfrm flipH="1">
            <a:off x="3408685" y="3346980"/>
            <a:ext cx="1008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直接连接符 35">
            <a:extLst>
              <a:ext uri="{FF2B5EF4-FFF2-40B4-BE49-F238E27FC236}">
                <a16:creationId xmlns:a16="http://schemas.microsoft.com/office/drawing/2014/main" id="{03B0A0EE-B18F-4E94-A2DD-ADDB1EB63C9F}"/>
              </a:ext>
            </a:extLst>
          </p:cNvPr>
          <p:cNvCxnSpPr/>
          <p:nvPr/>
        </p:nvCxnSpPr>
        <p:spPr bwMode="auto">
          <a:xfrm>
            <a:off x="3408685" y="3346980"/>
            <a:ext cx="0" cy="216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7" name="直接连接符 36">
            <a:extLst>
              <a:ext uri="{FF2B5EF4-FFF2-40B4-BE49-F238E27FC236}">
                <a16:creationId xmlns:a16="http://schemas.microsoft.com/office/drawing/2014/main" id="{DD2FA966-7697-42BF-8EB4-A976DA96D50E}"/>
              </a:ext>
            </a:extLst>
          </p:cNvPr>
          <p:cNvCxnSpPr/>
          <p:nvPr/>
        </p:nvCxnSpPr>
        <p:spPr bwMode="auto">
          <a:xfrm>
            <a:off x="4776837" y="3070547"/>
            <a:ext cx="0" cy="27643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直接连接符 37">
            <a:extLst>
              <a:ext uri="{FF2B5EF4-FFF2-40B4-BE49-F238E27FC236}">
                <a16:creationId xmlns:a16="http://schemas.microsoft.com/office/drawing/2014/main" id="{AE368744-2073-415A-8F97-12682EA83711}"/>
              </a:ext>
            </a:extLst>
          </p:cNvPr>
          <p:cNvCxnSpPr>
            <a:cxnSpLocks/>
          </p:cNvCxnSpPr>
          <p:nvPr/>
        </p:nvCxnSpPr>
        <p:spPr bwMode="auto">
          <a:xfrm>
            <a:off x="4776837" y="3346980"/>
            <a:ext cx="211240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9" name="直接连接符 38">
            <a:extLst>
              <a:ext uri="{FF2B5EF4-FFF2-40B4-BE49-F238E27FC236}">
                <a16:creationId xmlns:a16="http://schemas.microsoft.com/office/drawing/2014/main" id="{A150094D-779E-4F0C-B4A4-C75499E87411}"/>
              </a:ext>
            </a:extLst>
          </p:cNvPr>
          <p:cNvCxnSpPr>
            <a:cxnSpLocks/>
            <a:endCxn id="33" idx="0"/>
          </p:cNvCxnSpPr>
          <p:nvPr/>
        </p:nvCxnSpPr>
        <p:spPr bwMode="auto">
          <a:xfrm>
            <a:off x="6889241" y="3346980"/>
            <a:ext cx="0" cy="23951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直接连接符 40">
            <a:extLst>
              <a:ext uri="{FF2B5EF4-FFF2-40B4-BE49-F238E27FC236}">
                <a16:creationId xmlns:a16="http://schemas.microsoft.com/office/drawing/2014/main" id="{67257DA3-AC5C-4C72-8088-FCC82CB357A2}"/>
              </a:ext>
            </a:extLst>
          </p:cNvPr>
          <p:cNvCxnSpPr/>
          <p:nvPr/>
        </p:nvCxnSpPr>
        <p:spPr bwMode="auto">
          <a:xfrm>
            <a:off x="3408685" y="3940194"/>
            <a:ext cx="0" cy="3879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2" name="直接连接符 41">
            <a:extLst>
              <a:ext uri="{FF2B5EF4-FFF2-40B4-BE49-F238E27FC236}">
                <a16:creationId xmlns:a16="http://schemas.microsoft.com/office/drawing/2014/main" id="{25B548CE-1652-42E7-8245-06148E664BB1}"/>
              </a:ext>
            </a:extLst>
          </p:cNvPr>
          <p:cNvCxnSpPr/>
          <p:nvPr/>
        </p:nvCxnSpPr>
        <p:spPr bwMode="auto">
          <a:xfrm flipH="1">
            <a:off x="2688605" y="4328174"/>
            <a:ext cx="72008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3" name="直接连接符 42">
            <a:extLst>
              <a:ext uri="{FF2B5EF4-FFF2-40B4-BE49-F238E27FC236}">
                <a16:creationId xmlns:a16="http://schemas.microsoft.com/office/drawing/2014/main" id="{5983C845-6DEE-4ED9-B8AC-07C7A53A560C}"/>
              </a:ext>
            </a:extLst>
          </p:cNvPr>
          <p:cNvCxnSpPr/>
          <p:nvPr/>
        </p:nvCxnSpPr>
        <p:spPr bwMode="auto">
          <a:xfrm>
            <a:off x="3768725" y="3940194"/>
            <a:ext cx="0" cy="7029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8" name="直接连接符 47">
            <a:extLst>
              <a:ext uri="{FF2B5EF4-FFF2-40B4-BE49-F238E27FC236}">
                <a16:creationId xmlns:a16="http://schemas.microsoft.com/office/drawing/2014/main" id="{CEE3FC61-1D45-43DD-8497-0799DE993DA2}"/>
              </a:ext>
            </a:extLst>
          </p:cNvPr>
          <p:cNvCxnSpPr/>
          <p:nvPr/>
        </p:nvCxnSpPr>
        <p:spPr bwMode="auto">
          <a:xfrm>
            <a:off x="7225109" y="4066873"/>
            <a:ext cx="0" cy="967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9" name="直接连接符 48">
            <a:extLst>
              <a:ext uri="{FF2B5EF4-FFF2-40B4-BE49-F238E27FC236}">
                <a16:creationId xmlns:a16="http://schemas.microsoft.com/office/drawing/2014/main" id="{CEEAAAE2-AE52-4C4F-9B28-F77F14CED47F}"/>
              </a:ext>
            </a:extLst>
          </p:cNvPr>
          <p:cNvCxnSpPr>
            <a:cxnSpLocks/>
          </p:cNvCxnSpPr>
          <p:nvPr/>
        </p:nvCxnSpPr>
        <p:spPr bwMode="auto">
          <a:xfrm>
            <a:off x="7225109" y="4163612"/>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2" name="文本框 51">
            <a:extLst>
              <a:ext uri="{FF2B5EF4-FFF2-40B4-BE49-F238E27FC236}">
                <a16:creationId xmlns:a16="http://schemas.microsoft.com/office/drawing/2014/main" id="{BC4BD0C4-43B1-49C3-843F-19489BEDC4AC}"/>
              </a:ext>
            </a:extLst>
          </p:cNvPr>
          <p:cNvSpPr txBox="1"/>
          <p:nvPr/>
        </p:nvSpPr>
        <p:spPr>
          <a:xfrm>
            <a:off x="2172210" y="3903351"/>
            <a:ext cx="62440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2447AABF-39D2-44A2-9385-93525015522A}"/>
              </a:ext>
            </a:extLst>
          </p:cNvPr>
          <p:cNvSpPr txBox="1"/>
          <p:nvPr/>
        </p:nvSpPr>
        <p:spPr>
          <a:xfrm>
            <a:off x="3408688" y="456943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B8ED1BAB-FE98-4B71-9ACB-5F3F0FD2F705}"/>
              </a:ext>
            </a:extLst>
          </p:cNvPr>
          <p:cNvSpPr txBox="1"/>
          <p:nvPr/>
        </p:nvSpPr>
        <p:spPr>
          <a:xfrm>
            <a:off x="7800780" y="3774893"/>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59" name="直接连接符 58">
            <a:extLst>
              <a:ext uri="{FF2B5EF4-FFF2-40B4-BE49-F238E27FC236}">
                <a16:creationId xmlns:a16="http://schemas.microsoft.com/office/drawing/2014/main" id="{898F38D9-46EA-4BF0-BDB1-2F55D2BBB31B}"/>
              </a:ext>
            </a:extLst>
          </p:cNvPr>
          <p:cNvCxnSpPr/>
          <p:nvPr/>
        </p:nvCxnSpPr>
        <p:spPr bwMode="auto">
          <a:xfrm>
            <a:off x="6792665" y="4062925"/>
            <a:ext cx="0" cy="70293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0" name="文本框 59">
            <a:extLst>
              <a:ext uri="{FF2B5EF4-FFF2-40B4-BE49-F238E27FC236}">
                <a16:creationId xmlns:a16="http://schemas.microsoft.com/office/drawing/2014/main" id="{EE17C82B-A43B-485D-B04B-F1B7D4C76078}"/>
              </a:ext>
            </a:extLst>
          </p:cNvPr>
          <p:cNvSpPr txBox="1"/>
          <p:nvPr/>
        </p:nvSpPr>
        <p:spPr>
          <a:xfrm>
            <a:off x="6504636" y="4721839"/>
            <a:ext cx="100810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 name="文本框 60">
            <a:extLst>
              <a:ext uri="{FF2B5EF4-FFF2-40B4-BE49-F238E27FC236}">
                <a16:creationId xmlns:a16="http://schemas.microsoft.com/office/drawing/2014/main" id="{3F0B414C-CB81-4196-974B-AFD56C31A7FC}"/>
              </a:ext>
            </a:extLst>
          </p:cNvPr>
          <p:cNvSpPr txBox="1"/>
          <p:nvPr/>
        </p:nvSpPr>
        <p:spPr>
          <a:xfrm>
            <a:off x="3012642" y="5696794"/>
            <a:ext cx="3528389"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（逻辑图</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1/4</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 name="灯片编号占位符 1">
            <a:extLst>
              <a:ext uri="{FF2B5EF4-FFF2-40B4-BE49-F238E27FC236}">
                <a16:creationId xmlns:a16="http://schemas.microsoft.com/office/drawing/2014/main" id="{2CBAE8EF-8296-4C33-870C-B9368F7CBBC2}"/>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6973270"/>
      </p:ext>
    </p:extLst>
  </p:cSld>
  <p:clrMapOvr>
    <a:masterClrMapping/>
  </p:clrMapOvr>
  <p:transition spd="med">
    <p:cover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4177A95-6357-43A4-BBBF-E9F7CA404946}"/>
              </a:ext>
            </a:extLst>
          </p:cNvPr>
          <p:cNvGraphicFramePr>
            <a:graphicFrameLocks noGrp="1"/>
          </p:cNvGraphicFramePr>
          <p:nvPr/>
        </p:nvGraphicFramePr>
        <p:xfrm>
          <a:off x="1116119" y="2293727"/>
          <a:ext cx="6815932" cy="579120"/>
        </p:xfrm>
        <a:graphic>
          <a:graphicData uri="http://schemas.openxmlformats.org/drawingml/2006/table">
            <a:tbl>
              <a:tblPr firstRow="1" bandRow="1">
                <a:tableStyleId>{5940675A-B579-460E-94D1-54222C63F5DA}</a:tableStyleId>
              </a:tblPr>
              <a:tblGrid>
                <a:gridCol w="1068107">
                  <a:extLst>
                    <a:ext uri="{9D8B030D-6E8A-4147-A177-3AD203B41FA5}">
                      <a16:colId xmlns:a16="http://schemas.microsoft.com/office/drawing/2014/main" val="897522106"/>
                    </a:ext>
                  </a:extLst>
                </a:gridCol>
                <a:gridCol w="942094">
                  <a:extLst>
                    <a:ext uri="{9D8B030D-6E8A-4147-A177-3AD203B41FA5}">
                      <a16:colId xmlns:a16="http://schemas.microsoft.com/office/drawing/2014/main" val="2046778431"/>
                    </a:ext>
                  </a:extLst>
                </a:gridCol>
                <a:gridCol w="725353">
                  <a:extLst>
                    <a:ext uri="{9D8B030D-6E8A-4147-A177-3AD203B41FA5}">
                      <a16:colId xmlns:a16="http://schemas.microsoft.com/office/drawing/2014/main" val="755896566"/>
                    </a:ext>
                  </a:extLst>
                </a:gridCol>
                <a:gridCol w="1301294">
                  <a:extLst>
                    <a:ext uri="{9D8B030D-6E8A-4147-A177-3AD203B41FA5}">
                      <a16:colId xmlns:a16="http://schemas.microsoft.com/office/drawing/2014/main" val="1623499635"/>
                    </a:ext>
                  </a:extLst>
                </a:gridCol>
                <a:gridCol w="1301294">
                  <a:extLst>
                    <a:ext uri="{9D8B030D-6E8A-4147-A177-3AD203B41FA5}">
                      <a16:colId xmlns:a16="http://schemas.microsoft.com/office/drawing/2014/main" val="1302093704"/>
                    </a:ext>
                  </a:extLst>
                </a:gridCol>
                <a:gridCol w="1477790">
                  <a:extLst>
                    <a:ext uri="{9D8B030D-6E8A-4147-A177-3AD203B41FA5}">
                      <a16:colId xmlns:a16="http://schemas.microsoft.com/office/drawing/2014/main" val="4234558114"/>
                    </a:ext>
                  </a:extLst>
                </a:gridCol>
              </a:tblGrid>
              <a:tr h="515304">
                <a:tc>
                  <a:txBody>
                    <a:bodyPr/>
                    <a:lstStyle/>
                    <a:p>
                      <a:pPr algn="ctr"/>
                      <a:r>
                        <a:rPr lang="en-US" altLang="zh-CN" sz="3200" dirty="0"/>
                        <a:t>S</a:t>
                      </a:r>
                      <a:r>
                        <a:rPr lang="en-US" altLang="zh-CN" sz="3200" baseline="-25000" dirty="0"/>
                        <a:t>A</a:t>
                      </a:r>
                      <a:endParaRPr lang="zh-CN" altLang="en-US" sz="3200" baseline="-25000" dirty="0"/>
                    </a:p>
                  </a:txBody>
                  <a:tcPr/>
                </a:tc>
                <a:tc>
                  <a:txBody>
                    <a:bodyPr/>
                    <a:lstStyle/>
                    <a:p>
                      <a:pPr algn="ctr"/>
                      <a:r>
                        <a:rPr lang="en-US" altLang="zh-CN" sz="3200" dirty="0"/>
                        <a:t>A</a:t>
                      </a:r>
                      <a:r>
                        <a:rPr lang="en-US" altLang="zh-CN" sz="3200" baseline="-25000" dirty="0"/>
                        <a:t>1</a:t>
                      </a:r>
                      <a:endParaRPr lang="zh-CN" altLang="en-US" sz="3200" baseline="-25000" dirty="0"/>
                    </a:p>
                  </a:txBody>
                  <a:tcPr/>
                </a:tc>
                <a:tc>
                  <a:txBody>
                    <a:bodyPr/>
                    <a:lstStyle/>
                    <a:p>
                      <a:pPr algn="ctr"/>
                      <a:r>
                        <a:rPr lang="en-US" altLang="zh-CN" sz="3200" dirty="0"/>
                        <a:t>…</a:t>
                      </a:r>
                      <a:endParaRPr lang="zh-CN" altLang="en-US" sz="3200" dirty="0"/>
                    </a:p>
                  </a:txBody>
                  <a:tcPr/>
                </a:tc>
                <a:tc>
                  <a:txBody>
                    <a:bodyPr/>
                    <a:lstStyle/>
                    <a:p>
                      <a:pPr algn="ctr"/>
                      <a:r>
                        <a:rPr lang="en-US" altLang="zh-CN" sz="3200" dirty="0"/>
                        <a:t>A</a:t>
                      </a:r>
                      <a:r>
                        <a:rPr lang="en-US" altLang="zh-CN" sz="3200" baseline="-25000" dirty="0"/>
                        <a:t>4</a:t>
                      </a:r>
                      <a:endParaRPr lang="zh-CN" altLang="en-US" sz="3200" baseline="-25000" dirty="0"/>
                    </a:p>
                  </a:txBody>
                  <a:tcPr/>
                </a:tc>
                <a:tc>
                  <a:txBody>
                    <a:bodyPr/>
                    <a:lstStyle/>
                    <a:p>
                      <a:pPr algn="ctr"/>
                      <a:r>
                        <a:rPr lang="en-US" altLang="zh-CN" sz="3200" dirty="0"/>
                        <a:t>…</a:t>
                      </a:r>
                      <a:endParaRPr lang="zh-CN" altLang="en-US" sz="3200" dirty="0"/>
                    </a:p>
                  </a:txBody>
                  <a:tcPr/>
                </a:tc>
                <a:tc>
                  <a:txBody>
                    <a:bodyPr/>
                    <a:lstStyle/>
                    <a:p>
                      <a:pPr algn="ctr"/>
                      <a:r>
                        <a:rPr lang="en-US" altLang="zh-CN" sz="3200" dirty="0"/>
                        <a:t>A</a:t>
                      </a:r>
                      <a:r>
                        <a:rPr lang="en-US" altLang="zh-CN" sz="3200" baseline="-25000" dirty="0"/>
                        <a:t>7</a:t>
                      </a:r>
                      <a:endParaRPr lang="zh-CN" altLang="en-US" sz="3200" baseline="-25000" dirty="0"/>
                    </a:p>
                  </a:txBody>
                  <a:tcPr/>
                </a:tc>
                <a:extLst>
                  <a:ext uri="{0D108BD9-81ED-4DB2-BD59-A6C34878D82A}">
                    <a16:rowId xmlns:a16="http://schemas.microsoft.com/office/drawing/2014/main" val="932412384"/>
                  </a:ext>
                </a:extLst>
              </a:tr>
            </a:tbl>
          </a:graphicData>
        </a:graphic>
      </p:graphicFrame>
      <p:graphicFrame>
        <p:nvGraphicFramePr>
          <p:cNvPr id="4" name="表格 3">
            <a:extLst>
              <a:ext uri="{FF2B5EF4-FFF2-40B4-BE49-F238E27FC236}">
                <a16:creationId xmlns:a16="http://schemas.microsoft.com/office/drawing/2014/main" id="{523865D5-4716-46AB-B5F3-1B1FCF837616}"/>
              </a:ext>
            </a:extLst>
          </p:cNvPr>
          <p:cNvGraphicFramePr>
            <a:graphicFrameLocks noGrp="1"/>
          </p:cNvGraphicFramePr>
          <p:nvPr/>
        </p:nvGraphicFramePr>
        <p:xfrm>
          <a:off x="3726050" y="3304218"/>
          <a:ext cx="1055999" cy="433680"/>
        </p:xfrm>
        <a:graphic>
          <a:graphicData uri="http://schemas.openxmlformats.org/drawingml/2006/table">
            <a:tbl>
              <a:tblPr firstRow="1" bandRow="1">
                <a:tableStyleId>{5940675A-B579-460E-94D1-54222C63F5DA}</a:tableStyleId>
              </a:tblPr>
              <a:tblGrid>
                <a:gridCol w="1055999">
                  <a:extLst>
                    <a:ext uri="{9D8B030D-6E8A-4147-A177-3AD203B41FA5}">
                      <a16:colId xmlns:a16="http://schemas.microsoft.com/office/drawing/2014/main" val="3860647662"/>
                    </a:ext>
                  </a:extLst>
                </a:gridCol>
              </a:tblGrid>
              <a:tr h="433680">
                <a:tc>
                  <a:txBody>
                    <a:bodyPr/>
                    <a:lstStyle/>
                    <a:p>
                      <a:endParaRPr lang="zh-CN" altLang="en-US" dirty="0"/>
                    </a:p>
                  </a:txBody>
                  <a:tcPr/>
                </a:tc>
                <a:extLst>
                  <a:ext uri="{0D108BD9-81ED-4DB2-BD59-A6C34878D82A}">
                    <a16:rowId xmlns:a16="http://schemas.microsoft.com/office/drawing/2014/main" val="3232610423"/>
                  </a:ext>
                </a:extLst>
              </a:tr>
            </a:tbl>
          </a:graphicData>
        </a:graphic>
      </p:graphicFrame>
      <p:graphicFrame>
        <p:nvGraphicFramePr>
          <p:cNvPr id="5" name="表格 4">
            <a:extLst>
              <a:ext uri="{FF2B5EF4-FFF2-40B4-BE49-F238E27FC236}">
                <a16:creationId xmlns:a16="http://schemas.microsoft.com/office/drawing/2014/main" id="{2163D8F1-E522-42A8-BF9F-0D024D0C6826}"/>
              </a:ext>
            </a:extLst>
          </p:cNvPr>
          <p:cNvGraphicFramePr>
            <a:graphicFrameLocks noGrp="1"/>
          </p:cNvGraphicFramePr>
          <p:nvPr/>
        </p:nvGraphicFramePr>
        <p:xfrm>
          <a:off x="1102485" y="3304218"/>
          <a:ext cx="1055006" cy="433680"/>
        </p:xfrm>
        <a:graphic>
          <a:graphicData uri="http://schemas.openxmlformats.org/drawingml/2006/table">
            <a:tbl>
              <a:tblPr firstRow="1" bandRow="1">
                <a:tableStyleId>{5940675A-B579-460E-94D1-54222C63F5DA}</a:tableStyleId>
              </a:tblPr>
              <a:tblGrid>
                <a:gridCol w="1055006">
                  <a:extLst>
                    <a:ext uri="{9D8B030D-6E8A-4147-A177-3AD203B41FA5}">
                      <a16:colId xmlns:a16="http://schemas.microsoft.com/office/drawing/2014/main" val="3860647662"/>
                    </a:ext>
                  </a:extLst>
                </a:gridCol>
              </a:tblGrid>
              <a:tr h="433680">
                <a:tc>
                  <a:txBody>
                    <a:bodyPr/>
                    <a:lstStyle/>
                    <a:p>
                      <a:endParaRPr lang="zh-CN" altLang="en-US" dirty="0"/>
                    </a:p>
                  </a:txBody>
                  <a:tcPr/>
                </a:tc>
                <a:extLst>
                  <a:ext uri="{0D108BD9-81ED-4DB2-BD59-A6C34878D82A}">
                    <a16:rowId xmlns:a16="http://schemas.microsoft.com/office/drawing/2014/main" val="3232610423"/>
                  </a:ext>
                </a:extLst>
              </a:tr>
            </a:tbl>
          </a:graphicData>
        </a:graphic>
      </p:graphicFrame>
      <p:cxnSp>
        <p:nvCxnSpPr>
          <p:cNvPr id="7" name="直接连接符 6">
            <a:extLst>
              <a:ext uri="{FF2B5EF4-FFF2-40B4-BE49-F238E27FC236}">
                <a16:creationId xmlns:a16="http://schemas.microsoft.com/office/drawing/2014/main" id="{BD360E4E-6404-4240-82FA-9472F2083B3E}"/>
              </a:ext>
            </a:extLst>
          </p:cNvPr>
          <p:cNvCxnSpPr>
            <a:cxnSpLocks/>
          </p:cNvCxnSpPr>
          <p:nvPr/>
        </p:nvCxnSpPr>
        <p:spPr bwMode="auto">
          <a:xfrm>
            <a:off x="611560" y="3085815"/>
            <a:ext cx="7898587"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直接连接符 7">
            <a:extLst>
              <a:ext uri="{FF2B5EF4-FFF2-40B4-BE49-F238E27FC236}">
                <a16:creationId xmlns:a16="http://schemas.microsoft.com/office/drawing/2014/main" id="{E2944C34-73C5-4D5B-BE6D-E84B65106DDE}"/>
              </a:ext>
            </a:extLst>
          </p:cNvPr>
          <p:cNvCxnSpPr>
            <a:cxnSpLocks/>
            <a:endCxn id="4" idx="0"/>
          </p:cNvCxnSpPr>
          <p:nvPr/>
        </p:nvCxnSpPr>
        <p:spPr bwMode="auto">
          <a:xfrm>
            <a:off x="4254049" y="2896315"/>
            <a:ext cx="0" cy="40790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直接连接符 9">
            <a:extLst>
              <a:ext uri="{FF2B5EF4-FFF2-40B4-BE49-F238E27FC236}">
                <a16:creationId xmlns:a16="http://schemas.microsoft.com/office/drawing/2014/main" id="{C33479D5-AEE6-4527-A33B-B4ED6B9E76B8}"/>
              </a:ext>
            </a:extLst>
          </p:cNvPr>
          <p:cNvCxnSpPr>
            <a:cxnSpLocks/>
          </p:cNvCxnSpPr>
          <p:nvPr/>
        </p:nvCxnSpPr>
        <p:spPr bwMode="auto">
          <a:xfrm>
            <a:off x="4811879" y="2896315"/>
            <a:ext cx="0" cy="1895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389BF63F-A2CF-4D69-B7A8-A0160E08CAA3}"/>
              </a:ext>
            </a:extLst>
          </p:cNvPr>
          <p:cNvCxnSpPr>
            <a:cxnSpLocks/>
          </p:cNvCxnSpPr>
          <p:nvPr/>
        </p:nvCxnSpPr>
        <p:spPr bwMode="auto">
          <a:xfrm>
            <a:off x="7332159" y="2896315"/>
            <a:ext cx="0" cy="189500"/>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762B9FAE-4A5C-4AFB-8039-5D491A37D31D}"/>
                  </a:ext>
                </a:extLst>
              </p:cNvPr>
              <p:cNvGraphicFramePr>
                <a:graphicFrameLocks noGrp="1"/>
              </p:cNvGraphicFramePr>
              <p:nvPr/>
            </p:nvGraphicFramePr>
            <p:xfrm>
              <a:off x="357035" y="4112487"/>
              <a:ext cx="1055999" cy="518160"/>
            </p:xfrm>
            <a:graphic>
              <a:graphicData uri="http://schemas.openxmlformats.org/drawingml/2006/table">
                <a:tbl>
                  <a:tblPr firstRow="1" bandRow="1">
                    <a:tableStyleId>{5940675A-B579-460E-94D1-54222C63F5DA}</a:tableStyleId>
                  </a:tblPr>
                  <a:tblGrid>
                    <a:gridCol w="1055999">
                      <a:extLst>
                        <a:ext uri="{9D8B030D-6E8A-4147-A177-3AD203B41FA5}">
                          <a16:colId xmlns:a16="http://schemas.microsoft.com/office/drawing/2014/main" val="3860647662"/>
                        </a:ext>
                      </a:extLst>
                    </a:gridCol>
                  </a:tblGrid>
                  <a:tr h="461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800" i="0" smtClean="0">
                                    <a:latin typeface="Cambria Math" panose="02040503050406030204" pitchFamily="18" charset="0"/>
                                  </a:rPr>
                                  <m:t>⊕</m:t>
                                </m:r>
                              </m:oMath>
                            </m:oMathPara>
                          </a14:m>
                          <a:endParaRPr lang="zh-CN" altLang="en-US" sz="2800" i="0" dirty="0"/>
                        </a:p>
                      </a:txBody>
                      <a:tcPr/>
                    </a:tc>
                    <a:extLst>
                      <a:ext uri="{0D108BD9-81ED-4DB2-BD59-A6C34878D82A}">
                        <a16:rowId xmlns:a16="http://schemas.microsoft.com/office/drawing/2014/main" val="3232610423"/>
                      </a:ext>
                    </a:extLst>
                  </a:tr>
                </a:tbl>
              </a:graphicData>
            </a:graphic>
          </p:graphicFrame>
        </mc:Choice>
        <mc:Fallback xmlns="">
          <p:graphicFrame>
            <p:nvGraphicFramePr>
              <p:cNvPr id="18" name="表格 17">
                <a:extLst>
                  <a:ext uri="{FF2B5EF4-FFF2-40B4-BE49-F238E27FC236}">
                    <a16:creationId xmlns:a16="http://schemas.microsoft.com/office/drawing/2014/main" id="{762B9FAE-4A5C-4AFB-8039-5D491A37D31D}"/>
                  </a:ext>
                </a:extLst>
              </p:cNvPr>
              <p:cNvGraphicFramePr>
                <a:graphicFrameLocks noGrp="1"/>
              </p:cNvGraphicFramePr>
              <p:nvPr>
                <p:extLst>
                  <p:ext uri="{D42A27DB-BD31-4B8C-83A1-F6EECF244321}">
                    <p14:modId xmlns:p14="http://schemas.microsoft.com/office/powerpoint/2010/main" val="3556118166"/>
                  </p:ext>
                </p:extLst>
              </p:nvPr>
            </p:nvGraphicFramePr>
            <p:xfrm>
              <a:off x="357035" y="4112487"/>
              <a:ext cx="1055999" cy="518160"/>
            </p:xfrm>
            <a:graphic>
              <a:graphicData uri="http://schemas.openxmlformats.org/drawingml/2006/table">
                <a:tbl>
                  <a:tblPr firstRow="1" bandRow="1">
                    <a:tableStyleId>{5940675A-B579-460E-94D1-54222C63F5DA}</a:tableStyleId>
                  </a:tblPr>
                  <a:tblGrid>
                    <a:gridCol w="1055999">
                      <a:extLst>
                        <a:ext uri="{9D8B030D-6E8A-4147-A177-3AD203B41FA5}">
                          <a16:colId xmlns:a16="http://schemas.microsoft.com/office/drawing/2014/main" val="3860647662"/>
                        </a:ext>
                      </a:extLst>
                    </a:gridCol>
                  </a:tblGrid>
                  <a:tr h="518160">
                    <a:tc>
                      <a:txBody>
                        <a:bodyPr/>
                        <a:lstStyle/>
                        <a:p>
                          <a:endParaRPr lang="zh-CN"/>
                        </a:p>
                      </a:txBody>
                      <a:tcPr>
                        <a:blipFill>
                          <a:blip r:embed="rId2"/>
                          <a:stretch>
                            <a:fillRect l="-575" t="-1163" r="-1149" b="-2326"/>
                          </a:stretch>
                        </a:blipFill>
                      </a:tcPr>
                    </a:tc>
                    <a:extLst>
                      <a:ext uri="{0D108BD9-81ED-4DB2-BD59-A6C34878D82A}">
                        <a16:rowId xmlns:a16="http://schemas.microsoft.com/office/drawing/2014/main" val="3232610423"/>
                      </a:ext>
                    </a:extLst>
                  </a:tr>
                </a:tbl>
              </a:graphicData>
            </a:graphic>
          </p:graphicFrame>
        </mc:Fallback>
      </mc:AlternateContent>
      <p:cxnSp>
        <p:nvCxnSpPr>
          <p:cNvPr id="20" name="直接连接符 19">
            <a:extLst>
              <a:ext uri="{FF2B5EF4-FFF2-40B4-BE49-F238E27FC236}">
                <a16:creationId xmlns:a16="http://schemas.microsoft.com/office/drawing/2014/main" id="{9FB5CFFD-C60A-40CB-8499-0CD951B4F455}"/>
              </a:ext>
            </a:extLst>
          </p:cNvPr>
          <p:cNvCxnSpPr>
            <a:cxnSpLocks/>
            <a:endCxn id="18" idx="0"/>
          </p:cNvCxnSpPr>
          <p:nvPr/>
        </p:nvCxnSpPr>
        <p:spPr bwMode="auto">
          <a:xfrm flipH="1">
            <a:off x="885034" y="2479463"/>
            <a:ext cx="13101" cy="16330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539CBCCD-13EB-4507-8E4D-FC037E219909}"/>
              </a:ext>
            </a:extLst>
          </p:cNvPr>
          <p:cNvCxnSpPr>
            <a:cxnSpLocks/>
          </p:cNvCxnSpPr>
          <p:nvPr/>
        </p:nvCxnSpPr>
        <p:spPr bwMode="auto">
          <a:xfrm>
            <a:off x="606890" y="4653136"/>
            <a:ext cx="0" cy="61161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直接连接符 21">
            <a:extLst>
              <a:ext uri="{FF2B5EF4-FFF2-40B4-BE49-F238E27FC236}">
                <a16:creationId xmlns:a16="http://schemas.microsoft.com/office/drawing/2014/main" id="{D21DD599-D1D9-480F-902E-668F43279D2C}"/>
              </a:ext>
            </a:extLst>
          </p:cNvPr>
          <p:cNvCxnSpPr>
            <a:cxnSpLocks/>
          </p:cNvCxnSpPr>
          <p:nvPr/>
        </p:nvCxnSpPr>
        <p:spPr bwMode="auto">
          <a:xfrm>
            <a:off x="1123846" y="4617587"/>
            <a:ext cx="0" cy="61161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3" name="文本框 22">
            <a:extLst>
              <a:ext uri="{FF2B5EF4-FFF2-40B4-BE49-F238E27FC236}">
                <a16:creationId xmlns:a16="http://schemas.microsoft.com/office/drawing/2014/main" id="{51C396D0-D739-4668-90F3-2247F033F0AF}"/>
              </a:ext>
            </a:extLst>
          </p:cNvPr>
          <p:cNvSpPr txBox="1"/>
          <p:nvPr/>
        </p:nvSpPr>
        <p:spPr>
          <a:xfrm>
            <a:off x="327716" y="5222076"/>
            <a:ext cx="84096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X</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文本框 23">
            <a:extLst>
              <a:ext uri="{FF2B5EF4-FFF2-40B4-BE49-F238E27FC236}">
                <a16:creationId xmlns:a16="http://schemas.microsoft.com/office/drawing/2014/main" id="{915F7689-EFA3-48F7-8766-3A74919D698D}"/>
              </a:ext>
            </a:extLst>
          </p:cNvPr>
          <p:cNvSpPr txBox="1"/>
          <p:nvPr/>
        </p:nvSpPr>
        <p:spPr>
          <a:xfrm>
            <a:off x="992551" y="5204590"/>
            <a:ext cx="84096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文本框 26">
            <a:extLst>
              <a:ext uri="{FF2B5EF4-FFF2-40B4-BE49-F238E27FC236}">
                <a16:creationId xmlns:a16="http://schemas.microsoft.com/office/drawing/2014/main" id="{57242502-6B92-42EB-B764-990DFC2C7A31}"/>
              </a:ext>
            </a:extLst>
          </p:cNvPr>
          <p:cNvSpPr txBox="1"/>
          <p:nvPr/>
        </p:nvSpPr>
        <p:spPr>
          <a:xfrm>
            <a:off x="8296545" y="2990747"/>
            <a:ext cx="98591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矩形 29">
            <a:extLst>
              <a:ext uri="{FF2B5EF4-FFF2-40B4-BE49-F238E27FC236}">
                <a16:creationId xmlns:a16="http://schemas.microsoft.com/office/drawing/2014/main" id="{9D71C8B5-C443-4324-9B59-4AF2DBB2ECC1}"/>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p:cxnSp>
        <p:nvCxnSpPr>
          <p:cNvPr id="54" name="直接连接符 53">
            <a:extLst>
              <a:ext uri="{FF2B5EF4-FFF2-40B4-BE49-F238E27FC236}">
                <a16:creationId xmlns:a16="http://schemas.microsoft.com/office/drawing/2014/main" id="{B1EA167F-DE83-446C-AC1D-098800EE30C1}"/>
              </a:ext>
            </a:extLst>
          </p:cNvPr>
          <p:cNvCxnSpPr>
            <a:cxnSpLocks/>
          </p:cNvCxnSpPr>
          <p:nvPr/>
        </p:nvCxnSpPr>
        <p:spPr bwMode="auto">
          <a:xfrm flipH="1">
            <a:off x="898135" y="2479463"/>
            <a:ext cx="217984" cy="0"/>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56" name="表格 55">
            <a:extLst>
              <a:ext uri="{FF2B5EF4-FFF2-40B4-BE49-F238E27FC236}">
                <a16:creationId xmlns:a16="http://schemas.microsoft.com/office/drawing/2014/main" id="{ADFE6B4E-A4FA-4063-A1C4-15674F660010}"/>
              </a:ext>
            </a:extLst>
          </p:cNvPr>
          <p:cNvGraphicFramePr>
            <a:graphicFrameLocks noGrp="1"/>
          </p:cNvGraphicFramePr>
          <p:nvPr/>
        </p:nvGraphicFramePr>
        <p:xfrm>
          <a:off x="37260" y="2271391"/>
          <a:ext cx="764746" cy="518160"/>
        </p:xfrm>
        <a:graphic>
          <a:graphicData uri="http://schemas.openxmlformats.org/drawingml/2006/table">
            <a:tbl>
              <a:tblPr firstRow="1" bandRow="1">
                <a:tableStyleId>{5940675A-B579-460E-94D1-54222C63F5DA}</a:tableStyleId>
              </a:tblPr>
              <a:tblGrid>
                <a:gridCol w="764746">
                  <a:extLst>
                    <a:ext uri="{9D8B030D-6E8A-4147-A177-3AD203B41FA5}">
                      <a16:colId xmlns:a16="http://schemas.microsoft.com/office/drawing/2014/main" val="3860647662"/>
                    </a:ext>
                  </a:extLst>
                </a:gridCol>
              </a:tblGrid>
              <a:tr h="461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i="0" dirty="0"/>
                        <a:t>A</a:t>
                      </a:r>
                      <a:r>
                        <a:rPr lang="en-US" altLang="zh-CN" sz="2800" i="0" baseline="-25000" dirty="0"/>
                        <a:t>0</a:t>
                      </a:r>
                      <a:endParaRPr lang="zh-CN" altLang="en-US" sz="2800" i="0" baseline="-25000" dirty="0"/>
                    </a:p>
                  </a:txBody>
                  <a:tcPr/>
                </a:tc>
                <a:extLst>
                  <a:ext uri="{0D108BD9-81ED-4DB2-BD59-A6C34878D82A}">
                    <a16:rowId xmlns:a16="http://schemas.microsoft.com/office/drawing/2014/main" val="3232610423"/>
                  </a:ext>
                </a:extLst>
              </a:tr>
            </a:tbl>
          </a:graphicData>
        </a:graphic>
      </p:graphicFrame>
      <p:cxnSp>
        <p:nvCxnSpPr>
          <p:cNvPr id="59" name="直接连接符 58">
            <a:extLst>
              <a:ext uri="{FF2B5EF4-FFF2-40B4-BE49-F238E27FC236}">
                <a16:creationId xmlns:a16="http://schemas.microsoft.com/office/drawing/2014/main" id="{37C91C0E-EBC2-4520-BCF9-1CA2441EBCCC}"/>
              </a:ext>
            </a:extLst>
          </p:cNvPr>
          <p:cNvCxnSpPr/>
          <p:nvPr/>
        </p:nvCxnSpPr>
        <p:spPr bwMode="auto">
          <a:xfrm flipV="1">
            <a:off x="611560" y="2789551"/>
            <a:ext cx="0" cy="29626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1" name="直接连接符 60">
            <a:extLst>
              <a:ext uri="{FF2B5EF4-FFF2-40B4-BE49-F238E27FC236}">
                <a16:creationId xmlns:a16="http://schemas.microsoft.com/office/drawing/2014/main" id="{B3FD0B2E-81B7-4E84-9026-49F97D53DD99}"/>
              </a:ext>
            </a:extLst>
          </p:cNvPr>
          <p:cNvCxnSpPr/>
          <p:nvPr/>
        </p:nvCxnSpPr>
        <p:spPr bwMode="auto">
          <a:xfrm>
            <a:off x="251520" y="2789551"/>
            <a:ext cx="0" cy="432028"/>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2" name="文本框 61">
            <a:extLst>
              <a:ext uri="{FF2B5EF4-FFF2-40B4-BE49-F238E27FC236}">
                <a16:creationId xmlns:a16="http://schemas.microsoft.com/office/drawing/2014/main" id="{78441543-9F88-4620-9C33-FFB747E8D269}"/>
              </a:ext>
            </a:extLst>
          </p:cNvPr>
          <p:cNvSpPr txBox="1"/>
          <p:nvPr/>
        </p:nvSpPr>
        <p:spPr>
          <a:xfrm>
            <a:off x="-19732" y="3131465"/>
            <a:ext cx="36003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70" name="直接连接符 69">
            <a:extLst>
              <a:ext uri="{FF2B5EF4-FFF2-40B4-BE49-F238E27FC236}">
                <a16:creationId xmlns:a16="http://schemas.microsoft.com/office/drawing/2014/main" id="{35C1C5F7-18B9-492F-84DC-7D249FD35DBF}"/>
              </a:ext>
            </a:extLst>
          </p:cNvPr>
          <p:cNvCxnSpPr/>
          <p:nvPr/>
        </p:nvCxnSpPr>
        <p:spPr bwMode="auto">
          <a:xfrm>
            <a:off x="1331640" y="2896315"/>
            <a:ext cx="0" cy="40790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2" name="直接连接符 71">
            <a:extLst>
              <a:ext uri="{FF2B5EF4-FFF2-40B4-BE49-F238E27FC236}">
                <a16:creationId xmlns:a16="http://schemas.microsoft.com/office/drawing/2014/main" id="{656109C9-458B-47FF-864D-FA076C64658A}"/>
              </a:ext>
            </a:extLst>
          </p:cNvPr>
          <p:cNvCxnSpPr/>
          <p:nvPr/>
        </p:nvCxnSpPr>
        <p:spPr bwMode="auto">
          <a:xfrm>
            <a:off x="1763688" y="2872847"/>
            <a:ext cx="0" cy="2129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4" name="直接连接符 73">
            <a:extLst>
              <a:ext uri="{FF2B5EF4-FFF2-40B4-BE49-F238E27FC236}">
                <a16:creationId xmlns:a16="http://schemas.microsoft.com/office/drawing/2014/main" id="{D449F4C9-4CAD-49ED-8374-DB4C62F294AC}"/>
              </a:ext>
            </a:extLst>
          </p:cNvPr>
          <p:cNvCxnSpPr/>
          <p:nvPr/>
        </p:nvCxnSpPr>
        <p:spPr bwMode="auto">
          <a:xfrm>
            <a:off x="1547664" y="3737898"/>
            <a:ext cx="0" cy="37458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75" name="文本框 74">
            <a:extLst>
              <a:ext uri="{FF2B5EF4-FFF2-40B4-BE49-F238E27FC236}">
                <a16:creationId xmlns:a16="http://schemas.microsoft.com/office/drawing/2014/main" id="{793A7A07-209E-4EF7-9839-94E4A7BD4DC6}"/>
              </a:ext>
            </a:extLst>
          </p:cNvPr>
          <p:cNvSpPr txBox="1"/>
          <p:nvPr/>
        </p:nvSpPr>
        <p:spPr>
          <a:xfrm>
            <a:off x="1426134" y="4009578"/>
            <a:ext cx="68631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79" name="直接连接符 78">
            <a:extLst>
              <a:ext uri="{FF2B5EF4-FFF2-40B4-BE49-F238E27FC236}">
                <a16:creationId xmlns:a16="http://schemas.microsoft.com/office/drawing/2014/main" id="{394A387E-511A-4BE2-9C3B-DDB6020084BE}"/>
              </a:ext>
            </a:extLst>
          </p:cNvPr>
          <p:cNvCxnSpPr/>
          <p:nvPr/>
        </p:nvCxnSpPr>
        <p:spPr bwMode="auto">
          <a:xfrm>
            <a:off x="1833517" y="3737898"/>
            <a:ext cx="0" cy="37458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1" name="直接连接符 80">
            <a:extLst>
              <a:ext uri="{FF2B5EF4-FFF2-40B4-BE49-F238E27FC236}">
                <a16:creationId xmlns:a16="http://schemas.microsoft.com/office/drawing/2014/main" id="{37C437EC-C1F5-43CB-A37F-BCE0A05C5D12}"/>
              </a:ext>
            </a:extLst>
          </p:cNvPr>
          <p:cNvCxnSpPr/>
          <p:nvPr/>
        </p:nvCxnSpPr>
        <p:spPr bwMode="auto">
          <a:xfrm>
            <a:off x="1833517" y="4112487"/>
            <a:ext cx="3962619"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3" name="直接连接符 82">
            <a:extLst>
              <a:ext uri="{FF2B5EF4-FFF2-40B4-BE49-F238E27FC236}">
                <a16:creationId xmlns:a16="http://schemas.microsoft.com/office/drawing/2014/main" id="{E1503F71-39F2-4BF4-A801-0F5FD24C2F5C}"/>
              </a:ext>
            </a:extLst>
          </p:cNvPr>
          <p:cNvCxnSpPr/>
          <p:nvPr/>
        </p:nvCxnSpPr>
        <p:spPr bwMode="auto">
          <a:xfrm>
            <a:off x="4067944" y="3737898"/>
            <a:ext cx="0" cy="55519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5" name="直接连接符 84">
            <a:extLst>
              <a:ext uri="{FF2B5EF4-FFF2-40B4-BE49-F238E27FC236}">
                <a16:creationId xmlns:a16="http://schemas.microsoft.com/office/drawing/2014/main" id="{B1A5D4A3-423A-461A-A209-31CC43B99E8E}"/>
              </a:ext>
            </a:extLst>
          </p:cNvPr>
          <p:cNvCxnSpPr/>
          <p:nvPr/>
        </p:nvCxnSpPr>
        <p:spPr bwMode="auto">
          <a:xfrm>
            <a:off x="4355976" y="3737898"/>
            <a:ext cx="0" cy="374589"/>
          </a:xfrm>
          <a:prstGeom prst="line">
            <a:avLst/>
          </a:prstGeom>
          <a:solidFill>
            <a:schemeClr val="accent1"/>
          </a:solidFill>
          <a:ln w="12700" cap="sq"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86" name="矩形 85">
                <a:extLst>
                  <a:ext uri="{FF2B5EF4-FFF2-40B4-BE49-F238E27FC236}">
                    <a16:creationId xmlns:a16="http://schemas.microsoft.com/office/drawing/2014/main" id="{42C71551-02CE-4B82-A8DD-549D050AD489}"/>
                  </a:ext>
                </a:extLst>
              </p:cNvPr>
              <p:cNvSpPr/>
              <p:nvPr/>
            </p:nvSpPr>
            <p:spPr>
              <a:xfrm>
                <a:off x="3850709" y="4293096"/>
                <a:ext cx="505267" cy="45313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en-US" altLang="zh-CN" sz="2400" b="0" i="1" u="none" strike="noStrike" kern="1200" cap="none" spc="0" normalizeH="0" baseline="0" noProof="0">
                        <a:ln>
                          <a:noFill/>
                        </a:ln>
                        <a:solidFill>
                          <a:srgbClr val="FFFFFF"/>
                        </a:solidFill>
                        <a:effectLst/>
                        <a:uLnTx/>
                        <a:uFillTx/>
                        <a:latin typeface="Cambria Math" panose="02040503050406030204" pitchFamily="18" charset="0"/>
                        <a:ea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86" name="矩形 85">
                <a:extLst>
                  <a:ext uri="{FF2B5EF4-FFF2-40B4-BE49-F238E27FC236}">
                    <a16:creationId xmlns:a16="http://schemas.microsoft.com/office/drawing/2014/main" id="{42C71551-02CE-4B82-A8DD-549D050AD489}"/>
                  </a:ext>
                </a:extLst>
              </p:cNvPr>
              <p:cNvSpPr>
                <a:spLocks noRot="1" noChangeAspect="1" noMove="1" noResize="1" noEditPoints="1" noAdjustHandles="1" noChangeArrowheads="1" noChangeShapeType="1" noTextEdit="1"/>
              </p:cNvSpPr>
              <p:nvPr/>
            </p:nvSpPr>
            <p:spPr>
              <a:xfrm>
                <a:off x="3850709" y="4293096"/>
                <a:ext cx="505267" cy="453137"/>
              </a:xfrm>
              <a:prstGeom prst="rect">
                <a:avLst/>
              </a:prstGeom>
              <a:blipFill>
                <a:blip r:embed="rId3"/>
                <a:stretch>
                  <a:fillRect l="-10843" r="-4819"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9DD6A7B6-486D-4F21-8CB0-0D6B6B9F9CA5}"/>
                  </a:ext>
                </a:extLst>
              </p:cNvPr>
              <p:cNvSpPr txBox="1"/>
              <p:nvPr/>
            </p:nvSpPr>
            <p:spPr>
              <a:xfrm>
                <a:off x="5854967" y="3760876"/>
                <a:ext cx="856004" cy="521553"/>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f>
                      <m:fPr>
                        <m:ctrlPr>
                          <a:rPr kumimoji="1" lang="en-US" altLang="zh-CN"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1</m:t>
                        </m:r>
                      </m:num>
                      <m:den>
                        <m:r>
                          <a:rPr kumimoji="1" lang="en-US" altLang="zh-CN"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2</m:t>
                        </m:r>
                      </m:den>
                    </m:f>
                    <m:r>
                      <a:rPr kumimoji="1" lang="en-US" altLang="zh-CN" sz="2400" b="0" i="1" u="none" strike="noStrike" kern="12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mn-cs"/>
                      </a:rPr>
                      <m:t>∑</m:t>
                    </m:r>
                  </m:oMath>
                </a14:m>
                <a:r>
                  <a:rPr kumimoji="1"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t>
                </a:r>
                <a:r>
                  <a:rPr kumimoji="1"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rPr>
                  <a:t>A</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88" name="文本框 87">
                <a:extLst>
                  <a:ext uri="{FF2B5EF4-FFF2-40B4-BE49-F238E27FC236}">
                    <a16:creationId xmlns:a16="http://schemas.microsoft.com/office/drawing/2014/main" id="{9DD6A7B6-486D-4F21-8CB0-0D6B6B9F9CA5}"/>
                  </a:ext>
                </a:extLst>
              </p:cNvPr>
              <p:cNvSpPr txBox="1">
                <a:spLocks noRot="1" noChangeAspect="1" noMove="1" noResize="1" noEditPoints="1" noAdjustHandles="1" noChangeArrowheads="1" noChangeShapeType="1" noTextEdit="1"/>
              </p:cNvSpPr>
              <p:nvPr/>
            </p:nvSpPr>
            <p:spPr>
              <a:xfrm>
                <a:off x="5854967" y="3760876"/>
                <a:ext cx="856004" cy="521553"/>
              </a:xfrm>
              <a:prstGeom prst="rect">
                <a:avLst/>
              </a:prstGeom>
              <a:blipFill>
                <a:blip r:embed="rId4"/>
                <a:stretch>
                  <a:fillRect t="-3529" r="-20567" b="-21176"/>
                </a:stretch>
              </a:blipFill>
            </p:spPr>
            <p:txBody>
              <a:bodyPr/>
              <a:lstStyle/>
              <a:p>
                <a:r>
                  <a:rPr lang="zh-CN" altLang="en-US">
                    <a:noFill/>
                  </a:rPr>
                  <a:t> </a:t>
                </a:r>
              </a:p>
            </p:txBody>
          </p:sp>
        </mc:Fallback>
      </mc:AlternateContent>
      <p:sp>
        <p:nvSpPr>
          <p:cNvPr id="89" name="文本框 88">
            <a:extLst>
              <a:ext uri="{FF2B5EF4-FFF2-40B4-BE49-F238E27FC236}">
                <a16:creationId xmlns:a16="http://schemas.microsoft.com/office/drawing/2014/main" id="{149435D3-38B5-4D1F-B8D2-709A2CF5AC85}"/>
              </a:ext>
            </a:extLst>
          </p:cNvPr>
          <p:cNvSpPr txBox="1"/>
          <p:nvPr/>
        </p:nvSpPr>
        <p:spPr>
          <a:xfrm>
            <a:off x="3012642" y="5696794"/>
            <a:ext cx="3528389"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（逻辑图</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2/4</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 name="灯片编号占位符 1">
            <a:extLst>
              <a:ext uri="{FF2B5EF4-FFF2-40B4-BE49-F238E27FC236}">
                <a16:creationId xmlns:a16="http://schemas.microsoft.com/office/drawing/2014/main" id="{0864C970-7820-4018-9016-3ABB19FBB9FE}"/>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5119105"/>
      </p:ext>
    </p:extLst>
  </p:cSld>
  <p:clrMapOvr>
    <a:masterClrMapping/>
  </p:clrMapOvr>
  <p:transition spd="med">
    <p:cover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3990A2-1BE7-4C24-B7DC-1773A5BDA871}"/>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p:graphicFrame>
        <p:nvGraphicFramePr>
          <p:cNvPr id="4" name="表格 3">
            <a:extLst>
              <a:ext uri="{FF2B5EF4-FFF2-40B4-BE49-F238E27FC236}">
                <a16:creationId xmlns:a16="http://schemas.microsoft.com/office/drawing/2014/main" id="{71CF95C1-FB18-47EB-8684-7E8C0BC3351B}"/>
              </a:ext>
            </a:extLst>
          </p:cNvPr>
          <p:cNvGraphicFramePr>
            <a:graphicFrameLocks noGrp="1"/>
          </p:cNvGraphicFramePr>
          <p:nvPr/>
        </p:nvGraphicFramePr>
        <p:xfrm>
          <a:off x="395536" y="2276872"/>
          <a:ext cx="7344420" cy="579120"/>
        </p:xfrm>
        <a:graphic>
          <a:graphicData uri="http://schemas.openxmlformats.org/drawingml/2006/table">
            <a:tbl>
              <a:tblPr firstRow="1" bandRow="1">
                <a:tableStyleId>{5940675A-B579-460E-94D1-54222C63F5DA}</a:tableStyleId>
              </a:tblPr>
              <a:tblGrid>
                <a:gridCol w="1224070">
                  <a:extLst>
                    <a:ext uri="{9D8B030D-6E8A-4147-A177-3AD203B41FA5}">
                      <a16:colId xmlns:a16="http://schemas.microsoft.com/office/drawing/2014/main" val="2943071978"/>
                    </a:ext>
                  </a:extLst>
                </a:gridCol>
                <a:gridCol w="1224070">
                  <a:extLst>
                    <a:ext uri="{9D8B030D-6E8A-4147-A177-3AD203B41FA5}">
                      <a16:colId xmlns:a16="http://schemas.microsoft.com/office/drawing/2014/main" val="4268007301"/>
                    </a:ext>
                  </a:extLst>
                </a:gridCol>
                <a:gridCol w="1224070">
                  <a:extLst>
                    <a:ext uri="{9D8B030D-6E8A-4147-A177-3AD203B41FA5}">
                      <a16:colId xmlns:a16="http://schemas.microsoft.com/office/drawing/2014/main" val="139915045"/>
                    </a:ext>
                  </a:extLst>
                </a:gridCol>
                <a:gridCol w="1224070">
                  <a:extLst>
                    <a:ext uri="{9D8B030D-6E8A-4147-A177-3AD203B41FA5}">
                      <a16:colId xmlns:a16="http://schemas.microsoft.com/office/drawing/2014/main" val="3788022804"/>
                    </a:ext>
                  </a:extLst>
                </a:gridCol>
                <a:gridCol w="1224070">
                  <a:extLst>
                    <a:ext uri="{9D8B030D-6E8A-4147-A177-3AD203B41FA5}">
                      <a16:colId xmlns:a16="http://schemas.microsoft.com/office/drawing/2014/main" val="996660590"/>
                    </a:ext>
                  </a:extLst>
                </a:gridCol>
                <a:gridCol w="1224070">
                  <a:extLst>
                    <a:ext uri="{9D8B030D-6E8A-4147-A177-3AD203B41FA5}">
                      <a16:colId xmlns:a16="http://schemas.microsoft.com/office/drawing/2014/main" val="3155078217"/>
                    </a:ext>
                  </a:extLst>
                </a:gridCol>
              </a:tblGrid>
              <a:tr h="223768">
                <a:tc>
                  <a:txBody>
                    <a:bodyPr/>
                    <a:lstStyle/>
                    <a:p>
                      <a:pPr algn="ctr"/>
                      <a:r>
                        <a:rPr lang="en-US" altLang="zh-CN" sz="3200" dirty="0"/>
                        <a:t>S</a:t>
                      </a:r>
                      <a:r>
                        <a:rPr lang="en-US" altLang="zh-CN" sz="3200" baseline="-25000" dirty="0"/>
                        <a:t>B</a:t>
                      </a:r>
                      <a:endParaRPr lang="zh-CN" altLang="en-US" sz="3200" baseline="-25000" dirty="0"/>
                    </a:p>
                  </a:txBody>
                  <a:tcPr anchor="ctr"/>
                </a:tc>
                <a:tc>
                  <a:txBody>
                    <a:bodyPr/>
                    <a:lstStyle/>
                    <a:p>
                      <a:pPr algn="ctr"/>
                      <a:r>
                        <a:rPr lang="en-US" altLang="zh-CN" sz="3200" dirty="0"/>
                        <a:t>B</a:t>
                      </a:r>
                      <a:r>
                        <a:rPr lang="en-US" altLang="zh-CN" sz="3200" baseline="-25000" dirty="0"/>
                        <a:t>1</a:t>
                      </a:r>
                      <a:endParaRPr lang="zh-CN" altLang="en-US" sz="3200" baseline="-25000" dirty="0"/>
                    </a:p>
                  </a:txBody>
                  <a:tcPr anchor="ctr"/>
                </a:tc>
                <a:tc>
                  <a:txBody>
                    <a:bodyPr/>
                    <a:lstStyle/>
                    <a:p>
                      <a:pPr algn="ctr"/>
                      <a:r>
                        <a:rPr lang="en-US" altLang="zh-CN" sz="3200" dirty="0"/>
                        <a:t>…</a:t>
                      </a:r>
                      <a:endParaRPr lang="zh-CN" altLang="en-US" sz="3200" dirty="0"/>
                    </a:p>
                  </a:txBody>
                  <a:tcPr anchor="ctr"/>
                </a:tc>
                <a:tc>
                  <a:txBody>
                    <a:bodyPr/>
                    <a:lstStyle/>
                    <a:p>
                      <a:pPr algn="ctr"/>
                      <a:r>
                        <a:rPr lang="en-US" altLang="zh-CN" sz="3200" dirty="0"/>
                        <a:t>B</a:t>
                      </a:r>
                      <a:r>
                        <a:rPr lang="en-US" altLang="zh-CN" sz="3200" baseline="-25000" dirty="0"/>
                        <a:t>4</a:t>
                      </a:r>
                      <a:endParaRPr lang="zh-CN" altLang="en-US" sz="3200" baseline="-25000" dirty="0"/>
                    </a:p>
                  </a:txBody>
                  <a:tcPr anchor="ctr"/>
                </a:tc>
                <a:tc>
                  <a:txBody>
                    <a:bodyPr/>
                    <a:lstStyle/>
                    <a:p>
                      <a:pPr algn="ctr"/>
                      <a:r>
                        <a:rPr lang="en-US" altLang="zh-CN" sz="3200" dirty="0"/>
                        <a:t>…</a:t>
                      </a:r>
                      <a:endParaRPr lang="zh-CN" altLang="en-US" sz="3200" dirty="0"/>
                    </a:p>
                  </a:txBody>
                  <a:tcPr anchor="ctr"/>
                </a:tc>
                <a:tc>
                  <a:txBody>
                    <a:bodyPr/>
                    <a:lstStyle/>
                    <a:p>
                      <a:pPr algn="ctr"/>
                      <a:r>
                        <a:rPr lang="en-US" altLang="zh-CN" sz="3200" dirty="0"/>
                        <a:t>B</a:t>
                      </a:r>
                      <a:r>
                        <a:rPr lang="en-US" altLang="zh-CN" sz="3200" baseline="-25000" dirty="0"/>
                        <a:t>7</a:t>
                      </a:r>
                      <a:endParaRPr lang="zh-CN" altLang="en-US" sz="3200" baseline="-25000" dirty="0"/>
                    </a:p>
                  </a:txBody>
                  <a:tcPr anchor="ctr"/>
                </a:tc>
                <a:extLst>
                  <a:ext uri="{0D108BD9-81ED-4DB2-BD59-A6C34878D82A}">
                    <a16:rowId xmlns:a16="http://schemas.microsoft.com/office/drawing/2014/main" val="2087006173"/>
                  </a:ext>
                </a:extLst>
              </a:tr>
            </a:tbl>
          </a:graphicData>
        </a:graphic>
      </p:graphicFrame>
      <p:cxnSp>
        <p:nvCxnSpPr>
          <p:cNvPr id="6" name="直接连接符 5">
            <a:extLst>
              <a:ext uri="{FF2B5EF4-FFF2-40B4-BE49-F238E27FC236}">
                <a16:creationId xmlns:a16="http://schemas.microsoft.com/office/drawing/2014/main" id="{B1469AA5-748C-4F98-AC01-6DA7FD2A44DF}"/>
              </a:ext>
            </a:extLst>
          </p:cNvPr>
          <p:cNvCxnSpPr>
            <a:cxnSpLocks/>
          </p:cNvCxnSpPr>
          <p:nvPr/>
        </p:nvCxnSpPr>
        <p:spPr bwMode="auto">
          <a:xfrm>
            <a:off x="971600" y="2855992"/>
            <a:ext cx="0" cy="2849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04596C8F-77BC-48EC-9B0E-DEB0327C8797}"/>
              </a:ext>
            </a:extLst>
          </p:cNvPr>
          <p:cNvCxnSpPr/>
          <p:nvPr/>
        </p:nvCxnSpPr>
        <p:spPr bwMode="auto">
          <a:xfrm>
            <a:off x="971600" y="3140968"/>
            <a:ext cx="7056388" cy="0"/>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13" name="表格 12">
            <a:extLst>
              <a:ext uri="{FF2B5EF4-FFF2-40B4-BE49-F238E27FC236}">
                <a16:creationId xmlns:a16="http://schemas.microsoft.com/office/drawing/2014/main" id="{CC513A54-B961-4AFC-894E-135754BAD6B2}"/>
              </a:ext>
            </a:extLst>
          </p:cNvPr>
          <p:cNvGraphicFramePr>
            <a:graphicFrameLocks noGrp="1"/>
          </p:cNvGraphicFramePr>
          <p:nvPr/>
        </p:nvGraphicFramePr>
        <p:xfrm>
          <a:off x="3923928" y="3585366"/>
          <a:ext cx="900297" cy="370840"/>
        </p:xfrm>
        <a:graphic>
          <a:graphicData uri="http://schemas.openxmlformats.org/drawingml/2006/table">
            <a:tbl>
              <a:tblPr firstRow="1" bandRow="1">
                <a:tableStyleId>{5940675A-B579-460E-94D1-54222C63F5DA}</a:tableStyleId>
              </a:tblPr>
              <a:tblGrid>
                <a:gridCol w="900297">
                  <a:extLst>
                    <a:ext uri="{9D8B030D-6E8A-4147-A177-3AD203B41FA5}">
                      <a16:colId xmlns:a16="http://schemas.microsoft.com/office/drawing/2014/main" val="507955715"/>
                    </a:ext>
                  </a:extLst>
                </a:gridCol>
              </a:tblGrid>
              <a:tr h="370840">
                <a:tc>
                  <a:txBody>
                    <a:bodyPr/>
                    <a:lstStyle/>
                    <a:p>
                      <a:endParaRPr lang="zh-CN" altLang="en-US" dirty="0"/>
                    </a:p>
                  </a:txBody>
                  <a:tcPr/>
                </a:tc>
                <a:extLst>
                  <a:ext uri="{0D108BD9-81ED-4DB2-BD59-A6C34878D82A}">
                    <a16:rowId xmlns:a16="http://schemas.microsoft.com/office/drawing/2014/main" val="944358084"/>
                  </a:ext>
                </a:extLst>
              </a:tr>
            </a:tbl>
          </a:graphicData>
        </a:graphic>
      </p:graphicFrame>
      <p:cxnSp>
        <p:nvCxnSpPr>
          <p:cNvPr id="15" name="直接连接符 14">
            <a:extLst>
              <a:ext uri="{FF2B5EF4-FFF2-40B4-BE49-F238E27FC236}">
                <a16:creationId xmlns:a16="http://schemas.microsoft.com/office/drawing/2014/main" id="{C9711370-F10C-4871-9F3D-C8AEC8D4D133}"/>
              </a:ext>
            </a:extLst>
          </p:cNvPr>
          <p:cNvCxnSpPr/>
          <p:nvPr/>
        </p:nvCxnSpPr>
        <p:spPr bwMode="auto">
          <a:xfrm>
            <a:off x="2555776" y="2855992"/>
            <a:ext cx="0" cy="2849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直接连接符 20">
            <a:extLst>
              <a:ext uri="{FF2B5EF4-FFF2-40B4-BE49-F238E27FC236}">
                <a16:creationId xmlns:a16="http://schemas.microsoft.com/office/drawing/2014/main" id="{4A6CCB70-A9E6-4E74-A005-8583F76B1C53}"/>
              </a:ext>
            </a:extLst>
          </p:cNvPr>
          <p:cNvCxnSpPr/>
          <p:nvPr/>
        </p:nvCxnSpPr>
        <p:spPr bwMode="auto">
          <a:xfrm flipV="1">
            <a:off x="4374076" y="2855992"/>
            <a:ext cx="0" cy="72937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4ABD0E78-9AA3-4661-976C-B878BD6231F1}"/>
              </a:ext>
            </a:extLst>
          </p:cNvPr>
          <p:cNvCxnSpPr/>
          <p:nvPr/>
        </p:nvCxnSpPr>
        <p:spPr bwMode="auto">
          <a:xfrm>
            <a:off x="4067746" y="3956206"/>
            <a:ext cx="0" cy="40889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直接连接符 24">
            <a:extLst>
              <a:ext uri="{FF2B5EF4-FFF2-40B4-BE49-F238E27FC236}">
                <a16:creationId xmlns:a16="http://schemas.microsoft.com/office/drawing/2014/main" id="{2A6C061B-6E92-4164-8A69-BE74B029D621}"/>
              </a:ext>
            </a:extLst>
          </p:cNvPr>
          <p:cNvCxnSpPr/>
          <p:nvPr/>
        </p:nvCxnSpPr>
        <p:spPr bwMode="auto">
          <a:xfrm>
            <a:off x="4427984" y="3956206"/>
            <a:ext cx="0" cy="20444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直接连接符 26">
            <a:extLst>
              <a:ext uri="{FF2B5EF4-FFF2-40B4-BE49-F238E27FC236}">
                <a16:creationId xmlns:a16="http://schemas.microsoft.com/office/drawing/2014/main" id="{42C5DC5F-C4D6-48F9-A9F0-E4528A53D0B4}"/>
              </a:ext>
            </a:extLst>
          </p:cNvPr>
          <p:cNvCxnSpPr>
            <a:cxnSpLocks/>
          </p:cNvCxnSpPr>
          <p:nvPr/>
        </p:nvCxnSpPr>
        <p:spPr bwMode="auto">
          <a:xfrm>
            <a:off x="4427984" y="4160655"/>
            <a:ext cx="7920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9" name="文本框 28">
            <a:extLst>
              <a:ext uri="{FF2B5EF4-FFF2-40B4-BE49-F238E27FC236}">
                <a16:creationId xmlns:a16="http://schemas.microsoft.com/office/drawing/2014/main" id="{04D2DAA9-BC2F-411D-8322-C586C2866FAB}"/>
              </a:ext>
            </a:extLst>
          </p:cNvPr>
          <p:cNvSpPr txBox="1"/>
          <p:nvPr/>
        </p:nvSpPr>
        <p:spPr>
          <a:xfrm>
            <a:off x="3779912" y="4365104"/>
            <a:ext cx="79208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C4635BE8-8D25-4BCE-85A4-A82A6DB86DFB}"/>
              </a:ext>
            </a:extLst>
          </p:cNvPr>
          <p:cNvSpPr txBox="1"/>
          <p:nvPr/>
        </p:nvSpPr>
        <p:spPr>
          <a:xfrm>
            <a:off x="5292080" y="3956206"/>
            <a:ext cx="144016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初始化</a:t>
            </a:r>
          </a:p>
        </p:txBody>
      </p:sp>
      <p:sp>
        <p:nvSpPr>
          <p:cNvPr id="31" name="文本框 30">
            <a:extLst>
              <a:ext uri="{FF2B5EF4-FFF2-40B4-BE49-F238E27FC236}">
                <a16:creationId xmlns:a16="http://schemas.microsoft.com/office/drawing/2014/main" id="{2C076E03-7724-429F-9064-FDB5A5738CC8}"/>
              </a:ext>
            </a:extLst>
          </p:cNvPr>
          <p:cNvSpPr txBox="1"/>
          <p:nvPr/>
        </p:nvSpPr>
        <p:spPr>
          <a:xfrm>
            <a:off x="3012642" y="5696794"/>
            <a:ext cx="3528389"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（逻辑图</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3/4</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6" name="文本框 15">
            <a:extLst>
              <a:ext uri="{FF2B5EF4-FFF2-40B4-BE49-F238E27FC236}">
                <a16:creationId xmlns:a16="http://schemas.microsoft.com/office/drawing/2014/main" id="{E2178ED0-0B58-4491-9353-F6ED5A9568AC}"/>
              </a:ext>
            </a:extLst>
          </p:cNvPr>
          <p:cNvSpPr txBox="1"/>
          <p:nvPr/>
        </p:nvSpPr>
        <p:spPr>
          <a:xfrm>
            <a:off x="8093036" y="2998480"/>
            <a:ext cx="98591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DAA1186F-C574-4F5B-9576-A7021D899F7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48270756"/>
      </p:ext>
    </p:extLst>
  </p:cSld>
  <p:clrMapOvr>
    <a:masterClrMapping/>
  </p:clrMapOvr>
  <p:transition spd="med">
    <p:cover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EF0A59-31A1-42B7-B725-59127278DD98}"/>
              </a:ext>
            </a:extLst>
          </p:cNvPr>
          <p:cNvSpPr/>
          <p:nvPr/>
        </p:nvSpPr>
        <p:spPr>
          <a:xfrm>
            <a:off x="107504" y="17636"/>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24.</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某乘法器基本字长</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位（含</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位数符），运算时可扩展为双符号位。请参照图</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2-9</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所示的结构，画出乘法器的完整逻辑图</a:t>
            </a:r>
          </a:p>
        </p:txBody>
      </p:sp>
      <p:graphicFrame>
        <p:nvGraphicFramePr>
          <p:cNvPr id="5" name="表格 4">
            <a:extLst>
              <a:ext uri="{FF2B5EF4-FFF2-40B4-BE49-F238E27FC236}">
                <a16:creationId xmlns:a16="http://schemas.microsoft.com/office/drawing/2014/main" id="{C286DFAD-922F-4059-BC7D-7689C9E32B1D}"/>
              </a:ext>
            </a:extLst>
          </p:cNvPr>
          <p:cNvGraphicFramePr>
            <a:graphicFrameLocks noGrp="1"/>
          </p:cNvGraphicFramePr>
          <p:nvPr/>
        </p:nvGraphicFramePr>
        <p:xfrm>
          <a:off x="683568" y="2348880"/>
          <a:ext cx="7056786" cy="579120"/>
        </p:xfrm>
        <a:graphic>
          <a:graphicData uri="http://schemas.openxmlformats.org/drawingml/2006/table">
            <a:tbl>
              <a:tblPr firstRow="1" bandRow="1">
                <a:tableStyleId>{5940675A-B579-460E-94D1-54222C63F5DA}</a:tableStyleId>
              </a:tblPr>
              <a:tblGrid>
                <a:gridCol w="1176131">
                  <a:extLst>
                    <a:ext uri="{9D8B030D-6E8A-4147-A177-3AD203B41FA5}">
                      <a16:colId xmlns:a16="http://schemas.microsoft.com/office/drawing/2014/main" val="876216588"/>
                    </a:ext>
                  </a:extLst>
                </a:gridCol>
                <a:gridCol w="1176131">
                  <a:extLst>
                    <a:ext uri="{9D8B030D-6E8A-4147-A177-3AD203B41FA5}">
                      <a16:colId xmlns:a16="http://schemas.microsoft.com/office/drawing/2014/main" val="3333405056"/>
                    </a:ext>
                  </a:extLst>
                </a:gridCol>
                <a:gridCol w="1176131">
                  <a:extLst>
                    <a:ext uri="{9D8B030D-6E8A-4147-A177-3AD203B41FA5}">
                      <a16:colId xmlns:a16="http://schemas.microsoft.com/office/drawing/2014/main" val="3935490740"/>
                    </a:ext>
                  </a:extLst>
                </a:gridCol>
                <a:gridCol w="1176131">
                  <a:extLst>
                    <a:ext uri="{9D8B030D-6E8A-4147-A177-3AD203B41FA5}">
                      <a16:colId xmlns:a16="http://schemas.microsoft.com/office/drawing/2014/main" val="2426202773"/>
                    </a:ext>
                  </a:extLst>
                </a:gridCol>
                <a:gridCol w="1176131">
                  <a:extLst>
                    <a:ext uri="{9D8B030D-6E8A-4147-A177-3AD203B41FA5}">
                      <a16:colId xmlns:a16="http://schemas.microsoft.com/office/drawing/2014/main" val="327845384"/>
                    </a:ext>
                  </a:extLst>
                </a:gridCol>
                <a:gridCol w="1176131">
                  <a:extLst>
                    <a:ext uri="{9D8B030D-6E8A-4147-A177-3AD203B41FA5}">
                      <a16:colId xmlns:a16="http://schemas.microsoft.com/office/drawing/2014/main" val="465696410"/>
                    </a:ext>
                  </a:extLst>
                </a:gridCol>
              </a:tblGrid>
              <a:tr h="370840">
                <a:tc>
                  <a:txBody>
                    <a:bodyPr/>
                    <a:lstStyle/>
                    <a:p>
                      <a:pPr algn="ctr"/>
                      <a:r>
                        <a:rPr lang="en-US" altLang="zh-CN" sz="3200" dirty="0"/>
                        <a:t>S</a:t>
                      </a:r>
                      <a:r>
                        <a:rPr lang="en-US" altLang="zh-CN" sz="3200" baseline="-25000" dirty="0"/>
                        <a:t>C</a:t>
                      </a:r>
                      <a:endParaRPr lang="zh-CN" altLang="en-US" sz="3200" baseline="-25000" dirty="0"/>
                    </a:p>
                  </a:txBody>
                  <a:tcPr anchor="ctr"/>
                </a:tc>
                <a:tc>
                  <a:txBody>
                    <a:bodyPr/>
                    <a:lstStyle/>
                    <a:p>
                      <a:pPr algn="ctr"/>
                      <a:r>
                        <a:rPr lang="en-US" altLang="zh-CN" sz="3200" dirty="0"/>
                        <a:t>C</a:t>
                      </a:r>
                      <a:r>
                        <a:rPr lang="en-US" altLang="zh-CN" sz="3200" baseline="-25000" dirty="0"/>
                        <a:t>1</a:t>
                      </a:r>
                      <a:endParaRPr lang="zh-CN" altLang="en-US" sz="3200" baseline="-25000" dirty="0"/>
                    </a:p>
                  </a:txBody>
                  <a:tcPr anchor="ctr"/>
                </a:tc>
                <a:tc>
                  <a:txBody>
                    <a:bodyPr/>
                    <a:lstStyle/>
                    <a:p>
                      <a:pPr algn="ctr"/>
                      <a:r>
                        <a:rPr lang="en-US" altLang="zh-CN" sz="3200" dirty="0"/>
                        <a:t>…</a:t>
                      </a:r>
                      <a:endParaRPr lang="zh-CN" altLang="en-US" sz="3200" dirty="0"/>
                    </a:p>
                  </a:txBody>
                  <a:tcPr anchor="ctr"/>
                </a:tc>
                <a:tc>
                  <a:txBody>
                    <a:bodyPr/>
                    <a:lstStyle/>
                    <a:p>
                      <a:pPr algn="ctr"/>
                      <a:r>
                        <a:rPr lang="en-US" altLang="zh-CN" sz="3200" dirty="0"/>
                        <a:t>C</a:t>
                      </a:r>
                      <a:r>
                        <a:rPr lang="en-US" altLang="zh-CN" sz="3200" baseline="-25000" dirty="0"/>
                        <a:t>4</a:t>
                      </a:r>
                      <a:endParaRPr lang="zh-CN" altLang="en-US" sz="3200" baseline="-25000" dirty="0"/>
                    </a:p>
                  </a:txBody>
                  <a:tcPr anchor="ctr"/>
                </a:tc>
                <a:tc>
                  <a:txBody>
                    <a:bodyPr/>
                    <a:lstStyle/>
                    <a:p>
                      <a:pPr algn="ctr"/>
                      <a:r>
                        <a:rPr lang="en-US" altLang="zh-CN" sz="3200" dirty="0"/>
                        <a:t>…</a:t>
                      </a:r>
                      <a:endParaRPr lang="zh-CN" altLang="en-US" sz="3200" dirty="0"/>
                    </a:p>
                  </a:txBody>
                  <a:tcPr anchor="ctr"/>
                </a:tc>
                <a:tc>
                  <a:txBody>
                    <a:bodyPr/>
                    <a:lstStyle/>
                    <a:p>
                      <a:pPr algn="ctr"/>
                      <a:r>
                        <a:rPr lang="en-US" altLang="zh-CN" sz="3200" dirty="0"/>
                        <a:t>C</a:t>
                      </a:r>
                      <a:r>
                        <a:rPr lang="en-US" altLang="zh-CN" sz="3200" baseline="-25000" dirty="0"/>
                        <a:t>7</a:t>
                      </a:r>
                      <a:endParaRPr lang="zh-CN" altLang="en-US" sz="3200" baseline="-25000" dirty="0"/>
                    </a:p>
                  </a:txBody>
                  <a:tcPr anchor="ctr"/>
                </a:tc>
                <a:extLst>
                  <a:ext uri="{0D108BD9-81ED-4DB2-BD59-A6C34878D82A}">
                    <a16:rowId xmlns:a16="http://schemas.microsoft.com/office/drawing/2014/main" val="9132005"/>
                  </a:ext>
                </a:extLst>
              </a:tr>
            </a:tbl>
          </a:graphicData>
        </a:graphic>
      </p:graphicFrame>
      <p:graphicFrame>
        <p:nvGraphicFramePr>
          <p:cNvPr id="6" name="表格 5">
            <a:extLst>
              <a:ext uri="{FF2B5EF4-FFF2-40B4-BE49-F238E27FC236}">
                <a16:creationId xmlns:a16="http://schemas.microsoft.com/office/drawing/2014/main" id="{A3B23A4E-8122-4B3A-BA95-FE834537DB58}"/>
              </a:ext>
            </a:extLst>
          </p:cNvPr>
          <p:cNvGraphicFramePr>
            <a:graphicFrameLocks noGrp="1"/>
          </p:cNvGraphicFramePr>
          <p:nvPr/>
        </p:nvGraphicFramePr>
        <p:xfrm>
          <a:off x="20340" y="3801636"/>
          <a:ext cx="1152128" cy="37084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896560816"/>
                    </a:ext>
                  </a:extLst>
                </a:gridCol>
              </a:tblGrid>
              <a:tr h="370840">
                <a:tc>
                  <a:txBody>
                    <a:bodyPr/>
                    <a:lstStyle/>
                    <a:p>
                      <a:endParaRPr lang="zh-CN" altLang="en-US" dirty="0"/>
                    </a:p>
                  </a:txBody>
                  <a:tcPr/>
                </a:tc>
                <a:extLst>
                  <a:ext uri="{0D108BD9-81ED-4DB2-BD59-A6C34878D82A}">
                    <a16:rowId xmlns:a16="http://schemas.microsoft.com/office/drawing/2014/main" val="451574055"/>
                  </a:ext>
                </a:extLst>
              </a:tr>
            </a:tbl>
          </a:graphicData>
        </a:graphic>
      </p:graphicFrame>
      <p:graphicFrame>
        <p:nvGraphicFramePr>
          <p:cNvPr id="7" name="表格 6">
            <a:extLst>
              <a:ext uri="{FF2B5EF4-FFF2-40B4-BE49-F238E27FC236}">
                <a16:creationId xmlns:a16="http://schemas.microsoft.com/office/drawing/2014/main" id="{54059844-7830-4FC8-9D54-89B1AAA99587}"/>
              </a:ext>
            </a:extLst>
          </p:cNvPr>
          <p:cNvGraphicFramePr>
            <a:graphicFrameLocks noGrp="1"/>
          </p:cNvGraphicFramePr>
          <p:nvPr/>
        </p:nvGraphicFramePr>
        <p:xfrm>
          <a:off x="1619672" y="3479097"/>
          <a:ext cx="1535832" cy="741680"/>
        </p:xfrm>
        <a:graphic>
          <a:graphicData uri="http://schemas.openxmlformats.org/drawingml/2006/table">
            <a:tbl>
              <a:tblPr firstRow="1" bandRow="1">
                <a:tableStyleId>{5940675A-B579-460E-94D1-54222C63F5DA}</a:tableStyleId>
              </a:tblPr>
              <a:tblGrid>
                <a:gridCol w="767916">
                  <a:extLst>
                    <a:ext uri="{9D8B030D-6E8A-4147-A177-3AD203B41FA5}">
                      <a16:colId xmlns:a16="http://schemas.microsoft.com/office/drawing/2014/main" val="1175679726"/>
                    </a:ext>
                  </a:extLst>
                </a:gridCol>
                <a:gridCol w="767916">
                  <a:extLst>
                    <a:ext uri="{9D8B030D-6E8A-4147-A177-3AD203B41FA5}">
                      <a16:colId xmlns:a16="http://schemas.microsoft.com/office/drawing/2014/main" val="3435851118"/>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20998848"/>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490397567"/>
                  </a:ext>
                </a:extLst>
              </a:tr>
            </a:tbl>
          </a:graphicData>
        </a:graphic>
      </p:graphicFrame>
      <p:graphicFrame>
        <p:nvGraphicFramePr>
          <p:cNvPr id="8" name="表格 7">
            <a:extLst>
              <a:ext uri="{FF2B5EF4-FFF2-40B4-BE49-F238E27FC236}">
                <a16:creationId xmlns:a16="http://schemas.microsoft.com/office/drawing/2014/main" id="{C68AACE1-FA90-4132-885F-EA9B9285CD77}"/>
              </a:ext>
            </a:extLst>
          </p:cNvPr>
          <p:cNvGraphicFramePr>
            <a:graphicFrameLocks noGrp="1"/>
          </p:cNvGraphicFramePr>
          <p:nvPr/>
        </p:nvGraphicFramePr>
        <p:xfrm>
          <a:off x="3755994" y="3479081"/>
          <a:ext cx="1535832" cy="731520"/>
        </p:xfrm>
        <a:graphic>
          <a:graphicData uri="http://schemas.openxmlformats.org/drawingml/2006/table">
            <a:tbl>
              <a:tblPr firstRow="1" bandRow="1">
                <a:tableStyleId>{5940675A-B579-460E-94D1-54222C63F5DA}</a:tableStyleId>
              </a:tblPr>
              <a:tblGrid>
                <a:gridCol w="767916">
                  <a:extLst>
                    <a:ext uri="{9D8B030D-6E8A-4147-A177-3AD203B41FA5}">
                      <a16:colId xmlns:a16="http://schemas.microsoft.com/office/drawing/2014/main" val="1175679726"/>
                    </a:ext>
                  </a:extLst>
                </a:gridCol>
                <a:gridCol w="767916">
                  <a:extLst>
                    <a:ext uri="{9D8B030D-6E8A-4147-A177-3AD203B41FA5}">
                      <a16:colId xmlns:a16="http://schemas.microsoft.com/office/drawing/2014/main" val="3435851118"/>
                    </a:ext>
                  </a:extLst>
                </a:gridCol>
              </a:tblGrid>
              <a:tr h="346697">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20998848"/>
                  </a:ext>
                </a:extLst>
              </a:tr>
              <a:tr h="346697">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490397567"/>
                  </a:ext>
                </a:extLst>
              </a:tr>
            </a:tbl>
          </a:graphicData>
        </a:graphic>
      </p:graphicFrame>
      <p:cxnSp>
        <p:nvCxnSpPr>
          <p:cNvPr id="10" name="直接连接符 9">
            <a:extLst>
              <a:ext uri="{FF2B5EF4-FFF2-40B4-BE49-F238E27FC236}">
                <a16:creationId xmlns:a16="http://schemas.microsoft.com/office/drawing/2014/main" id="{324A61D9-4AA4-446F-B8E9-4D666330C980}"/>
              </a:ext>
            </a:extLst>
          </p:cNvPr>
          <p:cNvCxnSpPr/>
          <p:nvPr/>
        </p:nvCxnSpPr>
        <p:spPr bwMode="auto">
          <a:xfrm>
            <a:off x="1619672" y="2928000"/>
            <a:ext cx="0" cy="2849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74DCBAC9-A20D-4639-B249-C50453B72EA2}"/>
              </a:ext>
            </a:extLst>
          </p:cNvPr>
          <p:cNvCxnSpPr/>
          <p:nvPr/>
        </p:nvCxnSpPr>
        <p:spPr bwMode="auto">
          <a:xfrm>
            <a:off x="1619672" y="3212976"/>
            <a:ext cx="669674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直接连接符 13">
            <a:extLst>
              <a:ext uri="{FF2B5EF4-FFF2-40B4-BE49-F238E27FC236}">
                <a16:creationId xmlns:a16="http://schemas.microsoft.com/office/drawing/2014/main" id="{04B2AAEB-2E1C-4726-A3BE-970D611C0481}"/>
              </a:ext>
            </a:extLst>
          </p:cNvPr>
          <p:cNvCxnSpPr/>
          <p:nvPr/>
        </p:nvCxnSpPr>
        <p:spPr bwMode="auto">
          <a:xfrm>
            <a:off x="2771800" y="2928000"/>
            <a:ext cx="0" cy="2849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直接连接符 25">
            <a:extLst>
              <a:ext uri="{FF2B5EF4-FFF2-40B4-BE49-F238E27FC236}">
                <a16:creationId xmlns:a16="http://schemas.microsoft.com/office/drawing/2014/main" id="{115242EE-2688-452A-A76C-34BBD9A92FCA}"/>
              </a:ext>
            </a:extLst>
          </p:cNvPr>
          <p:cNvCxnSpPr>
            <a:cxnSpLocks/>
            <a:stCxn id="7" idx="0"/>
          </p:cNvCxnSpPr>
          <p:nvPr/>
        </p:nvCxnSpPr>
        <p:spPr bwMode="auto">
          <a:xfrm flipV="1">
            <a:off x="2387588" y="2928000"/>
            <a:ext cx="0" cy="55109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直接连接符 29">
            <a:extLst>
              <a:ext uri="{FF2B5EF4-FFF2-40B4-BE49-F238E27FC236}">
                <a16:creationId xmlns:a16="http://schemas.microsoft.com/office/drawing/2014/main" id="{B78E920B-55DC-4757-A14A-945FB068CCEC}"/>
              </a:ext>
            </a:extLst>
          </p:cNvPr>
          <p:cNvCxnSpPr/>
          <p:nvPr/>
        </p:nvCxnSpPr>
        <p:spPr bwMode="auto">
          <a:xfrm>
            <a:off x="2195736" y="3645024"/>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直接连接符 31">
            <a:extLst>
              <a:ext uri="{FF2B5EF4-FFF2-40B4-BE49-F238E27FC236}">
                <a16:creationId xmlns:a16="http://schemas.microsoft.com/office/drawing/2014/main" id="{6A16751F-D547-4482-B559-CF3A8B9D0FD1}"/>
              </a:ext>
            </a:extLst>
          </p:cNvPr>
          <p:cNvCxnSpPr>
            <a:cxnSpLocks/>
            <a:stCxn id="8" idx="0"/>
          </p:cNvCxnSpPr>
          <p:nvPr/>
        </p:nvCxnSpPr>
        <p:spPr bwMode="auto">
          <a:xfrm flipV="1">
            <a:off x="4523910" y="2927984"/>
            <a:ext cx="0" cy="55109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直接连接符 35">
            <a:extLst>
              <a:ext uri="{FF2B5EF4-FFF2-40B4-BE49-F238E27FC236}">
                <a16:creationId xmlns:a16="http://schemas.microsoft.com/office/drawing/2014/main" id="{197EC2F1-CC35-458A-ABD9-3B59A922C161}"/>
              </a:ext>
            </a:extLst>
          </p:cNvPr>
          <p:cNvCxnSpPr/>
          <p:nvPr/>
        </p:nvCxnSpPr>
        <p:spPr bwMode="auto">
          <a:xfrm>
            <a:off x="4860032" y="2927984"/>
            <a:ext cx="0" cy="28499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直接连接符 37">
            <a:extLst>
              <a:ext uri="{FF2B5EF4-FFF2-40B4-BE49-F238E27FC236}">
                <a16:creationId xmlns:a16="http://schemas.microsoft.com/office/drawing/2014/main" id="{88182439-9F3A-4A5E-9EC7-C50F175838D9}"/>
              </a:ext>
            </a:extLst>
          </p:cNvPr>
          <p:cNvCxnSpPr>
            <a:cxnSpLocks/>
          </p:cNvCxnSpPr>
          <p:nvPr/>
        </p:nvCxnSpPr>
        <p:spPr bwMode="auto">
          <a:xfrm>
            <a:off x="4355976" y="3645024"/>
            <a:ext cx="3600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2" name="直接连接符 41">
            <a:extLst>
              <a:ext uri="{FF2B5EF4-FFF2-40B4-BE49-F238E27FC236}">
                <a16:creationId xmlns:a16="http://schemas.microsoft.com/office/drawing/2014/main" id="{BD73D022-1E59-40A0-8820-E05558949374}"/>
              </a:ext>
            </a:extLst>
          </p:cNvPr>
          <p:cNvCxnSpPr/>
          <p:nvPr/>
        </p:nvCxnSpPr>
        <p:spPr bwMode="auto">
          <a:xfrm>
            <a:off x="899592" y="2927984"/>
            <a:ext cx="0" cy="357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4" name="直接连接符 43">
            <a:extLst>
              <a:ext uri="{FF2B5EF4-FFF2-40B4-BE49-F238E27FC236}">
                <a16:creationId xmlns:a16="http://schemas.microsoft.com/office/drawing/2014/main" id="{283969EE-B99D-4887-8BB4-EF8580D94222}"/>
              </a:ext>
            </a:extLst>
          </p:cNvPr>
          <p:cNvCxnSpPr>
            <a:cxnSpLocks/>
          </p:cNvCxnSpPr>
          <p:nvPr/>
        </p:nvCxnSpPr>
        <p:spPr bwMode="auto">
          <a:xfrm flipH="1">
            <a:off x="395536" y="3284984"/>
            <a:ext cx="50405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6" name="直接连接符 45">
            <a:extLst>
              <a:ext uri="{FF2B5EF4-FFF2-40B4-BE49-F238E27FC236}">
                <a16:creationId xmlns:a16="http://schemas.microsoft.com/office/drawing/2014/main" id="{19634C9A-6DC7-4A95-A6C8-A89DFA75F6EF}"/>
              </a:ext>
            </a:extLst>
          </p:cNvPr>
          <p:cNvCxnSpPr/>
          <p:nvPr/>
        </p:nvCxnSpPr>
        <p:spPr bwMode="auto">
          <a:xfrm>
            <a:off x="395536" y="3284984"/>
            <a:ext cx="0" cy="51665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9" name="直接连接符 48">
            <a:extLst>
              <a:ext uri="{FF2B5EF4-FFF2-40B4-BE49-F238E27FC236}">
                <a16:creationId xmlns:a16="http://schemas.microsoft.com/office/drawing/2014/main" id="{833F2DA1-3AC1-483E-A2FF-DF70B201FEEB}"/>
              </a:ext>
            </a:extLst>
          </p:cNvPr>
          <p:cNvCxnSpPr/>
          <p:nvPr/>
        </p:nvCxnSpPr>
        <p:spPr bwMode="auto">
          <a:xfrm>
            <a:off x="179512" y="4172476"/>
            <a:ext cx="0" cy="40865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1" name="直接连接符 50">
            <a:extLst>
              <a:ext uri="{FF2B5EF4-FFF2-40B4-BE49-F238E27FC236}">
                <a16:creationId xmlns:a16="http://schemas.microsoft.com/office/drawing/2014/main" id="{F44E7894-15FA-43FB-9354-416255C2FB28}"/>
              </a:ext>
            </a:extLst>
          </p:cNvPr>
          <p:cNvCxnSpPr>
            <a:cxnSpLocks/>
          </p:cNvCxnSpPr>
          <p:nvPr/>
        </p:nvCxnSpPr>
        <p:spPr bwMode="auto">
          <a:xfrm>
            <a:off x="539552" y="4172476"/>
            <a:ext cx="0" cy="26463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4" name="直接连接符 53">
            <a:extLst>
              <a:ext uri="{FF2B5EF4-FFF2-40B4-BE49-F238E27FC236}">
                <a16:creationId xmlns:a16="http://schemas.microsoft.com/office/drawing/2014/main" id="{24BB5D6D-D7E7-4742-8797-C12F1D1DE8F9}"/>
              </a:ext>
            </a:extLst>
          </p:cNvPr>
          <p:cNvCxnSpPr/>
          <p:nvPr/>
        </p:nvCxnSpPr>
        <p:spPr bwMode="auto">
          <a:xfrm>
            <a:off x="539552" y="4437112"/>
            <a:ext cx="554461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6" name="直接连接符 55">
            <a:extLst>
              <a:ext uri="{FF2B5EF4-FFF2-40B4-BE49-F238E27FC236}">
                <a16:creationId xmlns:a16="http://schemas.microsoft.com/office/drawing/2014/main" id="{0F939CC4-6816-47EE-8EF0-C2AACC38A1FE}"/>
              </a:ext>
            </a:extLst>
          </p:cNvPr>
          <p:cNvCxnSpPr/>
          <p:nvPr/>
        </p:nvCxnSpPr>
        <p:spPr bwMode="auto">
          <a:xfrm>
            <a:off x="1835696" y="4220777"/>
            <a:ext cx="0" cy="50436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8" name="直接连接符 57">
            <a:extLst>
              <a:ext uri="{FF2B5EF4-FFF2-40B4-BE49-F238E27FC236}">
                <a16:creationId xmlns:a16="http://schemas.microsoft.com/office/drawing/2014/main" id="{336799DF-01AB-40D6-9452-FCCE7F1221A1}"/>
              </a:ext>
            </a:extLst>
          </p:cNvPr>
          <p:cNvCxnSpPr/>
          <p:nvPr/>
        </p:nvCxnSpPr>
        <p:spPr bwMode="auto">
          <a:xfrm>
            <a:off x="1979712" y="4220777"/>
            <a:ext cx="0" cy="36035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0" name="直接连接符 59">
            <a:extLst>
              <a:ext uri="{FF2B5EF4-FFF2-40B4-BE49-F238E27FC236}">
                <a16:creationId xmlns:a16="http://schemas.microsoft.com/office/drawing/2014/main" id="{43DB2FB7-7515-47F2-9797-48D134316B27}"/>
              </a:ext>
            </a:extLst>
          </p:cNvPr>
          <p:cNvCxnSpPr/>
          <p:nvPr/>
        </p:nvCxnSpPr>
        <p:spPr bwMode="auto">
          <a:xfrm>
            <a:off x="1979712" y="4581128"/>
            <a:ext cx="410445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2" name="直接连接符 61">
            <a:extLst>
              <a:ext uri="{FF2B5EF4-FFF2-40B4-BE49-F238E27FC236}">
                <a16:creationId xmlns:a16="http://schemas.microsoft.com/office/drawing/2014/main" id="{639AE0C4-F274-4FBE-838E-D85A50B8F568}"/>
              </a:ext>
            </a:extLst>
          </p:cNvPr>
          <p:cNvCxnSpPr/>
          <p:nvPr/>
        </p:nvCxnSpPr>
        <p:spPr bwMode="auto">
          <a:xfrm>
            <a:off x="2627784" y="4220777"/>
            <a:ext cx="0" cy="50436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4" name="直接连接符 63">
            <a:extLst>
              <a:ext uri="{FF2B5EF4-FFF2-40B4-BE49-F238E27FC236}">
                <a16:creationId xmlns:a16="http://schemas.microsoft.com/office/drawing/2014/main" id="{4C8FBE02-5EFB-4E85-81C2-7681FD793721}"/>
              </a:ext>
            </a:extLst>
          </p:cNvPr>
          <p:cNvCxnSpPr/>
          <p:nvPr/>
        </p:nvCxnSpPr>
        <p:spPr bwMode="auto">
          <a:xfrm>
            <a:off x="2843808" y="4220777"/>
            <a:ext cx="0" cy="21633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6" name="直接连接符 65">
            <a:extLst>
              <a:ext uri="{FF2B5EF4-FFF2-40B4-BE49-F238E27FC236}">
                <a16:creationId xmlns:a16="http://schemas.microsoft.com/office/drawing/2014/main" id="{170C6540-A3B3-4392-ADA8-931B10FD9E66}"/>
              </a:ext>
            </a:extLst>
          </p:cNvPr>
          <p:cNvCxnSpPr/>
          <p:nvPr/>
        </p:nvCxnSpPr>
        <p:spPr bwMode="auto">
          <a:xfrm>
            <a:off x="3995936" y="4210601"/>
            <a:ext cx="0" cy="51454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8" name="直接连接符 67">
            <a:extLst>
              <a:ext uri="{FF2B5EF4-FFF2-40B4-BE49-F238E27FC236}">
                <a16:creationId xmlns:a16="http://schemas.microsoft.com/office/drawing/2014/main" id="{69CF84A5-1AA3-4373-B3FC-8A8959504074}"/>
              </a:ext>
            </a:extLst>
          </p:cNvPr>
          <p:cNvCxnSpPr/>
          <p:nvPr/>
        </p:nvCxnSpPr>
        <p:spPr bwMode="auto">
          <a:xfrm>
            <a:off x="4211960" y="4210601"/>
            <a:ext cx="0" cy="37052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0" name="直接连接符 69">
            <a:extLst>
              <a:ext uri="{FF2B5EF4-FFF2-40B4-BE49-F238E27FC236}">
                <a16:creationId xmlns:a16="http://schemas.microsoft.com/office/drawing/2014/main" id="{18FF6FC8-EB9D-4598-8A25-DDD559C778A1}"/>
              </a:ext>
            </a:extLst>
          </p:cNvPr>
          <p:cNvCxnSpPr/>
          <p:nvPr/>
        </p:nvCxnSpPr>
        <p:spPr bwMode="auto">
          <a:xfrm>
            <a:off x="4860032" y="4210601"/>
            <a:ext cx="0" cy="51454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2" name="直接连接符 71">
            <a:extLst>
              <a:ext uri="{FF2B5EF4-FFF2-40B4-BE49-F238E27FC236}">
                <a16:creationId xmlns:a16="http://schemas.microsoft.com/office/drawing/2014/main" id="{64719CB0-DD3C-47E5-BF70-F36CF4BC4513}"/>
              </a:ext>
            </a:extLst>
          </p:cNvPr>
          <p:cNvCxnSpPr/>
          <p:nvPr/>
        </p:nvCxnSpPr>
        <p:spPr bwMode="auto">
          <a:xfrm>
            <a:off x="5004048" y="4210601"/>
            <a:ext cx="0" cy="22651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74" name="文本框 73">
            <a:extLst>
              <a:ext uri="{FF2B5EF4-FFF2-40B4-BE49-F238E27FC236}">
                <a16:creationId xmlns:a16="http://schemas.microsoft.com/office/drawing/2014/main" id="{9A0E4983-E60A-48FB-94B1-53851F58CAC6}"/>
              </a:ext>
            </a:extLst>
          </p:cNvPr>
          <p:cNvSpPr txBox="1"/>
          <p:nvPr/>
        </p:nvSpPr>
        <p:spPr>
          <a:xfrm>
            <a:off x="-504" y="4529215"/>
            <a:ext cx="432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2E9DB6B5-F9F7-4768-AAE1-EED0CEDE2AD4}"/>
                  </a:ext>
                </a:extLst>
              </p:cNvPr>
              <p:cNvSpPr txBox="1"/>
              <p:nvPr/>
            </p:nvSpPr>
            <p:spPr>
              <a:xfrm>
                <a:off x="1619672" y="4725144"/>
                <a:ext cx="57605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1" lang="zh-CN" altLang="en-US" sz="2400" b="0" i="1" u="none" strike="noStrike" kern="1200" cap="none" spc="0" normalizeH="0" baseline="0" noProof="0" smtClean="0">
                        <a:ln>
                          <a:noFill/>
                        </a:ln>
                        <a:solidFill>
                          <a:srgbClr val="FFFFFF"/>
                        </a:solidFill>
                        <a:effectLst/>
                        <a:uLnTx/>
                        <a:uFillTx/>
                        <a:latin typeface="Cambria Math" panose="02040503050406030204" pitchFamily="18" charset="0"/>
                        <a:cs typeface="+mn-cs"/>
                      </a:rPr>
                      <m:t>∑</m:t>
                    </m:r>
                  </m:oMath>
                </a14:m>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75" name="文本框 74">
                <a:extLst>
                  <a:ext uri="{FF2B5EF4-FFF2-40B4-BE49-F238E27FC236}">
                    <a16:creationId xmlns:a16="http://schemas.microsoft.com/office/drawing/2014/main" id="{2E9DB6B5-F9F7-4768-AAE1-EED0CEDE2AD4}"/>
                  </a:ext>
                </a:extLst>
              </p:cNvPr>
              <p:cNvSpPr txBox="1">
                <a:spLocks noRot="1" noChangeAspect="1" noMove="1" noResize="1" noEditPoints="1" noAdjustHandles="1" noChangeArrowheads="1" noChangeShapeType="1" noTextEdit="1"/>
              </p:cNvSpPr>
              <p:nvPr/>
            </p:nvSpPr>
            <p:spPr>
              <a:xfrm>
                <a:off x="1619672" y="4725144"/>
                <a:ext cx="576055" cy="461665"/>
              </a:xfrm>
              <a:prstGeom prst="rect">
                <a:avLst/>
              </a:prstGeom>
              <a:blipFill>
                <a:blip r:embed="rId3"/>
                <a:stretch>
                  <a:fillRect l="-9574" b="-26316"/>
                </a:stretch>
              </a:blipFill>
            </p:spPr>
            <p:txBody>
              <a:bodyPr/>
              <a:lstStyle/>
              <a:p>
                <a:r>
                  <a:rPr lang="zh-CN" altLang="en-US">
                    <a:noFill/>
                  </a:rPr>
                  <a:t> </a:t>
                </a:r>
              </a:p>
            </p:txBody>
          </p:sp>
        </mc:Fallback>
      </mc:AlternateContent>
      <p:sp>
        <p:nvSpPr>
          <p:cNvPr id="76" name="文本框 75">
            <a:extLst>
              <a:ext uri="{FF2B5EF4-FFF2-40B4-BE49-F238E27FC236}">
                <a16:creationId xmlns:a16="http://schemas.microsoft.com/office/drawing/2014/main" id="{BAA3B1C7-78AF-4D87-86FD-C300B08384C8}"/>
              </a:ext>
            </a:extLst>
          </p:cNvPr>
          <p:cNvSpPr txBox="1"/>
          <p:nvPr/>
        </p:nvSpPr>
        <p:spPr>
          <a:xfrm>
            <a:off x="2347351" y="4717127"/>
            <a:ext cx="93609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矩形 76">
            <a:extLst>
              <a:ext uri="{FF2B5EF4-FFF2-40B4-BE49-F238E27FC236}">
                <a16:creationId xmlns:a16="http://schemas.microsoft.com/office/drawing/2014/main" id="{A7238001-638E-46F0-BDEB-FEBD5818E030}"/>
              </a:ext>
            </a:extLst>
          </p:cNvPr>
          <p:cNvSpPr/>
          <p:nvPr/>
        </p:nvSpPr>
        <p:spPr>
          <a:xfrm>
            <a:off x="3721294" y="4725144"/>
            <a:ext cx="492444" cy="46166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8" name="文本框 77">
            <a:extLst>
              <a:ext uri="{FF2B5EF4-FFF2-40B4-BE49-F238E27FC236}">
                <a16:creationId xmlns:a16="http://schemas.microsoft.com/office/drawing/2014/main" id="{8DBE84D0-3DCA-4E44-9E86-DC1BCB9B950A}"/>
              </a:ext>
            </a:extLst>
          </p:cNvPr>
          <p:cNvSpPr txBox="1"/>
          <p:nvPr/>
        </p:nvSpPr>
        <p:spPr>
          <a:xfrm>
            <a:off x="4611147" y="4701748"/>
            <a:ext cx="93609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文本框 78">
            <a:extLst>
              <a:ext uri="{FF2B5EF4-FFF2-40B4-BE49-F238E27FC236}">
                <a16:creationId xmlns:a16="http://schemas.microsoft.com/office/drawing/2014/main" id="{E7CF70F0-9ECA-4E10-9DE0-137F468F7F43}"/>
              </a:ext>
            </a:extLst>
          </p:cNvPr>
          <p:cNvSpPr txBox="1"/>
          <p:nvPr/>
        </p:nvSpPr>
        <p:spPr>
          <a:xfrm>
            <a:off x="6132258" y="4015048"/>
            <a:ext cx="145355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初始化</a:t>
            </a:r>
          </a:p>
        </p:txBody>
      </p:sp>
      <p:sp>
        <p:nvSpPr>
          <p:cNvPr id="81" name="文本框 80">
            <a:extLst>
              <a:ext uri="{FF2B5EF4-FFF2-40B4-BE49-F238E27FC236}">
                <a16:creationId xmlns:a16="http://schemas.microsoft.com/office/drawing/2014/main" id="{4F4CAAA4-4C80-4E4A-8C49-B632EBBEC3A8}"/>
              </a:ext>
            </a:extLst>
          </p:cNvPr>
          <p:cNvSpPr txBox="1"/>
          <p:nvPr/>
        </p:nvSpPr>
        <p:spPr>
          <a:xfrm>
            <a:off x="6300192" y="4581128"/>
            <a:ext cx="1152125" cy="46166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cxnSp>
        <p:nvCxnSpPr>
          <p:cNvPr id="83" name="直接箭头连接符 82">
            <a:extLst>
              <a:ext uri="{FF2B5EF4-FFF2-40B4-BE49-F238E27FC236}">
                <a16:creationId xmlns:a16="http://schemas.microsoft.com/office/drawing/2014/main" id="{7CD2B177-9F7A-4B3C-9484-ADE54EFACDA1}"/>
              </a:ext>
            </a:extLst>
          </p:cNvPr>
          <p:cNvCxnSpPr/>
          <p:nvPr/>
        </p:nvCxnSpPr>
        <p:spPr bwMode="auto">
          <a:xfrm>
            <a:off x="6300192" y="4653136"/>
            <a:ext cx="36004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84" name="文本框 83">
            <a:extLst>
              <a:ext uri="{FF2B5EF4-FFF2-40B4-BE49-F238E27FC236}">
                <a16:creationId xmlns:a16="http://schemas.microsoft.com/office/drawing/2014/main" id="{7449200C-4001-48F0-A902-6EC5A21E2445}"/>
              </a:ext>
            </a:extLst>
          </p:cNvPr>
          <p:cNvSpPr txBox="1"/>
          <p:nvPr/>
        </p:nvSpPr>
        <p:spPr>
          <a:xfrm>
            <a:off x="3012642" y="5696794"/>
            <a:ext cx="3528389"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（逻辑图</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4/4</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0" name="文本框 39">
            <a:extLst>
              <a:ext uri="{FF2B5EF4-FFF2-40B4-BE49-F238E27FC236}">
                <a16:creationId xmlns:a16="http://schemas.microsoft.com/office/drawing/2014/main" id="{D1334356-1A17-4B02-B61C-AF344199317D}"/>
              </a:ext>
            </a:extLst>
          </p:cNvPr>
          <p:cNvSpPr txBox="1"/>
          <p:nvPr/>
        </p:nvSpPr>
        <p:spPr>
          <a:xfrm>
            <a:off x="8100524" y="3177413"/>
            <a:ext cx="98591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zh-CN" altLang="en-US" sz="24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78B194BD-9F42-4FDD-9D96-5C9A52015E84}"/>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69995332"/>
      </p:ext>
    </p:extLst>
  </p:cSld>
  <p:clrMapOvr>
    <a:masterClrMapping/>
  </p:clrMapOvr>
  <p:transition spd="med">
    <p:cover dir="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FD110D-E1CE-444A-9E1B-9F6EE4FB04B5}"/>
              </a:ext>
            </a:extLst>
          </p:cNvPr>
          <p:cNvSpPr/>
          <p:nvPr/>
        </p:nvSpPr>
        <p:spPr>
          <a:xfrm>
            <a:off x="0" y="2417441"/>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25.</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欲写入代码</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10011100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（原始有效信息）</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）采用奇校验，写出配校验位后的校验码；</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）采用偶校验，写出配校验位后的校验码；</a:t>
            </a:r>
          </a:p>
        </p:txBody>
      </p:sp>
      <p:sp>
        <p:nvSpPr>
          <p:cNvPr id="2" name="灯片编号占位符 1">
            <a:extLst>
              <a:ext uri="{FF2B5EF4-FFF2-40B4-BE49-F238E27FC236}">
                <a16:creationId xmlns:a16="http://schemas.microsoft.com/office/drawing/2014/main" id="{094480CB-F318-46DA-9757-10FB37E7ED2B}"/>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6525964"/>
      </p:ext>
    </p:extLst>
  </p:cSld>
  <p:clrMapOvr>
    <a:masterClrMapping/>
  </p:clrMapOvr>
  <p:transition spd="med">
    <p:cover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3D6596-05F5-4FE4-BC45-30296B1E137C}"/>
              </a:ext>
            </a:extLst>
          </p:cNvPr>
          <p:cNvSpPr/>
          <p:nvPr/>
        </p:nvSpPr>
        <p:spPr>
          <a:xfrm>
            <a:off x="0" y="0"/>
            <a:ext cx="9144000" cy="2023118"/>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25.</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欲写入代码</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10011100</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（原始有效信息）</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）采用奇校验，写出配校验位后的校验码；</a:t>
            </a:r>
          </a:p>
          <a:p>
            <a:pPr marL="0" marR="0" lvl="0" indent="0" algn="l" defTabSz="914400" rtl="0" eaLnBrk="1" fontAlgn="base" latinLnBrk="0" hangingPunct="1">
              <a:lnSpc>
                <a:spcPct val="120000"/>
              </a:lnSpc>
              <a:spcBef>
                <a:spcPts val="0"/>
              </a:spcBef>
              <a:spcAft>
                <a:spcPct val="0"/>
              </a:spcAft>
              <a:buClrTx/>
              <a:buSzTx/>
              <a:buFontTx/>
              <a:buNone/>
              <a:tabLst/>
              <a:defRPr/>
            </a:pP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）采用偶校验，写出配校验位后的校验码；</a:t>
            </a:r>
          </a:p>
        </p:txBody>
      </p:sp>
      <p:sp>
        <p:nvSpPr>
          <p:cNvPr id="4" name="矩形 3">
            <a:extLst>
              <a:ext uri="{FF2B5EF4-FFF2-40B4-BE49-F238E27FC236}">
                <a16:creationId xmlns:a16="http://schemas.microsoft.com/office/drawing/2014/main" id="{E67E055C-69BF-4354-BBD0-9A4A8C74F52C}"/>
              </a:ext>
            </a:extLst>
          </p:cNvPr>
          <p:cNvSpPr/>
          <p:nvPr/>
        </p:nvSpPr>
        <p:spPr>
          <a:xfrm>
            <a:off x="0" y="2023118"/>
            <a:ext cx="9144000" cy="2399503"/>
          </a:xfrm>
          <a:prstGeom prst="rect">
            <a:avLst/>
          </a:prstGeom>
        </p:spPr>
        <p:txBody>
          <a:bodyPr wrap="square">
            <a:spAutoFit/>
          </a:bodyPr>
          <a:lstStyle/>
          <a:p>
            <a:pPr marL="0" marR="0" lvl="0" indent="457200" algn="l" defTabSz="914400" rtl="0" eaLnBrk="1" fontAlgn="base" latinLnBrk="0" hangingPunct="1">
              <a:lnSpc>
                <a:spcPct val="12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奇校验的规律为：使整个校验码中“</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的个数为奇数，偶校验的规律为：使整个校验码中“</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的个数为偶数。因此配校验位后，分别采用奇、偶校验的校验码为：</a:t>
            </a:r>
          </a:p>
        </p:txBody>
      </p:sp>
      <p:graphicFrame>
        <p:nvGraphicFramePr>
          <p:cNvPr id="5" name="表格 4">
            <a:extLst>
              <a:ext uri="{FF2B5EF4-FFF2-40B4-BE49-F238E27FC236}">
                <a16:creationId xmlns:a16="http://schemas.microsoft.com/office/drawing/2014/main" id="{A4C261DA-0456-4277-B476-2F4BB031BB9F}"/>
              </a:ext>
            </a:extLst>
          </p:cNvPr>
          <p:cNvGraphicFramePr>
            <a:graphicFrameLocks noGrp="1"/>
          </p:cNvGraphicFramePr>
          <p:nvPr/>
        </p:nvGraphicFramePr>
        <p:xfrm>
          <a:off x="1524000" y="4439017"/>
          <a:ext cx="6096000" cy="15544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708419368"/>
                    </a:ext>
                  </a:extLst>
                </a:gridCol>
                <a:gridCol w="2032000">
                  <a:extLst>
                    <a:ext uri="{9D8B030D-6E8A-4147-A177-3AD203B41FA5}">
                      <a16:colId xmlns:a16="http://schemas.microsoft.com/office/drawing/2014/main" val="7031681"/>
                    </a:ext>
                  </a:extLst>
                </a:gridCol>
                <a:gridCol w="2032000">
                  <a:extLst>
                    <a:ext uri="{9D8B030D-6E8A-4147-A177-3AD203B41FA5}">
                      <a16:colId xmlns:a16="http://schemas.microsoft.com/office/drawing/2014/main" val="2904641107"/>
                    </a:ext>
                  </a:extLst>
                </a:gridCol>
              </a:tblGrid>
              <a:tr h="370840">
                <a:tc>
                  <a:txBody>
                    <a:bodyPr/>
                    <a:lstStyle/>
                    <a:p>
                      <a:endParaRPr lang="zh-CN" altLang="en-US" sz="2800" dirty="0"/>
                    </a:p>
                  </a:txBody>
                  <a:tcPr/>
                </a:tc>
                <a:tc>
                  <a:txBody>
                    <a:bodyPr/>
                    <a:lstStyle/>
                    <a:p>
                      <a:r>
                        <a:rPr lang="zh-CN" altLang="en-US" sz="2800" dirty="0"/>
                        <a:t>有效信息</a:t>
                      </a:r>
                    </a:p>
                  </a:txBody>
                  <a:tcPr/>
                </a:tc>
                <a:tc>
                  <a:txBody>
                    <a:bodyPr/>
                    <a:lstStyle/>
                    <a:p>
                      <a:r>
                        <a:rPr lang="zh-CN" altLang="en-US" sz="2800" dirty="0"/>
                        <a:t>校验位</a:t>
                      </a:r>
                    </a:p>
                  </a:txBody>
                  <a:tcPr/>
                </a:tc>
                <a:extLst>
                  <a:ext uri="{0D108BD9-81ED-4DB2-BD59-A6C34878D82A}">
                    <a16:rowId xmlns:a16="http://schemas.microsoft.com/office/drawing/2014/main" val="1208393077"/>
                  </a:ext>
                </a:extLst>
              </a:tr>
              <a:tr h="370840">
                <a:tc>
                  <a:txBody>
                    <a:bodyPr/>
                    <a:lstStyle/>
                    <a:p>
                      <a:r>
                        <a:rPr lang="zh-CN" altLang="en-US" sz="2800" dirty="0"/>
                        <a:t>奇校验</a:t>
                      </a:r>
                    </a:p>
                  </a:txBody>
                  <a:tcPr/>
                </a:tc>
                <a:tc>
                  <a:txBody>
                    <a:bodyPr/>
                    <a:lstStyle/>
                    <a:p>
                      <a:r>
                        <a:rPr lang="en-US" altLang="zh-CN" sz="2800" dirty="0"/>
                        <a:t>10011100</a:t>
                      </a:r>
                      <a:endParaRPr lang="zh-CN" altLang="en-US" sz="2800" dirty="0"/>
                    </a:p>
                  </a:txBody>
                  <a:tcPr/>
                </a:tc>
                <a:tc>
                  <a:txBody>
                    <a:bodyPr/>
                    <a:lstStyle/>
                    <a:p>
                      <a:r>
                        <a:rPr lang="en-US" altLang="zh-CN" sz="2800" dirty="0"/>
                        <a:t>1</a:t>
                      </a:r>
                      <a:endParaRPr lang="zh-CN" altLang="en-US" sz="2800" dirty="0"/>
                    </a:p>
                  </a:txBody>
                  <a:tcPr/>
                </a:tc>
                <a:extLst>
                  <a:ext uri="{0D108BD9-81ED-4DB2-BD59-A6C34878D82A}">
                    <a16:rowId xmlns:a16="http://schemas.microsoft.com/office/drawing/2014/main" val="380158547"/>
                  </a:ext>
                </a:extLst>
              </a:tr>
              <a:tr h="370840">
                <a:tc>
                  <a:txBody>
                    <a:bodyPr/>
                    <a:lstStyle/>
                    <a:p>
                      <a:r>
                        <a:rPr lang="zh-CN" altLang="en-US" sz="2800" dirty="0"/>
                        <a:t>偶校验</a:t>
                      </a:r>
                    </a:p>
                  </a:txBody>
                  <a:tcPr/>
                </a:tc>
                <a:tc>
                  <a:txBody>
                    <a:bodyPr/>
                    <a:lstStyle/>
                    <a:p>
                      <a:r>
                        <a:rPr lang="en-US" altLang="zh-CN" sz="2800" dirty="0"/>
                        <a:t>10011100</a:t>
                      </a:r>
                      <a:endParaRPr lang="zh-CN" altLang="en-US" sz="2800" dirty="0"/>
                    </a:p>
                  </a:txBody>
                  <a:tcPr/>
                </a:tc>
                <a:tc>
                  <a:txBody>
                    <a:bodyPr/>
                    <a:lstStyle/>
                    <a:p>
                      <a:r>
                        <a:rPr lang="en-US" altLang="zh-CN" sz="2800" dirty="0"/>
                        <a:t>0</a:t>
                      </a:r>
                      <a:endParaRPr lang="zh-CN" altLang="en-US" sz="2800" dirty="0"/>
                    </a:p>
                  </a:txBody>
                  <a:tcPr/>
                </a:tc>
                <a:extLst>
                  <a:ext uri="{0D108BD9-81ED-4DB2-BD59-A6C34878D82A}">
                    <a16:rowId xmlns:a16="http://schemas.microsoft.com/office/drawing/2014/main" val="604088713"/>
                  </a:ext>
                </a:extLst>
              </a:tr>
            </a:tbl>
          </a:graphicData>
        </a:graphic>
      </p:graphicFrame>
      <p:sp>
        <p:nvSpPr>
          <p:cNvPr id="2" name="灯片编号占位符 1">
            <a:extLst>
              <a:ext uri="{FF2B5EF4-FFF2-40B4-BE49-F238E27FC236}">
                <a16:creationId xmlns:a16="http://schemas.microsoft.com/office/drawing/2014/main" id="{218557A4-51AA-4EA5-BDFF-D7B08DC9B38F}"/>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0055390"/>
      </p:ext>
    </p:extLst>
  </p:cSld>
  <p:clrMapOvr>
    <a:masterClrMapping/>
  </p:clrMapOvr>
  <p:transition spd="med">
    <p:cover dir="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B6905B4-81AE-4F54-8B67-622B9FAF3211}"/>
              </a:ext>
            </a:extLst>
          </p:cNvPr>
          <p:cNvSpPr/>
          <p:nvPr/>
        </p:nvSpPr>
        <p:spPr>
          <a:xfrm>
            <a:off x="0" y="1916832"/>
            <a:ext cx="9144000" cy="2687915"/>
          </a:xfrm>
          <a:prstGeom prst="rect">
            <a:avLst/>
          </a:prstGeom>
        </p:spPr>
        <p:txBody>
          <a:bodyPr wrap="square">
            <a:spAutoFit/>
          </a:bodyPr>
          <a:lstStyle/>
          <a:p>
            <a:pPr marL="0" marR="0" lvl="0" indent="0" algn="l" defTabSz="914400" rtl="0" eaLnBrk="1" fontAlgn="base" latinLnBrk="0" hangingPunct="1">
              <a:lnSpc>
                <a:spcPct val="120000"/>
              </a:lnSpc>
              <a:spcBef>
                <a:spcPts val="0"/>
              </a:spcBef>
              <a:spcAft>
                <a:spcPct val="0"/>
              </a:spcAft>
              <a:buClrTx/>
              <a:buSzTx/>
              <a:buFontTx/>
              <a:buNone/>
              <a:tabLst/>
              <a:defRPr/>
            </a:pP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26.</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欲写入</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8</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位有效信息</a:t>
            </a:r>
            <a:r>
              <a:rPr kumimoji="1" lang="en-US"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01101101</a:t>
            </a:r>
            <a:r>
              <a:rPr kumimoji="1" lang="zh-CN" altLang="zh-CN"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itchFamily="49" charset="-122"/>
                <a:cs typeface="+mn-cs"/>
              </a:rPr>
              <a:t>，试将它编为海明校验码。以表格形式说明其编码方法，并分析所选用的编码方案具有什么样的检错与纠错能力。</a:t>
            </a:r>
          </a:p>
        </p:txBody>
      </p:sp>
      <p:sp>
        <p:nvSpPr>
          <p:cNvPr id="2" name="灯片编号占位符 1">
            <a:extLst>
              <a:ext uri="{FF2B5EF4-FFF2-40B4-BE49-F238E27FC236}">
                <a16:creationId xmlns:a16="http://schemas.microsoft.com/office/drawing/2014/main" id="{2BF71EDD-466E-4DE2-B363-415B8E265325}"/>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3F5C8-9012-46B7-BDE1-1A2A994CA93C}" type="slidenum">
              <a:rPr kumimoji="0" lang="en-US" altLang="zh-CN" sz="1600" b="1" i="0" u="none" strike="noStrike" kern="1200" cap="none" spc="0" normalizeH="0" baseline="0" noProof="0" smtClean="0">
                <a:ln>
                  <a:noFill/>
                </a:ln>
                <a:solidFill>
                  <a:srgbClr val="00FF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r>
              <a:rPr kumimoji="0" lang="en-US" altLang="zh-CN" sz="1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/122</a:t>
            </a:r>
            <a:endParaRPr kumimoji="0" lang="en-US" altLang="zh-CN" sz="16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4247264"/>
      </p:ext>
    </p:extLst>
  </p:cSld>
  <p:clrMapOvr>
    <a:masterClrMapping/>
  </p:clrMapOvr>
  <p:transition spd="med">
    <p:cover dir="rd"/>
  </p:transition>
</p:sld>
</file>

<file path=ppt/theme/theme1.xml><?xml version="1.0" encoding="utf-8"?>
<a:theme xmlns:a="http://schemas.openxmlformats.org/drawingml/2006/main" name="2计算机组成原理-2(1)">
  <a:themeElements>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2计算机组成原理-2(1)">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2计算机组成原理-2(1)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计算机组成原理-2(1)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2计算机组成原理-2(1)">
  <a:themeElements>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2计算机组成原理-2(1)">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2计算机组成原理-2(1)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计算机组成原理-2(1)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C:\Users\JLP\AppData\Roaming\Microsoft\Templates\2计算机组成原理-2(1).pot</Template>
  <TotalTime>538484</TotalTime>
  <Words>8465</Words>
  <Application>Microsoft Office PowerPoint</Application>
  <PresentationFormat>全屏显示(4:3)</PresentationFormat>
  <Paragraphs>1239</Paragraphs>
  <Slides>121</Slides>
  <Notes>26</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121</vt:i4>
      </vt:variant>
    </vt:vector>
  </HeadingPairs>
  <TitlesOfParts>
    <vt:vector size="131" baseType="lpstr">
      <vt:lpstr>黑体</vt:lpstr>
      <vt:lpstr>宋体</vt:lpstr>
      <vt:lpstr>Arial</vt:lpstr>
      <vt:lpstr>Calibri</vt:lpstr>
      <vt:lpstr>Cambria Math</vt:lpstr>
      <vt:lpstr>Times New Roman</vt:lpstr>
      <vt:lpstr>Wingdings</vt:lpstr>
      <vt:lpstr>2计算机组成原理-2(1)</vt:lpstr>
      <vt:lpstr>1_2计算机组成原理-2(1)</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PC</cp:lastModifiedBy>
  <cp:revision>1098</cp:revision>
  <dcterms:created xsi:type="dcterms:W3CDTF">2000-12-02T08:16:30Z</dcterms:created>
  <dcterms:modified xsi:type="dcterms:W3CDTF">2022-03-15T10:38:59Z</dcterms:modified>
</cp:coreProperties>
</file>