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143"/>
  </p:notesMasterIdLst>
  <p:handoutMasterIdLst>
    <p:handoutMasterId r:id="rId144"/>
  </p:handoutMasterIdLst>
  <p:sldIdLst>
    <p:sldId id="350" r:id="rId2"/>
    <p:sldId id="351"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3" r:id="rId43"/>
    <p:sldId id="392" r:id="rId44"/>
    <p:sldId id="394" r:id="rId45"/>
    <p:sldId id="497" r:id="rId46"/>
    <p:sldId id="498" r:id="rId47"/>
    <p:sldId id="493" r:id="rId48"/>
    <p:sldId id="396" r:id="rId49"/>
    <p:sldId id="397" r:id="rId50"/>
    <p:sldId id="499" r:id="rId51"/>
    <p:sldId id="399" r:id="rId52"/>
    <p:sldId id="500" r:id="rId53"/>
    <p:sldId id="400" r:id="rId54"/>
    <p:sldId id="401" r:id="rId55"/>
    <p:sldId id="402" r:id="rId56"/>
    <p:sldId id="403" r:id="rId57"/>
    <p:sldId id="404" r:id="rId58"/>
    <p:sldId id="405" r:id="rId59"/>
    <p:sldId id="501"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20" r:id="rId73"/>
    <p:sldId id="421" r:id="rId74"/>
    <p:sldId id="422" r:id="rId75"/>
    <p:sldId id="423" r:id="rId76"/>
    <p:sldId id="424" r:id="rId77"/>
    <p:sldId id="425" r:id="rId78"/>
    <p:sldId id="426" r:id="rId79"/>
    <p:sldId id="427" r:id="rId80"/>
    <p:sldId id="428" r:id="rId81"/>
    <p:sldId id="429" r:id="rId82"/>
    <p:sldId id="430" r:id="rId83"/>
    <p:sldId id="431" r:id="rId84"/>
    <p:sldId id="432" r:id="rId85"/>
    <p:sldId id="433" r:id="rId86"/>
    <p:sldId id="434" r:id="rId87"/>
    <p:sldId id="435" r:id="rId88"/>
    <p:sldId id="436" r:id="rId89"/>
    <p:sldId id="437" r:id="rId90"/>
    <p:sldId id="502" r:id="rId91"/>
    <p:sldId id="503" r:id="rId92"/>
    <p:sldId id="504" r:id="rId93"/>
    <p:sldId id="505" r:id="rId94"/>
    <p:sldId id="442" r:id="rId95"/>
    <p:sldId id="443" r:id="rId96"/>
    <p:sldId id="444" r:id="rId97"/>
    <p:sldId id="445" r:id="rId98"/>
    <p:sldId id="446" r:id="rId99"/>
    <p:sldId id="447" r:id="rId100"/>
    <p:sldId id="448" r:id="rId101"/>
    <p:sldId id="449" r:id="rId102"/>
    <p:sldId id="450" r:id="rId103"/>
    <p:sldId id="451" r:id="rId104"/>
    <p:sldId id="452" r:id="rId105"/>
    <p:sldId id="453" r:id="rId106"/>
    <p:sldId id="454" r:id="rId107"/>
    <p:sldId id="455" r:id="rId108"/>
    <p:sldId id="463" r:id="rId109"/>
    <p:sldId id="456" r:id="rId110"/>
    <p:sldId id="457" r:id="rId111"/>
    <p:sldId id="458" r:id="rId112"/>
    <p:sldId id="459" r:id="rId113"/>
    <p:sldId id="460" r:id="rId114"/>
    <p:sldId id="461" r:id="rId115"/>
    <p:sldId id="462" r:id="rId116"/>
    <p:sldId id="464" r:id="rId117"/>
    <p:sldId id="465" r:id="rId118"/>
    <p:sldId id="467" r:id="rId119"/>
    <p:sldId id="466" r:id="rId120"/>
    <p:sldId id="468" r:id="rId121"/>
    <p:sldId id="469" r:id="rId122"/>
    <p:sldId id="470" r:id="rId123"/>
    <p:sldId id="471" r:id="rId124"/>
    <p:sldId id="472" r:id="rId125"/>
    <p:sldId id="473" r:id="rId126"/>
    <p:sldId id="474" r:id="rId127"/>
    <p:sldId id="475" r:id="rId128"/>
    <p:sldId id="476" r:id="rId129"/>
    <p:sldId id="477" r:id="rId130"/>
    <p:sldId id="481" r:id="rId131"/>
    <p:sldId id="482" r:id="rId132"/>
    <p:sldId id="483" r:id="rId133"/>
    <p:sldId id="484" r:id="rId134"/>
    <p:sldId id="485" r:id="rId135"/>
    <p:sldId id="486" r:id="rId136"/>
    <p:sldId id="487" r:id="rId137"/>
    <p:sldId id="488" r:id="rId138"/>
    <p:sldId id="489" r:id="rId139"/>
    <p:sldId id="490" r:id="rId140"/>
    <p:sldId id="491" r:id="rId141"/>
    <p:sldId id="492" r:id="rId142"/>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33CC"/>
    <a:srgbClr val="3366FF"/>
    <a:srgbClr val="FF3300"/>
    <a:srgbClr val="FF6600"/>
    <a:srgbClr val="FF33CC"/>
    <a:srgbClr val="FF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2005" autoAdjust="0"/>
  </p:normalViewPr>
  <p:slideViewPr>
    <p:cSldViewPr>
      <p:cViewPr varScale="1">
        <p:scale>
          <a:sx n="63" d="100"/>
          <a:sy n="63" d="100"/>
        </p:scale>
        <p:origin x="1716" y="6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99"/>
    </p:cViewPr>
  </p:sorterViewPr>
  <p:notesViewPr>
    <p:cSldViewPr>
      <p:cViewPr varScale="1">
        <p:scale>
          <a:sx n="51" d="100"/>
          <a:sy n="51" d="100"/>
        </p:scale>
        <p:origin x="-2357" y="-77"/>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1AB57F2-67C1-4CD6-B7CB-15E9841BDFF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45C37114-3505-44F5-884B-31492BA5EE78}"/>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54BCAEC8-9558-4B1E-A4B7-2DE2A11746AC}"/>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endParaRPr lang="en-US" altLang="zh-CN"/>
          </a:p>
        </p:txBody>
      </p:sp>
      <p:sp>
        <p:nvSpPr>
          <p:cNvPr id="3077" name="Rectangle 5">
            <a:extLst>
              <a:ext uri="{FF2B5EF4-FFF2-40B4-BE49-F238E27FC236}">
                <a16:creationId xmlns:a16="http://schemas.microsoft.com/office/drawing/2014/main" id="{19BF58E5-35BA-4FA4-A15B-61F680FEBFFC}"/>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D6F7C8E7-0CD6-428B-B39D-69B403D1AF8A}"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E55C84A-003A-4DA5-AD95-204EBB9B118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2051" name="Rectangle 3">
            <a:extLst>
              <a:ext uri="{FF2B5EF4-FFF2-40B4-BE49-F238E27FC236}">
                <a16:creationId xmlns:a16="http://schemas.microsoft.com/office/drawing/2014/main" id="{DBCA4EDC-A4CC-407E-A273-B0F7230D6A87}"/>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20484" name="Rectangle 4">
            <a:extLst>
              <a:ext uri="{FF2B5EF4-FFF2-40B4-BE49-F238E27FC236}">
                <a16:creationId xmlns:a16="http://schemas.microsoft.com/office/drawing/2014/main" id="{B094F809-F24A-46EA-8B9A-61FD2D1BFA9B}"/>
              </a:ext>
            </a:extLst>
          </p:cNvPr>
          <p:cNvSpPr>
            <a:spLocks noGrp="1" noRot="1" noChangeAspect="1" noChangeArrowheads="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F9C12BAB-DD44-4C3A-B961-4476DD0D729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1BF0F679-D6C1-4C9C-A633-D093B251DBA4}"/>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C6678160-3D74-42F6-A6D4-FDA4F30A78C4}"/>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416CC75D-FC34-43E1-9B16-4F6F5BBEBE0A}"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CC75D-FC34-43E1-9B16-4F6F5BBEBE0A}" type="slidenum">
              <a:rPr lang="en-US" altLang="zh-CN" smtClean="0"/>
              <a:pPr/>
              <a:t>56</a:t>
            </a:fld>
            <a:endParaRPr lang="en-US" altLang="zh-CN"/>
          </a:p>
        </p:txBody>
      </p:sp>
    </p:spTree>
    <p:extLst>
      <p:ext uri="{BB962C8B-B14F-4D97-AF65-F5344CB8AC3E}">
        <p14:creationId xmlns:p14="http://schemas.microsoft.com/office/powerpoint/2010/main" val="76301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CC75D-FC34-43E1-9B16-4F6F5BBEBE0A}" type="slidenum">
              <a:rPr lang="en-US" altLang="zh-CN" smtClean="0"/>
              <a:pPr/>
              <a:t>70</a:t>
            </a:fld>
            <a:endParaRPr lang="en-US" altLang="zh-CN"/>
          </a:p>
        </p:txBody>
      </p:sp>
    </p:spTree>
    <p:extLst>
      <p:ext uri="{BB962C8B-B14F-4D97-AF65-F5344CB8AC3E}">
        <p14:creationId xmlns:p14="http://schemas.microsoft.com/office/powerpoint/2010/main" val="352128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灯片编号占位符 4">
            <a:extLst>
              <a:ext uri="{FF2B5EF4-FFF2-40B4-BE49-F238E27FC236}">
                <a16:creationId xmlns:a16="http://schemas.microsoft.com/office/drawing/2014/main" id="{208B6D84-F6D5-47CB-9575-E1F5869F4A3F}"/>
              </a:ext>
            </a:extLst>
          </p:cNvPr>
          <p:cNvSpPr>
            <a:spLocks noGrp="1"/>
          </p:cNvSpPr>
          <p:nvPr>
            <p:ph type="sldNum" sz="quarter" idx="10"/>
          </p:nvPr>
        </p:nvSpPr>
        <p:spPr/>
        <p:txBody>
          <a:bodyPr/>
          <a:lstStyle>
            <a:lvl1pPr>
              <a:defRPr/>
            </a:lvl1pPr>
          </a:lstStyle>
          <a:p>
            <a:fld id="{BBE291DE-DD0E-49B1-A7F0-E09A84E0E095}" type="slidenum">
              <a:rPr lang="zh-CN" altLang="en-US" smtClean="0"/>
              <a:pPr/>
              <a:t>‹#›</a:t>
            </a:fld>
            <a:r>
              <a:rPr lang="en-US" altLang="zh-CN" dirty="0"/>
              <a:t>/141</a:t>
            </a:r>
            <a:endParaRPr lang="zh-CN" altLang="en-US" dirty="0"/>
          </a:p>
        </p:txBody>
      </p:sp>
    </p:spTree>
    <p:extLst>
      <p:ext uri="{BB962C8B-B14F-4D97-AF65-F5344CB8AC3E}">
        <p14:creationId xmlns:p14="http://schemas.microsoft.com/office/powerpoint/2010/main" val="205106552"/>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CE612839-E81E-4974-861C-B03FD8726B6C}"/>
              </a:ext>
            </a:extLst>
          </p:cNvPr>
          <p:cNvSpPr>
            <a:spLocks noGrp="1"/>
          </p:cNvSpPr>
          <p:nvPr>
            <p:ph type="sldNum" sz="quarter" idx="10"/>
          </p:nvPr>
        </p:nvSpPr>
        <p:spPr/>
        <p:txBody>
          <a:bodyPr/>
          <a:lstStyle>
            <a:lvl1pPr>
              <a:defRPr/>
            </a:lvl1pPr>
          </a:lstStyle>
          <a:p>
            <a:fld id="{93FEEFE9-7DAE-42BE-8BBC-0AB64D3E44ED}" type="slidenum">
              <a:rPr lang="zh-CN" altLang="en-US" smtClean="0"/>
              <a:pPr/>
              <a:t>‹#›</a:t>
            </a:fld>
            <a:r>
              <a:rPr lang="en-US" altLang="zh-CN" dirty="0"/>
              <a:t>/141</a:t>
            </a:r>
            <a:endParaRPr lang="zh-CN" altLang="en-US" dirty="0"/>
          </a:p>
        </p:txBody>
      </p:sp>
    </p:spTree>
    <p:extLst>
      <p:ext uri="{BB962C8B-B14F-4D97-AF65-F5344CB8AC3E}">
        <p14:creationId xmlns:p14="http://schemas.microsoft.com/office/powerpoint/2010/main" val="3155531980"/>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标题 8"/>
          <p:cNvSpPr>
            <a:spLocks noGrp="1"/>
          </p:cNvSpPr>
          <p:nvPr>
            <p:ph type="title"/>
          </p:nvPr>
        </p:nvSpPr>
        <p:spPr>
          <a:xfrm>
            <a:off x="685800" y="609600"/>
            <a:ext cx="7772400" cy="5486400"/>
          </a:xfrm>
        </p:spPr>
        <p:txBody>
          <a:bodyPr/>
          <a:lstStyle/>
          <a:p>
            <a:r>
              <a:rPr lang="zh-CN" altLang="en-US"/>
              <a:t>单击此处编辑母版标题样式</a:t>
            </a:r>
          </a:p>
        </p:txBody>
      </p:sp>
      <p:sp>
        <p:nvSpPr>
          <p:cNvPr id="4" name="灯片编号占位符 4">
            <a:extLst>
              <a:ext uri="{FF2B5EF4-FFF2-40B4-BE49-F238E27FC236}">
                <a16:creationId xmlns:a16="http://schemas.microsoft.com/office/drawing/2014/main" id="{57D26BA9-3894-4B90-9E40-A5F3CC398D72}"/>
              </a:ext>
            </a:extLst>
          </p:cNvPr>
          <p:cNvSpPr>
            <a:spLocks noGrp="1"/>
          </p:cNvSpPr>
          <p:nvPr>
            <p:ph type="sldNum" sz="quarter" idx="10"/>
          </p:nvPr>
        </p:nvSpPr>
        <p:spPr/>
        <p:txBody>
          <a:bodyPr/>
          <a:lstStyle>
            <a:lvl1pPr>
              <a:defRPr/>
            </a:lvl1pPr>
          </a:lstStyle>
          <a:p>
            <a:fld id="{D365B8F5-66F0-4FBF-BBBA-7378D570C428}" type="slidenum">
              <a:rPr lang="zh-CN" altLang="en-US" smtClean="0"/>
              <a:pPr/>
              <a:t>‹#›</a:t>
            </a:fld>
            <a:r>
              <a:rPr lang="en-US" altLang="zh-CN" dirty="0"/>
              <a:t>/141</a:t>
            </a:r>
            <a:endParaRPr lang="zh-CN" altLang="en-US" dirty="0"/>
          </a:p>
        </p:txBody>
      </p:sp>
    </p:spTree>
    <p:extLst>
      <p:ext uri="{BB962C8B-B14F-4D97-AF65-F5344CB8AC3E}">
        <p14:creationId xmlns:p14="http://schemas.microsoft.com/office/powerpoint/2010/main" val="688990987"/>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CD112F7-DDF5-460D-BEA0-860BCCF3F500}"/>
              </a:ext>
            </a:extLst>
          </p:cNvPr>
          <p:cNvGrpSpPr>
            <a:grpSpLocks/>
          </p:cNvGrpSpPr>
          <p:nvPr/>
        </p:nvGrpSpPr>
        <p:grpSpPr bwMode="auto">
          <a:xfrm>
            <a:off x="0" y="1588"/>
            <a:ext cx="9132888" cy="6845300"/>
            <a:chOff x="0" y="1"/>
            <a:chExt cx="5753" cy="4312"/>
          </a:xfrm>
        </p:grpSpPr>
        <p:sp>
          <p:nvSpPr>
            <p:cNvPr id="72707" name="Freeform 3">
              <a:extLst>
                <a:ext uri="{FF2B5EF4-FFF2-40B4-BE49-F238E27FC236}">
                  <a16:creationId xmlns:a16="http://schemas.microsoft.com/office/drawing/2014/main" id="{961C952C-4569-40CC-BA80-7DC86F0BEA3E}"/>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72708" name="Arc 4">
              <a:extLst>
                <a:ext uri="{FF2B5EF4-FFF2-40B4-BE49-F238E27FC236}">
                  <a16:creationId xmlns:a16="http://schemas.microsoft.com/office/drawing/2014/main" id="{0F297CC5-77DE-4D61-88BD-FD3131744DE8}"/>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72709" name="Rectangle 5">
            <a:extLst>
              <a:ext uri="{FF2B5EF4-FFF2-40B4-BE49-F238E27FC236}">
                <a16:creationId xmlns:a16="http://schemas.microsoft.com/office/drawing/2014/main" id="{4CAD41CE-9F91-4332-AABC-D1595BAA0A87}"/>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1028" name="Rectangle 9">
            <a:extLst>
              <a:ext uri="{FF2B5EF4-FFF2-40B4-BE49-F238E27FC236}">
                <a16:creationId xmlns:a16="http://schemas.microsoft.com/office/drawing/2014/main" id="{C3FCD2D2-B719-45AE-A60E-5133BC8D35A0}"/>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4">
            <a:extLst>
              <a:ext uri="{FF2B5EF4-FFF2-40B4-BE49-F238E27FC236}">
                <a16:creationId xmlns:a16="http://schemas.microsoft.com/office/drawing/2014/main" id="{1E03C6C2-5780-4029-9C2D-857E43E7CCBC}"/>
              </a:ext>
            </a:extLst>
          </p:cNvPr>
          <p:cNvSpPr>
            <a:spLocks noGrp="1"/>
          </p:cNvSpPr>
          <p:nvPr>
            <p:ph type="sldNum" sz="quarter" idx="4"/>
          </p:nvPr>
        </p:nvSpPr>
        <p:spPr>
          <a:xfrm>
            <a:off x="8040688" y="6469063"/>
            <a:ext cx="1079500" cy="360362"/>
          </a:xfrm>
          <a:prstGeom prst="rect">
            <a:avLst/>
          </a:prstGeom>
        </p:spPr>
        <p:txBody>
          <a:bodyPr vert="horz" wrap="square" lIns="91440" tIns="45720" rIns="91440" bIns="45720" numCol="1" anchor="t" anchorCtr="0" compatLnSpc="1">
            <a:prstTxWarp prst="textNoShape">
              <a:avLst/>
            </a:prstTxWarp>
          </a:bodyPr>
          <a:lstStyle>
            <a:lvl1pPr algn="r">
              <a:defRPr sz="1600" b="1">
                <a:solidFill>
                  <a:schemeClr val="accent1"/>
                </a:solidFill>
                <a:latin typeface="Calibri" panose="020F0502020204030204" pitchFamily="34" charset="0"/>
                <a:cs typeface="Calibri" panose="020F0502020204030204" pitchFamily="34" charset="0"/>
              </a:defRPr>
            </a:lvl1pPr>
          </a:lstStyle>
          <a:p>
            <a:fld id="{A756FD99-BCC3-4155-A28F-14122B4B52E9}" type="slidenum">
              <a:rPr lang="zh-CN" altLang="en-US" smtClean="0"/>
              <a:pPr/>
              <a:t>‹#›</a:t>
            </a:fld>
            <a:r>
              <a:rPr lang="en-US" altLang="zh-CN" dirty="0"/>
              <a:t>/141</a:t>
            </a:r>
            <a:endParaRPr lang="zh-CN" altLang="en-US" dirty="0"/>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Lst>
  <p:transition>
    <p:pull dir="ru"/>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30.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6%98%BE%E5%9C%B0%E5%9D%80/10571193" TargetMode="External"/><Relationship Id="rId2" Type="http://schemas.openxmlformats.org/officeDocument/2006/relationships/hyperlink" Target="https://baike.baidu.com/item/%E8%AE%A1%E7%AE%97%E6%9C%BA%E6%8C%87%E4%BB%A4/1490932" TargetMode="External"/><Relationship Id="rId1" Type="http://schemas.openxmlformats.org/officeDocument/2006/relationships/slideLayout" Target="../slideLayouts/slideLayout2.xml"/><Relationship Id="rId4" Type="http://schemas.openxmlformats.org/officeDocument/2006/relationships/hyperlink" Target="https://baike.baidu.com/item/%E5%9C%B0%E5%9D%80%E7%A0%81/3220454"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2066DB-2FC8-4CD9-8A43-E07534AF5AE0}"/>
              </a:ext>
            </a:extLst>
          </p:cNvPr>
          <p:cNvSpPr txBox="1"/>
          <p:nvPr/>
        </p:nvSpPr>
        <p:spPr>
          <a:xfrm>
            <a:off x="2267744" y="3105834"/>
            <a:ext cx="4608512" cy="646331"/>
          </a:xfrm>
          <a:prstGeom prst="rect">
            <a:avLst/>
          </a:prstGeom>
          <a:noFill/>
        </p:spPr>
        <p:txBody>
          <a:bodyPr wrap="square" rtlCol="0">
            <a:spAutoFit/>
          </a:bodyPr>
          <a:lstStyle/>
          <a:p>
            <a:r>
              <a:rPr lang="zh-CN" altLang="en-US" sz="3600" b="1" dirty="0">
                <a:solidFill>
                  <a:srgbClr val="FFFF00"/>
                </a:solidFill>
                <a:latin typeface="黑体" panose="02010609060101010101" pitchFamily="49" charset="-122"/>
                <a:ea typeface="黑体" panose="02010609060101010101" pitchFamily="49" charset="-122"/>
              </a:rPr>
              <a:t>第</a:t>
            </a:r>
            <a:r>
              <a:rPr lang="en-US" altLang="zh-CN" sz="3600" b="1" dirty="0">
                <a:solidFill>
                  <a:srgbClr val="FFFF00"/>
                </a:solidFill>
                <a:latin typeface="黑体" panose="02010609060101010101" pitchFamily="49" charset="-122"/>
                <a:ea typeface="黑体" panose="02010609060101010101" pitchFamily="49" charset="-122"/>
              </a:rPr>
              <a:t>3</a:t>
            </a:r>
            <a:r>
              <a:rPr lang="zh-CN" altLang="en-US" sz="3600" b="1" dirty="0">
                <a:solidFill>
                  <a:srgbClr val="FFFF00"/>
                </a:solidFill>
                <a:latin typeface="黑体" panose="02010609060101010101" pitchFamily="49" charset="-122"/>
                <a:ea typeface="黑体" panose="02010609060101010101" pitchFamily="49" charset="-122"/>
              </a:rPr>
              <a:t>章课后习题及解析</a:t>
            </a:r>
          </a:p>
        </p:txBody>
      </p:sp>
      <p:sp>
        <p:nvSpPr>
          <p:cNvPr id="4" name="灯片编号占位符 3">
            <a:extLst>
              <a:ext uri="{FF2B5EF4-FFF2-40B4-BE49-F238E27FC236}">
                <a16:creationId xmlns:a16="http://schemas.microsoft.com/office/drawing/2014/main" id="{A9E16065-F04B-48F2-925B-9F4B19AE5EB8}"/>
              </a:ext>
            </a:extLst>
          </p:cNvPr>
          <p:cNvSpPr>
            <a:spLocks noGrp="1"/>
          </p:cNvSpPr>
          <p:nvPr>
            <p:ph type="sldNum" sz="quarter" idx="10"/>
          </p:nvPr>
        </p:nvSpPr>
        <p:spPr/>
        <p:txBody>
          <a:bodyPr/>
          <a:lstStyle/>
          <a:p>
            <a:fld id="{93FEEFE9-7DAE-42BE-8BBC-0AB64D3E44ED}" type="slidenum">
              <a:rPr lang="zh-CN" altLang="en-US" smtClean="0"/>
              <a:pPr/>
              <a:t>1</a:t>
            </a:fld>
            <a:r>
              <a:rPr lang="en-US" altLang="zh-CN"/>
              <a:t>/141</a:t>
            </a:r>
            <a:endParaRPr lang="zh-CN" altLang="en-US" dirty="0"/>
          </a:p>
        </p:txBody>
      </p:sp>
    </p:spTree>
    <p:extLst>
      <p:ext uri="{BB962C8B-B14F-4D97-AF65-F5344CB8AC3E}">
        <p14:creationId xmlns:p14="http://schemas.microsoft.com/office/powerpoint/2010/main" val="2238474639"/>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B19272A-5D86-474F-ADB2-02628F45DF1C}"/>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26AD20AB-B0BF-4B3B-9675-A3B8DD302FE8}"/>
              </a:ext>
            </a:extLst>
          </p:cNvPr>
          <p:cNvSpPr/>
          <p:nvPr/>
        </p:nvSpPr>
        <p:spPr>
          <a:xfrm>
            <a:off x="0" y="1058351"/>
            <a:ext cx="9120188" cy="4741298"/>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(18)</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直接寻址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：由指令直接给出操作数地址，根据该地址可以从主存（或寄存器）中取出操作数，或向主存（或寄存器）写入数据，这种寻址方式称为直接寻址。</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(19)</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：在指令中给出寄存器号，从该寄存器号所指的寄存器中取出操作数或将数据传送到该寄存器号所指的寄存器中。这种寻址方式实为寄存器直接寻址。</a:t>
            </a:r>
          </a:p>
        </p:txBody>
      </p:sp>
      <p:sp>
        <p:nvSpPr>
          <p:cNvPr id="5" name="灯片编号占位符 4">
            <a:extLst>
              <a:ext uri="{FF2B5EF4-FFF2-40B4-BE49-F238E27FC236}">
                <a16:creationId xmlns:a16="http://schemas.microsoft.com/office/drawing/2014/main" id="{0253038D-7215-42DF-A84C-9FA7D08B1618}"/>
              </a:ext>
            </a:extLst>
          </p:cNvPr>
          <p:cNvSpPr>
            <a:spLocks noGrp="1"/>
          </p:cNvSpPr>
          <p:nvPr>
            <p:ph type="sldNum" sz="quarter" idx="10"/>
          </p:nvPr>
        </p:nvSpPr>
        <p:spPr/>
        <p:txBody>
          <a:bodyPr/>
          <a:lstStyle/>
          <a:p>
            <a:fld id="{93FEEFE9-7DAE-42BE-8BBC-0AB64D3E44ED}" type="slidenum">
              <a:rPr lang="zh-CN" altLang="en-US" smtClean="0"/>
              <a:pPr/>
              <a:t>10</a:t>
            </a:fld>
            <a:r>
              <a:rPr lang="en-US" altLang="zh-CN"/>
              <a:t>/141</a:t>
            </a:r>
            <a:endParaRPr lang="zh-CN" altLang="en-US" dirty="0"/>
          </a:p>
        </p:txBody>
      </p:sp>
    </p:spTree>
    <p:extLst>
      <p:ext uri="{BB962C8B-B14F-4D97-AF65-F5344CB8AC3E}">
        <p14:creationId xmlns:p14="http://schemas.microsoft.com/office/powerpoint/2010/main" val="2255252310"/>
      </p:ext>
    </p:extLst>
  </p:cSld>
  <p:clrMapOvr>
    <a:masterClrMapping/>
  </p:clrMapOvr>
  <p:transition>
    <p:pull dir="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907A62-D6ED-4F57-A433-94F174F2F0DB}"/>
              </a:ext>
            </a:extLst>
          </p:cNvPr>
          <p:cNvSpPr/>
          <p:nvPr/>
        </p:nvSpPr>
        <p:spPr>
          <a:xfrm>
            <a:off x="0" y="-1270"/>
            <a:ext cx="2993127" cy="712824"/>
          </a:xfrm>
          <a:prstGeom prst="rect">
            <a:avLst/>
          </a:prstGeom>
        </p:spPr>
        <p:txBody>
          <a:bodyPr wrap="none">
            <a:spAutoFit/>
          </a:bodyPr>
          <a:lstStyle/>
          <a:p>
            <a:pPr>
              <a:lnSpc>
                <a:spcPct val="120000"/>
              </a:lnSpc>
            </a:pPr>
            <a:r>
              <a:rPr lang="en-US" altLang="zh-CN" sz="3600" b="1" kern="100" dirty="0">
                <a:solidFill>
                  <a:srgbClr val="FFFF00"/>
                </a:solidFill>
                <a:latin typeface="Calibri" panose="020F0502020204030204" pitchFamily="34" charset="0"/>
                <a:cs typeface="Times New Roman" panose="02020603050405020304" pitchFamily="18" charset="0"/>
              </a:rPr>
              <a:t>13(6) JMP  (R</a:t>
            </a:r>
            <a:r>
              <a:rPr lang="en-US" altLang="zh-CN" sz="3600" b="1" kern="100" baseline="-25000" dirty="0">
                <a:solidFill>
                  <a:srgbClr val="FFFF00"/>
                </a:solidFill>
                <a:latin typeface="Calibri" panose="020F0502020204030204" pitchFamily="34" charset="0"/>
                <a:cs typeface="Times New Roman" panose="02020603050405020304" pitchFamily="18" charset="0"/>
              </a:rPr>
              <a:t>0</a:t>
            </a:r>
            <a:r>
              <a:rPr lang="en-US" altLang="zh-CN" sz="3600" b="1" kern="100" dirty="0">
                <a:solidFill>
                  <a:srgbClr val="FFFF00"/>
                </a:solidFill>
                <a:latin typeface="Calibri" panose="020F0502020204030204" pitchFamily="34" charset="0"/>
                <a:cs typeface="Times New Roman" panose="02020603050405020304" pitchFamily="18" charset="0"/>
              </a:rPr>
              <a:t>)</a:t>
            </a:r>
            <a:endParaRPr lang="zh-CN" altLang="zh-CN" sz="3600" b="1" kern="100" dirty="0">
              <a:solidFill>
                <a:srgbClr val="FFFF00"/>
              </a:solidFill>
              <a:latin typeface="Calibri" panose="020F0502020204030204" pitchFamily="34" charset="0"/>
              <a:cs typeface="Times New Roman" panose="02020603050405020304" pitchFamily="18" charset="0"/>
            </a:endParaRPr>
          </a:p>
        </p:txBody>
      </p:sp>
      <p:sp>
        <p:nvSpPr>
          <p:cNvPr id="4" name="矩形 3">
            <a:extLst>
              <a:ext uri="{FF2B5EF4-FFF2-40B4-BE49-F238E27FC236}">
                <a16:creationId xmlns:a16="http://schemas.microsoft.com/office/drawing/2014/main" id="{D0CADB01-E0A6-48DF-BA33-9B75E6155DD1}"/>
              </a:ext>
            </a:extLst>
          </p:cNvPr>
          <p:cNvSpPr/>
          <p:nvPr/>
        </p:nvSpPr>
        <p:spPr>
          <a:xfrm>
            <a:off x="827584" y="1236069"/>
            <a:ext cx="9120188" cy="584775"/>
          </a:xfrm>
          <a:prstGeom prst="rect">
            <a:avLst/>
          </a:prstGeom>
        </p:spPr>
        <p:txBody>
          <a:bodyPr wrap="square">
            <a:spAutoFit/>
          </a:bodyPr>
          <a:lstStyle/>
          <a:p>
            <a:r>
              <a:rPr lang="en-US" altLang="zh-CN" sz="3200" dirty="0"/>
              <a:t>00-01-3F-43-7B-7D-7E-44-45-00 </a:t>
            </a:r>
            <a:endParaRPr lang="zh-CN" altLang="en-US" sz="3200" dirty="0"/>
          </a:p>
        </p:txBody>
      </p:sp>
      <p:sp>
        <p:nvSpPr>
          <p:cNvPr id="5" name="矩形 4">
            <a:extLst>
              <a:ext uri="{FF2B5EF4-FFF2-40B4-BE49-F238E27FC236}">
                <a16:creationId xmlns:a16="http://schemas.microsoft.com/office/drawing/2014/main" id="{FB07E3E3-1F00-4867-AEE2-DF043BDBDF26}"/>
              </a:ext>
            </a:extLst>
          </p:cNvPr>
          <p:cNvSpPr/>
          <p:nvPr/>
        </p:nvSpPr>
        <p:spPr>
          <a:xfrm>
            <a:off x="0" y="1844824"/>
            <a:ext cx="9120188" cy="299043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a:t>
            </a:r>
            <a:r>
              <a:rPr lang="en-US" altLang="zh-CN" sz="3200" dirty="0">
                <a:latin typeface="黑体" panose="02010609060101010101" pitchFamily="49" charset="-122"/>
                <a:ea typeface="黑体" panose="02010609060101010101" pitchFamily="49" charset="-122"/>
              </a:rPr>
              <a:t>JMP</a:t>
            </a:r>
            <a:r>
              <a:rPr lang="zh-CN" altLang="en-US" sz="3200" dirty="0">
                <a:latin typeface="黑体" panose="02010609060101010101" pitchFamily="49" charset="-122"/>
                <a:ea typeface="黑体" panose="02010609060101010101" pitchFamily="49" charset="-122"/>
              </a:rPr>
              <a:t>是转移指令，取指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后进入其入口（</a:t>
            </a:r>
            <a:r>
              <a:rPr lang="en-US" altLang="zh-CN" sz="3200" dirty="0">
                <a:latin typeface="黑体" panose="02010609060101010101" pitchFamily="49" charset="-122"/>
                <a:ea typeface="黑体" panose="02010609060101010101" pitchFamily="49" charset="-122"/>
              </a:rPr>
              <a:t>3F-43</a:t>
            </a:r>
            <a:r>
              <a:rPr lang="zh-CN" altLang="en-US" sz="3200" dirty="0">
                <a:latin typeface="黑体" panose="02010609060101010101" pitchFamily="49" charset="-122"/>
                <a:ea typeface="黑体" panose="02010609060101010101" pitchFamily="49" charset="-122"/>
              </a:rPr>
              <a:t>）；然后转“取源操作数”入口（</a:t>
            </a:r>
            <a:r>
              <a:rPr lang="en-US" altLang="zh-CN" sz="3200" dirty="0">
                <a:latin typeface="黑体" panose="02010609060101010101" pitchFamily="49" charset="-122"/>
                <a:ea typeface="黑体" panose="02010609060101010101" pitchFamily="49" charset="-122"/>
              </a:rPr>
              <a:t>7B</a:t>
            </a:r>
            <a:r>
              <a:rPr lang="zh-CN" altLang="en-US" sz="3200" dirty="0">
                <a:latin typeface="黑体" panose="02010609060101010101" pitchFamily="49" charset="-122"/>
                <a:ea typeface="黑体" panose="02010609060101010101" pitchFamily="49" charset="-122"/>
              </a:rPr>
              <a:t>），进入寄存器间址（</a:t>
            </a:r>
            <a:r>
              <a:rPr lang="en-US" altLang="zh-CN" sz="3200" dirty="0">
                <a:latin typeface="黑体" panose="02010609060101010101" pitchFamily="49" charset="-122"/>
                <a:ea typeface="黑体" panose="02010609060101010101" pitchFamily="49" charset="-122"/>
              </a:rPr>
              <a:t>7D-7E</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44-45</a:t>
            </a:r>
            <a:r>
              <a:rPr lang="zh-CN" altLang="en-US" sz="3200" dirty="0">
                <a:latin typeface="黑体" panose="02010609060101010101" pitchFamily="49" charset="-122"/>
                <a:ea typeface="黑体" panose="02010609060101010101" pitchFamily="49" charset="-122"/>
              </a:rPr>
              <a:t>）；将转移地址送入</a:t>
            </a:r>
            <a:r>
              <a:rPr lang="en-US" altLang="zh-CN" sz="3200" dirty="0">
                <a:latin typeface="黑体" panose="02010609060101010101" pitchFamily="49" charset="-122"/>
                <a:ea typeface="黑体" panose="02010609060101010101" pitchFamily="49" charset="-122"/>
              </a:rPr>
              <a:t>MAR</a:t>
            </a:r>
            <a:r>
              <a:rPr lang="zh-CN" altLang="en-US" sz="3200" dirty="0">
                <a:latin typeface="黑体" panose="02010609060101010101" pitchFamily="49" charset="-122"/>
                <a:ea typeface="黑体" panose="02010609060101010101" pitchFamily="49" charset="-122"/>
              </a:rPr>
              <a:t>并转取指入口（</a:t>
            </a:r>
            <a:r>
              <a:rPr lang="en-US" altLang="zh-CN" sz="3200" dirty="0">
                <a:latin typeface="黑体" panose="02010609060101010101" pitchFamily="49" charset="-122"/>
                <a:ea typeface="黑体" panose="02010609060101010101" pitchFamily="49" charset="-122"/>
              </a:rPr>
              <a:t>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706393B0-B460-4256-902C-227D41C178EB}"/>
              </a:ext>
            </a:extLst>
          </p:cNvPr>
          <p:cNvSpPr>
            <a:spLocks noGrp="1"/>
          </p:cNvSpPr>
          <p:nvPr>
            <p:ph type="sldNum" sz="quarter" idx="10"/>
          </p:nvPr>
        </p:nvSpPr>
        <p:spPr/>
        <p:txBody>
          <a:bodyPr/>
          <a:lstStyle/>
          <a:p>
            <a:fld id="{93FEEFE9-7DAE-42BE-8BBC-0AB64D3E44ED}" type="slidenum">
              <a:rPr lang="zh-CN" altLang="en-US" smtClean="0"/>
              <a:pPr/>
              <a:t>100</a:t>
            </a:fld>
            <a:r>
              <a:rPr lang="en-US" altLang="zh-CN"/>
              <a:t>/141</a:t>
            </a:r>
            <a:endParaRPr lang="zh-CN" altLang="en-US" dirty="0"/>
          </a:p>
        </p:txBody>
      </p:sp>
    </p:spTree>
    <p:extLst>
      <p:ext uri="{BB962C8B-B14F-4D97-AF65-F5344CB8AC3E}">
        <p14:creationId xmlns:p14="http://schemas.microsoft.com/office/powerpoint/2010/main" val="2937002074"/>
      </p:ext>
    </p:extLst>
  </p:cSld>
  <p:clrMapOvr>
    <a:masterClrMapping/>
  </p:clrMapOvr>
  <p:transition>
    <p:pull dir="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8A1575B-0735-45A8-A417-9AA91A184BC1}"/>
              </a:ext>
            </a:extLst>
          </p:cNvPr>
          <p:cNvSpPr/>
          <p:nvPr/>
        </p:nvSpPr>
        <p:spPr>
          <a:xfrm>
            <a:off x="107504" y="0"/>
            <a:ext cx="2533066" cy="712824"/>
          </a:xfrm>
          <a:prstGeom prst="rect">
            <a:avLst/>
          </a:prstGeom>
        </p:spPr>
        <p:txBody>
          <a:bodyPr wrap="none">
            <a:spAutoFit/>
          </a:bodyPr>
          <a:lstStyle/>
          <a:p>
            <a:pPr algn="just">
              <a:lnSpc>
                <a:spcPct val="120000"/>
              </a:lnSpc>
              <a:spcAft>
                <a:spcPts val="0"/>
              </a:spcAft>
            </a:pPr>
            <a:r>
              <a:rPr lang="en-US" altLang="zh-CN" sz="3600" b="1" kern="100" dirty="0">
                <a:solidFill>
                  <a:srgbClr val="FFFF00"/>
                </a:solidFill>
                <a:latin typeface="Calibri" panose="020F0502020204030204" pitchFamily="34" charset="0"/>
                <a:cs typeface="Times New Roman" panose="02020603050405020304" pitchFamily="18" charset="0"/>
              </a:rPr>
              <a:t>13(7) JSR  R</a:t>
            </a:r>
            <a:r>
              <a:rPr lang="en-US" altLang="zh-CN" sz="3600" b="1" kern="100" baseline="-25000" dirty="0">
                <a:solidFill>
                  <a:srgbClr val="FFFF00"/>
                </a:solidFill>
                <a:latin typeface="Calibri" panose="020F0502020204030204" pitchFamily="34" charset="0"/>
                <a:cs typeface="Times New Roman" panose="02020603050405020304" pitchFamily="18" charset="0"/>
              </a:rPr>
              <a:t>1</a:t>
            </a:r>
            <a:endParaRPr lang="zh-CN" altLang="zh-CN" sz="3600" b="1" kern="100" dirty="0">
              <a:solidFill>
                <a:srgbClr val="FFFF00"/>
              </a:solidFill>
              <a:latin typeface="Calibri" panose="020F0502020204030204" pitchFamily="34" charset="0"/>
              <a:cs typeface="Times New Roman" panose="02020603050405020304" pitchFamily="18" charset="0"/>
            </a:endParaRPr>
          </a:p>
        </p:txBody>
      </p:sp>
      <p:sp>
        <p:nvSpPr>
          <p:cNvPr id="4" name="矩形 3">
            <a:extLst>
              <a:ext uri="{FF2B5EF4-FFF2-40B4-BE49-F238E27FC236}">
                <a16:creationId xmlns:a16="http://schemas.microsoft.com/office/drawing/2014/main" id="{DF4CE65E-CD00-4CD3-B40C-7ACF83EDB1C8}"/>
              </a:ext>
            </a:extLst>
          </p:cNvPr>
          <p:cNvSpPr/>
          <p:nvPr/>
        </p:nvSpPr>
        <p:spPr>
          <a:xfrm>
            <a:off x="6225" y="934603"/>
            <a:ext cx="9252520" cy="584775"/>
          </a:xfrm>
          <a:prstGeom prst="rect">
            <a:avLst/>
          </a:prstGeom>
        </p:spPr>
        <p:txBody>
          <a:bodyPr wrap="square">
            <a:spAutoFit/>
          </a:bodyPr>
          <a:lstStyle/>
          <a:p>
            <a:r>
              <a:rPr lang="en-US" altLang="zh-CN" sz="3200"/>
              <a:t>00-01-3F-49-55-56-57-58-4A-7B-7C-4B-4C-00 </a:t>
            </a:r>
            <a:endParaRPr lang="zh-CN" altLang="en-US" sz="3200" dirty="0"/>
          </a:p>
        </p:txBody>
      </p:sp>
      <p:sp>
        <p:nvSpPr>
          <p:cNvPr id="5" name="矩形 4">
            <a:extLst>
              <a:ext uri="{FF2B5EF4-FFF2-40B4-BE49-F238E27FC236}">
                <a16:creationId xmlns:a16="http://schemas.microsoft.com/office/drawing/2014/main" id="{5A6F3930-57CA-40ED-B546-55339A46E6C0}"/>
              </a:ext>
            </a:extLst>
          </p:cNvPr>
          <p:cNvSpPr/>
          <p:nvPr/>
        </p:nvSpPr>
        <p:spPr>
          <a:xfrm>
            <a:off x="20797" y="1944747"/>
            <a:ext cx="9123203" cy="2968505"/>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a:t>
            </a:r>
            <a:r>
              <a:rPr lang="en-US" altLang="zh-CN" sz="3200" dirty="0">
                <a:latin typeface="黑体" panose="02010609060101010101" pitchFamily="49" charset="-122"/>
                <a:ea typeface="黑体" panose="02010609060101010101" pitchFamily="49" charset="-122"/>
              </a:rPr>
              <a:t>JSR</a:t>
            </a:r>
            <a:r>
              <a:rPr lang="zh-CN" altLang="en-US" sz="3200" dirty="0">
                <a:latin typeface="黑体" panose="02010609060101010101" pitchFamily="49" charset="-122"/>
                <a:ea typeface="黑体" panose="02010609060101010101" pitchFamily="49" charset="-122"/>
              </a:rPr>
              <a:t>是转子指令，取指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后进入其入口（</a:t>
            </a:r>
            <a:r>
              <a:rPr lang="en-US" altLang="zh-CN" sz="3200" dirty="0">
                <a:latin typeface="黑体" panose="02010609060101010101" pitchFamily="49" charset="-122"/>
                <a:ea typeface="黑体" panose="02010609060101010101" pitchFamily="49" charset="-122"/>
              </a:rPr>
              <a:t>3F-49</a:t>
            </a:r>
            <a:r>
              <a:rPr lang="zh-CN" altLang="en-US" sz="3200" dirty="0">
                <a:latin typeface="黑体" panose="02010609060101010101" pitchFamily="49" charset="-122"/>
                <a:ea typeface="黑体" panose="02010609060101010101" pitchFamily="49" charset="-122"/>
              </a:rPr>
              <a:t>）；转“压栈”入口，将转子时的返回地址压入堆栈保存（</a:t>
            </a:r>
            <a:r>
              <a:rPr lang="en-US" altLang="zh-CN" sz="3200" dirty="0">
                <a:latin typeface="黑体" panose="02010609060101010101" pitchFamily="49" charset="-122"/>
                <a:ea typeface="黑体" panose="02010609060101010101" pitchFamily="49" charset="-122"/>
              </a:rPr>
              <a:t>55-56-57-58</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4A</a:t>
            </a:r>
            <a:r>
              <a:rPr lang="zh-CN" altLang="en-US" sz="3200" dirty="0">
                <a:latin typeface="黑体" panose="02010609060101010101" pitchFamily="49" charset="-122"/>
                <a:ea typeface="黑体" panose="02010609060101010101" pitchFamily="49" charset="-122"/>
              </a:rPr>
              <a:t>）；将子程序入口地址送入</a:t>
            </a:r>
            <a:r>
              <a:rPr lang="en-US" altLang="zh-CN" sz="3200" dirty="0">
                <a:latin typeface="黑体" panose="02010609060101010101" pitchFamily="49" charset="-122"/>
                <a:ea typeface="黑体" panose="02010609060101010101" pitchFamily="49" charset="-122"/>
              </a:rPr>
              <a:t>MAR</a:t>
            </a:r>
            <a:r>
              <a:rPr lang="zh-CN" altLang="en-US" sz="3200" dirty="0">
                <a:latin typeface="黑体" panose="02010609060101010101" pitchFamily="49" charset="-122"/>
                <a:ea typeface="黑体" panose="02010609060101010101" pitchFamily="49" charset="-122"/>
              </a:rPr>
              <a:t>并转取指入口（</a:t>
            </a:r>
            <a:r>
              <a:rPr lang="en-US" altLang="zh-CN" sz="3200" dirty="0">
                <a:latin typeface="黑体" panose="02010609060101010101" pitchFamily="49" charset="-122"/>
                <a:ea typeface="黑体" panose="02010609060101010101" pitchFamily="49" charset="-122"/>
              </a:rPr>
              <a:t>7B-7C-4B-4C-00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11C787E0-5455-4963-B4A7-1A65BDE74FBF}"/>
              </a:ext>
            </a:extLst>
          </p:cNvPr>
          <p:cNvSpPr>
            <a:spLocks noGrp="1"/>
          </p:cNvSpPr>
          <p:nvPr>
            <p:ph type="sldNum" sz="quarter" idx="10"/>
          </p:nvPr>
        </p:nvSpPr>
        <p:spPr/>
        <p:txBody>
          <a:bodyPr/>
          <a:lstStyle/>
          <a:p>
            <a:fld id="{93FEEFE9-7DAE-42BE-8BBC-0AB64D3E44ED}" type="slidenum">
              <a:rPr lang="zh-CN" altLang="en-US" smtClean="0"/>
              <a:pPr/>
              <a:t>101</a:t>
            </a:fld>
            <a:r>
              <a:rPr lang="en-US" altLang="zh-CN"/>
              <a:t>/141</a:t>
            </a:r>
            <a:endParaRPr lang="zh-CN" altLang="en-US" dirty="0"/>
          </a:p>
        </p:txBody>
      </p:sp>
    </p:spTree>
    <p:extLst>
      <p:ext uri="{BB962C8B-B14F-4D97-AF65-F5344CB8AC3E}">
        <p14:creationId xmlns:p14="http://schemas.microsoft.com/office/powerpoint/2010/main" val="1436014884"/>
      </p:ext>
    </p:extLst>
  </p:cSld>
  <p:clrMapOvr>
    <a:masterClrMapping/>
  </p:clrMapOvr>
  <p:transition>
    <p:pull dir="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7FBCCF-4B53-455E-AAF9-1238BD858EE8}"/>
              </a:ext>
            </a:extLst>
          </p:cNvPr>
          <p:cNvSpPr/>
          <p:nvPr/>
        </p:nvSpPr>
        <p:spPr>
          <a:xfrm>
            <a:off x="0" y="2749839"/>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14.</a:t>
            </a:r>
            <a:r>
              <a:rPr lang="zh-CN" altLang="zh-CN" sz="3600" b="1" dirty="0">
                <a:solidFill>
                  <a:srgbClr val="FFFF00"/>
                </a:solidFill>
                <a:effectLst>
                  <a:outerShdw blurRad="38100" dist="38100" dir="2700000" algn="tl">
                    <a:srgbClr val="000000"/>
                  </a:outerShdw>
                </a:effectLst>
                <a:ea typeface="黑体" pitchFamily="49" charset="-122"/>
              </a:rPr>
              <a:t>如果以</a:t>
            </a:r>
            <a:r>
              <a:rPr lang="en-US" altLang="zh-CN" sz="3600" b="1" dirty="0">
                <a:solidFill>
                  <a:srgbClr val="FFFF00"/>
                </a:solidFill>
                <a:effectLst>
                  <a:outerShdw blurRad="38100" dist="38100" dir="2700000" algn="tl">
                    <a:srgbClr val="000000"/>
                  </a:outerShdw>
                </a:effectLst>
                <a:ea typeface="黑体" pitchFamily="49" charset="-122"/>
              </a:rPr>
              <a:t>R3</a:t>
            </a:r>
            <a:r>
              <a:rPr lang="zh-CN" altLang="zh-CN" sz="3600" b="1" dirty="0">
                <a:solidFill>
                  <a:srgbClr val="FFFF00"/>
                </a:solidFill>
                <a:effectLst>
                  <a:outerShdw blurRad="38100" dist="38100" dir="2700000" algn="tl">
                    <a:srgbClr val="000000"/>
                  </a:outerShdw>
                </a:effectLst>
                <a:ea typeface="黑体" pitchFamily="49" charset="-122"/>
              </a:rPr>
              <a:t>为堆栈指针，软件建立堆栈，试分别编写压栈及弹出操作的子程序</a:t>
            </a:r>
            <a:r>
              <a:rPr lang="en-US" altLang="zh-CN" sz="3600" b="1" dirty="0">
                <a:solidFill>
                  <a:srgbClr val="FFFF00"/>
                </a:solidFill>
                <a:effectLst>
                  <a:outerShdw blurRad="38100" dist="38100" dir="2700000" algn="tl">
                    <a:srgbClr val="000000"/>
                  </a:outerShdw>
                </a:effectLst>
                <a:ea typeface="黑体" pitchFamily="49" charset="-122"/>
              </a:rPr>
              <a: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D2BD6811-97FD-4EDD-8ECE-A14A40AA1D56}"/>
              </a:ext>
            </a:extLst>
          </p:cNvPr>
          <p:cNvSpPr>
            <a:spLocks noGrp="1"/>
          </p:cNvSpPr>
          <p:nvPr>
            <p:ph type="sldNum" sz="quarter" idx="10"/>
          </p:nvPr>
        </p:nvSpPr>
        <p:spPr/>
        <p:txBody>
          <a:bodyPr/>
          <a:lstStyle/>
          <a:p>
            <a:fld id="{93FEEFE9-7DAE-42BE-8BBC-0AB64D3E44ED}" type="slidenum">
              <a:rPr lang="zh-CN" altLang="en-US" smtClean="0"/>
              <a:pPr/>
              <a:t>102</a:t>
            </a:fld>
            <a:r>
              <a:rPr lang="en-US" altLang="zh-CN"/>
              <a:t>/141</a:t>
            </a:r>
            <a:endParaRPr lang="zh-CN" altLang="en-US" dirty="0"/>
          </a:p>
        </p:txBody>
      </p:sp>
    </p:spTree>
    <p:extLst>
      <p:ext uri="{BB962C8B-B14F-4D97-AF65-F5344CB8AC3E}">
        <p14:creationId xmlns:p14="http://schemas.microsoft.com/office/powerpoint/2010/main" val="3850886970"/>
      </p:ext>
    </p:extLst>
  </p:cSld>
  <p:clrMapOvr>
    <a:masterClrMapping/>
  </p:clrMapOvr>
  <p:transition>
    <p:pull dir="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2B8A9B-200F-4F34-95EC-D2F105E059CC}"/>
              </a:ext>
            </a:extLst>
          </p:cNvPr>
          <p:cNvSpPr/>
          <p:nvPr/>
        </p:nvSpPr>
        <p:spPr>
          <a:xfrm>
            <a:off x="-19526" y="28575"/>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14.</a:t>
            </a:r>
            <a:r>
              <a:rPr lang="zh-CN" altLang="zh-CN" sz="3600" b="1" dirty="0">
                <a:solidFill>
                  <a:srgbClr val="FFFF00"/>
                </a:solidFill>
                <a:effectLst>
                  <a:outerShdw blurRad="38100" dist="38100" dir="2700000" algn="tl">
                    <a:srgbClr val="000000"/>
                  </a:outerShdw>
                </a:effectLst>
                <a:ea typeface="黑体" pitchFamily="49" charset="-122"/>
              </a:rPr>
              <a:t>如果以</a:t>
            </a:r>
            <a:r>
              <a:rPr lang="en-US" altLang="zh-CN" sz="3600" b="1" dirty="0">
                <a:solidFill>
                  <a:srgbClr val="FFFF00"/>
                </a:solidFill>
                <a:effectLst>
                  <a:outerShdw blurRad="38100" dist="38100" dir="2700000" algn="tl">
                    <a:srgbClr val="000000"/>
                  </a:outerShdw>
                </a:effectLst>
                <a:ea typeface="黑体" pitchFamily="49" charset="-122"/>
              </a:rPr>
              <a:t>R3</a:t>
            </a:r>
            <a:r>
              <a:rPr lang="zh-CN" altLang="zh-CN" sz="3600" b="1" dirty="0">
                <a:solidFill>
                  <a:srgbClr val="FFFF00"/>
                </a:solidFill>
                <a:effectLst>
                  <a:outerShdw blurRad="38100" dist="38100" dir="2700000" algn="tl">
                    <a:srgbClr val="000000"/>
                  </a:outerShdw>
                </a:effectLst>
                <a:ea typeface="黑体" pitchFamily="49" charset="-122"/>
              </a:rPr>
              <a:t>为堆栈指针，软件建立堆栈，试分别编写压栈及弹出操作的子程序</a:t>
            </a:r>
            <a:r>
              <a:rPr lang="en-US" altLang="zh-CN" sz="3600" b="1" dirty="0">
                <a:solidFill>
                  <a:srgbClr val="FFFF00"/>
                </a:solidFill>
                <a:effectLst>
                  <a:outerShdw blurRad="38100" dist="38100" dir="2700000" algn="tl">
                    <a:srgbClr val="000000"/>
                  </a:outerShdw>
                </a:effectLst>
                <a:ea typeface="黑体" pitchFamily="49" charset="-122"/>
              </a:rPr>
              <a: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FAE9E17D-15EA-420A-80D2-2BDC64AB2027}"/>
              </a:ext>
            </a:extLst>
          </p:cNvPr>
          <p:cNvSpPr/>
          <p:nvPr/>
        </p:nvSpPr>
        <p:spPr>
          <a:xfrm>
            <a:off x="23812" y="1557330"/>
            <a:ext cx="9076850"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假设栈顶单元地址为</a:t>
            </a:r>
            <a:r>
              <a:rPr lang="en-US" altLang="zh-CN" sz="3200" dirty="0">
                <a:latin typeface="黑体" panose="02010609060101010101" pitchFamily="49" charset="-122"/>
                <a:ea typeface="黑体" panose="02010609060101010101" pitchFamily="49" charset="-122"/>
              </a:rPr>
              <a:t>1000H</a:t>
            </a:r>
            <a:r>
              <a:rPr lang="zh-CN" altLang="en-US" sz="3200" dirty="0">
                <a:latin typeface="黑体" panose="02010609060101010101" pitchFamily="49" charset="-122"/>
                <a:ea typeface="黑体" panose="02010609060101010101" pitchFamily="49" charset="-122"/>
              </a:rPr>
              <a:t>，压栈和弹出前，用立即寻址方式将</a:t>
            </a:r>
            <a:r>
              <a:rPr lang="en-US" altLang="zh-CN" sz="3200" dirty="0">
                <a:latin typeface="黑体" panose="02010609060101010101" pitchFamily="49" charset="-122"/>
                <a:ea typeface="黑体" panose="02010609060101010101" pitchFamily="49" charset="-122"/>
              </a:rPr>
              <a:t>1000H</a:t>
            </a:r>
            <a:r>
              <a:rPr lang="zh-CN" altLang="en-US" sz="3200" dirty="0">
                <a:latin typeface="黑体" panose="02010609060101010101" pitchFamily="49" charset="-122"/>
                <a:ea typeface="黑体" panose="02010609060101010101" pitchFamily="49" charset="-122"/>
              </a:rPr>
              <a:t>送入堆栈指针</a:t>
            </a:r>
            <a:r>
              <a:rPr lang="en-US" altLang="zh-CN" sz="3200" dirty="0">
                <a:latin typeface="黑体" panose="02010609060101010101" pitchFamily="49" charset="-122"/>
                <a:ea typeface="黑体" panose="02010609060101010101" pitchFamily="49" charset="-122"/>
              </a:rPr>
              <a:t>R3</a:t>
            </a:r>
            <a:r>
              <a:rPr lang="zh-CN" altLang="en-US" sz="3200" dirty="0">
                <a:latin typeface="黑体" panose="02010609060101010101" pitchFamily="49" charset="-122"/>
                <a:ea typeface="黑体" panose="02010609060101010101" pitchFamily="49" charset="-122"/>
              </a:rPr>
              <a:t>，即执行指令“</a:t>
            </a:r>
            <a:r>
              <a:rPr lang="en-US" altLang="zh-CN" sz="3200" dirty="0">
                <a:latin typeface="黑体" panose="02010609060101010101" pitchFamily="49" charset="-122"/>
                <a:ea typeface="黑体" panose="02010609060101010101" pitchFamily="49" charset="-122"/>
              </a:rPr>
              <a:t>MOV R3, 1000H”</a:t>
            </a:r>
            <a:r>
              <a:rPr lang="zh-CN" altLang="en-US" sz="3200" dirty="0">
                <a:latin typeface="黑体" panose="02010609060101010101" pitchFamily="49" charset="-122"/>
                <a:ea typeface="黑体" panose="02010609060101010101" pitchFamily="49" charset="-122"/>
              </a:rPr>
              <a:t>。将需要压栈的数据所在单元的地址送入某寄存器，如</a:t>
            </a:r>
            <a:r>
              <a:rPr lang="en-US" altLang="zh-CN" sz="3200" dirty="0">
                <a:latin typeface="黑体" panose="02010609060101010101" pitchFamily="49" charset="-122"/>
                <a:ea typeface="黑体" panose="02010609060101010101" pitchFamily="49" charset="-122"/>
              </a:rPr>
              <a:t>R0</a:t>
            </a:r>
            <a:r>
              <a:rPr lang="zh-CN" altLang="en-US" sz="3200" dirty="0">
                <a:latin typeface="黑体" panose="02010609060101010101" pitchFamily="49" charset="-122"/>
                <a:ea typeface="黑体" panose="02010609060101010101" pitchFamily="49" charset="-122"/>
              </a:rPr>
              <a:t>，再调用压栈子程序。该子程序包含一条传送指令：</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黑体" panose="02010609060101010101" pitchFamily="49" charset="-122"/>
                <a:ea typeface="黑体" panose="02010609060101010101" pitchFamily="49" charset="-122"/>
              </a:rPr>
              <a:t>MOV -(R3), (R0) ; </a:t>
            </a:r>
            <a:r>
              <a:rPr lang="zh-CN" altLang="en-US" sz="3200" dirty="0">
                <a:latin typeface="黑体" panose="02010609060101010101" pitchFamily="49" charset="-122"/>
                <a:ea typeface="黑体" panose="02010609060101010101" pitchFamily="49" charset="-122"/>
              </a:rPr>
              <a:t>将</a:t>
            </a:r>
            <a:r>
              <a:rPr lang="en-US" altLang="zh-CN" sz="3200" dirty="0">
                <a:latin typeface="黑体" panose="02010609060101010101" pitchFamily="49" charset="-122"/>
                <a:ea typeface="黑体" panose="02010609060101010101" pitchFamily="49" charset="-122"/>
              </a:rPr>
              <a:t>R0</a:t>
            </a:r>
            <a:r>
              <a:rPr lang="zh-CN" altLang="en-US" sz="3200" dirty="0">
                <a:latin typeface="黑体" panose="02010609060101010101" pitchFamily="49" charset="-122"/>
                <a:ea typeface="黑体" panose="02010609060101010101" pitchFamily="49" charset="-122"/>
              </a:rPr>
              <a:t>所指示的存储单元中的数据压入堆栈。</a:t>
            </a:r>
            <a:endParaRPr lang="en-US" altLang="zh-CN"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48ED2360-6131-4076-9AE9-A445EDC5D67C}"/>
              </a:ext>
            </a:extLst>
          </p:cNvPr>
          <p:cNvSpPr>
            <a:spLocks noGrp="1"/>
          </p:cNvSpPr>
          <p:nvPr>
            <p:ph type="sldNum" sz="quarter" idx="10"/>
          </p:nvPr>
        </p:nvSpPr>
        <p:spPr/>
        <p:txBody>
          <a:bodyPr/>
          <a:lstStyle/>
          <a:p>
            <a:fld id="{93FEEFE9-7DAE-42BE-8BBC-0AB64D3E44ED}" type="slidenum">
              <a:rPr lang="zh-CN" altLang="en-US" smtClean="0"/>
              <a:pPr/>
              <a:t>103</a:t>
            </a:fld>
            <a:r>
              <a:rPr lang="en-US" altLang="zh-CN"/>
              <a:t>/141</a:t>
            </a:r>
            <a:endParaRPr lang="zh-CN" altLang="en-US" dirty="0"/>
          </a:p>
        </p:txBody>
      </p:sp>
    </p:spTree>
    <p:extLst>
      <p:ext uri="{BB962C8B-B14F-4D97-AF65-F5344CB8AC3E}">
        <p14:creationId xmlns:p14="http://schemas.microsoft.com/office/powerpoint/2010/main" val="3023687495"/>
      </p:ext>
    </p:extLst>
  </p:cSld>
  <p:clrMapOvr>
    <a:masterClrMapping/>
  </p:clrMapOvr>
  <p:transition>
    <p:pull dir="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76AFA2-C93A-4165-849E-FBBBBFC4DB52}"/>
              </a:ext>
            </a:extLst>
          </p:cNvPr>
          <p:cNvSpPr/>
          <p:nvPr/>
        </p:nvSpPr>
        <p:spPr>
          <a:xfrm>
            <a:off x="0" y="1628800"/>
            <a:ext cx="9120188" cy="237757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若需要弹出操作，则调用弹出子程序。该子程序也包含一条传送指令：</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黑体" panose="02010609060101010101" pitchFamily="49" charset="-122"/>
                <a:ea typeface="黑体" panose="02010609060101010101" pitchFamily="49" charset="-122"/>
              </a:rPr>
              <a:t>MOV (R1), (R3)+ ; </a:t>
            </a:r>
            <a:r>
              <a:rPr lang="zh-CN" altLang="en-US" sz="3200" dirty="0">
                <a:latin typeface="黑体" panose="02010609060101010101" pitchFamily="49" charset="-122"/>
                <a:ea typeface="黑体" panose="02010609060101010101" pitchFamily="49" charset="-122"/>
              </a:rPr>
              <a:t>将数据从堆栈弹出，送入</a:t>
            </a:r>
            <a:r>
              <a:rPr lang="en-US" altLang="zh-CN" sz="3200" dirty="0">
                <a:latin typeface="黑体" panose="02010609060101010101" pitchFamily="49" charset="-122"/>
                <a:ea typeface="黑体" panose="02010609060101010101" pitchFamily="49" charset="-122"/>
              </a:rPr>
              <a:t>R1</a:t>
            </a:r>
            <a:r>
              <a:rPr lang="zh-CN" altLang="en-US" sz="3200" dirty="0">
                <a:latin typeface="黑体" panose="02010609060101010101" pitchFamily="49" charset="-122"/>
                <a:ea typeface="黑体" panose="02010609060101010101" pitchFamily="49" charset="-122"/>
              </a:rPr>
              <a:t>指示的存储单元。</a:t>
            </a:r>
            <a:endParaRPr lang="en-US" altLang="zh-CN" sz="32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F37D268B-6F55-4D9F-8DD8-5A95C1E1544B}"/>
              </a:ext>
            </a:extLst>
          </p:cNvPr>
          <p:cNvSpPr/>
          <p:nvPr/>
        </p:nvSpPr>
        <p:spPr>
          <a:xfrm>
            <a:off x="-19526" y="28575"/>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14.</a:t>
            </a:r>
            <a:r>
              <a:rPr lang="zh-CN" altLang="zh-CN" sz="3600" b="1" dirty="0">
                <a:solidFill>
                  <a:srgbClr val="FFFF00"/>
                </a:solidFill>
                <a:effectLst>
                  <a:outerShdw blurRad="38100" dist="38100" dir="2700000" algn="tl">
                    <a:srgbClr val="000000"/>
                  </a:outerShdw>
                </a:effectLst>
                <a:ea typeface="黑体" pitchFamily="49" charset="-122"/>
              </a:rPr>
              <a:t>如果以</a:t>
            </a:r>
            <a:r>
              <a:rPr lang="en-US" altLang="zh-CN" sz="3600" b="1" dirty="0">
                <a:solidFill>
                  <a:srgbClr val="FFFF00"/>
                </a:solidFill>
                <a:effectLst>
                  <a:outerShdw blurRad="38100" dist="38100" dir="2700000" algn="tl">
                    <a:srgbClr val="000000"/>
                  </a:outerShdw>
                </a:effectLst>
                <a:ea typeface="黑体" pitchFamily="49" charset="-122"/>
              </a:rPr>
              <a:t>R3</a:t>
            </a:r>
            <a:r>
              <a:rPr lang="zh-CN" altLang="zh-CN" sz="3600" b="1" dirty="0">
                <a:solidFill>
                  <a:srgbClr val="FFFF00"/>
                </a:solidFill>
                <a:effectLst>
                  <a:outerShdw blurRad="38100" dist="38100" dir="2700000" algn="tl">
                    <a:srgbClr val="000000"/>
                  </a:outerShdw>
                </a:effectLst>
                <a:ea typeface="黑体" pitchFamily="49" charset="-122"/>
              </a:rPr>
              <a:t>为堆栈指针，软件建立堆栈，试分别编写压栈及弹出操作的子程序</a:t>
            </a:r>
            <a:r>
              <a:rPr lang="en-US" altLang="zh-CN" sz="3600" b="1" dirty="0">
                <a:solidFill>
                  <a:srgbClr val="FFFF00"/>
                </a:solidFill>
                <a:effectLst>
                  <a:outerShdw blurRad="38100" dist="38100" dir="2700000" algn="tl">
                    <a:srgbClr val="000000"/>
                  </a:outerShdw>
                </a:effectLst>
                <a:ea typeface="黑体" pitchFamily="49" charset="-122"/>
              </a:rPr>
              <a: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5" name="灯片编号占位符 4">
            <a:extLst>
              <a:ext uri="{FF2B5EF4-FFF2-40B4-BE49-F238E27FC236}">
                <a16:creationId xmlns:a16="http://schemas.microsoft.com/office/drawing/2014/main" id="{23AE9462-430D-4C29-B5B1-F1A7E0D0CC4D}"/>
              </a:ext>
            </a:extLst>
          </p:cNvPr>
          <p:cNvSpPr>
            <a:spLocks noGrp="1"/>
          </p:cNvSpPr>
          <p:nvPr>
            <p:ph type="sldNum" sz="quarter" idx="10"/>
          </p:nvPr>
        </p:nvSpPr>
        <p:spPr/>
        <p:txBody>
          <a:bodyPr/>
          <a:lstStyle/>
          <a:p>
            <a:fld id="{93FEEFE9-7DAE-42BE-8BBC-0AB64D3E44ED}" type="slidenum">
              <a:rPr lang="zh-CN" altLang="en-US" smtClean="0"/>
              <a:pPr/>
              <a:t>104</a:t>
            </a:fld>
            <a:r>
              <a:rPr lang="en-US" altLang="zh-CN"/>
              <a:t>/141</a:t>
            </a:r>
            <a:endParaRPr lang="zh-CN" altLang="en-US" dirty="0"/>
          </a:p>
        </p:txBody>
      </p:sp>
    </p:spTree>
    <p:extLst>
      <p:ext uri="{BB962C8B-B14F-4D97-AF65-F5344CB8AC3E}">
        <p14:creationId xmlns:p14="http://schemas.microsoft.com/office/powerpoint/2010/main" val="4101743225"/>
      </p:ext>
    </p:extLst>
  </p:cSld>
  <p:clrMapOvr>
    <a:masterClrMapping/>
  </p:clrMapOvr>
  <p:transition>
    <p:pull dir="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F199C3-3D6C-4A32-80F7-BFC111C426A2}"/>
              </a:ext>
            </a:extLst>
          </p:cNvPr>
          <p:cNvSpPr/>
          <p:nvPr/>
        </p:nvSpPr>
        <p:spPr>
          <a:xfrm>
            <a:off x="23812" y="2348880"/>
            <a:ext cx="912018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15.</a:t>
            </a:r>
            <a:r>
              <a:rPr lang="zh-CN" altLang="zh-CN" sz="3600" b="1" dirty="0">
                <a:solidFill>
                  <a:srgbClr val="FFFF00"/>
                </a:solidFill>
                <a:effectLst>
                  <a:outerShdw blurRad="38100" dist="38100" dir="2700000" algn="tl">
                    <a:srgbClr val="000000"/>
                  </a:outerShdw>
                </a:effectLst>
                <a:ea typeface="黑体" pitchFamily="49" charset="-122"/>
              </a:rPr>
              <a:t>如果将</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时钟周期与访存周期分开设置，一个访存周期占用</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个时钟周期，请尝试重新设计模型机指令流程</a:t>
            </a:r>
            <a:r>
              <a:rPr lang="en-US" altLang="zh-CN" sz="3600" b="1" dirty="0">
                <a:solidFill>
                  <a:srgbClr val="FFFF00"/>
                </a:solidFill>
                <a:effectLst>
                  <a:outerShdw blurRad="38100" dist="38100" dir="2700000" algn="tl">
                    <a:srgbClr val="000000"/>
                  </a:outerShdw>
                </a:effectLst>
                <a:ea typeface="黑体" pitchFamily="49" charset="-122"/>
              </a:rPr>
              <a: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F5DBE5D6-7735-4D1B-AF14-90E34193B5D6}"/>
              </a:ext>
            </a:extLst>
          </p:cNvPr>
          <p:cNvSpPr>
            <a:spLocks noGrp="1"/>
          </p:cNvSpPr>
          <p:nvPr>
            <p:ph type="sldNum" sz="quarter" idx="10"/>
          </p:nvPr>
        </p:nvSpPr>
        <p:spPr/>
        <p:txBody>
          <a:bodyPr/>
          <a:lstStyle/>
          <a:p>
            <a:fld id="{93FEEFE9-7DAE-42BE-8BBC-0AB64D3E44ED}" type="slidenum">
              <a:rPr lang="zh-CN" altLang="en-US" smtClean="0"/>
              <a:pPr/>
              <a:t>105</a:t>
            </a:fld>
            <a:r>
              <a:rPr lang="en-US" altLang="zh-CN"/>
              <a:t>/141</a:t>
            </a:r>
            <a:endParaRPr lang="zh-CN" altLang="en-US" dirty="0"/>
          </a:p>
        </p:txBody>
      </p:sp>
    </p:spTree>
    <p:extLst>
      <p:ext uri="{BB962C8B-B14F-4D97-AF65-F5344CB8AC3E}">
        <p14:creationId xmlns:p14="http://schemas.microsoft.com/office/powerpoint/2010/main" val="1825782491"/>
      </p:ext>
    </p:extLst>
  </p:cSld>
  <p:clrMapOvr>
    <a:masterClrMapping/>
  </p:clrMapOvr>
  <p:transition>
    <p:pull dir="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7403FD5-474F-4A27-8FB7-F15031051378}"/>
              </a:ext>
            </a:extLst>
          </p:cNvPr>
          <p:cNvSpPr/>
          <p:nvPr/>
        </p:nvSpPr>
        <p:spPr>
          <a:xfrm>
            <a:off x="0" y="62129"/>
            <a:ext cx="912018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15.</a:t>
            </a:r>
            <a:r>
              <a:rPr lang="zh-CN" altLang="zh-CN" sz="3600" b="1" dirty="0">
                <a:solidFill>
                  <a:srgbClr val="FFFF00"/>
                </a:solidFill>
                <a:effectLst>
                  <a:outerShdw blurRad="38100" dist="38100" dir="2700000" algn="tl">
                    <a:srgbClr val="000000"/>
                  </a:outerShdw>
                </a:effectLst>
                <a:ea typeface="黑体" pitchFamily="49" charset="-122"/>
              </a:rPr>
              <a:t>如果将</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时钟周期与访存周期分开设置，一个访存周期占用</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个时钟周期，请尝试重新设计模型机指令流程</a:t>
            </a:r>
            <a:r>
              <a:rPr lang="en-US" altLang="zh-CN" sz="3600" b="1" dirty="0">
                <a:solidFill>
                  <a:srgbClr val="FFFF00"/>
                </a:solidFill>
                <a:effectLst>
                  <a:outerShdw blurRad="38100" dist="38100" dir="2700000" algn="tl">
                    <a:srgbClr val="000000"/>
                  </a:outerShdw>
                </a:effectLst>
                <a:ea typeface="黑体" pitchFamily="49" charset="-122"/>
              </a:rPr>
              <a: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AD746C36-70BE-4294-A228-8D09C70BB46D}"/>
              </a:ext>
            </a:extLst>
          </p:cNvPr>
          <p:cNvSpPr/>
          <p:nvPr/>
        </p:nvSpPr>
        <p:spPr>
          <a:xfrm>
            <a:off x="0" y="2085247"/>
            <a:ext cx="9120188" cy="4741298"/>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一个访存周期占用</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个时钟周期，可在第</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个时钟周期中传送地址，即</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将地址从</a:t>
            </a:r>
            <a:r>
              <a:rPr lang="en-US" altLang="zh-CN" sz="3200" dirty="0">
                <a:latin typeface="黑体" panose="02010609060101010101" pitchFamily="49" charset="-122"/>
                <a:ea typeface="黑体" panose="02010609060101010101" pitchFamily="49" charset="-122"/>
              </a:rPr>
              <a:t>MAR</a:t>
            </a:r>
            <a:r>
              <a:rPr lang="zh-CN" altLang="en-US" sz="3200" dirty="0">
                <a:latin typeface="黑体" panose="02010609060101010101" pitchFamily="49" charset="-122"/>
                <a:ea typeface="黑体" panose="02010609060101010101" pitchFamily="49" charset="-122"/>
              </a:rPr>
              <a:t>送往存储器；在第</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个时钟周期，向存储器发读令或写令；在第</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个时钟周期，从存储器读出数据或向存储器写入数据；在第</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个时钟周期，结束存储器访问，即</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撤销地址、命令、数据。</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下面以加法指令</a:t>
            </a:r>
            <a:r>
              <a:rPr lang="en-US" altLang="zh-CN" sz="3200" dirty="0">
                <a:latin typeface="黑体" panose="02010609060101010101" pitchFamily="49" charset="-122"/>
                <a:ea typeface="黑体" panose="02010609060101010101" pitchFamily="49" charset="-122"/>
              </a:rPr>
              <a:t>ADD (R1), R0</a:t>
            </a:r>
            <a:r>
              <a:rPr lang="zh-CN" altLang="en-US" sz="3200" dirty="0">
                <a:latin typeface="黑体" panose="02010609060101010101" pitchFamily="49" charset="-122"/>
                <a:ea typeface="黑体" panose="02010609060101010101" pitchFamily="49" charset="-122"/>
              </a:rPr>
              <a:t>为例，重新拟定模型机指令流程。</a:t>
            </a:r>
          </a:p>
        </p:txBody>
      </p:sp>
      <p:sp>
        <p:nvSpPr>
          <p:cNvPr id="5" name="灯片编号占位符 4">
            <a:extLst>
              <a:ext uri="{FF2B5EF4-FFF2-40B4-BE49-F238E27FC236}">
                <a16:creationId xmlns:a16="http://schemas.microsoft.com/office/drawing/2014/main" id="{DF6088B0-26F5-4A3F-8516-90E39237F5DE}"/>
              </a:ext>
            </a:extLst>
          </p:cNvPr>
          <p:cNvSpPr>
            <a:spLocks noGrp="1"/>
          </p:cNvSpPr>
          <p:nvPr>
            <p:ph type="sldNum" sz="quarter" idx="10"/>
          </p:nvPr>
        </p:nvSpPr>
        <p:spPr/>
        <p:txBody>
          <a:bodyPr/>
          <a:lstStyle/>
          <a:p>
            <a:fld id="{93FEEFE9-7DAE-42BE-8BBC-0AB64D3E44ED}" type="slidenum">
              <a:rPr lang="zh-CN" altLang="en-US" smtClean="0"/>
              <a:pPr/>
              <a:t>106</a:t>
            </a:fld>
            <a:r>
              <a:rPr lang="en-US" altLang="zh-CN"/>
              <a:t>/141</a:t>
            </a:r>
            <a:endParaRPr lang="zh-CN" altLang="en-US" dirty="0"/>
          </a:p>
        </p:txBody>
      </p:sp>
    </p:spTree>
    <p:extLst>
      <p:ext uri="{BB962C8B-B14F-4D97-AF65-F5344CB8AC3E}">
        <p14:creationId xmlns:p14="http://schemas.microsoft.com/office/powerpoint/2010/main" val="3592787558"/>
      </p:ext>
    </p:extLst>
  </p:cSld>
  <p:clrMapOvr>
    <a:masterClrMapping/>
  </p:clrMapOvr>
  <p:transition>
    <p:pull dir="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4E62669-A8EE-4F4D-B67B-D60E0C890FCC}"/>
              </a:ext>
            </a:extLst>
          </p:cNvPr>
          <p:cNvSpPr/>
          <p:nvPr/>
        </p:nvSpPr>
        <p:spPr>
          <a:xfrm>
            <a:off x="0" y="62129"/>
            <a:ext cx="912018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15.</a:t>
            </a:r>
            <a:r>
              <a:rPr lang="zh-CN" altLang="zh-CN" sz="3600" b="1" dirty="0">
                <a:solidFill>
                  <a:srgbClr val="FFFF00"/>
                </a:solidFill>
                <a:effectLst>
                  <a:outerShdw blurRad="38100" dist="38100" dir="2700000" algn="tl">
                    <a:srgbClr val="000000"/>
                  </a:outerShdw>
                </a:effectLst>
                <a:ea typeface="黑体" pitchFamily="49" charset="-122"/>
              </a:rPr>
              <a:t>如果将</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时钟周期与访存周期分开设置，一个访存周期占用</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个时钟周期，请尝试重新设计模型机指令流程</a:t>
            </a:r>
            <a:r>
              <a:rPr lang="en-US" altLang="zh-CN" sz="3600" b="1" dirty="0">
                <a:solidFill>
                  <a:srgbClr val="FFFF00"/>
                </a:solidFill>
                <a:effectLst>
                  <a:outerShdw blurRad="38100" dist="38100" dir="2700000" algn="tl">
                    <a:srgbClr val="000000"/>
                  </a:outerShdw>
                </a:effectLst>
                <a:ea typeface="黑体" pitchFamily="49" charset="-122"/>
              </a:rPr>
              <a:t>.</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C9D7E1CA-A8F0-44C0-BF01-8F9EF657D4B4}"/>
              </a:ext>
            </a:extLst>
          </p:cNvPr>
          <p:cNvGraphicFramePr>
            <a:graphicFrameLocks noGrp="1"/>
          </p:cNvGraphicFramePr>
          <p:nvPr>
            <p:extLst>
              <p:ext uri="{D42A27DB-BD31-4B8C-83A1-F6EECF244321}">
                <p14:modId xmlns:p14="http://schemas.microsoft.com/office/powerpoint/2010/main" val="447403087"/>
              </p:ext>
            </p:extLst>
          </p:nvPr>
        </p:nvGraphicFramePr>
        <p:xfrm>
          <a:off x="34141" y="2064968"/>
          <a:ext cx="9096376" cy="4754880"/>
        </p:xfrm>
        <a:graphic>
          <a:graphicData uri="http://schemas.openxmlformats.org/drawingml/2006/table">
            <a:tbl>
              <a:tblPr firstRow="1" bandRow="1">
                <a:tableStyleId>{5940675A-B579-460E-94D1-54222C63F5DA}</a:tableStyleId>
              </a:tblPr>
              <a:tblGrid>
                <a:gridCol w="3457739">
                  <a:extLst>
                    <a:ext uri="{9D8B030D-6E8A-4147-A177-3AD203B41FA5}">
                      <a16:colId xmlns:a16="http://schemas.microsoft.com/office/drawing/2014/main" val="4047378694"/>
                    </a:ext>
                  </a:extLst>
                </a:gridCol>
                <a:gridCol w="5638637">
                  <a:extLst>
                    <a:ext uri="{9D8B030D-6E8A-4147-A177-3AD203B41FA5}">
                      <a16:colId xmlns:a16="http://schemas.microsoft.com/office/drawing/2014/main" val="1338373957"/>
                    </a:ext>
                  </a:extLst>
                </a:gridCol>
              </a:tblGrid>
              <a:tr h="370840">
                <a:tc>
                  <a:txBody>
                    <a:bodyPr/>
                    <a:lstStyle/>
                    <a:p>
                      <a:r>
                        <a:rPr lang="en-US" altLang="zh-CN" sz="3200" dirty="0">
                          <a:latin typeface="黑体" panose="02010609060101010101" pitchFamily="49" charset="-122"/>
                          <a:ea typeface="黑体" panose="02010609060101010101" pitchFamily="49" charset="-122"/>
                        </a:rPr>
                        <a:t>FT0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MAR→M; </a:t>
                      </a:r>
                    </a:p>
                  </a:txBody>
                  <a:tcPr/>
                </a:tc>
                <a:tc>
                  <a:txBody>
                    <a:bodyPr/>
                    <a:lstStyle/>
                    <a:p>
                      <a:r>
                        <a:rPr lang="zh-CN" altLang="en-US" sz="3200" dirty="0">
                          <a:latin typeface="黑体" panose="02010609060101010101" pitchFamily="49" charset="-122"/>
                          <a:ea typeface="黑体" panose="02010609060101010101" pitchFamily="49" charset="-122"/>
                        </a:rPr>
                        <a:t>进入</a:t>
                      </a:r>
                      <a:r>
                        <a:rPr lang="en-US" altLang="zh-CN" sz="3200" dirty="0">
                          <a:latin typeface="黑体" panose="02010609060101010101" pitchFamily="49" charset="-122"/>
                          <a:ea typeface="黑体" panose="02010609060101010101" pitchFamily="49" charset="-122"/>
                        </a:rPr>
                        <a:t>FT</a:t>
                      </a:r>
                      <a:r>
                        <a:rPr lang="zh-CN" altLang="en-US" sz="3200" dirty="0">
                          <a:latin typeface="黑体" panose="02010609060101010101" pitchFamily="49" charset="-122"/>
                          <a:ea typeface="黑体" panose="02010609060101010101" pitchFamily="49" charset="-122"/>
                        </a:rPr>
                        <a:t>，将现行指令地址经地址总线送往存储器</a:t>
                      </a:r>
                      <a:endParaRPr lang="en-US" altLang="zh-CN"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2603834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latin typeface="黑体" panose="02010609060101010101" pitchFamily="49" charset="-122"/>
                          <a:ea typeface="黑体" panose="02010609060101010101" pitchFamily="49" charset="-122"/>
                        </a:rPr>
                        <a:t>FT1</a:t>
                      </a:r>
                      <a:r>
                        <a:rPr lang="zh-CN" altLang="en-US" sz="3200" dirty="0">
                          <a:latin typeface="黑体" panose="02010609060101010101" pitchFamily="49" charset="-122"/>
                          <a:ea typeface="黑体" panose="02010609060101010101" pitchFamily="49" charset="-122"/>
                        </a:rPr>
                        <a:t>：读令→</a:t>
                      </a:r>
                      <a:r>
                        <a:rPr lang="en-US" altLang="zh-CN" sz="3200" dirty="0">
                          <a:latin typeface="黑体" panose="02010609060101010101" pitchFamily="49" charset="-122"/>
                          <a:ea typeface="黑体" panose="02010609060101010101" pitchFamily="49" charset="-122"/>
                        </a:rPr>
                        <a:t>M; </a:t>
                      </a:r>
                    </a:p>
                    <a:p>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将读命令经控制总线送往存储器</a:t>
                      </a:r>
                      <a:endParaRPr lang="en-US" altLang="zh-CN"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2856333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latin typeface="黑体" panose="02010609060101010101" pitchFamily="49" charset="-122"/>
                          <a:ea typeface="黑体" panose="02010609060101010101" pitchFamily="49" charset="-122"/>
                        </a:rPr>
                        <a:t>FT2</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M→IR ; </a:t>
                      </a:r>
                    </a:p>
                    <a:p>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从存储器读出指令，经数据总线送往</a:t>
                      </a:r>
                      <a:r>
                        <a:rPr lang="en-US" altLang="zh-CN" sz="3200" dirty="0">
                          <a:latin typeface="黑体" panose="02010609060101010101" pitchFamily="49" charset="-122"/>
                          <a:ea typeface="黑体" panose="02010609060101010101" pitchFamily="49" charset="-122"/>
                        </a:rPr>
                        <a:t>IR</a:t>
                      </a:r>
                    </a:p>
                  </a:txBody>
                  <a:tcPr/>
                </a:tc>
                <a:extLst>
                  <a:ext uri="{0D108BD9-81ED-4DB2-BD59-A6C34878D82A}">
                    <a16:rowId xmlns:a16="http://schemas.microsoft.com/office/drawing/2014/main" val="643315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latin typeface="黑体" panose="02010609060101010101" pitchFamily="49" charset="-122"/>
                          <a:ea typeface="黑体" panose="02010609060101010101" pitchFamily="49" charset="-122"/>
                        </a:rPr>
                        <a:t>FT3</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PC+1→PC; </a:t>
                      </a:r>
                    </a:p>
                    <a:p>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撤销总线上的地址、命令、指令，并修改</a:t>
                      </a:r>
                      <a:r>
                        <a:rPr lang="en-US" altLang="zh-CN" sz="3200" dirty="0">
                          <a:latin typeface="黑体" panose="02010609060101010101" pitchFamily="49" charset="-122"/>
                          <a:ea typeface="黑体" panose="02010609060101010101" pitchFamily="49" charset="-122"/>
                        </a:rPr>
                        <a:t>PC</a:t>
                      </a:r>
                      <a:r>
                        <a:rPr lang="zh-CN" altLang="en-US" sz="3200" dirty="0">
                          <a:latin typeface="黑体" panose="02010609060101010101" pitchFamily="49" charset="-122"/>
                          <a:ea typeface="黑体" panose="02010609060101010101" pitchFamily="49" charset="-122"/>
                        </a:rPr>
                        <a:t>，结束</a:t>
                      </a:r>
                      <a:r>
                        <a:rPr lang="en-US" altLang="zh-CN" sz="3200" dirty="0">
                          <a:latin typeface="黑体" panose="02010609060101010101" pitchFamily="49" charset="-122"/>
                          <a:ea typeface="黑体" panose="02010609060101010101" pitchFamily="49" charset="-122"/>
                        </a:rPr>
                        <a:t>FT</a:t>
                      </a:r>
                    </a:p>
                    <a:p>
                      <a:endParaRPr lang="zh-CN" altLang="en-US"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587970581"/>
                  </a:ext>
                </a:extLst>
              </a:tr>
            </a:tbl>
          </a:graphicData>
        </a:graphic>
      </p:graphicFrame>
      <p:sp>
        <p:nvSpPr>
          <p:cNvPr id="5" name="灯片编号占位符 4">
            <a:extLst>
              <a:ext uri="{FF2B5EF4-FFF2-40B4-BE49-F238E27FC236}">
                <a16:creationId xmlns:a16="http://schemas.microsoft.com/office/drawing/2014/main" id="{D49F4B15-5C57-4959-A284-DAD1D44ADBBD}"/>
              </a:ext>
            </a:extLst>
          </p:cNvPr>
          <p:cNvSpPr>
            <a:spLocks noGrp="1"/>
          </p:cNvSpPr>
          <p:nvPr>
            <p:ph type="sldNum" sz="quarter" idx="10"/>
          </p:nvPr>
        </p:nvSpPr>
        <p:spPr/>
        <p:txBody>
          <a:bodyPr/>
          <a:lstStyle/>
          <a:p>
            <a:fld id="{93FEEFE9-7DAE-42BE-8BBC-0AB64D3E44ED}" type="slidenum">
              <a:rPr lang="zh-CN" altLang="en-US" smtClean="0"/>
              <a:pPr/>
              <a:t>107</a:t>
            </a:fld>
            <a:r>
              <a:rPr lang="en-US" altLang="zh-CN"/>
              <a:t>/141</a:t>
            </a:r>
            <a:endParaRPr lang="zh-CN" altLang="en-US" dirty="0"/>
          </a:p>
        </p:txBody>
      </p:sp>
    </p:spTree>
    <p:extLst>
      <p:ext uri="{BB962C8B-B14F-4D97-AF65-F5344CB8AC3E}">
        <p14:creationId xmlns:p14="http://schemas.microsoft.com/office/powerpoint/2010/main" val="3313911192"/>
      </p:ext>
    </p:extLst>
  </p:cSld>
  <p:clrMapOvr>
    <a:masterClrMapping/>
  </p:clrMapOvr>
  <p:transition>
    <p:pull dir="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E09E4E84-B02F-4694-BB1E-AF8DA96B5B9A}"/>
              </a:ext>
            </a:extLst>
          </p:cNvPr>
          <p:cNvGraphicFramePr>
            <a:graphicFrameLocks noGrp="1"/>
          </p:cNvGraphicFramePr>
          <p:nvPr>
            <p:extLst>
              <p:ext uri="{D42A27DB-BD31-4B8C-83A1-F6EECF244321}">
                <p14:modId xmlns:p14="http://schemas.microsoft.com/office/powerpoint/2010/main" val="3995312186"/>
              </p:ext>
            </p:extLst>
          </p:nvPr>
        </p:nvGraphicFramePr>
        <p:xfrm>
          <a:off x="22974" y="14808"/>
          <a:ext cx="9096376" cy="5821680"/>
        </p:xfrm>
        <a:graphic>
          <a:graphicData uri="http://schemas.openxmlformats.org/drawingml/2006/table">
            <a:tbl>
              <a:tblPr firstRow="1" bandRow="1">
                <a:tableStyleId>{5940675A-B579-460E-94D1-54222C63F5DA}</a:tableStyleId>
              </a:tblPr>
              <a:tblGrid>
                <a:gridCol w="3804296">
                  <a:extLst>
                    <a:ext uri="{9D8B030D-6E8A-4147-A177-3AD203B41FA5}">
                      <a16:colId xmlns:a16="http://schemas.microsoft.com/office/drawing/2014/main" val="71416559"/>
                    </a:ext>
                  </a:extLst>
                </a:gridCol>
                <a:gridCol w="5292080">
                  <a:extLst>
                    <a:ext uri="{9D8B030D-6E8A-4147-A177-3AD203B41FA5}">
                      <a16:colId xmlns:a16="http://schemas.microsoft.com/office/drawing/2014/main" val="186382052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latin typeface="黑体" panose="02010609060101010101" pitchFamily="49" charset="-122"/>
                          <a:ea typeface="黑体" panose="02010609060101010101" pitchFamily="49" charset="-122"/>
                        </a:rPr>
                        <a:t>DT0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R1→MAR; </a:t>
                      </a:r>
                      <a:endParaRPr lang="zh-CN" altLang="en-US" sz="3200" dirty="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进入</a:t>
                      </a:r>
                      <a:r>
                        <a:rPr lang="en-US" altLang="zh-CN" sz="3200" dirty="0">
                          <a:latin typeface="黑体" panose="02010609060101010101" pitchFamily="49" charset="-122"/>
                          <a:ea typeface="黑体" panose="02010609060101010101" pitchFamily="49" charset="-122"/>
                        </a:rPr>
                        <a:t>DT</a:t>
                      </a:r>
                      <a:r>
                        <a:rPr lang="zh-CN" altLang="en-US" sz="3200" dirty="0">
                          <a:latin typeface="黑体" panose="02010609060101010101" pitchFamily="49" charset="-122"/>
                          <a:ea typeface="黑体" panose="02010609060101010101" pitchFamily="49" charset="-122"/>
                        </a:rPr>
                        <a:t>，将</a:t>
                      </a:r>
                      <a:r>
                        <a:rPr lang="en-US" altLang="zh-CN" sz="3200" dirty="0">
                          <a:latin typeface="黑体" panose="02010609060101010101" pitchFamily="49" charset="-122"/>
                          <a:ea typeface="黑体" panose="02010609060101010101" pitchFamily="49" charset="-122"/>
                        </a:rPr>
                        <a:t>R1</a:t>
                      </a:r>
                      <a:r>
                        <a:rPr lang="zh-CN" altLang="en-US" sz="3200" dirty="0">
                          <a:latin typeface="黑体" panose="02010609060101010101" pitchFamily="49" charset="-122"/>
                          <a:ea typeface="黑体" panose="02010609060101010101" pitchFamily="49" charset="-122"/>
                        </a:rPr>
                        <a:t>内容送往</a:t>
                      </a:r>
                      <a:r>
                        <a:rPr lang="en-US" altLang="zh-CN" sz="3200" dirty="0">
                          <a:latin typeface="黑体" panose="02010609060101010101" pitchFamily="49" charset="-122"/>
                          <a:ea typeface="黑体" panose="02010609060101010101" pitchFamily="49" charset="-122"/>
                        </a:rPr>
                        <a:t>MAR </a:t>
                      </a:r>
                      <a:endParaRPr lang="zh-CN" altLang="en-US" sz="3200" dirty="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40311689"/>
                  </a:ext>
                </a:extLst>
              </a:tr>
              <a:tr h="370840">
                <a:tc>
                  <a:txBody>
                    <a:bodyPr/>
                    <a:lstStyle/>
                    <a:p>
                      <a:r>
                        <a:rPr lang="en-US" altLang="zh-CN" sz="3200" dirty="0">
                          <a:latin typeface="黑体" panose="02010609060101010101" pitchFamily="49" charset="-122"/>
                          <a:ea typeface="黑体" panose="02010609060101010101" pitchFamily="49" charset="-122"/>
                        </a:rPr>
                        <a:t>DT1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MAR→M; </a:t>
                      </a:r>
                      <a:endParaRPr lang="zh-CN" altLang="en-US" sz="3200" dirty="0">
                        <a:latin typeface="黑体" panose="02010609060101010101" pitchFamily="49" charset="-122"/>
                        <a:ea typeface="黑体" panose="02010609060101010101" pitchFamily="49" charset="-122"/>
                      </a:endParaRPr>
                    </a:p>
                  </a:txBody>
                  <a:tcPr/>
                </a:tc>
                <a:tc>
                  <a:txBody>
                    <a:bodyPr/>
                    <a:lstStyle/>
                    <a:p>
                      <a:r>
                        <a:rPr lang="zh-CN" altLang="en-US" sz="3200" dirty="0">
                          <a:latin typeface="黑体" panose="02010609060101010101" pitchFamily="49" charset="-122"/>
                          <a:ea typeface="黑体" panose="02010609060101010101" pitchFamily="49" charset="-122"/>
                        </a:rPr>
                        <a:t>将目的地址经地址总线送往存储器</a:t>
                      </a:r>
                      <a:endParaRPr lang="en-US" altLang="zh-CN"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199240214"/>
                  </a:ext>
                </a:extLst>
              </a:tr>
              <a:tr h="370840">
                <a:tc>
                  <a:txBody>
                    <a:bodyPr/>
                    <a:lstStyle/>
                    <a:p>
                      <a:r>
                        <a:rPr lang="en-US" altLang="zh-CN" sz="3200" dirty="0">
                          <a:latin typeface="黑体" panose="02010609060101010101" pitchFamily="49" charset="-122"/>
                          <a:ea typeface="黑体" panose="02010609060101010101" pitchFamily="49" charset="-122"/>
                        </a:rPr>
                        <a:t>DT2</a:t>
                      </a:r>
                      <a:r>
                        <a:rPr lang="zh-CN" altLang="en-US" sz="3200" dirty="0">
                          <a:latin typeface="黑体" panose="02010609060101010101" pitchFamily="49" charset="-122"/>
                          <a:ea typeface="黑体" panose="02010609060101010101" pitchFamily="49" charset="-122"/>
                        </a:rPr>
                        <a:t>：读令→</a:t>
                      </a:r>
                      <a:r>
                        <a:rPr lang="en-US" altLang="zh-CN" sz="3200" dirty="0">
                          <a:latin typeface="黑体" panose="02010609060101010101" pitchFamily="49" charset="-122"/>
                          <a:ea typeface="黑体" panose="02010609060101010101" pitchFamily="49" charset="-122"/>
                        </a:rPr>
                        <a:t>M; </a:t>
                      </a:r>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将读命令经控制总线送往存储器</a:t>
                      </a:r>
                      <a:endParaRPr lang="en-US" altLang="zh-CN"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257842103"/>
                  </a:ext>
                </a:extLst>
              </a:tr>
              <a:tr h="370840">
                <a:tc>
                  <a:txBody>
                    <a:bodyPr/>
                    <a:lstStyle/>
                    <a:p>
                      <a:r>
                        <a:rPr lang="en-US" altLang="zh-CN" sz="3200" dirty="0">
                          <a:latin typeface="黑体" panose="02010609060101010101" pitchFamily="49" charset="-122"/>
                          <a:ea typeface="黑体" panose="02010609060101010101" pitchFamily="49" charset="-122"/>
                        </a:rPr>
                        <a:t>DT3</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M→MDR;</a:t>
                      </a:r>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从存储器读出目的操作数，经数据总线送往</a:t>
                      </a:r>
                      <a:r>
                        <a:rPr lang="en-US" altLang="zh-CN" sz="3200" dirty="0">
                          <a:latin typeface="黑体" panose="02010609060101010101" pitchFamily="49" charset="-122"/>
                          <a:ea typeface="黑体" panose="02010609060101010101" pitchFamily="49" charset="-122"/>
                        </a:rPr>
                        <a:t>MDR</a:t>
                      </a:r>
                    </a:p>
                  </a:txBody>
                  <a:tcPr/>
                </a:tc>
                <a:extLst>
                  <a:ext uri="{0D108BD9-81ED-4DB2-BD59-A6C34878D82A}">
                    <a16:rowId xmlns:a16="http://schemas.microsoft.com/office/drawing/2014/main" val="2132599812"/>
                  </a:ext>
                </a:extLst>
              </a:tr>
              <a:tr h="370840">
                <a:tc>
                  <a:txBody>
                    <a:bodyPr/>
                    <a:lstStyle/>
                    <a:p>
                      <a:r>
                        <a:rPr lang="en-US" altLang="zh-CN" sz="3200" dirty="0">
                          <a:latin typeface="黑体" panose="02010609060101010101" pitchFamily="49" charset="-122"/>
                          <a:ea typeface="黑体" panose="02010609060101010101" pitchFamily="49" charset="-122"/>
                        </a:rPr>
                        <a:t>DT4</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MDR→D; </a:t>
                      </a:r>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撤销总线上的地址、命令、数据，并将目的操作数从</a:t>
                      </a:r>
                      <a:r>
                        <a:rPr lang="en-US" altLang="zh-CN" sz="3200" dirty="0">
                          <a:latin typeface="黑体" panose="02010609060101010101" pitchFamily="49" charset="-122"/>
                          <a:ea typeface="黑体" panose="02010609060101010101" pitchFamily="49" charset="-122"/>
                        </a:rPr>
                        <a:t>MDR </a:t>
                      </a:r>
                      <a:r>
                        <a:rPr lang="zh-CN" altLang="en-US" sz="3200" dirty="0">
                          <a:latin typeface="黑体" panose="02010609060101010101" pitchFamily="49" charset="-122"/>
                          <a:ea typeface="黑体" panose="02010609060101010101" pitchFamily="49" charset="-122"/>
                        </a:rPr>
                        <a:t>送往暂存器</a:t>
                      </a:r>
                      <a:r>
                        <a:rPr lang="en-US" altLang="zh-CN" sz="3200" dirty="0">
                          <a:latin typeface="黑体" panose="02010609060101010101" pitchFamily="49" charset="-122"/>
                          <a:ea typeface="黑体" panose="02010609060101010101" pitchFamily="49" charset="-122"/>
                        </a:rPr>
                        <a:t>D</a:t>
                      </a:r>
                      <a:r>
                        <a:rPr lang="zh-CN" altLang="en-US" sz="3200" dirty="0">
                          <a:latin typeface="黑体" panose="02010609060101010101" pitchFamily="49" charset="-122"/>
                          <a:ea typeface="黑体" panose="02010609060101010101" pitchFamily="49" charset="-122"/>
                        </a:rPr>
                        <a:t>，结束</a:t>
                      </a:r>
                      <a:r>
                        <a:rPr lang="en-US" altLang="zh-CN" sz="3200" dirty="0">
                          <a:latin typeface="黑体" panose="02010609060101010101" pitchFamily="49" charset="-122"/>
                          <a:ea typeface="黑体" panose="02010609060101010101" pitchFamily="49" charset="-122"/>
                        </a:rPr>
                        <a:t>DT</a:t>
                      </a:r>
                      <a:endParaRPr lang="zh-CN" altLang="en-US"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719328927"/>
                  </a:ext>
                </a:extLst>
              </a:tr>
            </a:tbl>
          </a:graphicData>
        </a:graphic>
      </p:graphicFrame>
      <p:sp>
        <p:nvSpPr>
          <p:cNvPr id="4" name="灯片编号占位符 3">
            <a:extLst>
              <a:ext uri="{FF2B5EF4-FFF2-40B4-BE49-F238E27FC236}">
                <a16:creationId xmlns:a16="http://schemas.microsoft.com/office/drawing/2014/main" id="{21B85BB9-6176-4D8A-BBC3-B2AAC51EE968}"/>
              </a:ext>
            </a:extLst>
          </p:cNvPr>
          <p:cNvSpPr>
            <a:spLocks noGrp="1"/>
          </p:cNvSpPr>
          <p:nvPr>
            <p:ph type="sldNum" sz="quarter" idx="10"/>
          </p:nvPr>
        </p:nvSpPr>
        <p:spPr/>
        <p:txBody>
          <a:bodyPr/>
          <a:lstStyle/>
          <a:p>
            <a:fld id="{93FEEFE9-7DAE-42BE-8BBC-0AB64D3E44ED}" type="slidenum">
              <a:rPr lang="zh-CN" altLang="en-US" smtClean="0"/>
              <a:pPr/>
              <a:t>108</a:t>
            </a:fld>
            <a:r>
              <a:rPr lang="en-US" altLang="zh-CN"/>
              <a:t>/141</a:t>
            </a:r>
            <a:endParaRPr lang="zh-CN" altLang="en-US" dirty="0"/>
          </a:p>
        </p:txBody>
      </p:sp>
    </p:spTree>
    <p:extLst>
      <p:ext uri="{BB962C8B-B14F-4D97-AF65-F5344CB8AC3E}">
        <p14:creationId xmlns:p14="http://schemas.microsoft.com/office/powerpoint/2010/main" val="930562007"/>
      </p:ext>
    </p:extLst>
  </p:cSld>
  <p:clrMapOvr>
    <a:masterClrMapping/>
  </p:clrMapOvr>
  <p:transition>
    <p:pull dir="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F82AA4D2-9BD1-4859-86D3-8644C0D20156}"/>
              </a:ext>
            </a:extLst>
          </p:cNvPr>
          <p:cNvGraphicFramePr>
            <a:graphicFrameLocks noGrp="1"/>
          </p:cNvGraphicFramePr>
          <p:nvPr>
            <p:extLst>
              <p:ext uri="{D42A27DB-BD31-4B8C-83A1-F6EECF244321}">
                <p14:modId xmlns:p14="http://schemas.microsoft.com/office/powerpoint/2010/main" val="941694608"/>
              </p:ext>
            </p:extLst>
          </p:nvPr>
        </p:nvGraphicFramePr>
        <p:xfrm>
          <a:off x="0" y="33166"/>
          <a:ext cx="9096376" cy="5821680"/>
        </p:xfrm>
        <a:graphic>
          <a:graphicData uri="http://schemas.openxmlformats.org/drawingml/2006/table">
            <a:tbl>
              <a:tblPr firstRow="1" bandRow="1">
                <a:tableStyleId>{5940675A-B579-460E-94D1-54222C63F5DA}</a:tableStyleId>
              </a:tblPr>
              <a:tblGrid>
                <a:gridCol w="3655743">
                  <a:extLst>
                    <a:ext uri="{9D8B030D-6E8A-4147-A177-3AD203B41FA5}">
                      <a16:colId xmlns:a16="http://schemas.microsoft.com/office/drawing/2014/main" val="1088642801"/>
                    </a:ext>
                  </a:extLst>
                </a:gridCol>
                <a:gridCol w="5440633">
                  <a:extLst>
                    <a:ext uri="{9D8B030D-6E8A-4147-A177-3AD203B41FA5}">
                      <a16:colId xmlns:a16="http://schemas.microsoft.com/office/drawing/2014/main" val="4129163540"/>
                    </a:ext>
                  </a:extLst>
                </a:gridCol>
              </a:tblGrid>
              <a:tr h="370840">
                <a:tc>
                  <a:txBody>
                    <a:bodyPr/>
                    <a:lstStyle/>
                    <a:p>
                      <a:r>
                        <a:rPr lang="en-US" altLang="zh-CN" sz="3200" dirty="0">
                          <a:latin typeface="黑体" panose="02010609060101010101" pitchFamily="49" charset="-122"/>
                          <a:ea typeface="黑体" panose="02010609060101010101" pitchFamily="49" charset="-122"/>
                        </a:rPr>
                        <a:t>ET0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R0+D→MDR; </a:t>
                      </a:r>
                      <a:endParaRPr lang="zh-CN" altLang="en-US" sz="3200" dirty="0">
                        <a:latin typeface="黑体" panose="02010609060101010101" pitchFamily="49" charset="-122"/>
                        <a:ea typeface="黑体" panose="02010609060101010101" pitchFamily="49" charset="-122"/>
                      </a:endParaRPr>
                    </a:p>
                  </a:txBody>
                  <a:tcPr/>
                </a:tc>
                <a:tc>
                  <a:txBody>
                    <a:bodyPr/>
                    <a:lstStyle/>
                    <a:p>
                      <a:r>
                        <a:rPr lang="zh-CN" altLang="en-US" sz="3200" dirty="0">
                          <a:latin typeface="黑体" panose="02010609060101010101" pitchFamily="49" charset="-122"/>
                          <a:ea typeface="黑体" panose="02010609060101010101" pitchFamily="49" charset="-122"/>
                        </a:rPr>
                        <a:t>进入</a:t>
                      </a:r>
                      <a:r>
                        <a:rPr lang="en-US" altLang="zh-CN" sz="3200" dirty="0">
                          <a:latin typeface="黑体" panose="02010609060101010101" pitchFamily="49" charset="-122"/>
                          <a:ea typeface="黑体" panose="02010609060101010101" pitchFamily="49" charset="-122"/>
                        </a:rPr>
                        <a:t>ET</a:t>
                      </a:r>
                      <a:r>
                        <a:rPr lang="zh-CN" altLang="en-US" sz="3200" dirty="0">
                          <a:latin typeface="黑体" panose="02010609060101010101" pitchFamily="49" charset="-122"/>
                          <a:ea typeface="黑体" panose="02010609060101010101" pitchFamily="49" charset="-122"/>
                        </a:rPr>
                        <a:t>，将源操作数和目的操作数相加，结果送往</a:t>
                      </a:r>
                      <a:r>
                        <a:rPr lang="en-US" altLang="zh-CN" sz="3200" dirty="0">
                          <a:latin typeface="黑体" panose="02010609060101010101" pitchFamily="49" charset="-122"/>
                          <a:ea typeface="黑体" panose="02010609060101010101" pitchFamily="49" charset="-122"/>
                        </a:rPr>
                        <a:t>MDR</a:t>
                      </a:r>
                    </a:p>
                  </a:txBody>
                  <a:tcPr/>
                </a:tc>
                <a:extLst>
                  <a:ext uri="{0D108BD9-81ED-4DB2-BD59-A6C34878D82A}">
                    <a16:rowId xmlns:a16="http://schemas.microsoft.com/office/drawing/2014/main" val="2550798127"/>
                  </a:ext>
                </a:extLst>
              </a:tr>
              <a:tr h="370840">
                <a:tc>
                  <a:txBody>
                    <a:bodyPr/>
                    <a:lstStyle/>
                    <a:p>
                      <a:r>
                        <a:rPr lang="en-US" altLang="zh-CN" sz="3200" dirty="0">
                          <a:latin typeface="黑体" panose="02010609060101010101" pitchFamily="49" charset="-122"/>
                          <a:ea typeface="黑体" panose="02010609060101010101" pitchFamily="49" charset="-122"/>
                        </a:rPr>
                        <a:t>ET1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MAR→M ; </a:t>
                      </a:r>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将目的地址经地址总线送往存储器</a:t>
                      </a:r>
                      <a:endParaRPr lang="en-US" altLang="zh-CN"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861950735"/>
                  </a:ext>
                </a:extLst>
              </a:tr>
              <a:tr h="370840">
                <a:tc>
                  <a:txBody>
                    <a:bodyPr/>
                    <a:lstStyle/>
                    <a:p>
                      <a:r>
                        <a:rPr lang="en-US" altLang="zh-CN" sz="3200" dirty="0">
                          <a:latin typeface="黑体" panose="02010609060101010101" pitchFamily="49" charset="-122"/>
                          <a:ea typeface="黑体" panose="02010609060101010101" pitchFamily="49" charset="-122"/>
                        </a:rPr>
                        <a:t>ET2</a:t>
                      </a:r>
                      <a:r>
                        <a:rPr lang="zh-CN" altLang="en-US" sz="3200" dirty="0">
                          <a:latin typeface="黑体" panose="02010609060101010101" pitchFamily="49" charset="-122"/>
                          <a:ea typeface="黑体" panose="02010609060101010101" pitchFamily="49" charset="-122"/>
                        </a:rPr>
                        <a:t>：写令→</a:t>
                      </a:r>
                      <a:r>
                        <a:rPr lang="en-US" altLang="zh-CN" sz="3200" dirty="0">
                          <a:latin typeface="黑体" panose="02010609060101010101" pitchFamily="49" charset="-122"/>
                          <a:ea typeface="黑体" panose="02010609060101010101" pitchFamily="49" charset="-122"/>
                        </a:rPr>
                        <a:t>M ;</a:t>
                      </a:r>
                      <a:endParaRPr lang="zh-CN" altLang="en-US" sz="3200" dirty="0">
                        <a:latin typeface="黑体" panose="02010609060101010101" pitchFamily="49" charset="-122"/>
                        <a:ea typeface="黑体" panose="02010609060101010101" pitchFamily="49" charset="-122"/>
                      </a:endParaRPr>
                    </a:p>
                  </a:txBody>
                  <a:tcPr/>
                </a:tc>
                <a:tc>
                  <a:txBody>
                    <a:bodyPr/>
                    <a:lstStyle/>
                    <a:p>
                      <a:r>
                        <a:rPr lang="zh-CN" altLang="en-US" sz="3200" dirty="0">
                          <a:latin typeface="黑体" panose="02010609060101010101" pitchFamily="49" charset="-122"/>
                          <a:ea typeface="黑体" panose="02010609060101010101" pitchFamily="49" charset="-122"/>
                        </a:rPr>
                        <a:t>将写命令经控制总线送往存储器</a:t>
                      </a:r>
                    </a:p>
                  </a:txBody>
                  <a:tcPr/>
                </a:tc>
                <a:extLst>
                  <a:ext uri="{0D108BD9-81ED-4DB2-BD59-A6C34878D82A}">
                    <a16:rowId xmlns:a16="http://schemas.microsoft.com/office/drawing/2014/main" val="1077722652"/>
                  </a:ext>
                </a:extLst>
              </a:tr>
              <a:tr h="370840">
                <a:tc>
                  <a:txBody>
                    <a:bodyPr/>
                    <a:lstStyle/>
                    <a:p>
                      <a:r>
                        <a:rPr lang="en-US" altLang="zh-CN" sz="3200" dirty="0">
                          <a:latin typeface="黑体" panose="02010609060101010101" pitchFamily="49" charset="-122"/>
                          <a:ea typeface="黑体" panose="02010609060101010101" pitchFamily="49" charset="-122"/>
                        </a:rPr>
                        <a:t>ET3</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MDR→M ; </a:t>
                      </a:r>
                      <a:endParaRPr lang="zh-CN" altLang="en-US" sz="32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latin typeface="黑体" panose="02010609060101010101" pitchFamily="49" charset="-122"/>
                          <a:ea typeface="黑体" panose="02010609060101010101" pitchFamily="49" charset="-122"/>
                        </a:rPr>
                        <a:t>将运算结果经数据总线写入存储器</a:t>
                      </a:r>
                      <a:endParaRPr lang="en-US" altLang="zh-CN"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05864978"/>
                  </a:ext>
                </a:extLst>
              </a:tr>
              <a:tr h="370840">
                <a:tc>
                  <a:txBody>
                    <a:bodyPr/>
                    <a:lstStyle/>
                    <a:p>
                      <a:r>
                        <a:rPr lang="en-US" altLang="zh-CN" sz="3200" dirty="0">
                          <a:latin typeface="黑体" panose="02010609060101010101" pitchFamily="49" charset="-122"/>
                          <a:ea typeface="黑体" panose="02010609060101010101" pitchFamily="49" charset="-122"/>
                        </a:rPr>
                        <a:t>ET4</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PC→MAR ; </a:t>
                      </a:r>
                      <a:endParaRPr lang="zh-CN" altLang="en-US" sz="3200" dirty="0">
                        <a:latin typeface="黑体" panose="02010609060101010101" pitchFamily="49" charset="-122"/>
                        <a:ea typeface="黑体" panose="02010609060101010101" pitchFamily="49" charset="-122"/>
                      </a:endParaRPr>
                    </a:p>
                  </a:txBody>
                  <a:tcPr/>
                </a:tc>
                <a:tc>
                  <a:txBody>
                    <a:bodyPr/>
                    <a:lstStyle/>
                    <a:p>
                      <a:r>
                        <a:rPr lang="zh-CN" altLang="en-US" sz="3200" dirty="0">
                          <a:latin typeface="黑体" panose="02010609060101010101" pitchFamily="49" charset="-122"/>
                          <a:ea typeface="黑体" panose="02010609060101010101" pitchFamily="49" charset="-122"/>
                        </a:rPr>
                        <a:t>撤销总线上的地址、命令、数据，并将下条指令的地址送往</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寄存器</a:t>
                      </a:r>
                      <a:r>
                        <a:rPr lang="en-US" altLang="zh-CN" sz="3200" dirty="0">
                          <a:latin typeface="黑体" panose="02010609060101010101" pitchFamily="49" charset="-122"/>
                          <a:ea typeface="黑体" panose="02010609060101010101" pitchFamily="49" charset="-122"/>
                        </a:rPr>
                        <a:t>MAR</a:t>
                      </a:r>
                      <a:endParaRPr lang="zh-CN" altLang="en-US" sz="32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67548418"/>
                  </a:ext>
                </a:extLst>
              </a:tr>
            </a:tbl>
          </a:graphicData>
        </a:graphic>
      </p:graphicFrame>
      <p:sp>
        <p:nvSpPr>
          <p:cNvPr id="4" name="灯片编号占位符 3">
            <a:extLst>
              <a:ext uri="{FF2B5EF4-FFF2-40B4-BE49-F238E27FC236}">
                <a16:creationId xmlns:a16="http://schemas.microsoft.com/office/drawing/2014/main" id="{F5068A6C-EC62-4E9C-B0F9-09483163AF19}"/>
              </a:ext>
            </a:extLst>
          </p:cNvPr>
          <p:cNvSpPr>
            <a:spLocks noGrp="1"/>
          </p:cNvSpPr>
          <p:nvPr>
            <p:ph type="sldNum" sz="quarter" idx="10"/>
          </p:nvPr>
        </p:nvSpPr>
        <p:spPr/>
        <p:txBody>
          <a:bodyPr/>
          <a:lstStyle/>
          <a:p>
            <a:fld id="{93FEEFE9-7DAE-42BE-8BBC-0AB64D3E44ED}" type="slidenum">
              <a:rPr lang="zh-CN" altLang="en-US" smtClean="0"/>
              <a:pPr/>
              <a:t>109</a:t>
            </a:fld>
            <a:r>
              <a:rPr lang="en-US" altLang="zh-CN"/>
              <a:t>/141</a:t>
            </a:r>
            <a:endParaRPr lang="zh-CN" altLang="en-US" dirty="0"/>
          </a:p>
        </p:txBody>
      </p:sp>
    </p:spTree>
    <p:extLst>
      <p:ext uri="{BB962C8B-B14F-4D97-AF65-F5344CB8AC3E}">
        <p14:creationId xmlns:p14="http://schemas.microsoft.com/office/powerpoint/2010/main" val="239240033"/>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B0E766-129C-4408-B7AC-FED412CFE8C3}"/>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8998E9FF-AB17-43A0-A171-31696B1DCD47}"/>
              </a:ext>
            </a:extLst>
          </p:cNvPr>
          <p:cNvSpPr/>
          <p:nvPr/>
        </p:nvSpPr>
        <p:spPr>
          <a:xfrm>
            <a:off x="14456" y="906265"/>
            <a:ext cx="9144000" cy="5923160"/>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(20)</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间接寻址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：在指令中给出间址单元地址码（即操作数地址的存放单元地址），按照该地址访问主存中该间址单元，从中读取操作数地址，接着按操作数地址再次访问主存，从该单元中读取或向该单元写入操作数。</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寄存器间址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：由指令给出寄存器号，在该寄存器号所指定的寄存器中存放着操作数地址，按此地址访问主存，读取或写入操作数。</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间址单元</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：在间接寻址方式中，存放操作数地址的主存编址单元称为间址单元。</a:t>
            </a:r>
          </a:p>
        </p:txBody>
      </p:sp>
      <p:sp>
        <p:nvSpPr>
          <p:cNvPr id="5" name="灯片编号占位符 4">
            <a:extLst>
              <a:ext uri="{FF2B5EF4-FFF2-40B4-BE49-F238E27FC236}">
                <a16:creationId xmlns:a16="http://schemas.microsoft.com/office/drawing/2014/main" id="{07CE7595-C133-4FA3-B1BA-94F25895248C}"/>
              </a:ext>
            </a:extLst>
          </p:cNvPr>
          <p:cNvSpPr>
            <a:spLocks noGrp="1"/>
          </p:cNvSpPr>
          <p:nvPr>
            <p:ph type="sldNum" sz="quarter" idx="10"/>
          </p:nvPr>
        </p:nvSpPr>
        <p:spPr/>
        <p:txBody>
          <a:bodyPr/>
          <a:lstStyle/>
          <a:p>
            <a:fld id="{93FEEFE9-7DAE-42BE-8BBC-0AB64D3E44ED}" type="slidenum">
              <a:rPr lang="zh-CN" altLang="en-US" smtClean="0"/>
              <a:pPr/>
              <a:t>11</a:t>
            </a:fld>
            <a:r>
              <a:rPr lang="en-US" altLang="zh-CN"/>
              <a:t>/141</a:t>
            </a:r>
            <a:endParaRPr lang="zh-CN" altLang="en-US" dirty="0"/>
          </a:p>
        </p:txBody>
      </p:sp>
    </p:spTree>
    <p:extLst>
      <p:ext uri="{BB962C8B-B14F-4D97-AF65-F5344CB8AC3E}">
        <p14:creationId xmlns:p14="http://schemas.microsoft.com/office/powerpoint/2010/main" val="4291198142"/>
      </p:ext>
    </p:extLst>
  </p:cSld>
  <p:clrMapOvr>
    <a:masterClrMapping/>
  </p:clrMapOvr>
  <p:transition>
    <p:pull dir="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12AD59-A924-42AB-9624-79545D9C23E3}"/>
              </a:ext>
            </a:extLst>
          </p:cNvPr>
          <p:cNvSpPr/>
          <p:nvPr/>
        </p:nvSpPr>
        <p:spPr>
          <a:xfrm>
            <a:off x="0" y="-28237"/>
            <a:ext cx="9120188" cy="2687915"/>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如果将模型机内部数据通路结构改为图所示的结构，请尝试重新设计模型机的处理器（给出总线与数据通路结构，拟定各类信息的传送途径，设置微命令）。</a:t>
            </a:r>
          </a:p>
        </p:txBody>
      </p:sp>
      <p:pic>
        <p:nvPicPr>
          <p:cNvPr id="8" name="图片 7">
            <a:extLst>
              <a:ext uri="{FF2B5EF4-FFF2-40B4-BE49-F238E27FC236}">
                <a16:creationId xmlns:a16="http://schemas.microsoft.com/office/drawing/2014/main" id="{2E53B547-3FCC-4224-A861-A362B532DF68}"/>
              </a:ext>
            </a:extLst>
          </p:cNvPr>
          <p:cNvPicPr>
            <a:picLocks noChangeAspect="1"/>
          </p:cNvPicPr>
          <p:nvPr/>
        </p:nvPicPr>
        <p:blipFill>
          <a:blip r:embed="rId2"/>
          <a:stretch>
            <a:fillRect/>
          </a:stretch>
        </p:blipFill>
        <p:spPr>
          <a:xfrm>
            <a:off x="395536" y="2780928"/>
            <a:ext cx="7850305" cy="4198471"/>
          </a:xfrm>
          <a:prstGeom prst="rect">
            <a:avLst/>
          </a:prstGeom>
        </p:spPr>
      </p:pic>
      <p:sp>
        <p:nvSpPr>
          <p:cNvPr id="3" name="灯片编号占位符 2">
            <a:extLst>
              <a:ext uri="{FF2B5EF4-FFF2-40B4-BE49-F238E27FC236}">
                <a16:creationId xmlns:a16="http://schemas.microsoft.com/office/drawing/2014/main" id="{AED6F927-2E22-43F7-97C7-244A80669697}"/>
              </a:ext>
            </a:extLst>
          </p:cNvPr>
          <p:cNvSpPr>
            <a:spLocks noGrp="1"/>
          </p:cNvSpPr>
          <p:nvPr>
            <p:ph type="sldNum" sz="quarter" idx="10"/>
          </p:nvPr>
        </p:nvSpPr>
        <p:spPr/>
        <p:txBody>
          <a:bodyPr/>
          <a:lstStyle/>
          <a:p>
            <a:fld id="{93FEEFE9-7DAE-42BE-8BBC-0AB64D3E44ED}" type="slidenum">
              <a:rPr lang="zh-CN" altLang="en-US" smtClean="0"/>
              <a:pPr/>
              <a:t>110</a:t>
            </a:fld>
            <a:r>
              <a:rPr lang="en-US" altLang="zh-CN"/>
              <a:t>/141</a:t>
            </a:r>
            <a:endParaRPr lang="zh-CN" altLang="en-US" dirty="0"/>
          </a:p>
        </p:txBody>
      </p:sp>
    </p:spTree>
    <p:extLst>
      <p:ext uri="{BB962C8B-B14F-4D97-AF65-F5344CB8AC3E}">
        <p14:creationId xmlns:p14="http://schemas.microsoft.com/office/powerpoint/2010/main" val="4013465987"/>
      </p:ext>
    </p:extLst>
  </p:cSld>
  <p:clrMapOvr>
    <a:masterClrMapping/>
  </p:clrMapOvr>
  <p:transition>
    <p:pull dir="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CFFB77-7330-4054-939E-6E64F7A315F3}"/>
              </a:ext>
            </a:extLst>
          </p:cNvPr>
          <p:cNvSpPr/>
          <p:nvPr/>
        </p:nvSpPr>
        <p:spPr>
          <a:xfrm>
            <a:off x="0" y="-28237"/>
            <a:ext cx="9120188"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16.</a:t>
            </a:r>
            <a:r>
              <a:rPr lang="zh-CN" altLang="en-US"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重新设计模型机的处理器</a:t>
            </a:r>
          </a:p>
        </p:txBody>
      </p:sp>
      <p:sp>
        <p:nvSpPr>
          <p:cNvPr id="4" name="矩形 3">
            <a:extLst>
              <a:ext uri="{FF2B5EF4-FFF2-40B4-BE49-F238E27FC236}">
                <a16:creationId xmlns:a16="http://schemas.microsoft.com/office/drawing/2014/main" id="{8B8C2F0C-A93C-4AC5-81DB-31CCCFFEC40B}"/>
              </a:ext>
            </a:extLst>
          </p:cNvPr>
          <p:cNvSpPr/>
          <p:nvPr/>
        </p:nvSpPr>
        <p:spPr>
          <a:xfrm>
            <a:off x="-48096" y="476727"/>
            <a:ext cx="9144000" cy="1569660"/>
          </a:xfrm>
          <a:prstGeom prst="rect">
            <a:avLst/>
          </a:prstGeom>
        </p:spPr>
        <p:txBody>
          <a:bodyPr wrap="square">
            <a:spAutoFit/>
          </a:bodyPr>
          <a:lstStyle/>
          <a:p>
            <a:pPr indent="457200"/>
            <a:r>
              <a:rPr lang="zh-CN" altLang="en-US" sz="3200" dirty="0">
                <a:latin typeface="黑体" panose="02010609060101010101" pitchFamily="49" charset="-122"/>
                <a:ea typeface="黑体" panose="02010609060101010101" pitchFamily="49" charset="-122"/>
              </a:rPr>
              <a:t>通用寄存器组采用存储器结构，输入逻辑采用锁存器，内总线采用双向形式，其他寄存器均挂接在内总线上。数据通路结构框图如图所示。</a:t>
            </a:r>
          </a:p>
        </p:txBody>
      </p:sp>
      <p:pic>
        <p:nvPicPr>
          <p:cNvPr id="7" name="图片 6">
            <a:extLst>
              <a:ext uri="{FF2B5EF4-FFF2-40B4-BE49-F238E27FC236}">
                <a16:creationId xmlns:a16="http://schemas.microsoft.com/office/drawing/2014/main" id="{2EA8064B-C25C-473A-837F-B61C5A43B13C}"/>
              </a:ext>
            </a:extLst>
          </p:cNvPr>
          <p:cNvPicPr>
            <a:picLocks noChangeAspect="1"/>
          </p:cNvPicPr>
          <p:nvPr/>
        </p:nvPicPr>
        <p:blipFill>
          <a:blip r:embed="rId2"/>
          <a:stretch>
            <a:fillRect/>
          </a:stretch>
        </p:blipFill>
        <p:spPr>
          <a:xfrm>
            <a:off x="755576" y="1988839"/>
            <a:ext cx="8016236" cy="4840586"/>
          </a:xfrm>
          <a:prstGeom prst="rect">
            <a:avLst/>
          </a:prstGeom>
        </p:spPr>
      </p:pic>
      <p:sp>
        <p:nvSpPr>
          <p:cNvPr id="5" name="灯片编号占位符 4">
            <a:extLst>
              <a:ext uri="{FF2B5EF4-FFF2-40B4-BE49-F238E27FC236}">
                <a16:creationId xmlns:a16="http://schemas.microsoft.com/office/drawing/2014/main" id="{F3A83DBD-2A58-4C70-8B86-BBEA855ACDCD}"/>
              </a:ext>
            </a:extLst>
          </p:cNvPr>
          <p:cNvSpPr>
            <a:spLocks noGrp="1"/>
          </p:cNvSpPr>
          <p:nvPr>
            <p:ph type="sldNum" sz="quarter" idx="10"/>
          </p:nvPr>
        </p:nvSpPr>
        <p:spPr/>
        <p:txBody>
          <a:bodyPr/>
          <a:lstStyle/>
          <a:p>
            <a:fld id="{93FEEFE9-7DAE-42BE-8BBC-0AB64D3E44ED}" type="slidenum">
              <a:rPr lang="zh-CN" altLang="en-US" smtClean="0"/>
              <a:pPr/>
              <a:t>111</a:t>
            </a:fld>
            <a:r>
              <a:rPr lang="en-US" altLang="zh-CN"/>
              <a:t>/141</a:t>
            </a:r>
            <a:endParaRPr lang="zh-CN" altLang="en-US" dirty="0"/>
          </a:p>
        </p:txBody>
      </p:sp>
    </p:spTree>
    <p:extLst>
      <p:ext uri="{BB962C8B-B14F-4D97-AF65-F5344CB8AC3E}">
        <p14:creationId xmlns:p14="http://schemas.microsoft.com/office/powerpoint/2010/main" val="4217438061"/>
      </p:ext>
    </p:extLst>
  </p:cSld>
  <p:clrMapOvr>
    <a:masterClrMapping/>
  </p:clrMapOvr>
  <p:transition>
    <p:pull dir="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EE3AEF-9216-48F0-A0C5-D1842D623F19}"/>
              </a:ext>
            </a:extLst>
          </p:cNvPr>
          <p:cNvSpPr/>
          <p:nvPr/>
        </p:nvSpPr>
        <p:spPr>
          <a:xfrm>
            <a:off x="107504" y="1628800"/>
            <a:ext cx="9147992" cy="3358292"/>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17.</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3.5.3</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单周期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，写出下列指令的部件操作及对应的微命令编码。</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(1)XOR  </a:t>
            </a:r>
            <a:r>
              <a:rPr lang="en-US" altLang="zh-CN" sz="3600" b="1" dirty="0" err="1">
                <a:solidFill>
                  <a:srgbClr val="FFFF00"/>
                </a:solidFill>
                <a:effectLst>
                  <a:outerShdw blurRad="38100" dist="38100" dir="2700000" algn="tl">
                    <a:srgbClr val="000000"/>
                  </a:outerShdw>
                </a:effectLst>
                <a:ea typeface="黑体" pitchFamily="49" charset="-122"/>
              </a:rPr>
              <a:t>rd,rs,rt</a:t>
            </a:r>
            <a:r>
              <a:rPr lang="en-US" altLang="zh-CN" sz="3600" b="1" dirty="0">
                <a:solidFill>
                  <a:srgbClr val="FFFF00"/>
                </a:solidFill>
                <a:effectLst>
                  <a:outerShdw blurRad="38100" dist="38100" dir="2700000" algn="tl">
                    <a:srgbClr val="000000"/>
                  </a:outerShdw>
                </a:effectLst>
                <a:ea typeface="黑体" pitchFamily="49" charset="-122"/>
              </a:rPr>
              <a:t>          (2)XORI  </a:t>
            </a:r>
            <a:r>
              <a:rPr lang="en-US" altLang="zh-CN" sz="3600" b="1" dirty="0" err="1">
                <a:solidFill>
                  <a:srgbClr val="FFFF00"/>
                </a:solidFill>
                <a:effectLst>
                  <a:outerShdw blurRad="38100" dist="38100" dir="2700000" algn="tl">
                    <a:srgbClr val="000000"/>
                  </a:outerShdw>
                </a:effectLst>
                <a:ea typeface="黑体" pitchFamily="49" charset="-122"/>
              </a:rPr>
              <a:t>rt,rs,imm</a:t>
            </a:r>
            <a:r>
              <a:rPr lang="en-US" altLang="zh-CN" sz="3600" b="1" dirty="0">
                <a:solidFill>
                  <a:srgbClr val="FFFF00"/>
                </a:solidFill>
                <a:effectLst>
                  <a:outerShdw blurRad="38100" dist="38100" dir="2700000" algn="tl">
                    <a:srgbClr val="000000"/>
                  </a:outerShdw>
                </a:effectLst>
                <a:ea typeface="黑体" pitchFamily="49" charset="-122"/>
              </a:rPr>
              <a:t>          (3)BNE </a:t>
            </a:r>
            <a:r>
              <a:rPr lang="en-US" altLang="zh-CN" sz="3600" b="1" dirty="0" err="1">
                <a:solidFill>
                  <a:srgbClr val="FFFF00"/>
                </a:solidFill>
                <a:effectLst>
                  <a:outerShdw blurRad="38100" dist="38100" dir="2700000" algn="tl">
                    <a:srgbClr val="000000"/>
                  </a:outerShdw>
                </a:effectLst>
                <a:ea typeface="黑体" pitchFamily="49" charset="-122"/>
              </a:rPr>
              <a:t>rs,rt,imm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8FB56541-32CD-4E6D-AF45-108A5F55D168}"/>
              </a:ext>
            </a:extLst>
          </p:cNvPr>
          <p:cNvSpPr>
            <a:spLocks noGrp="1"/>
          </p:cNvSpPr>
          <p:nvPr>
            <p:ph type="sldNum" sz="quarter" idx="10"/>
          </p:nvPr>
        </p:nvSpPr>
        <p:spPr/>
        <p:txBody>
          <a:bodyPr/>
          <a:lstStyle/>
          <a:p>
            <a:fld id="{93FEEFE9-7DAE-42BE-8BBC-0AB64D3E44ED}" type="slidenum">
              <a:rPr lang="zh-CN" altLang="en-US" smtClean="0"/>
              <a:pPr/>
              <a:t>112</a:t>
            </a:fld>
            <a:r>
              <a:rPr lang="en-US" altLang="zh-CN"/>
              <a:t>/141</a:t>
            </a:r>
            <a:endParaRPr lang="zh-CN" altLang="en-US" dirty="0"/>
          </a:p>
        </p:txBody>
      </p:sp>
    </p:spTree>
    <p:extLst>
      <p:ext uri="{BB962C8B-B14F-4D97-AF65-F5344CB8AC3E}">
        <p14:creationId xmlns:p14="http://schemas.microsoft.com/office/powerpoint/2010/main" val="3582890568"/>
      </p:ext>
    </p:extLst>
  </p:cSld>
  <p:clrMapOvr>
    <a:masterClrMapping/>
  </p:clrMapOvr>
  <p:transition>
    <p:pull dir="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E1D2F9-2021-4B9A-8857-C7A27F3350A0}"/>
              </a:ext>
            </a:extLst>
          </p:cNvPr>
          <p:cNvSpPr/>
          <p:nvPr/>
        </p:nvSpPr>
        <p:spPr>
          <a:xfrm>
            <a:off x="14028" y="70708"/>
            <a:ext cx="9147992" cy="2693494"/>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17.</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3.5.3</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单周期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，写出下列指令的部件操作及对应的微命令编码。</a:t>
            </a:r>
            <a:endParaRPr lang="en-US"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(1)XOR  </a:t>
            </a:r>
            <a:r>
              <a:rPr lang="en-US" altLang="zh-CN" sz="3600" b="1" dirty="0" err="1">
                <a:solidFill>
                  <a:srgbClr val="FFFF00"/>
                </a:solidFill>
                <a:effectLst>
                  <a:outerShdw blurRad="38100" dist="38100" dir="2700000" algn="tl">
                    <a:srgbClr val="000000"/>
                  </a:outerShdw>
                </a:effectLst>
                <a:ea typeface="黑体" pitchFamily="49" charset="-122"/>
              </a:rPr>
              <a:t>rd,rs,rt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3848B0CA-9D1B-4170-804D-E139D44CA5E3}"/>
              </a:ext>
            </a:extLst>
          </p:cNvPr>
          <p:cNvSpPr/>
          <p:nvPr/>
        </p:nvSpPr>
        <p:spPr>
          <a:xfrm>
            <a:off x="23812" y="2764202"/>
            <a:ext cx="9096376" cy="2995435"/>
          </a:xfrm>
          <a:prstGeom prst="rect">
            <a:avLst/>
          </a:prstGeom>
        </p:spPr>
        <p:txBody>
          <a:bodyPr wrap="square">
            <a:spAutoFit/>
          </a:bodyPr>
          <a:lstStyle/>
          <a:p>
            <a:pPr>
              <a:lnSpc>
                <a:spcPct val="120000"/>
              </a:lnSpc>
            </a:pPr>
            <a:r>
              <a:rPr lang="zh-CN" altLang="en-US" sz="3200" dirty="0">
                <a:latin typeface="+mn-lt"/>
                <a:ea typeface="黑体" panose="02010609060101010101" pitchFamily="49" charset="-122"/>
              </a:rPr>
              <a:t>假设</a:t>
            </a:r>
            <a:r>
              <a:rPr lang="en-US" altLang="zh-CN" sz="3200" dirty="0">
                <a:latin typeface="+mn-lt"/>
                <a:ea typeface="黑体" panose="02010609060101010101" pitchFamily="49" charset="-122"/>
              </a:rPr>
              <a:t>XOR</a:t>
            </a:r>
            <a:r>
              <a:rPr lang="zh-CN" altLang="en-US" sz="3200" dirty="0">
                <a:latin typeface="+mn-lt"/>
                <a:ea typeface="黑体" panose="02010609060101010101" pitchFamily="49" charset="-122"/>
              </a:rPr>
              <a:t>运算对应的编码是</a:t>
            </a:r>
            <a:r>
              <a:rPr lang="en-US" altLang="zh-CN" sz="3200" dirty="0">
                <a:latin typeface="+mn-lt"/>
                <a:ea typeface="黑体" panose="02010609060101010101" pitchFamily="49" charset="-122"/>
              </a:rPr>
              <a:t>1101</a:t>
            </a:r>
          </a:p>
          <a:p>
            <a:pPr>
              <a:lnSpc>
                <a:spcPct val="120000"/>
              </a:lnSpc>
            </a:pPr>
            <a:r>
              <a:rPr lang="en-US" altLang="zh-CN" sz="3200" dirty="0">
                <a:latin typeface="+mn-lt"/>
                <a:ea typeface="黑体" panose="02010609060101010101" pitchFamily="49" charset="-122"/>
              </a:rPr>
              <a:t>$</a:t>
            </a:r>
            <a:r>
              <a:rPr lang="en-US" altLang="zh-CN" sz="3200" dirty="0" err="1">
                <a:latin typeface="+mn-lt"/>
                <a:ea typeface="黑体" panose="02010609060101010101" pitchFamily="49" charset="-122"/>
              </a:rPr>
              <a:t>rs</a:t>
            </a:r>
            <a:r>
              <a:rPr lang="en-US" altLang="zh-CN" sz="3200" dirty="0">
                <a:latin typeface="+mn-lt"/>
                <a:ea typeface="黑体" panose="02010609060101010101" pitchFamily="49" charset="-122"/>
              </a:rPr>
              <a:t> </a:t>
            </a:r>
            <a:r>
              <a:rPr lang="en-US" altLang="zh-CN" sz="3200" dirty="0" err="1">
                <a:latin typeface="+mn-lt"/>
                <a:ea typeface="黑体" panose="02010609060101010101" pitchFamily="49" charset="-122"/>
              </a:rPr>
              <a:t>xor</a:t>
            </a:r>
            <a:r>
              <a:rPr lang="en-US" altLang="zh-CN" sz="3200" dirty="0">
                <a:latin typeface="+mn-lt"/>
                <a:ea typeface="黑体" panose="02010609060101010101" pitchFamily="49" charset="-122"/>
              </a:rPr>
              <a:t> $rt→$</a:t>
            </a:r>
            <a:r>
              <a:rPr lang="en-US" altLang="zh-CN" sz="3200" dirty="0" err="1">
                <a:latin typeface="+mn-lt"/>
                <a:ea typeface="黑体" panose="02010609060101010101" pitchFamily="49" charset="-122"/>
              </a:rPr>
              <a:t>rd</a:t>
            </a:r>
            <a:r>
              <a:rPr lang="zh-CN" altLang="en-US" sz="3200" dirty="0">
                <a:latin typeface="+mn-lt"/>
                <a:ea typeface="黑体" panose="02010609060101010101" pitchFamily="49" charset="-122"/>
              </a:rPr>
              <a:t>： </a:t>
            </a:r>
            <a:r>
              <a:rPr lang="en-US" altLang="zh-CN" sz="3200" dirty="0" err="1">
                <a:latin typeface="+mn-lt"/>
                <a:ea typeface="黑体" panose="02010609060101010101" pitchFamily="49" charset="-122"/>
              </a:rPr>
              <a:t>PCSrc</a:t>
            </a:r>
            <a:r>
              <a:rPr lang="en-US" altLang="zh-CN" sz="3200" dirty="0">
                <a:latin typeface="+mn-lt"/>
                <a:ea typeface="黑体" panose="02010609060101010101" pitchFamily="49" charset="-122"/>
              </a:rPr>
              <a:t>=00; </a:t>
            </a:r>
            <a:r>
              <a:rPr lang="en-US" altLang="zh-CN" sz="3200" dirty="0" err="1">
                <a:latin typeface="+mn-lt"/>
                <a:ea typeface="黑体" panose="02010609060101010101" pitchFamily="49" charset="-122"/>
              </a:rPr>
              <a:t>regdst</a:t>
            </a:r>
            <a:r>
              <a:rPr lang="en-US" altLang="zh-CN" sz="3200" dirty="0">
                <a:latin typeface="+mn-lt"/>
                <a:ea typeface="黑体" panose="02010609060101010101" pitchFamily="49" charset="-122"/>
              </a:rPr>
              <a:t>=0; </a:t>
            </a:r>
            <a:r>
              <a:rPr lang="en-US" altLang="zh-CN" sz="3200" dirty="0" err="1">
                <a:latin typeface="+mn-lt"/>
                <a:ea typeface="黑体" panose="02010609060101010101" pitchFamily="49" charset="-122"/>
              </a:rPr>
              <a:t>aluSrc</a:t>
            </a:r>
            <a:r>
              <a:rPr lang="en-US" altLang="zh-CN" sz="3200" dirty="0">
                <a:latin typeface="+mn-lt"/>
                <a:ea typeface="黑体" panose="02010609060101010101" pitchFamily="49" charset="-122"/>
              </a:rPr>
              <a:t>=0;   </a:t>
            </a:r>
          </a:p>
          <a:p>
            <a:pPr>
              <a:lnSpc>
                <a:spcPct val="120000"/>
              </a:lnSpc>
            </a:pPr>
            <a:r>
              <a:rPr lang="en-US" altLang="zh-CN" sz="3200" dirty="0">
                <a:latin typeface="+mn-lt"/>
                <a:ea typeface="黑体" panose="02010609060101010101" pitchFamily="49" charset="-122"/>
              </a:rPr>
              <a:t>                               operation=1101; </a:t>
            </a:r>
            <a:r>
              <a:rPr lang="en-US" altLang="zh-CN" sz="3200" dirty="0" err="1">
                <a:latin typeface="+mn-lt"/>
                <a:ea typeface="黑体" panose="02010609060101010101" pitchFamily="49" charset="-122"/>
              </a:rPr>
              <a:t>memR</a:t>
            </a:r>
            <a:r>
              <a:rPr lang="en-US" altLang="zh-CN" sz="3200" dirty="0">
                <a:latin typeface="+mn-lt"/>
                <a:ea typeface="黑体" panose="02010609060101010101" pitchFamily="49" charset="-122"/>
              </a:rPr>
              <a:t>=</a:t>
            </a:r>
            <a:r>
              <a:rPr lang="en-US" altLang="zh-CN" sz="3200" dirty="0" err="1">
                <a:latin typeface="+mn-lt"/>
                <a:ea typeface="黑体" panose="02010609060101010101" pitchFamily="49" charset="-122"/>
              </a:rPr>
              <a:t>memW</a:t>
            </a:r>
            <a:r>
              <a:rPr lang="en-US" altLang="zh-CN" sz="3200" dirty="0">
                <a:latin typeface="+mn-lt"/>
                <a:ea typeface="黑体" panose="02010609060101010101" pitchFamily="49" charset="-122"/>
              </a:rPr>
              <a:t>=0; </a:t>
            </a:r>
          </a:p>
          <a:p>
            <a:pPr>
              <a:lnSpc>
                <a:spcPct val="120000"/>
              </a:lnSpc>
            </a:pPr>
            <a:r>
              <a:rPr lang="en-US" altLang="zh-CN" sz="3200" dirty="0">
                <a:latin typeface="+mn-lt"/>
                <a:ea typeface="黑体" panose="02010609060101010101" pitchFamily="49" charset="-122"/>
              </a:rPr>
              <a:t>                               extend=0/1; mem2Reg=0;                  </a:t>
            </a:r>
          </a:p>
          <a:p>
            <a:pPr>
              <a:lnSpc>
                <a:spcPct val="120000"/>
              </a:lnSpc>
            </a:pPr>
            <a:r>
              <a:rPr lang="en-US" altLang="zh-CN" sz="3200" dirty="0">
                <a:latin typeface="+mn-lt"/>
                <a:ea typeface="黑体" panose="02010609060101010101" pitchFamily="49" charset="-122"/>
              </a:rPr>
              <a:t>                               </a:t>
            </a:r>
            <a:r>
              <a:rPr lang="en-US" altLang="zh-CN" sz="3200" dirty="0" err="1">
                <a:latin typeface="+mn-lt"/>
                <a:ea typeface="黑体" panose="02010609060101010101" pitchFamily="49" charset="-122"/>
              </a:rPr>
              <a:t>Regwrite</a:t>
            </a:r>
            <a:r>
              <a:rPr lang="en-US" altLang="zh-CN" sz="3200" dirty="0">
                <a:latin typeface="+mn-lt"/>
                <a:ea typeface="黑体" panose="02010609060101010101" pitchFamily="49" charset="-122"/>
              </a:rPr>
              <a:t>=1</a:t>
            </a:r>
            <a:endParaRPr lang="zh-CN" altLang="en-US" sz="3200" dirty="0">
              <a:latin typeface="+mn-lt"/>
              <a:ea typeface="黑体" panose="02010609060101010101" pitchFamily="49" charset="-122"/>
            </a:endParaRPr>
          </a:p>
        </p:txBody>
      </p:sp>
      <p:sp>
        <p:nvSpPr>
          <p:cNvPr id="5" name="灯片编号占位符 4">
            <a:extLst>
              <a:ext uri="{FF2B5EF4-FFF2-40B4-BE49-F238E27FC236}">
                <a16:creationId xmlns:a16="http://schemas.microsoft.com/office/drawing/2014/main" id="{D27FF226-09FC-408E-A2EF-FBB2F78D75B0}"/>
              </a:ext>
            </a:extLst>
          </p:cNvPr>
          <p:cNvSpPr>
            <a:spLocks noGrp="1"/>
          </p:cNvSpPr>
          <p:nvPr>
            <p:ph type="sldNum" sz="quarter" idx="10"/>
          </p:nvPr>
        </p:nvSpPr>
        <p:spPr/>
        <p:txBody>
          <a:bodyPr/>
          <a:lstStyle/>
          <a:p>
            <a:fld id="{93FEEFE9-7DAE-42BE-8BBC-0AB64D3E44ED}" type="slidenum">
              <a:rPr lang="zh-CN" altLang="en-US" smtClean="0"/>
              <a:pPr/>
              <a:t>113</a:t>
            </a:fld>
            <a:r>
              <a:rPr lang="en-US" altLang="zh-CN"/>
              <a:t>/141</a:t>
            </a:r>
            <a:endParaRPr lang="zh-CN" altLang="en-US" dirty="0"/>
          </a:p>
        </p:txBody>
      </p:sp>
    </p:spTree>
    <p:extLst>
      <p:ext uri="{BB962C8B-B14F-4D97-AF65-F5344CB8AC3E}">
        <p14:creationId xmlns:p14="http://schemas.microsoft.com/office/powerpoint/2010/main" val="706799762"/>
      </p:ext>
    </p:extLst>
  </p:cSld>
  <p:clrMapOvr>
    <a:masterClrMapping/>
  </p:clrMapOvr>
  <p:transition>
    <p:pull dir="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0354BC-4CE5-4B0C-9AF1-441BC48E51B3}"/>
              </a:ext>
            </a:extLst>
          </p:cNvPr>
          <p:cNvSpPr/>
          <p:nvPr/>
        </p:nvSpPr>
        <p:spPr>
          <a:xfrm>
            <a:off x="5989" y="28575"/>
            <a:ext cx="9147992" cy="2693494"/>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17.</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3.5.3</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单周期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，写出下列指令的部件操作及对应的微命令编码。</a:t>
            </a:r>
            <a:endParaRPr lang="en-US"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(2)XORI  </a:t>
            </a:r>
            <a:r>
              <a:rPr lang="en-US" altLang="zh-CN" sz="3600" b="1" dirty="0" err="1">
                <a:solidFill>
                  <a:srgbClr val="FFFF00"/>
                </a:solidFill>
                <a:effectLst>
                  <a:outerShdw blurRad="38100" dist="38100" dir="2700000" algn="tl">
                    <a:srgbClr val="000000"/>
                  </a:outerShdw>
                </a:effectLst>
                <a:ea typeface="黑体" pitchFamily="49" charset="-122"/>
              </a:rPr>
              <a:t>rt,rs</a:t>
            </a:r>
            <a:r>
              <a:rPr lang="en-US" altLang="zh-CN" sz="3600" b="1" dirty="0">
                <a:solidFill>
                  <a:srgbClr val="FFFF00"/>
                </a:solidFill>
                <a:effectLst>
                  <a:outerShdw blurRad="38100" dist="38100" dir="2700000" algn="tl">
                    <a:srgbClr val="000000"/>
                  </a:outerShdw>
                </a:effectLst>
                <a:ea typeface="黑体" pitchFamily="49" charset="-122"/>
              </a:rPr>
              <a:t>.</a:t>
            </a:r>
          </a:p>
        </p:txBody>
      </p:sp>
      <p:sp>
        <p:nvSpPr>
          <p:cNvPr id="4" name="矩形 3">
            <a:extLst>
              <a:ext uri="{FF2B5EF4-FFF2-40B4-BE49-F238E27FC236}">
                <a16:creationId xmlns:a16="http://schemas.microsoft.com/office/drawing/2014/main" id="{CF9B0962-9E00-4A13-80B9-F5C7C68B3639}"/>
              </a:ext>
            </a:extLst>
          </p:cNvPr>
          <p:cNvSpPr/>
          <p:nvPr/>
        </p:nvSpPr>
        <p:spPr>
          <a:xfrm>
            <a:off x="60578" y="2638214"/>
            <a:ext cx="9120188" cy="2995435"/>
          </a:xfrm>
          <a:prstGeom prst="rect">
            <a:avLst/>
          </a:prstGeom>
        </p:spPr>
        <p:txBody>
          <a:bodyPr wrap="square">
            <a:spAutoFit/>
          </a:bodyPr>
          <a:lstStyle/>
          <a:p>
            <a:pPr>
              <a:lnSpc>
                <a:spcPct val="120000"/>
              </a:lnSpc>
              <a:spcBef>
                <a:spcPts val="0"/>
              </a:spcBef>
              <a:defRPr/>
            </a:pPr>
            <a:r>
              <a:rPr lang="zh-CN" altLang="en-US" sz="3200" dirty="0">
                <a:ea typeface="黑体" panose="02010609060101010101" pitchFamily="49" charset="-122"/>
              </a:rPr>
              <a:t>假设</a:t>
            </a:r>
            <a:r>
              <a:rPr lang="en-US" altLang="zh-CN" sz="3200" dirty="0">
                <a:ea typeface="黑体" panose="02010609060101010101" pitchFamily="49" charset="-122"/>
              </a:rPr>
              <a:t>XOR</a:t>
            </a:r>
            <a:r>
              <a:rPr lang="zh-CN" altLang="en-US" sz="3200" dirty="0">
                <a:ea typeface="黑体" panose="02010609060101010101" pitchFamily="49" charset="-122"/>
              </a:rPr>
              <a:t>运算对应的编码是</a:t>
            </a:r>
            <a:r>
              <a:rPr lang="en-US" altLang="zh-CN" sz="3200" dirty="0">
                <a:ea typeface="黑体" panose="02010609060101010101" pitchFamily="49" charset="-122"/>
              </a:rPr>
              <a:t>1101</a:t>
            </a:r>
          </a:p>
          <a:p>
            <a:pPr>
              <a:lnSpc>
                <a:spcPct val="120000"/>
              </a:lnSpc>
              <a:spcBef>
                <a:spcPts val="0"/>
              </a:spcBef>
              <a:defRPr/>
            </a:pPr>
            <a:r>
              <a:rPr lang="en-US" altLang="zh-CN" sz="3200" dirty="0"/>
              <a:t>$</a:t>
            </a:r>
            <a:r>
              <a:rPr lang="en-US" altLang="zh-CN" sz="3200" dirty="0" err="1"/>
              <a:t>rs</a:t>
            </a:r>
            <a:r>
              <a:rPr lang="en-US" altLang="zh-CN" sz="3200" dirty="0"/>
              <a:t> </a:t>
            </a:r>
            <a:r>
              <a:rPr lang="en-US" altLang="zh-CN" sz="3200" dirty="0" err="1"/>
              <a:t>xor</a:t>
            </a:r>
            <a:r>
              <a:rPr lang="en-US" altLang="zh-CN" sz="3200" dirty="0"/>
              <a:t> E(</a:t>
            </a:r>
            <a:r>
              <a:rPr lang="en-US" altLang="zh-CN" sz="3200" dirty="0" err="1"/>
              <a:t>imm</a:t>
            </a:r>
            <a:r>
              <a:rPr lang="en-US" altLang="zh-CN" sz="3200" dirty="0"/>
              <a:t>)→$</a:t>
            </a:r>
            <a:r>
              <a:rPr lang="en-US" altLang="zh-CN" sz="3200" dirty="0" err="1"/>
              <a:t>rd</a:t>
            </a:r>
            <a:r>
              <a:rPr lang="zh-CN" altLang="en-US" sz="3200" dirty="0"/>
              <a:t>：</a:t>
            </a:r>
            <a:r>
              <a:rPr lang="en-US" altLang="zh-CN" sz="3200" dirty="0" err="1"/>
              <a:t>PCSrc</a:t>
            </a:r>
            <a:r>
              <a:rPr lang="en-US" altLang="zh-CN" sz="3200" dirty="0"/>
              <a:t>=00; </a:t>
            </a:r>
            <a:r>
              <a:rPr lang="en-US" altLang="zh-CN" sz="3200" dirty="0" err="1"/>
              <a:t>regdst</a:t>
            </a:r>
            <a:r>
              <a:rPr lang="en-US" altLang="zh-CN" sz="3200" dirty="0"/>
              <a:t>=1; </a:t>
            </a:r>
            <a:r>
              <a:rPr lang="en-US" altLang="zh-CN" sz="3200" dirty="0" err="1"/>
              <a:t>aluSrc</a:t>
            </a:r>
            <a:r>
              <a:rPr lang="en-US" altLang="zh-CN" sz="3200" dirty="0"/>
              <a:t>=1;</a:t>
            </a:r>
          </a:p>
          <a:p>
            <a:pPr>
              <a:lnSpc>
                <a:spcPct val="120000"/>
              </a:lnSpc>
              <a:spcBef>
                <a:spcPts val="0"/>
              </a:spcBef>
              <a:defRPr/>
            </a:pPr>
            <a:r>
              <a:rPr lang="en-US" altLang="zh-CN" sz="3200" dirty="0"/>
              <a:t>                                      operation=1101;                   </a:t>
            </a:r>
          </a:p>
          <a:p>
            <a:pPr>
              <a:lnSpc>
                <a:spcPct val="120000"/>
              </a:lnSpc>
              <a:spcBef>
                <a:spcPts val="0"/>
              </a:spcBef>
              <a:defRPr/>
            </a:pPr>
            <a:r>
              <a:rPr lang="en-US" altLang="zh-CN" sz="3200" dirty="0"/>
              <a:t>                                      </a:t>
            </a:r>
            <a:r>
              <a:rPr lang="en-US" altLang="zh-CN" sz="3200" dirty="0" err="1"/>
              <a:t>memR</a:t>
            </a:r>
            <a:r>
              <a:rPr lang="en-US" altLang="zh-CN" sz="3200" dirty="0"/>
              <a:t>=</a:t>
            </a:r>
            <a:r>
              <a:rPr lang="en-US" altLang="zh-CN" sz="3200" dirty="0" err="1"/>
              <a:t>memW</a:t>
            </a:r>
            <a:r>
              <a:rPr lang="en-US" altLang="zh-CN" sz="3200" dirty="0"/>
              <a:t>=0; extend=0;                         </a:t>
            </a:r>
          </a:p>
          <a:p>
            <a:pPr>
              <a:lnSpc>
                <a:spcPct val="120000"/>
              </a:lnSpc>
              <a:spcBef>
                <a:spcPts val="0"/>
              </a:spcBef>
              <a:defRPr/>
            </a:pPr>
            <a:r>
              <a:rPr lang="en-US" altLang="zh-CN" sz="3200" dirty="0"/>
              <a:t>                                      mem2Reg=0; </a:t>
            </a:r>
            <a:r>
              <a:rPr lang="en-US" altLang="zh-CN" sz="3200" dirty="0" err="1"/>
              <a:t>Regwrite</a:t>
            </a:r>
            <a:r>
              <a:rPr lang="en-US" altLang="zh-CN" sz="3200" dirty="0"/>
              <a:t>=1</a:t>
            </a:r>
            <a:endParaRPr lang="zh-CN" altLang="zh-CN" sz="3200" b="1" dirty="0">
              <a:solidFill>
                <a:srgbClr val="FFFF00"/>
              </a:solidFill>
              <a:effectLst>
                <a:outerShdw blurRad="38100" dist="38100" dir="2700000" algn="tl">
                  <a:srgbClr val="000000"/>
                </a:outerShdw>
              </a:effectLst>
              <a:ea typeface="黑体" pitchFamily="49" charset="-122"/>
            </a:endParaRPr>
          </a:p>
        </p:txBody>
      </p:sp>
      <p:sp>
        <p:nvSpPr>
          <p:cNvPr id="5" name="灯片编号占位符 4">
            <a:extLst>
              <a:ext uri="{FF2B5EF4-FFF2-40B4-BE49-F238E27FC236}">
                <a16:creationId xmlns:a16="http://schemas.microsoft.com/office/drawing/2014/main" id="{960C80E7-A211-4BF2-80A0-795002414ED1}"/>
              </a:ext>
            </a:extLst>
          </p:cNvPr>
          <p:cNvSpPr>
            <a:spLocks noGrp="1"/>
          </p:cNvSpPr>
          <p:nvPr>
            <p:ph type="sldNum" sz="quarter" idx="10"/>
          </p:nvPr>
        </p:nvSpPr>
        <p:spPr/>
        <p:txBody>
          <a:bodyPr/>
          <a:lstStyle/>
          <a:p>
            <a:fld id="{93FEEFE9-7DAE-42BE-8BBC-0AB64D3E44ED}" type="slidenum">
              <a:rPr lang="zh-CN" altLang="en-US" smtClean="0"/>
              <a:pPr/>
              <a:t>114</a:t>
            </a:fld>
            <a:r>
              <a:rPr lang="en-US" altLang="zh-CN"/>
              <a:t>/141</a:t>
            </a:r>
            <a:endParaRPr lang="zh-CN" altLang="en-US" dirty="0"/>
          </a:p>
        </p:txBody>
      </p:sp>
    </p:spTree>
    <p:extLst>
      <p:ext uri="{BB962C8B-B14F-4D97-AF65-F5344CB8AC3E}">
        <p14:creationId xmlns:p14="http://schemas.microsoft.com/office/powerpoint/2010/main" val="3380872635"/>
      </p:ext>
    </p:extLst>
  </p:cSld>
  <p:clrMapOvr>
    <a:masterClrMapping/>
  </p:clrMapOvr>
  <p:transition>
    <p:pull dir="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51EA1B6-4903-47C6-9E22-C10CD2F44957}"/>
              </a:ext>
            </a:extLst>
          </p:cNvPr>
          <p:cNvSpPr/>
          <p:nvPr/>
        </p:nvSpPr>
        <p:spPr>
          <a:xfrm>
            <a:off x="8892" y="28575"/>
            <a:ext cx="9147992"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17.</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3.5.3</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单周期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，写出下列指令的部件操作及对应的微命令编码。</a:t>
            </a:r>
            <a:r>
              <a:rPr lang="en-US" altLang="zh-CN" sz="3600" b="1" dirty="0">
                <a:solidFill>
                  <a:srgbClr val="FFFF00"/>
                </a:solidFill>
                <a:effectLst>
                  <a:outerShdw blurRad="38100" dist="38100" dir="2700000" algn="tl">
                    <a:srgbClr val="000000"/>
                  </a:outerShdw>
                </a:effectLst>
                <a:ea typeface="黑体" pitchFamily="49" charset="-122"/>
              </a:rPr>
              <a:t>(3)BNE </a:t>
            </a:r>
            <a:r>
              <a:rPr lang="en-US" altLang="zh-CN" sz="3600" b="1" dirty="0" err="1">
                <a:solidFill>
                  <a:srgbClr val="FFFF00"/>
                </a:solidFill>
                <a:effectLst>
                  <a:outerShdw blurRad="38100" dist="38100" dir="2700000" algn="tl">
                    <a:srgbClr val="000000"/>
                  </a:outerShdw>
                </a:effectLst>
                <a:ea typeface="黑体" pitchFamily="49" charset="-122"/>
              </a:rPr>
              <a:t>rs,rt,imm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D286506A-78C5-40F6-A544-A26012A919C7}"/>
              </a:ext>
            </a:extLst>
          </p:cNvPr>
          <p:cNvSpPr/>
          <p:nvPr/>
        </p:nvSpPr>
        <p:spPr>
          <a:xfrm>
            <a:off x="107504" y="2180333"/>
            <a:ext cx="9096376" cy="4524315"/>
          </a:xfrm>
          <a:prstGeom prst="rect">
            <a:avLst/>
          </a:prstGeom>
        </p:spPr>
        <p:txBody>
          <a:bodyPr wrap="square">
            <a:spAutoFit/>
          </a:bodyPr>
          <a:lstStyle/>
          <a:p>
            <a:r>
              <a:rPr lang="en-US" altLang="zh-CN" sz="3200" dirty="0"/>
              <a:t>$</a:t>
            </a:r>
            <a:r>
              <a:rPr lang="en-US" altLang="zh-CN" sz="3200" dirty="0" err="1"/>
              <a:t>rs</a:t>
            </a:r>
            <a:r>
              <a:rPr lang="en-US" altLang="zh-CN" sz="3200" dirty="0"/>
              <a:t>-$rt</a:t>
            </a:r>
            <a:r>
              <a:rPr lang="zh-CN" altLang="en-US" sz="3200" dirty="0"/>
              <a:t>：若</a:t>
            </a:r>
            <a:r>
              <a:rPr lang="en-US" altLang="zh-CN" sz="3200" dirty="0"/>
              <a:t>zero=0</a:t>
            </a:r>
            <a:r>
              <a:rPr lang="zh-CN" altLang="en-US" sz="3200" dirty="0"/>
              <a:t>，表明两者不相等，则</a:t>
            </a:r>
            <a:r>
              <a:rPr lang="en-US" altLang="zh-CN" sz="3200" dirty="0"/>
              <a:t>PC+4+ E(</a:t>
            </a:r>
            <a:r>
              <a:rPr lang="en-US" altLang="zh-CN" sz="3200" dirty="0" err="1"/>
              <a:t>imm</a:t>
            </a:r>
            <a:r>
              <a:rPr lang="en-US" altLang="zh-CN" sz="3200" dirty="0"/>
              <a:t>)&lt;&lt;2</a:t>
            </a:r>
            <a:r>
              <a:rPr lang="zh-CN" altLang="en-US" sz="3200" dirty="0"/>
              <a:t>→</a:t>
            </a:r>
            <a:r>
              <a:rPr lang="en-US" altLang="zh-CN" sz="3200" dirty="0"/>
              <a:t>PC;</a:t>
            </a:r>
            <a:r>
              <a:rPr lang="zh-CN" altLang="en-US" sz="3200" dirty="0"/>
              <a:t>若</a:t>
            </a:r>
            <a:r>
              <a:rPr lang="en-US" altLang="zh-CN" sz="3200" dirty="0"/>
              <a:t>zero=1</a:t>
            </a:r>
            <a:r>
              <a:rPr lang="zh-CN" altLang="en-US" sz="3200" dirty="0"/>
              <a:t>，表明两者相等，则</a:t>
            </a:r>
            <a:r>
              <a:rPr lang="en-US" altLang="zh-CN" sz="3200" dirty="0"/>
              <a:t>PC+4→PC </a:t>
            </a:r>
            <a:r>
              <a:rPr lang="zh-CN" altLang="en-US" sz="3200" dirty="0"/>
              <a:t>。</a:t>
            </a:r>
            <a:endParaRPr lang="en-US" altLang="zh-CN" sz="3200" dirty="0"/>
          </a:p>
          <a:p>
            <a:r>
              <a:rPr lang="zh-CN" altLang="en-US" sz="3200" dirty="0"/>
              <a:t>① </a:t>
            </a:r>
            <a:r>
              <a:rPr lang="en-US" altLang="zh-CN" sz="3200" dirty="0" err="1"/>
              <a:t>PCsrc</a:t>
            </a:r>
            <a:r>
              <a:rPr lang="en-US" altLang="zh-CN" sz="3200" dirty="0"/>
              <a:t>=01</a:t>
            </a:r>
            <a:r>
              <a:rPr lang="zh-CN" altLang="en-US" sz="3200" dirty="0"/>
              <a:t>（</a:t>
            </a:r>
            <a:r>
              <a:rPr lang="en-US" altLang="zh-CN" sz="3200" dirty="0"/>
              <a:t>Zero=0</a:t>
            </a:r>
            <a:r>
              <a:rPr lang="zh-CN" altLang="en-US" sz="3200" dirty="0"/>
              <a:t>时） </a:t>
            </a:r>
            <a:r>
              <a:rPr lang="en-US" altLang="zh-CN" sz="3200" dirty="0" err="1"/>
              <a:t>regdst</a:t>
            </a:r>
            <a:r>
              <a:rPr lang="en-US" altLang="zh-CN" sz="3200" dirty="0"/>
              <a:t>=0/1; </a:t>
            </a:r>
            <a:r>
              <a:rPr lang="en-US" altLang="zh-CN" sz="3200" dirty="0" err="1"/>
              <a:t>alusrc</a:t>
            </a:r>
            <a:r>
              <a:rPr lang="en-US" altLang="zh-CN" sz="3200" dirty="0"/>
              <a:t>=0; operation=0110; </a:t>
            </a:r>
            <a:r>
              <a:rPr lang="en-US" altLang="zh-CN" sz="3200" dirty="0" err="1"/>
              <a:t>memR</a:t>
            </a:r>
            <a:r>
              <a:rPr lang="en-US" altLang="zh-CN" sz="3200" dirty="0"/>
              <a:t>=</a:t>
            </a:r>
            <a:r>
              <a:rPr lang="en-US" altLang="zh-CN" sz="3200" dirty="0" err="1"/>
              <a:t>memW</a:t>
            </a:r>
            <a:r>
              <a:rPr lang="en-US" altLang="zh-CN" sz="3200" dirty="0"/>
              <a:t>=0; extend=1; mem2Reg=0/1; </a:t>
            </a:r>
            <a:r>
              <a:rPr lang="en-US" altLang="zh-CN" sz="3200" dirty="0" err="1"/>
              <a:t>Regwrite</a:t>
            </a:r>
            <a:r>
              <a:rPr lang="en-US" altLang="zh-CN" sz="3200" dirty="0"/>
              <a:t>=0</a:t>
            </a:r>
          </a:p>
          <a:p>
            <a:r>
              <a:rPr lang="zh-CN" altLang="en-US" sz="3200" dirty="0"/>
              <a:t>② </a:t>
            </a:r>
            <a:r>
              <a:rPr lang="en-US" altLang="zh-CN" sz="3200" dirty="0" err="1"/>
              <a:t>PCsrc</a:t>
            </a:r>
            <a:r>
              <a:rPr lang="en-US" altLang="zh-CN" sz="3200" dirty="0"/>
              <a:t>=00</a:t>
            </a:r>
            <a:r>
              <a:rPr lang="zh-CN" altLang="en-US" sz="3200" dirty="0"/>
              <a:t>（</a:t>
            </a:r>
            <a:r>
              <a:rPr lang="en-US" altLang="zh-CN" sz="3200" dirty="0"/>
              <a:t>Zero=1</a:t>
            </a:r>
            <a:r>
              <a:rPr lang="zh-CN" altLang="en-US" sz="3200" dirty="0"/>
              <a:t>时） </a:t>
            </a:r>
            <a:r>
              <a:rPr lang="en-US" altLang="zh-CN" sz="3200" dirty="0" err="1"/>
              <a:t>regdst</a:t>
            </a:r>
            <a:r>
              <a:rPr lang="en-US" altLang="zh-CN" sz="3200" dirty="0"/>
              <a:t>=0/1; </a:t>
            </a:r>
            <a:r>
              <a:rPr lang="en-US" altLang="zh-CN" sz="3200" dirty="0" err="1"/>
              <a:t>alusrc</a:t>
            </a:r>
            <a:r>
              <a:rPr lang="en-US" altLang="zh-CN" sz="3200" dirty="0"/>
              <a:t>=0; operation=0110; </a:t>
            </a:r>
            <a:r>
              <a:rPr lang="en-US" altLang="zh-CN" sz="3200" dirty="0" err="1"/>
              <a:t>memR</a:t>
            </a:r>
            <a:r>
              <a:rPr lang="en-US" altLang="zh-CN" sz="3200" dirty="0"/>
              <a:t>=</a:t>
            </a:r>
            <a:r>
              <a:rPr lang="en-US" altLang="zh-CN" sz="3200" dirty="0" err="1"/>
              <a:t>memW</a:t>
            </a:r>
            <a:r>
              <a:rPr lang="en-US" altLang="zh-CN" sz="3200" dirty="0"/>
              <a:t>=0; extend=1; mem2Reg=0/1; </a:t>
            </a:r>
            <a:r>
              <a:rPr lang="en-US" altLang="zh-CN" sz="3200" dirty="0" err="1"/>
              <a:t>Regwrite</a:t>
            </a:r>
            <a:r>
              <a:rPr lang="en-US" altLang="zh-CN" sz="3200" dirty="0"/>
              <a:t>=0</a:t>
            </a:r>
            <a:endParaRPr lang="zh-CN" altLang="en-US" sz="3200" dirty="0"/>
          </a:p>
        </p:txBody>
      </p:sp>
      <p:sp>
        <p:nvSpPr>
          <p:cNvPr id="5" name="灯片编号占位符 4">
            <a:extLst>
              <a:ext uri="{FF2B5EF4-FFF2-40B4-BE49-F238E27FC236}">
                <a16:creationId xmlns:a16="http://schemas.microsoft.com/office/drawing/2014/main" id="{4E7973DE-434E-42B2-9E80-C7BC8C6E894B}"/>
              </a:ext>
            </a:extLst>
          </p:cNvPr>
          <p:cNvSpPr>
            <a:spLocks noGrp="1"/>
          </p:cNvSpPr>
          <p:nvPr>
            <p:ph type="sldNum" sz="quarter" idx="10"/>
          </p:nvPr>
        </p:nvSpPr>
        <p:spPr/>
        <p:txBody>
          <a:bodyPr/>
          <a:lstStyle/>
          <a:p>
            <a:fld id="{93FEEFE9-7DAE-42BE-8BBC-0AB64D3E44ED}" type="slidenum">
              <a:rPr lang="zh-CN" altLang="en-US" smtClean="0"/>
              <a:pPr/>
              <a:t>115</a:t>
            </a:fld>
            <a:r>
              <a:rPr lang="en-US" altLang="zh-CN"/>
              <a:t>/141</a:t>
            </a:r>
            <a:endParaRPr lang="zh-CN" altLang="en-US" dirty="0"/>
          </a:p>
        </p:txBody>
      </p:sp>
    </p:spTree>
    <p:extLst>
      <p:ext uri="{BB962C8B-B14F-4D97-AF65-F5344CB8AC3E}">
        <p14:creationId xmlns:p14="http://schemas.microsoft.com/office/powerpoint/2010/main" val="726312071"/>
      </p:ext>
    </p:extLst>
  </p:cSld>
  <p:clrMapOvr>
    <a:masterClrMapping/>
  </p:clrMapOvr>
  <p:transition>
    <p:pull dir="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9E47D2-D50F-4E9D-8C01-DF6A9D835DF4}"/>
              </a:ext>
            </a:extLst>
          </p:cNvPr>
          <p:cNvSpPr/>
          <p:nvPr/>
        </p:nvSpPr>
        <p:spPr>
          <a:xfrm>
            <a:off x="179512" y="2082253"/>
            <a:ext cx="9096376" cy="2693494"/>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(1)XOR  </a:t>
            </a:r>
            <a:r>
              <a:rPr lang="en-US" altLang="zh-CN" sz="3600" b="1" dirty="0" err="1">
                <a:solidFill>
                  <a:srgbClr val="FFFF00"/>
                </a:solidFill>
                <a:effectLst>
                  <a:outerShdw blurRad="38100" dist="38100" dir="2700000" algn="tl">
                    <a:srgbClr val="000000"/>
                  </a:outerShdw>
                </a:effectLst>
                <a:ea typeface="黑体" pitchFamily="49" charset="-122"/>
              </a:rPr>
              <a:t>rd,rs,rt</a:t>
            </a:r>
            <a:r>
              <a:rPr lang="en-US" altLang="zh-CN" sz="3600" b="1" dirty="0">
                <a:solidFill>
                  <a:srgbClr val="FFFF00"/>
                </a:solidFill>
                <a:effectLst>
                  <a:outerShdw blurRad="38100" dist="38100" dir="2700000" algn="tl">
                    <a:srgbClr val="000000"/>
                  </a:outerShdw>
                </a:effectLst>
                <a:ea typeface="黑体" pitchFamily="49" charset="-122"/>
              </a:rPr>
              <a:t>          (2)XORI  </a:t>
            </a:r>
            <a:r>
              <a:rPr lang="en-US" altLang="zh-CN" sz="3600" b="1" dirty="0" err="1">
                <a:solidFill>
                  <a:srgbClr val="FFFF00"/>
                </a:solidFill>
                <a:effectLst>
                  <a:outerShdw blurRad="38100" dist="38100" dir="2700000" algn="tl">
                    <a:srgbClr val="000000"/>
                  </a:outerShdw>
                </a:effectLst>
                <a:ea typeface="黑体" pitchFamily="49" charset="-122"/>
              </a:rPr>
              <a:t>rt,rs,imm</a:t>
            </a:r>
            <a:r>
              <a:rPr lang="en-US" altLang="zh-CN" sz="3600" b="1" dirty="0">
                <a:solidFill>
                  <a:srgbClr val="FFFF00"/>
                </a:solidFill>
                <a:effectLst>
                  <a:outerShdw blurRad="38100" dist="38100" dir="2700000" algn="tl">
                    <a:srgbClr val="000000"/>
                  </a:outerShdw>
                </a:effectLst>
                <a:ea typeface="黑体" pitchFamily="49" charset="-122"/>
              </a:rPr>
              <a:t>          (3)BNE </a:t>
            </a:r>
            <a:r>
              <a:rPr lang="en-US" altLang="zh-CN" sz="3600" b="1" dirty="0" err="1">
                <a:solidFill>
                  <a:srgbClr val="FFFF00"/>
                </a:solidFill>
                <a:effectLst>
                  <a:outerShdw blurRad="38100" dist="38100" dir="2700000" algn="tl">
                    <a:srgbClr val="000000"/>
                  </a:outerShdw>
                </a:effectLst>
                <a:ea typeface="黑体" pitchFamily="49" charset="-122"/>
              </a:rPr>
              <a:t>rs,rt,imm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CF1B70FB-E49A-4950-80B2-5DA3C6F05B8D}"/>
              </a:ext>
            </a:extLst>
          </p:cNvPr>
          <p:cNvSpPr>
            <a:spLocks noGrp="1"/>
          </p:cNvSpPr>
          <p:nvPr>
            <p:ph type="sldNum" sz="quarter" idx="10"/>
          </p:nvPr>
        </p:nvSpPr>
        <p:spPr/>
        <p:txBody>
          <a:bodyPr/>
          <a:lstStyle/>
          <a:p>
            <a:fld id="{93FEEFE9-7DAE-42BE-8BBC-0AB64D3E44ED}" type="slidenum">
              <a:rPr lang="zh-CN" altLang="en-US" smtClean="0"/>
              <a:pPr/>
              <a:t>116</a:t>
            </a:fld>
            <a:r>
              <a:rPr lang="en-US" altLang="zh-CN"/>
              <a:t>/141</a:t>
            </a:r>
            <a:endParaRPr lang="zh-CN" altLang="en-US" dirty="0"/>
          </a:p>
        </p:txBody>
      </p:sp>
    </p:spTree>
    <p:extLst>
      <p:ext uri="{BB962C8B-B14F-4D97-AF65-F5344CB8AC3E}">
        <p14:creationId xmlns:p14="http://schemas.microsoft.com/office/powerpoint/2010/main" val="3171744550"/>
      </p:ext>
    </p:extLst>
  </p:cSld>
  <p:clrMapOvr>
    <a:masterClrMapping/>
  </p:clrMapOvr>
  <p:transition>
    <p:pull dir="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50D6791-C772-4A32-88D7-B69527184CAE}"/>
              </a:ext>
            </a:extLst>
          </p:cNvPr>
          <p:cNvSpPr/>
          <p:nvPr/>
        </p:nvSpPr>
        <p:spPr>
          <a:xfrm>
            <a:off x="0"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(1)XOR  </a:t>
            </a:r>
            <a:r>
              <a:rPr lang="en-US" altLang="zh-CN" sz="3600" b="1" dirty="0" err="1">
                <a:solidFill>
                  <a:srgbClr val="FFFF00"/>
                </a:solidFill>
                <a:effectLst>
                  <a:outerShdw blurRad="38100" dist="38100" dir="2700000" algn="tl">
                    <a:srgbClr val="000000"/>
                  </a:outerShdw>
                </a:effectLst>
                <a:ea typeface="黑体" pitchFamily="49" charset="-122"/>
              </a:rPr>
              <a:t>rd,rs,rt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BDD500C5-566A-497A-BBCE-FE92DFE1938A}"/>
              </a:ext>
            </a:extLst>
          </p:cNvPr>
          <p:cNvSpPr/>
          <p:nvPr/>
        </p:nvSpPr>
        <p:spPr>
          <a:xfrm>
            <a:off x="-35369" y="1980213"/>
            <a:ext cx="9252520" cy="5016758"/>
          </a:xfrm>
          <a:prstGeom prst="rect">
            <a:avLst/>
          </a:prstGeom>
        </p:spPr>
        <p:txBody>
          <a:bodyPr wrap="square">
            <a:spAutoFit/>
          </a:bodyPr>
          <a:lstStyle/>
          <a:p>
            <a:r>
              <a:rPr lang="en-US" altLang="zh-CN" sz="3200" dirty="0"/>
              <a:t>   </a:t>
            </a:r>
            <a:r>
              <a:rPr lang="en-US" altLang="zh-CN" sz="3200" b="1" dirty="0"/>
              <a:t>T0</a:t>
            </a:r>
            <a:r>
              <a:rPr lang="zh-CN" altLang="en-US" sz="3200" b="1" dirty="0"/>
              <a:t>：</a:t>
            </a:r>
            <a:r>
              <a:rPr lang="en-US" altLang="zh-CN" sz="3200" b="1" dirty="0"/>
              <a:t>T0 </a:t>
            </a:r>
            <a:r>
              <a:rPr lang="en-US" altLang="zh-CN" sz="3200" b="1" dirty="0" err="1"/>
              <a:t>IR←Mem</a:t>
            </a:r>
            <a:r>
              <a:rPr lang="en-US" altLang="zh-CN" sz="3200" b="1" dirty="0"/>
              <a:t>[PC]</a:t>
            </a:r>
            <a:r>
              <a:rPr lang="zh-CN" altLang="en-US" sz="3200" b="1" dirty="0"/>
              <a:t>，</a:t>
            </a:r>
            <a:r>
              <a:rPr lang="en-US" altLang="zh-CN" sz="3200" b="1" dirty="0"/>
              <a:t>PC←PC+4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=1, </a:t>
            </a:r>
            <a:r>
              <a:rPr lang="en-US" altLang="zh-CN" sz="3200" dirty="0" err="1"/>
              <a:t>MemWrite</a:t>
            </a:r>
            <a:r>
              <a:rPr lang="en-US" altLang="zh-CN" sz="3200" dirty="0"/>
              <a:t>=0, </a:t>
            </a:r>
            <a:r>
              <a:rPr lang="en-US" altLang="zh-CN" sz="3200" dirty="0" err="1"/>
              <a:t>IRWrite</a:t>
            </a:r>
            <a:r>
              <a:rPr lang="en-US" altLang="zh-CN" sz="3200" dirty="0"/>
              <a:t>=1, </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=00, operation=0010, </a:t>
            </a:r>
          </a:p>
          <a:p>
            <a:r>
              <a:rPr lang="en-US" altLang="zh-CN" sz="3200" dirty="0"/>
              <a:t>// </a:t>
            </a:r>
            <a:r>
              <a:rPr lang="en-US" altLang="zh-CN" sz="3200" dirty="0" err="1"/>
              <a:t>PCSrc</a:t>
            </a:r>
            <a:r>
              <a:rPr lang="en-US" altLang="zh-CN" sz="3200" dirty="0"/>
              <a:t>=00, </a:t>
            </a:r>
            <a:r>
              <a:rPr lang="en-US" altLang="zh-CN" sz="3200" dirty="0" err="1"/>
              <a:t>PCWrite</a:t>
            </a:r>
            <a:r>
              <a:rPr lang="en-US" altLang="zh-CN" sz="3200" dirty="0"/>
              <a:t>=1, extend=0, </a:t>
            </a:r>
            <a:r>
              <a:rPr lang="en-US" altLang="zh-CN" sz="3200" dirty="0" err="1"/>
              <a:t>regWrite</a:t>
            </a:r>
            <a:r>
              <a:rPr lang="en-US" altLang="zh-CN" sz="3200" dirty="0"/>
              <a:t>=0, </a:t>
            </a:r>
          </a:p>
          <a:p>
            <a:r>
              <a:rPr lang="en-US" altLang="zh-CN" sz="3200" dirty="0"/>
              <a:t>    </a:t>
            </a:r>
            <a:r>
              <a:rPr lang="en-US" altLang="zh-CN" sz="3200" dirty="0" err="1"/>
              <a:t>regdst</a:t>
            </a:r>
            <a:r>
              <a:rPr lang="en-US" altLang="zh-CN" sz="3200" dirty="0"/>
              <a:t>=0, mem2reg=0; </a:t>
            </a:r>
          </a:p>
          <a:p>
            <a:endParaRPr lang="en-US" altLang="zh-CN" sz="3200" dirty="0"/>
          </a:p>
          <a:p>
            <a:r>
              <a:rPr lang="en-US" altLang="zh-CN" sz="3200" dirty="0"/>
              <a:t>    </a:t>
            </a:r>
            <a:r>
              <a:rPr lang="en-US" altLang="zh-CN" sz="3200" b="1" dirty="0"/>
              <a:t>T1</a:t>
            </a:r>
            <a:r>
              <a:rPr lang="zh-CN" altLang="en-US" sz="3200" b="1" dirty="0"/>
              <a:t>：</a:t>
            </a:r>
            <a:r>
              <a:rPr lang="en-US" altLang="zh-CN" sz="3200" b="1" dirty="0" err="1"/>
              <a:t>A←Reg</a:t>
            </a:r>
            <a:r>
              <a:rPr lang="en-US" altLang="zh-CN" sz="3200" b="1" dirty="0"/>
              <a:t>[</a:t>
            </a:r>
            <a:r>
              <a:rPr lang="en-US" altLang="zh-CN" sz="3200" b="1" dirty="0" err="1"/>
              <a:t>rs</a:t>
            </a:r>
            <a:r>
              <a:rPr lang="en-US" altLang="zh-CN" sz="3200" b="1" dirty="0"/>
              <a:t>]</a:t>
            </a:r>
            <a:r>
              <a:rPr lang="zh-CN" altLang="en-US" sz="3200" b="1" dirty="0"/>
              <a:t>，</a:t>
            </a:r>
            <a:r>
              <a:rPr lang="en-US" altLang="zh-CN" sz="3200" b="1" dirty="0" err="1"/>
              <a:t>B←Reg</a:t>
            </a:r>
            <a:r>
              <a:rPr lang="en-US" altLang="zh-CN" sz="3200" b="1" dirty="0"/>
              <a:t>[rt] clock</a:t>
            </a:r>
            <a:r>
              <a:rPr lang="zh-CN" altLang="en-US" sz="3200" b="1" dirty="0"/>
              <a:t>信号触发</a:t>
            </a:r>
            <a:endParaRPr lang="en-US" altLang="zh-CN" sz="3200" b="1" dirty="0"/>
          </a:p>
          <a:p>
            <a:r>
              <a:rPr lang="en-US" altLang="zh-CN" sz="3200" b="1" dirty="0"/>
              <a:t>    T2</a:t>
            </a:r>
            <a:r>
              <a:rPr lang="zh-CN" altLang="en-US" sz="3200" b="1" dirty="0"/>
              <a:t>：</a:t>
            </a:r>
            <a:r>
              <a:rPr lang="en-US" altLang="zh-CN" sz="3200" b="1" dirty="0"/>
              <a:t>F←A </a:t>
            </a:r>
            <a:r>
              <a:rPr lang="en-US" altLang="zh-CN" sz="3200" b="1" dirty="0" err="1"/>
              <a:t>xor</a:t>
            </a:r>
            <a:r>
              <a:rPr lang="en-US" altLang="zh-CN" sz="3200" b="1" dirty="0"/>
              <a:t> B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=0, </a:t>
            </a:r>
            <a:r>
              <a:rPr lang="en-US" altLang="zh-CN" sz="3200" dirty="0" err="1"/>
              <a:t>MemWrite</a:t>
            </a:r>
            <a:r>
              <a:rPr lang="en-US" altLang="zh-CN" sz="3200" dirty="0"/>
              <a:t>=0, </a:t>
            </a:r>
            <a:r>
              <a:rPr lang="en-US" altLang="zh-CN" sz="3200" dirty="0" err="1"/>
              <a:t>IRWrite</a:t>
            </a:r>
            <a:r>
              <a:rPr lang="en-US" altLang="zh-CN" sz="3200" dirty="0"/>
              <a:t>=0, </a:t>
            </a:r>
          </a:p>
          <a:p>
            <a:r>
              <a:rPr lang="en-US" altLang="zh-CN" sz="3200" dirty="0"/>
              <a:t>    </a:t>
            </a:r>
            <a:r>
              <a:rPr lang="en-US" altLang="zh-CN" sz="3200" dirty="0" err="1"/>
              <a:t>ALUSrc_A</a:t>
            </a:r>
            <a:r>
              <a:rPr lang="en-US" altLang="zh-CN" sz="3200" dirty="0"/>
              <a:t>=1, </a:t>
            </a:r>
            <a:r>
              <a:rPr lang="en-US" altLang="zh-CN" sz="3200" dirty="0" err="1"/>
              <a:t>ALUSrc_B</a:t>
            </a:r>
            <a:r>
              <a:rPr lang="en-US" altLang="zh-CN" sz="3200" dirty="0"/>
              <a:t>=01, operation=1101,</a:t>
            </a:r>
            <a:endParaRPr lang="zh-CN" altLang="en-US" sz="3200" b="1" dirty="0"/>
          </a:p>
        </p:txBody>
      </p:sp>
      <p:sp>
        <p:nvSpPr>
          <p:cNvPr id="5" name="灯片编号占位符 4">
            <a:extLst>
              <a:ext uri="{FF2B5EF4-FFF2-40B4-BE49-F238E27FC236}">
                <a16:creationId xmlns:a16="http://schemas.microsoft.com/office/drawing/2014/main" id="{2BFD9367-5CF2-4A79-B855-84A9D2F6DA20}"/>
              </a:ext>
            </a:extLst>
          </p:cNvPr>
          <p:cNvSpPr>
            <a:spLocks noGrp="1"/>
          </p:cNvSpPr>
          <p:nvPr>
            <p:ph type="sldNum" sz="quarter" idx="10"/>
          </p:nvPr>
        </p:nvSpPr>
        <p:spPr/>
        <p:txBody>
          <a:bodyPr/>
          <a:lstStyle/>
          <a:p>
            <a:fld id="{93FEEFE9-7DAE-42BE-8BBC-0AB64D3E44ED}" type="slidenum">
              <a:rPr lang="zh-CN" altLang="en-US" smtClean="0"/>
              <a:pPr/>
              <a:t>117</a:t>
            </a:fld>
            <a:r>
              <a:rPr lang="en-US" altLang="zh-CN"/>
              <a:t>/141</a:t>
            </a:r>
            <a:endParaRPr lang="zh-CN" altLang="en-US" dirty="0"/>
          </a:p>
        </p:txBody>
      </p:sp>
    </p:spTree>
    <p:extLst>
      <p:ext uri="{BB962C8B-B14F-4D97-AF65-F5344CB8AC3E}">
        <p14:creationId xmlns:p14="http://schemas.microsoft.com/office/powerpoint/2010/main" val="4031553468"/>
      </p:ext>
    </p:extLst>
  </p:cSld>
  <p:clrMapOvr>
    <a:masterClrMapping/>
  </p:clrMapOvr>
  <p:transition>
    <p:pull dir="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C978CA3-57B5-43DE-8248-D0B49B8B0262}"/>
              </a:ext>
            </a:extLst>
          </p:cNvPr>
          <p:cNvSpPr/>
          <p:nvPr/>
        </p:nvSpPr>
        <p:spPr>
          <a:xfrm>
            <a:off x="23812" y="2351782"/>
            <a:ext cx="9072564" cy="4031873"/>
          </a:xfrm>
          <a:prstGeom prst="rect">
            <a:avLst/>
          </a:prstGeom>
        </p:spPr>
        <p:txBody>
          <a:bodyPr wrap="square">
            <a:spAutoFit/>
          </a:bodyPr>
          <a:lstStyle/>
          <a:p>
            <a:r>
              <a:rPr lang="en-US" altLang="zh-CN" sz="3200" dirty="0"/>
              <a:t> // </a:t>
            </a:r>
            <a:r>
              <a:rPr lang="en-US" altLang="zh-CN" sz="3200" dirty="0" err="1"/>
              <a:t>PCSrc</a:t>
            </a:r>
            <a:r>
              <a:rPr lang="en-US" altLang="zh-CN" sz="3200" dirty="0"/>
              <a:t>=00, </a:t>
            </a:r>
            <a:r>
              <a:rPr lang="en-US" altLang="zh-CN" sz="3200" dirty="0" err="1"/>
              <a:t>PCWrite</a:t>
            </a:r>
            <a:r>
              <a:rPr lang="en-US" altLang="zh-CN" sz="3200" dirty="0"/>
              <a:t>=0, extend=0, </a:t>
            </a:r>
            <a:r>
              <a:rPr lang="en-US" altLang="zh-CN" sz="3200" dirty="0" err="1"/>
              <a:t>regWrite</a:t>
            </a:r>
            <a:r>
              <a:rPr lang="en-US" altLang="zh-CN" sz="3200" dirty="0"/>
              <a:t>=0,</a:t>
            </a:r>
          </a:p>
          <a:p>
            <a:r>
              <a:rPr lang="en-US" altLang="zh-CN" sz="3200" dirty="0"/>
              <a:t>    </a:t>
            </a:r>
            <a:r>
              <a:rPr lang="en-US" altLang="zh-CN" sz="3200" dirty="0" err="1"/>
              <a:t>regdst</a:t>
            </a:r>
            <a:r>
              <a:rPr lang="en-US" altLang="zh-CN" sz="3200" dirty="0"/>
              <a:t>=0, mem2reg=0; </a:t>
            </a:r>
          </a:p>
          <a:p>
            <a:endParaRPr lang="en-US" altLang="zh-CN" sz="3200" dirty="0"/>
          </a:p>
          <a:p>
            <a:r>
              <a:rPr lang="en-US" altLang="zh-CN" sz="3200" dirty="0"/>
              <a:t>    </a:t>
            </a:r>
            <a:r>
              <a:rPr lang="en-US" altLang="zh-CN" sz="3200" b="1" dirty="0"/>
              <a:t>T3</a:t>
            </a:r>
            <a:r>
              <a:rPr lang="zh-CN" altLang="en-US" sz="3200" b="1" dirty="0"/>
              <a:t>：</a:t>
            </a:r>
            <a:r>
              <a:rPr lang="en-US" altLang="zh-CN" sz="3200" b="1" dirty="0"/>
              <a:t>Reg[</a:t>
            </a:r>
            <a:r>
              <a:rPr lang="en-US" altLang="zh-CN" sz="3200" b="1" dirty="0" err="1"/>
              <a:t>rd</a:t>
            </a:r>
            <a:r>
              <a:rPr lang="en-US" altLang="zh-CN" sz="3200" b="1" dirty="0"/>
              <a:t>]←F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=0, </a:t>
            </a:r>
            <a:r>
              <a:rPr lang="en-US" altLang="zh-CN" sz="3200" dirty="0" err="1"/>
              <a:t>MemWrite</a:t>
            </a:r>
            <a:r>
              <a:rPr lang="en-US" altLang="zh-CN" sz="3200" dirty="0"/>
              <a:t>=0, </a:t>
            </a:r>
            <a:r>
              <a:rPr lang="en-US" altLang="zh-CN" sz="3200" dirty="0" err="1"/>
              <a:t>IRWrite</a:t>
            </a:r>
            <a:r>
              <a:rPr lang="en-US" altLang="zh-CN" sz="3200" dirty="0"/>
              <a:t>=0,    </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=00, operation=0000, </a:t>
            </a:r>
          </a:p>
          <a:p>
            <a:r>
              <a:rPr lang="en-US" altLang="zh-CN" sz="3200" dirty="0"/>
              <a:t>// </a:t>
            </a:r>
            <a:r>
              <a:rPr lang="en-US" altLang="zh-CN" sz="3200" dirty="0" err="1"/>
              <a:t>PCSrc</a:t>
            </a:r>
            <a:r>
              <a:rPr lang="en-US" altLang="zh-CN" sz="3200" dirty="0"/>
              <a:t>=00, </a:t>
            </a:r>
            <a:r>
              <a:rPr lang="en-US" altLang="zh-CN" sz="3200" dirty="0" err="1"/>
              <a:t>PCWrite</a:t>
            </a:r>
            <a:r>
              <a:rPr lang="en-US" altLang="zh-CN" sz="3200" dirty="0"/>
              <a:t>=0, extend=0, </a:t>
            </a:r>
            <a:r>
              <a:rPr lang="en-US" altLang="zh-CN" sz="3200" dirty="0" err="1"/>
              <a:t>regWrite</a:t>
            </a:r>
            <a:r>
              <a:rPr lang="en-US" altLang="zh-CN" sz="3200" dirty="0"/>
              <a:t>=1, </a:t>
            </a:r>
          </a:p>
          <a:p>
            <a:r>
              <a:rPr lang="en-US" altLang="zh-CN" sz="3200" dirty="0"/>
              <a:t>    </a:t>
            </a:r>
            <a:r>
              <a:rPr lang="en-US" altLang="zh-CN" sz="3200" dirty="0" err="1"/>
              <a:t>regdst</a:t>
            </a:r>
            <a:r>
              <a:rPr lang="en-US" altLang="zh-CN" sz="3200" dirty="0"/>
              <a:t>=0, mem2reg=0; </a:t>
            </a:r>
            <a:endParaRPr lang="zh-CN" altLang="en-US" sz="3200" dirty="0"/>
          </a:p>
        </p:txBody>
      </p:sp>
      <p:sp>
        <p:nvSpPr>
          <p:cNvPr id="4" name="矩形 3">
            <a:extLst>
              <a:ext uri="{FF2B5EF4-FFF2-40B4-BE49-F238E27FC236}">
                <a16:creationId xmlns:a16="http://schemas.microsoft.com/office/drawing/2014/main" id="{AF6D6A95-174A-47A7-84CA-673F17410AA3}"/>
              </a:ext>
            </a:extLst>
          </p:cNvPr>
          <p:cNvSpPr/>
          <p:nvPr/>
        </p:nvSpPr>
        <p:spPr>
          <a:xfrm>
            <a:off x="0"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(1)XOR  </a:t>
            </a:r>
            <a:r>
              <a:rPr lang="en-US" altLang="zh-CN" sz="3600" b="1" dirty="0" err="1">
                <a:solidFill>
                  <a:srgbClr val="FFFF00"/>
                </a:solidFill>
                <a:effectLst>
                  <a:outerShdw blurRad="38100" dist="38100" dir="2700000" algn="tl">
                    <a:srgbClr val="000000"/>
                  </a:outerShdw>
                </a:effectLst>
                <a:ea typeface="黑体" pitchFamily="49" charset="-122"/>
              </a:rPr>
              <a:t>rd,rs,rt</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5" name="灯片编号占位符 4">
            <a:extLst>
              <a:ext uri="{FF2B5EF4-FFF2-40B4-BE49-F238E27FC236}">
                <a16:creationId xmlns:a16="http://schemas.microsoft.com/office/drawing/2014/main" id="{B6F579B2-798A-49E7-AB58-A86756197CE5}"/>
              </a:ext>
            </a:extLst>
          </p:cNvPr>
          <p:cNvSpPr>
            <a:spLocks noGrp="1"/>
          </p:cNvSpPr>
          <p:nvPr>
            <p:ph type="sldNum" sz="quarter" idx="10"/>
          </p:nvPr>
        </p:nvSpPr>
        <p:spPr/>
        <p:txBody>
          <a:bodyPr/>
          <a:lstStyle/>
          <a:p>
            <a:fld id="{93FEEFE9-7DAE-42BE-8BBC-0AB64D3E44ED}" type="slidenum">
              <a:rPr lang="zh-CN" altLang="en-US" smtClean="0"/>
              <a:pPr/>
              <a:t>118</a:t>
            </a:fld>
            <a:r>
              <a:rPr lang="en-US" altLang="zh-CN"/>
              <a:t>/141</a:t>
            </a:r>
            <a:endParaRPr lang="zh-CN" altLang="en-US" dirty="0"/>
          </a:p>
        </p:txBody>
      </p:sp>
    </p:spTree>
    <p:extLst>
      <p:ext uri="{BB962C8B-B14F-4D97-AF65-F5344CB8AC3E}">
        <p14:creationId xmlns:p14="http://schemas.microsoft.com/office/powerpoint/2010/main" val="1203856339"/>
      </p:ext>
    </p:extLst>
  </p:cSld>
  <p:clrMapOvr>
    <a:masterClrMapping/>
  </p:clrMapOvr>
  <p:transition>
    <p:pull dir="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6D65CB6-89CF-4BDB-BDB5-688BFC910541}"/>
              </a:ext>
            </a:extLst>
          </p:cNvPr>
          <p:cNvSpPr/>
          <p:nvPr/>
        </p:nvSpPr>
        <p:spPr>
          <a:xfrm>
            <a:off x="25152"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(2)XORI  </a:t>
            </a:r>
            <a:r>
              <a:rPr lang="en-US" altLang="zh-CN" sz="3600" b="1" dirty="0" err="1">
                <a:solidFill>
                  <a:srgbClr val="FFFF00"/>
                </a:solidFill>
                <a:effectLst>
                  <a:outerShdw blurRad="38100" dist="38100" dir="2700000" algn="tl">
                    <a:srgbClr val="000000"/>
                  </a:outerShdw>
                </a:effectLst>
                <a:ea typeface="黑体" pitchFamily="49" charset="-122"/>
              </a:rPr>
              <a:t>rt,rs,imm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DB830116-E8A8-407B-9F06-7CB25DA15FDA}"/>
              </a:ext>
            </a:extLst>
          </p:cNvPr>
          <p:cNvSpPr/>
          <p:nvPr/>
        </p:nvSpPr>
        <p:spPr>
          <a:xfrm>
            <a:off x="47624" y="2057272"/>
            <a:ext cx="9096376" cy="4524315"/>
          </a:xfrm>
          <a:prstGeom prst="rect">
            <a:avLst/>
          </a:prstGeom>
        </p:spPr>
        <p:txBody>
          <a:bodyPr wrap="square">
            <a:spAutoFit/>
          </a:bodyPr>
          <a:lstStyle/>
          <a:p>
            <a:r>
              <a:rPr lang="en-US" altLang="zh-CN" sz="3200" dirty="0"/>
              <a:t>   </a:t>
            </a:r>
            <a:r>
              <a:rPr lang="en-US" altLang="zh-CN" sz="3200" b="1" dirty="0"/>
              <a:t>T0</a:t>
            </a:r>
            <a:r>
              <a:rPr lang="zh-CN" altLang="en-US" sz="3200" b="1" dirty="0"/>
              <a:t>： </a:t>
            </a:r>
            <a:r>
              <a:rPr lang="en-US" altLang="zh-CN" sz="3200" b="1" dirty="0" err="1"/>
              <a:t>IR←Mem</a:t>
            </a:r>
            <a:r>
              <a:rPr lang="en-US" altLang="zh-CN" sz="3200" b="1" dirty="0"/>
              <a:t>[PC]</a:t>
            </a:r>
            <a:r>
              <a:rPr lang="zh-CN" altLang="en-US" sz="3200" b="1" dirty="0"/>
              <a:t>，</a:t>
            </a:r>
            <a:r>
              <a:rPr lang="en-US" altLang="zh-CN" sz="3200" b="1" dirty="0"/>
              <a:t>PC←PC+4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=1, </a:t>
            </a:r>
            <a:r>
              <a:rPr lang="en-US" altLang="zh-CN" sz="3200" dirty="0" err="1"/>
              <a:t>MemWrite</a:t>
            </a:r>
            <a:r>
              <a:rPr lang="en-US" altLang="zh-CN" sz="3200" dirty="0"/>
              <a:t>=0, </a:t>
            </a:r>
            <a:r>
              <a:rPr lang="en-US" altLang="zh-CN" sz="3200" dirty="0" err="1"/>
              <a:t>IRWrite</a:t>
            </a:r>
            <a:r>
              <a:rPr lang="en-US" altLang="zh-CN" sz="3200" dirty="0"/>
              <a:t>=1,   </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=00, operation=0010,</a:t>
            </a:r>
          </a:p>
          <a:p>
            <a:r>
              <a:rPr lang="en-US" altLang="zh-CN" sz="3200" dirty="0"/>
              <a:t>// </a:t>
            </a:r>
            <a:r>
              <a:rPr lang="en-US" altLang="zh-CN" sz="3200" dirty="0" err="1"/>
              <a:t>PCSrc</a:t>
            </a:r>
            <a:r>
              <a:rPr lang="en-US" altLang="zh-CN" sz="3200" dirty="0"/>
              <a:t>=00, </a:t>
            </a:r>
            <a:r>
              <a:rPr lang="en-US" altLang="zh-CN" sz="3200" dirty="0" err="1"/>
              <a:t>PCWrite</a:t>
            </a:r>
            <a:r>
              <a:rPr lang="en-US" altLang="zh-CN" sz="3200" dirty="0"/>
              <a:t>=1, extend=0, </a:t>
            </a:r>
            <a:r>
              <a:rPr lang="en-US" altLang="zh-CN" sz="3200" dirty="0" err="1"/>
              <a:t>regWrite</a:t>
            </a:r>
            <a:r>
              <a:rPr lang="en-US" altLang="zh-CN" sz="3200" dirty="0"/>
              <a:t>=0, </a:t>
            </a:r>
          </a:p>
          <a:p>
            <a:r>
              <a:rPr lang="en-US" altLang="zh-CN" sz="3200" dirty="0"/>
              <a:t>    </a:t>
            </a:r>
            <a:r>
              <a:rPr lang="en-US" altLang="zh-CN" sz="3200" dirty="0" err="1"/>
              <a:t>regdst</a:t>
            </a:r>
            <a:r>
              <a:rPr lang="en-US" altLang="zh-CN" sz="3200" dirty="0"/>
              <a:t>=0, mem2reg=0; </a:t>
            </a:r>
          </a:p>
          <a:p>
            <a:endParaRPr lang="en-US" altLang="zh-CN" sz="3200" dirty="0"/>
          </a:p>
          <a:p>
            <a:r>
              <a:rPr lang="en-US" altLang="zh-CN" sz="3200" dirty="0"/>
              <a:t>    </a:t>
            </a:r>
            <a:r>
              <a:rPr lang="en-US" altLang="zh-CN" sz="3200" b="1" dirty="0"/>
              <a:t>T1 </a:t>
            </a:r>
            <a:r>
              <a:rPr lang="en-US" altLang="zh-CN" sz="3200" b="1" dirty="0" err="1"/>
              <a:t>A←Reg</a:t>
            </a:r>
            <a:r>
              <a:rPr lang="en-US" altLang="zh-CN" sz="3200" b="1" dirty="0"/>
              <a:t>[</a:t>
            </a:r>
            <a:r>
              <a:rPr lang="en-US" altLang="zh-CN" sz="3200" b="1" dirty="0" err="1"/>
              <a:t>rs</a:t>
            </a:r>
            <a:r>
              <a:rPr lang="en-US" altLang="zh-CN" sz="3200" b="1" dirty="0"/>
              <a:t>] clock</a:t>
            </a:r>
            <a:r>
              <a:rPr lang="zh-CN" altLang="en-US" sz="3200" b="1" dirty="0"/>
              <a:t>信号触发</a:t>
            </a:r>
            <a:endParaRPr lang="en-US" altLang="zh-CN" sz="3200" b="1" dirty="0"/>
          </a:p>
          <a:p>
            <a:endParaRPr lang="en-US" altLang="zh-CN" sz="3200" b="1" dirty="0"/>
          </a:p>
          <a:p>
            <a:r>
              <a:rPr lang="en-US" altLang="zh-CN" sz="3200" b="1" dirty="0"/>
              <a:t>    T2 F←A </a:t>
            </a:r>
            <a:r>
              <a:rPr lang="en-US" altLang="zh-CN" sz="3200" b="1" dirty="0" err="1"/>
              <a:t>xor</a:t>
            </a:r>
            <a:r>
              <a:rPr lang="en-US" altLang="zh-CN" sz="3200" b="1" dirty="0"/>
              <a:t> E(</a:t>
            </a:r>
            <a:r>
              <a:rPr lang="en-US" altLang="zh-CN" sz="3200" b="1" dirty="0" err="1"/>
              <a:t>imm</a:t>
            </a:r>
            <a:r>
              <a:rPr lang="en-US" altLang="zh-CN" sz="3200" b="1" dirty="0"/>
              <a:t>) </a:t>
            </a:r>
            <a:endParaRPr lang="zh-CN" altLang="en-US" sz="3200" b="1" dirty="0"/>
          </a:p>
        </p:txBody>
      </p:sp>
      <p:sp>
        <p:nvSpPr>
          <p:cNvPr id="5" name="灯片编号占位符 4">
            <a:extLst>
              <a:ext uri="{FF2B5EF4-FFF2-40B4-BE49-F238E27FC236}">
                <a16:creationId xmlns:a16="http://schemas.microsoft.com/office/drawing/2014/main" id="{973C6445-82EC-4392-8532-325D20A055BE}"/>
              </a:ext>
            </a:extLst>
          </p:cNvPr>
          <p:cNvSpPr>
            <a:spLocks noGrp="1"/>
          </p:cNvSpPr>
          <p:nvPr>
            <p:ph type="sldNum" sz="quarter" idx="10"/>
          </p:nvPr>
        </p:nvSpPr>
        <p:spPr/>
        <p:txBody>
          <a:bodyPr/>
          <a:lstStyle/>
          <a:p>
            <a:fld id="{93FEEFE9-7DAE-42BE-8BBC-0AB64D3E44ED}" type="slidenum">
              <a:rPr lang="zh-CN" altLang="en-US" smtClean="0"/>
              <a:pPr/>
              <a:t>119</a:t>
            </a:fld>
            <a:r>
              <a:rPr lang="en-US" altLang="zh-CN"/>
              <a:t>/141</a:t>
            </a:r>
            <a:endParaRPr lang="zh-CN" altLang="en-US" dirty="0"/>
          </a:p>
        </p:txBody>
      </p:sp>
    </p:spTree>
    <p:extLst>
      <p:ext uri="{BB962C8B-B14F-4D97-AF65-F5344CB8AC3E}">
        <p14:creationId xmlns:p14="http://schemas.microsoft.com/office/powerpoint/2010/main" val="3817454651"/>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70B872A-4002-41DC-B403-B2A85475CDC4}"/>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A56E3E68-B17E-4130-9D9D-D4AF350E367E}"/>
              </a:ext>
            </a:extLst>
          </p:cNvPr>
          <p:cNvSpPr/>
          <p:nvPr/>
        </p:nvSpPr>
        <p:spPr>
          <a:xfrm>
            <a:off x="-25152" y="1052736"/>
            <a:ext cx="9096376" cy="3559436"/>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变址寻址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指令中的地址部分给出一个形式地址，并且指定一个寄存器作为变址寄存器，将变址寄存器的内容（称为变址量）与形式地址相加，得到操作数地址（称为有效地址）；按有效地址访问主存，从相应的主存单元中读得操作数或向该单元写入数据。</a:t>
            </a:r>
          </a:p>
        </p:txBody>
      </p:sp>
      <p:sp>
        <p:nvSpPr>
          <p:cNvPr id="4" name="灯片编号占位符 3">
            <a:extLst>
              <a:ext uri="{FF2B5EF4-FFF2-40B4-BE49-F238E27FC236}">
                <a16:creationId xmlns:a16="http://schemas.microsoft.com/office/drawing/2014/main" id="{14539DEB-FE60-4C13-A163-29481BD11925}"/>
              </a:ext>
            </a:extLst>
          </p:cNvPr>
          <p:cNvSpPr>
            <a:spLocks noGrp="1"/>
          </p:cNvSpPr>
          <p:nvPr>
            <p:ph type="sldNum" sz="quarter" idx="10"/>
          </p:nvPr>
        </p:nvSpPr>
        <p:spPr/>
        <p:txBody>
          <a:bodyPr/>
          <a:lstStyle/>
          <a:p>
            <a:fld id="{93FEEFE9-7DAE-42BE-8BBC-0AB64D3E44ED}" type="slidenum">
              <a:rPr lang="zh-CN" altLang="en-US" smtClean="0"/>
              <a:pPr/>
              <a:t>12</a:t>
            </a:fld>
            <a:r>
              <a:rPr lang="en-US" altLang="zh-CN"/>
              <a:t>/141</a:t>
            </a:r>
            <a:endParaRPr lang="zh-CN" altLang="en-US" dirty="0"/>
          </a:p>
        </p:txBody>
      </p:sp>
    </p:spTree>
    <p:extLst>
      <p:ext uri="{BB962C8B-B14F-4D97-AF65-F5344CB8AC3E}">
        <p14:creationId xmlns:p14="http://schemas.microsoft.com/office/powerpoint/2010/main" val="2842696411"/>
      </p:ext>
    </p:extLst>
  </p:cSld>
  <p:clrMapOvr>
    <a:masterClrMapping/>
  </p:clrMapOvr>
  <p:transition>
    <p:pull dir="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C7FB885-AA62-46F3-B971-B2A0DB277830}"/>
              </a:ext>
            </a:extLst>
          </p:cNvPr>
          <p:cNvSpPr/>
          <p:nvPr/>
        </p:nvSpPr>
        <p:spPr>
          <a:xfrm>
            <a:off x="25152"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(2)XORI  </a:t>
            </a:r>
            <a:r>
              <a:rPr lang="en-US" altLang="zh-CN" sz="3600" b="1" dirty="0" err="1">
                <a:solidFill>
                  <a:srgbClr val="FFFF00"/>
                </a:solidFill>
                <a:effectLst>
                  <a:outerShdw blurRad="38100" dist="38100" dir="2700000" algn="tl">
                    <a:srgbClr val="000000"/>
                  </a:outerShdw>
                </a:effectLst>
                <a:ea typeface="黑体" pitchFamily="49" charset="-122"/>
              </a:rPr>
              <a:t>rt,rs,imm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6B940C26-2BA1-4822-B1E4-98BA3FA02C18}"/>
              </a:ext>
            </a:extLst>
          </p:cNvPr>
          <p:cNvSpPr/>
          <p:nvPr/>
        </p:nvSpPr>
        <p:spPr>
          <a:xfrm>
            <a:off x="45628" y="1916832"/>
            <a:ext cx="9121528" cy="5016758"/>
          </a:xfrm>
          <a:prstGeom prst="rect">
            <a:avLst/>
          </a:prstGeom>
        </p:spPr>
        <p:txBody>
          <a:bodyPr wrap="square">
            <a:spAutoFit/>
          </a:bodyPr>
          <a:lstStyle/>
          <a:p>
            <a:r>
              <a:rPr lang="en-US" altLang="zh-CN" sz="3200" dirty="0"/>
              <a:t>// </a:t>
            </a:r>
            <a:r>
              <a:rPr lang="en-US" altLang="zh-CN" sz="3200" dirty="0" err="1"/>
              <a:t>ALUSrc_A</a:t>
            </a:r>
            <a:r>
              <a:rPr lang="en-US" altLang="zh-CN" sz="3200" dirty="0"/>
              <a:t>=1, extend=1, </a:t>
            </a:r>
            <a:r>
              <a:rPr lang="en-US" altLang="zh-CN" sz="3200" dirty="0" err="1"/>
              <a:t>ALUSrc_B</a:t>
            </a:r>
            <a:r>
              <a:rPr lang="en-US" altLang="zh-CN" sz="3200" dirty="0"/>
              <a:t>=10, </a:t>
            </a:r>
          </a:p>
          <a:p>
            <a:r>
              <a:rPr lang="en-US" altLang="zh-CN" sz="3200" dirty="0"/>
              <a:t>   operation=0010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=0, </a:t>
            </a:r>
            <a:r>
              <a:rPr lang="en-US" altLang="zh-CN" sz="3200" dirty="0" err="1"/>
              <a:t>MemWrite</a:t>
            </a:r>
            <a:r>
              <a:rPr lang="en-US" altLang="zh-CN" sz="3200" dirty="0"/>
              <a:t>=0, </a:t>
            </a:r>
            <a:r>
              <a:rPr lang="en-US" altLang="zh-CN" sz="3200" dirty="0" err="1"/>
              <a:t>IRWrite</a:t>
            </a:r>
            <a:r>
              <a:rPr lang="en-US" altLang="zh-CN" sz="3200" dirty="0"/>
              <a:t>=0,   </a:t>
            </a:r>
          </a:p>
          <a:p>
            <a:r>
              <a:rPr lang="en-US" altLang="zh-CN" sz="3200" dirty="0"/>
              <a:t>   </a:t>
            </a:r>
            <a:r>
              <a:rPr lang="en-US" altLang="zh-CN" sz="3200" dirty="0" err="1"/>
              <a:t>ALUSrc_A</a:t>
            </a:r>
            <a:r>
              <a:rPr lang="en-US" altLang="zh-CN" sz="3200" dirty="0"/>
              <a:t>=1, </a:t>
            </a:r>
            <a:r>
              <a:rPr lang="en-US" altLang="zh-CN" sz="3200" dirty="0" err="1"/>
              <a:t>ALUSrc_B</a:t>
            </a:r>
            <a:r>
              <a:rPr lang="en-US" altLang="zh-CN" sz="3200" dirty="0"/>
              <a:t>=10, operation=1101, </a:t>
            </a:r>
          </a:p>
          <a:p>
            <a:r>
              <a:rPr lang="en-US" altLang="zh-CN" sz="3200" dirty="0"/>
              <a:t>// </a:t>
            </a:r>
            <a:r>
              <a:rPr lang="en-US" altLang="zh-CN" sz="3200" dirty="0" err="1"/>
              <a:t>PCSrc</a:t>
            </a:r>
            <a:r>
              <a:rPr lang="en-US" altLang="zh-CN" sz="3200" dirty="0"/>
              <a:t>=00, </a:t>
            </a:r>
            <a:r>
              <a:rPr lang="en-US" altLang="zh-CN" sz="3200" dirty="0" err="1"/>
              <a:t>PCWrite</a:t>
            </a:r>
            <a:r>
              <a:rPr lang="en-US" altLang="zh-CN" sz="3200" dirty="0"/>
              <a:t>=0, extend=0, </a:t>
            </a:r>
            <a:r>
              <a:rPr lang="en-US" altLang="zh-CN" sz="3200" dirty="0" err="1"/>
              <a:t>regWrite</a:t>
            </a:r>
            <a:r>
              <a:rPr lang="en-US" altLang="zh-CN" sz="3200" dirty="0"/>
              <a:t>=0, </a:t>
            </a:r>
          </a:p>
          <a:p>
            <a:r>
              <a:rPr lang="en-US" altLang="zh-CN" sz="3200" dirty="0"/>
              <a:t>   </a:t>
            </a:r>
            <a:r>
              <a:rPr lang="en-US" altLang="zh-CN" sz="3200" dirty="0" err="1"/>
              <a:t>regdst</a:t>
            </a:r>
            <a:r>
              <a:rPr lang="en-US" altLang="zh-CN" sz="3200" dirty="0"/>
              <a:t>=0, mem2reg=0;</a:t>
            </a:r>
          </a:p>
          <a:p>
            <a:endParaRPr lang="en-US" altLang="zh-CN" sz="3200" dirty="0"/>
          </a:p>
          <a:p>
            <a:r>
              <a:rPr lang="en-US" altLang="zh-CN" sz="3200" b="1" dirty="0"/>
              <a:t>   T3 Reg[</a:t>
            </a:r>
            <a:r>
              <a:rPr lang="en-US" altLang="zh-CN" sz="3200" b="1" dirty="0" err="1"/>
              <a:t>rd</a:t>
            </a:r>
            <a:r>
              <a:rPr lang="en-US" altLang="zh-CN" sz="3200" b="1" dirty="0"/>
              <a:t>]←F</a:t>
            </a:r>
          </a:p>
          <a:p>
            <a:r>
              <a:rPr lang="en-US" altLang="zh-CN" sz="3200" dirty="0"/>
              <a:t> // </a:t>
            </a:r>
            <a:r>
              <a:rPr lang="en-US" altLang="zh-CN" sz="3200" dirty="0" err="1"/>
              <a:t>IorD</a:t>
            </a:r>
            <a:r>
              <a:rPr lang="en-US" altLang="zh-CN" sz="3200" dirty="0"/>
              <a:t>=0, </a:t>
            </a:r>
            <a:r>
              <a:rPr lang="en-US" altLang="zh-CN" sz="3200" dirty="0" err="1"/>
              <a:t>MemRead</a:t>
            </a:r>
            <a:r>
              <a:rPr lang="en-US" altLang="zh-CN" sz="3200" dirty="0"/>
              <a:t>=0, </a:t>
            </a:r>
            <a:r>
              <a:rPr lang="en-US" altLang="zh-CN" sz="3200" dirty="0" err="1"/>
              <a:t>MemWrite</a:t>
            </a:r>
            <a:r>
              <a:rPr lang="en-US" altLang="zh-CN" sz="3200" dirty="0"/>
              <a:t>=0, </a:t>
            </a:r>
            <a:r>
              <a:rPr lang="en-US" altLang="zh-CN" sz="3200" dirty="0" err="1"/>
              <a:t>IRWrite</a:t>
            </a:r>
            <a:r>
              <a:rPr lang="en-US" altLang="zh-CN" sz="3200" dirty="0"/>
              <a:t>=0, </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=00, operation=0000, </a:t>
            </a:r>
          </a:p>
        </p:txBody>
      </p:sp>
      <p:sp>
        <p:nvSpPr>
          <p:cNvPr id="5" name="灯片编号占位符 4">
            <a:extLst>
              <a:ext uri="{FF2B5EF4-FFF2-40B4-BE49-F238E27FC236}">
                <a16:creationId xmlns:a16="http://schemas.microsoft.com/office/drawing/2014/main" id="{6C8DBCBF-9616-4F2F-8D7C-DAFD484E838D}"/>
              </a:ext>
            </a:extLst>
          </p:cNvPr>
          <p:cNvSpPr>
            <a:spLocks noGrp="1"/>
          </p:cNvSpPr>
          <p:nvPr>
            <p:ph type="sldNum" sz="quarter" idx="10"/>
          </p:nvPr>
        </p:nvSpPr>
        <p:spPr/>
        <p:txBody>
          <a:bodyPr/>
          <a:lstStyle/>
          <a:p>
            <a:fld id="{93FEEFE9-7DAE-42BE-8BBC-0AB64D3E44ED}" type="slidenum">
              <a:rPr lang="zh-CN" altLang="en-US" smtClean="0"/>
              <a:pPr/>
              <a:t>120</a:t>
            </a:fld>
            <a:r>
              <a:rPr lang="en-US" altLang="zh-CN"/>
              <a:t>/141</a:t>
            </a:r>
            <a:endParaRPr lang="zh-CN" altLang="en-US" dirty="0"/>
          </a:p>
        </p:txBody>
      </p:sp>
    </p:spTree>
    <p:extLst>
      <p:ext uri="{BB962C8B-B14F-4D97-AF65-F5344CB8AC3E}">
        <p14:creationId xmlns:p14="http://schemas.microsoft.com/office/powerpoint/2010/main" val="452981356"/>
      </p:ext>
    </p:extLst>
  </p:cSld>
  <p:clrMapOvr>
    <a:masterClrMapping/>
  </p:clrMapOvr>
  <p:transition>
    <p:pull dir="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4F2984-698F-4FDA-94E0-DCE1695FA20F}"/>
              </a:ext>
            </a:extLst>
          </p:cNvPr>
          <p:cNvSpPr/>
          <p:nvPr/>
        </p:nvSpPr>
        <p:spPr>
          <a:xfrm>
            <a:off x="0" y="2204864"/>
            <a:ext cx="9096376" cy="1077218"/>
          </a:xfrm>
          <a:prstGeom prst="rect">
            <a:avLst/>
          </a:prstGeom>
        </p:spPr>
        <p:txBody>
          <a:bodyPr wrap="square">
            <a:spAutoFit/>
          </a:bodyPr>
          <a:lstStyle/>
          <a:p>
            <a:r>
              <a:rPr lang="en-US" altLang="zh-CN" sz="3200" dirty="0"/>
              <a:t>// </a:t>
            </a:r>
            <a:r>
              <a:rPr lang="en-US" altLang="zh-CN" sz="3200" dirty="0" err="1"/>
              <a:t>PCSrc</a:t>
            </a:r>
            <a:r>
              <a:rPr lang="en-US" altLang="zh-CN" sz="3200" dirty="0"/>
              <a:t>=00, </a:t>
            </a:r>
            <a:r>
              <a:rPr lang="en-US" altLang="zh-CN" sz="3200" dirty="0" err="1"/>
              <a:t>PCWrite</a:t>
            </a:r>
            <a:r>
              <a:rPr lang="en-US" altLang="zh-CN" sz="3200" dirty="0"/>
              <a:t>=0, extend=0, </a:t>
            </a:r>
            <a:r>
              <a:rPr lang="en-US" altLang="zh-CN" sz="3200" dirty="0" err="1"/>
              <a:t>regWrite</a:t>
            </a:r>
            <a:r>
              <a:rPr lang="en-US" altLang="zh-CN" sz="3200" dirty="0"/>
              <a:t>=1, </a:t>
            </a:r>
          </a:p>
          <a:p>
            <a:r>
              <a:rPr lang="en-US" altLang="zh-CN" sz="3200" dirty="0"/>
              <a:t>   </a:t>
            </a:r>
            <a:r>
              <a:rPr lang="en-US" altLang="zh-CN" sz="3200" dirty="0" err="1"/>
              <a:t>regdst</a:t>
            </a:r>
            <a:r>
              <a:rPr lang="en-US" altLang="zh-CN" sz="3200" dirty="0"/>
              <a:t>=0, mem2reg=0;</a:t>
            </a:r>
            <a:endParaRPr lang="zh-CN" altLang="en-US" sz="3200" dirty="0"/>
          </a:p>
        </p:txBody>
      </p:sp>
      <p:sp>
        <p:nvSpPr>
          <p:cNvPr id="4" name="矩形 3">
            <a:extLst>
              <a:ext uri="{FF2B5EF4-FFF2-40B4-BE49-F238E27FC236}">
                <a16:creationId xmlns:a16="http://schemas.microsoft.com/office/drawing/2014/main" id="{CC3BFFCB-19A6-4D89-97E8-498296C5F23B}"/>
              </a:ext>
            </a:extLst>
          </p:cNvPr>
          <p:cNvSpPr/>
          <p:nvPr/>
        </p:nvSpPr>
        <p:spPr>
          <a:xfrm>
            <a:off x="25152"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(2)XORI  </a:t>
            </a:r>
            <a:r>
              <a:rPr lang="en-US" altLang="zh-CN" sz="3600" b="1" dirty="0" err="1">
                <a:solidFill>
                  <a:srgbClr val="FFFF00"/>
                </a:solidFill>
                <a:effectLst>
                  <a:outerShdw blurRad="38100" dist="38100" dir="2700000" algn="tl">
                    <a:srgbClr val="000000"/>
                  </a:outerShdw>
                </a:effectLst>
                <a:ea typeface="黑体" pitchFamily="49" charset="-122"/>
              </a:rPr>
              <a:t>rt,rs,imm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5" name="灯片编号占位符 4">
            <a:extLst>
              <a:ext uri="{FF2B5EF4-FFF2-40B4-BE49-F238E27FC236}">
                <a16:creationId xmlns:a16="http://schemas.microsoft.com/office/drawing/2014/main" id="{BD214EDD-2608-4F3F-82F3-64F831C6EF5A}"/>
              </a:ext>
            </a:extLst>
          </p:cNvPr>
          <p:cNvSpPr>
            <a:spLocks noGrp="1"/>
          </p:cNvSpPr>
          <p:nvPr>
            <p:ph type="sldNum" sz="quarter" idx="10"/>
          </p:nvPr>
        </p:nvSpPr>
        <p:spPr/>
        <p:txBody>
          <a:bodyPr/>
          <a:lstStyle/>
          <a:p>
            <a:fld id="{93FEEFE9-7DAE-42BE-8BBC-0AB64D3E44ED}" type="slidenum">
              <a:rPr lang="zh-CN" altLang="en-US" smtClean="0"/>
              <a:pPr/>
              <a:t>121</a:t>
            </a:fld>
            <a:r>
              <a:rPr lang="en-US" altLang="zh-CN"/>
              <a:t>/141</a:t>
            </a:r>
            <a:endParaRPr lang="zh-CN" altLang="en-US" dirty="0"/>
          </a:p>
        </p:txBody>
      </p:sp>
    </p:spTree>
    <p:extLst>
      <p:ext uri="{BB962C8B-B14F-4D97-AF65-F5344CB8AC3E}">
        <p14:creationId xmlns:p14="http://schemas.microsoft.com/office/powerpoint/2010/main" val="660212501"/>
      </p:ext>
    </p:extLst>
  </p:cSld>
  <p:clrMapOvr>
    <a:masterClrMapping/>
  </p:clrMapOvr>
  <p:transition>
    <p:pull dir="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DE72DB-0F07-4695-AB0F-190DAB757F39}"/>
              </a:ext>
            </a:extLst>
          </p:cNvPr>
          <p:cNvSpPr/>
          <p:nvPr/>
        </p:nvSpPr>
        <p:spPr>
          <a:xfrm>
            <a:off x="47624"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(3)BNE </a:t>
            </a:r>
            <a:r>
              <a:rPr lang="en-US" altLang="zh-CN" sz="3600" b="1" dirty="0" err="1">
                <a:solidFill>
                  <a:srgbClr val="FFFF00"/>
                </a:solidFill>
                <a:effectLst>
                  <a:outerShdw blurRad="38100" dist="38100" dir="2700000" algn="tl">
                    <a:srgbClr val="000000"/>
                  </a:outerShdw>
                </a:effectLst>
                <a:ea typeface="黑体" pitchFamily="49" charset="-122"/>
              </a:rPr>
              <a:t>rs,rt,imm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8CB25870-054F-4214-95CA-30FDC7AA2198}"/>
              </a:ext>
            </a:extLst>
          </p:cNvPr>
          <p:cNvSpPr/>
          <p:nvPr/>
        </p:nvSpPr>
        <p:spPr>
          <a:xfrm>
            <a:off x="0" y="2057272"/>
            <a:ext cx="9252520" cy="5016758"/>
          </a:xfrm>
          <a:prstGeom prst="rect">
            <a:avLst/>
          </a:prstGeom>
        </p:spPr>
        <p:txBody>
          <a:bodyPr wrap="square">
            <a:spAutoFit/>
          </a:bodyPr>
          <a:lstStyle/>
          <a:p>
            <a:r>
              <a:rPr lang="en-US" altLang="zh-CN" sz="3200" b="1" dirty="0"/>
              <a:t>   T0</a:t>
            </a:r>
            <a:r>
              <a:rPr lang="zh-CN" altLang="en-US" sz="3200" b="1" dirty="0"/>
              <a:t>：</a:t>
            </a:r>
            <a:r>
              <a:rPr lang="en-US" altLang="zh-CN" sz="3200" b="1" dirty="0" err="1"/>
              <a:t>IR←Mem</a:t>
            </a:r>
            <a:r>
              <a:rPr lang="en-US" altLang="zh-CN" sz="3200" b="1" dirty="0"/>
              <a:t>[PC]</a:t>
            </a:r>
            <a:r>
              <a:rPr lang="zh-CN" altLang="en-US" sz="3200" b="1" dirty="0"/>
              <a:t>，</a:t>
            </a:r>
            <a:r>
              <a:rPr lang="en-US" altLang="zh-CN" sz="3200" b="1" dirty="0"/>
              <a:t>PC←PC+4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=1, </a:t>
            </a:r>
            <a:r>
              <a:rPr lang="en-US" altLang="zh-CN" sz="3200" dirty="0" err="1"/>
              <a:t>MemWrite</a:t>
            </a:r>
            <a:r>
              <a:rPr lang="en-US" altLang="zh-CN" sz="3200" dirty="0"/>
              <a:t>=0, </a:t>
            </a:r>
            <a:r>
              <a:rPr lang="en-US" altLang="zh-CN" sz="3200" dirty="0" err="1"/>
              <a:t>IRWrite</a:t>
            </a:r>
            <a:r>
              <a:rPr lang="en-US" altLang="zh-CN" sz="3200" dirty="0"/>
              <a:t>=1, </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=00, operation=0010, </a:t>
            </a:r>
          </a:p>
          <a:p>
            <a:r>
              <a:rPr lang="en-US" altLang="zh-CN" sz="3200" dirty="0"/>
              <a:t>// </a:t>
            </a:r>
            <a:r>
              <a:rPr lang="en-US" altLang="zh-CN" sz="3200" dirty="0" err="1"/>
              <a:t>PCSrc</a:t>
            </a:r>
            <a:r>
              <a:rPr lang="en-US" altLang="zh-CN" sz="3200" dirty="0"/>
              <a:t>=00, </a:t>
            </a:r>
            <a:r>
              <a:rPr lang="en-US" altLang="zh-CN" sz="3200" dirty="0" err="1"/>
              <a:t>PCWrite</a:t>
            </a:r>
            <a:r>
              <a:rPr lang="en-US" altLang="zh-CN" sz="3200" dirty="0"/>
              <a:t>=1, extend=0, </a:t>
            </a:r>
            <a:r>
              <a:rPr lang="en-US" altLang="zh-CN" sz="3200" dirty="0" err="1"/>
              <a:t>regWrite</a:t>
            </a:r>
            <a:r>
              <a:rPr lang="en-US" altLang="zh-CN" sz="3200" dirty="0"/>
              <a:t>=0, </a:t>
            </a:r>
          </a:p>
          <a:p>
            <a:r>
              <a:rPr lang="en-US" altLang="zh-CN" sz="3200" dirty="0"/>
              <a:t>   </a:t>
            </a:r>
            <a:r>
              <a:rPr lang="en-US" altLang="zh-CN" sz="3200" dirty="0" err="1"/>
              <a:t>regdst</a:t>
            </a:r>
            <a:r>
              <a:rPr lang="en-US" altLang="zh-CN" sz="3200" dirty="0"/>
              <a:t>=0, mem2reg=0;</a:t>
            </a:r>
          </a:p>
          <a:p>
            <a:endParaRPr lang="en-US" altLang="zh-CN" sz="3200" dirty="0"/>
          </a:p>
          <a:p>
            <a:r>
              <a:rPr lang="en-US" altLang="zh-CN" sz="3200" dirty="0"/>
              <a:t>   </a:t>
            </a:r>
            <a:r>
              <a:rPr lang="en-US" altLang="zh-CN" sz="3200" b="1" dirty="0"/>
              <a:t>T1 </a:t>
            </a:r>
            <a:r>
              <a:rPr lang="en-US" altLang="zh-CN" sz="3200" b="1" dirty="0" err="1"/>
              <a:t>A←Reg</a:t>
            </a:r>
            <a:r>
              <a:rPr lang="en-US" altLang="zh-CN" sz="3200" b="1" dirty="0"/>
              <a:t>[</a:t>
            </a:r>
            <a:r>
              <a:rPr lang="en-US" altLang="zh-CN" sz="3200" b="1" dirty="0" err="1"/>
              <a:t>rs</a:t>
            </a:r>
            <a:r>
              <a:rPr lang="en-US" altLang="zh-CN" sz="3200" b="1" dirty="0"/>
              <a:t>]</a:t>
            </a:r>
            <a:r>
              <a:rPr lang="zh-CN" altLang="en-US" sz="3200" b="1" dirty="0"/>
              <a:t>，</a:t>
            </a:r>
            <a:r>
              <a:rPr lang="en-US" altLang="zh-CN" sz="3200" b="1" dirty="0" err="1"/>
              <a:t>B←Reg</a:t>
            </a:r>
            <a:r>
              <a:rPr lang="en-US" altLang="zh-CN" sz="3200" b="1" dirty="0"/>
              <a:t>[rt]</a:t>
            </a:r>
            <a:r>
              <a:rPr lang="zh-CN" altLang="en-US" sz="3200" b="1" dirty="0"/>
              <a:t>，</a:t>
            </a:r>
            <a:r>
              <a:rPr lang="en-US" altLang="zh-CN" sz="3200" b="1" dirty="0"/>
              <a:t>F←PC+E(offset)&lt;2</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=11, operation=0010, </a:t>
            </a:r>
          </a:p>
          <a:p>
            <a:r>
              <a:rPr lang="en-US" altLang="zh-CN" sz="3200" dirty="0"/>
              <a:t>   extend=1 </a:t>
            </a:r>
          </a:p>
          <a:p>
            <a:endParaRPr lang="zh-CN" altLang="en-US" sz="3200" dirty="0"/>
          </a:p>
        </p:txBody>
      </p:sp>
      <p:sp>
        <p:nvSpPr>
          <p:cNvPr id="5" name="灯片编号占位符 4">
            <a:extLst>
              <a:ext uri="{FF2B5EF4-FFF2-40B4-BE49-F238E27FC236}">
                <a16:creationId xmlns:a16="http://schemas.microsoft.com/office/drawing/2014/main" id="{12CD57EF-858F-4191-936D-E68DBD4EB2F8}"/>
              </a:ext>
            </a:extLst>
          </p:cNvPr>
          <p:cNvSpPr>
            <a:spLocks noGrp="1"/>
          </p:cNvSpPr>
          <p:nvPr>
            <p:ph type="sldNum" sz="quarter" idx="10"/>
          </p:nvPr>
        </p:nvSpPr>
        <p:spPr/>
        <p:txBody>
          <a:bodyPr/>
          <a:lstStyle/>
          <a:p>
            <a:fld id="{93FEEFE9-7DAE-42BE-8BBC-0AB64D3E44ED}" type="slidenum">
              <a:rPr lang="zh-CN" altLang="en-US" smtClean="0"/>
              <a:pPr/>
              <a:t>122</a:t>
            </a:fld>
            <a:r>
              <a:rPr lang="en-US" altLang="zh-CN"/>
              <a:t>/141</a:t>
            </a:r>
            <a:endParaRPr lang="zh-CN" altLang="en-US" dirty="0"/>
          </a:p>
        </p:txBody>
      </p:sp>
    </p:spTree>
    <p:extLst>
      <p:ext uri="{BB962C8B-B14F-4D97-AF65-F5344CB8AC3E}">
        <p14:creationId xmlns:p14="http://schemas.microsoft.com/office/powerpoint/2010/main" val="3871926630"/>
      </p:ext>
    </p:extLst>
  </p:cSld>
  <p:clrMapOvr>
    <a:masterClrMapping/>
  </p:clrMapOvr>
  <p:transition>
    <p:pull dir="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415D2DE-2A33-4C5E-92EC-CD5A9E1D280C}"/>
              </a:ext>
            </a:extLst>
          </p:cNvPr>
          <p:cNvSpPr/>
          <p:nvPr/>
        </p:nvSpPr>
        <p:spPr>
          <a:xfrm>
            <a:off x="32284" y="2057272"/>
            <a:ext cx="9072564" cy="5016758"/>
          </a:xfrm>
          <a:prstGeom prst="rect">
            <a:avLst/>
          </a:prstGeom>
        </p:spPr>
        <p:txBody>
          <a:bodyPr wrap="square">
            <a:spAutoFit/>
          </a:bodyPr>
          <a:lstStyle/>
          <a:p>
            <a:r>
              <a:rPr lang="en-US" altLang="zh-CN" sz="3200" dirty="0"/>
              <a:t>// </a:t>
            </a:r>
            <a:r>
              <a:rPr lang="en-US" altLang="zh-CN" sz="3200" dirty="0" err="1"/>
              <a:t>IorD</a:t>
            </a:r>
            <a:r>
              <a:rPr lang="en-US" altLang="zh-CN" sz="3200" dirty="0"/>
              <a:t>=0, </a:t>
            </a:r>
            <a:r>
              <a:rPr lang="en-US" altLang="zh-CN" sz="3200" dirty="0" err="1"/>
              <a:t>MemRead</a:t>
            </a:r>
            <a:r>
              <a:rPr lang="en-US" altLang="zh-CN" sz="3200" dirty="0"/>
              <a:t>=0, </a:t>
            </a:r>
            <a:r>
              <a:rPr lang="en-US" altLang="zh-CN" sz="3200" dirty="0" err="1"/>
              <a:t>MemWrite</a:t>
            </a:r>
            <a:r>
              <a:rPr lang="en-US" altLang="zh-CN" sz="3200" dirty="0"/>
              <a:t>=0, </a:t>
            </a:r>
            <a:r>
              <a:rPr lang="en-US" altLang="zh-CN" sz="3200" dirty="0" err="1"/>
              <a:t>IRWrite</a:t>
            </a:r>
            <a:r>
              <a:rPr lang="en-US" altLang="zh-CN" sz="3200" dirty="0"/>
              <a:t>=0, </a:t>
            </a:r>
          </a:p>
          <a:p>
            <a:r>
              <a:rPr lang="en-US" altLang="zh-CN" sz="3200" dirty="0"/>
              <a:t>   </a:t>
            </a:r>
            <a:r>
              <a:rPr lang="en-US" altLang="zh-CN" sz="3200" dirty="0" err="1"/>
              <a:t>ALUSrc_A</a:t>
            </a:r>
            <a:r>
              <a:rPr lang="en-US" altLang="zh-CN" sz="3200" dirty="0"/>
              <a:t>=0, </a:t>
            </a:r>
            <a:r>
              <a:rPr lang="en-US" altLang="zh-CN" sz="3200" dirty="0" err="1"/>
              <a:t>ALUSrc_B</a:t>
            </a:r>
            <a:r>
              <a:rPr lang="en-US" altLang="zh-CN" sz="3200" dirty="0"/>
              <a:t>=11, operation=0010,</a:t>
            </a:r>
          </a:p>
          <a:p>
            <a:r>
              <a:rPr lang="en-US" altLang="zh-CN" sz="3200" dirty="0"/>
              <a:t>// </a:t>
            </a:r>
            <a:r>
              <a:rPr lang="en-US" altLang="zh-CN" sz="3200" dirty="0" err="1"/>
              <a:t>PCSrc</a:t>
            </a:r>
            <a:r>
              <a:rPr lang="en-US" altLang="zh-CN" sz="3200" dirty="0"/>
              <a:t>=00, </a:t>
            </a:r>
            <a:r>
              <a:rPr lang="en-US" altLang="zh-CN" sz="3200" dirty="0" err="1"/>
              <a:t>PCWrite</a:t>
            </a:r>
            <a:r>
              <a:rPr lang="en-US" altLang="zh-CN" sz="3200" dirty="0"/>
              <a:t>=0, extend=1, </a:t>
            </a:r>
            <a:r>
              <a:rPr lang="en-US" altLang="zh-CN" sz="3200" dirty="0" err="1"/>
              <a:t>regWrite</a:t>
            </a:r>
            <a:r>
              <a:rPr lang="en-US" altLang="zh-CN" sz="3200" dirty="0"/>
              <a:t>=0, </a:t>
            </a:r>
          </a:p>
          <a:p>
            <a:r>
              <a:rPr lang="en-US" altLang="zh-CN" sz="3200" dirty="0"/>
              <a:t>   </a:t>
            </a:r>
            <a:r>
              <a:rPr lang="en-US" altLang="zh-CN" sz="3200" dirty="0" err="1"/>
              <a:t>regdst</a:t>
            </a:r>
            <a:r>
              <a:rPr lang="en-US" altLang="zh-CN" sz="3200" dirty="0"/>
              <a:t>=0, mem2reg=0; </a:t>
            </a:r>
          </a:p>
          <a:p>
            <a:endParaRPr lang="en-US" altLang="zh-CN" sz="3200" dirty="0"/>
          </a:p>
          <a:p>
            <a:r>
              <a:rPr lang="en-US" altLang="zh-CN" sz="3200" dirty="0"/>
              <a:t>   </a:t>
            </a:r>
            <a:r>
              <a:rPr lang="en-US" altLang="zh-CN" sz="3200" b="1" dirty="0"/>
              <a:t>T2 A-B</a:t>
            </a:r>
            <a:r>
              <a:rPr lang="zh-CN" altLang="en-US" sz="3200" b="1" dirty="0"/>
              <a:t>，</a:t>
            </a:r>
            <a:r>
              <a:rPr lang="en-US" altLang="zh-CN" sz="3200" b="1" dirty="0"/>
              <a:t>PC←F </a:t>
            </a:r>
          </a:p>
          <a:p>
            <a:r>
              <a:rPr lang="en-US" altLang="zh-CN" sz="3200" dirty="0"/>
              <a:t>// </a:t>
            </a:r>
            <a:r>
              <a:rPr lang="en-US" altLang="zh-CN" sz="3200" dirty="0" err="1"/>
              <a:t>IorD</a:t>
            </a:r>
            <a:r>
              <a:rPr lang="en-US" altLang="zh-CN" sz="3200" dirty="0"/>
              <a:t>=0, </a:t>
            </a:r>
            <a:r>
              <a:rPr lang="en-US" altLang="zh-CN" sz="3200" dirty="0" err="1"/>
              <a:t>MemRead</a:t>
            </a:r>
            <a:r>
              <a:rPr lang="en-US" altLang="zh-CN" sz="3200" dirty="0"/>
              <a:t>=0, </a:t>
            </a:r>
            <a:r>
              <a:rPr lang="en-US" altLang="zh-CN" sz="3200" dirty="0" err="1"/>
              <a:t>MemWrite</a:t>
            </a:r>
            <a:r>
              <a:rPr lang="en-US" altLang="zh-CN" sz="3200" dirty="0"/>
              <a:t>=0, </a:t>
            </a:r>
            <a:r>
              <a:rPr lang="en-US" altLang="zh-CN" sz="3200" dirty="0" err="1"/>
              <a:t>IRWrite</a:t>
            </a:r>
            <a:r>
              <a:rPr lang="en-US" altLang="zh-CN" sz="3200" dirty="0"/>
              <a:t>=0, </a:t>
            </a:r>
          </a:p>
          <a:p>
            <a:r>
              <a:rPr lang="en-US" altLang="zh-CN" sz="3200" dirty="0"/>
              <a:t>   </a:t>
            </a:r>
            <a:r>
              <a:rPr lang="en-US" altLang="zh-CN" sz="3200" dirty="0" err="1"/>
              <a:t>ALUSrc_A</a:t>
            </a:r>
            <a:r>
              <a:rPr lang="en-US" altLang="zh-CN" sz="3200" dirty="0"/>
              <a:t>=1, </a:t>
            </a:r>
            <a:r>
              <a:rPr lang="en-US" altLang="zh-CN" sz="3200" dirty="0" err="1"/>
              <a:t>ALUSrc_B</a:t>
            </a:r>
            <a:r>
              <a:rPr lang="en-US" altLang="zh-CN" sz="3200" dirty="0"/>
              <a:t>=01, operation=0110,</a:t>
            </a:r>
          </a:p>
          <a:p>
            <a:r>
              <a:rPr lang="en-US" altLang="zh-CN" sz="3200" dirty="0"/>
              <a:t>// extend=0, </a:t>
            </a:r>
            <a:r>
              <a:rPr lang="en-US" altLang="zh-CN" sz="3200" dirty="0" err="1"/>
              <a:t>regWrite</a:t>
            </a:r>
            <a:r>
              <a:rPr lang="en-US" altLang="zh-CN" sz="3200" dirty="0"/>
              <a:t>=0, </a:t>
            </a:r>
            <a:r>
              <a:rPr lang="en-US" altLang="zh-CN" sz="3200" dirty="0" err="1"/>
              <a:t>regdst</a:t>
            </a:r>
            <a:r>
              <a:rPr lang="en-US" altLang="zh-CN" sz="3200" dirty="0"/>
              <a:t>=0, mem2reg=0; </a:t>
            </a:r>
            <a:endParaRPr lang="zh-CN" altLang="en-US" sz="3200" dirty="0"/>
          </a:p>
          <a:p>
            <a:endParaRPr lang="en-US" altLang="zh-CN" sz="3200" dirty="0"/>
          </a:p>
        </p:txBody>
      </p:sp>
      <p:sp>
        <p:nvSpPr>
          <p:cNvPr id="4" name="矩形 3">
            <a:extLst>
              <a:ext uri="{FF2B5EF4-FFF2-40B4-BE49-F238E27FC236}">
                <a16:creationId xmlns:a16="http://schemas.microsoft.com/office/drawing/2014/main" id="{C97FEB9C-C6B6-49D3-8AEC-94931EA09AAA}"/>
              </a:ext>
            </a:extLst>
          </p:cNvPr>
          <p:cNvSpPr/>
          <p:nvPr/>
        </p:nvSpPr>
        <p:spPr>
          <a:xfrm>
            <a:off x="47624"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(3)BNE </a:t>
            </a:r>
            <a:r>
              <a:rPr lang="en-US" altLang="zh-CN" sz="3600" b="1" dirty="0" err="1">
                <a:solidFill>
                  <a:srgbClr val="FFFF00"/>
                </a:solidFill>
                <a:effectLst>
                  <a:outerShdw blurRad="38100" dist="38100" dir="2700000" algn="tl">
                    <a:srgbClr val="000000"/>
                  </a:outerShdw>
                </a:effectLst>
                <a:ea typeface="黑体" pitchFamily="49" charset="-122"/>
              </a:rPr>
              <a:t>rs,rt,imm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5" name="灯片编号占位符 4">
            <a:extLst>
              <a:ext uri="{FF2B5EF4-FFF2-40B4-BE49-F238E27FC236}">
                <a16:creationId xmlns:a16="http://schemas.microsoft.com/office/drawing/2014/main" id="{BE4B82AC-D522-4E6A-8F0C-CD6B9C079094}"/>
              </a:ext>
            </a:extLst>
          </p:cNvPr>
          <p:cNvSpPr>
            <a:spLocks noGrp="1"/>
          </p:cNvSpPr>
          <p:nvPr>
            <p:ph type="sldNum" sz="quarter" idx="10"/>
          </p:nvPr>
        </p:nvSpPr>
        <p:spPr/>
        <p:txBody>
          <a:bodyPr/>
          <a:lstStyle/>
          <a:p>
            <a:fld id="{93FEEFE9-7DAE-42BE-8BBC-0AB64D3E44ED}" type="slidenum">
              <a:rPr lang="zh-CN" altLang="en-US" smtClean="0"/>
              <a:pPr/>
              <a:t>123</a:t>
            </a:fld>
            <a:r>
              <a:rPr lang="en-US" altLang="zh-CN"/>
              <a:t>/141</a:t>
            </a:r>
            <a:endParaRPr lang="zh-CN" altLang="en-US" dirty="0"/>
          </a:p>
        </p:txBody>
      </p:sp>
    </p:spTree>
    <p:extLst>
      <p:ext uri="{BB962C8B-B14F-4D97-AF65-F5344CB8AC3E}">
        <p14:creationId xmlns:p14="http://schemas.microsoft.com/office/powerpoint/2010/main" val="4143825658"/>
      </p:ext>
    </p:extLst>
  </p:cSld>
  <p:clrMapOvr>
    <a:masterClrMapping/>
  </p:clrMapOvr>
  <p:transition>
    <p:pull dir="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36BD21C-3E3A-4D72-A951-18DEE0A3DE5C}"/>
              </a:ext>
            </a:extLst>
          </p:cNvPr>
          <p:cNvSpPr/>
          <p:nvPr/>
        </p:nvSpPr>
        <p:spPr>
          <a:xfrm>
            <a:off x="47624" y="28575"/>
            <a:ext cx="9096376" cy="202869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结合主教材</a:t>
            </a:r>
            <a:r>
              <a:rPr lang="en-US" altLang="zh-CN" sz="3600" b="1" dirty="0">
                <a:solidFill>
                  <a:srgbClr val="FFFF00"/>
                </a:solidFill>
                <a:effectLst>
                  <a:outerShdw blurRad="38100" dist="38100" dir="2700000" algn="tl">
                    <a:srgbClr val="000000"/>
                  </a:outerShdw>
                </a:effectLst>
                <a:ea typeface="黑体" pitchFamily="49" charset="-122"/>
              </a:rPr>
              <a:t>3.5.4</a:t>
            </a:r>
            <a:r>
              <a:rPr lang="zh-CN" altLang="zh-CN" sz="3600" b="1" dirty="0">
                <a:solidFill>
                  <a:srgbClr val="FFFF00"/>
                </a:solidFill>
                <a:effectLst>
                  <a:outerShdw blurRad="38100" dist="38100" dir="2700000" algn="tl">
                    <a:srgbClr val="000000"/>
                  </a:outerShdw>
                </a:effectLst>
                <a:ea typeface="黑体" pitchFamily="49" charset="-122"/>
              </a:rPr>
              <a:t>节的</a:t>
            </a:r>
            <a:r>
              <a:rPr lang="en-US" altLang="zh-CN" sz="3600" b="1" dirty="0">
                <a:solidFill>
                  <a:srgbClr val="FFFF00"/>
                </a:solidFill>
                <a:effectLst>
                  <a:outerShdw blurRad="38100" dist="38100" dir="2700000" algn="tl">
                    <a:srgbClr val="000000"/>
                  </a:outerShdw>
                </a:effectLst>
                <a:ea typeface="黑体" pitchFamily="49" charset="-122"/>
              </a:rPr>
              <a:t>MIPS</a:t>
            </a:r>
            <a:r>
              <a:rPr lang="zh-CN" altLang="zh-CN" sz="3600" b="1" dirty="0">
                <a:solidFill>
                  <a:srgbClr val="FFFF00"/>
                </a:solidFill>
                <a:effectLst>
                  <a:outerShdw blurRad="38100" dist="38100" dir="2700000" algn="tl">
                    <a:srgbClr val="000000"/>
                  </a:outerShdw>
                </a:effectLst>
                <a:ea typeface="黑体" pitchFamily="49" charset="-122"/>
              </a:rPr>
              <a:t>多周期</a:t>
            </a:r>
            <a:r>
              <a:rPr lang="en-US" altLang="zh-CN" sz="3600" b="1" dirty="0">
                <a:solidFill>
                  <a:srgbClr val="FFFF00"/>
                </a:solidFill>
                <a:effectLst>
                  <a:outerShdw blurRad="38100" dist="38100" dir="2700000" algn="tl">
                    <a:srgbClr val="000000"/>
                  </a:outerShdw>
                </a:effectLst>
                <a:ea typeface="黑体" pitchFamily="49" charset="-122"/>
              </a:rPr>
              <a:t>CPU</a:t>
            </a:r>
            <a:r>
              <a:rPr lang="zh-CN" altLang="zh-CN" sz="3600" b="1" dirty="0">
                <a:solidFill>
                  <a:srgbClr val="FFFF00"/>
                </a:solidFill>
                <a:effectLst>
                  <a:outerShdw blurRad="38100" dist="38100" dir="2700000" algn="tl">
                    <a:srgbClr val="000000"/>
                  </a:outerShdw>
                </a:effectLst>
                <a:ea typeface="黑体" pitchFamily="49" charset="-122"/>
              </a:rPr>
              <a:t>，写出下列指令的时钟级流程及对应的微命令。</a:t>
            </a:r>
          </a:p>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(3)BNE </a:t>
            </a:r>
            <a:r>
              <a:rPr lang="en-US" altLang="zh-CN" sz="3600" b="1" dirty="0" err="1">
                <a:solidFill>
                  <a:srgbClr val="FFFF00"/>
                </a:solidFill>
                <a:effectLst>
                  <a:outerShdw blurRad="38100" dist="38100" dir="2700000" algn="tl">
                    <a:srgbClr val="000000"/>
                  </a:outerShdw>
                </a:effectLst>
                <a:ea typeface="黑体" pitchFamily="49" charset="-122"/>
              </a:rPr>
              <a:t>rs,rt,imm</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818DAF25-B39D-4724-9545-5E1B7FC236D7}"/>
              </a:ext>
            </a:extLst>
          </p:cNvPr>
          <p:cNvSpPr/>
          <p:nvPr/>
        </p:nvSpPr>
        <p:spPr>
          <a:xfrm>
            <a:off x="50891" y="2204864"/>
            <a:ext cx="9096376" cy="1077218"/>
          </a:xfrm>
          <a:prstGeom prst="rect">
            <a:avLst/>
          </a:prstGeom>
        </p:spPr>
        <p:txBody>
          <a:bodyPr wrap="square">
            <a:spAutoFit/>
          </a:bodyPr>
          <a:lstStyle/>
          <a:p>
            <a:r>
              <a:rPr lang="zh-CN" altLang="en-US" sz="3200" dirty="0"/>
              <a:t>① </a:t>
            </a:r>
            <a:r>
              <a:rPr lang="en-US" altLang="zh-CN" sz="3200" dirty="0" err="1"/>
              <a:t>PCSrc</a:t>
            </a:r>
            <a:r>
              <a:rPr lang="en-US" altLang="zh-CN" sz="3200" dirty="0"/>
              <a:t>=00</a:t>
            </a:r>
            <a:r>
              <a:rPr lang="zh-CN" altLang="en-US" sz="3200" dirty="0"/>
              <a:t>（</a:t>
            </a:r>
            <a:r>
              <a:rPr lang="en-US" altLang="zh-CN" sz="3200" dirty="0"/>
              <a:t>zero=1</a:t>
            </a:r>
            <a:r>
              <a:rPr lang="zh-CN" altLang="en-US" sz="3200" dirty="0"/>
              <a:t>）                   </a:t>
            </a:r>
            <a:r>
              <a:rPr lang="en-US" altLang="zh-CN" sz="3200" dirty="0" err="1"/>
              <a:t>PCWrite</a:t>
            </a:r>
            <a:r>
              <a:rPr lang="en-US" altLang="zh-CN" sz="3200" dirty="0"/>
              <a:t>=0 </a:t>
            </a:r>
          </a:p>
          <a:p>
            <a:r>
              <a:rPr lang="en-US" altLang="zh-CN" sz="3200" dirty="0"/>
              <a:t>② </a:t>
            </a:r>
            <a:r>
              <a:rPr lang="en-US" altLang="zh-CN" sz="3200" dirty="0" err="1"/>
              <a:t>PCSrc</a:t>
            </a:r>
            <a:r>
              <a:rPr lang="en-US" altLang="zh-CN" sz="3200" dirty="0"/>
              <a:t>=01</a:t>
            </a:r>
            <a:r>
              <a:rPr lang="zh-CN" altLang="en-US" sz="3200" dirty="0"/>
              <a:t>（</a:t>
            </a:r>
            <a:r>
              <a:rPr lang="en-US" altLang="zh-CN" sz="3200" dirty="0"/>
              <a:t>zero=0</a:t>
            </a:r>
            <a:r>
              <a:rPr lang="zh-CN" altLang="en-US" sz="3200" dirty="0"/>
              <a:t>）                   </a:t>
            </a:r>
            <a:r>
              <a:rPr lang="en-US" altLang="zh-CN" sz="3200" dirty="0" err="1"/>
              <a:t>PCWrite</a:t>
            </a:r>
            <a:r>
              <a:rPr lang="en-US" altLang="zh-CN" sz="3200" dirty="0"/>
              <a:t>=1 </a:t>
            </a:r>
            <a:endParaRPr lang="zh-CN" altLang="en-US" sz="3200" dirty="0"/>
          </a:p>
        </p:txBody>
      </p:sp>
      <p:sp>
        <p:nvSpPr>
          <p:cNvPr id="3" name="灯片编号占位符 2">
            <a:extLst>
              <a:ext uri="{FF2B5EF4-FFF2-40B4-BE49-F238E27FC236}">
                <a16:creationId xmlns:a16="http://schemas.microsoft.com/office/drawing/2014/main" id="{1342DA29-1B6A-4620-8BF5-787F72CEF787}"/>
              </a:ext>
            </a:extLst>
          </p:cNvPr>
          <p:cNvSpPr>
            <a:spLocks noGrp="1"/>
          </p:cNvSpPr>
          <p:nvPr>
            <p:ph type="sldNum" sz="quarter" idx="10"/>
          </p:nvPr>
        </p:nvSpPr>
        <p:spPr/>
        <p:txBody>
          <a:bodyPr/>
          <a:lstStyle/>
          <a:p>
            <a:fld id="{93FEEFE9-7DAE-42BE-8BBC-0AB64D3E44ED}" type="slidenum">
              <a:rPr lang="zh-CN" altLang="en-US" smtClean="0"/>
              <a:pPr/>
              <a:t>124</a:t>
            </a:fld>
            <a:r>
              <a:rPr lang="en-US" altLang="zh-CN"/>
              <a:t>/141</a:t>
            </a:r>
            <a:endParaRPr lang="zh-CN" altLang="en-US" dirty="0"/>
          </a:p>
        </p:txBody>
      </p:sp>
    </p:spTree>
    <p:extLst>
      <p:ext uri="{BB962C8B-B14F-4D97-AF65-F5344CB8AC3E}">
        <p14:creationId xmlns:p14="http://schemas.microsoft.com/office/powerpoint/2010/main" val="3904605321"/>
      </p:ext>
    </p:extLst>
  </p:cSld>
  <p:clrMapOvr>
    <a:masterClrMapping/>
  </p:clrMapOvr>
  <p:transition>
    <p:pull dir="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5363CC6-4622-4FAE-BF79-03C53DAFE177}"/>
              </a:ext>
            </a:extLst>
          </p:cNvPr>
          <p:cNvGraphicFramePr>
            <a:graphicFrameLocks noGrp="1"/>
          </p:cNvGraphicFramePr>
          <p:nvPr>
            <p:extLst>
              <p:ext uri="{D42A27DB-BD31-4B8C-83A1-F6EECF244321}">
                <p14:modId xmlns:p14="http://schemas.microsoft.com/office/powerpoint/2010/main" val="3994635672"/>
              </p:ext>
            </p:extLst>
          </p:nvPr>
        </p:nvGraphicFramePr>
        <p:xfrm>
          <a:off x="82898" y="1196752"/>
          <a:ext cx="9049196" cy="2926080"/>
        </p:xfrm>
        <a:graphic>
          <a:graphicData uri="http://schemas.openxmlformats.org/drawingml/2006/table">
            <a:tbl>
              <a:tblPr firstRow="1" firstCol="1" bandRow="1">
                <a:tableStyleId>{5940675A-B579-460E-94D1-54222C63F5DA}</a:tableStyleId>
              </a:tblPr>
              <a:tblGrid>
                <a:gridCol w="3016035">
                  <a:extLst>
                    <a:ext uri="{9D8B030D-6E8A-4147-A177-3AD203B41FA5}">
                      <a16:colId xmlns:a16="http://schemas.microsoft.com/office/drawing/2014/main" val="250612583"/>
                    </a:ext>
                  </a:extLst>
                </a:gridCol>
                <a:gridCol w="3016035">
                  <a:extLst>
                    <a:ext uri="{9D8B030D-6E8A-4147-A177-3AD203B41FA5}">
                      <a16:colId xmlns:a16="http://schemas.microsoft.com/office/drawing/2014/main" val="3556911533"/>
                    </a:ext>
                  </a:extLst>
                </a:gridCol>
                <a:gridCol w="3017126">
                  <a:extLst>
                    <a:ext uri="{9D8B030D-6E8A-4147-A177-3AD203B41FA5}">
                      <a16:colId xmlns:a16="http://schemas.microsoft.com/office/drawing/2014/main" val="1751836970"/>
                    </a:ext>
                  </a:extLst>
                </a:gridCol>
              </a:tblGrid>
              <a:tr h="0">
                <a:tc>
                  <a:txBody>
                    <a:bodyPr/>
                    <a:lstStyle/>
                    <a:p>
                      <a:pPr algn="just">
                        <a:spcAft>
                          <a:spcPts val="0"/>
                        </a:spcAft>
                      </a:pPr>
                      <a:r>
                        <a:rPr lang="zh-CN" sz="3200" b="1" kern="100">
                          <a:solidFill>
                            <a:srgbClr val="FFFF00"/>
                          </a:solidFill>
                          <a:effectLst>
                            <a:outerShdw blurRad="38100" dist="38100" dir="2700000" algn="tl">
                              <a:srgbClr val="000000">
                                <a:alpha val="43137"/>
                              </a:srgbClr>
                            </a:outerShdw>
                          </a:effectLst>
                        </a:rPr>
                        <a:t>指令类型</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b="1" kern="100">
                          <a:solidFill>
                            <a:srgbClr val="FFFF00"/>
                          </a:solidFill>
                          <a:effectLst>
                            <a:outerShdw blurRad="38100" dist="38100" dir="2700000" algn="tl">
                              <a:srgbClr val="000000">
                                <a:alpha val="43137"/>
                              </a:srgbClr>
                            </a:outerShdw>
                          </a:effectLst>
                        </a:rPr>
                        <a:t>时钟周期数</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b="1" kern="100" dirty="0">
                          <a:solidFill>
                            <a:srgbClr val="FFFF00"/>
                          </a:solidFill>
                          <a:effectLst>
                            <a:outerShdw blurRad="38100" dist="38100" dir="2700000" algn="tl">
                              <a:srgbClr val="000000">
                                <a:alpha val="43137"/>
                              </a:srgbClr>
                            </a:outerShdw>
                          </a:effectLst>
                        </a:rPr>
                        <a:t>平均比例</a:t>
                      </a:r>
                      <a:endParaRPr lang="zh-CN" sz="3200" b="1" kern="100" dirty="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2619982"/>
                  </a:ext>
                </a:extLst>
              </a:tr>
              <a:tr h="0">
                <a:tc>
                  <a:txBody>
                    <a:bodyPr/>
                    <a:lstStyle/>
                    <a:p>
                      <a:pPr algn="just">
                        <a:spcAft>
                          <a:spcPts val="0"/>
                        </a:spcAft>
                      </a:pPr>
                      <a:r>
                        <a:rPr lang="en-US" sz="3200" b="1" kern="100" dirty="0">
                          <a:solidFill>
                            <a:srgbClr val="FFFF00"/>
                          </a:solidFill>
                          <a:effectLst>
                            <a:outerShdw blurRad="38100" dist="38100" dir="2700000" algn="tl">
                              <a:srgbClr val="000000">
                                <a:alpha val="43137"/>
                              </a:srgbClr>
                            </a:outerShdw>
                          </a:effectLst>
                        </a:rPr>
                        <a:t>R</a:t>
                      </a:r>
                      <a:r>
                        <a:rPr lang="zh-CN" sz="3200" b="1" kern="100" dirty="0">
                          <a:solidFill>
                            <a:srgbClr val="FFFF00"/>
                          </a:solidFill>
                          <a:effectLst>
                            <a:outerShdw blurRad="38100" dist="38100" dir="2700000" algn="tl">
                              <a:srgbClr val="000000">
                                <a:alpha val="43137"/>
                              </a:srgbClr>
                            </a:outerShdw>
                          </a:effectLst>
                        </a:rPr>
                        <a:t>型指令</a:t>
                      </a:r>
                      <a:endParaRPr lang="zh-CN" sz="3200" b="1" kern="100" dirty="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4T</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45%</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2514985"/>
                  </a:ext>
                </a:extLst>
              </a:tr>
              <a:tr h="0">
                <a:tc>
                  <a:txBody>
                    <a:bodyPr/>
                    <a:lstStyle/>
                    <a:p>
                      <a:pPr algn="just">
                        <a:spcAft>
                          <a:spcPts val="0"/>
                        </a:spcAft>
                      </a:pPr>
                      <a:r>
                        <a:rPr lang="en-US" sz="3200" b="1" kern="100" dirty="0" err="1">
                          <a:solidFill>
                            <a:srgbClr val="FFFF00"/>
                          </a:solidFill>
                          <a:effectLst>
                            <a:outerShdw blurRad="38100" dist="38100" dir="2700000" algn="tl">
                              <a:srgbClr val="000000">
                                <a:alpha val="43137"/>
                              </a:srgbClr>
                            </a:outerShdw>
                          </a:effectLst>
                        </a:rPr>
                        <a:t>lw</a:t>
                      </a:r>
                      <a:endParaRPr lang="zh-CN" sz="3200" b="1" kern="100" dirty="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5T</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25%</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9076997"/>
                  </a:ext>
                </a:extLst>
              </a:tr>
              <a:tr h="0">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sw</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4T</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15%</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1029545"/>
                  </a:ext>
                </a:extLst>
              </a:tr>
              <a:tr h="0">
                <a:tc>
                  <a:txBody>
                    <a:bodyPr/>
                    <a:lstStyle/>
                    <a:p>
                      <a:pPr algn="just">
                        <a:spcAft>
                          <a:spcPts val="0"/>
                        </a:spcAft>
                      </a:pPr>
                      <a:r>
                        <a:rPr lang="zh-CN" sz="3200" b="1" kern="100">
                          <a:solidFill>
                            <a:srgbClr val="FFFF00"/>
                          </a:solidFill>
                          <a:effectLst>
                            <a:outerShdw blurRad="38100" dist="38100" dir="2700000" algn="tl">
                              <a:srgbClr val="000000">
                                <a:alpha val="43137"/>
                              </a:srgbClr>
                            </a:outerShdw>
                          </a:effectLst>
                        </a:rPr>
                        <a:t>分支指令</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3T</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dirty="0">
                          <a:solidFill>
                            <a:srgbClr val="FFFF00"/>
                          </a:solidFill>
                          <a:effectLst>
                            <a:outerShdw blurRad="38100" dist="38100" dir="2700000" algn="tl">
                              <a:srgbClr val="000000">
                                <a:alpha val="43137"/>
                              </a:srgbClr>
                            </a:outerShdw>
                          </a:effectLst>
                        </a:rPr>
                        <a:t>10%</a:t>
                      </a:r>
                      <a:endParaRPr lang="zh-CN" sz="3200" b="1" kern="100" dirty="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0410309"/>
                  </a:ext>
                </a:extLst>
              </a:tr>
              <a:tr h="0">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J</a:t>
                      </a:r>
                      <a:r>
                        <a:rPr lang="zh-CN" sz="3200" b="1" kern="100">
                          <a:solidFill>
                            <a:srgbClr val="FFFF00"/>
                          </a:solidFill>
                          <a:effectLst>
                            <a:outerShdw blurRad="38100" dist="38100" dir="2700000" algn="tl">
                              <a:srgbClr val="000000">
                                <a:alpha val="43137"/>
                              </a:srgbClr>
                            </a:outerShdw>
                          </a:effectLst>
                        </a:rPr>
                        <a:t>型指令</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a:solidFill>
                            <a:srgbClr val="FFFF00"/>
                          </a:solidFill>
                          <a:effectLst>
                            <a:outerShdw blurRad="38100" dist="38100" dir="2700000" algn="tl">
                              <a:srgbClr val="000000">
                                <a:alpha val="43137"/>
                              </a:srgbClr>
                            </a:outerShdw>
                          </a:effectLst>
                        </a:rPr>
                        <a:t>2T</a:t>
                      </a:r>
                      <a:endParaRPr lang="zh-CN" sz="3200" b="1" kern="10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b="1" kern="100" dirty="0">
                          <a:solidFill>
                            <a:srgbClr val="FFFF00"/>
                          </a:solidFill>
                          <a:effectLst>
                            <a:outerShdw blurRad="38100" dist="38100" dir="2700000" algn="tl">
                              <a:srgbClr val="000000">
                                <a:alpha val="43137"/>
                              </a:srgbClr>
                            </a:outerShdw>
                          </a:effectLst>
                        </a:rPr>
                        <a:t>5%</a:t>
                      </a:r>
                      <a:endParaRPr lang="zh-CN" sz="3200" b="1" kern="100" dirty="0">
                        <a:solidFill>
                          <a:srgbClr val="FFFF00"/>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1136962"/>
                  </a:ext>
                </a:extLst>
              </a:tr>
            </a:tbl>
          </a:graphicData>
        </a:graphic>
      </p:graphicFrame>
      <p:sp>
        <p:nvSpPr>
          <p:cNvPr id="5" name="Rectangle 1">
            <a:extLst>
              <a:ext uri="{FF2B5EF4-FFF2-40B4-BE49-F238E27FC236}">
                <a16:creationId xmlns:a16="http://schemas.microsoft.com/office/drawing/2014/main" id="{C5540603-1A3D-4180-A1C7-70FD760246C5}"/>
              </a:ext>
            </a:extLst>
          </p:cNvPr>
          <p:cNvSpPr>
            <a:spLocks noChangeArrowheads="1"/>
          </p:cNvSpPr>
          <p:nvPr/>
        </p:nvSpPr>
        <p:spPr bwMode="auto">
          <a:xfrm>
            <a:off x="70992" y="0"/>
            <a:ext cx="907300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19.</a:t>
            </a:r>
            <a:r>
              <a:rPr kumimoji="0" lang="zh-CN" altLang="en-US"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某</a:t>
            </a:r>
            <a:r>
              <a:rPr kumimoji="0" lang="en-US"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MIPS</a:t>
            </a:r>
            <a:r>
              <a:rPr kumimoji="0" lang="zh-CN" altLang="en-US"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架构的多周期</a:t>
            </a:r>
            <a:r>
              <a:rPr kumimoji="0" lang="en-US"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3200" b="1" i="0" u="none" strike="noStrike" cap="none" normalizeH="0" baseline="0" dirty="0">
                <a:ln>
                  <a:noFill/>
                </a:ln>
                <a:solidFill>
                  <a:srgbClr val="FFFF00"/>
                </a:solidFill>
                <a:effectLst/>
                <a:latin typeface="Calibri" panose="020F0502020204030204" pitchFamily="34" charset="0"/>
                <a:cs typeface="Times New Roman" panose="02020603050405020304" pitchFamily="18" charset="0"/>
              </a:rPr>
              <a:t>执行一段程序，指令分布情况如下：</a:t>
            </a:r>
            <a:endParaRPr kumimoji="0" lang="zh-CN" altLang="en-US" sz="3200" b="0" i="0" u="none" strike="noStrike" cap="none" normalizeH="0" baseline="0" dirty="0">
              <a:ln>
                <a:noFill/>
              </a:ln>
              <a:solidFill>
                <a:srgbClr val="FFFF00"/>
              </a:solidFill>
              <a:effectLst/>
            </a:endParaRPr>
          </a:p>
        </p:txBody>
      </p:sp>
      <p:sp>
        <p:nvSpPr>
          <p:cNvPr id="6" name="矩形 5">
            <a:extLst>
              <a:ext uri="{FF2B5EF4-FFF2-40B4-BE49-F238E27FC236}">
                <a16:creationId xmlns:a16="http://schemas.microsoft.com/office/drawing/2014/main" id="{FDC2126E-6BF5-4371-AB0F-63D68775D728}"/>
              </a:ext>
            </a:extLst>
          </p:cNvPr>
          <p:cNvSpPr/>
          <p:nvPr/>
        </p:nvSpPr>
        <p:spPr>
          <a:xfrm>
            <a:off x="35496" y="4242366"/>
            <a:ext cx="9073008" cy="2554545"/>
          </a:xfrm>
          <a:prstGeom prst="rect">
            <a:avLst/>
          </a:prstGeom>
        </p:spPr>
        <p:txBody>
          <a:bodyPr wrap="square">
            <a:spAutoFit/>
          </a:bodyPr>
          <a:lstStyle/>
          <a:p>
            <a:pPr lvl="0" eaLnBrk="0" hangingPunct="0"/>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假设该程序由</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100</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个指令组成，</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CPU</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执行完该程序可实现</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2 KB</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数据的输出，若</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CPU</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的时钟周期</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T=100 </a:t>
            </a:r>
            <a:r>
              <a:rPr kumimoji="0" lang="en-US" altLang="zh-CN" sz="3200" b="1" dirty="0" err="1">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ps</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，请计算与处理器相关的下列各项技术指标：</a:t>
            </a:r>
            <a:endParaRPr kumimoji="0" lang="zh-CN" altLang="en-US" sz="3200" b="1" dirty="0">
              <a:solidFill>
                <a:srgbClr val="FFFF00"/>
              </a:solidFill>
              <a:effectLst>
                <a:outerShdw blurRad="38100" dist="38100" dir="2700000" algn="tl">
                  <a:srgbClr val="000000">
                    <a:alpha val="43137"/>
                  </a:srgbClr>
                </a:outerShdw>
              </a:effectLst>
            </a:endParaRPr>
          </a:p>
          <a:p>
            <a:pPr lvl="0" eaLnBrk="0" hangingPunct="0"/>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1</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）平均</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CPI       </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2</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）平均</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IPS        </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t>
            </a:r>
            <a:r>
              <a:rPr kumimoji="0" lang="en-US" altLang="zh-CN"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3</a:t>
            </a:r>
            <a:r>
              <a:rPr kumimoji="0" lang="zh-CN" altLang="en-US" sz="32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）数据输出通路的理论带宽</a:t>
            </a:r>
            <a:endParaRPr kumimoji="0" lang="zh-CN" altLang="en-US" sz="3200" b="1" dirty="0">
              <a:solidFill>
                <a:srgbClr val="FFFF00"/>
              </a:solidFill>
              <a:effectLst>
                <a:outerShdw blurRad="38100" dist="38100" dir="2700000" algn="tl">
                  <a:srgbClr val="000000">
                    <a:alpha val="43137"/>
                  </a:srgbClr>
                </a:outerShdw>
              </a:effectLst>
              <a:latin typeface="Arial" panose="020B0604020202020204" pitchFamily="34" charset="0"/>
            </a:endParaRPr>
          </a:p>
        </p:txBody>
      </p:sp>
      <p:sp>
        <p:nvSpPr>
          <p:cNvPr id="3" name="灯片编号占位符 2">
            <a:extLst>
              <a:ext uri="{FF2B5EF4-FFF2-40B4-BE49-F238E27FC236}">
                <a16:creationId xmlns:a16="http://schemas.microsoft.com/office/drawing/2014/main" id="{781D69A1-8568-488B-A141-19FF854E88A3}"/>
              </a:ext>
            </a:extLst>
          </p:cNvPr>
          <p:cNvSpPr>
            <a:spLocks noGrp="1"/>
          </p:cNvSpPr>
          <p:nvPr>
            <p:ph type="sldNum" sz="quarter" idx="10"/>
          </p:nvPr>
        </p:nvSpPr>
        <p:spPr/>
        <p:txBody>
          <a:bodyPr/>
          <a:lstStyle/>
          <a:p>
            <a:fld id="{93FEEFE9-7DAE-42BE-8BBC-0AB64D3E44ED}" type="slidenum">
              <a:rPr lang="zh-CN" altLang="en-US" smtClean="0"/>
              <a:pPr/>
              <a:t>125</a:t>
            </a:fld>
            <a:r>
              <a:rPr lang="en-US" altLang="zh-CN"/>
              <a:t>/141</a:t>
            </a:r>
            <a:endParaRPr lang="zh-CN" altLang="en-US" dirty="0"/>
          </a:p>
        </p:txBody>
      </p:sp>
    </p:spTree>
    <p:extLst>
      <p:ext uri="{BB962C8B-B14F-4D97-AF65-F5344CB8AC3E}">
        <p14:creationId xmlns:p14="http://schemas.microsoft.com/office/powerpoint/2010/main" val="1855075816"/>
      </p:ext>
    </p:extLst>
  </p:cSld>
  <p:clrMapOvr>
    <a:masterClrMapping/>
  </p:clrMapOvr>
  <p:transition>
    <p:pull dir="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2C3519C-AEFF-444B-917B-247B791DD718}"/>
              </a:ext>
            </a:extLst>
          </p:cNvPr>
          <p:cNvSpPr/>
          <p:nvPr/>
        </p:nvSpPr>
        <p:spPr>
          <a:xfrm>
            <a:off x="179512" y="188640"/>
            <a:ext cx="3430747" cy="1200329"/>
          </a:xfrm>
          <a:prstGeom prst="rect">
            <a:avLst/>
          </a:prstGeom>
        </p:spPr>
        <p:txBody>
          <a:bodyPr wrap="none">
            <a:spAutoFit/>
          </a:bodyPr>
          <a:lstStyle/>
          <a:p>
            <a:r>
              <a:rPr kumimoji="0" lang="en-US" altLang="zh-CN" sz="3600" b="1" dirty="0">
                <a:solidFill>
                  <a:srgbClr val="FFFF00"/>
                </a:solidFill>
                <a:latin typeface="Calibri" panose="020F0502020204030204" pitchFamily="34" charset="0"/>
                <a:cs typeface="Times New Roman" panose="02020603050405020304" pitchFamily="18" charset="0"/>
              </a:rPr>
              <a:t>19</a:t>
            </a:r>
            <a:r>
              <a:rPr kumimoji="0" lang="zh-CN" altLang="en-US" sz="3600" b="1" dirty="0">
                <a:solidFill>
                  <a:srgbClr val="FFFF00"/>
                </a:solidFill>
                <a:latin typeface="Calibri" panose="020F0502020204030204" pitchFamily="34" charset="0"/>
                <a:cs typeface="Times New Roman" panose="02020603050405020304" pitchFamily="18" charset="0"/>
              </a:rPr>
              <a:t>（</a:t>
            </a:r>
            <a:r>
              <a:rPr kumimoji="0" lang="en-US" altLang="zh-CN" sz="3600" b="1" dirty="0">
                <a:solidFill>
                  <a:srgbClr val="FFFF00"/>
                </a:solidFill>
                <a:latin typeface="Calibri" panose="020F0502020204030204" pitchFamily="34" charset="0"/>
                <a:cs typeface="Times New Roman" panose="02020603050405020304" pitchFamily="18" charset="0"/>
              </a:rPr>
              <a:t>1</a:t>
            </a:r>
            <a:r>
              <a:rPr kumimoji="0" lang="zh-CN" altLang="en-US" sz="3600" b="1" dirty="0">
                <a:solidFill>
                  <a:srgbClr val="FFFF00"/>
                </a:solidFill>
                <a:latin typeface="Calibri" panose="020F0502020204030204" pitchFamily="34" charset="0"/>
                <a:cs typeface="Times New Roman" panose="02020603050405020304" pitchFamily="18" charset="0"/>
              </a:rPr>
              <a:t>）平均</a:t>
            </a:r>
            <a:r>
              <a:rPr kumimoji="0" lang="en-US" altLang="zh-CN" sz="3600" b="1" dirty="0">
                <a:solidFill>
                  <a:srgbClr val="FFFF00"/>
                </a:solidFill>
                <a:latin typeface="Calibri" panose="020F0502020204030204" pitchFamily="34" charset="0"/>
                <a:cs typeface="Times New Roman" panose="02020603050405020304" pitchFamily="18" charset="0"/>
              </a:rPr>
              <a:t>CPI</a:t>
            </a:r>
          </a:p>
          <a:p>
            <a:r>
              <a:rPr kumimoji="0" lang="en-US" altLang="zh-CN" sz="3600" b="1" dirty="0">
                <a:solidFill>
                  <a:srgbClr val="FFFF00"/>
                </a:solidFill>
                <a:latin typeface="Calibri" panose="020F0502020204030204" pitchFamily="34" charset="0"/>
                <a:cs typeface="Times New Roman" panose="02020603050405020304" pitchFamily="18" charset="0"/>
              </a:rPr>
              <a:t> </a:t>
            </a:r>
            <a:endParaRPr lang="zh-CN" altLang="en-US" sz="3600" dirty="0"/>
          </a:p>
        </p:txBody>
      </p:sp>
      <p:graphicFrame>
        <p:nvGraphicFramePr>
          <p:cNvPr id="6" name="对象 5">
            <a:extLst>
              <a:ext uri="{FF2B5EF4-FFF2-40B4-BE49-F238E27FC236}">
                <a16:creationId xmlns:a16="http://schemas.microsoft.com/office/drawing/2014/main" id="{2A7DEBE6-1B18-455E-B81D-F35B3CD97816}"/>
              </a:ext>
            </a:extLst>
          </p:cNvPr>
          <p:cNvGraphicFramePr>
            <a:graphicFrameLocks noChangeAspect="1"/>
          </p:cNvGraphicFramePr>
          <p:nvPr>
            <p:extLst>
              <p:ext uri="{D42A27DB-BD31-4B8C-83A1-F6EECF244321}">
                <p14:modId xmlns:p14="http://schemas.microsoft.com/office/powerpoint/2010/main" val="2531707066"/>
              </p:ext>
            </p:extLst>
          </p:nvPr>
        </p:nvGraphicFramePr>
        <p:xfrm>
          <a:off x="76638" y="987540"/>
          <a:ext cx="9043550" cy="1200329"/>
        </p:xfrm>
        <a:graphic>
          <a:graphicData uri="http://schemas.openxmlformats.org/presentationml/2006/ole">
            <mc:AlternateContent xmlns:mc="http://schemas.openxmlformats.org/markup-compatibility/2006">
              <mc:Choice xmlns:v="urn:schemas-microsoft-com:vml" Requires="v">
                <p:oleObj spid="_x0000_s3067" name="Equation" r:id="rId3" imgW="3670200" imgH="431640" progId="Equation.DSMT4">
                  <p:embed/>
                </p:oleObj>
              </mc:Choice>
              <mc:Fallback>
                <p:oleObj name="Equation" r:id="rId3" imgW="3670200" imgH="431640" progId="Equation.DSMT4">
                  <p:embed/>
                  <p:pic>
                    <p:nvPicPr>
                      <p:cNvPr id="0" name=""/>
                      <p:cNvPicPr/>
                      <p:nvPr/>
                    </p:nvPicPr>
                    <p:blipFill>
                      <a:blip r:embed="rId4"/>
                      <a:stretch>
                        <a:fillRect/>
                      </a:stretch>
                    </p:blipFill>
                    <p:spPr>
                      <a:xfrm>
                        <a:off x="76638" y="987540"/>
                        <a:ext cx="9043550" cy="1200329"/>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11621E78-4186-40A5-8DB4-26AB937ED6A5}"/>
              </a:ext>
            </a:extLst>
          </p:cNvPr>
          <p:cNvSpPr/>
          <p:nvPr/>
        </p:nvSpPr>
        <p:spPr>
          <a:xfrm>
            <a:off x="179512" y="2185328"/>
            <a:ext cx="3326552" cy="646331"/>
          </a:xfrm>
          <a:prstGeom prst="rect">
            <a:avLst/>
          </a:prstGeom>
        </p:spPr>
        <p:txBody>
          <a:bodyPr wrap="none">
            <a:spAutoFit/>
          </a:bodyPr>
          <a:lstStyle/>
          <a:p>
            <a:r>
              <a:rPr kumimoji="0" lang="en-US" altLang="zh-CN" sz="3600" b="1" dirty="0">
                <a:solidFill>
                  <a:srgbClr val="FFFF00"/>
                </a:solidFill>
                <a:latin typeface="Calibri" panose="020F0502020204030204" pitchFamily="34" charset="0"/>
                <a:cs typeface="Times New Roman" panose="02020603050405020304" pitchFamily="18" charset="0"/>
              </a:rPr>
              <a:t>19</a:t>
            </a:r>
            <a:r>
              <a:rPr kumimoji="0" lang="zh-CN" altLang="en-US" sz="3600" b="1" dirty="0">
                <a:solidFill>
                  <a:srgbClr val="FFFF00"/>
                </a:solidFill>
                <a:latin typeface="Calibri" panose="020F0502020204030204" pitchFamily="34" charset="0"/>
                <a:cs typeface="Times New Roman" panose="02020603050405020304" pitchFamily="18" charset="0"/>
              </a:rPr>
              <a:t>（</a:t>
            </a:r>
            <a:r>
              <a:rPr kumimoji="0" lang="en-US" altLang="zh-CN" sz="3600" b="1" dirty="0">
                <a:solidFill>
                  <a:srgbClr val="FFFF00"/>
                </a:solidFill>
                <a:latin typeface="Calibri" panose="020F0502020204030204" pitchFamily="34" charset="0"/>
                <a:cs typeface="Times New Roman" panose="02020603050405020304" pitchFamily="18" charset="0"/>
              </a:rPr>
              <a:t>2</a:t>
            </a:r>
            <a:r>
              <a:rPr kumimoji="0" lang="zh-CN" altLang="en-US" sz="3600" b="1" dirty="0">
                <a:solidFill>
                  <a:srgbClr val="FFFF00"/>
                </a:solidFill>
                <a:latin typeface="Calibri" panose="020F0502020204030204" pitchFamily="34" charset="0"/>
                <a:cs typeface="Times New Roman" panose="02020603050405020304" pitchFamily="18" charset="0"/>
              </a:rPr>
              <a:t>）平均</a:t>
            </a:r>
            <a:r>
              <a:rPr kumimoji="0" lang="en-US" altLang="zh-CN" sz="3600" b="1" dirty="0">
                <a:solidFill>
                  <a:srgbClr val="FFFF00"/>
                </a:solidFill>
                <a:latin typeface="Calibri" panose="020F0502020204030204" pitchFamily="34" charset="0"/>
                <a:cs typeface="Times New Roman" panose="02020603050405020304" pitchFamily="18" charset="0"/>
              </a:rPr>
              <a:t>IPS</a:t>
            </a:r>
            <a:endParaRPr kumimoji="0" lang="zh-CN" altLang="en-US" sz="3600" b="1" dirty="0">
              <a:solidFill>
                <a:srgbClr val="FFFF00"/>
              </a:solidFill>
              <a:latin typeface="Calibri" panose="020F0502020204030204" pitchFamily="34" charset="0"/>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AC112573-1ACD-4C79-82EF-06823D774E32}"/>
              </a:ext>
            </a:extLst>
          </p:cNvPr>
          <p:cNvGraphicFramePr>
            <a:graphicFrameLocks noChangeAspect="1"/>
          </p:cNvGraphicFramePr>
          <p:nvPr>
            <p:extLst>
              <p:ext uri="{D42A27DB-BD31-4B8C-83A1-F6EECF244321}">
                <p14:modId xmlns:p14="http://schemas.microsoft.com/office/powerpoint/2010/main" val="2425890228"/>
              </p:ext>
            </p:extLst>
          </p:nvPr>
        </p:nvGraphicFramePr>
        <p:xfrm>
          <a:off x="0" y="2790538"/>
          <a:ext cx="5769681" cy="1345266"/>
        </p:xfrm>
        <a:graphic>
          <a:graphicData uri="http://schemas.openxmlformats.org/presentationml/2006/ole">
            <mc:AlternateContent xmlns:mc="http://schemas.openxmlformats.org/markup-compatibility/2006">
              <mc:Choice xmlns:v="urn:schemas-microsoft-com:vml" Requires="v">
                <p:oleObj spid="_x0000_s3068" name="Equation" r:id="rId5" imgW="1841400" imgH="482400" progId="Equation.DSMT4">
                  <p:embed/>
                </p:oleObj>
              </mc:Choice>
              <mc:Fallback>
                <p:oleObj name="Equation" r:id="rId5" imgW="1841400" imgH="482400" progId="Equation.DSMT4">
                  <p:embed/>
                  <p:pic>
                    <p:nvPicPr>
                      <p:cNvPr id="0" name=""/>
                      <p:cNvPicPr/>
                      <p:nvPr/>
                    </p:nvPicPr>
                    <p:blipFill>
                      <a:blip r:embed="rId6"/>
                      <a:stretch>
                        <a:fillRect/>
                      </a:stretch>
                    </p:blipFill>
                    <p:spPr>
                      <a:xfrm>
                        <a:off x="0" y="2790538"/>
                        <a:ext cx="5769681" cy="1345266"/>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489A868F-9623-4FB4-8B3B-A10028312721}"/>
              </a:ext>
            </a:extLst>
          </p:cNvPr>
          <p:cNvSpPr/>
          <p:nvPr/>
        </p:nvSpPr>
        <p:spPr>
          <a:xfrm>
            <a:off x="184049" y="4052891"/>
            <a:ext cx="6909264" cy="646331"/>
          </a:xfrm>
          <a:prstGeom prst="rect">
            <a:avLst/>
          </a:prstGeom>
        </p:spPr>
        <p:txBody>
          <a:bodyPr wrap="none">
            <a:spAutoFit/>
          </a:bodyPr>
          <a:lstStyle/>
          <a:p>
            <a:r>
              <a:rPr kumimoji="0" lang="en-US" altLang="zh-CN" sz="3600" b="1" dirty="0">
                <a:solidFill>
                  <a:srgbClr val="FFFF00"/>
                </a:solidFill>
                <a:latin typeface="Calibri" panose="020F0502020204030204" pitchFamily="34" charset="0"/>
                <a:cs typeface="Times New Roman" panose="02020603050405020304" pitchFamily="18" charset="0"/>
              </a:rPr>
              <a:t>19</a:t>
            </a:r>
            <a:r>
              <a:rPr kumimoji="0" lang="zh-CN" altLang="en-US" sz="3600" b="1" dirty="0">
                <a:solidFill>
                  <a:srgbClr val="FFFF00"/>
                </a:solidFill>
                <a:latin typeface="Calibri" panose="020F0502020204030204" pitchFamily="34" charset="0"/>
                <a:cs typeface="Times New Roman" panose="02020603050405020304" pitchFamily="18" charset="0"/>
              </a:rPr>
              <a:t>（</a:t>
            </a:r>
            <a:r>
              <a:rPr kumimoji="0" lang="en-US" altLang="zh-CN" sz="3600" b="1" dirty="0">
                <a:solidFill>
                  <a:srgbClr val="FFFF00"/>
                </a:solidFill>
                <a:latin typeface="Calibri" panose="020F0502020204030204" pitchFamily="34" charset="0"/>
                <a:cs typeface="Times New Roman" panose="02020603050405020304" pitchFamily="18" charset="0"/>
              </a:rPr>
              <a:t>3</a:t>
            </a:r>
            <a:r>
              <a:rPr kumimoji="0" lang="zh-CN" altLang="en-US" sz="3600" b="1" dirty="0">
                <a:solidFill>
                  <a:srgbClr val="FFFF00"/>
                </a:solidFill>
                <a:latin typeface="Calibri" panose="020F0502020204030204" pitchFamily="34" charset="0"/>
                <a:cs typeface="Times New Roman" panose="02020603050405020304" pitchFamily="18" charset="0"/>
              </a:rPr>
              <a:t>）数据输出通路的理论带宽</a:t>
            </a:r>
          </a:p>
        </p:txBody>
      </p:sp>
      <p:graphicFrame>
        <p:nvGraphicFramePr>
          <p:cNvPr id="11" name="对象 10">
            <a:extLst>
              <a:ext uri="{FF2B5EF4-FFF2-40B4-BE49-F238E27FC236}">
                <a16:creationId xmlns:a16="http://schemas.microsoft.com/office/drawing/2014/main" id="{D0E51DA2-4BC3-47B7-8728-3469525E355A}"/>
              </a:ext>
            </a:extLst>
          </p:cNvPr>
          <p:cNvGraphicFramePr>
            <a:graphicFrameLocks noChangeAspect="1"/>
          </p:cNvGraphicFramePr>
          <p:nvPr>
            <p:extLst>
              <p:ext uri="{D42A27DB-BD31-4B8C-83A1-F6EECF244321}">
                <p14:modId xmlns:p14="http://schemas.microsoft.com/office/powerpoint/2010/main" val="204501470"/>
              </p:ext>
            </p:extLst>
          </p:nvPr>
        </p:nvGraphicFramePr>
        <p:xfrm>
          <a:off x="0" y="4649720"/>
          <a:ext cx="6352645" cy="1345266"/>
        </p:xfrm>
        <a:graphic>
          <a:graphicData uri="http://schemas.openxmlformats.org/presentationml/2006/ole">
            <mc:AlternateContent xmlns:mc="http://schemas.openxmlformats.org/markup-compatibility/2006">
              <mc:Choice xmlns:v="urn:schemas-microsoft-com:vml" Requires="v">
                <p:oleObj spid="_x0000_s3069" name="Equation" r:id="rId7" imgW="2158920" imgH="457200" progId="Equation.DSMT4">
                  <p:embed/>
                </p:oleObj>
              </mc:Choice>
              <mc:Fallback>
                <p:oleObj name="Equation" r:id="rId7" imgW="2158920" imgH="457200" progId="Equation.DSMT4">
                  <p:embed/>
                  <p:pic>
                    <p:nvPicPr>
                      <p:cNvPr id="0" name=""/>
                      <p:cNvPicPr/>
                      <p:nvPr/>
                    </p:nvPicPr>
                    <p:blipFill>
                      <a:blip r:embed="rId8"/>
                      <a:stretch>
                        <a:fillRect/>
                      </a:stretch>
                    </p:blipFill>
                    <p:spPr>
                      <a:xfrm>
                        <a:off x="0" y="4649720"/>
                        <a:ext cx="6352645" cy="1345266"/>
                      </a:xfrm>
                      <a:prstGeom prst="rect">
                        <a:avLst/>
                      </a:prstGeom>
                    </p:spPr>
                  </p:pic>
                </p:oleObj>
              </mc:Fallback>
            </mc:AlternateContent>
          </a:graphicData>
        </a:graphic>
      </p:graphicFrame>
      <p:sp>
        <p:nvSpPr>
          <p:cNvPr id="4" name="灯片编号占位符 3">
            <a:extLst>
              <a:ext uri="{FF2B5EF4-FFF2-40B4-BE49-F238E27FC236}">
                <a16:creationId xmlns:a16="http://schemas.microsoft.com/office/drawing/2014/main" id="{DD21BE78-3A92-44FB-81B5-9EA361F5C4FD}"/>
              </a:ext>
            </a:extLst>
          </p:cNvPr>
          <p:cNvSpPr>
            <a:spLocks noGrp="1"/>
          </p:cNvSpPr>
          <p:nvPr>
            <p:ph type="sldNum" sz="quarter" idx="10"/>
          </p:nvPr>
        </p:nvSpPr>
        <p:spPr/>
        <p:txBody>
          <a:bodyPr/>
          <a:lstStyle/>
          <a:p>
            <a:fld id="{93FEEFE9-7DAE-42BE-8BBC-0AB64D3E44ED}" type="slidenum">
              <a:rPr lang="zh-CN" altLang="en-US" smtClean="0"/>
              <a:pPr/>
              <a:t>126</a:t>
            </a:fld>
            <a:r>
              <a:rPr lang="en-US" altLang="zh-CN"/>
              <a:t>/141</a:t>
            </a:r>
            <a:endParaRPr lang="zh-CN" altLang="en-US" dirty="0"/>
          </a:p>
        </p:txBody>
      </p:sp>
    </p:spTree>
    <p:extLst>
      <p:ext uri="{BB962C8B-B14F-4D97-AF65-F5344CB8AC3E}">
        <p14:creationId xmlns:p14="http://schemas.microsoft.com/office/powerpoint/2010/main" val="2953060330"/>
      </p:ext>
    </p:extLst>
  </p:cSld>
  <p:clrMapOvr>
    <a:masterClrMapping/>
  </p:clrMapOvr>
  <p:transition>
    <p:pull dir="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140400D-7F0D-4AD4-918F-2D4AE2D7A7E4}"/>
              </a:ext>
            </a:extLst>
          </p:cNvPr>
          <p:cNvGraphicFramePr>
            <a:graphicFrameLocks noGrp="1"/>
          </p:cNvGraphicFramePr>
          <p:nvPr>
            <p:extLst>
              <p:ext uri="{D42A27DB-BD31-4B8C-83A1-F6EECF244321}">
                <p14:modId xmlns:p14="http://schemas.microsoft.com/office/powerpoint/2010/main" val="3232134663"/>
              </p:ext>
            </p:extLst>
          </p:nvPr>
        </p:nvGraphicFramePr>
        <p:xfrm>
          <a:off x="23812" y="3404577"/>
          <a:ext cx="9096376" cy="3413760"/>
        </p:xfrm>
        <a:graphic>
          <a:graphicData uri="http://schemas.openxmlformats.org/drawingml/2006/table">
            <a:tbl>
              <a:tblPr firstRow="1" firstCol="1" bandRow="1">
                <a:tableStyleId>{5940675A-B579-460E-94D1-54222C63F5DA}</a:tableStyleId>
              </a:tblPr>
              <a:tblGrid>
                <a:gridCol w="2339752">
                  <a:extLst>
                    <a:ext uri="{9D8B030D-6E8A-4147-A177-3AD203B41FA5}">
                      <a16:colId xmlns:a16="http://schemas.microsoft.com/office/drawing/2014/main" val="3892479689"/>
                    </a:ext>
                  </a:extLst>
                </a:gridCol>
                <a:gridCol w="2376264">
                  <a:extLst>
                    <a:ext uri="{9D8B030D-6E8A-4147-A177-3AD203B41FA5}">
                      <a16:colId xmlns:a16="http://schemas.microsoft.com/office/drawing/2014/main" val="1301029024"/>
                    </a:ext>
                  </a:extLst>
                </a:gridCol>
                <a:gridCol w="2160240">
                  <a:extLst>
                    <a:ext uri="{9D8B030D-6E8A-4147-A177-3AD203B41FA5}">
                      <a16:colId xmlns:a16="http://schemas.microsoft.com/office/drawing/2014/main" val="4059938087"/>
                    </a:ext>
                  </a:extLst>
                </a:gridCol>
                <a:gridCol w="2220120">
                  <a:extLst>
                    <a:ext uri="{9D8B030D-6E8A-4147-A177-3AD203B41FA5}">
                      <a16:colId xmlns:a16="http://schemas.microsoft.com/office/drawing/2014/main" val="3840938190"/>
                    </a:ext>
                  </a:extLst>
                </a:gridCol>
              </a:tblGrid>
              <a:tr h="0">
                <a:tc>
                  <a:txBody>
                    <a:bodyPr/>
                    <a:lstStyle/>
                    <a:p>
                      <a:pPr algn="ctr">
                        <a:spcAft>
                          <a:spcPts val="0"/>
                        </a:spcAft>
                      </a:pPr>
                      <a:r>
                        <a:rPr lang="zh-CN" sz="2800" b="1" kern="100">
                          <a:solidFill>
                            <a:srgbClr val="FFFF00"/>
                          </a:solidFill>
                          <a:effectLst/>
                        </a:rPr>
                        <a:t>存储单元地址（十六进制）</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a:solidFill>
                            <a:srgbClr val="FFFF00"/>
                          </a:solidFill>
                          <a:effectLst/>
                        </a:rPr>
                        <a:t>存储单元内容（形式化表示）</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寄存器地址</a:t>
                      </a:r>
                    </a:p>
                    <a:p>
                      <a:pPr algn="ctr">
                        <a:spcAft>
                          <a:spcPts val="0"/>
                        </a:spcAft>
                      </a:pPr>
                      <a:r>
                        <a:rPr lang="zh-CN" sz="2800" b="1" kern="100" dirty="0">
                          <a:solidFill>
                            <a:srgbClr val="FFFF00"/>
                          </a:solidFill>
                          <a:effectLst/>
                        </a:rPr>
                        <a:t>（二进制）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寄存器内容</a:t>
                      </a:r>
                    </a:p>
                    <a:p>
                      <a:pPr algn="ctr">
                        <a:spcAft>
                          <a:spcPts val="0"/>
                        </a:spcAft>
                      </a:pPr>
                      <a:r>
                        <a:rPr lang="zh-CN" sz="2800" b="1" kern="100" dirty="0">
                          <a:solidFill>
                            <a:srgbClr val="FFFF00"/>
                          </a:solidFill>
                          <a:effectLst/>
                        </a:rPr>
                        <a:t>（十进制）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059490"/>
                  </a:ext>
                </a:extLst>
              </a:tr>
              <a:tr h="0">
                <a:tc>
                  <a:txBody>
                    <a:bodyPr/>
                    <a:lstStyle/>
                    <a:p>
                      <a:pPr algn="ctr">
                        <a:spcAft>
                          <a:spcPts val="0"/>
                        </a:spcAft>
                      </a:pPr>
                      <a:r>
                        <a:rPr lang="en-US" sz="2800" kern="100">
                          <a:solidFill>
                            <a:srgbClr val="FFFF00"/>
                          </a:solidFill>
                          <a:effectLst/>
                        </a:rPr>
                        <a:t>00000000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err="1">
                          <a:solidFill>
                            <a:srgbClr val="FFFF00"/>
                          </a:solidFill>
                          <a:effectLst/>
                        </a:rPr>
                        <a:t>add,rd,rs,rt</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333589"/>
                  </a:ext>
                </a:extLst>
              </a:tr>
              <a:tr h="0">
                <a:tc>
                  <a:txBody>
                    <a:bodyPr/>
                    <a:lstStyle/>
                    <a:p>
                      <a:pPr algn="ctr">
                        <a:spcAft>
                          <a:spcPts val="0"/>
                        </a:spcAft>
                      </a:pPr>
                      <a:r>
                        <a:rPr lang="en-US" sz="2800" kern="100">
                          <a:solidFill>
                            <a:srgbClr val="FFFF00"/>
                          </a:solidFill>
                          <a:effectLst/>
                        </a:rPr>
                        <a:t>00000004</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lw,rt,offset(rs)</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20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6863270"/>
                  </a:ext>
                </a:extLst>
              </a:tr>
              <a:tr h="0">
                <a:tc>
                  <a:txBody>
                    <a:bodyPr/>
                    <a:lstStyle/>
                    <a:p>
                      <a:pPr algn="ctr">
                        <a:spcAft>
                          <a:spcPts val="0"/>
                        </a:spcAft>
                      </a:pPr>
                      <a:r>
                        <a:rPr lang="en-US" sz="2800" kern="100">
                          <a:solidFill>
                            <a:srgbClr val="FFFF00"/>
                          </a:solidFill>
                          <a:effectLst/>
                        </a:rPr>
                        <a:t>00000008</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beq,rs,rt,label</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17</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6300743"/>
                  </a:ext>
                </a:extLst>
              </a:tr>
              <a:tr h="0">
                <a:tc>
                  <a:txBody>
                    <a:bodyPr/>
                    <a:lstStyle/>
                    <a:p>
                      <a:pPr algn="ctr">
                        <a:spcAft>
                          <a:spcPts val="0"/>
                        </a:spcAft>
                      </a:pPr>
                      <a:r>
                        <a:rPr lang="en-US" sz="2800" kern="100">
                          <a:solidFill>
                            <a:srgbClr val="FFFF00"/>
                          </a:solidFill>
                          <a:effectLst/>
                        </a:rPr>
                        <a:t>0000000C</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00000008H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6257445"/>
                  </a:ext>
                </a:extLst>
              </a:tr>
              <a:tr h="0">
                <a:tc>
                  <a:txBody>
                    <a:bodyPr/>
                    <a:lstStyle/>
                    <a:p>
                      <a:pPr algn="ctr">
                        <a:spcAft>
                          <a:spcPts val="0"/>
                        </a:spcAft>
                      </a:pPr>
                      <a:r>
                        <a:rPr lang="en-US" sz="2800" kern="100">
                          <a:solidFill>
                            <a:srgbClr val="FFFF00"/>
                          </a:solidFill>
                          <a:effectLst/>
                        </a:rPr>
                        <a:t>00000010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0000000AH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13</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695291"/>
                  </a:ext>
                </a:extLst>
              </a:tr>
              <a:tr h="0">
                <a:tc>
                  <a:txBody>
                    <a:bodyPr/>
                    <a:lstStyle/>
                    <a:p>
                      <a:pPr algn="ctr">
                        <a:spcAft>
                          <a:spcPts val="0"/>
                        </a:spcAft>
                      </a:pPr>
                      <a:r>
                        <a:rPr lang="en-US" sz="2800" kern="100" dirty="0">
                          <a:solidFill>
                            <a:srgbClr val="FFFF00"/>
                          </a:solidFill>
                          <a:effectLst/>
                        </a:rPr>
                        <a:t>00000014</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0000000BH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15</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0301928"/>
                  </a:ext>
                </a:extLst>
              </a:tr>
            </a:tbl>
          </a:graphicData>
        </a:graphic>
      </p:graphicFrame>
      <p:sp>
        <p:nvSpPr>
          <p:cNvPr id="5" name="Rectangle 1">
            <a:extLst>
              <a:ext uri="{FF2B5EF4-FFF2-40B4-BE49-F238E27FC236}">
                <a16:creationId xmlns:a16="http://schemas.microsoft.com/office/drawing/2014/main" id="{4DE07DE4-08CC-4511-BBC9-D541125C13CF}"/>
              </a:ext>
            </a:extLst>
          </p:cNvPr>
          <p:cNvSpPr>
            <a:spLocks noChangeArrowheads="1"/>
          </p:cNvSpPr>
          <p:nvPr/>
        </p:nvSpPr>
        <p:spPr bwMode="auto">
          <a:xfrm>
            <a:off x="47624" y="39663"/>
            <a:ext cx="90963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20.</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某</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32</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位的</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MIPS</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型计算机，其存储器按字节编址，某时刻的存储片段如下：</a:t>
            </a:r>
            <a:endPar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若指令的各段代码对应的十进制数为：</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i="0" u="none" strike="noStrike" cap="none" normalizeH="0" baseline="0" dirty="0" err="1">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rs</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=8</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$rt=9</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i="0" u="none" strike="noStrike" cap="none" normalizeH="0" baseline="0" dirty="0" err="1">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rd</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=10</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offset=6</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label=4</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。请分析下列</a:t>
            </a:r>
            <a:r>
              <a:rPr kumimoji="0" lang="en-US" altLang="zh-CN"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3</a:t>
            </a:r>
            <a:r>
              <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种执行条件下相关寄存器的值：</a:t>
            </a:r>
            <a:endParaRPr kumimoji="0" lang="zh-CN" altLang="en-US" sz="36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endParaRPr>
          </a:p>
        </p:txBody>
      </p:sp>
      <p:sp>
        <p:nvSpPr>
          <p:cNvPr id="3" name="灯片编号占位符 2">
            <a:extLst>
              <a:ext uri="{FF2B5EF4-FFF2-40B4-BE49-F238E27FC236}">
                <a16:creationId xmlns:a16="http://schemas.microsoft.com/office/drawing/2014/main" id="{4AB2475F-98C6-42C5-B3EA-5FF18C55AEA9}"/>
              </a:ext>
            </a:extLst>
          </p:cNvPr>
          <p:cNvSpPr>
            <a:spLocks noGrp="1"/>
          </p:cNvSpPr>
          <p:nvPr>
            <p:ph type="sldNum" sz="quarter" idx="10"/>
          </p:nvPr>
        </p:nvSpPr>
        <p:spPr/>
        <p:txBody>
          <a:bodyPr/>
          <a:lstStyle/>
          <a:p>
            <a:fld id="{93FEEFE9-7DAE-42BE-8BBC-0AB64D3E44ED}" type="slidenum">
              <a:rPr lang="zh-CN" altLang="en-US" smtClean="0"/>
              <a:pPr/>
              <a:t>127</a:t>
            </a:fld>
            <a:r>
              <a:rPr lang="en-US" altLang="zh-CN"/>
              <a:t>/141</a:t>
            </a:r>
            <a:endParaRPr lang="zh-CN" altLang="en-US" dirty="0"/>
          </a:p>
        </p:txBody>
      </p:sp>
    </p:spTree>
    <p:extLst>
      <p:ext uri="{BB962C8B-B14F-4D97-AF65-F5344CB8AC3E}">
        <p14:creationId xmlns:p14="http://schemas.microsoft.com/office/powerpoint/2010/main" val="3813668751"/>
      </p:ext>
    </p:extLst>
  </p:cSld>
  <p:clrMapOvr>
    <a:masterClrMapping/>
  </p:clrMapOvr>
  <p:transition>
    <p:pull dir="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88F773C-F891-4011-951D-2BA8039312D9}"/>
              </a:ext>
            </a:extLst>
          </p:cNvPr>
          <p:cNvSpPr/>
          <p:nvPr/>
        </p:nvSpPr>
        <p:spPr>
          <a:xfrm>
            <a:off x="0" y="116632"/>
            <a:ext cx="9096376" cy="3416320"/>
          </a:xfrm>
          <a:prstGeom prst="rect">
            <a:avLst/>
          </a:prstGeom>
        </p:spPr>
        <p:txBody>
          <a:bodyPr wrap="square">
            <a:spAutoFit/>
          </a:bodyPr>
          <a:lstStyle/>
          <a:p>
            <a:pPr eaLnBrk="0" hangingPunct="0"/>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1</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add</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指令执行后，</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寄存器和</a:t>
            </a:r>
            <a:r>
              <a:rPr kumimoji="0" lang="en-US" altLang="zh-CN" sz="3600" b="1" dirty="0" err="1">
                <a:solidFill>
                  <a:srgbClr val="FFFF00"/>
                </a:solidFill>
                <a:latin typeface="黑体" panose="02010609060101010101" pitchFamily="49" charset="-122"/>
                <a:ea typeface="黑体" panose="02010609060101010101" pitchFamily="49" charset="-122"/>
                <a:cs typeface="Times New Roman" panose="02020603050405020304" pitchFamily="18" charset="0"/>
              </a:rPr>
              <a:t>rd</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寄存器中的内容分别是什么？</a:t>
            </a:r>
          </a:p>
          <a:p>
            <a:pPr eaLnBrk="0" hangingPunct="0"/>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2</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dirty="0" err="1">
                <a:solidFill>
                  <a:srgbClr val="FFFF00"/>
                </a:solidFill>
                <a:latin typeface="黑体" panose="02010609060101010101" pitchFamily="49" charset="-122"/>
                <a:ea typeface="黑体" panose="02010609060101010101" pitchFamily="49" charset="-122"/>
                <a:cs typeface="Times New Roman" panose="02020603050405020304" pitchFamily="18" charset="0"/>
              </a:rPr>
              <a:t>lw</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指令执行后，</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寄存器和</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rt</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寄存器中的内容是什么？</a:t>
            </a:r>
          </a:p>
          <a:p>
            <a:pPr eaLnBrk="0" hangingPunct="0"/>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3</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600" b="1" dirty="0" err="1">
                <a:solidFill>
                  <a:srgbClr val="FFFF00"/>
                </a:solidFill>
                <a:latin typeface="黑体" panose="02010609060101010101" pitchFamily="49" charset="-122"/>
                <a:ea typeface="黑体" panose="02010609060101010101" pitchFamily="49" charset="-122"/>
                <a:cs typeface="Times New Roman" panose="02020603050405020304" pitchFamily="18" charset="0"/>
              </a:rPr>
              <a:t>beq</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指令执行后，</a:t>
            </a:r>
            <a:r>
              <a:rPr kumimoji="0"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kumimoji="0"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寄存器的内容是什么？</a:t>
            </a:r>
          </a:p>
        </p:txBody>
      </p:sp>
      <p:sp>
        <p:nvSpPr>
          <p:cNvPr id="4" name="灯片编号占位符 3">
            <a:extLst>
              <a:ext uri="{FF2B5EF4-FFF2-40B4-BE49-F238E27FC236}">
                <a16:creationId xmlns:a16="http://schemas.microsoft.com/office/drawing/2014/main" id="{775C5A47-5448-47E1-A4D2-272F11E2CCDE}"/>
              </a:ext>
            </a:extLst>
          </p:cNvPr>
          <p:cNvSpPr>
            <a:spLocks noGrp="1"/>
          </p:cNvSpPr>
          <p:nvPr>
            <p:ph type="sldNum" sz="quarter" idx="10"/>
          </p:nvPr>
        </p:nvSpPr>
        <p:spPr/>
        <p:txBody>
          <a:bodyPr/>
          <a:lstStyle/>
          <a:p>
            <a:fld id="{93FEEFE9-7DAE-42BE-8BBC-0AB64D3E44ED}" type="slidenum">
              <a:rPr lang="zh-CN" altLang="en-US" smtClean="0"/>
              <a:pPr/>
              <a:t>128</a:t>
            </a:fld>
            <a:r>
              <a:rPr lang="en-US" altLang="zh-CN"/>
              <a:t>/141</a:t>
            </a:r>
            <a:endParaRPr lang="zh-CN" altLang="en-US" dirty="0"/>
          </a:p>
        </p:txBody>
      </p:sp>
    </p:spTree>
    <p:extLst>
      <p:ext uri="{BB962C8B-B14F-4D97-AF65-F5344CB8AC3E}">
        <p14:creationId xmlns:p14="http://schemas.microsoft.com/office/powerpoint/2010/main" val="3164530310"/>
      </p:ext>
    </p:extLst>
  </p:cSld>
  <p:clrMapOvr>
    <a:masterClrMapping/>
  </p:clrMapOvr>
  <p:transition>
    <p:pull dir="ru"/>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242EFF6-F304-498C-AD1D-14EBEBE2D915}"/>
              </a:ext>
            </a:extLst>
          </p:cNvPr>
          <p:cNvGraphicFramePr>
            <a:graphicFrameLocks noGrp="1"/>
          </p:cNvGraphicFramePr>
          <p:nvPr>
            <p:extLst>
              <p:ext uri="{D42A27DB-BD31-4B8C-83A1-F6EECF244321}">
                <p14:modId xmlns:p14="http://schemas.microsoft.com/office/powerpoint/2010/main" val="779488965"/>
              </p:ext>
            </p:extLst>
          </p:nvPr>
        </p:nvGraphicFramePr>
        <p:xfrm>
          <a:off x="0" y="1268760"/>
          <a:ext cx="9096376" cy="3413760"/>
        </p:xfrm>
        <a:graphic>
          <a:graphicData uri="http://schemas.openxmlformats.org/drawingml/2006/table">
            <a:tbl>
              <a:tblPr firstRow="1" firstCol="1" bandRow="1">
                <a:tableStyleId>{5940675A-B579-460E-94D1-54222C63F5DA}</a:tableStyleId>
              </a:tblPr>
              <a:tblGrid>
                <a:gridCol w="2339752">
                  <a:extLst>
                    <a:ext uri="{9D8B030D-6E8A-4147-A177-3AD203B41FA5}">
                      <a16:colId xmlns:a16="http://schemas.microsoft.com/office/drawing/2014/main" val="3892479689"/>
                    </a:ext>
                  </a:extLst>
                </a:gridCol>
                <a:gridCol w="2376264">
                  <a:extLst>
                    <a:ext uri="{9D8B030D-6E8A-4147-A177-3AD203B41FA5}">
                      <a16:colId xmlns:a16="http://schemas.microsoft.com/office/drawing/2014/main" val="1301029024"/>
                    </a:ext>
                  </a:extLst>
                </a:gridCol>
                <a:gridCol w="2160240">
                  <a:extLst>
                    <a:ext uri="{9D8B030D-6E8A-4147-A177-3AD203B41FA5}">
                      <a16:colId xmlns:a16="http://schemas.microsoft.com/office/drawing/2014/main" val="4059938087"/>
                    </a:ext>
                  </a:extLst>
                </a:gridCol>
                <a:gridCol w="2220120">
                  <a:extLst>
                    <a:ext uri="{9D8B030D-6E8A-4147-A177-3AD203B41FA5}">
                      <a16:colId xmlns:a16="http://schemas.microsoft.com/office/drawing/2014/main" val="3840938190"/>
                    </a:ext>
                  </a:extLst>
                </a:gridCol>
              </a:tblGrid>
              <a:tr h="0">
                <a:tc>
                  <a:txBody>
                    <a:bodyPr/>
                    <a:lstStyle/>
                    <a:p>
                      <a:pPr algn="ctr">
                        <a:spcAft>
                          <a:spcPts val="0"/>
                        </a:spcAft>
                      </a:pPr>
                      <a:r>
                        <a:rPr lang="zh-CN" sz="2800" b="1" kern="100">
                          <a:solidFill>
                            <a:srgbClr val="FFFF00"/>
                          </a:solidFill>
                          <a:effectLst/>
                        </a:rPr>
                        <a:t>存储单元地址（十六进制）</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a:solidFill>
                            <a:srgbClr val="FFFF00"/>
                          </a:solidFill>
                          <a:effectLst/>
                        </a:rPr>
                        <a:t>存储单元内容（形式化表示）</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寄存器地址</a:t>
                      </a:r>
                    </a:p>
                    <a:p>
                      <a:pPr algn="ctr">
                        <a:spcAft>
                          <a:spcPts val="0"/>
                        </a:spcAft>
                      </a:pPr>
                      <a:r>
                        <a:rPr lang="zh-CN" sz="2800" b="1" kern="100" dirty="0">
                          <a:solidFill>
                            <a:srgbClr val="FFFF00"/>
                          </a:solidFill>
                          <a:effectLst/>
                        </a:rPr>
                        <a:t>（二进制）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寄存器内容</a:t>
                      </a:r>
                    </a:p>
                    <a:p>
                      <a:pPr algn="ctr">
                        <a:spcAft>
                          <a:spcPts val="0"/>
                        </a:spcAft>
                      </a:pPr>
                      <a:r>
                        <a:rPr lang="zh-CN" sz="2800" b="1" kern="100" dirty="0">
                          <a:solidFill>
                            <a:srgbClr val="FFFF00"/>
                          </a:solidFill>
                          <a:effectLst/>
                        </a:rPr>
                        <a:t>（十进制）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059490"/>
                  </a:ext>
                </a:extLst>
              </a:tr>
              <a:tr h="0">
                <a:tc>
                  <a:txBody>
                    <a:bodyPr/>
                    <a:lstStyle/>
                    <a:p>
                      <a:pPr algn="ctr">
                        <a:spcAft>
                          <a:spcPts val="0"/>
                        </a:spcAft>
                      </a:pPr>
                      <a:r>
                        <a:rPr lang="en-US" sz="2800" kern="100">
                          <a:solidFill>
                            <a:srgbClr val="FFFF00"/>
                          </a:solidFill>
                          <a:effectLst/>
                        </a:rPr>
                        <a:t>00000000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err="1">
                          <a:solidFill>
                            <a:srgbClr val="FFFF00"/>
                          </a:solidFill>
                          <a:effectLst/>
                        </a:rPr>
                        <a:t>add,rd,rs,rt</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333589"/>
                  </a:ext>
                </a:extLst>
              </a:tr>
              <a:tr h="0">
                <a:tc>
                  <a:txBody>
                    <a:bodyPr/>
                    <a:lstStyle/>
                    <a:p>
                      <a:pPr algn="ctr">
                        <a:spcAft>
                          <a:spcPts val="0"/>
                        </a:spcAft>
                      </a:pPr>
                      <a:r>
                        <a:rPr lang="en-US" sz="2800" kern="100">
                          <a:solidFill>
                            <a:srgbClr val="FFFF00"/>
                          </a:solidFill>
                          <a:effectLst/>
                        </a:rPr>
                        <a:t>00000004</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lw,rt,offset(rs)</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20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6863270"/>
                  </a:ext>
                </a:extLst>
              </a:tr>
              <a:tr h="0">
                <a:tc>
                  <a:txBody>
                    <a:bodyPr/>
                    <a:lstStyle/>
                    <a:p>
                      <a:pPr algn="ctr">
                        <a:spcAft>
                          <a:spcPts val="0"/>
                        </a:spcAft>
                      </a:pPr>
                      <a:r>
                        <a:rPr lang="en-US" sz="2800" kern="100">
                          <a:solidFill>
                            <a:srgbClr val="FFFF00"/>
                          </a:solidFill>
                          <a:effectLst/>
                        </a:rPr>
                        <a:t>00000008</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beq,rs,rt,label</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17</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6300743"/>
                  </a:ext>
                </a:extLst>
              </a:tr>
              <a:tr h="0">
                <a:tc>
                  <a:txBody>
                    <a:bodyPr/>
                    <a:lstStyle/>
                    <a:p>
                      <a:pPr algn="ctr">
                        <a:spcAft>
                          <a:spcPts val="0"/>
                        </a:spcAft>
                      </a:pPr>
                      <a:r>
                        <a:rPr lang="en-US" sz="2800" kern="100">
                          <a:solidFill>
                            <a:srgbClr val="FFFF00"/>
                          </a:solidFill>
                          <a:effectLst/>
                        </a:rPr>
                        <a:t>0000000C</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00000008H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6257445"/>
                  </a:ext>
                </a:extLst>
              </a:tr>
              <a:tr h="0">
                <a:tc>
                  <a:txBody>
                    <a:bodyPr/>
                    <a:lstStyle/>
                    <a:p>
                      <a:pPr algn="ctr">
                        <a:spcAft>
                          <a:spcPts val="0"/>
                        </a:spcAft>
                      </a:pPr>
                      <a:r>
                        <a:rPr lang="en-US" sz="2800" kern="100">
                          <a:solidFill>
                            <a:srgbClr val="FFFF00"/>
                          </a:solidFill>
                          <a:effectLst/>
                        </a:rPr>
                        <a:t>00000010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0000000AH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13</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695291"/>
                  </a:ext>
                </a:extLst>
              </a:tr>
              <a:tr h="0">
                <a:tc>
                  <a:txBody>
                    <a:bodyPr/>
                    <a:lstStyle/>
                    <a:p>
                      <a:pPr algn="ctr">
                        <a:spcAft>
                          <a:spcPts val="0"/>
                        </a:spcAft>
                      </a:pPr>
                      <a:r>
                        <a:rPr lang="en-US" sz="2800" kern="100" dirty="0">
                          <a:solidFill>
                            <a:srgbClr val="FFFF00"/>
                          </a:solidFill>
                          <a:effectLst/>
                        </a:rPr>
                        <a:t>00000014</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0000000BH</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15</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0301928"/>
                  </a:ext>
                </a:extLst>
              </a:tr>
            </a:tbl>
          </a:graphicData>
        </a:graphic>
      </p:graphicFrame>
      <p:sp>
        <p:nvSpPr>
          <p:cNvPr id="4" name="矩形 3">
            <a:extLst>
              <a:ext uri="{FF2B5EF4-FFF2-40B4-BE49-F238E27FC236}">
                <a16:creationId xmlns:a16="http://schemas.microsoft.com/office/drawing/2014/main" id="{8293DDD3-9E34-4105-BF44-18B13503E945}"/>
              </a:ext>
            </a:extLst>
          </p:cNvPr>
          <p:cNvSpPr/>
          <p:nvPr/>
        </p:nvSpPr>
        <p:spPr>
          <a:xfrm>
            <a:off x="0" y="34382"/>
            <a:ext cx="8784976" cy="1077218"/>
          </a:xfrm>
          <a:prstGeom prst="rect">
            <a:avLst/>
          </a:prstGeom>
        </p:spPr>
        <p:txBody>
          <a:bodyPr wrap="square">
            <a:spAutoFit/>
          </a:bodyPr>
          <a:lstStyle/>
          <a:p>
            <a:pPr eaLnBrk="0" hangingPunct="0"/>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20</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1</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add</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指令执行后，</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寄存器和</a:t>
            </a:r>
            <a:r>
              <a:rPr kumimoji="0" lang="en-US" altLang="zh-CN" sz="3200" b="1" dirty="0" err="1">
                <a:solidFill>
                  <a:srgbClr val="FFFF00"/>
                </a:solidFill>
                <a:latin typeface="黑体" panose="02010609060101010101" pitchFamily="49" charset="-122"/>
                <a:ea typeface="黑体" panose="02010609060101010101" pitchFamily="49" charset="-122"/>
                <a:cs typeface="Times New Roman" panose="02020603050405020304" pitchFamily="18" charset="0"/>
              </a:rPr>
              <a:t>rd</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寄存器中的内容分别是什么？</a:t>
            </a:r>
          </a:p>
        </p:txBody>
      </p:sp>
      <p:sp>
        <p:nvSpPr>
          <p:cNvPr id="5" name="文本框 4">
            <a:extLst>
              <a:ext uri="{FF2B5EF4-FFF2-40B4-BE49-F238E27FC236}">
                <a16:creationId xmlns:a16="http://schemas.microsoft.com/office/drawing/2014/main" id="{11413F1D-CE20-4AEC-934C-0DD1E2DBAA35}"/>
              </a:ext>
            </a:extLst>
          </p:cNvPr>
          <p:cNvSpPr txBox="1"/>
          <p:nvPr/>
        </p:nvSpPr>
        <p:spPr>
          <a:xfrm>
            <a:off x="107504" y="5296852"/>
            <a:ext cx="6408712"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答：</a:t>
            </a:r>
            <a:r>
              <a:rPr lang="en-US" altLang="zh-CN" sz="3200" dirty="0">
                <a:latin typeface="黑体" panose="02010609060101010101" pitchFamily="49" charset="-122"/>
                <a:ea typeface="黑体" panose="02010609060101010101" pitchFamily="49" charset="-122"/>
              </a:rPr>
              <a:t>PC=00000004H $</a:t>
            </a:r>
            <a:r>
              <a:rPr lang="en-US" altLang="zh-CN" sz="3200" dirty="0" err="1">
                <a:latin typeface="黑体" panose="02010609060101010101" pitchFamily="49" charset="-122"/>
                <a:ea typeface="黑体" panose="02010609060101010101" pitchFamily="49" charset="-122"/>
              </a:rPr>
              <a:t>rd</a:t>
            </a:r>
            <a:r>
              <a:rPr lang="en-US" altLang="zh-CN" sz="3200" dirty="0">
                <a:latin typeface="黑体" panose="02010609060101010101" pitchFamily="49" charset="-122"/>
                <a:ea typeface="黑体" panose="02010609060101010101" pitchFamily="49" charset="-122"/>
              </a:rPr>
              <a:t>=30</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B0B732D6-E3ED-472B-B05B-68523DBC51C0}"/>
              </a:ext>
            </a:extLst>
          </p:cNvPr>
          <p:cNvSpPr>
            <a:spLocks noGrp="1"/>
          </p:cNvSpPr>
          <p:nvPr>
            <p:ph type="sldNum" sz="quarter" idx="10"/>
          </p:nvPr>
        </p:nvSpPr>
        <p:spPr/>
        <p:txBody>
          <a:bodyPr/>
          <a:lstStyle/>
          <a:p>
            <a:fld id="{93FEEFE9-7DAE-42BE-8BBC-0AB64D3E44ED}" type="slidenum">
              <a:rPr lang="zh-CN" altLang="en-US" smtClean="0"/>
              <a:pPr/>
              <a:t>129</a:t>
            </a:fld>
            <a:r>
              <a:rPr lang="en-US" altLang="zh-CN"/>
              <a:t>/141</a:t>
            </a:r>
            <a:endParaRPr lang="zh-CN" altLang="en-US" dirty="0"/>
          </a:p>
        </p:txBody>
      </p:sp>
    </p:spTree>
    <p:extLst>
      <p:ext uri="{BB962C8B-B14F-4D97-AF65-F5344CB8AC3E}">
        <p14:creationId xmlns:p14="http://schemas.microsoft.com/office/powerpoint/2010/main" val="3337940663"/>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A2B7667-7D05-4532-81BA-10C4BFCA878E}"/>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8AF94B41-C200-4C6A-B491-22D71BA3AF23}"/>
              </a:ext>
            </a:extLst>
          </p:cNvPr>
          <p:cNvSpPr/>
          <p:nvPr/>
        </p:nvSpPr>
        <p:spPr>
          <a:xfrm>
            <a:off x="0" y="908720"/>
            <a:ext cx="9096376" cy="5332229"/>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(24)</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基址寻址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指令中给出一个形式地址（作为位移量），并且指定一个寄存器作为基址寄存器（该基址寄存器内容作为基准地址）；将基址寄存器内容和形式地址相加，其和作为操作数有效地址；按有效地址访问主存，从该单元读取操作数或向该单元写入数据。</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相对寻址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：指用程序计数器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PC</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的内容作为基准地址，指令中给出的形式地址作为位移量的基址寻址方式。</a:t>
            </a:r>
          </a:p>
        </p:txBody>
      </p:sp>
      <p:sp>
        <p:nvSpPr>
          <p:cNvPr id="5" name="灯片编号占位符 4">
            <a:extLst>
              <a:ext uri="{FF2B5EF4-FFF2-40B4-BE49-F238E27FC236}">
                <a16:creationId xmlns:a16="http://schemas.microsoft.com/office/drawing/2014/main" id="{C02DBD98-091D-4D61-86FD-5C4D1095A213}"/>
              </a:ext>
            </a:extLst>
          </p:cNvPr>
          <p:cNvSpPr>
            <a:spLocks noGrp="1"/>
          </p:cNvSpPr>
          <p:nvPr>
            <p:ph type="sldNum" sz="quarter" idx="10"/>
          </p:nvPr>
        </p:nvSpPr>
        <p:spPr/>
        <p:txBody>
          <a:bodyPr/>
          <a:lstStyle/>
          <a:p>
            <a:fld id="{93FEEFE9-7DAE-42BE-8BBC-0AB64D3E44ED}" type="slidenum">
              <a:rPr lang="zh-CN" altLang="en-US" smtClean="0"/>
              <a:pPr/>
              <a:t>13</a:t>
            </a:fld>
            <a:r>
              <a:rPr lang="en-US" altLang="zh-CN"/>
              <a:t>/141</a:t>
            </a:r>
            <a:endParaRPr lang="zh-CN" altLang="en-US" dirty="0"/>
          </a:p>
        </p:txBody>
      </p:sp>
    </p:spTree>
    <p:extLst>
      <p:ext uri="{BB962C8B-B14F-4D97-AF65-F5344CB8AC3E}">
        <p14:creationId xmlns:p14="http://schemas.microsoft.com/office/powerpoint/2010/main" val="1682250123"/>
      </p:ext>
    </p:extLst>
  </p:cSld>
  <p:clrMapOvr>
    <a:masterClrMapping/>
  </p:clrMapOvr>
  <p:transition>
    <p:pull dir="ru"/>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242EFF6-F304-498C-AD1D-14EBEBE2D915}"/>
              </a:ext>
            </a:extLst>
          </p:cNvPr>
          <p:cNvGraphicFramePr>
            <a:graphicFrameLocks noGrp="1"/>
          </p:cNvGraphicFramePr>
          <p:nvPr/>
        </p:nvGraphicFramePr>
        <p:xfrm>
          <a:off x="0" y="1268760"/>
          <a:ext cx="9096376" cy="3413760"/>
        </p:xfrm>
        <a:graphic>
          <a:graphicData uri="http://schemas.openxmlformats.org/drawingml/2006/table">
            <a:tbl>
              <a:tblPr firstRow="1" firstCol="1" bandRow="1">
                <a:tableStyleId>{5940675A-B579-460E-94D1-54222C63F5DA}</a:tableStyleId>
              </a:tblPr>
              <a:tblGrid>
                <a:gridCol w="2339752">
                  <a:extLst>
                    <a:ext uri="{9D8B030D-6E8A-4147-A177-3AD203B41FA5}">
                      <a16:colId xmlns:a16="http://schemas.microsoft.com/office/drawing/2014/main" val="3892479689"/>
                    </a:ext>
                  </a:extLst>
                </a:gridCol>
                <a:gridCol w="2376264">
                  <a:extLst>
                    <a:ext uri="{9D8B030D-6E8A-4147-A177-3AD203B41FA5}">
                      <a16:colId xmlns:a16="http://schemas.microsoft.com/office/drawing/2014/main" val="1301029024"/>
                    </a:ext>
                  </a:extLst>
                </a:gridCol>
                <a:gridCol w="2160240">
                  <a:extLst>
                    <a:ext uri="{9D8B030D-6E8A-4147-A177-3AD203B41FA5}">
                      <a16:colId xmlns:a16="http://schemas.microsoft.com/office/drawing/2014/main" val="4059938087"/>
                    </a:ext>
                  </a:extLst>
                </a:gridCol>
                <a:gridCol w="2220120">
                  <a:extLst>
                    <a:ext uri="{9D8B030D-6E8A-4147-A177-3AD203B41FA5}">
                      <a16:colId xmlns:a16="http://schemas.microsoft.com/office/drawing/2014/main" val="3840938190"/>
                    </a:ext>
                  </a:extLst>
                </a:gridCol>
              </a:tblGrid>
              <a:tr h="0">
                <a:tc>
                  <a:txBody>
                    <a:bodyPr/>
                    <a:lstStyle/>
                    <a:p>
                      <a:pPr algn="ctr">
                        <a:spcAft>
                          <a:spcPts val="0"/>
                        </a:spcAft>
                      </a:pPr>
                      <a:r>
                        <a:rPr lang="zh-CN" sz="2800" b="1" kern="100">
                          <a:solidFill>
                            <a:srgbClr val="FFFF00"/>
                          </a:solidFill>
                          <a:effectLst/>
                        </a:rPr>
                        <a:t>存储单元地址（十六进制）</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a:solidFill>
                            <a:srgbClr val="FFFF00"/>
                          </a:solidFill>
                          <a:effectLst/>
                        </a:rPr>
                        <a:t>存储单元内容（形式化表示）</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寄存器地址</a:t>
                      </a:r>
                    </a:p>
                    <a:p>
                      <a:pPr algn="ctr">
                        <a:spcAft>
                          <a:spcPts val="0"/>
                        </a:spcAft>
                      </a:pPr>
                      <a:r>
                        <a:rPr lang="zh-CN" sz="2800" b="1" kern="100" dirty="0">
                          <a:solidFill>
                            <a:srgbClr val="FFFF00"/>
                          </a:solidFill>
                          <a:effectLst/>
                        </a:rPr>
                        <a:t>（二进制）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寄存器内容</a:t>
                      </a:r>
                    </a:p>
                    <a:p>
                      <a:pPr algn="ctr">
                        <a:spcAft>
                          <a:spcPts val="0"/>
                        </a:spcAft>
                      </a:pPr>
                      <a:r>
                        <a:rPr lang="zh-CN" sz="2800" b="1" kern="100" dirty="0">
                          <a:solidFill>
                            <a:srgbClr val="FFFF00"/>
                          </a:solidFill>
                          <a:effectLst/>
                        </a:rPr>
                        <a:t>（十进制）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059490"/>
                  </a:ext>
                </a:extLst>
              </a:tr>
              <a:tr h="0">
                <a:tc>
                  <a:txBody>
                    <a:bodyPr/>
                    <a:lstStyle/>
                    <a:p>
                      <a:pPr algn="ctr">
                        <a:spcAft>
                          <a:spcPts val="0"/>
                        </a:spcAft>
                      </a:pPr>
                      <a:r>
                        <a:rPr lang="en-US" sz="2800" kern="100">
                          <a:solidFill>
                            <a:srgbClr val="FFFF00"/>
                          </a:solidFill>
                          <a:effectLst/>
                        </a:rPr>
                        <a:t>00000000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err="1">
                          <a:solidFill>
                            <a:srgbClr val="FFFF00"/>
                          </a:solidFill>
                          <a:effectLst/>
                        </a:rPr>
                        <a:t>add,rd,rs,rt</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333589"/>
                  </a:ext>
                </a:extLst>
              </a:tr>
              <a:tr h="0">
                <a:tc>
                  <a:txBody>
                    <a:bodyPr/>
                    <a:lstStyle/>
                    <a:p>
                      <a:pPr algn="ctr">
                        <a:spcAft>
                          <a:spcPts val="0"/>
                        </a:spcAft>
                      </a:pPr>
                      <a:r>
                        <a:rPr lang="en-US" sz="2800" kern="100">
                          <a:solidFill>
                            <a:srgbClr val="FFFF00"/>
                          </a:solidFill>
                          <a:effectLst/>
                        </a:rPr>
                        <a:t>00000004</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lw,rt,offset(rs)</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20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6863270"/>
                  </a:ext>
                </a:extLst>
              </a:tr>
              <a:tr h="0">
                <a:tc>
                  <a:txBody>
                    <a:bodyPr/>
                    <a:lstStyle/>
                    <a:p>
                      <a:pPr algn="ctr">
                        <a:spcAft>
                          <a:spcPts val="0"/>
                        </a:spcAft>
                      </a:pPr>
                      <a:r>
                        <a:rPr lang="en-US" sz="2800" kern="100">
                          <a:solidFill>
                            <a:srgbClr val="FFFF00"/>
                          </a:solidFill>
                          <a:effectLst/>
                        </a:rPr>
                        <a:t>00000008</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beq,rs,rt,label</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17</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6300743"/>
                  </a:ext>
                </a:extLst>
              </a:tr>
              <a:tr h="0">
                <a:tc>
                  <a:txBody>
                    <a:bodyPr/>
                    <a:lstStyle/>
                    <a:p>
                      <a:pPr algn="ctr">
                        <a:spcAft>
                          <a:spcPts val="0"/>
                        </a:spcAft>
                      </a:pPr>
                      <a:r>
                        <a:rPr lang="en-US" sz="2800" kern="100">
                          <a:solidFill>
                            <a:srgbClr val="FFFF00"/>
                          </a:solidFill>
                          <a:effectLst/>
                        </a:rPr>
                        <a:t>0000000C</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00000008H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6257445"/>
                  </a:ext>
                </a:extLst>
              </a:tr>
              <a:tr h="0">
                <a:tc>
                  <a:txBody>
                    <a:bodyPr/>
                    <a:lstStyle/>
                    <a:p>
                      <a:pPr algn="ctr">
                        <a:spcAft>
                          <a:spcPts val="0"/>
                        </a:spcAft>
                      </a:pPr>
                      <a:r>
                        <a:rPr lang="en-US" sz="2800" kern="100">
                          <a:solidFill>
                            <a:srgbClr val="FFFF00"/>
                          </a:solidFill>
                          <a:effectLst/>
                        </a:rPr>
                        <a:t>00000010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0000000AH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13</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695291"/>
                  </a:ext>
                </a:extLst>
              </a:tr>
              <a:tr h="0">
                <a:tc>
                  <a:txBody>
                    <a:bodyPr/>
                    <a:lstStyle/>
                    <a:p>
                      <a:pPr algn="ctr">
                        <a:spcAft>
                          <a:spcPts val="0"/>
                        </a:spcAft>
                      </a:pPr>
                      <a:r>
                        <a:rPr lang="en-US" sz="2800" kern="100" dirty="0">
                          <a:solidFill>
                            <a:srgbClr val="FFFF00"/>
                          </a:solidFill>
                          <a:effectLst/>
                        </a:rPr>
                        <a:t>00000014</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0000000BH</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15</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0301928"/>
                  </a:ext>
                </a:extLst>
              </a:tr>
            </a:tbl>
          </a:graphicData>
        </a:graphic>
      </p:graphicFrame>
      <p:sp>
        <p:nvSpPr>
          <p:cNvPr id="4" name="矩形 3">
            <a:extLst>
              <a:ext uri="{FF2B5EF4-FFF2-40B4-BE49-F238E27FC236}">
                <a16:creationId xmlns:a16="http://schemas.microsoft.com/office/drawing/2014/main" id="{8293DDD3-9E34-4105-BF44-18B13503E945}"/>
              </a:ext>
            </a:extLst>
          </p:cNvPr>
          <p:cNvSpPr/>
          <p:nvPr/>
        </p:nvSpPr>
        <p:spPr>
          <a:xfrm>
            <a:off x="0" y="34382"/>
            <a:ext cx="8784976" cy="1077218"/>
          </a:xfrm>
          <a:prstGeom prst="rect">
            <a:avLst/>
          </a:prstGeom>
        </p:spPr>
        <p:txBody>
          <a:bodyPr wrap="square">
            <a:spAutoFit/>
          </a:bodyPr>
          <a:lstStyle/>
          <a:p>
            <a:pPr eaLnBrk="0" hangingPunct="0"/>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20</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2</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dirty="0" err="1">
                <a:solidFill>
                  <a:srgbClr val="FFFF00"/>
                </a:solidFill>
                <a:latin typeface="黑体" panose="02010609060101010101" pitchFamily="49" charset="-122"/>
                <a:ea typeface="黑体" panose="02010609060101010101" pitchFamily="49" charset="-122"/>
                <a:cs typeface="Times New Roman" panose="02020603050405020304" pitchFamily="18" charset="0"/>
              </a:rPr>
              <a:t>lw</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指令执行后，</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寄存器和</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rt</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寄存器中的内容是什么？</a:t>
            </a:r>
          </a:p>
        </p:txBody>
      </p:sp>
      <p:sp>
        <p:nvSpPr>
          <p:cNvPr id="5" name="文本框 4">
            <a:extLst>
              <a:ext uri="{FF2B5EF4-FFF2-40B4-BE49-F238E27FC236}">
                <a16:creationId xmlns:a16="http://schemas.microsoft.com/office/drawing/2014/main" id="{11413F1D-CE20-4AEC-934C-0DD1E2DBAA35}"/>
              </a:ext>
            </a:extLst>
          </p:cNvPr>
          <p:cNvSpPr txBox="1"/>
          <p:nvPr/>
        </p:nvSpPr>
        <p:spPr>
          <a:xfrm>
            <a:off x="107504" y="5296852"/>
            <a:ext cx="6408712"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答：</a:t>
            </a:r>
            <a:r>
              <a:rPr lang="en-US" altLang="zh-CN" sz="3200" dirty="0">
                <a:latin typeface="黑体" panose="02010609060101010101" pitchFamily="49" charset="-122"/>
                <a:ea typeface="黑体" panose="02010609060101010101" pitchFamily="49" charset="-122"/>
              </a:rPr>
              <a:t>PC=00000008H $rt=0000000AH</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3F49833E-A5D3-4E43-99D8-53AA8DC5ABC1}"/>
              </a:ext>
            </a:extLst>
          </p:cNvPr>
          <p:cNvSpPr>
            <a:spLocks noGrp="1"/>
          </p:cNvSpPr>
          <p:nvPr>
            <p:ph type="sldNum" sz="quarter" idx="10"/>
          </p:nvPr>
        </p:nvSpPr>
        <p:spPr/>
        <p:txBody>
          <a:bodyPr/>
          <a:lstStyle/>
          <a:p>
            <a:fld id="{93FEEFE9-7DAE-42BE-8BBC-0AB64D3E44ED}" type="slidenum">
              <a:rPr lang="zh-CN" altLang="en-US" smtClean="0"/>
              <a:pPr/>
              <a:t>130</a:t>
            </a:fld>
            <a:r>
              <a:rPr lang="en-US" altLang="zh-CN"/>
              <a:t>/141</a:t>
            </a:r>
            <a:endParaRPr lang="zh-CN" altLang="en-US" dirty="0"/>
          </a:p>
        </p:txBody>
      </p:sp>
    </p:spTree>
    <p:extLst>
      <p:ext uri="{BB962C8B-B14F-4D97-AF65-F5344CB8AC3E}">
        <p14:creationId xmlns:p14="http://schemas.microsoft.com/office/powerpoint/2010/main" val="4215128597"/>
      </p:ext>
    </p:extLst>
  </p:cSld>
  <p:clrMapOvr>
    <a:masterClrMapping/>
  </p:clrMapOvr>
  <p:transition>
    <p:pull dir="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242EFF6-F304-498C-AD1D-14EBEBE2D915}"/>
              </a:ext>
            </a:extLst>
          </p:cNvPr>
          <p:cNvGraphicFramePr>
            <a:graphicFrameLocks noGrp="1"/>
          </p:cNvGraphicFramePr>
          <p:nvPr/>
        </p:nvGraphicFramePr>
        <p:xfrm>
          <a:off x="0" y="1268760"/>
          <a:ext cx="9096376" cy="3413760"/>
        </p:xfrm>
        <a:graphic>
          <a:graphicData uri="http://schemas.openxmlformats.org/drawingml/2006/table">
            <a:tbl>
              <a:tblPr firstRow="1" firstCol="1" bandRow="1">
                <a:tableStyleId>{5940675A-B579-460E-94D1-54222C63F5DA}</a:tableStyleId>
              </a:tblPr>
              <a:tblGrid>
                <a:gridCol w="2339752">
                  <a:extLst>
                    <a:ext uri="{9D8B030D-6E8A-4147-A177-3AD203B41FA5}">
                      <a16:colId xmlns:a16="http://schemas.microsoft.com/office/drawing/2014/main" val="3892479689"/>
                    </a:ext>
                  </a:extLst>
                </a:gridCol>
                <a:gridCol w="2376264">
                  <a:extLst>
                    <a:ext uri="{9D8B030D-6E8A-4147-A177-3AD203B41FA5}">
                      <a16:colId xmlns:a16="http://schemas.microsoft.com/office/drawing/2014/main" val="1301029024"/>
                    </a:ext>
                  </a:extLst>
                </a:gridCol>
                <a:gridCol w="2160240">
                  <a:extLst>
                    <a:ext uri="{9D8B030D-6E8A-4147-A177-3AD203B41FA5}">
                      <a16:colId xmlns:a16="http://schemas.microsoft.com/office/drawing/2014/main" val="4059938087"/>
                    </a:ext>
                  </a:extLst>
                </a:gridCol>
                <a:gridCol w="2220120">
                  <a:extLst>
                    <a:ext uri="{9D8B030D-6E8A-4147-A177-3AD203B41FA5}">
                      <a16:colId xmlns:a16="http://schemas.microsoft.com/office/drawing/2014/main" val="3840938190"/>
                    </a:ext>
                  </a:extLst>
                </a:gridCol>
              </a:tblGrid>
              <a:tr h="0">
                <a:tc>
                  <a:txBody>
                    <a:bodyPr/>
                    <a:lstStyle/>
                    <a:p>
                      <a:pPr algn="ctr">
                        <a:spcAft>
                          <a:spcPts val="0"/>
                        </a:spcAft>
                      </a:pPr>
                      <a:r>
                        <a:rPr lang="zh-CN" sz="2800" b="1" kern="100">
                          <a:solidFill>
                            <a:srgbClr val="FFFF00"/>
                          </a:solidFill>
                          <a:effectLst/>
                        </a:rPr>
                        <a:t>存储单元地址（十六进制）</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a:solidFill>
                            <a:srgbClr val="FFFF00"/>
                          </a:solidFill>
                          <a:effectLst/>
                        </a:rPr>
                        <a:t>存储单元内容（形式化表示）</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寄存器地址</a:t>
                      </a:r>
                    </a:p>
                    <a:p>
                      <a:pPr algn="ctr">
                        <a:spcAft>
                          <a:spcPts val="0"/>
                        </a:spcAft>
                      </a:pPr>
                      <a:r>
                        <a:rPr lang="zh-CN" sz="2800" b="1" kern="100" dirty="0">
                          <a:solidFill>
                            <a:srgbClr val="FFFF00"/>
                          </a:solidFill>
                          <a:effectLst/>
                        </a:rPr>
                        <a:t>（二进制）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b="1" kern="100" dirty="0">
                          <a:solidFill>
                            <a:srgbClr val="FFFF00"/>
                          </a:solidFill>
                          <a:effectLst/>
                        </a:rPr>
                        <a:t>寄存器内容</a:t>
                      </a:r>
                    </a:p>
                    <a:p>
                      <a:pPr algn="ctr">
                        <a:spcAft>
                          <a:spcPts val="0"/>
                        </a:spcAft>
                      </a:pPr>
                      <a:r>
                        <a:rPr lang="zh-CN" sz="2800" b="1" kern="100" dirty="0">
                          <a:solidFill>
                            <a:srgbClr val="FFFF00"/>
                          </a:solidFill>
                          <a:effectLst/>
                        </a:rPr>
                        <a:t>（十进制）</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059490"/>
                  </a:ext>
                </a:extLst>
              </a:tr>
              <a:tr h="0">
                <a:tc>
                  <a:txBody>
                    <a:bodyPr/>
                    <a:lstStyle/>
                    <a:p>
                      <a:pPr algn="ctr">
                        <a:spcAft>
                          <a:spcPts val="0"/>
                        </a:spcAft>
                      </a:pPr>
                      <a:r>
                        <a:rPr lang="en-US" sz="2800" kern="100">
                          <a:solidFill>
                            <a:srgbClr val="FFFF00"/>
                          </a:solidFill>
                          <a:effectLst/>
                        </a:rPr>
                        <a:t>00000000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err="1">
                          <a:solidFill>
                            <a:srgbClr val="FFFF00"/>
                          </a:solidFill>
                          <a:effectLst/>
                        </a:rPr>
                        <a:t>add,rd,rs,rt</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333589"/>
                  </a:ext>
                </a:extLst>
              </a:tr>
              <a:tr h="0">
                <a:tc>
                  <a:txBody>
                    <a:bodyPr/>
                    <a:lstStyle/>
                    <a:p>
                      <a:pPr algn="ctr">
                        <a:spcAft>
                          <a:spcPts val="0"/>
                        </a:spcAft>
                      </a:pPr>
                      <a:r>
                        <a:rPr lang="en-US" sz="2800" kern="100">
                          <a:solidFill>
                            <a:srgbClr val="FFFF00"/>
                          </a:solidFill>
                          <a:effectLst/>
                        </a:rPr>
                        <a:t>00000004</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lw,rt,offset(rs)</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20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6863270"/>
                  </a:ext>
                </a:extLst>
              </a:tr>
              <a:tr h="0">
                <a:tc>
                  <a:txBody>
                    <a:bodyPr/>
                    <a:lstStyle/>
                    <a:p>
                      <a:pPr algn="ctr">
                        <a:spcAft>
                          <a:spcPts val="0"/>
                        </a:spcAft>
                      </a:pPr>
                      <a:r>
                        <a:rPr lang="en-US" sz="2800" kern="100">
                          <a:solidFill>
                            <a:srgbClr val="FFFF00"/>
                          </a:solidFill>
                          <a:effectLst/>
                        </a:rPr>
                        <a:t>00000008</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beq,rs,rt,label</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17</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6300743"/>
                  </a:ext>
                </a:extLst>
              </a:tr>
              <a:tr h="0">
                <a:tc>
                  <a:txBody>
                    <a:bodyPr/>
                    <a:lstStyle/>
                    <a:p>
                      <a:pPr algn="ctr">
                        <a:spcAft>
                          <a:spcPts val="0"/>
                        </a:spcAft>
                      </a:pPr>
                      <a:r>
                        <a:rPr lang="en-US" sz="2800" kern="100">
                          <a:solidFill>
                            <a:srgbClr val="FFFF00"/>
                          </a:solidFill>
                          <a:effectLst/>
                        </a:rPr>
                        <a:t>0000000C</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00000008H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01011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6257445"/>
                  </a:ext>
                </a:extLst>
              </a:tr>
              <a:tr h="0">
                <a:tc>
                  <a:txBody>
                    <a:bodyPr/>
                    <a:lstStyle/>
                    <a:p>
                      <a:pPr algn="ctr">
                        <a:spcAft>
                          <a:spcPts val="0"/>
                        </a:spcAft>
                      </a:pPr>
                      <a:r>
                        <a:rPr lang="en-US" sz="2800" kern="100">
                          <a:solidFill>
                            <a:srgbClr val="FFFF00"/>
                          </a:solidFill>
                          <a:effectLst/>
                        </a:rPr>
                        <a:t>00000010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0000000AH</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01100</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13</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695291"/>
                  </a:ext>
                </a:extLst>
              </a:tr>
              <a:tr h="0">
                <a:tc>
                  <a:txBody>
                    <a:bodyPr/>
                    <a:lstStyle/>
                    <a:p>
                      <a:pPr algn="ctr">
                        <a:spcAft>
                          <a:spcPts val="0"/>
                        </a:spcAft>
                      </a:pPr>
                      <a:r>
                        <a:rPr lang="en-US" sz="2800" kern="100" dirty="0">
                          <a:solidFill>
                            <a:srgbClr val="FFFF00"/>
                          </a:solidFill>
                          <a:effectLst/>
                        </a:rPr>
                        <a:t>00000014</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0000000BH</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a:solidFill>
                            <a:srgbClr val="FFFF00"/>
                          </a:solidFill>
                          <a:effectLst/>
                        </a:rPr>
                        <a:t>01101</a:t>
                      </a:r>
                      <a:endParaRPr lang="zh-CN" sz="28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800" kern="100" dirty="0">
                          <a:solidFill>
                            <a:srgbClr val="FFFF00"/>
                          </a:solidFill>
                          <a:effectLst/>
                        </a:rPr>
                        <a:t>15</a:t>
                      </a:r>
                      <a:endParaRPr lang="zh-CN" sz="28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0301928"/>
                  </a:ext>
                </a:extLst>
              </a:tr>
            </a:tbl>
          </a:graphicData>
        </a:graphic>
      </p:graphicFrame>
      <p:sp>
        <p:nvSpPr>
          <p:cNvPr id="4" name="矩形 3">
            <a:extLst>
              <a:ext uri="{FF2B5EF4-FFF2-40B4-BE49-F238E27FC236}">
                <a16:creationId xmlns:a16="http://schemas.microsoft.com/office/drawing/2014/main" id="{8293DDD3-9E34-4105-BF44-18B13503E945}"/>
              </a:ext>
            </a:extLst>
          </p:cNvPr>
          <p:cNvSpPr/>
          <p:nvPr/>
        </p:nvSpPr>
        <p:spPr>
          <a:xfrm>
            <a:off x="0" y="34382"/>
            <a:ext cx="8784976" cy="1569660"/>
          </a:xfrm>
          <a:prstGeom prst="rect">
            <a:avLst/>
          </a:prstGeom>
        </p:spPr>
        <p:txBody>
          <a:bodyPr wrap="square">
            <a:spAutoFit/>
          </a:bodyPr>
          <a:lstStyle/>
          <a:p>
            <a:pPr eaLnBrk="0" hangingPunct="0"/>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20</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3</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dirty="0" err="1">
                <a:solidFill>
                  <a:srgbClr val="FFFF00"/>
                </a:solidFill>
                <a:latin typeface="黑体" panose="02010609060101010101" pitchFamily="49" charset="-122"/>
                <a:ea typeface="黑体" panose="02010609060101010101" pitchFamily="49" charset="-122"/>
                <a:cs typeface="Times New Roman" panose="02020603050405020304" pitchFamily="18" charset="0"/>
              </a:rPr>
              <a:t>beq</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指令执行后，</a:t>
            </a:r>
            <a:r>
              <a:rPr kumimoji="0" lang="en-US" altLang="zh-CN"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寄存器的内容是什么？</a:t>
            </a:r>
          </a:p>
          <a:p>
            <a:pPr eaLnBrk="0" hangingPunct="0"/>
            <a:endParaRPr kumimoji="0" lang="zh-CN" altLang="en-US" sz="3200" b="1" dirty="0">
              <a:solidFill>
                <a:srgbClr val="FFFF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11413F1D-CE20-4AEC-934C-0DD1E2DBAA35}"/>
              </a:ext>
            </a:extLst>
          </p:cNvPr>
          <p:cNvSpPr txBox="1"/>
          <p:nvPr/>
        </p:nvSpPr>
        <p:spPr>
          <a:xfrm>
            <a:off x="107504" y="5296852"/>
            <a:ext cx="6408712"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答：</a:t>
            </a:r>
            <a:r>
              <a:rPr lang="en-US" altLang="zh-CN" sz="3200" dirty="0">
                <a:latin typeface="黑体" panose="02010609060101010101" pitchFamily="49" charset="-122"/>
                <a:ea typeface="黑体" panose="02010609060101010101" pitchFamily="49" charset="-122"/>
              </a:rPr>
              <a:t>PC=0000001CH</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405A98F8-1623-4D23-AEDC-34293593FFB8}"/>
              </a:ext>
            </a:extLst>
          </p:cNvPr>
          <p:cNvSpPr>
            <a:spLocks noGrp="1"/>
          </p:cNvSpPr>
          <p:nvPr>
            <p:ph type="sldNum" sz="quarter" idx="10"/>
          </p:nvPr>
        </p:nvSpPr>
        <p:spPr/>
        <p:txBody>
          <a:bodyPr/>
          <a:lstStyle/>
          <a:p>
            <a:fld id="{93FEEFE9-7DAE-42BE-8BBC-0AB64D3E44ED}" type="slidenum">
              <a:rPr lang="zh-CN" altLang="en-US" smtClean="0"/>
              <a:pPr/>
              <a:t>131</a:t>
            </a:fld>
            <a:r>
              <a:rPr lang="en-US" altLang="zh-CN"/>
              <a:t>/141</a:t>
            </a:r>
            <a:endParaRPr lang="zh-CN" altLang="en-US" dirty="0"/>
          </a:p>
        </p:txBody>
      </p:sp>
    </p:spTree>
    <p:extLst>
      <p:ext uri="{BB962C8B-B14F-4D97-AF65-F5344CB8AC3E}">
        <p14:creationId xmlns:p14="http://schemas.microsoft.com/office/powerpoint/2010/main" val="1323202484"/>
      </p:ext>
    </p:extLst>
  </p:cSld>
  <p:clrMapOvr>
    <a:masterClrMapping/>
  </p:clrMapOvr>
  <p:transition>
    <p:pull dir="r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F8E0839-7376-445B-806B-159659C300D9}"/>
              </a:ext>
            </a:extLst>
          </p:cNvPr>
          <p:cNvSpPr>
            <a:spLocks noChangeArrowheads="1"/>
          </p:cNvSpPr>
          <p:nvPr/>
        </p:nvSpPr>
        <p:spPr bwMode="auto">
          <a:xfrm>
            <a:off x="7947" y="-99392"/>
            <a:ext cx="915065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21.</a:t>
            </a:r>
            <a:r>
              <a:rPr kumimoji="0" lang="zh-CN" altLang="en-US"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某程序中有如下一段循环代码段</a:t>
            </a:r>
            <a:r>
              <a:rPr kumimoji="0" lang="en-US"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P</a:t>
            </a:r>
            <a:r>
              <a:rPr kumimoji="0" lang="zh-CN" altLang="en-US"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dirty="0">
                <a:solidFill>
                  <a:srgbClr val="FFFF00"/>
                </a:solidFill>
              </a:rPr>
              <a:t>f</a:t>
            </a:r>
            <a:r>
              <a:rPr kumimoji="0" lang="en-US" altLang="zh-CN" sz="3200" b="1" i="0" u="none" strike="noStrike" cap="none" normalizeH="0" baseline="0" dirty="0">
                <a:ln>
                  <a:noFill/>
                </a:ln>
                <a:solidFill>
                  <a:srgbClr val="FFFF00"/>
                </a:solidFill>
                <a:effectLst/>
              </a:rPr>
              <a:t>or(</a:t>
            </a:r>
            <a:r>
              <a:rPr kumimoji="0" lang="en-US" altLang="zh-CN" sz="3200" b="1" i="0" u="none" strike="noStrike" cap="none" normalizeH="0" baseline="0" dirty="0" err="1">
                <a:ln>
                  <a:noFill/>
                </a:ln>
                <a:solidFill>
                  <a:srgbClr val="FFFF00"/>
                </a:solidFill>
                <a:effectLst/>
              </a:rPr>
              <a:t>i</a:t>
            </a:r>
            <a:r>
              <a:rPr kumimoji="0" lang="en-US" altLang="zh-CN" sz="3200" b="1" i="0" u="none" strike="noStrike" cap="none" normalizeH="0" baseline="0" dirty="0">
                <a:ln>
                  <a:noFill/>
                </a:ln>
                <a:solidFill>
                  <a:srgbClr val="FFFF00"/>
                </a:solidFill>
                <a:effectLst/>
              </a:rPr>
              <a:t>=0;i&lt;</a:t>
            </a:r>
            <a:r>
              <a:rPr kumimoji="0" lang="en-US" altLang="zh-CN" sz="3200" b="1" i="0" u="none" strike="noStrike" cap="none" normalizeH="0" baseline="0" dirty="0" err="1">
                <a:ln>
                  <a:noFill/>
                </a:ln>
                <a:solidFill>
                  <a:srgbClr val="FFFF00"/>
                </a:solidFill>
                <a:effectLst/>
              </a:rPr>
              <a:t>N;i</a:t>
            </a:r>
            <a:r>
              <a:rPr kumimoji="0" lang="en-US" altLang="zh-CN" sz="3200" b="1" i="0" u="none" strike="noStrike" cap="none" normalizeH="0" baseline="0" dirty="0">
                <a:ln>
                  <a:noFill/>
                </a:ln>
                <a:solidFill>
                  <a:srgbClr val="FFFF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dirty="0">
                <a:solidFill>
                  <a:srgbClr val="FFFF00"/>
                </a:solidFill>
              </a:rPr>
              <a:t>      sum+=A[</a:t>
            </a:r>
            <a:r>
              <a:rPr kumimoji="0" lang="en-US" altLang="zh-CN" sz="3200" b="1" dirty="0" err="1">
                <a:solidFill>
                  <a:srgbClr val="FFFF00"/>
                </a:solidFill>
              </a:rPr>
              <a:t>i</a:t>
            </a:r>
            <a:r>
              <a:rPr kumimoji="0" lang="en-US" altLang="zh-CN" sz="3200" b="1" dirty="0">
                <a:solidFill>
                  <a:srgbClr val="FFFF00"/>
                </a:solidFill>
              </a:rPr>
              <a:t>]</a:t>
            </a:r>
            <a:endParaRPr kumimoji="0" lang="zh-CN" altLang="en-US" sz="3200" b="1" i="0" u="none" strike="noStrike" cap="none" normalizeH="0" baseline="0" dirty="0">
              <a:ln>
                <a:noFill/>
              </a:ln>
              <a:solidFill>
                <a:srgbClr val="FFFF00"/>
              </a:solidFill>
              <a:effectLst/>
            </a:endParaRPr>
          </a:p>
          <a:p>
            <a:pPr eaLnBrk="0" hangingPunct="0"/>
            <a:r>
              <a:rPr kumimoji="0" lang="zh-CN" altLang="zh-CN" sz="3200" b="1" dirty="0">
                <a:solidFill>
                  <a:srgbClr val="FFFF00"/>
                </a:solidFill>
                <a:latin typeface="Calibri" panose="020F0502020204030204" pitchFamily="34" charset="0"/>
                <a:cs typeface="Times New Roman" panose="02020603050405020304" pitchFamily="18" charset="0"/>
              </a:rPr>
              <a:t>假设编译时变量</a:t>
            </a:r>
            <a:r>
              <a:rPr kumimoji="0" lang="en-US" altLang="zh-CN" sz="3200" b="1" dirty="0">
                <a:solidFill>
                  <a:srgbClr val="FFFF00"/>
                </a:solidFill>
                <a:latin typeface="Calibri" panose="020F0502020204030204" pitchFamily="34" charset="0"/>
                <a:cs typeface="Times New Roman" panose="02020603050405020304" pitchFamily="18" charset="0"/>
              </a:rPr>
              <a:t>sum</a:t>
            </a:r>
            <a:r>
              <a:rPr kumimoji="0" lang="zh-CN" altLang="en-US" sz="3200" b="1" dirty="0">
                <a:solidFill>
                  <a:srgbClr val="FFFF00"/>
                </a:solidFill>
                <a:latin typeface="Calibri" panose="020F0502020204030204" pitchFamily="34" charset="0"/>
                <a:cs typeface="Times New Roman" panose="02020603050405020304" pitchFamily="18" charset="0"/>
              </a:rPr>
              <a:t>和</a:t>
            </a:r>
            <a:r>
              <a:rPr kumimoji="0" lang="en-US" altLang="zh-CN" sz="3200" b="1" dirty="0" err="1">
                <a:solidFill>
                  <a:srgbClr val="FFFF00"/>
                </a:solidFill>
                <a:latin typeface="Calibri" panose="020F0502020204030204" pitchFamily="34" charset="0"/>
                <a:cs typeface="Times New Roman" panose="02020603050405020304" pitchFamily="18" charset="0"/>
              </a:rPr>
              <a:t>i</a:t>
            </a:r>
            <a:r>
              <a:rPr kumimoji="0" lang="zh-CN" altLang="en-US" sz="3200" b="1" dirty="0">
                <a:solidFill>
                  <a:srgbClr val="FFFF00"/>
                </a:solidFill>
                <a:latin typeface="Calibri" panose="020F0502020204030204" pitchFamily="34" charset="0"/>
                <a:cs typeface="Times New Roman" panose="02020603050405020304" pitchFamily="18" charset="0"/>
              </a:rPr>
              <a:t>分别分配在寄存器</a:t>
            </a:r>
            <a:r>
              <a:rPr kumimoji="0" lang="en-US" altLang="zh-CN" sz="3200" b="1" dirty="0">
                <a:solidFill>
                  <a:srgbClr val="FFFF00"/>
                </a:solidFill>
                <a:latin typeface="Calibri" panose="020F0502020204030204" pitchFamily="34" charset="0"/>
                <a:cs typeface="Times New Roman" panose="02020603050405020304" pitchFamily="18" charset="0"/>
              </a:rPr>
              <a:t>R1</a:t>
            </a:r>
            <a:r>
              <a:rPr kumimoji="0" lang="zh-CN" altLang="en-US" sz="3200" b="1" dirty="0">
                <a:solidFill>
                  <a:srgbClr val="FFFF00"/>
                </a:solidFill>
                <a:latin typeface="Calibri" panose="020F0502020204030204" pitchFamily="34" charset="0"/>
                <a:cs typeface="Times New Roman" panose="02020603050405020304" pitchFamily="18" charset="0"/>
              </a:rPr>
              <a:t>和</a:t>
            </a:r>
            <a:r>
              <a:rPr kumimoji="0" lang="en-US" altLang="zh-CN" sz="3200" b="1" dirty="0">
                <a:solidFill>
                  <a:srgbClr val="FFFF00"/>
                </a:solidFill>
                <a:latin typeface="Calibri" panose="020F0502020204030204" pitchFamily="34" charset="0"/>
                <a:cs typeface="Times New Roman" panose="02020603050405020304" pitchFamily="18" charset="0"/>
              </a:rPr>
              <a:t>R2</a:t>
            </a:r>
            <a:r>
              <a:rPr kumimoji="0" lang="zh-CN" altLang="en-US" sz="3200" b="1" dirty="0">
                <a:solidFill>
                  <a:srgbClr val="FFFF00"/>
                </a:solidFill>
                <a:latin typeface="Calibri" panose="020F0502020204030204" pitchFamily="34" charset="0"/>
                <a:cs typeface="Times New Roman" panose="02020603050405020304" pitchFamily="18" charset="0"/>
              </a:rPr>
              <a:t>中，常量</a:t>
            </a:r>
            <a:r>
              <a:rPr kumimoji="0" lang="en-US" altLang="zh-CN" sz="3200" b="1" dirty="0">
                <a:solidFill>
                  <a:srgbClr val="FFFF00"/>
                </a:solidFill>
                <a:latin typeface="Calibri" panose="020F0502020204030204" pitchFamily="34" charset="0"/>
                <a:cs typeface="Times New Roman" panose="02020603050405020304" pitchFamily="18" charset="0"/>
              </a:rPr>
              <a:t>N</a:t>
            </a:r>
            <a:r>
              <a:rPr kumimoji="0" lang="zh-CN" altLang="en-US" sz="3200" b="1" dirty="0">
                <a:solidFill>
                  <a:srgbClr val="FFFF00"/>
                </a:solidFill>
                <a:latin typeface="Calibri" panose="020F0502020204030204" pitchFamily="34" charset="0"/>
                <a:cs typeface="Times New Roman" panose="02020603050405020304" pitchFamily="18" charset="0"/>
              </a:rPr>
              <a:t>在寄存器</a:t>
            </a:r>
            <a:r>
              <a:rPr kumimoji="0" lang="en-US" altLang="zh-CN" sz="3200" b="1" dirty="0">
                <a:solidFill>
                  <a:srgbClr val="FFFF00"/>
                </a:solidFill>
                <a:latin typeface="Calibri" panose="020F0502020204030204" pitchFamily="34" charset="0"/>
                <a:cs typeface="Times New Roman" panose="02020603050405020304" pitchFamily="18" charset="0"/>
              </a:rPr>
              <a:t>R6</a:t>
            </a:r>
            <a:r>
              <a:rPr kumimoji="0" lang="zh-CN" altLang="en-US" sz="3200" b="1" dirty="0">
                <a:solidFill>
                  <a:srgbClr val="FFFF00"/>
                </a:solidFill>
                <a:latin typeface="Calibri" panose="020F0502020204030204" pitchFamily="34" charset="0"/>
                <a:cs typeface="Times New Roman" panose="02020603050405020304" pitchFamily="18" charset="0"/>
              </a:rPr>
              <a:t>中，数组</a:t>
            </a:r>
            <a:r>
              <a:rPr kumimoji="0" lang="en-US" altLang="zh-CN" sz="3200" b="1" dirty="0">
                <a:solidFill>
                  <a:srgbClr val="FFFF00"/>
                </a:solidFill>
                <a:latin typeface="Calibri" panose="020F0502020204030204" pitchFamily="34" charset="0"/>
                <a:cs typeface="Times New Roman" panose="02020603050405020304" pitchFamily="18" charset="0"/>
              </a:rPr>
              <a:t>A</a:t>
            </a:r>
            <a:r>
              <a:rPr kumimoji="0" lang="zh-CN" altLang="en-US" sz="3200" b="1" dirty="0">
                <a:solidFill>
                  <a:srgbClr val="FFFF00"/>
                </a:solidFill>
                <a:latin typeface="Calibri" panose="020F0502020204030204" pitchFamily="34" charset="0"/>
                <a:cs typeface="Times New Roman" panose="02020603050405020304" pitchFamily="18" charset="0"/>
              </a:rPr>
              <a:t>的首地址在寄存器</a:t>
            </a:r>
            <a:r>
              <a:rPr kumimoji="0" lang="en-US" altLang="zh-CN" sz="3200" b="1" dirty="0">
                <a:solidFill>
                  <a:srgbClr val="FFFF00"/>
                </a:solidFill>
                <a:latin typeface="Calibri" panose="020F0502020204030204" pitchFamily="34" charset="0"/>
                <a:cs typeface="Times New Roman" panose="02020603050405020304" pitchFamily="18" charset="0"/>
              </a:rPr>
              <a:t>R3</a:t>
            </a:r>
            <a:r>
              <a:rPr kumimoji="0" lang="zh-CN" altLang="en-US" sz="3200" b="1" dirty="0">
                <a:solidFill>
                  <a:srgbClr val="FFFF00"/>
                </a:solidFill>
                <a:latin typeface="Calibri" panose="020F0502020204030204" pitchFamily="34" charset="0"/>
                <a:cs typeface="Times New Roman" panose="02020603050405020304" pitchFamily="18" charset="0"/>
              </a:rPr>
              <a:t>中，程序段</a:t>
            </a:r>
            <a:r>
              <a:rPr kumimoji="0" lang="en-US" altLang="zh-CN" sz="3200" b="1" dirty="0">
                <a:solidFill>
                  <a:srgbClr val="FFFF00"/>
                </a:solidFill>
                <a:latin typeface="Calibri" panose="020F0502020204030204" pitchFamily="34" charset="0"/>
                <a:cs typeface="Times New Roman" panose="02020603050405020304" pitchFamily="18" charset="0"/>
              </a:rPr>
              <a:t>P</a:t>
            </a:r>
            <a:r>
              <a:rPr kumimoji="0" lang="zh-CN" altLang="en-US" sz="3200" b="1" dirty="0">
                <a:solidFill>
                  <a:srgbClr val="FFFF00"/>
                </a:solidFill>
                <a:latin typeface="Calibri" panose="020F0502020204030204" pitchFamily="34" charset="0"/>
                <a:cs typeface="Times New Roman" panose="02020603050405020304" pitchFamily="18" charset="0"/>
              </a:rPr>
              <a:t>的起始地址为</a:t>
            </a:r>
            <a:r>
              <a:rPr kumimoji="0" lang="en-US" altLang="zh-CN" sz="3200" b="1" dirty="0">
                <a:solidFill>
                  <a:srgbClr val="FFFF00"/>
                </a:solidFill>
                <a:latin typeface="Calibri" panose="020F0502020204030204" pitchFamily="34" charset="0"/>
                <a:cs typeface="Times New Roman" panose="02020603050405020304" pitchFamily="18" charset="0"/>
              </a:rPr>
              <a:t>08048100H</a:t>
            </a:r>
            <a:r>
              <a:rPr kumimoji="0" lang="zh-CN" altLang="en-US" sz="3200" b="1" dirty="0">
                <a:solidFill>
                  <a:srgbClr val="FFFF00"/>
                </a:solidFill>
                <a:latin typeface="Calibri" panose="020F0502020204030204" pitchFamily="34" charset="0"/>
                <a:cs typeface="Times New Roman" panose="02020603050405020304" pitchFamily="18" charset="0"/>
              </a:rPr>
              <a:t>，对应的汇编码和机器代码如下所示</a:t>
            </a:r>
            <a:r>
              <a:rPr kumimoji="0" lang="en-US" altLang="zh-CN" sz="3200" b="1" dirty="0">
                <a:solidFill>
                  <a:srgbClr val="FFFF00"/>
                </a:solidFill>
                <a:latin typeface="Calibri" panose="020F0502020204030204" pitchFamily="34" charset="0"/>
                <a:cs typeface="Times New Roman" panose="02020603050405020304" pitchFamily="18" charset="0"/>
              </a:rPr>
              <a:t>:</a:t>
            </a:r>
            <a:endParaRPr kumimoji="0" lang="en-US" altLang="zh-CN" sz="3200" b="1" dirty="0">
              <a:solidFill>
                <a:srgbClr val="FFFF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dirty="0">
              <a:ln>
                <a:noFill/>
              </a:ln>
              <a:solidFill>
                <a:srgbClr val="FFFF00"/>
              </a:solidFill>
              <a:effectLst/>
              <a:latin typeface="Arial" panose="020B0604020202020204" pitchFamily="34" charset="0"/>
            </a:endParaRPr>
          </a:p>
        </p:txBody>
      </p:sp>
      <p:graphicFrame>
        <p:nvGraphicFramePr>
          <p:cNvPr id="8" name="表格 7">
            <a:extLst>
              <a:ext uri="{FF2B5EF4-FFF2-40B4-BE49-F238E27FC236}">
                <a16:creationId xmlns:a16="http://schemas.microsoft.com/office/drawing/2014/main" id="{107301F0-B4E0-42E6-9CA4-7FE935C9CC9E}"/>
              </a:ext>
            </a:extLst>
          </p:cNvPr>
          <p:cNvGraphicFramePr>
            <a:graphicFrameLocks noGrp="1"/>
          </p:cNvGraphicFramePr>
          <p:nvPr>
            <p:extLst>
              <p:ext uri="{D42A27DB-BD31-4B8C-83A1-F6EECF244321}">
                <p14:modId xmlns:p14="http://schemas.microsoft.com/office/powerpoint/2010/main" val="2949052734"/>
              </p:ext>
            </p:extLst>
          </p:nvPr>
        </p:nvGraphicFramePr>
        <p:xfrm>
          <a:off x="39640" y="3503438"/>
          <a:ext cx="9104360" cy="3291840"/>
        </p:xfrm>
        <a:graphic>
          <a:graphicData uri="http://schemas.openxmlformats.org/drawingml/2006/table">
            <a:tbl>
              <a:tblPr firstRow="1" firstCol="1" bandRow="1">
                <a:tableStyleId>{5940675A-B579-460E-94D1-54222C63F5DA}</a:tableStyleId>
              </a:tblPr>
              <a:tblGrid>
                <a:gridCol w="879772">
                  <a:extLst>
                    <a:ext uri="{9D8B030D-6E8A-4147-A177-3AD203B41FA5}">
                      <a16:colId xmlns:a16="http://schemas.microsoft.com/office/drawing/2014/main" val="997851608"/>
                    </a:ext>
                  </a:extLst>
                </a:gridCol>
                <a:gridCol w="1728192">
                  <a:extLst>
                    <a:ext uri="{9D8B030D-6E8A-4147-A177-3AD203B41FA5}">
                      <a16:colId xmlns:a16="http://schemas.microsoft.com/office/drawing/2014/main" val="485643980"/>
                    </a:ext>
                  </a:extLst>
                </a:gridCol>
                <a:gridCol w="1800200">
                  <a:extLst>
                    <a:ext uri="{9D8B030D-6E8A-4147-A177-3AD203B41FA5}">
                      <a16:colId xmlns:a16="http://schemas.microsoft.com/office/drawing/2014/main" val="4281723632"/>
                    </a:ext>
                  </a:extLst>
                </a:gridCol>
                <a:gridCol w="2252612">
                  <a:extLst>
                    <a:ext uri="{9D8B030D-6E8A-4147-A177-3AD203B41FA5}">
                      <a16:colId xmlns:a16="http://schemas.microsoft.com/office/drawing/2014/main" val="4178897078"/>
                    </a:ext>
                  </a:extLst>
                </a:gridCol>
                <a:gridCol w="2443584">
                  <a:extLst>
                    <a:ext uri="{9D8B030D-6E8A-4147-A177-3AD203B41FA5}">
                      <a16:colId xmlns:a16="http://schemas.microsoft.com/office/drawing/2014/main" val="632751541"/>
                    </a:ext>
                  </a:extLst>
                </a:gridCol>
              </a:tblGrid>
              <a:tr h="0">
                <a:tc>
                  <a:txBody>
                    <a:bodyPr/>
                    <a:lstStyle/>
                    <a:p>
                      <a:pPr algn="ctr">
                        <a:spcAft>
                          <a:spcPts val="0"/>
                        </a:spcAft>
                      </a:pPr>
                      <a:r>
                        <a:rPr lang="zh-CN" sz="2400" b="1" kern="100" dirty="0">
                          <a:solidFill>
                            <a:srgbClr val="FFFF00"/>
                          </a:solidFill>
                          <a:effectLst/>
                        </a:rPr>
                        <a:t>指令序号</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dirty="0">
                          <a:solidFill>
                            <a:srgbClr val="FFFF00"/>
                          </a:solidFill>
                          <a:effectLst/>
                        </a:rPr>
                        <a:t>指令地址</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dirty="0">
                          <a:solidFill>
                            <a:srgbClr val="FFFF00"/>
                          </a:solidFill>
                          <a:effectLst/>
                        </a:rPr>
                        <a:t>机器代码</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dirty="0">
                          <a:solidFill>
                            <a:srgbClr val="FFFF00"/>
                          </a:solidFill>
                          <a:effectLst/>
                        </a:rPr>
                        <a:t>汇编码</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b="1" kern="100" dirty="0">
                          <a:solidFill>
                            <a:srgbClr val="FFFF00"/>
                          </a:solidFill>
                          <a:effectLst/>
                        </a:rPr>
                        <a:t>操作注释</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5626170"/>
                  </a:ext>
                </a:extLst>
              </a:tr>
              <a:tr h="0">
                <a:tc>
                  <a:txBody>
                    <a:bodyPr/>
                    <a:lstStyle/>
                    <a:p>
                      <a:pPr algn="ctr">
                        <a:spcAft>
                          <a:spcPts val="0"/>
                        </a:spcAft>
                      </a:pPr>
                      <a:r>
                        <a:rPr lang="en-US" sz="2400" kern="100">
                          <a:solidFill>
                            <a:srgbClr val="FFFF00"/>
                          </a:solidFill>
                          <a:effectLst/>
                        </a:rPr>
                        <a:t>1</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08048100H</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00022080H</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solidFill>
                            <a:srgbClr val="FFFF00"/>
                          </a:solidFill>
                          <a:effectLst/>
                        </a:rPr>
                        <a:t>Ioop:sll</a:t>
                      </a:r>
                      <a:r>
                        <a:rPr lang="en-US" sz="2400" kern="100" dirty="0">
                          <a:solidFill>
                            <a:srgbClr val="FFFF00"/>
                          </a:solidFill>
                          <a:effectLst/>
                        </a:rPr>
                        <a:t> R4,R2,2</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(R2)&lt;&lt;2→R4</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3649032"/>
                  </a:ext>
                </a:extLst>
              </a:tr>
              <a:tr h="0">
                <a:tc>
                  <a:txBody>
                    <a:bodyPr/>
                    <a:lstStyle/>
                    <a:p>
                      <a:pPr algn="ctr">
                        <a:spcAft>
                          <a:spcPts val="0"/>
                        </a:spcAft>
                      </a:pPr>
                      <a:r>
                        <a:rPr lang="en-US" sz="2400" kern="100">
                          <a:solidFill>
                            <a:srgbClr val="FFFF00"/>
                          </a:solidFill>
                          <a:effectLst/>
                        </a:rPr>
                        <a:t>2</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08048104H</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00083020H</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add R4,R4,R3</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(R4)+(R3)→R4</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6246386"/>
                  </a:ext>
                </a:extLst>
              </a:tr>
              <a:tr h="0">
                <a:tc>
                  <a:txBody>
                    <a:bodyPr/>
                    <a:lstStyle/>
                    <a:p>
                      <a:pPr algn="ctr">
                        <a:spcAft>
                          <a:spcPts val="0"/>
                        </a:spcAft>
                      </a:pPr>
                      <a:r>
                        <a:rPr lang="en-US" sz="2400" kern="100" dirty="0">
                          <a:solidFill>
                            <a:srgbClr val="FFFF00"/>
                          </a:solidFill>
                          <a:effectLst/>
                        </a:rPr>
                        <a:t>3</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08048108H</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8C850000H</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load R5,0(R4)</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((R4)+0)→R5</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0583478"/>
                  </a:ext>
                </a:extLst>
              </a:tr>
              <a:tr h="0">
                <a:tc>
                  <a:txBody>
                    <a:bodyPr/>
                    <a:lstStyle/>
                    <a:p>
                      <a:pPr algn="ctr">
                        <a:spcAft>
                          <a:spcPts val="0"/>
                        </a:spcAft>
                      </a:pPr>
                      <a:r>
                        <a:rPr lang="en-US" sz="2400" kern="100">
                          <a:solidFill>
                            <a:srgbClr val="FFFF00"/>
                          </a:solidFill>
                          <a:effectLst/>
                        </a:rPr>
                        <a:t>4</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0804810CH</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00250820H</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add R1,R1,R5</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(R1)+(R5)→R1</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2492761"/>
                  </a:ext>
                </a:extLst>
              </a:tr>
              <a:tr h="0">
                <a:tc>
                  <a:txBody>
                    <a:bodyPr/>
                    <a:lstStyle/>
                    <a:p>
                      <a:pPr algn="ctr">
                        <a:spcAft>
                          <a:spcPts val="0"/>
                        </a:spcAft>
                      </a:pPr>
                      <a:r>
                        <a:rPr lang="en-US" sz="2400" kern="100">
                          <a:solidFill>
                            <a:srgbClr val="FFFF00"/>
                          </a:solidFill>
                          <a:effectLst/>
                        </a:rPr>
                        <a:t>5</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08048110H</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20420001H</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solidFill>
                            <a:srgbClr val="FFFF00"/>
                          </a:solidFill>
                          <a:effectLst/>
                        </a:rPr>
                        <a:t>addi</a:t>
                      </a:r>
                      <a:r>
                        <a:rPr lang="en-US" sz="2400" kern="100" dirty="0">
                          <a:solidFill>
                            <a:srgbClr val="FFFF00"/>
                          </a:solidFill>
                          <a:effectLst/>
                        </a:rPr>
                        <a:t> R2,R2,1</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(R2)+1→R2</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1307036"/>
                  </a:ext>
                </a:extLst>
              </a:tr>
              <a:tr h="0">
                <a:tc>
                  <a:txBody>
                    <a:bodyPr/>
                    <a:lstStyle/>
                    <a:p>
                      <a:pPr algn="ctr">
                        <a:spcAft>
                          <a:spcPts val="0"/>
                        </a:spcAft>
                      </a:pPr>
                      <a:r>
                        <a:rPr lang="en-US" sz="2400" kern="100">
                          <a:solidFill>
                            <a:srgbClr val="FFFF00"/>
                          </a:solidFill>
                          <a:effectLst/>
                        </a:rPr>
                        <a:t>6</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08048114H</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solidFill>
                            <a:srgbClr val="FFFF00"/>
                          </a:solidFill>
                          <a:effectLst/>
                        </a:rPr>
                        <a:t>1446FFFAH</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solidFill>
                            <a:srgbClr val="FFFF00"/>
                          </a:solidFill>
                          <a:effectLst/>
                        </a:rPr>
                        <a:t>bne</a:t>
                      </a:r>
                      <a:r>
                        <a:rPr lang="en-US" sz="2400" kern="100" dirty="0">
                          <a:solidFill>
                            <a:srgbClr val="FFFF00"/>
                          </a:solidFill>
                          <a:effectLst/>
                        </a:rPr>
                        <a:t> R2,R6,loop</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If(R2)≠(R6) </a:t>
                      </a:r>
                      <a:r>
                        <a:rPr lang="en-US" sz="2400" kern="100" dirty="0" err="1">
                          <a:solidFill>
                            <a:srgbClr val="FFFF00"/>
                          </a:solidFill>
                          <a:effectLst/>
                        </a:rPr>
                        <a:t>goto</a:t>
                      </a:r>
                      <a:r>
                        <a:rPr lang="en-US" sz="2400" kern="100" dirty="0">
                          <a:solidFill>
                            <a:srgbClr val="FFFF00"/>
                          </a:solidFill>
                          <a:effectLst/>
                        </a:rPr>
                        <a:t> loop</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5846940"/>
                  </a:ext>
                </a:extLst>
              </a:tr>
            </a:tbl>
          </a:graphicData>
        </a:graphic>
      </p:graphicFrame>
      <p:sp>
        <p:nvSpPr>
          <p:cNvPr id="3" name="灯片编号占位符 2">
            <a:extLst>
              <a:ext uri="{FF2B5EF4-FFF2-40B4-BE49-F238E27FC236}">
                <a16:creationId xmlns:a16="http://schemas.microsoft.com/office/drawing/2014/main" id="{834420A6-706A-401D-98C7-CEE2C4489161}"/>
              </a:ext>
            </a:extLst>
          </p:cNvPr>
          <p:cNvSpPr>
            <a:spLocks noGrp="1"/>
          </p:cNvSpPr>
          <p:nvPr>
            <p:ph type="sldNum" sz="quarter" idx="10"/>
          </p:nvPr>
        </p:nvSpPr>
        <p:spPr/>
        <p:txBody>
          <a:bodyPr/>
          <a:lstStyle/>
          <a:p>
            <a:fld id="{93FEEFE9-7DAE-42BE-8BBC-0AB64D3E44ED}" type="slidenum">
              <a:rPr lang="zh-CN" altLang="en-US" smtClean="0"/>
              <a:pPr/>
              <a:t>132</a:t>
            </a:fld>
            <a:r>
              <a:rPr lang="en-US" altLang="zh-CN"/>
              <a:t>/141</a:t>
            </a:r>
            <a:endParaRPr lang="zh-CN" altLang="en-US" dirty="0"/>
          </a:p>
        </p:txBody>
      </p:sp>
    </p:spTree>
    <p:extLst>
      <p:ext uri="{BB962C8B-B14F-4D97-AF65-F5344CB8AC3E}">
        <p14:creationId xmlns:p14="http://schemas.microsoft.com/office/powerpoint/2010/main" val="1092812290"/>
      </p:ext>
    </p:extLst>
  </p:cSld>
  <p:clrMapOvr>
    <a:masterClrMapping/>
  </p:clrMapOvr>
  <p:transition>
    <p:pull dir="ru"/>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C71B91-C151-496F-97F7-C18BB517161F}"/>
              </a:ext>
            </a:extLst>
          </p:cNvPr>
          <p:cNvSpPr/>
          <p:nvPr/>
        </p:nvSpPr>
        <p:spPr>
          <a:xfrm>
            <a:off x="11906" y="63218"/>
            <a:ext cx="9120188" cy="1077218"/>
          </a:xfrm>
          <a:prstGeom prst="rect">
            <a:avLst/>
          </a:prstGeom>
        </p:spPr>
        <p:txBody>
          <a:bodyPr wrap="square">
            <a:spAutoFit/>
          </a:bodyPr>
          <a:lstStyle/>
          <a:p>
            <a:pPr eaLnBrk="0" hangingPunct="0"/>
            <a:r>
              <a:rPr kumimoji="0" lang="zh-CN" altLang="zh-CN" sz="3200" b="1" dirty="0">
                <a:solidFill>
                  <a:srgbClr val="FFFF00"/>
                </a:solidFill>
                <a:latin typeface="Calibri" panose="020F0502020204030204" pitchFamily="34" charset="0"/>
                <a:cs typeface="Times New Roman" panose="02020603050405020304" pitchFamily="18" charset="0"/>
              </a:rPr>
              <a:t>执行上述代码的计算机中，存储器</a:t>
            </a:r>
            <a:r>
              <a:rPr kumimoji="0" lang="en-US" altLang="zh-CN" sz="3200" b="1" dirty="0">
                <a:solidFill>
                  <a:srgbClr val="FFFF00"/>
                </a:solidFill>
                <a:latin typeface="Calibri" panose="020F0502020204030204" pitchFamily="34" charset="0"/>
                <a:cs typeface="Times New Roman" panose="02020603050405020304" pitchFamily="18" charset="0"/>
              </a:rPr>
              <a:t>M</a:t>
            </a:r>
            <a:r>
              <a:rPr kumimoji="0" lang="zh-CN" altLang="zh-CN" sz="3200" b="1" dirty="0">
                <a:solidFill>
                  <a:srgbClr val="FFFF00"/>
                </a:solidFill>
                <a:latin typeface="Calibri" panose="020F0502020204030204" pitchFamily="34" charset="0"/>
                <a:cs typeface="Times New Roman" panose="02020603050405020304" pitchFamily="18" charset="0"/>
              </a:rPr>
              <a:t>采用</a:t>
            </a:r>
            <a:r>
              <a:rPr kumimoji="0" lang="en-US" altLang="zh-CN" sz="3200" b="1" dirty="0">
                <a:solidFill>
                  <a:srgbClr val="FFFF00"/>
                </a:solidFill>
                <a:latin typeface="Calibri" panose="020F0502020204030204" pitchFamily="34" charset="0"/>
                <a:cs typeface="Times New Roman" panose="02020603050405020304" pitchFamily="18" charset="0"/>
              </a:rPr>
              <a:t>32</a:t>
            </a:r>
            <a:r>
              <a:rPr kumimoji="0" lang="zh-CN" altLang="zh-CN" sz="3200" b="1" dirty="0">
                <a:solidFill>
                  <a:srgbClr val="FFFF00"/>
                </a:solidFill>
                <a:latin typeface="Calibri" panose="020F0502020204030204" pitchFamily="34" charset="0"/>
                <a:cs typeface="Times New Roman" panose="02020603050405020304" pitchFamily="18" charset="0"/>
              </a:rPr>
              <a:t>位定长指令字，其中分支指令</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采用如下格式：</a:t>
            </a:r>
          </a:p>
        </p:txBody>
      </p:sp>
      <p:graphicFrame>
        <p:nvGraphicFramePr>
          <p:cNvPr id="6" name="表格 5">
            <a:extLst>
              <a:ext uri="{FF2B5EF4-FFF2-40B4-BE49-F238E27FC236}">
                <a16:creationId xmlns:a16="http://schemas.microsoft.com/office/drawing/2014/main" id="{6E5F3F13-0FA7-436E-9337-CCCAC9AEED95}"/>
              </a:ext>
            </a:extLst>
          </p:cNvPr>
          <p:cNvGraphicFramePr>
            <a:graphicFrameLocks noGrp="1"/>
          </p:cNvGraphicFramePr>
          <p:nvPr>
            <p:extLst>
              <p:ext uri="{D42A27DB-BD31-4B8C-83A1-F6EECF244321}">
                <p14:modId xmlns:p14="http://schemas.microsoft.com/office/powerpoint/2010/main" val="3415137157"/>
              </p:ext>
            </p:extLst>
          </p:nvPr>
        </p:nvGraphicFramePr>
        <p:xfrm>
          <a:off x="683568" y="1519293"/>
          <a:ext cx="7166632" cy="365760"/>
        </p:xfrm>
        <a:graphic>
          <a:graphicData uri="http://schemas.openxmlformats.org/drawingml/2006/table">
            <a:tbl>
              <a:tblPr firstRow="1" firstCol="1" bandRow="1">
                <a:tableStyleId>{5940675A-B579-460E-94D1-54222C63F5DA}</a:tableStyleId>
              </a:tblPr>
              <a:tblGrid>
                <a:gridCol w="1791658">
                  <a:extLst>
                    <a:ext uri="{9D8B030D-6E8A-4147-A177-3AD203B41FA5}">
                      <a16:colId xmlns:a16="http://schemas.microsoft.com/office/drawing/2014/main" val="1773158391"/>
                    </a:ext>
                  </a:extLst>
                </a:gridCol>
                <a:gridCol w="1791658">
                  <a:extLst>
                    <a:ext uri="{9D8B030D-6E8A-4147-A177-3AD203B41FA5}">
                      <a16:colId xmlns:a16="http://schemas.microsoft.com/office/drawing/2014/main" val="688500704"/>
                    </a:ext>
                  </a:extLst>
                </a:gridCol>
                <a:gridCol w="1791658">
                  <a:extLst>
                    <a:ext uri="{9D8B030D-6E8A-4147-A177-3AD203B41FA5}">
                      <a16:colId xmlns:a16="http://schemas.microsoft.com/office/drawing/2014/main" val="476113636"/>
                    </a:ext>
                  </a:extLst>
                </a:gridCol>
                <a:gridCol w="1791658">
                  <a:extLst>
                    <a:ext uri="{9D8B030D-6E8A-4147-A177-3AD203B41FA5}">
                      <a16:colId xmlns:a16="http://schemas.microsoft.com/office/drawing/2014/main" val="3357979709"/>
                    </a:ext>
                  </a:extLst>
                </a:gridCol>
              </a:tblGrid>
              <a:tr h="0">
                <a:tc>
                  <a:txBody>
                    <a:bodyPr/>
                    <a:lstStyle/>
                    <a:p>
                      <a:pPr algn="ctr">
                        <a:spcAft>
                          <a:spcPts val="0"/>
                        </a:spcAft>
                      </a:pPr>
                      <a:r>
                        <a:rPr lang="en-US" sz="2400" kern="100" dirty="0">
                          <a:solidFill>
                            <a:srgbClr val="FFFF00"/>
                          </a:solidFill>
                          <a:effectLst/>
                        </a:rPr>
                        <a:t>OP</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Rs</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Rd</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FF00"/>
                          </a:solidFill>
                          <a:effectLst/>
                        </a:rPr>
                        <a:t>offset</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91520"/>
                  </a:ext>
                </a:extLst>
              </a:tr>
            </a:tbl>
          </a:graphicData>
        </a:graphic>
      </p:graphicFrame>
      <p:sp>
        <p:nvSpPr>
          <p:cNvPr id="7" name="Rectangle 1">
            <a:extLst>
              <a:ext uri="{FF2B5EF4-FFF2-40B4-BE49-F238E27FC236}">
                <a16:creationId xmlns:a16="http://schemas.microsoft.com/office/drawing/2014/main" id="{1F007D2B-63A4-43F6-AE45-750039829D14}"/>
              </a:ext>
            </a:extLst>
          </p:cNvPr>
          <p:cNvSpPr>
            <a:spLocks noChangeArrowheads="1"/>
          </p:cNvSpPr>
          <p:nvPr/>
        </p:nvSpPr>
        <p:spPr bwMode="auto">
          <a:xfrm>
            <a:off x="179510" y="934518"/>
            <a:ext cx="767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FFFF00"/>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3200" b="1" i="0" u="none" strike="noStrike" cap="none" normalizeH="0" baseline="0" dirty="0">
                <a:ln>
                  <a:noFill/>
                </a:ln>
                <a:solidFill>
                  <a:srgbClr val="FFFF00"/>
                </a:solidFill>
                <a:effectLst/>
                <a:latin typeface="Calibri" panose="020F0502020204030204" pitchFamily="34" charset="0"/>
                <a:cs typeface="Times New Roman" panose="02020603050405020304" pitchFamily="18" charset="0"/>
              </a:rPr>
              <a:t>      31:26          25:21            20:16             15:0</a:t>
            </a:r>
            <a:endParaRPr kumimoji="0" lang="en-US" altLang="zh-CN" sz="3200" b="0" i="0" u="none" strike="noStrike" cap="none" normalizeH="0" baseline="0" dirty="0">
              <a:ln>
                <a:noFill/>
              </a:ln>
              <a:solidFill>
                <a:srgbClr val="FFFF00"/>
              </a:solidFill>
              <a:effectLst/>
              <a:latin typeface="Arial" panose="020B0604020202020204" pitchFamily="34" charset="0"/>
            </a:endParaRPr>
          </a:p>
        </p:txBody>
      </p:sp>
      <p:sp>
        <p:nvSpPr>
          <p:cNvPr id="9" name="矩形 8">
            <a:extLst>
              <a:ext uri="{FF2B5EF4-FFF2-40B4-BE49-F238E27FC236}">
                <a16:creationId xmlns:a16="http://schemas.microsoft.com/office/drawing/2014/main" id="{47A35C68-A06D-4F78-9BF6-4791499D6F91}"/>
              </a:ext>
            </a:extLst>
          </p:cNvPr>
          <p:cNvSpPr/>
          <p:nvPr/>
        </p:nvSpPr>
        <p:spPr>
          <a:xfrm>
            <a:off x="58275" y="1911578"/>
            <a:ext cx="9096376" cy="5016758"/>
          </a:xfrm>
          <a:prstGeom prst="rect">
            <a:avLst/>
          </a:prstGeom>
        </p:spPr>
        <p:txBody>
          <a:bodyPr wrap="square">
            <a:spAutoFit/>
          </a:bodyPr>
          <a:lstStyle/>
          <a:p>
            <a:pPr eaLnBrk="0" hangingPunct="0"/>
            <a:r>
              <a:rPr kumimoji="0" lang="zh-CN" altLang="zh-CN" sz="3200" b="1" dirty="0">
                <a:solidFill>
                  <a:srgbClr val="FFFF00"/>
                </a:solidFill>
                <a:latin typeface="Calibri" panose="020F0502020204030204" pitchFamily="34" charset="0"/>
                <a:cs typeface="Times New Roman" panose="02020603050405020304" pitchFamily="18" charset="0"/>
              </a:rPr>
              <a:t>指令格式中的</a:t>
            </a:r>
            <a:r>
              <a:rPr kumimoji="0" lang="en-US" altLang="zh-CN" sz="3200" b="1" dirty="0">
                <a:solidFill>
                  <a:srgbClr val="FFFF00"/>
                </a:solidFill>
                <a:latin typeface="Calibri" panose="020F0502020204030204" pitchFamily="34" charset="0"/>
                <a:cs typeface="Times New Roman" panose="02020603050405020304" pitchFamily="18" charset="0"/>
              </a:rPr>
              <a:t>OP</a:t>
            </a:r>
            <a:r>
              <a:rPr kumimoji="0" lang="zh-CN" altLang="zh-CN" sz="3200" b="1" dirty="0">
                <a:solidFill>
                  <a:srgbClr val="FFFF00"/>
                </a:solidFill>
                <a:latin typeface="Calibri" panose="020F0502020204030204" pitchFamily="34" charset="0"/>
                <a:cs typeface="Times New Roman" panose="02020603050405020304" pitchFamily="18" charset="0"/>
              </a:rPr>
              <a:t>代表操作码字段，</a:t>
            </a:r>
            <a:r>
              <a:rPr kumimoji="0" lang="en-US" altLang="zh-CN" sz="3200" b="1" dirty="0">
                <a:solidFill>
                  <a:srgbClr val="FFFF00"/>
                </a:solidFill>
                <a:latin typeface="Calibri" panose="020F0502020204030204" pitchFamily="34" charset="0"/>
                <a:cs typeface="Times New Roman" panose="02020603050405020304" pitchFamily="18" charset="0"/>
              </a:rPr>
              <a:t>Rs</a:t>
            </a:r>
            <a:r>
              <a:rPr kumimoji="0" lang="zh-CN" altLang="zh-CN" sz="3200" b="1" dirty="0">
                <a:solidFill>
                  <a:srgbClr val="FFFF00"/>
                </a:solidFill>
                <a:latin typeface="Calibri" panose="020F0502020204030204" pitchFamily="34" charset="0"/>
                <a:cs typeface="Times New Roman" panose="02020603050405020304" pitchFamily="18" charset="0"/>
              </a:rPr>
              <a:t>和</a:t>
            </a:r>
            <a:r>
              <a:rPr kumimoji="0" lang="en-US" altLang="zh-CN" sz="3200" b="1" dirty="0">
                <a:solidFill>
                  <a:srgbClr val="FFFF00"/>
                </a:solidFill>
                <a:latin typeface="Calibri" panose="020F0502020204030204" pitchFamily="34" charset="0"/>
                <a:cs typeface="Times New Roman" panose="02020603050405020304" pitchFamily="18" charset="0"/>
              </a:rPr>
              <a:t>Rd</a:t>
            </a:r>
            <a:r>
              <a:rPr kumimoji="0" lang="zh-CN" altLang="zh-CN" sz="3200" b="1" dirty="0">
                <a:solidFill>
                  <a:srgbClr val="FFFF00"/>
                </a:solidFill>
                <a:latin typeface="Calibri" panose="020F0502020204030204" pitchFamily="34" charset="0"/>
                <a:cs typeface="Times New Roman" panose="02020603050405020304" pitchFamily="18" charset="0"/>
              </a:rPr>
              <a:t>都代表寄存器编号，</a:t>
            </a:r>
            <a:r>
              <a:rPr kumimoji="0" lang="en-US" altLang="zh-CN" sz="3200" b="1" dirty="0">
                <a:solidFill>
                  <a:srgbClr val="FFFF00"/>
                </a:solidFill>
                <a:latin typeface="Calibri" panose="020F0502020204030204" pitchFamily="34" charset="0"/>
                <a:cs typeface="Times New Roman" panose="02020603050405020304" pitchFamily="18" charset="0"/>
              </a:rPr>
              <a:t>offset</a:t>
            </a:r>
            <a:r>
              <a:rPr kumimoji="0" lang="zh-CN" altLang="zh-CN" sz="3200" b="1" dirty="0">
                <a:solidFill>
                  <a:srgbClr val="FFFF00"/>
                </a:solidFill>
                <a:latin typeface="Calibri" panose="020F0502020204030204" pitchFamily="34" charset="0"/>
                <a:cs typeface="Times New Roman" panose="02020603050405020304" pitchFamily="18" charset="0"/>
              </a:rPr>
              <a:t>为偏移量常数（用补码表示），请回答下列问题，并说明理由。</a:t>
            </a:r>
          </a:p>
          <a:p>
            <a:pPr eaLnBrk="0" hangingPunct="0"/>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1</a:t>
            </a:r>
            <a:r>
              <a:rPr kumimoji="0" lang="zh-CN" altLang="zh-CN" sz="3200" b="1" dirty="0">
                <a:solidFill>
                  <a:srgbClr val="FFFF00"/>
                </a:solidFill>
                <a:latin typeface="Calibri" panose="020F0502020204030204" pitchFamily="34" charset="0"/>
                <a:cs typeface="Times New Roman" panose="02020603050405020304" pitchFamily="18" charset="0"/>
              </a:rPr>
              <a:t>）存储器</a:t>
            </a:r>
            <a:r>
              <a:rPr kumimoji="0" lang="en-US" altLang="zh-CN" sz="3200" b="1" dirty="0">
                <a:solidFill>
                  <a:srgbClr val="FFFF00"/>
                </a:solidFill>
                <a:latin typeface="Calibri" panose="020F0502020204030204" pitchFamily="34" charset="0"/>
                <a:cs typeface="Times New Roman" panose="02020603050405020304" pitchFamily="18" charset="0"/>
              </a:rPr>
              <a:t>M</a:t>
            </a:r>
            <a:r>
              <a:rPr kumimoji="0" lang="zh-CN" altLang="zh-CN" sz="3200" b="1" dirty="0">
                <a:solidFill>
                  <a:srgbClr val="FFFF00"/>
                </a:solidFill>
                <a:latin typeface="Calibri" panose="020F0502020204030204" pitchFamily="34" charset="0"/>
                <a:cs typeface="Times New Roman" panose="02020603050405020304" pitchFamily="18" charset="0"/>
              </a:rPr>
              <a:t>的编址单位是什么？</a:t>
            </a:r>
          </a:p>
          <a:p>
            <a:pPr eaLnBrk="0" hangingPunct="0"/>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2</a:t>
            </a:r>
            <a:r>
              <a:rPr kumimoji="0" lang="zh-CN" altLang="zh-CN" sz="3200" b="1" dirty="0">
                <a:solidFill>
                  <a:srgbClr val="FFFF00"/>
                </a:solidFill>
                <a:latin typeface="Calibri" panose="020F0502020204030204" pitchFamily="34" charset="0"/>
                <a:cs typeface="Times New Roman" panose="02020603050405020304" pitchFamily="18" charset="0"/>
              </a:rPr>
              <a:t>）已知</a:t>
            </a:r>
            <a:r>
              <a:rPr kumimoji="0" lang="en-US" altLang="zh-CN" sz="3200" b="1" dirty="0" err="1">
                <a:solidFill>
                  <a:srgbClr val="FFFF00"/>
                </a:solidFill>
                <a:latin typeface="Calibri" panose="020F0502020204030204" pitchFamily="34" charset="0"/>
                <a:cs typeface="Times New Roman" panose="02020603050405020304" pitchFamily="18" charset="0"/>
              </a:rPr>
              <a:t>sll</a:t>
            </a:r>
            <a:r>
              <a:rPr kumimoji="0" lang="zh-CN" altLang="zh-CN" sz="3200" b="1" dirty="0">
                <a:solidFill>
                  <a:srgbClr val="FFFF00"/>
                </a:solidFill>
                <a:latin typeface="Calibri" panose="020F0502020204030204" pitchFamily="34" charset="0"/>
                <a:cs typeface="Times New Roman" panose="02020603050405020304" pitchFamily="18" charset="0"/>
              </a:rPr>
              <a:t>指令实现左移功能，数组</a:t>
            </a:r>
            <a:r>
              <a:rPr kumimoji="0" lang="en-US" altLang="zh-CN" sz="3200" b="1" dirty="0">
                <a:solidFill>
                  <a:srgbClr val="FFFF00"/>
                </a:solidFill>
                <a:latin typeface="Calibri" panose="020F0502020204030204" pitchFamily="34" charset="0"/>
                <a:cs typeface="Times New Roman" panose="02020603050405020304" pitchFamily="18" charset="0"/>
              </a:rPr>
              <a:t>A</a:t>
            </a:r>
            <a:r>
              <a:rPr kumimoji="0" lang="zh-CN" altLang="zh-CN" sz="3200" b="1" dirty="0">
                <a:solidFill>
                  <a:srgbClr val="FFFF00"/>
                </a:solidFill>
                <a:latin typeface="Calibri" panose="020F0502020204030204" pitchFamily="34" charset="0"/>
                <a:cs typeface="Times New Roman" panose="02020603050405020304" pitchFamily="18" charset="0"/>
              </a:rPr>
              <a:t>中每个元素占多少位？</a:t>
            </a:r>
          </a:p>
          <a:p>
            <a:pPr eaLnBrk="0" hangingPunct="0"/>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3</a:t>
            </a:r>
            <a:r>
              <a:rPr kumimoji="0" lang="zh-CN" altLang="zh-CN" sz="3200" b="1" dirty="0">
                <a:solidFill>
                  <a:srgbClr val="FFFF00"/>
                </a:solidFill>
                <a:latin typeface="Calibri" panose="020F0502020204030204" pitchFamily="34" charset="0"/>
                <a:cs typeface="Times New Roman" panose="02020603050405020304" pitchFamily="18" charset="0"/>
              </a:rPr>
              <a:t>）上表中</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指令的</a:t>
            </a:r>
            <a:r>
              <a:rPr kumimoji="0" lang="en-US" altLang="zh-CN" sz="3200" b="1" dirty="0">
                <a:solidFill>
                  <a:srgbClr val="FFFF00"/>
                </a:solidFill>
                <a:latin typeface="Calibri" panose="020F0502020204030204" pitchFamily="34" charset="0"/>
                <a:cs typeface="Times New Roman" panose="02020603050405020304" pitchFamily="18" charset="0"/>
              </a:rPr>
              <a:t>offset</a:t>
            </a:r>
            <a:r>
              <a:rPr kumimoji="0" lang="zh-CN" altLang="zh-CN" sz="3200" b="1" dirty="0">
                <a:solidFill>
                  <a:srgbClr val="FFFF00"/>
                </a:solidFill>
                <a:latin typeface="Calibri" panose="020F0502020204030204" pitchFamily="34" charset="0"/>
                <a:cs typeface="Times New Roman" panose="02020603050405020304" pitchFamily="18" charset="0"/>
              </a:rPr>
              <a:t>字段的值是多少？已知</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指令采用相对寻址方式，</a:t>
            </a:r>
            <a:r>
              <a:rPr kumimoji="0" lang="en-US" altLang="zh-CN" sz="3200" b="1" dirty="0">
                <a:solidFill>
                  <a:srgbClr val="FFFF00"/>
                </a:solidFill>
                <a:latin typeface="Calibri" panose="020F0502020204030204" pitchFamily="34" charset="0"/>
                <a:cs typeface="Times New Roman" panose="02020603050405020304" pitchFamily="18" charset="0"/>
              </a:rPr>
              <a:t>PC</a:t>
            </a:r>
            <a:r>
              <a:rPr kumimoji="0" lang="zh-CN" altLang="zh-CN" sz="3200" b="1" dirty="0">
                <a:solidFill>
                  <a:srgbClr val="FFFF00"/>
                </a:solidFill>
                <a:latin typeface="Calibri" panose="020F0502020204030204" pitchFamily="34" charset="0"/>
                <a:cs typeface="Times New Roman" panose="02020603050405020304" pitchFamily="18" charset="0"/>
              </a:rPr>
              <a:t>的当前内容为指令</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的地址，通过分析表中指令地址和</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指令内容，推断</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指令的转移目标地址计算公式。</a:t>
            </a:r>
            <a:endParaRPr kumimoji="0" lang="zh-CN" altLang="en-US" sz="3200" b="1" dirty="0">
              <a:solidFill>
                <a:srgbClr val="FFFF00"/>
              </a:solidFill>
              <a:latin typeface="Calibri" panose="020F0502020204030204" pitchFamily="34"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4CC0318E-76F9-49B3-AF92-4A103A46A541}"/>
              </a:ext>
            </a:extLst>
          </p:cNvPr>
          <p:cNvSpPr>
            <a:spLocks noGrp="1"/>
          </p:cNvSpPr>
          <p:nvPr>
            <p:ph type="sldNum" sz="quarter" idx="10"/>
          </p:nvPr>
        </p:nvSpPr>
        <p:spPr/>
        <p:txBody>
          <a:bodyPr/>
          <a:lstStyle/>
          <a:p>
            <a:fld id="{93FEEFE9-7DAE-42BE-8BBC-0AB64D3E44ED}" type="slidenum">
              <a:rPr lang="zh-CN" altLang="en-US" smtClean="0"/>
              <a:pPr/>
              <a:t>133</a:t>
            </a:fld>
            <a:r>
              <a:rPr lang="en-US" altLang="zh-CN"/>
              <a:t>/141</a:t>
            </a:r>
            <a:endParaRPr lang="zh-CN" altLang="en-US" dirty="0"/>
          </a:p>
        </p:txBody>
      </p:sp>
    </p:spTree>
    <p:extLst>
      <p:ext uri="{BB962C8B-B14F-4D97-AF65-F5344CB8AC3E}">
        <p14:creationId xmlns:p14="http://schemas.microsoft.com/office/powerpoint/2010/main" val="1960277440"/>
      </p:ext>
    </p:extLst>
  </p:cSld>
  <p:clrMapOvr>
    <a:masterClrMapping/>
  </p:clrMapOvr>
  <p:transition>
    <p:pull dir="ru"/>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41542AB-1B2A-4EA3-BC82-58CCFC87B0FA}"/>
              </a:ext>
            </a:extLst>
          </p:cNvPr>
          <p:cNvSpPr/>
          <p:nvPr/>
        </p:nvSpPr>
        <p:spPr>
          <a:xfrm>
            <a:off x="23812" y="51912"/>
            <a:ext cx="9120188" cy="584775"/>
          </a:xfrm>
          <a:prstGeom prst="rect">
            <a:avLst/>
          </a:prstGeom>
        </p:spPr>
        <p:txBody>
          <a:bodyPr wrap="square">
            <a:spAutoFit/>
          </a:bodyPr>
          <a:lstStyle/>
          <a:p>
            <a:pPr eaLnBrk="0" hangingPunct="0"/>
            <a:r>
              <a:rPr kumimoji="0" lang="en-US" altLang="zh-CN" sz="3200" b="1" dirty="0">
                <a:solidFill>
                  <a:srgbClr val="FFFF00"/>
                </a:solidFill>
                <a:latin typeface="Calibri" panose="020F0502020204030204" pitchFamily="34" charset="0"/>
                <a:cs typeface="Times New Roman" panose="02020603050405020304" pitchFamily="18" charset="0"/>
              </a:rPr>
              <a:t>21</a:t>
            </a:r>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1</a:t>
            </a:r>
            <a:r>
              <a:rPr kumimoji="0" lang="zh-CN" altLang="zh-CN" sz="3200" b="1" dirty="0">
                <a:solidFill>
                  <a:srgbClr val="FFFF00"/>
                </a:solidFill>
                <a:latin typeface="Calibri" panose="020F0502020204030204" pitchFamily="34" charset="0"/>
                <a:cs typeface="Times New Roman" panose="02020603050405020304" pitchFamily="18" charset="0"/>
              </a:rPr>
              <a:t>）存储器</a:t>
            </a:r>
            <a:r>
              <a:rPr kumimoji="0" lang="en-US" altLang="zh-CN" sz="3200" b="1" dirty="0">
                <a:solidFill>
                  <a:srgbClr val="FFFF00"/>
                </a:solidFill>
                <a:latin typeface="Calibri" panose="020F0502020204030204" pitchFamily="34" charset="0"/>
                <a:cs typeface="Times New Roman" panose="02020603050405020304" pitchFamily="18" charset="0"/>
              </a:rPr>
              <a:t>M</a:t>
            </a:r>
            <a:r>
              <a:rPr kumimoji="0" lang="zh-CN" altLang="zh-CN" sz="3200" b="1" dirty="0">
                <a:solidFill>
                  <a:srgbClr val="FFFF00"/>
                </a:solidFill>
                <a:latin typeface="Calibri" panose="020F0502020204030204" pitchFamily="34" charset="0"/>
                <a:cs typeface="Times New Roman" panose="02020603050405020304" pitchFamily="18" charset="0"/>
              </a:rPr>
              <a:t>的编址单位是什么？</a:t>
            </a:r>
          </a:p>
        </p:txBody>
      </p:sp>
      <p:sp>
        <p:nvSpPr>
          <p:cNvPr id="4" name="矩形 3">
            <a:extLst>
              <a:ext uri="{FF2B5EF4-FFF2-40B4-BE49-F238E27FC236}">
                <a16:creationId xmlns:a16="http://schemas.microsoft.com/office/drawing/2014/main" id="{A7D17E77-BE60-448A-98A9-09B7AD7E0B8B}"/>
              </a:ext>
            </a:extLst>
          </p:cNvPr>
          <p:cNvSpPr/>
          <p:nvPr/>
        </p:nvSpPr>
        <p:spPr>
          <a:xfrm>
            <a:off x="0" y="827260"/>
            <a:ext cx="9120188" cy="1808572"/>
          </a:xfrm>
          <a:prstGeom prst="rect">
            <a:avLst/>
          </a:prstGeom>
        </p:spPr>
        <p:txBody>
          <a:bodyPr wrap="square">
            <a:spAutoFit/>
          </a:bodyPr>
          <a:lstStyle/>
          <a:p>
            <a:pPr indent="457200">
              <a:lnSpc>
                <a:spcPct val="120000"/>
              </a:lnSpc>
            </a:pPr>
            <a:r>
              <a:rPr lang="zh-CN" altLang="en-US" sz="3200" dirty="0"/>
              <a:t>计算机</a:t>
            </a:r>
            <a:r>
              <a:rPr lang="en-US" altLang="zh-CN" sz="3200" dirty="0"/>
              <a:t>M</a:t>
            </a:r>
            <a:r>
              <a:rPr lang="zh-CN" altLang="en-US" sz="3200" dirty="0"/>
              <a:t>的存储器编址单位为字节，因为每个</a:t>
            </a:r>
            <a:r>
              <a:rPr lang="en-US" altLang="zh-CN" sz="3200" dirty="0"/>
              <a:t>32</a:t>
            </a:r>
            <a:r>
              <a:rPr lang="zh-CN" altLang="en-US" sz="3200" dirty="0"/>
              <a:t>位定长指令字占用了</a:t>
            </a:r>
            <a:r>
              <a:rPr lang="en-US" altLang="zh-CN" sz="3200" dirty="0"/>
              <a:t>4</a:t>
            </a:r>
            <a:r>
              <a:rPr lang="zh-CN" altLang="en-US" sz="3200" dirty="0"/>
              <a:t>个存储单元，故每一个编址单元为</a:t>
            </a:r>
            <a:r>
              <a:rPr lang="en-US" altLang="zh-CN" sz="3200" dirty="0"/>
              <a:t>1</a:t>
            </a:r>
            <a:r>
              <a:rPr lang="zh-CN" altLang="en-US" sz="3200" dirty="0"/>
              <a:t>字节，即</a:t>
            </a:r>
            <a:r>
              <a:rPr lang="en-US" altLang="zh-CN" sz="3200" dirty="0"/>
              <a:t>8 bit</a:t>
            </a:r>
            <a:r>
              <a:rPr lang="zh-CN" altLang="en-US" sz="3200" dirty="0"/>
              <a:t>。</a:t>
            </a:r>
          </a:p>
        </p:txBody>
      </p:sp>
      <p:sp>
        <p:nvSpPr>
          <p:cNvPr id="5" name="灯片编号占位符 4">
            <a:extLst>
              <a:ext uri="{FF2B5EF4-FFF2-40B4-BE49-F238E27FC236}">
                <a16:creationId xmlns:a16="http://schemas.microsoft.com/office/drawing/2014/main" id="{349B8A16-D928-4795-A709-0996EA9F7695}"/>
              </a:ext>
            </a:extLst>
          </p:cNvPr>
          <p:cNvSpPr>
            <a:spLocks noGrp="1"/>
          </p:cNvSpPr>
          <p:nvPr>
            <p:ph type="sldNum" sz="quarter" idx="10"/>
          </p:nvPr>
        </p:nvSpPr>
        <p:spPr/>
        <p:txBody>
          <a:bodyPr/>
          <a:lstStyle/>
          <a:p>
            <a:fld id="{93FEEFE9-7DAE-42BE-8BBC-0AB64D3E44ED}" type="slidenum">
              <a:rPr lang="zh-CN" altLang="en-US" smtClean="0"/>
              <a:pPr/>
              <a:t>134</a:t>
            </a:fld>
            <a:r>
              <a:rPr lang="en-US" altLang="zh-CN"/>
              <a:t>/141</a:t>
            </a:r>
            <a:endParaRPr lang="zh-CN" altLang="en-US" dirty="0"/>
          </a:p>
        </p:txBody>
      </p:sp>
    </p:spTree>
    <p:extLst>
      <p:ext uri="{BB962C8B-B14F-4D97-AF65-F5344CB8AC3E}">
        <p14:creationId xmlns:p14="http://schemas.microsoft.com/office/powerpoint/2010/main" val="4287617544"/>
      </p:ext>
    </p:extLst>
  </p:cSld>
  <p:clrMapOvr>
    <a:masterClrMapping/>
  </p:clrMapOvr>
  <p:transition>
    <p:pull dir="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DA82D0-1C63-456A-8E66-81335EC6822B}"/>
              </a:ext>
            </a:extLst>
          </p:cNvPr>
          <p:cNvSpPr/>
          <p:nvPr/>
        </p:nvSpPr>
        <p:spPr>
          <a:xfrm>
            <a:off x="179512" y="116632"/>
            <a:ext cx="9120188" cy="1077218"/>
          </a:xfrm>
          <a:prstGeom prst="rect">
            <a:avLst/>
          </a:prstGeom>
        </p:spPr>
        <p:txBody>
          <a:bodyPr wrap="square">
            <a:spAutoFit/>
          </a:bodyPr>
          <a:lstStyle/>
          <a:p>
            <a:pPr eaLnBrk="0" hangingPunct="0"/>
            <a:r>
              <a:rPr kumimoji="0" lang="en-US" altLang="zh-CN" sz="3200" b="1" dirty="0">
                <a:solidFill>
                  <a:srgbClr val="FFFF00"/>
                </a:solidFill>
                <a:latin typeface="Calibri" panose="020F0502020204030204" pitchFamily="34" charset="0"/>
                <a:cs typeface="Times New Roman" panose="02020603050405020304" pitchFamily="18" charset="0"/>
              </a:rPr>
              <a:t>21</a:t>
            </a:r>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2</a:t>
            </a:r>
            <a:r>
              <a:rPr kumimoji="0" lang="zh-CN" altLang="zh-CN" sz="3200" b="1" dirty="0">
                <a:solidFill>
                  <a:srgbClr val="FFFF00"/>
                </a:solidFill>
                <a:latin typeface="Calibri" panose="020F0502020204030204" pitchFamily="34" charset="0"/>
                <a:cs typeface="Times New Roman" panose="02020603050405020304" pitchFamily="18" charset="0"/>
              </a:rPr>
              <a:t>）已知</a:t>
            </a:r>
            <a:r>
              <a:rPr kumimoji="0" lang="en-US" altLang="zh-CN" sz="3200" b="1" dirty="0" err="1">
                <a:solidFill>
                  <a:srgbClr val="FFFF00"/>
                </a:solidFill>
                <a:latin typeface="Calibri" panose="020F0502020204030204" pitchFamily="34" charset="0"/>
                <a:cs typeface="Times New Roman" panose="02020603050405020304" pitchFamily="18" charset="0"/>
              </a:rPr>
              <a:t>sll</a:t>
            </a:r>
            <a:r>
              <a:rPr kumimoji="0" lang="zh-CN" altLang="zh-CN" sz="3200" b="1" dirty="0">
                <a:solidFill>
                  <a:srgbClr val="FFFF00"/>
                </a:solidFill>
                <a:latin typeface="Calibri" panose="020F0502020204030204" pitchFamily="34" charset="0"/>
                <a:cs typeface="Times New Roman" panose="02020603050405020304" pitchFamily="18" charset="0"/>
              </a:rPr>
              <a:t>指令实现左移功能，数组</a:t>
            </a:r>
            <a:r>
              <a:rPr kumimoji="0" lang="en-US" altLang="zh-CN" sz="3200" b="1" dirty="0">
                <a:solidFill>
                  <a:srgbClr val="FFFF00"/>
                </a:solidFill>
                <a:latin typeface="Calibri" panose="020F0502020204030204" pitchFamily="34" charset="0"/>
                <a:cs typeface="Times New Roman" panose="02020603050405020304" pitchFamily="18" charset="0"/>
              </a:rPr>
              <a:t>A</a:t>
            </a:r>
            <a:r>
              <a:rPr kumimoji="0" lang="zh-CN" altLang="zh-CN" sz="3200" b="1" dirty="0">
                <a:solidFill>
                  <a:srgbClr val="FFFF00"/>
                </a:solidFill>
                <a:latin typeface="Calibri" panose="020F0502020204030204" pitchFamily="34" charset="0"/>
                <a:cs typeface="Times New Roman" panose="02020603050405020304" pitchFamily="18" charset="0"/>
              </a:rPr>
              <a:t>中每个元素占多少位？</a:t>
            </a:r>
          </a:p>
        </p:txBody>
      </p:sp>
      <p:sp>
        <p:nvSpPr>
          <p:cNvPr id="4" name="矩形 3">
            <a:extLst>
              <a:ext uri="{FF2B5EF4-FFF2-40B4-BE49-F238E27FC236}">
                <a16:creationId xmlns:a16="http://schemas.microsoft.com/office/drawing/2014/main" id="{64743282-FF27-4DF8-8176-DD76EB51610A}"/>
              </a:ext>
            </a:extLst>
          </p:cNvPr>
          <p:cNvSpPr/>
          <p:nvPr/>
        </p:nvSpPr>
        <p:spPr>
          <a:xfrm>
            <a:off x="0" y="1340768"/>
            <a:ext cx="9120188" cy="1808572"/>
          </a:xfrm>
          <a:prstGeom prst="rect">
            <a:avLst/>
          </a:prstGeom>
        </p:spPr>
        <p:txBody>
          <a:bodyPr wrap="square">
            <a:spAutoFit/>
          </a:bodyPr>
          <a:lstStyle/>
          <a:p>
            <a:pPr indent="457200">
              <a:lnSpc>
                <a:spcPct val="120000"/>
              </a:lnSpc>
            </a:pPr>
            <a:r>
              <a:rPr lang="zh-CN" altLang="en-US" sz="3200" dirty="0"/>
              <a:t>因为</a:t>
            </a:r>
            <a:r>
              <a:rPr lang="en-US" altLang="zh-CN" sz="3200" dirty="0" err="1"/>
              <a:t>sll</a:t>
            </a:r>
            <a:r>
              <a:rPr lang="zh-CN" altLang="en-US" sz="3200" dirty="0"/>
              <a:t>指令每次左移</a:t>
            </a:r>
            <a:r>
              <a:rPr lang="en-US" altLang="zh-CN" sz="3200" dirty="0"/>
              <a:t>2</a:t>
            </a:r>
            <a:r>
              <a:rPr lang="zh-CN" altLang="en-US" sz="3200" dirty="0"/>
              <a:t>位（相当于乘以</a:t>
            </a:r>
            <a:r>
              <a:rPr lang="en-US" altLang="zh-CN" sz="3200" dirty="0"/>
              <a:t>4</a:t>
            </a:r>
            <a:r>
              <a:rPr lang="zh-CN" altLang="en-US" sz="3200" dirty="0"/>
              <a:t>）。</a:t>
            </a:r>
            <a:r>
              <a:rPr lang="en-US" altLang="zh-CN" sz="3200" dirty="0"/>
              <a:t>R2</a:t>
            </a:r>
            <a:r>
              <a:rPr lang="zh-CN" altLang="en-US" sz="3200" dirty="0"/>
              <a:t>的初值为</a:t>
            </a:r>
            <a:r>
              <a:rPr lang="en-US" altLang="zh-CN" sz="3200" dirty="0"/>
              <a:t>0</a:t>
            </a:r>
            <a:r>
              <a:rPr lang="zh-CN" altLang="en-US" sz="3200" dirty="0"/>
              <a:t>，连续两个元素的地址刚好相差</a:t>
            </a:r>
            <a:r>
              <a:rPr lang="en-US" altLang="zh-CN" sz="3200" dirty="0"/>
              <a:t>4</a:t>
            </a:r>
            <a:r>
              <a:rPr lang="zh-CN" altLang="en-US" sz="3200" dirty="0"/>
              <a:t>，而存储器又是以字节编址的，故每个元素占用</a:t>
            </a:r>
            <a:r>
              <a:rPr lang="en-US" altLang="zh-CN" sz="3200" dirty="0"/>
              <a:t>4 B</a:t>
            </a:r>
            <a:r>
              <a:rPr lang="zh-CN" altLang="en-US" sz="3200" dirty="0"/>
              <a:t>。</a:t>
            </a:r>
          </a:p>
        </p:txBody>
      </p:sp>
      <p:sp>
        <p:nvSpPr>
          <p:cNvPr id="5" name="灯片编号占位符 4">
            <a:extLst>
              <a:ext uri="{FF2B5EF4-FFF2-40B4-BE49-F238E27FC236}">
                <a16:creationId xmlns:a16="http://schemas.microsoft.com/office/drawing/2014/main" id="{E10FECC2-A841-4C96-97DA-26ABFB6FE93E}"/>
              </a:ext>
            </a:extLst>
          </p:cNvPr>
          <p:cNvSpPr>
            <a:spLocks noGrp="1"/>
          </p:cNvSpPr>
          <p:nvPr>
            <p:ph type="sldNum" sz="quarter" idx="10"/>
          </p:nvPr>
        </p:nvSpPr>
        <p:spPr/>
        <p:txBody>
          <a:bodyPr/>
          <a:lstStyle/>
          <a:p>
            <a:fld id="{93FEEFE9-7DAE-42BE-8BBC-0AB64D3E44ED}" type="slidenum">
              <a:rPr lang="zh-CN" altLang="en-US" smtClean="0"/>
              <a:pPr/>
              <a:t>135</a:t>
            </a:fld>
            <a:r>
              <a:rPr lang="en-US" altLang="zh-CN"/>
              <a:t>/141</a:t>
            </a:r>
            <a:endParaRPr lang="zh-CN" altLang="en-US" dirty="0"/>
          </a:p>
        </p:txBody>
      </p:sp>
    </p:spTree>
    <p:extLst>
      <p:ext uri="{BB962C8B-B14F-4D97-AF65-F5344CB8AC3E}">
        <p14:creationId xmlns:p14="http://schemas.microsoft.com/office/powerpoint/2010/main" val="2078762796"/>
      </p:ext>
    </p:extLst>
  </p:cSld>
  <p:clrMapOvr>
    <a:masterClrMapping/>
  </p:clrMapOvr>
  <p:transition>
    <p:pull dir="r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055120-37F5-4FAA-B777-EC56270E6205}"/>
              </a:ext>
            </a:extLst>
          </p:cNvPr>
          <p:cNvSpPr/>
          <p:nvPr/>
        </p:nvSpPr>
        <p:spPr>
          <a:xfrm>
            <a:off x="53374" y="28575"/>
            <a:ext cx="9120188" cy="2062103"/>
          </a:xfrm>
          <a:prstGeom prst="rect">
            <a:avLst/>
          </a:prstGeom>
        </p:spPr>
        <p:txBody>
          <a:bodyPr wrap="square">
            <a:spAutoFit/>
          </a:bodyPr>
          <a:lstStyle/>
          <a:p>
            <a:pPr eaLnBrk="0" hangingPunct="0"/>
            <a:r>
              <a:rPr kumimoji="0" lang="en-US" altLang="zh-CN" sz="3200" b="1" dirty="0">
                <a:solidFill>
                  <a:srgbClr val="FFFF00"/>
                </a:solidFill>
                <a:latin typeface="Calibri" panose="020F0502020204030204" pitchFamily="34" charset="0"/>
                <a:cs typeface="Times New Roman" panose="02020603050405020304" pitchFamily="18" charset="0"/>
              </a:rPr>
              <a:t>21</a:t>
            </a:r>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3</a:t>
            </a:r>
            <a:r>
              <a:rPr kumimoji="0" lang="zh-CN" altLang="zh-CN" sz="3200" b="1" dirty="0">
                <a:solidFill>
                  <a:srgbClr val="FFFF00"/>
                </a:solidFill>
                <a:latin typeface="Calibri" panose="020F0502020204030204" pitchFamily="34" charset="0"/>
                <a:cs typeface="Times New Roman" panose="02020603050405020304" pitchFamily="18" charset="0"/>
              </a:rPr>
              <a:t>）上表中</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指令的</a:t>
            </a:r>
            <a:r>
              <a:rPr kumimoji="0" lang="en-US" altLang="zh-CN" sz="3200" b="1" dirty="0">
                <a:solidFill>
                  <a:srgbClr val="FFFF00"/>
                </a:solidFill>
                <a:latin typeface="Calibri" panose="020F0502020204030204" pitchFamily="34" charset="0"/>
                <a:cs typeface="Times New Roman" panose="02020603050405020304" pitchFamily="18" charset="0"/>
              </a:rPr>
              <a:t>offset</a:t>
            </a:r>
            <a:r>
              <a:rPr kumimoji="0" lang="zh-CN" altLang="zh-CN" sz="3200" b="1" dirty="0">
                <a:solidFill>
                  <a:srgbClr val="FFFF00"/>
                </a:solidFill>
                <a:latin typeface="Calibri" panose="020F0502020204030204" pitchFamily="34" charset="0"/>
                <a:cs typeface="Times New Roman" panose="02020603050405020304" pitchFamily="18" charset="0"/>
              </a:rPr>
              <a:t>字段的值是多少？已知</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指令采用相对寻址方式，</a:t>
            </a:r>
            <a:r>
              <a:rPr kumimoji="0" lang="en-US" altLang="zh-CN" sz="3200" b="1" dirty="0">
                <a:solidFill>
                  <a:srgbClr val="FFFF00"/>
                </a:solidFill>
                <a:latin typeface="Calibri" panose="020F0502020204030204" pitchFamily="34" charset="0"/>
                <a:cs typeface="Times New Roman" panose="02020603050405020304" pitchFamily="18" charset="0"/>
              </a:rPr>
              <a:t>PC</a:t>
            </a:r>
            <a:r>
              <a:rPr kumimoji="0" lang="zh-CN" altLang="zh-CN" sz="3200" b="1" dirty="0">
                <a:solidFill>
                  <a:srgbClr val="FFFF00"/>
                </a:solidFill>
                <a:latin typeface="Calibri" panose="020F0502020204030204" pitchFamily="34" charset="0"/>
                <a:cs typeface="Times New Roman" panose="02020603050405020304" pitchFamily="18" charset="0"/>
              </a:rPr>
              <a:t>的当前内容为指令</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的地址，通过分析表中指令地址和</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指令内容，推断</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指令的转移目标地址计算公式。</a:t>
            </a:r>
            <a:endParaRPr kumimoji="0" lang="zh-CN" altLang="en-US" sz="3200" b="1" dirty="0">
              <a:solidFill>
                <a:srgbClr val="FFFF00"/>
              </a:solidFill>
              <a:latin typeface="Calibri" panose="020F0502020204030204" pitchFamily="34" charset="0"/>
              <a:cs typeface="Times New Roman" panose="02020603050405020304" pitchFamily="18" charset="0"/>
            </a:endParaRPr>
          </a:p>
        </p:txBody>
      </p:sp>
      <p:sp>
        <p:nvSpPr>
          <p:cNvPr id="4" name="矩形 3">
            <a:extLst>
              <a:ext uri="{FF2B5EF4-FFF2-40B4-BE49-F238E27FC236}">
                <a16:creationId xmlns:a16="http://schemas.microsoft.com/office/drawing/2014/main" id="{9BC34188-744B-4418-9871-0276FADC1B30}"/>
              </a:ext>
            </a:extLst>
          </p:cNvPr>
          <p:cNvSpPr/>
          <p:nvPr/>
        </p:nvSpPr>
        <p:spPr>
          <a:xfrm>
            <a:off x="23812" y="2072476"/>
            <a:ext cx="9066814" cy="4763227"/>
          </a:xfrm>
          <a:prstGeom prst="rect">
            <a:avLst/>
          </a:prstGeom>
        </p:spPr>
        <p:txBody>
          <a:bodyPr wrap="square">
            <a:spAutoFit/>
          </a:bodyPr>
          <a:lstStyle/>
          <a:p>
            <a:pPr indent="457200">
              <a:lnSpc>
                <a:spcPct val="120000"/>
              </a:lnSpc>
            </a:pPr>
            <a:r>
              <a:rPr lang="zh-CN" altLang="en-US" sz="3200" dirty="0"/>
              <a:t>根据</a:t>
            </a:r>
            <a:r>
              <a:rPr lang="en-US" altLang="zh-CN" sz="3200" dirty="0" err="1"/>
              <a:t>bne</a:t>
            </a:r>
            <a:r>
              <a:rPr lang="zh-CN" altLang="en-US" sz="3200" dirty="0"/>
              <a:t>指令格式知，</a:t>
            </a:r>
            <a:r>
              <a:rPr lang="en-US" altLang="zh-CN" sz="3200" dirty="0"/>
              <a:t>offset</a:t>
            </a:r>
            <a:r>
              <a:rPr lang="zh-CN" altLang="en-US" sz="3200" dirty="0"/>
              <a:t>字段为低</a:t>
            </a:r>
            <a:r>
              <a:rPr lang="en-US" altLang="zh-CN" sz="3200" dirty="0"/>
              <a:t>16</a:t>
            </a:r>
            <a:r>
              <a:rPr lang="zh-CN" altLang="en-US" sz="3200" dirty="0"/>
              <a:t>位，指令对应的机器代码为</a:t>
            </a:r>
            <a:r>
              <a:rPr lang="en-US" altLang="zh-CN" sz="3200" dirty="0"/>
              <a:t>1446FFFA</a:t>
            </a:r>
            <a:r>
              <a:rPr lang="zh-CN" altLang="en-US" sz="3200" dirty="0"/>
              <a:t>，故</a:t>
            </a:r>
            <a:r>
              <a:rPr lang="en-US" altLang="zh-CN" sz="3200" dirty="0"/>
              <a:t>offset</a:t>
            </a:r>
            <a:r>
              <a:rPr lang="zh-CN" altLang="en-US" sz="3200" dirty="0"/>
              <a:t>字段的代码为</a:t>
            </a:r>
            <a:r>
              <a:rPr lang="en-US" altLang="zh-CN" sz="3200" dirty="0"/>
              <a:t>FFFA=1111 1111 1111 1010</a:t>
            </a:r>
            <a:r>
              <a:rPr lang="zh-CN" altLang="en-US" sz="3200" dirty="0"/>
              <a:t>，补码表示，从而</a:t>
            </a:r>
            <a:r>
              <a:rPr lang="en-US" altLang="zh-CN" sz="3200" dirty="0"/>
              <a:t>offset</a:t>
            </a:r>
            <a:r>
              <a:rPr lang="zh-CN" altLang="en-US" sz="3200" dirty="0"/>
              <a:t>的真值为</a:t>
            </a:r>
            <a:r>
              <a:rPr lang="en-US" altLang="zh-CN" sz="3200" dirty="0"/>
              <a:t>-6.</a:t>
            </a:r>
            <a:r>
              <a:rPr lang="zh-CN" altLang="en-US" sz="3200" dirty="0"/>
              <a:t>。</a:t>
            </a:r>
            <a:endParaRPr lang="en-US" altLang="zh-CN" sz="3200" dirty="0"/>
          </a:p>
          <a:p>
            <a:pPr indent="457200">
              <a:lnSpc>
                <a:spcPct val="120000"/>
              </a:lnSpc>
            </a:pPr>
            <a:r>
              <a:rPr lang="en-US" altLang="zh-CN" sz="3200" dirty="0" err="1"/>
              <a:t>bne</a:t>
            </a:r>
            <a:r>
              <a:rPr lang="zh-CN" altLang="en-US" sz="3200" dirty="0"/>
              <a:t>指令地址为</a:t>
            </a:r>
            <a:r>
              <a:rPr lang="en-US" altLang="zh-CN" sz="3200" dirty="0"/>
              <a:t>08048114H</a:t>
            </a:r>
            <a:r>
              <a:rPr lang="zh-CN" altLang="en-US" sz="3200" dirty="0"/>
              <a:t>，</a:t>
            </a:r>
            <a:r>
              <a:rPr lang="en-US" altLang="zh-CN" sz="3200" dirty="0" err="1"/>
              <a:t>bne</a:t>
            </a:r>
            <a:r>
              <a:rPr lang="zh-CN" altLang="en-US" sz="3200" dirty="0"/>
              <a:t>指令执行后，</a:t>
            </a:r>
            <a:r>
              <a:rPr lang="en-US" altLang="zh-CN" sz="3200" dirty="0"/>
              <a:t>PC+4=08048114H+4H=08048118H</a:t>
            </a:r>
            <a:r>
              <a:rPr lang="zh-CN" altLang="en-US" sz="3200" dirty="0"/>
              <a:t>，分支的目标地址为</a:t>
            </a:r>
            <a:r>
              <a:rPr lang="en-US" altLang="zh-CN" sz="3200" dirty="0"/>
              <a:t>08048100H</a:t>
            </a:r>
            <a:r>
              <a:rPr lang="zh-CN" altLang="en-US" sz="3200" dirty="0"/>
              <a:t>，而</a:t>
            </a:r>
            <a:r>
              <a:rPr lang="en-US" altLang="zh-CN" sz="3200" dirty="0"/>
              <a:t>08048118H+n×offset</a:t>
            </a:r>
            <a:r>
              <a:rPr lang="zh-CN" altLang="en-US" sz="3200" dirty="0"/>
              <a:t>，即</a:t>
            </a:r>
            <a:r>
              <a:rPr lang="en-US" altLang="zh-CN" sz="3200" dirty="0"/>
              <a:t>08048100H</a:t>
            </a:r>
            <a:r>
              <a:rPr lang="zh-CN" altLang="en-US" sz="3200" dirty="0"/>
              <a:t>，则有：</a:t>
            </a:r>
          </a:p>
        </p:txBody>
      </p:sp>
      <p:sp>
        <p:nvSpPr>
          <p:cNvPr id="5" name="灯片编号占位符 4">
            <a:extLst>
              <a:ext uri="{FF2B5EF4-FFF2-40B4-BE49-F238E27FC236}">
                <a16:creationId xmlns:a16="http://schemas.microsoft.com/office/drawing/2014/main" id="{B38F45E8-A995-4F0D-94EF-33F25DC36910}"/>
              </a:ext>
            </a:extLst>
          </p:cNvPr>
          <p:cNvSpPr>
            <a:spLocks noGrp="1"/>
          </p:cNvSpPr>
          <p:nvPr>
            <p:ph type="sldNum" sz="quarter" idx="10"/>
          </p:nvPr>
        </p:nvSpPr>
        <p:spPr/>
        <p:txBody>
          <a:bodyPr/>
          <a:lstStyle/>
          <a:p>
            <a:fld id="{93FEEFE9-7DAE-42BE-8BBC-0AB64D3E44ED}" type="slidenum">
              <a:rPr lang="zh-CN" altLang="en-US" smtClean="0"/>
              <a:pPr/>
              <a:t>136</a:t>
            </a:fld>
            <a:r>
              <a:rPr lang="en-US" altLang="zh-CN"/>
              <a:t>/141</a:t>
            </a:r>
            <a:endParaRPr lang="zh-CN" altLang="en-US" dirty="0"/>
          </a:p>
        </p:txBody>
      </p:sp>
    </p:spTree>
    <p:extLst>
      <p:ext uri="{BB962C8B-B14F-4D97-AF65-F5344CB8AC3E}">
        <p14:creationId xmlns:p14="http://schemas.microsoft.com/office/powerpoint/2010/main" val="3176434459"/>
      </p:ext>
    </p:extLst>
  </p:cSld>
  <p:clrMapOvr>
    <a:masterClrMapping/>
  </p:clrMapOvr>
  <p:transition>
    <p:pull dir="ru"/>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DA0F493-4313-4FCC-838C-2EB29A250756}"/>
                  </a:ext>
                </a:extLst>
              </p:cNvPr>
              <p:cNvSpPr/>
              <p:nvPr/>
            </p:nvSpPr>
            <p:spPr>
              <a:xfrm>
                <a:off x="-31142" y="2089952"/>
                <a:ext cx="9151329" cy="2399503"/>
              </a:xfrm>
              <a:prstGeom prst="rect">
                <a:avLst/>
              </a:prstGeom>
            </p:spPr>
            <p:txBody>
              <a:bodyPr wrap="square">
                <a:spAutoFit/>
              </a:bodyPr>
              <a:lstStyle/>
              <a:p>
                <a:pPr indent="457200">
                  <a:lnSpc>
                    <a:spcPct val="120000"/>
                  </a:lnSpc>
                </a:pPr>
                <a:r>
                  <a:rPr lang="en-US" altLang="zh-CN" sz="3200" dirty="0"/>
                  <a:t>n=(08048100H-08048118H)</a:t>
                </a:r>
                <a14:m>
                  <m:oMath xmlns:m="http://schemas.openxmlformats.org/officeDocument/2006/math">
                    <m:r>
                      <a:rPr lang="en-US" altLang="zh-CN" sz="3200">
                        <a:latin typeface="Cambria Math" panose="02040503050406030204" pitchFamily="18" charset="0"/>
                      </a:rPr>
                      <m:t>÷</m:t>
                    </m:r>
                  </m:oMath>
                </a14:m>
                <a:r>
                  <a:rPr lang="en-US" altLang="zh-CN" sz="3200" dirty="0"/>
                  <a:t>(-6)</a:t>
                </a:r>
              </a:p>
              <a:p>
                <a:pPr indent="457200">
                  <a:lnSpc>
                    <a:spcPct val="120000"/>
                  </a:lnSpc>
                </a:pPr>
                <a:r>
                  <a:rPr lang="en-US" altLang="zh-CN" sz="3200" dirty="0"/>
                  <a:t>  =(-18H) </a:t>
                </a:r>
                <a14:m>
                  <m:oMath xmlns:m="http://schemas.openxmlformats.org/officeDocument/2006/math">
                    <m:r>
                      <a:rPr lang="en-US" altLang="zh-CN" sz="3200">
                        <a:latin typeface="Cambria Math" panose="02040503050406030204" pitchFamily="18" charset="0"/>
                      </a:rPr>
                      <m:t>÷</m:t>
                    </m:r>
                  </m:oMath>
                </a14:m>
                <a:r>
                  <a:rPr lang="en-US" altLang="zh-CN" sz="3200" dirty="0"/>
                  <a:t>(-6)=(-24) </a:t>
                </a:r>
                <a14:m>
                  <m:oMath xmlns:m="http://schemas.openxmlformats.org/officeDocument/2006/math">
                    <m:r>
                      <a:rPr lang="en-US" altLang="zh-CN" sz="3200">
                        <a:latin typeface="Cambria Math" panose="02040503050406030204" pitchFamily="18" charset="0"/>
                      </a:rPr>
                      <m:t>÷</m:t>
                    </m:r>
                  </m:oMath>
                </a14:m>
                <a:r>
                  <a:rPr lang="en-US" altLang="zh-CN" sz="3200" dirty="0"/>
                  <a:t>(-6)</a:t>
                </a:r>
              </a:p>
              <a:p>
                <a:pPr indent="457200">
                  <a:lnSpc>
                    <a:spcPct val="120000"/>
                  </a:lnSpc>
                </a:pPr>
                <a:r>
                  <a:rPr lang="en-US" altLang="zh-CN" sz="3200" dirty="0"/>
                  <a:t>  =4</a:t>
                </a:r>
              </a:p>
              <a:p>
                <a:pPr indent="457200">
                  <a:lnSpc>
                    <a:spcPct val="120000"/>
                  </a:lnSpc>
                </a:pPr>
                <a:r>
                  <a:rPr lang="zh-CN" altLang="en-US" sz="3200" dirty="0"/>
                  <a:t>所以，</a:t>
                </a:r>
                <a:r>
                  <a:rPr lang="en-US" altLang="zh-CN" sz="3200" dirty="0" err="1"/>
                  <a:t>bne</a:t>
                </a:r>
                <a:r>
                  <a:rPr lang="zh-CN" altLang="en-US" sz="3200" dirty="0"/>
                  <a:t>指令转移目标地址为</a:t>
                </a:r>
                <a:r>
                  <a:rPr lang="en-US" altLang="zh-CN" sz="3200" dirty="0"/>
                  <a:t>(PC)+4+4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offset</a:t>
                </a:r>
                <a:endParaRPr lang="zh-CN" altLang="en-US" sz="3200" dirty="0"/>
              </a:p>
            </p:txBody>
          </p:sp>
        </mc:Choice>
        <mc:Fallback xmlns="">
          <p:sp>
            <p:nvSpPr>
              <p:cNvPr id="3" name="矩形 2">
                <a:extLst>
                  <a:ext uri="{FF2B5EF4-FFF2-40B4-BE49-F238E27FC236}">
                    <a16:creationId xmlns:a16="http://schemas.microsoft.com/office/drawing/2014/main" id="{4DA0F493-4313-4FCC-838C-2EB29A250756}"/>
                  </a:ext>
                </a:extLst>
              </p:cNvPr>
              <p:cNvSpPr>
                <a:spLocks noRot="1" noChangeAspect="1" noMove="1" noResize="1" noEditPoints="1" noAdjustHandles="1" noChangeArrowheads="1" noChangeShapeType="1" noTextEdit="1"/>
              </p:cNvSpPr>
              <p:nvPr/>
            </p:nvSpPr>
            <p:spPr>
              <a:xfrm>
                <a:off x="-31142" y="2089952"/>
                <a:ext cx="9151329" cy="2399503"/>
              </a:xfrm>
              <a:prstGeom prst="rect">
                <a:avLst/>
              </a:prstGeom>
              <a:blipFill>
                <a:blip r:embed="rId2"/>
                <a:stretch>
                  <a:fillRect t="-1527" b="-7634"/>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B8DEE550-B6CA-45CB-9CB5-EECD004E5252}"/>
              </a:ext>
            </a:extLst>
          </p:cNvPr>
          <p:cNvSpPr/>
          <p:nvPr/>
        </p:nvSpPr>
        <p:spPr>
          <a:xfrm>
            <a:off x="53374" y="28575"/>
            <a:ext cx="9120188" cy="2062103"/>
          </a:xfrm>
          <a:prstGeom prst="rect">
            <a:avLst/>
          </a:prstGeom>
        </p:spPr>
        <p:txBody>
          <a:bodyPr wrap="square">
            <a:spAutoFit/>
          </a:bodyPr>
          <a:lstStyle/>
          <a:p>
            <a:pPr eaLnBrk="0" hangingPunct="0"/>
            <a:r>
              <a:rPr kumimoji="0" lang="en-US" altLang="zh-CN" sz="3200" b="1" dirty="0">
                <a:solidFill>
                  <a:srgbClr val="FFFF00"/>
                </a:solidFill>
                <a:latin typeface="Calibri" panose="020F0502020204030204" pitchFamily="34" charset="0"/>
                <a:cs typeface="Times New Roman" panose="02020603050405020304" pitchFamily="18" charset="0"/>
              </a:rPr>
              <a:t>21</a:t>
            </a:r>
            <a:r>
              <a:rPr kumimoji="0" lang="zh-CN" altLang="zh-CN" sz="3200" b="1" dirty="0">
                <a:solidFill>
                  <a:srgbClr val="FFFF00"/>
                </a:solidFill>
                <a:latin typeface="Calibri" panose="020F0502020204030204" pitchFamily="34" charset="0"/>
                <a:cs typeface="Times New Roman" panose="02020603050405020304" pitchFamily="18" charset="0"/>
              </a:rPr>
              <a:t>（</a:t>
            </a:r>
            <a:r>
              <a:rPr kumimoji="0" lang="en-US" altLang="zh-CN" sz="3200" b="1" dirty="0">
                <a:solidFill>
                  <a:srgbClr val="FFFF00"/>
                </a:solidFill>
                <a:latin typeface="Calibri" panose="020F0502020204030204" pitchFamily="34" charset="0"/>
                <a:cs typeface="Times New Roman" panose="02020603050405020304" pitchFamily="18" charset="0"/>
              </a:rPr>
              <a:t>3</a:t>
            </a:r>
            <a:r>
              <a:rPr kumimoji="0" lang="zh-CN" altLang="zh-CN" sz="3200" b="1" dirty="0">
                <a:solidFill>
                  <a:srgbClr val="FFFF00"/>
                </a:solidFill>
                <a:latin typeface="Calibri" panose="020F0502020204030204" pitchFamily="34" charset="0"/>
                <a:cs typeface="Times New Roman" panose="02020603050405020304" pitchFamily="18" charset="0"/>
              </a:rPr>
              <a:t>）上表中</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指令的</a:t>
            </a:r>
            <a:r>
              <a:rPr kumimoji="0" lang="en-US" altLang="zh-CN" sz="3200" b="1" dirty="0">
                <a:solidFill>
                  <a:srgbClr val="FFFF00"/>
                </a:solidFill>
                <a:latin typeface="Calibri" panose="020F0502020204030204" pitchFamily="34" charset="0"/>
                <a:cs typeface="Times New Roman" panose="02020603050405020304" pitchFamily="18" charset="0"/>
              </a:rPr>
              <a:t>offset</a:t>
            </a:r>
            <a:r>
              <a:rPr kumimoji="0" lang="zh-CN" altLang="zh-CN" sz="3200" b="1" dirty="0">
                <a:solidFill>
                  <a:srgbClr val="FFFF00"/>
                </a:solidFill>
                <a:latin typeface="Calibri" panose="020F0502020204030204" pitchFamily="34" charset="0"/>
                <a:cs typeface="Times New Roman" panose="02020603050405020304" pitchFamily="18" charset="0"/>
              </a:rPr>
              <a:t>字段的值是多少？已知</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指令采用相对寻址方式，</a:t>
            </a:r>
            <a:r>
              <a:rPr kumimoji="0" lang="en-US" altLang="zh-CN" sz="3200" b="1" dirty="0">
                <a:solidFill>
                  <a:srgbClr val="FFFF00"/>
                </a:solidFill>
                <a:latin typeface="Calibri" panose="020F0502020204030204" pitchFamily="34" charset="0"/>
                <a:cs typeface="Times New Roman" panose="02020603050405020304" pitchFamily="18" charset="0"/>
              </a:rPr>
              <a:t>PC</a:t>
            </a:r>
            <a:r>
              <a:rPr kumimoji="0" lang="zh-CN" altLang="zh-CN" sz="3200" b="1" dirty="0">
                <a:solidFill>
                  <a:srgbClr val="FFFF00"/>
                </a:solidFill>
                <a:latin typeface="Calibri" panose="020F0502020204030204" pitchFamily="34" charset="0"/>
                <a:cs typeface="Times New Roman" panose="02020603050405020304" pitchFamily="18" charset="0"/>
              </a:rPr>
              <a:t>的当前内容为指令</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的地址，通过分析表中指令地址和</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指令内容，推断</a:t>
            </a:r>
            <a:r>
              <a:rPr kumimoji="0" lang="en-US" altLang="zh-CN" sz="3200" b="1" dirty="0" err="1">
                <a:solidFill>
                  <a:srgbClr val="FFFF00"/>
                </a:solidFill>
                <a:latin typeface="Calibri" panose="020F0502020204030204" pitchFamily="34" charset="0"/>
                <a:cs typeface="Times New Roman" panose="02020603050405020304" pitchFamily="18" charset="0"/>
              </a:rPr>
              <a:t>bne</a:t>
            </a:r>
            <a:r>
              <a:rPr kumimoji="0" lang="zh-CN" altLang="zh-CN" sz="3200" b="1" dirty="0">
                <a:solidFill>
                  <a:srgbClr val="FFFF00"/>
                </a:solidFill>
                <a:latin typeface="Calibri" panose="020F0502020204030204" pitchFamily="34" charset="0"/>
                <a:cs typeface="Times New Roman" panose="02020603050405020304" pitchFamily="18" charset="0"/>
              </a:rPr>
              <a:t>指令的转移目标地址计算公式。</a:t>
            </a:r>
            <a:endParaRPr kumimoji="0" lang="zh-CN" altLang="en-US" sz="3200" b="1" dirty="0">
              <a:solidFill>
                <a:srgbClr val="FFFF00"/>
              </a:solidFill>
              <a:latin typeface="Calibri" panose="020F0502020204030204" pitchFamily="34"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F7708AA-AE4F-4A8E-BC88-CACF55A05EF7}"/>
              </a:ext>
            </a:extLst>
          </p:cNvPr>
          <p:cNvSpPr>
            <a:spLocks noGrp="1"/>
          </p:cNvSpPr>
          <p:nvPr>
            <p:ph type="sldNum" sz="quarter" idx="10"/>
          </p:nvPr>
        </p:nvSpPr>
        <p:spPr/>
        <p:txBody>
          <a:bodyPr/>
          <a:lstStyle/>
          <a:p>
            <a:fld id="{93FEEFE9-7DAE-42BE-8BBC-0AB64D3E44ED}" type="slidenum">
              <a:rPr lang="zh-CN" altLang="en-US" smtClean="0"/>
              <a:pPr/>
              <a:t>137</a:t>
            </a:fld>
            <a:r>
              <a:rPr lang="en-US" altLang="zh-CN"/>
              <a:t>/141</a:t>
            </a:r>
            <a:endParaRPr lang="zh-CN" altLang="en-US" dirty="0"/>
          </a:p>
        </p:txBody>
      </p:sp>
    </p:spTree>
    <p:extLst>
      <p:ext uri="{BB962C8B-B14F-4D97-AF65-F5344CB8AC3E}">
        <p14:creationId xmlns:p14="http://schemas.microsoft.com/office/powerpoint/2010/main" val="1274463542"/>
      </p:ext>
    </p:extLst>
  </p:cSld>
  <p:clrMapOvr>
    <a:masterClrMapping/>
  </p:clrMapOvr>
  <p:transition>
    <p:pull dir="ru"/>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5AF1B7-44A5-40A1-BF9C-E0EFEDB0F9D3}"/>
              </a:ext>
            </a:extLst>
          </p:cNvPr>
          <p:cNvSpPr/>
          <p:nvPr/>
        </p:nvSpPr>
        <p:spPr>
          <a:xfrm>
            <a:off x="1172672" y="3105834"/>
            <a:ext cx="6798656" cy="646331"/>
          </a:xfrm>
          <a:prstGeom prst="rect">
            <a:avLst/>
          </a:prstGeom>
        </p:spPr>
        <p:txBody>
          <a:bodyPr wrap="none">
            <a:spAutoFit/>
          </a:bodyPr>
          <a:lstStyle/>
          <a:p>
            <a:pPr eaLnBrk="0" hangingPunct="0"/>
            <a:r>
              <a:rPr kumimoji="0" lang="en-US"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22.</a:t>
            </a:r>
            <a:r>
              <a:rPr kumimoji="0" lang="zh-CN"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简述指令流水线的工作原理。</a:t>
            </a:r>
          </a:p>
        </p:txBody>
      </p:sp>
      <p:sp>
        <p:nvSpPr>
          <p:cNvPr id="3" name="灯片编号占位符 2">
            <a:extLst>
              <a:ext uri="{FF2B5EF4-FFF2-40B4-BE49-F238E27FC236}">
                <a16:creationId xmlns:a16="http://schemas.microsoft.com/office/drawing/2014/main" id="{1DB86F1F-B208-4139-9031-4ABD9353FFEE}"/>
              </a:ext>
            </a:extLst>
          </p:cNvPr>
          <p:cNvSpPr>
            <a:spLocks noGrp="1"/>
          </p:cNvSpPr>
          <p:nvPr>
            <p:ph type="sldNum" sz="quarter" idx="10"/>
          </p:nvPr>
        </p:nvSpPr>
        <p:spPr/>
        <p:txBody>
          <a:bodyPr/>
          <a:lstStyle/>
          <a:p>
            <a:fld id="{93FEEFE9-7DAE-42BE-8BBC-0AB64D3E44ED}" type="slidenum">
              <a:rPr lang="zh-CN" altLang="en-US" smtClean="0"/>
              <a:pPr/>
              <a:t>138</a:t>
            </a:fld>
            <a:r>
              <a:rPr lang="en-US" altLang="zh-CN"/>
              <a:t>/141</a:t>
            </a:r>
            <a:endParaRPr lang="zh-CN" altLang="en-US" dirty="0"/>
          </a:p>
        </p:txBody>
      </p:sp>
    </p:spTree>
    <p:extLst>
      <p:ext uri="{BB962C8B-B14F-4D97-AF65-F5344CB8AC3E}">
        <p14:creationId xmlns:p14="http://schemas.microsoft.com/office/powerpoint/2010/main" val="2010506874"/>
      </p:ext>
    </p:extLst>
  </p:cSld>
  <p:clrMapOvr>
    <a:masterClrMapping/>
  </p:clrMapOvr>
  <p:transition>
    <p:pull dir="ru"/>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000F91-7059-4D1A-A514-2E471EB462EB}"/>
              </a:ext>
            </a:extLst>
          </p:cNvPr>
          <p:cNvSpPr/>
          <p:nvPr/>
        </p:nvSpPr>
        <p:spPr>
          <a:xfrm>
            <a:off x="0" y="908720"/>
            <a:ext cx="9096376" cy="2399503"/>
          </a:xfrm>
          <a:prstGeom prst="rect">
            <a:avLst/>
          </a:prstGeom>
        </p:spPr>
        <p:txBody>
          <a:bodyPr wrap="square">
            <a:spAutoFit/>
          </a:bodyPr>
          <a:lstStyle/>
          <a:p>
            <a:pPr indent="457200">
              <a:lnSpc>
                <a:spcPct val="120000"/>
              </a:lnSpc>
            </a:pPr>
            <a:r>
              <a:rPr lang="zh-CN" altLang="en-US" sz="3200" dirty="0"/>
              <a:t>为了提高处理器执行指令的效率，把一条指令的操作过程分成若干子过程，且每个子过程在专门功能电路上完成，这样指令的各子过程就能够同时运行，指令的平均执行时间也能大大减少。</a:t>
            </a:r>
          </a:p>
        </p:txBody>
      </p:sp>
      <p:sp>
        <p:nvSpPr>
          <p:cNvPr id="4" name="矩形 3">
            <a:extLst>
              <a:ext uri="{FF2B5EF4-FFF2-40B4-BE49-F238E27FC236}">
                <a16:creationId xmlns:a16="http://schemas.microsoft.com/office/drawing/2014/main" id="{7D04F3BB-DF50-4165-88F8-BE3DB39197ED}"/>
              </a:ext>
            </a:extLst>
          </p:cNvPr>
          <p:cNvSpPr/>
          <p:nvPr/>
        </p:nvSpPr>
        <p:spPr>
          <a:xfrm>
            <a:off x="179512" y="116632"/>
            <a:ext cx="6798656" cy="646331"/>
          </a:xfrm>
          <a:prstGeom prst="rect">
            <a:avLst/>
          </a:prstGeom>
        </p:spPr>
        <p:txBody>
          <a:bodyPr wrap="none">
            <a:spAutoFit/>
          </a:bodyPr>
          <a:lstStyle/>
          <a:p>
            <a:pPr eaLnBrk="0" hangingPunct="0"/>
            <a:r>
              <a:rPr kumimoji="0" lang="en-US"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22.</a:t>
            </a:r>
            <a:r>
              <a:rPr kumimoji="0" lang="zh-CN"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简述指令流水线的工作原理。</a:t>
            </a:r>
          </a:p>
        </p:txBody>
      </p:sp>
      <p:sp>
        <p:nvSpPr>
          <p:cNvPr id="5" name="灯片编号占位符 4">
            <a:extLst>
              <a:ext uri="{FF2B5EF4-FFF2-40B4-BE49-F238E27FC236}">
                <a16:creationId xmlns:a16="http://schemas.microsoft.com/office/drawing/2014/main" id="{0091D8D0-45D0-4749-B5A7-5918E50B391E}"/>
              </a:ext>
            </a:extLst>
          </p:cNvPr>
          <p:cNvSpPr>
            <a:spLocks noGrp="1"/>
          </p:cNvSpPr>
          <p:nvPr>
            <p:ph type="sldNum" sz="quarter" idx="10"/>
          </p:nvPr>
        </p:nvSpPr>
        <p:spPr/>
        <p:txBody>
          <a:bodyPr/>
          <a:lstStyle/>
          <a:p>
            <a:fld id="{93FEEFE9-7DAE-42BE-8BBC-0AB64D3E44ED}" type="slidenum">
              <a:rPr lang="zh-CN" altLang="en-US" smtClean="0"/>
              <a:pPr/>
              <a:t>139</a:t>
            </a:fld>
            <a:r>
              <a:rPr lang="en-US" altLang="zh-CN"/>
              <a:t>/141</a:t>
            </a:r>
            <a:endParaRPr lang="zh-CN" altLang="en-US" dirty="0"/>
          </a:p>
        </p:txBody>
      </p:sp>
    </p:spTree>
    <p:extLst>
      <p:ext uri="{BB962C8B-B14F-4D97-AF65-F5344CB8AC3E}">
        <p14:creationId xmlns:p14="http://schemas.microsoft.com/office/powerpoint/2010/main" val="3877852258"/>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1D5172-D481-4E51-BBAD-EB3206E207BF}"/>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663EBAC2-C46E-4A78-92A6-7D04BA8BFE67}"/>
              </a:ext>
            </a:extLst>
          </p:cNvPr>
          <p:cNvSpPr/>
          <p:nvPr/>
        </p:nvSpPr>
        <p:spPr>
          <a:xfrm>
            <a:off x="23812" y="1058351"/>
            <a:ext cx="9096376" cy="4741298"/>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页面寻址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：将程序计数器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PC</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的高位段作为操作数有效地址的高位段，指令中给出的形式地址作为操作数有效地址的低位段，将这两部分拼接构成操作数有效地址，这种寻址方式称为页面寻址方式。</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(27)</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堆栈</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：堆栈都是一种数据项按序排列的数据结构，只能在一端</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称为栈顶</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(top))</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对数据项进行插入和删除</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7E7C6B07-7AA2-4ABA-8194-86D8DDDE3019}"/>
              </a:ext>
            </a:extLst>
          </p:cNvPr>
          <p:cNvSpPr>
            <a:spLocks noGrp="1"/>
          </p:cNvSpPr>
          <p:nvPr>
            <p:ph type="sldNum" sz="quarter" idx="10"/>
          </p:nvPr>
        </p:nvSpPr>
        <p:spPr/>
        <p:txBody>
          <a:bodyPr/>
          <a:lstStyle/>
          <a:p>
            <a:fld id="{93FEEFE9-7DAE-42BE-8BBC-0AB64D3E44ED}" type="slidenum">
              <a:rPr lang="zh-CN" altLang="en-US" smtClean="0"/>
              <a:pPr/>
              <a:t>14</a:t>
            </a:fld>
            <a:r>
              <a:rPr lang="en-US" altLang="zh-CN"/>
              <a:t>/141</a:t>
            </a:r>
            <a:endParaRPr lang="zh-CN" altLang="en-US" dirty="0"/>
          </a:p>
        </p:txBody>
      </p:sp>
    </p:spTree>
    <p:extLst>
      <p:ext uri="{BB962C8B-B14F-4D97-AF65-F5344CB8AC3E}">
        <p14:creationId xmlns:p14="http://schemas.microsoft.com/office/powerpoint/2010/main" val="1176043034"/>
      </p:ext>
    </p:extLst>
  </p:cSld>
  <p:clrMapOvr>
    <a:masterClrMapping/>
  </p:clrMapOvr>
  <p:transition>
    <p:pull dir="ru"/>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C2ABFE4-9DEF-42AE-881E-B9DB8C2951B3}"/>
              </a:ext>
            </a:extLst>
          </p:cNvPr>
          <p:cNvSpPr/>
          <p:nvPr/>
        </p:nvSpPr>
        <p:spPr>
          <a:xfrm>
            <a:off x="719572" y="3105834"/>
            <a:ext cx="7704856" cy="646331"/>
          </a:xfrm>
          <a:prstGeom prst="rect">
            <a:avLst/>
          </a:prstGeom>
        </p:spPr>
        <p:txBody>
          <a:bodyPr wrap="square">
            <a:spAutoFit/>
          </a:bodyPr>
          <a:lstStyle/>
          <a:p>
            <a:pPr eaLnBrk="0" hangingPunct="0"/>
            <a:r>
              <a:rPr kumimoji="0" lang="en-US"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23.</a:t>
            </a:r>
            <a:r>
              <a:rPr kumimoji="0" lang="zh-CN"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试比较超标量和超流水的异同点。</a:t>
            </a:r>
          </a:p>
        </p:txBody>
      </p:sp>
      <p:sp>
        <p:nvSpPr>
          <p:cNvPr id="4" name="灯片编号占位符 3">
            <a:extLst>
              <a:ext uri="{FF2B5EF4-FFF2-40B4-BE49-F238E27FC236}">
                <a16:creationId xmlns:a16="http://schemas.microsoft.com/office/drawing/2014/main" id="{8289E65A-B4E0-468B-BFEA-B9196E0C4E89}"/>
              </a:ext>
            </a:extLst>
          </p:cNvPr>
          <p:cNvSpPr>
            <a:spLocks noGrp="1"/>
          </p:cNvSpPr>
          <p:nvPr>
            <p:ph type="sldNum" sz="quarter" idx="10"/>
          </p:nvPr>
        </p:nvSpPr>
        <p:spPr/>
        <p:txBody>
          <a:bodyPr/>
          <a:lstStyle/>
          <a:p>
            <a:fld id="{93FEEFE9-7DAE-42BE-8BBC-0AB64D3E44ED}" type="slidenum">
              <a:rPr lang="zh-CN" altLang="en-US" smtClean="0"/>
              <a:pPr/>
              <a:t>140</a:t>
            </a:fld>
            <a:r>
              <a:rPr lang="en-US" altLang="zh-CN"/>
              <a:t>/141</a:t>
            </a:r>
            <a:endParaRPr lang="zh-CN" altLang="en-US" dirty="0"/>
          </a:p>
        </p:txBody>
      </p:sp>
    </p:spTree>
    <p:extLst>
      <p:ext uri="{BB962C8B-B14F-4D97-AF65-F5344CB8AC3E}">
        <p14:creationId xmlns:p14="http://schemas.microsoft.com/office/powerpoint/2010/main" val="3779966898"/>
      </p:ext>
    </p:extLst>
  </p:cSld>
  <p:clrMapOvr>
    <a:masterClrMapping/>
  </p:clrMapOvr>
  <p:transition>
    <p:pull dir="ru"/>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AF3563-472A-4344-9952-2AC9C52E21A3}"/>
              </a:ext>
            </a:extLst>
          </p:cNvPr>
          <p:cNvSpPr/>
          <p:nvPr/>
        </p:nvSpPr>
        <p:spPr>
          <a:xfrm>
            <a:off x="107504" y="116632"/>
            <a:ext cx="7704856" cy="646331"/>
          </a:xfrm>
          <a:prstGeom prst="rect">
            <a:avLst/>
          </a:prstGeom>
        </p:spPr>
        <p:txBody>
          <a:bodyPr wrap="square">
            <a:spAutoFit/>
          </a:bodyPr>
          <a:lstStyle/>
          <a:p>
            <a:pPr eaLnBrk="0" hangingPunct="0"/>
            <a:r>
              <a:rPr kumimoji="0" lang="en-US"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23.</a:t>
            </a:r>
            <a:r>
              <a:rPr kumimoji="0" lang="zh-CN" altLang="zh-CN" sz="3600" b="1"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试比较超标量和超流水的异同点。</a:t>
            </a:r>
          </a:p>
        </p:txBody>
      </p:sp>
      <p:sp>
        <p:nvSpPr>
          <p:cNvPr id="4" name="矩形 3">
            <a:extLst>
              <a:ext uri="{FF2B5EF4-FFF2-40B4-BE49-F238E27FC236}">
                <a16:creationId xmlns:a16="http://schemas.microsoft.com/office/drawing/2014/main" id="{5308C199-7815-4275-8ED7-2DA51AEE0B4E}"/>
              </a:ext>
            </a:extLst>
          </p:cNvPr>
          <p:cNvSpPr/>
          <p:nvPr/>
        </p:nvSpPr>
        <p:spPr>
          <a:xfrm>
            <a:off x="107504" y="762963"/>
            <a:ext cx="9120188" cy="3581365"/>
          </a:xfrm>
          <a:prstGeom prst="rect">
            <a:avLst/>
          </a:prstGeom>
        </p:spPr>
        <p:txBody>
          <a:bodyPr wrap="square">
            <a:spAutoFit/>
          </a:bodyPr>
          <a:lstStyle/>
          <a:p>
            <a:pPr indent="457200">
              <a:lnSpc>
                <a:spcPct val="120000"/>
              </a:lnSpc>
            </a:pPr>
            <a:r>
              <a:rPr lang="zh-CN" altLang="en-US" sz="3200" dirty="0"/>
              <a:t>超标量流水线值在一个处理器中针对同一种功能，设置多条并存的流水线。在每个时钟周期中可向流水线发射多条同一类指令，也能从流水线中流出多个处理结果。超流水线以增加流水线级数的方法来缩短机器周期，使相同时间内超流水线能执行更多的机器指令</a:t>
            </a:r>
          </a:p>
        </p:txBody>
      </p:sp>
      <p:sp>
        <p:nvSpPr>
          <p:cNvPr id="5" name="灯片编号占位符 4">
            <a:extLst>
              <a:ext uri="{FF2B5EF4-FFF2-40B4-BE49-F238E27FC236}">
                <a16:creationId xmlns:a16="http://schemas.microsoft.com/office/drawing/2014/main" id="{7ACBE868-D90E-4B66-92D5-BF3F60953045}"/>
              </a:ext>
            </a:extLst>
          </p:cNvPr>
          <p:cNvSpPr>
            <a:spLocks noGrp="1"/>
          </p:cNvSpPr>
          <p:nvPr>
            <p:ph type="sldNum" sz="quarter" idx="10"/>
          </p:nvPr>
        </p:nvSpPr>
        <p:spPr/>
        <p:txBody>
          <a:bodyPr/>
          <a:lstStyle/>
          <a:p>
            <a:fld id="{93FEEFE9-7DAE-42BE-8BBC-0AB64D3E44ED}" type="slidenum">
              <a:rPr lang="zh-CN" altLang="en-US" smtClean="0"/>
              <a:pPr/>
              <a:t>141</a:t>
            </a:fld>
            <a:r>
              <a:rPr lang="en-US" altLang="zh-CN"/>
              <a:t>/141</a:t>
            </a:r>
            <a:endParaRPr lang="zh-CN" altLang="en-US" dirty="0"/>
          </a:p>
        </p:txBody>
      </p:sp>
    </p:spTree>
    <p:extLst>
      <p:ext uri="{BB962C8B-B14F-4D97-AF65-F5344CB8AC3E}">
        <p14:creationId xmlns:p14="http://schemas.microsoft.com/office/powerpoint/2010/main" val="195003064"/>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12AB04-5DC7-4A50-B5CD-826CAA3CF9ED}"/>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1854B7C1-B481-4812-89AE-D70F2A145991}"/>
              </a:ext>
            </a:extLst>
          </p:cNvPr>
          <p:cNvSpPr/>
          <p:nvPr/>
        </p:nvSpPr>
        <p:spPr>
          <a:xfrm>
            <a:off x="47624" y="908720"/>
            <a:ext cx="9096376" cy="5332229"/>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(28)</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栈顶堆栈指针</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：为了指示栈顶的位置，在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中设置一个具有加、减计数功能的寄存器为堆栈指针，指示栈顶单元地址。</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(29)</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CISC</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：是指具有复杂指令集合的计算机，即</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Complex Instruction Set Computer</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(30)</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RISC</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：是指采用精简指令系统的计算机，即</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Reduced Instruction Set Computer</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全加器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：含有三个输入量</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两个操作数、一个来自低位的进位信号</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的二进制加法单元。</a:t>
            </a:r>
          </a:p>
        </p:txBody>
      </p:sp>
      <p:sp>
        <p:nvSpPr>
          <p:cNvPr id="5" name="灯片编号占位符 4">
            <a:extLst>
              <a:ext uri="{FF2B5EF4-FFF2-40B4-BE49-F238E27FC236}">
                <a16:creationId xmlns:a16="http://schemas.microsoft.com/office/drawing/2014/main" id="{C7342B7F-4FF9-41FD-8BFB-EAA490BE3664}"/>
              </a:ext>
            </a:extLst>
          </p:cNvPr>
          <p:cNvSpPr>
            <a:spLocks noGrp="1"/>
          </p:cNvSpPr>
          <p:nvPr>
            <p:ph type="sldNum" sz="quarter" idx="10"/>
          </p:nvPr>
        </p:nvSpPr>
        <p:spPr/>
        <p:txBody>
          <a:bodyPr/>
          <a:lstStyle/>
          <a:p>
            <a:fld id="{93FEEFE9-7DAE-42BE-8BBC-0AB64D3E44ED}" type="slidenum">
              <a:rPr lang="zh-CN" altLang="en-US" smtClean="0"/>
              <a:pPr/>
              <a:t>15</a:t>
            </a:fld>
            <a:r>
              <a:rPr lang="en-US" altLang="zh-CN"/>
              <a:t>/141</a:t>
            </a:r>
            <a:endParaRPr lang="zh-CN" altLang="en-US" dirty="0"/>
          </a:p>
        </p:txBody>
      </p:sp>
    </p:spTree>
    <p:extLst>
      <p:ext uri="{BB962C8B-B14F-4D97-AF65-F5344CB8AC3E}">
        <p14:creationId xmlns:p14="http://schemas.microsoft.com/office/powerpoint/2010/main" val="3950524656"/>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D981DCA-372B-4C73-BDDE-02A65B6C7502}"/>
              </a:ext>
            </a:extLst>
          </p:cNvPr>
          <p:cNvSpPr/>
          <p:nvPr/>
        </p:nvSpPr>
        <p:spPr>
          <a:xfrm>
            <a:off x="-23812" y="906265"/>
            <a:ext cx="9144000" cy="5923160"/>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并行加法器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：用多位全加器实现多位数同时相加的加法器。</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进位链</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：提供进位信号传递通路的硬连逻辑电路。</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(34)</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串行进位</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：进位信号逐级产生，低位向高位传递。</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并行进位</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：各个进位信号同时产生，高进位不依赖于低位进位。</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分组进位</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：组内采用并行进位结构，组间采用串行进位或并行进位。</a:t>
            </a:r>
          </a:p>
        </p:txBody>
      </p:sp>
      <p:sp>
        <p:nvSpPr>
          <p:cNvPr id="5" name="文本框 4">
            <a:extLst>
              <a:ext uri="{FF2B5EF4-FFF2-40B4-BE49-F238E27FC236}">
                <a16:creationId xmlns:a16="http://schemas.microsoft.com/office/drawing/2014/main" id="{3E646955-14BE-4518-BAD1-BA8FB44C80F1}"/>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DB8E4433-8F70-4CBD-BCCD-446C94D0966E}"/>
              </a:ext>
            </a:extLst>
          </p:cNvPr>
          <p:cNvSpPr>
            <a:spLocks noGrp="1"/>
          </p:cNvSpPr>
          <p:nvPr>
            <p:ph type="sldNum" sz="quarter" idx="10"/>
          </p:nvPr>
        </p:nvSpPr>
        <p:spPr/>
        <p:txBody>
          <a:bodyPr/>
          <a:lstStyle/>
          <a:p>
            <a:fld id="{93FEEFE9-7DAE-42BE-8BBC-0AB64D3E44ED}" type="slidenum">
              <a:rPr lang="zh-CN" altLang="en-US" smtClean="0"/>
              <a:pPr/>
              <a:t>16</a:t>
            </a:fld>
            <a:r>
              <a:rPr lang="en-US" altLang="zh-CN"/>
              <a:t>/141</a:t>
            </a:r>
            <a:endParaRPr lang="zh-CN" altLang="en-US" dirty="0"/>
          </a:p>
        </p:txBody>
      </p:sp>
    </p:spTree>
    <p:extLst>
      <p:ext uri="{BB962C8B-B14F-4D97-AF65-F5344CB8AC3E}">
        <p14:creationId xmlns:p14="http://schemas.microsoft.com/office/powerpoint/2010/main" val="449709073"/>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9821F2-E25F-4513-91BB-EDD9C4AD2B71}"/>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118B6823-70DE-4A17-86F6-8671F94B06F3}"/>
              </a:ext>
            </a:extLst>
          </p:cNvPr>
          <p:cNvSpPr/>
          <p:nvPr/>
        </p:nvSpPr>
        <p:spPr>
          <a:xfrm>
            <a:off x="0" y="895177"/>
            <a:ext cx="9120188" cy="5923160"/>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(37)</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指令周期</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：一条指令从取指到执行完所用的全部时间。</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(38)</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工作周期</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：是指一个指令周期中，完成某一阶段操作所需的时间，如取指周期、源周期、目的周期、执行周期等。</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(39)</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时钟周期</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执行一步操作所需的时间。时钟周期作为时序基准，在一个计算机中长度是固定不变的。</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(40)</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微指令周期</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：是指读取并执行一条微指令所用的时间。</a:t>
            </a:r>
          </a:p>
        </p:txBody>
      </p:sp>
      <p:sp>
        <p:nvSpPr>
          <p:cNvPr id="5" name="灯片编号占位符 4">
            <a:extLst>
              <a:ext uri="{FF2B5EF4-FFF2-40B4-BE49-F238E27FC236}">
                <a16:creationId xmlns:a16="http://schemas.microsoft.com/office/drawing/2014/main" id="{E9C5CB20-D3A3-4B2F-8D80-7E22F6534A22}"/>
              </a:ext>
            </a:extLst>
          </p:cNvPr>
          <p:cNvSpPr>
            <a:spLocks noGrp="1"/>
          </p:cNvSpPr>
          <p:nvPr>
            <p:ph type="sldNum" sz="quarter" idx="10"/>
          </p:nvPr>
        </p:nvSpPr>
        <p:spPr/>
        <p:txBody>
          <a:bodyPr/>
          <a:lstStyle/>
          <a:p>
            <a:fld id="{93FEEFE9-7DAE-42BE-8BBC-0AB64D3E44ED}" type="slidenum">
              <a:rPr lang="zh-CN" altLang="en-US" smtClean="0"/>
              <a:pPr/>
              <a:t>17</a:t>
            </a:fld>
            <a:r>
              <a:rPr lang="en-US" altLang="zh-CN"/>
              <a:t>/141</a:t>
            </a:r>
            <a:endParaRPr lang="zh-CN" altLang="en-US" dirty="0"/>
          </a:p>
        </p:txBody>
      </p:sp>
    </p:spTree>
    <p:extLst>
      <p:ext uri="{BB962C8B-B14F-4D97-AF65-F5344CB8AC3E}">
        <p14:creationId xmlns:p14="http://schemas.microsoft.com/office/powerpoint/2010/main" val="3906203406"/>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D4E8EEA-4CE0-46E7-B1C8-22D7210643AE}"/>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C3794A53-2A2B-405D-8CB2-AE87F184C9AE}"/>
              </a:ext>
            </a:extLst>
          </p:cNvPr>
          <p:cNvSpPr/>
          <p:nvPr/>
        </p:nvSpPr>
        <p:spPr>
          <a:xfrm>
            <a:off x="-3056" y="980728"/>
            <a:ext cx="9096376" cy="5332229"/>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总线周期</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：是指通过总线传送一次数据所用的时间。在同步方式下，一个总线周期可能包含若干时钟周期。</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主存读</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写周期</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：指主存进行连续读</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写所允许的最小时间间隔，即两次读</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写操作之间的最小间隔。</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微指令</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：将一步操作所需的微命令编写在一串代码中，这串代码称为微指令。它由微命令字段和微地址字段组成。</a:t>
            </a:r>
          </a:p>
        </p:txBody>
      </p:sp>
      <p:sp>
        <p:nvSpPr>
          <p:cNvPr id="4" name="灯片编号占位符 3">
            <a:extLst>
              <a:ext uri="{FF2B5EF4-FFF2-40B4-BE49-F238E27FC236}">
                <a16:creationId xmlns:a16="http://schemas.microsoft.com/office/drawing/2014/main" id="{EB18F20F-7123-427A-94A8-82E01A84E96B}"/>
              </a:ext>
            </a:extLst>
          </p:cNvPr>
          <p:cNvSpPr>
            <a:spLocks noGrp="1"/>
          </p:cNvSpPr>
          <p:nvPr>
            <p:ph type="sldNum" sz="quarter" idx="10"/>
          </p:nvPr>
        </p:nvSpPr>
        <p:spPr/>
        <p:txBody>
          <a:bodyPr/>
          <a:lstStyle/>
          <a:p>
            <a:fld id="{93FEEFE9-7DAE-42BE-8BBC-0AB64D3E44ED}" type="slidenum">
              <a:rPr lang="zh-CN" altLang="en-US" smtClean="0"/>
              <a:pPr/>
              <a:t>18</a:t>
            </a:fld>
            <a:r>
              <a:rPr lang="en-US" altLang="zh-CN"/>
              <a:t>/141</a:t>
            </a:r>
            <a:endParaRPr lang="zh-CN" altLang="en-US" dirty="0"/>
          </a:p>
        </p:txBody>
      </p:sp>
    </p:spTree>
    <p:extLst>
      <p:ext uri="{BB962C8B-B14F-4D97-AF65-F5344CB8AC3E}">
        <p14:creationId xmlns:p14="http://schemas.microsoft.com/office/powerpoint/2010/main" val="3389369136"/>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092523B-927A-4BA7-B872-FF84998D9B50}"/>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DFF73D35-BE5D-4CD1-8BD9-FE696807625A}"/>
              </a:ext>
            </a:extLst>
          </p:cNvPr>
          <p:cNvSpPr/>
          <p:nvPr/>
        </p:nvSpPr>
        <p:spPr>
          <a:xfrm>
            <a:off x="0" y="1058351"/>
            <a:ext cx="9049196" cy="4741298"/>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(44)</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微程序</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：由若干条微指令组成一段微程序，用来解释执行一条机器指令。</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控制存储器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：用来存放各微程序段的专用存储器，属于</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范畴，而不属于主存范畴。</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(46)</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增量方式</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：以顺序执行为主，辅以各种常规转移方式</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(47)</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断定方式</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：由直接给定和测试断定相结合形成微地址</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6A4008A8-71CE-41AD-A093-43B7C4E4E6DC}"/>
              </a:ext>
            </a:extLst>
          </p:cNvPr>
          <p:cNvSpPr>
            <a:spLocks noGrp="1"/>
          </p:cNvSpPr>
          <p:nvPr>
            <p:ph type="sldNum" sz="quarter" idx="10"/>
          </p:nvPr>
        </p:nvSpPr>
        <p:spPr/>
        <p:txBody>
          <a:bodyPr/>
          <a:lstStyle/>
          <a:p>
            <a:fld id="{93FEEFE9-7DAE-42BE-8BBC-0AB64D3E44ED}" type="slidenum">
              <a:rPr lang="zh-CN" altLang="en-US" smtClean="0"/>
              <a:pPr/>
              <a:t>19</a:t>
            </a:fld>
            <a:r>
              <a:rPr lang="en-US" altLang="zh-CN"/>
              <a:t>/141</a:t>
            </a:r>
            <a:endParaRPr lang="zh-CN" altLang="en-US" dirty="0"/>
          </a:p>
        </p:txBody>
      </p:sp>
    </p:spTree>
    <p:extLst>
      <p:ext uri="{BB962C8B-B14F-4D97-AF65-F5344CB8AC3E}">
        <p14:creationId xmlns:p14="http://schemas.microsoft.com/office/powerpoint/2010/main" val="3855390603"/>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6F7562C-A953-4C19-883A-E09A8FB93685}"/>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18" name="文本框 17">
            <a:extLst>
              <a:ext uri="{FF2B5EF4-FFF2-40B4-BE49-F238E27FC236}">
                <a16:creationId xmlns:a16="http://schemas.microsoft.com/office/drawing/2014/main" id="{790E6CCF-46BA-4359-984B-193CD154A509}"/>
              </a:ext>
            </a:extLst>
          </p:cNvPr>
          <p:cNvSpPr txBox="1"/>
          <p:nvPr/>
        </p:nvSpPr>
        <p:spPr>
          <a:xfrm>
            <a:off x="0" y="908720"/>
            <a:ext cx="9144000" cy="6514091"/>
          </a:xfrm>
          <a:prstGeom prst="rect">
            <a:avLst/>
          </a:prstGeom>
          <a:noFill/>
        </p:spPr>
        <p:txBody>
          <a:bodyPr wrap="square" rtlCol="0">
            <a:spAutoFit/>
          </a:bodyPr>
          <a:lstStyle/>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(1)CPU         (2)</a:t>
            </a:r>
            <a:r>
              <a:rPr lang="zh-CN" altLang="en-US" sz="3200" dirty="0">
                <a:solidFill>
                  <a:srgbClr val="FFFF00"/>
                </a:solidFill>
                <a:latin typeface="黑体" panose="02010609060101010101" pitchFamily="49" charset="-122"/>
                <a:ea typeface="黑体" panose="02010609060101010101" pitchFamily="49" charset="-122"/>
              </a:rPr>
              <a:t>运算器     </a:t>
            </a:r>
            <a:r>
              <a:rPr lang="en-US" altLang="zh-CN" sz="3200" dirty="0">
                <a:solidFill>
                  <a:srgbClr val="FFFF00"/>
                </a:solidFill>
                <a:latin typeface="黑体" panose="02010609060101010101" pitchFamily="49" charset="-122"/>
                <a:ea typeface="黑体" panose="02010609060101010101" pitchFamily="49" charset="-122"/>
              </a:rPr>
              <a:t>(3)</a:t>
            </a:r>
            <a:r>
              <a:rPr lang="zh-CN" altLang="en-US" sz="3200" dirty="0">
                <a:solidFill>
                  <a:srgbClr val="FFFF00"/>
                </a:solidFill>
                <a:latin typeface="黑体" panose="02010609060101010101" pitchFamily="49" charset="-122"/>
                <a:ea typeface="黑体" panose="02010609060101010101" pitchFamily="49" charset="-122"/>
              </a:rPr>
              <a:t>控制器    </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(4)</a:t>
            </a:r>
            <a:r>
              <a:rPr lang="zh-CN" altLang="en-US" sz="3200" dirty="0">
                <a:solidFill>
                  <a:srgbClr val="FFFF00"/>
                </a:solidFill>
                <a:latin typeface="黑体" panose="02010609060101010101" pitchFamily="49" charset="-122"/>
                <a:ea typeface="黑体" panose="02010609060101010101" pitchFamily="49" charset="-122"/>
              </a:rPr>
              <a:t>通用寄存器  </a:t>
            </a:r>
            <a:r>
              <a:rPr lang="en-US" altLang="zh-CN" sz="3200" dirty="0">
                <a:solidFill>
                  <a:srgbClr val="FFFF00"/>
                </a:solidFill>
                <a:latin typeface="黑体" panose="02010609060101010101" pitchFamily="49" charset="-122"/>
                <a:ea typeface="黑体" panose="02010609060101010101" pitchFamily="49" charset="-122"/>
              </a:rPr>
              <a:t>(5)</a:t>
            </a:r>
            <a:r>
              <a:rPr lang="zh-CN" altLang="en-US" sz="3200" dirty="0">
                <a:solidFill>
                  <a:srgbClr val="FFFF00"/>
                </a:solidFill>
                <a:latin typeface="黑体" panose="02010609060101010101" pitchFamily="49" charset="-122"/>
                <a:ea typeface="黑体" panose="02010609060101010101" pitchFamily="49" charset="-122"/>
              </a:rPr>
              <a:t>暂存器     </a:t>
            </a:r>
            <a:r>
              <a:rPr lang="en-US" altLang="zh-CN" sz="3200" dirty="0">
                <a:solidFill>
                  <a:srgbClr val="FFFF00"/>
                </a:solidFill>
                <a:latin typeface="黑体" panose="02010609060101010101" pitchFamily="49" charset="-122"/>
                <a:ea typeface="黑体" panose="02010609060101010101" pitchFamily="49" charset="-122"/>
              </a:rPr>
              <a:t>(6)</a:t>
            </a:r>
            <a:r>
              <a:rPr lang="zh-CN" altLang="en-US" sz="3200" dirty="0">
                <a:solidFill>
                  <a:srgbClr val="FFFF00"/>
                </a:solidFill>
                <a:latin typeface="黑体" panose="02010609060101010101" pitchFamily="49" charset="-122"/>
                <a:ea typeface="黑体" panose="02010609060101010101" pitchFamily="49" charset="-122"/>
              </a:rPr>
              <a:t>指令寄存器</a:t>
            </a:r>
            <a:r>
              <a:rPr lang="en-US" altLang="zh-CN" sz="3200" dirty="0">
                <a:solidFill>
                  <a:srgbClr val="FFFF00"/>
                </a:solidFill>
                <a:latin typeface="黑体" panose="02010609060101010101" pitchFamily="49" charset="-122"/>
                <a:ea typeface="黑体" panose="02010609060101010101" pitchFamily="49" charset="-122"/>
              </a:rPr>
              <a:t>IR    (7)</a:t>
            </a:r>
            <a:r>
              <a:rPr lang="zh-CN" altLang="en-US" sz="3200" dirty="0">
                <a:solidFill>
                  <a:srgbClr val="FFFF00"/>
                </a:solidFill>
                <a:latin typeface="黑体" panose="02010609060101010101" pitchFamily="49" charset="-122"/>
                <a:ea typeface="黑体" panose="02010609060101010101" pitchFamily="49" charset="-122"/>
              </a:rPr>
              <a:t>程序计数器</a:t>
            </a:r>
            <a:r>
              <a:rPr lang="en-US" altLang="zh-CN" sz="3200" dirty="0">
                <a:solidFill>
                  <a:srgbClr val="FFFF00"/>
                </a:solidFill>
                <a:latin typeface="黑体" panose="02010609060101010101" pitchFamily="49" charset="-122"/>
                <a:ea typeface="黑体" panose="02010609060101010101" pitchFamily="49" charset="-122"/>
              </a:rPr>
              <a:t>PC(8)</a:t>
            </a:r>
            <a:r>
              <a:rPr lang="zh-CN" altLang="en-US" sz="3200" dirty="0">
                <a:solidFill>
                  <a:srgbClr val="FFFF00"/>
                </a:solidFill>
                <a:latin typeface="黑体" panose="02010609060101010101" pitchFamily="49" charset="-122"/>
                <a:ea typeface="黑体" panose="02010609060101010101" pitchFamily="49" charset="-122"/>
              </a:rPr>
              <a:t>程序状态字</a:t>
            </a:r>
            <a:r>
              <a:rPr lang="en-US" altLang="zh-CN" sz="3200" dirty="0">
                <a:solidFill>
                  <a:srgbClr val="FFFF00"/>
                </a:solidFill>
                <a:latin typeface="黑体" panose="02010609060101010101" pitchFamily="49" charset="-122"/>
                <a:ea typeface="黑体" panose="02010609060101010101" pitchFamily="49" charset="-122"/>
              </a:rPr>
              <a:t>PSW (9)</a:t>
            </a:r>
            <a:r>
              <a:rPr lang="zh-CN" altLang="en-US" sz="3200" dirty="0">
                <a:solidFill>
                  <a:srgbClr val="FFFF00"/>
                </a:solidFill>
                <a:latin typeface="黑体" panose="02010609060101010101" pitchFamily="49" charset="-122"/>
                <a:ea typeface="黑体" panose="02010609060101010101" pitchFamily="49" charset="-122"/>
              </a:rPr>
              <a:t>时序系统   </a:t>
            </a:r>
            <a:r>
              <a:rPr lang="en-US" altLang="zh-CN" sz="3200" dirty="0">
                <a:solidFill>
                  <a:srgbClr val="FFFF00"/>
                </a:solidFill>
                <a:latin typeface="黑体" panose="02010609060101010101" pitchFamily="49" charset="-122"/>
                <a:ea typeface="黑体" panose="02010609060101010101" pitchFamily="49" charset="-122"/>
              </a:rPr>
              <a:t>(10)</a:t>
            </a:r>
            <a:r>
              <a:rPr lang="zh-CN" altLang="en-US" sz="3200" dirty="0">
                <a:solidFill>
                  <a:srgbClr val="FFFF00"/>
                </a:solidFill>
                <a:latin typeface="黑体" panose="02010609060101010101" pitchFamily="49" charset="-122"/>
                <a:ea typeface="黑体" panose="02010609060101010101" pitchFamily="49" charset="-122"/>
              </a:rPr>
              <a:t>微命令     </a:t>
            </a:r>
            <a:r>
              <a:rPr lang="en-US" altLang="zh-CN" sz="3200" dirty="0">
                <a:solidFill>
                  <a:srgbClr val="FFFF00"/>
                </a:solidFill>
                <a:latin typeface="黑体" panose="02010609060101010101" pitchFamily="49" charset="-122"/>
                <a:ea typeface="黑体" panose="02010609060101010101" pitchFamily="49" charset="-122"/>
              </a:rPr>
              <a:t>(11)</a:t>
            </a:r>
            <a:r>
              <a:rPr lang="zh-CN" altLang="en-US" sz="3200" dirty="0">
                <a:solidFill>
                  <a:srgbClr val="FFFF00"/>
                </a:solidFill>
                <a:latin typeface="黑体" panose="02010609060101010101" pitchFamily="49" charset="-122"/>
                <a:ea typeface="黑体" panose="02010609060101010101" pitchFamily="49" charset="-122"/>
              </a:rPr>
              <a:t>组合逻辑控制器 </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(12)</a:t>
            </a:r>
            <a:r>
              <a:rPr lang="zh-CN" altLang="en-US" sz="3200" dirty="0">
                <a:solidFill>
                  <a:srgbClr val="FFFF00"/>
                </a:solidFill>
                <a:latin typeface="黑体" panose="02010609060101010101" pitchFamily="49" charset="-122"/>
                <a:ea typeface="黑体" panose="02010609060101010101" pitchFamily="49" charset="-122"/>
              </a:rPr>
              <a:t>微程序控制 </a:t>
            </a:r>
            <a:r>
              <a:rPr lang="en-US" altLang="zh-CN" sz="3200" dirty="0">
                <a:solidFill>
                  <a:srgbClr val="FFFF00"/>
                </a:solidFill>
                <a:latin typeface="黑体" panose="02010609060101010101" pitchFamily="49" charset="-122"/>
                <a:ea typeface="黑体" panose="02010609060101010101" pitchFamily="49" charset="-122"/>
              </a:rPr>
              <a:t>(13)</a:t>
            </a:r>
            <a:r>
              <a:rPr lang="zh-CN" altLang="en-US" sz="3200" dirty="0">
                <a:solidFill>
                  <a:srgbClr val="FFFF00"/>
                </a:solidFill>
                <a:latin typeface="黑体" panose="02010609060101010101" pitchFamily="49" charset="-122"/>
                <a:ea typeface="黑体" panose="02010609060101010101" pitchFamily="49" charset="-122"/>
              </a:rPr>
              <a:t>地址结构  </a:t>
            </a:r>
            <a:r>
              <a:rPr lang="en-US" altLang="zh-CN" sz="3200" dirty="0">
                <a:solidFill>
                  <a:srgbClr val="FFFF00"/>
                </a:solidFill>
                <a:latin typeface="黑体" panose="02010609060101010101" pitchFamily="49" charset="-122"/>
                <a:ea typeface="黑体" panose="02010609060101010101" pitchFamily="49" charset="-122"/>
              </a:rPr>
              <a:t>(14)</a:t>
            </a:r>
            <a:r>
              <a:rPr lang="zh-CN" altLang="en-US" sz="3200" dirty="0">
                <a:solidFill>
                  <a:srgbClr val="FFFF00"/>
                </a:solidFill>
                <a:latin typeface="黑体" panose="02010609060101010101" pitchFamily="49" charset="-122"/>
                <a:ea typeface="黑体" panose="02010609060101010101" pitchFamily="49" charset="-122"/>
              </a:rPr>
              <a:t>显地址    </a:t>
            </a:r>
            <a:r>
              <a:rPr lang="en-US" altLang="zh-CN" sz="3200" dirty="0">
                <a:solidFill>
                  <a:srgbClr val="FFFF00"/>
                </a:solidFill>
                <a:latin typeface="黑体" panose="02010609060101010101" pitchFamily="49" charset="-122"/>
                <a:ea typeface="黑体" panose="02010609060101010101" pitchFamily="49" charset="-122"/>
              </a:rPr>
              <a:t>(15)</a:t>
            </a:r>
            <a:r>
              <a:rPr lang="zh-CN" altLang="en-US" sz="3200" dirty="0">
                <a:solidFill>
                  <a:srgbClr val="FFFF00"/>
                </a:solidFill>
                <a:latin typeface="黑体" panose="02010609060101010101" pitchFamily="49" charset="-122"/>
                <a:ea typeface="黑体" panose="02010609060101010101" pitchFamily="49" charset="-122"/>
              </a:rPr>
              <a:t>隐地址     </a:t>
            </a:r>
            <a:r>
              <a:rPr lang="en-US" altLang="zh-CN" sz="3200" dirty="0">
                <a:solidFill>
                  <a:srgbClr val="FFFF00"/>
                </a:solidFill>
                <a:latin typeface="黑体" panose="02010609060101010101" pitchFamily="49" charset="-122"/>
                <a:ea typeface="黑体" panose="02010609060101010101" pitchFamily="49" charset="-122"/>
              </a:rPr>
              <a:t>(16)</a:t>
            </a:r>
            <a:r>
              <a:rPr lang="zh-CN" altLang="en-US" sz="3200" dirty="0">
                <a:solidFill>
                  <a:srgbClr val="FFFF00"/>
                </a:solidFill>
                <a:latin typeface="黑体" panose="02010609060101010101" pitchFamily="49" charset="-122"/>
                <a:ea typeface="黑体" panose="02010609060101010101" pitchFamily="49" charset="-122"/>
              </a:rPr>
              <a:t>寻址方式  </a:t>
            </a:r>
            <a:r>
              <a:rPr lang="en-US" altLang="zh-CN" sz="3200" dirty="0">
                <a:solidFill>
                  <a:srgbClr val="FFFF00"/>
                </a:solidFill>
                <a:latin typeface="黑体" panose="02010609060101010101" pitchFamily="49" charset="-122"/>
                <a:ea typeface="黑体" panose="02010609060101010101" pitchFamily="49" charset="-122"/>
              </a:rPr>
              <a:t>(17)</a:t>
            </a:r>
            <a:r>
              <a:rPr lang="zh-CN" altLang="en-US" sz="3200" dirty="0">
                <a:solidFill>
                  <a:srgbClr val="FFFF00"/>
                </a:solidFill>
                <a:latin typeface="黑体" panose="02010609060101010101" pitchFamily="49" charset="-122"/>
                <a:ea typeface="黑体" panose="02010609060101010101" pitchFamily="49" charset="-122"/>
              </a:rPr>
              <a:t>立即寻址          </a:t>
            </a:r>
            <a:r>
              <a:rPr lang="en-US" altLang="zh-CN" sz="3200" dirty="0">
                <a:solidFill>
                  <a:srgbClr val="FFFF00"/>
                </a:solidFill>
                <a:latin typeface="黑体" panose="02010609060101010101" pitchFamily="49" charset="-122"/>
                <a:ea typeface="黑体" panose="02010609060101010101" pitchFamily="49" charset="-122"/>
              </a:rPr>
              <a:t>(18)</a:t>
            </a:r>
            <a:r>
              <a:rPr lang="zh-CN" altLang="en-US" sz="3200" dirty="0">
                <a:solidFill>
                  <a:srgbClr val="FFFF00"/>
                </a:solidFill>
                <a:latin typeface="黑体" panose="02010609060101010101" pitchFamily="49" charset="-122"/>
                <a:ea typeface="黑体" panose="02010609060101010101" pitchFamily="49" charset="-122"/>
              </a:rPr>
              <a:t>直接寻址   </a:t>
            </a:r>
            <a:r>
              <a:rPr lang="en-US" altLang="zh-CN" sz="3200" dirty="0">
                <a:solidFill>
                  <a:srgbClr val="FFFF00"/>
                </a:solidFill>
                <a:latin typeface="黑体" panose="02010609060101010101" pitchFamily="49" charset="-122"/>
                <a:ea typeface="黑体" panose="02010609060101010101" pitchFamily="49" charset="-122"/>
              </a:rPr>
              <a:t>(19)</a:t>
            </a:r>
            <a:r>
              <a:rPr lang="zh-CN" altLang="en-US" sz="3200" dirty="0">
                <a:solidFill>
                  <a:srgbClr val="FFFF00"/>
                </a:solidFill>
                <a:latin typeface="黑体" panose="02010609060101010101" pitchFamily="49" charset="-122"/>
                <a:ea typeface="黑体" panose="02010609060101010101" pitchFamily="49" charset="-122"/>
              </a:rPr>
              <a:t>寄存器寻址</a:t>
            </a:r>
            <a:r>
              <a:rPr lang="en-US" altLang="zh-CN" sz="3200" dirty="0">
                <a:solidFill>
                  <a:srgbClr val="FFFF00"/>
                </a:solidFill>
                <a:latin typeface="黑体" panose="02010609060101010101" pitchFamily="49" charset="-122"/>
                <a:ea typeface="黑体" panose="02010609060101010101" pitchFamily="49" charset="-122"/>
              </a:rPr>
              <a:t>(20)</a:t>
            </a:r>
            <a:r>
              <a:rPr lang="zh-CN" altLang="en-US" sz="3200" dirty="0">
                <a:solidFill>
                  <a:srgbClr val="FFFF00"/>
                </a:solidFill>
                <a:latin typeface="黑体" panose="02010609060101010101" pitchFamily="49" charset="-122"/>
                <a:ea typeface="黑体" panose="02010609060101010101" pitchFamily="49" charset="-122"/>
              </a:rPr>
              <a:t>间接寻址</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(21)</a:t>
            </a:r>
            <a:r>
              <a:rPr lang="zh-CN" altLang="en-US" sz="3200" dirty="0">
                <a:solidFill>
                  <a:srgbClr val="FFFF00"/>
                </a:solidFill>
                <a:latin typeface="黑体" panose="02010609060101010101" pitchFamily="49" charset="-122"/>
                <a:ea typeface="黑体" panose="02010609060101010101" pitchFamily="49" charset="-122"/>
              </a:rPr>
              <a:t>寄存器间址 </a:t>
            </a:r>
            <a:r>
              <a:rPr lang="en-US" altLang="zh-CN" sz="3200" dirty="0">
                <a:solidFill>
                  <a:srgbClr val="FFFF00"/>
                </a:solidFill>
                <a:latin typeface="黑体" panose="02010609060101010101" pitchFamily="49" charset="-122"/>
                <a:ea typeface="黑体" panose="02010609060101010101" pitchFamily="49" charset="-122"/>
              </a:rPr>
              <a:t>(22)</a:t>
            </a:r>
            <a:r>
              <a:rPr lang="zh-CN" altLang="en-US" sz="3200" dirty="0">
                <a:solidFill>
                  <a:srgbClr val="FFFF00"/>
                </a:solidFill>
                <a:latin typeface="黑体" panose="02010609060101010101" pitchFamily="49" charset="-122"/>
                <a:ea typeface="黑体" panose="02010609060101010101" pitchFamily="49" charset="-122"/>
              </a:rPr>
              <a:t>间址单元  </a:t>
            </a:r>
            <a:r>
              <a:rPr lang="en-US" altLang="zh-CN" sz="3200" dirty="0">
                <a:solidFill>
                  <a:srgbClr val="FFFF00"/>
                </a:solidFill>
                <a:latin typeface="黑体" panose="02010609060101010101" pitchFamily="49" charset="-122"/>
                <a:ea typeface="黑体" panose="02010609060101010101" pitchFamily="49" charset="-122"/>
              </a:rPr>
              <a:t>(23)</a:t>
            </a:r>
            <a:r>
              <a:rPr lang="zh-CN" altLang="en-US" sz="3200" dirty="0">
                <a:solidFill>
                  <a:srgbClr val="FFFF00"/>
                </a:solidFill>
                <a:latin typeface="黑体" panose="02010609060101010101" pitchFamily="49" charset="-122"/>
                <a:ea typeface="黑体" panose="02010609060101010101" pitchFamily="49" charset="-122"/>
              </a:rPr>
              <a:t>变址寻址</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(24)</a:t>
            </a:r>
            <a:r>
              <a:rPr lang="zh-CN" altLang="en-US" sz="3200" dirty="0">
                <a:solidFill>
                  <a:srgbClr val="FFFF00"/>
                </a:solidFill>
                <a:latin typeface="黑体" panose="02010609060101010101" pitchFamily="49" charset="-122"/>
                <a:ea typeface="黑体" panose="02010609060101010101" pitchFamily="49" charset="-122"/>
              </a:rPr>
              <a:t>基址寻址   </a:t>
            </a:r>
            <a:r>
              <a:rPr lang="en-US" altLang="zh-CN" sz="3200" dirty="0">
                <a:solidFill>
                  <a:srgbClr val="FFFF00"/>
                </a:solidFill>
                <a:latin typeface="黑体" panose="02010609060101010101" pitchFamily="49" charset="-122"/>
                <a:ea typeface="黑体" panose="02010609060101010101" pitchFamily="49" charset="-122"/>
              </a:rPr>
              <a:t>(25)</a:t>
            </a:r>
            <a:r>
              <a:rPr lang="zh-CN" altLang="en-US" sz="3200" dirty="0">
                <a:solidFill>
                  <a:srgbClr val="FFFF00"/>
                </a:solidFill>
                <a:latin typeface="黑体" panose="02010609060101010101" pitchFamily="49" charset="-122"/>
                <a:ea typeface="黑体" panose="02010609060101010101" pitchFamily="49" charset="-122"/>
              </a:rPr>
              <a:t>相对寻址  </a:t>
            </a:r>
            <a:r>
              <a:rPr lang="en-US" altLang="zh-CN" sz="3200" dirty="0">
                <a:solidFill>
                  <a:srgbClr val="FFFF00"/>
                </a:solidFill>
                <a:latin typeface="黑体" panose="02010609060101010101" pitchFamily="49" charset="-122"/>
                <a:ea typeface="黑体" panose="02010609060101010101" pitchFamily="49" charset="-122"/>
              </a:rPr>
              <a:t>(26)</a:t>
            </a:r>
            <a:r>
              <a:rPr lang="zh-CN" altLang="en-US" sz="3200" dirty="0">
                <a:solidFill>
                  <a:srgbClr val="FFFF00"/>
                </a:solidFill>
                <a:latin typeface="黑体" panose="02010609060101010101" pitchFamily="49" charset="-122"/>
                <a:ea typeface="黑体" panose="02010609060101010101" pitchFamily="49" charset="-122"/>
              </a:rPr>
              <a:t>页面寻址</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(27)</a:t>
            </a:r>
            <a:r>
              <a:rPr lang="zh-CN" altLang="en-US" sz="3200" dirty="0">
                <a:solidFill>
                  <a:srgbClr val="FFFF00"/>
                </a:solidFill>
                <a:latin typeface="黑体" panose="02010609060101010101" pitchFamily="49" charset="-122"/>
                <a:ea typeface="黑体" panose="02010609060101010101" pitchFamily="49" charset="-122"/>
              </a:rPr>
              <a:t>堆栈       </a:t>
            </a:r>
            <a:r>
              <a:rPr lang="en-US" altLang="zh-CN" sz="3200" dirty="0">
                <a:solidFill>
                  <a:srgbClr val="FFFF00"/>
                </a:solidFill>
                <a:latin typeface="黑体" panose="02010609060101010101" pitchFamily="49" charset="-122"/>
                <a:ea typeface="黑体" panose="02010609060101010101" pitchFamily="49" charset="-122"/>
              </a:rPr>
              <a:t>(28)</a:t>
            </a:r>
            <a:r>
              <a:rPr lang="zh-CN" altLang="en-US" sz="3200" dirty="0">
                <a:solidFill>
                  <a:srgbClr val="FFFF00"/>
                </a:solidFill>
                <a:latin typeface="黑体" panose="02010609060101010101" pitchFamily="49" charset="-122"/>
                <a:ea typeface="黑体" panose="02010609060101010101" pitchFamily="49" charset="-122"/>
              </a:rPr>
              <a:t>栈顶堆栈指针 </a:t>
            </a:r>
            <a:r>
              <a:rPr lang="en-US" altLang="zh-CN" sz="3200" dirty="0">
                <a:solidFill>
                  <a:srgbClr val="FFFF00"/>
                </a:solidFill>
                <a:latin typeface="黑体" panose="02010609060101010101" pitchFamily="49" charset="-122"/>
                <a:ea typeface="黑体" panose="02010609060101010101" pitchFamily="49" charset="-122"/>
              </a:rPr>
              <a:t>(29)CISC</a:t>
            </a:r>
          </a:p>
          <a:p>
            <a:pPr>
              <a:lnSpc>
                <a:spcPct val="120000"/>
              </a:lnSpc>
            </a:pPr>
            <a:endParaRPr lang="zh-CN" altLang="en-US" sz="3200" dirty="0">
              <a:latin typeface="黑体" panose="02010609060101010101" pitchFamily="49" charset="-122"/>
              <a:ea typeface="黑体" panose="02010609060101010101" pitchFamily="49" charset="-122"/>
            </a:endParaRPr>
          </a:p>
        </p:txBody>
      </p:sp>
      <p:sp>
        <p:nvSpPr>
          <p:cNvPr id="3" name="灯片编号占位符 2">
            <a:extLst>
              <a:ext uri="{FF2B5EF4-FFF2-40B4-BE49-F238E27FC236}">
                <a16:creationId xmlns:a16="http://schemas.microsoft.com/office/drawing/2014/main" id="{A3191B86-21B6-4838-A764-CC083032DF2D}"/>
              </a:ext>
            </a:extLst>
          </p:cNvPr>
          <p:cNvSpPr>
            <a:spLocks noGrp="1"/>
          </p:cNvSpPr>
          <p:nvPr>
            <p:ph type="sldNum" sz="quarter" idx="10"/>
          </p:nvPr>
        </p:nvSpPr>
        <p:spPr/>
        <p:txBody>
          <a:bodyPr/>
          <a:lstStyle/>
          <a:p>
            <a:fld id="{93FEEFE9-7DAE-42BE-8BBC-0AB64D3E44ED}" type="slidenum">
              <a:rPr lang="zh-CN" altLang="en-US" smtClean="0"/>
              <a:pPr/>
              <a:t>2</a:t>
            </a:fld>
            <a:r>
              <a:rPr lang="en-US" altLang="zh-CN"/>
              <a:t>/141</a:t>
            </a:r>
            <a:endParaRPr lang="zh-CN" altLang="en-US" dirty="0"/>
          </a:p>
        </p:txBody>
      </p:sp>
    </p:spTree>
    <p:extLst>
      <p:ext uri="{BB962C8B-B14F-4D97-AF65-F5344CB8AC3E}">
        <p14:creationId xmlns:p14="http://schemas.microsoft.com/office/powerpoint/2010/main" val="912403362"/>
      </p:ext>
    </p:extLst>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6712D-9E17-497A-8391-1EF3C2018573}"/>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4" name="矩形 3">
            <a:extLst>
              <a:ext uri="{FF2B5EF4-FFF2-40B4-BE49-F238E27FC236}">
                <a16:creationId xmlns:a16="http://schemas.microsoft.com/office/drawing/2014/main" id="{371B66FC-B1E4-4B38-9264-9323D10E9CBB}"/>
              </a:ext>
            </a:extLst>
          </p:cNvPr>
          <p:cNvSpPr/>
          <p:nvPr/>
        </p:nvSpPr>
        <p:spPr>
          <a:xfrm>
            <a:off x="179512" y="852608"/>
            <a:ext cx="8784976" cy="5923160"/>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(48)</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SMT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：即同步多线程（</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Simultaneous </a:t>
            </a:r>
            <a:r>
              <a:rPr lang="en-US" altLang="zh-CN" sz="3200" kern="100" dirty="0" err="1">
                <a:latin typeface="黑体" panose="02010609060101010101" pitchFamily="49" charset="-122"/>
                <a:ea typeface="黑体" panose="02010609060101010101" pitchFamily="49" charset="-122"/>
                <a:cs typeface="Times New Roman" panose="02020603050405020304" pitchFamily="18" charset="0"/>
              </a:rPr>
              <a:t>MultiThreading</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），是在一个时钟周期内</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能够执行分别来自多个线程的指令的硬件多线程技术。</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(49)</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超线程</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：利用特殊的硬件指令，把两个逻辑内核模拟成两个物理芯片，让单个处理器能进行线程级的并行计算，由</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Intel</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2002</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年开发成功。</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(50)</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多核</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：在一个处理器芯片上集成多个完整内核，不同内核之间可以并行执行指令，可以实现多个低频内核产生单个高频内核的处理效能。</a:t>
            </a:r>
            <a:endParaRPr lang="zh-CN" altLang="en-US"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7B9B8240-2402-4CAC-8880-518ED2A0254E}"/>
              </a:ext>
            </a:extLst>
          </p:cNvPr>
          <p:cNvSpPr>
            <a:spLocks noGrp="1"/>
          </p:cNvSpPr>
          <p:nvPr>
            <p:ph type="sldNum" sz="quarter" idx="10"/>
          </p:nvPr>
        </p:nvSpPr>
        <p:spPr/>
        <p:txBody>
          <a:bodyPr/>
          <a:lstStyle/>
          <a:p>
            <a:fld id="{93FEEFE9-7DAE-42BE-8BBC-0AB64D3E44ED}" type="slidenum">
              <a:rPr lang="zh-CN" altLang="en-US" smtClean="0"/>
              <a:pPr/>
              <a:t>20</a:t>
            </a:fld>
            <a:r>
              <a:rPr lang="en-US" altLang="zh-CN"/>
              <a:t>/141</a:t>
            </a:r>
            <a:endParaRPr lang="zh-CN" altLang="en-US" dirty="0"/>
          </a:p>
        </p:txBody>
      </p:sp>
    </p:spTree>
    <p:extLst>
      <p:ext uri="{BB962C8B-B14F-4D97-AF65-F5344CB8AC3E}">
        <p14:creationId xmlns:p14="http://schemas.microsoft.com/office/powerpoint/2010/main" val="2287320646"/>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3B6EF3-BF4C-40C9-BA19-43676603A4CD}"/>
              </a:ext>
            </a:extLst>
          </p:cNvPr>
          <p:cNvSpPr/>
          <p:nvPr/>
        </p:nvSpPr>
        <p:spPr>
          <a:xfrm>
            <a:off x="1115616" y="3082238"/>
            <a:ext cx="7272808"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简化地址结构的基本途径是什么</a:t>
            </a:r>
          </a:p>
        </p:txBody>
      </p:sp>
      <p:sp>
        <p:nvSpPr>
          <p:cNvPr id="3" name="灯片编号占位符 2">
            <a:extLst>
              <a:ext uri="{FF2B5EF4-FFF2-40B4-BE49-F238E27FC236}">
                <a16:creationId xmlns:a16="http://schemas.microsoft.com/office/drawing/2014/main" id="{0AAE8573-76CD-4AB4-BCAE-3C7D669E7491}"/>
              </a:ext>
            </a:extLst>
          </p:cNvPr>
          <p:cNvSpPr>
            <a:spLocks noGrp="1"/>
          </p:cNvSpPr>
          <p:nvPr>
            <p:ph type="sldNum" sz="quarter" idx="10"/>
          </p:nvPr>
        </p:nvSpPr>
        <p:spPr/>
        <p:txBody>
          <a:bodyPr/>
          <a:lstStyle/>
          <a:p>
            <a:fld id="{93FEEFE9-7DAE-42BE-8BBC-0AB64D3E44ED}" type="slidenum">
              <a:rPr lang="zh-CN" altLang="en-US" smtClean="0"/>
              <a:pPr/>
              <a:t>21</a:t>
            </a:fld>
            <a:r>
              <a:rPr lang="en-US" altLang="zh-CN"/>
              <a:t>/141</a:t>
            </a:r>
            <a:endParaRPr lang="zh-CN" altLang="en-US" dirty="0"/>
          </a:p>
        </p:txBody>
      </p:sp>
    </p:spTree>
    <p:extLst>
      <p:ext uri="{BB962C8B-B14F-4D97-AF65-F5344CB8AC3E}">
        <p14:creationId xmlns:p14="http://schemas.microsoft.com/office/powerpoint/2010/main" val="3923858472"/>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7A77463-B577-4951-9F97-8A48922A7391}"/>
              </a:ext>
            </a:extLst>
          </p:cNvPr>
          <p:cNvSpPr/>
          <p:nvPr/>
        </p:nvSpPr>
        <p:spPr>
          <a:xfrm>
            <a:off x="323528" y="116632"/>
            <a:ext cx="7272808"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简化地址结构的基本途径是什么</a:t>
            </a:r>
          </a:p>
        </p:txBody>
      </p:sp>
      <p:sp>
        <p:nvSpPr>
          <p:cNvPr id="4" name="文本框 3">
            <a:extLst>
              <a:ext uri="{FF2B5EF4-FFF2-40B4-BE49-F238E27FC236}">
                <a16:creationId xmlns:a16="http://schemas.microsoft.com/office/drawing/2014/main" id="{037030E4-67A0-4A38-803D-FB0C189A067B}"/>
              </a:ext>
            </a:extLst>
          </p:cNvPr>
          <p:cNvSpPr txBox="1"/>
          <p:nvPr/>
        </p:nvSpPr>
        <p:spPr>
          <a:xfrm>
            <a:off x="143508" y="1052736"/>
            <a:ext cx="8856984" cy="1569660"/>
          </a:xfrm>
          <a:prstGeom prst="rect">
            <a:avLst/>
          </a:prstGeom>
          <a:noFill/>
        </p:spPr>
        <p:txBody>
          <a:bodyPr wrap="square" rtlCol="0">
            <a:spAutoFit/>
          </a:bodyPr>
          <a:lstStyle/>
          <a:p>
            <a:pPr indent="457200"/>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在指令中减少显地址的数量，即使用隐地址的方式给出地址，则指令中的地址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段</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个数就减少，达到简化地址结构的目的。</a:t>
            </a:r>
          </a:p>
        </p:txBody>
      </p:sp>
      <p:sp>
        <p:nvSpPr>
          <p:cNvPr id="5" name="灯片编号占位符 4">
            <a:extLst>
              <a:ext uri="{FF2B5EF4-FFF2-40B4-BE49-F238E27FC236}">
                <a16:creationId xmlns:a16="http://schemas.microsoft.com/office/drawing/2014/main" id="{5FFB80FD-805D-4BAC-B928-B065162DB5D4}"/>
              </a:ext>
            </a:extLst>
          </p:cNvPr>
          <p:cNvSpPr>
            <a:spLocks noGrp="1"/>
          </p:cNvSpPr>
          <p:nvPr>
            <p:ph type="sldNum" sz="quarter" idx="10"/>
          </p:nvPr>
        </p:nvSpPr>
        <p:spPr/>
        <p:txBody>
          <a:bodyPr/>
          <a:lstStyle/>
          <a:p>
            <a:fld id="{93FEEFE9-7DAE-42BE-8BBC-0AB64D3E44ED}" type="slidenum">
              <a:rPr lang="zh-CN" altLang="en-US" smtClean="0"/>
              <a:pPr/>
              <a:t>22</a:t>
            </a:fld>
            <a:r>
              <a:rPr lang="en-US" altLang="zh-CN"/>
              <a:t>/141</a:t>
            </a:r>
            <a:endParaRPr lang="zh-CN" altLang="en-US" dirty="0"/>
          </a:p>
        </p:txBody>
      </p:sp>
    </p:spTree>
    <p:extLst>
      <p:ext uri="{BB962C8B-B14F-4D97-AF65-F5344CB8AC3E}">
        <p14:creationId xmlns:p14="http://schemas.microsoft.com/office/powerpoint/2010/main" val="3716523927"/>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9EE512-A3AB-4E16-84DD-333D53866CF2}"/>
              </a:ext>
            </a:extLst>
          </p:cNvPr>
          <p:cNvSpPr/>
          <p:nvPr/>
        </p:nvSpPr>
        <p:spPr>
          <a:xfrm>
            <a:off x="0" y="2749839"/>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减少指令中一个地址信息的位数的方法是什么？</a:t>
            </a:r>
          </a:p>
        </p:txBody>
      </p:sp>
      <p:sp>
        <p:nvSpPr>
          <p:cNvPr id="3" name="灯片编号占位符 2">
            <a:extLst>
              <a:ext uri="{FF2B5EF4-FFF2-40B4-BE49-F238E27FC236}">
                <a16:creationId xmlns:a16="http://schemas.microsoft.com/office/drawing/2014/main" id="{6E4D364F-02FC-4CE7-8213-62CFB2BB1FA4}"/>
              </a:ext>
            </a:extLst>
          </p:cNvPr>
          <p:cNvSpPr>
            <a:spLocks noGrp="1"/>
          </p:cNvSpPr>
          <p:nvPr>
            <p:ph type="sldNum" sz="quarter" idx="10"/>
          </p:nvPr>
        </p:nvSpPr>
        <p:spPr/>
        <p:txBody>
          <a:bodyPr/>
          <a:lstStyle/>
          <a:p>
            <a:fld id="{93FEEFE9-7DAE-42BE-8BBC-0AB64D3E44ED}" type="slidenum">
              <a:rPr lang="zh-CN" altLang="en-US" smtClean="0"/>
              <a:pPr/>
              <a:t>23</a:t>
            </a:fld>
            <a:r>
              <a:rPr lang="en-US" altLang="zh-CN"/>
              <a:t>/141</a:t>
            </a:r>
            <a:endParaRPr lang="zh-CN" altLang="en-US" dirty="0"/>
          </a:p>
        </p:txBody>
      </p:sp>
    </p:spTree>
    <p:extLst>
      <p:ext uri="{BB962C8B-B14F-4D97-AF65-F5344CB8AC3E}">
        <p14:creationId xmlns:p14="http://schemas.microsoft.com/office/powerpoint/2010/main" val="3031256298"/>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93C15DF-053F-4F6C-A2B0-5BBAAA8E9BF9}"/>
              </a:ext>
            </a:extLst>
          </p:cNvPr>
          <p:cNvSpPr/>
          <p:nvPr/>
        </p:nvSpPr>
        <p:spPr>
          <a:xfrm>
            <a:off x="57740" y="51807"/>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减少指令中一个地址信息的位数的方法是什么？</a:t>
            </a:r>
          </a:p>
        </p:txBody>
      </p:sp>
      <p:sp>
        <p:nvSpPr>
          <p:cNvPr id="5" name="矩形 4">
            <a:extLst>
              <a:ext uri="{FF2B5EF4-FFF2-40B4-BE49-F238E27FC236}">
                <a16:creationId xmlns:a16="http://schemas.microsoft.com/office/drawing/2014/main" id="{1B22F7A9-EF46-473C-8FFD-CF7E76A8F8A3}"/>
              </a:ext>
            </a:extLst>
          </p:cNvPr>
          <p:cNvSpPr/>
          <p:nvPr/>
        </p:nvSpPr>
        <p:spPr>
          <a:xfrm>
            <a:off x="101662" y="1772816"/>
            <a:ext cx="8940676" cy="1077218"/>
          </a:xfrm>
          <a:prstGeom prst="rect">
            <a:avLst/>
          </a:prstGeom>
        </p:spPr>
        <p:txBody>
          <a:bodyPr wrap="square">
            <a:spAutoFit/>
          </a:bodyPr>
          <a:lstStyle/>
          <a:p>
            <a:pPr indent="457200"/>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采用寄存器寻址方式、寄存器间址方式可以使指令中为给出一个地址所需的位数减少</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BABDE4AE-11B6-442F-A920-2DB5CFF42F42}"/>
              </a:ext>
            </a:extLst>
          </p:cNvPr>
          <p:cNvSpPr>
            <a:spLocks noGrp="1"/>
          </p:cNvSpPr>
          <p:nvPr>
            <p:ph type="sldNum" sz="quarter" idx="10"/>
          </p:nvPr>
        </p:nvSpPr>
        <p:spPr/>
        <p:txBody>
          <a:bodyPr/>
          <a:lstStyle/>
          <a:p>
            <a:fld id="{93FEEFE9-7DAE-42BE-8BBC-0AB64D3E44ED}" type="slidenum">
              <a:rPr lang="zh-CN" altLang="en-US" smtClean="0"/>
              <a:pPr/>
              <a:t>24</a:t>
            </a:fld>
            <a:r>
              <a:rPr lang="en-US" altLang="zh-CN"/>
              <a:t>/141</a:t>
            </a:r>
            <a:endParaRPr lang="zh-CN" altLang="en-US" dirty="0"/>
          </a:p>
        </p:txBody>
      </p:sp>
    </p:spTree>
    <p:extLst>
      <p:ext uri="{BB962C8B-B14F-4D97-AF65-F5344CB8AC3E}">
        <p14:creationId xmlns:p14="http://schemas.microsoft.com/office/powerpoint/2010/main" val="3013748286"/>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1BBB7B9-B6D8-45AD-B031-A11009AFA544}"/>
              </a:ext>
            </a:extLst>
          </p:cNvPr>
          <p:cNvSpPr/>
          <p:nvPr/>
        </p:nvSpPr>
        <p:spPr>
          <a:xfrm>
            <a:off x="23812" y="332656"/>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某主存储器部分单元的地址码与存储器内容对应关系如下：</a:t>
            </a:r>
            <a:endParaRPr lang="en-US"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790E5CB0-30FB-4461-8987-1322A3BA75DD}"/>
              </a:ext>
            </a:extLst>
          </p:cNvPr>
          <p:cNvGraphicFramePr>
            <a:graphicFrameLocks noGrp="1"/>
          </p:cNvGraphicFramePr>
          <p:nvPr>
            <p:extLst>
              <p:ext uri="{D42A27DB-BD31-4B8C-83A1-F6EECF244321}">
                <p14:modId xmlns:p14="http://schemas.microsoft.com/office/powerpoint/2010/main" val="380472507"/>
              </p:ext>
            </p:extLst>
          </p:nvPr>
        </p:nvGraphicFramePr>
        <p:xfrm>
          <a:off x="2699792" y="1628800"/>
          <a:ext cx="3528392" cy="3112560"/>
        </p:xfrm>
        <a:graphic>
          <a:graphicData uri="http://schemas.openxmlformats.org/drawingml/2006/table">
            <a:tbl>
              <a:tblPr firstRow="1" bandRow="1">
                <a:tableStyleId>{5940675A-B579-460E-94D1-54222C63F5DA}</a:tableStyleId>
              </a:tblPr>
              <a:tblGrid>
                <a:gridCol w="1764196">
                  <a:extLst>
                    <a:ext uri="{9D8B030D-6E8A-4147-A177-3AD203B41FA5}">
                      <a16:colId xmlns:a16="http://schemas.microsoft.com/office/drawing/2014/main" val="1984142321"/>
                    </a:ext>
                  </a:extLst>
                </a:gridCol>
                <a:gridCol w="1764196">
                  <a:extLst>
                    <a:ext uri="{9D8B030D-6E8A-4147-A177-3AD203B41FA5}">
                      <a16:colId xmlns:a16="http://schemas.microsoft.com/office/drawing/2014/main" val="2174541359"/>
                    </a:ext>
                  </a:extLst>
                </a:gridCol>
              </a:tblGrid>
              <a:tr h="521760">
                <a:tc>
                  <a:txBody>
                    <a:bodyPr/>
                    <a:lstStyle/>
                    <a:p>
                      <a:pPr algn="ctr"/>
                      <a:r>
                        <a:rPr lang="zh-CN" altLang="zh-CN" sz="2800" b="1" dirty="0">
                          <a:solidFill>
                            <a:srgbClr val="FFFF00"/>
                          </a:solidFill>
                          <a:effectLst>
                            <a:outerShdw blurRad="38100" dist="38100" dir="2700000" algn="tl">
                              <a:srgbClr val="000000"/>
                            </a:outerShdw>
                          </a:effectLst>
                          <a:ea typeface="黑体" pitchFamily="49" charset="-122"/>
                        </a:rPr>
                        <a:t>地址码</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800" b="1" dirty="0">
                          <a:solidFill>
                            <a:srgbClr val="FFFF00"/>
                          </a:solidFill>
                          <a:effectLst>
                            <a:outerShdw blurRad="38100" dist="38100" dir="2700000" algn="tl">
                              <a:srgbClr val="000000"/>
                            </a:outerShdw>
                          </a:effectLst>
                          <a:ea typeface="黑体" pitchFamily="49" charset="-122"/>
                        </a:rPr>
                        <a:t>存储内容</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18489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1000H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A307H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2466258"/>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1001H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0B3FH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063652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1002H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1200H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484762"/>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1003H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F03CH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1023959"/>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1004H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D024H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7249828"/>
                  </a:ext>
                </a:extLst>
              </a:tr>
            </a:tbl>
          </a:graphicData>
        </a:graphic>
      </p:graphicFrame>
      <p:sp>
        <p:nvSpPr>
          <p:cNvPr id="7" name="矩形 6">
            <a:extLst>
              <a:ext uri="{FF2B5EF4-FFF2-40B4-BE49-F238E27FC236}">
                <a16:creationId xmlns:a16="http://schemas.microsoft.com/office/drawing/2014/main" id="{08E8DE43-05CE-4B71-B092-2B800D615842}"/>
              </a:ext>
            </a:extLst>
          </p:cNvPr>
          <p:cNvSpPr/>
          <p:nvPr/>
        </p:nvSpPr>
        <p:spPr>
          <a:xfrm>
            <a:off x="23812" y="4741360"/>
            <a:ext cx="8940676" cy="2023118"/>
          </a:xfrm>
          <a:prstGeom prst="rect">
            <a:avLst/>
          </a:prstGeom>
        </p:spPr>
        <p:txBody>
          <a:bodyPr wrap="square">
            <a:spAutoFit/>
          </a:bodyPr>
          <a:lstStyle/>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）若采用寄存器间址方式读取操作数，指定寄存器</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zh-CN" altLang="zh-CN" sz="3600" b="1" dirty="0">
                <a:solidFill>
                  <a:srgbClr val="FFFF00"/>
                </a:solidFill>
                <a:effectLst>
                  <a:outerShdw blurRad="38100" dist="38100" dir="2700000" algn="tl">
                    <a:srgbClr val="000000"/>
                  </a:outerShdw>
                </a:effectLst>
                <a:ea typeface="黑体" pitchFamily="49" charset="-122"/>
              </a:rPr>
              <a:t>的内容为</a:t>
            </a:r>
            <a:r>
              <a:rPr lang="en-US" altLang="zh-CN" sz="3600" b="1" dirty="0">
                <a:solidFill>
                  <a:srgbClr val="FFFF00"/>
                </a:solidFill>
                <a:effectLst>
                  <a:outerShdw blurRad="38100" dist="38100" dir="2700000" algn="tl">
                    <a:srgbClr val="000000"/>
                  </a:outerShdw>
                </a:effectLst>
                <a:ea typeface="黑体" pitchFamily="49" charset="-122"/>
              </a:rPr>
              <a:t>1002H</a:t>
            </a:r>
            <a:r>
              <a:rPr lang="zh-CN" altLang="zh-CN" sz="3600" b="1" dirty="0">
                <a:solidFill>
                  <a:srgbClr val="FFFF00"/>
                </a:solidFill>
                <a:effectLst>
                  <a:outerShdw blurRad="38100" dist="38100" dir="2700000" algn="tl">
                    <a:srgbClr val="000000"/>
                  </a:outerShdw>
                </a:effectLst>
                <a:ea typeface="黑体" pitchFamily="49" charset="-122"/>
              </a:rPr>
              <a:t>，则操作数是多少？</a:t>
            </a:r>
          </a:p>
        </p:txBody>
      </p:sp>
      <p:sp>
        <p:nvSpPr>
          <p:cNvPr id="5" name="灯片编号占位符 4">
            <a:extLst>
              <a:ext uri="{FF2B5EF4-FFF2-40B4-BE49-F238E27FC236}">
                <a16:creationId xmlns:a16="http://schemas.microsoft.com/office/drawing/2014/main" id="{6F3CFAD9-868A-4A09-8E19-9364C87326EA}"/>
              </a:ext>
            </a:extLst>
          </p:cNvPr>
          <p:cNvSpPr>
            <a:spLocks noGrp="1"/>
          </p:cNvSpPr>
          <p:nvPr>
            <p:ph type="sldNum" sz="quarter" idx="10"/>
          </p:nvPr>
        </p:nvSpPr>
        <p:spPr/>
        <p:txBody>
          <a:bodyPr/>
          <a:lstStyle/>
          <a:p>
            <a:fld id="{93FEEFE9-7DAE-42BE-8BBC-0AB64D3E44ED}" type="slidenum">
              <a:rPr lang="zh-CN" altLang="en-US" smtClean="0"/>
              <a:pPr/>
              <a:t>25</a:t>
            </a:fld>
            <a:r>
              <a:rPr lang="en-US" altLang="zh-CN"/>
              <a:t>/141</a:t>
            </a:r>
            <a:endParaRPr lang="zh-CN" altLang="en-US" dirty="0"/>
          </a:p>
        </p:txBody>
      </p:sp>
    </p:spTree>
    <p:extLst>
      <p:ext uri="{BB962C8B-B14F-4D97-AF65-F5344CB8AC3E}">
        <p14:creationId xmlns:p14="http://schemas.microsoft.com/office/powerpoint/2010/main" val="1751179370"/>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DD30C-F7F9-4786-B579-48117B3C9807}"/>
              </a:ext>
            </a:extLst>
          </p:cNvPr>
          <p:cNvSpPr/>
          <p:nvPr/>
        </p:nvSpPr>
        <p:spPr>
          <a:xfrm>
            <a:off x="0" y="423049"/>
            <a:ext cx="9144000" cy="6011902"/>
          </a:xfrm>
          <a:prstGeom prst="rect">
            <a:avLst/>
          </a:prstGeom>
        </p:spPr>
        <p:txBody>
          <a:bodyPr wrap="square">
            <a:spAutoFit/>
          </a:bodyPr>
          <a:lstStyle/>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）若采用自增型寄存器间址方式</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读取操作数，</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zh-CN" altLang="zh-CN" sz="3600" b="1" dirty="0">
                <a:solidFill>
                  <a:srgbClr val="FFFF00"/>
                </a:solidFill>
                <a:effectLst>
                  <a:outerShdw blurRad="38100" dist="38100" dir="2700000" algn="tl">
                    <a:srgbClr val="000000"/>
                  </a:outerShdw>
                </a:effectLst>
                <a:ea typeface="黑体" pitchFamily="49" charset="-122"/>
              </a:rPr>
              <a:t>的内容为</a:t>
            </a:r>
            <a:r>
              <a:rPr lang="en-US" altLang="zh-CN" sz="3600" b="1" dirty="0">
                <a:solidFill>
                  <a:srgbClr val="FFFF00"/>
                </a:solidFill>
                <a:effectLst>
                  <a:outerShdw blurRad="38100" dist="38100" dir="2700000" algn="tl">
                    <a:srgbClr val="000000"/>
                  </a:outerShdw>
                </a:effectLst>
                <a:ea typeface="黑体" pitchFamily="49" charset="-122"/>
              </a:rPr>
              <a:t>1000H</a:t>
            </a:r>
            <a:r>
              <a:rPr lang="zh-CN" altLang="zh-CN" sz="3600" b="1" dirty="0">
                <a:solidFill>
                  <a:srgbClr val="FFFF00"/>
                </a:solidFill>
                <a:effectLst>
                  <a:outerShdw blurRad="38100" dist="38100" dir="2700000" algn="tl">
                    <a:srgbClr val="000000"/>
                  </a:outerShdw>
                </a:effectLst>
                <a:ea typeface="黑体" pitchFamily="49" charset="-122"/>
              </a:rPr>
              <a:t>，则操作数是多少？指令执行后</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zh-CN" altLang="zh-CN" sz="3600" b="1" dirty="0">
                <a:solidFill>
                  <a:srgbClr val="FFFF00"/>
                </a:solidFill>
                <a:effectLst>
                  <a:outerShdw blurRad="38100" dist="38100" dir="2700000" algn="tl">
                    <a:srgbClr val="000000"/>
                  </a:outerShdw>
                </a:effectLst>
                <a:ea typeface="黑体" pitchFamily="49" charset="-122"/>
              </a:rPr>
              <a:t>的内容是多少？</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）若采用自减型寄存器间址方式</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1</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读取操作数，</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的内容为</a:t>
            </a:r>
            <a:r>
              <a:rPr lang="en-US" altLang="zh-CN" sz="3600" b="1" dirty="0">
                <a:solidFill>
                  <a:srgbClr val="FFFF00"/>
                </a:solidFill>
                <a:effectLst>
                  <a:outerShdw blurRad="38100" dist="38100" dir="2700000" algn="tl">
                    <a:srgbClr val="000000"/>
                  </a:outerShdw>
                </a:effectLst>
                <a:ea typeface="黑体" pitchFamily="49" charset="-122"/>
              </a:rPr>
              <a:t>1003H</a:t>
            </a:r>
            <a:r>
              <a:rPr lang="zh-CN" altLang="zh-CN" sz="3600" b="1" dirty="0">
                <a:solidFill>
                  <a:srgbClr val="FFFF00"/>
                </a:solidFill>
                <a:effectLst>
                  <a:outerShdw blurRad="38100" dist="38100" dir="2700000" algn="tl">
                    <a:srgbClr val="000000"/>
                  </a:outerShdw>
                </a:effectLst>
                <a:ea typeface="黑体" pitchFamily="49" charset="-122"/>
              </a:rPr>
              <a:t>，则操作数是多少？指令执行后</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的内容是多少？</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）若采用变址寻址方式</a:t>
            </a:r>
            <a:r>
              <a:rPr lang="en-US" altLang="zh-CN" sz="3600" b="1" dirty="0">
                <a:solidFill>
                  <a:srgbClr val="FFFF00"/>
                </a:solidFill>
                <a:effectLst>
                  <a:outerShdw blurRad="38100" dist="38100" dir="2700000" algn="tl">
                    <a:srgbClr val="000000"/>
                  </a:outerShdw>
                </a:effectLst>
                <a:ea typeface="黑体" pitchFamily="49" charset="-122"/>
              </a:rPr>
              <a:t>X(R</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读取操作数，指令中给出形式地址</a:t>
            </a:r>
            <a:r>
              <a:rPr lang="en-US" altLang="zh-CN" sz="3600" b="1" dirty="0">
                <a:solidFill>
                  <a:srgbClr val="FFFF00"/>
                </a:solidFill>
                <a:effectLst>
                  <a:outerShdw blurRad="38100" dist="38100" dir="2700000" algn="tl">
                    <a:srgbClr val="000000"/>
                  </a:outerShdw>
                </a:effectLst>
                <a:ea typeface="黑体" pitchFamily="49" charset="-122"/>
              </a:rPr>
              <a:t>d</a:t>
            </a:r>
            <a:r>
              <a:rPr lang="zh-CN" altLang="zh-CN" sz="3600" b="1" dirty="0">
                <a:solidFill>
                  <a:srgbClr val="FFFF00"/>
                </a:solidFill>
                <a:effectLst>
                  <a:outerShdw blurRad="38100" dist="38100" dir="2700000" algn="tl">
                    <a:srgbClr val="000000"/>
                  </a:outerShdw>
                </a:effectLst>
                <a:ea typeface="黑体" pitchFamily="49" charset="-122"/>
              </a:rPr>
              <a:t>为</a:t>
            </a:r>
            <a:r>
              <a:rPr lang="en-US" altLang="zh-CN" sz="3600" b="1" dirty="0">
                <a:solidFill>
                  <a:srgbClr val="FFFF00"/>
                </a:solidFill>
                <a:effectLst>
                  <a:outerShdw blurRad="38100" dist="38100" dir="2700000" algn="tl">
                    <a:srgbClr val="000000"/>
                  </a:outerShdw>
                </a:effectLst>
                <a:ea typeface="黑体" pitchFamily="49" charset="-122"/>
              </a:rPr>
              <a:t>3H</a:t>
            </a:r>
            <a:r>
              <a:rPr lang="zh-CN" altLang="zh-CN" sz="3600" b="1" dirty="0">
                <a:solidFill>
                  <a:srgbClr val="FFFF00"/>
                </a:solidFill>
                <a:effectLst>
                  <a:outerShdw blurRad="38100" dist="38100" dir="2700000" algn="tl">
                    <a:srgbClr val="000000"/>
                  </a:outerShdw>
                </a:effectLst>
                <a:ea typeface="黑体" pitchFamily="49" charset="-122"/>
              </a:rPr>
              <a:t>，变址寄存器</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内容为</a:t>
            </a:r>
            <a:r>
              <a:rPr lang="en-US" altLang="zh-CN" sz="3600" b="1" dirty="0">
                <a:solidFill>
                  <a:srgbClr val="FFFF00"/>
                </a:solidFill>
                <a:effectLst>
                  <a:outerShdw blurRad="38100" dist="38100" dir="2700000" algn="tl">
                    <a:srgbClr val="000000"/>
                  </a:outerShdw>
                </a:effectLst>
                <a:ea typeface="黑体" pitchFamily="49" charset="-122"/>
              </a:rPr>
              <a:t>1000H</a:t>
            </a:r>
            <a:r>
              <a:rPr lang="zh-CN" altLang="zh-CN" sz="3600" b="1" dirty="0">
                <a:solidFill>
                  <a:srgbClr val="FFFF00"/>
                </a:solidFill>
                <a:effectLst>
                  <a:outerShdw blurRad="38100" dist="38100" dir="2700000" algn="tl">
                    <a:srgbClr val="000000"/>
                  </a:outerShdw>
                </a:effectLst>
                <a:ea typeface="黑体" pitchFamily="49" charset="-122"/>
              </a:rPr>
              <a:t>，则操作数是多少？</a:t>
            </a:r>
          </a:p>
        </p:txBody>
      </p:sp>
      <p:sp>
        <p:nvSpPr>
          <p:cNvPr id="3" name="灯片编号占位符 2">
            <a:extLst>
              <a:ext uri="{FF2B5EF4-FFF2-40B4-BE49-F238E27FC236}">
                <a16:creationId xmlns:a16="http://schemas.microsoft.com/office/drawing/2014/main" id="{27D28D2A-595F-4DBE-8784-DDAE655AA50A}"/>
              </a:ext>
            </a:extLst>
          </p:cNvPr>
          <p:cNvSpPr>
            <a:spLocks noGrp="1"/>
          </p:cNvSpPr>
          <p:nvPr>
            <p:ph type="sldNum" sz="quarter" idx="10"/>
          </p:nvPr>
        </p:nvSpPr>
        <p:spPr/>
        <p:txBody>
          <a:bodyPr/>
          <a:lstStyle/>
          <a:p>
            <a:fld id="{93FEEFE9-7DAE-42BE-8BBC-0AB64D3E44ED}" type="slidenum">
              <a:rPr lang="zh-CN" altLang="en-US" smtClean="0"/>
              <a:pPr/>
              <a:t>26</a:t>
            </a:fld>
            <a:r>
              <a:rPr lang="en-US" altLang="zh-CN"/>
              <a:t>/141</a:t>
            </a:r>
            <a:endParaRPr lang="zh-CN" altLang="en-US" dirty="0"/>
          </a:p>
        </p:txBody>
      </p:sp>
    </p:spTree>
    <p:extLst>
      <p:ext uri="{BB962C8B-B14F-4D97-AF65-F5344CB8AC3E}">
        <p14:creationId xmlns:p14="http://schemas.microsoft.com/office/powerpoint/2010/main" val="716014616"/>
      </p:ext>
    </p:extLst>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37693222-E11E-4B9A-9AAB-47A60E30A3B3}"/>
              </a:ext>
            </a:extLst>
          </p:cNvPr>
          <p:cNvGraphicFramePr>
            <a:graphicFrameLocks noGrp="1"/>
          </p:cNvGraphicFramePr>
          <p:nvPr>
            <p:extLst>
              <p:ext uri="{D42A27DB-BD31-4B8C-83A1-F6EECF244321}">
                <p14:modId xmlns:p14="http://schemas.microsoft.com/office/powerpoint/2010/main" val="743877591"/>
              </p:ext>
            </p:extLst>
          </p:nvPr>
        </p:nvGraphicFramePr>
        <p:xfrm>
          <a:off x="2411760" y="1484784"/>
          <a:ext cx="3528392" cy="3112560"/>
        </p:xfrm>
        <a:graphic>
          <a:graphicData uri="http://schemas.openxmlformats.org/drawingml/2006/table">
            <a:tbl>
              <a:tblPr firstRow="1" bandRow="1">
                <a:tableStyleId>{5940675A-B579-460E-94D1-54222C63F5DA}</a:tableStyleId>
              </a:tblPr>
              <a:tblGrid>
                <a:gridCol w="1764196">
                  <a:extLst>
                    <a:ext uri="{9D8B030D-6E8A-4147-A177-3AD203B41FA5}">
                      <a16:colId xmlns:a16="http://schemas.microsoft.com/office/drawing/2014/main" val="1984142321"/>
                    </a:ext>
                  </a:extLst>
                </a:gridCol>
                <a:gridCol w="1764196">
                  <a:extLst>
                    <a:ext uri="{9D8B030D-6E8A-4147-A177-3AD203B41FA5}">
                      <a16:colId xmlns:a16="http://schemas.microsoft.com/office/drawing/2014/main" val="2174541359"/>
                    </a:ext>
                  </a:extLst>
                </a:gridCol>
              </a:tblGrid>
              <a:tr h="521760">
                <a:tc>
                  <a:txBody>
                    <a:bodyPr/>
                    <a:lstStyle/>
                    <a:p>
                      <a:pPr algn="ctr"/>
                      <a:r>
                        <a:rPr lang="zh-CN" altLang="zh-CN" sz="2800" b="1" dirty="0">
                          <a:solidFill>
                            <a:srgbClr val="FFFF00"/>
                          </a:solidFill>
                          <a:effectLst>
                            <a:outerShdw blurRad="38100" dist="38100" dir="2700000" algn="tl">
                              <a:srgbClr val="000000"/>
                            </a:outerShdw>
                          </a:effectLst>
                          <a:ea typeface="黑体" pitchFamily="49" charset="-122"/>
                        </a:rPr>
                        <a:t>地址码</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800" b="1" dirty="0">
                          <a:solidFill>
                            <a:srgbClr val="FFFF00"/>
                          </a:solidFill>
                          <a:effectLst>
                            <a:outerShdw blurRad="38100" dist="38100" dir="2700000" algn="tl">
                              <a:srgbClr val="000000"/>
                            </a:outerShdw>
                          </a:effectLst>
                          <a:ea typeface="黑体" pitchFamily="49" charset="-122"/>
                        </a:rPr>
                        <a:t>存储内容</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18489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1000H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A307H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2466258"/>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1001H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0B3FH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063652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1002H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1200H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484762"/>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1003H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F03CH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1023959"/>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1004H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D024H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7249828"/>
                  </a:ext>
                </a:extLst>
              </a:tr>
            </a:tbl>
          </a:graphicData>
        </a:graphic>
      </p:graphicFrame>
      <p:sp>
        <p:nvSpPr>
          <p:cNvPr id="4" name="矩形 3">
            <a:extLst>
              <a:ext uri="{FF2B5EF4-FFF2-40B4-BE49-F238E27FC236}">
                <a16:creationId xmlns:a16="http://schemas.microsoft.com/office/drawing/2014/main" id="{B5078E31-331A-4804-980D-2F04652D42FF}"/>
              </a:ext>
            </a:extLst>
          </p:cNvPr>
          <p:cNvSpPr/>
          <p:nvPr/>
        </p:nvSpPr>
        <p:spPr>
          <a:xfrm>
            <a:off x="0" y="34687"/>
            <a:ext cx="8820472"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）若采用寄存器间址方式读取操作数，指定寄存器</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zh-CN" altLang="zh-CN" sz="3600" b="1" dirty="0">
                <a:solidFill>
                  <a:srgbClr val="FFFF00"/>
                </a:solidFill>
                <a:effectLst>
                  <a:outerShdw blurRad="38100" dist="38100" dir="2700000" algn="tl">
                    <a:srgbClr val="000000"/>
                  </a:outerShdw>
                </a:effectLst>
                <a:ea typeface="黑体" pitchFamily="49" charset="-122"/>
              </a:rPr>
              <a:t>的内容为</a:t>
            </a:r>
            <a:r>
              <a:rPr lang="en-US" altLang="zh-CN" sz="3600" b="1" dirty="0">
                <a:solidFill>
                  <a:srgbClr val="FFFF00"/>
                </a:solidFill>
                <a:effectLst>
                  <a:outerShdw blurRad="38100" dist="38100" dir="2700000" algn="tl">
                    <a:srgbClr val="000000"/>
                  </a:outerShdw>
                </a:effectLst>
                <a:ea typeface="黑体" pitchFamily="49" charset="-122"/>
              </a:rPr>
              <a:t>1002H</a:t>
            </a:r>
            <a:r>
              <a:rPr lang="zh-CN" altLang="zh-CN" sz="3600" b="1" dirty="0">
                <a:solidFill>
                  <a:srgbClr val="FFFF00"/>
                </a:solidFill>
                <a:effectLst>
                  <a:outerShdw blurRad="38100" dist="38100" dir="2700000" algn="tl">
                    <a:srgbClr val="000000"/>
                  </a:outerShdw>
                </a:effectLst>
                <a:ea typeface="黑体" pitchFamily="49" charset="-122"/>
              </a:rPr>
              <a:t>，则操作数是多少？</a:t>
            </a:r>
          </a:p>
        </p:txBody>
      </p:sp>
      <p:sp>
        <p:nvSpPr>
          <p:cNvPr id="5" name="文本框 4">
            <a:extLst>
              <a:ext uri="{FF2B5EF4-FFF2-40B4-BE49-F238E27FC236}">
                <a16:creationId xmlns:a16="http://schemas.microsoft.com/office/drawing/2014/main" id="{70707D28-52DA-45CE-BDCB-23839222C601}"/>
              </a:ext>
            </a:extLst>
          </p:cNvPr>
          <p:cNvSpPr txBox="1"/>
          <p:nvPr/>
        </p:nvSpPr>
        <p:spPr>
          <a:xfrm>
            <a:off x="101662" y="5080828"/>
            <a:ext cx="8148588"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操作数是</a:t>
            </a:r>
            <a:r>
              <a:rPr lang="en-US" altLang="zh-CN" sz="3200" dirty="0">
                <a:latin typeface="黑体" panose="02010609060101010101" pitchFamily="49" charset="-122"/>
                <a:ea typeface="黑体" panose="02010609060101010101" pitchFamily="49" charset="-122"/>
              </a:rPr>
              <a:t>1200H</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E25BAE2D-494B-4473-8BBE-EA1570C49C54}"/>
              </a:ext>
            </a:extLst>
          </p:cNvPr>
          <p:cNvSpPr>
            <a:spLocks noGrp="1"/>
          </p:cNvSpPr>
          <p:nvPr>
            <p:ph type="sldNum" sz="quarter" idx="10"/>
          </p:nvPr>
        </p:nvSpPr>
        <p:spPr/>
        <p:txBody>
          <a:bodyPr/>
          <a:lstStyle/>
          <a:p>
            <a:fld id="{93FEEFE9-7DAE-42BE-8BBC-0AB64D3E44ED}" type="slidenum">
              <a:rPr lang="zh-CN" altLang="en-US" smtClean="0"/>
              <a:pPr/>
              <a:t>27</a:t>
            </a:fld>
            <a:r>
              <a:rPr lang="en-US" altLang="zh-CN"/>
              <a:t>/141</a:t>
            </a:r>
            <a:endParaRPr lang="zh-CN" altLang="en-US" dirty="0"/>
          </a:p>
        </p:txBody>
      </p:sp>
    </p:spTree>
    <p:extLst>
      <p:ext uri="{BB962C8B-B14F-4D97-AF65-F5344CB8AC3E}">
        <p14:creationId xmlns:p14="http://schemas.microsoft.com/office/powerpoint/2010/main" val="2726428531"/>
      </p:ext>
    </p:extLst>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BC92F93-85F8-478B-A9E9-753E0D11D037}"/>
              </a:ext>
            </a:extLst>
          </p:cNvPr>
          <p:cNvSpPr/>
          <p:nvPr/>
        </p:nvSpPr>
        <p:spPr>
          <a:xfrm>
            <a:off x="0" y="188640"/>
            <a:ext cx="9096376"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）若采用自增型寄存器间址方式</a:t>
            </a:r>
            <a:r>
              <a:rPr lang="en-US" altLang="zh-CN" sz="3600" b="1" dirty="0">
                <a:solidFill>
                  <a:srgbClr val="FFFF00"/>
                </a:solidFill>
                <a:effectLst>
                  <a:outerShdw blurRad="38100" dist="38100" dir="2700000" algn="tl">
                    <a:srgbClr val="000000"/>
                  </a:outerShdw>
                </a:effectLst>
                <a:ea typeface="黑体" pitchFamily="49" charset="-122"/>
              </a:rPr>
              <a:t>(R0)+</a:t>
            </a:r>
            <a:r>
              <a:rPr lang="zh-CN" altLang="zh-CN" sz="3600" b="1" dirty="0">
                <a:solidFill>
                  <a:srgbClr val="FFFF00"/>
                </a:solidFill>
                <a:effectLst>
                  <a:outerShdw blurRad="38100" dist="38100" dir="2700000" algn="tl">
                    <a:srgbClr val="000000"/>
                  </a:outerShdw>
                </a:effectLst>
                <a:ea typeface="黑体" pitchFamily="49" charset="-122"/>
              </a:rPr>
              <a:t>读取操作数，</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zh-CN" altLang="zh-CN" sz="3600" b="1" dirty="0">
                <a:solidFill>
                  <a:srgbClr val="FFFF00"/>
                </a:solidFill>
                <a:effectLst>
                  <a:outerShdw blurRad="38100" dist="38100" dir="2700000" algn="tl">
                    <a:srgbClr val="000000"/>
                  </a:outerShdw>
                </a:effectLst>
                <a:ea typeface="黑体" pitchFamily="49" charset="-122"/>
              </a:rPr>
              <a:t>的内容为</a:t>
            </a:r>
            <a:r>
              <a:rPr lang="en-US" altLang="zh-CN" sz="3600" b="1" dirty="0">
                <a:solidFill>
                  <a:srgbClr val="FFFF00"/>
                </a:solidFill>
                <a:effectLst>
                  <a:outerShdw blurRad="38100" dist="38100" dir="2700000" algn="tl">
                    <a:srgbClr val="000000"/>
                  </a:outerShdw>
                </a:effectLst>
                <a:ea typeface="黑体" pitchFamily="49" charset="-122"/>
              </a:rPr>
              <a:t>1000H</a:t>
            </a:r>
            <a:r>
              <a:rPr lang="zh-CN" altLang="zh-CN" sz="3600" b="1" dirty="0">
                <a:solidFill>
                  <a:srgbClr val="FFFF00"/>
                </a:solidFill>
                <a:effectLst>
                  <a:outerShdw blurRad="38100" dist="38100" dir="2700000" algn="tl">
                    <a:srgbClr val="000000"/>
                  </a:outerShdw>
                </a:effectLst>
                <a:ea typeface="黑体" pitchFamily="49" charset="-122"/>
              </a:rPr>
              <a:t>，则操作数是多少？指令执行后</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0</a:t>
            </a:r>
            <a:r>
              <a:rPr lang="zh-CN" altLang="zh-CN" sz="3600" b="1" dirty="0">
                <a:solidFill>
                  <a:srgbClr val="FFFF00"/>
                </a:solidFill>
                <a:effectLst>
                  <a:outerShdw blurRad="38100" dist="38100" dir="2700000" algn="tl">
                    <a:srgbClr val="000000"/>
                  </a:outerShdw>
                </a:effectLst>
                <a:ea typeface="黑体" pitchFamily="49" charset="-122"/>
              </a:rPr>
              <a:t>的内容是多少？</a:t>
            </a:r>
          </a:p>
        </p:txBody>
      </p:sp>
      <p:graphicFrame>
        <p:nvGraphicFramePr>
          <p:cNvPr id="4" name="表格 3">
            <a:extLst>
              <a:ext uri="{FF2B5EF4-FFF2-40B4-BE49-F238E27FC236}">
                <a16:creationId xmlns:a16="http://schemas.microsoft.com/office/drawing/2014/main" id="{B2FDD2EE-B998-489F-8F1F-2FF0BCDF0735}"/>
              </a:ext>
            </a:extLst>
          </p:cNvPr>
          <p:cNvGraphicFramePr>
            <a:graphicFrameLocks noGrp="1"/>
          </p:cNvGraphicFramePr>
          <p:nvPr>
            <p:extLst>
              <p:ext uri="{D42A27DB-BD31-4B8C-83A1-F6EECF244321}">
                <p14:modId xmlns:p14="http://schemas.microsoft.com/office/powerpoint/2010/main" val="636579457"/>
              </p:ext>
            </p:extLst>
          </p:nvPr>
        </p:nvGraphicFramePr>
        <p:xfrm>
          <a:off x="2555776" y="2211758"/>
          <a:ext cx="3528392" cy="3112560"/>
        </p:xfrm>
        <a:graphic>
          <a:graphicData uri="http://schemas.openxmlformats.org/drawingml/2006/table">
            <a:tbl>
              <a:tblPr firstRow="1" bandRow="1">
                <a:tableStyleId>{5940675A-B579-460E-94D1-54222C63F5DA}</a:tableStyleId>
              </a:tblPr>
              <a:tblGrid>
                <a:gridCol w="1764196">
                  <a:extLst>
                    <a:ext uri="{9D8B030D-6E8A-4147-A177-3AD203B41FA5}">
                      <a16:colId xmlns:a16="http://schemas.microsoft.com/office/drawing/2014/main" val="1984142321"/>
                    </a:ext>
                  </a:extLst>
                </a:gridCol>
                <a:gridCol w="1764196">
                  <a:extLst>
                    <a:ext uri="{9D8B030D-6E8A-4147-A177-3AD203B41FA5}">
                      <a16:colId xmlns:a16="http://schemas.microsoft.com/office/drawing/2014/main" val="2174541359"/>
                    </a:ext>
                  </a:extLst>
                </a:gridCol>
              </a:tblGrid>
              <a:tr h="521760">
                <a:tc>
                  <a:txBody>
                    <a:bodyPr/>
                    <a:lstStyle/>
                    <a:p>
                      <a:pPr algn="ctr"/>
                      <a:r>
                        <a:rPr lang="zh-CN" altLang="zh-CN" sz="2800" b="1" dirty="0">
                          <a:solidFill>
                            <a:srgbClr val="FFFF00"/>
                          </a:solidFill>
                          <a:effectLst>
                            <a:outerShdw blurRad="38100" dist="38100" dir="2700000" algn="tl">
                              <a:srgbClr val="000000"/>
                            </a:outerShdw>
                          </a:effectLst>
                          <a:ea typeface="黑体" pitchFamily="49" charset="-122"/>
                        </a:rPr>
                        <a:t>地址码</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800" b="1" dirty="0">
                          <a:solidFill>
                            <a:srgbClr val="FFFF00"/>
                          </a:solidFill>
                          <a:effectLst>
                            <a:outerShdw blurRad="38100" dist="38100" dir="2700000" algn="tl">
                              <a:srgbClr val="000000"/>
                            </a:outerShdw>
                          </a:effectLst>
                          <a:ea typeface="黑体" pitchFamily="49" charset="-122"/>
                        </a:rPr>
                        <a:t>存储内容</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18489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1000H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A307H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2466258"/>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1001H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0B3FH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063652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1002H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1200H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484762"/>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1003H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F03CH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1023959"/>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1004H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D024H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7249828"/>
                  </a:ext>
                </a:extLst>
              </a:tr>
            </a:tbl>
          </a:graphicData>
        </a:graphic>
      </p:graphicFrame>
      <p:sp>
        <p:nvSpPr>
          <p:cNvPr id="5" name="文本框 4">
            <a:extLst>
              <a:ext uri="{FF2B5EF4-FFF2-40B4-BE49-F238E27FC236}">
                <a16:creationId xmlns:a16="http://schemas.microsoft.com/office/drawing/2014/main" id="{20501DC8-F581-4F82-BBD4-C2E1B2EBF931}"/>
              </a:ext>
            </a:extLst>
          </p:cNvPr>
          <p:cNvSpPr txBox="1"/>
          <p:nvPr/>
        </p:nvSpPr>
        <p:spPr>
          <a:xfrm>
            <a:off x="0" y="5517232"/>
            <a:ext cx="8748464"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操作数是</a:t>
            </a:r>
            <a:r>
              <a:rPr lang="en-US" altLang="zh-CN" sz="3200" dirty="0">
                <a:latin typeface="黑体" panose="02010609060101010101" pitchFamily="49" charset="-122"/>
                <a:ea typeface="黑体" panose="02010609060101010101" pitchFamily="49" charset="-122"/>
              </a:rPr>
              <a:t>A307H</a:t>
            </a:r>
            <a:r>
              <a:rPr lang="zh-CN" altLang="en-US" sz="3200" dirty="0">
                <a:latin typeface="黑体" panose="02010609060101010101" pitchFamily="49" charset="-122"/>
                <a:ea typeface="黑体" panose="02010609060101010101" pitchFamily="49" charset="-122"/>
              </a:rPr>
              <a:t>，指令执行后</a:t>
            </a:r>
            <a:r>
              <a:rPr lang="en-US" altLang="zh-CN" sz="3200" dirty="0">
                <a:latin typeface="黑体" panose="02010609060101010101" pitchFamily="49" charset="-122"/>
                <a:ea typeface="黑体" panose="02010609060101010101" pitchFamily="49" charset="-122"/>
              </a:rPr>
              <a:t>R</a:t>
            </a:r>
            <a:r>
              <a:rPr lang="en-US" altLang="zh-CN" sz="3600" b="1" baseline="-25000" dirty="0">
                <a:effectLst>
                  <a:outerShdw blurRad="38100" dist="38100" dir="2700000" algn="tl">
                    <a:srgbClr val="000000"/>
                  </a:outerShdw>
                </a:effectLst>
                <a:ea typeface="黑体" pitchFamily="49" charset="-122"/>
              </a:rPr>
              <a:t>0</a:t>
            </a:r>
            <a:r>
              <a:rPr lang="zh-CN" altLang="en-US" sz="3200" dirty="0">
                <a:latin typeface="黑体" panose="02010609060101010101" pitchFamily="49" charset="-122"/>
                <a:ea typeface="黑体" panose="02010609060101010101" pitchFamily="49" charset="-122"/>
              </a:rPr>
              <a:t>内容变成</a:t>
            </a:r>
            <a:r>
              <a:rPr lang="en-US" altLang="zh-CN" sz="3200" dirty="0">
                <a:latin typeface="黑体" panose="02010609060101010101" pitchFamily="49" charset="-122"/>
                <a:ea typeface="黑体" panose="02010609060101010101" pitchFamily="49" charset="-122"/>
              </a:rPr>
              <a:t>1001H</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95D88ACC-75C1-4913-BD77-5ADF5CC3AF38}"/>
              </a:ext>
            </a:extLst>
          </p:cNvPr>
          <p:cNvSpPr>
            <a:spLocks noGrp="1"/>
          </p:cNvSpPr>
          <p:nvPr>
            <p:ph type="sldNum" sz="quarter" idx="10"/>
          </p:nvPr>
        </p:nvSpPr>
        <p:spPr/>
        <p:txBody>
          <a:bodyPr/>
          <a:lstStyle/>
          <a:p>
            <a:fld id="{93FEEFE9-7DAE-42BE-8BBC-0AB64D3E44ED}" type="slidenum">
              <a:rPr lang="zh-CN" altLang="en-US" smtClean="0"/>
              <a:pPr/>
              <a:t>28</a:t>
            </a:fld>
            <a:r>
              <a:rPr lang="en-US" altLang="zh-CN"/>
              <a:t>/141</a:t>
            </a:r>
            <a:endParaRPr lang="zh-CN" altLang="en-US" dirty="0"/>
          </a:p>
        </p:txBody>
      </p:sp>
    </p:spTree>
    <p:extLst>
      <p:ext uri="{BB962C8B-B14F-4D97-AF65-F5344CB8AC3E}">
        <p14:creationId xmlns:p14="http://schemas.microsoft.com/office/powerpoint/2010/main" val="3713488049"/>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774624-09F9-4A0A-8C7E-949B0847FA42}"/>
              </a:ext>
            </a:extLst>
          </p:cNvPr>
          <p:cNvSpPr/>
          <p:nvPr/>
        </p:nvSpPr>
        <p:spPr>
          <a:xfrm>
            <a:off x="-16808" y="188640"/>
            <a:ext cx="896448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）若采用自减型寄存器间址方式</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1</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读取操作数，</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的内容为</a:t>
            </a:r>
            <a:r>
              <a:rPr lang="en-US" altLang="zh-CN" sz="3600" b="1" dirty="0">
                <a:solidFill>
                  <a:srgbClr val="FFFF00"/>
                </a:solidFill>
                <a:effectLst>
                  <a:outerShdw blurRad="38100" dist="38100" dir="2700000" algn="tl">
                    <a:srgbClr val="000000"/>
                  </a:outerShdw>
                </a:effectLst>
                <a:ea typeface="黑体" pitchFamily="49" charset="-122"/>
              </a:rPr>
              <a:t>1003H</a:t>
            </a:r>
            <a:r>
              <a:rPr lang="zh-CN" altLang="zh-CN" sz="3600" b="1" dirty="0">
                <a:solidFill>
                  <a:srgbClr val="FFFF00"/>
                </a:solidFill>
                <a:effectLst>
                  <a:outerShdw blurRad="38100" dist="38100" dir="2700000" algn="tl">
                    <a:srgbClr val="000000"/>
                  </a:outerShdw>
                </a:effectLst>
                <a:ea typeface="黑体" pitchFamily="49" charset="-122"/>
              </a:rPr>
              <a:t>，则操作数是多少？指令执行后</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的内容是多少？</a:t>
            </a:r>
          </a:p>
        </p:txBody>
      </p:sp>
      <p:graphicFrame>
        <p:nvGraphicFramePr>
          <p:cNvPr id="4" name="表格 3">
            <a:extLst>
              <a:ext uri="{FF2B5EF4-FFF2-40B4-BE49-F238E27FC236}">
                <a16:creationId xmlns:a16="http://schemas.microsoft.com/office/drawing/2014/main" id="{7031DBE7-F4A2-4443-AF30-ED8933F402B6}"/>
              </a:ext>
            </a:extLst>
          </p:cNvPr>
          <p:cNvGraphicFramePr>
            <a:graphicFrameLocks noGrp="1"/>
          </p:cNvGraphicFramePr>
          <p:nvPr>
            <p:extLst>
              <p:ext uri="{D42A27DB-BD31-4B8C-83A1-F6EECF244321}">
                <p14:modId xmlns:p14="http://schemas.microsoft.com/office/powerpoint/2010/main" val="363572843"/>
              </p:ext>
            </p:extLst>
          </p:nvPr>
        </p:nvGraphicFramePr>
        <p:xfrm>
          <a:off x="2555776" y="2211758"/>
          <a:ext cx="3528392" cy="3112560"/>
        </p:xfrm>
        <a:graphic>
          <a:graphicData uri="http://schemas.openxmlformats.org/drawingml/2006/table">
            <a:tbl>
              <a:tblPr firstRow="1" bandRow="1">
                <a:tableStyleId>{5940675A-B579-460E-94D1-54222C63F5DA}</a:tableStyleId>
              </a:tblPr>
              <a:tblGrid>
                <a:gridCol w="1764196">
                  <a:extLst>
                    <a:ext uri="{9D8B030D-6E8A-4147-A177-3AD203B41FA5}">
                      <a16:colId xmlns:a16="http://schemas.microsoft.com/office/drawing/2014/main" val="1984142321"/>
                    </a:ext>
                  </a:extLst>
                </a:gridCol>
                <a:gridCol w="1764196">
                  <a:extLst>
                    <a:ext uri="{9D8B030D-6E8A-4147-A177-3AD203B41FA5}">
                      <a16:colId xmlns:a16="http://schemas.microsoft.com/office/drawing/2014/main" val="2174541359"/>
                    </a:ext>
                  </a:extLst>
                </a:gridCol>
              </a:tblGrid>
              <a:tr h="521760">
                <a:tc>
                  <a:txBody>
                    <a:bodyPr/>
                    <a:lstStyle/>
                    <a:p>
                      <a:pPr algn="ctr"/>
                      <a:r>
                        <a:rPr lang="zh-CN" altLang="zh-CN" sz="2800" b="1" dirty="0">
                          <a:solidFill>
                            <a:srgbClr val="FFFF00"/>
                          </a:solidFill>
                          <a:effectLst>
                            <a:outerShdw blurRad="38100" dist="38100" dir="2700000" algn="tl">
                              <a:srgbClr val="000000"/>
                            </a:outerShdw>
                          </a:effectLst>
                          <a:ea typeface="黑体" pitchFamily="49" charset="-122"/>
                        </a:rPr>
                        <a:t>地址码</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800" b="1" dirty="0">
                          <a:solidFill>
                            <a:srgbClr val="FFFF00"/>
                          </a:solidFill>
                          <a:effectLst>
                            <a:outerShdw blurRad="38100" dist="38100" dir="2700000" algn="tl">
                              <a:srgbClr val="000000"/>
                            </a:outerShdw>
                          </a:effectLst>
                          <a:ea typeface="黑体" pitchFamily="49" charset="-122"/>
                        </a:rPr>
                        <a:t>存储内容</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18489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1000H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A307H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2466258"/>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1001H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0B3FH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063652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1002H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1200H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484762"/>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1003H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F03CH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1023959"/>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1004H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D024H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7249828"/>
                  </a:ext>
                </a:extLst>
              </a:tr>
            </a:tbl>
          </a:graphicData>
        </a:graphic>
      </p:graphicFrame>
      <p:sp>
        <p:nvSpPr>
          <p:cNvPr id="5" name="文本框 4">
            <a:extLst>
              <a:ext uri="{FF2B5EF4-FFF2-40B4-BE49-F238E27FC236}">
                <a16:creationId xmlns:a16="http://schemas.microsoft.com/office/drawing/2014/main" id="{E6F2E290-8354-418C-A966-72A59E75BD39}"/>
              </a:ext>
            </a:extLst>
          </p:cNvPr>
          <p:cNvSpPr txBox="1"/>
          <p:nvPr/>
        </p:nvSpPr>
        <p:spPr>
          <a:xfrm>
            <a:off x="0" y="5517232"/>
            <a:ext cx="8748464"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操作数是</a:t>
            </a:r>
            <a:r>
              <a:rPr lang="en-US" altLang="zh-CN" sz="3200" dirty="0">
                <a:latin typeface="黑体" panose="02010609060101010101" pitchFamily="49" charset="-122"/>
                <a:ea typeface="黑体" panose="02010609060101010101" pitchFamily="49" charset="-122"/>
              </a:rPr>
              <a:t>1200H</a:t>
            </a:r>
            <a:r>
              <a:rPr lang="zh-CN" altLang="en-US" sz="3200" dirty="0">
                <a:latin typeface="黑体" panose="02010609060101010101" pitchFamily="49" charset="-122"/>
                <a:ea typeface="黑体" panose="02010609060101010101" pitchFamily="49" charset="-122"/>
              </a:rPr>
              <a:t>，指令执行后</a:t>
            </a:r>
            <a:r>
              <a:rPr lang="en-US" altLang="zh-CN" sz="3200" dirty="0">
                <a:latin typeface="黑体" panose="02010609060101010101" pitchFamily="49" charset="-122"/>
                <a:ea typeface="黑体" panose="02010609060101010101" pitchFamily="49" charset="-122"/>
              </a:rPr>
              <a:t>R</a:t>
            </a:r>
            <a:r>
              <a:rPr lang="en-US" altLang="zh-CN" sz="3600" b="1" baseline="-25000" dirty="0">
                <a:effectLst>
                  <a:outerShdw blurRad="38100" dist="38100" dir="2700000" algn="tl">
                    <a:srgbClr val="000000"/>
                  </a:outerShdw>
                </a:effectLst>
                <a:ea typeface="黑体" pitchFamily="49" charset="-122"/>
              </a:rPr>
              <a:t>1</a:t>
            </a:r>
            <a:r>
              <a:rPr lang="zh-CN" altLang="en-US" sz="3200" dirty="0">
                <a:latin typeface="黑体" panose="02010609060101010101" pitchFamily="49" charset="-122"/>
                <a:ea typeface="黑体" panose="02010609060101010101" pitchFamily="49" charset="-122"/>
              </a:rPr>
              <a:t>内容变成</a:t>
            </a:r>
            <a:r>
              <a:rPr lang="en-US" altLang="zh-CN" sz="3200" dirty="0">
                <a:latin typeface="黑体" panose="02010609060101010101" pitchFamily="49" charset="-122"/>
                <a:ea typeface="黑体" panose="02010609060101010101" pitchFamily="49" charset="-122"/>
              </a:rPr>
              <a:t>1002H</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7DAB2DEE-9356-4B76-8126-2DF115648D6E}"/>
              </a:ext>
            </a:extLst>
          </p:cNvPr>
          <p:cNvSpPr>
            <a:spLocks noGrp="1"/>
          </p:cNvSpPr>
          <p:nvPr>
            <p:ph type="sldNum" sz="quarter" idx="10"/>
          </p:nvPr>
        </p:nvSpPr>
        <p:spPr/>
        <p:txBody>
          <a:bodyPr/>
          <a:lstStyle/>
          <a:p>
            <a:fld id="{93FEEFE9-7DAE-42BE-8BBC-0AB64D3E44ED}" type="slidenum">
              <a:rPr lang="zh-CN" altLang="en-US" smtClean="0"/>
              <a:pPr/>
              <a:t>29</a:t>
            </a:fld>
            <a:r>
              <a:rPr lang="en-US" altLang="zh-CN"/>
              <a:t>/141</a:t>
            </a:r>
            <a:endParaRPr lang="zh-CN" altLang="en-US" dirty="0"/>
          </a:p>
        </p:txBody>
      </p:sp>
    </p:spTree>
    <p:extLst>
      <p:ext uri="{BB962C8B-B14F-4D97-AF65-F5344CB8AC3E}">
        <p14:creationId xmlns:p14="http://schemas.microsoft.com/office/powerpoint/2010/main" val="2469112418"/>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C563A6-74F6-428B-B9B7-5427F627CD8D}"/>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文本框 4">
            <a:extLst>
              <a:ext uri="{FF2B5EF4-FFF2-40B4-BE49-F238E27FC236}">
                <a16:creationId xmlns:a16="http://schemas.microsoft.com/office/drawing/2014/main" id="{FDA9E542-EE71-4C25-AE11-B3711316A3B3}"/>
              </a:ext>
            </a:extLst>
          </p:cNvPr>
          <p:cNvSpPr txBox="1"/>
          <p:nvPr/>
        </p:nvSpPr>
        <p:spPr>
          <a:xfrm>
            <a:off x="0" y="908720"/>
            <a:ext cx="9144000" cy="4741298"/>
          </a:xfrm>
          <a:prstGeom prst="rect">
            <a:avLst/>
          </a:prstGeom>
          <a:noFill/>
        </p:spPr>
        <p:txBody>
          <a:bodyPr wrap="square" rtlCol="0">
            <a:spAutoFit/>
          </a:bodyPr>
          <a:lstStyle/>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(30)RISC        (31)</a:t>
            </a:r>
            <a:r>
              <a:rPr lang="zh-CN" altLang="en-US" sz="3200" dirty="0">
                <a:solidFill>
                  <a:srgbClr val="FFFF00"/>
                </a:solidFill>
                <a:latin typeface="黑体" panose="02010609060101010101" pitchFamily="49" charset="-122"/>
                <a:ea typeface="黑体" panose="02010609060101010101" pitchFamily="49" charset="-122"/>
              </a:rPr>
              <a:t>全加器    </a:t>
            </a:r>
            <a:r>
              <a:rPr lang="en-US" altLang="zh-CN" sz="3200" dirty="0">
                <a:solidFill>
                  <a:srgbClr val="FFFF00"/>
                </a:solidFill>
                <a:latin typeface="黑体" panose="02010609060101010101" pitchFamily="49" charset="-122"/>
                <a:ea typeface="黑体" panose="02010609060101010101" pitchFamily="49" charset="-122"/>
              </a:rPr>
              <a:t>(32)</a:t>
            </a:r>
            <a:r>
              <a:rPr lang="zh-CN" altLang="en-US" sz="3200" dirty="0">
                <a:solidFill>
                  <a:srgbClr val="FFFF00"/>
                </a:solidFill>
                <a:latin typeface="黑体" panose="02010609060101010101" pitchFamily="49" charset="-122"/>
                <a:ea typeface="黑体" panose="02010609060101010101" pitchFamily="49" charset="-122"/>
              </a:rPr>
              <a:t>并行加法器</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(33)</a:t>
            </a:r>
            <a:r>
              <a:rPr lang="zh-CN" altLang="en-US" sz="3200" dirty="0">
                <a:solidFill>
                  <a:srgbClr val="FFFF00"/>
                </a:solidFill>
                <a:latin typeface="黑体" panose="02010609060101010101" pitchFamily="49" charset="-122"/>
                <a:ea typeface="黑体" panose="02010609060101010101" pitchFamily="49" charset="-122"/>
              </a:rPr>
              <a:t>进位链      </a:t>
            </a:r>
            <a:r>
              <a:rPr lang="en-US" altLang="zh-CN" sz="3200" dirty="0">
                <a:solidFill>
                  <a:srgbClr val="FFFF00"/>
                </a:solidFill>
                <a:latin typeface="黑体" panose="02010609060101010101" pitchFamily="49" charset="-122"/>
                <a:ea typeface="黑体" panose="02010609060101010101" pitchFamily="49" charset="-122"/>
              </a:rPr>
              <a:t>(34)</a:t>
            </a:r>
            <a:r>
              <a:rPr lang="zh-CN" altLang="en-US" sz="3200" dirty="0">
                <a:solidFill>
                  <a:srgbClr val="FFFF00"/>
                </a:solidFill>
                <a:latin typeface="黑体" panose="02010609060101010101" pitchFamily="49" charset="-122"/>
                <a:ea typeface="黑体" panose="02010609060101010101" pitchFamily="49" charset="-122"/>
              </a:rPr>
              <a:t>串行进位  </a:t>
            </a:r>
            <a:r>
              <a:rPr lang="en-US" altLang="zh-CN" sz="3200" dirty="0">
                <a:solidFill>
                  <a:srgbClr val="FFFF00"/>
                </a:solidFill>
                <a:latin typeface="黑体" panose="02010609060101010101" pitchFamily="49" charset="-122"/>
                <a:ea typeface="黑体" panose="02010609060101010101" pitchFamily="49" charset="-122"/>
              </a:rPr>
              <a:t>(35)</a:t>
            </a:r>
            <a:r>
              <a:rPr lang="zh-CN" altLang="en-US" sz="3200" dirty="0">
                <a:solidFill>
                  <a:srgbClr val="FFFF00"/>
                </a:solidFill>
                <a:latin typeface="黑体" panose="02010609060101010101" pitchFamily="49" charset="-122"/>
                <a:ea typeface="黑体" panose="02010609060101010101" pitchFamily="49" charset="-122"/>
              </a:rPr>
              <a:t>并行进位</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(36)</a:t>
            </a:r>
            <a:r>
              <a:rPr lang="zh-CN" altLang="en-US" sz="3200" dirty="0">
                <a:solidFill>
                  <a:srgbClr val="FFFF00"/>
                </a:solidFill>
                <a:latin typeface="黑体" panose="02010609060101010101" pitchFamily="49" charset="-122"/>
                <a:ea typeface="黑体" panose="02010609060101010101" pitchFamily="49" charset="-122"/>
              </a:rPr>
              <a:t>分组进位   （</a:t>
            </a:r>
            <a:r>
              <a:rPr lang="en-US" altLang="zh-CN" sz="3200" dirty="0">
                <a:solidFill>
                  <a:srgbClr val="FFFF00"/>
                </a:solidFill>
                <a:latin typeface="黑体" panose="02010609060101010101" pitchFamily="49" charset="-122"/>
                <a:ea typeface="黑体" panose="02010609060101010101" pitchFamily="49" charset="-122"/>
              </a:rPr>
              <a:t>37</a:t>
            </a:r>
            <a:r>
              <a:rPr lang="zh-CN" altLang="en-US" sz="3200" dirty="0">
                <a:solidFill>
                  <a:srgbClr val="FFFF00"/>
                </a:solidFill>
                <a:latin typeface="黑体" panose="02010609060101010101" pitchFamily="49" charset="-122"/>
                <a:ea typeface="黑体" panose="02010609060101010101" pitchFamily="49" charset="-122"/>
              </a:rPr>
              <a:t>）指令周期 </a:t>
            </a:r>
            <a:r>
              <a:rPr lang="en-US" altLang="zh-CN" sz="3200" dirty="0">
                <a:solidFill>
                  <a:srgbClr val="FFFF00"/>
                </a:solidFill>
                <a:latin typeface="黑体" panose="02010609060101010101" pitchFamily="49" charset="-122"/>
                <a:ea typeface="黑体" panose="02010609060101010101" pitchFamily="49" charset="-122"/>
              </a:rPr>
              <a:t>(38)</a:t>
            </a:r>
            <a:r>
              <a:rPr lang="zh-CN" altLang="en-US" sz="3200" dirty="0">
                <a:solidFill>
                  <a:srgbClr val="FFFF00"/>
                </a:solidFill>
                <a:latin typeface="黑体" panose="02010609060101010101" pitchFamily="49" charset="-122"/>
                <a:ea typeface="黑体" panose="02010609060101010101" pitchFamily="49" charset="-122"/>
              </a:rPr>
              <a:t>工作周期</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(39)</a:t>
            </a:r>
            <a:r>
              <a:rPr lang="zh-CN" altLang="en-US" sz="3200" dirty="0">
                <a:solidFill>
                  <a:srgbClr val="FFFF00"/>
                </a:solidFill>
                <a:latin typeface="黑体" panose="02010609060101010101" pitchFamily="49" charset="-122"/>
                <a:ea typeface="黑体" panose="02010609060101010101" pitchFamily="49" charset="-122"/>
              </a:rPr>
              <a:t>时钟周期    </a:t>
            </a:r>
            <a:r>
              <a:rPr lang="en-US" altLang="zh-CN" sz="3200" dirty="0">
                <a:solidFill>
                  <a:srgbClr val="FFFF00"/>
                </a:solidFill>
                <a:latin typeface="黑体" panose="02010609060101010101" pitchFamily="49" charset="-122"/>
                <a:ea typeface="黑体" panose="02010609060101010101" pitchFamily="49" charset="-122"/>
              </a:rPr>
              <a:t>(40)</a:t>
            </a:r>
            <a:r>
              <a:rPr lang="zh-CN" altLang="en-US" sz="3200" dirty="0">
                <a:solidFill>
                  <a:srgbClr val="FFFF00"/>
                </a:solidFill>
                <a:latin typeface="黑体" panose="02010609060101010101" pitchFamily="49" charset="-122"/>
                <a:ea typeface="黑体" panose="02010609060101010101" pitchFamily="49" charset="-122"/>
              </a:rPr>
              <a:t>微指令周期</a:t>
            </a:r>
            <a:r>
              <a:rPr lang="en-US" altLang="zh-CN" sz="3200" dirty="0">
                <a:solidFill>
                  <a:srgbClr val="FFFF00"/>
                </a:solidFill>
                <a:latin typeface="黑体" panose="02010609060101010101" pitchFamily="49" charset="-122"/>
                <a:ea typeface="黑体" panose="02010609060101010101" pitchFamily="49" charset="-122"/>
              </a:rPr>
              <a:t>(41)</a:t>
            </a:r>
            <a:r>
              <a:rPr lang="zh-CN" altLang="en-US" sz="3200" dirty="0">
                <a:solidFill>
                  <a:srgbClr val="FFFF00"/>
                </a:solidFill>
                <a:latin typeface="黑体" panose="02010609060101010101" pitchFamily="49" charset="-122"/>
                <a:ea typeface="黑体" panose="02010609060101010101" pitchFamily="49" charset="-122"/>
              </a:rPr>
              <a:t>总线周期</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(42)</a:t>
            </a:r>
            <a:r>
              <a:rPr lang="zh-CN" altLang="en-US" sz="3200" dirty="0">
                <a:solidFill>
                  <a:srgbClr val="FFFF00"/>
                </a:solidFill>
                <a:latin typeface="黑体" panose="02010609060101010101" pitchFamily="49" charset="-122"/>
                <a:ea typeface="黑体" panose="02010609060101010101" pitchFamily="49" charset="-122"/>
              </a:rPr>
              <a:t>主存读</a:t>
            </a:r>
            <a:r>
              <a:rPr lang="en-US" altLang="zh-CN" sz="3200" dirty="0">
                <a:solidFill>
                  <a:srgbClr val="FFFF00"/>
                </a:solidFill>
                <a:latin typeface="黑体" panose="02010609060101010101" pitchFamily="49" charset="-122"/>
                <a:ea typeface="黑体" panose="02010609060101010101" pitchFamily="49" charset="-122"/>
              </a:rPr>
              <a:t>/</a:t>
            </a:r>
            <a:r>
              <a:rPr lang="zh-CN" altLang="en-US" sz="3200" dirty="0">
                <a:solidFill>
                  <a:srgbClr val="FFFF00"/>
                </a:solidFill>
                <a:latin typeface="黑体" panose="02010609060101010101" pitchFamily="49" charset="-122"/>
                <a:ea typeface="黑体" panose="02010609060101010101" pitchFamily="49" charset="-122"/>
              </a:rPr>
              <a:t>写周期</a:t>
            </a:r>
            <a:r>
              <a:rPr lang="en-US" altLang="zh-CN" sz="3200" dirty="0">
                <a:solidFill>
                  <a:srgbClr val="FFFF00"/>
                </a:solidFill>
                <a:latin typeface="黑体" panose="02010609060101010101" pitchFamily="49" charset="-122"/>
                <a:ea typeface="黑体" panose="02010609060101010101" pitchFamily="49" charset="-122"/>
              </a:rPr>
              <a:t>(43)</a:t>
            </a:r>
            <a:r>
              <a:rPr lang="zh-CN" altLang="en-US" sz="3200" dirty="0">
                <a:solidFill>
                  <a:srgbClr val="FFFF00"/>
                </a:solidFill>
                <a:latin typeface="黑体" panose="02010609060101010101" pitchFamily="49" charset="-122"/>
                <a:ea typeface="黑体" panose="02010609060101010101" pitchFamily="49" charset="-122"/>
              </a:rPr>
              <a:t>微指令   </a:t>
            </a:r>
            <a:r>
              <a:rPr lang="en-US" altLang="zh-CN" sz="3200" dirty="0">
                <a:solidFill>
                  <a:srgbClr val="FFFF00"/>
                </a:solidFill>
                <a:latin typeface="黑体" panose="02010609060101010101" pitchFamily="49" charset="-122"/>
                <a:ea typeface="黑体" panose="02010609060101010101" pitchFamily="49" charset="-122"/>
              </a:rPr>
              <a:t>(44)</a:t>
            </a:r>
            <a:r>
              <a:rPr lang="zh-CN" altLang="en-US" sz="3200" dirty="0">
                <a:solidFill>
                  <a:srgbClr val="FFFF00"/>
                </a:solidFill>
                <a:latin typeface="黑体" panose="02010609060101010101" pitchFamily="49" charset="-122"/>
                <a:ea typeface="黑体" panose="02010609060101010101" pitchFamily="49" charset="-122"/>
              </a:rPr>
              <a:t>微程序</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(45)</a:t>
            </a:r>
            <a:r>
              <a:rPr lang="zh-CN" altLang="en-US" sz="3200" dirty="0">
                <a:solidFill>
                  <a:srgbClr val="FFFF00"/>
                </a:solidFill>
                <a:latin typeface="黑体" panose="02010609060101010101" pitchFamily="49" charset="-122"/>
                <a:ea typeface="黑体" panose="02010609060101010101" pitchFamily="49" charset="-122"/>
              </a:rPr>
              <a:t>控制存储器  </a:t>
            </a:r>
            <a:r>
              <a:rPr lang="en-US" altLang="zh-CN" sz="3200" dirty="0">
                <a:solidFill>
                  <a:srgbClr val="FFFF00"/>
                </a:solidFill>
                <a:latin typeface="黑体" panose="02010609060101010101" pitchFamily="49" charset="-122"/>
                <a:ea typeface="黑体" panose="02010609060101010101" pitchFamily="49" charset="-122"/>
              </a:rPr>
              <a:t>(46)</a:t>
            </a:r>
            <a:r>
              <a:rPr lang="zh-CN" altLang="en-US" sz="3200" dirty="0">
                <a:solidFill>
                  <a:srgbClr val="FFFF00"/>
                </a:solidFill>
                <a:latin typeface="黑体" panose="02010609060101010101" pitchFamily="49" charset="-122"/>
                <a:ea typeface="黑体" panose="02010609060101010101" pitchFamily="49" charset="-122"/>
              </a:rPr>
              <a:t>增量方式  </a:t>
            </a:r>
            <a:r>
              <a:rPr lang="en-US" altLang="zh-CN" sz="3200" dirty="0">
                <a:solidFill>
                  <a:srgbClr val="FFFF00"/>
                </a:solidFill>
                <a:latin typeface="黑体" panose="02010609060101010101" pitchFamily="49" charset="-122"/>
                <a:ea typeface="黑体" panose="02010609060101010101" pitchFamily="49" charset="-122"/>
              </a:rPr>
              <a:t>(47)</a:t>
            </a:r>
            <a:r>
              <a:rPr lang="zh-CN" altLang="en-US" sz="3200" dirty="0">
                <a:solidFill>
                  <a:srgbClr val="FFFF00"/>
                </a:solidFill>
                <a:latin typeface="黑体" panose="02010609060101010101" pitchFamily="49" charset="-122"/>
                <a:ea typeface="黑体" panose="02010609060101010101" pitchFamily="49" charset="-122"/>
              </a:rPr>
              <a:t>断定方式</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(48)SMT         (49)</a:t>
            </a:r>
            <a:r>
              <a:rPr lang="zh-CN" altLang="en-US" sz="3200" dirty="0">
                <a:solidFill>
                  <a:srgbClr val="FFFF00"/>
                </a:solidFill>
                <a:latin typeface="黑体" panose="02010609060101010101" pitchFamily="49" charset="-122"/>
                <a:ea typeface="黑体" panose="02010609060101010101" pitchFamily="49" charset="-122"/>
              </a:rPr>
              <a:t>超线程    </a:t>
            </a:r>
            <a:r>
              <a:rPr lang="en-US" altLang="zh-CN" sz="3200" dirty="0">
                <a:solidFill>
                  <a:srgbClr val="FFFF00"/>
                </a:solidFill>
                <a:latin typeface="黑体" panose="02010609060101010101" pitchFamily="49" charset="-122"/>
                <a:ea typeface="黑体" panose="02010609060101010101" pitchFamily="49" charset="-122"/>
              </a:rPr>
              <a:t>(50)</a:t>
            </a:r>
            <a:r>
              <a:rPr lang="zh-CN" altLang="en-US" sz="3200" dirty="0">
                <a:solidFill>
                  <a:srgbClr val="FFFF00"/>
                </a:solidFill>
                <a:latin typeface="黑体" panose="02010609060101010101" pitchFamily="49" charset="-122"/>
                <a:ea typeface="黑体" panose="02010609060101010101" pitchFamily="49" charset="-122"/>
              </a:rPr>
              <a:t>多核</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endParaRPr lang="zh-CN" altLang="en-US" sz="32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7DA644FE-10F6-4264-A67B-785A6B7786D1}"/>
              </a:ext>
            </a:extLst>
          </p:cNvPr>
          <p:cNvSpPr>
            <a:spLocks noGrp="1"/>
          </p:cNvSpPr>
          <p:nvPr>
            <p:ph type="sldNum" sz="quarter" idx="10"/>
          </p:nvPr>
        </p:nvSpPr>
        <p:spPr/>
        <p:txBody>
          <a:bodyPr/>
          <a:lstStyle/>
          <a:p>
            <a:fld id="{93FEEFE9-7DAE-42BE-8BBC-0AB64D3E44ED}" type="slidenum">
              <a:rPr lang="zh-CN" altLang="en-US" smtClean="0"/>
              <a:pPr/>
              <a:t>3</a:t>
            </a:fld>
            <a:r>
              <a:rPr lang="en-US" altLang="zh-CN"/>
              <a:t>/141</a:t>
            </a:r>
            <a:endParaRPr lang="zh-CN" altLang="en-US" dirty="0"/>
          </a:p>
        </p:txBody>
      </p:sp>
    </p:spTree>
    <p:extLst>
      <p:ext uri="{BB962C8B-B14F-4D97-AF65-F5344CB8AC3E}">
        <p14:creationId xmlns:p14="http://schemas.microsoft.com/office/powerpoint/2010/main" val="1670619372"/>
      </p:ext>
    </p:extLst>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04D737-CEFA-4EE1-9FA1-A980552DF4BB}"/>
              </a:ext>
            </a:extLst>
          </p:cNvPr>
          <p:cNvSpPr/>
          <p:nvPr/>
        </p:nvSpPr>
        <p:spPr>
          <a:xfrm>
            <a:off x="0" y="28575"/>
            <a:ext cx="912018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）若采用变址寻址方式</a:t>
            </a:r>
            <a:r>
              <a:rPr lang="en-US" altLang="zh-CN" sz="3600" b="1" dirty="0">
                <a:solidFill>
                  <a:srgbClr val="FFFF00"/>
                </a:solidFill>
                <a:effectLst>
                  <a:outerShdw blurRad="38100" dist="38100" dir="2700000" algn="tl">
                    <a:srgbClr val="000000"/>
                  </a:outerShdw>
                </a:effectLst>
                <a:ea typeface="黑体" pitchFamily="49" charset="-122"/>
              </a:rPr>
              <a:t>X(R</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读取操作数，指令中给出形式地址</a:t>
            </a:r>
            <a:r>
              <a:rPr lang="en-US" altLang="zh-CN" sz="3600" b="1" dirty="0">
                <a:solidFill>
                  <a:srgbClr val="FFFF00"/>
                </a:solidFill>
                <a:effectLst>
                  <a:outerShdw blurRad="38100" dist="38100" dir="2700000" algn="tl">
                    <a:srgbClr val="000000"/>
                  </a:outerShdw>
                </a:effectLst>
                <a:ea typeface="黑体" pitchFamily="49" charset="-122"/>
              </a:rPr>
              <a:t>d</a:t>
            </a:r>
            <a:r>
              <a:rPr lang="zh-CN" altLang="zh-CN" sz="3600" b="1" dirty="0">
                <a:solidFill>
                  <a:srgbClr val="FFFF00"/>
                </a:solidFill>
                <a:effectLst>
                  <a:outerShdw blurRad="38100" dist="38100" dir="2700000" algn="tl">
                    <a:srgbClr val="000000"/>
                  </a:outerShdw>
                </a:effectLst>
                <a:ea typeface="黑体" pitchFamily="49" charset="-122"/>
              </a:rPr>
              <a:t>为</a:t>
            </a:r>
            <a:r>
              <a:rPr lang="en-US" altLang="zh-CN" sz="3600" b="1" dirty="0">
                <a:solidFill>
                  <a:srgbClr val="FFFF00"/>
                </a:solidFill>
                <a:effectLst>
                  <a:outerShdw blurRad="38100" dist="38100" dir="2700000" algn="tl">
                    <a:srgbClr val="000000"/>
                  </a:outerShdw>
                </a:effectLst>
                <a:ea typeface="黑体" pitchFamily="49" charset="-122"/>
              </a:rPr>
              <a:t>3H</a:t>
            </a:r>
            <a:r>
              <a:rPr lang="zh-CN" altLang="zh-CN" sz="3600" b="1" dirty="0">
                <a:solidFill>
                  <a:srgbClr val="FFFF00"/>
                </a:solidFill>
                <a:effectLst>
                  <a:outerShdw blurRad="38100" dist="38100" dir="2700000" algn="tl">
                    <a:srgbClr val="000000"/>
                  </a:outerShdw>
                </a:effectLst>
                <a:ea typeface="黑体" pitchFamily="49" charset="-122"/>
              </a:rPr>
              <a:t>，变址寄存器</a:t>
            </a:r>
            <a:r>
              <a:rPr lang="en-US" altLang="zh-CN" sz="3600" b="1" dirty="0">
                <a:solidFill>
                  <a:srgbClr val="FFFF00"/>
                </a:solidFill>
                <a:effectLst>
                  <a:outerShdw blurRad="38100" dist="38100" dir="2700000" algn="tl">
                    <a:srgbClr val="000000"/>
                  </a:outerShdw>
                </a:effectLst>
                <a:ea typeface="黑体" pitchFamily="49" charset="-122"/>
              </a:rPr>
              <a:t>R</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内容为</a:t>
            </a:r>
            <a:r>
              <a:rPr lang="en-US" altLang="zh-CN" sz="3600" b="1" dirty="0">
                <a:solidFill>
                  <a:srgbClr val="FFFF00"/>
                </a:solidFill>
                <a:effectLst>
                  <a:outerShdw blurRad="38100" dist="38100" dir="2700000" algn="tl">
                    <a:srgbClr val="000000"/>
                  </a:outerShdw>
                </a:effectLst>
                <a:ea typeface="黑体" pitchFamily="49" charset="-122"/>
              </a:rPr>
              <a:t>1000H</a:t>
            </a:r>
            <a:r>
              <a:rPr lang="zh-CN" altLang="zh-CN" sz="3600" b="1" dirty="0">
                <a:solidFill>
                  <a:srgbClr val="FFFF00"/>
                </a:solidFill>
                <a:effectLst>
                  <a:outerShdw blurRad="38100" dist="38100" dir="2700000" algn="tl">
                    <a:srgbClr val="000000"/>
                  </a:outerShdw>
                </a:effectLst>
                <a:ea typeface="黑体" pitchFamily="49" charset="-122"/>
              </a:rPr>
              <a:t>，则操作数是多少？</a:t>
            </a:r>
          </a:p>
        </p:txBody>
      </p:sp>
      <p:graphicFrame>
        <p:nvGraphicFramePr>
          <p:cNvPr id="4" name="表格 3">
            <a:extLst>
              <a:ext uri="{FF2B5EF4-FFF2-40B4-BE49-F238E27FC236}">
                <a16:creationId xmlns:a16="http://schemas.microsoft.com/office/drawing/2014/main" id="{CFFCF3FC-A657-4A41-BC12-6EFD069F1B3E}"/>
              </a:ext>
            </a:extLst>
          </p:cNvPr>
          <p:cNvGraphicFramePr>
            <a:graphicFrameLocks noGrp="1"/>
          </p:cNvGraphicFramePr>
          <p:nvPr>
            <p:extLst>
              <p:ext uri="{D42A27DB-BD31-4B8C-83A1-F6EECF244321}">
                <p14:modId xmlns:p14="http://schemas.microsoft.com/office/powerpoint/2010/main" val="2661301842"/>
              </p:ext>
            </p:extLst>
          </p:nvPr>
        </p:nvGraphicFramePr>
        <p:xfrm>
          <a:off x="2555776" y="2211758"/>
          <a:ext cx="3528392" cy="3112560"/>
        </p:xfrm>
        <a:graphic>
          <a:graphicData uri="http://schemas.openxmlformats.org/drawingml/2006/table">
            <a:tbl>
              <a:tblPr firstRow="1" bandRow="1">
                <a:tableStyleId>{5940675A-B579-460E-94D1-54222C63F5DA}</a:tableStyleId>
              </a:tblPr>
              <a:tblGrid>
                <a:gridCol w="1764196">
                  <a:extLst>
                    <a:ext uri="{9D8B030D-6E8A-4147-A177-3AD203B41FA5}">
                      <a16:colId xmlns:a16="http://schemas.microsoft.com/office/drawing/2014/main" val="1984142321"/>
                    </a:ext>
                  </a:extLst>
                </a:gridCol>
                <a:gridCol w="1764196">
                  <a:extLst>
                    <a:ext uri="{9D8B030D-6E8A-4147-A177-3AD203B41FA5}">
                      <a16:colId xmlns:a16="http://schemas.microsoft.com/office/drawing/2014/main" val="2174541359"/>
                    </a:ext>
                  </a:extLst>
                </a:gridCol>
              </a:tblGrid>
              <a:tr h="521760">
                <a:tc>
                  <a:txBody>
                    <a:bodyPr/>
                    <a:lstStyle/>
                    <a:p>
                      <a:pPr algn="ctr"/>
                      <a:r>
                        <a:rPr lang="zh-CN" altLang="zh-CN" sz="2800" b="1" dirty="0">
                          <a:solidFill>
                            <a:srgbClr val="FFFF00"/>
                          </a:solidFill>
                          <a:effectLst>
                            <a:outerShdw blurRad="38100" dist="38100" dir="2700000" algn="tl">
                              <a:srgbClr val="000000"/>
                            </a:outerShdw>
                          </a:effectLst>
                          <a:ea typeface="黑体" pitchFamily="49" charset="-122"/>
                        </a:rPr>
                        <a:t>地址码</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800" b="1" dirty="0">
                          <a:solidFill>
                            <a:srgbClr val="FFFF00"/>
                          </a:solidFill>
                          <a:effectLst>
                            <a:outerShdw blurRad="38100" dist="38100" dir="2700000" algn="tl">
                              <a:srgbClr val="000000"/>
                            </a:outerShdw>
                          </a:effectLst>
                          <a:ea typeface="黑体" pitchFamily="49" charset="-122"/>
                        </a:rPr>
                        <a:t>存储内容</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18489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1000H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A307H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2466258"/>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1001H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0B3FH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0636520"/>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1002H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1200H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484762"/>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1003H</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F03CH </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1023959"/>
                  </a:ext>
                </a:extLst>
              </a:tr>
              <a:tr h="370840">
                <a:tc>
                  <a:txBody>
                    <a:bodyPr/>
                    <a:lstStyle/>
                    <a:p>
                      <a:pPr algn="ctr"/>
                      <a:r>
                        <a:rPr lang="en-US" altLang="zh-CN" sz="2800" b="1" dirty="0">
                          <a:solidFill>
                            <a:srgbClr val="FFFF00"/>
                          </a:solidFill>
                          <a:effectLst>
                            <a:outerShdw blurRad="38100" dist="38100" dir="2700000" algn="tl">
                              <a:srgbClr val="000000"/>
                            </a:outerShdw>
                          </a:effectLst>
                          <a:ea typeface="黑体" pitchFamily="49" charset="-122"/>
                        </a:rPr>
                        <a:t>1004H </a:t>
                      </a:r>
                      <a:endParaRPr lang="zh-CN" altLang="en-US" sz="2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00"/>
                          </a:solidFill>
                          <a:effectLst>
                            <a:outerShdw blurRad="38100" dist="38100" dir="2700000" algn="tl">
                              <a:srgbClr val="000000"/>
                            </a:outerShdw>
                          </a:effectLst>
                          <a:ea typeface="黑体" pitchFamily="49" charset="-122"/>
                        </a:rPr>
                        <a:t>D024H</a:t>
                      </a:r>
                      <a:endParaRPr lang="zh-CN" altLang="zh-CN" sz="2800" b="1" dirty="0">
                        <a:solidFill>
                          <a:srgbClr val="FFFF00"/>
                        </a:solidFill>
                        <a:effectLst>
                          <a:outerShdw blurRad="38100" dist="38100" dir="2700000" algn="tl">
                            <a:srgbClr val="000000"/>
                          </a:outerShdw>
                        </a:effectLst>
                        <a:ea typeface="黑体" pitchFamily="49"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7249828"/>
                  </a:ext>
                </a:extLst>
              </a:tr>
            </a:tbl>
          </a:graphicData>
        </a:graphic>
      </p:graphicFrame>
      <p:sp>
        <p:nvSpPr>
          <p:cNvPr id="5" name="文本框 4">
            <a:extLst>
              <a:ext uri="{FF2B5EF4-FFF2-40B4-BE49-F238E27FC236}">
                <a16:creationId xmlns:a16="http://schemas.microsoft.com/office/drawing/2014/main" id="{420A6943-78F7-4FF2-BDA5-EAF1C9C42897}"/>
              </a:ext>
            </a:extLst>
          </p:cNvPr>
          <p:cNvSpPr txBox="1"/>
          <p:nvPr/>
        </p:nvSpPr>
        <p:spPr>
          <a:xfrm>
            <a:off x="0" y="5517232"/>
            <a:ext cx="8748464"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操作数是</a:t>
            </a:r>
            <a:r>
              <a:rPr lang="en-US" altLang="zh-CN" sz="3200" dirty="0">
                <a:latin typeface="黑体" panose="02010609060101010101" pitchFamily="49" charset="-122"/>
                <a:ea typeface="黑体" panose="02010609060101010101" pitchFamily="49" charset="-122"/>
              </a:rPr>
              <a:t>F03CH</a:t>
            </a:r>
            <a:endParaRPr lang="zh-CN" altLang="en-US" sz="32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4460D8EA-CE7D-482A-A800-735C937E284F}"/>
              </a:ext>
            </a:extLst>
          </p:cNvPr>
          <p:cNvSpPr>
            <a:spLocks noGrp="1"/>
          </p:cNvSpPr>
          <p:nvPr>
            <p:ph type="sldNum" sz="quarter" idx="10"/>
          </p:nvPr>
        </p:nvSpPr>
        <p:spPr/>
        <p:txBody>
          <a:bodyPr/>
          <a:lstStyle/>
          <a:p>
            <a:fld id="{93FEEFE9-7DAE-42BE-8BBC-0AB64D3E44ED}" type="slidenum">
              <a:rPr lang="zh-CN" altLang="en-US" smtClean="0"/>
              <a:pPr/>
              <a:t>30</a:t>
            </a:fld>
            <a:r>
              <a:rPr lang="en-US" altLang="zh-CN"/>
              <a:t>/141</a:t>
            </a:r>
            <a:endParaRPr lang="zh-CN" altLang="en-US" dirty="0"/>
          </a:p>
        </p:txBody>
      </p:sp>
    </p:spTree>
    <p:extLst>
      <p:ext uri="{BB962C8B-B14F-4D97-AF65-F5344CB8AC3E}">
        <p14:creationId xmlns:p14="http://schemas.microsoft.com/office/powerpoint/2010/main" val="2070214856"/>
      </p:ext>
    </p:extLst>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37B4D6-056B-41EB-8394-82C2F2848209}"/>
              </a:ext>
            </a:extLst>
          </p:cNvPr>
          <p:cNvSpPr/>
          <p:nvPr/>
        </p:nvSpPr>
        <p:spPr>
          <a:xfrm>
            <a:off x="213852" y="2749839"/>
            <a:ext cx="8716296"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对</a:t>
            </a:r>
            <a:r>
              <a:rPr lang="en-US" altLang="zh-CN" sz="3600" b="1" dirty="0">
                <a:solidFill>
                  <a:srgbClr val="FFFF00"/>
                </a:solidFill>
                <a:effectLst>
                  <a:outerShdw blurRad="38100" dist="38100" dir="2700000" algn="tl">
                    <a:srgbClr val="000000"/>
                  </a:outerShdw>
                </a:effectLst>
                <a:ea typeface="黑体" pitchFamily="49" charset="-122"/>
              </a:rPr>
              <a:t>I/O</a:t>
            </a:r>
            <a:r>
              <a:rPr lang="zh-CN" altLang="zh-CN" sz="3600" b="1" dirty="0">
                <a:solidFill>
                  <a:srgbClr val="FFFF00"/>
                </a:solidFill>
                <a:effectLst>
                  <a:outerShdw blurRad="38100" dist="38100" dir="2700000" algn="tl">
                    <a:srgbClr val="000000"/>
                  </a:outerShdw>
                </a:effectLst>
                <a:ea typeface="黑体" pitchFamily="49" charset="-122"/>
              </a:rPr>
              <a:t>设备的编址方法有哪几种？请简要解释。</a:t>
            </a:r>
          </a:p>
        </p:txBody>
      </p:sp>
      <p:sp>
        <p:nvSpPr>
          <p:cNvPr id="4" name="灯片编号占位符 3">
            <a:extLst>
              <a:ext uri="{FF2B5EF4-FFF2-40B4-BE49-F238E27FC236}">
                <a16:creationId xmlns:a16="http://schemas.microsoft.com/office/drawing/2014/main" id="{470AD7A6-FAEE-4E6B-934F-BD75FA1F1465}"/>
              </a:ext>
            </a:extLst>
          </p:cNvPr>
          <p:cNvSpPr>
            <a:spLocks noGrp="1"/>
          </p:cNvSpPr>
          <p:nvPr>
            <p:ph type="sldNum" sz="quarter" idx="10"/>
          </p:nvPr>
        </p:nvSpPr>
        <p:spPr/>
        <p:txBody>
          <a:bodyPr/>
          <a:lstStyle/>
          <a:p>
            <a:fld id="{93FEEFE9-7DAE-42BE-8BBC-0AB64D3E44ED}" type="slidenum">
              <a:rPr lang="zh-CN" altLang="en-US" smtClean="0"/>
              <a:pPr/>
              <a:t>31</a:t>
            </a:fld>
            <a:r>
              <a:rPr lang="en-US" altLang="zh-CN"/>
              <a:t>/141</a:t>
            </a:r>
            <a:endParaRPr lang="zh-CN" altLang="en-US" dirty="0"/>
          </a:p>
        </p:txBody>
      </p:sp>
    </p:spTree>
    <p:extLst>
      <p:ext uri="{BB962C8B-B14F-4D97-AF65-F5344CB8AC3E}">
        <p14:creationId xmlns:p14="http://schemas.microsoft.com/office/powerpoint/2010/main" val="46397224"/>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0383450-54E3-410A-8194-FD0E747AD2C7}"/>
              </a:ext>
            </a:extLst>
          </p:cNvPr>
          <p:cNvSpPr/>
          <p:nvPr/>
        </p:nvSpPr>
        <p:spPr>
          <a:xfrm>
            <a:off x="0" y="32375"/>
            <a:ext cx="8716296"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对</a:t>
            </a:r>
            <a:r>
              <a:rPr lang="en-US" altLang="zh-CN" sz="3600" b="1" dirty="0">
                <a:solidFill>
                  <a:srgbClr val="FFFF00"/>
                </a:solidFill>
                <a:effectLst>
                  <a:outerShdw blurRad="38100" dist="38100" dir="2700000" algn="tl">
                    <a:srgbClr val="000000"/>
                  </a:outerShdw>
                </a:effectLst>
                <a:ea typeface="黑体" pitchFamily="49" charset="-122"/>
              </a:rPr>
              <a:t>I/O</a:t>
            </a:r>
            <a:r>
              <a:rPr lang="zh-CN" altLang="zh-CN" sz="3600" b="1" dirty="0">
                <a:solidFill>
                  <a:srgbClr val="FFFF00"/>
                </a:solidFill>
                <a:effectLst>
                  <a:outerShdw blurRad="38100" dist="38100" dir="2700000" algn="tl">
                    <a:srgbClr val="000000"/>
                  </a:outerShdw>
                </a:effectLst>
                <a:ea typeface="黑体" pitchFamily="49" charset="-122"/>
              </a:rPr>
              <a:t>设备的编址方法有哪几种？请简要解释。</a:t>
            </a:r>
          </a:p>
        </p:txBody>
      </p:sp>
      <p:sp>
        <p:nvSpPr>
          <p:cNvPr id="5" name="矩形 4">
            <a:extLst>
              <a:ext uri="{FF2B5EF4-FFF2-40B4-BE49-F238E27FC236}">
                <a16:creationId xmlns:a16="http://schemas.microsoft.com/office/drawing/2014/main" id="{1A714300-CF85-4A37-BBB2-14731CB98DC3}"/>
              </a:ext>
            </a:extLst>
          </p:cNvPr>
          <p:cNvSpPr/>
          <p:nvPr/>
        </p:nvSpPr>
        <p:spPr>
          <a:xfrm>
            <a:off x="95484" y="1390696"/>
            <a:ext cx="9036496" cy="5332229"/>
          </a:xfrm>
          <a:prstGeom prst="rect">
            <a:avLst/>
          </a:prstGeom>
        </p:spPr>
        <p:txBody>
          <a:bodyPr wrap="square">
            <a:spAutoFit/>
          </a:bodyPr>
          <a:lstStyle/>
          <a:p>
            <a:pPr indent="4572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单独编址：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地址空间不占主存空间，可与主存空间重叠。具体分为编址到寄存器和编址到设备两种。①编址到设备：每个设备有各自的设备编码；</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指令中给出设备码，并指明访问该设备的哪个寄存器。②编址到寄存器；为每个寄存器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端口</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分配独立的端口地址；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指令中给出端口地址。</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统一编制：为每个寄存器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端口</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分配总线地址；访问外设时，指令中给出</a:t>
            </a:r>
            <a:r>
              <a:rPr lang="zh-CN" altLang="zh-CN" sz="3200" kern="100">
                <a:latin typeface="黑体" panose="02010609060101010101" pitchFamily="49" charset="-122"/>
                <a:ea typeface="黑体" panose="02010609060101010101" pitchFamily="49" charset="-122"/>
                <a:cs typeface="Times New Roman" panose="02020603050405020304" pitchFamily="18" charset="0"/>
              </a:rPr>
              <a:t>总线地址</a:t>
            </a:r>
            <a:r>
              <a:rPr lang="zh-CN" altLang="en-US" sz="3200" kern="100">
                <a:latin typeface="黑体" panose="02010609060101010101" pitchFamily="49" charset="-122"/>
                <a:ea typeface="黑体" panose="02010609060101010101" pitchFamily="49" charset="-122"/>
                <a:cs typeface="Times New Roman" panose="02020603050405020304" pitchFamily="18" charset="0"/>
              </a:rPr>
              <a:t>。</a:t>
            </a:r>
            <a:endParaRPr lang="zh-CN" altLang="en-US"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9705937-2B1C-41B5-953F-CCE05D0127F0}"/>
              </a:ext>
            </a:extLst>
          </p:cNvPr>
          <p:cNvSpPr>
            <a:spLocks noGrp="1"/>
          </p:cNvSpPr>
          <p:nvPr>
            <p:ph type="sldNum" sz="quarter" idx="10"/>
          </p:nvPr>
        </p:nvSpPr>
        <p:spPr/>
        <p:txBody>
          <a:bodyPr/>
          <a:lstStyle/>
          <a:p>
            <a:fld id="{93FEEFE9-7DAE-42BE-8BBC-0AB64D3E44ED}" type="slidenum">
              <a:rPr lang="zh-CN" altLang="en-US" smtClean="0"/>
              <a:pPr/>
              <a:t>32</a:t>
            </a:fld>
            <a:r>
              <a:rPr lang="en-US" altLang="zh-CN"/>
              <a:t>/141</a:t>
            </a:r>
            <a:endParaRPr lang="zh-CN" altLang="en-US" dirty="0"/>
          </a:p>
        </p:txBody>
      </p:sp>
    </p:spTree>
    <p:extLst>
      <p:ext uri="{BB962C8B-B14F-4D97-AF65-F5344CB8AC3E}">
        <p14:creationId xmlns:p14="http://schemas.microsoft.com/office/powerpoint/2010/main" val="2623002037"/>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0E383D-1982-4415-926F-88E661F7BB4E}"/>
              </a:ext>
            </a:extLst>
          </p:cNvPr>
          <p:cNvSpPr/>
          <p:nvPr/>
        </p:nvSpPr>
        <p:spPr>
          <a:xfrm>
            <a:off x="-27464" y="3082238"/>
            <a:ext cx="9120188"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6.I/O</a:t>
            </a:r>
            <a:r>
              <a:rPr lang="zh-CN" altLang="zh-CN" sz="3600" b="1" dirty="0">
                <a:solidFill>
                  <a:srgbClr val="FFFF00"/>
                </a:solidFill>
                <a:effectLst>
                  <a:outerShdw blurRad="38100" dist="38100" dir="2700000" algn="tl">
                    <a:srgbClr val="000000"/>
                  </a:outerShdw>
                </a:effectLst>
                <a:ea typeface="黑体" pitchFamily="49" charset="-122"/>
              </a:rPr>
              <a:t>指令的设置方法有哪几种？请简要解释。</a:t>
            </a:r>
          </a:p>
        </p:txBody>
      </p:sp>
      <p:sp>
        <p:nvSpPr>
          <p:cNvPr id="3" name="灯片编号占位符 2">
            <a:extLst>
              <a:ext uri="{FF2B5EF4-FFF2-40B4-BE49-F238E27FC236}">
                <a16:creationId xmlns:a16="http://schemas.microsoft.com/office/drawing/2014/main" id="{0D6E8A8E-E373-4A11-A2B0-DA79CF6864D3}"/>
              </a:ext>
            </a:extLst>
          </p:cNvPr>
          <p:cNvSpPr>
            <a:spLocks noGrp="1"/>
          </p:cNvSpPr>
          <p:nvPr>
            <p:ph type="sldNum" sz="quarter" idx="10"/>
          </p:nvPr>
        </p:nvSpPr>
        <p:spPr/>
        <p:txBody>
          <a:bodyPr/>
          <a:lstStyle/>
          <a:p>
            <a:fld id="{93FEEFE9-7DAE-42BE-8BBC-0AB64D3E44ED}" type="slidenum">
              <a:rPr lang="zh-CN" altLang="en-US" smtClean="0"/>
              <a:pPr/>
              <a:t>33</a:t>
            </a:fld>
            <a:r>
              <a:rPr lang="en-US" altLang="zh-CN"/>
              <a:t>/141</a:t>
            </a:r>
            <a:endParaRPr lang="zh-CN" altLang="en-US" dirty="0"/>
          </a:p>
        </p:txBody>
      </p:sp>
    </p:spTree>
    <p:extLst>
      <p:ext uri="{BB962C8B-B14F-4D97-AF65-F5344CB8AC3E}">
        <p14:creationId xmlns:p14="http://schemas.microsoft.com/office/powerpoint/2010/main" val="2806165447"/>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D92C3E6-0433-4A2A-BCF8-A4A492E2D939}"/>
              </a:ext>
            </a:extLst>
          </p:cNvPr>
          <p:cNvSpPr/>
          <p:nvPr/>
        </p:nvSpPr>
        <p:spPr>
          <a:xfrm>
            <a:off x="107504" y="85543"/>
            <a:ext cx="871296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6.I/O</a:t>
            </a:r>
            <a:r>
              <a:rPr lang="zh-CN" altLang="zh-CN" sz="3600" b="1" dirty="0">
                <a:solidFill>
                  <a:srgbClr val="FFFF00"/>
                </a:solidFill>
                <a:effectLst>
                  <a:outerShdw blurRad="38100" dist="38100" dir="2700000" algn="tl">
                    <a:srgbClr val="000000"/>
                  </a:outerShdw>
                </a:effectLst>
                <a:ea typeface="黑体" pitchFamily="49" charset="-122"/>
              </a:rPr>
              <a:t>指令的设置方法有哪几种？请简要解释。</a:t>
            </a:r>
          </a:p>
        </p:txBody>
      </p:sp>
      <p:sp>
        <p:nvSpPr>
          <p:cNvPr id="5" name="文本框 4">
            <a:extLst>
              <a:ext uri="{FF2B5EF4-FFF2-40B4-BE49-F238E27FC236}">
                <a16:creationId xmlns:a16="http://schemas.microsoft.com/office/drawing/2014/main" id="{54119A42-441A-4AB0-8756-91B2832F6E10}"/>
              </a:ext>
            </a:extLst>
          </p:cNvPr>
          <p:cNvSpPr txBox="1"/>
          <p:nvPr/>
        </p:nvSpPr>
        <p:spPr>
          <a:xfrm>
            <a:off x="30832" y="1422120"/>
            <a:ext cx="9120188" cy="5923160"/>
          </a:xfrm>
          <a:prstGeom prst="rect">
            <a:avLst/>
          </a:prstGeom>
          <a:noFill/>
        </p:spPr>
        <p:txBody>
          <a:bodyPr wrap="square" rtlCol="0">
            <a:spAutoFit/>
          </a:bodyPr>
          <a:lstStyle/>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常见的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指令设置方法有如下三类：</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在指令系统中设置专门的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指令，可对外围设备单独分配设备码，或给</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接口的有关寄存器分配专门的端口地址，这种</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指令称为显式</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采用通用的数据传送指令实现</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操作，相应地将外围设备接口的有关寄存器与主存统一编址。这种</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指令是隐含在传送指令中的，所以被称为隐式</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endParaRPr lang="zh-CN" altLang="en-US"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483DE72-1B4C-426A-8214-46FCBF5F146C}"/>
              </a:ext>
            </a:extLst>
          </p:cNvPr>
          <p:cNvSpPr>
            <a:spLocks noGrp="1"/>
          </p:cNvSpPr>
          <p:nvPr>
            <p:ph type="sldNum" sz="quarter" idx="10"/>
          </p:nvPr>
        </p:nvSpPr>
        <p:spPr/>
        <p:txBody>
          <a:bodyPr/>
          <a:lstStyle/>
          <a:p>
            <a:fld id="{93FEEFE9-7DAE-42BE-8BBC-0AB64D3E44ED}" type="slidenum">
              <a:rPr lang="zh-CN" altLang="en-US" smtClean="0"/>
              <a:pPr/>
              <a:t>34</a:t>
            </a:fld>
            <a:r>
              <a:rPr lang="en-US" altLang="zh-CN"/>
              <a:t>/141</a:t>
            </a:r>
            <a:endParaRPr lang="zh-CN" altLang="en-US" dirty="0"/>
          </a:p>
        </p:txBody>
      </p:sp>
    </p:spTree>
    <p:extLst>
      <p:ext uri="{BB962C8B-B14F-4D97-AF65-F5344CB8AC3E}">
        <p14:creationId xmlns:p14="http://schemas.microsoft.com/office/powerpoint/2010/main" val="521497528"/>
      </p:ext>
    </p:extLst>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0D44254-923E-48C9-8872-141F0C125743}"/>
              </a:ext>
            </a:extLst>
          </p:cNvPr>
          <p:cNvSpPr/>
          <p:nvPr/>
        </p:nvSpPr>
        <p:spPr>
          <a:xfrm>
            <a:off x="107504" y="85543"/>
            <a:ext cx="871296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6.I/O</a:t>
            </a:r>
            <a:r>
              <a:rPr lang="zh-CN" altLang="zh-CN" sz="3600" b="1" dirty="0">
                <a:solidFill>
                  <a:srgbClr val="FFFF00"/>
                </a:solidFill>
                <a:effectLst>
                  <a:outerShdw blurRad="38100" dist="38100" dir="2700000" algn="tl">
                    <a:srgbClr val="000000"/>
                  </a:outerShdw>
                </a:effectLst>
                <a:ea typeface="黑体" pitchFamily="49" charset="-122"/>
              </a:rPr>
              <a:t>指令的设置方法有哪几种？请简要解释。</a:t>
            </a:r>
          </a:p>
        </p:txBody>
      </p:sp>
      <p:sp>
        <p:nvSpPr>
          <p:cNvPr id="4" name="文本框 3">
            <a:extLst>
              <a:ext uri="{FF2B5EF4-FFF2-40B4-BE49-F238E27FC236}">
                <a16:creationId xmlns:a16="http://schemas.microsoft.com/office/drawing/2014/main" id="{EDB4576F-2E3E-47FE-A254-E30E0C095F3E}"/>
              </a:ext>
            </a:extLst>
          </p:cNvPr>
          <p:cNvSpPr txBox="1"/>
          <p:nvPr/>
        </p:nvSpPr>
        <p:spPr>
          <a:xfrm>
            <a:off x="107504" y="1642357"/>
            <a:ext cx="9001000" cy="1786643"/>
          </a:xfrm>
          <a:prstGeom prst="rect">
            <a:avLst/>
          </a:prstGeom>
          <a:noFill/>
        </p:spPr>
        <p:txBody>
          <a:bodyPr wrap="square" rtlCol="0">
            <a:spAutoFit/>
          </a:bodyPr>
          <a:lstStyle/>
          <a:p>
            <a:pPr indent="4572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通过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处理器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或</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处理机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控制</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操作。这种方式下，</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指令可分为两级：</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调用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IOP</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的指令和</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IOP</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本身的指令。</a:t>
            </a:r>
          </a:p>
        </p:txBody>
      </p:sp>
      <p:sp>
        <p:nvSpPr>
          <p:cNvPr id="5" name="灯片编号占位符 4">
            <a:extLst>
              <a:ext uri="{FF2B5EF4-FFF2-40B4-BE49-F238E27FC236}">
                <a16:creationId xmlns:a16="http://schemas.microsoft.com/office/drawing/2014/main" id="{58748903-9BF8-441D-902D-2FBE8B85865D}"/>
              </a:ext>
            </a:extLst>
          </p:cNvPr>
          <p:cNvSpPr>
            <a:spLocks noGrp="1"/>
          </p:cNvSpPr>
          <p:nvPr>
            <p:ph type="sldNum" sz="quarter" idx="10"/>
          </p:nvPr>
        </p:nvSpPr>
        <p:spPr/>
        <p:txBody>
          <a:bodyPr/>
          <a:lstStyle/>
          <a:p>
            <a:fld id="{93FEEFE9-7DAE-42BE-8BBC-0AB64D3E44ED}" type="slidenum">
              <a:rPr lang="zh-CN" altLang="en-US" smtClean="0"/>
              <a:pPr/>
              <a:t>35</a:t>
            </a:fld>
            <a:r>
              <a:rPr lang="en-US" altLang="zh-CN"/>
              <a:t>/141</a:t>
            </a:r>
            <a:endParaRPr lang="zh-CN" altLang="en-US" dirty="0"/>
          </a:p>
        </p:txBody>
      </p:sp>
    </p:spTree>
    <p:extLst>
      <p:ext uri="{BB962C8B-B14F-4D97-AF65-F5344CB8AC3E}">
        <p14:creationId xmlns:p14="http://schemas.microsoft.com/office/powerpoint/2010/main" val="3150713124"/>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EE622F1-BD30-4356-A6BA-BB578975AD4C}"/>
              </a:ext>
            </a:extLst>
          </p:cNvPr>
          <p:cNvSpPr/>
          <p:nvPr/>
        </p:nvSpPr>
        <p:spPr>
          <a:xfrm>
            <a:off x="23812" y="2204864"/>
            <a:ext cx="9096376"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7.</a:t>
            </a:r>
            <a:r>
              <a:rPr lang="zh-CN" altLang="zh-CN" sz="3600" b="1" dirty="0">
                <a:solidFill>
                  <a:srgbClr val="FFFF00"/>
                </a:solidFill>
                <a:effectLst>
                  <a:outerShdw blurRad="38100" dist="38100" dir="2700000" algn="tl">
                    <a:srgbClr val="000000"/>
                  </a:outerShdw>
                </a:effectLst>
                <a:ea typeface="黑体" pitchFamily="49" charset="-122"/>
              </a:rPr>
              <a:t>用</a:t>
            </a:r>
            <a:r>
              <a:rPr lang="en-US" altLang="zh-CN" sz="3600" b="1" dirty="0">
                <a:solidFill>
                  <a:srgbClr val="FFFF00"/>
                </a:solidFill>
                <a:effectLst>
                  <a:outerShdw blurRad="38100" dist="38100" dir="2700000" algn="tl">
                    <a:srgbClr val="000000"/>
                  </a:outerShdw>
                </a:effectLst>
                <a:ea typeface="黑体" pitchFamily="49" charset="-122"/>
              </a:rPr>
              <a:t>74181</a:t>
            </a:r>
            <a:r>
              <a:rPr lang="zh-CN" altLang="zh-CN" sz="3600" b="1" dirty="0">
                <a:solidFill>
                  <a:srgbClr val="FFFF00"/>
                </a:solidFill>
                <a:effectLst>
                  <a:outerShdw blurRad="38100" dist="38100" dir="2700000" algn="tl">
                    <a:srgbClr val="000000"/>
                  </a:outerShdw>
                </a:effectLst>
                <a:ea typeface="黑体" pitchFamily="49" charset="-122"/>
              </a:rPr>
              <a:t>和</a:t>
            </a:r>
            <a:r>
              <a:rPr lang="en-US" altLang="zh-CN" sz="3600" b="1" dirty="0">
                <a:solidFill>
                  <a:srgbClr val="FFFF00"/>
                </a:solidFill>
                <a:effectLst>
                  <a:outerShdw blurRad="38100" dist="38100" dir="2700000" algn="tl">
                    <a:srgbClr val="000000"/>
                  </a:outerShdw>
                </a:effectLst>
                <a:ea typeface="黑体" pitchFamily="49" charset="-122"/>
              </a:rPr>
              <a:t>74182</a:t>
            </a:r>
            <a:r>
              <a:rPr lang="zh-CN" altLang="zh-CN" sz="3600" b="1" dirty="0">
                <a:solidFill>
                  <a:srgbClr val="FFFF00"/>
                </a:solidFill>
                <a:effectLst>
                  <a:outerShdw blurRad="38100" dist="38100" dir="2700000" algn="tl">
                    <a:srgbClr val="000000"/>
                  </a:outerShdw>
                </a:effectLst>
                <a:ea typeface="黑体" pitchFamily="49" charset="-122"/>
              </a:rPr>
              <a:t>芯片构成一个</a:t>
            </a:r>
            <a:r>
              <a:rPr lang="en-US" altLang="zh-CN" sz="3600" b="1" dirty="0">
                <a:solidFill>
                  <a:srgbClr val="FFFF00"/>
                </a:solidFill>
                <a:effectLst>
                  <a:outerShdw blurRad="38100" dist="38100" dir="2700000" algn="tl">
                    <a:srgbClr val="000000"/>
                  </a:outerShdw>
                </a:effectLst>
                <a:ea typeface="黑体" pitchFamily="49" charset="-122"/>
              </a:rPr>
              <a:t>64</a:t>
            </a:r>
            <a:r>
              <a:rPr lang="zh-CN" altLang="zh-CN" sz="3600" b="1" dirty="0">
                <a:solidFill>
                  <a:srgbClr val="FFFF00"/>
                </a:solidFill>
                <a:effectLst>
                  <a:outerShdw blurRad="38100" dist="38100" dir="2700000" algn="tl">
                    <a:srgbClr val="000000"/>
                  </a:outerShdw>
                </a:effectLst>
                <a:ea typeface="黑体" pitchFamily="49" charset="-122"/>
              </a:rPr>
              <a:t>位</a:t>
            </a:r>
            <a:r>
              <a:rPr lang="en-US" altLang="zh-CN" sz="3600" b="1" dirty="0">
                <a:solidFill>
                  <a:srgbClr val="FFFF00"/>
                </a:solidFill>
                <a:effectLst>
                  <a:outerShdw blurRad="38100" dist="38100" dir="2700000" algn="tl">
                    <a:srgbClr val="000000"/>
                  </a:outerShdw>
                </a:effectLst>
                <a:ea typeface="黑体" pitchFamily="49" charset="-122"/>
              </a:rPr>
              <a:t>ALU</a:t>
            </a:r>
            <a:r>
              <a:rPr lang="zh-CN" altLang="zh-CN" sz="3600" b="1" dirty="0">
                <a:solidFill>
                  <a:srgbClr val="FFFF00"/>
                </a:solidFill>
                <a:effectLst>
                  <a:outerShdw blurRad="38100" dist="38100" dir="2700000" algn="tl">
                    <a:srgbClr val="000000"/>
                  </a:outerShdw>
                </a:effectLst>
                <a:ea typeface="黑体" pitchFamily="49" charset="-122"/>
              </a:rPr>
              <a:t>，采用分级分组进行位链结构。画出逻辑图，并注明输入、输出信号。</a:t>
            </a:r>
          </a:p>
        </p:txBody>
      </p:sp>
      <p:sp>
        <p:nvSpPr>
          <p:cNvPr id="4" name="灯片编号占位符 3">
            <a:extLst>
              <a:ext uri="{FF2B5EF4-FFF2-40B4-BE49-F238E27FC236}">
                <a16:creationId xmlns:a16="http://schemas.microsoft.com/office/drawing/2014/main" id="{14DD53D0-4CCF-486E-96D0-BD63A63B7CF4}"/>
              </a:ext>
            </a:extLst>
          </p:cNvPr>
          <p:cNvSpPr>
            <a:spLocks noGrp="1"/>
          </p:cNvSpPr>
          <p:nvPr>
            <p:ph type="sldNum" sz="quarter" idx="10"/>
          </p:nvPr>
        </p:nvSpPr>
        <p:spPr/>
        <p:txBody>
          <a:bodyPr/>
          <a:lstStyle/>
          <a:p>
            <a:fld id="{93FEEFE9-7DAE-42BE-8BBC-0AB64D3E44ED}" type="slidenum">
              <a:rPr lang="zh-CN" altLang="en-US" smtClean="0"/>
              <a:pPr/>
              <a:t>36</a:t>
            </a:fld>
            <a:r>
              <a:rPr lang="en-US" altLang="zh-CN"/>
              <a:t>/141</a:t>
            </a:r>
            <a:endParaRPr lang="zh-CN" altLang="en-US" dirty="0"/>
          </a:p>
        </p:txBody>
      </p:sp>
    </p:spTree>
    <p:extLst>
      <p:ext uri="{BB962C8B-B14F-4D97-AF65-F5344CB8AC3E}">
        <p14:creationId xmlns:p14="http://schemas.microsoft.com/office/powerpoint/2010/main" val="1363351103"/>
      </p:ext>
    </p:extLst>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26B7FB-D03D-4FB3-B8C4-F6112C65D5E5}"/>
              </a:ext>
            </a:extLst>
          </p:cNvPr>
          <p:cNvSpPr/>
          <p:nvPr/>
        </p:nvSpPr>
        <p:spPr>
          <a:xfrm>
            <a:off x="67840" y="28575"/>
            <a:ext cx="905234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7.</a:t>
            </a:r>
            <a:r>
              <a:rPr lang="zh-CN" altLang="zh-CN" sz="3600" b="1" dirty="0">
                <a:solidFill>
                  <a:srgbClr val="FFFF00"/>
                </a:solidFill>
                <a:effectLst>
                  <a:outerShdw blurRad="38100" dist="38100" dir="2700000" algn="tl">
                    <a:srgbClr val="000000"/>
                  </a:outerShdw>
                </a:effectLst>
                <a:ea typeface="黑体" pitchFamily="49" charset="-122"/>
              </a:rPr>
              <a:t>用</a:t>
            </a:r>
            <a:r>
              <a:rPr lang="en-US" altLang="zh-CN" sz="3600" b="1" dirty="0">
                <a:solidFill>
                  <a:srgbClr val="FFFF00"/>
                </a:solidFill>
                <a:effectLst>
                  <a:outerShdw blurRad="38100" dist="38100" dir="2700000" algn="tl">
                    <a:srgbClr val="000000"/>
                  </a:outerShdw>
                </a:effectLst>
                <a:ea typeface="黑体" pitchFamily="49" charset="-122"/>
              </a:rPr>
              <a:t>74181</a:t>
            </a:r>
            <a:r>
              <a:rPr lang="zh-CN" altLang="zh-CN" sz="3600" b="1" dirty="0">
                <a:solidFill>
                  <a:srgbClr val="FFFF00"/>
                </a:solidFill>
                <a:effectLst>
                  <a:outerShdw blurRad="38100" dist="38100" dir="2700000" algn="tl">
                    <a:srgbClr val="000000"/>
                  </a:outerShdw>
                </a:effectLst>
                <a:ea typeface="黑体" pitchFamily="49" charset="-122"/>
              </a:rPr>
              <a:t>和</a:t>
            </a:r>
            <a:r>
              <a:rPr lang="en-US" altLang="zh-CN" sz="3600" b="1" dirty="0">
                <a:solidFill>
                  <a:srgbClr val="FFFF00"/>
                </a:solidFill>
                <a:effectLst>
                  <a:outerShdw blurRad="38100" dist="38100" dir="2700000" algn="tl">
                    <a:srgbClr val="000000"/>
                  </a:outerShdw>
                </a:effectLst>
                <a:ea typeface="黑体" pitchFamily="49" charset="-122"/>
              </a:rPr>
              <a:t>74182</a:t>
            </a:r>
            <a:r>
              <a:rPr lang="zh-CN" altLang="zh-CN" sz="3600" b="1" dirty="0">
                <a:solidFill>
                  <a:srgbClr val="FFFF00"/>
                </a:solidFill>
                <a:effectLst>
                  <a:outerShdw blurRad="38100" dist="38100" dir="2700000" algn="tl">
                    <a:srgbClr val="000000"/>
                  </a:outerShdw>
                </a:effectLst>
                <a:ea typeface="黑体" pitchFamily="49" charset="-122"/>
              </a:rPr>
              <a:t>芯片构成一个</a:t>
            </a:r>
            <a:r>
              <a:rPr lang="en-US" altLang="zh-CN" sz="3600" b="1" dirty="0">
                <a:solidFill>
                  <a:srgbClr val="FFFF00"/>
                </a:solidFill>
                <a:effectLst>
                  <a:outerShdw blurRad="38100" dist="38100" dir="2700000" algn="tl">
                    <a:srgbClr val="000000"/>
                  </a:outerShdw>
                </a:effectLst>
                <a:ea typeface="黑体" pitchFamily="49" charset="-122"/>
              </a:rPr>
              <a:t>64</a:t>
            </a:r>
            <a:r>
              <a:rPr lang="zh-CN" altLang="zh-CN" sz="3600" b="1" dirty="0">
                <a:solidFill>
                  <a:srgbClr val="FFFF00"/>
                </a:solidFill>
                <a:effectLst>
                  <a:outerShdw blurRad="38100" dist="38100" dir="2700000" algn="tl">
                    <a:srgbClr val="000000"/>
                  </a:outerShdw>
                </a:effectLst>
                <a:ea typeface="黑体" pitchFamily="49" charset="-122"/>
              </a:rPr>
              <a:t>位</a:t>
            </a:r>
            <a:r>
              <a:rPr lang="en-US" altLang="zh-CN" sz="3600" b="1" dirty="0">
                <a:solidFill>
                  <a:srgbClr val="FFFF00"/>
                </a:solidFill>
                <a:effectLst>
                  <a:outerShdw blurRad="38100" dist="38100" dir="2700000" algn="tl">
                    <a:srgbClr val="000000"/>
                  </a:outerShdw>
                </a:effectLst>
                <a:ea typeface="黑体" pitchFamily="49" charset="-122"/>
              </a:rPr>
              <a:t>ALU</a:t>
            </a:r>
            <a:r>
              <a:rPr lang="zh-CN" altLang="zh-CN" sz="3600" b="1" dirty="0">
                <a:solidFill>
                  <a:srgbClr val="FFFF00"/>
                </a:solidFill>
                <a:effectLst>
                  <a:outerShdw blurRad="38100" dist="38100" dir="2700000" algn="tl">
                    <a:srgbClr val="000000"/>
                  </a:outerShdw>
                </a:effectLst>
                <a:ea typeface="黑体" pitchFamily="49" charset="-122"/>
              </a:rPr>
              <a:t>，采用分级分组进行位链结构。画出逻辑图，并注明输入、输出信号。</a:t>
            </a:r>
          </a:p>
        </p:txBody>
      </p:sp>
      <p:sp>
        <p:nvSpPr>
          <p:cNvPr id="4" name="文本框 3">
            <a:extLst>
              <a:ext uri="{FF2B5EF4-FFF2-40B4-BE49-F238E27FC236}">
                <a16:creationId xmlns:a16="http://schemas.microsoft.com/office/drawing/2014/main" id="{7FCB1631-18EE-49D6-839B-6D9174292D60}"/>
              </a:ext>
            </a:extLst>
          </p:cNvPr>
          <p:cNvSpPr txBox="1"/>
          <p:nvPr/>
        </p:nvSpPr>
        <p:spPr>
          <a:xfrm>
            <a:off x="63256" y="2051693"/>
            <a:ext cx="9120188" cy="4741298"/>
          </a:xfrm>
          <a:prstGeom prst="rect">
            <a:avLst/>
          </a:prstGeom>
          <a:noFill/>
        </p:spPr>
        <p:txBody>
          <a:bodyPr wrap="square" rtlCol="0">
            <a:spAutoFit/>
          </a:bodyPr>
          <a:lstStyle/>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首先，计算</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芯片的数量。由于</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芯片实现</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位数运算，所以需</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64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位需要</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16</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芯片。其次，计算</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芯片的数量。</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只能接受</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个小组的进位辅助函数，并同时输出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个组间进位信号，因此将</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16</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分为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组，每组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片，组内共用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，同时产生组内各</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的初始进位。</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再共用另</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，同时产生</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各组间进位信号。所以一共需要</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5</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74182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芯片。</a:t>
            </a:r>
          </a:p>
        </p:txBody>
      </p:sp>
      <p:sp>
        <p:nvSpPr>
          <p:cNvPr id="5" name="灯片编号占位符 4">
            <a:extLst>
              <a:ext uri="{FF2B5EF4-FFF2-40B4-BE49-F238E27FC236}">
                <a16:creationId xmlns:a16="http://schemas.microsoft.com/office/drawing/2014/main" id="{432E9129-6955-46F4-8DA7-38A4DEDA0ED1}"/>
              </a:ext>
            </a:extLst>
          </p:cNvPr>
          <p:cNvSpPr>
            <a:spLocks noGrp="1"/>
          </p:cNvSpPr>
          <p:nvPr>
            <p:ph type="sldNum" sz="quarter" idx="10"/>
          </p:nvPr>
        </p:nvSpPr>
        <p:spPr/>
        <p:txBody>
          <a:bodyPr/>
          <a:lstStyle/>
          <a:p>
            <a:fld id="{93FEEFE9-7DAE-42BE-8BBC-0AB64D3E44ED}" type="slidenum">
              <a:rPr lang="zh-CN" altLang="en-US" smtClean="0"/>
              <a:pPr/>
              <a:t>37</a:t>
            </a:fld>
            <a:r>
              <a:rPr lang="en-US" altLang="zh-CN"/>
              <a:t>/141</a:t>
            </a:r>
            <a:endParaRPr lang="zh-CN" altLang="en-US" dirty="0"/>
          </a:p>
        </p:txBody>
      </p:sp>
    </p:spTree>
    <p:extLst>
      <p:ext uri="{BB962C8B-B14F-4D97-AF65-F5344CB8AC3E}">
        <p14:creationId xmlns:p14="http://schemas.microsoft.com/office/powerpoint/2010/main" val="328709599"/>
      </p:ext>
    </p:extLst>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7C3BFE-F272-463C-A50E-63195041CBC5}"/>
              </a:ext>
            </a:extLst>
          </p:cNvPr>
          <p:cNvSpPr/>
          <p:nvPr/>
        </p:nvSpPr>
        <p:spPr bwMode="auto">
          <a:xfrm>
            <a:off x="441613" y="2299857"/>
            <a:ext cx="7776864"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74182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CBE3DC8B-F648-4FB0-BA2B-B82337F0F872}"/>
              </a:ext>
            </a:extLst>
          </p:cNvPr>
          <p:cNvSpPr/>
          <p:nvPr/>
        </p:nvSpPr>
        <p:spPr bwMode="auto">
          <a:xfrm>
            <a:off x="183954" y="3289960"/>
            <a:ext cx="1422819"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B944AE74-EE5E-4FAF-A1C2-80C3AFFCE9AB}"/>
              </a:ext>
            </a:extLst>
          </p:cNvPr>
          <p:cNvSpPr/>
          <p:nvPr/>
        </p:nvSpPr>
        <p:spPr bwMode="auto">
          <a:xfrm>
            <a:off x="2470816" y="3289960"/>
            <a:ext cx="1571197"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BF6F9AF1-32E0-42C8-8798-CC020F4E8CBC}"/>
              </a:ext>
            </a:extLst>
          </p:cNvPr>
          <p:cNvSpPr/>
          <p:nvPr/>
        </p:nvSpPr>
        <p:spPr bwMode="auto">
          <a:xfrm>
            <a:off x="4574663" y="3289960"/>
            <a:ext cx="1571197"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74182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55F2B408-2855-4791-AE95-98857578CC54}"/>
              </a:ext>
            </a:extLst>
          </p:cNvPr>
          <p:cNvSpPr/>
          <p:nvPr/>
        </p:nvSpPr>
        <p:spPr bwMode="auto">
          <a:xfrm>
            <a:off x="6791296" y="3301957"/>
            <a:ext cx="1571197"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74182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9F06D396-2594-45A4-9CED-486CF91C63D9}"/>
              </a:ext>
            </a:extLst>
          </p:cNvPr>
          <p:cNvSpPr/>
          <p:nvPr/>
        </p:nvSpPr>
        <p:spPr bwMode="auto">
          <a:xfrm>
            <a:off x="81573"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26B7735A-718C-446B-8D64-50248E0364EE}"/>
              </a:ext>
            </a:extLst>
          </p:cNvPr>
          <p:cNvSpPr/>
          <p:nvPr/>
        </p:nvSpPr>
        <p:spPr bwMode="auto">
          <a:xfrm>
            <a:off x="1183396"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F99C4BE7-7DB5-4AD1-88E4-8B70309A2E60}"/>
              </a:ext>
            </a:extLst>
          </p:cNvPr>
          <p:cNvSpPr/>
          <p:nvPr/>
        </p:nvSpPr>
        <p:spPr bwMode="auto">
          <a:xfrm>
            <a:off x="2381467"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1FC630B9-E106-4B39-B32E-58EA2BAC47AB}"/>
              </a:ext>
            </a:extLst>
          </p:cNvPr>
          <p:cNvSpPr/>
          <p:nvPr/>
        </p:nvSpPr>
        <p:spPr bwMode="auto">
          <a:xfrm>
            <a:off x="3483290"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A5AC56BC-0FD0-4B34-B247-1EDDCA05D920}"/>
              </a:ext>
            </a:extLst>
          </p:cNvPr>
          <p:cNvSpPr/>
          <p:nvPr/>
        </p:nvSpPr>
        <p:spPr bwMode="auto">
          <a:xfrm>
            <a:off x="4574663"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795F2FC4-5BB0-4193-9111-69BA391ED9F4}"/>
              </a:ext>
            </a:extLst>
          </p:cNvPr>
          <p:cNvSpPr/>
          <p:nvPr/>
        </p:nvSpPr>
        <p:spPr bwMode="auto">
          <a:xfrm>
            <a:off x="5676486"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8DEA04E5-3427-4CD9-93AC-C2FEAB1ABC4B}"/>
              </a:ext>
            </a:extLst>
          </p:cNvPr>
          <p:cNvSpPr/>
          <p:nvPr/>
        </p:nvSpPr>
        <p:spPr bwMode="auto">
          <a:xfrm>
            <a:off x="6792618"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0C3AFABF-62AD-4915-9FA8-50DC6CB98848}"/>
              </a:ext>
            </a:extLst>
          </p:cNvPr>
          <p:cNvSpPr/>
          <p:nvPr/>
        </p:nvSpPr>
        <p:spPr bwMode="auto">
          <a:xfrm>
            <a:off x="7894441" y="4154056"/>
            <a:ext cx="846755" cy="432048"/>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74181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8" name="直接箭头连接符 17">
            <a:extLst>
              <a:ext uri="{FF2B5EF4-FFF2-40B4-BE49-F238E27FC236}">
                <a16:creationId xmlns:a16="http://schemas.microsoft.com/office/drawing/2014/main" id="{A2F02C1D-C423-4395-B3B1-599A8B5CA96D}"/>
              </a:ext>
            </a:extLst>
          </p:cNvPr>
          <p:cNvCxnSpPr>
            <a:cxnSpLocks/>
          </p:cNvCxnSpPr>
          <p:nvPr/>
        </p:nvCxnSpPr>
        <p:spPr bwMode="auto">
          <a:xfrm flipV="1">
            <a:off x="297597" y="45861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0" name="直接箭头连接符 19">
            <a:extLst>
              <a:ext uri="{FF2B5EF4-FFF2-40B4-BE49-F238E27FC236}">
                <a16:creationId xmlns:a16="http://schemas.microsoft.com/office/drawing/2014/main" id="{963A3EE9-D7D3-4269-B32C-778282A000DC}"/>
              </a:ext>
            </a:extLst>
          </p:cNvPr>
          <p:cNvCxnSpPr>
            <a:cxnSpLocks/>
          </p:cNvCxnSpPr>
          <p:nvPr/>
        </p:nvCxnSpPr>
        <p:spPr bwMode="auto">
          <a:xfrm flipV="1">
            <a:off x="477617" y="45861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2" name="直接箭头连接符 21">
            <a:extLst>
              <a:ext uri="{FF2B5EF4-FFF2-40B4-BE49-F238E27FC236}">
                <a16:creationId xmlns:a16="http://schemas.microsoft.com/office/drawing/2014/main" id="{FF9F8FD3-6A9E-4CAC-B49E-C7946C316EAA}"/>
              </a:ext>
            </a:extLst>
          </p:cNvPr>
          <p:cNvCxnSpPr>
            <a:cxnSpLocks/>
          </p:cNvCxnSpPr>
          <p:nvPr/>
        </p:nvCxnSpPr>
        <p:spPr bwMode="auto">
          <a:xfrm flipV="1">
            <a:off x="1413721" y="45861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3" name="直接箭头连接符 22">
            <a:extLst>
              <a:ext uri="{FF2B5EF4-FFF2-40B4-BE49-F238E27FC236}">
                <a16:creationId xmlns:a16="http://schemas.microsoft.com/office/drawing/2014/main" id="{551824D5-167C-4883-A054-C2996BC18274}"/>
              </a:ext>
            </a:extLst>
          </p:cNvPr>
          <p:cNvCxnSpPr>
            <a:cxnSpLocks/>
          </p:cNvCxnSpPr>
          <p:nvPr/>
        </p:nvCxnSpPr>
        <p:spPr bwMode="auto">
          <a:xfrm flipV="1">
            <a:off x="1557737" y="45861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4" name="直接箭头连接符 23">
            <a:extLst>
              <a:ext uri="{FF2B5EF4-FFF2-40B4-BE49-F238E27FC236}">
                <a16:creationId xmlns:a16="http://schemas.microsoft.com/office/drawing/2014/main" id="{13D1400A-53B1-4960-B088-CE4466F688F2}"/>
              </a:ext>
            </a:extLst>
          </p:cNvPr>
          <p:cNvCxnSpPr>
            <a:cxnSpLocks/>
          </p:cNvCxnSpPr>
          <p:nvPr/>
        </p:nvCxnSpPr>
        <p:spPr bwMode="auto">
          <a:xfrm flipV="1">
            <a:off x="2637857"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5" name="直接箭头连接符 24">
            <a:extLst>
              <a:ext uri="{FF2B5EF4-FFF2-40B4-BE49-F238E27FC236}">
                <a16:creationId xmlns:a16="http://schemas.microsoft.com/office/drawing/2014/main" id="{828EC252-BB99-49CE-A990-620B8C09DF84}"/>
              </a:ext>
            </a:extLst>
          </p:cNvPr>
          <p:cNvCxnSpPr>
            <a:cxnSpLocks/>
          </p:cNvCxnSpPr>
          <p:nvPr/>
        </p:nvCxnSpPr>
        <p:spPr bwMode="auto">
          <a:xfrm flipV="1">
            <a:off x="2781873"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6" name="直接箭头连接符 25">
            <a:extLst>
              <a:ext uri="{FF2B5EF4-FFF2-40B4-BE49-F238E27FC236}">
                <a16:creationId xmlns:a16="http://schemas.microsoft.com/office/drawing/2014/main" id="{AF68E4C7-892A-4E79-B7A4-2D281A9EA0A5}"/>
              </a:ext>
            </a:extLst>
          </p:cNvPr>
          <p:cNvCxnSpPr>
            <a:cxnSpLocks/>
          </p:cNvCxnSpPr>
          <p:nvPr/>
        </p:nvCxnSpPr>
        <p:spPr bwMode="auto">
          <a:xfrm flipV="1">
            <a:off x="3645969"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7" name="直接箭头连接符 26">
            <a:extLst>
              <a:ext uri="{FF2B5EF4-FFF2-40B4-BE49-F238E27FC236}">
                <a16:creationId xmlns:a16="http://schemas.microsoft.com/office/drawing/2014/main" id="{E034593C-E70F-44CF-BD13-72B6AD618E1D}"/>
              </a:ext>
            </a:extLst>
          </p:cNvPr>
          <p:cNvCxnSpPr>
            <a:cxnSpLocks/>
          </p:cNvCxnSpPr>
          <p:nvPr/>
        </p:nvCxnSpPr>
        <p:spPr bwMode="auto">
          <a:xfrm flipV="1">
            <a:off x="3789985"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8" name="直接箭头连接符 27">
            <a:extLst>
              <a:ext uri="{FF2B5EF4-FFF2-40B4-BE49-F238E27FC236}">
                <a16:creationId xmlns:a16="http://schemas.microsoft.com/office/drawing/2014/main" id="{78EA9997-95A0-4426-BEC3-9592488B9171}"/>
              </a:ext>
            </a:extLst>
          </p:cNvPr>
          <p:cNvCxnSpPr>
            <a:cxnSpLocks/>
          </p:cNvCxnSpPr>
          <p:nvPr/>
        </p:nvCxnSpPr>
        <p:spPr bwMode="auto">
          <a:xfrm flipV="1">
            <a:off x="4726089"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29" name="直接箭头连接符 28">
            <a:extLst>
              <a:ext uri="{FF2B5EF4-FFF2-40B4-BE49-F238E27FC236}">
                <a16:creationId xmlns:a16="http://schemas.microsoft.com/office/drawing/2014/main" id="{CE5D628E-19C4-42DC-BECF-D19B5B35F25A}"/>
              </a:ext>
            </a:extLst>
          </p:cNvPr>
          <p:cNvCxnSpPr>
            <a:cxnSpLocks/>
          </p:cNvCxnSpPr>
          <p:nvPr/>
        </p:nvCxnSpPr>
        <p:spPr bwMode="auto">
          <a:xfrm flipV="1">
            <a:off x="4870105"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0" name="直接箭头连接符 29">
            <a:extLst>
              <a:ext uri="{FF2B5EF4-FFF2-40B4-BE49-F238E27FC236}">
                <a16:creationId xmlns:a16="http://schemas.microsoft.com/office/drawing/2014/main" id="{5E260229-8B7B-4611-AECF-3615B63F3EE1}"/>
              </a:ext>
            </a:extLst>
          </p:cNvPr>
          <p:cNvCxnSpPr>
            <a:cxnSpLocks/>
          </p:cNvCxnSpPr>
          <p:nvPr/>
        </p:nvCxnSpPr>
        <p:spPr bwMode="auto">
          <a:xfrm flipV="1">
            <a:off x="5914221"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1" name="直接箭头连接符 30">
            <a:extLst>
              <a:ext uri="{FF2B5EF4-FFF2-40B4-BE49-F238E27FC236}">
                <a16:creationId xmlns:a16="http://schemas.microsoft.com/office/drawing/2014/main" id="{B6B26D11-01BC-45D3-9E33-05EC19CDB6E5}"/>
              </a:ext>
            </a:extLst>
          </p:cNvPr>
          <p:cNvCxnSpPr>
            <a:cxnSpLocks/>
          </p:cNvCxnSpPr>
          <p:nvPr/>
        </p:nvCxnSpPr>
        <p:spPr bwMode="auto">
          <a:xfrm flipV="1">
            <a:off x="6094241"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2" name="直接箭头连接符 31">
            <a:extLst>
              <a:ext uri="{FF2B5EF4-FFF2-40B4-BE49-F238E27FC236}">
                <a16:creationId xmlns:a16="http://schemas.microsoft.com/office/drawing/2014/main" id="{836D17AD-5A57-4A33-8BBE-A8B0A8A3C954}"/>
              </a:ext>
            </a:extLst>
          </p:cNvPr>
          <p:cNvCxnSpPr>
            <a:cxnSpLocks/>
          </p:cNvCxnSpPr>
          <p:nvPr/>
        </p:nvCxnSpPr>
        <p:spPr bwMode="auto">
          <a:xfrm flipV="1">
            <a:off x="7066349"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3" name="直接箭头连接符 32">
            <a:extLst>
              <a:ext uri="{FF2B5EF4-FFF2-40B4-BE49-F238E27FC236}">
                <a16:creationId xmlns:a16="http://schemas.microsoft.com/office/drawing/2014/main" id="{DD0F7FA3-6FEC-4701-A3AF-945D313BF814}"/>
              </a:ext>
            </a:extLst>
          </p:cNvPr>
          <p:cNvCxnSpPr>
            <a:cxnSpLocks/>
          </p:cNvCxnSpPr>
          <p:nvPr/>
        </p:nvCxnSpPr>
        <p:spPr bwMode="auto">
          <a:xfrm flipV="1">
            <a:off x="7246369"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4" name="直接箭头连接符 33">
            <a:extLst>
              <a:ext uri="{FF2B5EF4-FFF2-40B4-BE49-F238E27FC236}">
                <a16:creationId xmlns:a16="http://schemas.microsoft.com/office/drawing/2014/main" id="{09D12B8F-3DF7-4BB5-A598-34747FA9784E}"/>
              </a:ext>
            </a:extLst>
          </p:cNvPr>
          <p:cNvCxnSpPr>
            <a:cxnSpLocks/>
          </p:cNvCxnSpPr>
          <p:nvPr/>
        </p:nvCxnSpPr>
        <p:spPr bwMode="auto">
          <a:xfrm flipV="1">
            <a:off x="8146469"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5" name="直接箭头连接符 34">
            <a:extLst>
              <a:ext uri="{FF2B5EF4-FFF2-40B4-BE49-F238E27FC236}">
                <a16:creationId xmlns:a16="http://schemas.microsoft.com/office/drawing/2014/main" id="{70588E05-5B67-4652-882B-D8CE62AB4B02}"/>
              </a:ext>
            </a:extLst>
          </p:cNvPr>
          <p:cNvCxnSpPr>
            <a:cxnSpLocks/>
          </p:cNvCxnSpPr>
          <p:nvPr/>
        </p:nvCxnSpPr>
        <p:spPr bwMode="auto">
          <a:xfrm flipV="1">
            <a:off x="8326489" y="4611504"/>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6" name="直接箭头连接符 35">
            <a:extLst>
              <a:ext uri="{FF2B5EF4-FFF2-40B4-BE49-F238E27FC236}">
                <a16:creationId xmlns:a16="http://schemas.microsoft.com/office/drawing/2014/main" id="{5E969402-E528-48C9-A4CF-7DFE7DF05594}"/>
              </a:ext>
            </a:extLst>
          </p:cNvPr>
          <p:cNvCxnSpPr>
            <a:cxnSpLocks/>
          </p:cNvCxnSpPr>
          <p:nvPr/>
        </p:nvCxnSpPr>
        <p:spPr bwMode="auto">
          <a:xfrm flipV="1">
            <a:off x="297597"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7" name="直接箭头连接符 36">
            <a:extLst>
              <a:ext uri="{FF2B5EF4-FFF2-40B4-BE49-F238E27FC236}">
                <a16:creationId xmlns:a16="http://schemas.microsoft.com/office/drawing/2014/main" id="{97DB1516-99A3-44A5-9F72-A0954E90CED6}"/>
              </a:ext>
            </a:extLst>
          </p:cNvPr>
          <p:cNvCxnSpPr>
            <a:cxnSpLocks/>
          </p:cNvCxnSpPr>
          <p:nvPr/>
        </p:nvCxnSpPr>
        <p:spPr bwMode="auto">
          <a:xfrm flipV="1">
            <a:off x="458954"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38" name="直接箭头连接符 37">
            <a:extLst>
              <a:ext uri="{FF2B5EF4-FFF2-40B4-BE49-F238E27FC236}">
                <a16:creationId xmlns:a16="http://schemas.microsoft.com/office/drawing/2014/main" id="{19A10F4E-733C-4726-B9E7-5020B5C699D8}"/>
              </a:ext>
            </a:extLst>
          </p:cNvPr>
          <p:cNvCxnSpPr>
            <a:cxnSpLocks/>
          </p:cNvCxnSpPr>
          <p:nvPr/>
        </p:nvCxnSpPr>
        <p:spPr bwMode="auto">
          <a:xfrm flipV="1">
            <a:off x="657637"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2" name="直接箭头连接符 41">
            <a:extLst>
              <a:ext uri="{FF2B5EF4-FFF2-40B4-BE49-F238E27FC236}">
                <a16:creationId xmlns:a16="http://schemas.microsoft.com/office/drawing/2014/main" id="{D1EB95E8-4C9E-436E-B9E9-A8882A5E1DE8}"/>
              </a:ext>
            </a:extLst>
          </p:cNvPr>
          <p:cNvCxnSpPr>
            <a:cxnSpLocks/>
          </p:cNvCxnSpPr>
          <p:nvPr/>
        </p:nvCxnSpPr>
        <p:spPr bwMode="auto">
          <a:xfrm flipV="1">
            <a:off x="1377717"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3" name="直接箭头连接符 42">
            <a:extLst>
              <a:ext uri="{FF2B5EF4-FFF2-40B4-BE49-F238E27FC236}">
                <a16:creationId xmlns:a16="http://schemas.microsoft.com/office/drawing/2014/main" id="{5AEF7C5B-83FF-413D-99BD-73D53E11AA92}"/>
              </a:ext>
            </a:extLst>
          </p:cNvPr>
          <p:cNvCxnSpPr>
            <a:cxnSpLocks/>
          </p:cNvCxnSpPr>
          <p:nvPr/>
        </p:nvCxnSpPr>
        <p:spPr bwMode="auto">
          <a:xfrm flipV="1">
            <a:off x="1539074"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4" name="直接箭头连接符 43">
            <a:extLst>
              <a:ext uri="{FF2B5EF4-FFF2-40B4-BE49-F238E27FC236}">
                <a16:creationId xmlns:a16="http://schemas.microsoft.com/office/drawing/2014/main" id="{7C18E787-AD59-4DA9-912F-7F854F9BE8FC}"/>
              </a:ext>
            </a:extLst>
          </p:cNvPr>
          <p:cNvCxnSpPr>
            <a:cxnSpLocks/>
          </p:cNvCxnSpPr>
          <p:nvPr/>
        </p:nvCxnSpPr>
        <p:spPr bwMode="auto">
          <a:xfrm flipV="1">
            <a:off x="1737757"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5" name="直接箭头连接符 44">
            <a:extLst>
              <a:ext uri="{FF2B5EF4-FFF2-40B4-BE49-F238E27FC236}">
                <a16:creationId xmlns:a16="http://schemas.microsoft.com/office/drawing/2014/main" id="{E7D21D0B-EDE6-4C48-8106-9E0D32EEA297}"/>
              </a:ext>
            </a:extLst>
          </p:cNvPr>
          <p:cNvCxnSpPr>
            <a:cxnSpLocks/>
          </p:cNvCxnSpPr>
          <p:nvPr/>
        </p:nvCxnSpPr>
        <p:spPr bwMode="auto">
          <a:xfrm flipV="1">
            <a:off x="2601853"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6" name="直接箭头连接符 45">
            <a:extLst>
              <a:ext uri="{FF2B5EF4-FFF2-40B4-BE49-F238E27FC236}">
                <a16:creationId xmlns:a16="http://schemas.microsoft.com/office/drawing/2014/main" id="{A763A7D0-24DD-49B0-B8E9-3E04C8070094}"/>
              </a:ext>
            </a:extLst>
          </p:cNvPr>
          <p:cNvCxnSpPr>
            <a:cxnSpLocks/>
          </p:cNvCxnSpPr>
          <p:nvPr/>
        </p:nvCxnSpPr>
        <p:spPr bwMode="auto">
          <a:xfrm flipV="1">
            <a:off x="2763210"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7" name="直接箭头连接符 46">
            <a:extLst>
              <a:ext uri="{FF2B5EF4-FFF2-40B4-BE49-F238E27FC236}">
                <a16:creationId xmlns:a16="http://schemas.microsoft.com/office/drawing/2014/main" id="{0FF9AED9-9819-4FC3-BC3E-60C178F6C1FA}"/>
              </a:ext>
            </a:extLst>
          </p:cNvPr>
          <p:cNvCxnSpPr>
            <a:cxnSpLocks/>
          </p:cNvCxnSpPr>
          <p:nvPr/>
        </p:nvCxnSpPr>
        <p:spPr bwMode="auto">
          <a:xfrm flipV="1">
            <a:off x="2961893"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8" name="直接箭头连接符 47">
            <a:extLst>
              <a:ext uri="{FF2B5EF4-FFF2-40B4-BE49-F238E27FC236}">
                <a16:creationId xmlns:a16="http://schemas.microsoft.com/office/drawing/2014/main" id="{8BCC555C-C9D6-4BE8-87F4-573BA681C12E}"/>
              </a:ext>
            </a:extLst>
          </p:cNvPr>
          <p:cNvCxnSpPr>
            <a:cxnSpLocks/>
          </p:cNvCxnSpPr>
          <p:nvPr/>
        </p:nvCxnSpPr>
        <p:spPr bwMode="auto">
          <a:xfrm flipV="1">
            <a:off x="3681973"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49" name="直接箭头连接符 48">
            <a:extLst>
              <a:ext uri="{FF2B5EF4-FFF2-40B4-BE49-F238E27FC236}">
                <a16:creationId xmlns:a16="http://schemas.microsoft.com/office/drawing/2014/main" id="{A62B0665-5ADA-46C3-8696-070FF6B5549F}"/>
              </a:ext>
            </a:extLst>
          </p:cNvPr>
          <p:cNvCxnSpPr>
            <a:cxnSpLocks/>
          </p:cNvCxnSpPr>
          <p:nvPr/>
        </p:nvCxnSpPr>
        <p:spPr bwMode="auto">
          <a:xfrm flipV="1">
            <a:off x="3843330"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0" name="直接箭头连接符 49">
            <a:extLst>
              <a:ext uri="{FF2B5EF4-FFF2-40B4-BE49-F238E27FC236}">
                <a16:creationId xmlns:a16="http://schemas.microsoft.com/office/drawing/2014/main" id="{52597757-C4E2-4444-9F99-DE4A9625DD34}"/>
              </a:ext>
            </a:extLst>
          </p:cNvPr>
          <p:cNvCxnSpPr>
            <a:cxnSpLocks/>
          </p:cNvCxnSpPr>
          <p:nvPr/>
        </p:nvCxnSpPr>
        <p:spPr bwMode="auto">
          <a:xfrm flipV="1">
            <a:off x="4042013"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1" name="直接箭头连接符 50">
            <a:extLst>
              <a:ext uri="{FF2B5EF4-FFF2-40B4-BE49-F238E27FC236}">
                <a16:creationId xmlns:a16="http://schemas.microsoft.com/office/drawing/2014/main" id="{FFEE0194-FC11-422C-B4AF-5AC74719D7B8}"/>
              </a:ext>
            </a:extLst>
          </p:cNvPr>
          <p:cNvCxnSpPr>
            <a:cxnSpLocks/>
          </p:cNvCxnSpPr>
          <p:nvPr/>
        </p:nvCxnSpPr>
        <p:spPr bwMode="auto">
          <a:xfrm flipV="1">
            <a:off x="4762093"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2" name="直接箭头连接符 51">
            <a:extLst>
              <a:ext uri="{FF2B5EF4-FFF2-40B4-BE49-F238E27FC236}">
                <a16:creationId xmlns:a16="http://schemas.microsoft.com/office/drawing/2014/main" id="{7634DF4D-9E11-4D0F-9563-FE2D459E130D}"/>
              </a:ext>
            </a:extLst>
          </p:cNvPr>
          <p:cNvCxnSpPr>
            <a:cxnSpLocks/>
          </p:cNvCxnSpPr>
          <p:nvPr/>
        </p:nvCxnSpPr>
        <p:spPr bwMode="auto">
          <a:xfrm flipV="1">
            <a:off x="4923450"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3" name="直接箭头连接符 52">
            <a:extLst>
              <a:ext uri="{FF2B5EF4-FFF2-40B4-BE49-F238E27FC236}">
                <a16:creationId xmlns:a16="http://schemas.microsoft.com/office/drawing/2014/main" id="{895912E2-9357-40DC-9925-22543DA8DFD7}"/>
              </a:ext>
            </a:extLst>
          </p:cNvPr>
          <p:cNvCxnSpPr>
            <a:cxnSpLocks/>
          </p:cNvCxnSpPr>
          <p:nvPr/>
        </p:nvCxnSpPr>
        <p:spPr bwMode="auto">
          <a:xfrm flipV="1">
            <a:off x="5122133"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4" name="直接箭头连接符 53">
            <a:extLst>
              <a:ext uri="{FF2B5EF4-FFF2-40B4-BE49-F238E27FC236}">
                <a16:creationId xmlns:a16="http://schemas.microsoft.com/office/drawing/2014/main" id="{4A85BF51-B32A-4B1F-800A-8BD6E33C7514}"/>
              </a:ext>
            </a:extLst>
          </p:cNvPr>
          <p:cNvCxnSpPr>
            <a:cxnSpLocks/>
          </p:cNvCxnSpPr>
          <p:nvPr/>
        </p:nvCxnSpPr>
        <p:spPr bwMode="auto">
          <a:xfrm flipV="1">
            <a:off x="5914221"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5" name="直接箭头连接符 54">
            <a:extLst>
              <a:ext uri="{FF2B5EF4-FFF2-40B4-BE49-F238E27FC236}">
                <a16:creationId xmlns:a16="http://schemas.microsoft.com/office/drawing/2014/main" id="{26DBEE5A-ADF5-42F3-BDB8-C8605818336A}"/>
              </a:ext>
            </a:extLst>
          </p:cNvPr>
          <p:cNvCxnSpPr>
            <a:cxnSpLocks/>
          </p:cNvCxnSpPr>
          <p:nvPr/>
        </p:nvCxnSpPr>
        <p:spPr bwMode="auto">
          <a:xfrm flipV="1">
            <a:off x="6075578"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6" name="直接箭头连接符 55">
            <a:extLst>
              <a:ext uri="{FF2B5EF4-FFF2-40B4-BE49-F238E27FC236}">
                <a16:creationId xmlns:a16="http://schemas.microsoft.com/office/drawing/2014/main" id="{99277EFF-CE2B-42C0-9B24-0DB1F11D43F1}"/>
              </a:ext>
            </a:extLst>
          </p:cNvPr>
          <p:cNvCxnSpPr>
            <a:cxnSpLocks/>
          </p:cNvCxnSpPr>
          <p:nvPr/>
        </p:nvCxnSpPr>
        <p:spPr bwMode="auto">
          <a:xfrm flipV="1">
            <a:off x="6274261"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7" name="直接箭头连接符 56">
            <a:extLst>
              <a:ext uri="{FF2B5EF4-FFF2-40B4-BE49-F238E27FC236}">
                <a16:creationId xmlns:a16="http://schemas.microsoft.com/office/drawing/2014/main" id="{E9797E9A-E95C-43FE-953A-3CA34567B015}"/>
              </a:ext>
            </a:extLst>
          </p:cNvPr>
          <p:cNvCxnSpPr>
            <a:cxnSpLocks/>
          </p:cNvCxnSpPr>
          <p:nvPr/>
        </p:nvCxnSpPr>
        <p:spPr bwMode="auto">
          <a:xfrm flipV="1">
            <a:off x="7066349"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8" name="直接箭头连接符 57">
            <a:extLst>
              <a:ext uri="{FF2B5EF4-FFF2-40B4-BE49-F238E27FC236}">
                <a16:creationId xmlns:a16="http://schemas.microsoft.com/office/drawing/2014/main" id="{75B99DBB-2407-48E6-8507-5EA7398FB2C3}"/>
              </a:ext>
            </a:extLst>
          </p:cNvPr>
          <p:cNvCxnSpPr>
            <a:cxnSpLocks/>
          </p:cNvCxnSpPr>
          <p:nvPr/>
        </p:nvCxnSpPr>
        <p:spPr bwMode="auto">
          <a:xfrm flipV="1">
            <a:off x="7227706"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9" name="直接箭头连接符 58">
            <a:extLst>
              <a:ext uri="{FF2B5EF4-FFF2-40B4-BE49-F238E27FC236}">
                <a16:creationId xmlns:a16="http://schemas.microsoft.com/office/drawing/2014/main" id="{F87B7FDB-ECBF-423A-A52E-6092D71FB03D}"/>
              </a:ext>
            </a:extLst>
          </p:cNvPr>
          <p:cNvCxnSpPr>
            <a:cxnSpLocks/>
          </p:cNvCxnSpPr>
          <p:nvPr/>
        </p:nvCxnSpPr>
        <p:spPr bwMode="auto">
          <a:xfrm flipV="1">
            <a:off x="7426389"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0" name="直接箭头连接符 59">
            <a:extLst>
              <a:ext uri="{FF2B5EF4-FFF2-40B4-BE49-F238E27FC236}">
                <a16:creationId xmlns:a16="http://schemas.microsoft.com/office/drawing/2014/main" id="{4FA8F3C2-8225-45CD-95F9-0A4843EAE9A7}"/>
              </a:ext>
            </a:extLst>
          </p:cNvPr>
          <p:cNvCxnSpPr>
            <a:cxnSpLocks/>
          </p:cNvCxnSpPr>
          <p:nvPr/>
        </p:nvCxnSpPr>
        <p:spPr bwMode="auto">
          <a:xfrm flipV="1">
            <a:off x="8146469"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1" name="直接箭头连接符 60">
            <a:extLst>
              <a:ext uri="{FF2B5EF4-FFF2-40B4-BE49-F238E27FC236}">
                <a16:creationId xmlns:a16="http://schemas.microsoft.com/office/drawing/2014/main" id="{04BF2160-25F6-4AE4-8EDA-E02BFE3C852D}"/>
              </a:ext>
            </a:extLst>
          </p:cNvPr>
          <p:cNvCxnSpPr>
            <a:cxnSpLocks/>
          </p:cNvCxnSpPr>
          <p:nvPr/>
        </p:nvCxnSpPr>
        <p:spPr bwMode="auto">
          <a:xfrm flipV="1">
            <a:off x="8307826" y="3722008"/>
            <a:ext cx="0" cy="43204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2" name="直接箭头连接符 61">
            <a:extLst>
              <a:ext uri="{FF2B5EF4-FFF2-40B4-BE49-F238E27FC236}">
                <a16:creationId xmlns:a16="http://schemas.microsoft.com/office/drawing/2014/main" id="{3B88B6D3-9F9C-4076-AD0A-9C86FDC5EC2C}"/>
              </a:ext>
            </a:extLst>
          </p:cNvPr>
          <p:cNvCxnSpPr>
            <a:cxnSpLocks/>
          </p:cNvCxnSpPr>
          <p:nvPr/>
        </p:nvCxnSpPr>
        <p:spPr bwMode="auto">
          <a:xfrm flipV="1">
            <a:off x="8506509" y="3938032"/>
            <a:ext cx="0" cy="21602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8" name="连接符: 肘形 67">
            <a:extLst>
              <a:ext uri="{FF2B5EF4-FFF2-40B4-BE49-F238E27FC236}">
                <a16:creationId xmlns:a16="http://schemas.microsoft.com/office/drawing/2014/main" id="{96FEB12C-3110-4239-B14A-A9FAFA7BAD54}"/>
              </a:ext>
            </a:extLst>
          </p:cNvPr>
          <p:cNvCxnSpPr>
            <a:cxnSpLocks/>
          </p:cNvCxnSpPr>
          <p:nvPr/>
        </p:nvCxnSpPr>
        <p:spPr bwMode="auto">
          <a:xfrm rot="5400000">
            <a:off x="710245" y="3948637"/>
            <a:ext cx="522064" cy="92801"/>
          </a:xfrm>
          <a:prstGeom prst="bentConnector3">
            <a:avLst>
              <a:gd name="adj1" fmla="val 99465"/>
            </a:avLst>
          </a:prstGeom>
          <a:solidFill>
            <a:schemeClr val="accent1"/>
          </a:solidFill>
          <a:ln w="19050" cap="sq" cmpd="sng" algn="ctr">
            <a:solidFill>
              <a:schemeClr val="tx1"/>
            </a:solidFill>
            <a:prstDash val="solid"/>
            <a:round/>
            <a:headEnd type="none" w="sm" len="sm"/>
            <a:tailEnd type="triangle"/>
          </a:ln>
          <a:effectLst/>
        </p:spPr>
      </p:cxnSp>
      <p:cxnSp>
        <p:nvCxnSpPr>
          <p:cNvPr id="74" name="连接符: 肘形 73">
            <a:extLst>
              <a:ext uri="{FF2B5EF4-FFF2-40B4-BE49-F238E27FC236}">
                <a16:creationId xmlns:a16="http://schemas.microsoft.com/office/drawing/2014/main" id="{D69A1C94-C9DD-4CC6-B7C1-0E121755EF96}"/>
              </a:ext>
            </a:extLst>
          </p:cNvPr>
          <p:cNvCxnSpPr>
            <a:cxnSpLocks/>
          </p:cNvCxnSpPr>
          <p:nvPr/>
        </p:nvCxnSpPr>
        <p:spPr bwMode="auto">
          <a:xfrm rot="5400000">
            <a:off x="3014500" y="3936640"/>
            <a:ext cx="522064" cy="92801"/>
          </a:xfrm>
          <a:prstGeom prst="bentConnector3">
            <a:avLst>
              <a:gd name="adj1" fmla="val 99465"/>
            </a:avLst>
          </a:prstGeom>
          <a:solidFill>
            <a:schemeClr val="accent1"/>
          </a:solidFill>
          <a:ln w="19050" cap="sq" cmpd="sng" algn="ctr">
            <a:solidFill>
              <a:schemeClr val="tx1"/>
            </a:solidFill>
            <a:prstDash val="solid"/>
            <a:round/>
            <a:headEnd type="none" w="sm" len="sm"/>
            <a:tailEnd type="triangle"/>
          </a:ln>
          <a:effectLst/>
        </p:spPr>
      </p:cxnSp>
      <p:cxnSp>
        <p:nvCxnSpPr>
          <p:cNvPr id="76" name="连接符: 肘形 75">
            <a:extLst>
              <a:ext uri="{FF2B5EF4-FFF2-40B4-BE49-F238E27FC236}">
                <a16:creationId xmlns:a16="http://schemas.microsoft.com/office/drawing/2014/main" id="{874DDB77-D9A2-4521-9C31-E7AB7E72A6A2}"/>
              </a:ext>
            </a:extLst>
          </p:cNvPr>
          <p:cNvCxnSpPr>
            <a:cxnSpLocks/>
          </p:cNvCxnSpPr>
          <p:nvPr/>
        </p:nvCxnSpPr>
        <p:spPr bwMode="auto">
          <a:xfrm rot="5400000">
            <a:off x="5195534" y="3936640"/>
            <a:ext cx="522064" cy="92801"/>
          </a:xfrm>
          <a:prstGeom prst="bentConnector3">
            <a:avLst>
              <a:gd name="adj1" fmla="val 99465"/>
            </a:avLst>
          </a:prstGeom>
          <a:solidFill>
            <a:schemeClr val="accent1"/>
          </a:solidFill>
          <a:ln w="19050" cap="sq" cmpd="sng" algn="ctr">
            <a:solidFill>
              <a:schemeClr val="tx1"/>
            </a:solidFill>
            <a:prstDash val="solid"/>
            <a:round/>
            <a:headEnd type="none" w="sm" len="sm"/>
            <a:tailEnd type="triangle"/>
          </a:ln>
          <a:effectLst/>
        </p:spPr>
      </p:cxnSp>
      <p:cxnSp>
        <p:nvCxnSpPr>
          <p:cNvPr id="77" name="连接符: 肘形 76">
            <a:extLst>
              <a:ext uri="{FF2B5EF4-FFF2-40B4-BE49-F238E27FC236}">
                <a16:creationId xmlns:a16="http://schemas.microsoft.com/office/drawing/2014/main" id="{B4DAFEA4-8597-4673-9F59-39FCA6055335}"/>
              </a:ext>
            </a:extLst>
          </p:cNvPr>
          <p:cNvCxnSpPr>
            <a:cxnSpLocks/>
          </p:cNvCxnSpPr>
          <p:nvPr/>
        </p:nvCxnSpPr>
        <p:spPr bwMode="auto">
          <a:xfrm rot="5400000">
            <a:off x="7427782" y="3936640"/>
            <a:ext cx="522064" cy="92801"/>
          </a:xfrm>
          <a:prstGeom prst="bentConnector3">
            <a:avLst>
              <a:gd name="adj1" fmla="val 99465"/>
            </a:avLst>
          </a:prstGeom>
          <a:solidFill>
            <a:schemeClr val="accent1"/>
          </a:solidFill>
          <a:ln w="19050" cap="sq" cmpd="sng" algn="ctr">
            <a:solidFill>
              <a:schemeClr val="tx1"/>
            </a:solidFill>
            <a:prstDash val="solid"/>
            <a:round/>
            <a:headEnd type="none" w="sm" len="sm"/>
            <a:tailEnd type="triangle"/>
          </a:ln>
          <a:effectLst/>
        </p:spPr>
      </p:cxnSp>
      <p:cxnSp>
        <p:nvCxnSpPr>
          <p:cNvPr id="134" name="直接箭头连接符 133">
            <a:extLst>
              <a:ext uri="{FF2B5EF4-FFF2-40B4-BE49-F238E27FC236}">
                <a16:creationId xmlns:a16="http://schemas.microsoft.com/office/drawing/2014/main" id="{E6B985AA-7078-48AF-AB77-5C11104BA5FC}"/>
              </a:ext>
            </a:extLst>
          </p:cNvPr>
          <p:cNvCxnSpPr>
            <a:cxnSpLocks/>
          </p:cNvCxnSpPr>
          <p:nvPr/>
        </p:nvCxnSpPr>
        <p:spPr bwMode="auto">
          <a:xfrm flipV="1">
            <a:off x="693641" y="2731905"/>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35" name="直接箭头连接符 134">
            <a:extLst>
              <a:ext uri="{FF2B5EF4-FFF2-40B4-BE49-F238E27FC236}">
                <a16:creationId xmlns:a16="http://schemas.microsoft.com/office/drawing/2014/main" id="{C0A1403C-035B-44FF-B58E-2BC97F7B73BF}"/>
              </a:ext>
            </a:extLst>
          </p:cNvPr>
          <p:cNvCxnSpPr>
            <a:cxnSpLocks/>
          </p:cNvCxnSpPr>
          <p:nvPr/>
        </p:nvCxnSpPr>
        <p:spPr bwMode="auto">
          <a:xfrm flipV="1">
            <a:off x="981673" y="2731905"/>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0" name="直接箭头连接符 139">
            <a:extLst>
              <a:ext uri="{FF2B5EF4-FFF2-40B4-BE49-F238E27FC236}">
                <a16:creationId xmlns:a16="http://schemas.microsoft.com/office/drawing/2014/main" id="{A8F33F19-73CE-45DB-B1F6-16D37EBB4FCC}"/>
              </a:ext>
            </a:extLst>
          </p:cNvPr>
          <p:cNvCxnSpPr>
            <a:cxnSpLocks/>
          </p:cNvCxnSpPr>
          <p:nvPr/>
        </p:nvCxnSpPr>
        <p:spPr bwMode="auto">
          <a:xfrm flipV="1">
            <a:off x="3069905" y="2713896"/>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1" name="直接箭头连接符 140">
            <a:extLst>
              <a:ext uri="{FF2B5EF4-FFF2-40B4-BE49-F238E27FC236}">
                <a16:creationId xmlns:a16="http://schemas.microsoft.com/office/drawing/2014/main" id="{1EE08E8B-1D4C-4BA4-9485-4DFD0B50261F}"/>
              </a:ext>
            </a:extLst>
          </p:cNvPr>
          <p:cNvCxnSpPr>
            <a:cxnSpLocks/>
          </p:cNvCxnSpPr>
          <p:nvPr/>
        </p:nvCxnSpPr>
        <p:spPr bwMode="auto">
          <a:xfrm flipV="1">
            <a:off x="3357937" y="2713896"/>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2" name="直接箭头连接符 141">
            <a:extLst>
              <a:ext uri="{FF2B5EF4-FFF2-40B4-BE49-F238E27FC236}">
                <a16:creationId xmlns:a16="http://schemas.microsoft.com/office/drawing/2014/main" id="{C2FCDDAB-73E9-444B-8706-2EF1B72DC3B0}"/>
              </a:ext>
            </a:extLst>
          </p:cNvPr>
          <p:cNvCxnSpPr>
            <a:cxnSpLocks/>
          </p:cNvCxnSpPr>
          <p:nvPr/>
        </p:nvCxnSpPr>
        <p:spPr bwMode="auto">
          <a:xfrm flipV="1">
            <a:off x="5158137" y="2713896"/>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3" name="直接箭头连接符 142">
            <a:extLst>
              <a:ext uri="{FF2B5EF4-FFF2-40B4-BE49-F238E27FC236}">
                <a16:creationId xmlns:a16="http://schemas.microsoft.com/office/drawing/2014/main" id="{518926C0-B933-4EEE-B517-15D0FE399B33}"/>
              </a:ext>
            </a:extLst>
          </p:cNvPr>
          <p:cNvCxnSpPr>
            <a:cxnSpLocks/>
          </p:cNvCxnSpPr>
          <p:nvPr/>
        </p:nvCxnSpPr>
        <p:spPr bwMode="auto">
          <a:xfrm flipV="1">
            <a:off x="5446169" y="2713896"/>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4" name="直接箭头连接符 143">
            <a:extLst>
              <a:ext uri="{FF2B5EF4-FFF2-40B4-BE49-F238E27FC236}">
                <a16:creationId xmlns:a16="http://schemas.microsoft.com/office/drawing/2014/main" id="{566DE8A4-5D33-4F87-A7A5-EADFDD43CBE5}"/>
              </a:ext>
            </a:extLst>
          </p:cNvPr>
          <p:cNvCxnSpPr>
            <a:cxnSpLocks/>
          </p:cNvCxnSpPr>
          <p:nvPr/>
        </p:nvCxnSpPr>
        <p:spPr bwMode="auto">
          <a:xfrm flipV="1">
            <a:off x="7390385" y="2785904"/>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5" name="直接箭头连接符 144">
            <a:extLst>
              <a:ext uri="{FF2B5EF4-FFF2-40B4-BE49-F238E27FC236}">
                <a16:creationId xmlns:a16="http://schemas.microsoft.com/office/drawing/2014/main" id="{5EFC677D-9266-4516-8725-A7AE7F952B31}"/>
              </a:ext>
            </a:extLst>
          </p:cNvPr>
          <p:cNvCxnSpPr>
            <a:cxnSpLocks/>
          </p:cNvCxnSpPr>
          <p:nvPr/>
        </p:nvCxnSpPr>
        <p:spPr bwMode="auto">
          <a:xfrm flipV="1">
            <a:off x="7678417" y="2785904"/>
            <a:ext cx="0" cy="558055"/>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47" name="连接符: 肘形 146">
            <a:extLst>
              <a:ext uri="{FF2B5EF4-FFF2-40B4-BE49-F238E27FC236}">
                <a16:creationId xmlns:a16="http://schemas.microsoft.com/office/drawing/2014/main" id="{FF286C64-E54F-4B28-A938-672CF6FE8337}"/>
              </a:ext>
            </a:extLst>
          </p:cNvPr>
          <p:cNvCxnSpPr>
            <a:endCxn id="10" idx="3"/>
          </p:cNvCxnSpPr>
          <p:nvPr/>
        </p:nvCxnSpPr>
        <p:spPr bwMode="auto">
          <a:xfrm rot="5400000">
            <a:off x="1325892" y="3490163"/>
            <a:ext cx="1584176" cy="175658"/>
          </a:xfrm>
          <a:prstGeom prst="bentConnector2">
            <a:avLst/>
          </a:prstGeom>
          <a:solidFill>
            <a:schemeClr val="accent1"/>
          </a:solidFill>
          <a:ln w="19050" cap="sq" cmpd="sng" algn="ctr">
            <a:solidFill>
              <a:schemeClr val="tx1"/>
            </a:solidFill>
            <a:prstDash val="solid"/>
            <a:round/>
            <a:headEnd type="none" w="sm" len="sm"/>
            <a:tailEnd type="triangle"/>
          </a:ln>
          <a:effectLst/>
        </p:spPr>
      </p:cxnSp>
      <p:cxnSp>
        <p:nvCxnSpPr>
          <p:cNvPr id="153" name="直接箭头连接符 152">
            <a:extLst>
              <a:ext uri="{FF2B5EF4-FFF2-40B4-BE49-F238E27FC236}">
                <a16:creationId xmlns:a16="http://schemas.microsoft.com/office/drawing/2014/main" id="{A40E426C-8566-4BD4-9828-B59A3DA26936}"/>
              </a:ext>
            </a:extLst>
          </p:cNvPr>
          <p:cNvCxnSpPr>
            <a:endCxn id="5" idx="3"/>
          </p:cNvCxnSpPr>
          <p:nvPr/>
        </p:nvCxnSpPr>
        <p:spPr bwMode="auto">
          <a:xfrm flipH="1">
            <a:off x="1606773" y="3505984"/>
            <a:ext cx="599036" cy="0"/>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54" name="连接符: 肘形 153">
            <a:extLst>
              <a:ext uri="{FF2B5EF4-FFF2-40B4-BE49-F238E27FC236}">
                <a16:creationId xmlns:a16="http://schemas.microsoft.com/office/drawing/2014/main" id="{1763D168-1B92-407B-93ED-49C055690543}"/>
              </a:ext>
            </a:extLst>
          </p:cNvPr>
          <p:cNvCxnSpPr/>
          <p:nvPr/>
        </p:nvCxnSpPr>
        <p:spPr bwMode="auto">
          <a:xfrm rot="5400000">
            <a:off x="3623151" y="3490163"/>
            <a:ext cx="1584176" cy="175658"/>
          </a:xfrm>
          <a:prstGeom prst="bentConnector2">
            <a:avLst/>
          </a:prstGeom>
          <a:solidFill>
            <a:schemeClr val="accent1"/>
          </a:solidFill>
          <a:ln w="19050" cap="sq" cmpd="sng" algn="ctr">
            <a:solidFill>
              <a:schemeClr val="tx1"/>
            </a:solidFill>
            <a:prstDash val="solid"/>
            <a:round/>
            <a:headEnd type="none" w="sm" len="sm"/>
            <a:tailEnd type="triangle"/>
          </a:ln>
          <a:effectLst/>
        </p:spPr>
      </p:cxnSp>
      <p:cxnSp>
        <p:nvCxnSpPr>
          <p:cNvPr id="155" name="直接箭头连接符 154">
            <a:extLst>
              <a:ext uri="{FF2B5EF4-FFF2-40B4-BE49-F238E27FC236}">
                <a16:creationId xmlns:a16="http://schemas.microsoft.com/office/drawing/2014/main" id="{32534CAF-8367-4E29-8F98-C613522E9026}"/>
              </a:ext>
            </a:extLst>
          </p:cNvPr>
          <p:cNvCxnSpPr>
            <a:cxnSpLocks/>
            <a:endCxn id="6" idx="3"/>
          </p:cNvCxnSpPr>
          <p:nvPr/>
        </p:nvCxnSpPr>
        <p:spPr bwMode="auto">
          <a:xfrm flipH="1">
            <a:off x="4042013" y="3505984"/>
            <a:ext cx="461056" cy="0"/>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59" name="连接符: 肘形 158">
            <a:extLst>
              <a:ext uri="{FF2B5EF4-FFF2-40B4-BE49-F238E27FC236}">
                <a16:creationId xmlns:a16="http://schemas.microsoft.com/office/drawing/2014/main" id="{AAA0A996-E986-416C-BAFF-C7EC8CD7B349}"/>
              </a:ext>
            </a:extLst>
          </p:cNvPr>
          <p:cNvCxnSpPr/>
          <p:nvPr/>
        </p:nvCxnSpPr>
        <p:spPr bwMode="auto">
          <a:xfrm rot="5400000">
            <a:off x="5819395" y="3490163"/>
            <a:ext cx="1584176" cy="175658"/>
          </a:xfrm>
          <a:prstGeom prst="bentConnector2">
            <a:avLst/>
          </a:prstGeom>
          <a:solidFill>
            <a:schemeClr val="accent1"/>
          </a:solidFill>
          <a:ln w="19050" cap="sq" cmpd="sng" algn="ctr">
            <a:solidFill>
              <a:schemeClr val="tx1"/>
            </a:solidFill>
            <a:prstDash val="solid"/>
            <a:round/>
            <a:headEnd type="none" w="sm" len="sm"/>
            <a:tailEnd type="triangle"/>
          </a:ln>
          <a:effectLst/>
        </p:spPr>
      </p:cxnSp>
      <p:cxnSp>
        <p:nvCxnSpPr>
          <p:cNvPr id="160" name="直接箭头连接符 159">
            <a:extLst>
              <a:ext uri="{FF2B5EF4-FFF2-40B4-BE49-F238E27FC236}">
                <a16:creationId xmlns:a16="http://schemas.microsoft.com/office/drawing/2014/main" id="{E15E88B5-CDE1-461F-B0B4-BFB27E57AF98}"/>
              </a:ext>
            </a:extLst>
          </p:cNvPr>
          <p:cNvCxnSpPr>
            <a:cxnSpLocks/>
            <a:endCxn id="7" idx="3"/>
          </p:cNvCxnSpPr>
          <p:nvPr/>
        </p:nvCxnSpPr>
        <p:spPr bwMode="auto">
          <a:xfrm flipH="1">
            <a:off x="6145860" y="3505984"/>
            <a:ext cx="553454" cy="0"/>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63" name="直接箭头连接符 162">
            <a:extLst>
              <a:ext uri="{FF2B5EF4-FFF2-40B4-BE49-F238E27FC236}">
                <a16:creationId xmlns:a16="http://schemas.microsoft.com/office/drawing/2014/main" id="{C045B61A-874F-44EC-A161-12DBA0160724}"/>
              </a:ext>
            </a:extLst>
          </p:cNvPr>
          <p:cNvCxnSpPr>
            <a:cxnSpLocks/>
            <a:endCxn id="8" idx="3"/>
          </p:cNvCxnSpPr>
          <p:nvPr/>
        </p:nvCxnSpPr>
        <p:spPr bwMode="auto">
          <a:xfrm flipH="1">
            <a:off x="8362493" y="3517981"/>
            <a:ext cx="612068" cy="0"/>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167" name="连接符: 肘形 166">
            <a:extLst>
              <a:ext uri="{FF2B5EF4-FFF2-40B4-BE49-F238E27FC236}">
                <a16:creationId xmlns:a16="http://schemas.microsoft.com/office/drawing/2014/main" id="{256A0F10-DE63-4DD7-AAC6-0FCDBDD47766}"/>
              </a:ext>
            </a:extLst>
          </p:cNvPr>
          <p:cNvCxnSpPr>
            <a:stCxn id="4" idx="3"/>
            <a:endCxn id="16" idx="3"/>
          </p:cNvCxnSpPr>
          <p:nvPr/>
        </p:nvCxnSpPr>
        <p:spPr bwMode="auto">
          <a:xfrm>
            <a:off x="8218477" y="2515881"/>
            <a:ext cx="522719" cy="1854199"/>
          </a:xfrm>
          <a:prstGeom prst="bentConnector3">
            <a:avLst>
              <a:gd name="adj1" fmla="val 143733"/>
            </a:avLst>
          </a:prstGeom>
          <a:solidFill>
            <a:schemeClr val="accent1"/>
          </a:solidFill>
          <a:ln w="19050" cap="sq" cmpd="sng" algn="ctr">
            <a:solidFill>
              <a:schemeClr val="tx1"/>
            </a:solidFill>
            <a:prstDash val="solid"/>
            <a:round/>
            <a:headEnd type="triangle"/>
            <a:tailEnd type="triangle"/>
          </a:ln>
          <a:effectLst/>
        </p:spPr>
      </p:cxnSp>
      <p:sp>
        <p:nvSpPr>
          <p:cNvPr id="170" name="文本框 169">
            <a:extLst>
              <a:ext uri="{FF2B5EF4-FFF2-40B4-BE49-F238E27FC236}">
                <a16:creationId xmlns:a16="http://schemas.microsoft.com/office/drawing/2014/main" id="{3A573AAF-D2FC-4967-9F38-2C9DECF6B5B6}"/>
              </a:ext>
            </a:extLst>
          </p:cNvPr>
          <p:cNvSpPr txBox="1"/>
          <p:nvPr/>
        </p:nvSpPr>
        <p:spPr>
          <a:xfrm>
            <a:off x="891003" y="4107464"/>
            <a:ext cx="431851" cy="461665"/>
          </a:xfrm>
          <a:prstGeom prst="rect">
            <a:avLst/>
          </a:prstGeom>
          <a:noFill/>
          <a:ln w="19050">
            <a:noFill/>
          </a:ln>
        </p:spPr>
        <p:txBody>
          <a:bodyPr wrap="square" rtlCol="0">
            <a:spAutoFit/>
          </a:bodyPr>
          <a:lstStyle/>
          <a:p>
            <a:r>
              <a:rPr lang="en-US" altLang="zh-CN" dirty="0"/>
              <a:t>..</a:t>
            </a:r>
            <a:endParaRPr lang="zh-CN" altLang="en-US" dirty="0"/>
          </a:p>
        </p:txBody>
      </p:sp>
      <p:sp>
        <p:nvSpPr>
          <p:cNvPr id="171" name="文本框 170">
            <a:extLst>
              <a:ext uri="{FF2B5EF4-FFF2-40B4-BE49-F238E27FC236}">
                <a16:creationId xmlns:a16="http://schemas.microsoft.com/office/drawing/2014/main" id="{785C9108-42A8-4561-A03A-3015501618F3}"/>
              </a:ext>
            </a:extLst>
          </p:cNvPr>
          <p:cNvSpPr txBox="1"/>
          <p:nvPr/>
        </p:nvSpPr>
        <p:spPr>
          <a:xfrm>
            <a:off x="7606409" y="4107462"/>
            <a:ext cx="431851" cy="461665"/>
          </a:xfrm>
          <a:prstGeom prst="rect">
            <a:avLst/>
          </a:prstGeom>
          <a:noFill/>
          <a:ln w="19050">
            <a:noFill/>
          </a:ln>
        </p:spPr>
        <p:txBody>
          <a:bodyPr wrap="square" rtlCol="0">
            <a:spAutoFit/>
          </a:bodyPr>
          <a:lstStyle/>
          <a:p>
            <a:r>
              <a:rPr lang="en-US" altLang="zh-CN" dirty="0"/>
              <a:t>..</a:t>
            </a:r>
            <a:endParaRPr lang="zh-CN" altLang="en-US" dirty="0"/>
          </a:p>
        </p:txBody>
      </p:sp>
      <p:sp>
        <p:nvSpPr>
          <p:cNvPr id="172" name="文本框 171">
            <a:extLst>
              <a:ext uri="{FF2B5EF4-FFF2-40B4-BE49-F238E27FC236}">
                <a16:creationId xmlns:a16="http://schemas.microsoft.com/office/drawing/2014/main" id="{841CE498-2F64-4D41-B662-08DA3349B937}"/>
              </a:ext>
            </a:extLst>
          </p:cNvPr>
          <p:cNvSpPr txBox="1"/>
          <p:nvPr/>
        </p:nvSpPr>
        <p:spPr>
          <a:xfrm>
            <a:off x="3184249" y="4107462"/>
            <a:ext cx="431851" cy="461665"/>
          </a:xfrm>
          <a:prstGeom prst="rect">
            <a:avLst/>
          </a:prstGeom>
          <a:noFill/>
          <a:ln w="19050">
            <a:noFill/>
          </a:ln>
        </p:spPr>
        <p:txBody>
          <a:bodyPr wrap="square" rtlCol="0">
            <a:spAutoFit/>
          </a:bodyPr>
          <a:lstStyle/>
          <a:p>
            <a:r>
              <a:rPr lang="en-US" altLang="zh-CN" dirty="0"/>
              <a:t>..</a:t>
            </a:r>
            <a:endParaRPr lang="zh-CN" altLang="en-US" dirty="0"/>
          </a:p>
        </p:txBody>
      </p:sp>
      <p:sp>
        <p:nvSpPr>
          <p:cNvPr id="173" name="文本框 172">
            <a:extLst>
              <a:ext uri="{FF2B5EF4-FFF2-40B4-BE49-F238E27FC236}">
                <a16:creationId xmlns:a16="http://schemas.microsoft.com/office/drawing/2014/main" id="{E6CEBD6B-916A-438A-8401-2BC17E12BA98}"/>
              </a:ext>
            </a:extLst>
          </p:cNvPr>
          <p:cNvSpPr txBox="1"/>
          <p:nvPr/>
        </p:nvSpPr>
        <p:spPr>
          <a:xfrm>
            <a:off x="5378212" y="4107462"/>
            <a:ext cx="431851" cy="461665"/>
          </a:xfrm>
          <a:prstGeom prst="rect">
            <a:avLst/>
          </a:prstGeom>
          <a:noFill/>
          <a:ln w="19050">
            <a:noFill/>
          </a:ln>
        </p:spPr>
        <p:txBody>
          <a:bodyPr wrap="square" rtlCol="0">
            <a:spAutoFit/>
          </a:bodyPr>
          <a:lstStyle/>
          <a:p>
            <a:r>
              <a:rPr lang="en-US" altLang="zh-CN" dirty="0"/>
              <a:t>..</a:t>
            </a:r>
            <a:endParaRPr lang="zh-CN" altLang="en-US" dirty="0"/>
          </a:p>
        </p:txBody>
      </p:sp>
      <p:sp>
        <p:nvSpPr>
          <p:cNvPr id="174" name="文本框 173">
            <a:extLst>
              <a:ext uri="{FF2B5EF4-FFF2-40B4-BE49-F238E27FC236}">
                <a16:creationId xmlns:a16="http://schemas.microsoft.com/office/drawing/2014/main" id="{DC462F44-BB1B-4D1C-BBDD-40773758B694}"/>
              </a:ext>
            </a:extLst>
          </p:cNvPr>
          <p:cNvSpPr txBox="1"/>
          <p:nvPr/>
        </p:nvSpPr>
        <p:spPr>
          <a:xfrm>
            <a:off x="1579524" y="5373216"/>
            <a:ext cx="5705049" cy="461665"/>
          </a:xfrm>
          <a:prstGeom prst="rect">
            <a:avLst/>
          </a:prstGeom>
          <a:noFill/>
        </p:spPr>
        <p:txBody>
          <a:bodyPr wrap="square" rtlCol="0">
            <a:spAutoFit/>
          </a:bodyPr>
          <a:lstStyle/>
          <a:p>
            <a:pPr algn="ctr"/>
            <a:r>
              <a:rPr lang="en-US" altLang="zh-CN" dirty="0"/>
              <a:t>ALU</a:t>
            </a:r>
            <a:r>
              <a:rPr lang="zh-CN" altLang="en-US" dirty="0"/>
              <a:t>逻辑图</a:t>
            </a:r>
          </a:p>
        </p:txBody>
      </p:sp>
      <p:sp>
        <p:nvSpPr>
          <p:cNvPr id="175" name="矩形 174">
            <a:extLst>
              <a:ext uri="{FF2B5EF4-FFF2-40B4-BE49-F238E27FC236}">
                <a16:creationId xmlns:a16="http://schemas.microsoft.com/office/drawing/2014/main" id="{A1263ADB-48D0-48ED-A56B-A2EDC48287CB}"/>
              </a:ext>
            </a:extLst>
          </p:cNvPr>
          <p:cNvSpPr/>
          <p:nvPr/>
        </p:nvSpPr>
        <p:spPr>
          <a:xfrm>
            <a:off x="67840" y="28575"/>
            <a:ext cx="9052348"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7.</a:t>
            </a:r>
            <a:r>
              <a:rPr lang="zh-CN" altLang="zh-CN" sz="3600" b="1" dirty="0">
                <a:solidFill>
                  <a:srgbClr val="FFFF00"/>
                </a:solidFill>
                <a:effectLst>
                  <a:outerShdw blurRad="38100" dist="38100" dir="2700000" algn="tl">
                    <a:srgbClr val="000000"/>
                  </a:outerShdw>
                </a:effectLst>
                <a:ea typeface="黑体" pitchFamily="49" charset="-122"/>
              </a:rPr>
              <a:t>用</a:t>
            </a:r>
            <a:r>
              <a:rPr lang="en-US" altLang="zh-CN" sz="3600" b="1" dirty="0">
                <a:solidFill>
                  <a:srgbClr val="FFFF00"/>
                </a:solidFill>
                <a:effectLst>
                  <a:outerShdw blurRad="38100" dist="38100" dir="2700000" algn="tl">
                    <a:srgbClr val="000000"/>
                  </a:outerShdw>
                </a:effectLst>
                <a:ea typeface="黑体" pitchFamily="49" charset="-122"/>
              </a:rPr>
              <a:t>74181</a:t>
            </a:r>
            <a:r>
              <a:rPr lang="zh-CN" altLang="zh-CN" sz="3600" b="1" dirty="0">
                <a:solidFill>
                  <a:srgbClr val="FFFF00"/>
                </a:solidFill>
                <a:effectLst>
                  <a:outerShdw blurRad="38100" dist="38100" dir="2700000" algn="tl">
                    <a:srgbClr val="000000"/>
                  </a:outerShdw>
                </a:effectLst>
                <a:ea typeface="黑体" pitchFamily="49" charset="-122"/>
              </a:rPr>
              <a:t>和</a:t>
            </a:r>
            <a:r>
              <a:rPr lang="en-US" altLang="zh-CN" sz="3600" b="1" dirty="0">
                <a:solidFill>
                  <a:srgbClr val="FFFF00"/>
                </a:solidFill>
                <a:effectLst>
                  <a:outerShdw blurRad="38100" dist="38100" dir="2700000" algn="tl">
                    <a:srgbClr val="000000"/>
                  </a:outerShdw>
                </a:effectLst>
                <a:ea typeface="黑体" pitchFamily="49" charset="-122"/>
              </a:rPr>
              <a:t>74182</a:t>
            </a:r>
            <a:r>
              <a:rPr lang="zh-CN" altLang="zh-CN" sz="3600" b="1" dirty="0">
                <a:solidFill>
                  <a:srgbClr val="FFFF00"/>
                </a:solidFill>
                <a:effectLst>
                  <a:outerShdw blurRad="38100" dist="38100" dir="2700000" algn="tl">
                    <a:srgbClr val="000000"/>
                  </a:outerShdw>
                </a:effectLst>
                <a:ea typeface="黑体" pitchFamily="49" charset="-122"/>
              </a:rPr>
              <a:t>芯片构成一个</a:t>
            </a:r>
            <a:r>
              <a:rPr lang="en-US" altLang="zh-CN" sz="3600" b="1" dirty="0">
                <a:solidFill>
                  <a:srgbClr val="FFFF00"/>
                </a:solidFill>
                <a:effectLst>
                  <a:outerShdw blurRad="38100" dist="38100" dir="2700000" algn="tl">
                    <a:srgbClr val="000000"/>
                  </a:outerShdw>
                </a:effectLst>
                <a:ea typeface="黑体" pitchFamily="49" charset="-122"/>
              </a:rPr>
              <a:t>64</a:t>
            </a:r>
            <a:r>
              <a:rPr lang="zh-CN" altLang="zh-CN" sz="3600" b="1" dirty="0">
                <a:solidFill>
                  <a:srgbClr val="FFFF00"/>
                </a:solidFill>
                <a:effectLst>
                  <a:outerShdw blurRad="38100" dist="38100" dir="2700000" algn="tl">
                    <a:srgbClr val="000000"/>
                  </a:outerShdw>
                </a:effectLst>
                <a:ea typeface="黑体" pitchFamily="49" charset="-122"/>
              </a:rPr>
              <a:t>位</a:t>
            </a:r>
            <a:r>
              <a:rPr lang="en-US" altLang="zh-CN" sz="3600" b="1" dirty="0">
                <a:solidFill>
                  <a:srgbClr val="FFFF00"/>
                </a:solidFill>
                <a:effectLst>
                  <a:outerShdw blurRad="38100" dist="38100" dir="2700000" algn="tl">
                    <a:srgbClr val="000000"/>
                  </a:outerShdw>
                </a:effectLst>
                <a:ea typeface="黑体" pitchFamily="49" charset="-122"/>
              </a:rPr>
              <a:t>ALU</a:t>
            </a:r>
            <a:r>
              <a:rPr lang="zh-CN" altLang="zh-CN" sz="3600" b="1" dirty="0">
                <a:solidFill>
                  <a:srgbClr val="FFFF00"/>
                </a:solidFill>
                <a:effectLst>
                  <a:outerShdw blurRad="38100" dist="38100" dir="2700000" algn="tl">
                    <a:srgbClr val="000000"/>
                  </a:outerShdw>
                </a:effectLst>
                <a:ea typeface="黑体" pitchFamily="49" charset="-122"/>
              </a:rPr>
              <a:t>，采用分级分组进行位链结构。画出逻辑图，并注明输入、输出信号。</a:t>
            </a:r>
          </a:p>
        </p:txBody>
      </p:sp>
      <p:sp>
        <p:nvSpPr>
          <p:cNvPr id="3" name="灯片编号占位符 2">
            <a:extLst>
              <a:ext uri="{FF2B5EF4-FFF2-40B4-BE49-F238E27FC236}">
                <a16:creationId xmlns:a16="http://schemas.microsoft.com/office/drawing/2014/main" id="{8B955265-968F-448A-9A34-878BB17E627F}"/>
              </a:ext>
            </a:extLst>
          </p:cNvPr>
          <p:cNvSpPr>
            <a:spLocks noGrp="1"/>
          </p:cNvSpPr>
          <p:nvPr>
            <p:ph type="sldNum" sz="quarter" idx="10"/>
          </p:nvPr>
        </p:nvSpPr>
        <p:spPr/>
        <p:txBody>
          <a:bodyPr/>
          <a:lstStyle/>
          <a:p>
            <a:fld id="{93FEEFE9-7DAE-42BE-8BBC-0AB64D3E44ED}" type="slidenum">
              <a:rPr lang="zh-CN" altLang="en-US" smtClean="0"/>
              <a:pPr/>
              <a:t>38</a:t>
            </a:fld>
            <a:r>
              <a:rPr lang="en-US" altLang="zh-CN"/>
              <a:t>/141</a:t>
            </a:r>
            <a:endParaRPr lang="zh-CN" altLang="en-US" dirty="0"/>
          </a:p>
        </p:txBody>
      </p:sp>
    </p:spTree>
    <p:extLst>
      <p:ext uri="{BB962C8B-B14F-4D97-AF65-F5344CB8AC3E}">
        <p14:creationId xmlns:p14="http://schemas.microsoft.com/office/powerpoint/2010/main" val="132139027"/>
      </p:ext>
    </p:extLst>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DEB379-CA41-40C6-BC8D-9B6153EC4096}"/>
              </a:ext>
            </a:extLst>
          </p:cNvPr>
          <p:cNvSpPr/>
          <p:nvPr/>
        </p:nvSpPr>
        <p:spPr>
          <a:xfrm>
            <a:off x="143508" y="2749839"/>
            <a:ext cx="8856984"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试比较组合逻辑控制和微程序控制的优缺点及应用场合</a:t>
            </a:r>
          </a:p>
        </p:txBody>
      </p:sp>
      <p:sp>
        <p:nvSpPr>
          <p:cNvPr id="3" name="灯片编号占位符 2">
            <a:extLst>
              <a:ext uri="{FF2B5EF4-FFF2-40B4-BE49-F238E27FC236}">
                <a16:creationId xmlns:a16="http://schemas.microsoft.com/office/drawing/2014/main" id="{46CA2CB6-DE43-4FDA-8D7E-7FE7BC8A475E}"/>
              </a:ext>
            </a:extLst>
          </p:cNvPr>
          <p:cNvSpPr>
            <a:spLocks noGrp="1"/>
          </p:cNvSpPr>
          <p:nvPr>
            <p:ph type="sldNum" sz="quarter" idx="10"/>
          </p:nvPr>
        </p:nvSpPr>
        <p:spPr/>
        <p:txBody>
          <a:bodyPr/>
          <a:lstStyle/>
          <a:p>
            <a:fld id="{93FEEFE9-7DAE-42BE-8BBC-0AB64D3E44ED}" type="slidenum">
              <a:rPr lang="zh-CN" altLang="en-US" smtClean="0"/>
              <a:pPr/>
              <a:t>39</a:t>
            </a:fld>
            <a:r>
              <a:rPr lang="en-US" altLang="zh-CN"/>
              <a:t>/141</a:t>
            </a:r>
            <a:endParaRPr lang="zh-CN" altLang="en-US" dirty="0"/>
          </a:p>
        </p:txBody>
      </p:sp>
    </p:spTree>
    <p:extLst>
      <p:ext uri="{BB962C8B-B14F-4D97-AF65-F5344CB8AC3E}">
        <p14:creationId xmlns:p14="http://schemas.microsoft.com/office/powerpoint/2010/main" val="968588846"/>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4E39A4-CE78-4B05-A12F-D4E64B1DD729}"/>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7DAE5062-DBA0-4F86-95CC-A56D624C71DF}"/>
              </a:ext>
            </a:extLst>
          </p:cNvPr>
          <p:cNvSpPr/>
          <p:nvPr/>
        </p:nvSpPr>
        <p:spPr>
          <a:xfrm>
            <a:off x="0" y="1058351"/>
            <a:ext cx="8940676" cy="4741298"/>
          </a:xfrm>
          <a:prstGeom prst="rect">
            <a:avLst/>
          </a:prstGeom>
        </p:spPr>
        <p:txBody>
          <a:bodyPr wrap="square">
            <a:spAutoFit/>
          </a:bodyPr>
          <a:lstStyle/>
          <a:p>
            <a:pPr indent="-457200"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：由运算器和控制器组成的计算机硬件系统的核心部件，即中央处理器</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运算器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：在计算机中，用来对数据进行加工处理的部件。传统运算器包含输入逻辑、算术逻辑运算部件</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(ALU)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、输出逻辑和一部分寄存器。</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控制器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：在计算机中，用来产生各种控制命令</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微命令</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、控制全机操作的部件。传统控制器包含微命令产生部件、时序系统和一部分寄存器。</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6B4ED5FE-C42B-4F04-B88B-F6C54EBADC04}"/>
              </a:ext>
            </a:extLst>
          </p:cNvPr>
          <p:cNvSpPr>
            <a:spLocks noGrp="1"/>
          </p:cNvSpPr>
          <p:nvPr>
            <p:ph type="sldNum" sz="quarter" idx="10"/>
          </p:nvPr>
        </p:nvSpPr>
        <p:spPr/>
        <p:txBody>
          <a:bodyPr/>
          <a:lstStyle/>
          <a:p>
            <a:fld id="{93FEEFE9-7DAE-42BE-8BBC-0AB64D3E44ED}" type="slidenum">
              <a:rPr lang="zh-CN" altLang="en-US" smtClean="0"/>
              <a:pPr/>
              <a:t>4</a:t>
            </a:fld>
            <a:r>
              <a:rPr lang="en-US" altLang="zh-CN"/>
              <a:t>/141</a:t>
            </a:r>
            <a:endParaRPr lang="zh-CN" altLang="en-US" dirty="0"/>
          </a:p>
        </p:txBody>
      </p:sp>
    </p:spTree>
    <p:extLst>
      <p:ext uri="{BB962C8B-B14F-4D97-AF65-F5344CB8AC3E}">
        <p14:creationId xmlns:p14="http://schemas.microsoft.com/office/powerpoint/2010/main" val="3465056606"/>
      </p:ext>
    </p:extLst>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A0EB851-97EA-4DEA-A0B8-5D9F3BB890AA}"/>
              </a:ext>
            </a:extLst>
          </p:cNvPr>
          <p:cNvSpPr/>
          <p:nvPr/>
        </p:nvSpPr>
        <p:spPr>
          <a:xfrm>
            <a:off x="143508" y="28575"/>
            <a:ext cx="8856984"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试比较组合逻辑控制和微程序控制的优缺点及应用场合</a:t>
            </a:r>
          </a:p>
        </p:txBody>
      </p:sp>
      <p:sp>
        <p:nvSpPr>
          <p:cNvPr id="4" name="矩形 3">
            <a:extLst>
              <a:ext uri="{FF2B5EF4-FFF2-40B4-BE49-F238E27FC236}">
                <a16:creationId xmlns:a16="http://schemas.microsoft.com/office/drawing/2014/main" id="{DC37CC39-4883-467A-839D-D805934A6FAB}"/>
              </a:ext>
            </a:extLst>
          </p:cNvPr>
          <p:cNvSpPr/>
          <p:nvPr/>
        </p:nvSpPr>
        <p:spPr>
          <a:xfrm>
            <a:off x="143508" y="1379504"/>
            <a:ext cx="9096376" cy="4741298"/>
          </a:xfrm>
          <a:prstGeom prst="rect">
            <a:avLst/>
          </a:prstGeom>
        </p:spPr>
        <p:txBody>
          <a:bodyPr wrap="square">
            <a:spAutoFit/>
          </a:bodyPr>
          <a:lstStyle/>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组合逻辑控制和微程序控制是用来控制如何产生微命令的两种方式。</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组合逻辑控制方式是直接通过逻辑门电路产生微命令的，因而它的主要优点是产生微命令的速度很快。其主要缺点有两点：其一是设计不规整，因而难于实现设计自动化；其二是采用硬连逻辑，不易修改和扩展指令系统的功能。组合逻辑控制方式主要用于高速计算机或小规模计算机中。</a:t>
            </a:r>
          </a:p>
        </p:txBody>
      </p:sp>
      <p:sp>
        <p:nvSpPr>
          <p:cNvPr id="5" name="灯片编号占位符 4">
            <a:extLst>
              <a:ext uri="{FF2B5EF4-FFF2-40B4-BE49-F238E27FC236}">
                <a16:creationId xmlns:a16="http://schemas.microsoft.com/office/drawing/2014/main" id="{4096A728-0FAF-4EAA-81CF-50A8C534852E}"/>
              </a:ext>
            </a:extLst>
          </p:cNvPr>
          <p:cNvSpPr>
            <a:spLocks noGrp="1"/>
          </p:cNvSpPr>
          <p:nvPr>
            <p:ph type="sldNum" sz="quarter" idx="10"/>
          </p:nvPr>
        </p:nvSpPr>
        <p:spPr/>
        <p:txBody>
          <a:bodyPr/>
          <a:lstStyle/>
          <a:p>
            <a:fld id="{93FEEFE9-7DAE-42BE-8BBC-0AB64D3E44ED}" type="slidenum">
              <a:rPr lang="zh-CN" altLang="en-US" smtClean="0"/>
              <a:pPr/>
              <a:t>40</a:t>
            </a:fld>
            <a:r>
              <a:rPr lang="en-US" altLang="zh-CN"/>
              <a:t>/141</a:t>
            </a:r>
            <a:endParaRPr lang="zh-CN" altLang="en-US" dirty="0"/>
          </a:p>
        </p:txBody>
      </p:sp>
    </p:spTree>
    <p:extLst>
      <p:ext uri="{BB962C8B-B14F-4D97-AF65-F5344CB8AC3E}">
        <p14:creationId xmlns:p14="http://schemas.microsoft.com/office/powerpoint/2010/main" val="317483101"/>
      </p:ext>
    </p:extLst>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6F43C9-BA6C-489F-8ED6-BD5F9E6954B3}"/>
              </a:ext>
            </a:extLst>
          </p:cNvPr>
          <p:cNvSpPr/>
          <p:nvPr/>
        </p:nvSpPr>
        <p:spPr>
          <a:xfrm>
            <a:off x="0" y="1649282"/>
            <a:ext cx="9276904" cy="3559436"/>
          </a:xfrm>
          <a:prstGeom prst="rect">
            <a:avLst/>
          </a:prstGeom>
        </p:spPr>
        <p:txBody>
          <a:bodyPr wrap="square">
            <a:spAutoFit/>
          </a:bodyPr>
          <a:lstStyle/>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微程序控制方式是通过执行微指令来产生微命令的，</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主要优点</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如下：</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①设计规整，设计效率高。</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②易于修改、扩展指令系统功能。</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③结构规整、简洁，可靠性高。</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④性价比高。</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94177F53-0363-4E7A-88C8-C91F67D7D704}"/>
              </a:ext>
            </a:extLst>
          </p:cNvPr>
          <p:cNvSpPr/>
          <p:nvPr/>
        </p:nvSpPr>
        <p:spPr>
          <a:xfrm>
            <a:off x="20216" y="28575"/>
            <a:ext cx="8856984"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试比较组合逻辑控制和微程序控制的优缺点及应用场合</a:t>
            </a:r>
          </a:p>
        </p:txBody>
      </p:sp>
      <p:sp>
        <p:nvSpPr>
          <p:cNvPr id="3" name="灯片编号占位符 2">
            <a:extLst>
              <a:ext uri="{FF2B5EF4-FFF2-40B4-BE49-F238E27FC236}">
                <a16:creationId xmlns:a16="http://schemas.microsoft.com/office/drawing/2014/main" id="{690F09BA-B10E-445E-A068-7F10975ECE66}"/>
              </a:ext>
            </a:extLst>
          </p:cNvPr>
          <p:cNvSpPr>
            <a:spLocks noGrp="1"/>
          </p:cNvSpPr>
          <p:nvPr>
            <p:ph type="sldNum" sz="quarter" idx="10"/>
          </p:nvPr>
        </p:nvSpPr>
        <p:spPr/>
        <p:txBody>
          <a:bodyPr/>
          <a:lstStyle/>
          <a:p>
            <a:fld id="{93FEEFE9-7DAE-42BE-8BBC-0AB64D3E44ED}" type="slidenum">
              <a:rPr lang="zh-CN" altLang="en-US" smtClean="0"/>
              <a:pPr/>
              <a:t>41</a:t>
            </a:fld>
            <a:r>
              <a:rPr lang="en-US" altLang="zh-CN"/>
              <a:t>/141</a:t>
            </a:r>
            <a:endParaRPr lang="zh-CN" altLang="en-US" dirty="0"/>
          </a:p>
        </p:txBody>
      </p:sp>
    </p:spTree>
    <p:extLst>
      <p:ext uri="{BB962C8B-B14F-4D97-AF65-F5344CB8AC3E}">
        <p14:creationId xmlns:p14="http://schemas.microsoft.com/office/powerpoint/2010/main" val="3660869357"/>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9DCC8A-BA6E-4306-9C59-DFD8750F7EC3}"/>
              </a:ext>
            </a:extLst>
          </p:cNvPr>
          <p:cNvSpPr/>
          <p:nvPr/>
        </p:nvSpPr>
        <p:spPr>
          <a:xfrm>
            <a:off x="10108" y="1649282"/>
            <a:ext cx="9123784" cy="3559436"/>
          </a:xfrm>
          <a:prstGeom prst="rect">
            <a:avLst/>
          </a:prstGeom>
        </p:spPr>
        <p:txBody>
          <a:bodyPr wrap="square">
            <a:spAutoFit/>
          </a:bodyPr>
          <a:lstStyle/>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微程序控制主要缺点是：产生微命令的速度慢，因为要多次访问控存读取微指令，所以访存速度限制了产生微命令的速度；机器的执行效率不高，因为微指令格式较简单，没有充分发挥数据通路本身所具有的并行能力。微程序控制方式主要用于速度要求不高、功能较复杂的机器中，特别适合系列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991C6D04-110A-4671-AB77-A73BD33D9E63}"/>
              </a:ext>
            </a:extLst>
          </p:cNvPr>
          <p:cNvSpPr/>
          <p:nvPr/>
        </p:nvSpPr>
        <p:spPr>
          <a:xfrm>
            <a:off x="20216" y="28575"/>
            <a:ext cx="8856984"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试比较组合逻辑控制和微程序控制的优缺点及应用场合</a:t>
            </a:r>
          </a:p>
        </p:txBody>
      </p:sp>
      <p:sp>
        <p:nvSpPr>
          <p:cNvPr id="5" name="灯片编号占位符 4">
            <a:extLst>
              <a:ext uri="{FF2B5EF4-FFF2-40B4-BE49-F238E27FC236}">
                <a16:creationId xmlns:a16="http://schemas.microsoft.com/office/drawing/2014/main" id="{D1A80C4B-19DE-4AFB-83B4-0228B57DE63D}"/>
              </a:ext>
            </a:extLst>
          </p:cNvPr>
          <p:cNvSpPr>
            <a:spLocks noGrp="1"/>
          </p:cNvSpPr>
          <p:nvPr>
            <p:ph type="sldNum" sz="quarter" idx="10"/>
          </p:nvPr>
        </p:nvSpPr>
        <p:spPr/>
        <p:txBody>
          <a:bodyPr/>
          <a:lstStyle/>
          <a:p>
            <a:fld id="{93FEEFE9-7DAE-42BE-8BBC-0AB64D3E44ED}" type="slidenum">
              <a:rPr lang="zh-CN" altLang="en-US" smtClean="0"/>
              <a:pPr/>
              <a:t>42</a:t>
            </a:fld>
            <a:r>
              <a:rPr lang="en-US" altLang="zh-CN"/>
              <a:t>/141</a:t>
            </a:r>
            <a:endParaRPr lang="zh-CN" altLang="en-US" dirty="0"/>
          </a:p>
        </p:txBody>
      </p:sp>
    </p:spTree>
    <p:extLst>
      <p:ext uri="{BB962C8B-B14F-4D97-AF65-F5344CB8AC3E}">
        <p14:creationId xmlns:p14="http://schemas.microsoft.com/office/powerpoint/2010/main" val="2093023289"/>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66DE55-7730-4FE7-B106-6EF74AD63BC7}"/>
              </a:ext>
            </a:extLst>
          </p:cNvPr>
          <p:cNvSpPr/>
          <p:nvPr/>
        </p:nvSpPr>
        <p:spPr>
          <a:xfrm>
            <a:off x="0" y="2749839"/>
            <a:ext cx="9299700"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9.</a:t>
            </a:r>
            <a:r>
              <a:rPr lang="zh-CN" altLang="zh-CN" sz="3600" b="1" dirty="0">
                <a:solidFill>
                  <a:srgbClr val="FFFF00"/>
                </a:solidFill>
                <a:effectLst>
                  <a:outerShdw blurRad="38100" dist="38100" dir="2700000" algn="tl">
                    <a:srgbClr val="000000"/>
                  </a:outerShdw>
                </a:effectLst>
                <a:ea typeface="黑体" pitchFamily="49" charset="-122"/>
              </a:rPr>
              <a:t>根据模型机数据通路结构，拟定</a:t>
            </a:r>
            <a:r>
              <a:rPr lang="en-US" altLang="zh-CN" sz="3600" b="1" dirty="0">
                <a:solidFill>
                  <a:srgbClr val="FFFF00"/>
                </a:solidFill>
                <a:effectLst>
                  <a:outerShdw blurRad="38100" dist="38100" dir="2700000" algn="tl">
                    <a:srgbClr val="000000"/>
                  </a:outerShdw>
                </a:effectLst>
                <a:ea typeface="黑体" pitchFamily="49" charset="-122"/>
              </a:rPr>
              <a:t>MOV</a:t>
            </a:r>
            <a:r>
              <a:rPr lang="zh-CN" altLang="zh-CN" sz="3600" b="1" dirty="0">
                <a:solidFill>
                  <a:srgbClr val="FFFF00"/>
                </a:solidFill>
                <a:effectLst>
                  <a:outerShdw blurRad="38100" dist="38100" dir="2700000" algn="tl">
                    <a:srgbClr val="000000"/>
                  </a:outerShdw>
                </a:effectLst>
                <a:ea typeface="黑体" pitchFamily="49" charset="-122"/>
              </a:rPr>
              <a:t>指令流程在</a:t>
            </a:r>
            <a:r>
              <a:rPr lang="en-US" altLang="zh-CN" sz="3600" b="1" dirty="0">
                <a:solidFill>
                  <a:srgbClr val="FFFF00"/>
                </a:solidFill>
                <a:effectLst>
                  <a:outerShdw blurRad="38100" dist="38100" dir="2700000" algn="tl">
                    <a:srgbClr val="000000"/>
                  </a:outerShdw>
                </a:effectLst>
                <a:ea typeface="黑体" pitchFamily="49" charset="-122"/>
              </a:rPr>
              <a:t>ST</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ST</a:t>
            </a:r>
            <a:r>
              <a:rPr lang="en-US" altLang="zh-CN" sz="3600" b="1" baseline="-25000"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ST</a:t>
            </a:r>
            <a:r>
              <a:rPr lang="en-US" altLang="zh-CN" sz="3600" b="1" baseline="-25000"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中的操作时间表。</a:t>
            </a:r>
          </a:p>
        </p:txBody>
      </p:sp>
      <p:sp>
        <p:nvSpPr>
          <p:cNvPr id="3" name="灯片编号占位符 2">
            <a:extLst>
              <a:ext uri="{FF2B5EF4-FFF2-40B4-BE49-F238E27FC236}">
                <a16:creationId xmlns:a16="http://schemas.microsoft.com/office/drawing/2014/main" id="{B653B1D8-9897-4354-AA01-A122ABE65AEF}"/>
              </a:ext>
            </a:extLst>
          </p:cNvPr>
          <p:cNvSpPr>
            <a:spLocks noGrp="1"/>
          </p:cNvSpPr>
          <p:nvPr>
            <p:ph type="sldNum" sz="quarter" idx="10"/>
          </p:nvPr>
        </p:nvSpPr>
        <p:spPr/>
        <p:txBody>
          <a:bodyPr/>
          <a:lstStyle/>
          <a:p>
            <a:fld id="{93FEEFE9-7DAE-42BE-8BBC-0AB64D3E44ED}" type="slidenum">
              <a:rPr lang="zh-CN" altLang="en-US" smtClean="0"/>
              <a:pPr/>
              <a:t>43</a:t>
            </a:fld>
            <a:r>
              <a:rPr lang="en-US" altLang="zh-CN"/>
              <a:t>/141</a:t>
            </a:r>
            <a:endParaRPr lang="zh-CN" altLang="en-US" dirty="0"/>
          </a:p>
        </p:txBody>
      </p:sp>
    </p:spTree>
    <p:extLst>
      <p:ext uri="{BB962C8B-B14F-4D97-AF65-F5344CB8AC3E}">
        <p14:creationId xmlns:p14="http://schemas.microsoft.com/office/powerpoint/2010/main" val="3244486921"/>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697DC56-FD51-4256-8C76-BF7EC6018FF0}"/>
              </a:ext>
            </a:extLst>
          </p:cNvPr>
          <p:cNvSpPr/>
          <p:nvPr/>
        </p:nvSpPr>
        <p:spPr>
          <a:xfrm>
            <a:off x="37008" y="1544580"/>
            <a:ext cx="9096376" cy="5332229"/>
          </a:xfrm>
          <a:prstGeom prst="rect">
            <a:avLst/>
          </a:prstGeom>
        </p:spPr>
        <p:txBody>
          <a:bodyPr wrap="square">
            <a:spAutoFit/>
          </a:bodyPr>
          <a:lstStyle/>
          <a:p>
            <a:pPr indent="4572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ST</a:t>
            </a:r>
            <a:r>
              <a:rPr lang="en-US" altLang="zh-CN" sz="3600" baseline="-25000" dirty="0">
                <a:ea typeface="黑体" pitchFamily="49" charset="-122"/>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完成一次内部数据通路操作，根据</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ALU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输入选择、</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ALU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功能选择、输出移位选择、结果分配等四段操作设置相应的微命令。</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ST</a:t>
            </a:r>
            <a:r>
              <a:rPr lang="en-US" altLang="zh-CN" sz="3600" baseline="-25000" dirty="0">
                <a:ea typeface="黑体" pitchFamily="49" charset="-122"/>
              </a:rPr>
              <a:t>2</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结束后，若寻址方式为自增型寄存器间址，则进入目的周期</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DT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或执行周期</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ET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；若寻址方式为自增型双间址或变址，则继续</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ST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，进入</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ST</a:t>
            </a:r>
            <a:r>
              <a:rPr lang="en-US" altLang="zh-CN" sz="3600" baseline="-25000" dirty="0">
                <a:ea typeface="黑体" pitchFamily="49" charset="-122"/>
              </a:rPr>
              <a:t>3</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，完成一次内部数据通路操作，然后进入</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ST</a:t>
            </a:r>
            <a:r>
              <a:rPr lang="en-US" altLang="zh-CN" sz="3600" baseline="-25000" dirty="0">
                <a:ea typeface="黑体" pitchFamily="49" charset="-122"/>
              </a:rPr>
              <a:t>4</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，完成一次从存储器读出，并经内部数据通路传送的操作。（结合</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P140</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，图</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3-36</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p>
          <a:p>
            <a:pPr indent="457200">
              <a:lnSpc>
                <a:spcPct val="120000"/>
              </a:lnSpc>
              <a:defRPr/>
            </a:pP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操作时间表如下表所示：</a:t>
            </a:r>
          </a:p>
        </p:txBody>
      </p:sp>
      <p:sp>
        <p:nvSpPr>
          <p:cNvPr id="4" name="矩形 3">
            <a:extLst>
              <a:ext uri="{FF2B5EF4-FFF2-40B4-BE49-F238E27FC236}">
                <a16:creationId xmlns:a16="http://schemas.microsoft.com/office/drawing/2014/main" id="{0E762A68-4006-4649-888F-D8135DAE9D83}"/>
              </a:ext>
            </a:extLst>
          </p:cNvPr>
          <p:cNvSpPr/>
          <p:nvPr/>
        </p:nvSpPr>
        <p:spPr>
          <a:xfrm>
            <a:off x="107504" y="50155"/>
            <a:ext cx="9299700"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9.</a:t>
            </a:r>
            <a:r>
              <a:rPr lang="zh-CN" altLang="zh-CN" sz="3600" b="1" dirty="0">
                <a:solidFill>
                  <a:srgbClr val="FFFF00"/>
                </a:solidFill>
                <a:effectLst>
                  <a:outerShdw blurRad="38100" dist="38100" dir="2700000" algn="tl">
                    <a:srgbClr val="000000"/>
                  </a:outerShdw>
                </a:effectLst>
                <a:ea typeface="黑体" pitchFamily="49" charset="-122"/>
              </a:rPr>
              <a:t>根据模型机数据通路结构，拟定</a:t>
            </a:r>
            <a:r>
              <a:rPr lang="en-US" altLang="zh-CN" sz="3600" b="1" dirty="0">
                <a:solidFill>
                  <a:srgbClr val="FFFF00"/>
                </a:solidFill>
                <a:effectLst>
                  <a:outerShdw blurRad="38100" dist="38100" dir="2700000" algn="tl">
                    <a:srgbClr val="000000"/>
                  </a:outerShdw>
                </a:effectLst>
                <a:ea typeface="黑体" pitchFamily="49" charset="-122"/>
              </a:rPr>
              <a:t>MOV</a:t>
            </a:r>
            <a:r>
              <a:rPr lang="zh-CN" altLang="zh-CN" sz="3600" b="1" dirty="0">
                <a:solidFill>
                  <a:srgbClr val="FFFF00"/>
                </a:solidFill>
                <a:effectLst>
                  <a:outerShdw blurRad="38100" dist="38100" dir="2700000" algn="tl">
                    <a:srgbClr val="000000"/>
                  </a:outerShdw>
                </a:effectLst>
                <a:ea typeface="黑体" pitchFamily="49" charset="-122"/>
              </a:rPr>
              <a:t>指令流程在</a:t>
            </a:r>
            <a:r>
              <a:rPr lang="en-US" altLang="zh-CN" sz="3600" b="1" dirty="0">
                <a:solidFill>
                  <a:srgbClr val="FFFF00"/>
                </a:solidFill>
                <a:effectLst>
                  <a:outerShdw blurRad="38100" dist="38100" dir="2700000" algn="tl">
                    <a:srgbClr val="000000"/>
                  </a:outerShdw>
                </a:effectLst>
                <a:ea typeface="黑体" pitchFamily="49" charset="-122"/>
              </a:rPr>
              <a:t>ST</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ST</a:t>
            </a:r>
            <a:r>
              <a:rPr lang="en-US" altLang="zh-CN" sz="3600" b="1" baseline="-25000"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ST</a:t>
            </a:r>
            <a:r>
              <a:rPr lang="en-US" altLang="zh-CN" sz="3600" b="1" baseline="-25000"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中的操作时间表。</a:t>
            </a:r>
          </a:p>
        </p:txBody>
      </p:sp>
      <p:sp>
        <p:nvSpPr>
          <p:cNvPr id="5" name="灯片编号占位符 4">
            <a:extLst>
              <a:ext uri="{FF2B5EF4-FFF2-40B4-BE49-F238E27FC236}">
                <a16:creationId xmlns:a16="http://schemas.microsoft.com/office/drawing/2014/main" id="{954EAFD6-FA87-4556-B905-2E60566D16F2}"/>
              </a:ext>
            </a:extLst>
          </p:cNvPr>
          <p:cNvSpPr>
            <a:spLocks noGrp="1"/>
          </p:cNvSpPr>
          <p:nvPr>
            <p:ph type="sldNum" sz="quarter" idx="10"/>
          </p:nvPr>
        </p:nvSpPr>
        <p:spPr/>
        <p:txBody>
          <a:bodyPr/>
          <a:lstStyle/>
          <a:p>
            <a:fld id="{93FEEFE9-7DAE-42BE-8BBC-0AB64D3E44ED}" type="slidenum">
              <a:rPr lang="zh-CN" altLang="en-US" smtClean="0"/>
              <a:pPr/>
              <a:t>44</a:t>
            </a:fld>
            <a:r>
              <a:rPr lang="en-US" altLang="zh-CN"/>
              <a:t>/141</a:t>
            </a:r>
            <a:endParaRPr lang="zh-CN" altLang="en-US" dirty="0"/>
          </a:p>
        </p:txBody>
      </p:sp>
    </p:spTree>
    <p:extLst>
      <p:ext uri="{BB962C8B-B14F-4D97-AF65-F5344CB8AC3E}">
        <p14:creationId xmlns:p14="http://schemas.microsoft.com/office/powerpoint/2010/main" val="2819167135"/>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BD6A06DA-1E47-45D4-B7B0-28B17BDC2C0E}"/>
                  </a:ext>
                </a:extLst>
              </p:cNvPr>
              <p:cNvGraphicFramePr>
                <a:graphicFrameLocks noGrp="1"/>
              </p:cNvGraphicFramePr>
              <p:nvPr>
                <p:extLst>
                  <p:ext uri="{D42A27DB-BD31-4B8C-83A1-F6EECF244321}">
                    <p14:modId xmlns:p14="http://schemas.microsoft.com/office/powerpoint/2010/main" val="1696316046"/>
                  </p:ext>
                </p:extLst>
              </p:nvPr>
            </p:nvGraphicFramePr>
            <p:xfrm>
              <a:off x="0" y="1196752"/>
              <a:ext cx="9144000" cy="3803142"/>
            </p:xfrm>
            <a:graphic>
              <a:graphicData uri="http://schemas.openxmlformats.org/drawingml/2006/table">
                <a:tbl>
                  <a:tblPr firstRow="1" bandRow="1">
                    <a:tableStyleId>{5940675A-B579-460E-94D1-54222C63F5DA}</a:tableStyleId>
                  </a:tblPr>
                  <a:tblGrid>
                    <a:gridCol w="1067420">
                      <a:extLst>
                        <a:ext uri="{9D8B030D-6E8A-4147-A177-3AD203B41FA5}">
                          <a16:colId xmlns:a16="http://schemas.microsoft.com/office/drawing/2014/main" val="3709066550"/>
                        </a:ext>
                      </a:extLst>
                    </a:gridCol>
                    <a:gridCol w="2208436">
                      <a:extLst>
                        <a:ext uri="{9D8B030D-6E8A-4147-A177-3AD203B41FA5}">
                          <a16:colId xmlns:a16="http://schemas.microsoft.com/office/drawing/2014/main" val="2431148756"/>
                        </a:ext>
                      </a:extLst>
                    </a:gridCol>
                    <a:gridCol w="3096344">
                      <a:extLst>
                        <a:ext uri="{9D8B030D-6E8A-4147-A177-3AD203B41FA5}">
                          <a16:colId xmlns:a16="http://schemas.microsoft.com/office/drawing/2014/main" val="2143011220"/>
                        </a:ext>
                      </a:extLst>
                    </a:gridCol>
                    <a:gridCol w="2771800">
                      <a:extLst>
                        <a:ext uri="{9D8B030D-6E8A-4147-A177-3AD203B41FA5}">
                          <a16:colId xmlns:a16="http://schemas.microsoft.com/office/drawing/2014/main" val="1426402723"/>
                        </a:ext>
                      </a:extLst>
                    </a:gridCol>
                  </a:tblGrid>
                  <a:tr h="370840">
                    <a:tc>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寻址方式</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 电位型微命令</a:t>
                          </a:r>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脉冲型微命令</a:t>
                          </a:r>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48432"/>
                      </a:ext>
                    </a:extLst>
                  </a:tr>
                  <a:tr h="741680">
                    <a:tc rowSpan="2">
                      <a:txBody>
                        <a:bodyPr/>
                        <a:lstStyle/>
                        <a:p>
                          <a:pPr algn="ctr"/>
                          <a:r>
                            <a:rPr lang="en-US" altLang="zh-CN" sz="3200" b="1" dirty="0"/>
                            <a:t>ST</a:t>
                          </a:r>
                          <a:r>
                            <a:rPr lang="en-US" altLang="zh-CN" sz="3200" b="1" baseline="-25000" dirty="0"/>
                            <a:t>2</a:t>
                          </a:r>
                          <a:r>
                            <a:rPr lang="en-US" altLang="zh-CN" sz="3200" b="1" dirty="0"/>
                            <a:t>:</a:t>
                          </a:r>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baseline="0" dirty="0">
                              <a:latin typeface="Calibri" panose="020F0502020204030204" pitchFamily="34" charset="0"/>
                              <a:cs typeface="Calibri" panose="020F0502020204030204" pitchFamily="34" charset="0"/>
                            </a:rPr>
                            <a:t>(R)+</a:t>
                          </a:r>
                        </a:p>
                        <a:p>
                          <a:pPr algn="ctr"/>
                          <a:r>
                            <a:rPr lang="en-US" altLang="zh-CN" sz="3200" baseline="0" dirty="0">
                              <a:latin typeface="Calibri" panose="020F0502020204030204" pitchFamily="34" charset="0"/>
                              <a:cs typeface="Calibri" panose="020F0502020204030204" pitchFamily="34" charset="0"/>
                            </a:rPr>
                            <a:t>@(R)+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200" baseline="0" dirty="0">
                              <a:latin typeface="Calibri" panose="020F0502020204030204" pitchFamily="34" charset="0"/>
                              <a:cs typeface="Calibri" panose="020F0502020204030204" pitchFamily="34" charset="0"/>
                            </a:rPr>
                            <a:t>R</a:t>
                          </a:r>
                          <a:r>
                            <a:rPr lang="en-US" altLang="zh-CN" sz="3200" baseline="-25000" dirty="0">
                              <a:latin typeface="Calibri" panose="020F0502020204030204" pitchFamily="34" charset="0"/>
                              <a:cs typeface="Calibri" panose="020F0502020204030204" pitchFamily="34" charset="0"/>
                            </a:rPr>
                            <a:t>i</a:t>
                          </a:r>
                          <a:r>
                            <a:rPr lang="en-US" altLang="zh-CN" sz="3200" baseline="0" dirty="0">
                              <a:latin typeface="Calibri" panose="020F0502020204030204" pitchFamily="34" charset="0"/>
                              <a:cs typeface="Calibri" panose="020F0502020204030204" pitchFamily="34" charset="0"/>
                            </a:rPr>
                            <a:t>→A,0→B</a:t>
                          </a:r>
                        </a:p>
                        <a:p>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1</m:t>
                                  </m:r>
                                </m:e>
                              </m:bar>
                            </m:oMath>
                          </a14:m>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𝑀</m:t>
                                  </m:r>
                                </m:e>
                              </m:bar>
                            </m:oMath>
                          </a14:m>
                          <a:r>
                            <a:rPr lang="en-US" altLang="zh-CN" sz="3200" baseline="0" dirty="0">
                              <a:latin typeface="Calibri" panose="020F0502020204030204" pitchFamily="34" charset="0"/>
                              <a:cs typeface="Calibri" panose="020F0502020204030204" pitchFamily="34" charset="0"/>
                            </a:rPr>
                            <a:t>,1→C</a:t>
                          </a:r>
                          <a:r>
                            <a:rPr lang="en-US" altLang="zh-CN" sz="3200" baseline="-25000" dirty="0">
                              <a:latin typeface="Calibri" panose="020F0502020204030204" pitchFamily="34" charset="0"/>
                              <a:cs typeface="Calibri" panose="020F0502020204030204" pitchFamily="34" charset="0"/>
                            </a:rPr>
                            <a:t>0</a:t>
                          </a:r>
                        </a:p>
                        <a:p>
                          <a:r>
                            <a:rPr lang="en-US" altLang="zh-CN" sz="3200" baseline="0" dirty="0">
                              <a:latin typeface="Calibri" panose="020F0502020204030204" pitchFamily="34" charset="0"/>
                              <a:cs typeface="Calibri" panose="020F0502020204030204" pitchFamily="34" charset="0"/>
                            </a:rPr>
                            <a:t>DM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t>CP R</a:t>
                          </a:r>
                          <a:r>
                            <a:rPr lang="en-US" altLang="zh-CN" sz="3200" kern="1200" baseline="-25000" dirty="0">
                              <a:solidFill>
                                <a:schemeClr val="tx1"/>
                              </a:solidFill>
                              <a:latin typeface="Calibri" panose="020F0502020204030204" pitchFamily="34" charset="0"/>
                              <a:ea typeface="+mn-ea"/>
                              <a:cs typeface="Calibri" panose="020F0502020204030204" pitchFamily="34" charset="0"/>
                            </a:rPr>
                            <a:t>i</a:t>
                          </a:r>
                          <a:endParaRPr lang="en-US" altLang="zh-CN" sz="3200" kern="1200" baseline="0" dirty="0">
                            <a:solidFill>
                              <a:schemeClr val="tx1"/>
                            </a:solidFill>
                            <a:latin typeface="Calibri" panose="020F0502020204030204" pitchFamily="34" charset="0"/>
                            <a:ea typeface="+mn-ea"/>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19107"/>
                      </a:ext>
                    </a:extLst>
                  </a:tr>
                  <a:tr h="741680">
                    <a:tc vMerge="1">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baseline="0" dirty="0">
                              <a:latin typeface="Calibri" panose="020F0502020204030204" pitchFamily="34" charset="0"/>
                              <a:cs typeface="Calibri" panose="020F0502020204030204" pitchFamily="34" charset="0"/>
                            </a:rPr>
                            <a:t>X(R)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200" baseline="0" dirty="0">
                              <a:latin typeface="Calibri" panose="020F0502020204030204" pitchFamily="34" charset="0"/>
                              <a:cs typeface="Calibri" panose="020F0502020204030204" pitchFamily="34" charset="0"/>
                            </a:rPr>
                            <a:t>PC→A,0→B</a:t>
                          </a:r>
                        </a:p>
                        <a:p>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1</m:t>
                                  </m:r>
                                </m:e>
                              </m:bar>
                            </m:oMath>
                          </a14:m>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𝑀</m:t>
                                  </m:r>
                                </m:e>
                              </m:bar>
                            </m:oMath>
                          </a14:m>
                          <a:r>
                            <a:rPr lang="en-US" altLang="zh-CN" sz="3200" baseline="0" dirty="0">
                              <a:latin typeface="Calibri" panose="020F0502020204030204" pitchFamily="34" charset="0"/>
                              <a:cs typeface="Calibri" panose="020F0502020204030204" pitchFamily="34" charset="0"/>
                            </a:rPr>
                            <a:t>,1→C</a:t>
                          </a:r>
                          <a:r>
                            <a:rPr lang="en-US" altLang="zh-CN" sz="3200" baseline="-25000" dirty="0">
                              <a:latin typeface="Calibri" panose="020F0502020204030204" pitchFamily="34" charset="0"/>
                              <a:cs typeface="Calibri" panose="020F0502020204030204" pitchFamily="34" charset="0"/>
                            </a:rPr>
                            <a:t>0</a:t>
                          </a:r>
                        </a:p>
                        <a:p>
                          <a:r>
                            <a:rPr lang="en-US" altLang="zh-CN" sz="3200" baseline="0" dirty="0">
                              <a:latin typeface="Calibri" panose="020F0502020204030204" pitchFamily="34" charset="0"/>
                              <a:cs typeface="Calibri" panose="020F0502020204030204" pitchFamily="34" charset="0"/>
                            </a:rPr>
                            <a:t>DM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kern="1200" baseline="0" dirty="0">
                              <a:solidFill>
                                <a:schemeClr val="tx1"/>
                              </a:solidFill>
                              <a:latin typeface="Calibri" panose="020F0502020204030204" pitchFamily="34" charset="0"/>
                              <a:ea typeface="+mn-ea"/>
                              <a:cs typeface="Calibri" panose="020F0502020204030204" pitchFamily="34" charset="0"/>
                            </a:rPr>
                            <a:t>CP PC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286240"/>
                      </a:ext>
                    </a:extLst>
                  </a:tr>
                </a:tbl>
              </a:graphicData>
            </a:graphic>
          </p:graphicFrame>
        </mc:Choice>
        <mc:Fallback xmlns="">
          <p:graphicFrame>
            <p:nvGraphicFramePr>
              <p:cNvPr id="3" name="表格 2">
                <a:extLst>
                  <a:ext uri="{FF2B5EF4-FFF2-40B4-BE49-F238E27FC236}">
                    <a16:creationId xmlns:a16="http://schemas.microsoft.com/office/drawing/2014/main" id="{BD6A06DA-1E47-45D4-B7B0-28B17BDC2C0E}"/>
                  </a:ext>
                </a:extLst>
              </p:cNvPr>
              <p:cNvGraphicFramePr>
                <a:graphicFrameLocks noGrp="1"/>
              </p:cNvGraphicFramePr>
              <p:nvPr>
                <p:extLst>
                  <p:ext uri="{D42A27DB-BD31-4B8C-83A1-F6EECF244321}">
                    <p14:modId xmlns:p14="http://schemas.microsoft.com/office/powerpoint/2010/main" val="1696316046"/>
                  </p:ext>
                </p:extLst>
              </p:nvPr>
            </p:nvGraphicFramePr>
            <p:xfrm>
              <a:off x="0" y="1196752"/>
              <a:ext cx="9144000" cy="3803142"/>
            </p:xfrm>
            <a:graphic>
              <a:graphicData uri="http://schemas.openxmlformats.org/drawingml/2006/table">
                <a:tbl>
                  <a:tblPr firstRow="1" bandRow="1">
                    <a:tableStyleId>{5940675A-B579-460E-94D1-54222C63F5DA}</a:tableStyleId>
                  </a:tblPr>
                  <a:tblGrid>
                    <a:gridCol w="1067420">
                      <a:extLst>
                        <a:ext uri="{9D8B030D-6E8A-4147-A177-3AD203B41FA5}">
                          <a16:colId xmlns:a16="http://schemas.microsoft.com/office/drawing/2014/main" val="3709066550"/>
                        </a:ext>
                      </a:extLst>
                    </a:gridCol>
                    <a:gridCol w="2208436">
                      <a:extLst>
                        <a:ext uri="{9D8B030D-6E8A-4147-A177-3AD203B41FA5}">
                          <a16:colId xmlns:a16="http://schemas.microsoft.com/office/drawing/2014/main" val="2431148756"/>
                        </a:ext>
                      </a:extLst>
                    </a:gridCol>
                    <a:gridCol w="3096344">
                      <a:extLst>
                        <a:ext uri="{9D8B030D-6E8A-4147-A177-3AD203B41FA5}">
                          <a16:colId xmlns:a16="http://schemas.microsoft.com/office/drawing/2014/main" val="2143011220"/>
                        </a:ext>
                      </a:extLst>
                    </a:gridCol>
                    <a:gridCol w="2771800">
                      <a:extLst>
                        <a:ext uri="{9D8B030D-6E8A-4147-A177-3AD203B41FA5}">
                          <a16:colId xmlns:a16="http://schemas.microsoft.com/office/drawing/2014/main" val="1426402723"/>
                        </a:ext>
                      </a:extLst>
                    </a:gridCol>
                  </a:tblGrid>
                  <a:tr h="579120">
                    <a:tc>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寻址方式</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 电位型微命令</a:t>
                          </a:r>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脉冲型微命令</a:t>
                          </a:r>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48432"/>
                      </a:ext>
                    </a:extLst>
                  </a:tr>
                  <a:tr h="1612011">
                    <a:tc rowSpan="2">
                      <a:txBody>
                        <a:bodyPr/>
                        <a:lstStyle/>
                        <a:p>
                          <a:pPr algn="ctr"/>
                          <a:r>
                            <a:rPr lang="en-US" altLang="zh-CN" sz="3200" b="1" dirty="0"/>
                            <a:t>ST</a:t>
                          </a:r>
                          <a:r>
                            <a:rPr lang="en-US" altLang="zh-CN" sz="3200" b="1" baseline="-25000" dirty="0"/>
                            <a:t>2</a:t>
                          </a:r>
                          <a:r>
                            <a:rPr lang="en-US" altLang="zh-CN" sz="3200" b="1" dirty="0"/>
                            <a:t>:</a:t>
                          </a:r>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baseline="0" dirty="0">
                              <a:latin typeface="Calibri" panose="020F0502020204030204" pitchFamily="34" charset="0"/>
                              <a:cs typeface="Calibri" panose="020F0502020204030204" pitchFamily="34" charset="0"/>
                            </a:rPr>
                            <a:t>(R)+</a:t>
                          </a:r>
                        </a:p>
                        <a:p>
                          <a:pPr algn="ctr"/>
                          <a:r>
                            <a:rPr lang="en-US" altLang="zh-CN" sz="3200" baseline="0" dirty="0">
                              <a:latin typeface="Calibri" panose="020F0502020204030204" pitchFamily="34" charset="0"/>
                              <a:cs typeface="Calibri" panose="020F0502020204030204" pitchFamily="34" charset="0"/>
                            </a:rPr>
                            <a:t>@(R)+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6102" t="-42264" r="-90354" b="-112453"/>
                          </a:stretch>
                        </a:blipFill>
                      </a:tcPr>
                    </a:tc>
                    <a:tc>
                      <a:txBody>
                        <a:bodyPr/>
                        <a:lstStyle/>
                        <a:p>
                          <a:pPr algn="ctr"/>
                          <a:r>
                            <a:rPr lang="en-US" altLang="zh-CN" sz="3200" dirty="0"/>
                            <a:t>CP R</a:t>
                          </a:r>
                          <a:r>
                            <a:rPr lang="en-US" altLang="zh-CN" sz="3200" kern="1200" baseline="-25000" dirty="0">
                              <a:solidFill>
                                <a:schemeClr val="tx1"/>
                              </a:solidFill>
                              <a:latin typeface="Calibri" panose="020F0502020204030204" pitchFamily="34" charset="0"/>
                              <a:ea typeface="+mn-ea"/>
                              <a:cs typeface="Calibri" panose="020F0502020204030204" pitchFamily="34" charset="0"/>
                            </a:rPr>
                            <a:t>i</a:t>
                          </a:r>
                          <a:endParaRPr lang="en-US" altLang="zh-CN" sz="3200" kern="1200" baseline="0" dirty="0">
                            <a:solidFill>
                              <a:schemeClr val="tx1"/>
                            </a:solidFill>
                            <a:latin typeface="Calibri" panose="020F0502020204030204" pitchFamily="34" charset="0"/>
                            <a:ea typeface="+mn-ea"/>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19107"/>
                      </a:ext>
                    </a:extLst>
                  </a:tr>
                  <a:tr h="1612011">
                    <a:tc vMerge="1">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baseline="0" dirty="0">
                              <a:latin typeface="Calibri" panose="020F0502020204030204" pitchFamily="34" charset="0"/>
                              <a:cs typeface="Calibri" panose="020F0502020204030204" pitchFamily="34" charset="0"/>
                            </a:rPr>
                            <a:t>X(R)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6102" t="-142264" r="-90354" b="-12453"/>
                          </a:stretch>
                        </a:blipFill>
                      </a:tcPr>
                    </a:tc>
                    <a:tc>
                      <a:txBody>
                        <a:bodyPr/>
                        <a:lstStyle/>
                        <a:p>
                          <a:pPr algn="ctr"/>
                          <a:r>
                            <a:rPr lang="en-US" altLang="zh-CN" sz="3200" kern="1200" baseline="0" dirty="0">
                              <a:solidFill>
                                <a:schemeClr val="tx1"/>
                              </a:solidFill>
                              <a:latin typeface="Calibri" panose="020F0502020204030204" pitchFamily="34" charset="0"/>
                              <a:ea typeface="+mn-ea"/>
                              <a:cs typeface="Calibri" panose="020F0502020204030204" pitchFamily="34" charset="0"/>
                            </a:rPr>
                            <a:t>CP PC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286240"/>
                      </a:ext>
                    </a:extLst>
                  </a:tr>
                </a:tbl>
              </a:graphicData>
            </a:graphic>
          </p:graphicFrame>
        </mc:Fallback>
      </mc:AlternateContent>
      <p:sp>
        <p:nvSpPr>
          <p:cNvPr id="4" name="文本框 3">
            <a:extLst>
              <a:ext uri="{FF2B5EF4-FFF2-40B4-BE49-F238E27FC236}">
                <a16:creationId xmlns:a16="http://schemas.microsoft.com/office/drawing/2014/main" id="{2B8E9BBB-62D3-4AFF-8F44-9C77E872682D}"/>
              </a:ext>
            </a:extLst>
          </p:cNvPr>
          <p:cNvSpPr txBox="1"/>
          <p:nvPr/>
        </p:nvSpPr>
        <p:spPr>
          <a:xfrm>
            <a:off x="-450" y="116632"/>
            <a:ext cx="7056784"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(1)MOV</a:t>
            </a:r>
            <a:r>
              <a:rPr lang="zh-CN" altLang="en-US" sz="3200" dirty="0">
                <a:latin typeface="黑体" panose="02010609060101010101" pitchFamily="49" charset="-122"/>
                <a:ea typeface="黑体" panose="02010609060101010101" pitchFamily="49" charset="-122"/>
              </a:rPr>
              <a:t>指令源周期操作时间表</a:t>
            </a:r>
            <a:r>
              <a:rPr lang="en-US" altLang="zh-CN" sz="3200" dirty="0">
                <a:latin typeface="黑体" panose="02010609060101010101" pitchFamily="49" charset="-122"/>
                <a:ea typeface="黑体" panose="02010609060101010101" pitchFamily="49" charset="-122"/>
              </a:rPr>
              <a:t>—ST</a:t>
            </a:r>
            <a:r>
              <a:rPr lang="en-US" altLang="zh-CN" sz="3200" baseline="-25000" dirty="0">
                <a:latin typeface="黑体" panose="02010609060101010101" pitchFamily="49" charset="-122"/>
                <a:ea typeface="黑体" panose="02010609060101010101" pitchFamily="49" charset="-122"/>
              </a:rPr>
              <a:t>2</a:t>
            </a:r>
            <a:endParaRPr lang="zh-CN" altLang="en-US" sz="3200" baseline="-250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948189AF-52BB-4F6B-BBAC-2F1A7F201680}"/>
              </a:ext>
            </a:extLst>
          </p:cNvPr>
          <p:cNvSpPr>
            <a:spLocks noGrp="1"/>
          </p:cNvSpPr>
          <p:nvPr>
            <p:ph type="sldNum" sz="quarter" idx="10"/>
          </p:nvPr>
        </p:nvSpPr>
        <p:spPr/>
        <p:txBody>
          <a:bodyPr/>
          <a:lstStyle/>
          <a:p>
            <a:fld id="{93FEEFE9-7DAE-42BE-8BBC-0AB64D3E44ED}" type="slidenum">
              <a:rPr lang="zh-CN" altLang="en-US" smtClean="0"/>
              <a:pPr/>
              <a:t>45</a:t>
            </a:fld>
            <a:r>
              <a:rPr lang="en-US" altLang="zh-CN"/>
              <a:t>/141</a:t>
            </a:r>
            <a:endParaRPr lang="zh-CN" altLang="en-US" dirty="0"/>
          </a:p>
        </p:txBody>
      </p:sp>
    </p:spTree>
    <p:extLst>
      <p:ext uri="{BB962C8B-B14F-4D97-AF65-F5344CB8AC3E}">
        <p14:creationId xmlns:p14="http://schemas.microsoft.com/office/powerpoint/2010/main" val="2468373048"/>
      </p:ext>
    </p:extLst>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BD6A06DA-1E47-45D4-B7B0-28B17BDC2C0E}"/>
                  </a:ext>
                </a:extLst>
              </p:cNvPr>
              <p:cNvGraphicFramePr>
                <a:graphicFrameLocks noGrp="1"/>
              </p:cNvGraphicFramePr>
              <p:nvPr>
                <p:extLst>
                  <p:ext uri="{D42A27DB-BD31-4B8C-83A1-F6EECF244321}">
                    <p14:modId xmlns:p14="http://schemas.microsoft.com/office/powerpoint/2010/main" val="637104201"/>
                  </p:ext>
                </p:extLst>
              </p:nvPr>
            </p:nvGraphicFramePr>
            <p:xfrm>
              <a:off x="0" y="1196752"/>
              <a:ext cx="9144000" cy="4233291"/>
            </p:xfrm>
            <a:graphic>
              <a:graphicData uri="http://schemas.openxmlformats.org/drawingml/2006/table">
                <a:tbl>
                  <a:tblPr firstRow="1" bandRow="1">
                    <a:tableStyleId>{5940675A-B579-460E-94D1-54222C63F5DA}</a:tableStyleId>
                  </a:tblPr>
                  <a:tblGrid>
                    <a:gridCol w="1067420">
                      <a:extLst>
                        <a:ext uri="{9D8B030D-6E8A-4147-A177-3AD203B41FA5}">
                          <a16:colId xmlns:a16="http://schemas.microsoft.com/office/drawing/2014/main" val="3709066550"/>
                        </a:ext>
                      </a:extLst>
                    </a:gridCol>
                    <a:gridCol w="1920404">
                      <a:extLst>
                        <a:ext uri="{9D8B030D-6E8A-4147-A177-3AD203B41FA5}">
                          <a16:colId xmlns:a16="http://schemas.microsoft.com/office/drawing/2014/main" val="2431148756"/>
                        </a:ext>
                      </a:extLst>
                    </a:gridCol>
                    <a:gridCol w="3168352">
                      <a:extLst>
                        <a:ext uri="{9D8B030D-6E8A-4147-A177-3AD203B41FA5}">
                          <a16:colId xmlns:a16="http://schemas.microsoft.com/office/drawing/2014/main" val="4292948003"/>
                        </a:ext>
                      </a:extLst>
                    </a:gridCol>
                    <a:gridCol w="2987824">
                      <a:extLst>
                        <a:ext uri="{9D8B030D-6E8A-4147-A177-3AD203B41FA5}">
                          <a16:colId xmlns:a16="http://schemas.microsoft.com/office/drawing/2014/main" val="2143011220"/>
                        </a:ext>
                      </a:extLst>
                    </a:gridCol>
                  </a:tblGrid>
                  <a:tr h="370840">
                    <a:tc>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tx1"/>
                              </a:solidFill>
                              <a:latin typeface="+mn-lt"/>
                              <a:ea typeface="+mn-ea"/>
                              <a:cs typeface="+mn-cs"/>
                            </a:rPr>
                            <a:t>寻址方式</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电位型微命令</a:t>
                          </a:r>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脉冲型微命令</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48432"/>
                      </a:ext>
                    </a:extLst>
                  </a:tr>
                  <a:tr h="741680">
                    <a:tc rowSpan="2">
                      <a:txBody>
                        <a:bodyPr/>
                        <a:lstStyle/>
                        <a:p>
                          <a:pPr algn="ctr"/>
                          <a:r>
                            <a:rPr lang="en-US" altLang="zh-CN" sz="3200" b="1" dirty="0"/>
                            <a:t>ST</a:t>
                          </a:r>
                          <a:r>
                            <a:rPr lang="en-US" altLang="zh-CN" sz="3200" b="1" baseline="-25000" dirty="0"/>
                            <a:t>3</a:t>
                          </a:r>
                          <a:r>
                            <a:rPr lang="en-US" altLang="zh-CN" sz="3200" b="1" dirty="0"/>
                            <a:t>:</a:t>
                          </a:r>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baseline="0" dirty="0">
                              <a:latin typeface="Calibri" panose="020F0502020204030204" pitchFamily="34" charset="0"/>
                              <a:cs typeface="Calibri" panose="020F0502020204030204" pitchFamily="34" charset="0"/>
                            </a:rPr>
                            <a:t>@(R)+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200" baseline="0" dirty="0">
                              <a:latin typeface="Calibri" panose="020F0502020204030204" pitchFamily="34" charset="0"/>
                              <a:cs typeface="Calibri" panose="020F0502020204030204" pitchFamily="34" charset="0"/>
                            </a:rPr>
                            <a:t>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2</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1</a:t>
                          </a:r>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r>
                            <a:rPr lang="en-US" altLang="zh-CN" sz="3200" baseline="0" dirty="0">
                              <a:latin typeface="Calibri" panose="020F0502020204030204" pitchFamily="34" charset="0"/>
                              <a:cs typeface="Calibri" panose="020F0502020204030204" pitchFamily="34" charset="0"/>
                            </a:rPr>
                            <a: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DM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t>CP MAR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19107"/>
                      </a:ext>
                    </a:extLst>
                  </a:tr>
                  <a:tr h="741680">
                    <a:tc vMerge="1">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X(R)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200" baseline="0" dirty="0">
                              <a:latin typeface="Calibri" panose="020F0502020204030204" pitchFamily="34" charset="0"/>
                              <a:cs typeface="Calibri" panose="020F0502020204030204" pitchFamily="34" charset="0"/>
                            </a:rPr>
                            <a:t>C→A,R</a:t>
                          </a:r>
                          <a:r>
                            <a:rPr lang="en-US" altLang="zh-CN" sz="3200" baseline="-25000" dirty="0" err="1">
                              <a:latin typeface="Calibri" panose="020F0502020204030204" pitchFamily="34" charset="0"/>
                              <a:cs typeface="Calibri" panose="020F0502020204030204" pitchFamily="34" charset="0"/>
                            </a:rPr>
                            <a:t>i</a:t>
                          </a:r>
                          <a:r>
                            <a:rPr lang="en-US" altLang="zh-CN" sz="3200" baseline="0" dirty="0" err="1">
                              <a:latin typeface="Calibri" panose="020F0502020204030204" pitchFamily="34" charset="0"/>
                              <a:cs typeface="Calibri" panose="020F0502020204030204" pitchFamily="34" charset="0"/>
                            </a:rPr>
                            <a:t>→B</a:t>
                          </a:r>
                          <a:endParaRPr lang="en-US" altLang="zh-CN" sz="3200" baseline="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1</m:t>
                                  </m:r>
                                </m:e>
                              </m:bar>
                            </m:oMath>
                          </a14:m>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𝑀</m:t>
                                  </m:r>
                                </m:e>
                              </m:bar>
                            </m:oMath>
                          </a14:m>
                          <a:r>
                            <a:rPr lang="en-US" altLang="zh-CN" sz="3200" b="0" baseline="0" dirty="0">
                              <a:latin typeface="Calibri" panose="020F0502020204030204" pitchFamily="34" charset="0"/>
                              <a:cs typeface="Calibri" panose="020F0502020204030204" pitchFamily="34" charset="0"/>
                            </a:rPr>
                            <a:t>,</a:t>
                          </a:r>
                          <a:r>
                            <a:rPr lang="en-US" altLang="zh-CN" sz="3200" baseline="0" dirty="0">
                              <a:latin typeface="Calibri" panose="020F0502020204030204" pitchFamily="34" charset="0"/>
                              <a:cs typeface="Calibri" panose="020F0502020204030204" pitchFamily="34" charset="0"/>
                            </a:rPr>
                            <a:t>PSW[0]→C</a:t>
                          </a:r>
                          <a:r>
                            <a:rPr lang="en-US" altLang="zh-CN" sz="3200" baseline="-25000" dirty="0">
                              <a:latin typeface="Calibri" panose="020F0502020204030204" pitchFamily="34" charset="0"/>
                              <a:cs typeface="Calibri" panose="020F0502020204030204" pitchFamily="34" charset="0"/>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DM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dirty="0"/>
                            <a:t>CP MAR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0065340"/>
                      </a:ext>
                    </a:extLst>
                  </a:tr>
                </a:tbl>
              </a:graphicData>
            </a:graphic>
          </p:graphicFrame>
        </mc:Choice>
        <mc:Fallback xmlns="">
          <p:graphicFrame>
            <p:nvGraphicFramePr>
              <p:cNvPr id="3" name="表格 2">
                <a:extLst>
                  <a:ext uri="{FF2B5EF4-FFF2-40B4-BE49-F238E27FC236}">
                    <a16:creationId xmlns:a16="http://schemas.microsoft.com/office/drawing/2014/main" id="{BD6A06DA-1E47-45D4-B7B0-28B17BDC2C0E}"/>
                  </a:ext>
                </a:extLst>
              </p:cNvPr>
              <p:cNvGraphicFramePr>
                <a:graphicFrameLocks noGrp="1"/>
              </p:cNvGraphicFramePr>
              <p:nvPr>
                <p:extLst>
                  <p:ext uri="{D42A27DB-BD31-4B8C-83A1-F6EECF244321}">
                    <p14:modId xmlns:p14="http://schemas.microsoft.com/office/powerpoint/2010/main" val="637104201"/>
                  </p:ext>
                </p:extLst>
              </p:nvPr>
            </p:nvGraphicFramePr>
            <p:xfrm>
              <a:off x="0" y="1196752"/>
              <a:ext cx="9144000" cy="4233291"/>
            </p:xfrm>
            <a:graphic>
              <a:graphicData uri="http://schemas.openxmlformats.org/drawingml/2006/table">
                <a:tbl>
                  <a:tblPr firstRow="1" bandRow="1">
                    <a:tableStyleId>{5940675A-B579-460E-94D1-54222C63F5DA}</a:tableStyleId>
                  </a:tblPr>
                  <a:tblGrid>
                    <a:gridCol w="1067420">
                      <a:extLst>
                        <a:ext uri="{9D8B030D-6E8A-4147-A177-3AD203B41FA5}">
                          <a16:colId xmlns:a16="http://schemas.microsoft.com/office/drawing/2014/main" val="3709066550"/>
                        </a:ext>
                      </a:extLst>
                    </a:gridCol>
                    <a:gridCol w="1920404">
                      <a:extLst>
                        <a:ext uri="{9D8B030D-6E8A-4147-A177-3AD203B41FA5}">
                          <a16:colId xmlns:a16="http://schemas.microsoft.com/office/drawing/2014/main" val="2431148756"/>
                        </a:ext>
                      </a:extLst>
                    </a:gridCol>
                    <a:gridCol w="3168352">
                      <a:extLst>
                        <a:ext uri="{9D8B030D-6E8A-4147-A177-3AD203B41FA5}">
                          <a16:colId xmlns:a16="http://schemas.microsoft.com/office/drawing/2014/main" val="4292948003"/>
                        </a:ext>
                      </a:extLst>
                    </a:gridCol>
                    <a:gridCol w="2987824">
                      <a:extLst>
                        <a:ext uri="{9D8B030D-6E8A-4147-A177-3AD203B41FA5}">
                          <a16:colId xmlns:a16="http://schemas.microsoft.com/office/drawing/2014/main" val="2143011220"/>
                        </a:ext>
                      </a:extLst>
                    </a:gridCol>
                  </a:tblGrid>
                  <a:tr h="579120">
                    <a:tc>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tx1"/>
                              </a:solidFill>
                              <a:latin typeface="+mn-lt"/>
                              <a:ea typeface="+mn-ea"/>
                              <a:cs typeface="+mn-cs"/>
                            </a:rPr>
                            <a:t>寻址方式</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电位型微命令</a:t>
                          </a:r>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脉冲型微命令</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48432"/>
                      </a:ext>
                    </a:extLst>
                  </a:tr>
                  <a:tr h="1554480">
                    <a:tc rowSpan="2">
                      <a:txBody>
                        <a:bodyPr/>
                        <a:lstStyle/>
                        <a:p>
                          <a:pPr algn="ctr"/>
                          <a:r>
                            <a:rPr lang="en-US" altLang="zh-CN" sz="3200" b="1" dirty="0"/>
                            <a:t>ST</a:t>
                          </a:r>
                          <a:r>
                            <a:rPr lang="en-US" altLang="zh-CN" sz="3200" b="1" baseline="-25000" dirty="0"/>
                            <a:t>3</a:t>
                          </a:r>
                          <a:r>
                            <a:rPr lang="en-US" altLang="zh-CN" sz="3200" b="1" dirty="0"/>
                            <a:t>:</a:t>
                          </a:r>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baseline="0" dirty="0">
                              <a:latin typeface="Calibri" panose="020F0502020204030204" pitchFamily="34" charset="0"/>
                              <a:cs typeface="Calibri" panose="020F0502020204030204" pitchFamily="34" charset="0"/>
                            </a:rPr>
                            <a:t>@(R)+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200" baseline="0" dirty="0">
                              <a:latin typeface="Calibri" panose="020F0502020204030204" pitchFamily="34" charset="0"/>
                              <a:cs typeface="Calibri" panose="020F0502020204030204" pitchFamily="34" charset="0"/>
                            </a:rPr>
                            <a:t>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2</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1</a:t>
                          </a:r>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r>
                            <a:rPr lang="en-US" altLang="zh-CN" sz="3200" baseline="0" dirty="0">
                              <a:latin typeface="Calibri" panose="020F0502020204030204" pitchFamily="34" charset="0"/>
                              <a:cs typeface="Calibri" panose="020F0502020204030204" pitchFamily="34" charset="0"/>
                            </a:rPr>
                            <a: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DM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t>CP MAR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19107"/>
                      </a:ext>
                    </a:extLst>
                  </a:tr>
                  <a:tr h="2099691">
                    <a:tc vMerge="1">
                      <a:txBody>
                        <a:bodyPr/>
                        <a:lstStyle/>
                        <a:p>
                          <a:endParaRPr lang="zh-CN" altLang="en-US" sz="3200" b="1"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X(R)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94615" t="-106377" r="-95000" b="-956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dirty="0"/>
                            <a:t>CP MAR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0065340"/>
                      </a:ext>
                    </a:extLst>
                  </a:tr>
                </a:tbl>
              </a:graphicData>
            </a:graphic>
          </p:graphicFrame>
        </mc:Fallback>
      </mc:AlternateContent>
      <p:sp>
        <p:nvSpPr>
          <p:cNvPr id="4" name="文本框 3">
            <a:extLst>
              <a:ext uri="{FF2B5EF4-FFF2-40B4-BE49-F238E27FC236}">
                <a16:creationId xmlns:a16="http://schemas.microsoft.com/office/drawing/2014/main" id="{2B8E9BBB-62D3-4AFF-8F44-9C77E872682D}"/>
              </a:ext>
            </a:extLst>
          </p:cNvPr>
          <p:cNvSpPr txBox="1"/>
          <p:nvPr/>
        </p:nvSpPr>
        <p:spPr>
          <a:xfrm>
            <a:off x="-450" y="116632"/>
            <a:ext cx="705678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(2)MOV</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指令源周期操作时间表</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—ST</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3</a:t>
            </a:r>
            <a:endParaRPr kumimoji="1" lang="zh-CN" altLang="en-US"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 name="灯片编号占位符 4">
            <a:extLst>
              <a:ext uri="{FF2B5EF4-FFF2-40B4-BE49-F238E27FC236}">
                <a16:creationId xmlns:a16="http://schemas.microsoft.com/office/drawing/2014/main" id="{87547CE1-02AA-4B83-8354-9C5C7ED834FB}"/>
              </a:ext>
            </a:extLst>
          </p:cNvPr>
          <p:cNvSpPr>
            <a:spLocks noGrp="1"/>
          </p:cNvSpPr>
          <p:nvPr>
            <p:ph type="sldNum" sz="quarter" idx="10"/>
          </p:nvPr>
        </p:nvSpPr>
        <p:spPr/>
        <p:txBody>
          <a:bodyPr/>
          <a:lstStyle/>
          <a:p>
            <a:fld id="{93FEEFE9-7DAE-42BE-8BBC-0AB64D3E44ED}" type="slidenum">
              <a:rPr lang="zh-CN" altLang="en-US" smtClean="0"/>
              <a:pPr/>
              <a:t>46</a:t>
            </a:fld>
            <a:r>
              <a:rPr lang="en-US" altLang="zh-CN"/>
              <a:t>/141</a:t>
            </a:r>
            <a:endParaRPr lang="zh-CN" altLang="en-US" dirty="0"/>
          </a:p>
        </p:txBody>
      </p:sp>
    </p:spTree>
    <p:extLst>
      <p:ext uri="{BB962C8B-B14F-4D97-AF65-F5344CB8AC3E}">
        <p14:creationId xmlns:p14="http://schemas.microsoft.com/office/powerpoint/2010/main" val="3551036094"/>
      </p:ext>
    </p:extLst>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2B66BC-8638-41F6-A592-16EB98776C69}"/>
              </a:ext>
            </a:extLst>
          </p:cNvPr>
          <p:cNvSpPr txBox="1"/>
          <p:nvPr/>
        </p:nvSpPr>
        <p:spPr>
          <a:xfrm>
            <a:off x="-450" y="116632"/>
            <a:ext cx="705678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(3)MOV</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指令源周期操作时间表</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—ST</a:t>
            </a:r>
            <a:r>
              <a:rPr lang="en-US" altLang="zh-CN" sz="3200" baseline="-25000" dirty="0">
                <a:solidFill>
                  <a:srgbClr val="FFFFFF"/>
                </a:solidFill>
                <a:latin typeface="黑体" panose="02010609060101010101" pitchFamily="49" charset="-122"/>
                <a:ea typeface="黑体" panose="02010609060101010101" pitchFamily="49" charset="-122"/>
              </a:rPr>
              <a:t>4</a:t>
            </a:r>
            <a:endParaRPr kumimoji="1" lang="zh-CN" altLang="en-US"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944C4C44-BCC1-4119-A87F-030D23216B5C}"/>
                  </a:ext>
                </a:extLst>
              </p:cNvPr>
              <p:cNvGraphicFramePr>
                <a:graphicFrameLocks noGrp="1"/>
              </p:cNvGraphicFramePr>
              <p:nvPr>
                <p:extLst>
                  <p:ext uri="{D42A27DB-BD31-4B8C-83A1-F6EECF244321}">
                    <p14:modId xmlns:p14="http://schemas.microsoft.com/office/powerpoint/2010/main" val="1437616245"/>
                  </p:ext>
                </p:extLst>
              </p:nvPr>
            </p:nvGraphicFramePr>
            <p:xfrm>
              <a:off x="0" y="1196752"/>
              <a:ext cx="9144000" cy="3654171"/>
            </p:xfrm>
            <a:graphic>
              <a:graphicData uri="http://schemas.openxmlformats.org/drawingml/2006/table">
                <a:tbl>
                  <a:tblPr firstRow="1" bandRow="1">
                    <a:tableStyleId>{5940675A-B579-460E-94D1-54222C63F5DA}</a:tableStyleId>
                  </a:tblPr>
                  <a:tblGrid>
                    <a:gridCol w="1067420">
                      <a:extLst>
                        <a:ext uri="{9D8B030D-6E8A-4147-A177-3AD203B41FA5}">
                          <a16:colId xmlns:a16="http://schemas.microsoft.com/office/drawing/2014/main" val="3709066550"/>
                        </a:ext>
                      </a:extLst>
                    </a:gridCol>
                    <a:gridCol w="1866652">
                      <a:extLst>
                        <a:ext uri="{9D8B030D-6E8A-4147-A177-3AD203B41FA5}">
                          <a16:colId xmlns:a16="http://schemas.microsoft.com/office/drawing/2014/main" val="2431148756"/>
                        </a:ext>
                      </a:extLst>
                    </a:gridCol>
                    <a:gridCol w="2934072">
                      <a:extLst>
                        <a:ext uri="{9D8B030D-6E8A-4147-A177-3AD203B41FA5}">
                          <a16:colId xmlns:a16="http://schemas.microsoft.com/office/drawing/2014/main" val="3699725163"/>
                        </a:ext>
                      </a:extLst>
                    </a:gridCol>
                    <a:gridCol w="3275856">
                      <a:extLst>
                        <a:ext uri="{9D8B030D-6E8A-4147-A177-3AD203B41FA5}">
                          <a16:colId xmlns:a16="http://schemas.microsoft.com/office/drawing/2014/main" val="2143011220"/>
                        </a:ext>
                      </a:extLst>
                    </a:gridCol>
                  </a:tblGrid>
                  <a:tr h="370840">
                    <a:tc>
                      <a:txBody>
                        <a:bodyPr/>
                        <a:lstStyle/>
                        <a:p>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寻址方式</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 电位型微命令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脉冲型微命令</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48432"/>
                      </a:ext>
                    </a:extLst>
                  </a:tr>
                  <a:tr h="741680">
                    <a:tc>
                      <a:txBody>
                        <a:bodyPr/>
                        <a:lstStyle/>
                        <a:p>
                          <a:r>
                            <a:rPr lang="en-US" altLang="zh-CN" sz="3200" b="1" dirty="0"/>
                            <a:t>ST</a:t>
                          </a:r>
                          <a:r>
                            <a:rPr lang="en-US" altLang="zh-CN" sz="3200" b="1" baseline="-25000" dirty="0"/>
                            <a:t>4</a:t>
                          </a:r>
                          <a:r>
                            <a:rPr lang="en-US" altLang="zh-CN" sz="3200" b="1" dirty="0"/>
                            <a:t>:</a:t>
                          </a:r>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X(R)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200" baseline="0" dirty="0">
                              <a:latin typeface="Calibri" panose="020F0502020204030204" pitchFamily="34" charset="0"/>
                              <a:cs typeface="Calibri" panose="020F0502020204030204" pitchFamily="34" charset="0"/>
                            </a:rPr>
                            <a:t>EMAR</a:t>
                          </a:r>
                        </a:p>
                        <a:p>
                          <a:r>
                            <a:rPr lang="en-US" altLang="zh-CN" sz="3200" baseline="0" dirty="0">
                              <a:latin typeface="Calibri" panose="020F0502020204030204" pitchFamily="34" charset="0"/>
                              <a:cs typeface="Calibri" panose="020F0502020204030204" pitchFamily="34" charset="0"/>
                            </a:rPr>
                            <a:t>R</a:t>
                          </a:r>
                        </a:p>
                        <a:p>
                          <a:r>
                            <a:rPr lang="en-US" altLang="zh-CN" sz="3200" baseline="0" dirty="0">
                              <a:latin typeface="Calibri" panose="020F0502020204030204" pitchFamily="34" charset="0"/>
                              <a:cs typeface="Calibri" panose="020F0502020204030204" pitchFamily="34" charset="0"/>
                            </a:rPr>
                            <a:t>SMDR</a:t>
                          </a:r>
                        </a:p>
                        <a:p>
                          <a:r>
                            <a:rPr lang="en-US" altLang="zh-CN" sz="3200" baseline="0" dirty="0">
                              <a:latin typeface="Calibri" panose="020F0502020204030204" pitchFamily="34" charset="0"/>
                              <a:cs typeface="Calibri" panose="020F0502020204030204" pitchFamily="34" charset="0"/>
                            </a:rPr>
                            <a:t>MDR→B</a:t>
                          </a:r>
                        </a:p>
                        <a:p>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oMath>
                          </a14:m>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0</m:t>
                                  </m:r>
                                </m:e>
                              </m:bar>
                            </m:oMath>
                          </a14:m>
                          <a:r>
                            <a:rPr lang="en-US" altLang="zh-CN" sz="3200" baseline="0" dirty="0">
                              <a:latin typeface="Calibri" panose="020F0502020204030204" pitchFamily="34" charset="0"/>
                              <a:cs typeface="Calibri" panose="020F0502020204030204" pitchFamily="34" charset="0"/>
                            </a:rPr>
                            <a:t>M</a:t>
                          </a:r>
                        </a:p>
                        <a:p>
                          <a:r>
                            <a:rPr lang="en-US" altLang="zh-CN" sz="3200" baseline="0" dirty="0">
                              <a:latin typeface="Calibri" panose="020F0502020204030204" pitchFamily="34" charset="0"/>
                              <a:cs typeface="Calibri" panose="020F0502020204030204" pitchFamily="34" charset="0"/>
                            </a:rPr>
                            <a:t>DM</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t>CP C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19107"/>
                      </a:ext>
                    </a:extLst>
                  </a:tr>
                </a:tbl>
              </a:graphicData>
            </a:graphic>
          </p:graphicFrame>
        </mc:Choice>
        <mc:Fallback xmlns="">
          <p:graphicFrame>
            <p:nvGraphicFramePr>
              <p:cNvPr id="5" name="表格 4">
                <a:extLst>
                  <a:ext uri="{FF2B5EF4-FFF2-40B4-BE49-F238E27FC236}">
                    <a16:creationId xmlns:a16="http://schemas.microsoft.com/office/drawing/2014/main" id="{944C4C44-BCC1-4119-A87F-030D23216B5C}"/>
                  </a:ext>
                </a:extLst>
              </p:cNvPr>
              <p:cNvGraphicFramePr>
                <a:graphicFrameLocks noGrp="1"/>
              </p:cNvGraphicFramePr>
              <p:nvPr>
                <p:extLst>
                  <p:ext uri="{D42A27DB-BD31-4B8C-83A1-F6EECF244321}">
                    <p14:modId xmlns:p14="http://schemas.microsoft.com/office/powerpoint/2010/main" val="1437616245"/>
                  </p:ext>
                </p:extLst>
              </p:nvPr>
            </p:nvGraphicFramePr>
            <p:xfrm>
              <a:off x="0" y="1196752"/>
              <a:ext cx="9144000" cy="3654171"/>
            </p:xfrm>
            <a:graphic>
              <a:graphicData uri="http://schemas.openxmlformats.org/drawingml/2006/table">
                <a:tbl>
                  <a:tblPr firstRow="1" bandRow="1">
                    <a:tableStyleId>{5940675A-B579-460E-94D1-54222C63F5DA}</a:tableStyleId>
                  </a:tblPr>
                  <a:tblGrid>
                    <a:gridCol w="1067420">
                      <a:extLst>
                        <a:ext uri="{9D8B030D-6E8A-4147-A177-3AD203B41FA5}">
                          <a16:colId xmlns:a16="http://schemas.microsoft.com/office/drawing/2014/main" val="3709066550"/>
                        </a:ext>
                      </a:extLst>
                    </a:gridCol>
                    <a:gridCol w="1866652">
                      <a:extLst>
                        <a:ext uri="{9D8B030D-6E8A-4147-A177-3AD203B41FA5}">
                          <a16:colId xmlns:a16="http://schemas.microsoft.com/office/drawing/2014/main" val="2431148756"/>
                        </a:ext>
                      </a:extLst>
                    </a:gridCol>
                    <a:gridCol w="2934072">
                      <a:extLst>
                        <a:ext uri="{9D8B030D-6E8A-4147-A177-3AD203B41FA5}">
                          <a16:colId xmlns:a16="http://schemas.microsoft.com/office/drawing/2014/main" val="3699725163"/>
                        </a:ext>
                      </a:extLst>
                    </a:gridCol>
                    <a:gridCol w="3275856">
                      <a:extLst>
                        <a:ext uri="{9D8B030D-6E8A-4147-A177-3AD203B41FA5}">
                          <a16:colId xmlns:a16="http://schemas.microsoft.com/office/drawing/2014/main" val="2143011220"/>
                        </a:ext>
                      </a:extLst>
                    </a:gridCol>
                  </a:tblGrid>
                  <a:tr h="579120">
                    <a:tc>
                      <a:txBody>
                        <a:bodyPr/>
                        <a:lstStyle/>
                        <a:p>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寻址方式</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dirty="0"/>
                            <a:t> 电位型微命令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3200" b="1" kern="1200" dirty="0">
                              <a:solidFill>
                                <a:schemeClr val="tx1"/>
                              </a:solidFill>
                              <a:latin typeface="+mn-lt"/>
                              <a:ea typeface="+mn-ea"/>
                              <a:cs typeface="+mn-cs"/>
                            </a:rPr>
                            <a:t>脉冲型微命令</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48432"/>
                      </a:ext>
                    </a:extLst>
                  </a:tr>
                  <a:tr h="3075051">
                    <a:tc>
                      <a:txBody>
                        <a:bodyPr/>
                        <a:lstStyle/>
                        <a:p>
                          <a:r>
                            <a:rPr lang="en-US" altLang="zh-CN" sz="3200" b="1" dirty="0"/>
                            <a:t>ST</a:t>
                          </a:r>
                          <a:r>
                            <a:rPr lang="en-US" altLang="zh-CN" sz="3200" b="1" baseline="-25000" dirty="0"/>
                            <a:t>4</a:t>
                          </a:r>
                          <a:r>
                            <a:rPr lang="en-US" altLang="zh-CN" sz="3200" b="1" dirty="0"/>
                            <a:t>:</a:t>
                          </a:r>
                          <a:endParaRPr lang="zh-CN" altLang="en-US" sz="32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X(R)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0207" t="-22178" r="-112241" b="-6535"/>
                          </a:stretch>
                        </a:blipFill>
                      </a:tcPr>
                    </a:tc>
                    <a:tc>
                      <a:txBody>
                        <a:bodyPr/>
                        <a:lstStyle/>
                        <a:p>
                          <a:pPr algn="ctr"/>
                          <a:r>
                            <a:rPr lang="en-US" altLang="zh-CN" sz="3200" dirty="0"/>
                            <a:t>CP C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19107"/>
                      </a:ext>
                    </a:extLst>
                  </a:tr>
                </a:tbl>
              </a:graphicData>
            </a:graphic>
          </p:graphicFrame>
        </mc:Fallback>
      </mc:AlternateContent>
      <p:sp>
        <p:nvSpPr>
          <p:cNvPr id="3" name="灯片编号占位符 2">
            <a:extLst>
              <a:ext uri="{FF2B5EF4-FFF2-40B4-BE49-F238E27FC236}">
                <a16:creationId xmlns:a16="http://schemas.microsoft.com/office/drawing/2014/main" id="{3B19B7D0-F236-4A00-95B4-877832BBFF6D}"/>
              </a:ext>
            </a:extLst>
          </p:cNvPr>
          <p:cNvSpPr>
            <a:spLocks noGrp="1"/>
          </p:cNvSpPr>
          <p:nvPr>
            <p:ph type="sldNum" sz="quarter" idx="10"/>
          </p:nvPr>
        </p:nvSpPr>
        <p:spPr/>
        <p:txBody>
          <a:bodyPr/>
          <a:lstStyle/>
          <a:p>
            <a:fld id="{93FEEFE9-7DAE-42BE-8BBC-0AB64D3E44ED}" type="slidenum">
              <a:rPr lang="zh-CN" altLang="en-US" smtClean="0"/>
              <a:pPr/>
              <a:t>47</a:t>
            </a:fld>
            <a:r>
              <a:rPr lang="en-US" altLang="zh-CN"/>
              <a:t>/141</a:t>
            </a:r>
            <a:endParaRPr lang="zh-CN" altLang="en-US" dirty="0"/>
          </a:p>
        </p:txBody>
      </p:sp>
    </p:spTree>
    <p:extLst>
      <p:ext uri="{BB962C8B-B14F-4D97-AF65-F5344CB8AC3E}">
        <p14:creationId xmlns:p14="http://schemas.microsoft.com/office/powerpoint/2010/main" val="1036910350"/>
      </p:ext>
    </p:extLst>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97470A-E25F-4FFC-87F3-0F27946884AF}"/>
              </a:ext>
            </a:extLst>
          </p:cNvPr>
          <p:cNvSpPr/>
          <p:nvPr/>
        </p:nvSpPr>
        <p:spPr>
          <a:xfrm>
            <a:off x="244016" y="196875"/>
            <a:ext cx="8712968"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拟出下述指令流程及操作时间表。</a:t>
            </a:r>
          </a:p>
        </p:txBody>
      </p:sp>
      <p:graphicFrame>
        <p:nvGraphicFramePr>
          <p:cNvPr id="5" name="表格 4">
            <a:extLst>
              <a:ext uri="{FF2B5EF4-FFF2-40B4-BE49-F238E27FC236}">
                <a16:creationId xmlns:a16="http://schemas.microsoft.com/office/drawing/2014/main" id="{7389A208-2FA7-4490-8E5B-3A0E35F1048F}"/>
              </a:ext>
            </a:extLst>
          </p:cNvPr>
          <p:cNvGraphicFramePr>
            <a:graphicFrameLocks noGrp="1"/>
          </p:cNvGraphicFramePr>
          <p:nvPr>
            <p:extLst>
              <p:ext uri="{D42A27DB-BD31-4B8C-83A1-F6EECF244321}">
                <p14:modId xmlns:p14="http://schemas.microsoft.com/office/powerpoint/2010/main" val="2972598313"/>
              </p:ext>
            </p:extLst>
          </p:nvPr>
        </p:nvGraphicFramePr>
        <p:xfrm>
          <a:off x="40405" y="1052736"/>
          <a:ext cx="9120189" cy="3911600"/>
        </p:xfrm>
        <a:graphic>
          <a:graphicData uri="http://schemas.openxmlformats.org/drawingml/2006/table">
            <a:tbl>
              <a:tblPr firstRow="1" bandRow="1">
                <a:tableStyleId>{5940675A-B579-460E-94D1-54222C63F5DA}</a:tableStyleId>
              </a:tblPr>
              <a:tblGrid>
                <a:gridCol w="2987824">
                  <a:extLst>
                    <a:ext uri="{9D8B030D-6E8A-4147-A177-3AD203B41FA5}">
                      <a16:colId xmlns:a16="http://schemas.microsoft.com/office/drawing/2014/main" val="2529177993"/>
                    </a:ext>
                  </a:extLst>
                </a:gridCol>
                <a:gridCol w="3240360">
                  <a:extLst>
                    <a:ext uri="{9D8B030D-6E8A-4147-A177-3AD203B41FA5}">
                      <a16:colId xmlns:a16="http://schemas.microsoft.com/office/drawing/2014/main" val="3792710629"/>
                    </a:ext>
                  </a:extLst>
                </a:gridCol>
                <a:gridCol w="2892005">
                  <a:extLst>
                    <a:ext uri="{9D8B030D-6E8A-4147-A177-3AD203B41FA5}">
                      <a16:colId xmlns:a16="http://schemas.microsoft.com/office/drawing/2014/main" val="1175590094"/>
                    </a:ext>
                  </a:extLst>
                </a:gridCol>
              </a:tblGrid>
              <a:tr h="370840">
                <a:tc>
                  <a:txBody>
                    <a:bodyPr/>
                    <a:lstStyle/>
                    <a:p>
                      <a:pPr>
                        <a:lnSpc>
                          <a:spcPct val="120000"/>
                        </a:lnSpc>
                      </a:pPr>
                      <a:r>
                        <a:rPr lang="en-US" altLang="zh-CN" sz="2800" b="1" dirty="0">
                          <a:solidFill>
                            <a:srgbClr val="FFFF00"/>
                          </a:solidFill>
                        </a:rPr>
                        <a:t>(1)MOV(R</a:t>
                      </a:r>
                      <a:r>
                        <a:rPr lang="en-US" altLang="zh-CN" sz="2800" b="1" baseline="-25000" dirty="0">
                          <a:solidFill>
                            <a:srgbClr val="FFFF00"/>
                          </a:solidFill>
                        </a:rPr>
                        <a:t>0</a:t>
                      </a:r>
                      <a:r>
                        <a:rPr lang="en-US" altLang="zh-CN" sz="2800" b="1" dirty="0">
                          <a:solidFill>
                            <a:srgbClr val="FFFF00"/>
                          </a:solidFill>
                        </a:rPr>
                        <a:t>),(SP</a:t>
                      </a:r>
                      <a:r>
                        <a:rPr lang="en-US" altLang="zh-CN" sz="2800" b="1" baseline="0" dirty="0">
                          <a:solidFill>
                            <a:srgbClr val="FFFF00"/>
                          </a:solidFill>
                        </a:rPr>
                        <a:t>)</a:t>
                      </a:r>
                      <a:r>
                        <a:rPr lang="en-US" altLang="zh-CN" sz="2800" b="1" baseline="30000" dirty="0">
                          <a:solidFill>
                            <a:srgbClr val="FFFF00"/>
                          </a:solidFill>
                        </a:rPr>
                        <a:t>+</a:t>
                      </a:r>
                      <a:endParaRPr lang="zh-CN" altLang="en-US" sz="2800" b="1" baseline="30000"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(2)MOV(R</a:t>
                      </a:r>
                      <a:r>
                        <a:rPr lang="en-US" altLang="zh-CN" sz="2800" b="1" kern="1200" baseline="-25000" dirty="0">
                          <a:solidFill>
                            <a:srgbClr val="FFFF00"/>
                          </a:solidFill>
                          <a:latin typeface="+mn-lt"/>
                          <a:ea typeface="+mn-ea"/>
                          <a:cs typeface="+mn-cs"/>
                        </a:rPr>
                        <a:t>1</a:t>
                      </a:r>
                      <a:r>
                        <a:rPr lang="en-US" altLang="zh-CN" sz="2800" b="1" dirty="0">
                          <a:solidFill>
                            <a:srgbClr val="FFFF00"/>
                          </a:solidFill>
                        </a:rPr>
                        <a:t>)</a:t>
                      </a:r>
                      <a:r>
                        <a:rPr lang="en-US" altLang="zh-CN" sz="2800" b="1" kern="1200" baseline="30000" dirty="0">
                          <a:solidFill>
                            <a:srgbClr val="FFFF00"/>
                          </a:solidFill>
                          <a:latin typeface="+mn-lt"/>
                          <a:ea typeface="+mn-ea"/>
                          <a:cs typeface="+mn-cs"/>
                        </a:rPr>
                        <a:t>+</a:t>
                      </a:r>
                      <a:r>
                        <a:rPr lang="en-US" altLang="zh-CN" sz="2800" b="1" dirty="0">
                          <a:solidFill>
                            <a:srgbClr val="FFFF00"/>
                          </a:solidFill>
                        </a:rPr>
                        <a:t>,X(R</a:t>
                      </a:r>
                      <a:r>
                        <a:rPr lang="en-US" altLang="zh-CN" sz="2800" b="1" kern="1200" baseline="-25000" dirty="0">
                          <a:solidFill>
                            <a:srgbClr val="FFFF00"/>
                          </a:solidFill>
                          <a:latin typeface="+mn-lt"/>
                          <a:ea typeface="+mn-ea"/>
                          <a:cs typeface="+mn-cs"/>
                        </a:rPr>
                        <a:t>0</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(3)MOV R</a:t>
                      </a:r>
                      <a:r>
                        <a:rPr lang="en-US" altLang="zh-CN" sz="2800" b="1" kern="1200" baseline="-25000" dirty="0">
                          <a:solidFill>
                            <a:srgbClr val="FFFF00"/>
                          </a:solidFill>
                          <a:latin typeface="+mn-lt"/>
                          <a:ea typeface="+mn-ea"/>
                          <a:cs typeface="+mn-cs"/>
                        </a:rPr>
                        <a:t>2</a:t>
                      </a:r>
                      <a:r>
                        <a:rPr lang="en-US" altLang="zh-CN" sz="2800" b="1" dirty="0">
                          <a:solidFill>
                            <a:srgbClr val="FFFF00"/>
                          </a:solidFill>
                        </a:rPr>
                        <a:t>,(PC)</a:t>
                      </a:r>
                      <a:r>
                        <a:rPr lang="en-US" altLang="zh-CN" sz="2800" b="1" kern="1200" baseline="30000" dirty="0">
                          <a:solidFill>
                            <a:srgbClr val="FFFF00"/>
                          </a:solidFill>
                          <a:latin typeface="+mn-lt"/>
                          <a:ea typeface="+mn-ea"/>
                          <a:cs typeface="+mn-cs"/>
                        </a:rPr>
                        <a:t>+</a:t>
                      </a:r>
                      <a:endParaRPr lang="zh-CN" altLang="en-US" sz="2800" b="1" kern="1200" baseline="30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76095946"/>
                  </a:ext>
                </a:extLst>
              </a:tr>
              <a:tr h="370840">
                <a:tc>
                  <a:txBody>
                    <a:bodyPr/>
                    <a:lstStyle/>
                    <a:p>
                      <a:pPr>
                        <a:lnSpc>
                          <a:spcPct val="120000"/>
                        </a:lnSpc>
                      </a:pPr>
                      <a:r>
                        <a:rPr lang="en-US" altLang="zh-CN" sz="2800" b="1" dirty="0">
                          <a:solidFill>
                            <a:srgbClr val="FFFF00"/>
                          </a:solidFill>
                        </a:rPr>
                        <a:t>(4)MOV -(SP),(R</a:t>
                      </a:r>
                      <a:r>
                        <a:rPr lang="en-US" altLang="zh-CN" sz="2800" b="1" kern="1200" baseline="-25000" dirty="0">
                          <a:solidFill>
                            <a:srgbClr val="FFFF00"/>
                          </a:solidFill>
                          <a:latin typeface="+mn-lt"/>
                          <a:ea typeface="+mn-ea"/>
                          <a:cs typeface="+mn-cs"/>
                        </a:rPr>
                        <a:t>3</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(5)ADD  R</a:t>
                      </a:r>
                      <a:r>
                        <a:rPr lang="en-US" altLang="zh-CN" sz="2800" b="1" kern="1200" baseline="-25000" dirty="0">
                          <a:solidFill>
                            <a:srgbClr val="FFFF00"/>
                          </a:solidFill>
                          <a:latin typeface="+mn-lt"/>
                          <a:ea typeface="+mn-ea"/>
                          <a:cs typeface="+mn-cs"/>
                        </a:rPr>
                        <a:t>1</a:t>
                      </a:r>
                      <a:r>
                        <a:rPr lang="en-US" altLang="zh-CN" sz="2800" b="1" dirty="0">
                          <a:solidFill>
                            <a:srgbClr val="FFFF00"/>
                          </a:solidFill>
                        </a:rPr>
                        <a:t>, X(R</a:t>
                      </a:r>
                      <a:r>
                        <a:rPr lang="en-US" altLang="zh-CN" sz="2800" b="1" kern="1200" baseline="-25000" dirty="0">
                          <a:solidFill>
                            <a:srgbClr val="FFFF00"/>
                          </a:solidFill>
                          <a:latin typeface="+mn-lt"/>
                          <a:ea typeface="+mn-ea"/>
                          <a:cs typeface="+mn-cs"/>
                        </a:rPr>
                        <a:t>0</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(6)SUB  (R</a:t>
                      </a:r>
                      <a:r>
                        <a:rPr lang="en-US" altLang="zh-CN" sz="2800" b="1" kern="1200" baseline="-25000" dirty="0">
                          <a:solidFill>
                            <a:srgbClr val="FFFF00"/>
                          </a:solidFill>
                          <a:latin typeface="+mn-lt"/>
                          <a:ea typeface="+mn-ea"/>
                          <a:cs typeface="+mn-cs"/>
                        </a:rPr>
                        <a:t>1</a:t>
                      </a:r>
                      <a:r>
                        <a:rPr lang="en-US" altLang="zh-CN" sz="2800" b="1" dirty="0">
                          <a:solidFill>
                            <a:srgbClr val="FFFF00"/>
                          </a:solidFill>
                        </a:rPr>
                        <a:t>)</a:t>
                      </a:r>
                      <a:r>
                        <a:rPr lang="en-US" altLang="zh-CN" sz="2800" b="1" kern="1200" baseline="30000" dirty="0">
                          <a:solidFill>
                            <a:srgbClr val="FFFF00"/>
                          </a:solidFill>
                          <a:latin typeface="+mn-lt"/>
                          <a:ea typeface="+mn-ea"/>
                          <a:cs typeface="+mn-cs"/>
                        </a:rPr>
                        <a:t>+</a:t>
                      </a:r>
                      <a:r>
                        <a:rPr lang="en-US" altLang="zh-CN" sz="2800" b="1" dirty="0">
                          <a:solidFill>
                            <a:srgbClr val="FFFF00"/>
                          </a:solidFill>
                        </a:rPr>
                        <a:t>, (R</a:t>
                      </a:r>
                      <a:r>
                        <a:rPr lang="en-US" altLang="zh-CN" sz="2800" b="1" kern="1200" baseline="-25000" dirty="0">
                          <a:solidFill>
                            <a:srgbClr val="FFFF00"/>
                          </a:solidFill>
                          <a:latin typeface="+mn-lt"/>
                          <a:ea typeface="+mn-ea"/>
                          <a:cs typeface="+mn-cs"/>
                        </a:rPr>
                        <a:t>2</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6453797"/>
                  </a:ext>
                </a:extLst>
              </a:tr>
              <a:tr h="370840">
                <a:tc>
                  <a:txBody>
                    <a:bodyPr/>
                    <a:lstStyle/>
                    <a:p>
                      <a:pPr>
                        <a:lnSpc>
                          <a:spcPct val="120000"/>
                        </a:lnSpc>
                      </a:pPr>
                      <a:r>
                        <a:rPr lang="en-US" altLang="zh-CN" sz="2800" b="1" dirty="0">
                          <a:solidFill>
                            <a:srgbClr val="FFFF00"/>
                          </a:solidFill>
                        </a:rPr>
                        <a:t>(7)AND  -(R</a:t>
                      </a:r>
                      <a:r>
                        <a:rPr lang="en-US" altLang="zh-CN" sz="2800" b="1" kern="1200" baseline="-25000" dirty="0">
                          <a:solidFill>
                            <a:srgbClr val="FFFF00"/>
                          </a:solidFill>
                          <a:latin typeface="+mn-lt"/>
                          <a:ea typeface="+mn-ea"/>
                          <a:cs typeface="+mn-cs"/>
                        </a:rPr>
                        <a:t>0</a:t>
                      </a:r>
                      <a:r>
                        <a:rPr lang="en-US" altLang="zh-CN" sz="2800" b="1" dirty="0">
                          <a:solidFill>
                            <a:srgbClr val="FFFF00"/>
                          </a:solidFill>
                        </a:rPr>
                        <a:t>), R</a:t>
                      </a:r>
                      <a:r>
                        <a:rPr lang="en-US" altLang="zh-CN" sz="2800" b="1" kern="1200" baseline="-25000" dirty="0">
                          <a:solidFill>
                            <a:srgbClr val="FFFF00"/>
                          </a:solidFill>
                          <a:latin typeface="+mn-lt"/>
                          <a:ea typeface="+mn-ea"/>
                          <a:cs typeface="+mn-cs"/>
                        </a:rPr>
                        <a:t>1</a:t>
                      </a:r>
                      <a:endParaRPr lang="zh-CN" altLang="en-US" sz="2800" b="1" kern="1200" baseline="-25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(8)OR  R</a:t>
                      </a:r>
                      <a:r>
                        <a:rPr lang="en-US" altLang="zh-CN" sz="2800" b="1" kern="1200" baseline="-25000" dirty="0">
                          <a:solidFill>
                            <a:srgbClr val="FFFF00"/>
                          </a:solidFill>
                          <a:latin typeface="+mn-lt"/>
                          <a:ea typeface="+mn-ea"/>
                          <a:cs typeface="+mn-cs"/>
                        </a:rPr>
                        <a:t>2</a:t>
                      </a:r>
                      <a:r>
                        <a:rPr lang="en-US" altLang="zh-CN" sz="2800" b="1" dirty="0">
                          <a:solidFill>
                            <a:srgbClr val="FFFF00"/>
                          </a:solidFill>
                        </a:rPr>
                        <a:t>, (R</a:t>
                      </a:r>
                      <a:r>
                        <a:rPr lang="en-US" altLang="zh-CN" sz="2800" b="1" kern="1200" baseline="-25000" dirty="0">
                          <a:solidFill>
                            <a:srgbClr val="FFFF00"/>
                          </a:solidFill>
                          <a:latin typeface="+mn-lt"/>
                          <a:ea typeface="+mn-ea"/>
                          <a:cs typeface="+mn-cs"/>
                        </a:rPr>
                        <a:t>0</a:t>
                      </a:r>
                      <a:r>
                        <a:rPr lang="en-US" altLang="zh-CN" sz="2800" b="1" dirty="0">
                          <a:solidFill>
                            <a:srgbClr val="FFFF00"/>
                          </a:solidFill>
                        </a:rPr>
                        <a:t>)</a:t>
                      </a:r>
                      <a:r>
                        <a:rPr lang="en-US" altLang="zh-CN" sz="2800" b="1" kern="1200" baseline="30000" dirty="0">
                          <a:solidFill>
                            <a:srgbClr val="FFFF00"/>
                          </a:solidFill>
                          <a:latin typeface="+mn-lt"/>
                          <a:ea typeface="+mn-ea"/>
                          <a:cs typeface="+mn-cs"/>
                        </a:rPr>
                        <a:t>+</a:t>
                      </a:r>
                      <a:endParaRPr lang="zh-CN" altLang="en-US" sz="2800" b="1" kern="1200" baseline="30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(9)EOR  (R</a:t>
                      </a:r>
                      <a:r>
                        <a:rPr lang="en-US" altLang="zh-CN" sz="2800" b="1" kern="1200" baseline="-25000" dirty="0">
                          <a:solidFill>
                            <a:srgbClr val="FFFF00"/>
                          </a:solidFill>
                          <a:latin typeface="+mn-lt"/>
                          <a:ea typeface="+mn-ea"/>
                          <a:cs typeface="+mn-cs"/>
                        </a:rPr>
                        <a:t>0</a:t>
                      </a:r>
                      <a:r>
                        <a:rPr lang="en-US" altLang="zh-CN" sz="2800" b="1" dirty="0">
                          <a:solidFill>
                            <a:srgbClr val="FFFF00"/>
                          </a:solidFill>
                        </a:rPr>
                        <a:t>), (R</a:t>
                      </a:r>
                      <a:r>
                        <a:rPr lang="en-US" altLang="zh-CN" sz="2800" b="1" kern="1200" baseline="-25000" dirty="0">
                          <a:solidFill>
                            <a:srgbClr val="FFFF00"/>
                          </a:solidFill>
                          <a:latin typeface="+mn-lt"/>
                          <a:ea typeface="+mn-ea"/>
                          <a:cs typeface="+mn-cs"/>
                        </a:rPr>
                        <a:t>1</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0838785"/>
                  </a:ext>
                </a:extLst>
              </a:tr>
              <a:tr h="370840">
                <a:tc>
                  <a:txBody>
                    <a:bodyPr/>
                    <a:lstStyle/>
                    <a:p>
                      <a:pPr>
                        <a:lnSpc>
                          <a:spcPct val="120000"/>
                        </a:lnSpc>
                      </a:pPr>
                      <a:r>
                        <a:rPr lang="en-US" altLang="zh-CN" sz="2800" b="1" dirty="0">
                          <a:solidFill>
                            <a:srgbClr val="FFFF00"/>
                          </a:solidFill>
                        </a:rPr>
                        <a:t>(10)INC  X(PC)</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(11)DEC  (R</a:t>
                      </a:r>
                      <a:r>
                        <a:rPr lang="en-US" altLang="zh-CN" sz="2800" b="1" kern="1200" baseline="-25000" dirty="0">
                          <a:solidFill>
                            <a:srgbClr val="FFFF00"/>
                          </a:solidFill>
                          <a:latin typeface="+mn-lt"/>
                          <a:ea typeface="+mn-ea"/>
                          <a:cs typeface="+mn-cs"/>
                        </a:rPr>
                        <a:t>0</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(12)COM  (R</a:t>
                      </a:r>
                      <a:r>
                        <a:rPr lang="en-US" altLang="zh-CN" sz="2800" b="1" kern="1200" baseline="-25000" dirty="0">
                          <a:solidFill>
                            <a:srgbClr val="FFFF00"/>
                          </a:solidFill>
                          <a:latin typeface="+mn-lt"/>
                          <a:ea typeface="+mn-ea"/>
                          <a:cs typeface="+mn-cs"/>
                        </a:rPr>
                        <a:t>1</a:t>
                      </a:r>
                      <a:r>
                        <a:rPr lang="en-US" altLang="zh-CN" sz="2800" b="1" dirty="0">
                          <a:solidFill>
                            <a:srgbClr val="FFFF00"/>
                          </a:solidFill>
                        </a:rPr>
                        <a:t>)</a:t>
                      </a:r>
                      <a:r>
                        <a:rPr lang="en-US" altLang="zh-CN" sz="2800" b="1" kern="1200" baseline="30000" dirty="0">
                          <a:solidFill>
                            <a:srgbClr val="FFFF00"/>
                          </a:solidFill>
                          <a:latin typeface="+mn-lt"/>
                          <a:ea typeface="+mn-ea"/>
                          <a:cs typeface="+mn-cs"/>
                        </a:rPr>
                        <a:t>+</a:t>
                      </a:r>
                      <a:endParaRPr lang="zh-CN" altLang="en-US" sz="2800" b="1" kern="1200" baseline="30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2011699"/>
                  </a:ext>
                </a:extLst>
              </a:tr>
              <a:tr h="370840">
                <a:tc>
                  <a:txBody>
                    <a:bodyPr/>
                    <a:lstStyle/>
                    <a:p>
                      <a:pPr>
                        <a:lnSpc>
                          <a:spcPct val="120000"/>
                        </a:lnSpc>
                      </a:pPr>
                      <a:r>
                        <a:rPr lang="en-US" altLang="zh-CN" sz="2800" b="1" dirty="0">
                          <a:solidFill>
                            <a:srgbClr val="FFFF00"/>
                          </a:solidFill>
                        </a:rPr>
                        <a:t>(13)NEG  -(R</a:t>
                      </a:r>
                      <a:r>
                        <a:rPr lang="en-US" altLang="zh-CN" sz="2800" b="1" kern="1200" baseline="-25000" dirty="0">
                          <a:solidFill>
                            <a:srgbClr val="FFFF00"/>
                          </a:solidFill>
                          <a:latin typeface="+mn-lt"/>
                          <a:ea typeface="+mn-ea"/>
                          <a:cs typeface="+mn-cs"/>
                        </a:rPr>
                        <a:t>2</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(14)SL  R</a:t>
                      </a:r>
                      <a:r>
                        <a:rPr lang="en-US" altLang="zh-CN" sz="2800" b="1" kern="1200" baseline="-25000" dirty="0">
                          <a:solidFill>
                            <a:srgbClr val="FFFF00"/>
                          </a:solidFill>
                          <a:latin typeface="+mn-lt"/>
                          <a:ea typeface="+mn-ea"/>
                          <a:cs typeface="+mn-cs"/>
                        </a:rPr>
                        <a:t>0</a:t>
                      </a:r>
                      <a:endParaRPr lang="zh-CN" altLang="en-US" sz="2800" b="1" kern="1200" baseline="-25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(15)SR  R</a:t>
                      </a:r>
                      <a:r>
                        <a:rPr lang="en-US" altLang="zh-CN" sz="2800" b="1" kern="1200" baseline="-25000" dirty="0">
                          <a:solidFill>
                            <a:srgbClr val="FFFF00"/>
                          </a:solidFill>
                          <a:latin typeface="+mn-lt"/>
                          <a:ea typeface="+mn-ea"/>
                          <a:cs typeface="+mn-cs"/>
                        </a:rPr>
                        <a:t>3</a:t>
                      </a:r>
                      <a:endParaRPr lang="zh-CN" altLang="en-US" sz="2800" b="1" kern="1200" baseline="-25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1448588"/>
                  </a:ext>
                </a:extLst>
              </a:tr>
              <a:tr h="370840">
                <a:tc>
                  <a:txBody>
                    <a:bodyPr/>
                    <a:lstStyle/>
                    <a:p>
                      <a:pPr>
                        <a:lnSpc>
                          <a:spcPct val="120000"/>
                        </a:lnSpc>
                      </a:pPr>
                      <a:r>
                        <a:rPr lang="en-US" altLang="zh-CN" sz="2800" b="1" dirty="0">
                          <a:solidFill>
                            <a:srgbClr val="FFFF00"/>
                          </a:solidFill>
                        </a:rPr>
                        <a:t>(16)JMP  SKP</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(17)JMP  R</a:t>
                      </a:r>
                      <a:r>
                        <a:rPr lang="en-US" altLang="zh-CN" sz="2800" b="1" kern="1200" baseline="-25000" dirty="0">
                          <a:solidFill>
                            <a:srgbClr val="FFFF00"/>
                          </a:solidFill>
                          <a:latin typeface="+mn-lt"/>
                          <a:ea typeface="+mn-ea"/>
                          <a:cs typeface="+mn-cs"/>
                        </a:rPr>
                        <a:t>0</a:t>
                      </a:r>
                      <a:endParaRPr lang="zh-CN" altLang="en-US" sz="2800" b="1" kern="1200" baseline="-25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(18)JMP  X(PC)</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3143648"/>
                  </a:ext>
                </a:extLst>
              </a:tr>
              <a:tr h="283607">
                <a:tc>
                  <a:txBody>
                    <a:bodyPr/>
                    <a:lstStyle/>
                    <a:p>
                      <a:pPr>
                        <a:lnSpc>
                          <a:spcPct val="120000"/>
                        </a:lnSpc>
                      </a:pPr>
                      <a:r>
                        <a:rPr lang="en-US" altLang="zh-CN" sz="2800" b="1" dirty="0">
                          <a:solidFill>
                            <a:srgbClr val="FFFF00"/>
                          </a:solidFill>
                        </a:rPr>
                        <a:t>(19)RST  (SP)</a:t>
                      </a:r>
                      <a:r>
                        <a:rPr lang="en-US" altLang="zh-CN" sz="2800" b="1" kern="1200" baseline="30000" dirty="0">
                          <a:solidFill>
                            <a:srgbClr val="FFFF00"/>
                          </a:solidFill>
                          <a:latin typeface="+mn-lt"/>
                          <a:ea typeface="+mn-ea"/>
                          <a:cs typeface="+mn-cs"/>
                        </a:rPr>
                        <a:t>+</a:t>
                      </a:r>
                      <a:endParaRPr lang="zh-CN" altLang="en-US" sz="2800" b="1" kern="1200" baseline="30000" dirty="0">
                        <a:solidFill>
                          <a:srgbClr val="FFFF00"/>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r>
                        <a:rPr lang="en-US" altLang="zh-CN" sz="2800" b="1" dirty="0">
                          <a:solidFill>
                            <a:srgbClr val="FFFF00"/>
                          </a:solidFill>
                        </a:rPr>
                        <a:t>(20)JSR  (R</a:t>
                      </a:r>
                      <a:r>
                        <a:rPr lang="en-US" altLang="zh-CN" sz="2800" b="1" kern="1200" baseline="-25000" dirty="0">
                          <a:solidFill>
                            <a:srgbClr val="FFFF00"/>
                          </a:solidFill>
                          <a:latin typeface="+mn-lt"/>
                          <a:ea typeface="+mn-ea"/>
                          <a:cs typeface="+mn-cs"/>
                        </a:rPr>
                        <a:t>1</a:t>
                      </a:r>
                      <a:r>
                        <a:rPr lang="en-US" altLang="zh-CN" sz="2800" b="1" dirty="0">
                          <a:solidFill>
                            <a:srgbClr val="FFFF00"/>
                          </a:solidFill>
                        </a:rPr>
                        <a:t>)</a:t>
                      </a: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20000"/>
                        </a:lnSpc>
                      </a:pPr>
                      <a:endParaRPr lang="zh-CN" altLang="en-US" sz="2800" b="1" dirty="0">
                        <a:solidFill>
                          <a:srgbClr val="FFFF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0339840"/>
                  </a:ext>
                </a:extLst>
              </a:tr>
            </a:tbl>
          </a:graphicData>
        </a:graphic>
      </p:graphicFrame>
      <p:sp>
        <p:nvSpPr>
          <p:cNvPr id="3" name="灯片编号占位符 2">
            <a:extLst>
              <a:ext uri="{FF2B5EF4-FFF2-40B4-BE49-F238E27FC236}">
                <a16:creationId xmlns:a16="http://schemas.microsoft.com/office/drawing/2014/main" id="{FD58B232-B459-4E5C-AED7-F6B3C9706CFF}"/>
              </a:ext>
            </a:extLst>
          </p:cNvPr>
          <p:cNvSpPr>
            <a:spLocks noGrp="1"/>
          </p:cNvSpPr>
          <p:nvPr>
            <p:ph type="sldNum" sz="quarter" idx="10"/>
          </p:nvPr>
        </p:nvSpPr>
        <p:spPr/>
        <p:txBody>
          <a:bodyPr/>
          <a:lstStyle/>
          <a:p>
            <a:fld id="{93FEEFE9-7DAE-42BE-8BBC-0AB64D3E44ED}" type="slidenum">
              <a:rPr lang="zh-CN" altLang="en-US" smtClean="0"/>
              <a:pPr/>
              <a:t>48</a:t>
            </a:fld>
            <a:r>
              <a:rPr lang="en-US" altLang="zh-CN"/>
              <a:t>/141</a:t>
            </a:r>
            <a:endParaRPr lang="zh-CN" altLang="en-US" dirty="0"/>
          </a:p>
        </p:txBody>
      </p:sp>
    </p:spTree>
    <p:extLst>
      <p:ext uri="{BB962C8B-B14F-4D97-AF65-F5344CB8AC3E}">
        <p14:creationId xmlns:p14="http://schemas.microsoft.com/office/powerpoint/2010/main" val="2727093532"/>
      </p:ext>
    </p:extLst>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C369383-4F4A-480E-8FA3-81B515333257}"/>
              </a:ext>
            </a:extLst>
          </p:cNvPr>
          <p:cNvSpPr/>
          <p:nvPr/>
        </p:nvSpPr>
        <p:spPr>
          <a:xfrm>
            <a:off x="107504" y="0"/>
            <a:ext cx="4892581" cy="631711"/>
          </a:xfrm>
          <a:prstGeom prst="rect">
            <a:avLst/>
          </a:prstGeom>
        </p:spPr>
        <p:txBody>
          <a:bodyPr wrap="square">
            <a:spAutoFit/>
          </a:bodyPr>
          <a:lstStyle/>
          <a:p>
            <a:pPr>
              <a:lnSpc>
                <a:spcPct val="120000"/>
              </a:lnSpc>
            </a:pPr>
            <a:r>
              <a:rPr lang="en-US" altLang="zh-CN" sz="3200" b="1" dirty="0">
                <a:solidFill>
                  <a:srgbClr val="FFFF00"/>
                </a:solidFill>
              </a:rPr>
              <a:t>(1)MOV(R</a:t>
            </a:r>
            <a:r>
              <a:rPr lang="en-US" altLang="zh-CN" sz="3200" b="1" baseline="-25000" dirty="0">
                <a:solidFill>
                  <a:srgbClr val="FFFF00"/>
                </a:solidFill>
              </a:rPr>
              <a:t>0</a:t>
            </a:r>
            <a:r>
              <a:rPr lang="en-US" altLang="zh-CN" sz="3200" b="1" dirty="0">
                <a:solidFill>
                  <a:srgbClr val="FFFF00"/>
                </a:solidFill>
              </a:rPr>
              <a:t>),(SP)</a:t>
            </a:r>
            <a:r>
              <a:rPr lang="en-US" altLang="zh-CN" sz="3200" b="1" baseline="30000" dirty="0">
                <a:solidFill>
                  <a:srgbClr val="FFFF00"/>
                </a:solidFill>
              </a:rPr>
              <a:t>+</a:t>
            </a:r>
            <a:endParaRPr lang="zh-CN" altLang="en-US" sz="3200" b="1" baseline="30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5970699D-C0CE-4AAB-A42C-4AA47EDB9C08}"/>
                  </a:ext>
                </a:extLst>
              </p:cNvPr>
              <p:cNvGraphicFramePr>
                <a:graphicFrameLocks noGrp="1"/>
              </p:cNvGraphicFramePr>
              <p:nvPr>
                <p:extLst>
                  <p:ext uri="{D42A27DB-BD31-4B8C-83A1-F6EECF244321}">
                    <p14:modId xmlns:p14="http://schemas.microsoft.com/office/powerpoint/2010/main" val="395414404"/>
                  </p:ext>
                </p:extLst>
              </p:nvPr>
            </p:nvGraphicFramePr>
            <p:xfrm>
              <a:off x="26868" y="581024"/>
              <a:ext cx="9117132" cy="6248401"/>
            </p:xfrm>
            <a:graphic>
              <a:graphicData uri="http://schemas.openxmlformats.org/drawingml/2006/table">
                <a:tbl>
                  <a:tblPr firstRow="1" bandRow="1">
                    <a:tableStyleId>{5940675A-B579-460E-94D1-54222C63F5DA}</a:tableStyleId>
                  </a:tblPr>
                  <a:tblGrid>
                    <a:gridCol w="3236841">
                      <a:extLst>
                        <a:ext uri="{9D8B030D-6E8A-4147-A177-3AD203B41FA5}">
                          <a16:colId xmlns:a16="http://schemas.microsoft.com/office/drawing/2014/main" val="1400322427"/>
                        </a:ext>
                      </a:extLst>
                    </a:gridCol>
                    <a:gridCol w="5880291">
                      <a:extLst>
                        <a:ext uri="{9D8B030D-6E8A-4147-A177-3AD203B41FA5}">
                          <a16:colId xmlns:a16="http://schemas.microsoft.com/office/drawing/2014/main" val="2467682808"/>
                        </a:ext>
                      </a:extLst>
                    </a:gridCol>
                  </a:tblGrid>
                  <a:tr h="1980977">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291039099"/>
                      </a:ext>
                    </a:extLst>
                  </a:tr>
                  <a:tr h="4267424">
                    <a:tc>
                      <a:txBody>
                        <a:bodyPr/>
                        <a:lstStyle/>
                        <a:p>
                          <a:r>
                            <a:rPr lang="en-US" altLang="zh-CN" sz="2800" dirty="0"/>
                            <a:t>ST</a:t>
                          </a:r>
                          <a:r>
                            <a:rPr lang="en-US" altLang="zh-CN" sz="2800" baseline="-25000" dirty="0"/>
                            <a:t>0</a:t>
                          </a:r>
                          <a:r>
                            <a:rPr lang="zh-CN" altLang="en-US" sz="2800" dirty="0"/>
                            <a:t>：</a:t>
                          </a:r>
                          <a:r>
                            <a:rPr lang="en-US" altLang="zh-CN" sz="2800" dirty="0"/>
                            <a:t>SP→MAR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endParaRPr lang="en-US" altLang="zh-CN" sz="2800" dirty="0"/>
                        </a:p>
                        <a:p>
                          <a:endParaRPr lang="en-US" altLang="zh-CN" sz="2800" dirty="0"/>
                        </a:p>
                        <a:p>
                          <a:r>
                            <a:rPr lang="en-US" altLang="zh-CN" sz="2800" dirty="0"/>
                            <a:t>ST</a:t>
                          </a:r>
                          <a:r>
                            <a:rPr lang="en-US" altLang="zh-CN" sz="2800" baseline="-25000" dirty="0"/>
                            <a:t>2</a:t>
                          </a:r>
                          <a:r>
                            <a:rPr lang="zh-CN" altLang="en-US" sz="2800" dirty="0"/>
                            <a:t>：</a:t>
                          </a:r>
                          <a:r>
                            <a:rPr lang="en-US" altLang="zh-CN" sz="2800" dirty="0"/>
                            <a:t>SP+1→SP</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0</a:t>
                          </a:r>
                          <a:r>
                            <a:rPr lang="zh-CN" altLang="en-US" sz="2800" dirty="0"/>
                            <a:t>：</a:t>
                          </a:r>
                          <a:r>
                            <a:rPr lang="en-US" altLang="zh-CN" sz="2800" dirty="0"/>
                            <a:t>SP→A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a:t>
                          </a:r>
                          <a:r>
                            <a:rPr lang="zh-CN" altLang="en-US" sz="2800" dirty="0"/>
                            <a:t> </a:t>
                          </a:r>
                          <a:r>
                            <a:rPr lang="en-US" altLang="zh-CN" sz="2800" dirty="0"/>
                            <a:t>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C</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r>
                            <a:rPr lang="en-US" altLang="zh-CN" sz="2800" dirty="0"/>
                            <a:t>ST</a:t>
                          </a:r>
                          <a:r>
                            <a:rPr lang="en-US" altLang="zh-CN" sz="2800" baseline="-25000" dirty="0"/>
                            <a:t>2</a:t>
                          </a:r>
                          <a:r>
                            <a:rPr lang="zh-CN" altLang="en-US" sz="2800" dirty="0"/>
                            <a:t>：</a:t>
                          </a:r>
                          <a:r>
                            <a:rPr lang="en-US" altLang="zh-CN" sz="2800" dirty="0"/>
                            <a:t>SP→A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endParaRPr lang="en-US" altLang="zh-CN" sz="2800" dirty="0"/>
                        </a:p>
                        <a:p>
                          <a:r>
                            <a:rPr lang="en-US" altLang="zh-CN" sz="2800" dirty="0"/>
                            <a:t>          DM</a:t>
                          </a:r>
                          <a:r>
                            <a:rPr lang="zh-CN" altLang="en-US" sz="2800" dirty="0"/>
                            <a:t>；</a:t>
                          </a:r>
                          <a:endParaRPr lang="en-US" altLang="zh-CN" sz="2800" dirty="0"/>
                        </a:p>
                        <a:p>
                          <a:r>
                            <a:rPr lang="en-US" altLang="zh-CN" sz="2800" dirty="0"/>
                            <a:t>          CPSP</a:t>
                          </a:r>
                          <a:r>
                            <a:rPr lang="zh-CN" altLang="en-US" sz="2800" dirty="0"/>
                            <a:t>。</a:t>
                          </a:r>
                        </a:p>
                      </a:txBody>
                      <a:tcPr/>
                    </a:tc>
                    <a:extLst>
                      <a:ext uri="{0D108BD9-81ED-4DB2-BD59-A6C34878D82A}">
                        <a16:rowId xmlns:a16="http://schemas.microsoft.com/office/drawing/2014/main" val="1968763390"/>
                      </a:ext>
                    </a:extLst>
                  </a:tr>
                </a:tbl>
              </a:graphicData>
            </a:graphic>
          </p:graphicFrame>
        </mc:Choice>
        <mc:Fallback xmlns="">
          <p:graphicFrame>
            <p:nvGraphicFramePr>
              <p:cNvPr id="4" name="表格 3">
                <a:extLst>
                  <a:ext uri="{FF2B5EF4-FFF2-40B4-BE49-F238E27FC236}">
                    <a16:creationId xmlns:a16="http://schemas.microsoft.com/office/drawing/2014/main" id="{5970699D-C0CE-4AAB-A42C-4AA47EDB9C08}"/>
                  </a:ext>
                </a:extLst>
              </p:cNvPr>
              <p:cNvGraphicFramePr>
                <a:graphicFrameLocks noGrp="1"/>
              </p:cNvGraphicFramePr>
              <p:nvPr>
                <p:extLst>
                  <p:ext uri="{D42A27DB-BD31-4B8C-83A1-F6EECF244321}">
                    <p14:modId xmlns:p14="http://schemas.microsoft.com/office/powerpoint/2010/main" val="395414404"/>
                  </p:ext>
                </p:extLst>
              </p:nvPr>
            </p:nvGraphicFramePr>
            <p:xfrm>
              <a:off x="26868" y="581024"/>
              <a:ext cx="9117132" cy="6248401"/>
            </p:xfrm>
            <a:graphic>
              <a:graphicData uri="http://schemas.openxmlformats.org/drawingml/2006/table">
                <a:tbl>
                  <a:tblPr firstRow="1" bandRow="1">
                    <a:tableStyleId>{5940675A-B579-460E-94D1-54222C63F5DA}</a:tableStyleId>
                  </a:tblPr>
                  <a:tblGrid>
                    <a:gridCol w="3236841">
                      <a:extLst>
                        <a:ext uri="{9D8B030D-6E8A-4147-A177-3AD203B41FA5}">
                          <a16:colId xmlns:a16="http://schemas.microsoft.com/office/drawing/2014/main" val="1400322427"/>
                        </a:ext>
                      </a:extLst>
                    </a:gridCol>
                    <a:gridCol w="5880291">
                      <a:extLst>
                        <a:ext uri="{9D8B030D-6E8A-4147-A177-3AD203B41FA5}">
                          <a16:colId xmlns:a16="http://schemas.microsoft.com/office/drawing/2014/main" val="2467682808"/>
                        </a:ext>
                      </a:extLst>
                    </a:gridCol>
                  </a:tblGrid>
                  <a:tr h="1980977">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5130" t="-4000" r="-311" b="-216308"/>
                          </a:stretch>
                        </a:blipFill>
                      </a:tcPr>
                    </a:tc>
                    <a:extLst>
                      <a:ext uri="{0D108BD9-81ED-4DB2-BD59-A6C34878D82A}">
                        <a16:rowId xmlns:a16="http://schemas.microsoft.com/office/drawing/2014/main" val="3291039099"/>
                      </a:ext>
                    </a:extLst>
                  </a:tr>
                  <a:tr h="4267424">
                    <a:tc>
                      <a:txBody>
                        <a:bodyPr/>
                        <a:lstStyle/>
                        <a:p>
                          <a:r>
                            <a:rPr lang="en-US" altLang="zh-CN" sz="2800" dirty="0"/>
                            <a:t>ST</a:t>
                          </a:r>
                          <a:r>
                            <a:rPr lang="en-US" altLang="zh-CN" sz="2800" baseline="-25000" dirty="0"/>
                            <a:t>0</a:t>
                          </a:r>
                          <a:r>
                            <a:rPr lang="zh-CN" altLang="en-US" sz="2800" dirty="0"/>
                            <a:t>：</a:t>
                          </a:r>
                          <a:r>
                            <a:rPr lang="en-US" altLang="zh-CN" sz="2800" dirty="0"/>
                            <a:t>SP→MAR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endParaRPr lang="en-US" altLang="zh-CN" sz="2800" dirty="0"/>
                        </a:p>
                        <a:p>
                          <a:endParaRPr lang="en-US" altLang="zh-CN" sz="2800" dirty="0"/>
                        </a:p>
                        <a:p>
                          <a:r>
                            <a:rPr lang="en-US" altLang="zh-CN" sz="2800" dirty="0"/>
                            <a:t>ST</a:t>
                          </a:r>
                          <a:r>
                            <a:rPr lang="en-US" altLang="zh-CN" sz="2800" baseline="-25000" dirty="0"/>
                            <a:t>2</a:t>
                          </a:r>
                          <a:r>
                            <a:rPr lang="zh-CN" altLang="en-US" sz="2800" dirty="0"/>
                            <a:t>：</a:t>
                          </a:r>
                          <a:r>
                            <a:rPr lang="en-US" altLang="zh-CN" sz="2800" dirty="0"/>
                            <a:t>SP+1→SP</a:t>
                          </a:r>
                          <a:endParaRPr lang="zh-CN" altLang="en-US" sz="2800" dirty="0"/>
                        </a:p>
                      </a:txBody>
                      <a:tcPr/>
                    </a:tc>
                    <a:tc>
                      <a:txBody>
                        <a:bodyPr/>
                        <a:lstStyle/>
                        <a:p>
                          <a:endParaRPr lang="zh-CN"/>
                        </a:p>
                      </a:txBody>
                      <a:tcPr>
                        <a:blipFill>
                          <a:blip r:embed="rId2"/>
                          <a:stretch>
                            <a:fillRect l="-55130" t="-48217" r="-311" b="-285"/>
                          </a:stretch>
                        </a:blipFill>
                      </a:tcPr>
                    </a:tc>
                    <a:extLst>
                      <a:ext uri="{0D108BD9-81ED-4DB2-BD59-A6C34878D82A}">
                        <a16:rowId xmlns:a16="http://schemas.microsoft.com/office/drawing/2014/main" val="1968763390"/>
                      </a:ext>
                    </a:extLst>
                  </a:tr>
                </a:tbl>
              </a:graphicData>
            </a:graphic>
          </p:graphicFrame>
        </mc:Fallback>
      </mc:AlternateContent>
      <p:sp>
        <p:nvSpPr>
          <p:cNvPr id="6" name="灯片编号占位符 5">
            <a:extLst>
              <a:ext uri="{FF2B5EF4-FFF2-40B4-BE49-F238E27FC236}">
                <a16:creationId xmlns:a16="http://schemas.microsoft.com/office/drawing/2014/main" id="{B30DE3E0-0EA2-407A-8CFB-B7F26C602EE7}"/>
              </a:ext>
            </a:extLst>
          </p:cNvPr>
          <p:cNvSpPr>
            <a:spLocks noGrp="1"/>
          </p:cNvSpPr>
          <p:nvPr>
            <p:ph type="sldNum" sz="quarter" idx="10"/>
          </p:nvPr>
        </p:nvSpPr>
        <p:spPr/>
        <p:txBody>
          <a:bodyPr/>
          <a:lstStyle/>
          <a:p>
            <a:fld id="{93FEEFE9-7DAE-42BE-8BBC-0AB64D3E44ED}" type="slidenum">
              <a:rPr lang="zh-CN" altLang="en-US" smtClean="0"/>
              <a:pPr/>
              <a:t>49</a:t>
            </a:fld>
            <a:r>
              <a:rPr lang="en-US" altLang="zh-CN"/>
              <a:t>/141</a:t>
            </a:r>
            <a:endParaRPr lang="zh-CN" altLang="en-US" dirty="0"/>
          </a:p>
        </p:txBody>
      </p:sp>
    </p:spTree>
    <p:extLst>
      <p:ext uri="{BB962C8B-B14F-4D97-AF65-F5344CB8AC3E}">
        <p14:creationId xmlns:p14="http://schemas.microsoft.com/office/powerpoint/2010/main" val="249683731"/>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BB2CC9-2E44-4EA0-8D53-6393EEFBB6F3}"/>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078490D2-F259-4392-97C3-05FA3A8C45AF}"/>
              </a:ext>
            </a:extLst>
          </p:cNvPr>
          <p:cNvSpPr/>
          <p:nvPr/>
        </p:nvSpPr>
        <p:spPr>
          <a:xfrm>
            <a:off x="23812" y="908720"/>
            <a:ext cx="9096376" cy="6514091"/>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(4)</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通用寄存器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：可由</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编程访问，能实现多种功能的寄存器。例如，提供可操作数、存放运算结果、用作地址指针、作为变址寄存器、基址寄存器、计数器等。</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暂存器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：为避免破坏通用寄存器的内容，用来暂时存放某些中间结果的寄存器。</a:t>
            </a:r>
          </a:p>
          <a:p>
            <a:pPr indent="-457200">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指令寄存器</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IR</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：用来存放现行指令的寄存器。当需要执行某条指令时，先将该指令</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从存储器取出，并存入 </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IR </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中，然后再对 </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IR </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的内容进行译码。 </a:t>
            </a:r>
            <a:br>
              <a:rPr lang="zh-CN" altLang="en-US" sz="3200" dirty="0"/>
            </a:b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7AF3920B-A678-4E6E-96BC-8759E564677C}"/>
              </a:ext>
            </a:extLst>
          </p:cNvPr>
          <p:cNvSpPr>
            <a:spLocks noGrp="1"/>
          </p:cNvSpPr>
          <p:nvPr>
            <p:ph type="sldNum" sz="quarter" idx="10"/>
          </p:nvPr>
        </p:nvSpPr>
        <p:spPr/>
        <p:txBody>
          <a:bodyPr/>
          <a:lstStyle/>
          <a:p>
            <a:fld id="{93FEEFE9-7DAE-42BE-8BBC-0AB64D3E44ED}" type="slidenum">
              <a:rPr lang="zh-CN" altLang="en-US" smtClean="0"/>
              <a:pPr/>
              <a:t>5</a:t>
            </a:fld>
            <a:r>
              <a:rPr lang="en-US" altLang="zh-CN"/>
              <a:t>/141</a:t>
            </a:r>
            <a:endParaRPr lang="zh-CN" altLang="en-US" dirty="0"/>
          </a:p>
        </p:txBody>
      </p:sp>
    </p:spTree>
    <p:extLst>
      <p:ext uri="{BB962C8B-B14F-4D97-AF65-F5344CB8AC3E}">
        <p14:creationId xmlns:p14="http://schemas.microsoft.com/office/powerpoint/2010/main" val="930631769"/>
      </p:ext>
    </p:extLst>
  </p:cSld>
  <p:clrMapOvr>
    <a:masterClrMapping/>
  </p:clrMapOvr>
  <p:transition>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C369383-4F4A-480E-8FA3-81B515333257}"/>
              </a:ext>
            </a:extLst>
          </p:cNvPr>
          <p:cNvSpPr/>
          <p:nvPr/>
        </p:nvSpPr>
        <p:spPr>
          <a:xfrm>
            <a:off x="107504" y="0"/>
            <a:ext cx="4892581" cy="631711"/>
          </a:xfrm>
          <a:prstGeom prst="rect">
            <a:avLst/>
          </a:prstGeom>
        </p:spPr>
        <p:txBody>
          <a:bodyPr wrap="square">
            <a:spAutoFit/>
          </a:bodyPr>
          <a:lstStyle/>
          <a:p>
            <a:pPr>
              <a:lnSpc>
                <a:spcPct val="120000"/>
              </a:lnSpc>
            </a:pPr>
            <a:r>
              <a:rPr lang="en-US" altLang="zh-CN" sz="3200" b="1" dirty="0">
                <a:solidFill>
                  <a:srgbClr val="FFFF00"/>
                </a:solidFill>
              </a:rPr>
              <a:t>(1)MOV(R</a:t>
            </a:r>
            <a:r>
              <a:rPr lang="en-US" altLang="zh-CN" sz="3200" b="1" baseline="-25000" dirty="0">
                <a:solidFill>
                  <a:srgbClr val="FFFF00"/>
                </a:solidFill>
              </a:rPr>
              <a:t>0</a:t>
            </a:r>
            <a:r>
              <a:rPr lang="en-US" altLang="zh-CN" sz="3200" b="1" dirty="0">
                <a:solidFill>
                  <a:srgbClr val="FFFF00"/>
                </a:solidFill>
              </a:rPr>
              <a:t>),(SP)</a:t>
            </a:r>
            <a:r>
              <a:rPr lang="en-US" altLang="zh-CN" sz="3200" b="1" baseline="30000" dirty="0">
                <a:solidFill>
                  <a:srgbClr val="FFFF00"/>
                </a:solidFill>
              </a:rPr>
              <a:t>+</a:t>
            </a:r>
            <a:endParaRPr lang="zh-CN" altLang="en-US" sz="3200" b="1" baseline="30000" dirty="0">
              <a:solidFill>
                <a:srgbClr val="FFFF00"/>
              </a:solidFill>
            </a:endParaRPr>
          </a:p>
        </p:txBody>
      </p:sp>
      <p:graphicFrame>
        <p:nvGraphicFramePr>
          <p:cNvPr id="5" name="表格 4">
            <a:extLst>
              <a:ext uri="{FF2B5EF4-FFF2-40B4-BE49-F238E27FC236}">
                <a16:creationId xmlns:a16="http://schemas.microsoft.com/office/drawing/2014/main" id="{F3A9ED31-1F3B-491D-A3B8-1D6885996F1E}"/>
              </a:ext>
            </a:extLst>
          </p:cNvPr>
          <p:cNvGraphicFramePr>
            <a:graphicFrameLocks noGrp="1"/>
          </p:cNvGraphicFramePr>
          <p:nvPr>
            <p:extLst>
              <p:ext uri="{D42A27DB-BD31-4B8C-83A1-F6EECF244321}">
                <p14:modId xmlns:p14="http://schemas.microsoft.com/office/powerpoint/2010/main" val="848946484"/>
              </p:ext>
            </p:extLst>
          </p:nvPr>
        </p:nvGraphicFramePr>
        <p:xfrm>
          <a:off x="23812" y="659120"/>
          <a:ext cx="9120188" cy="1401728"/>
        </p:xfrm>
        <a:graphic>
          <a:graphicData uri="http://schemas.openxmlformats.org/drawingml/2006/table">
            <a:tbl>
              <a:tblPr firstRow="1" bandRow="1">
                <a:tableStyleId>{5940675A-B579-460E-94D1-54222C63F5DA}</a:tableStyleId>
              </a:tblPr>
              <a:tblGrid>
                <a:gridCol w="3252044">
                  <a:extLst>
                    <a:ext uri="{9D8B030D-6E8A-4147-A177-3AD203B41FA5}">
                      <a16:colId xmlns:a16="http://schemas.microsoft.com/office/drawing/2014/main" val="1400836949"/>
                    </a:ext>
                  </a:extLst>
                </a:gridCol>
                <a:gridCol w="5868144">
                  <a:extLst>
                    <a:ext uri="{9D8B030D-6E8A-4147-A177-3AD203B41FA5}">
                      <a16:colId xmlns:a16="http://schemas.microsoft.com/office/drawing/2014/main" val="585890094"/>
                    </a:ext>
                  </a:extLst>
                </a:gridCol>
              </a:tblGrid>
              <a:tr h="1401728">
                <a:tc>
                  <a:txBody>
                    <a:bodyPr/>
                    <a:lstStyle/>
                    <a:p>
                      <a:r>
                        <a:rPr lang="en-US" altLang="zh-CN" sz="2800" dirty="0"/>
                        <a:t>DT</a:t>
                      </a:r>
                      <a:r>
                        <a:rPr lang="en-US" altLang="zh-CN" sz="2800" baseline="-25000" dirty="0"/>
                        <a:t>0</a:t>
                      </a:r>
                      <a:r>
                        <a:rPr lang="zh-CN" altLang="en-US" sz="2800" dirty="0"/>
                        <a:t>：</a:t>
                      </a:r>
                      <a:r>
                        <a:rPr lang="en-US" altLang="zh-CN" sz="2800" dirty="0"/>
                        <a:t>R</a:t>
                      </a:r>
                      <a:r>
                        <a:rPr lang="en-US" altLang="zh-CN" sz="2800" baseline="-25000" dirty="0"/>
                        <a:t>0</a:t>
                      </a:r>
                      <a:r>
                        <a:rPr lang="en-US" altLang="zh-CN" sz="2800" dirty="0"/>
                        <a:t>→MAR </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MAR</a:t>
                      </a:r>
                      <a:r>
                        <a:rPr lang="zh-CN" altLang="en-US" sz="2800" dirty="0"/>
                        <a:t>。</a:t>
                      </a:r>
                    </a:p>
                  </a:txBody>
                  <a:tcPr/>
                </a:tc>
                <a:extLst>
                  <a:ext uri="{0D108BD9-81ED-4DB2-BD59-A6C34878D82A}">
                    <a16:rowId xmlns:a16="http://schemas.microsoft.com/office/drawing/2014/main" val="2501461695"/>
                  </a:ext>
                </a:extLst>
              </a:tr>
            </a:tbl>
          </a:graphicData>
        </a:graphic>
      </p:graphicFrame>
      <p:sp>
        <p:nvSpPr>
          <p:cNvPr id="6" name="灯片编号占位符 5">
            <a:extLst>
              <a:ext uri="{FF2B5EF4-FFF2-40B4-BE49-F238E27FC236}">
                <a16:creationId xmlns:a16="http://schemas.microsoft.com/office/drawing/2014/main" id="{B30DE3E0-0EA2-407A-8CFB-B7F26C602EE7}"/>
              </a:ext>
            </a:extLst>
          </p:cNvPr>
          <p:cNvSpPr>
            <a:spLocks noGrp="1"/>
          </p:cNvSpPr>
          <p:nvPr>
            <p:ph type="sldNum" sz="quarter" idx="10"/>
          </p:nvPr>
        </p:nvSpPr>
        <p:spPr/>
        <p:txBody>
          <a:bodyPr/>
          <a:lstStyle/>
          <a:p>
            <a:fld id="{93FEEFE9-7DAE-42BE-8BBC-0AB64D3E44ED}" type="slidenum">
              <a:rPr lang="zh-CN" altLang="en-US" smtClean="0"/>
              <a:pPr/>
              <a:t>50</a:t>
            </a:fld>
            <a:r>
              <a:rPr lang="en-US" altLang="zh-CN"/>
              <a:t>/141</a:t>
            </a:r>
            <a:endParaRPr lang="zh-CN" altLang="en-US" dirty="0"/>
          </a:p>
        </p:txBody>
      </p:sp>
      <p:graphicFrame>
        <p:nvGraphicFramePr>
          <p:cNvPr id="7" name="表格 6">
            <a:extLst>
              <a:ext uri="{FF2B5EF4-FFF2-40B4-BE49-F238E27FC236}">
                <a16:creationId xmlns:a16="http://schemas.microsoft.com/office/drawing/2014/main" id="{88640E29-62A3-4B66-BDCE-B5C06F021DE2}"/>
              </a:ext>
            </a:extLst>
          </p:cNvPr>
          <p:cNvGraphicFramePr>
            <a:graphicFrameLocks noGrp="1"/>
          </p:cNvGraphicFramePr>
          <p:nvPr>
            <p:extLst>
              <p:ext uri="{D42A27DB-BD31-4B8C-83A1-F6EECF244321}">
                <p14:modId xmlns:p14="http://schemas.microsoft.com/office/powerpoint/2010/main" val="4260576661"/>
              </p:ext>
            </p:extLst>
          </p:nvPr>
        </p:nvGraphicFramePr>
        <p:xfrm>
          <a:off x="23812" y="2063849"/>
          <a:ext cx="9120188" cy="2651760"/>
        </p:xfrm>
        <a:graphic>
          <a:graphicData uri="http://schemas.openxmlformats.org/drawingml/2006/table">
            <a:tbl>
              <a:tblPr firstRow="1" bandRow="1">
                <a:tableStyleId>{5940675A-B579-460E-94D1-54222C63F5DA}</a:tableStyleId>
              </a:tblPr>
              <a:tblGrid>
                <a:gridCol w="3252044">
                  <a:extLst>
                    <a:ext uri="{9D8B030D-6E8A-4147-A177-3AD203B41FA5}">
                      <a16:colId xmlns:a16="http://schemas.microsoft.com/office/drawing/2014/main" val="3396086090"/>
                    </a:ext>
                  </a:extLst>
                </a:gridCol>
                <a:gridCol w="5868144">
                  <a:extLst>
                    <a:ext uri="{9D8B030D-6E8A-4147-A177-3AD203B41FA5}">
                      <a16:colId xmlns:a16="http://schemas.microsoft.com/office/drawing/2014/main" val="2277301407"/>
                    </a:ext>
                  </a:extLst>
                </a:gridCol>
              </a:tblGrid>
              <a:tr h="370840">
                <a:tc>
                  <a:txBody>
                    <a:bodyPr/>
                    <a:lstStyle/>
                    <a:p>
                      <a:r>
                        <a:rPr lang="en-US" altLang="zh-CN" sz="2800" dirty="0"/>
                        <a:t>ET</a:t>
                      </a:r>
                      <a:r>
                        <a:rPr lang="en-US" altLang="zh-CN" sz="2800" baseline="-25000" dirty="0"/>
                        <a:t>0</a:t>
                      </a:r>
                      <a:r>
                        <a:rPr lang="zh-CN" altLang="en-US" sz="2800" dirty="0"/>
                        <a:t>：</a:t>
                      </a:r>
                      <a:r>
                        <a:rPr lang="en-US" altLang="zh-CN" sz="2800" dirty="0"/>
                        <a:t>C→MDR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baseline="0" dirty="0">
                          <a:latin typeface="+mn-lt"/>
                          <a:cs typeface="+mn-cs"/>
                        </a:rPr>
                        <a:t>、</a:t>
                      </a:r>
                      <a:r>
                        <a:rPr lang="en-US" altLang="zh-CN" sz="2800" dirty="0"/>
                        <a:t>DM;</a:t>
                      </a:r>
                    </a:p>
                    <a:p>
                      <a:r>
                        <a:rPr lang="en-US" altLang="zh-CN" sz="2800" dirty="0"/>
                        <a:t>          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1999729202"/>
                  </a:ext>
                </a:extLst>
              </a:tr>
            </a:tbl>
          </a:graphicData>
        </a:graphic>
      </p:graphicFrame>
    </p:spTree>
    <p:extLst>
      <p:ext uri="{BB962C8B-B14F-4D97-AF65-F5344CB8AC3E}">
        <p14:creationId xmlns:p14="http://schemas.microsoft.com/office/powerpoint/2010/main" val="3889345928"/>
      </p:ext>
    </p:extLst>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FF6F74-0E28-406D-B4D7-CC09BEAA4AB6}"/>
              </a:ext>
            </a:extLst>
          </p:cNvPr>
          <p:cNvSpPr/>
          <p:nvPr/>
        </p:nvSpPr>
        <p:spPr>
          <a:xfrm>
            <a:off x="0" y="0"/>
            <a:ext cx="3631122" cy="631711"/>
          </a:xfrm>
          <a:prstGeom prst="rect">
            <a:avLst/>
          </a:prstGeom>
        </p:spPr>
        <p:txBody>
          <a:bodyPr wrap="none">
            <a:spAutoFit/>
          </a:bodyPr>
          <a:lstStyle/>
          <a:p>
            <a:pPr>
              <a:lnSpc>
                <a:spcPct val="120000"/>
              </a:lnSpc>
            </a:pPr>
            <a:r>
              <a:rPr lang="en-US" altLang="zh-CN" sz="3200" b="1" dirty="0">
                <a:solidFill>
                  <a:srgbClr val="FFFF00"/>
                </a:solidFill>
              </a:rPr>
              <a:t>(2)MOV(R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r>
              <a:rPr lang="en-US" altLang="zh-CN" sz="3200" b="1" dirty="0">
                <a:solidFill>
                  <a:srgbClr val="FFFF00"/>
                </a:solidFill>
              </a:rPr>
              <a:t>,X(R</a:t>
            </a:r>
            <a:r>
              <a:rPr lang="en-US" altLang="zh-CN" sz="3200" b="1" baseline="-25000" dirty="0">
                <a:solidFill>
                  <a:srgbClr val="FFFF00"/>
                </a:solidFill>
              </a:rPr>
              <a:t>0</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189E5A6A-4073-4109-8413-9D18CDC1BA3B}"/>
                  </a:ext>
                </a:extLst>
              </p:cNvPr>
              <p:cNvGraphicFramePr>
                <a:graphicFrameLocks noGrp="1"/>
              </p:cNvGraphicFramePr>
              <p:nvPr>
                <p:extLst>
                  <p:ext uri="{D42A27DB-BD31-4B8C-83A1-F6EECF244321}">
                    <p14:modId xmlns:p14="http://schemas.microsoft.com/office/powerpoint/2010/main" val="2917382933"/>
                  </p:ext>
                </p:extLst>
              </p:nvPr>
            </p:nvGraphicFramePr>
            <p:xfrm>
              <a:off x="0" y="631711"/>
              <a:ext cx="9144000" cy="5454206"/>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3377973284"/>
                        </a:ext>
                      </a:extLst>
                    </a:gridCol>
                    <a:gridCol w="5940152">
                      <a:extLst>
                        <a:ext uri="{9D8B030D-6E8A-4147-A177-3AD203B41FA5}">
                          <a16:colId xmlns:a16="http://schemas.microsoft.com/office/drawing/2014/main" val="308604128"/>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36469539"/>
                      </a:ext>
                    </a:extLst>
                  </a:tr>
                  <a:tr h="640983">
                    <a:tc>
                      <a:txBody>
                        <a:bodyPr/>
                        <a:lstStyle/>
                        <a:p>
                          <a:r>
                            <a:rPr lang="en-US" altLang="zh-CN" sz="2800" dirty="0"/>
                            <a:t>ST</a:t>
                          </a:r>
                          <a:r>
                            <a:rPr lang="en-US" altLang="zh-CN" sz="2800" baseline="-25000" dirty="0"/>
                            <a:t>0</a:t>
                          </a:r>
                          <a:r>
                            <a:rPr lang="zh-CN" altLang="en-US" sz="2800" dirty="0"/>
                            <a:t>：</a:t>
                          </a:r>
                          <a:r>
                            <a:rPr lang="en-US" altLang="zh-CN" sz="2800" dirty="0"/>
                            <a:t>PC→MAR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PC+1→PC</a:t>
                          </a:r>
                          <a:endParaRPr lang="zh-CN" altLang="en-US" sz="2800" dirty="0"/>
                        </a:p>
                        <a:p>
                          <a:endParaRPr lang="en-US" altLang="zh-CN"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0</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C</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148377265"/>
                      </a:ext>
                    </a:extLst>
                  </a:tr>
                </a:tbl>
              </a:graphicData>
            </a:graphic>
          </p:graphicFrame>
        </mc:Choice>
        <mc:Fallback xmlns="">
          <p:graphicFrame>
            <p:nvGraphicFramePr>
              <p:cNvPr id="5" name="表格 4">
                <a:extLst>
                  <a:ext uri="{FF2B5EF4-FFF2-40B4-BE49-F238E27FC236}">
                    <a16:creationId xmlns:a16="http://schemas.microsoft.com/office/drawing/2014/main" id="{189E5A6A-4073-4109-8413-9D18CDC1BA3B}"/>
                  </a:ext>
                </a:extLst>
              </p:cNvPr>
              <p:cNvGraphicFramePr>
                <a:graphicFrameLocks noGrp="1"/>
              </p:cNvGraphicFramePr>
              <p:nvPr>
                <p:extLst>
                  <p:ext uri="{D42A27DB-BD31-4B8C-83A1-F6EECF244321}">
                    <p14:modId xmlns:p14="http://schemas.microsoft.com/office/powerpoint/2010/main" val="2917382933"/>
                  </p:ext>
                </p:extLst>
              </p:nvPr>
            </p:nvGraphicFramePr>
            <p:xfrm>
              <a:off x="0" y="631711"/>
              <a:ext cx="9144000" cy="5454206"/>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3377973284"/>
                        </a:ext>
                      </a:extLst>
                    </a:gridCol>
                    <a:gridCol w="5940152">
                      <a:extLst>
                        <a:ext uri="{9D8B030D-6E8A-4147-A177-3AD203B41FA5}">
                          <a16:colId xmlns:a16="http://schemas.microsoft.com/office/drawing/2014/main" val="308604128"/>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4209" t="-4276" r="-308" b="-204276"/>
                          </a:stretch>
                        </a:blipFill>
                      </a:tcPr>
                    </a:tc>
                    <a:extLst>
                      <a:ext uri="{0D108BD9-81ED-4DB2-BD59-A6C34878D82A}">
                        <a16:rowId xmlns:a16="http://schemas.microsoft.com/office/drawing/2014/main" val="336469539"/>
                      </a:ext>
                    </a:extLst>
                  </a:tr>
                  <a:tr h="3605657">
                    <a:tc>
                      <a:txBody>
                        <a:bodyPr/>
                        <a:lstStyle/>
                        <a:p>
                          <a:r>
                            <a:rPr lang="en-US" altLang="zh-CN" sz="2800" dirty="0"/>
                            <a:t>ST</a:t>
                          </a:r>
                          <a:r>
                            <a:rPr lang="en-US" altLang="zh-CN" sz="2800" baseline="-25000" dirty="0"/>
                            <a:t>0</a:t>
                          </a:r>
                          <a:r>
                            <a:rPr lang="zh-CN" altLang="en-US" sz="2800" dirty="0"/>
                            <a:t>：</a:t>
                          </a:r>
                          <a:r>
                            <a:rPr lang="en-US" altLang="zh-CN" sz="2800" dirty="0"/>
                            <a:t>PC→MAR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PC+1→PC</a:t>
                          </a:r>
                          <a:endParaRPr lang="zh-CN" altLang="en-US" sz="2800" dirty="0"/>
                        </a:p>
                        <a:p>
                          <a:endParaRPr lang="en-US" altLang="zh-CN" sz="2800" dirty="0"/>
                        </a:p>
                      </a:txBody>
                      <a:tcPr/>
                    </a:tc>
                    <a:tc>
                      <a:txBody>
                        <a:bodyPr/>
                        <a:lstStyle/>
                        <a:p>
                          <a:endParaRPr lang="zh-CN"/>
                        </a:p>
                      </a:txBody>
                      <a:tcPr>
                        <a:blipFill>
                          <a:blip r:embed="rId2"/>
                          <a:stretch>
                            <a:fillRect l="-54209" t="-53547" r="-308" b="-4899"/>
                          </a:stretch>
                        </a:blipFill>
                      </a:tcPr>
                    </a:tc>
                    <a:extLst>
                      <a:ext uri="{0D108BD9-81ED-4DB2-BD59-A6C34878D82A}">
                        <a16:rowId xmlns:a16="http://schemas.microsoft.com/office/drawing/2014/main" val="3148377265"/>
                      </a:ext>
                    </a:extLst>
                  </a:tr>
                </a:tbl>
              </a:graphicData>
            </a:graphic>
          </p:graphicFrame>
        </mc:Fallback>
      </mc:AlternateContent>
      <p:sp>
        <p:nvSpPr>
          <p:cNvPr id="3" name="灯片编号占位符 2">
            <a:extLst>
              <a:ext uri="{FF2B5EF4-FFF2-40B4-BE49-F238E27FC236}">
                <a16:creationId xmlns:a16="http://schemas.microsoft.com/office/drawing/2014/main" id="{9063F49D-08C2-4269-B9F6-028167CC5030}"/>
              </a:ext>
            </a:extLst>
          </p:cNvPr>
          <p:cNvSpPr>
            <a:spLocks noGrp="1"/>
          </p:cNvSpPr>
          <p:nvPr>
            <p:ph type="sldNum" sz="quarter" idx="10"/>
          </p:nvPr>
        </p:nvSpPr>
        <p:spPr/>
        <p:txBody>
          <a:bodyPr/>
          <a:lstStyle/>
          <a:p>
            <a:fld id="{93FEEFE9-7DAE-42BE-8BBC-0AB64D3E44ED}" type="slidenum">
              <a:rPr lang="zh-CN" altLang="en-US" smtClean="0"/>
              <a:pPr/>
              <a:t>51</a:t>
            </a:fld>
            <a:r>
              <a:rPr lang="en-US" altLang="zh-CN"/>
              <a:t>/141</a:t>
            </a:r>
            <a:endParaRPr lang="zh-CN" altLang="en-US" dirty="0"/>
          </a:p>
        </p:txBody>
      </p:sp>
    </p:spTree>
    <p:extLst>
      <p:ext uri="{BB962C8B-B14F-4D97-AF65-F5344CB8AC3E}">
        <p14:creationId xmlns:p14="http://schemas.microsoft.com/office/powerpoint/2010/main" val="4140140719"/>
      </p:ext>
    </p:extLst>
  </p:cSld>
  <p:clrMapOvr>
    <a:masterClrMapping/>
  </p:clrMapOvr>
  <p:transition>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FF6F74-0E28-406D-B4D7-CC09BEAA4AB6}"/>
              </a:ext>
            </a:extLst>
          </p:cNvPr>
          <p:cNvSpPr/>
          <p:nvPr/>
        </p:nvSpPr>
        <p:spPr>
          <a:xfrm>
            <a:off x="0" y="0"/>
            <a:ext cx="3631122" cy="631711"/>
          </a:xfrm>
          <a:prstGeom prst="rect">
            <a:avLst/>
          </a:prstGeom>
        </p:spPr>
        <p:txBody>
          <a:bodyPr wrap="none">
            <a:spAutoFit/>
          </a:bodyPr>
          <a:lstStyle/>
          <a:p>
            <a:pPr>
              <a:lnSpc>
                <a:spcPct val="120000"/>
              </a:lnSpc>
            </a:pPr>
            <a:r>
              <a:rPr lang="en-US" altLang="zh-CN" sz="3200" b="1" dirty="0">
                <a:solidFill>
                  <a:srgbClr val="FFFF00"/>
                </a:solidFill>
              </a:rPr>
              <a:t>(2)MOV(R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r>
              <a:rPr lang="en-US" altLang="zh-CN" sz="3200" b="1" dirty="0">
                <a:solidFill>
                  <a:srgbClr val="FFFF00"/>
                </a:solidFill>
              </a:rPr>
              <a:t>,X(R</a:t>
            </a:r>
            <a:r>
              <a:rPr lang="en-US" altLang="zh-CN" sz="3200" b="1" baseline="-25000" dirty="0">
                <a:solidFill>
                  <a:srgbClr val="FFFF00"/>
                </a:solidFill>
              </a:rPr>
              <a:t>0</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189E5A6A-4073-4109-8413-9D18CDC1BA3B}"/>
                  </a:ext>
                </a:extLst>
              </p:cNvPr>
              <p:cNvGraphicFramePr>
                <a:graphicFrameLocks noGrp="1"/>
              </p:cNvGraphicFramePr>
              <p:nvPr>
                <p:extLst>
                  <p:ext uri="{D42A27DB-BD31-4B8C-83A1-F6EECF244321}">
                    <p14:modId xmlns:p14="http://schemas.microsoft.com/office/powerpoint/2010/main" val="1924280906"/>
                  </p:ext>
                </p:extLst>
              </p:nvPr>
            </p:nvGraphicFramePr>
            <p:xfrm>
              <a:off x="0" y="631711"/>
              <a:ext cx="9144000" cy="2752217"/>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3377973284"/>
                        </a:ext>
                      </a:extLst>
                    </a:gridCol>
                    <a:gridCol w="5940152">
                      <a:extLst>
                        <a:ext uri="{9D8B030D-6E8A-4147-A177-3AD203B41FA5}">
                          <a16:colId xmlns:a16="http://schemas.microsoft.com/office/drawing/2014/main" val="308604128"/>
                        </a:ext>
                      </a:extLst>
                    </a:gridCol>
                  </a:tblGrid>
                  <a:tr h="640983">
                    <a:tc>
                      <a:txBody>
                        <a:bodyPr/>
                        <a:lstStyle/>
                        <a:p>
                          <a:r>
                            <a:rPr lang="en-US" altLang="zh-CN" sz="2800" dirty="0"/>
                            <a:t>ST</a:t>
                          </a:r>
                          <a:r>
                            <a:rPr lang="en-US" altLang="zh-CN" sz="2800" baseline="-25000" dirty="0"/>
                            <a:t>3</a:t>
                          </a:r>
                          <a:r>
                            <a:rPr lang="zh-CN" altLang="en-US" sz="2800" dirty="0"/>
                            <a:t>：</a:t>
                          </a:r>
                          <a:r>
                            <a:rPr lang="en-US" altLang="zh-CN" sz="2800" dirty="0"/>
                            <a:t>C+ R</a:t>
                          </a:r>
                          <a:r>
                            <a:rPr lang="en-US" altLang="zh-CN" sz="2800" baseline="-25000" dirty="0"/>
                            <a:t>0</a:t>
                          </a:r>
                          <a:r>
                            <a:rPr lang="en-US" altLang="zh-CN" sz="2800" dirty="0"/>
                            <a:t>→MAR</a:t>
                          </a:r>
                        </a:p>
                        <a:p>
                          <a:endParaRPr lang="en-US" altLang="zh-CN" sz="2800" dirty="0"/>
                        </a:p>
                        <a:p>
                          <a:endParaRPr lang="en-US" altLang="zh-CN" sz="2800" dirty="0"/>
                        </a:p>
                        <a:p>
                          <a:r>
                            <a:rPr lang="en-US" altLang="zh-CN" sz="2800" dirty="0"/>
                            <a:t>ST</a:t>
                          </a:r>
                          <a:r>
                            <a:rPr lang="en-US" altLang="zh-CN" sz="2800" baseline="-25000" dirty="0"/>
                            <a:t>4</a:t>
                          </a:r>
                          <a:r>
                            <a:rPr lang="zh-CN" altLang="en-US" sz="2800" dirty="0"/>
                            <a:t>：</a:t>
                          </a:r>
                          <a:r>
                            <a:rPr lang="en-US" altLang="zh-CN" sz="2800" dirty="0"/>
                            <a:t>M→MDR→C</a:t>
                          </a:r>
                        </a:p>
                        <a:p>
                          <a:endParaRPr lang="en-US" altLang="zh-CN" sz="2800" dirty="0"/>
                        </a:p>
                        <a:p>
                          <a:endParaRPr lang="en-US" altLang="zh-CN" sz="2800" dirty="0"/>
                        </a:p>
                      </a:txBody>
                      <a:tcPr/>
                    </a:tc>
                    <a:tc>
                      <a:txBody>
                        <a:bodyPr/>
                        <a:lstStyle/>
                        <a:p>
                          <a:r>
                            <a:rPr lang="en-US" altLang="zh-CN" sz="2800" dirty="0"/>
                            <a:t>ST</a:t>
                          </a:r>
                          <a:r>
                            <a:rPr lang="en-US" altLang="zh-CN" sz="2800" baseline="-25000" dirty="0"/>
                            <a:t>3</a:t>
                          </a:r>
                          <a:r>
                            <a:rPr lang="zh-CN" altLang="en-US" sz="2800" dirty="0"/>
                            <a:t>：</a:t>
                          </a:r>
                          <a:r>
                            <a:rPr lang="en-US" altLang="zh-CN" sz="2800" dirty="0"/>
                            <a:t>R</a:t>
                          </a:r>
                          <a:r>
                            <a:rPr lang="en-US" altLang="zh-CN" sz="2800" baseline="-25000" dirty="0"/>
                            <a:t>0</a:t>
                          </a:r>
                          <a:r>
                            <a:rPr lang="en-US" altLang="zh-CN" sz="2800" baseline="0" dirty="0">
                              <a:latin typeface="Calibri" panose="020F0502020204030204" pitchFamily="34" charset="0"/>
                              <a:cs typeface="Calibri" panose="020F0502020204030204" pitchFamily="34" charset="0"/>
                            </a:rPr>
                            <a:t>→A</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C→B</a:t>
                          </a:r>
                          <a:r>
                            <a:rPr lang="zh-CN" altLang="en-US" sz="2800" baseline="0" dirty="0">
                              <a:latin typeface="Calibri" panose="020F0502020204030204" pitchFamily="34" charset="0"/>
                              <a:cs typeface="Calibri" panose="020F0502020204030204" pitchFamily="34" charset="0"/>
                            </a:rPr>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r>
                            <a:rPr lang="en-US" altLang="zh-CN" sz="2800" baseline="0" dirty="0">
                              <a:latin typeface="Calibri" panose="020F0502020204030204" pitchFamily="34" charset="0"/>
                              <a:cs typeface="Calibri" panose="020F0502020204030204" pitchFamily="34" charset="0"/>
                            </a:rPr>
                            <a:t>           PSW[0]→C</a:t>
                          </a:r>
                          <a:r>
                            <a:rPr lang="en-US" altLang="zh-CN" sz="2800" baseline="-25000" dirty="0">
                              <a:latin typeface="Calibri" panose="020F0502020204030204" pitchFamily="34" charset="0"/>
                              <a:cs typeface="Calibri" panose="020F0502020204030204" pitchFamily="34" charset="0"/>
                            </a:rPr>
                            <a:t>0</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r>
                            <a:rPr lang="en-US" altLang="zh-CN" sz="2800" baseline="0" dirty="0">
                              <a:latin typeface="Calibri" panose="020F0502020204030204" pitchFamily="34" charset="0"/>
                              <a:cs typeface="Calibri" panose="020F0502020204030204" pitchFamily="34" charset="0"/>
                            </a:rPr>
                            <a:t>           CP MAR</a:t>
                          </a:r>
                          <a:r>
                            <a:rPr lang="zh-CN" altLang="en-US" sz="2800" baseline="0" dirty="0">
                              <a:latin typeface="Calibri" panose="020F0502020204030204" pitchFamily="34" charset="0"/>
                              <a:cs typeface="Calibri" panose="020F0502020204030204" pitchFamily="34" charset="0"/>
                            </a:rPr>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4</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CPC</a:t>
                          </a:r>
                          <a:r>
                            <a:rPr lang="zh-CN" altLang="en-US" sz="2800" dirty="0"/>
                            <a:t>。</a:t>
                          </a:r>
                          <a:endParaRPr lang="en-US" altLang="zh-CN" sz="2800" dirty="0"/>
                        </a:p>
                      </a:txBody>
                      <a:tcPr/>
                    </a:tc>
                    <a:extLst>
                      <a:ext uri="{0D108BD9-81ED-4DB2-BD59-A6C34878D82A}">
                        <a16:rowId xmlns:a16="http://schemas.microsoft.com/office/drawing/2014/main" val="3148377265"/>
                      </a:ext>
                    </a:extLst>
                  </a:tr>
                </a:tbl>
              </a:graphicData>
            </a:graphic>
          </p:graphicFrame>
        </mc:Choice>
        <mc:Fallback xmlns="">
          <p:graphicFrame>
            <p:nvGraphicFramePr>
              <p:cNvPr id="5" name="表格 4">
                <a:extLst>
                  <a:ext uri="{FF2B5EF4-FFF2-40B4-BE49-F238E27FC236}">
                    <a16:creationId xmlns:a16="http://schemas.microsoft.com/office/drawing/2014/main" id="{189E5A6A-4073-4109-8413-9D18CDC1BA3B}"/>
                  </a:ext>
                </a:extLst>
              </p:cNvPr>
              <p:cNvGraphicFramePr>
                <a:graphicFrameLocks noGrp="1"/>
              </p:cNvGraphicFramePr>
              <p:nvPr>
                <p:extLst>
                  <p:ext uri="{D42A27DB-BD31-4B8C-83A1-F6EECF244321}">
                    <p14:modId xmlns:p14="http://schemas.microsoft.com/office/powerpoint/2010/main" val="1924280906"/>
                  </p:ext>
                </p:extLst>
              </p:nvPr>
            </p:nvGraphicFramePr>
            <p:xfrm>
              <a:off x="0" y="631711"/>
              <a:ext cx="9144000" cy="2752217"/>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3377973284"/>
                        </a:ext>
                      </a:extLst>
                    </a:gridCol>
                    <a:gridCol w="5940152">
                      <a:extLst>
                        <a:ext uri="{9D8B030D-6E8A-4147-A177-3AD203B41FA5}">
                          <a16:colId xmlns:a16="http://schemas.microsoft.com/office/drawing/2014/main" val="308604128"/>
                        </a:ext>
                      </a:extLst>
                    </a:gridCol>
                  </a:tblGrid>
                  <a:tr h="2752217">
                    <a:tc>
                      <a:txBody>
                        <a:bodyPr/>
                        <a:lstStyle/>
                        <a:p>
                          <a:r>
                            <a:rPr lang="en-US" altLang="zh-CN" sz="2800" dirty="0"/>
                            <a:t>ST</a:t>
                          </a:r>
                          <a:r>
                            <a:rPr lang="en-US" altLang="zh-CN" sz="2800" baseline="-25000" dirty="0"/>
                            <a:t>3</a:t>
                          </a:r>
                          <a:r>
                            <a:rPr lang="zh-CN" altLang="en-US" sz="2800" dirty="0"/>
                            <a:t>：</a:t>
                          </a:r>
                          <a:r>
                            <a:rPr lang="en-US" altLang="zh-CN" sz="2800" dirty="0"/>
                            <a:t>C+ R</a:t>
                          </a:r>
                          <a:r>
                            <a:rPr lang="en-US" altLang="zh-CN" sz="2800" baseline="-25000" dirty="0"/>
                            <a:t>0</a:t>
                          </a:r>
                          <a:r>
                            <a:rPr lang="en-US" altLang="zh-CN" sz="2800" dirty="0"/>
                            <a:t>→MAR</a:t>
                          </a:r>
                        </a:p>
                        <a:p>
                          <a:endParaRPr lang="en-US" altLang="zh-CN" sz="2800" dirty="0"/>
                        </a:p>
                        <a:p>
                          <a:endParaRPr lang="en-US" altLang="zh-CN" sz="2800" dirty="0"/>
                        </a:p>
                        <a:p>
                          <a:r>
                            <a:rPr lang="en-US" altLang="zh-CN" sz="2800" dirty="0"/>
                            <a:t>ST</a:t>
                          </a:r>
                          <a:r>
                            <a:rPr lang="en-US" altLang="zh-CN" sz="2800" baseline="-25000" dirty="0"/>
                            <a:t>4</a:t>
                          </a:r>
                          <a:r>
                            <a:rPr lang="zh-CN" altLang="en-US" sz="2800" dirty="0"/>
                            <a:t>：</a:t>
                          </a:r>
                          <a:r>
                            <a:rPr lang="en-US" altLang="zh-CN" sz="2800" dirty="0"/>
                            <a:t>M→MDR→C</a:t>
                          </a:r>
                        </a:p>
                        <a:p>
                          <a:endParaRPr lang="en-US" altLang="zh-CN" sz="2800" dirty="0"/>
                        </a:p>
                        <a:p>
                          <a:endParaRPr lang="en-US" altLang="zh-CN" sz="2800" dirty="0"/>
                        </a:p>
                      </a:txBody>
                      <a:tcPr/>
                    </a:tc>
                    <a:tc>
                      <a:txBody>
                        <a:bodyPr/>
                        <a:lstStyle/>
                        <a:p>
                          <a:endParaRPr lang="zh-CN"/>
                        </a:p>
                      </a:txBody>
                      <a:tcPr>
                        <a:blipFill>
                          <a:blip r:embed="rId2"/>
                          <a:stretch>
                            <a:fillRect l="-54209" t="-2870" r="-308" b="-6402"/>
                          </a:stretch>
                        </a:blipFill>
                      </a:tcPr>
                    </a:tc>
                    <a:extLst>
                      <a:ext uri="{0D108BD9-81ED-4DB2-BD59-A6C34878D82A}">
                        <a16:rowId xmlns:a16="http://schemas.microsoft.com/office/drawing/2014/main" val="3148377265"/>
                      </a:ext>
                    </a:extLst>
                  </a:tr>
                </a:tbl>
              </a:graphicData>
            </a:graphic>
          </p:graphicFrame>
        </mc:Fallback>
      </mc:AlternateContent>
      <p:sp>
        <p:nvSpPr>
          <p:cNvPr id="3" name="灯片编号占位符 2">
            <a:extLst>
              <a:ext uri="{FF2B5EF4-FFF2-40B4-BE49-F238E27FC236}">
                <a16:creationId xmlns:a16="http://schemas.microsoft.com/office/drawing/2014/main" id="{9063F49D-08C2-4269-B9F6-028167CC5030}"/>
              </a:ext>
            </a:extLst>
          </p:cNvPr>
          <p:cNvSpPr>
            <a:spLocks noGrp="1"/>
          </p:cNvSpPr>
          <p:nvPr>
            <p:ph type="sldNum" sz="quarter" idx="10"/>
          </p:nvPr>
        </p:nvSpPr>
        <p:spPr/>
        <p:txBody>
          <a:bodyPr/>
          <a:lstStyle/>
          <a:p>
            <a:fld id="{93FEEFE9-7DAE-42BE-8BBC-0AB64D3E44ED}" type="slidenum">
              <a:rPr lang="zh-CN" altLang="en-US" smtClean="0"/>
              <a:pPr/>
              <a:t>52</a:t>
            </a:fld>
            <a:r>
              <a:rPr lang="en-US" altLang="zh-CN"/>
              <a:t>/141</a:t>
            </a:r>
            <a:endParaRPr lang="zh-CN" altLang="en-US" dirty="0"/>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C1408B25-0943-46E6-A407-1310C4096346}"/>
                  </a:ext>
                </a:extLst>
              </p:cNvPr>
              <p:cNvGraphicFramePr>
                <a:graphicFrameLocks noGrp="1"/>
              </p:cNvGraphicFramePr>
              <p:nvPr>
                <p:extLst>
                  <p:ext uri="{D42A27DB-BD31-4B8C-83A1-F6EECF244321}">
                    <p14:modId xmlns:p14="http://schemas.microsoft.com/office/powerpoint/2010/main" val="2159542867"/>
                  </p:ext>
                </p:extLst>
              </p:nvPr>
            </p:nvGraphicFramePr>
            <p:xfrm>
              <a:off x="0" y="3383928"/>
              <a:ext cx="9120188" cy="2275269"/>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3958492490"/>
                        </a:ext>
                      </a:extLst>
                    </a:gridCol>
                    <a:gridCol w="5916340">
                      <a:extLst>
                        <a:ext uri="{9D8B030D-6E8A-4147-A177-3AD203B41FA5}">
                          <a16:colId xmlns:a16="http://schemas.microsoft.com/office/drawing/2014/main" val="1141537289"/>
                        </a:ext>
                      </a:extLst>
                    </a:gridCol>
                  </a:tblGrid>
                  <a:tr h="370840">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baseline="-25000" dirty="0"/>
                            <a:t>1</a:t>
                          </a:r>
                          <a:r>
                            <a:rPr lang="en-US" altLang="zh-CN" sz="2800" dirty="0"/>
                            <a:t>→MAR</a:t>
                          </a:r>
                        </a:p>
                        <a:p>
                          <a:endParaRPr lang="en-US" altLang="zh-CN" sz="2800" dirty="0"/>
                        </a:p>
                        <a:p>
                          <a:r>
                            <a:rPr lang="en-US" altLang="zh-CN" sz="2800" dirty="0"/>
                            <a:t>DT</a:t>
                          </a:r>
                          <a:r>
                            <a:rPr lang="en-US" altLang="zh-CN" sz="2800" kern="1200" baseline="-25000" dirty="0">
                              <a:solidFill>
                                <a:schemeClr val="tx1"/>
                              </a:solidFill>
                              <a:latin typeface="+mn-lt"/>
                              <a:ea typeface="+mn-ea"/>
                              <a:cs typeface="+mn-cs"/>
                            </a:rPr>
                            <a:t>1</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+1→R</a:t>
                          </a:r>
                          <a:r>
                            <a:rPr lang="en-US" altLang="zh-CN" sz="2800" kern="1200" baseline="-25000" dirty="0">
                              <a:solidFill>
                                <a:schemeClr val="tx1"/>
                              </a:solidFill>
                              <a:latin typeface="+mn-lt"/>
                              <a:ea typeface="+mn-ea"/>
                              <a:cs typeface="+mn-cs"/>
                            </a:rPr>
                            <a:t>1</a:t>
                          </a:r>
                          <a:endParaRPr lang="zh-CN" altLang="en-US" sz="2800" kern="1200" baseline="-25000" dirty="0">
                            <a:solidFill>
                              <a:schemeClr val="tx1"/>
                            </a:solidFill>
                            <a:latin typeface="+mn-lt"/>
                            <a:ea typeface="+mn-ea"/>
                            <a:cs typeface="+mn-cs"/>
                          </a:endParaRPr>
                        </a:p>
                      </a:txBody>
                      <a:tcPr/>
                    </a:tc>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r>
                            <a:rPr lang="en-US" altLang="zh-CN" sz="2800" dirty="0"/>
                            <a:t>          CP MAR</a:t>
                          </a:r>
                          <a:r>
                            <a:rPr lang="zh-CN" altLang="en-US" sz="2800" dirty="0"/>
                            <a:t>。</a:t>
                          </a:r>
                          <a:endParaRPr lang="en-US" altLang="zh-CN" sz="2800" dirty="0"/>
                        </a:p>
                        <a:p>
                          <a:r>
                            <a:rPr lang="en-US" altLang="zh-CN" sz="2800" dirty="0"/>
                            <a:t>DT</a:t>
                          </a:r>
                          <a:r>
                            <a:rPr lang="en-US" altLang="zh-CN" sz="2800" kern="1200" baseline="-25000" dirty="0">
                              <a:solidFill>
                                <a:schemeClr val="tx1"/>
                              </a:solidFill>
                              <a:latin typeface="+mn-lt"/>
                              <a:ea typeface="+mn-ea"/>
                              <a:cs typeface="+mn-cs"/>
                            </a:rPr>
                            <a:t>1</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endParaRPr lang="en-US" altLang="zh-CN" sz="2800" dirty="0"/>
                        </a:p>
                        <a:p>
                          <a:r>
                            <a:rPr lang="en-US" altLang="zh-CN" sz="2800" dirty="0"/>
                            <a:t>           DM</a:t>
                          </a:r>
                          <a:r>
                            <a:rPr lang="zh-CN" altLang="en-US" sz="2800" dirty="0"/>
                            <a:t>；</a:t>
                          </a:r>
                          <a:endParaRPr lang="en-US" altLang="zh-CN" sz="2800" dirty="0"/>
                        </a:p>
                        <a:p>
                          <a:r>
                            <a:rPr lang="en-US" altLang="zh-CN" sz="2800" baseline="0" dirty="0"/>
                            <a:t>           </a:t>
                          </a:r>
                          <a:r>
                            <a:rPr lang="en-US" altLang="zh-CN" sz="2800" dirty="0"/>
                            <a:t>CP R</a:t>
                          </a:r>
                          <a:r>
                            <a:rPr lang="en-US" altLang="zh-CN" sz="2800" kern="1200" baseline="-25000" dirty="0">
                              <a:solidFill>
                                <a:schemeClr val="tx1"/>
                              </a:solidFill>
                              <a:latin typeface="+mn-lt"/>
                              <a:ea typeface="+mn-ea"/>
                              <a:cs typeface="+mn-cs"/>
                            </a:rPr>
                            <a:t>1</a:t>
                          </a:r>
                          <a:r>
                            <a:rPr lang="zh-CN" altLang="en-US" sz="2800" kern="1200" baseline="0" dirty="0">
                              <a:solidFill>
                                <a:schemeClr val="tx1"/>
                              </a:solidFill>
                              <a:latin typeface="+mn-lt"/>
                              <a:ea typeface="+mn-ea"/>
                              <a:cs typeface="+mn-cs"/>
                            </a:rPr>
                            <a:t>。</a:t>
                          </a:r>
                          <a:endParaRPr lang="zh-CN" altLang="en-US" sz="2800" dirty="0"/>
                        </a:p>
                      </a:txBody>
                      <a:tcPr/>
                    </a:tc>
                    <a:extLst>
                      <a:ext uri="{0D108BD9-81ED-4DB2-BD59-A6C34878D82A}">
                        <a16:rowId xmlns:a16="http://schemas.microsoft.com/office/drawing/2014/main" val="3343999650"/>
                      </a:ext>
                    </a:extLst>
                  </a:tr>
                </a:tbl>
              </a:graphicData>
            </a:graphic>
          </p:graphicFrame>
        </mc:Choice>
        <mc:Fallback xmlns="">
          <p:graphicFrame>
            <p:nvGraphicFramePr>
              <p:cNvPr id="2" name="表格 1">
                <a:extLst>
                  <a:ext uri="{FF2B5EF4-FFF2-40B4-BE49-F238E27FC236}">
                    <a16:creationId xmlns:a16="http://schemas.microsoft.com/office/drawing/2014/main" id="{C1408B25-0943-46E6-A407-1310C4096346}"/>
                  </a:ext>
                </a:extLst>
              </p:cNvPr>
              <p:cNvGraphicFramePr>
                <a:graphicFrameLocks noGrp="1"/>
              </p:cNvGraphicFramePr>
              <p:nvPr>
                <p:extLst>
                  <p:ext uri="{D42A27DB-BD31-4B8C-83A1-F6EECF244321}">
                    <p14:modId xmlns:p14="http://schemas.microsoft.com/office/powerpoint/2010/main" val="2159542867"/>
                  </p:ext>
                </p:extLst>
              </p:nvPr>
            </p:nvGraphicFramePr>
            <p:xfrm>
              <a:off x="0" y="3383928"/>
              <a:ext cx="9120188" cy="2275269"/>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3958492490"/>
                        </a:ext>
                      </a:extLst>
                    </a:gridCol>
                    <a:gridCol w="5916340">
                      <a:extLst>
                        <a:ext uri="{9D8B030D-6E8A-4147-A177-3AD203B41FA5}">
                          <a16:colId xmlns:a16="http://schemas.microsoft.com/office/drawing/2014/main" val="1141537289"/>
                        </a:ext>
                      </a:extLst>
                    </a:gridCol>
                  </a:tblGrid>
                  <a:tr h="2275269">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baseline="-25000" dirty="0"/>
                            <a:t>1</a:t>
                          </a:r>
                          <a:r>
                            <a:rPr lang="en-US" altLang="zh-CN" sz="2800" dirty="0"/>
                            <a:t>→MAR</a:t>
                          </a:r>
                        </a:p>
                        <a:p>
                          <a:endParaRPr lang="en-US" altLang="zh-CN" sz="2800" dirty="0"/>
                        </a:p>
                        <a:p>
                          <a:r>
                            <a:rPr lang="en-US" altLang="zh-CN" sz="2800" dirty="0"/>
                            <a:t>DT</a:t>
                          </a:r>
                          <a:r>
                            <a:rPr lang="en-US" altLang="zh-CN" sz="2800" kern="1200" baseline="-25000" dirty="0">
                              <a:solidFill>
                                <a:schemeClr val="tx1"/>
                              </a:solidFill>
                              <a:latin typeface="+mn-lt"/>
                              <a:ea typeface="+mn-ea"/>
                              <a:cs typeface="+mn-cs"/>
                            </a:rPr>
                            <a:t>1</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+1→R</a:t>
                          </a:r>
                          <a:r>
                            <a:rPr lang="en-US" altLang="zh-CN" sz="2800" kern="1200" baseline="-25000" dirty="0">
                              <a:solidFill>
                                <a:schemeClr val="tx1"/>
                              </a:solidFill>
                              <a:latin typeface="+mn-lt"/>
                              <a:ea typeface="+mn-ea"/>
                              <a:cs typeface="+mn-cs"/>
                            </a:rPr>
                            <a:t>1</a:t>
                          </a:r>
                          <a:endParaRPr lang="zh-CN" altLang="en-US" sz="2800" kern="1200" baseline="-25000" dirty="0">
                            <a:solidFill>
                              <a:schemeClr val="tx1"/>
                            </a:solidFill>
                            <a:latin typeface="+mn-lt"/>
                            <a:ea typeface="+mn-ea"/>
                            <a:cs typeface="+mn-cs"/>
                          </a:endParaRPr>
                        </a:p>
                      </a:txBody>
                      <a:tcPr/>
                    </a:tc>
                    <a:tc>
                      <a:txBody>
                        <a:bodyPr/>
                        <a:lstStyle/>
                        <a:p>
                          <a:endParaRPr lang="zh-CN"/>
                        </a:p>
                      </a:txBody>
                      <a:tcPr>
                        <a:blipFill>
                          <a:blip r:embed="rId3"/>
                          <a:stretch>
                            <a:fillRect l="-54377" t="-3743" r="-206" b="-7487"/>
                          </a:stretch>
                        </a:blipFill>
                      </a:tcPr>
                    </a:tc>
                    <a:extLst>
                      <a:ext uri="{0D108BD9-81ED-4DB2-BD59-A6C34878D82A}">
                        <a16:rowId xmlns:a16="http://schemas.microsoft.com/office/drawing/2014/main" val="3343999650"/>
                      </a:ext>
                    </a:extLst>
                  </a:tr>
                </a:tbl>
              </a:graphicData>
            </a:graphic>
          </p:graphicFrame>
        </mc:Fallback>
      </mc:AlternateContent>
    </p:spTree>
    <p:extLst>
      <p:ext uri="{BB962C8B-B14F-4D97-AF65-F5344CB8AC3E}">
        <p14:creationId xmlns:p14="http://schemas.microsoft.com/office/powerpoint/2010/main" val="3909926895"/>
      </p:ext>
    </p:extLst>
  </p:cSld>
  <p:clrMapOvr>
    <a:masterClrMapping/>
  </p:clrMapOvr>
  <p:transition>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FE4E45A4-68BF-4881-B236-F368AC76F749}"/>
              </a:ext>
            </a:extLst>
          </p:cNvPr>
          <p:cNvGraphicFramePr>
            <a:graphicFrameLocks noGrp="1"/>
          </p:cNvGraphicFramePr>
          <p:nvPr>
            <p:extLst>
              <p:ext uri="{D42A27DB-BD31-4B8C-83A1-F6EECF244321}">
                <p14:modId xmlns:p14="http://schemas.microsoft.com/office/powerpoint/2010/main" val="2107003685"/>
              </p:ext>
            </p:extLst>
          </p:nvPr>
        </p:nvGraphicFramePr>
        <p:xfrm>
          <a:off x="0" y="764704"/>
          <a:ext cx="9120188" cy="2651760"/>
        </p:xfrm>
        <a:graphic>
          <a:graphicData uri="http://schemas.openxmlformats.org/drawingml/2006/table">
            <a:tbl>
              <a:tblPr firstRow="1" bandRow="1">
                <a:tableStyleId>{5940675A-B579-460E-94D1-54222C63F5DA}</a:tableStyleId>
              </a:tblPr>
              <a:tblGrid>
                <a:gridCol w="3275856">
                  <a:extLst>
                    <a:ext uri="{9D8B030D-6E8A-4147-A177-3AD203B41FA5}">
                      <a16:colId xmlns:a16="http://schemas.microsoft.com/office/drawing/2014/main" val="2710008844"/>
                    </a:ext>
                  </a:extLst>
                </a:gridCol>
                <a:gridCol w="5844332">
                  <a:extLst>
                    <a:ext uri="{9D8B030D-6E8A-4147-A177-3AD203B41FA5}">
                      <a16:colId xmlns:a16="http://schemas.microsoft.com/office/drawing/2014/main" val="1048513594"/>
                    </a:ext>
                  </a:extLst>
                </a:gridCol>
              </a:tblGrid>
              <a:tr h="370840">
                <a:tc>
                  <a:txBody>
                    <a:bodyPr/>
                    <a:lstStyle/>
                    <a:p>
                      <a:r>
                        <a:rPr lang="en-US" altLang="zh-CN" sz="2800" dirty="0"/>
                        <a:t>ET</a:t>
                      </a:r>
                      <a:r>
                        <a:rPr lang="en-US" altLang="zh-CN" sz="2800" baseline="-25000" dirty="0"/>
                        <a:t>0</a:t>
                      </a:r>
                      <a:r>
                        <a:rPr lang="zh-CN" altLang="en-US" sz="2800" dirty="0"/>
                        <a:t>：</a:t>
                      </a:r>
                      <a:r>
                        <a:rPr lang="en-US" altLang="zh-CN" sz="2800" dirty="0"/>
                        <a:t>C→MDR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baseline="0" dirty="0">
                          <a:latin typeface="+mn-lt"/>
                          <a:cs typeface="+mn-cs"/>
                        </a:rPr>
                        <a:t>、</a:t>
                      </a:r>
                      <a:r>
                        <a:rPr lang="en-US" altLang="zh-CN" sz="2800" dirty="0"/>
                        <a:t>DM;</a:t>
                      </a:r>
                    </a:p>
                    <a:p>
                      <a:r>
                        <a:rPr lang="en-US" altLang="zh-CN" sz="2800" dirty="0"/>
                        <a:t>          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2903583813"/>
                  </a:ext>
                </a:extLst>
              </a:tr>
            </a:tbl>
          </a:graphicData>
        </a:graphic>
      </p:graphicFrame>
      <p:sp>
        <p:nvSpPr>
          <p:cNvPr id="4" name="矩形 3">
            <a:extLst>
              <a:ext uri="{FF2B5EF4-FFF2-40B4-BE49-F238E27FC236}">
                <a16:creationId xmlns:a16="http://schemas.microsoft.com/office/drawing/2014/main" id="{DA7159A5-4166-4372-8C43-3CE724E10E36}"/>
              </a:ext>
            </a:extLst>
          </p:cNvPr>
          <p:cNvSpPr/>
          <p:nvPr/>
        </p:nvSpPr>
        <p:spPr>
          <a:xfrm>
            <a:off x="0" y="0"/>
            <a:ext cx="3631122" cy="631711"/>
          </a:xfrm>
          <a:prstGeom prst="rect">
            <a:avLst/>
          </a:prstGeom>
        </p:spPr>
        <p:txBody>
          <a:bodyPr wrap="none">
            <a:spAutoFit/>
          </a:bodyPr>
          <a:lstStyle/>
          <a:p>
            <a:pPr>
              <a:lnSpc>
                <a:spcPct val="120000"/>
              </a:lnSpc>
            </a:pPr>
            <a:r>
              <a:rPr lang="en-US" altLang="zh-CN" sz="3200" b="1" dirty="0">
                <a:solidFill>
                  <a:srgbClr val="FFFF00"/>
                </a:solidFill>
              </a:rPr>
              <a:t>(2)MOV(R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r>
              <a:rPr lang="en-US" altLang="zh-CN" sz="3200" b="1" dirty="0">
                <a:solidFill>
                  <a:srgbClr val="FFFF00"/>
                </a:solidFill>
              </a:rPr>
              <a:t>,X(R</a:t>
            </a:r>
            <a:r>
              <a:rPr lang="en-US" altLang="zh-CN" sz="3200" b="1" baseline="-25000" dirty="0">
                <a:solidFill>
                  <a:srgbClr val="FFFF00"/>
                </a:solidFill>
              </a:rPr>
              <a:t>0</a:t>
            </a:r>
            <a:r>
              <a:rPr lang="en-US" altLang="zh-CN" sz="3200" b="1" dirty="0">
                <a:solidFill>
                  <a:srgbClr val="FFFF00"/>
                </a:solidFill>
              </a:rPr>
              <a:t>)</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18CC4213-4CBF-43A0-BAE7-4CA991163F17}"/>
              </a:ext>
            </a:extLst>
          </p:cNvPr>
          <p:cNvSpPr>
            <a:spLocks noGrp="1"/>
          </p:cNvSpPr>
          <p:nvPr>
            <p:ph type="sldNum" sz="quarter" idx="10"/>
          </p:nvPr>
        </p:nvSpPr>
        <p:spPr/>
        <p:txBody>
          <a:bodyPr/>
          <a:lstStyle/>
          <a:p>
            <a:fld id="{93FEEFE9-7DAE-42BE-8BBC-0AB64D3E44ED}" type="slidenum">
              <a:rPr lang="zh-CN" altLang="en-US" smtClean="0"/>
              <a:pPr/>
              <a:t>53</a:t>
            </a:fld>
            <a:r>
              <a:rPr lang="en-US" altLang="zh-CN"/>
              <a:t>/141</a:t>
            </a:r>
            <a:endParaRPr lang="zh-CN" altLang="en-US" dirty="0"/>
          </a:p>
        </p:txBody>
      </p:sp>
    </p:spTree>
    <p:extLst>
      <p:ext uri="{BB962C8B-B14F-4D97-AF65-F5344CB8AC3E}">
        <p14:creationId xmlns:p14="http://schemas.microsoft.com/office/powerpoint/2010/main" val="1897891145"/>
      </p:ext>
    </p:extLst>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7C4B80B-EF86-48BC-8B7C-ACD23B455233}"/>
              </a:ext>
            </a:extLst>
          </p:cNvPr>
          <p:cNvSpPr/>
          <p:nvPr/>
        </p:nvSpPr>
        <p:spPr>
          <a:xfrm>
            <a:off x="20960" y="0"/>
            <a:ext cx="3271024" cy="631711"/>
          </a:xfrm>
          <a:prstGeom prst="rect">
            <a:avLst/>
          </a:prstGeom>
        </p:spPr>
        <p:txBody>
          <a:bodyPr wrap="none">
            <a:spAutoFit/>
          </a:bodyPr>
          <a:lstStyle/>
          <a:p>
            <a:pPr>
              <a:lnSpc>
                <a:spcPct val="120000"/>
              </a:lnSpc>
            </a:pPr>
            <a:r>
              <a:rPr lang="en-US" altLang="zh-CN" sz="3200" b="1" dirty="0">
                <a:solidFill>
                  <a:srgbClr val="FFFF00"/>
                </a:solidFill>
              </a:rPr>
              <a:t>(3)MOV R</a:t>
            </a:r>
            <a:r>
              <a:rPr lang="en-US" altLang="zh-CN" sz="3200" b="1" baseline="-25000" dirty="0">
                <a:solidFill>
                  <a:srgbClr val="FFFF00"/>
                </a:solidFill>
              </a:rPr>
              <a:t>2</a:t>
            </a:r>
            <a:r>
              <a:rPr lang="en-US" altLang="zh-CN" sz="3200" b="1" dirty="0">
                <a:solidFill>
                  <a:srgbClr val="FFFF00"/>
                </a:solidFill>
              </a:rPr>
              <a:t>,(PC)</a:t>
            </a:r>
            <a:r>
              <a:rPr lang="en-US" altLang="zh-CN" sz="3200" b="1" baseline="30000" dirty="0">
                <a:solidFill>
                  <a:srgbClr val="FFFF00"/>
                </a:solidFill>
              </a:rPr>
              <a:t>+</a:t>
            </a:r>
            <a:endParaRPr lang="zh-CN" altLang="en-US" sz="3200" b="1" baseline="30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B6473B52-6C2E-409A-AF7F-CF1DB1C79488}"/>
                  </a:ext>
                </a:extLst>
              </p:cNvPr>
              <p:cNvGraphicFramePr>
                <a:graphicFrameLocks noGrp="1"/>
              </p:cNvGraphicFramePr>
              <p:nvPr>
                <p:extLst>
                  <p:ext uri="{D42A27DB-BD31-4B8C-83A1-F6EECF244321}">
                    <p14:modId xmlns:p14="http://schemas.microsoft.com/office/powerpoint/2010/main" val="1376881564"/>
                  </p:ext>
                </p:extLst>
              </p:nvPr>
            </p:nvGraphicFramePr>
            <p:xfrm>
              <a:off x="23812" y="528891"/>
              <a:ext cx="9120188" cy="6256320"/>
            </p:xfrm>
            <a:graphic>
              <a:graphicData uri="http://schemas.openxmlformats.org/drawingml/2006/table">
                <a:tbl>
                  <a:tblPr firstRow="1" bandRow="1">
                    <a:tableStyleId>{5940675A-B579-460E-94D1-54222C63F5DA}</a:tableStyleId>
                  </a:tblPr>
                  <a:tblGrid>
                    <a:gridCol w="3252044">
                      <a:extLst>
                        <a:ext uri="{9D8B030D-6E8A-4147-A177-3AD203B41FA5}">
                          <a16:colId xmlns:a16="http://schemas.microsoft.com/office/drawing/2014/main" val="3594997128"/>
                        </a:ext>
                      </a:extLst>
                    </a:gridCol>
                    <a:gridCol w="5868144">
                      <a:extLst>
                        <a:ext uri="{9D8B030D-6E8A-4147-A177-3AD203B41FA5}">
                          <a16:colId xmlns:a16="http://schemas.microsoft.com/office/drawing/2014/main" val="3935836099"/>
                        </a:ext>
                      </a:extLst>
                    </a:gridCol>
                  </a:tblGrid>
                  <a:tr h="1818518">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483328922"/>
                      </a:ext>
                    </a:extLst>
                  </a:tr>
                  <a:tr h="4407771">
                    <a:tc>
                      <a:txBody>
                        <a:bodyPr/>
                        <a:lstStyle/>
                        <a:p>
                          <a:r>
                            <a:rPr lang="en-US" altLang="zh-CN" sz="2800" dirty="0"/>
                            <a:t>ST</a:t>
                          </a:r>
                          <a:r>
                            <a:rPr lang="en-US" altLang="zh-CN" sz="2800" baseline="-25000" dirty="0"/>
                            <a:t>0</a:t>
                          </a:r>
                          <a:r>
                            <a:rPr lang="zh-CN" altLang="en-US" sz="2800" dirty="0"/>
                            <a:t>：</a:t>
                          </a:r>
                          <a:r>
                            <a:rPr lang="en-US" altLang="zh-CN" sz="2800" dirty="0"/>
                            <a:t>PC→MAR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endParaRPr lang="en-US" altLang="zh-CN" sz="2800" dirty="0"/>
                        </a:p>
                        <a:p>
                          <a:endParaRPr lang="en-US" altLang="zh-CN" sz="2800" dirty="0"/>
                        </a:p>
                        <a:p>
                          <a:r>
                            <a:rPr lang="en-US" altLang="zh-CN" sz="2800" dirty="0"/>
                            <a:t>ST</a:t>
                          </a:r>
                          <a:r>
                            <a:rPr lang="en-US" altLang="zh-CN" sz="2800" baseline="-25000" dirty="0"/>
                            <a:t>2</a:t>
                          </a:r>
                          <a:r>
                            <a:rPr lang="zh-CN" altLang="en-US" sz="2800" dirty="0"/>
                            <a:t>：</a:t>
                          </a:r>
                          <a:r>
                            <a:rPr lang="en-US" altLang="zh-CN" sz="2800" dirty="0"/>
                            <a:t>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0</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C</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18007374"/>
                      </a:ext>
                    </a:extLst>
                  </a:tr>
                </a:tbl>
              </a:graphicData>
            </a:graphic>
          </p:graphicFrame>
        </mc:Choice>
        <mc:Fallback xmlns="">
          <p:graphicFrame>
            <p:nvGraphicFramePr>
              <p:cNvPr id="4" name="表格 3">
                <a:extLst>
                  <a:ext uri="{FF2B5EF4-FFF2-40B4-BE49-F238E27FC236}">
                    <a16:creationId xmlns:a16="http://schemas.microsoft.com/office/drawing/2014/main" id="{B6473B52-6C2E-409A-AF7F-CF1DB1C79488}"/>
                  </a:ext>
                </a:extLst>
              </p:cNvPr>
              <p:cNvGraphicFramePr>
                <a:graphicFrameLocks noGrp="1"/>
              </p:cNvGraphicFramePr>
              <p:nvPr>
                <p:extLst>
                  <p:ext uri="{D42A27DB-BD31-4B8C-83A1-F6EECF244321}">
                    <p14:modId xmlns:p14="http://schemas.microsoft.com/office/powerpoint/2010/main" val="1376881564"/>
                  </p:ext>
                </p:extLst>
              </p:nvPr>
            </p:nvGraphicFramePr>
            <p:xfrm>
              <a:off x="23812" y="528891"/>
              <a:ext cx="9120188" cy="6256320"/>
            </p:xfrm>
            <a:graphic>
              <a:graphicData uri="http://schemas.openxmlformats.org/drawingml/2006/table">
                <a:tbl>
                  <a:tblPr firstRow="1" bandRow="1">
                    <a:tableStyleId>{5940675A-B579-460E-94D1-54222C63F5DA}</a:tableStyleId>
                  </a:tblPr>
                  <a:tblGrid>
                    <a:gridCol w="3252044">
                      <a:extLst>
                        <a:ext uri="{9D8B030D-6E8A-4147-A177-3AD203B41FA5}">
                          <a16:colId xmlns:a16="http://schemas.microsoft.com/office/drawing/2014/main" val="3594997128"/>
                        </a:ext>
                      </a:extLst>
                    </a:gridCol>
                    <a:gridCol w="5868144">
                      <a:extLst>
                        <a:ext uri="{9D8B030D-6E8A-4147-A177-3AD203B41FA5}">
                          <a16:colId xmlns:a16="http://schemas.microsoft.com/office/drawing/2014/main" val="3935836099"/>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5556" t="-4276" r="-312" b="-238816"/>
                          </a:stretch>
                        </a:blipFill>
                      </a:tcPr>
                    </a:tc>
                    <a:extLst>
                      <a:ext uri="{0D108BD9-81ED-4DB2-BD59-A6C34878D82A}">
                        <a16:rowId xmlns:a16="http://schemas.microsoft.com/office/drawing/2014/main" val="3483328922"/>
                      </a:ext>
                    </a:extLst>
                  </a:tr>
                  <a:tr h="4407771">
                    <a:tc>
                      <a:txBody>
                        <a:bodyPr/>
                        <a:lstStyle/>
                        <a:p>
                          <a:r>
                            <a:rPr lang="en-US" altLang="zh-CN" sz="2800" dirty="0"/>
                            <a:t>ST</a:t>
                          </a:r>
                          <a:r>
                            <a:rPr lang="en-US" altLang="zh-CN" sz="2800" baseline="-25000" dirty="0"/>
                            <a:t>0</a:t>
                          </a:r>
                          <a:r>
                            <a:rPr lang="zh-CN" altLang="en-US" sz="2800" dirty="0"/>
                            <a:t>：</a:t>
                          </a:r>
                          <a:r>
                            <a:rPr lang="en-US" altLang="zh-CN" sz="2800" dirty="0"/>
                            <a:t>PC→MAR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endParaRPr lang="en-US" altLang="zh-CN" sz="2800" dirty="0"/>
                        </a:p>
                        <a:p>
                          <a:endParaRPr lang="en-US" altLang="zh-CN" sz="2800" dirty="0"/>
                        </a:p>
                        <a:p>
                          <a:r>
                            <a:rPr lang="en-US" altLang="zh-CN" sz="2800" dirty="0"/>
                            <a:t>ST</a:t>
                          </a:r>
                          <a:r>
                            <a:rPr lang="en-US" altLang="zh-CN" sz="2800" baseline="-25000" dirty="0"/>
                            <a:t>2</a:t>
                          </a:r>
                          <a:r>
                            <a:rPr lang="zh-CN" altLang="en-US" sz="2800" dirty="0"/>
                            <a:t>：</a:t>
                          </a:r>
                          <a:r>
                            <a:rPr lang="en-US" altLang="zh-CN" sz="2800" dirty="0"/>
                            <a:t>PC+1→PC</a:t>
                          </a:r>
                          <a:endParaRPr lang="zh-CN" altLang="en-US" sz="2800" dirty="0"/>
                        </a:p>
                      </a:txBody>
                      <a:tcPr/>
                    </a:tc>
                    <a:tc>
                      <a:txBody>
                        <a:bodyPr/>
                        <a:lstStyle/>
                        <a:p>
                          <a:endParaRPr lang="zh-CN"/>
                        </a:p>
                      </a:txBody>
                      <a:tcPr>
                        <a:blipFill>
                          <a:blip r:embed="rId2"/>
                          <a:stretch>
                            <a:fillRect l="-55556" t="-43785" r="-312" b="-276"/>
                          </a:stretch>
                        </a:blipFill>
                      </a:tcPr>
                    </a:tc>
                    <a:extLst>
                      <a:ext uri="{0D108BD9-81ED-4DB2-BD59-A6C34878D82A}">
                        <a16:rowId xmlns:a16="http://schemas.microsoft.com/office/drawing/2014/main" val="118007374"/>
                      </a:ext>
                    </a:extLst>
                  </a:tr>
                </a:tbl>
              </a:graphicData>
            </a:graphic>
          </p:graphicFrame>
        </mc:Fallback>
      </mc:AlternateContent>
      <p:sp>
        <p:nvSpPr>
          <p:cNvPr id="5" name="灯片编号占位符 4">
            <a:extLst>
              <a:ext uri="{FF2B5EF4-FFF2-40B4-BE49-F238E27FC236}">
                <a16:creationId xmlns:a16="http://schemas.microsoft.com/office/drawing/2014/main" id="{371C0249-7469-4B9F-8664-E24351FA6578}"/>
              </a:ext>
            </a:extLst>
          </p:cNvPr>
          <p:cNvSpPr>
            <a:spLocks noGrp="1"/>
          </p:cNvSpPr>
          <p:nvPr>
            <p:ph type="sldNum" sz="quarter" idx="10"/>
          </p:nvPr>
        </p:nvSpPr>
        <p:spPr/>
        <p:txBody>
          <a:bodyPr/>
          <a:lstStyle/>
          <a:p>
            <a:fld id="{93FEEFE9-7DAE-42BE-8BBC-0AB64D3E44ED}" type="slidenum">
              <a:rPr lang="zh-CN" altLang="en-US" smtClean="0"/>
              <a:pPr/>
              <a:t>54</a:t>
            </a:fld>
            <a:r>
              <a:rPr lang="en-US" altLang="zh-CN"/>
              <a:t>/141</a:t>
            </a:r>
            <a:endParaRPr lang="zh-CN" altLang="en-US" dirty="0"/>
          </a:p>
        </p:txBody>
      </p:sp>
    </p:spTree>
    <p:extLst>
      <p:ext uri="{BB962C8B-B14F-4D97-AF65-F5344CB8AC3E}">
        <p14:creationId xmlns:p14="http://schemas.microsoft.com/office/powerpoint/2010/main" val="1848597561"/>
      </p:ext>
    </p:extLst>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3B163C42-71CD-4F21-843F-B642D32935F0}"/>
              </a:ext>
            </a:extLst>
          </p:cNvPr>
          <p:cNvGraphicFramePr>
            <a:graphicFrameLocks noGrp="1"/>
          </p:cNvGraphicFramePr>
          <p:nvPr>
            <p:extLst>
              <p:ext uri="{D42A27DB-BD31-4B8C-83A1-F6EECF244321}">
                <p14:modId xmlns:p14="http://schemas.microsoft.com/office/powerpoint/2010/main" val="1854100008"/>
              </p:ext>
            </p:extLst>
          </p:nvPr>
        </p:nvGraphicFramePr>
        <p:xfrm>
          <a:off x="20960" y="631711"/>
          <a:ext cx="9123040" cy="1798320"/>
        </p:xfrm>
        <a:graphic>
          <a:graphicData uri="http://schemas.openxmlformats.org/drawingml/2006/table">
            <a:tbl>
              <a:tblPr firstRow="1" bandRow="1">
                <a:tableStyleId>{5940675A-B579-460E-94D1-54222C63F5DA}</a:tableStyleId>
              </a:tblPr>
              <a:tblGrid>
                <a:gridCol w="3738950">
                  <a:extLst>
                    <a:ext uri="{9D8B030D-6E8A-4147-A177-3AD203B41FA5}">
                      <a16:colId xmlns:a16="http://schemas.microsoft.com/office/drawing/2014/main" val="4202177669"/>
                    </a:ext>
                  </a:extLst>
                </a:gridCol>
                <a:gridCol w="5384090">
                  <a:extLst>
                    <a:ext uri="{9D8B030D-6E8A-4147-A177-3AD203B41FA5}">
                      <a16:colId xmlns:a16="http://schemas.microsoft.com/office/drawing/2014/main" val="708624101"/>
                    </a:ext>
                  </a:extLst>
                </a:gridCol>
              </a:tblGrid>
              <a:tr h="370840">
                <a:tc>
                  <a:txBody>
                    <a:bodyPr/>
                    <a:lstStyle/>
                    <a:p>
                      <a:pPr>
                        <a:lnSpc>
                          <a:spcPct val="100000"/>
                        </a:lnSpc>
                      </a:pPr>
                      <a:r>
                        <a:rPr lang="en-US" altLang="zh-CN" sz="2800" dirty="0"/>
                        <a:t>ET</a:t>
                      </a:r>
                      <a:r>
                        <a:rPr lang="en-US" altLang="zh-CN" sz="2800" baseline="-25000" dirty="0"/>
                        <a:t>0</a:t>
                      </a:r>
                      <a:r>
                        <a:rPr lang="zh-CN" altLang="en-US" sz="2800" dirty="0"/>
                        <a:t>：</a:t>
                      </a:r>
                      <a:r>
                        <a:rPr lang="en-US" altLang="zh-CN" sz="2800" dirty="0"/>
                        <a:t>C→R</a:t>
                      </a:r>
                      <a:r>
                        <a:rPr lang="en-US" altLang="zh-CN" sz="2800" baseline="-25000" dirty="0"/>
                        <a:t>2</a:t>
                      </a:r>
                    </a:p>
                    <a:p>
                      <a:pPr>
                        <a:lnSpc>
                          <a:spcPct val="100000"/>
                        </a:lnSpc>
                      </a:pPr>
                      <a:endParaRPr lang="en-US" altLang="zh-CN" sz="2800" baseline="-25000" dirty="0"/>
                    </a:p>
                    <a:p>
                      <a:pPr>
                        <a:lnSpc>
                          <a:spcPct val="100000"/>
                        </a:lnSpc>
                      </a:pPr>
                      <a:r>
                        <a:rPr lang="en-US" altLang="zh-CN" sz="2800" dirty="0"/>
                        <a:t>ET</a:t>
                      </a:r>
                      <a:r>
                        <a:rPr lang="en-US" altLang="zh-CN" sz="2800" baseline="-25000" dirty="0"/>
                        <a:t>1</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zh-CN" altLang="en-US" sz="2800" dirty="0"/>
                        <a:t>： </a:t>
                      </a:r>
                      <a:r>
                        <a:rPr lang="en-US" altLang="zh-CN" sz="2800" dirty="0"/>
                        <a:t>C→A</a:t>
                      </a:r>
                      <a:r>
                        <a:rPr lang="zh-CN" altLang="en-US" sz="2800" dirty="0"/>
                        <a:t>、</a:t>
                      </a:r>
                      <a:r>
                        <a:rPr lang="en-US" altLang="zh-CN" sz="2800" dirty="0"/>
                        <a:t>ST</a:t>
                      </a:r>
                      <a:r>
                        <a:rPr lang="en-US" altLang="zh-CN" sz="2800" baseline="-25000" dirty="0"/>
                        <a:t>0</a:t>
                      </a:r>
                      <a:r>
                        <a:rPr lang="zh-CN" altLang="en-US" sz="2800" dirty="0"/>
                        <a:t>：、</a:t>
                      </a:r>
                      <a:r>
                        <a:rPr lang="en-US" altLang="zh-CN" sz="2800" dirty="0"/>
                        <a:t>DM</a:t>
                      </a:r>
                      <a:r>
                        <a:rPr lang="zh-CN" altLang="en-US" sz="2800" dirty="0"/>
                        <a:t>；  </a:t>
                      </a:r>
                      <a:endParaRPr lang="en-US" altLang="zh-CN" sz="2800" dirty="0"/>
                    </a:p>
                    <a:p>
                      <a:r>
                        <a:rPr lang="en-US" altLang="zh-CN" sz="2800" dirty="0"/>
                        <a:t>          CP R</a:t>
                      </a:r>
                      <a:r>
                        <a:rPr lang="en-US" altLang="zh-CN" sz="2800" baseline="-25000" dirty="0"/>
                        <a:t>2</a:t>
                      </a:r>
                      <a:r>
                        <a:rPr lang="zh-CN" altLang="en-US" sz="2800" baseline="-25000" dirty="0"/>
                        <a:t>。</a:t>
                      </a:r>
                      <a:endParaRPr lang="en-US" altLang="zh-CN" sz="2800" baseline="-25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1</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644142547"/>
                  </a:ext>
                </a:extLst>
              </a:tr>
            </a:tbl>
          </a:graphicData>
        </a:graphic>
      </p:graphicFrame>
      <p:sp>
        <p:nvSpPr>
          <p:cNvPr id="4" name="矩形 3">
            <a:extLst>
              <a:ext uri="{FF2B5EF4-FFF2-40B4-BE49-F238E27FC236}">
                <a16:creationId xmlns:a16="http://schemas.microsoft.com/office/drawing/2014/main" id="{8DA740EE-638E-4C46-B795-A574331A96BE}"/>
              </a:ext>
            </a:extLst>
          </p:cNvPr>
          <p:cNvSpPr/>
          <p:nvPr/>
        </p:nvSpPr>
        <p:spPr>
          <a:xfrm>
            <a:off x="20960" y="0"/>
            <a:ext cx="3271024" cy="631711"/>
          </a:xfrm>
          <a:prstGeom prst="rect">
            <a:avLst/>
          </a:prstGeom>
        </p:spPr>
        <p:txBody>
          <a:bodyPr wrap="none">
            <a:spAutoFit/>
          </a:bodyPr>
          <a:lstStyle/>
          <a:p>
            <a:pPr>
              <a:lnSpc>
                <a:spcPct val="120000"/>
              </a:lnSpc>
            </a:pPr>
            <a:r>
              <a:rPr lang="en-US" altLang="zh-CN" sz="3200" b="1" dirty="0">
                <a:solidFill>
                  <a:srgbClr val="FFFF00"/>
                </a:solidFill>
              </a:rPr>
              <a:t>(3)MOV R</a:t>
            </a:r>
            <a:r>
              <a:rPr lang="en-US" altLang="zh-CN" sz="3200" b="1" baseline="-25000" dirty="0">
                <a:solidFill>
                  <a:srgbClr val="FFFF00"/>
                </a:solidFill>
              </a:rPr>
              <a:t>2</a:t>
            </a:r>
            <a:r>
              <a:rPr lang="en-US" altLang="zh-CN" sz="3200" b="1" dirty="0">
                <a:solidFill>
                  <a:srgbClr val="FFFF00"/>
                </a:solidFill>
              </a:rPr>
              <a:t>,(PC)</a:t>
            </a:r>
            <a:r>
              <a:rPr lang="en-US" altLang="zh-CN" sz="3200" b="1" baseline="30000" dirty="0">
                <a:solidFill>
                  <a:srgbClr val="FFFF00"/>
                </a:solidFill>
              </a:rPr>
              <a:t>+</a:t>
            </a:r>
            <a:endParaRPr lang="zh-CN" altLang="en-US" sz="3200" b="1" baseline="30000" dirty="0">
              <a:solidFill>
                <a:srgbClr val="FFFF00"/>
              </a:solidFill>
            </a:endParaRPr>
          </a:p>
        </p:txBody>
      </p:sp>
      <p:sp>
        <p:nvSpPr>
          <p:cNvPr id="5" name="灯片编号占位符 4">
            <a:extLst>
              <a:ext uri="{FF2B5EF4-FFF2-40B4-BE49-F238E27FC236}">
                <a16:creationId xmlns:a16="http://schemas.microsoft.com/office/drawing/2014/main" id="{999C92F2-F611-4DEA-AF3B-242EBD06BB64}"/>
              </a:ext>
            </a:extLst>
          </p:cNvPr>
          <p:cNvSpPr>
            <a:spLocks noGrp="1"/>
          </p:cNvSpPr>
          <p:nvPr>
            <p:ph type="sldNum" sz="quarter" idx="10"/>
          </p:nvPr>
        </p:nvSpPr>
        <p:spPr/>
        <p:txBody>
          <a:bodyPr/>
          <a:lstStyle/>
          <a:p>
            <a:fld id="{93FEEFE9-7DAE-42BE-8BBC-0AB64D3E44ED}" type="slidenum">
              <a:rPr lang="zh-CN" altLang="en-US" smtClean="0"/>
              <a:pPr/>
              <a:t>55</a:t>
            </a:fld>
            <a:r>
              <a:rPr lang="en-US" altLang="zh-CN"/>
              <a:t>/141</a:t>
            </a:r>
            <a:endParaRPr lang="zh-CN" altLang="en-US" dirty="0"/>
          </a:p>
        </p:txBody>
      </p:sp>
    </p:spTree>
    <p:extLst>
      <p:ext uri="{BB962C8B-B14F-4D97-AF65-F5344CB8AC3E}">
        <p14:creationId xmlns:p14="http://schemas.microsoft.com/office/powerpoint/2010/main" val="3403826032"/>
      </p:ext>
    </p:extLst>
  </p:cSld>
  <p:clrMapOvr>
    <a:masterClrMapping/>
  </p:clrMapOvr>
  <p:transition>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AA3E778-3BFC-45C3-9B69-3ABD7889DBCA}"/>
              </a:ext>
            </a:extLst>
          </p:cNvPr>
          <p:cNvSpPr/>
          <p:nvPr/>
        </p:nvSpPr>
        <p:spPr>
          <a:xfrm>
            <a:off x="33412" y="0"/>
            <a:ext cx="3455370" cy="631711"/>
          </a:xfrm>
          <a:prstGeom prst="rect">
            <a:avLst/>
          </a:prstGeom>
        </p:spPr>
        <p:txBody>
          <a:bodyPr wrap="none">
            <a:spAutoFit/>
          </a:bodyPr>
          <a:lstStyle/>
          <a:p>
            <a:pPr>
              <a:lnSpc>
                <a:spcPct val="120000"/>
              </a:lnSpc>
            </a:pPr>
            <a:r>
              <a:rPr lang="en-US" altLang="zh-CN" sz="3200" b="1" dirty="0">
                <a:solidFill>
                  <a:srgbClr val="FFFF00"/>
                </a:solidFill>
              </a:rPr>
              <a:t>(4)MOV -(SP),(R</a:t>
            </a:r>
            <a:r>
              <a:rPr lang="en-US" altLang="zh-CN" sz="3200" b="1" baseline="-25000" dirty="0">
                <a:solidFill>
                  <a:srgbClr val="FFFF00"/>
                </a:solidFill>
              </a:rPr>
              <a:t>3</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40B3D7BE-FC4B-416D-AE91-8B36362D18AD}"/>
                  </a:ext>
                </a:extLst>
              </p:cNvPr>
              <p:cNvGraphicFramePr>
                <a:graphicFrameLocks noGrp="1"/>
              </p:cNvGraphicFramePr>
              <p:nvPr>
                <p:extLst>
                  <p:ext uri="{D42A27DB-BD31-4B8C-83A1-F6EECF244321}">
                    <p14:modId xmlns:p14="http://schemas.microsoft.com/office/powerpoint/2010/main" val="3546881279"/>
                  </p:ext>
                </p:extLst>
              </p:nvPr>
            </p:nvGraphicFramePr>
            <p:xfrm>
              <a:off x="0" y="649903"/>
              <a:ext cx="9144000" cy="4123818"/>
            </p:xfrm>
            <a:graphic>
              <a:graphicData uri="http://schemas.openxmlformats.org/drawingml/2006/table">
                <a:tbl>
                  <a:tblPr firstRow="1" bandRow="1">
                    <a:tableStyleId>{5940675A-B579-460E-94D1-54222C63F5DA}</a:tableStyleId>
                  </a:tblPr>
                  <a:tblGrid>
                    <a:gridCol w="3166440">
                      <a:extLst>
                        <a:ext uri="{9D8B030D-6E8A-4147-A177-3AD203B41FA5}">
                          <a16:colId xmlns:a16="http://schemas.microsoft.com/office/drawing/2014/main" val="884902618"/>
                        </a:ext>
                      </a:extLst>
                    </a:gridCol>
                    <a:gridCol w="5977560">
                      <a:extLst>
                        <a:ext uri="{9D8B030D-6E8A-4147-A177-3AD203B41FA5}">
                          <a16:colId xmlns:a16="http://schemas.microsoft.com/office/drawing/2014/main" val="1118892275"/>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491480048"/>
                      </a:ext>
                    </a:extLst>
                  </a:tr>
                  <a:tr h="370840">
                    <a:tc>
                      <a:txBody>
                        <a:bodyPr/>
                        <a:lstStyle/>
                        <a:p>
                          <a:r>
                            <a:rPr lang="en-US" altLang="zh-CN" sz="2800" dirty="0"/>
                            <a:t>ST</a:t>
                          </a:r>
                          <a:r>
                            <a:rPr lang="en-US" altLang="zh-CN" sz="2800" baseline="-25000" dirty="0"/>
                            <a:t>0</a:t>
                          </a:r>
                          <a:r>
                            <a:rPr lang="zh-CN" altLang="en-US" sz="2800" dirty="0"/>
                            <a:t>：</a:t>
                          </a:r>
                          <a:r>
                            <a:rPr lang="en-US" altLang="zh-CN" sz="2800" dirty="0"/>
                            <a:t>R</a:t>
                          </a:r>
                          <a:r>
                            <a:rPr lang="en-US" altLang="zh-CN" sz="2800" baseline="-25000" dirty="0"/>
                            <a:t>3</a:t>
                          </a:r>
                          <a:r>
                            <a:rPr lang="en-US" altLang="zh-CN" sz="2800" dirty="0"/>
                            <a:t>→MAR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r>
                            <a:rPr lang="en-US" altLang="zh-CN" sz="2800" dirty="0"/>
                            <a:t>ST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3</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C</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43234651"/>
                      </a:ext>
                    </a:extLst>
                  </a:tr>
                </a:tbl>
              </a:graphicData>
            </a:graphic>
          </p:graphicFrame>
        </mc:Choice>
        <mc:Fallback xmlns="">
          <p:graphicFrame>
            <p:nvGraphicFramePr>
              <p:cNvPr id="5" name="表格 4">
                <a:extLst>
                  <a:ext uri="{FF2B5EF4-FFF2-40B4-BE49-F238E27FC236}">
                    <a16:creationId xmlns:a16="http://schemas.microsoft.com/office/drawing/2014/main" id="{40B3D7BE-FC4B-416D-AE91-8B36362D18AD}"/>
                  </a:ext>
                </a:extLst>
              </p:cNvPr>
              <p:cNvGraphicFramePr>
                <a:graphicFrameLocks noGrp="1"/>
              </p:cNvGraphicFramePr>
              <p:nvPr>
                <p:extLst>
                  <p:ext uri="{D42A27DB-BD31-4B8C-83A1-F6EECF244321}">
                    <p14:modId xmlns:p14="http://schemas.microsoft.com/office/powerpoint/2010/main" val="3546881279"/>
                  </p:ext>
                </p:extLst>
              </p:nvPr>
            </p:nvGraphicFramePr>
            <p:xfrm>
              <a:off x="0" y="649903"/>
              <a:ext cx="9144000" cy="4123818"/>
            </p:xfrm>
            <a:graphic>
              <a:graphicData uri="http://schemas.openxmlformats.org/drawingml/2006/table">
                <a:tbl>
                  <a:tblPr firstRow="1" bandRow="1">
                    <a:tableStyleId>{5940675A-B579-460E-94D1-54222C63F5DA}</a:tableStyleId>
                  </a:tblPr>
                  <a:tblGrid>
                    <a:gridCol w="3166440">
                      <a:extLst>
                        <a:ext uri="{9D8B030D-6E8A-4147-A177-3AD203B41FA5}">
                          <a16:colId xmlns:a16="http://schemas.microsoft.com/office/drawing/2014/main" val="884902618"/>
                        </a:ext>
                      </a:extLst>
                    </a:gridCol>
                    <a:gridCol w="5977560">
                      <a:extLst>
                        <a:ext uri="{9D8B030D-6E8A-4147-A177-3AD203B41FA5}">
                          <a16:colId xmlns:a16="http://schemas.microsoft.com/office/drawing/2014/main" val="1118892275"/>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3"/>
                          <a:stretch>
                            <a:fillRect l="-53109" t="-4276" r="-306" b="-132566"/>
                          </a:stretch>
                        </a:blipFill>
                      </a:tcPr>
                    </a:tc>
                    <a:extLst>
                      <a:ext uri="{0D108BD9-81ED-4DB2-BD59-A6C34878D82A}">
                        <a16:rowId xmlns:a16="http://schemas.microsoft.com/office/drawing/2014/main" val="1491480048"/>
                      </a:ext>
                    </a:extLst>
                  </a:tr>
                  <a:tr h="2275269">
                    <a:tc>
                      <a:txBody>
                        <a:bodyPr/>
                        <a:lstStyle/>
                        <a:p>
                          <a:r>
                            <a:rPr lang="en-US" altLang="zh-CN" sz="2800" dirty="0"/>
                            <a:t>ST</a:t>
                          </a:r>
                          <a:r>
                            <a:rPr lang="en-US" altLang="zh-CN" sz="2800" baseline="-25000" dirty="0"/>
                            <a:t>0</a:t>
                          </a:r>
                          <a:r>
                            <a:rPr lang="zh-CN" altLang="en-US" sz="2800" dirty="0"/>
                            <a:t>：</a:t>
                          </a:r>
                          <a:r>
                            <a:rPr lang="en-US" altLang="zh-CN" sz="2800" dirty="0"/>
                            <a:t>R</a:t>
                          </a:r>
                          <a:r>
                            <a:rPr lang="en-US" altLang="zh-CN" sz="2800" baseline="-25000" dirty="0"/>
                            <a:t>3</a:t>
                          </a:r>
                          <a:r>
                            <a:rPr lang="en-US" altLang="zh-CN" sz="2800" dirty="0"/>
                            <a:t>→MAR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endParaRPr lang="zh-CN"/>
                        </a:p>
                      </a:txBody>
                      <a:tcPr>
                        <a:blipFill>
                          <a:blip r:embed="rId3"/>
                          <a:stretch>
                            <a:fillRect l="-53109" t="-84759" r="-306" b="-7754"/>
                          </a:stretch>
                        </a:blipFill>
                      </a:tcPr>
                    </a:tc>
                    <a:extLst>
                      <a:ext uri="{0D108BD9-81ED-4DB2-BD59-A6C34878D82A}">
                        <a16:rowId xmlns:a16="http://schemas.microsoft.com/office/drawing/2014/main" val="1443234651"/>
                      </a:ext>
                    </a:extLst>
                  </a:tr>
                </a:tbl>
              </a:graphicData>
            </a:graphic>
          </p:graphicFrame>
        </mc:Fallback>
      </mc:AlternateContent>
      <p:sp>
        <p:nvSpPr>
          <p:cNvPr id="4" name="灯片编号占位符 3">
            <a:extLst>
              <a:ext uri="{FF2B5EF4-FFF2-40B4-BE49-F238E27FC236}">
                <a16:creationId xmlns:a16="http://schemas.microsoft.com/office/drawing/2014/main" id="{8305066D-2C50-4BC8-8367-0C8104F912F1}"/>
              </a:ext>
            </a:extLst>
          </p:cNvPr>
          <p:cNvSpPr>
            <a:spLocks noGrp="1"/>
          </p:cNvSpPr>
          <p:nvPr>
            <p:ph type="sldNum" sz="quarter" idx="10"/>
          </p:nvPr>
        </p:nvSpPr>
        <p:spPr/>
        <p:txBody>
          <a:bodyPr/>
          <a:lstStyle/>
          <a:p>
            <a:fld id="{93FEEFE9-7DAE-42BE-8BBC-0AB64D3E44ED}" type="slidenum">
              <a:rPr lang="zh-CN" altLang="en-US" smtClean="0"/>
              <a:pPr/>
              <a:t>56</a:t>
            </a:fld>
            <a:r>
              <a:rPr lang="en-US" altLang="zh-CN"/>
              <a:t>/141</a:t>
            </a:r>
            <a:endParaRPr lang="zh-CN" altLang="en-US" dirty="0"/>
          </a:p>
        </p:txBody>
      </p:sp>
    </p:spTree>
    <p:extLst>
      <p:ext uri="{BB962C8B-B14F-4D97-AF65-F5344CB8AC3E}">
        <p14:creationId xmlns:p14="http://schemas.microsoft.com/office/powerpoint/2010/main" val="2866729681"/>
      </p:ext>
    </p:extLst>
  </p:cSld>
  <p:clrMapOvr>
    <a:masterClrMapping/>
  </p:clrMapOvr>
  <p:transition>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845CACA7-EA7E-404B-9295-7E702DAAA210}"/>
                  </a:ext>
                </a:extLst>
              </p:cNvPr>
              <p:cNvGraphicFramePr>
                <a:graphicFrameLocks noGrp="1"/>
              </p:cNvGraphicFramePr>
              <p:nvPr>
                <p:extLst>
                  <p:ext uri="{D42A27DB-BD31-4B8C-83A1-F6EECF244321}">
                    <p14:modId xmlns:p14="http://schemas.microsoft.com/office/powerpoint/2010/main" val="3096925223"/>
                  </p:ext>
                </p:extLst>
              </p:nvPr>
            </p:nvGraphicFramePr>
            <p:xfrm>
              <a:off x="0" y="980728"/>
              <a:ext cx="9144000" cy="3646869"/>
            </p:xfrm>
            <a:graphic>
              <a:graphicData uri="http://schemas.openxmlformats.org/drawingml/2006/table">
                <a:tbl>
                  <a:tblPr firstRow="1" bandRow="1">
                    <a:tableStyleId>{5940675A-B579-460E-94D1-54222C63F5DA}</a:tableStyleId>
                  </a:tblPr>
                  <a:tblGrid>
                    <a:gridCol w="3851920">
                      <a:extLst>
                        <a:ext uri="{9D8B030D-6E8A-4147-A177-3AD203B41FA5}">
                          <a16:colId xmlns:a16="http://schemas.microsoft.com/office/drawing/2014/main" val="2512588167"/>
                        </a:ext>
                      </a:extLst>
                    </a:gridCol>
                    <a:gridCol w="5292080">
                      <a:extLst>
                        <a:ext uri="{9D8B030D-6E8A-4147-A177-3AD203B41FA5}">
                          <a16:colId xmlns:a16="http://schemas.microsoft.com/office/drawing/2014/main" val="982880254"/>
                        </a:ext>
                      </a:extLst>
                    </a:gridCol>
                  </a:tblGrid>
                  <a:tr h="370840">
                    <a:tc>
                      <a:txBody>
                        <a:bodyPr/>
                        <a:lstStyle/>
                        <a:p>
                          <a:r>
                            <a:rPr lang="en-US" altLang="zh-CN" sz="2800" dirty="0"/>
                            <a:t>DT</a:t>
                          </a:r>
                          <a:r>
                            <a:rPr lang="en-US" altLang="zh-CN" sz="2800" baseline="-25000" dirty="0"/>
                            <a:t>0</a:t>
                          </a:r>
                          <a:r>
                            <a:rPr lang="zh-CN" altLang="en-US" sz="2800" dirty="0"/>
                            <a:t>：</a:t>
                          </a:r>
                          <a:r>
                            <a:rPr lang="en-US" altLang="zh-CN" sz="2800" dirty="0"/>
                            <a:t>SP-1→SP</a:t>
                          </a:r>
                          <a:r>
                            <a:rPr lang="zh-CN" altLang="en-US" sz="2800" dirty="0"/>
                            <a:t>、</a:t>
                          </a:r>
                          <a:r>
                            <a:rPr lang="en-US" altLang="zh-CN" sz="2800" dirty="0"/>
                            <a:t>MAR </a:t>
                          </a:r>
                          <a:endParaRPr lang="zh-CN" altLang="en-US" sz="2800" dirty="0"/>
                        </a:p>
                      </a:txBody>
                      <a:tcPr/>
                    </a:tc>
                    <a:tc>
                      <a:txBody>
                        <a:bodyPr/>
                        <a:lstStyle/>
                        <a:p>
                          <a:r>
                            <a:rPr lang="en-US" altLang="zh-CN" sz="2800" dirty="0"/>
                            <a:t>DT</a:t>
                          </a:r>
                          <a:r>
                            <a:rPr lang="en-US" altLang="zh-CN" sz="2800" baseline="-25000" dirty="0"/>
                            <a:t>0</a:t>
                          </a:r>
                          <a:r>
                            <a:rPr lang="zh-CN" altLang="en-US" sz="2800" dirty="0"/>
                            <a:t>：</a:t>
                          </a:r>
                          <a:r>
                            <a:rPr lang="en-US" altLang="zh-CN" sz="2800" dirty="0"/>
                            <a:t>SP→A</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r>
                                <a:rPr lang="en-US" altLang="zh-CN" sz="2800" b="0" i="0" baseline="-2500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a:t>
                          </a:r>
                          <a:r>
                            <a:rPr lang="en-US" altLang="zh-CN" sz="2800" dirty="0"/>
                            <a:t>DM</a:t>
                          </a:r>
                          <a:r>
                            <a:rPr lang="zh-CN" altLang="en-US" sz="2800" dirty="0"/>
                            <a:t>；</a:t>
                          </a:r>
                          <a:endParaRPr lang="en-US" altLang="zh-CN" sz="2800" dirty="0"/>
                        </a:p>
                        <a:p>
                          <a:r>
                            <a:rPr lang="en-US" altLang="zh-CN" sz="2800" dirty="0"/>
                            <a:t>          CP SP</a:t>
                          </a:r>
                          <a:r>
                            <a:rPr lang="zh-CN" altLang="en-US" sz="2800" dirty="0"/>
                            <a:t>、</a:t>
                          </a:r>
                          <a:r>
                            <a:rPr lang="en-US" altLang="zh-CN" sz="2800" dirty="0"/>
                            <a:t>CP MAR</a:t>
                          </a:r>
                          <a:r>
                            <a:rPr lang="zh-CN" altLang="en-US" sz="2800" dirty="0"/>
                            <a:t>。</a:t>
                          </a:r>
                        </a:p>
                      </a:txBody>
                      <a:tcPr/>
                    </a:tc>
                    <a:extLst>
                      <a:ext uri="{0D108BD9-81ED-4DB2-BD59-A6C34878D82A}">
                        <a16:rowId xmlns:a16="http://schemas.microsoft.com/office/drawing/2014/main" val="3648965278"/>
                      </a:ext>
                    </a:extLst>
                  </a:tr>
                  <a:tr h="370840">
                    <a:tc>
                      <a:txBody>
                        <a:bodyPr/>
                        <a:lstStyle/>
                        <a:p>
                          <a:r>
                            <a:rPr lang="en-US" altLang="zh-CN" sz="2800" dirty="0"/>
                            <a:t>ET</a:t>
                          </a:r>
                          <a:r>
                            <a:rPr lang="en-US" altLang="zh-CN" sz="2800" baseline="-25000" dirty="0"/>
                            <a:t>0</a:t>
                          </a:r>
                          <a:r>
                            <a:rPr lang="zh-CN" altLang="en-US" sz="2800" dirty="0"/>
                            <a:t>：</a:t>
                          </a:r>
                          <a:r>
                            <a:rPr lang="en-US" altLang="zh-CN" sz="2800" dirty="0"/>
                            <a:t>C→MDR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baseline="0" dirty="0">
                              <a:latin typeface="+mn-lt"/>
                              <a:cs typeface="+mn-cs"/>
                            </a:rPr>
                            <a:t>、</a:t>
                          </a:r>
                          <a:r>
                            <a:rPr lang="en-US" altLang="zh-CN" sz="2800" dirty="0"/>
                            <a:t>DM;</a:t>
                          </a:r>
                        </a:p>
                        <a:p>
                          <a:r>
                            <a:rPr lang="en-US" altLang="zh-CN" sz="2800" dirty="0"/>
                            <a:t>          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3036633200"/>
                      </a:ext>
                    </a:extLst>
                  </a:tr>
                </a:tbl>
              </a:graphicData>
            </a:graphic>
          </p:graphicFrame>
        </mc:Choice>
        <mc:Fallback xmlns="">
          <p:graphicFrame>
            <p:nvGraphicFramePr>
              <p:cNvPr id="3" name="表格 2">
                <a:extLst>
                  <a:ext uri="{FF2B5EF4-FFF2-40B4-BE49-F238E27FC236}">
                    <a16:creationId xmlns:a16="http://schemas.microsoft.com/office/drawing/2014/main" id="{845CACA7-EA7E-404B-9295-7E702DAAA210}"/>
                  </a:ext>
                </a:extLst>
              </p:cNvPr>
              <p:cNvGraphicFramePr>
                <a:graphicFrameLocks noGrp="1"/>
              </p:cNvGraphicFramePr>
              <p:nvPr>
                <p:extLst>
                  <p:ext uri="{D42A27DB-BD31-4B8C-83A1-F6EECF244321}">
                    <p14:modId xmlns:p14="http://schemas.microsoft.com/office/powerpoint/2010/main" val="3096925223"/>
                  </p:ext>
                </p:extLst>
              </p:nvPr>
            </p:nvGraphicFramePr>
            <p:xfrm>
              <a:off x="0" y="980728"/>
              <a:ext cx="9144000" cy="3646869"/>
            </p:xfrm>
            <a:graphic>
              <a:graphicData uri="http://schemas.openxmlformats.org/drawingml/2006/table">
                <a:tbl>
                  <a:tblPr firstRow="1" bandRow="1">
                    <a:tableStyleId>{5940675A-B579-460E-94D1-54222C63F5DA}</a:tableStyleId>
                  </a:tblPr>
                  <a:tblGrid>
                    <a:gridCol w="3851920">
                      <a:extLst>
                        <a:ext uri="{9D8B030D-6E8A-4147-A177-3AD203B41FA5}">
                          <a16:colId xmlns:a16="http://schemas.microsoft.com/office/drawing/2014/main" val="2512588167"/>
                        </a:ext>
                      </a:extLst>
                    </a:gridCol>
                    <a:gridCol w="5292080">
                      <a:extLst>
                        <a:ext uri="{9D8B030D-6E8A-4147-A177-3AD203B41FA5}">
                          <a16:colId xmlns:a16="http://schemas.microsoft.com/office/drawing/2014/main" val="982880254"/>
                        </a:ext>
                      </a:extLst>
                    </a:gridCol>
                  </a:tblGrid>
                  <a:tr h="995109">
                    <a:tc>
                      <a:txBody>
                        <a:bodyPr/>
                        <a:lstStyle/>
                        <a:p>
                          <a:r>
                            <a:rPr lang="en-US" altLang="zh-CN" sz="2800" dirty="0"/>
                            <a:t>DT</a:t>
                          </a:r>
                          <a:r>
                            <a:rPr lang="en-US" altLang="zh-CN" sz="2800" baseline="-25000" dirty="0"/>
                            <a:t>0</a:t>
                          </a:r>
                          <a:r>
                            <a:rPr lang="zh-CN" altLang="en-US" sz="2800" dirty="0"/>
                            <a:t>：</a:t>
                          </a:r>
                          <a:r>
                            <a:rPr lang="en-US" altLang="zh-CN" sz="2800" dirty="0"/>
                            <a:t>SP-1→SP</a:t>
                          </a:r>
                          <a:r>
                            <a:rPr lang="zh-CN" altLang="en-US" sz="2800" dirty="0"/>
                            <a:t>、</a:t>
                          </a:r>
                          <a:r>
                            <a:rPr lang="en-US" altLang="zh-CN" sz="2800" dirty="0"/>
                            <a:t>MAR </a:t>
                          </a:r>
                          <a:endParaRPr lang="zh-CN" altLang="en-US" sz="2800" dirty="0"/>
                        </a:p>
                      </a:txBody>
                      <a:tcPr/>
                    </a:tc>
                    <a:tc>
                      <a:txBody>
                        <a:bodyPr/>
                        <a:lstStyle/>
                        <a:p>
                          <a:endParaRPr lang="zh-CN"/>
                        </a:p>
                      </a:txBody>
                      <a:tcPr>
                        <a:blipFill>
                          <a:blip r:embed="rId2"/>
                          <a:stretch>
                            <a:fillRect l="-73041" t="-7927" r="-346" b="-282927"/>
                          </a:stretch>
                        </a:blipFill>
                      </a:tcPr>
                    </a:tc>
                    <a:extLst>
                      <a:ext uri="{0D108BD9-81ED-4DB2-BD59-A6C34878D82A}">
                        <a16:rowId xmlns:a16="http://schemas.microsoft.com/office/drawing/2014/main" val="3648965278"/>
                      </a:ext>
                    </a:extLst>
                  </a:tr>
                  <a:tr h="2651760">
                    <a:tc>
                      <a:txBody>
                        <a:bodyPr/>
                        <a:lstStyle/>
                        <a:p>
                          <a:r>
                            <a:rPr lang="en-US" altLang="zh-CN" sz="2800" dirty="0"/>
                            <a:t>ET</a:t>
                          </a:r>
                          <a:r>
                            <a:rPr lang="en-US" altLang="zh-CN" sz="2800" baseline="-25000" dirty="0"/>
                            <a:t>0</a:t>
                          </a:r>
                          <a:r>
                            <a:rPr lang="zh-CN" altLang="en-US" sz="2800" dirty="0"/>
                            <a:t>：</a:t>
                          </a:r>
                          <a:r>
                            <a:rPr lang="en-US" altLang="zh-CN" sz="2800" dirty="0"/>
                            <a:t>C→MDR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baseline="0" dirty="0">
                              <a:latin typeface="+mn-lt"/>
                              <a:cs typeface="+mn-cs"/>
                            </a:rPr>
                            <a:t>、</a:t>
                          </a:r>
                          <a:r>
                            <a:rPr lang="en-US" altLang="zh-CN" sz="2800" dirty="0"/>
                            <a:t>DM;</a:t>
                          </a:r>
                        </a:p>
                        <a:p>
                          <a:r>
                            <a:rPr lang="en-US" altLang="zh-CN" sz="2800" dirty="0"/>
                            <a:t>          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3036633200"/>
                      </a:ext>
                    </a:extLst>
                  </a:tr>
                </a:tbl>
              </a:graphicData>
            </a:graphic>
          </p:graphicFrame>
        </mc:Fallback>
      </mc:AlternateContent>
      <p:sp>
        <p:nvSpPr>
          <p:cNvPr id="4" name="矩形 3">
            <a:extLst>
              <a:ext uri="{FF2B5EF4-FFF2-40B4-BE49-F238E27FC236}">
                <a16:creationId xmlns:a16="http://schemas.microsoft.com/office/drawing/2014/main" id="{0C8A4A1F-485D-43BF-A919-164B633F88B9}"/>
              </a:ext>
            </a:extLst>
          </p:cNvPr>
          <p:cNvSpPr/>
          <p:nvPr/>
        </p:nvSpPr>
        <p:spPr>
          <a:xfrm>
            <a:off x="33412" y="0"/>
            <a:ext cx="3455370" cy="631711"/>
          </a:xfrm>
          <a:prstGeom prst="rect">
            <a:avLst/>
          </a:prstGeom>
        </p:spPr>
        <p:txBody>
          <a:bodyPr wrap="none">
            <a:spAutoFit/>
          </a:bodyPr>
          <a:lstStyle/>
          <a:p>
            <a:pPr>
              <a:lnSpc>
                <a:spcPct val="120000"/>
              </a:lnSpc>
            </a:pPr>
            <a:r>
              <a:rPr lang="en-US" altLang="zh-CN" sz="3200" b="1" dirty="0">
                <a:solidFill>
                  <a:srgbClr val="FFFF00"/>
                </a:solidFill>
              </a:rPr>
              <a:t>(4)MOV -(SP),(R</a:t>
            </a:r>
            <a:r>
              <a:rPr lang="en-US" altLang="zh-CN" sz="3200" b="1" baseline="-25000" dirty="0">
                <a:solidFill>
                  <a:srgbClr val="FFFF00"/>
                </a:solidFill>
              </a:rPr>
              <a:t>3</a:t>
            </a:r>
            <a:r>
              <a:rPr lang="en-US" altLang="zh-CN" sz="3200" b="1" dirty="0">
                <a:solidFill>
                  <a:srgbClr val="FFFF00"/>
                </a:solidFill>
              </a:rPr>
              <a:t>)</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44B39E25-95A8-4785-A8C0-39F477C39D4E}"/>
              </a:ext>
            </a:extLst>
          </p:cNvPr>
          <p:cNvSpPr>
            <a:spLocks noGrp="1"/>
          </p:cNvSpPr>
          <p:nvPr>
            <p:ph type="sldNum" sz="quarter" idx="10"/>
          </p:nvPr>
        </p:nvSpPr>
        <p:spPr/>
        <p:txBody>
          <a:bodyPr/>
          <a:lstStyle/>
          <a:p>
            <a:fld id="{93FEEFE9-7DAE-42BE-8BBC-0AB64D3E44ED}" type="slidenum">
              <a:rPr lang="zh-CN" altLang="en-US" smtClean="0"/>
              <a:pPr/>
              <a:t>57</a:t>
            </a:fld>
            <a:r>
              <a:rPr lang="en-US" altLang="zh-CN"/>
              <a:t>/141</a:t>
            </a:r>
            <a:endParaRPr lang="zh-CN" altLang="en-US" dirty="0"/>
          </a:p>
        </p:txBody>
      </p:sp>
    </p:spTree>
    <p:extLst>
      <p:ext uri="{BB962C8B-B14F-4D97-AF65-F5344CB8AC3E}">
        <p14:creationId xmlns:p14="http://schemas.microsoft.com/office/powerpoint/2010/main" val="2146659029"/>
      </p:ext>
    </p:extLst>
  </p:cSld>
  <p:clrMapOvr>
    <a:masterClrMapping/>
  </p:clrMapOvr>
  <p:transition>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6AC77C-979C-4F79-8785-EBF8D0BE3BA9}"/>
              </a:ext>
            </a:extLst>
          </p:cNvPr>
          <p:cNvSpPr/>
          <p:nvPr/>
        </p:nvSpPr>
        <p:spPr>
          <a:xfrm>
            <a:off x="107504" y="0"/>
            <a:ext cx="3397084" cy="631711"/>
          </a:xfrm>
          <a:prstGeom prst="rect">
            <a:avLst/>
          </a:prstGeom>
        </p:spPr>
        <p:txBody>
          <a:bodyPr wrap="none">
            <a:spAutoFit/>
          </a:bodyPr>
          <a:lstStyle/>
          <a:p>
            <a:pPr>
              <a:lnSpc>
                <a:spcPct val="120000"/>
              </a:lnSpc>
            </a:pPr>
            <a:r>
              <a:rPr lang="en-US" altLang="zh-CN" sz="3200" b="1" dirty="0">
                <a:solidFill>
                  <a:srgbClr val="FFFF00"/>
                </a:solidFill>
              </a:rPr>
              <a:t>(5)ADD  R</a:t>
            </a:r>
            <a:r>
              <a:rPr lang="en-US" altLang="zh-CN" sz="3200" b="1" baseline="-25000" dirty="0">
                <a:solidFill>
                  <a:srgbClr val="FFFF00"/>
                </a:solidFill>
              </a:rPr>
              <a:t>1</a:t>
            </a:r>
            <a:r>
              <a:rPr lang="en-US" altLang="zh-CN" sz="3200" b="1" dirty="0">
                <a:solidFill>
                  <a:srgbClr val="FFFF00"/>
                </a:solidFill>
              </a:rPr>
              <a:t>, X(R</a:t>
            </a:r>
            <a:r>
              <a:rPr lang="en-US" altLang="zh-CN" sz="3200" b="1" baseline="-25000" dirty="0">
                <a:solidFill>
                  <a:srgbClr val="FFFF00"/>
                </a:solidFill>
              </a:rPr>
              <a:t>0</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AFA7D17D-A6CE-4D73-BF59-6BD25FEBA345}"/>
                  </a:ext>
                </a:extLst>
              </p:cNvPr>
              <p:cNvGraphicFramePr>
                <a:graphicFrameLocks noGrp="1"/>
              </p:cNvGraphicFramePr>
              <p:nvPr>
                <p:extLst>
                  <p:ext uri="{D42A27DB-BD31-4B8C-83A1-F6EECF244321}">
                    <p14:modId xmlns:p14="http://schemas.microsoft.com/office/powerpoint/2010/main" val="3331624157"/>
                  </p:ext>
                </p:extLst>
              </p:nvPr>
            </p:nvGraphicFramePr>
            <p:xfrm>
              <a:off x="23812" y="921703"/>
              <a:ext cx="9096376" cy="5880926"/>
            </p:xfrm>
            <a:graphic>
              <a:graphicData uri="http://schemas.openxmlformats.org/drawingml/2006/table">
                <a:tbl>
                  <a:tblPr firstRow="1" bandRow="1">
                    <a:tableStyleId>{5940675A-B579-460E-94D1-54222C63F5DA}</a:tableStyleId>
                  </a:tblPr>
                  <a:tblGrid>
                    <a:gridCol w="3252044">
                      <a:extLst>
                        <a:ext uri="{9D8B030D-6E8A-4147-A177-3AD203B41FA5}">
                          <a16:colId xmlns:a16="http://schemas.microsoft.com/office/drawing/2014/main" val="1248214713"/>
                        </a:ext>
                      </a:extLst>
                    </a:gridCol>
                    <a:gridCol w="5844332">
                      <a:extLst>
                        <a:ext uri="{9D8B030D-6E8A-4147-A177-3AD203B41FA5}">
                          <a16:colId xmlns:a16="http://schemas.microsoft.com/office/drawing/2014/main" val="556590733"/>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2852131543"/>
                      </a:ext>
                    </a:extLst>
                  </a:tr>
                  <a:tr h="370840">
                    <a:tc>
                      <a:txBody>
                        <a:bodyPr/>
                        <a:lstStyle/>
                        <a:p>
                          <a:r>
                            <a:rPr lang="en-US" altLang="zh-CN" sz="2800" dirty="0"/>
                            <a:t>ST</a:t>
                          </a:r>
                          <a:r>
                            <a:rPr lang="en-US" altLang="zh-CN" sz="2800" baseline="-25000" dirty="0"/>
                            <a:t>0</a:t>
                          </a:r>
                          <a:r>
                            <a:rPr lang="zh-CN" altLang="en-US" sz="2800" dirty="0"/>
                            <a:t>：</a:t>
                          </a:r>
                          <a:r>
                            <a:rPr lang="en-US" altLang="zh-CN" sz="2800" dirty="0"/>
                            <a:t>PC→MAR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PC+1→PC</a:t>
                          </a:r>
                          <a:endParaRPr lang="zh-CN" altLang="en-US" sz="2800" dirty="0"/>
                        </a:p>
                        <a:p>
                          <a:endParaRPr lang="en-US" altLang="zh-CN"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0</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C</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83846635"/>
                      </a:ext>
                    </a:extLst>
                  </a:tr>
                </a:tbl>
              </a:graphicData>
            </a:graphic>
          </p:graphicFrame>
        </mc:Choice>
        <mc:Fallback xmlns="">
          <p:graphicFrame>
            <p:nvGraphicFramePr>
              <p:cNvPr id="4" name="表格 3">
                <a:extLst>
                  <a:ext uri="{FF2B5EF4-FFF2-40B4-BE49-F238E27FC236}">
                    <a16:creationId xmlns:a16="http://schemas.microsoft.com/office/drawing/2014/main" id="{AFA7D17D-A6CE-4D73-BF59-6BD25FEBA345}"/>
                  </a:ext>
                </a:extLst>
              </p:cNvPr>
              <p:cNvGraphicFramePr>
                <a:graphicFrameLocks noGrp="1"/>
              </p:cNvGraphicFramePr>
              <p:nvPr>
                <p:extLst>
                  <p:ext uri="{D42A27DB-BD31-4B8C-83A1-F6EECF244321}">
                    <p14:modId xmlns:p14="http://schemas.microsoft.com/office/powerpoint/2010/main" val="3331624157"/>
                  </p:ext>
                </p:extLst>
              </p:nvPr>
            </p:nvGraphicFramePr>
            <p:xfrm>
              <a:off x="23812" y="921703"/>
              <a:ext cx="9096376" cy="5880926"/>
            </p:xfrm>
            <a:graphic>
              <a:graphicData uri="http://schemas.openxmlformats.org/drawingml/2006/table">
                <a:tbl>
                  <a:tblPr firstRow="1" bandRow="1">
                    <a:tableStyleId>{5940675A-B579-460E-94D1-54222C63F5DA}</a:tableStyleId>
                  </a:tblPr>
                  <a:tblGrid>
                    <a:gridCol w="3252044">
                      <a:extLst>
                        <a:ext uri="{9D8B030D-6E8A-4147-A177-3AD203B41FA5}">
                          <a16:colId xmlns:a16="http://schemas.microsoft.com/office/drawing/2014/main" val="1248214713"/>
                        </a:ext>
                      </a:extLst>
                    </a:gridCol>
                    <a:gridCol w="5844332">
                      <a:extLst>
                        <a:ext uri="{9D8B030D-6E8A-4147-A177-3AD203B41FA5}">
                          <a16:colId xmlns:a16="http://schemas.microsoft.com/office/drawing/2014/main" val="556590733"/>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5729" t="-4290" r="-208" b="-219142"/>
                          </a:stretch>
                        </a:blipFill>
                      </a:tcPr>
                    </a:tc>
                    <a:extLst>
                      <a:ext uri="{0D108BD9-81ED-4DB2-BD59-A6C34878D82A}">
                        <a16:rowId xmlns:a16="http://schemas.microsoft.com/office/drawing/2014/main" val="2852131543"/>
                      </a:ext>
                    </a:extLst>
                  </a:tr>
                  <a:tr h="4032377">
                    <a:tc>
                      <a:txBody>
                        <a:bodyPr/>
                        <a:lstStyle/>
                        <a:p>
                          <a:r>
                            <a:rPr lang="en-US" altLang="zh-CN" sz="2800" dirty="0"/>
                            <a:t>ST</a:t>
                          </a:r>
                          <a:r>
                            <a:rPr lang="en-US" altLang="zh-CN" sz="2800" baseline="-25000" dirty="0"/>
                            <a:t>0</a:t>
                          </a:r>
                          <a:r>
                            <a:rPr lang="zh-CN" altLang="en-US" sz="2800" dirty="0"/>
                            <a:t>：</a:t>
                          </a:r>
                          <a:r>
                            <a:rPr lang="en-US" altLang="zh-CN" sz="2800" dirty="0"/>
                            <a:t>PC→MAR</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2</a:t>
                          </a:r>
                          <a:r>
                            <a:rPr lang="zh-CN" altLang="en-US" sz="2800" dirty="0"/>
                            <a:t>：</a:t>
                          </a:r>
                          <a:r>
                            <a:rPr lang="en-US" altLang="zh-CN" sz="2800" dirty="0"/>
                            <a:t>PC+1→PC</a:t>
                          </a:r>
                          <a:endParaRPr lang="zh-CN" altLang="en-US" sz="2800" dirty="0"/>
                        </a:p>
                        <a:p>
                          <a:endParaRPr lang="en-US" altLang="zh-CN" sz="2800" dirty="0"/>
                        </a:p>
                      </a:txBody>
                      <a:tcPr/>
                    </a:tc>
                    <a:tc>
                      <a:txBody>
                        <a:bodyPr/>
                        <a:lstStyle/>
                        <a:p>
                          <a:endParaRPr lang="zh-CN"/>
                        </a:p>
                      </a:txBody>
                      <a:tcPr>
                        <a:blipFill>
                          <a:blip r:embed="rId2"/>
                          <a:stretch>
                            <a:fillRect l="-55729" t="-47734" r="-208" b="-302"/>
                          </a:stretch>
                        </a:blipFill>
                      </a:tcPr>
                    </a:tc>
                    <a:extLst>
                      <a:ext uri="{0D108BD9-81ED-4DB2-BD59-A6C34878D82A}">
                        <a16:rowId xmlns:a16="http://schemas.microsoft.com/office/drawing/2014/main" val="1983846635"/>
                      </a:ext>
                    </a:extLst>
                  </a:tr>
                </a:tbl>
              </a:graphicData>
            </a:graphic>
          </p:graphicFrame>
        </mc:Fallback>
      </mc:AlternateContent>
      <p:sp>
        <p:nvSpPr>
          <p:cNvPr id="5" name="灯片编号占位符 4">
            <a:extLst>
              <a:ext uri="{FF2B5EF4-FFF2-40B4-BE49-F238E27FC236}">
                <a16:creationId xmlns:a16="http://schemas.microsoft.com/office/drawing/2014/main" id="{C3CFB6DD-019B-4D04-9396-F4AD54BDA190}"/>
              </a:ext>
            </a:extLst>
          </p:cNvPr>
          <p:cNvSpPr>
            <a:spLocks noGrp="1"/>
          </p:cNvSpPr>
          <p:nvPr>
            <p:ph type="sldNum" sz="quarter" idx="10"/>
          </p:nvPr>
        </p:nvSpPr>
        <p:spPr/>
        <p:txBody>
          <a:bodyPr/>
          <a:lstStyle/>
          <a:p>
            <a:fld id="{93FEEFE9-7DAE-42BE-8BBC-0AB64D3E44ED}" type="slidenum">
              <a:rPr lang="zh-CN" altLang="en-US" smtClean="0"/>
              <a:pPr/>
              <a:t>58</a:t>
            </a:fld>
            <a:r>
              <a:rPr lang="en-US" altLang="zh-CN"/>
              <a:t>/141</a:t>
            </a:r>
            <a:endParaRPr lang="zh-CN" altLang="en-US" dirty="0"/>
          </a:p>
        </p:txBody>
      </p:sp>
    </p:spTree>
    <p:extLst>
      <p:ext uri="{BB962C8B-B14F-4D97-AF65-F5344CB8AC3E}">
        <p14:creationId xmlns:p14="http://schemas.microsoft.com/office/powerpoint/2010/main" val="3070724599"/>
      </p:ext>
    </p:extLst>
  </p:cSld>
  <p:clrMapOvr>
    <a:masterClrMapping/>
  </p:clrMapOvr>
  <p:transition>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6AC77C-979C-4F79-8785-EBF8D0BE3BA9}"/>
              </a:ext>
            </a:extLst>
          </p:cNvPr>
          <p:cNvSpPr/>
          <p:nvPr/>
        </p:nvSpPr>
        <p:spPr>
          <a:xfrm>
            <a:off x="107504" y="0"/>
            <a:ext cx="3397084" cy="631711"/>
          </a:xfrm>
          <a:prstGeom prst="rect">
            <a:avLst/>
          </a:prstGeom>
        </p:spPr>
        <p:txBody>
          <a:bodyPr wrap="none">
            <a:spAutoFit/>
          </a:bodyPr>
          <a:lstStyle/>
          <a:p>
            <a:pPr>
              <a:lnSpc>
                <a:spcPct val="120000"/>
              </a:lnSpc>
            </a:pPr>
            <a:r>
              <a:rPr lang="en-US" altLang="zh-CN" sz="3200" b="1" dirty="0">
                <a:solidFill>
                  <a:srgbClr val="FFFF00"/>
                </a:solidFill>
              </a:rPr>
              <a:t>(5)ADD  R</a:t>
            </a:r>
            <a:r>
              <a:rPr lang="en-US" altLang="zh-CN" sz="3200" b="1" baseline="-25000" dirty="0">
                <a:solidFill>
                  <a:srgbClr val="FFFF00"/>
                </a:solidFill>
              </a:rPr>
              <a:t>1</a:t>
            </a:r>
            <a:r>
              <a:rPr lang="en-US" altLang="zh-CN" sz="3200" b="1" dirty="0">
                <a:solidFill>
                  <a:srgbClr val="FFFF00"/>
                </a:solidFill>
              </a:rPr>
              <a:t>, X(R</a:t>
            </a:r>
            <a:r>
              <a:rPr lang="en-US" altLang="zh-CN" sz="3200" b="1" baseline="-25000" dirty="0">
                <a:solidFill>
                  <a:srgbClr val="FFFF00"/>
                </a:solidFill>
              </a:rPr>
              <a:t>0</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AFA7D17D-A6CE-4D73-BF59-6BD25FEBA345}"/>
                  </a:ext>
                </a:extLst>
              </p:cNvPr>
              <p:cNvGraphicFramePr>
                <a:graphicFrameLocks noGrp="1"/>
              </p:cNvGraphicFramePr>
              <p:nvPr>
                <p:extLst>
                  <p:ext uri="{D42A27DB-BD31-4B8C-83A1-F6EECF244321}">
                    <p14:modId xmlns:p14="http://schemas.microsoft.com/office/powerpoint/2010/main" val="2037385211"/>
                  </p:ext>
                </p:extLst>
              </p:nvPr>
            </p:nvGraphicFramePr>
            <p:xfrm>
              <a:off x="0" y="665991"/>
              <a:ext cx="9120188" cy="3178937"/>
            </p:xfrm>
            <a:graphic>
              <a:graphicData uri="http://schemas.openxmlformats.org/drawingml/2006/table">
                <a:tbl>
                  <a:tblPr firstRow="1" bandRow="1">
                    <a:tableStyleId>{5940675A-B579-460E-94D1-54222C63F5DA}</a:tableStyleId>
                  </a:tblPr>
                  <a:tblGrid>
                    <a:gridCol w="3188361">
                      <a:extLst>
                        <a:ext uri="{9D8B030D-6E8A-4147-A177-3AD203B41FA5}">
                          <a16:colId xmlns:a16="http://schemas.microsoft.com/office/drawing/2014/main" val="1248214713"/>
                        </a:ext>
                      </a:extLst>
                    </a:gridCol>
                    <a:gridCol w="5931827">
                      <a:extLst>
                        <a:ext uri="{9D8B030D-6E8A-4147-A177-3AD203B41FA5}">
                          <a16:colId xmlns:a16="http://schemas.microsoft.com/office/drawing/2014/main" val="556590733"/>
                        </a:ext>
                      </a:extLst>
                    </a:gridCol>
                  </a:tblGrid>
                  <a:tr h="3178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3</a:t>
                          </a:r>
                          <a:r>
                            <a:rPr lang="zh-CN" altLang="en-US" sz="2800" dirty="0"/>
                            <a:t>：</a:t>
                          </a:r>
                          <a:r>
                            <a:rPr lang="en-US" altLang="zh-CN" sz="2800" dirty="0"/>
                            <a:t>C+ R</a:t>
                          </a:r>
                          <a:r>
                            <a:rPr lang="en-US" altLang="zh-CN" sz="2800" baseline="-25000" dirty="0"/>
                            <a:t>0</a:t>
                          </a:r>
                          <a:r>
                            <a:rPr lang="en-US" altLang="zh-CN" sz="2800" dirty="0"/>
                            <a:t>→MAR</a:t>
                          </a:r>
                        </a:p>
                        <a:p>
                          <a:endParaRPr lang="en-US" altLang="zh-CN" sz="2800" dirty="0"/>
                        </a:p>
                        <a:p>
                          <a:endParaRPr lang="en-US" altLang="zh-CN" sz="2800" dirty="0"/>
                        </a:p>
                        <a:p>
                          <a:r>
                            <a:rPr lang="en-US" altLang="zh-CN" sz="2800" dirty="0"/>
                            <a:t>ST</a:t>
                          </a:r>
                          <a:r>
                            <a:rPr lang="en-US" altLang="zh-CN" sz="2800" baseline="-25000" dirty="0"/>
                            <a:t>4</a:t>
                          </a:r>
                          <a:r>
                            <a:rPr lang="zh-CN" altLang="en-US" sz="2800" dirty="0"/>
                            <a:t>：</a:t>
                          </a:r>
                          <a:r>
                            <a:rPr lang="en-US" altLang="zh-CN" sz="2800" dirty="0"/>
                            <a:t>M→MDR→C</a:t>
                          </a:r>
                        </a:p>
                        <a:p>
                          <a:endParaRPr lang="en-US" altLang="zh-CN" sz="2800" dirty="0"/>
                        </a:p>
                        <a:p>
                          <a:endParaRPr lang="en-US" altLang="zh-CN" sz="2800" dirty="0"/>
                        </a:p>
                        <a:p>
                          <a:endParaRPr lang="en-US" altLang="zh-CN" sz="2800" dirty="0"/>
                        </a:p>
                      </a:txBody>
                      <a:tcPr/>
                    </a:tc>
                    <a:tc>
                      <a:txBody>
                        <a:bodyPr/>
                        <a:lstStyle/>
                        <a:p>
                          <a:r>
                            <a:rPr lang="en-US" altLang="zh-CN" sz="2800" dirty="0"/>
                            <a:t>ST</a:t>
                          </a:r>
                          <a:r>
                            <a:rPr lang="en-US" altLang="zh-CN" sz="2800" baseline="-25000" dirty="0"/>
                            <a:t>2</a:t>
                          </a:r>
                          <a:r>
                            <a:rPr lang="zh-CN" altLang="en-US" sz="2800" dirty="0"/>
                            <a:t>：</a:t>
                          </a:r>
                          <a:r>
                            <a:rPr lang="en-US" altLang="zh-CN" sz="2800" dirty="0"/>
                            <a:t>R</a:t>
                          </a:r>
                          <a:r>
                            <a:rPr lang="en-US" altLang="zh-CN" sz="2800" baseline="-25000" dirty="0"/>
                            <a:t>0</a:t>
                          </a:r>
                          <a:r>
                            <a:rPr lang="en-US" altLang="zh-CN" sz="2800" baseline="0" dirty="0">
                              <a:latin typeface="Calibri" panose="020F0502020204030204" pitchFamily="34" charset="0"/>
                              <a:cs typeface="Calibri" panose="020F0502020204030204" pitchFamily="34" charset="0"/>
                            </a:rPr>
                            <a:t>→A</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C→B</a:t>
                          </a:r>
                          <a:r>
                            <a:rPr lang="zh-CN" altLang="en-US" sz="2800" baseline="0" dirty="0">
                              <a:latin typeface="Calibri" panose="020F0502020204030204" pitchFamily="34" charset="0"/>
                              <a:cs typeface="Calibri" panose="020F0502020204030204" pitchFamily="34" charset="0"/>
                            </a:rPr>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r>
                            <a:rPr lang="en-US" altLang="zh-CN" sz="2800" baseline="0" dirty="0">
                              <a:latin typeface="Calibri" panose="020F0502020204030204" pitchFamily="34" charset="0"/>
                              <a:cs typeface="Calibri" panose="020F0502020204030204" pitchFamily="34" charset="0"/>
                            </a:rPr>
                            <a:t>           PSW[0]→C</a:t>
                          </a:r>
                          <a:r>
                            <a:rPr lang="en-US" altLang="zh-CN" sz="2800" baseline="-25000" dirty="0">
                              <a:latin typeface="Calibri" panose="020F0502020204030204" pitchFamily="34" charset="0"/>
                              <a:cs typeface="Calibri" panose="020F0502020204030204" pitchFamily="34" charset="0"/>
                            </a:rPr>
                            <a:t>0</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r>
                            <a:rPr lang="en-US" altLang="zh-CN" sz="2800" baseline="0" dirty="0">
                              <a:latin typeface="Calibri" panose="020F0502020204030204" pitchFamily="34" charset="0"/>
                              <a:cs typeface="Calibri" panose="020F0502020204030204" pitchFamily="34" charset="0"/>
                            </a:rPr>
                            <a:t>           CP MAR</a:t>
                          </a:r>
                          <a:r>
                            <a:rPr lang="zh-CN" altLang="en-US" sz="2800" baseline="0" dirty="0">
                              <a:latin typeface="Calibri" panose="020F0502020204030204" pitchFamily="34" charset="0"/>
                              <a:cs typeface="Calibri" panose="020F0502020204030204" pitchFamily="34" charset="0"/>
                            </a:rPr>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4</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C</a:t>
                          </a:r>
                          <a:r>
                            <a:rPr lang="zh-CN" altLang="en-US" sz="2800" dirty="0"/>
                            <a:t>。</a:t>
                          </a:r>
                          <a:endParaRPr lang="en-US" altLang="zh-CN" sz="2800" dirty="0"/>
                        </a:p>
                      </a:txBody>
                      <a:tcPr/>
                    </a:tc>
                    <a:extLst>
                      <a:ext uri="{0D108BD9-81ED-4DB2-BD59-A6C34878D82A}">
                        <a16:rowId xmlns:a16="http://schemas.microsoft.com/office/drawing/2014/main" val="1983846635"/>
                      </a:ext>
                    </a:extLst>
                  </a:tr>
                </a:tbl>
              </a:graphicData>
            </a:graphic>
          </p:graphicFrame>
        </mc:Choice>
        <mc:Fallback xmlns="">
          <p:graphicFrame>
            <p:nvGraphicFramePr>
              <p:cNvPr id="4" name="表格 3">
                <a:extLst>
                  <a:ext uri="{FF2B5EF4-FFF2-40B4-BE49-F238E27FC236}">
                    <a16:creationId xmlns:a16="http://schemas.microsoft.com/office/drawing/2014/main" id="{AFA7D17D-A6CE-4D73-BF59-6BD25FEBA345}"/>
                  </a:ext>
                </a:extLst>
              </p:cNvPr>
              <p:cNvGraphicFramePr>
                <a:graphicFrameLocks noGrp="1"/>
              </p:cNvGraphicFramePr>
              <p:nvPr>
                <p:extLst>
                  <p:ext uri="{D42A27DB-BD31-4B8C-83A1-F6EECF244321}">
                    <p14:modId xmlns:p14="http://schemas.microsoft.com/office/powerpoint/2010/main" val="2037385211"/>
                  </p:ext>
                </p:extLst>
              </p:nvPr>
            </p:nvGraphicFramePr>
            <p:xfrm>
              <a:off x="0" y="665991"/>
              <a:ext cx="9120188" cy="3178937"/>
            </p:xfrm>
            <a:graphic>
              <a:graphicData uri="http://schemas.openxmlformats.org/drawingml/2006/table">
                <a:tbl>
                  <a:tblPr firstRow="1" bandRow="1">
                    <a:tableStyleId>{5940675A-B579-460E-94D1-54222C63F5DA}</a:tableStyleId>
                  </a:tblPr>
                  <a:tblGrid>
                    <a:gridCol w="3188361">
                      <a:extLst>
                        <a:ext uri="{9D8B030D-6E8A-4147-A177-3AD203B41FA5}">
                          <a16:colId xmlns:a16="http://schemas.microsoft.com/office/drawing/2014/main" val="1248214713"/>
                        </a:ext>
                      </a:extLst>
                    </a:gridCol>
                    <a:gridCol w="5931827">
                      <a:extLst>
                        <a:ext uri="{9D8B030D-6E8A-4147-A177-3AD203B41FA5}">
                          <a16:colId xmlns:a16="http://schemas.microsoft.com/office/drawing/2014/main" val="556590733"/>
                        </a:ext>
                      </a:extLst>
                    </a:gridCol>
                  </a:tblGrid>
                  <a:tr h="3178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3</a:t>
                          </a:r>
                          <a:r>
                            <a:rPr lang="zh-CN" altLang="en-US" sz="2800" dirty="0"/>
                            <a:t>：</a:t>
                          </a:r>
                          <a:r>
                            <a:rPr lang="en-US" altLang="zh-CN" sz="2800" dirty="0"/>
                            <a:t>C+ R</a:t>
                          </a:r>
                          <a:r>
                            <a:rPr lang="en-US" altLang="zh-CN" sz="2800" baseline="-25000" dirty="0"/>
                            <a:t>0</a:t>
                          </a:r>
                          <a:r>
                            <a:rPr lang="en-US" altLang="zh-CN" sz="2800" dirty="0"/>
                            <a:t>→MAR</a:t>
                          </a:r>
                        </a:p>
                        <a:p>
                          <a:endParaRPr lang="en-US" altLang="zh-CN" sz="2800" dirty="0"/>
                        </a:p>
                        <a:p>
                          <a:endParaRPr lang="en-US" altLang="zh-CN" sz="2800" dirty="0"/>
                        </a:p>
                        <a:p>
                          <a:r>
                            <a:rPr lang="en-US" altLang="zh-CN" sz="2800" dirty="0"/>
                            <a:t>ST</a:t>
                          </a:r>
                          <a:r>
                            <a:rPr lang="en-US" altLang="zh-CN" sz="2800" baseline="-25000" dirty="0"/>
                            <a:t>4</a:t>
                          </a:r>
                          <a:r>
                            <a:rPr lang="zh-CN" altLang="en-US" sz="2800" dirty="0"/>
                            <a:t>：</a:t>
                          </a:r>
                          <a:r>
                            <a:rPr lang="en-US" altLang="zh-CN" sz="2800" dirty="0"/>
                            <a:t>M→MDR→C</a:t>
                          </a:r>
                        </a:p>
                        <a:p>
                          <a:endParaRPr lang="en-US" altLang="zh-CN" sz="2800" dirty="0"/>
                        </a:p>
                        <a:p>
                          <a:endParaRPr lang="en-US" altLang="zh-CN" sz="2800" dirty="0"/>
                        </a:p>
                        <a:p>
                          <a:endParaRPr lang="en-US" altLang="zh-CN" sz="2800" dirty="0"/>
                        </a:p>
                      </a:txBody>
                      <a:tcPr/>
                    </a:tc>
                    <a:tc>
                      <a:txBody>
                        <a:bodyPr/>
                        <a:lstStyle/>
                        <a:p>
                          <a:endParaRPr lang="zh-CN"/>
                        </a:p>
                      </a:txBody>
                      <a:tcPr>
                        <a:blipFill>
                          <a:blip r:embed="rId2"/>
                          <a:stretch>
                            <a:fillRect l="-53901" t="-2490" r="-205" b="-383"/>
                          </a:stretch>
                        </a:blipFill>
                      </a:tcPr>
                    </a:tc>
                    <a:extLst>
                      <a:ext uri="{0D108BD9-81ED-4DB2-BD59-A6C34878D82A}">
                        <a16:rowId xmlns:a16="http://schemas.microsoft.com/office/drawing/2014/main" val="1983846635"/>
                      </a:ext>
                    </a:extLst>
                  </a:tr>
                </a:tbl>
              </a:graphicData>
            </a:graphic>
          </p:graphicFrame>
        </mc:Fallback>
      </mc:AlternateContent>
      <p:sp>
        <p:nvSpPr>
          <p:cNvPr id="5" name="灯片编号占位符 4">
            <a:extLst>
              <a:ext uri="{FF2B5EF4-FFF2-40B4-BE49-F238E27FC236}">
                <a16:creationId xmlns:a16="http://schemas.microsoft.com/office/drawing/2014/main" id="{C3CFB6DD-019B-4D04-9396-F4AD54BDA190}"/>
              </a:ext>
            </a:extLst>
          </p:cNvPr>
          <p:cNvSpPr>
            <a:spLocks noGrp="1"/>
          </p:cNvSpPr>
          <p:nvPr>
            <p:ph type="sldNum" sz="quarter" idx="10"/>
          </p:nvPr>
        </p:nvSpPr>
        <p:spPr/>
        <p:txBody>
          <a:bodyPr/>
          <a:lstStyle/>
          <a:p>
            <a:fld id="{93FEEFE9-7DAE-42BE-8BBC-0AB64D3E44ED}" type="slidenum">
              <a:rPr lang="zh-CN" altLang="en-US" smtClean="0"/>
              <a:pPr/>
              <a:t>59</a:t>
            </a:fld>
            <a:r>
              <a:rPr lang="en-US" altLang="zh-CN"/>
              <a:t>/141</a:t>
            </a:r>
            <a:endParaRPr lang="zh-CN" altLang="en-US" dirty="0"/>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39312A77-BFE2-4198-B877-8C22F2447D0D}"/>
                  </a:ext>
                </a:extLst>
              </p:cNvPr>
              <p:cNvGraphicFramePr>
                <a:graphicFrameLocks noGrp="1"/>
              </p:cNvGraphicFramePr>
              <p:nvPr>
                <p:extLst>
                  <p:ext uri="{D42A27DB-BD31-4B8C-83A1-F6EECF244321}">
                    <p14:modId xmlns:p14="http://schemas.microsoft.com/office/powerpoint/2010/main" val="1148489577"/>
                  </p:ext>
                </p:extLst>
              </p:nvPr>
            </p:nvGraphicFramePr>
            <p:xfrm>
              <a:off x="-6648" y="3844928"/>
              <a:ext cx="9120187" cy="2701989"/>
            </p:xfrm>
            <a:graphic>
              <a:graphicData uri="http://schemas.openxmlformats.org/drawingml/2006/table">
                <a:tbl>
                  <a:tblPr firstRow="1" bandRow="1">
                    <a:tableStyleId>{5940675A-B579-460E-94D1-54222C63F5DA}</a:tableStyleId>
                  </a:tblPr>
                  <a:tblGrid>
                    <a:gridCol w="3203849">
                      <a:extLst>
                        <a:ext uri="{9D8B030D-6E8A-4147-A177-3AD203B41FA5}">
                          <a16:colId xmlns:a16="http://schemas.microsoft.com/office/drawing/2014/main" val="2002668156"/>
                        </a:ext>
                      </a:extLst>
                    </a:gridCol>
                    <a:gridCol w="5916338">
                      <a:extLst>
                        <a:ext uri="{9D8B030D-6E8A-4147-A177-3AD203B41FA5}">
                          <a16:colId xmlns:a16="http://schemas.microsoft.com/office/drawing/2014/main" val="142038438"/>
                        </a:ext>
                      </a:extLst>
                    </a:gridCol>
                  </a:tblGrid>
                  <a:tr h="370840">
                    <a:tc>
                      <a:txBody>
                        <a:bodyPr/>
                        <a:lstStyle/>
                        <a:p>
                          <a:r>
                            <a:rPr lang="en-US" altLang="zh-CN" sz="2800" dirty="0"/>
                            <a:t>ET</a:t>
                          </a:r>
                          <a:r>
                            <a:rPr lang="en-US" altLang="zh-CN" sz="2800" baseline="-25000" dirty="0"/>
                            <a:t>0</a:t>
                          </a:r>
                          <a:r>
                            <a:rPr lang="zh-CN" altLang="en-US" sz="2800" dirty="0"/>
                            <a:t>：</a:t>
                          </a:r>
                          <a:r>
                            <a:rPr lang="en-US" altLang="zh-CN" sz="2800" dirty="0"/>
                            <a:t>C+ R</a:t>
                          </a:r>
                          <a:r>
                            <a:rPr lang="en-US" altLang="zh-CN" sz="2800" baseline="-25000" dirty="0"/>
                            <a:t>1</a:t>
                          </a:r>
                          <a:r>
                            <a:rPr lang="en-US" altLang="zh-CN" sz="2800" dirty="0"/>
                            <a:t>→R</a:t>
                          </a:r>
                          <a:r>
                            <a:rPr lang="en-US" altLang="zh-CN" sz="2800" baseline="-25000" dirty="0"/>
                            <a:t>1</a:t>
                          </a:r>
                        </a:p>
                        <a:p>
                          <a:endParaRPr lang="en-US" altLang="zh-CN" sz="2800" dirty="0"/>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0</a:t>
                          </a:r>
                          <a:r>
                            <a:rPr lang="zh-CN" altLang="en-US" sz="2800" dirty="0"/>
                            <a:t>：</a:t>
                          </a:r>
                          <a:r>
                            <a:rPr lang="en-US" altLang="zh-CN" sz="2800" dirty="0"/>
                            <a:t>C→A</a:t>
                          </a:r>
                          <a:r>
                            <a:rPr lang="zh-CN" altLang="en-US" sz="2800" dirty="0"/>
                            <a:t>、</a:t>
                          </a:r>
                          <a:r>
                            <a:rPr lang="en-US" altLang="zh-CN" sz="2800" dirty="0"/>
                            <a:t>R</a:t>
                          </a:r>
                          <a:r>
                            <a:rPr lang="en-US" altLang="zh-CN" sz="2800" baseline="-25000" dirty="0"/>
                            <a:t>1</a:t>
                          </a:r>
                          <a:r>
                            <a:rPr lang="en-US" altLang="zh-CN" sz="2800" dirty="0"/>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0" baseline="0" dirty="0">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baseline="0" dirty="0">
                              <a:latin typeface="Calibri" panose="020F0502020204030204" pitchFamily="34" charset="0"/>
                              <a:cs typeface="Calibri" panose="020F0502020204030204" pitchFamily="34" charset="0"/>
                            </a:rPr>
                            <a:t>           </a:t>
                          </a:r>
                          <a:r>
                            <a:rPr lang="en-US" altLang="zh-CN" sz="2800" baseline="0" dirty="0">
                              <a:latin typeface="Calibri" panose="020F0502020204030204" pitchFamily="34" charset="0"/>
                              <a:cs typeface="Calibri" panose="020F0502020204030204" pitchFamily="34" charset="0"/>
                            </a:rPr>
                            <a:t>PSW[0]→C</a:t>
                          </a:r>
                          <a:r>
                            <a:rPr lang="en-US" altLang="zh-CN" sz="2800" baseline="-25000" dirty="0">
                              <a:latin typeface="Calibri" panose="020F0502020204030204" pitchFamily="34" charset="0"/>
                              <a:cs typeface="Calibri" panose="020F0502020204030204" pitchFamily="34" charset="0"/>
                            </a:rPr>
                            <a:t>0</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R</a:t>
                          </a:r>
                          <a:r>
                            <a:rPr lang="en-US" altLang="zh-CN" sz="2800" baseline="-25000" dirty="0"/>
                            <a:t>1</a:t>
                          </a:r>
                          <a:r>
                            <a:rPr lang="zh-CN" altLang="en-US" sz="2800" baseline="0" dirty="0"/>
                            <a:t>。</a:t>
                          </a:r>
                          <a:endParaRPr lang="en-US" altLang="zh-CN" sz="2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p>
                          <a:endParaRPr lang="zh-CN" altLang="en-US" sz="2800" dirty="0"/>
                        </a:p>
                      </a:txBody>
                      <a:tcPr/>
                    </a:tc>
                    <a:extLst>
                      <a:ext uri="{0D108BD9-81ED-4DB2-BD59-A6C34878D82A}">
                        <a16:rowId xmlns:a16="http://schemas.microsoft.com/office/drawing/2014/main" val="1996114301"/>
                      </a:ext>
                    </a:extLst>
                  </a:tr>
                </a:tbl>
              </a:graphicData>
            </a:graphic>
          </p:graphicFrame>
        </mc:Choice>
        <mc:Fallback xmlns="">
          <p:graphicFrame>
            <p:nvGraphicFramePr>
              <p:cNvPr id="6" name="表格 5">
                <a:extLst>
                  <a:ext uri="{FF2B5EF4-FFF2-40B4-BE49-F238E27FC236}">
                    <a16:creationId xmlns:a16="http://schemas.microsoft.com/office/drawing/2014/main" id="{39312A77-BFE2-4198-B877-8C22F2447D0D}"/>
                  </a:ext>
                </a:extLst>
              </p:cNvPr>
              <p:cNvGraphicFramePr>
                <a:graphicFrameLocks noGrp="1"/>
              </p:cNvGraphicFramePr>
              <p:nvPr>
                <p:extLst>
                  <p:ext uri="{D42A27DB-BD31-4B8C-83A1-F6EECF244321}">
                    <p14:modId xmlns:p14="http://schemas.microsoft.com/office/powerpoint/2010/main" val="1148489577"/>
                  </p:ext>
                </p:extLst>
              </p:nvPr>
            </p:nvGraphicFramePr>
            <p:xfrm>
              <a:off x="-6648" y="3844928"/>
              <a:ext cx="9120187" cy="2701989"/>
            </p:xfrm>
            <a:graphic>
              <a:graphicData uri="http://schemas.openxmlformats.org/drawingml/2006/table">
                <a:tbl>
                  <a:tblPr firstRow="1" bandRow="1">
                    <a:tableStyleId>{5940675A-B579-460E-94D1-54222C63F5DA}</a:tableStyleId>
                  </a:tblPr>
                  <a:tblGrid>
                    <a:gridCol w="3203849">
                      <a:extLst>
                        <a:ext uri="{9D8B030D-6E8A-4147-A177-3AD203B41FA5}">
                          <a16:colId xmlns:a16="http://schemas.microsoft.com/office/drawing/2014/main" val="2002668156"/>
                        </a:ext>
                      </a:extLst>
                    </a:gridCol>
                    <a:gridCol w="5916338">
                      <a:extLst>
                        <a:ext uri="{9D8B030D-6E8A-4147-A177-3AD203B41FA5}">
                          <a16:colId xmlns:a16="http://schemas.microsoft.com/office/drawing/2014/main" val="142038438"/>
                        </a:ext>
                      </a:extLst>
                    </a:gridCol>
                  </a:tblGrid>
                  <a:tr h="2701989">
                    <a:tc>
                      <a:txBody>
                        <a:bodyPr/>
                        <a:lstStyle/>
                        <a:p>
                          <a:r>
                            <a:rPr lang="en-US" altLang="zh-CN" sz="2800" dirty="0"/>
                            <a:t>ET</a:t>
                          </a:r>
                          <a:r>
                            <a:rPr lang="en-US" altLang="zh-CN" sz="2800" baseline="-25000" dirty="0"/>
                            <a:t>0</a:t>
                          </a:r>
                          <a:r>
                            <a:rPr lang="zh-CN" altLang="en-US" sz="2800" dirty="0"/>
                            <a:t>：</a:t>
                          </a:r>
                          <a:r>
                            <a:rPr lang="en-US" altLang="zh-CN" sz="2800" dirty="0"/>
                            <a:t>C+ R</a:t>
                          </a:r>
                          <a:r>
                            <a:rPr lang="en-US" altLang="zh-CN" sz="2800" baseline="-25000" dirty="0"/>
                            <a:t>1</a:t>
                          </a:r>
                          <a:r>
                            <a:rPr lang="en-US" altLang="zh-CN" sz="2800" dirty="0"/>
                            <a:t>→R</a:t>
                          </a:r>
                          <a:r>
                            <a:rPr lang="en-US" altLang="zh-CN" sz="2800" baseline="-25000" dirty="0"/>
                            <a:t>1</a:t>
                          </a:r>
                        </a:p>
                        <a:p>
                          <a:endParaRPr lang="en-US" altLang="zh-CN" sz="2800" dirty="0"/>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a:t>
                          </a:r>
                          <a:endParaRPr lang="zh-CN" altLang="en-US" sz="2800" dirty="0"/>
                        </a:p>
                      </a:txBody>
                      <a:tcPr/>
                    </a:tc>
                    <a:tc>
                      <a:txBody>
                        <a:bodyPr/>
                        <a:lstStyle/>
                        <a:p>
                          <a:endParaRPr lang="zh-CN"/>
                        </a:p>
                      </a:txBody>
                      <a:tcPr>
                        <a:blipFill>
                          <a:blip r:embed="rId3"/>
                          <a:stretch>
                            <a:fillRect l="-54218" t="-2928" r="-206" b="-676"/>
                          </a:stretch>
                        </a:blipFill>
                      </a:tcPr>
                    </a:tc>
                    <a:extLst>
                      <a:ext uri="{0D108BD9-81ED-4DB2-BD59-A6C34878D82A}">
                        <a16:rowId xmlns:a16="http://schemas.microsoft.com/office/drawing/2014/main" val="1996114301"/>
                      </a:ext>
                    </a:extLst>
                  </a:tr>
                </a:tbl>
              </a:graphicData>
            </a:graphic>
          </p:graphicFrame>
        </mc:Fallback>
      </mc:AlternateContent>
    </p:spTree>
    <p:extLst>
      <p:ext uri="{BB962C8B-B14F-4D97-AF65-F5344CB8AC3E}">
        <p14:creationId xmlns:p14="http://schemas.microsoft.com/office/powerpoint/2010/main" val="1454045906"/>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D4ADE3-11E5-4F56-9887-FE30A94D8E76}"/>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1FA67C9C-4C26-492B-9E4D-745E04D7D826}"/>
              </a:ext>
            </a:extLst>
          </p:cNvPr>
          <p:cNvSpPr/>
          <p:nvPr/>
        </p:nvSpPr>
        <p:spPr>
          <a:xfrm>
            <a:off x="101662" y="908720"/>
            <a:ext cx="8940676" cy="6112764"/>
          </a:xfrm>
          <a:prstGeom prst="rect">
            <a:avLst/>
          </a:prstGeom>
        </p:spPr>
        <p:txBody>
          <a:bodyPr wrap="square">
            <a:spAutoFit/>
          </a:bodyPr>
          <a:lstStyle/>
          <a:p>
            <a:pPr indent="-457200" algn="just">
              <a:lnSpc>
                <a:spcPct val="120000"/>
              </a:lnSpc>
              <a:spcAft>
                <a:spcPts val="0"/>
              </a:spcAft>
            </a:pP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(7)</a:t>
            </a:r>
            <a:r>
              <a:rPr lang="zh-CN" altLang="zh-CN" sz="30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程序计数器</a:t>
            </a:r>
            <a:r>
              <a:rPr lang="en-US" altLang="zh-CN" sz="30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PC</a:t>
            </a:r>
            <a:r>
              <a:rPr lang="zh-CN" altLang="zh-CN" sz="3000" kern="100" dirty="0">
                <a:latin typeface="黑体" panose="02010609060101010101" pitchFamily="49" charset="-122"/>
                <a:ea typeface="黑体" panose="02010609060101010101" pitchFamily="49" charset="-122"/>
                <a:cs typeface="Times New Roman" panose="02020603050405020304" pitchFamily="18" charset="0"/>
              </a:rPr>
              <a:t>：用来指示指令在存储器中存放位置的寄存器。</a:t>
            </a: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PC</a:t>
            </a:r>
            <a:r>
              <a:rPr lang="zh-CN" altLang="zh-CN" sz="3000" kern="100" dirty="0">
                <a:latin typeface="黑体" panose="02010609060101010101" pitchFamily="49" charset="-122"/>
                <a:ea typeface="黑体" panose="02010609060101010101" pitchFamily="49" charset="-122"/>
                <a:cs typeface="Times New Roman" panose="02020603050405020304" pitchFamily="18" charset="0"/>
              </a:rPr>
              <a:t>的内容是</a:t>
            </a:r>
            <a:r>
              <a:rPr lang="zh-CN" altLang="en-US" sz="3000" kern="100" dirty="0">
                <a:latin typeface="黑体" panose="02010609060101010101" pitchFamily="49" charset="-122"/>
                <a:ea typeface="黑体" panose="02010609060101010101" pitchFamily="49" charset="-122"/>
                <a:cs typeface="Times New Roman" panose="02020603050405020304" pitchFamily="18" charset="0"/>
              </a:rPr>
              <a:t>指令所在存储单元的地址。</a:t>
            </a:r>
            <a:endParaRPr lang="zh-CN" altLang="zh-CN" sz="30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(8)</a:t>
            </a:r>
            <a:r>
              <a:rPr lang="zh-CN" altLang="zh-CN" sz="30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程序状态字</a:t>
            </a:r>
            <a:r>
              <a:rPr lang="en-US" altLang="zh-CN" sz="30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PSW</a:t>
            </a:r>
            <a:r>
              <a:rPr lang="zh-CN" altLang="zh-CN" sz="3000" kern="100" dirty="0">
                <a:latin typeface="黑体" panose="02010609060101010101" pitchFamily="49" charset="-122"/>
                <a:ea typeface="黑体" panose="02010609060101010101" pitchFamily="49" charset="-122"/>
                <a:cs typeface="Times New Roman" panose="02020603050405020304" pitchFamily="18" charset="0"/>
              </a:rPr>
              <a:t>：用来记录现行程序的运行状态和指示程序工作方式的寄存器。</a:t>
            </a:r>
          </a:p>
          <a:p>
            <a:pPr indent="-457200" algn="just">
              <a:lnSpc>
                <a:spcPct val="120000"/>
              </a:lnSpc>
              <a:spcAft>
                <a:spcPts val="0"/>
              </a:spcAft>
            </a:pP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(9)</a:t>
            </a:r>
            <a:r>
              <a:rPr lang="zh-CN" altLang="zh-CN" sz="30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时序系统</a:t>
            </a:r>
            <a:r>
              <a:rPr lang="zh-CN" altLang="zh-CN" sz="3000" kern="100" dirty="0">
                <a:latin typeface="黑体" panose="02010609060101010101" pitchFamily="49" charset="-122"/>
                <a:ea typeface="黑体" panose="02010609060101010101" pitchFamily="49" charset="-122"/>
                <a:cs typeface="Times New Roman" panose="02020603050405020304" pitchFamily="18" charset="0"/>
              </a:rPr>
              <a:t>：用来产生时序信号</a:t>
            </a: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000" kern="100" dirty="0">
                <a:latin typeface="黑体" panose="02010609060101010101" pitchFamily="49" charset="-122"/>
                <a:ea typeface="黑体" panose="02010609060101010101" pitchFamily="49" charset="-122"/>
                <a:cs typeface="Times New Roman" panose="02020603050405020304" pitchFamily="18" charset="0"/>
              </a:rPr>
              <a:t>如周期、节拍、脉冲等</a:t>
            </a: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000" kern="100" dirty="0">
                <a:latin typeface="黑体" panose="02010609060101010101" pitchFamily="49" charset="-122"/>
                <a:ea typeface="黑体" panose="02010609060101010101" pitchFamily="49" charset="-122"/>
                <a:cs typeface="Times New Roman" panose="02020603050405020304" pitchFamily="18" charset="0"/>
              </a:rPr>
              <a:t>的部件，称为时序系统或时序发生器，有一个振荡器和一组计数分频器组成。</a:t>
            </a:r>
            <a:endParaRPr lang="en-US" altLang="zh-CN" sz="30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(10)</a:t>
            </a:r>
            <a:r>
              <a:rPr lang="zh-CN" altLang="en-US" sz="30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微命令</a:t>
            </a:r>
            <a:r>
              <a:rPr lang="zh-CN" altLang="en-US" sz="3000" kern="100" dirty="0">
                <a:latin typeface="黑体" panose="02010609060101010101" pitchFamily="49" charset="-122"/>
                <a:ea typeface="黑体" panose="02010609060101010101" pitchFamily="49" charset="-122"/>
                <a:cs typeface="Times New Roman" panose="02020603050405020304" pitchFamily="18" charset="0"/>
              </a:rPr>
              <a:t>：在计算机中，用来控制微操作</a:t>
            </a: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000" kern="100" dirty="0">
                <a:latin typeface="黑体" panose="02010609060101010101" pitchFamily="49" charset="-122"/>
                <a:ea typeface="黑体" panose="02010609060101010101" pitchFamily="49" charset="-122"/>
                <a:cs typeface="Times New Roman" panose="02020603050405020304" pitchFamily="18" charset="0"/>
              </a:rPr>
              <a:t>如逻辑门的开或关、寄存器的打入或清除等操作</a:t>
            </a:r>
            <a:r>
              <a:rPr lang="en-US" altLang="zh-CN" sz="30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000" kern="100" dirty="0">
                <a:latin typeface="黑体" panose="02010609060101010101" pitchFamily="49" charset="-122"/>
                <a:ea typeface="黑体" panose="02010609060101010101" pitchFamily="49" charset="-122"/>
                <a:cs typeface="Times New Roman" panose="02020603050405020304" pitchFamily="18" charset="0"/>
              </a:rPr>
              <a:t>的控制命令，也称为微操作控制信号。</a:t>
            </a:r>
            <a:endParaRPr lang="en-US" altLang="zh-CN" sz="30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endParaRPr lang="zh-CN" altLang="zh-CN" sz="30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51BFFA6B-0CED-4CDA-85EB-6D592D770597}"/>
              </a:ext>
            </a:extLst>
          </p:cNvPr>
          <p:cNvSpPr>
            <a:spLocks noGrp="1"/>
          </p:cNvSpPr>
          <p:nvPr>
            <p:ph type="sldNum" sz="quarter" idx="10"/>
          </p:nvPr>
        </p:nvSpPr>
        <p:spPr/>
        <p:txBody>
          <a:bodyPr/>
          <a:lstStyle/>
          <a:p>
            <a:fld id="{93FEEFE9-7DAE-42BE-8BBC-0AB64D3E44ED}" type="slidenum">
              <a:rPr lang="zh-CN" altLang="en-US" smtClean="0"/>
              <a:pPr/>
              <a:t>6</a:t>
            </a:fld>
            <a:r>
              <a:rPr lang="en-US" altLang="zh-CN"/>
              <a:t>/141</a:t>
            </a:r>
            <a:endParaRPr lang="zh-CN" altLang="en-US" dirty="0"/>
          </a:p>
        </p:txBody>
      </p:sp>
    </p:spTree>
    <p:extLst>
      <p:ext uri="{BB962C8B-B14F-4D97-AF65-F5344CB8AC3E}">
        <p14:creationId xmlns:p14="http://schemas.microsoft.com/office/powerpoint/2010/main" val="823024011"/>
      </p:ext>
    </p:extLst>
  </p:cSld>
  <p:clrMapOvr>
    <a:masterClrMapping/>
  </p:clrMapOvr>
  <p:transition>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CCA5F3C-5B69-405E-AD87-26296D4DB14D}"/>
              </a:ext>
            </a:extLst>
          </p:cNvPr>
          <p:cNvSpPr/>
          <p:nvPr/>
        </p:nvSpPr>
        <p:spPr>
          <a:xfrm>
            <a:off x="0" y="0"/>
            <a:ext cx="3437159" cy="631711"/>
          </a:xfrm>
          <a:prstGeom prst="rect">
            <a:avLst/>
          </a:prstGeom>
        </p:spPr>
        <p:txBody>
          <a:bodyPr wrap="none">
            <a:spAutoFit/>
          </a:bodyPr>
          <a:lstStyle/>
          <a:p>
            <a:pPr>
              <a:lnSpc>
                <a:spcPct val="120000"/>
              </a:lnSpc>
            </a:pPr>
            <a:r>
              <a:rPr lang="en-US" altLang="zh-CN" sz="3200" b="1" dirty="0">
                <a:solidFill>
                  <a:srgbClr val="FFFF00"/>
                </a:solidFill>
              </a:rPr>
              <a:t>(6)SUB  (R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r>
              <a:rPr lang="en-US" altLang="zh-CN" sz="3200" b="1" dirty="0">
                <a:solidFill>
                  <a:srgbClr val="FFFF00"/>
                </a:solidFill>
              </a:rPr>
              <a:t>, (R</a:t>
            </a:r>
            <a:r>
              <a:rPr lang="en-US" altLang="zh-CN" sz="3200" b="1" baseline="-25000" dirty="0">
                <a:solidFill>
                  <a:srgbClr val="FFFF00"/>
                </a:solidFill>
              </a:rPr>
              <a:t>2</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B11BB9D8-B210-484C-8E81-EC8B8C567D11}"/>
                  </a:ext>
                </a:extLst>
              </p:cNvPr>
              <p:cNvGraphicFramePr>
                <a:graphicFrameLocks noGrp="1"/>
              </p:cNvGraphicFramePr>
              <p:nvPr>
                <p:extLst>
                  <p:ext uri="{D42A27DB-BD31-4B8C-83A1-F6EECF244321}">
                    <p14:modId xmlns:p14="http://schemas.microsoft.com/office/powerpoint/2010/main" val="1355902995"/>
                  </p:ext>
                </p:extLst>
              </p:nvPr>
            </p:nvGraphicFramePr>
            <p:xfrm>
              <a:off x="0" y="836712"/>
              <a:ext cx="9120188" cy="4123818"/>
            </p:xfrm>
            <a:graphic>
              <a:graphicData uri="http://schemas.openxmlformats.org/drawingml/2006/table">
                <a:tbl>
                  <a:tblPr firstRow="1" bandRow="1">
                    <a:tableStyleId>{5940675A-B579-460E-94D1-54222C63F5DA}</a:tableStyleId>
                  </a:tblPr>
                  <a:tblGrid>
                    <a:gridCol w="3275856">
                      <a:extLst>
                        <a:ext uri="{9D8B030D-6E8A-4147-A177-3AD203B41FA5}">
                          <a16:colId xmlns:a16="http://schemas.microsoft.com/office/drawing/2014/main" val="2166863052"/>
                        </a:ext>
                      </a:extLst>
                    </a:gridCol>
                    <a:gridCol w="5844332">
                      <a:extLst>
                        <a:ext uri="{9D8B030D-6E8A-4147-A177-3AD203B41FA5}">
                          <a16:colId xmlns:a16="http://schemas.microsoft.com/office/drawing/2014/main" val="3950322957"/>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1</a:t>
                          </a:r>
                          <a:r>
                            <a:rPr lang="zh-CN" altLang="en-US" sz="2800" dirty="0"/>
                            <a:t>：</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076437198"/>
                      </a:ext>
                    </a:extLst>
                  </a:tr>
                  <a:tr h="370840">
                    <a:tc>
                      <a:txBody>
                        <a:bodyPr/>
                        <a:lstStyle/>
                        <a:p>
                          <a:r>
                            <a:rPr lang="en-US" altLang="zh-CN" sz="2800" dirty="0"/>
                            <a:t>ST</a:t>
                          </a:r>
                          <a:r>
                            <a:rPr lang="en-US" altLang="zh-CN" sz="2800" baseline="-25000" dirty="0"/>
                            <a:t>0</a:t>
                          </a:r>
                          <a:r>
                            <a:rPr lang="zh-CN" altLang="en-US" sz="2800" dirty="0"/>
                            <a:t>：</a:t>
                          </a:r>
                          <a:r>
                            <a:rPr lang="en-US" altLang="zh-CN" sz="2800" dirty="0"/>
                            <a:t>R</a:t>
                          </a:r>
                          <a:r>
                            <a:rPr lang="en-US" altLang="zh-CN" sz="2800" baseline="-25000" dirty="0"/>
                            <a:t>2</a:t>
                          </a:r>
                          <a:r>
                            <a:rPr lang="en-US" altLang="zh-CN" sz="2800" dirty="0"/>
                            <a:t>→MAR </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r>
                            <a:rPr lang="en-US" altLang="zh-CN" sz="2800" dirty="0"/>
                            <a:t>ST</a:t>
                          </a:r>
                          <a:r>
                            <a:rPr lang="en-US" altLang="zh-CN" sz="2800" baseline="-25000" dirty="0"/>
                            <a:t>0</a:t>
                          </a:r>
                          <a:r>
                            <a:rPr lang="zh-CN" altLang="en-US" sz="2800" dirty="0"/>
                            <a:t>：</a:t>
                          </a:r>
                          <a:r>
                            <a:rPr lang="en-US" altLang="zh-CN" sz="2800" dirty="0"/>
                            <a:t>R</a:t>
                          </a:r>
                          <a:r>
                            <a:rPr lang="en-US" altLang="zh-CN" sz="2800" baseline="-25000" dirty="0"/>
                            <a:t>2</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r>
                            <a:rPr lang="en-US" altLang="zh-CN" sz="2800" dirty="0"/>
                            <a:t>        </a:t>
                          </a:r>
                          <a:r>
                            <a:rPr lang="en-US" altLang="zh-CN" sz="2800" baseline="0" dirty="0"/>
                            <a:t>  </a:t>
                          </a:r>
                          <a:r>
                            <a:rPr lang="en-US" altLang="zh-CN" sz="2800" dirty="0"/>
                            <a:t>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C</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48994604"/>
                      </a:ext>
                    </a:extLst>
                  </a:tr>
                </a:tbl>
              </a:graphicData>
            </a:graphic>
          </p:graphicFrame>
        </mc:Choice>
        <mc:Fallback xmlns="">
          <p:graphicFrame>
            <p:nvGraphicFramePr>
              <p:cNvPr id="4" name="表格 3">
                <a:extLst>
                  <a:ext uri="{FF2B5EF4-FFF2-40B4-BE49-F238E27FC236}">
                    <a16:creationId xmlns:a16="http://schemas.microsoft.com/office/drawing/2014/main" id="{B11BB9D8-B210-484C-8E81-EC8B8C567D11}"/>
                  </a:ext>
                </a:extLst>
              </p:cNvPr>
              <p:cNvGraphicFramePr>
                <a:graphicFrameLocks noGrp="1"/>
              </p:cNvGraphicFramePr>
              <p:nvPr>
                <p:extLst>
                  <p:ext uri="{D42A27DB-BD31-4B8C-83A1-F6EECF244321}">
                    <p14:modId xmlns:p14="http://schemas.microsoft.com/office/powerpoint/2010/main" val="1355902995"/>
                  </p:ext>
                </p:extLst>
              </p:nvPr>
            </p:nvGraphicFramePr>
            <p:xfrm>
              <a:off x="0" y="836712"/>
              <a:ext cx="9120188" cy="4123818"/>
            </p:xfrm>
            <a:graphic>
              <a:graphicData uri="http://schemas.openxmlformats.org/drawingml/2006/table">
                <a:tbl>
                  <a:tblPr firstRow="1" bandRow="1">
                    <a:tableStyleId>{5940675A-B579-460E-94D1-54222C63F5DA}</a:tableStyleId>
                  </a:tblPr>
                  <a:tblGrid>
                    <a:gridCol w="3275856">
                      <a:extLst>
                        <a:ext uri="{9D8B030D-6E8A-4147-A177-3AD203B41FA5}">
                          <a16:colId xmlns:a16="http://schemas.microsoft.com/office/drawing/2014/main" val="2166863052"/>
                        </a:ext>
                      </a:extLst>
                    </a:gridCol>
                    <a:gridCol w="5844332">
                      <a:extLst>
                        <a:ext uri="{9D8B030D-6E8A-4147-A177-3AD203B41FA5}">
                          <a16:colId xmlns:a16="http://schemas.microsoft.com/office/drawing/2014/main" val="3950322957"/>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6309" t="-4290" r="-209" b="-133003"/>
                          </a:stretch>
                        </a:blipFill>
                      </a:tcPr>
                    </a:tc>
                    <a:extLst>
                      <a:ext uri="{0D108BD9-81ED-4DB2-BD59-A6C34878D82A}">
                        <a16:rowId xmlns:a16="http://schemas.microsoft.com/office/drawing/2014/main" val="3076437198"/>
                      </a:ext>
                    </a:extLst>
                  </a:tr>
                  <a:tr h="2275269">
                    <a:tc>
                      <a:txBody>
                        <a:bodyPr/>
                        <a:lstStyle/>
                        <a:p>
                          <a:r>
                            <a:rPr lang="en-US" altLang="zh-CN" sz="2800" dirty="0"/>
                            <a:t>ST</a:t>
                          </a:r>
                          <a:r>
                            <a:rPr lang="en-US" altLang="zh-CN" sz="2800" baseline="-25000" dirty="0"/>
                            <a:t>0</a:t>
                          </a:r>
                          <a:r>
                            <a:rPr lang="zh-CN" altLang="en-US" sz="2800" dirty="0"/>
                            <a:t>：</a:t>
                          </a:r>
                          <a:r>
                            <a:rPr lang="en-US" altLang="zh-CN" sz="2800" dirty="0"/>
                            <a:t>R</a:t>
                          </a:r>
                          <a:r>
                            <a:rPr lang="en-US" altLang="zh-CN" sz="2800" baseline="-25000" dirty="0"/>
                            <a:t>2</a:t>
                          </a:r>
                          <a:r>
                            <a:rPr lang="en-US" altLang="zh-CN" sz="2800" dirty="0"/>
                            <a:t>→MAR </a:t>
                          </a:r>
                        </a:p>
                        <a:p>
                          <a:endParaRPr lang="en-US" altLang="zh-CN" sz="2800" dirty="0"/>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endParaRPr lang="zh-CN"/>
                        </a:p>
                      </a:txBody>
                      <a:tcPr>
                        <a:blipFill>
                          <a:blip r:embed="rId2"/>
                          <a:stretch>
                            <a:fillRect l="-56309" t="-84492" r="-209" b="-7754"/>
                          </a:stretch>
                        </a:blipFill>
                      </a:tcPr>
                    </a:tc>
                    <a:extLst>
                      <a:ext uri="{0D108BD9-81ED-4DB2-BD59-A6C34878D82A}">
                        <a16:rowId xmlns:a16="http://schemas.microsoft.com/office/drawing/2014/main" val="3848994604"/>
                      </a:ext>
                    </a:extLst>
                  </a:tr>
                </a:tbl>
              </a:graphicData>
            </a:graphic>
          </p:graphicFrame>
        </mc:Fallback>
      </mc:AlternateContent>
      <p:sp>
        <p:nvSpPr>
          <p:cNvPr id="5" name="灯片编号占位符 4">
            <a:extLst>
              <a:ext uri="{FF2B5EF4-FFF2-40B4-BE49-F238E27FC236}">
                <a16:creationId xmlns:a16="http://schemas.microsoft.com/office/drawing/2014/main" id="{476BE474-B96F-49F9-8C24-37A28338607B}"/>
              </a:ext>
            </a:extLst>
          </p:cNvPr>
          <p:cNvSpPr>
            <a:spLocks noGrp="1"/>
          </p:cNvSpPr>
          <p:nvPr>
            <p:ph type="sldNum" sz="quarter" idx="10"/>
          </p:nvPr>
        </p:nvSpPr>
        <p:spPr/>
        <p:txBody>
          <a:bodyPr/>
          <a:lstStyle/>
          <a:p>
            <a:fld id="{93FEEFE9-7DAE-42BE-8BBC-0AB64D3E44ED}" type="slidenum">
              <a:rPr lang="zh-CN" altLang="en-US" smtClean="0"/>
              <a:pPr/>
              <a:t>60</a:t>
            </a:fld>
            <a:r>
              <a:rPr lang="en-US" altLang="zh-CN"/>
              <a:t>/141</a:t>
            </a:r>
            <a:endParaRPr lang="zh-CN" altLang="en-US" dirty="0"/>
          </a:p>
        </p:txBody>
      </p:sp>
    </p:spTree>
    <p:extLst>
      <p:ext uri="{BB962C8B-B14F-4D97-AF65-F5344CB8AC3E}">
        <p14:creationId xmlns:p14="http://schemas.microsoft.com/office/powerpoint/2010/main" val="1995493422"/>
      </p:ext>
    </p:extLst>
  </p:cSld>
  <p:clrMapOvr>
    <a:masterClrMapping/>
  </p:clrMapOvr>
  <p:transition>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64029D3E-8AA3-4CF6-879B-94384E44454E}"/>
                  </a:ext>
                </a:extLst>
              </p:cNvPr>
              <p:cNvGraphicFramePr>
                <a:graphicFrameLocks noGrp="1"/>
              </p:cNvGraphicFramePr>
              <p:nvPr>
                <p:extLst>
                  <p:ext uri="{D42A27DB-BD31-4B8C-83A1-F6EECF244321}">
                    <p14:modId xmlns:p14="http://schemas.microsoft.com/office/powerpoint/2010/main" val="3223719733"/>
                  </p:ext>
                </p:extLst>
              </p:nvPr>
            </p:nvGraphicFramePr>
            <p:xfrm>
              <a:off x="0" y="764704"/>
              <a:ext cx="9120188" cy="3605657"/>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1723137898"/>
                        </a:ext>
                      </a:extLst>
                    </a:gridCol>
                    <a:gridCol w="5916340">
                      <a:extLst>
                        <a:ext uri="{9D8B030D-6E8A-4147-A177-3AD203B41FA5}">
                          <a16:colId xmlns:a16="http://schemas.microsoft.com/office/drawing/2014/main" val="3212631688"/>
                        </a:ext>
                      </a:extLst>
                    </a:gridCol>
                  </a:tblGrid>
                  <a:tr h="370840">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baseline="-25000" dirty="0"/>
                            <a:t>1</a:t>
                          </a:r>
                          <a:r>
                            <a:rPr lang="en-US" altLang="zh-CN" sz="2800" dirty="0"/>
                            <a:t>→MAR</a:t>
                          </a:r>
                        </a:p>
                        <a:p>
                          <a:r>
                            <a:rPr lang="en-US" altLang="zh-CN" sz="2800" dirty="0"/>
                            <a:t>         </a:t>
                          </a:r>
                        </a:p>
                        <a:p>
                          <a:r>
                            <a:rPr lang="en-US" altLang="zh-CN" sz="2800" dirty="0"/>
                            <a:t>DT</a:t>
                          </a:r>
                          <a:r>
                            <a:rPr lang="en-US" altLang="zh-CN" sz="2800" baseline="-25000" dirty="0"/>
                            <a:t>1</a:t>
                          </a:r>
                          <a:r>
                            <a:rPr lang="en-US" altLang="zh-CN" sz="2800" dirty="0"/>
                            <a:t>:M→MDR→D</a:t>
                          </a:r>
                        </a:p>
                        <a:p>
                          <a:r>
                            <a:rPr lang="en-US" altLang="zh-CN" sz="2800" dirty="0"/>
                            <a:t>       </a:t>
                          </a:r>
                        </a:p>
                        <a:p>
                          <a:endParaRPr lang="en-US" altLang="zh-CN" sz="2800" dirty="0"/>
                        </a:p>
                        <a:p>
                          <a:r>
                            <a:rPr lang="en-US" altLang="zh-CN" sz="2800" dirty="0"/>
                            <a:t>DT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+1→R</a:t>
                          </a:r>
                          <a:r>
                            <a:rPr lang="en-US" altLang="zh-CN" sz="2800" kern="1200" baseline="-25000" dirty="0">
                              <a:solidFill>
                                <a:schemeClr val="tx1"/>
                              </a:solidFill>
                              <a:latin typeface="+mn-lt"/>
                              <a:ea typeface="+mn-ea"/>
                              <a:cs typeface="+mn-cs"/>
                            </a:rPr>
                            <a:t>1</a:t>
                          </a:r>
                          <a:endParaRPr lang="zh-CN" altLang="en-US" sz="2800" kern="1200" baseline="-25000" dirty="0">
                            <a:solidFill>
                              <a:schemeClr val="tx1"/>
                            </a:solidFill>
                            <a:latin typeface="+mn-lt"/>
                            <a:ea typeface="+mn-ea"/>
                            <a:cs typeface="+mn-cs"/>
                          </a:endParaRPr>
                        </a:p>
                      </a:txBody>
                      <a:tcPr/>
                    </a:tc>
                    <a:tc>
                      <a:txBody>
                        <a:bodyPr/>
                        <a:lstStyle/>
                        <a:p>
                          <a:pPr indent="0">
                            <a:lnSpc>
                              <a:spcPct val="100000"/>
                            </a:lnSpc>
                          </a:pPr>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D</a:t>
                          </a:r>
                          <a:r>
                            <a:rPr lang="zh-CN" altLang="en-US" sz="2800" dirty="0"/>
                            <a:t>。</a:t>
                          </a:r>
                          <a:endParaRPr lang="en-US" altLang="zh-CN" sz="2800" dirty="0"/>
                        </a:p>
                        <a:p>
                          <a:pPr indent="0">
                            <a:lnSpc>
                              <a:spcPct val="100000"/>
                            </a:lnSpc>
                          </a:pPr>
                          <a:r>
                            <a:rPr lang="en-US" altLang="zh-CN" sz="2800" dirty="0"/>
                            <a:t>DT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endParaRPr lang="en-US" altLang="zh-CN" sz="2800" dirty="0"/>
                        </a:p>
                        <a:p>
                          <a:pPr indent="0">
                            <a:lnSpc>
                              <a:spcPct val="100000"/>
                            </a:lnSpc>
                          </a:pPr>
                          <a:r>
                            <a:rPr lang="en-US" altLang="zh-CN" sz="2800" dirty="0"/>
                            <a:t>           DM</a:t>
                          </a:r>
                          <a:r>
                            <a:rPr lang="zh-CN" altLang="en-US" sz="2800" dirty="0"/>
                            <a:t>；</a:t>
                          </a:r>
                          <a:endParaRPr lang="en-US" altLang="zh-CN" sz="2800" dirty="0"/>
                        </a:p>
                        <a:p>
                          <a:pPr indent="0">
                            <a:lnSpc>
                              <a:spcPct val="100000"/>
                            </a:lnSpc>
                          </a:pPr>
                          <a:r>
                            <a:rPr lang="en-US" altLang="zh-CN" sz="2800" baseline="0" dirty="0"/>
                            <a:t>           </a:t>
                          </a:r>
                          <a:r>
                            <a:rPr lang="en-US" altLang="zh-CN" sz="2800" dirty="0"/>
                            <a:t>CP R</a:t>
                          </a:r>
                          <a:r>
                            <a:rPr lang="en-US" altLang="zh-CN" sz="2800" kern="1200" baseline="-25000" dirty="0">
                              <a:solidFill>
                                <a:schemeClr val="tx1"/>
                              </a:solidFill>
                              <a:latin typeface="+mn-lt"/>
                              <a:ea typeface="+mn-ea"/>
                              <a:cs typeface="+mn-cs"/>
                            </a:rPr>
                            <a:t>1</a:t>
                          </a:r>
                          <a:r>
                            <a:rPr lang="zh-CN" altLang="en-US" sz="2800" kern="1200" baseline="0" dirty="0">
                              <a:solidFill>
                                <a:schemeClr val="tx1"/>
                              </a:solidFill>
                              <a:latin typeface="+mn-lt"/>
                              <a:ea typeface="+mn-ea"/>
                              <a:cs typeface="+mn-cs"/>
                            </a:rPr>
                            <a:t>。</a:t>
                          </a:r>
                          <a:endParaRPr lang="zh-CN" altLang="en-US" sz="2800" dirty="0"/>
                        </a:p>
                      </a:txBody>
                      <a:tcPr/>
                    </a:tc>
                    <a:extLst>
                      <a:ext uri="{0D108BD9-81ED-4DB2-BD59-A6C34878D82A}">
                        <a16:rowId xmlns:a16="http://schemas.microsoft.com/office/drawing/2014/main" val="1425920289"/>
                      </a:ext>
                    </a:extLst>
                  </a:tr>
                </a:tbl>
              </a:graphicData>
            </a:graphic>
          </p:graphicFrame>
        </mc:Choice>
        <mc:Fallback xmlns="">
          <p:graphicFrame>
            <p:nvGraphicFramePr>
              <p:cNvPr id="3" name="表格 2">
                <a:extLst>
                  <a:ext uri="{FF2B5EF4-FFF2-40B4-BE49-F238E27FC236}">
                    <a16:creationId xmlns:a16="http://schemas.microsoft.com/office/drawing/2014/main" id="{64029D3E-8AA3-4CF6-879B-94384E44454E}"/>
                  </a:ext>
                </a:extLst>
              </p:cNvPr>
              <p:cNvGraphicFramePr>
                <a:graphicFrameLocks noGrp="1"/>
              </p:cNvGraphicFramePr>
              <p:nvPr>
                <p:extLst>
                  <p:ext uri="{D42A27DB-BD31-4B8C-83A1-F6EECF244321}">
                    <p14:modId xmlns:p14="http://schemas.microsoft.com/office/powerpoint/2010/main" val="3223719733"/>
                  </p:ext>
                </p:extLst>
              </p:nvPr>
            </p:nvGraphicFramePr>
            <p:xfrm>
              <a:off x="0" y="764704"/>
              <a:ext cx="9120188" cy="3605657"/>
            </p:xfrm>
            <a:graphic>
              <a:graphicData uri="http://schemas.openxmlformats.org/drawingml/2006/table">
                <a:tbl>
                  <a:tblPr firstRow="1" bandRow="1">
                    <a:tableStyleId>{5940675A-B579-460E-94D1-54222C63F5DA}</a:tableStyleId>
                  </a:tblPr>
                  <a:tblGrid>
                    <a:gridCol w="3203848">
                      <a:extLst>
                        <a:ext uri="{9D8B030D-6E8A-4147-A177-3AD203B41FA5}">
                          <a16:colId xmlns:a16="http://schemas.microsoft.com/office/drawing/2014/main" val="1723137898"/>
                        </a:ext>
                      </a:extLst>
                    </a:gridCol>
                    <a:gridCol w="5916340">
                      <a:extLst>
                        <a:ext uri="{9D8B030D-6E8A-4147-A177-3AD203B41FA5}">
                          <a16:colId xmlns:a16="http://schemas.microsoft.com/office/drawing/2014/main" val="3212631688"/>
                        </a:ext>
                      </a:extLst>
                    </a:gridCol>
                  </a:tblGrid>
                  <a:tr h="3605657">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baseline="-25000" dirty="0"/>
                            <a:t>1</a:t>
                          </a:r>
                          <a:r>
                            <a:rPr lang="en-US" altLang="zh-CN" sz="2800" dirty="0"/>
                            <a:t>→MAR</a:t>
                          </a:r>
                        </a:p>
                        <a:p>
                          <a:r>
                            <a:rPr lang="en-US" altLang="zh-CN" sz="2800" dirty="0"/>
                            <a:t>         </a:t>
                          </a:r>
                        </a:p>
                        <a:p>
                          <a:r>
                            <a:rPr lang="en-US" altLang="zh-CN" sz="2800" dirty="0"/>
                            <a:t>DT</a:t>
                          </a:r>
                          <a:r>
                            <a:rPr lang="en-US" altLang="zh-CN" sz="2800" baseline="-25000" dirty="0"/>
                            <a:t>1</a:t>
                          </a:r>
                          <a:r>
                            <a:rPr lang="en-US" altLang="zh-CN" sz="2800" dirty="0"/>
                            <a:t>:M→MDR→D</a:t>
                          </a:r>
                        </a:p>
                        <a:p>
                          <a:r>
                            <a:rPr lang="en-US" altLang="zh-CN" sz="2800" dirty="0"/>
                            <a:t>       </a:t>
                          </a:r>
                        </a:p>
                        <a:p>
                          <a:endParaRPr lang="en-US" altLang="zh-CN" sz="2800" dirty="0"/>
                        </a:p>
                        <a:p>
                          <a:r>
                            <a:rPr lang="en-US" altLang="zh-CN" sz="2800" dirty="0"/>
                            <a:t>DT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+1→R</a:t>
                          </a:r>
                          <a:r>
                            <a:rPr lang="en-US" altLang="zh-CN" sz="2800" kern="1200" baseline="-25000" dirty="0">
                              <a:solidFill>
                                <a:schemeClr val="tx1"/>
                              </a:solidFill>
                              <a:latin typeface="+mn-lt"/>
                              <a:ea typeface="+mn-ea"/>
                              <a:cs typeface="+mn-cs"/>
                            </a:rPr>
                            <a:t>1</a:t>
                          </a:r>
                          <a:endParaRPr lang="zh-CN" altLang="en-US" sz="2800" kern="1200" baseline="-25000" dirty="0">
                            <a:solidFill>
                              <a:schemeClr val="tx1"/>
                            </a:solidFill>
                            <a:latin typeface="+mn-lt"/>
                            <a:ea typeface="+mn-ea"/>
                            <a:cs typeface="+mn-cs"/>
                          </a:endParaRPr>
                        </a:p>
                      </a:txBody>
                      <a:tcPr/>
                    </a:tc>
                    <a:tc>
                      <a:txBody>
                        <a:bodyPr/>
                        <a:lstStyle/>
                        <a:p>
                          <a:endParaRPr lang="zh-CN"/>
                        </a:p>
                      </a:txBody>
                      <a:tcPr>
                        <a:blipFill>
                          <a:blip r:embed="rId2"/>
                          <a:stretch>
                            <a:fillRect l="-54377" t="-2365" r="-206" b="-4899"/>
                          </a:stretch>
                        </a:blipFill>
                      </a:tcPr>
                    </a:tc>
                    <a:extLst>
                      <a:ext uri="{0D108BD9-81ED-4DB2-BD59-A6C34878D82A}">
                        <a16:rowId xmlns:a16="http://schemas.microsoft.com/office/drawing/2014/main" val="1425920289"/>
                      </a:ext>
                    </a:extLst>
                  </a:tr>
                </a:tbl>
              </a:graphicData>
            </a:graphic>
          </p:graphicFrame>
        </mc:Fallback>
      </mc:AlternateContent>
      <p:sp>
        <p:nvSpPr>
          <p:cNvPr id="4" name="矩形 3">
            <a:extLst>
              <a:ext uri="{FF2B5EF4-FFF2-40B4-BE49-F238E27FC236}">
                <a16:creationId xmlns:a16="http://schemas.microsoft.com/office/drawing/2014/main" id="{1408C2FD-F0D5-43CF-85D5-D247A29011E6}"/>
              </a:ext>
            </a:extLst>
          </p:cNvPr>
          <p:cNvSpPr/>
          <p:nvPr/>
        </p:nvSpPr>
        <p:spPr>
          <a:xfrm>
            <a:off x="0" y="0"/>
            <a:ext cx="3437159" cy="631711"/>
          </a:xfrm>
          <a:prstGeom prst="rect">
            <a:avLst/>
          </a:prstGeom>
        </p:spPr>
        <p:txBody>
          <a:bodyPr wrap="none">
            <a:spAutoFit/>
          </a:bodyPr>
          <a:lstStyle/>
          <a:p>
            <a:pPr>
              <a:lnSpc>
                <a:spcPct val="120000"/>
              </a:lnSpc>
            </a:pPr>
            <a:r>
              <a:rPr lang="en-US" altLang="zh-CN" sz="3200" b="1" dirty="0">
                <a:solidFill>
                  <a:srgbClr val="FFFF00"/>
                </a:solidFill>
              </a:rPr>
              <a:t>(6)SUB  (R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r>
              <a:rPr lang="en-US" altLang="zh-CN" sz="3200" b="1" dirty="0">
                <a:solidFill>
                  <a:srgbClr val="FFFF00"/>
                </a:solidFill>
              </a:rPr>
              <a:t>, (R</a:t>
            </a:r>
            <a:r>
              <a:rPr lang="en-US" altLang="zh-CN" sz="3200" b="1" baseline="-25000" dirty="0">
                <a:solidFill>
                  <a:srgbClr val="FFFF00"/>
                </a:solidFill>
              </a:rPr>
              <a:t>2</a:t>
            </a:r>
            <a:r>
              <a:rPr lang="en-US" altLang="zh-CN" sz="3200" b="1" dirty="0">
                <a:solidFill>
                  <a:srgbClr val="FFFF00"/>
                </a:solidFill>
              </a:rPr>
              <a:t>)</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0C86236C-E4E2-47A7-B2EB-CB30D912A43D}"/>
              </a:ext>
            </a:extLst>
          </p:cNvPr>
          <p:cNvSpPr>
            <a:spLocks noGrp="1"/>
          </p:cNvSpPr>
          <p:nvPr>
            <p:ph type="sldNum" sz="quarter" idx="10"/>
          </p:nvPr>
        </p:nvSpPr>
        <p:spPr/>
        <p:txBody>
          <a:bodyPr/>
          <a:lstStyle/>
          <a:p>
            <a:fld id="{93FEEFE9-7DAE-42BE-8BBC-0AB64D3E44ED}" type="slidenum">
              <a:rPr lang="zh-CN" altLang="en-US" smtClean="0"/>
              <a:pPr/>
              <a:t>61</a:t>
            </a:fld>
            <a:r>
              <a:rPr lang="en-US" altLang="zh-CN"/>
              <a:t>/141</a:t>
            </a:r>
            <a:endParaRPr lang="zh-CN" altLang="en-US" dirty="0"/>
          </a:p>
        </p:txBody>
      </p:sp>
    </p:spTree>
    <p:extLst>
      <p:ext uri="{BB962C8B-B14F-4D97-AF65-F5344CB8AC3E}">
        <p14:creationId xmlns:p14="http://schemas.microsoft.com/office/powerpoint/2010/main" val="724236108"/>
      </p:ext>
    </p:extLst>
  </p:cSld>
  <p:clrMapOvr>
    <a:masterClrMapping/>
  </p:clrMapOvr>
  <p:transition>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625B8440-3FA4-4924-BFDF-B6756B3282D3}"/>
                  </a:ext>
                </a:extLst>
              </p:cNvPr>
              <p:cNvGraphicFramePr>
                <a:graphicFrameLocks noGrp="1"/>
              </p:cNvGraphicFramePr>
              <p:nvPr>
                <p:extLst>
                  <p:ext uri="{D42A27DB-BD31-4B8C-83A1-F6EECF244321}">
                    <p14:modId xmlns:p14="http://schemas.microsoft.com/office/powerpoint/2010/main" val="2843643090"/>
                  </p:ext>
                </p:extLst>
              </p:nvPr>
            </p:nvGraphicFramePr>
            <p:xfrm>
              <a:off x="-8880" y="764704"/>
              <a:ext cx="9152880" cy="2701989"/>
            </p:xfrm>
            <a:graphic>
              <a:graphicData uri="http://schemas.openxmlformats.org/drawingml/2006/table">
                <a:tbl>
                  <a:tblPr firstRow="1" bandRow="1">
                    <a:tableStyleId>{5940675A-B579-460E-94D1-54222C63F5DA}</a:tableStyleId>
                  </a:tblPr>
                  <a:tblGrid>
                    <a:gridCol w="2924696">
                      <a:extLst>
                        <a:ext uri="{9D8B030D-6E8A-4147-A177-3AD203B41FA5}">
                          <a16:colId xmlns:a16="http://schemas.microsoft.com/office/drawing/2014/main" val="2750084729"/>
                        </a:ext>
                      </a:extLst>
                    </a:gridCol>
                    <a:gridCol w="6228184">
                      <a:extLst>
                        <a:ext uri="{9D8B030D-6E8A-4147-A177-3AD203B41FA5}">
                          <a16:colId xmlns:a16="http://schemas.microsoft.com/office/drawing/2014/main" val="1916493551"/>
                        </a:ext>
                      </a:extLst>
                    </a:gridCol>
                  </a:tblGrid>
                  <a:tr h="322024">
                    <a:tc>
                      <a:txBody>
                        <a:bodyPr/>
                        <a:lstStyle/>
                        <a:p>
                          <a:r>
                            <a:rPr lang="en-US" altLang="zh-CN" sz="2800" dirty="0"/>
                            <a:t>ET</a:t>
                          </a:r>
                          <a:r>
                            <a:rPr lang="en-US" altLang="zh-CN" sz="2800" baseline="-25000" dirty="0"/>
                            <a:t>0</a:t>
                          </a:r>
                          <a:r>
                            <a:rPr lang="zh-CN" altLang="en-US" sz="2800" dirty="0"/>
                            <a:t>：</a:t>
                          </a:r>
                          <a:r>
                            <a:rPr lang="en-US" altLang="zh-CN" sz="2800" dirty="0"/>
                            <a:t>C-D→MDR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C→A</a:t>
                          </a:r>
                          <a:r>
                            <a:rPr lang="zh-CN" altLang="en-US" sz="2800" dirty="0"/>
                            <a:t>、</a:t>
                          </a:r>
                          <a:r>
                            <a:rPr lang="en-US" altLang="zh-CN" sz="2800" dirty="0"/>
                            <a:t>D→B</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m:rPr>
                                  <m:nor/>
                                </m:rPr>
                                <a:rPr lang="en-US" altLang="zh-CN" sz="2800" i="0" baseline="0" dirty="0" smtClean="0">
                                  <a:latin typeface="Calibri" panose="020F0502020204030204" pitchFamily="34" charset="0"/>
                                  <a:cs typeface="Calibri" panose="020F0502020204030204" pitchFamily="34" charset="0"/>
                                </a:rPr>
                                <m:t>S</m:t>
                              </m:r>
                              <m:r>
                                <m:rPr>
                                  <m:nor/>
                                </m:rPr>
                                <a:rPr lang="en-US" altLang="zh-CN" sz="2800" b="0" i="0" baseline="-25000" dirty="0" smtClean="0">
                                  <a:latin typeface="Calibri" panose="020F0502020204030204" pitchFamily="34" charset="0"/>
                                  <a:cs typeface="Calibri" panose="020F0502020204030204" pitchFamily="34" charset="0"/>
                                </a:rPr>
                                <m:t>2</m:t>
                              </m:r>
                              <m:r>
                                <m:rPr>
                                  <m:nor/>
                                </m:rPr>
                                <a:rPr lang="en-US" altLang="zh-CN" sz="2800" i="0" baseline="0" dirty="0" smtClean="0">
                                  <a:latin typeface="Calibri" panose="020F0502020204030204" pitchFamily="34" charset="0"/>
                                  <a:cs typeface="Calibri" panose="020F0502020204030204" pitchFamily="34" charset="0"/>
                                </a:rPr>
                                <m:t>S</m:t>
                              </m:r>
                              <m:r>
                                <m:rPr>
                                  <m:nor/>
                                </m:rPr>
                                <a:rPr lang="en-US" altLang="zh-CN" sz="2800" b="0" i="0" baseline="-25000" dirty="0" smtClean="0">
                                  <a:latin typeface="Calibri" panose="020F0502020204030204" pitchFamily="34" charset="0"/>
                                  <a:cs typeface="Calibri" panose="020F0502020204030204" pitchFamily="34" charset="0"/>
                                </a:rPr>
                                <m:t>1</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a:t>
                          </a:r>
                          <a:r>
                            <a:rPr lang="en-US" altLang="zh-CN" sz="2800" dirty="0"/>
                            <a:t>DM;</a:t>
                          </a:r>
                        </a:p>
                        <a:p>
                          <a:r>
                            <a:rPr lang="en-US" altLang="zh-CN" sz="2800" dirty="0"/>
                            <a:t>          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2440301566"/>
                      </a:ext>
                    </a:extLst>
                  </a:tr>
                </a:tbl>
              </a:graphicData>
            </a:graphic>
          </p:graphicFrame>
        </mc:Choice>
        <mc:Fallback xmlns="">
          <p:graphicFrame>
            <p:nvGraphicFramePr>
              <p:cNvPr id="3" name="表格 2">
                <a:extLst>
                  <a:ext uri="{FF2B5EF4-FFF2-40B4-BE49-F238E27FC236}">
                    <a16:creationId xmlns:a16="http://schemas.microsoft.com/office/drawing/2014/main" id="{625B8440-3FA4-4924-BFDF-B6756B3282D3}"/>
                  </a:ext>
                </a:extLst>
              </p:cNvPr>
              <p:cNvGraphicFramePr>
                <a:graphicFrameLocks noGrp="1"/>
              </p:cNvGraphicFramePr>
              <p:nvPr>
                <p:extLst>
                  <p:ext uri="{D42A27DB-BD31-4B8C-83A1-F6EECF244321}">
                    <p14:modId xmlns:p14="http://schemas.microsoft.com/office/powerpoint/2010/main" val="2843643090"/>
                  </p:ext>
                </p:extLst>
              </p:nvPr>
            </p:nvGraphicFramePr>
            <p:xfrm>
              <a:off x="-8880" y="764704"/>
              <a:ext cx="9152880" cy="2701989"/>
            </p:xfrm>
            <a:graphic>
              <a:graphicData uri="http://schemas.openxmlformats.org/drawingml/2006/table">
                <a:tbl>
                  <a:tblPr firstRow="1" bandRow="1">
                    <a:tableStyleId>{5940675A-B579-460E-94D1-54222C63F5DA}</a:tableStyleId>
                  </a:tblPr>
                  <a:tblGrid>
                    <a:gridCol w="2924696">
                      <a:extLst>
                        <a:ext uri="{9D8B030D-6E8A-4147-A177-3AD203B41FA5}">
                          <a16:colId xmlns:a16="http://schemas.microsoft.com/office/drawing/2014/main" val="2750084729"/>
                        </a:ext>
                      </a:extLst>
                    </a:gridCol>
                    <a:gridCol w="6228184">
                      <a:extLst>
                        <a:ext uri="{9D8B030D-6E8A-4147-A177-3AD203B41FA5}">
                          <a16:colId xmlns:a16="http://schemas.microsoft.com/office/drawing/2014/main" val="1916493551"/>
                        </a:ext>
                      </a:extLst>
                    </a:gridCol>
                  </a:tblGrid>
                  <a:tr h="2701989">
                    <a:tc>
                      <a:txBody>
                        <a:bodyPr/>
                        <a:lstStyle/>
                        <a:p>
                          <a:r>
                            <a:rPr lang="en-US" altLang="zh-CN" sz="2800" dirty="0"/>
                            <a:t>ET</a:t>
                          </a:r>
                          <a:r>
                            <a:rPr lang="en-US" altLang="zh-CN" sz="2800" baseline="-25000" dirty="0"/>
                            <a:t>0</a:t>
                          </a:r>
                          <a:r>
                            <a:rPr lang="zh-CN" altLang="en-US" sz="2800" dirty="0"/>
                            <a:t>：</a:t>
                          </a:r>
                          <a:r>
                            <a:rPr lang="en-US" altLang="zh-CN" sz="2800" dirty="0"/>
                            <a:t>C-D→MDR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endParaRPr lang="zh-CN"/>
                        </a:p>
                      </a:txBody>
                      <a:tcPr>
                        <a:blipFill>
                          <a:blip r:embed="rId2"/>
                          <a:stretch>
                            <a:fillRect l="-47065" t="-2928" r="-294" b="-6306"/>
                          </a:stretch>
                        </a:blipFill>
                      </a:tcPr>
                    </a:tc>
                    <a:extLst>
                      <a:ext uri="{0D108BD9-81ED-4DB2-BD59-A6C34878D82A}">
                        <a16:rowId xmlns:a16="http://schemas.microsoft.com/office/drawing/2014/main" val="2440301566"/>
                      </a:ext>
                    </a:extLst>
                  </a:tr>
                </a:tbl>
              </a:graphicData>
            </a:graphic>
          </p:graphicFrame>
        </mc:Fallback>
      </mc:AlternateContent>
      <p:sp>
        <p:nvSpPr>
          <p:cNvPr id="4" name="矩形 3">
            <a:extLst>
              <a:ext uri="{FF2B5EF4-FFF2-40B4-BE49-F238E27FC236}">
                <a16:creationId xmlns:a16="http://schemas.microsoft.com/office/drawing/2014/main" id="{EAB11CC6-1FF8-402F-81B8-8FFA64ECD7EC}"/>
              </a:ext>
            </a:extLst>
          </p:cNvPr>
          <p:cNvSpPr/>
          <p:nvPr/>
        </p:nvSpPr>
        <p:spPr>
          <a:xfrm>
            <a:off x="0" y="0"/>
            <a:ext cx="3437159" cy="631711"/>
          </a:xfrm>
          <a:prstGeom prst="rect">
            <a:avLst/>
          </a:prstGeom>
        </p:spPr>
        <p:txBody>
          <a:bodyPr wrap="none">
            <a:spAutoFit/>
          </a:bodyPr>
          <a:lstStyle/>
          <a:p>
            <a:pPr>
              <a:lnSpc>
                <a:spcPct val="120000"/>
              </a:lnSpc>
            </a:pPr>
            <a:r>
              <a:rPr lang="en-US" altLang="zh-CN" sz="3200" b="1" dirty="0">
                <a:solidFill>
                  <a:srgbClr val="FFFF00"/>
                </a:solidFill>
              </a:rPr>
              <a:t>(6)SUB  (R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r>
              <a:rPr lang="en-US" altLang="zh-CN" sz="3200" b="1" dirty="0">
                <a:solidFill>
                  <a:srgbClr val="FFFF00"/>
                </a:solidFill>
              </a:rPr>
              <a:t>, (R</a:t>
            </a:r>
            <a:r>
              <a:rPr lang="en-US" altLang="zh-CN" sz="3200" b="1" baseline="-25000" dirty="0">
                <a:solidFill>
                  <a:srgbClr val="FFFF00"/>
                </a:solidFill>
              </a:rPr>
              <a:t>2</a:t>
            </a:r>
            <a:r>
              <a:rPr lang="en-US" altLang="zh-CN" sz="3200" b="1" dirty="0">
                <a:solidFill>
                  <a:srgbClr val="FFFF00"/>
                </a:solidFill>
              </a:rPr>
              <a:t>)</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116037C3-2C10-4AA5-AC26-05249FD52014}"/>
              </a:ext>
            </a:extLst>
          </p:cNvPr>
          <p:cNvSpPr>
            <a:spLocks noGrp="1"/>
          </p:cNvSpPr>
          <p:nvPr>
            <p:ph type="sldNum" sz="quarter" idx="10"/>
          </p:nvPr>
        </p:nvSpPr>
        <p:spPr/>
        <p:txBody>
          <a:bodyPr/>
          <a:lstStyle/>
          <a:p>
            <a:fld id="{93FEEFE9-7DAE-42BE-8BBC-0AB64D3E44ED}" type="slidenum">
              <a:rPr lang="zh-CN" altLang="en-US" smtClean="0"/>
              <a:pPr/>
              <a:t>62</a:t>
            </a:fld>
            <a:r>
              <a:rPr lang="en-US" altLang="zh-CN"/>
              <a:t>/141</a:t>
            </a:r>
            <a:endParaRPr lang="zh-CN" altLang="en-US" dirty="0"/>
          </a:p>
        </p:txBody>
      </p:sp>
    </p:spTree>
    <p:extLst>
      <p:ext uri="{BB962C8B-B14F-4D97-AF65-F5344CB8AC3E}">
        <p14:creationId xmlns:p14="http://schemas.microsoft.com/office/powerpoint/2010/main" val="4116866819"/>
      </p:ext>
    </p:extLst>
  </p:cSld>
  <p:clrMapOvr>
    <a:masterClrMapping/>
  </p:clrMapOvr>
  <p:transition>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611F8F5-9406-4FDF-9CEF-0ECA5EE17BD5}"/>
              </a:ext>
            </a:extLst>
          </p:cNvPr>
          <p:cNvSpPr/>
          <p:nvPr/>
        </p:nvSpPr>
        <p:spPr>
          <a:xfrm>
            <a:off x="25152" y="0"/>
            <a:ext cx="3236784" cy="631711"/>
          </a:xfrm>
          <a:prstGeom prst="rect">
            <a:avLst/>
          </a:prstGeom>
        </p:spPr>
        <p:txBody>
          <a:bodyPr wrap="none">
            <a:spAutoFit/>
          </a:bodyPr>
          <a:lstStyle/>
          <a:p>
            <a:pPr>
              <a:lnSpc>
                <a:spcPct val="120000"/>
              </a:lnSpc>
            </a:pPr>
            <a:r>
              <a:rPr lang="en-US" altLang="zh-CN" sz="3200" b="1" dirty="0">
                <a:solidFill>
                  <a:srgbClr val="FFFF00"/>
                </a:solidFill>
              </a:rPr>
              <a:t>(7)AND  -(R</a:t>
            </a:r>
            <a:r>
              <a:rPr lang="en-US" altLang="zh-CN" sz="3200" b="1" baseline="-25000" dirty="0">
                <a:solidFill>
                  <a:srgbClr val="FFFF00"/>
                </a:solidFill>
              </a:rPr>
              <a:t>0</a:t>
            </a:r>
            <a:r>
              <a:rPr lang="en-US" altLang="zh-CN" sz="3200" b="1" dirty="0">
                <a:solidFill>
                  <a:srgbClr val="FFFF00"/>
                </a:solidFill>
              </a:rPr>
              <a:t>), R</a:t>
            </a:r>
            <a:r>
              <a:rPr lang="en-US" altLang="zh-CN" sz="3200" b="1" baseline="-25000" dirty="0">
                <a:solidFill>
                  <a:srgbClr val="FFFF00"/>
                </a:solidFill>
              </a:rPr>
              <a:t>1</a:t>
            </a:r>
            <a:endParaRPr lang="zh-CN" altLang="en-US" sz="3200" b="1" baseline="-25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E8D1465C-5944-4848-BC54-5137CAA3EFED}"/>
                  </a:ext>
                </a:extLst>
              </p:cNvPr>
              <p:cNvGraphicFramePr>
                <a:graphicFrameLocks noGrp="1"/>
              </p:cNvGraphicFramePr>
              <p:nvPr>
                <p:extLst>
                  <p:ext uri="{D42A27DB-BD31-4B8C-83A1-F6EECF244321}">
                    <p14:modId xmlns:p14="http://schemas.microsoft.com/office/powerpoint/2010/main" val="2075232743"/>
                  </p:ext>
                </p:extLst>
              </p:nvPr>
            </p:nvGraphicFramePr>
            <p:xfrm>
              <a:off x="-36512" y="692696"/>
              <a:ext cx="9181852" cy="4600766"/>
            </p:xfrm>
            <a:graphic>
              <a:graphicData uri="http://schemas.openxmlformats.org/drawingml/2006/table">
                <a:tbl>
                  <a:tblPr firstRow="1" bandRow="1">
                    <a:tableStyleId>{5940675A-B579-460E-94D1-54222C63F5DA}</a:tableStyleId>
                  </a:tblPr>
                  <a:tblGrid>
                    <a:gridCol w="3168352">
                      <a:extLst>
                        <a:ext uri="{9D8B030D-6E8A-4147-A177-3AD203B41FA5}">
                          <a16:colId xmlns:a16="http://schemas.microsoft.com/office/drawing/2014/main" val="2383755929"/>
                        </a:ext>
                      </a:extLst>
                    </a:gridCol>
                    <a:gridCol w="6013500">
                      <a:extLst>
                        <a:ext uri="{9D8B030D-6E8A-4147-A177-3AD203B41FA5}">
                          <a16:colId xmlns:a16="http://schemas.microsoft.com/office/drawing/2014/main" val="3261671428"/>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133982698"/>
                      </a:ext>
                    </a:extLst>
                  </a:tr>
                  <a:tr h="370840">
                    <a:tc>
                      <a:txBody>
                        <a:bodyPr/>
                        <a:lstStyle/>
                        <a:p>
                          <a:r>
                            <a:rPr lang="en-US" altLang="zh-CN" sz="2800" dirty="0"/>
                            <a:t>DT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-1→R</a:t>
                          </a:r>
                          <a:r>
                            <a:rPr lang="en-US" altLang="zh-CN" sz="2800" kern="1200" baseline="-25000" dirty="0">
                              <a:solidFill>
                                <a:schemeClr val="tx1"/>
                              </a:solidFill>
                              <a:latin typeface="+mn-lt"/>
                              <a:ea typeface="+mn-ea"/>
                              <a:cs typeface="+mn-cs"/>
                            </a:rPr>
                            <a:t>0</a:t>
                          </a:r>
                          <a:r>
                            <a:rPr lang="zh-CN" altLang="en-US" sz="2800" dirty="0"/>
                            <a:t>、</a:t>
                          </a:r>
                          <a:r>
                            <a:rPr lang="en-US" altLang="zh-CN" sz="2800" dirty="0"/>
                            <a:t>MAR</a:t>
                          </a:r>
                        </a:p>
                        <a:p>
                          <a:endParaRPr lang="en-US" altLang="zh-CN" sz="2800" dirty="0"/>
                        </a:p>
                        <a:p>
                          <a:r>
                            <a:rPr lang="en-US" altLang="zh-CN" sz="2800" dirty="0"/>
                            <a:t>DT</a:t>
                          </a:r>
                          <a:r>
                            <a:rPr lang="en-US" altLang="zh-CN" sz="2800" baseline="-25000" dirty="0"/>
                            <a:t>1</a:t>
                          </a:r>
                          <a:r>
                            <a:rPr lang="zh-CN" altLang="en-US" sz="2800" dirty="0"/>
                            <a:t>： </a:t>
                          </a:r>
                          <a:r>
                            <a:rPr lang="en-US" altLang="zh-CN" sz="2800" dirty="0"/>
                            <a:t>M→MDR→D </a:t>
                          </a:r>
                          <a:endParaRPr lang="zh-CN" altLang="en-US" sz="2800" dirty="0"/>
                        </a:p>
                      </a:txBody>
                      <a:tcPr/>
                    </a:tc>
                    <a:tc>
                      <a:txBody>
                        <a:bodyPr/>
                        <a:lstStyle/>
                        <a:p>
                          <a:pPr indent="0">
                            <a:lnSpc>
                              <a:spcPct val="100000"/>
                            </a:lnSpc>
                          </a:pPr>
                          <a:r>
                            <a:rPr lang="en-US" altLang="zh-CN" sz="2800" dirty="0"/>
                            <a:t>DT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r>
                                <a:rPr lang="en-US" altLang="zh-CN" sz="2800" b="0" i="0" baseline="-2500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baseline="0" dirty="0"/>
                            <a:t>           </a:t>
                          </a:r>
                          <a:r>
                            <a:rPr lang="en-US" altLang="zh-CN" sz="2800" dirty="0"/>
                            <a:t>CP R</a:t>
                          </a:r>
                          <a:r>
                            <a:rPr lang="en-US" altLang="zh-CN" sz="2800" kern="1200" baseline="-25000" dirty="0">
                              <a:solidFill>
                                <a:schemeClr val="tx1"/>
                              </a:solidFill>
                              <a:latin typeface="+mn-lt"/>
                              <a:ea typeface="+mn-ea"/>
                              <a:cs typeface="+mn-cs"/>
                            </a:rPr>
                            <a:t>0</a:t>
                          </a:r>
                          <a:r>
                            <a:rPr lang="zh-CN" altLang="en-US" sz="2800" kern="1200" baseline="0" dirty="0">
                              <a:solidFill>
                                <a:schemeClr val="tx1"/>
                              </a:solidFill>
                              <a:latin typeface="+mn-lt"/>
                              <a:ea typeface="+mn-ea"/>
                              <a:cs typeface="+mn-cs"/>
                            </a:rPr>
                            <a:t>、</a:t>
                          </a:r>
                          <a:r>
                            <a:rPr lang="en-US" altLang="zh-CN" sz="2800" kern="1200" baseline="0" dirty="0">
                              <a:solidFill>
                                <a:schemeClr val="tx1"/>
                              </a:solidFill>
                              <a:latin typeface="+mn-lt"/>
                              <a:ea typeface="+mn-ea"/>
                              <a:cs typeface="+mn-cs"/>
                            </a:rPr>
                            <a:t>CP MAR</a:t>
                          </a:r>
                          <a:r>
                            <a:rPr lang="zh-CN" altLang="en-US" sz="2800" kern="1200" baseline="0" dirty="0">
                              <a:solidFill>
                                <a:schemeClr val="tx1"/>
                              </a:solidFill>
                              <a:latin typeface="+mn-lt"/>
                              <a:ea typeface="+mn-ea"/>
                              <a:cs typeface="+mn-cs"/>
                            </a:rPr>
                            <a:t>。</a:t>
                          </a:r>
                          <a:endParaRPr lang="zh-CN" altLang="en-US" sz="2800" dirty="0"/>
                        </a:p>
                        <a:p>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1</a:t>
                          </a:r>
                          <a:r>
                            <a:rPr lang="zh-CN" altLang="en-US" sz="2800" dirty="0"/>
                            <a:t>： </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D</a:t>
                          </a:r>
                          <a:r>
                            <a:rPr lang="zh-CN" altLang="en-US" sz="2800" dirty="0"/>
                            <a:t>。</a:t>
                          </a:r>
                          <a:endParaRPr lang="en-US" altLang="zh-CN" sz="2800" dirty="0"/>
                        </a:p>
                      </a:txBody>
                      <a:tcPr/>
                    </a:tc>
                    <a:extLst>
                      <a:ext uri="{0D108BD9-81ED-4DB2-BD59-A6C34878D82A}">
                        <a16:rowId xmlns:a16="http://schemas.microsoft.com/office/drawing/2014/main" val="2292151487"/>
                      </a:ext>
                    </a:extLst>
                  </a:tr>
                </a:tbl>
              </a:graphicData>
            </a:graphic>
          </p:graphicFrame>
        </mc:Choice>
        <mc:Fallback xmlns="">
          <p:graphicFrame>
            <p:nvGraphicFramePr>
              <p:cNvPr id="4" name="表格 3">
                <a:extLst>
                  <a:ext uri="{FF2B5EF4-FFF2-40B4-BE49-F238E27FC236}">
                    <a16:creationId xmlns:a16="http://schemas.microsoft.com/office/drawing/2014/main" id="{E8D1465C-5944-4848-BC54-5137CAA3EFED}"/>
                  </a:ext>
                </a:extLst>
              </p:cNvPr>
              <p:cNvGraphicFramePr>
                <a:graphicFrameLocks noGrp="1"/>
              </p:cNvGraphicFramePr>
              <p:nvPr>
                <p:extLst>
                  <p:ext uri="{D42A27DB-BD31-4B8C-83A1-F6EECF244321}">
                    <p14:modId xmlns:p14="http://schemas.microsoft.com/office/powerpoint/2010/main" val="2075232743"/>
                  </p:ext>
                </p:extLst>
              </p:nvPr>
            </p:nvGraphicFramePr>
            <p:xfrm>
              <a:off x="-36512" y="692696"/>
              <a:ext cx="9181852" cy="4600766"/>
            </p:xfrm>
            <a:graphic>
              <a:graphicData uri="http://schemas.openxmlformats.org/drawingml/2006/table">
                <a:tbl>
                  <a:tblPr firstRow="1" bandRow="1">
                    <a:tableStyleId>{5940675A-B579-460E-94D1-54222C63F5DA}</a:tableStyleId>
                  </a:tblPr>
                  <a:tblGrid>
                    <a:gridCol w="3168352">
                      <a:extLst>
                        <a:ext uri="{9D8B030D-6E8A-4147-A177-3AD203B41FA5}">
                          <a16:colId xmlns:a16="http://schemas.microsoft.com/office/drawing/2014/main" val="2383755929"/>
                        </a:ext>
                      </a:extLst>
                    </a:gridCol>
                    <a:gridCol w="6013500">
                      <a:extLst>
                        <a:ext uri="{9D8B030D-6E8A-4147-A177-3AD203B41FA5}">
                          <a16:colId xmlns:a16="http://schemas.microsoft.com/office/drawing/2014/main" val="3261671428"/>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2888" t="-4276" r="-203" b="-158224"/>
                          </a:stretch>
                        </a:blipFill>
                      </a:tcPr>
                    </a:tc>
                    <a:extLst>
                      <a:ext uri="{0D108BD9-81ED-4DB2-BD59-A6C34878D82A}">
                        <a16:rowId xmlns:a16="http://schemas.microsoft.com/office/drawing/2014/main" val="1133982698"/>
                      </a:ext>
                    </a:extLst>
                  </a:tr>
                  <a:tr h="2752217">
                    <a:tc>
                      <a:txBody>
                        <a:bodyPr/>
                        <a:lstStyle/>
                        <a:p>
                          <a:r>
                            <a:rPr lang="en-US" altLang="zh-CN" sz="2800" dirty="0"/>
                            <a:t>DT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-1→R</a:t>
                          </a:r>
                          <a:r>
                            <a:rPr lang="en-US" altLang="zh-CN" sz="2800" kern="1200" baseline="-25000" dirty="0">
                              <a:solidFill>
                                <a:schemeClr val="tx1"/>
                              </a:solidFill>
                              <a:latin typeface="+mn-lt"/>
                              <a:ea typeface="+mn-ea"/>
                              <a:cs typeface="+mn-cs"/>
                            </a:rPr>
                            <a:t>0</a:t>
                          </a:r>
                          <a:r>
                            <a:rPr lang="zh-CN" altLang="en-US" sz="2800" dirty="0"/>
                            <a:t>、</a:t>
                          </a:r>
                          <a:r>
                            <a:rPr lang="en-US" altLang="zh-CN" sz="2800" dirty="0"/>
                            <a:t>MAR</a:t>
                          </a:r>
                        </a:p>
                        <a:p>
                          <a:endParaRPr lang="en-US" altLang="zh-CN" sz="2800" dirty="0"/>
                        </a:p>
                        <a:p>
                          <a:r>
                            <a:rPr lang="en-US" altLang="zh-CN" sz="2800" dirty="0"/>
                            <a:t>DT</a:t>
                          </a:r>
                          <a:r>
                            <a:rPr lang="en-US" altLang="zh-CN" sz="2800" baseline="-25000" dirty="0"/>
                            <a:t>1</a:t>
                          </a:r>
                          <a:r>
                            <a:rPr lang="zh-CN" altLang="en-US" sz="2800" dirty="0"/>
                            <a:t>： </a:t>
                          </a:r>
                          <a:r>
                            <a:rPr lang="en-US" altLang="zh-CN" sz="2800" dirty="0"/>
                            <a:t>M→MDR→D </a:t>
                          </a:r>
                          <a:endParaRPr lang="zh-CN" altLang="en-US" sz="2800" dirty="0"/>
                        </a:p>
                      </a:txBody>
                      <a:tcPr/>
                    </a:tc>
                    <a:tc>
                      <a:txBody>
                        <a:bodyPr/>
                        <a:lstStyle/>
                        <a:p>
                          <a:endParaRPr lang="zh-CN"/>
                        </a:p>
                      </a:txBody>
                      <a:tcPr>
                        <a:blipFill>
                          <a:blip r:embed="rId2"/>
                          <a:stretch>
                            <a:fillRect l="-52888" t="-70133" r="-203" b="-6416"/>
                          </a:stretch>
                        </a:blipFill>
                      </a:tcPr>
                    </a:tc>
                    <a:extLst>
                      <a:ext uri="{0D108BD9-81ED-4DB2-BD59-A6C34878D82A}">
                        <a16:rowId xmlns:a16="http://schemas.microsoft.com/office/drawing/2014/main" val="2292151487"/>
                      </a:ext>
                    </a:extLst>
                  </a:tr>
                </a:tbl>
              </a:graphicData>
            </a:graphic>
          </p:graphicFrame>
        </mc:Fallback>
      </mc:AlternateContent>
      <p:sp>
        <p:nvSpPr>
          <p:cNvPr id="5" name="灯片编号占位符 4">
            <a:extLst>
              <a:ext uri="{FF2B5EF4-FFF2-40B4-BE49-F238E27FC236}">
                <a16:creationId xmlns:a16="http://schemas.microsoft.com/office/drawing/2014/main" id="{B512AD49-FD3E-4291-95C4-7752E7CC239A}"/>
              </a:ext>
            </a:extLst>
          </p:cNvPr>
          <p:cNvSpPr>
            <a:spLocks noGrp="1"/>
          </p:cNvSpPr>
          <p:nvPr>
            <p:ph type="sldNum" sz="quarter" idx="10"/>
          </p:nvPr>
        </p:nvSpPr>
        <p:spPr/>
        <p:txBody>
          <a:bodyPr/>
          <a:lstStyle/>
          <a:p>
            <a:fld id="{93FEEFE9-7DAE-42BE-8BBC-0AB64D3E44ED}" type="slidenum">
              <a:rPr lang="zh-CN" altLang="en-US" smtClean="0"/>
              <a:pPr/>
              <a:t>63</a:t>
            </a:fld>
            <a:r>
              <a:rPr lang="en-US" altLang="zh-CN"/>
              <a:t>/141</a:t>
            </a:r>
            <a:endParaRPr lang="zh-CN" altLang="en-US" dirty="0"/>
          </a:p>
        </p:txBody>
      </p:sp>
    </p:spTree>
    <p:extLst>
      <p:ext uri="{BB962C8B-B14F-4D97-AF65-F5344CB8AC3E}">
        <p14:creationId xmlns:p14="http://schemas.microsoft.com/office/powerpoint/2010/main" val="2235980215"/>
      </p:ext>
    </p:extLst>
  </p:cSld>
  <p:clrMapOvr>
    <a:masterClrMapping/>
  </p:clrMapOvr>
  <p:transition>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BA77BB30-B03F-4FE0-85E6-578607B30101}"/>
                  </a:ext>
                </a:extLst>
              </p:cNvPr>
              <p:cNvGraphicFramePr>
                <a:graphicFrameLocks noGrp="1"/>
              </p:cNvGraphicFramePr>
              <p:nvPr>
                <p:extLst>
                  <p:ext uri="{D42A27DB-BD31-4B8C-83A1-F6EECF244321}">
                    <p14:modId xmlns:p14="http://schemas.microsoft.com/office/powerpoint/2010/main" val="1408830536"/>
                  </p:ext>
                </p:extLst>
              </p:nvPr>
            </p:nvGraphicFramePr>
            <p:xfrm>
              <a:off x="0" y="836712"/>
              <a:ext cx="9120188" cy="3555429"/>
            </p:xfrm>
            <a:graphic>
              <a:graphicData uri="http://schemas.openxmlformats.org/drawingml/2006/table">
                <a:tbl>
                  <a:tblPr firstRow="1" bandRow="1">
                    <a:tableStyleId>{5940675A-B579-460E-94D1-54222C63F5DA}</a:tableStyleId>
                  </a:tblPr>
                  <a:tblGrid>
                    <a:gridCol w="3851920">
                      <a:extLst>
                        <a:ext uri="{9D8B030D-6E8A-4147-A177-3AD203B41FA5}">
                          <a16:colId xmlns:a16="http://schemas.microsoft.com/office/drawing/2014/main" val="3164765031"/>
                        </a:ext>
                      </a:extLst>
                    </a:gridCol>
                    <a:gridCol w="5268268">
                      <a:extLst>
                        <a:ext uri="{9D8B030D-6E8A-4147-A177-3AD203B41FA5}">
                          <a16:colId xmlns:a16="http://schemas.microsoft.com/office/drawing/2014/main" val="3561825375"/>
                        </a:ext>
                      </a:extLst>
                    </a:gridCol>
                  </a:tblGrid>
                  <a:tr h="370840">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∧D→MDR</a:t>
                          </a:r>
                        </a:p>
                        <a:p>
                          <a:endParaRPr lang="en-US" altLang="zh-CN" sz="2800" dirty="0"/>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dirty="0"/>
                            <a:t>D→B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14:m>
                            <m:oMath xmlns:m="http://schemas.openxmlformats.org/officeDocument/2006/math">
                              <m:r>
                                <m:rPr>
                                  <m:nor/>
                                </m:rPr>
                                <a:rPr lang="en-US" altLang="zh-CN" sz="2800" i="0" baseline="0" dirty="0" smtClean="0">
                                  <a:latin typeface="Calibri" panose="020F0502020204030204" pitchFamily="34" charset="0"/>
                                  <a:cs typeface="Calibri" panose="020F0502020204030204" pitchFamily="34" charset="0"/>
                                </a:rPr>
                                <m:t>S</m:t>
                              </m:r>
                              <m:r>
                                <m:rPr>
                                  <m:nor/>
                                </m:rPr>
                                <a:rPr lang="en-US" altLang="zh-CN" sz="2800" b="0" i="0" baseline="-25000" dirty="0" smtClean="0">
                                  <a:latin typeface="Calibri" panose="020F0502020204030204" pitchFamily="34" charset="0"/>
                                  <a:cs typeface="Calibri" panose="020F0502020204030204" pitchFamily="34" charset="0"/>
                                </a:rPr>
                                <m:t>1</m:t>
                              </m: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dirty="0"/>
                            <a:t>M</a:t>
                          </a:r>
                          <a:r>
                            <a:rPr lang="zh-CN" altLang="en-US" sz="2800" dirty="0"/>
                            <a:t>、   </a:t>
                          </a:r>
                          <a:endParaRPr lang="en-US" altLang="zh-CN" sz="2800" dirty="0"/>
                        </a:p>
                        <a:p>
                          <a:r>
                            <a:rPr lang="en-US" altLang="zh-CN" sz="2800" dirty="0"/>
                            <a:t>           DM;</a:t>
                          </a:r>
                        </a:p>
                        <a:p>
                          <a:r>
                            <a:rPr lang="en-US" altLang="zh-CN" sz="2800" baseline="0" dirty="0"/>
                            <a:t>           </a:t>
                          </a:r>
                          <a:r>
                            <a:rPr lang="en-US" altLang="zh-CN" sz="2800" dirty="0"/>
                            <a:t>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p>
                          <a:endParaRPr lang="zh-CN" altLang="en-US" sz="2800" dirty="0"/>
                        </a:p>
                      </a:txBody>
                      <a:tcPr/>
                    </a:tc>
                    <a:extLst>
                      <a:ext uri="{0D108BD9-81ED-4DB2-BD59-A6C34878D82A}">
                        <a16:rowId xmlns:a16="http://schemas.microsoft.com/office/drawing/2014/main" val="3552294879"/>
                      </a:ext>
                    </a:extLst>
                  </a:tr>
                </a:tbl>
              </a:graphicData>
            </a:graphic>
          </p:graphicFrame>
        </mc:Choice>
        <mc:Fallback xmlns="">
          <p:graphicFrame>
            <p:nvGraphicFramePr>
              <p:cNvPr id="3" name="表格 2">
                <a:extLst>
                  <a:ext uri="{FF2B5EF4-FFF2-40B4-BE49-F238E27FC236}">
                    <a16:creationId xmlns:a16="http://schemas.microsoft.com/office/drawing/2014/main" id="{BA77BB30-B03F-4FE0-85E6-578607B30101}"/>
                  </a:ext>
                </a:extLst>
              </p:cNvPr>
              <p:cNvGraphicFramePr>
                <a:graphicFrameLocks noGrp="1"/>
              </p:cNvGraphicFramePr>
              <p:nvPr>
                <p:extLst>
                  <p:ext uri="{D42A27DB-BD31-4B8C-83A1-F6EECF244321}">
                    <p14:modId xmlns:p14="http://schemas.microsoft.com/office/powerpoint/2010/main" val="1408830536"/>
                  </p:ext>
                </p:extLst>
              </p:nvPr>
            </p:nvGraphicFramePr>
            <p:xfrm>
              <a:off x="0" y="836712"/>
              <a:ext cx="9120188" cy="3555429"/>
            </p:xfrm>
            <a:graphic>
              <a:graphicData uri="http://schemas.openxmlformats.org/drawingml/2006/table">
                <a:tbl>
                  <a:tblPr firstRow="1" bandRow="1">
                    <a:tableStyleId>{5940675A-B579-460E-94D1-54222C63F5DA}</a:tableStyleId>
                  </a:tblPr>
                  <a:tblGrid>
                    <a:gridCol w="3851920">
                      <a:extLst>
                        <a:ext uri="{9D8B030D-6E8A-4147-A177-3AD203B41FA5}">
                          <a16:colId xmlns:a16="http://schemas.microsoft.com/office/drawing/2014/main" val="3164765031"/>
                        </a:ext>
                      </a:extLst>
                    </a:gridCol>
                    <a:gridCol w="5268268">
                      <a:extLst>
                        <a:ext uri="{9D8B030D-6E8A-4147-A177-3AD203B41FA5}">
                          <a16:colId xmlns:a16="http://schemas.microsoft.com/office/drawing/2014/main" val="3561825375"/>
                        </a:ext>
                      </a:extLst>
                    </a:gridCol>
                  </a:tblGrid>
                  <a:tr h="3555429">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∧D→MDR</a:t>
                          </a:r>
                        </a:p>
                        <a:p>
                          <a:endParaRPr lang="en-US" altLang="zh-CN" sz="2800" dirty="0"/>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endParaRPr lang="zh-CN"/>
                        </a:p>
                      </a:txBody>
                      <a:tcPr>
                        <a:blipFill>
                          <a:blip r:embed="rId2"/>
                          <a:stretch>
                            <a:fillRect l="-73295" t="-2226" r="-231" b="-342"/>
                          </a:stretch>
                        </a:blipFill>
                      </a:tcPr>
                    </a:tc>
                    <a:extLst>
                      <a:ext uri="{0D108BD9-81ED-4DB2-BD59-A6C34878D82A}">
                        <a16:rowId xmlns:a16="http://schemas.microsoft.com/office/drawing/2014/main" val="3552294879"/>
                      </a:ext>
                    </a:extLst>
                  </a:tr>
                </a:tbl>
              </a:graphicData>
            </a:graphic>
          </p:graphicFrame>
        </mc:Fallback>
      </mc:AlternateContent>
      <p:sp>
        <p:nvSpPr>
          <p:cNvPr id="4" name="矩形 3">
            <a:extLst>
              <a:ext uri="{FF2B5EF4-FFF2-40B4-BE49-F238E27FC236}">
                <a16:creationId xmlns:a16="http://schemas.microsoft.com/office/drawing/2014/main" id="{515309EB-CD65-4D03-910E-7AD331E573CE}"/>
              </a:ext>
            </a:extLst>
          </p:cNvPr>
          <p:cNvSpPr/>
          <p:nvPr/>
        </p:nvSpPr>
        <p:spPr>
          <a:xfrm>
            <a:off x="25152" y="0"/>
            <a:ext cx="3236784" cy="631711"/>
          </a:xfrm>
          <a:prstGeom prst="rect">
            <a:avLst/>
          </a:prstGeom>
        </p:spPr>
        <p:txBody>
          <a:bodyPr wrap="none">
            <a:spAutoFit/>
          </a:bodyPr>
          <a:lstStyle/>
          <a:p>
            <a:pPr>
              <a:lnSpc>
                <a:spcPct val="120000"/>
              </a:lnSpc>
            </a:pPr>
            <a:r>
              <a:rPr lang="en-US" altLang="zh-CN" sz="3200" b="1" dirty="0">
                <a:solidFill>
                  <a:srgbClr val="FFFF00"/>
                </a:solidFill>
              </a:rPr>
              <a:t>(7)AND  -(R</a:t>
            </a:r>
            <a:r>
              <a:rPr lang="en-US" altLang="zh-CN" sz="3200" b="1" baseline="-25000" dirty="0">
                <a:solidFill>
                  <a:srgbClr val="FFFF00"/>
                </a:solidFill>
              </a:rPr>
              <a:t>0</a:t>
            </a:r>
            <a:r>
              <a:rPr lang="en-US" altLang="zh-CN" sz="3200" b="1" dirty="0">
                <a:solidFill>
                  <a:srgbClr val="FFFF00"/>
                </a:solidFill>
              </a:rPr>
              <a:t>), R</a:t>
            </a:r>
            <a:r>
              <a:rPr lang="en-US" altLang="zh-CN" sz="3200" b="1" baseline="-25000" dirty="0">
                <a:solidFill>
                  <a:srgbClr val="FFFF00"/>
                </a:solidFill>
              </a:rPr>
              <a:t>1</a:t>
            </a:r>
            <a:endParaRPr lang="zh-CN" altLang="en-US" sz="3200" b="1" baseline="-25000" dirty="0">
              <a:solidFill>
                <a:srgbClr val="FFFF00"/>
              </a:solidFill>
            </a:endParaRPr>
          </a:p>
        </p:txBody>
      </p:sp>
      <p:sp>
        <p:nvSpPr>
          <p:cNvPr id="5" name="灯片编号占位符 4">
            <a:extLst>
              <a:ext uri="{FF2B5EF4-FFF2-40B4-BE49-F238E27FC236}">
                <a16:creationId xmlns:a16="http://schemas.microsoft.com/office/drawing/2014/main" id="{540A425E-2A44-4F9B-9FDF-E1652BB85D43}"/>
              </a:ext>
            </a:extLst>
          </p:cNvPr>
          <p:cNvSpPr>
            <a:spLocks noGrp="1"/>
          </p:cNvSpPr>
          <p:nvPr>
            <p:ph type="sldNum" sz="quarter" idx="10"/>
          </p:nvPr>
        </p:nvSpPr>
        <p:spPr/>
        <p:txBody>
          <a:bodyPr/>
          <a:lstStyle/>
          <a:p>
            <a:fld id="{93FEEFE9-7DAE-42BE-8BBC-0AB64D3E44ED}" type="slidenum">
              <a:rPr lang="zh-CN" altLang="en-US" smtClean="0"/>
              <a:pPr/>
              <a:t>64</a:t>
            </a:fld>
            <a:r>
              <a:rPr lang="en-US" altLang="zh-CN"/>
              <a:t>/141</a:t>
            </a:r>
            <a:endParaRPr lang="zh-CN" altLang="en-US" dirty="0"/>
          </a:p>
        </p:txBody>
      </p:sp>
    </p:spTree>
    <p:extLst>
      <p:ext uri="{BB962C8B-B14F-4D97-AF65-F5344CB8AC3E}">
        <p14:creationId xmlns:p14="http://schemas.microsoft.com/office/powerpoint/2010/main" val="817231683"/>
      </p:ext>
    </p:extLst>
  </p:cSld>
  <p:clrMapOvr>
    <a:masterClrMapping/>
  </p:clrMapOvr>
  <p:transition>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6E5BA27-1A98-4231-BB6F-BEE5F58EDE87}"/>
              </a:ext>
            </a:extLst>
          </p:cNvPr>
          <p:cNvSpPr/>
          <p:nvPr/>
        </p:nvSpPr>
        <p:spPr>
          <a:xfrm>
            <a:off x="16768" y="-20960"/>
            <a:ext cx="2981907" cy="631711"/>
          </a:xfrm>
          <a:prstGeom prst="rect">
            <a:avLst/>
          </a:prstGeom>
        </p:spPr>
        <p:txBody>
          <a:bodyPr wrap="none">
            <a:spAutoFit/>
          </a:bodyPr>
          <a:lstStyle/>
          <a:p>
            <a:pPr>
              <a:lnSpc>
                <a:spcPct val="120000"/>
              </a:lnSpc>
            </a:pPr>
            <a:r>
              <a:rPr lang="en-US" altLang="zh-CN" sz="3200" b="1" dirty="0">
                <a:solidFill>
                  <a:srgbClr val="FFFF00"/>
                </a:solidFill>
              </a:rPr>
              <a:t>(8)OR  R</a:t>
            </a:r>
            <a:r>
              <a:rPr lang="en-US" altLang="zh-CN" sz="3200" b="1" baseline="-25000" dirty="0">
                <a:solidFill>
                  <a:srgbClr val="FFFF00"/>
                </a:solidFill>
              </a:rPr>
              <a:t>2</a:t>
            </a:r>
            <a:r>
              <a:rPr lang="en-US" altLang="zh-CN" sz="3200" b="1" dirty="0">
                <a:solidFill>
                  <a:srgbClr val="FFFF00"/>
                </a:solidFill>
              </a:rPr>
              <a:t>, (R</a:t>
            </a:r>
            <a:r>
              <a:rPr lang="en-US" altLang="zh-CN" sz="3200" b="1" baseline="-25000" dirty="0">
                <a:solidFill>
                  <a:srgbClr val="FFFF00"/>
                </a:solidFill>
              </a:rPr>
              <a:t>0</a:t>
            </a:r>
            <a:r>
              <a:rPr lang="en-US" altLang="zh-CN" sz="3200" b="1" dirty="0">
                <a:solidFill>
                  <a:srgbClr val="FFFF00"/>
                </a:solidFill>
              </a:rPr>
              <a:t>)</a:t>
            </a:r>
            <a:r>
              <a:rPr lang="en-US" altLang="zh-CN" sz="3200" b="1" baseline="30000" dirty="0">
                <a:solidFill>
                  <a:srgbClr val="FFFF00"/>
                </a:solidFill>
              </a:rPr>
              <a:t>+</a:t>
            </a:r>
            <a:endParaRPr lang="zh-CN" altLang="en-US" sz="3200" b="1" baseline="30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062E7D8B-DC99-415D-A0D7-4D208FE937FF}"/>
                  </a:ext>
                </a:extLst>
              </p:cNvPr>
              <p:cNvGraphicFramePr>
                <a:graphicFrameLocks noGrp="1"/>
              </p:cNvGraphicFramePr>
              <p:nvPr>
                <p:extLst>
                  <p:ext uri="{D42A27DB-BD31-4B8C-83A1-F6EECF244321}">
                    <p14:modId xmlns:p14="http://schemas.microsoft.com/office/powerpoint/2010/main" val="285163416"/>
                  </p:ext>
                </p:extLst>
              </p:nvPr>
            </p:nvGraphicFramePr>
            <p:xfrm>
              <a:off x="0" y="610751"/>
              <a:ext cx="9252520" cy="6218674"/>
            </p:xfrm>
            <a:graphic>
              <a:graphicData uri="http://schemas.openxmlformats.org/drawingml/2006/table">
                <a:tbl>
                  <a:tblPr firstRow="1" bandRow="1">
                    <a:tableStyleId>{5940675A-B579-460E-94D1-54222C63F5DA}</a:tableStyleId>
                  </a:tblPr>
                  <a:tblGrid>
                    <a:gridCol w="3177282">
                      <a:extLst>
                        <a:ext uri="{9D8B030D-6E8A-4147-A177-3AD203B41FA5}">
                          <a16:colId xmlns:a16="http://schemas.microsoft.com/office/drawing/2014/main" val="3184541909"/>
                        </a:ext>
                      </a:extLst>
                    </a:gridCol>
                    <a:gridCol w="6075238">
                      <a:extLst>
                        <a:ext uri="{9D8B030D-6E8A-4147-A177-3AD203B41FA5}">
                          <a16:colId xmlns:a16="http://schemas.microsoft.com/office/drawing/2014/main" val="2472442068"/>
                        </a:ext>
                      </a:extLst>
                    </a:gridCol>
                  </a:tblGrid>
                  <a:tr h="1954713">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698410641"/>
                      </a:ext>
                    </a:extLst>
                  </a:tr>
                  <a:tr h="4263961">
                    <a:tc>
                      <a:txBody>
                        <a:bodyPr/>
                        <a:lstStyle/>
                        <a:p>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→MAR</a:t>
                          </a:r>
                        </a:p>
                        <a:p>
                          <a:r>
                            <a:rPr lang="en-US" altLang="zh-CN" sz="2800" dirty="0"/>
                            <a:t>         </a:t>
                          </a:r>
                        </a:p>
                        <a:p>
                          <a:r>
                            <a:rPr lang="en-US" altLang="zh-CN" sz="2800" dirty="0"/>
                            <a:t>ST</a:t>
                          </a:r>
                          <a:r>
                            <a:rPr lang="en-US" altLang="zh-CN" sz="2800" kern="1200" baseline="-25000" dirty="0">
                              <a:solidFill>
                                <a:schemeClr val="tx1"/>
                              </a:solidFill>
                              <a:latin typeface="+mn-lt"/>
                              <a:ea typeface="+mn-ea"/>
                              <a:cs typeface="+mn-cs"/>
                            </a:rPr>
                            <a:t>1</a:t>
                          </a:r>
                          <a:r>
                            <a:rPr lang="zh-CN" altLang="en-US" sz="2800" dirty="0"/>
                            <a:t>：</a:t>
                          </a:r>
                          <a:r>
                            <a:rPr lang="en-US" altLang="zh-CN" sz="2800" dirty="0"/>
                            <a:t>M→MDR→C </a:t>
                          </a:r>
                        </a:p>
                        <a:p>
                          <a:r>
                            <a:rPr lang="en-US" altLang="zh-CN" sz="2800" dirty="0"/>
                            <a:t>         </a:t>
                          </a:r>
                        </a:p>
                        <a:p>
                          <a:endParaRPr lang="en-US" altLang="zh-CN" sz="2800" dirty="0"/>
                        </a:p>
                        <a:p>
                          <a:r>
                            <a:rPr lang="en-US" altLang="zh-CN" sz="2800" dirty="0"/>
                            <a:t>ST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+1→R</a:t>
                          </a:r>
                          <a:r>
                            <a:rPr lang="en-US" altLang="zh-CN" sz="2800" kern="1200" baseline="-25000" dirty="0">
                              <a:solidFill>
                                <a:schemeClr val="tx1"/>
                              </a:solidFill>
                              <a:latin typeface="+mn-lt"/>
                              <a:ea typeface="+mn-ea"/>
                              <a:cs typeface="+mn-cs"/>
                            </a:rPr>
                            <a:t>0</a:t>
                          </a:r>
                          <a:endParaRPr lang="zh-CN" altLang="en-US" sz="2800" kern="1200" baseline="-25000" dirty="0">
                            <a:solidFill>
                              <a:schemeClr val="tx1"/>
                            </a:solidFill>
                            <a:latin typeface="+mn-lt"/>
                            <a:ea typeface="+mn-ea"/>
                            <a:cs typeface="+mn-cs"/>
                          </a:endParaRPr>
                        </a:p>
                      </a:txBody>
                      <a:tcPr/>
                    </a:tc>
                    <a:tc>
                      <a:txBody>
                        <a:bodyPr/>
                        <a:lstStyle/>
                        <a:p>
                          <a:pPr indent="0">
                            <a:lnSpc>
                              <a:spcPct val="100000"/>
                            </a:lnSpc>
                          </a:pPr>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C</a:t>
                          </a:r>
                          <a:r>
                            <a:rPr lang="zh-CN" altLang="en-US" sz="2800" dirty="0"/>
                            <a:t>。</a:t>
                          </a:r>
                          <a:endParaRPr lang="en-US" altLang="zh-CN" sz="2800" dirty="0"/>
                        </a:p>
                        <a:p>
                          <a:pPr indent="0">
                            <a:lnSpc>
                              <a:spcPct val="100000"/>
                            </a:lnSpc>
                          </a:pPr>
                          <a:r>
                            <a:rPr lang="en-US" altLang="zh-CN" sz="2800" dirty="0"/>
                            <a:t>ST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endParaRPr lang="en-US" altLang="zh-CN" sz="2800" dirty="0"/>
                        </a:p>
                        <a:p>
                          <a:pPr indent="0">
                            <a:lnSpc>
                              <a:spcPct val="100000"/>
                            </a:lnSpc>
                          </a:pPr>
                          <a:r>
                            <a:rPr lang="en-US" altLang="zh-CN" sz="2800" dirty="0"/>
                            <a:t>           DM</a:t>
                          </a:r>
                          <a:r>
                            <a:rPr lang="zh-CN" altLang="en-US" sz="2800" dirty="0"/>
                            <a:t>；</a:t>
                          </a:r>
                          <a:endParaRPr lang="en-US" altLang="zh-CN" sz="2800" dirty="0"/>
                        </a:p>
                        <a:p>
                          <a:pPr indent="0">
                            <a:lnSpc>
                              <a:spcPct val="100000"/>
                            </a:lnSpc>
                          </a:pPr>
                          <a:r>
                            <a:rPr lang="en-US" altLang="zh-CN" sz="2800" baseline="0" dirty="0"/>
                            <a:t>           </a:t>
                          </a:r>
                          <a:r>
                            <a:rPr lang="en-US" altLang="zh-CN" sz="2800" dirty="0"/>
                            <a:t>CP R</a:t>
                          </a:r>
                          <a:r>
                            <a:rPr lang="en-US" altLang="zh-CN" sz="2800" kern="1200" baseline="-25000" dirty="0">
                              <a:solidFill>
                                <a:schemeClr val="tx1"/>
                              </a:solidFill>
                              <a:latin typeface="+mn-lt"/>
                              <a:ea typeface="+mn-ea"/>
                              <a:cs typeface="+mn-cs"/>
                            </a:rPr>
                            <a:t>0</a:t>
                          </a:r>
                          <a:r>
                            <a:rPr lang="zh-CN" altLang="en-US" sz="2800" kern="1200" baseline="0" dirty="0">
                              <a:solidFill>
                                <a:schemeClr val="tx1"/>
                              </a:solidFill>
                              <a:latin typeface="+mn-lt"/>
                              <a:ea typeface="+mn-ea"/>
                              <a:cs typeface="+mn-cs"/>
                            </a:rPr>
                            <a:t>。</a:t>
                          </a:r>
                          <a:endParaRPr lang="zh-CN" altLang="en-US" sz="2800" dirty="0"/>
                        </a:p>
                      </a:txBody>
                      <a:tcPr/>
                    </a:tc>
                    <a:extLst>
                      <a:ext uri="{0D108BD9-81ED-4DB2-BD59-A6C34878D82A}">
                        <a16:rowId xmlns:a16="http://schemas.microsoft.com/office/drawing/2014/main" val="2222360551"/>
                      </a:ext>
                    </a:extLst>
                  </a:tr>
                </a:tbl>
              </a:graphicData>
            </a:graphic>
          </p:graphicFrame>
        </mc:Choice>
        <mc:Fallback xmlns="">
          <p:graphicFrame>
            <p:nvGraphicFramePr>
              <p:cNvPr id="4" name="表格 3">
                <a:extLst>
                  <a:ext uri="{FF2B5EF4-FFF2-40B4-BE49-F238E27FC236}">
                    <a16:creationId xmlns:a16="http://schemas.microsoft.com/office/drawing/2014/main" id="{062E7D8B-DC99-415D-A0D7-4D208FE937FF}"/>
                  </a:ext>
                </a:extLst>
              </p:cNvPr>
              <p:cNvGraphicFramePr>
                <a:graphicFrameLocks noGrp="1"/>
              </p:cNvGraphicFramePr>
              <p:nvPr>
                <p:extLst>
                  <p:ext uri="{D42A27DB-BD31-4B8C-83A1-F6EECF244321}">
                    <p14:modId xmlns:p14="http://schemas.microsoft.com/office/powerpoint/2010/main" val="285163416"/>
                  </p:ext>
                </p:extLst>
              </p:nvPr>
            </p:nvGraphicFramePr>
            <p:xfrm>
              <a:off x="0" y="610751"/>
              <a:ext cx="9252520" cy="6218674"/>
            </p:xfrm>
            <a:graphic>
              <a:graphicData uri="http://schemas.openxmlformats.org/drawingml/2006/table">
                <a:tbl>
                  <a:tblPr firstRow="1" bandRow="1">
                    <a:tableStyleId>{5940675A-B579-460E-94D1-54222C63F5DA}</a:tableStyleId>
                  </a:tblPr>
                  <a:tblGrid>
                    <a:gridCol w="3177282">
                      <a:extLst>
                        <a:ext uri="{9D8B030D-6E8A-4147-A177-3AD203B41FA5}">
                          <a16:colId xmlns:a16="http://schemas.microsoft.com/office/drawing/2014/main" val="3184541909"/>
                        </a:ext>
                      </a:extLst>
                    </a:gridCol>
                    <a:gridCol w="6075238">
                      <a:extLst>
                        <a:ext uri="{9D8B030D-6E8A-4147-A177-3AD203B41FA5}">
                          <a16:colId xmlns:a16="http://schemas.microsoft.com/office/drawing/2014/main" val="2472442068"/>
                        </a:ext>
                      </a:extLst>
                    </a:gridCol>
                  </a:tblGrid>
                  <a:tr h="1954713">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2457" t="-4050" r="-201" b="-218692"/>
                          </a:stretch>
                        </a:blipFill>
                      </a:tcPr>
                    </a:tc>
                    <a:extLst>
                      <a:ext uri="{0D108BD9-81ED-4DB2-BD59-A6C34878D82A}">
                        <a16:rowId xmlns:a16="http://schemas.microsoft.com/office/drawing/2014/main" val="1698410641"/>
                      </a:ext>
                    </a:extLst>
                  </a:tr>
                  <a:tr h="4263961">
                    <a:tc>
                      <a:txBody>
                        <a:bodyPr/>
                        <a:lstStyle/>
                        <a:p>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→MAR</a:t>
                          </a:r>
                        </a:p>
                        <a:p>
                          <a:r>
                            <a:rPr lang="en-US" altLang="zh-CN" sz="2800" dirty="0"/>
                            <a:t>         </a:t>
                          </a:r>
                        </a:p>
                        <a:p>
                          <a:r>
                            <a:rPr lang="en-US" altLang="zh-CN" sz="2800" dirty="0"/>
                            <a:t>ST</a:t>
                          </a:r>
                          <a:r>
                            <a:rPr lang="en-US" altLang="zh-CN" sz="2800" kern="1200" baseline="-25000" dirty="0">
                              <a:solidFill>
                                <a:schemeClr val="tx1"/>
                              </a:solidFill>
                              <a:latin typeface="+mn-lt"/>
                              <a:ea typeface="+mn-ea"/>
                              <a:cs typeface="+mn-cs"/>
                            </a:rPr>
                            <a:t>1</a:t>
                          </a:r>
                          <a:r>
                            <a:rPr lang="zh-CN" altLang="en-US" sz="2800" dirty="0"/>
                            <a:t>：</a:t>
                          </a:r>
                          <a:r>
                            <a:rPr lang="en-US" altLang="zh-CN" sz="2800" dirty="0"/>
                            <a:t>M→MDR→C </a:t>
                          </a:r>
                        </a:p>
                        <a:p>
                          <a:r>
                            <a:rPr lang="en-US" altLang="zh-CN" sz="2800" dirty="0"/>
                            <a:t>         </a:t>
                          </a:r>
                        </a:p>
                        <a:p>
                          <a:endParaRPr lang="en-US" altLang="zh-CN" sz="2800" dirty="0"/>
                        </a:p>
                        <a:p>
                          <a:r>
                            <a:rPr lang="en-US" altLang="zh-CN" sz="2800" dirty="0"/>
                            <a:t>ST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+1→R</a:t>
                          </a:r>
                          <a:r>
                            <a:rPr lang="en-US" altLang="zh-CN" sz="2800" kern="1200" baseline="-25000" dirty="0">
                              <a:solidFill>
                                <a:schemeClr val="tx1"/>
                              </a:solidFill>
                              <a:latin typeface="+mn-lt"/>
                              <a:ea typeface="+mn-ea"/>
                              <a:cs typeface="+mn-cs"/>
                            </a:rPr>
                            <a:t>0</a:t>
                          </a:r>
                          <a:endParaRPr lang="zh-CN" altLang="en-US" sz="2800" kern="1200" baseline="-25000" dirty="0">
                            <a:solidFill>
                              <a:schemeClr val="tx1"/>
                            </a:solidFill>
                            <a:latin typeface="+mn-lt"/>
                            <a:ea typeface="+mn-ea"/>
                            <a:cs typeface="+mn-cs"/>
                          </a:endParaRPr>
                        </a:p>
                      </a:txBody>
                      <a:tcPr/>
                    </a:tc>
                    <a:tc>
                      <a:txBody>
                        <a:bodyPr/>
                        <a:lstStyle/>
                        <a:p>
                          <a:endParaRPr lang="zh-CN"/>
                        </a:p>
                      </a:txBody>
                      <a:tcPr>
                        <a:blipFill>
                          <a:blip r:embed="rId2"/>
                          <a:stretch>
                            <a:fillRect l="-52457" t="-47714" r="-201" b="-286"/>
                          </a:stretch>
                        </a:blipFill>
                      </a:tcPr>
                    </a:tc>
                    <a:extLst>
                      <a:ext uri="{0D108BD9-81ED-4DB2-BD59-A6C34878D82A}">
                        <a16:rowId xmlns:a16="http://schemas.microsoft.com/office/drawing/2014/main" val="2222360551"/>
                      </a:ext>
                    </a:extLst>
                  </a:tr>
                </a:tbl>
              </a:graphicData>
            </a:graphic>
          </p:graphicFrame>
        </mc:Fallback>
      </mc:AlternateContent>
      <p:sp>
        <p:nvSpPr>
          <p:cNvPr id="5" name="灯片编号占位符 4">
            <a:extLst>
              <a:ext uri="{FF2B5EF4-FFF2-40B4-BE49-F238E27FC236}">
                <a16:creationId xmlns:a16="http://schemas.microsoft.com/office/drawing/2014/main" id="{B7366DBF-D8AB-4DF2-8808-B5DFE29C9C64}"/>
              </a:ext>
            </a:extLst>
          </p:cNvPr>
          <p:cNvSpPr>
            <a:spLocks noGrp="1"/>
          </p:cNvSpPr>
          <p:nvPr>
            <p:ph type="sldNum" sz="quarter" idx="10"/>
          </p:nvPr>
        </p:nvSpPr>
        <p:spPr/>
        <p:txBody>
          <a:bodyPr/>
          <a:lstStyle/>
          <a:p>
            <a:fld id="{93FEEFE9-7DAE-42BE-8BBC-0AB64D3E44ED}" type="slidenum">
              <a:rPr lang="zh-CN" altLang="en-US" smtClean="0"/>
              <a:pPr/>
              <a:t>65</a:t>
            </a:fld>
            <a:r>
              <a:rPr lang="en-US" altLang="zh-CN"/>
              <a:t>/141</a:t>
            </a:r>
            <a:endParaRPr lang="zh-CN" altLang="en-US" dirty="0"/>
          </a:p>
        </p:txBody>
      </p:sp>
    </p:spTree>
    <p:extLst>
      <p:ext uri="{BB962C8B-B14F-4D97-AF65-F5344CB8AC3E}">
        <p14:creationId xmlns:p14="http://schemas.microsoft.com/office/powerpoint/2010/main" val="3867798760"/>
      </p:ext>
    </p:extLst>
  </p:cSld>
  <p:clrMapOvr>
    <a:masterClrMapping/>
  </p:clrMapOvr>
  <p:transition>
    <p:pull dir="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04761120-8D3A-4171-9503-6B3472ECF400}"/>
                  </a:ext>
                </a:extLst>
              </p:cNvPr>
              <p:cNvGraphicFramePr>
                <a:graphicFrameLocks noGrp="1"/>
              </p:cNvGraphicFramePr>
              <p:nvPr>
                <p:extLst>
                  <p:ext uri="{D42A27DB-BD31-4B8C-83A1-F6EECF244321}">
                    <p14:modId xmlns:p14="http://schemas.microsoft.com/office/powerpoint/2010/main" val="4181023782"/>
                  </p:ext>
                </p:extLst>
              </p:nvPr>
            </p:nvGraphicFramePr>
            <p:xfrm>
              <a:off x="16768" y="692696"/>
              <a:ext cx="9127232" cy="2587371"/>
            </p:xfrm>
            <a:graphic>
              <a:graphicData uri="http://schemas.openxmlformats.org/drawingml/2006/table">
                <a:tbl>
                  <a:tblPr firstRow="1" bandRow="1">
                    <a:tableStyleId>{5940675A-B579-460E-94D1-54222C63F5DA}</a:tableStyleId>
                  </a:tblPr>
                  <a:tblGrid>
                    <a:gridCol w="3302129">
                      <a:extLst>
                        <a:ext uri="{9D8B030D-6E8A-4147-A177-3AD203B41FA5}">
                          <a16:colId xmlns:a16="http://schemas.microsoft.com/office/drawing/2014/main" val="1111899802"/>
                        </a:ext>
                      </a:extLst>
                    </a:gridCol>
                    <a:gridCol w="5825103">
                      <a:extLst>
                        <a:ext uri="{9D8B030D-6E8A-4147-A177-3AD203B41FA5}">
                          <a16:colId xmlns:a16="http://schemas.microsoft.com/office/drawing/2014/main" val="3434968208"/>
                        </a:ext>
                      </a:extLst>
                    </a:gridCol>
                  </a:tblGrid>
                  <a:tr h="370840">
                    <a:tc>
                      <a:txBody>
                        <a:bodyPr/>
                        <a:lstStyle/>
                        <a:p>
                          <a:pPr>
                            <a:lnSpc>
                              <a:spcPct val="100000"/>
                            </a:lnSpc>
                          </a:pPr>
                          <a:r>
                            <a:rPr lang="en-US" altLang="zh-CN" sz="3200" dirty="0"/>
                            <a:t>ET</a:t>
                          </a:r>
                          <a:r>
                            <a:rPr lang="en-US" altLang="zh-CN" sz="3200" baseline="-25000" dirty="0"/>
                            <a:t>0</a:t>
                          </a:r>
                          <a:r>
                            <a:rPr lang="zh-CN" altLang="en-US" sz="3200" dirty="0"/>
                            <a:t>：</a:t>
                          </a:r>
                          <a:r>
                            <a:rPr lang="en-US" altLang="zh-CN" sz="3200" dirty="0"/>
                            <a:t>C∨R</a:t>
                          </a:r>
                          <a:r>
                            <a:rPr lang="en-US" altLang="zh-CN" sz="3200" kern="1200" baseline="-25000" dirty="0">
                              <a:solidFill>
                                <a:schemeClr val="tx1"/>
                              </a:solidFill>
                              <a:latin typeface="+mn-lt"/>
                              <a:ea typeface="+mn-ea"/>
                              <a:cs typeface="+mn-cs"/>
                            </a:rPr>
                            <a:t>2</a:t>
                          </a:r>
                          <a:r>
                            <a:rPr lang="en-US" altLang="zh-CN" sz="3200" dirty="0"/>
                            <a:t>→R</a:t>
                          </a:r>
                          <a:r>
                            <a:rPr lang="en-US" altLang="zh-CN" sz="3200" kern="1200" baseline="-25000" dirty="0">
                              <a:solidFill>
                                <a:schemeClr val="tx1"/>
                              </a:solidFill>
                              <a:latin typeface="+mn-lt"/>
                              <a:ea typeface="+mn-ea"/>
                              <a:cs typeface="+mn-cs"/>
                            </a:rPr>
                            <a:t>2</a:t>
                          </a:r>
                        </a:p>
                        <a:p>
                          <a:pPr>
                            <a:lnSpc>
                              <a:spcPct val="100000"/>
                            </a:lnSpc>
                          </a:pPr>
                          <a:endParaRPr lang="en-US" altLang="zh-CN" sz="3200" kern="1200" baseline="-25000" dirty="0">
                            <a:solidFill>
                              <a:schemeClr val="tx1"/>
                            </a:solidFill>
                            <a:latin typeface="+mn-lt"/>
                            <a:ea typeface="+mn-ea"/>
                            <a:cs typeface="+mn-cs"/>
                          </a:endParaRPr>
                        </a:p>
                        <a:p>
                          <a:pPr>
                            <a:lnSpc>
                              <a:spcPct val="100000"/>
                            </a:lnSpc>
                          </a:pPr>
                          <a:endParaRPr lang="en-US" altLang="zh-CN" sz="3200" dirty="0"/>
                        </a:p>
                        <a:p>
                          <a:pPr>
                            <a:lnSpc>
                              <a:spcPct val="100000"/>
                            </a:lnSpc>
                          </a:pPr>
                          <a:r>
                            <a:rPr lang="en-US" altLang="zh-CN" sz="3200" dirty="0"/>
                            <a:t>ET</a:t>
                          </a:r>
                          <a:r>
                            <a:rPr lang="en-US" altLang="zh-CN" sz="3200" baseline="-25000" dirty="0"/>
                            <a:t>1</a:t>
                          </a:r>
                          <a:r>
                            <a:rPr lang="zh-CN" altLang="en-US" sz="3200" dirty="0"/>
                            <a:t>：</a:t>
                          </a:r>
                          <a:r>
                            <a:rPr lang="en-US" altLang="zh-CN" sz="3200" dirty="0"/>
                            <a:t>PC→MAR </a:t>
                          </a:r>
                          <a:endParaRPr lang="zh-CN" altLang="en-US" sz="3200" dirty="0"/>
                        </a:p>
                      </a:txBody>
                      <a:tcPr/>
                    </a:tc>
                    <a:tc>
                      <a:txBody>
                        <a:bodyPr/>
                        <a:lstStyle/>
                        <a:p>
                          <a:pPr>
                            <a:lnSpc>
                              <a:spcPct val="100000"/>
                            </a:lnSpc>
                          </a:pPr>
                          <a:r>
                            <a:rPr lang="en-US" altLang="zh-CN" sz="3200" dirty="0"/>
                            <a:t>ET</a:t>
                          </a:r>
                          <a:r>
                            <a:rPr lang="en-US" altLang="zh-CN" sz="3200" baseline="-25000" dirty="0"/>
                            <a:t>0</a:t>
                          </a:r>
                          <a:r>
                            <a:rPr lang="zh-CN" altLang="en-US" sz="3200" dirty="0"/>
                            <a:t>：</a:t>
                          </a:r>
                          <a:r>
                            <a:rPr lang="en-US" altLang="zh-CN" sz="3200" dirty="0"/>
                            <a:t>C→A</a:t>
                          </a:r>
                          <a:r>
                            <a:rPr lang="zh-CN" altLang="en-US" sz="3200" dirty="0"/>
                            <a:t>、</a:t>
                          </a:r>
                          <a:r>
                            <a:rPr lang="en-US" altLang="zh-CN" sz="3200" dirty="0"/>
                            <a:t>R</a:t>
                          </a:r>
                          <a:r>
                            <a:rPr lang="en-US" altLang="zh-CN" sz="3200" kern="1200" baseline="-25000" dirty="0">
                              <a:solidFill>
                                <a:schemeClr val="tx1"/>
                              </a:solidFill>
                              <a:latin typeface="+mn-lt"/>
                              <a:ea typeface="+mn-ea"/>
                              <a:cs typeface="+mn-cs"/>
                            </a:rPr>
                            <a:t>2</a:t>
                          </a:r>
                          <a:r>
                            <a:rPr lang="en-US" altLang="zh-CN" sz="3200" dirty="0"/>
                            <a:t>→B</a:t>
                          </a:r>
                          <a:r>
                            <a:rPr lang="zh-CN" altLang="en-US" sz="3200" dirty="0"/>
                            <a:t>、</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m:rPr>
                                  <m:nor/>
                                </m:rPr>
                                <a:rPr lang="en-US" altLang="zh-CN" sz="3200" i="0" baseline="0" dirty="0" smtClean="0">
                                  <a:latin typeface="Calibri" panose="020F0502020204030204" pitchFamily="34" charset="0"/>
                                  <a:cs typeface="Calibri" panose="020F0502020204030204" pitchFamily="34" charset="0"/>
                                </a:rPr>
                                <m:t>S</m:t>
                              </m:r>
                              <m:r>
                                <m:rPr>
                                  <m:nor/>
                                </m:rPr>
                                <a:rPr lang="en-US" altLang="zh-CN" sz="3200" b="0" i="0" baseline="-25000" dirty="0" smtClean="0">
                                  <a:latin typeface="Calibri" panose="020F0502020204030204" pitchFamily="34" charset="0"/>
                                  <a:cs typeface="Calibri" panose="020F0502020204030204" pitchFamily="34" charset="0"/>
                                </a:rPr>
                                <m:t>1</m:t>
                              </m:r>
                              <m:r>
                                <m:rPr>
                                  <m:nor/>
                                </m:rPr>
                                <a:rPr lang="en-US" altLang="zh-CN" sz="3200" i="0" baseline="0" dirty="0" smtClean="0">
                                  <a:latin typeface="Calibri" panose="020F0502020204030204" pitchFamily="34" charset="0"/>
                                  <a:cs typeface="Calibri" panose="020F0502020204030204" pitchFamily="34" charset="0"/>
                                </a:rPr>
                                <m:t>S</m:t>
                              </m:r>
                              <m:r>
                                <m:rPr>
                                  <m:nor/>
                                </m:rPr>
                                <a:rPr lang="en-US" altLang="zh-CN" sz="3200" b="0" i="0" baseline="-25000" dirty="0" smtClean="0">
                                  <a:latin typeface="Calibri" panose="020F0502020204030204" pitchFamily="34" charset="0"/>
                                  <a:cs typeface="Calibri" panose="020F0502020204030204" pitchFamily="34" charset="0"/>
                                </a:rPr>
                                <m:t>0</m:t>
                              </m:r>
                            </m:oMath>
                          </a14:m>
                          <a:r>
                            <a:rPr lang="en-US" altLang="zh-CN" sz="3200" dirty="0"/>
                            <a:t>M</a:t>
                          </a:r>
                          <a:r>
                            <a:rPr lang="zh-CN" altLang="en-US" sz="3200" dirty="0"/>
                            <a:t>、</a:t>
                          </a:r>
                          <a:endParaRPr lang="en-US" altLang="zh-CN" sz="3200" dirty="0"/>
                        </a:p>
                        <a:p>
                          <a:pPr>
                            <a:lnSpc>
                              <a:spcPct val="100000"/>
                            </a:lnSpc>
                          </a:pPr>
                          <a:r>
                            <a:rPr lang="en-US" altLang="zh-CN" sz="3200" dirty="0"/>
                            <a:t>          DM;</a:t>
                          </a:r>
                        </a:p>
                        <a:p>
                          <a:pPr>
                            <a:lnSpc>
                              <a:spcPct val="100000"/>
                            </a:lnSpc>
                          </a:pPr>
                          <a:r>
                            <a:rPr lang="en-US" altLang="zh-CN" sz="3200" dirty="0"/>
                            <a:t>          CP R</a:t>
                          </a:r>
                          <a:r>
                            <a:rPr lang="en-US" altLang="zh-CN" sz="3200" kern="1200" baseline="-25000" dirty="0">
                              <a:solidFill>
                                <a:schemeClr val="tx1"/>
                              </a:solidFill>
                              <a:latin typeface="+mn-lt"/>
                              <a:ea typeface="+mn-ea"/>
                              <a:cs typeface="+mn-cs"/>
                            </a:rPr>
                            <a:t>2</a:t>
                          </a:r>
                          <a:r>
                            <a:rPr lang="zh-CN" altLang="en-US" sz="3200" kern="1200" baseline="0" dirty="0">
                              <a:solidFill>
                                <a:schemeClr val="tx1"/>
                              </a:solidFill>
                              <a:latin typeface="+mn-lt"/>
                              <a:ea typeface="+mn-ea"/>
                              <a:cs typeface="+mn-cs"/>
                            </a:rPr>
                            <a:t>。</a:t>
                          </a:r>
                          <a:endParaRPr lang="en-US" altLang="zh-CN" sz="3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ET</a:t>
                          </a:r>
                          <a:r>
                            <a:rPr lang="en-US" altLang="zh-CN" sz="3200" baseline="-25000" dirty="0"/>
                            <a:t>1</a:t>
                          </a:r>
                          <a:r>
                            <a:rPr lang="zh-CN" altLang="en-US" sz="3200" dirty="0"/>
                            <a:t>：</a:t>
                          </a:r>
                          <a:r>
                            <a:rPr lang="en-US" altLang="zh-CN" sz="3200" dirty="0"/>
                            <a:t>PC→A</a:t>
                          </a:r>
                          <a:r>
                            <a:rPr lang="zh-CN" altLang="en-US" sz="3200" dirty="0"/>
                            <a:t>、</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2</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1</a:t>
                          </a:r>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r>
                            <a:rPr lang="en-US" altLang="zh-CN" sz="3200" baseline="0" dirty="0">
                              <a:latin typeface="Calibri" panose="020F0502020204030204" pitchFamily="34" charset="0"/>
                              <a:cs typeface="Calibri" panose="020F0502020204030204" pitchFamily="34" charset="0"/>
                            </a:rPr>
                            <a:t>M</a:t>
                          </a:r>
                          <a:r>
                            <a:rPr lang="zh-CN" altLang="en-US" sz="3200" dirty="0"/>
                            <a:t>、</a:t>
                          </a:r>
                          <a:r>
                            <a:rPr lang="en-US" altLang="zh-CN" sz="3200" dirty="0"/>
                            <a:t>DM;</a:t>
                          </a:r>
                        </a:p>
                        <a:p>
                          <a:pPr>
                            <a:lnSpc>
                              <a:spcPct val="100000"/>
                            </a:lnSpc>
                          </a:pPr>
                          <a:r>
                            <a:rPr lang="en-US" altLang="zh-CN" sz="3200" dirty="0"/>
                            <a:t>          CP MAR</a:t>
                          </a:r>
                          <a:r>
                            <a:rPr lang="zh-CN" altLang="en-US" sz="3200" dirty="0"/>
                            <a:t>。</a:t>
                          </a:r>
                        </a:p>
                      </a:txBody>
                      <a:tcPr/>
                    </a:tc>
                    <a:extLst>
                      <a:ext uri="{0D108BD9-81ED-4DB2-BD59-A6C34878D82A}">
                        <a16:rowId xmlns:a16="http://schemas.microsoft.com/office/drawing/2014/main" val="918929745"/>
                      </a:ext>
                    </a:extLst>
                  </a:tr>
                </a:tbl>
              </a:graphicData>
            </a:graphic>
          </p:graphicFrame>
        </mc:Choice>
        <mc:Fallback xmlns="">
          <p:graphicFrame>
            <p:nvGraphicFramePr>
              <p:cNvPr id="3" name="表格 2">
                <a:extLst>
                  <a:ext uri="{FF2B5EF4-FFF2-40B4-BE49-F238E27FC236}">
                    <a16:creationId xmlns:a16="http://schemas.microsoft.com/office/drawing/2014/main" id="{04761120-8D3A-4171-9503-6B3472ECF400}"/>
                  </a:ext>
                </a:extLst>
              </p:cNvPr>
              <p:cNvGraphicFramePr>
                <a:graphicFrameLocks noGrp="1"/>
              </p:cNvGraphicFramePr>
              <p:nvPr>
                <p:extLst>
                  <p:ext uri="{D42A27DB-BD31-4B8C-83A1-F6EECF244321}">
                    <p14:modId xmlns:p14="http://schemas.microsoft.com/office/powerpoint/2010/main" val="4181023782"/>
                  </p:ext>
                </p:extLst>
              </p:nvPr>
            </p:nvGraphicFramePr>
            <p:xfrm>
              <a:off x="16768" y="692696"/>
              <a:ext cx="9127232" cy="2587371"/>
            </p:xfrm>
            <a:graphic>
              <a:graphicData uri="http://schemas.openxmlformats.org/drawingml/2006/table">
                <a:tbl>
                  <a:tblPr firstRow="1" bandRow="1">
                    <a:tableStyleId>{5940675A-B579-460E-94D1-54222C63F5DA}</a:tableStyleId>
                  </a:tblPr>
                  <a:tblGrid>
                    <a:gridCol w="3302129">
                      <a:extLst>
                        <a:ext uri="{9D8B030D-6E8A-4147-A177-3AD203B41FA5}">
                          <a16:colId xmlns:a16="http://schemas.microsoft.com/office/drawing/2014/main" val="1111899802"/>
                        </a:ext>
                      </a:extLst>
                    </a:gridCol>
                    <a:gridCol w="5825103">
                      <a:extLst>
                        <a:ext uri="{9D8B030D-6E8A-4147-A177-3AD203B41FA5}">
                          <a16:colId xmlns:a16="http://schemas.microsoft.com/office/drawing/2014/main" val="3434968208"/>
                        </a:ext>
                      </a:extLst>
                    </a:gridCol>
                  </a:tblGrid>
                  <a:tr h="2587371">
                    <a:tc>
                      <a:txBody>
                        <a:bodyPr/>
                        <a:lstStyle/>
                        <a:p>
                          <a:pPr>
                            <a:lnSpc>
                              <a:spcPct val="100000"/>
                            </a:lnSpc>
                          </a:pPr>
                          <a:r>
                            <a:rPr lang="en-US" altLang="zh-CN" sz="3200" dirty="0"/>
                            <a:t>ET</a:t>
                          </a:r>
                          <a:r>
                            <a:rPr lang="en-US" altLang="zh-CN" sz="3200" baseline="-25000" dirty="0"/>
                            <a:t>0</a:t>
                          </a:r>
                          <a:r>
                            <a:rPr lang="zh-CN" altLang="en-US" sz="3200" dirty="0"/>
                            <a:t>：</a:t>
                          </a:r>
                          <a:r>
                            <a:rPr lang="en-US" altLang="zh-CN" sz="3200" dirty="0"/>
                            <a:t>C∨R</a:t>
                          </a:r>
                          <a:r>
                            <a:rPr lang="en-US" altLang="zh-CN" sz="3200" kern="1200" baseline="-25000" dirty="0">
                              <a:solidFill>
                                <a:schemeClr val="tx1"/>
                              </a:solidFill>
                              <a:latin typeface="+mn-lt"/>
                              <a:ea typeface="+mn-ea"/>
                              <a:cs typeface="+mn-cs"/>
                            </a:rPr>
                            <a:t>2</a:t>
                          </a:r>
                          <a:r>
                            <a:rPr lang="en-US" altLang="zh-CN" sz="3200" dirty="0"/>
                            <a:t>→R</a:t>
                          </a:r>
                          <a:r>
                            <a:rPr lang="en-US" altLang="zh-CN" sz="3200" kern="1200" baseline="-25000" dirty="0">
                              <a:solidFill>
                                <a:schemeClr val="tx1"/>
                              </a:solidFill>
                              <a:latin typeface="+mn-lt"/>
                              <a:ea typeface="+mn-ea"/>
                              <a:cs typeface="+mn-cs"/>
                            </a:rPr>
                            <a:t>2</a:t>
                          </a:r>
                        </a:p>
                        <a:p>
                          <a:pPr>
                            <a:lnSpc>
                              <a:spcPct val="100000"/>
                            </a:lnSpc>
                          </a:pPr>
                          <a:endParaRPr lang="en-US" altLang="zh-CN" sz="3200" kern="1200" baseline="-25000" dirty="0">
                            <a:solidFill>
                              <a:schemeClr val="tx1"/>
                            </a:solidFill>
                            <a:latin typeface="+mn-lt"/>
                            <a:ea typeface="+mn-ea"/>
                            <a:cs typeface="+mn-cs"/>
                          </a:endParaRPr>
                        </a:p>
                        <a:p>
                          <a:pPr>
                            <a:lnSpc>
                              <a:spcPct val="100000"/>
                            </a:lnSpc>
                          </a:pPr>
                          <a:endParaRPr lang="en-US" altLang="zh-CN" sz="3200" dirty="0"/>
                        </a:p>
                        <a:p>
                          <a:pPr>
                            <a:lnSpc>
                              <a:spcPct val="100000"/>
                            </a:lnSpc>
                          </a:pPr>
                          <a:r>
                            <a:rPr lang="en-US" altLang="zh-CN" sz="3200" dirty="0"/>
                            <a:t>ET</a:t>
                          </a:r>
                          <a:r>
                            <a:rPr lang="en-US" altLang="zh-CN" sz="3200" baseline="-25000" dirty="0"/>
                            <a:t>1</a:t>
                          </a:r>
                          <a:r>
                            <a:rPr lang="zh-CN" altLang="en-US" sz="3200" dirty="0"/>
                            <a:t>：</a:t>
                          </a:r>
                          <a:r>
                            <a:rPr lang="en-US" altLang="zh-CN" sz="3200" dirty="0"/>
                            <a:t>PC→MAR </a:t>
                          </a:r>
                          <a:endParaRPr lang="zh-CN" altLang="en-US" sz="3200" dirty="0"/>
                        </a:p>
                      </a:txBody>
                      <a:tcPr/>
                    </a:tc>
                    <a:tc>
                      <a:txBody>
                        <a:bodyPr/>
                        <a:lstStyle/>
                        <a:p>
                          <a:endParaRPr lang="zh-CN"/>
                        </a:p>
                      </a:txBody>
                      <a:tcPr>
                        <a:blipFill>
                          <a:blip r:embed="rId2"/>
                          <a:stretch>
                            <a:fillRect l="-56799" t="-3756" r="-314" b="-7746"/>
                          </a:stretch>
                        </a:blipFill>
                      </a:tcPr>
                    </a:tc>
                    <a:extLst>
                      <a:ext uri="{0D108BD9-81ED-4DB2-BD59-A6C34878D82A}">
                        <a16:rowId xmlns:a16="http://schemas.microsoft.com/office/drawing/2014/main" val="918929745"/>
                      </a:ext>
                    </a:extLst>
                  </a:tr>
                </a:tbl>
              </a:graphicData>
            </a:graphic>
          </p:graphicFrame>
        </mc:Fallback>
      </mc:AlternateContent>
      <p:sp>
        <p:nvSpPr>
          <p:cNvPr id="4" name="矩形 3">
            <a:extLst>
              <a:ext uri="{FF2B5EF4-FFF2-40B4-BE49-F238E27FC236}">
                <a16:creationId xmlns:a16="http://schemas.microsoft.com/office/drawing/2014/main" id="{9A5A150B-FF81-46BE-A208-AF2058AF05C4}"/>
              </a:ext>
            </a:extLst>
          </p:cNvPr>
          <p:cNvSpPr/>
          <p:nvPr/>
        </p:nvSpPr>
        <p:spPr>
          <a:xfrm>
            <a:off x="16768" y="-20960"/>
            <a:ext cx="2981907" cy="631711"/>
          </a:xfrm>
          <a:prstGeom prst="rect">
            <a:avLst/>
          </a:prstGeom>
        </p:spPr>
        <p:txBody>
          <a:bodyPr wrap="none">
            <a:spAutoFit/>
          </a:bodyPr>
          <a:lstStyle/>
          <a:p>
            <a:pPr>
              <a:lnSpc>
                <a:spcPct val="120000"/>
              </a:lnSpc>
            </a:pPr>
            <a:r>
              <a:rPr lang="en-US" altLang="zh-CN" sz="3200" b="1" dirty="0">
                <a:solidFill>
                  <a:srgbClr val="FFFF00"/>
                </a:solidFill>
              </a:rPr>
              <a:t>(8)OR  R</a:t>
            </a:r>
            <a:r>
              <a:rPr lang="en-US" altLang="zh-CN" sz="3200" b="1" baseline="-25000" dirty="0">
                <a:solidFill>
                  <a:srgbClr val="FFFF00"/>
                </a:solidFill>
              </a:rPr>
              <a:t>2</a:t>
            </a:r>
            <a:r>
              <a:rPr lang="en-US" altLang="zh-CN" sz="3200" b="1" dirty="0">
                <a:solidFill>
                  <a:srgbClr val="FFFF00"/>
                </a:solidFill>
              </a:rPr>
              <a:t>, (R</a:t>
            </a:r>
            <a:r>
              <a:rPr lang="en-US" altLang="zh-CN" sz="3200" b="1" baseline="-25000" dirty="0">
                <a:solidFill>
                  <a:srgbClr val="FFFF00"/>
                </a:solidFill>
              </a:rPr>
              <a:t>0</a:t>
            </a:r>
            <a:r>
              <a:rPr lang="en-US" altLang="zh-CN" sz="3200" b="1" dirty="0">
                <a:solidFill>
                  <a:srgbClr val="FFFF00"/>
                </a:solidFill>
              </a:rPr>
              <a:t>)</a:t>
            </a:r>
            <a:r>
              <a:rPr lang="en-US" altLang="zh-CN" sz="3200" b="1" baseline="30000" dirty="0">
                <a:solidFill>
                  <a:srgbClr val="FFFF00"/>
                </a:solidFill>
              </a:rPr>
              <a:t>+</a:t>
            </a:r>
            <a:endParaRPr lang="zh-CN" altLang="en-US" sz="3200" b="1" baseline="30000" dirty="0">
              <a:solidFill>
                <a:srgbClr val="FFFF00"/>
              </a:solidFill>
            </a:endParaRPr>
          </a:p>
        </p:txBody>
      </p:sp>
      <p:sp>
        <p:nvSpPr>
          <p:cNvPr id="5" name="灯片编号占位符 4">
            <a:extLst>
              <a:ext uri="{FF2B5EF4-FFF2-40B4-BE49-F238E27FC236}">
                <a16:creationId xmlns:a16="http://schemas.microsoft.com/office/drawing/2014/main" id="{8D9738C9-0B79-4BBB-BA6C-828E22357FDB}"/>
              </a:ext>
            </a:extLst>
          </p:cNvPr>
          <p:cNvSpPr>
            <a:spLocks noGrp="1"/>
          </p:cNvSpPr>
          <p:nvPr>
            <p:ph type="sldNum" sz="quarter" idx="10"/>
          </p:nvPr>
        </p:nvSpPr>
        <p:spPr/>
        <p:txBody>
          <a:bodyPr/>
          <a:lstStyle/>
          <a:p>
            <a:fld id="{93FEEFE9-7DAE-42BE-8BBC-0AB64D3E44ED}" type="slidenum">
              <a:rPr lang="zh-CN" altLang="en-US" smtClean="0"/>
              <a:pPr/>
              <a:t>66</a:t>
            </a:fld>
            <a:r>
              <a:rPr lang="en-US" altLang="zh-CN"/>
              <a:t>/141</a:t>
            </a:r>
            <a:endParaRPr lang="zh-CN" altLang="en-US" dirty="0"/>
          </a:p>
        </p:txBody>
      </p:sp>
    </p:spTree>
    <p:extLst>
      <p:ext uri="{BB962C8B-B14F-4D97-AF65-F5344CB8AC3E}">
        <p14:creationId xmlns:p14="http://schemas.microsoft.com/office/powerpoint/2010/main" val="927292035"/>
      </p:ext>
    </p:extLst>
  </p:cSld>
  <p:clrMapOvr>
    <a:masterClrMapping/>
  </p:clrMapOvr>
  <p:transition>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E7DC3C9-E9CA-4716-A0D8-98E59BDD2537}"/>
              </a:ext>
            </a:extLst>
          </p:cNvPr>
          <p:cNvSpPr/>
          <p:nvPr/>
        </p:nvSpPr>
        <p:spPr>
          <a:xfrm>
            <a:off x="107504" y="0"/>
            <a:ext cx="3373039" cy="631711"/>
          </a:xfrm>
          <a:prstGeom prst="rect">
            <a:avLst/>
          </a:prstGeom>
        </p:spPr>
        <p:txBody>
          <a:bodyPr wrap="none">
            <a:spAutoFit/>
          </a:bodyPr>
          <a:lstStyle/>
          <a:p>
            <a:pPr>
              <a:lnSpc>
                <a:spcPct val="120000"/>
              </a:lnSpc>
            </a:pPr>
            <a:r>
              <a:rPr lang="en-US" altLang="zh-CN" sz="3200" b="1" dirty="0">
                <a:solidFill>
                  <a:srgbClr val="FFFF00"/>
                </a:solidFill>
              </a:rPr>
              <a:t>(9)EOR  (R</a:t>
            </a:r>
            <a:r>
              <a:rPr lang="en-US" altLang="zh-CN" sz="3200" b="1" baseline="-25000" dirty="0">
                <a:solidFill>
                  <a:srgbClr val="FFFF00"/>
                </a:solidFill>
              </a:rPr>
              <a:t>0</a:t>
            </a:r>
            <a:r>
              <a:rPr lang="en-US" altLang="zh-CN" sz="3200" b="1" dirty="0">
                <a:solidFill>
                  <a:srgbClr val="FFFF00"/>
                </a:solidFill>
              </a:rPr>
              <a:t>), (R</a:t>
            </a:r>
            <a:r>
              <a:rPr lang="en-US" altLang="zh-CN" sz="3200" b="1" baseline="-25000" dirty="0">
                <a:solidFill>
                  <a:srgbClr val="FFFF00"/>
                </a:solidFill>
              </a:rPr>
              <a:t>1</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AAB91147-F9CB-45FC-A784-5B0A658A0392}"/>
                  </a:ext>
                </a:extLst>
              </p:cNvPr>
              <p:cNvGraphicFramePr>
                <a:graphicFrameLocks noGrp="1"/>
              </p:cNvGraphicFramePr>
              <p:nvPr>
                <p:extLst>
                  <p:ext uri="{D42A27DB-BD31-4B8C-83A1-F6EECF244321}">
                    <p14:modId xmlns:p14="http://schemas.microsoft.com/office/powerpoint/2010/main" val="4062238764"/>
                  </p:ext>
                </p:extLst>
              </p:nvPr>
            </p:nvGraphicFramePr>
            <p:xfrm>
              <a:off x="0" y="836712"/>
              <a:ext cx="9120188" cy="4123818"/>
            </p:xfrm>
            <a:graphic>
              <a:graphicData uri="http://schemas.openxmlformats.org/drawingml/2006/table">
                <a:tbl>
                  <a:tblPr firstRow="1" bandRow="1">
                    <a:tableStyleId>{5940675A-B579-460E-94D1-54222C63F5DA}</a:tableStyleId>
                  </a:tblPr>
                  <a:tblGrid>
                    <a:gridCol w="3275856">
                      <a:extLst>
                        <a:ext uri="{9D8B030D-6E8A-4147-A177-3AD203B41FA5}">
                          <a16:colId xmlns:a16="http://schemas.microsoft.com/office/drawing/2014/main" val="1180234983"/>
                        </a:ext>
                      </a:extLst>
                    </a:gridCol>
                    <a:gridCol w="5844332">
                      <a:extLst>
                        <a:ext uri="{9D8B030D-6E8A-4147-A177-3AD203B41FA5}">
                          <a16:colId xmlns:a16="http://schemas.microsoft.com/office/drawing/2014/main" val="2388798136"/>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2007933396"/>
                      </a:ext>
                    </a:extLst>
                  </a:tr>
                  <a:tr h="370840">
                    <a:tc>
                      <a:txBody>
                        <a:bodyPr/>
                        <a:lstStyle/>
                        <a:p>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→MAR</a:t>
                          </a:r>
                        </a:p>
                        <a:p>
                          <a:r>
                            <a:rPr lang="en-US" altLang="zh-CN" sz="2800" dirty="0"/>
                            <a:t>         </a:t>
                          </a:r>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pPr indent="0">
                            <a:lnSpc>
                              <a:spcPct val="100000"/>
                            </a:lnSpc>
                          </a:pPr>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C</a:t>
                          </a:r>
                          <a:r>
                            <a:rPr lang="zh-CN" altLang="en-US" sz="2800" dirty="0"/>
                            <a:t>。</a:t>
                          </a:r>
                          <a:endParaRPr lang="en-US" altLang="zh-CN" sz="2800" dirty="0"/>
                        </a:p>
                      </a:txBody>
                      <a:tcPr/>
                    </a:tc>
                    <a:extLst>
                      <a:ext uri="{0D108BD9-81ED-4DB2-BD59-A6C34878D82A}">
                        <a16:rowId xmlns:a16="http://schemas.microsoft.com/office/drawing/2014/main" val="2022993123"/>
                      </a:ext>
                    </a:extLst>
                  </a:tr>
                </a:tbl>
              </a:graphicData>
            </a:graphic>
          </p:graphicFrame>
        </mc:Choice>
        <mc:Fallback xmlns="">
          <p:graphicFrame>
            <p:nvGraphicFramePr>
              <p:cNvPr id="4" name="表格 3">
                <a:extLst>
                  <a:ext uri="{FF2B5EF4-FFF2-40B4-BE49-F238E27FC236}">
                    <a16:creationId xmlns:a16="http://schemas.microsoft.com/office/drawing/2014/main" id="{AAB91147-F9CB-45FC-A784-5B0A658A0392}"/>
                  </a:ext>
                </a:extLst>
              </p:cNvPr>
              <p:cNvGraphicFramePr>
                <a:graphicFrameLocks noGrp="1"/>
              </p:cNvGraphicFramePr>
              <p:nvPr>
                <p:extLst>
                  <p:ext uri="{D42A27DB-BD31-4B8C-83A1-F6EECF244321}">
                    <p14:modId xmlns:p14="http://schemas.microsoft.com/office/powerpoint/2010/main" val="4062238764"/>
                  </p:ext>
                </p:extLst>
              </p:nvPr>
            </p:nvGraphicFramePr>
            <p:xfrm>
              <a:off x="0" y="836712"/>
              <a:ext cx="9120188" cy="4123818"/>
            </p:xfrm>
            <a:graphic>
              <a:graphicData uri="http://schemas.openxmlformats.org/drawingml/2006/table">
                <a:tbl>
                  <a:tblPr firstRow="1" bandRow="1">
                    <a:tableStyleId>{5940675A-B579-460E-94D1-54222C63F5DA}</a:tableStyleId>
                  </a:tblPr>
                  <a:tblGrid>
                    <a:gridCol w="3275856">
                      <a:extLst>
                        <a:ext uri="{9D8B030D-6E8A-4147-A177-3AD203B41FA5}">
                          <a16:colId xmlns:a16="http://schemas.microsoft.com/office/drawing/2014/main" val="1180234983"/>
                        </a:ext>
                      </a:extLst>
                    </a:gridCol>
                    <a:gridCol w="5844332">
                      <a:extLst>
                        <a:ext uri="{9D8B030D-6E8A-4147-A177-3AD203B41FA5}">
                          <a16:colId xmlns:a16="http://schemas.microsoft.com/office/drawing/2014/main" val="2388798136"/>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6309" t="-4290" r="-209" b="-132673"/>
                          </a:stretch>
                        </a:blipFill>
                      </a:tcPr>
                    </a:tc>
                    <a:extLst>
                      <a:ext uri="{0D108BD9-81ED-4DB2-BD59-A6C34878D82A}">
                        <a16:rowId xmlns:a16="http://schemas.microsoft.com/office/drawing/2014/main" val="2007933396"/>
                      </a:ext>
                    </a:extLst>
                  </a:tr>
                  <a:tr h="2275269">
                    <a:tc>
                      <a:txBody>
                        <a:bodyPr/>
                        <a:lstStyle/>
                        <a:p>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→MAR</a:t>
                          </a:r>
                        </a:p>
                        <a:p>
                          <a:r>
                            <a:rPr lang="en-US" altLang="zh-CN" sz="2800" dirty="0"/>
                            <a:t>         </a:t>
                          </a:r>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endParaRPr lang="zh-CN"/>
                        </a:p>
                      </a:txBody>
                      <a:tcPr>
                        <a:blipFill>
                          <a:blip r:embed="rId2"/>
                          <a:stretch>
                            <a:fillRect l="-56309" t="-84492" r="-209" b="-7487"/>
                          </a:stretch>
                        </a:blipFill>
                      </a:tcPr>
                    </a:tc>
                    <a:extLst>
                      <a:ext uri="{0D108BD9-81ED-4DB2-BD59-A6C34878D82A}">
                        <a16:rowId xmlns:a16="http://schemas.microsoft.com/office/drawing/2014/main" val="2022993123"/>
                      </a:ext>
                    </a:extLst>
                  </a:tr>
                </a:tbl>
              </a:graphicData>
            </a:graphic>
          </p:graphicFrame>
        </mc:Fallback>
      </mc:AlternateContent>
      <p:sp>
        <p:nvSpPr>
          <p:cNvPr id="5" name="灯片编号占位符 4">
            <a:extLst>
              <a:ext uri="{FF2B5EF4-FFF2-40B4-BE49-F238E27FC236}">
                <a16:creationId xmlns:a16="http://schemas.microsoft.com/office/drawing/2014/main" id="{94960187-DCB4-490D-A0B7-74C3EE4B01DA}"/>
              </a:ext>
            </a:extLst>
          </p:cNvPr>
          <p:cNvSpPr>
            <a:spLocks noGrp="1"/>
          </p:cNvSpPr>
          <p:nvPr>
            <p:ph type="sldNum" sz="quarter" idx="10"/>
          </p:nvPr>
        </p:nvSpPr>
        <p:spPr/>
        <p:txBody>
          <a:bodyPr/>
          <a:lstStyle/>
          <a:p>
            <a:fld id="{93FEEFE9-7DAE-42BE-8BBC-0AB64D3E44ED}" type="slidenum">
              <a:rPr lang="zh-CN" altLang="en-US" smtClean="0"/>
              <a:pPr/>
              <a:t>67</a:t>
            </a:fld>
            <a:r>
              <a:rPr lang="en-US" altLang="zh-CN"/>
              <a:t>/141</a:t>
            </a:r>
            <a:endParaRPr lang="zh-CN" altLang="en-US" dirty="0"/>
          </a:p>
        </p:txBody>
      </p:sp>
    </p:spTree>
    <p:extLst>
      <p:ext uri="{BB962C8B-B14F-4D97-AF65-F5344CB8AC3E}">
        <p14:creationId xmlns:p14="http://schemas.microsoft.com/office/powerpoint/2010/main" val="4082211374"/>
      </p:ext>
    </p:extLst>
  </p:cSld>
  <p:clrMapOvr>
    <a:masterClrMapping/>
  </p:clrMapOvr>
  <p:transition>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48862428-2463-41C8-8B62-BED914573A19}"/>
                  </a:ext>
                </a:extLst>
              </p:cNvPr>
              <p:cNvGraphicFramePr>
                <a:graphicFrameLocks noGrp="1"/>
              </p:cNvGraphicFramePr>
              <p:nvPr>
                <p:extLst>
                  <p:ext uri="{D42A27DB-BD31-4B8C-83A1-F6EECF244321}">
                    <p14:modId xmlns:p14="http://schemas.microsoft.com/office/powerpoint/2010/main" val="3558566132"/>
                  </p:ext>
                </p:extLst>
              </p:nvPr>
            </p:nvGraphicFramePr>
            <p:xfrm>
              <a:off x="23812" y="792897"/>
              <a:ext cx="9120188" cy="5403978"/>
            </p:xfrm>
            <a:graphic>
              <a:graphicData uri="http://schemas.openxmlformats.org/drawingml/2006/table">
                <a:tbl>
                  <a:tblPr firstRow="1" bandRow="1">
                    <a:tableStyleId>{5940675A-B579-460E-94D1-54222C63F5DA}</a:tableStyleId>
                  </a:tblPr>
                  <a:tblGrid>
                    <a:gridCol w="3612084">
                      <a:extLst>
                        <a:ext uri="{9D8B030D-6E8A-4147-A177-3AD203B41FA5}">
                          <a16:colId xmlns:a16="http://schemas.microsoft.com/office/drawing/2014/main" val="2102391887"/>
                        </a:ext>
                      </a:extLst>
                    </a:gridCol>
                    <a:gridCol w="5508104">
                      <a:extLst>
                        <a:ext uri="{9D8B030D-6E8A-4147-A177-3AD203B41FA5}">
                          <a16:colId xmlns:a16="http://schemas.microsoft.com/office/drawing/2014/main" val="893167830"/>
                        </a:ext>
                      </a:extLst>
                    </a:gridCol>
                  </a:tblGrid>
                  <a:tr h="370840">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→MAR</a:t>
                          </a:r>
                        </a:p>
                        <a:p>
                          <a:r>
                            <a:rPr lang="en-US" altLang="zh-CN" sz="2800" dirty="0"/>
                            <a:t>        </a:t>
                          </a:r>
                        </a:p>
                        <a:p>
                          <a:r>
                            <a:rPr lang="en-US" altLang="zh-CN" sz="2800" dirty="0"/>
                            <a:t>DT</a:t>
                          </a:r>
                          <a:r>
                            <a:rPr lang="en-US" altLang="zh-CN" sz="2800" baseline="-25000" dirty="0"/>
                            <a:t>1</a:t>
                          </a:r>
                          <a:r>
                            <a:rPr lang="zh-CN" altLang="en-US" sz="2800" dirty="0"/>
                            <a:t>：</a:t>
                          </a:r>
                          <a:r>
                            <a:rPr lang="en-US" altLang="zh-CN" sz="2800" dirty="0"/>
                            <a:t>M→MDR→D</a:t>
                          </a:r>
                          <a:endParaRPr lang="zh-CN" altLang="en-US" sz="2800" dirty="0"/>
                        </a:p>
                      </a:txBody>
                      <a:tcPr/>
                    </a:tc>
                    <a:tc>
                      <a:txBody>
                        <a:bodyPr/>
                        <a:lstStyle/>
                        <a:p>
                          <a:pPr indent="0">
                            <a:lnSpc>
                              <a:spcPct val="100000"/>
                            </a:lnSpc>
                          </a:pPr>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MDR→B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D</a:t>
                          </a:r>
                          <a:r>
                            <a:rPr lang="zh-CN" altLang="en-US" sz="2800" dirty="0"/>
                            <a:t>。</a:t>
                          </a:r>
                          <a:endParaRPr lang="en-US" altLang="zh-CN" sz="2800" dirty="0"/>
                        </a:p>
                      </a:txBody>
                      <a:tcPr/>
                    </a:tc>
                    <a:extLst>
                      <a:ext uri="{0D108BD9-81ED-4DB2-BD59-A6C34878D82A}">
                        <a16:rowId xmlns:a16="http://schemas.microsoft.com/office/drawing/2014/main" val="1407412640"/>
                      </a:ext>
                    </a:extLst>
                  </a:tr>
                  <a:tr h="370840">
                    <a:tc>
                      <a:txBody>
                        <a:bodyPr/>
                        <a:lstStyle/>
                        <a:p>
                          <a:r>
                            <a:rPr lang="en-US" altLang="zh-CN" sz="2800" dirty="0"/>
                            <a:t>ET</a:t>
                          </a:r>
                          <a:r>
                            <a:rPr lang="en-US" altLang="zh-CN" sz="2800" kern="1200" baseline="-25000" dirty="0">
                              <a:solidFill>
                                <a:schemeClr val="tx1"/>
                              </a:solidFill>
                              <a:latin typeface="+mn-lt"/>
                              <a:ea typeface="+mn-ea"/>
                              <a:cs typeface="+mn-cs"/>
                            </a:rPr>
                            <a:t>0</a:t>
                          </a:r>
                          <a:r>
                            <a:rPr lang="zh-CN" altLang="en-US" sz="2800" dirty="0"/>
                            <a:t>：</a:t>
                          </a:r>
                          <a:r>
                            <a:rPr lang="en-US" altLang="zh-CN" sz="2800" dirty="0"/>
                            <a:t>CEOR D→MDR </a:t>
                          </a:r>
                        </a:p>
                        <a:p>
                          <a:r>
                            <a:rPr lang="en-US" altLang="zh-CN" sz="2800" dirty="0"/>
                            <a:t>         </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kern="1200" baseline="-25000" dirty="0">
                              <a:solidFill>
                                <a:schemeClr val="tx1"/>
                              </a:solidFill>
                              <a:latin typeface="+mn-lt"/>
                              <a:ea typeface="+mn-ea"/>
                              <a:cs typeface="+mn-cs"/>
                            </a:rPr>
                            <a:t>0</a:t>
                          </a:r>
                          <a:r>
                            <a:rPr lang="zh-CN" altLang="en-US" sz="2800" dirty="0"/>
                            <a:t>：</a:t>
                          </a:r>
                          <a:r>
                            <a:rPr lang="en-US" altLang="zh-CN" sz="2800" dirty="0"/>
                            <a:t>C→A</a:t>
                          </a:r>
                          <a:r>
                            <a:rPr lang="zh-CN" altLang="en-US" sz="2800" dirty="0"/>
                            <a:t>、</a:t>
                          </a:r>
                          <a:r>
                            <a:rPr lang="en-US" altLang="zh-CN" sz="2800" dirty="0"/>
                            <a:t>D→B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endParaRPr lang="en-US" altLang="zh-CN" sz="2800" dirty="0"/>
                        </a:p>
                        <a:p>
                          <a:r>
                            <a:rPr lang="en-US" altLang="zh-CN" sz="2800" dirty="0"/>
                            <a:t>           DM;</a:t>
                          </a:r>
                        </a:p>
                        <a:p>
                          <a:r>
                            <a:rPr lang="en-US" altLang="zh-CN" sz="2800" dirty="0"/>
                            <a:t>          CP MDR</a:t>
                          </a:r>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3558712683"/>
                      </a:ext>
                    </a:extLst>
                  </a:tr>
                </a:tbl>
              </a:graphicData>
            </a:graphic>
          </p:graphicFrame>
        </mc:Choice>
        <mc:Fallback xmlns="">
          <p:graphicFrame>
            <p:nvGraphicFramePr>
              <p:cNvPr id="3" name="表格 2">
                <a:extLst>
                  <a:ext uri="{FF2B5EF4-FFF2-40B4-BE49-F238E27FC236}">
                    <a16:creationId xmlns:a16="http://schemas.microsoft.com/office/drawing/2014/main" id="{48862428-2463-41C8-8B62-BED914573A19}"/>
                  </a:ext>
                </a:extLst>
              </p:cNvPr>
              <p:cNvGraphicFramePr>
                <a:graphicFrameLocks noGrp="1"/>
              </p:cNvGraphicFramePr>
              <p:nvPr>
                <p:extLst>
                  <p:ext uri="{D42A27DB-BD31-4B8C-83A1-F6EECF244321}">
                    <p14:modId xmlns:p14="http://schemas.microsoft.com/office/powerpoint/2010/main" val="3558566132"/>
                  </p:ext>
                </p:extLst>
              </p:nvPr>
            </p:nvGraphicFramePr>
            <p:xfrm>
              <a:off x="23812" y="792897"/>
              <a:ext cx="9120188" cy="5403978"/>
            </p:xfrm>
            <a:graphic>
              <a:graphicData uri="http://schemas.openxmlformats.org/drawingml/2006/table">
                <a:tbl>
                  <a:tblPr firstRow="1" bandRow="1">
                    <a:tableStyleId>{5940675A-B579-460E-94D1-54222C63F5DA}</a:tableStyleId>
                  </a:tblPr>
                  <a:tblGrid>
                    <a:gridCol w="3612084">
                      <a:extLst>
                        <a:ext uri="{9D8B030D-6E8A-4147-A177-3AD203B41FA5}">
                          <a16:colId xmlns:a16="http://schemas.microsoft.com/office/drawing/2014/main" val="2102391887"/>
                        </a:ext>
                      </a:extLst>
                    </a:gridCol>
                    <a:gridCol w="5508104">
                      <a:extLst>
                        <a:ext uri="{9D8B030D-6E8A-4147-A177-3AD203B41FA5}">
                          <a16:colId xmlns:a16="http://schemas.microsoft.com/office/drawing/2014/main" val="893167830"/>
                        </a:ext>
                      </a:extLst>
                    </a:gridCol>
                  </a:tblGrid>
                  <a:tr h="2275269">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→MAR</a:t>
                          </a:r>
                        </a:p>
                        <a:p>
                          <a:r>
                            <a:rPr lang="en-US" altLang="zh-CN" sz="2800" dirty="0"/>
                            <a:t>        </a:t>
                          </a:r>
                        </a:p>
                        <a:p>
                          <a:r>
                            <a:rPr lang="en-US" altLang="zh-CN" sz="2800" dirty="0"/>
                            <a:t>DT</a:t>
                          </a:r>
                          <a:r>
                            <a:rPr lang="en-US" altLang="zh-CN" sz="2800" baseline="-25000" dirty="0"/>
                            <a:t>1</a:t>
                          </a:r>
                          <a:r>
                            <a:rPr lang="zh-CN" altLang="en-US" sz="2800" dirty="0"/>
                            <a:t>：</a:t>
                          </a:r>
                          <a:r>
                            <a:rPr lang="en-US" altLang="zh-CN" sz="2800" dirty="0"/>
                            <a:t>M→MDR→D</a:t>
                          </a:r>
                          <a:endParaRPr lang="zh-CN" altLang="en-US" sz="2800" dirty="0"/>
                        </a:p>
                      </a:txBody>
                      <a:tcPr/>
                    </a:tc>
                    <a:tc>
                      <a:txBody>
                        <a:bodyPr/>
                        <a:lstStyle/>
                        <a:p>
                          <a:endParaRPr lang="zh-CN"/>
                        </a:p>
                      </a:txBody>
                      <a:tcPr>
                        <a:blipFill>
                          <a:blip r:embed="rId2"/>
                          <a:stretch>
                            <a:fillRect l="-65708" t="-3753" r="-332" b="-145308"/>
                          </a:stretch>
                        </a:blipFill>
                      </a:tcPr>
                    </a:tc>
                    <a:extLst>
                      <a:ext uri="{0D108BD9-81ED-4DB2-BD59-A6C34878D82A}">
                        <a16:rowId xmlns:a16="http://schemas.microsoft.com/office/drawing/2014/main" val="1407412640"/>
                      </a:ext>
                    </a:extLst>
                  </a:tr>
                  <a:tr h="3128709">
                    <a:tc>
                      <a:txBody>
                        <a:bodyPr/>
                        <a:lstStyle/>
                        <a:p>
                          <a:r>
                            <a:rPr lang="en-US" altLang="zh-CN" sz="2800" dirty="0"/>
                            <a:t>ET</a:t>
                          </a:r>
                          <a:r>
                            <a:rPr lang="en-US" altLang="zh-CN" sz="2800" kern="1200" baseline="-25000" dirty="0">
                              <a:solidFill>
                                <a:schemeClr val="tx1"/>
                              </a:solidFill>
                              <a:latin typeface="+mn-lt"/>
                              <a:ea typeface="+mn-ea"/>
                              <a:cs typeface="+mn-cs"/>
                            </a:rPr>
                            <a:t>0</a:t>
                          </a:r>
                          <a:r>
                            <a:rPr lang="zh-CN" altLang="en-US" sz="2800" dirty="0"/>
                            <a:t>：</a:t>
                          </a:r>
                          <a:r>
                            <a:rPr lang="en-US" altLang="zh-CN" sz="2800" dirty="0"/>
                            <a:t>CEOR D→MDR </a:t>
                          </a:r>
                        </a:p>
                        <a:p>
                          <a:r>
                            <a:rPr lang="en-US" altLang="zh-CN" sz="2800" dirty="0"/>
                            <a:t>         </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endParaRPr lang="zh-CN"/>
                        </a:p>
                      </a:txBody>
                      <a:tcPr>
                        <a:blipFill>
                          <a:blip r:embed="rId2"/>
                          <a:stretch>
                            <a:fillRect l="-65708" t="-75292" r="-332" b="-5447"/>
                          </a:stretch>
                        </a:blipFill>
                      </a:tcPr>
                    </a:tc>
                    <a:extLst>
                      <a:ext uri="{0D108BD9-81ED-4DB2-BD59-A6C34878D82A}">
                        <a16:rowId xmlns:a16="http://schemas.microsoft.com/office/drawing/2014/main" val="3558712683"/>
                      </a:ext>
                    </a:extLst>
                  </a:tr>
                </a:tbl>
              </a:graphicData>
            </a:graphic>
          </p:graphicFrame>
        </mc:Fallback>
      </mc:AlternateContent>
      <p:sp>
        <p:nvSpPr>
          <p:cNvPr id="4" name="矩形 3">
            <a:extLst>
              <a:ext uri="{FF2B5EF4-FFF2-40B4-BE49-F238E27FC236}">
                <a16:creationId xmlns:a16="http://schemas.microsoft.com/office/drawing/2014/main" id="{D92A5739-C913-45E2-B2A7-2AE6049B528C}"/>
              </a:ext>
            </a:extLst>
          </p:cNvPr>
          <p:cNvSpPr/>
          <p:nvPr/>
        </p:nvSpPr>
        <p:spPr>
          <a:xfrm>
            <a:off x="107504" y="0"/>
            <a:ext cx="3373039" cy="631711"/>
          </a:xfrm>
          <a:prstGeom prst="rect">
            <a:avLst/>
          </a:prstGeom>
        </p:spPr>
        <p:txBody>
          <a:bodyPr wrap="none">
            <a:spAutoFit/>
          </a:bodyPr>
          <a:lstStyle/>
          <a:p>
            <a:pPr>
              <a:lnSpc>
                <a:spcPct val="120000"/>
              </a:lnSpc>
            </a:pPr>
            <a:r>
              <a:rPr lang="en-US" altLang="zh-CN" sz="3200" b="1" dirty="0">
                <a:solidFill>
                  <a:srgbClr val="FFFF00"/>
                </a:solidFill>
              </a:rPr>
              <a:t>(9)EOR  (R</a:t>
            </a:r>
            <a:r>
              <a:rPr lang="en-US" altLang="zh-CN" sz="3200" b="1" baseline="-25000" dirty="0">
                <a:solidFill>
                  <a:srgbClr val="FFFF00"/>
                </a:solidFill>
              </a:rPr>
              <a:t>0</a:t>
            </a:r>
            <a:r>
              <a:rPr lang="en-US" altLang="zh-CN" sz="3200" b="1" dirty="0">
                <a:solidFill>
                  <a:srgbClr val="FFFF00"/>
                </a:solidFill>
              </a:rPr>
              <a:t>), (R</a:t>
            </a:r>
            <a:r>
              <a:rPr lang="en-US" altLang="zh-CN" sz="3200" b="1" baseline="-25000" dirty="0">
                <a:solidFill>
                  <a:srgbClr val="FFFF00"/>
                </a:solidFill>
              </a:rPr>
              <a:t>1</a:t>
            </a:r>
            <a:r>
              <a:rPr lang="en-US" altLang="zh-CN" sz="3200" b="1" dirty="0">
                <a:solidFill>
                  <a:srgbClr val="FFFF00"/>
                </a:solidFill>
              </a:rPr>
              <a:t>)</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7097B80B-446A-4FB5-86EA-983FC010BCA6}"/>
              </a:ext>
            </a:extLst>
          </p:cNvPr>
          <p:cNvSpPr>
            <a:spLocks noGrp="1"/>
          </p:cNvSpPr>
          <p:nvPr>
            <p:ph type="sldNum" sz="quarter" idx="10"/>
          </p:nvPr>
        </p:nvSpPr>
        <p:spPr/>
        <p:txBody>
          <a:bodyPr/>
          <a:lstStyle/>
          <a:p>
            <a:fld id="{93FEEFE9-7DAE-42BE-8BBC-0AB64D3E44ED}" type="slidenum">
              <a:rPr lang="zh-CN" altLang="en-US" smtClean="0"/>
              <a:pPr/>
              <a:t>68</a:t>
            </a:fld>
            <a:r>
              <a:rPr lang="en-US" altLang="zh-CN"/>
              <a:t>/141</a:t>
            </a:r>
            <a:endParaRPr lang="zh-CN" altLang="en-US" dirty="0"/>
          </a:p>
        </p:txBody>
      </p:sp>
    </p:spTree>
    <p:extLst>
      <p:ext uri="{BB962C8B-B14F-4D97-AF65-F5344CB8AC3E}">
        <p14:creationId xmlns:p14="http://schemas.microsoft.com/office/powerpoint/2010/main" val="1491551538"/>
      </p:ext>
    </p:extLst>
  </p:cSld>
  <p:clrMapOvr>
    <a:masterClrMapping/>
  </p:clrMapOvr>
  <p:transition>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2E83BB-14A5-4DF7-AF19-E7B6108F3326}"/>
              </a:ext>
            </a:extLst>
          </p:cNvPr>
          <p:cNvSpPr/>
          <p:nvPr/>
        </p:nvSpPr>
        <p:spPr>
          <a:xfrm>
            <a:off x="23812" y="-99392"/>
            <a:ext cx="2941831" cy="631711"/>
          </a:xfrm>
          <a:prstGeom prst="rect">
            <a:avLst/>
          </a:prstGeom>
        </p:spPr>
        <p:txBody>
          <a:bodyPr wrap="none">
            <a:spAutoFit/>
          </a:bodyPr>
          <a:lstStyle/>
          <a:p>
            <a:pPr>
              <a:lnSpc>
                <a:spcPct val="120000"/>
              </a:lnSpc>
            </a:pPr>
            <a:r>
              <a:rPr lang="en-US" altLang="zh-CN" sz="3200" b="1" dirty="0">
                <a:solidFill>
                  <a:srgbClr val="FFFF00"/>
                </a:solidFill>
              </a:rPr>
              <a:t>(10)INC  X(PC)</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5A3A6A3B-089F-4720-8BB1-D5B4AC9FC487}"/>
                  </a:ext>
                </a:extLst>
              </p:cNvPr>
              <p:cNvGraphicFramePr>
                <a:graphicFrameLocks noGrp="1"/>
              </p:cNvGraphicFramePr>
              <p:nvPr>
                <p:extLst>
                  <p:ext uri="{D42A27DB-BD31-4B8C-83A1-F6EECF244321}">
                    <p14:modId xmlns:p14="http://schemas.microsoft.com/office/powerpoint/2010/main" val="894703133"/>
                  </p:ext>
                </p:extLst>
              </p:nvPr>
            </p:nvGraphicFramePr>
            <p:xfrm>
              <a:off x="23812" y="602308"/>
              <a:ext cx="9120188" cy="6255692"/>
            </p:xfrm>
            <a:graphic>
              <a:graphicData uri="http://schemas.openxmlformats.org/drawingml/2006/table">
                <a:tbl>
                  <a:tblPr firstRow="1" bandRow="1">
                    <a:tableStyleId>{5940675A-B579-460E-94D1-54222C63F5DA}</a:tableStyleId>
                  </a:tblPr>
                  <a:tblGrid>
                    <a:gridCol w="3180036">
                      <a:extLst>
                        <a:ext uri="{9D8B030D-6E8A-4147-A177-3AD203B41FA5}">
                          <a16:colId xmlns:a16="http://schemas.microsoft.com/office/drawing/2014/main" val="4235279439"/>
                        </a:ext>
                      </a:extLst>
                    </a:gridCol>
                    <a:gridCol w="5940152">
                      <a:extLst>
                        <a:ext uri="{9D8B030D-6E8A-4147-A177-3AD203B41FA5}">
                          <a16:colId xmlns:a16="http://schemas.microsoft.com/office/drawing/2014/main" val="359735291"/>
                        </a:ext>
                      </a:extLst>
                    </a:gridCol>
                  </a:tblGrid>
                  <a:tr h="212019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165413274"/>
                      </a:ext>
                    </a:extLst>
                  </a:tr>
                  <a:tr h="4135502">
                    <a:tc>
                      <a:txBody>
                        <a:bodyPr/>
                        <a:lstStyle/>
                        <a:p>
                          <a:r>
                            <a:rPr lang="en-US" altLang="zh-CN" sz="2800" dirty="0"/>
                            <a:t>DT</a:t>
                          </a:r>
                          <a:r>
                            <a:rPr lang="zh-CN" altLang="en-US" sz="2800" dirty="0"/>
                            <a:t>：</a:t>
                          </a:r>
                          <a:r>
                            <a:rPr lang="en-US" altLang="zh-CN" sz="2800" dirty="0"/>
                            <a:t>PC→MAR</a:t>
                          </a:r>
                        </a:p>
                        <a:p>
                          <a:r>
                            <a:rPr lang="en-US" altLang="zh-CN" sz="2800" dirty="0"/>
                            <a:t>         </a:t>
                          </a:r>
                        </a:p>
                        <a:p>
                          <a:r>
                            <a:rPr lang="en-US" altLang="zh-CN" sz="2800" dirty="0"/>
                            <a:t>DT</a:t>
                          </a:r>
                          <a:r>
                            <a:rPr lang="en-US" altLang="zh-CN" sz="2800" baseline="-25000" dirty="0"/>
                            <a:t>1</a:t>
                          </a:r>
                          <a:r>
                            <a:rPr lang="zh-CN" altLang="en-US" sz="2800" dirty="0"/>
                            <a:t>：</a:t>
                          </a:r>
                          <a:r>
                            <a:rPr lang="en-US" altLang="zh-CN" sz="2800" dirty="0"/>
                            <a:t>M→MDR→D</a:t>
                          </a:r>
                        </a:p>
                        <a:p>
                          <a:r>
                            <a:rPr lang="en-US" altLang="zh-CN" sz="2800" dirty="0"/>
                            <a:t>         </a:t>
                          </a:r>
                        </a:p>
                        <a:p>
                          <a:r>
                            <a:rPr lang="en-US" altLang="zh-CN" sz="2800" dirty="0"/>
                            <a:t>DT</a:t>
                          </a:r>
                          <a:r>
                            <a:rPr lang="en-US" altLang="zh-CN" sz="2800" baseline="-25000" dirty="0"/>
                            <a:t>2</a:t>
                          </a:r>
                          <a:r>
                            <a:rPr lang="zh-CN" altLang="en-US" sz="2800" dirty="0"/>
                            <a:t>：</a:t>
                          </a:r>
                          <a:r>
                            <a:rPr lang="en-US" altLang="zh-CN" sz="2800" dirty="0"/>
                            <a:t>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0</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   </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latin typeface="Calibri" panose="020F0502020204030204" pitchFamily="34" charset="0"/>
                              <a:cs typeface="Calibri" panose="020F0502020204030204" pitchFamily="34" charset="0"/>
                            </a:rPr>
                            <a:t>           </a:t>
                          </a:r>
                          <a:r>
                            <a:rPr lang="en-US" altLang="zh-CN" sz="2800" kern="1200" baseline="0" dirty="0">
                              <a:solidFill>
                                <a:schemeClr val="tx1"/>
                              </a:solidFill>
                              <a:latin typeface="Calibri" panose="020F0502020204030204" pitchFamily="34" charset="0"/>
                              <a:ea typeface="+mn-ea"/>
                              <a:cs typeface="Calibri" panose="020F0502020204030204" pitchFamily="34" charset="0"/>
                            </a:rPr>
                            <a:t>CP D</a:t>
                          </a:r>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2</a:t>
                          </a:r>
                          <a:r>
                            <a:rPr lang="zh-CN" altLang="en-US" sz="2800" dirty="0"/>
                            <a:t>：</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68422128"/>
                      </a:ext>
                    </a:extLst>
                  </a:tr>
                </a:tbl>
              </a:graphicData>
            </a:graphic>
          </p:graphicFrame>
        </mc:Choice>
        <mc:Fallback xmlns="">
          <p:graphicFrame>
            <p:nvGraphicFramePr>
              <p:cNvPr id="4" name="表格 3">
                <a:extLst>
                  <a:ext uri="{FF2B5EF4-FFF2-40B4-BE49-F238E27FC236}">
                    <a16:creationId xmlns:a16="http://schemas.microsoft.com/office/drawing/2014/main" id="{5A3A6A3B-089F-4720-8BB1-D5B4AC9FC487}"/>
                  </a:ext>
                </a:extLst>
              </p:cNvPr>
              <p:cNvGraphicFramePr>
                <a:graphicFrameLocks noGrp="1"/>
              </p:cNvGraphicFramePr>
              <p:nvPr>
                <p:extLst>
                  <p:ext uri="{D42A27DB-BD31-4B8C-83A1-F6EECF244321}">
                    <p14:modId xmlns:p14="http://schemas.microsoft.com/office/powerpoint/2010/main" val="894703133"/>
                  </p:ext>
                </p:extLst>
              </p:nvPr>
            </p:nvGraphicFramePr>
            <p:xfrm>
              <a:off x="23812" y="602308"/>
              <a:ext cx="9120188" cy="6255692"/>
            </p:xfrm>
            <a:graphic>
              <a:graphicData uri="http://schemas.openxmlformats.org/drawingml/2006/table">
                <a:tbl>
                  <a:tblPr firstRow="1" bandRow="1">
                    <a:tableStyleId>{5940675A-B579-460E-94D1-54222C63F5DA}</a:tableStyleId>
                  </a:tblPr>
                  <a:tblGrid>
                    <a:gridCol w="3180036">
                      <a:extLst>
                        <a:ext uri="{9D8B030D-6E8A-4147-A177-3AD203B41FA5}">
                          <a16:colId xmlns:a16="http://schemas.microsoft.com/office/drawing/2014/main" val="4235279439"/>
                        </a:ext>
                      </a:extLst>
                    </a:gridCol>
                    <a:gridCol w="5940152">
                      <a:extLst>
                        <a:ext uri="{9D8B030D-6E8A-4147-A177-3AD203B41FA5}">
                          <a16:colId xmlns:a16="http://schemas.microsoft.com/office/drawing/2014/main" val="359735291"/>
                        </a:ext>
                      </a:extLst>
                    </a:gridCol>
                  </a:tblGrid>
                  <a:tr h="212019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3641" t="-3736" r="-308" b="-195977"/>
                          </a:stretch>
                        </a:blipFill>
                      </a:tcPr>
                    </a:tc>
                    <a:extLst>
                      <a:ext uri="{0D108BD9-81ED-4DB2-BD59-A6C34878D82A}">
                        <a16:rowId xmlns:a16="http://schemas.microsoft.com/office/drawing/2014/main" val="3165413274"/>
                      </a:ext>
                    </a:extLst>
                  </a:tr>
                  <a:tr h="4135502">
                    <a:tc>
                      <a:txBody>
                        <a:bodyPr/>
                        <a:lstStyle/>
                        <a:p>
                          <a:r>
                            <a:rPr lang="en-US" altLang="zh-CN" sz="2800" dirty="0"/>
                            <a:t>DT</a:t>
                          </a:r>
                          <a:r>
                            <a:rPr lang="zh-CN" altLang="en-US" sz="2800" dirty="0"/>
                            <a:t>：</a:t>
                          </a:r>
                          <a:r>
                            <a:rPr lang="en-US" altLang="zh-CN" sz="2800" dirty="0"/>
                            <a:t>PC→MAR</a:t>
                          </a:r>
                        </a:p>
                        <a:p>
                          <a:r>
                            <a:rPr lang="en-US" altLang="zh-CN" sz="2800" dirty="0"/>
                            <a:t>         </a:t>
                          </a:r>
                        </a:p>
                        <a:p>
                          <a:r>
                            <a:rPr lang="en-US" altLang="zh-CN" sz="2800" dirty="0"/>
                            <a:t>DT</a:t>
                          </a:r>
                          <a:r>
                            <a:rPr lang="en-US" altLang="zh-CN" sz="2800" baseline="-25000" dirty="0"/>
                            <a:t>1</a:t>
                          </a:r>
                          <a:r>
                            <a:rPr lang="zh-CN" altLang="en-US" sz="2800" dirty="0"/>
                            <a:t>：</a:t>
                          </a:r>
                          <a:r>
                            <a:rPr lang="en-US" altLang="zh-CN" sz="2800" dirty="0"/>
                            <a:t>M→MDR→D</a:t>
                          </a:r>
                        </a:p>
                        <a:p>
                          <a:r>
                            <a:rPr lang="en-US" altLang="zh-CN" sz="2800" dirty="0"/>
                            <a:t>         </a:t>
                          </a:r>
                        </a:p>
                        <a:p>
                          <a:r>
                            <a:rPr lang="en-US" altLang="zh-CN" sz="2800" dirty="0"/>
                            <a:t>DT</a:t>
                          </a:r>
                          <a:r>
                            <a:rPr lang="en-US" altLang="zh-CN" sz="2800" baseline="-25000" dirty="0"/>
                            <a:t>2</a:t>
                          </a:r>
                          <a:r>
                            <a:rPr lang="zh-CN" altLang="en-US" sz="2800" dirty="0"/>
                            <a:t>：</a:t>
                          </a:r>
                          <a:r>
                            <a:rPr lang="en-US" altLang="zh-CN" sz="2800" dirty="0"/>
                            <a:t>PC+1→PC</a:t>
                          </a:r>
                          <a:endParaRPr lang="zh-CN" altLang="en-US" sz="2800" dirty="0"/>
                        </a:p>
                      </a:txBody>
                      <a:tcPr/>
                    </a:tc>
                    <a:tc>
                      <a:txBody>
                        <a:bodyPr/>
                        <a:lstStyle/>
                        <a:p>
                          <a:endParaRPr lang="zh-CN"/>
                        </a:p>
                      </a:txBody>
                      <a:tcPr>
                        <a:blipFill>
                          <a:blip r:embed="rId2"/>
                          <a:stretch>
                            <a:fillRect l="-53641" t="-53166" r="-308" b="-442"/>
                          </a:stretch>
                        </a:blipFill>
                      </a:tcPr>
                    </a:tc>
                    <a:extLst>
                      <a:ext uri="{0D108BD9-81ED-4DB2-BD59-A6C34878D82A}">
                        <a16:rowId xmlns:a16="http://schemas.microsoft.com/office/drawing/2014/main" val="168422128"/>
                      </a:ext>
                    </a:extLst>
                  </a:tr>
                </a:tbl>
              </a:graphicData>
            </a:graphic>
          </p:graphicFrame>
        </mc:Fallback>
      </mc:AlternateContent>
      <p:sp>
        <p:nvSpPr>
          <p:cNvPr id="5" name="灯片编号占位符 4">
            <a:extLst>
              <a:ext uri="{FF2B5EF4-FFF2-40B4-BE49-F238E27FC236}">
                <a16:creationId xmlns:a16="http://schemas.microsoft.com/office/drawing/2014/main" id="{F1B938DE-A29D-4DDC-B19B-928032703B25}"/>
              </a:ext>
            </a:extLst>
          </p:cNvPr>
          <p:cNvSpPr>
            <a:spLocks noGrp="1"/>
          </p:cNvSpPr>
          <p:nvPr>
            <p:ph type="sldNum" sz="quarter" idx="10"/>
          </p:nvPr>
        </p:nvSpPr>
        <p:spPr/>
        <p:txBody>
          <a:bodyPr/>
          <a:lstStyle/>
          <a:p>
            <a:fld id="{93FEEFE9-7DAE-42BE-8BBC-0AB64D3E44ED}" type="slidenum">
              <a:rPr lang="zh-CN" altLang="en-US" smtClean="0"/>
              <a:pPr/>
              <a:t>69</a:t>
            </a:fld>
            <a:r>
              <a:rPr lang="en-US" altLang="zh-CN"/>
              <a:t>/141</a:t>
            </a:r>
            <a:endParaRPr lang="zh-CN" altLang="en-US" dirty="0"/>
          </a:p>
        </p:txBody>
      </p:sp>
    </p:spTree>
    <p:extLst>
      <p:ext uri="{BB962C8B-B14F-4D97-AF65-F5344CB8AC3E}">
        <p14:creationId xmlns:p14="http://schemas.microsoft.com/office/powerpoint/2010/main" val="2092909563"/>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30D8554-C9BC-4C7A-A925-164F45C3E5D3}"/>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9978332B-590E-4464-9BCD-39C4CC677600}"/>
              </a:ext>
            </a:extLst>
          </p:cNvPr>
          <p:cNvSpPr/>
          <p:nvPr/>
        </p:nvSpPr>
        <p:spPr>
          <a:xfrm>
            <a:off x="179512" y="1124744"/>
            <a:ext cx="8784976" cy="3559436"/>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组合逻辑控制器</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：简单地讲，由硬连逻辑电路产生微命令的方式称为组合逻辑控制方式。它的基本思想如下：综合、化简产生微命令条件，形成相应逻辑式，并用组合逻辑电路实现；执行指令时，由组合逻辑电路</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微命令发生器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在相应时间发出所需微命令，控制有关操作。</a:t>
            </a:r>
          </a:p>
        </p:txBody>
      </p:sp>
      <p:sp>
        <p:nvSpPr>
          <p:cNvPr id="4" name="灯片编号占位符 3">
            <a:extLst>
              <a:ext uri="{FF2B5EF4-FFF2-40B4-BE49-F238E27FC236}">
                <a16:creationId xmlns:a16="http://schemas.microsoft.com/office/drawing/2014/main" id="{E11C1737-B1AC-4E36-8840-115CA88D937F}"/>
              </a:ext>
            </a:extLst>
          </p:cNvPr>
          <p:cNvSpPr>
            <a:spLocks noGrp="1"/>
          </p:cNvSpPr>
          <p:nvPr>
            <p:ph type="sldNum" sz="quarter" idx="10"/>
          </p:nvPr>
        </p:nvSpPr>
        <p:spPr/>
        <p:txBody>
          <a:bodyPr/>
          <a:lstStyle/>
          <a:p>
            <a:fld id="{93FEEFE9-7DAE-42BE-8BBC-0AB64D3E44ED}" type="slidenum">
              <a:rPr lang="zh-CN" altLang="en-US" smtClean="0"/>
              <a:pPr/>
              <a:t>7</a:t>
            </a:fld>
            <a:r>
              <a:rPr lang="en-US" altLang="zh-CN"/>
              <a:t>/141</a:t>
            </a:r>
            <a:endParaRPr lang="zh-CN" altLang="en-US" dirty="0"/>
          </a:p>
        </p:txBody>
      </p:sp>
    </p:spTree>
    <p:extLst>
      <p:ext uri="{BB962C8B-B14F-4D97-AF65-F5344CB8AC3E}">
        <p14:creationId xmlns:p14="http://schemas.microsoft.com/office/powerpoint/2010/main" val="2273769213"/>
      </p:ext>
    </p:extLst>
  </p:cSld>
  <p:clrMapOvr>
    <a:masterClrMapping/>
  </p:clrMapOvr>
  <p:transition>
    <p:pull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9139EBF3-850C-4801-B007-89C05E6E03A2}"/>
                  </a:ext>
                </a:extLst>
              </p:cNvPr>
              <p:cNvGraphicFramePr>
                <a:graphicFrameLocks noGrp="1"/>
              </p:cNvGraphicFramePr>
              <p:nvPr>
                <p:extLst>
                  <p:ext uri="{D42A27DB-BD31-4B8C-83A1-F6EECF244321}">
                    <p14:modId xmlns:p14="http://schemas.microsoft.com/office/powerpoint/2010/main" val="139457882"/>
                  </p:ext>
                </p:extLst>
              </p:nvPr>
            </p:nvGraphicFramePr>
            <p:xfrm>
              <a:off x="23812" y="614203"/>
              <a:ext cx="9096376" cy="6691658"/>
            </p:xfrm>
            <a:graphic>
              <a:graphicData uri="http://schemas.openxmlformats.org/drawingml/2006/table">
                <a:tbl>
                  <a:tblPr firstRow="1" bandRow="1">
                    <a:tableStyleId>{5940675A-B579-460E-94D1-54222C63F5DA}</a:tableStyleId>
                  </a:tblPr>
                  <a:tblGrid>
                    <a:gridCol w="3108028">
                      <a:extLst>
                        <a:ext uri="{9D8B030D-6E8A-4147-A177-3AD203B41FA5}">
                          <a16:colId xmlns:a16="http://schemas.microsoft.com/office/drawing/2014/main" val="3084047396"/>
                        </a:ext>
                      </a:extLst>
                    </a:gridCol>
                    <a:gridCol w="5988348">
                      <a:extLst>
                        <a:ext uri="{9D8B030D-6E8A-4147-A177-3AD203B41FA5}">
                          <a16:colId xmlns:a16="http://schemas.microsoft.com/office/drawing/2014/main" val="423510270"/>
                        </a:ext>
                      </a:extLst>
                    </a:gridCol>
                  </a:tblGrid>
                  <a:tr h="3136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3</a:t>
                          </a:r>
                          <a:r>
                            <a:rPr lang="zh-CN" altLang="en-US" sz="2800" dirty="0"/>
                            <a:t>：</a:t>
                          </a:r>
                          <a:r>
                            <a:rPr lang="en-US" altLang="zh-CN" sz="2800" dirty="0"/>
                            <a:t>PC+D→MAR</a:t>
                          </a:r>
                        </a:p>
                        <a:p>
                          <a:endParaRPr lang="en-US" altLang="zh-CN" sz="2800" dirty="0"/>
                        </a:p>
                        <a:p>
                          <a:r>
                            <a:rPr lang="en-US" altLang="zh-CN" sz="2800" dirty="0"/>
                            <a:t>DT</a:t>
                          </a:r>
                          <a:r>
                            <a:rPr lang="en-US" altLang="zh-CN" sz="2800" baseline="-25000" dirty="0"/>
                            <a:t>4</a:t>
                          </a:r>
                          <a:r>
                            <a:rPr lang="zh-CN" altLang="en-US" sz="2800" dirty="0"/>
                            <a:t>：</a:t>
                          </a:r>
                          <a:r>
                            <a:rPr lang="en-US" altLang="zh-CN" sz="2800" dirty="0"/>
                            <a:t>M→MDR→D</a:t>
                          </a:r>
                        </a:p>
                      </a:txBody>
                      <a:tcPr/>
                    </a:tc>
                    <a:tc>
                      <a:txBody>
                        <a:bodyPr/>
                        <a:lstStyle/>
                        <a:p>
                          <a:r>
                            <a:rPr lang="en-US" altLang="zh-CN" sz="2800" dirty="0"/>
                            <a:t>DT</a:t>
                          </a:r>
                          <a:r>
                            <a:rPr lang="en-US" altLang="zh-CN" sz="2800" baseline="-25000" dirty="0"/>
                            <a:t>3</a:t>
                          </a:r>
                          <a:r>
                            <a:rPr lang="zh-CN" altLang="en-US" sz="2800" dirty="0"/>
                            <a:t>：</a:t>
                          </a:r>
                          <a:r>
                            <a:rPr lang="en-US" altLang="zh-CN" sz="2800" dirty="0"/>
                            <a:t>PC</a:t>
                          </a:r>
                          <a:r>
                            <a:rPr lang="en-US" altLang="zh-CN" sz="2800" baseline="0" dirty="0">
                              <a:latin typeface="Calibri" panose="020F0502020204030204" pitchFamily="34" charset="0"/>
                              <a:cs typeface="Calibri" panose="020F0502020204030204" pitchFamily="34" charset="0"/>
                            </a:rPr>
                            <a:t>→A</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D→B</a:t>
                          </a:r>
                          <a:r>
                            <a:rPr lang="zh-CN" altLang="en-US" sz="2800" baseline="0" dirty="0">
                              <a:latin typeface="Calibri" panose="020F0502020204030204" pitchFamily="34" charset="0"/>
                              <a:cs typeface="Calibri" panose="020F0502020204030204" pitchFamily="34" charset="0"/>
                            </a:rPr>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baseline="0" dirty="0">
                              <a:latin typeface="Calibri" panose="020F0502020204030204" pitchFamily="34" charset="0"/>
                              <a:cs typeface="Calibri" panose="020F0502020204030204" pitchFamily="34" charset="0"/>
                            </a:rPr>
                            <a:t>、</a:t>
                          </a:r>
                          <a:endParaRPr lang="en-US" altLang="zh-CN" sz="2800" baseline="0" dirty="0">
                            <a:latin typeface="Calibri" panose="020F0502020204030204" pitchFamily="34" charset="0"/>
                            <a:cs typeface="Calibri" panose="020F0502020204030204" pitchFamily="34" charset="0"/>
                          </a:endParaRPr>
                        </a:p>
                        <a:p>
                          <a:r>
                            <a:rPr lang="en-US" altLang="zh-CN" sz="2800" baseline="0" dirty="0">
                              <a:latin typeface="Calibri" panose="020F0502020204030204" pitchFamily="34" charset="0"/>
                              <a:cs typeface="Calibri" panose="020F0502020204030204" pitchFamily="34" charset="0"/>
                            </a:rPr>
                            <a:t>           PSW[0]→C</a:t>
                          </a:r>
                          <a:r>
                            <a:rPr lang="en-US" altLang="zh-CN" sz="2800" baseline="-25000" dirty="0">
                              <a:latin typeface="Calibri" panose="020F0502020204030204" pitchFamily="34" charset="0"/>
                              <a:cs typeface="Calibri" panose="020F0502020204030204" pitchFamily="34" charset="0"/>
                            </a:rPr>
                            <a:t>0</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p>
                        <a:p>
                          <a:r>
                            <a:rPr lang="en-US" altLang="zh-CN" sz="2800" baseline="0" dirty="0">
                              <a:latin typeface="Calibri" panose="020F0502020204030204" pitchFamily="34" charset="0"/>
                              <a:cs typeface="Calibri" panose="020F0502020204030204" pitchFamily="34" charset="0"/>
                            </a:rPr>
                            <a:t>           CP MAR</a:t>
                          </a:r>
                          <a:r>
                            <a:rPr lang="zh-CN" altLang="en-US" sz="2800" baseline="0" dirty="0">
                              <a:latin typeface="Calibri" panose="020F0502020204030204" pitchFamily="34" charset="0"/>
                              <a:cs typeface="Calibri" panose="020F0502020204030204" pitchFamily="34" charset="0"/>
                            </a:rPr>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4</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D</a:t>
                          </a:r>
                          <a:r>
                            <a:rPr lang="zh-CN" altLang="en-US" sz="2800" dirty="0"/>
                            <a:t>。</a:t>
                          </a:r>
                          <a:endParaRPr lang="en-US" altLang="zh-CN" sz="2800" dirty="0"/>
                        </a:p>
                      </a:txBody>
                      <a:tcPr/>
                    </a:tc>
                    <a:extLst>
                      <a:ext uri="{0D108BD9-81ED-4DB2-BD59-A6C34878D82A}">
                        <a16:rowId xmlns:a16="http://schemas.microsoft.com/office/drawing/2014/main" val="146005830"/>
                      </a:ext>
                    </a:extLst>
                  </a:tr>
                  <a:tr h="3078992">
                    <a:tc>
                      <a:txBody>
                        <a:bodyPr/>
                        <a:lstStyle/>
                        <a:p>
                          <a:r>
                            <a:rPr lang="en-US" altLang="zh-CN" sz="2800" dirty="0"/>
                            <a:t>ET</a:t>
                          </a:r>
                          <a:r>
                            <a:rPr lang="en-US" altLang="zh-CN" sz="2800" baseline="-25000" dirty="0"/>
                            <a:t>0</a:t>
                          </a:r>
                          <a:r>
                            <a:rPr lang="zh-CN" altLang="en-US" sz="2800" dirty="0"/>
                            <a:t>：</a:t>
                          </a:r>
                          <a:r>
                            <a:rPr lang="en-US" altLang="zh-CN" sz="2800" dirty="0"/>
                            <a:t>D+1→MDR</a:t>
                          </a:r>
                        </a:p>
                        <a:p>
                          <a:endParaRPr lang="en-US" altLang="zh-CN" sz="2800" dirty="0"/>
                        </a:p>
                        <a:p>
                          <a:endParaRPr lang="en-US" altLang="zh-CN" sz="2800" dirty="0"/>
                        </a:p>
                        <a:p>
                          <a:r>
                            <a:rPr lang="en-US" altLang="zh-CN" sz="2800" dirty="0"/>
                            <a:t>ET</a:t>
                          </a:r>
                          <a:r>
                            <a:rPr lang="en-US" altLang="zh-CN" sz="2800" baseline="-25000" dirty="0"/>
                            <a:t>1</a:t>
                          </a:r>
                          <a:r>
                            <a:rPr lang="zh-CN" altLang="en-US" sz="2800" baseline="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baseline="0" dirty="0"/>
                            <a:t>：</a:t>
                          </a:r>
                          <a:r>
                            <a:rPr lang="en-US" altLang="zh-CN" sz="2800" dirty="0"/>
                            <a:t>PC→MAR </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0</a:t>
                          </a:r>
                          <a:r>
                            <a:rPr lang="zh-CN" altLang="en-US" sz="2800" baseline="0" dirty="0"/>
                            <a:t>：</a:t>
                          </a:r>
                          <a:r>
                            <a:rPr lang="en-US" altLang="zh-CN" sz="2800" dirty="0"/>
                            <a:t>D→A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MDR;</a:t>
                          </a:r>
                          <a:r>
                            <a:rPr lang="zh-CN" altLang="en-US" sz="2800" dirty="0"/>
                            <a:t> </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p>
                          <a:endParaRPr lang="zh-CN" altLang="en-US" sz="2800" dirty="0"/>
                        </a:p>
                      </a:txBody>
                      <a:tcPr/>
                    </a:tc>
                    <a:extLst>
                      <a:ext uri="{0D108BD9-81ED-4DB2-BD59-A6C34878D82A}">
                        <a16:rowId xmlns:a16="http://schemas.microsoft.com/office/drawing/2014/main" val="1847282868"/>
                      </a:ext>
                    </a:extLst>
                  </a:tr>
                </a:tbl>
              </a:graphicData>
            </a:graphic>
          </p:graphicFrame>
        </mc:Choice>
        <mc:Fallback xmlns="">
          <p:graphicFrame>
            <p:nvGraphicFramePr>
              <p:cNvPr id="3" name="表格 2">
                <a:extLst>
                  <a:ext uri="{FF2B5EF4-FFF2-40B4-BE49-F238E27FC236}">
                    <a16:creationId xmlns:a16="http://schemas.microsoft.com/office/drawing/2014/main" id="{9139EBF3-850C-4801-B007-89C05E6E03A2}"/>
                  </a:ext>
                </a:extLst>
              </p:cNvPr>
              <p:cNvGraphicFramePr>
                <a:graphicFrameLocks noGrp="1"/>
              </p:cNvGraphicFramePr>
              <p:nvPr>
                <p:extLst>
                  <p:ext uri="{D42A27DB-BD31-4B8C-83A1-F6EECF244321}">
                    <p14:modId xmlns:p14="http://schemas.microsoft.com/office/powerpoint/2010/main" val="139457882"/>
                  </p:ext>
                </p:extLst>
              </p:nvPr>
            </p:nvGraphicFramePr>
            <p:xfrm>
              <a:off x="23812" y="614203"/>
              <a:ext cx="9096376" cy="6691658"/>
            </p:xfrm>
            <a:graphic>
              <a:graphicData uri="http://schemas.openxmlformats.org/drawingml/2006/table">
                <a:tbl>
                  <a:tblPr firstRow="1" bandRow="1">
                    <a:tableStyleId>{5940675A-B579-460E-94D1-54222C63F5DA}</a:tableStyleId>
                  </a:tblPr>
                  <a:tblGrid>
                    <a:gridCol w="3108028">
                      <a:extLst>
                        <a:ext uri="{9D8B030D-6E8A-4147-A177-3AD203B41FA5}">
                          <a16:colId xmlns:a16="http://schemas.microsoft.com/office/drawing/2014/main" val="3084047396"/>
                        </a:ext>
                      </a:extLst>
                    </a:gridCol>
                    <a:gridCol w="5988348">
                      <a:extLst>
                        <a:ext uri="{9D8B030D-6E8A-4147-A177-3AD203B41FA5}">
                          <a16:colId xmlns:a16="http://schemas.microsoft.com/office/drawing/2014/main" val="423510270"/>
                        </a:ext>
                      </a:extLst>
                    </a:gridCol>
                  </a:tblGrid>
                  <a:tr h="3136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3</a:t>
                          </a:r>
                          <a:r>
                            <a:rPr lang="zh-CN" altLang="en-US" sz="2800" dirty="0"/>
                            <a:t>：</a:t>
                          </a:r>
                          <a:r>
                            <a:rPr lang="en-US" altLang="zh-CN" sz="2800" dirty="0"/>
                            <a:t>PC+D→MAR</a:t>
                          </a:r>
                        </a:p>
                        <a:p>
                          <a:endParaRPr lang="en-US" altLang="zh-CN" sz="2800" dirty="0"/>
                        </a:p>
                        <a:p>
                          <a:r>
                            <a:rPr lang="en-US" altLang="zh-CN" sz="2800" dirty="0"/>
                            <a:t>DT</a:t>
                          </a:r>
                          <a:r>
                            <a:rPr lang="en-US" altLang="zh-CN" sz="2800" baseline="-25000" dirty="0"/>
                            <a:t>4</a:t>
                          </a:r>
                          <a:r>
                            <a:rPr lang="zh-CN" altLang="en-US" sz="2800" dirty="0"/>
                            <a:t>：</a:t>
                          </a:r>
                          <a:r>
                            <a:rPr lang="en-US" altLang="zh-CN" sz="2800" dirty="0"/>
                            <a:t>M→MDR→D</a:t>
                          </a:r>
                        </a:p>
                      </a:txBody>
                      <a:tcPr/>
                    </a:tc>
                    <a:tc>
                      <a:txBody>
                        <a:bodyPr/>
                        <a:lstStyle/>
                        <a:p>
                          <a:endParaRPr lang="zh-CN"/>
                        </a:p>
                      </a:txBody>
                      <a:tcPr>
                        <a:blipFill>
                          <a:blip r:embed="rId3"/>
                          <a:stretch>
                            <a:fillRect l="-51931" t="-2524" r="-203" b="-113786"/>
                          </a:stretch>
                        </a:blipFill>
                      </a:tcPr>
                    </a:tc>
                    <a:extLst>
                      <a:ext uri="{0D108BD9-81ED-4DB2-BD59-A6C34878D82A}">
                        <a16:rowId xmlns:a16="http://schemas.microsoft.com/office/drawing/2014/main" val="146005830"/>
                      </a:ext>
                    </a:extLst>
                  </a:tr>
                  <a:tr h="3555429">
                    <a:tc>
                      <a:txBody>
                        <a:bodyPr/>
                        <a:lstStyle/>
                        <a:p>
                          <a:r>
                            <a:rPr lang="en-US" altLang="zh-CN" sz="2800" dirty="0"/>
                            <a:t>ET</a:t>
                          </a:r>
                          <a:r>
                            <a:rPr lang="en-US" altLang="zh-CN" sz="2800" baseline="-25000" dirty="0"/>
                            <a:t>0</a:t>
                          </a:r>
                          <a:r>
                            <a:rPr lang="zh-CN" altLang="en-US" sz="2800" dirty="0"/>
                            <a:t>：</a:t>
                          </a:r>
                          <a:r>
                            <a:rPr lang="en-US" altLang="zh-CN" sz="2800" dirty="0"/>
                            <a:t>D+1→MDR</a:t>
                          </a:r>
                        </a:p>
                        <a:p>
                          <a:endParaRPr lang="en-US" altLang="zh-CN" sz="2800" dirty="0"/>
                        </a:p>
                        <a:p>
                          <a:endParaRPr lang="en-US" altLang="zh-CN" sz="2800" dirty="0"/>
                        </a:p>
                        <a:p>
                          <a:r>
                            <a:rPr lang="en-US" altLang="zh-CN" sz="2800" dirty="0"/>
                            <a:t>ET</a:t>
                          </a:r>
                          <a:r>
                            <a:rPr lang="en-US" altLang="zh-CN" sz="2800" baseline="-25000" dirty="0"/>
                            <a:t>1</a:t>
                          </a:r>
                          <a:r>
                            <a:rPr lang="zh-CN" altLang="en-US" sz="2800" baseline="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baseline="0" dirty="0"/>
                            <a:t>：</a:t>
                          </a:r>
                          <a:r>
                            <a:rPr lang="en-US" altLang="zh-CN" sz="2800" dirty="0"/>
                            <a:t>PC→MAR </a:t>
                          </a:r>
                          <a:endParaRPr lang="zh-CN" altLang="en-US" sz="2800" dirty="0"/>
                        </a:p>
                      </a:txBody>
                      <a:tcPr/>
                    </a:tc>
                    <a:tc>
                      <a:txBody>
                        <a:bodyPr/>
                        <a:lstStyle/>
                        <a:p>
                          <a:endParaRPr lang="zh-CN"/>
                        </a:p>
                      </a:txBody>
                      <a:tcPr>
                        <a:blipFill>
                          <a:blip r:embed="rId3"/>
                          <a:stretch>
                            <a:fillRect l="-51931" t="-90411" r="-203" b="-342"/>
                          </a:stretch>
                        </a:blipFill>
                      </a:tcPr>
                    </a:tc>
                    <a:extLst>
                      <a:ext uri="{0D108BD9-81ED-4DB2-BD59-A6C34878D82A}">
                        <a16:rowId xmlns:a16="http://schemas.microsoft.com/office/drawing/2014/main" val="1847282868"/>
                      </a:ext>
                    </a:extLst>
                  </a:tr>
                </a:tbl>
              </a:graphicData>
            </a:graphic>
          </p:graphicFrame>
        </mc:Fallback>
      </mc:AlternateContent>
      <p:sp>
        <p:nvSpPr>
          <p:cNvPr id="4" name="矩形 3">
            <a:extLst>
              <a:ext uri="{FF2B5EF4-FFF2-40B4-BE49-F238E27FC236}">
                <a16:creationId xmlns:a16="http://schemas.microsoft.com/office/drawing/2014/main" id="{1E6210E5-22E7-472E-AF27-D739F9AEBC08}"/>
              </a:ext>
            </a:extLst>
          </p:cNvPr>
          <p:cNvSpPr/>
          <p:nvPr/>
        </p:nvSpPr>
        <p:spPr>
          <a:xfrm>
            <a:off x="23812" y="-99392"/>
            <a:ext cx="2941831" cy="631711"/>
          </a:xfrm>
          <a:prstGeom prst="rect">
            <a:avLst/>
          </a:prstGeom>
        </p:spPr>
        <p:txBody>
          <a:bodyPr wrap="none">
            <a:spAutoFit/>
          </a:bodyPr>
          <a:lstStyle/>
          <a:p>
            <a:pPr>
              <a:lnSpc>
                <a:spcPct val="120000"/>
              </a:lnSpc>
            </a:pPr>
            <a:r>
              <a:rPr lang="en-US" altLang="zh-CN" sz="3200" b="1" dirty="0">
                <a:solidFill>
                  <a:srgbClr val="FFFF00"/>
                </a:solidFill>
              </a:rPr>
              <a:t>(10)INC  X(PC)</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30C4FE4C-DAB8-4638-9CD3-95C47974939D}"/>
              </a:ext>
            </a:extLst>
          </p:cNvPr>
          <p:cNvSpPr>
            <a:spLocks noGrp="1"/>
          </p:cNvSpPr>
          <p:nvPr>
            <p:ph type="sldNum" sz="quarter" idx="10"/>
          </p:nvPr>
        </p:nvSpPr>
        <p:spPr/>
        <p:txBody>
          <a:bodyPr/>
          <a:lstStyle/>
          <a:p>
            <a:fld id="{93FEEFE9-7DAE-42BE-8BBC-0AB64D3E44ED}" type="slidenum">
              <a:rPr lang="zh-CN" altLang="en-US" smtClean="0"/>
              <a:pPr/>
              <a:t>70</a:t>
            </a:fld>
            <a:r>
              <a:rPr lang="en-US" altLang="zh-CN"/>
              <a:t>/141</a:t>
            </a:r>
            <a:endParaRPr lang="zh-CN" altLang="en-US" dirty="0"/>
          </a:p>
        </p:txBody>
      </p:sp>
    </p:spTree>
    <p:extLst>
      <p:ext uri="{BB962C8B-B14F-4D97-AF65-F5344CB8AC3E}">
        <p14:creationId xmlns:p14="http://schemas.microsoft.com/office/powerpoint/2010/main" val="3275470548"/>
      </p:ext>
    </p:extLst>
  </p:cSld>
  <p:clrMapOvr>
    <a:masterClrMapping/>
  </p:clrMapOvr>
  <p:transition>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452923-115A-4943-97C5-EEAB07FC9A97}"/>
              </a:ext>
            </a:extLst>
          </p:cNvPr>
          <p:cNvSpPr/>
          <p:nvPr/>
        </p:nvSpPr>
        <p:spPr>
          <a:xfrm>
            <a:off x="107504" y="0"/>
            <a:ext cx="2622641" cy="631711"/>
          </a:xfrm>
          <a:prstGeom prst="rect">
            <a:avLst/>
          </a:prstGeom>
        </p:spPr>
        <p:txBody>
          <a:bodyPr wrap="none">
            <a:spAutoFit/>
          </a:bodyPr>
          <a:lstStyle/>
          <a:p>
            <a:pPr>
              <a:lnSpc>
                <a:spcPct val="120000"/>
              </a:lnSpc>
            </a:pPr>
            <a:r>
              <a:rPr lang="en-US" altLang="zh-CN" sz="3200" b="1" dirty="0">
                <a:solidFill>
                  <a:srgbClr val="FFFF00"/>
                </a:solidFill>
              </a:rPr>
              <a:t>(11)DEC  (R</a:t>
            </a:r>
            <a:r>
              <a:rPr lang="en-US" altLang="zh-CN" sz="3200" b="1" baseline="-25000" dirty="0">
                <a:solidFill>
                  <a:srgbClr val="FFFF00"/>
                </a:solidFill>
              </a:rPr>
              <a:t>0</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BEE9D164-1FCE-40C8-9C0B-7E9CA593DA82}"/>
                  </a:ext>
                </a:extLst>
              </p:cNvPr>
              <p:cNvGraphicFramePr>
                <a:graphicFrameLocks noGrp="1"/>
              </p:cNvGraphicFramePr>
              <p:nvPr>
                <p:extLst>
                  <p:ext uri="{D42A27DB-BD31-4B8C-83A1-F6EECF244321}">
                    <p14:modId xmlns:p14="http://schemas.microsoft.com/office/powerpoint/2010/main" val="3323328074"/>
                  </p:ext>
                </p:extLst>
              </p:nvPr>
            </p:nvGraphicFramePr>
            <p:xfrm>
              <a:off x="23812" y="404664"/>
              <a:ext cx="9144000" cy="7003542"/>
            </p:xfrm>
            <a:graphic>
              <a:graphicData uri="http://schemas.openxmlformats.org/drawingml/2006/table">
                <a:tbl>
                  <a:tblPr firstRow="1" bandRow="1">
                    <a:tableStyleId>{5940675A-B579-460E-94D1-54222C63F5DA}</a:tableStyleId>
                  </a:tblPr>
                  <a:tblGrid>
                    <a:gridCol w="3131840">
                      <a:extLst>
                        <a:ext uri="{9D8B030D-6E8A-4147-A177-3AD203B41FA5}">
                          <a16:colId xmlns:a16="http://schemas.microsoft.com/office/drawing/2014/main" val="2427887516"/>
                        </a:ext>
                      </a:extLst>
                    </a:gridCol>
                    <a:gridCol w="6012160">
                      <a:extLst>
                        <a:ext uri="{9D8B030D-6E8A-4147-A177-3AD203B41FA5}">
                          <a16:colId xmlns:a16="http://schemas.microsoft.com/office/drawing/2014/main" val="1016791840"/>
                        </a:ext>
                      </a:extLst>
                    </a:gridCol>
                  </a:tblGrid>
                  <a:tr h="1566704">
                    <a:tc>
                      <a:txBody>
                        <a:bodyPr/>
                        <a:lstStyle/>
                        <a:p>
                          <a:r>
                            <a:rPr lang="en-US" altLang="zh-CN" sz="2700" dirty="0"/>
                            <a:t>FT</a:t>
                          </a:r>
                          <a:r>
                            <a:rPr lang="en-US" altLang="zh-CN" sz="2700" baseline="-25000" dirty="0"/>
                            <a:t>0</a:t>
                          </a:r>
                          <a:r>
                            <a:rPr lang="zh-CN" altLang="en-US" sz="2700" dirty="0"/>
                            <a:t>：</a:t>
                          </a:r>
                          <a:r>
                            <a:rPr lang="en-US" altLang="zh-CN" sz="2700" dirty="0"/>
                            <a:t>M→IR</a:t>
                          </a:r>
                        </a:p>
                        <a:p>
                          <a:r>
                            <a:rPr lang="en-US" altLang="zh-CN" sz="2700" dirty="0"/>
                            <a:t>          PC+1→PC</a:t>
                          </a:r>
                          <a:endParaRPr lang="zh-CN" altLang="en-US" sz="2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FT</a:t>
                          </a:r>
                          <a:r>
                            <a:rPr lang="en-US" altLang="zh-CN" sz="2700" baseline="-25000" dirty="0"/>
                            <a:t>0</a:t>
                          </a:r>
                          <a:r>
                            <a:rPr lang="zh-CN" altLang="en-US" sz="2700" dirty="0"/>
                            <a:t>：</a:t>
                          </a:r>
                          <a:r>
                            <a:rPr lang="en-US" altLang="zh-CN" sz="2700" dirty="0"/>
                            <a:t>EMAR</a:t>
                          </a:r>
                          <a:r>
                            <a:rPr lang="zh-CN" altLang="en-US" sz="2700" dirty="0"/>
                            <a:t>、</a:t>
                          </a:r>
                          <a:r>
                            <a:rPr lang="en-US" altLang="zh-CN" sz="2700" dirty="0"/>
                            <a:t>R</a:t>
                          </a:r>
                          <a:r>
                            <a:rPr lang="zh-CN" altLang="en-US" sz="2700" dirty="0"/>
                            <a:t>、</a:t>
                          </a:r>
                          <a:r>
                            <a:rPr lang="en-US" altLang="zh-CN" sz="2700" dirty="0"/>
                            <a:t>SIR</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baseline="0" dirty="0"/>
                            <a:t>          </a:t>
                          </a:r>
                          <a:r>
                            <a:rPr lang="en-US" altLang="zh-CN" sz="2700" dirty="0"/>
                            <a:t>PC→A</a:t>
                          </a:r>
                          <a:r>
                            <a:rPr lang="zh-CN" altLang="en-US" sz="2700" dirty="0"/>
                            <a:t>、 </a:t>
                          </a:r>
                          <a:r>
                            <a:rPr lang="en-US" altLang="zh-CN" sz="2700" dirty="0"/>
                            <a:t>0→B</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1</m:t>
                                  </m:r>
                                </m:e>
                              </m:bar>
                            </m:oMath>
                          </a14:m>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𝑀</m:t>
                                  </m:r>
                                </m:e>
                              </m:bar>
                            </m:oMath>
                          </a14:m>
                          <a:r>
                            <a:rPr lang="en-US" altLang="zh-CN" sz="2700" baseline="0" dirty="0">
                              <a:latin typeface="Calibri" panose="020F0502020204030204" pitchFamily="34" charset="0"/>
                              <a:cs typeface="Calibri" panose="020F0502020204030204" pitchFamily="34" charset="0"/>
                            </a:rPr>
                            <a:t>C</a:t>
                          </a:r>
                          <a:r>
                            <a:rPr lang="en-US" altLang="zh-CN" sz="2700" baseline="-25000" dirty="0">
                              <a:latin typeface="Calibri" panose="020F0502020204030204" pitchFamily="34" charset="0"/>
                              <a:cs typeface="Calibri" panose="020F0502020204030204" pitchFamily="34" charset="0"/>
                            </a:rPr>
                            <a:t>0</a:t>
                          </a:r>
                          <a:r>
                            <a:rPr lang="zh-CN" altLang="en-US" sz="2700" baseline="-25000" dirty="0">
                              <a:latin typeface="Calibri" panose="020F0502020204030204" pitchFamily="34" charset="0"/>
                              <a:cs typeface="Calibri" panose="020F0502020204030204" pitchFamily="34" charset="0"/>
                            </a:rPr>
                            <a:t>、</a:t>
                          </a:r>
                          <a:endParaRPr lang="en-US" altLang="zh-CN" sz="27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DM</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CP PC</a:t>
                          </a:r>
                          <a:r>
                            <a:rPr lang="zh-CN" altLang="en-US" sz="2700" dirty="0"/>
                            <a:t>。</a:t>
                          </a:r>
                          <a:endParaRPr lang="en-US" altLang="zh-CN" sz="2700" dirty="0"/>
                        </a:p>
                      </a:txBody>
                      <a:tcPr/>
                    </a:tc>
                    <a:extLst>
                      <a:ext uri="{0D108BD9-81ED-4DB2-BD59-A6C34878D82A}">
                        <a16:rowId xmlns:a16="http://schemas.microsoft.com/office/drawing/2014/main" val="3891790866"/>
                      </a:ext>
                    </a:extLst>
                  </a:tr>
                  <a:tr h="1978499">
                    <a:tc>
                      <a:txBody>
                        <a:bodyPr/>
                        <a:lstStyle/>
                        <a:p>
                          <a:r>
                            <a:rPr lang="en-US" altLang="zh-CN" sz="2700" dirty="0"/>
                            <a:t>DT</a:t>
                          </a:r>
                          <a:r>
                            <a:rPr lang="zh-CN" altLang="en-US" sz="2700" dirty="0"/>
                            <a:t>：</a:t>
                          </a:r>
                          <a:r>
                            <a:rPr lang="en-US" altLang="zh-CN" sz="2700" dirty="0"/>
                            <a:t>R</a:t>
                          </a:r>
                          <a:r>
                            <a:rPr lang="en-US" altLang="zh-CN" sz="2700" kern="1200" baseline="-25000" dirty="0">
                              <a:solidFill>
                                <a:schemeClr val="tx1"/>
                              </a:solidFill>
                              <a:latin typeface="+mn-lt"/>
                              <a:ea typeface="+mn-ea"/>
                              <a:cs typeface="+mn-cs"/>
                            </a:rPr>
                            <a:t>0</a:t>
                          </a:r>
                          <a:r>
                            <a:rPr lang="en-US" altLang="zh-CN" sz="2700" dirty="0"/>
                            <a:t>→MAR</a:t>
                          </a:r>
                          <a:r>
                            <a:rPr lang="zh-CN" altLang="en-US" sz="2700" dirty="0"/>
                            <a:t> </a:t>
                          </a:r>
                          <a:endParaRPr lang="en-US" altLang="zh-CN" sz="2700" dirty="0"/>
                        </a:p>
                        <a:p>
                          <a:endParaRPr lang="en-US" altLang="zh-CN" sz="2700" dirty="0"/>
                        </a:p>
                        <a:p>
                          <a:r>
                            <a:rPr lang="en-US" altLang="zh-CN" sz="2700" dirty="0"/>
                            <a:t>DT</a:t>
                          </a:r>
                          <a:r>
                            <a:rPr lang="en-US" altLang="zh-CN" sz="2700" baseline="-25000" dirty="0"/>
                            <a:t>1</a:t>
                          </a:r>
                          <a:r>
                            <a:rPr lang="zh-CN" altLang="en-US" sz="2700" dirty="0"/>
                            <a:t>：</a:t>
                          </a:r>
                          <a:r>
                            <a:rPr lang="en-US" altLang="zh-CN" sz="2700" dirty="0"/>
                            <a:t>M→MDR→D</a:t>
                          </a:r>
                          <a:endParaRPr lang="zh-CN" altLang="en-US" sz="2700" dirty="0"/>
                        </a:p>
                      </a:txBody>
                      <a:tcPr/>
                    </a:tc>
                    <a:tc>
                      <a:txBody>
                        <a:bodyPr/>
                        <a:lstStyle/>
                        <a:p>
                          <a:pPr indent="0">
                            <a:lnSpc>
                              <a:spcPct val="100000"/>
                            </a:lnSpc>
                          </a:pPr>
                          <a:r>
                            <a:rPr lang="en-US" altLang="zh-CN" sz="2700" dirty="0"/>
                            <a:t>DT</a:t>
                          </a:r>
                          <a:r>
                            <a:rPr lang="en-US" altLang="zh-CN" sz="2700" kern="1200" baseline="-25000" dirty="0">
                              <a:solidFill>
                                <a:schemeClr val="tx1"/>
                              </a:solidFill>
                              <a:latin typeface="+mn-lt"/>
                              <a:ea typeface="+mn-ea"/>
                              <a:cs typeface="+mn-cs"/>
                            </a:rPr>
                            <a:t>0</a:t>
                          </a:r>
                          <a:r>
                            <a:rPr lang="zh-CN" altLang="en-US" sz="2700" dirty="0"/>
                            <a:t>：</a:t>
                          </a:r>
                          <a:r>
                            <a:rPr lang="en-US" altLang="zh-CN" sz="2700" dirty="0"/>
                            <a:t>R</a:t>
                          </a:r>
                          <a:r>
                            <a:rPr lang="en-US" altLang="zh-CN" sz="2700" kern="1200" baseline="-25000" dirty="0">
                              <a:solidFill>
                                <a:schemeClr val="tx1"/>
                              </a:solidFill>
                              <a:latin typeface="+mn-lt"/>
                              <a:ea typeface="+mn-ea"/>
                              <a:cs typeface="+mn-cs"/>
                            </a:rPr>
                            <a:t>0</a:t>
                          </a:r>
                          <a:r>
                            <a:rPr lang="en-US" altLang="zh-CN" sz="2700" dirty="0"/>
                            <a:t>→A</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2</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1</a:t>
                          </a:r>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r>
                            <a:rPr lang="en-US" altLang="zh-CN" sz="2700" baseline="0" dirty="0">
                              <a:latin typeface="Calibri" panose="020F0502020204030204" pitchFamily="34" charset="0"/>
                              <a:cs typeface="Calibri" panose="020F0502020204030204" pitchFamily="34" charset="0"/>
                            </a:rPr>
                            <a:t>M</a:t>
                          </a:r>
                          <a:r>
                            <a:rPr lang="zh-CN" altLang="en-US" sz="2700" dirty="0"/>
                            <a:t>、</a:t>
                          </a:r>
                          <a:r>
                            <a:rPr lang="en-US" altLang="zh-CN" sz="2700" dirty="0"/>
                            <a:t>DM</a:t>
                          </a:r>
                          <a:r>
                            <a:rPr lang="zh-CN" altLang="en-US" sz="2700" dirty="0"/>
                            <a:t>；</a:t>
                          </a:r>
                          <a:endParaRPr lang="en-US" altLang="zh-CN" sz="2700" dirty="0"/>
                        </a:p>
                        <a:p>
                          <a:pPr indent="0">
                            <a:lnSpc>
                              <a:spcPct val="100000"/>
                            </a:lnSpc>
                          </a:pPr>
                          <a:r>
                            <a:rPr lang="en-US" altLang="zh-CN" sz="2700" dirty="0"/>
                            <a:t>          CP MAR</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DT</a:t>
                          </a:r>
                          <a:r>
                            <a:rPr lang="en-US" altLang="zh-CN" sz="2700" baseline="-25000" dirty="0"/>
                            <a:t>1</a:t>
                          </a:r>
                          <a:r>
                            <a:rPr lang="zh-CN" altLang="en-US" sz="2700" dirty="0"/>
                            <a:t>：</a:t>
                          </a:r>
                          <a:r>
                            <a:rPr lang="en-US" altLang="zh-CN" sz="2700" dirty="0"/>
                            <a:t>EMAR</a:t>
                          </a:r>
                          <a:r>
                            <a:rPr lang="zh-CN" altLang="en-US" sz="2700" dirty="0"/>
                            <a:t>、</a:t>
                          </a:r>
                          <a:r>
                            <a:rPr lang="en-US" altLang="zh-CN" sz="2700" dirty="0"/>
                            <a:t>R</a:t>
                          </a:r>
                          <a:r>
                            <a:rPr lang="zh-CN" altLang="en-US" sz="2700" dirty="0"/>
                            <a:t>、</a:t>
                          </a:r>
                          <a:r>
                            <a:rPr lang="en-US" altLang="zh-CN" sz="2700" dirty="0"/>
                            <a:t>SMDR</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MDR→B</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oMath>
                          </a14:m>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0</m:t>
                                  </m:r>
                                </m:e>
                              </m:bar>
                            </m:oMath>
                          </a14:m>
                          <a:r>
                            <a:rPr lang="en-US" altLang="zh-CN" sz="2700" baseline="0" dirty="0">
                              <a:latin typeface="Calibri" panose="020F0502020204030204" pitchFamily="34" charset="0"/>
                              <a:cs typeface="Calibri" panose="020F0502020204030204" pitchFamily="34" charset="0"/>
                            </a:rPr>
                            <a:t>M</a:t>
                          </a:r>
                          <a:r>
                            <a:rPr lang="zh-CN" altLang="en-US" sz="2700" dirty="0"/>
                            <a:t>、</a:t>
                          </a:r>
                          <a:r>
                            <a:rPr lang="en-US" altLang="zh-CN" sz="2700" dirty="0"/>
                            <a:t>DM</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CP D</a:t>
                          </a:r>
                          <a:r>
                            <a:rPr lang="zh-CN" altLang="en-US" sz="2700" dirty="0"/>
                            <a:t>。</a:t>
                          </a:r>
                          <a:endParaRPr lang="en-US" altLang="zh-CN" sz="2700" dirty="0"/>
                        </a:p>
                      </a:txBody>
                      <a:tcPr/>
                    </a:tc>
                    <a:extLst>
                      <a:ext uri="{0D108BD9-81ED-4DB2-BD59-A6C34878D82A}">
                        <a16:rowId xmlns:a16="http://schemas.microsoft.com/office/drawing/2014/main" val="4153770515"/>
                      </a:ext>
                    </a:extLst>
                  </a:tr>
                  <a:tr h="2719493">
                    <a:tc>
                      <a:txBody>
                        <a:bodyPr/>
                        <a:lstStyle/>
                        <a:p>
                          <a:r>
                            <a:rPr lang="en-US" altLang="zh-CN" sz="2700" dirty="0"/>
                            <a:t>ET</a:t>
                          </a:r>
                          <a:r>
                            <a:rPr lang="en-US" altLang="zh-CN" sz="2700" kern="1200" baseline="-25000" dirty="0">
                              <a:solidFill>
                                <a:schemeClr val="tx1"/>
                              </a:solidFill>
                              <a:latin typeface="+mn-lt"/>
                              <a:ea typeface="+mn-ea"/>
                              <a:cs typeface="+mn-cs"/>
                            </a:rPr>
                            <a:t>0</a:t>
                          </a:r>
                          <a:r>
                            <a:rPr lang="zh-CN" altLang="en-US" sz="2700" dirty="0"/>
                            <a:t>：</a:t>
                          </a:r>
                          <a:r>
                            <a:rPr lang="en-US" altLang="zh-CN" sz="2700" dirty="0"/>
                            <a:t>D-1→MDR</a:t>
                          </a:r>
                        </a:p>
                        <a:p>
                          <a:endParaRPr lang="en-US" altLang="zh-CN" sz="2700" dirty="0"/>
                        </a:p>
                        <a:p>
                          <a:r>
                            <a:rPr lang="en-US" altLang="zh-CN" sz="2700" dirty="0"/>
                            <a:t>ET</a:t>
                          </a:r>
                          <a:r>
                            <a:rPr lang="en-US" altLang="zh-CN" sz="2700" baseline="-25000" dirty="0"/>
                            <a:t>1</a:t>
                          </a:r>
                          <a:r>
                            <a:rPr lang="zh-CN" altLang="en-US" sz="2700" dirty="0"/>
                            <a:t>：</a:t>
                          </a:r>
                          <a:r>
                            <a:rPr lang="en-US" altLang="zh-CN" sz="2700" dirty="0"/>
                            <a:t>MDR→M</a:t>
                          </a:r>
                        </a:p>
                        <a:p>
                          <a:endParaRPr lang="en-US" altLang="zh-CN" sz="2700" dirty="0"/>
                        </a:p>
                        <a:p>
                          <a:r>
                            <a:rPr lang="en-US" altLang="zh-CN" sz="2700" dirty="0"/>
                            <a:t>ET</a:t>
                          </a:r>
                          <a:r>
                            <a:rPr lang="en-US" altLang="zh-CN" sz="2700" baseline="-25000" dirty="0"/>
                            <a:t>2</a:t>
                          </a:r>
                          <a:r>
                            <a:rPr lang="zh-CN" altLang="en-US" sz="2700" dirty="0"/>
                            <a:t>：</a:t>
                          </a:r>
                          <a:r>
                            <a:rPr lang="en-US" altLang="zh-CN" sz="2700" dirty="0"/>
                            <a:t>PC→MAR </a:t>
                          </a:r>
                          <a:endParaRPr lang="zh-CN" altLang="en-US" sz="2700" dirty="0"/>
                        </a:p>
                      </a:txBody>
                      <a:tcPr/>
                    </a:tc>
                    <a:tc>
                      <a:txBody>
                        <a:bodyPr/>
                        <a:lstStyle/>
                        <a:p>
                          <a:r>
                            <a:rPr lang="en-US" altLang="zh-CN" sz="2700" dirty="0"/>
                            <a:t>ET</a:t>
                          </a:r>
                          <a:r>
                            <a:rPr lang="en-US" altLang="zh-CN" sz="2700" baseline="-25000" dirty="0"/>
                            <a:t>0</a:t>
                          </a:r>
                          <a:r>
                            <a:rPr lang="zh-CN" altLang="en-US" sz="2700" dirty="0"/>
                            <a:t>：</a:t>
                          </a:r>
                          <a:r>
                            <a:rPr lang="en-US" altLang="zh-CN" sz="2700" dirty="0"/>
                            <a:t>D→A</a:t>
                          </a:r>
                          <a:r>
                            <a:rPr lang="zh-CN" altLang="en-US" sz="2700" dirty="0"/>
                            <a:t>、</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3</m:t>
                                  </m:r>
                                </m:e>
                              </m:bar>
                              <m:r>
                                <a:rPr lang="en-US" altLang="zh-CN" sz="2700" b="0" i="1" baseline="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1</m:t>
                                  </m:r>
                                </m:e>
                              </m:bar>
                              <m:r>
                                <a:rPr lang="en-US" altLang="zh-CN" sz="2700" b="0" i="0" baseline="-2500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0</m:t>
                                  </m:r>
                                </m:e>
                              </m:ba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𝑀</m:t>
                                  </m:r>
                                </m:e>
                              </m:bar>
                            </m:oMath>
                          </a14:m>
                          <a:r>
                            <a:rPr lang="zh-CN" altLang="en-US" sz="2700" dirty="0"/>
                            <a:t>、</a:t>
                          </a:r>
                          <a:r>
                            <a:rPr lang="en-US" altLang="zh-CN" sz="2700" dirty="0"/>
                            <a:t>DM</a:t>
                          </a:r>
                          <a:r>
                            <a:rPr lang="zh-CN" altLang="en-US" sz="2700" dirty="0"/>
                            <a:t>；</a:t>
                          </a:r>
                          <a:endParaRPr lang="en-US" altLang="zh-CN" sz="2700" dirty="0"/>
                        </a:p>
                        <a:p>
                          <a:r>
                            <a:rPr lang="en-US" altLang="zh-CN" sz="2700" dirty="0"/>
                            <a:t>        CP MDR</a:t>
                          </a:r>
                          <a:r>
                            <a:rPr lang="zh-CN" altLang="en-US" sz="2700" dirty="0"/>
                            <a:t>。</a:t>
                          </a:r>
                          <a:endParaRPr lang="en-US" altLang="zh-CN" sz="2700" dirty="0"/>
                        </a:p>
                        <a:p>
                          <a:r>
                            <a:rPr lang="en-US" altLang="zh-CN" sz="2700" dirty="0"/>
                            <a:t>ET</a:t>
                          </a:r>
                          <a:r>
                            <a:rPr lang="en-US" altLang="zh-CN" sz="2700" baseline="-25000" dirty="0"/>
                            <a:t>1</a:t>
                          </a:r>
                          <a:r>
                            <a:rPr lang="zh-CN" altLang="en-US" sz="2700" dirty="0"/>
                            <a:t>：</a:t>
                          </a:r>
                          <a:r>
                            <a:rPr lang="en-US" altLang="zh-CN" sz="2700" dirty="0"/>
                            <a:t>EMAR</a:t>
                          </a:r>
                          <a:r>
                            <a:rPr lang="zh-CN" altLang="en-US" sz="2700" dirty="0"/>
                            <a:t>、</a:t>
                          </a:r>
                          <a:r>
                            <a:rPr lang="en-US" altLang="zh-CN" sz="2700" dirty="0"/>
                            <a:t>W</a:t>
                          </a:r>
                          <a:r>
                            <a:rPr lang="zh-CN" altLang="en-US" sz="2700" dirty="0"/>
                            <a:t>；</a:t>
                          </a:r>
                          <a:endParaRPr lang="en-US" altLang="zh-CN" sz="2700" dirty="0"/>
                        </a:p>
                        <a:p>
                          <a:r>
                            <a:rPr lang="en-US" altLang="zh-CN" sz="2700" dirty="0"/>
                            <a:t>          </a:t>
                          </a:r>
                          <a:r>
                            <a:rPr lang="zh-CN" altLang="en-US" sz="2700" dirty="0"/>
                            <a:t>无。</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2</a:t>
                          </a:r>
                          <a:r>
                            <a:rPr lang="zh-CN" altLang="en-US" sz="2700" dirty="0"/>
                            <a:t>：</a:t>
                          </a:r>
                          <a:r>
                            <a:rPr lang="en-US" altLang="zh-CN" sz="2700" dirty="0"/>
                            <a:t>PC→A</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2</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1</a:t>
                          </a:r>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r>
                            <a:rPr lang="en-US" altLang="zh-CN" sz="2700" baseline="0" dirty="0">
                              <a:latin typeface="Calibri" panose="020F0502020204030204" pitchFamily="34" charset="0"/>
                              <a:cs typeface="Calibri" panose="020F0502020204030204" pitchFamily="34" charset="0"/>
                            </a:rPr>
                            <a:t>M</a:t>
                          </a:r>
                          <a:r>
                            <a:rPr lang="zh-CN" altLang="en-US" sz="2700" dirty="0"/>
                            <a:t>、</a:t>
                          </a:r>
                          <a:r>
                            <a:rPr lang="en-US" altLang="zh-CN" sz="2700" dirty="0"/>
                            <a:t>DM;</a:t>
                          </a:r>
                        </a:p>
                        <a:p>
                          <a:r>
                            <a:rPr lang="en-US" altLang="zh-CN" sz="2700" dirty="0"/>
                            <a:t>          CP MAR</a:t>
                          </a:r>
                          <a:r>
                            <a:rPr lang="zh-CN" altLang="en-US" sz="2700" dirty="0"/>
                            <a:t>。</a:t>
                          </a:r>
                        </a:p>
                        <a:p>
                          <a:endParaRPr lang="zh-CN" altLang="en-US" sz="2700" dirty="0"/>
                        </a:p>
                      </a:txBody>
                      <a:tcPr/>
                    </a:tc>
                    <a:extLst>
                      <a:ext uri="{0D108BD9-81ED-4DB2-BD59-A6C34878D82A}">
                        <a16:rowId xmlns:a16="http://schemas.microsoft.com/office/drawing/2014/main" val="252248044"/>
                      </a:ext>
                    </a:extLst>
                  </a:tr>
                </a:tbl>
              </a:graphicData>
            </a:graphic>
          </p:graphicFrame>
        </mc:Choice>
        <mc:Fallback xmlns="">
          <p:graphicFrame>
            <p:nvGraphicFramePr>
              <p:cNvPr id="6" name="表格 5">
                <a:extLst>
                  <a:ext uri="{FF2B5EF4-FFF2-40B4-BE49-F238E27FC236}">
                    <a16:creationId xmlns:a16="http://schemas.microsoft.com/office/drawing/2014/main" id="{BEE9D164-1FCE-40C8-9C0B-7E9CA593DA82}"/>
                  </a:ext>
                </a:extLst>
              </p:cNvPr>
              <p:cNvGraphicFramePr>
                <a:graphicFrameLocks noGrp="1"/>
              </p:cNvGraphicFramePr>
              <p:nvPr>
                <p:extLst>
                  <p:ext uri="{D42A27DB-BD31-4B8C-83A1-F6EECF244321}">
                    <p14:modId xmlns:p14="http://schemas.microsoft.com/office/powerpoint/2010/main" val="3323328074"/>
                  </p:ext>
                </p:extLst>
              </p:nvPr>
            </p:nvGraphicFramePr>
            <p:xfrm>
              <a:off x="23812" y="404664"/>
              <a:ext cx="9144000" cy="7003542"/>
            </p:xfrm>
            <a:graphic>
              <a:graphicData uri="http://schemas.openxmlformats.org/drawingml/2006/table">
                <a:tbl>
                  <a:tblPr firstRow="1" bandRow="1">
                    <a:tableStyleId>{5940675A-B579-460E-94D1-54222C63F5DA}</a:tableStyleId>
                  </a:tblPr>
                  <a:tblGrid>
                    <a:gridCol w="3131840">
                      <a:extLst>
                        <a:ext uri="{9D8B030D-6E8A-4147-A177-3AD203B41FA5}">
                          <a16:colId xmlns:a16="http://schemas.microsoft.com/office/drawing/2014/main" val="2427887516"/>
                        </a:ext>
                      </a:extLst>
                    </a:gridCol>
                    <a:gridCol w="6012160">
                      <a:extLst>
                        <a:ext uri="{9D8B030D-6E8A-4147-A177-3AD203B41FA5}">
                          <a16:colId xmlns:a16="http://schemas.microsoft.com/office/drawing/2014/main" val="1016791840"/>
                        </a:ext>
                      </a:extLst>
                    </a:gridCol>
                  </a:tblGrid>
                  <a:tr h="1785874">
                    <a:tc>
                      <a:txBody>
                        <a:bodyPr/>
                        <a:lstStyle/>
                        <a:p>
                          <a:r>
                            <a:rPr lang="en-US" altLang="zh-CN" sz="2700" dirty="0"/>
                            <a:t>FT</a:t>
                          </a:r>
                          <a:r>
                            <a:rPr lang="en-US" altLang="zh-CN" sz="2700" baseline="-25000" dirty="0"/>
                            <a:t>0</a:t>
                          </a:r>
                          <a:r>
                            <a:rPr lang="zh-CN" altLang="en-US" sz="2700" dirty="0"/>
                            <a:t>：</a:t>
                          </a:r>
                          <a:r>
                            <a:rPr lang="en-US" altLang="zh-CN" sz="2700" dirty="0"/>
                            <a:t>M→IR</a:t>
                          </a:r>
                        </a:p>
                        <a:p>
                          <a:r>
                            <a:rPr lang="en-US" altLang="zh-CN" sz="2700" dirty="0"/>
                            <a:t>          PC+1→PC</a:t>
                          </a:r>
                          <a:endParaRPr lang="zh-CN" altLang="en-US" sz="2700" dirty="0"/>
                        </a:p>
                      </a:txBody>
                      <a:tcPr/>
                    </a:tc>
                    <a:tc>
                      <a:txBody>
                        <a:bodyPr/>
                        <a:lstStyle/>
                        <a:p>
                          <a:endParaRPr lang="zh-CN"/>
                        </a:p>
                      </a:txBody>
                      <a:tcPr>
                        <a:blipFill>
                          <a:blip r:embed="rId2"/>
                          <a:stretch>
                            <a:fillRect l="-52178" t="-3754" r="-203" b="-293174"/>
                          </a:stretch>
                        </a:blipFill>
                      </a:tcPr>
                    </a:tc>
                    <a:extLst>
                      <a:ext uri="{0D108BD9-81ED-4DB2-BD59-A6C34878D82A}">
                        <a16:rowId xmlns:a16="http://schemas.microsoft.com/office/drawing/2014/main" val="3891790866"/>
                      </a:ext>
                    </a:extLst>
                  </a:tr>
                  <a:tr h="2197354">
                    <a:tc>
                      <a:txBody>
                        <a:bodyPr/>
                        <a:lstStyle/>
                        <a:p>
                          <a:r>
                            <a:rPr lang="en-US" altLang="zh-CN" sz="2700" dirty="0"/>
                            <a:t>DT</a:t>
                          </a:r>
                          <a:r>
                            <a:rPr lang="zh-CN" altLang="en-US" sz="2700" dirty="0"/>
                            <a:t>：</a:t>
                          </a:r>
                          <a:r>
                            <a:rPr lang="en-US" altLang="zh-CN" sz="2700" dirty="0"/>
                            <a:t>R</a:t>
                          </a:r>
                          <a:r>
                            <a:rPr lang="en-US" altLang="zh-CN" sz="2700" kern="1200" baseline="-25000" dirty="0">
                              <a:solidFill>
                                <a:schemeClr val="tx1"/>
                              </a:solidFill>
                              <a:latin typeface="+mn-lt"/>
                              <a:ea typeface="+mn-ea"/>
                              <a:cs typeface="+mn-cs"/>
                            </a:rPr>
                            <a:t>0</a:t>
                          </a:r>
                          <a:r>
                            <a:rPr lang="en-US" altLang="zh-CN" sz="2700" dirty="0"/>
                            <a:t>→MAR</a:t>
                          </a:r>
                          <a:r>
                            <a:rPr lang="zh-CN" altLang="en-US" sz="2700" dirty="0"/>
                            <a:t> </a:t>
                          </a:r>
                          <a:endParaRPr lang="en-US" altLang="zh-CN" sz="2700" dirty="0"/>
                        </a:p>
                        <a:p>
                          <a:endParaRPr lang="en-US" altLang="zh-CN" sz="2700" dirty="0"/>
                        </a:p>
                        <a:p>
                          <a:r>
                            <a:rPr lang="en-US" altLang="zh-CN" sz="2700" dirty="0"/>
                            <a:t>DT</a:t>
                          </a:r>
                          <a:r>
                            <a:rPr lang="en-US" altLang="zh-CN" sz="2700" baseline="-25000" dirty="0"/>
                            <a:t>1</a:t>
                          </a:r>
                          <a:r>
                            <a:rPr lang="zh-CN" altLang="en-US" sz="2700" dirty="0"/>
                            <a:t>：</a:t>
                          </a:r>
                          <a:r>
                            <a:rPr lang="en-US" altLang="zh-CN" sz="2700" dirty="0"/>
                            <a:t>M→MDR→D</a:t>
                          </a:r>
                          <a:endParaRPr lang="zh-CN" altLang="en-US" sz="2700" dirty="0"/>
                        </a:p>
                      </a:txBody>
                      <a:tcPr/>
                    </a:tc>
                    <a:tc>
                      <a:txBody>
                        <a:bodyPr/>
                        <a:lstStyle/>
                        <a:p>
                          <a:endParaRPr lang="zh-CN"/>
                        </a:p>
                      </a:txBody>
                      <a:tcPr>
                        <a:blipFill>
                          <a:blip r:embed="rId2"/>
                          <a:stretch>
                            <a:fillRect l="-52178" t="-84211" r="-203" b="-137950"/>
                          </a:stretch>
                        </a:blipFill>
                      </a:tcPr>
                    </a:tc>
                    <a:extLst>
                      <a:ext uri="{0D108BD9-81ED-4DB2-BD59-A6C34878D82A}">
                        <a16:rowId xmlns:a16="http://schemas.microsoft.com/office/drawing/2014/main" val="4153770515"/>
                      </a:ext>
                    </a:extLst>
                  </a:tr>
                  <a:tr h="3020314">
                    <a:tc>
                      <a:txBody>
                        <a:bodyPr/>
                        <a:lstStyle/>
                        <a:p>
                          <a:r>
                            <a:rPr lang="en-US" altLang="zh-CN" sz="2700" dirty="0"/>
                            <a:t>ET</a:t>
                          </a:r>
                          <a:r>
                            <a:rPr lang="en-US" altLang="zh-CN" sz="2700" kern="1200" baseline="-25000" dirty="0">
                              <a:solidFill>
                                <a:schemeClr val="tx1"/>
                              </a:solidFill>
                              <a:latin typeface="+mn-lt"/>
                              <a:ea typeface="+mn-ea"/>
                              <a:cs typeface="+mn-cs"/>
                            </a:rPr>
                            <a:t>0</a:t>
                          </a:r>
                          <a:r>
                            <a:rPr lang="zh-CN" altLang="en-US" sz="2700" dirty="0"/>
                            <a:t>：</a:t>
                          </a:r>
                          <a:r>
                            <a:rPr lang="en-US" altLang="zh-CN" sz="2700" dirty="0"/>
                            <a:t>D-1→MDR</a:t>
                          </a:r>
                        </a:p>
                        <a:p>
                          <a:endParaRPr lang="en-US" altLang="zh-CN" sz="2700" dirty="0"/>
                        </a:p>
                        <a:p>
                          <a:r>
                            <a:rPr lang="en-US" altLang="zh-CN" sz="2700" dirty="0"/>
                            <a:t>ET</a:t>
                          </a:r>
                          <a:r>
                            <a:rPr lang="en-US" altLang="zh-CN" sz="2700" baseline="-25000" dirty="0"/>
                            <a:t>1</a:t>
                          </a:r>
                          <a:r>
                            <a:rPr lang="zh-CN" altLang="en-US" sz="2700" dirty="0"/>
                            <a:t>：</a:t>
                          </a:r>
                          <a:r>
                            <a:rPr lang="en-US" altLang="zh-CN" sz="2700" dirty="0"/>
                            <a:t>MDR→M</a:t>
                          </a:r>
                        </a:p>
                        <a:p>
                          <a:endParaRPr lang="en-US" altLang="zh-CN" sz="2700" dirty="0"/>
                        </a:p>
                        <a:p>
                          <a:r>
                            <a:rPr lang="en-US" altLang="zh-CN" sz="2700" dirty="0"/>
                            <a:t>ET</a:t>
                          </a:r>
                          <a:r>
                            <a:rPr lang="en-US" altLang="zh-CN" sz="2700" baseline="-25000" dirty="0"/>
                            <a:t>2</a:t>
                          </a:r>
                          <a:r>
                            <a:rPr lang="zh-CN" altLang="en-US" sz="2700" dirty="0"/>
                            <a:t>：</a:t>
                          </a:r>
                          <a:r>
                            <a:rPr lang="en-US" altLang="zh-CN" sz="2700" dirty="0"/>
                            <a:t>PC→MAR </a:t>
                          </a:r>
                          <a:endParaRPr lang="zh-CN" altLang="en-US" sz="2700" dirty="0"/>
                        </a:p>
                      </a:txBody>
                      <a:tcPr/>
                    </a:tc>
                    <a:tc>
                      <a:txBody>
                        <a:bodyPr/>
                        <a:lstStyle/>
                        <a:p>
                          <a:endParaRPr lang="zh-CN"/>
                        </a:p>
                      </a:txBody>
                      <a:tcPr>
                        <a:blipFill>
                          <a:blip r:embed="rId2"/>
                          <a:stretch>
                            <a:fillRect l="-52178" t="-134073" r="-203" b="-403"/>
                          </a:stretch>
                        </a:blipFill>
                      </a:tcPr>
                    </a:tc>
                    <a:extLst>
                      <a:ext uri="{0D108BD9-81ED-4DB2-BD59-A6C34878D82A}">
                        <a16:rowId xmlns:a16="http://schemas.microsoft.com/office/drawing/2014/main" val="252248044"/>
                      </a:ext>
                    </a:extLst>
                  </a:tr>
                </a:tbl>
              </a:graphicData>
            </a:graphic>
          </p:graphicFrame>
        </mc:Fallback>
      </mc:AlternateContent>
      <p:sp>
        <p:nvSpPr>
          <p:cNvPr id="4" name="灯片编号占位符 3">
            <a:extLst>
              <a:ext uri="{FF2B5EF4-FFF2-40B4-BE49-F238E27FC236}">
                <a16:creationId xmlns:a16="http://schemas.microsoft.com/office/drawing/2014/main" id="{8F9E4122-BCBE-4372-8523-627ED5BD53B4}"/>
              </a:ext>
            </a:extLst>
          </p:cNvPr>
          <p:cNvSpPr>
            <a:spLocks noGrp="1"/>
          </p:cNvSpPr>
          <p:nvPr>
            <p:ph type="sldNum" sz="quarter" idx="10"/>
          </p:nvPr>
        </p:nvSpPr>
        <p:spPr/>
        <p:txBody>
          <a:bodyPr/>
          <a:lstStyle/>
          <a:p>
            <a:fld id="{93FEEFE9-7DAE-42BE-8BBC-0AB64D3E44ED}" type="slidenum">
              <a:rPr lang="zh-CN" altLang="en-US" smtClean="0"/>
              <a:pPr/>
              <a:t>71</a:t>
            </a:fld>
            <a:r>
              <a:rPr lang="en-US" altLang="zh-CN"/>
              <a:t>/141</a:t>
            </a:r>
            <a:endParaRPr lang="zh-CN" altLang="en-US" dirty="0"/>
          </a:p>
        </p:txBody>
      </p:sp>
    </p:spTree>
    <p:extLst>
      <p:ext uri="{BB962C8B-B14F-4D97-AF65-F5344CB8AC3E}">
        <p14:creationId xmlns:p14="http://schemas.microsoft.com/office/powerpoint/2010/main" val="2019893044"/>
      </p:ext>
    </p:extLst>
  </p:cSld>
  <p:clrMapOvr>
    <a:masterClrMapping/>
  </p:clrMapOvr>
  <p:transition>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E347CA-3137-4AA6-BA51-2471C9EA8DD8}"/>
              </a:ext>
            </a:extLst>
          </p:cNvPr>
          <p:cNvSpPr/>
          <p:nvPr/>
        </p:nvSpPr>
        <p:spPr>
          <a:xfrm>
            <a:off x="29468" y="-8260"/>
            <a:ext cx="2937022" cy="631711"/>
          </a:xfrm>
          <a:prstGeom prst="rect">
            <a:avLst/>
          </a:prstGeom>
        </p:spPr>
        <p:txBody>
          <a:bodyPr wrap="none">
            <a:spAutoFit/>
          </a:bodyPr>
          <a:lstStyle/>
          <a:p>
            <a:pPr>
              <a:lnSpc>
                <a:spcPct val="120000"/>
              </a:lnSpc>
            </a:pPr>
            <a:r>
              <a:rPr lang="en-US" altLang="zh-CN" sz="3200" b="1" dirty="0">
                <a:solidFill>
                  <a:srgbClr val="FFFF00"/>
                </a:solidFill>
              </a:rPr>
              <a:t>(12)COM  (R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endParaRPr lang="zh-CN" altLang="en-US" sz="3200" b="1" baseline="30000" dirty="0">
              <a:solidFill>
                <a:srgbClr val="FFFF00"/>
              </a:solidFill>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8C69CF2B-01B0-4B62-A874-8C4700D8070F}"/>
                  </a:ext>
                </a:extLst>
              </p:cNvPr>
              <p:cNvGraphicFramePr>
                <a:graphicFrameLocks noGrp="1"/>
              </p:cNvGraphicFramePr>
              <p:nvPr>
                <p:extLst>
                  <p:ext uri="{D42A27DB-BD31-4B8C-83A1-F6EECF244321}">
                    <p14:modId xmlns:p14="http://schemas.microsoft.com/office/powerpoint/2010/main" val="4048246177"/>
                  </p:ext>
                </p:extLst>
              </p:nvPr>
            </p:nvGraphicFramePr>
            <p:xfrm>
              <a:off x="26640" y="655319"/>
              <a:ext cx="9090720" cy="6112145"/>
            </p:xfrm>
            <a:graphic>
              <a:graphicData uri="http://schemas.openxmlformats.org/drawingml/2006/table">
                <a:tbl>
                  <a:tblPr firstRow="1" bandRow="1">
                    <a:tableStyleId>{5940675A-B579-460E-94D1-54222C63F5DA}</a:tableStyleId>
                  </a:tblPr>
                  <a:tblGrid>
                    <a:gridCol w="3105200">
                      <a:extLst>
                        <a:ext uri="{9D8B030D-6E8A-4147-A177-3AD203B41FA5}">
                          <a16:colId xmlns:a16="http://schemas.microsoft.com/office/drawing/2014/main" val="505837879"/>
                        </a:ext>
                      </a:extLst>
                    </a:gridCol>
                    <a:gridCol w="5985520">
                      <a:extLst>
                        <a:ext uri="{9D8B030D-6E8A-4147-A177-3AD203B41FA5}">
                          <a16:colId xmlns:a16="http://schemas.microsoft.com/office/drawing/2014/main" val="1012757571"/>
                        </a:ext>
                      </a:extLst>
                    </a:gridCol>
                  </a:tblGrid>
                  <a:tr h="1678437">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790416125"/>
                      </a:ext>
                    </a:extLst>
                  </a:tr>
                  <a:tr h="4263596">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→MAR</a:t>
                          </a:r>
                        </a:p>
                        <a:p>
                          <a:endParaRPr lang="en-US" altLang="zh-CN" sz="2800" dirty="0"/>
                        </a:p>
                        <a:p>
                          <a:r>
                            <a:rPr lang="en-US" altLang="zh-CN" sz="2800" dirty="0"/>
                            <a:t>DT</a:t>
                          </a:r>
                          <a:r>
                            <a:rPr lang="en-US" altLang="zh-CN" sz="2800" baseline="-25000" dirty="0"/>
                            <a:t>1</a:t>
                          </a:r>
                          <a:r>
                            <a:rPr lang="zh-CN" altLang="en-US" sz="2800" dirty="0"/>
                            <a:t>：</a:t>
                          </a:r>
                          <a:r>
                            <a:rPr lang="en-US" altLang="zh-CN" sz="2800" dirty="0"/>
                            <a:t>M→MDR→D</a:t>
                          </a:r>
                        </a:p>
                        <a:p>
                          <a:endParaRPr lang="en-US" altLang="zh-CN" sz="2800" dirty="0"/>
                        </a:p>
                        <a:p>
                          <a:r>
                            <a:rPr lang="en-US" altLang="zh-CN" sz="2800" dirty="0"/>
                            <a:t>DT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+1→R</a:t>
                          </a:r>
                          <a:r>
                            <a:rPr lang="en-US" altLang="zh-CN" sz="2800" kern="1200" baseline="-25000" dirty="0">
                              <a:solidFill>
                                <a:schemeClr val="tx1"/>
                              </a:solidFill>
                              <a:latin typeface="+mn-lt"/>
                              <a:ea typeface="+mn-ea"/>
                              <a:cs typeface="+mn-cs"/>
                            </a:rPr>
                            <a:t>1</a:t>
                          </a:r>
                          <a:endParaRPr lang="zh-CN" altLang="en-US" sz="2800" kern="1200" baseline="-25000" dirty="0">
                            <a:solidFill>
                              <a:schemeClr val="tx1"/>
                            </a:solidFill>
                            <a:latin typeface="+mn-lt"/>
                            <a:ea typeface="+mn-ea"/>
                            <a:cs typeface="+mn-cs"/>
                          </a:endParaRPr>
                        </a:p>
                      </a:txBody>
                      <a:tcPr/>
                    </a:tc>
                    <a:tc>
                      <a:txBody>
                        <a:bodyPr/>
                        <a:lstStyle/>
                        <a:p>
                          <a:pPr indent="0">
                            <a:lnSpc>
                              <a:spcPct val="100000"/>
                            </a:lnSpc>
                          </a:pPr>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D</a:t>
                          </a:r>
                          <a:r>
                            <a:rPr lang="zh-CN" altLang="en-US" sz="2800" dirty="0"/>
                            <a:t>。</a:t>
                          </a:r>
                          <a:endParaRPr lang="en-US" altLang="zh-CN" sz="2800" dirty="0"/>
                        </a:p>
                        <a:p>
                          <a:pPr indent="0">
                            <a:lnSpc>
                              <a:spcPct val="100000"/>
                            </a:lnSpc>
                          </a:pPr>
                          <a:r>
                            <a:rPr lang="en-US" altLang="zh-CN" sz="2800" dirty="0"/>
                            <a:t>DT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endParaRPr lang="en-US" altLang="zh-CN" sz="2800" dirty="0"/>
                        </a:p>
                        <a:p>
                          <a:pPr indent="0">
                            <a:lnSpc>
                              <a:spcPct val="100000"/>
                            </a:lnSpc>
                          </a:pPr>
                          <a:r>
                            <a:rPr lang="en-US" altLang="zh-CN" sz="2800" dirty="0"/>
                            <a:t>           DM</a:t>
                          </a:r>
                          <a:r>
                            <a:rPr lang="zh-CN" altLang="en-US" sz="2800" dirty="0"/>
                            <a:t>；</a:t>
                          </a:r>
                          <a:endParaRPr lang="en-US" altLang="zh-CN" sz="2800" dirty="0"/>
                        </a:p>
                        <a:p>
                          <a:pPr indent="0">
                            <a:lnSpc>
                              <a:spcPct val="100000"/>
                            </a:lnSpc>
                          </a:pPr>
                          <a:r>
                            <a:rPr lang="en-US" altLang="zh-CN" sz="2800" baseline="0" dirty="0"/>
                            <a:t>           </a:t>
                          </a:r>
                          <a:r>
                            <a:rPr lang="en-US" altLang="zh-CN" sz="2800" dirty="0"/>
                            <a:t>CP R</a:t>
                          </a:r>
                          <a:r>
                            <a:rPr lang="en-US" altLang="zh-CN" sz="2800" kern="1200" baseline="-25000" dirty="0">
                              <a:solidFill>
                                <a:schemeClr val="tx1"/>
                              </a:solidFill>
                              <a:latin typeface="+mn-lt"/>
                              <a:ea typeface="+mn-ea"/>
                              <a:cs typeface="+mn-cs"/>
                            </a:rPr>
                            <a:t>1</a:t>
                          </a:r>
                          <a:r>
                            <a:rPr lang="zh-CN" altLang="en-US" sz="2800" kern="1200" baseline="0" dirty="0">
                              <a:solidFill>
                                <a:schemeClr val="tx1"/>
                              </a:solidFill>
                              <a:latin typeface="+mn-lt"/>
                              <a:ea typeface="+mn-ea"/>
                              <a:cs typeface="+mn-cs"/>
                            </a:rPr>
                            <a:t>。</a:t>
                          </a:r>
                          <a:endParaRPr lang="zh-CN" altLang="en-US" sz="2800" dirty="0"/>
                        </a:p>
                      </a:txBody>
                      <a:tcPr/>
                    </a:tc>
                    <a:extLst>
                      <a:ext uri="{0D108BD9-81ED-4DB2-BD59-A6C34878D82A}">
                        <a16:rowId xmlns:a16="http://schemas.microsoft.com/office/drawing/2014/main" val="518684054"/>
                      </a:ext>
                    </a:extLst>
                  </a:tr>
                </a:tbl>
              </a:graphicData>
            </a:graphic>
          </p:graphicFrame>
        </mc:Choice>
        <mc:Fallback xmlns="">
          <p:graphicFrame>
            <p:nvGraphicFramePr>
              <p:cNvPr id="5" name="表格 4">
                <a:extLst>
                  <a:ext uri="{FF2B5EF4-FFF2-40B4-BE49-F238E27FC236}">
                    <a16:creationId xmlns:a16="http://schemas.microsoft.com/office/drawing/2014/main" id="{8C69CF2B-01B0-4B62-A874-8C4700D8070F}"/>
                  </a:ext>
                </a:extLst>
              </p:cNvPr>
              <p:cNvGraphicFramePr>
                <a:graphicFrameLocks noGrp="1"/>
              </p:cNvGraphicFramePr>
              <p:nvPr>
                <p:extLst>
                  <p:ext uri="{D42A27DB-BD31-4B8C-83A1-F6EECF244321}">
                    <p14:modId xmlns:p14="http://schemas.microsoft.com/office/powerpoint/2010/main" val="4048246177"/>
                  </p:ext>
                </p:extLst>
              </p:nvPr>
            </p:nvGraphicFramePr>
            <p:xfrm>
              <a:off x="26640" y="655319"/>
              <a:ext cx="9090720" cy="6112145"/>
            </p:xfrm>
            <a:graphic>
              <a:graphicData uri="http://schemas.openxmlformats.org/drawingml/2006/table">
                <a:tbl>
                  <a:tblPr firstRow="1" bandRow="1">
                    <a:tableStyleId>{5940675A-B579-460E-94D1-54222C63F5DA}</a:tableStyleId>
                  </a:tblPr>
                  <a:tblGrid>
                    <a:gridCol w="3105200">
                      <a:extLst>
                        <a:ext uri="{9D8B030D-6E8A-4147-A177-3AD203B41FA5}">
                          <a16:colId xmlns:a16="http://schemas.microsoft.com/office/drawing/2014/main" val="505837879"/>
                        </a:ext>
                      </a:extLst>
                    </a:gridCol>
                    <a:gridCol w="5985520">
                      <a:extLst>
                        <a:ext uri="{9D8B030D-6E8A-4147-A177-3AD203B41FA5}">
                          <a16:colId xmlns:a16="http://schemas.microsoft.com/office/drawing/2014/main" val="1012757571"/>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2037" t="-4276" r="-204" b="-230921"/>
                          </a:stretch>
                        </a:blipFill>
                      </a:tcPr>
                    </a:tc>
                    <a:extLst>
                      <a:ext uri="{0D108BD9-81ED-4DB2-BD59-A6C34878D82A}">
                        <a16:rowId xmlns:a16="http://schemas.microsoft.com/office/drawing/2014/main" val="790416125"/>
                      </a:ext>
                    </a:extLst>
                  </a:tr>
                  <a:tr h="4263596">
                    <a:tc>
                      <a:txBody>
                        <a:bodyPr/>
                        <a:lstStyle/>
                        <a:p>
                          <a:r>
                            <a:rPr lang="en-US" altLang="zh-CN" sz="2800" dirty="0"/>
                            <a:t>DT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→MAR</a:t>
                          </a:r>
                        </a:p>
                        <a:p>
                          <a:endParaRPr lang="en-US" altLang="zh-CN" sz="2800" dirty="0"/>
                        </a:p>
                        <a:p>
                          <a:r>
                            <a:rPr lang="en-US" altLang="zh-CN" sz="2800" dirty="0"/>
                            <a:t>DT</a:t>
                          </a:r>
                          <a:r>
                            <a:rPr lang="en-US" altLang="zh-CN" sz="2800" baseline="-25000" dirty="0"/>
                            <a:t>1</a:t>
                          </a:r>
                          <a:r>
                            <a:rPr lang="zh-CN" altLang="en-US" sz="2800" dirty="0"/>
                            <a:t>：</a:t>
                          </a:r>
                          <a:r>
                            <a:rPr lang="en-US" altLang="zh-CN" sz="2800" dirty="0"/>
                            <a:t>M→MDR→D</a:t>
                          </a:r>
                        </a:p>
                        <a:p>
                          <a:endParaRPr lang="en-US" altLang="zh-CN" sz="2800" dirty="0"/>
                        </a:p>
                        <a:p>
                          <a:r>
                            <a:rPr lang="en-US" altLang="zh-CN" sz="2800" dirty="0"/>
                            <a:t>DT</a:t>
                          </a:r>
                          <a:r>
                            <a:rPr lang="en-US" altLang="zh-CN" sz="2800" kern="1200" baseline="-25000" dirty="0">
                              <a:solidFill>
                                <a:schemeClr val="tx1"/>
                              </a:solidFill>
                              <a:latin typeface="+mn-lt"/>
                              <a:ea typeface="+mn-ea"/>
                              <a:cs typeface="+mn-cs"/>
                            </a:rPr>
                            <a:t>2</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+1→R</a:t>
                          </a:r>
                          <a:r>
                            <a:rPr lang="en-US" altLang="zh-CN" sz="2800" kern="1200" baseline="-25000" dirty="0">
                              <a:solidFill>
                                <a:schemeClr val="tx1"/>
                              </a:solidFill>
                              <a:latin typeface="+mn-lt"/>
                              <a:ea typeface="+mn-ea"/>
                              <a:cs typeface="+mn-cs"/>
                            </a:rPr>
                            <a:t>1</a:t>
                          </a:r>
                          <a:endParaRPr lang="zh-CN" altLang="en-US" sz="2800" kern="1200" baseline="-25000" dirty="0">
                            <a:solidFill>
                              <a:schemeClr val="tx1"/>
                            </a:solidFill>
                            <a:latin typeface="+mn-lt"/>
                            <a:ea typeface="+mn-ea"/>
                            <a:cs typeface="+mn-cs"/>
                          </a:endParaRPr>
                        </a:p>
                      </a:txBody>
                      <a:tcPr/>
                    </a:tc>
                    <a:tc>
                      <a:txBody>
                        <a:bodyPr/>
                        <a:lstStyle/>
                        <a:p>
                          <a:endParaRPr lang="zh-CN"/>
                        </a:p>
                      </a:txBody>
                      <a:tcPr>
                        <a:blipFill>
                          <a:blip r:embed="rId2"/>
                          <a:stretch>
                            <a:fillRect l="-52037" t="-45286" r="-204" b="-286"/>
                          </a:stretch>
                        </a:blipFill>
                      </a:tcPr>
                    </a:tc>
                    <a:extLst>
                      <a:ext uri="{0D108BD9-81ED-4DB2-BD59-A6C34878D82A}">
                        <a16:rowId xmlns:a16="http://schemas.microsoft.com/office/drawing/2014/main" val="518684054"/>
                      </a:ext>
                    </a:extLst>
                  </a:tr>
                </a:tbl>
              </a:graphicData>
            </a:graphic>
          </p:graphicFrame>
        </mc:Fallback>
      </mc:AlternateContent>
      <p:sp>
        <p:nvSpPr>
          <p:cNvPr id="4" name="灯片编号占位符 3">
            <a:extLst>
              <a:ext uri="{FF2B5EF4-FFF2-40B4-BE49-F238E27FC236}">
                <a16:creationId xmlns:a16="http://schemas.microsoft.com/office/drawing/2014/main" id="{24563572-32F4-4B8C-A892-381818F04EB8}"/>
              </a:ext>
            </a:extLst>
          </p:cNvPr>
          <p:cNvSpPr>
            <a:spLocks noGrp="1"/>
          </p:cNvSpPr>
          <p:nvPr>
            <p:ph type="sldNum" sz="quarter" idx="10"/>
          </p:nvPr>
        </p:nvSpPr>
        <p:spPr/>
        <p:txBody>
          <a:bodyPr/>
          <a:lstStyle/>
          <a:p>
            <a:fld id="{93FEEFE9-7DAE-42BE-8BBC-0AB64D3E44ED}" type="slidenum">
              <a:rPr lang="zh-CN" altLang="en-US" smtClean="0"/>
              <a:pPr/>
              <a:t>72</a:t>
            </a:fld>
            <a:r>
              <a:rPr lang="en-US" altLang="zh-CN"/>
              <a:t>/141</a:t>
            </a:r>
            <a:endParaRPr lang="zh-CN" altLang="en-US" dirty="0"/>
          </a:p>
        </p:txBody>
      </p:sp>
    </p:spTree>
    <p:extLst>
      <p:ext uri="{BB962C8B-B14F-4D97-AF65-F5344CB8AC3E}">
        <p14:creationId xmlns:p14="http://schemas.microsoft.com/office/powerpoint/2010/main" val="574225527"/>
      </p:ext>
    </p:extLst>
  </p:cSld>
  <p:clrMapOvr>
    <a:masterClrMapping/>
  </p:clrMapOvr>
  <p:transition>
    <p:pull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640F5941-7500-46C7-B56C-D69165DB77B2}"/>
                  </a:ext>
                </a:extLst>
              </p:cNvPr>
              <p:cNvGraphicFramePr>
                <a:graphicFrameLocks noGrp="1"/>
              </p:cNvGraphicFramePr>
              <p:nvPr>
                <p:extLst>
                  <p:ext uri="{D42A27DB-BD31-4B8C-83A1-F6EECF244321}">
                    <p14:modId xmlns:p14="http://schemas.microsoft.com/office/powerpoint/2010/main" val="2903153157"/>
                  </p:ext>
                </p:extLst>
              </p:nvPr>
            </p:nvGraphicFramePr>
            <p:xfrm>
              <a:off x="0" y="652299"/>
              <a:ext cx="9144000" cy="2701989"/>
            </p:xfrm>
            <a:graphic>
              <a:graphicData uri="http://schemas.openxmlformats.org/drawingml/2006/table">
                <a:tbl>
                  <a:tblPr firstRow="1" bandRow="1">
                    <a:tableStyleId>{5940675A-B579-460E-94D1-54222C63F5DA}</a:tableStyleId>
                  </a:tblPr>
                  <a:tblGrid>
                    <a:gridCol w="3159512">
                      <a:extLst>
                        <a:ext uri="{9D8B030D-6E8A-4147-A177-3AD203B41FA5}">
                          <a16:colId xmlns:a16="http://schemas.microsoft.com/office/drawing/2014/main" val="3839688938"/>
                        </a:ext>
                      </a:extLst>
                    </a:gridCol>
                    <a:gridCol w="5984488">
                      <a:extLst>
                        <a:ext uri="{9D8B030D-6E8A-4147-A177-3AD203B41FA5}">
                          <a16:colId xmlns:a16="http://schemas.microsoft.com/office/drawing/2014/main" val="2942179799"/>
                        </a:ext>
                      </a:extLst>
                    </a:gridCol>
                  </a:tblGrid>
                  <a:tr h="370840">
                    <a:tc>
                      <a:txBody>
                        <a:bodyPr/>
                        <a:lstStyle/>
                        <a:p>
                          <a:r>
                            <a:rPr lang="en-US" altLang="zh-CN" sz="2800" dirty="0"/>
                            <a:t>ET</a:t>
                          </a:r>
                          <a:r>
                            <a:rPr lang="en-US" altLang="zh-CN" sz="2800" kern="1200" baseline="-25000" dirty="0">
                              <a:solidFill>
                                <a:schemeClr val="tx1"/>
                              </a:solidFill>
                              <a:latin typeface="+mn-lt"/>
                              <a:ea typeface="+mn-ea"/>
                              <a:cs typeface="+mn-cs"/>
                            </a:rPr>
                            <a:t>0</a:t>
                          </a:r>
                          <a:r>
                            <a:rPr lang="zh-CN" altLang="en-US" sz="2800" dirty="0"/>
                            <a:t>：</a:t>
                          </a:r>
                          <a:r>
                            <a:rPr lang="en-US" altLang="zh-CN" sz="2800" dirty="0"/>
                            <a:t>COM D →MDR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D→A</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r>
                                <a:rPr lang="en-US" altLang="zh-CN" sz="2800" b="0" i="0" baseline="-2500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dirty="0"/>
                            <a:t>M</a:t>
                          </a:r>
                          <a:r>
                            <a:rPr lang="zh-CN" altLang="en-US" sz="2800" dirty="0"/>
                            <a:t>、</a:t>
                          </a:r>
                          <a:r>
                            <a:rPr lang="en-US" altLang="zh-CN" sz="2800" dirty="0"/>
                            <a:t>DM;</a:t>
                          </a:r>
                          <a:r>
                            <a:rPr lang="zh-CN" altLang="en-US" sz="2800" dirty="0"/>
                            <a:t>   </a:t>
                          </a:r>
                          <a:endParaRPr lang="en-US" altLang="zh-CN" sz="2800" dirty="0"/>
                        </a:p>
                        <a:p>
                          <a:r>
                            <a:rPr lang="en-US" altLang="zh-CN" sz="2800" dirty="0"/>
                            <a:t>          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545890332"/>
                      </a:ext>
                    </a:extLst>
                  </a:tr>
                </a:tbl>
              </a:graphicData>
            </a:graphic>
          </p:graphicFrame>
        </mc:Choice>
        <mc:Fallback>
          <p:graphicFrame>
            <p:nvGraphicFramePr>
              <p:cNvPr id="3" name="表格 2">
                <a:extLst>
                  <a:ext uri="{FF2B5EF4-FFF2-40B4-BE49-F238E27FC236}">
                    <a16:creationId xmlns:a16="http://schemas.microsoft.com/office/drawing/2014/main" id="{640F5941-7500-46C7-B56C-D69165DB77B2}"/>
                  </a:ext>
                </a:extLst>
              </p:cNvPr>
              <p:cNvGraphicFramePr>
                <a:graphicFrameLocks noGrp="1"/>
              </p:cNvGraphicFramePr>
              <p:nvPr>
                <p:extLst>
                  <p:ext uri="{D42A27DB-BD31-4B8C-83A1-F6EECF244321}">
                    <p14:modId xmlns:p14="http://schemas.microsoft.com/office/powerpoint/2010/main" val="2903153157"/>
                  </p:ext>
                </p:extLst>
              </p:nvPr>
            </p:nvGraphicFramePr>
            <p:xfrm>
              <a:off x="0" y="652299"/>
              <a:ext cx="9144000" cy="2701989"/>
            </p:xfrm>
            <a:graphic>
              <a:graphicData uri="http://schemas.openxmlformats.org/drawingml/2006/table">
                <a:tbl>
                  <a:tblPr firstRow="1" bandRow="1">
                    <a:tableStyleId>{5940675A-B579-460E-94D1-54222C63F5DA}</a:tableStyleId>
                  </a:tblPr>
                  <a:tblGrid>
                    <a:gridCol w="3159512">
                      <a:extLst>
                        <a:ext uri="{9D8B030D-6E8A-4147-A177-3AD203B41FA5}">
                          <a16:colId xmlns:a16="http://schemas.microsoft.com/office/drawing/2014/main" val="3839688938"/>
                        </a:ext>
                      </a:extLst>
                    </a:gridCol>
                    <a:gridCol w="5984488">
                      <a:extLst>
                        <a:ext uri="{9D8B030D-6E8A-4147-A177-3AD203B41FA5}">
                          <a16:colId xmlns:a16="http://schemas.microsoft.com/office/drawing/2014/main" val="2942179799"/>
                        </a:ext>
                      </a:extLst>
                    </a:gridCol>
                  </a:tblGrid>
                  <a:tr h="2701989">
                    <a:tc>
                      <a:txBody>
                        <a:bodyPr/>
                        <a:lstStyle/>
                        <a:p>
                          <a:r>
                            <a:rPr lang="en-US" altLang="zh-CN" sz="2800" dirty="0"/>
                            <a:t>ET</a:t>
                          </a:r>
                          <a:r>
                            <a:rPr lang="en-US" altLang="zh-CN" sz="2800" kern="1200" baseline="-25000" dirty="0">
                              <a:solidFill>
                                <a:schemeClr val="tx1"/>
                              </a:solidFill>
                              <a:latin typeface="+mn-lt"/>
                              <a:ea typeface="+mn-ea"/>
                              <a:cs typeface="+mn-cs"/>
                            </a:rPr>
                            <a:t>0</a:t>
                          </a:r>
                          <a:r>
                            <a:rPr lang="zh-CN" altLang="en-US" sz="2800" dirty="0"/>
                            <a:t>：</a:t>
                          </a:r>
                          <a:r>
                            <a:rPr lang="en-US" altLang="zh-CN" sz="2800" dirty="0"/>
                            <a:t>COM D →MDR</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endParaRPr lang="zh-CN"/>
                        </a:p>
                      </a:txBody>
                      <a:tcPr>
                        <a:blipFill>
                          <a:blip r:embed="rId2"/>
                          <a:stretch>
                            <a:fillRect l="-52953" t="-2928" r="-305" b="-6306"/>
                          </a:stretch>
                        </a:blipFill>
                      </a:tcPr>
                    </a:tc>
                    <a:extLst>
                      <a:ext uri="{0D108BD9-81ED-4DB2-BD59-A6C34878D82A}">
                        <a16:rowId xmlns:a16="http://schemas.microsoft.com/office/drawing/2014/main" val="545890332"/>
                      </a:ext>
                    </a:extLst>
                  </a:tr>
                </a:tbl>
              </a:graphicData>
            </a:graphic>
          </p:graphicFrame>
        </mc:Fallback>
      </mc:AlternateContent>
      <p:sp>
        <p:nvSpPr>
          <p:cNvPr id="4" name="矩形 3">
            <a:extLst>
              <a:ext uri="{FF2B5EF4-FFF2-40B4-BE49-F238E27FC236}">
                <a16:creationId xmlns:a16="http://schemas.microsoft.com/office/drawing/2014/main" id="{163B58C7-3222-436A-B71D-E6281B3C8875}"/>
              </a:ext>
            </a:extLst>
          </p:cNvPr>
          <p:cNvSpPr/>
          <p:nvPr/>
        </p:nvSpPr>
        <p:spPr>
          <a:xfrm>
            <a:off x="29468" y="-8260"/>
            <a:ext cx="2937022" cy="631711"/>
          </a:xfrm>
          <a:prstGeom prst="rect">
            <a:avLst/>
          </a:prstGeom>
        </p:spPr>
        <p:txBody>
          <a:bodyPr wrap="none">
            <a:spAutoFit/>
          </a:bodyPr>
          <a:lstStyle/>
          <a:p>
            <a:pPr>
              <a:lnSpc>
                <a:spcPct val="120000"/>
              </a:lnSpc>
            </a:pPr>
            <a:r>
              <a:rPr lang="en-US" altLang="zh-CN" sz="3200" b="1" dirty="0">
                <a:solidFill>
                  <a:srgbClr val="FFFF00"/>
                </a:solidFill>
              </a:rPr>
              <a:t>(12)COM  (R</a:t>
            </a:r>
            <a:r>
              <a:rPr lang="en-US" altLang="zh-CN" sz="3200" b="1" baseline="-25000" dirty="0">
                <a:solidFill>
                  <a:srgbClr val="FFFF00"/>
                </a:solidFill>
              </a:rPr>
              <a:t>1</a:t>
            </a:r>
            <a:r>
              <a:rPr lang="en-US" altLang="zh-CN" sz="3200" b="1" dirty="0">
                <a:solidFill>
                  <a:srgbClr val="FFFF00"/>
                </a:solidFill>
              </a:rPr>
              <a:t>)</a:t>
            </a:r>
            <a:r>
              <a:rPr lang="en-US" altLang="zh-CN" sz="3200" b="1" baseline="30000" dirty="0">
                <a:solidFill>
                  <a:srgbClr val="FFFF00"/>
                </a:solidFill>
              </a:rPr>
              <a:t>+</a:t>
            </a:r>
            <a:endParaRPr lang="zh-CN" altLang="en-US" sz="3200" b="1" baseline="30000" dirty="0">
              <a:solidFill>
                <a:srgbClr val="FFFF00"/>
              </a:solidFill>
            </a:endParaRPr>
          </a:p>
        </p:txBody>
      </p:sp>
      <p:sp>
        <p:nvSpPr>
          <p:cNvPr id="5" name="灯片编号占位符 4">
            <a:extLst>
              <a:ext uri="{FF2B5EF4-FFF2-40B4-BE49-F238E27FC236}">
                <a16:creationId xmlns:a16="http://schemas.microsoft.com/office/drawing/2014/main" id="{F7F73A8D-E540-43D5-9D2F-89ACE0C51711}"/>
              </a:ext>
            </a:extLst>
          </p:cNvPr>
          <p:cNvSpPr>
            <a:spLocks noGrp="1"/>
          </p:cNvSpPr>
          <p:nvPr>
            <p:ph type="sldNum" sz="quarter" idx="10"/>
          </p:nvPr>
        </p:nvSpPr>
        <p:spPr/>
        <p:txBody>
          <a:bodyPr/>
          <a:lstStyle/>
          <a:p>
            <a:fld id="{93FEEFE9-7DAE-42BE-8BBC-0AB64D3E44ED}" type="slidenum">
              <a:rPr lang="zh-CN" altLang="en-US" smtClean="0"/>
              <a:pPr/>
              <a:t>73</a:t>
            </a:fld>
            <a:r>
              <a:rPr lang="en-US" altLang="zh-CN"/>
              <a:t>/141</a:t>
            </a:r>
            <a:endParaRPr lang="zh-CN" altLang="en-US" dirty="0"/>
          </a:p>
        </p:txBody>
      </p:sp>
    </p:spTree>
    <p:extLst>
      <p:ext uri="{BB962C8B-B14F-4D97-AF65-F5344CB8AC3E}">
        <p14:creationId xmlns:p14="http://schemas.microsoft.com/office/powerpoint/2010/main" val="575966256"/>
      </p:ext>
    </p:extLst>
  </p:cSld>
  <p:clrMapOvr>
    <a:masterClrMapping/>
  </p:clrMapOvr>
  <p:transition>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019729-D112-41C5-AB30-77C70C42FC9B}"/>
              </a:ext>
            </a:extLst>
          </p:cNvPr>
          <p:cNvSpPr/>
          <p:nvPr/>
        </p:nvSpPr>
        <p:spPr>
          <a:xfrm>
            <a:off x="107504" y="0"/>
            <a:ext cx="2803973" cy="631711"/>
          </a:xfrm>
          <a:prstGeom prst="rect">
            <a:avLst/>
          </a:prstGeom>
        </p:spPr>
        <p:txBody>
          <a:bodyPr wrap="none">
            <a:spAutoFit/>
          </a:bodyPr>
          <a:lstStyle/>
          <a:p>
            <a:pPr>
              <a:lnSpc>
                <a:spcPct val="120000"/>
              </a:lnSpc>
            </a:pPr>
            <a:r>
              <a:rPr lang="en-US" altLang="zh-CN" sz="3200" b="1" dirty="0">
                <a:solidFill>
                  <a:srgbClr val="FFFF00"/>
                </a:solidFill>
              </a:rPr>
              <a:t>(13)NEG  -(R</a:t>
            </a:r>
            <a:r>
              <a:rPr lang="en-US" altLang="zh-CN" sz="3200" b="1" baseline="-25000" dirty="0">
                <a:solidFill>
                  <a:srgbClr val="FFFF00"/>
                </a:solidFill>
              </a:rPr>
              <a:t>2</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C25EA737-559F-4992-B069-3BCDA2C1B7E5}"/>
                  </a:ext>
                </a:extLst>
              </p:cNvPr>
              <p:cNvGraphicFramePr>
                <a:graphicFrameLocks noGrp="1"/>
              </p:cNvGraphicFramePr>
              <p:nvPr>
                <p:extLst>
                  <p:ext uri="{D42A27DB-BD31-4B8C-83A1-F6EECF244321}">
                    <p14:modId xmlns:p14="http://schemas.microsoft.com/office/powerpoint/2010/main" val="4263896491"/>
                  </p:ext>
                </p:extLst>
              </p:nvPr>
            </p:nvGraphicFramePr>
            <p:xfrm>
              <a:off x="23812" y="609139"/>
              <a:ext cx="9120188" cy="4600766"/>
            </p:xfrm>
            <a:graphic>
              <a:graphicData uri="http://schemas.openxmlformats.org/drawingml/2006/table">
                <a:tbl>
                  <a:tblPr firstRow="1" bandRow="1">
                    <a:tableStyleId>{5940675A-B579-460E-94D1-54222C63F5DA}</a:tableStyleId>
                  </a:tblPr>
                  <a:tblGrid>
                    <a:gridCol w="2964012">
                      <a:extLst>
                        <a:ext uri="{9D8B030D-6E8A-4147-A177-3AD203B41FA5}">
                          <a16:colId xmlns:a16="http://schemas.microsoft.com/office/drawing/2014/main" val="1336963154"/>
                        </a:ext>
                      </a:extLst>
                    </a:gridCol>
                    <a:gridCol w="6156176">
                      <a:extLst>
                        <a:ext uri="{9D8B030D-6E8A-4147-A177-3AD203B41FA5}">
                          <a16:colId xmlns:a16="http://schemas.microsoft.com/office/drawing/2014/main" val="2621760958"/>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495533469"/>
                      </a:ext>
                    </a:extLst>
                  </a:tr>
                  <a:tr h="370840">
                    <a:tc>
                      <a:txBody>
                        <a:bodyPr/>
                        <a:lstStyle/>
                        <a:p>
                          <a:r>
                            <a:rPr lang="en-US" altLang="zh-CN" sz="2800" dirty="0"/>
                            <a:t>DT</a:t>
                          </a:r>
                          <a:r>
                            <a:rPr lang="en-US" altLang="zh-CN" sz="2800" baseline="-25000" dirty="0"/>
                            <a:t>0</a:t>
                          </a:r>
                          <a:r>
                            <a:rPr lang="zh-CN" altLang="en-US" sz="2800" dirty="0"/>
                            <a:t>：</a:t>
                          </a:r>
                          <a:endParaRPr lang="en-US" altLang="zh-CN" sz="2800" dirty="0"/>
                        </a:p>
                        <a:p>
                          <a:r>
                            <a:rPr lang="en-US" altLang="zh-CN" sz="2800" dirty="0"/>
                            <a:t>R</a:t>
                          </a:r>
                          <a:r>
                            <a:rPr lang="en-US" altLang="zh-CN" sz="2800" kern="1200" baseline="-25000" dirty="0">
                              <a:solidFill>
                                <a:schemeClr val="tx1"/>
                              </a:solidFill>
                              <a:latin typeface="+mn-lt"/>
                              <a:ea typeface="+mn-ea"/>
                              <a:cs typeface="+mn-cs"/>
                            </a:rPr>
                            <a:t>2</a:t>
                          </a:r>
                          <a:r>
                            <a:rPr lang="en-US" altLang="zh-CN" sz="2800" dirty="0"/>
                            <a:t>-1→R</a:t>
                          </a:r>
                          <a:r>
                            <a:rPr lang="en-US" altLang="zh-CN" sz="2800" kern="1200" baseline="-25000" dirty="0">
                              <a:solidFill>
                                <a:schemeClr val="tx1"/>
                              </a:solidFill>
                              <a:latin typeface="+mn-lt"/>
                              <a:ea typeface="+mn-ea"/>
                              <a:cs typeface="+mn-cs"/>
                            </a:rPr>
                            <a:t>2</a:t>
                          </a:r>
                          <a:r>
                            <a:rPr lang="zh-CN" altLang="en-US" sz="2800" dirty="0"/>
                            <a:t>、</a:t>
                          </a:r>
                          <a:r>
                            <a:rPr lang="en-US" altLang="zh-CN" sz="2800" dirty="0"/>
                            <a:t>MAR</a:t>
                          </a:r>
                        </a:p>
                        <a:p>
                          <a:r>
                            <a:rPr lang="en-US" altLang="zh-CN" sz="2800" dirty="0"/>
                            <a:t>        </a:t>
                          </a:r>
                        </a:p>
                        <a:p>
                          <a:r>
                            <a:rPr lang="en-US" altLang="zh-CN" sz="2800" dirty="0"/>
                            <a:t>DT</a:t>
                          </a:r>
                          <a:r>
                            <a:rPr lang="en-US" altLang="zh-CN" sz="2800" baseline="-25000" dirty="0"/>
                            <a:t>1</a:t>
                          </a:r>
                          <a:r>
                            <a:rPr lang="zh-CN" altLang="en-US" sz="2800" dirty="0"/>
                            <a:t>： </a:t>
                          </a:r>
                          <a:r>
                            <a:rPr lang="en-US" altLang="zh-CN" sz="2800" dirty="0"/>
                            <a:t>M→MDR→D </a:t>
                          </a:r>
                          <a:endParaRPr lang="zh-CN" altLang="en-US" sz="2800" dirty="0"/>
                        </a:p>
                      </a:txBody>
                      <a:tcPr/>
                    </a:tc>
                    <a:tc>
                      <a:txBody>
                        <a:bodyPr/>
                        <a:lstStyle/>
                        <a:p>
                          <a:pPr indent="0">
                            <a:lnSpc>
                              <a:spcPct val="100000"/>
                            </a:lnSpc>
                          </a:pPr>
                          <a:r>
                            <a:rPr lang="en-US" altLang="zh-CN" sz="2800" dirty="0"/>
                            <a:t>DT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2</a:t>
                          </a:r>
                          <a:r>
                            <a:rPr lang="en-US" altLang="zh-CN" sz="2800" dirty="0"/>
                            <a:t>→A</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r>
                                <a:rPr lang="en-US" altLang="zh-CN" sz="2800" b="0" i="0" baseline="-2500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baseline="0" dirty="0"/>
                            <a:t>           </a:t>
                          </a:r>
                          <a:r>
                            <a:rPr lang="en-US" altLang="zh-CN" sz="2800" dirty="0"/>
                            <a:t>CP R</a:t>
                          </a:r>
                          <a:r>
                            <a:rPr lang="en-US" altLang="zh-CN" sz="2800" kern="1200" baseline="-25000" dirty="0">
                              <a:solidFill>
                                <a:schemeClr val="tx1"/>
                              </a:solidFill>
                              <a:latin typeface="+mn-lt"/>
                              <a:ea typeface="+mn-ea"/>
                              <a:cs typeface="+mn-cs"/>
                            </a:rPr>
                            <a:t>2</a:t>
                          </a:r>
                          <a:r>
                            <a:rPr lang="zh-CN" altLang="en-US" sz="2800" kern="1200" baseline="0" dirty="0">
                              <a:solidFill>
                                <a:schemeClr val="tx1"/>
                              </a:solidFill>
                              <a:latin typeface="+mn-lt"/>
                              <a:ea typeface="+mn-ea"/>
                              <a:cs typeface="+mn-cs"/>
                            </a:rPr>
                            <a:t>。</a:t>
                          </a:r>
                          <a:endParaRPr lang="zh-CN" altLang="en-US" sz="2800" dirty="0"/>
                        </a:p>
                        <a:p>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DT</a:t>
                          </a:r>
                          <a:r>
                            <a:rPr lang="en-US" altLang="zh-CN" sz="2800" baseline="-25000" dirty="0"/>
                            <a:t>1</a:t>
                          </a:r>
                          <a:r>
                            <a:rPr lang="zh-CN" altLang="en-US" sz="2800" dirty="0"/>
                            <a:t>： </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D</a:t>
                          </a:r>
                          <a:r>
                            <a:rPr lang="zh-CN" altLang="en-US" sz="2800" dirty="0"/>
                            <a:t>。</a:t>
                          </a:r>
                          <a:endParaRPr lang="en-US" altLang="zh-CN" sz="2800" dirty="0"/>
                        </a:p>
                      </a:txBody>
                      <a:tcPr/>
                    </a:tc>
                    <a:extLst>
                      <a:ext uri="{0D108BD9-81ED-4DB2-BD59-A6C34878D82A}">
                        <a16:rowId xmlns:a16="http://schemas.microsoft.com/office/drawing/2014/main" val="3977880411"/>
                      </a:ext>
                    </a:extLst>
                  </a:tr>
                </a:tbl>
              </a:graphicData>
            </a:graphic>
          </p:graphicFrame>
        </mc:Choice>
        <mc:Fallback xmlns="">
          <p:graphicFrame>
            <p:nvGraphicFramePr>
              <p:cNvPr id="4" name="表格 3">
                <a:extLst>
                  <a:ext uri="{FF2B5EF4-FFF2-40B4-BE49-F238E27FC236}">
                    <a16:creationId xmlns:a16="http://schemas.microsoft.com/office/drawing/2014/main" id="{C25EA737-559F-4992-B069-3BCDA2C1B7E5}"/>
                  </a:ext>
                </a:extLst>
              </p:cNvPr>
              <p:cNvGraphicFramePr>
                <a:graphicFrameLocks noGrp="1"/>
              </p:cNvGraphicFramePr>
              <p:nvPr>
                <p:extLst>
                  <p:ext uri="{D42A27DB-BD31-4B8C-83A1-F6EECF244321}">
                    <p14:modId xmlns:p14="http://schemas.microsoft.com/office/powerpoint/2010/main" val="4263896491"/>
                  </p:ext>
                </p:extLst>
              </p:nvPr>
            </p:nvGraphicFramePr>
            <p:xfrm>
              <a:off x="23812" y="609139"/>
              <a:ext cx="9120188" cy="4600766"/>
            </p:xfrm>
            <a:graphic>
              <a:graphicData uri="http://schemas.openxmlformats.org/drawingml/2006/table">
                <a:tbl>
                  <a:tblPr firstRow="1" bandRow="1">
                    <a:tableStyleId>{5940675A-B579-460E-94D1-54222C63F5DA}</a:tableStyleId>
                  </a:tblPr>
                  <a:tblGrid>
                    <a:gridCol w="2964012">
                      <a:extLst>
                        <a:ext uri="{9D8B030D-6E8A-4147-A177-3AD203B41FA5}">
                          <a16:colId xmlns:a16="http://schemas.microsoft.com/office/drawing/2014/main" val="1336963154"/>
                        </a:ext>
                      </a:extLst>
                    </a:gridCol>
                    <a:gridCol w="6156176">
                      <a:extLst>
                        <a:ext uri="{9D8B030D-6E8A-4147-A177-3AD203B41FA5}">
                          <a16:colId xmlns:a16="http://schemas.microsoft.com/office/drawing/2014/main" val="2621760958"/>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48317" t="-4276" r="-297" b="-158224"/>
                          </a:stretch>
                        </a:blipFill>
                      </a:tcPr>
                    </a:tc>
                    <a:extLst>
                      <a:ext uri="{0D108BD9-81ED-4DB2-BD59-A6C34878D82A}">
                        <a16:rowId xmlns:a16="http://schemas.microsoft.com/office/drawing/2014/main" val="3495533469"/>
                      </a:ext>
                    </a:extLst>
                  </a:tr>
                  <a:tr h="2752217">
                    <a:tc>
                      <a:txBody>
                        <a:bodyPr/>
                        <a:lstStyle/>
                        <a:p>
                          <a:r>
                            <a:rPr lang="en-US" altLang="zh-CN" sz="2800" dirty="0"/>
                            <a:t>DT</a:t>
                          </a:r>
                          <a:r>
                            <a:rPr lang="en-US" altLang="zh-CN" sz="2800" baseline="-25000" dirty="0"/>
                            <a:t>0</a:t>
                          </a:r>
                          <a:r>
                            <a:rPr lang="zh-CN" altLang="en-US" sz="2800" dirty="0"/>
                            <a:t>：</a:t>
                          </a:r>
                          <a:endParaRPr lang="en-US" altLang="zh-CN" sz="2800" dirty="0"/>
                        </a:p>
                        <a:p>
                          <a:r>
                            <a:rPr lang="en-US" altLang="zh-CN" sz="2800" dirty="0"/>
                            <a:t>R</a:t>
                          </a:r>
                          <a:r>
                            <a:rPr lang="en-US" altLang="zh-CN" sz="2800" kern="1200" baseline="-25000" dirty="0">
                              <a:solidFill>
                                <a:schemeClr val="tx1"/>
                              </a:solidFill>
                              <a:latin typeface="+mn-lt"/>
                              <a:ea typeface="+mn-ea"/>
                              <a:cs typeface="+mn-cs"/>
                            </a:rPr>
                            <a:t>2</a:t>
                          </a:r>
                          <a:r>
                            <a:rPr lang="en-US" altLang="zh-CN" sz="2800" dirty="0"/>
                            <a:t>-1→R</a:t>
                          </a:r>
                          <a:r>
                            <a:rPr lang="en-US" altLang="zh-CN" sz="2800" kern="1200" baseline="-25000" dirty="0">
                              <a:solidFill>
                                <a:schemeClr val="tx1"/>
                              </a:solidFill>
                              <a:latin typeface="+mn-lt"/>
                              <a:ea typeface="+mn-ea"/>
                              <a:cs typeface="+mn-cs"/>
                            </a:rPr>
                            <a:t>2</a:t>
                          </a:r>
                          <a:r>
                            <a:rPr lang="zh-CN" altLang="en-US" sz="2800" dirty="0"/>
                            <a:t>、</a:t>
                          </a:r>
                          <a:r>
                            <a:rPr lang="en-US" altLang="zh-CN" sz="2800" dirty="0"/>
                            <a:t>MAR</a:t>
                          </a:r>
                        </a:p>
                        <a:p>
                          <a:r>
                            <a:rPr lang="en-US" altLang="zh-CN" sz="2800" dirty="0"/>
                            <a:t>        </a:t>
                          </a:r>
                        </a:p>
                        <a:p>
                          <a:r>
                            <a:rPr lang="en-US" altLang="zh-CN" sz="2800" dirty="0"/>
                            <a:t>DT</a:t>
                          </a:r>
                          <a:r>
                            <a:rPr lang="en-US" altLang="zh-CN" sz="2800" baseline="-25000" dirty="0"/>
                            <a:t>1</a:t>
                          </a:r>
                          <a:r>
                            <a:rPr lang="zh-CN" altLang="en-US" sz="2800" dirty="0"/>
                            <a:t>： </a:t>
                          </a:r>
                          <a:r>
                            <a:rPr lang="en-US" altLang="zh-CN" sz="2800" dirty="0"/>
                            <a:t>M→MDR→D </a:t>
                          </a:r>
                          <a:endParaRPr lang="zh-CN" altLang="en-US" sz="2800" dirty="0"/>
                        </a:p>
                      </a:txBody>
                      <a:tcPr/>
                    </a:tc>
                    <a:tc>
                      <a:txBody>
                        <a:bodyPr/>
                        <a:lstStyle/>
                        <a:p>
                          <a:endParaRPr lang="zh-CN"/>
                        </a:p>
                      </a:txBody>
                      <a:tcPr>
                        <a:blipFill>
                          <a:blip r:embed="rId2"/>
                          <a:stretch>
                            <a:fillRect l="-48317" t="-70133" r="-297" b="-6416"/>
                          </a:stretch>
                        </a:blipFill>
                      </a:tcPr>
                    </a:tc>
                    <a:extLst>
                      <a:ext uri="{0D108BD9-81ED-4DB2-BD59-A6C34878D82A}">
                        <a16:rowId xmlns:a16="http://schemas.microsoft.com/office/drawing/2014/main" val="3977880411"/>
                      </a:ext>
                    </a:extLst>
                  </a:tr>
                </a:tbl>
              </a:graphicData>
            </a:graphic>
          </p:graphicFrame>
        </mc:Fallback>
      </mc:AlternateContent>
      <p:sp>
        <p:nvSpPr>
          <p:cNvPr id="5" name="灯片编号占位符 4">
            <a:extLst>
              <a:ext uri="{FF2B5EF4-FFF2-40B4-BE49-F238E27FC236}">
                <a16:creationId xmlns:a16="http://schemas.microsoft.com/office/drawing/2014/main" id="{378CEA40-769E-4B44-B474-6050DC2CFF5F}"/>
              </a:ext>
            </a:extLst>
          </p:cNvPr>
          <p:cNvSpPr>
            <a:spLocks noGrp="1"/>
          </p:cNvSpPr>
          <p:nvPr>
            <p:ph type="sldNum" sz="quarter" idx="10"/>
          </p:nvPr>
        </p:nvSpPr>
        <p:spPr/>
        <p:txBody>
          <a:bodyPr/>
          <a:lstStyle/>
          <a:p>
            <a:fld id="{93FEEFE9-7DAE-42BE-8BBC-0AB64D3E44ED}" type="slidenum">
              <a:rPr lang="zh-CN" altLang="en-US" smtClean="0"/>
              <a:pPr/>
              <a:t>74</a:t>
            </a:fld>
            <a:r>
              <a:rPr lang="en-US" altLang="zh-CN"/>
              <a:t>/141</a:t>
            </a:r>
            <a:endParaRPr lang="zh-CN" altLang="en-US" dirty="0"/>
          </a:p>
        </p:txBody>
      </p:sp>
    </p:spTree>
    <p:extLst>
      <p:ext uri="{BB962C8B-B14F-4D97-AF65-F5344CB8AC3E}">
        <p14:creationId xmlns:p14="http://schemas.microsoft.com/office/powerpoint/2010/main" val="745863646"/>
      </p:ext>
    </p:extLst>
  </p:cSld>
  <p:clrMapOvr>
    <a:masterClrMapping/>
  </p:clrMapOvr>
  <p:transition>
    <p:pull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B8C52A21-40C9-4ADC-AA92-516AECDE13DA}"/>
              </a:ext>
            </a:extLst>
          </p:cNvPr>
          <p:cNvGraphicFramePr>
            <a:graphicFrameLocks noGrp="1"/>
          </p:cNvGraphicFramePr>
          <p:nvPr>
            <p:extLst>
              <p:ext uri="{D42A27DB-BD31-4B8C-83A1-F6EECF244321}">
                <p14:modId xmlns:p14="http://schemas.microsoft.com/office/powerpoint/2010/main" val="2869413509"/>
              </p:ext>
            </p:extLst>
          </p:nvPr>
        </p:nvGraphicFramePr>
        <p:xfrm>
          <a:off x="0" y="908720"/>
          <a:ext cx="9098732" cy="2651760"/>
        </p:xfrm>
        <a:graphic>
          <a:graphicData uri="http://schemas.openxmlformats.org/drawingml/2006/table">
            <a:tbl>
              <a:tblPr firstRow="1" bandRow="1">
                <a:tableStyleId>{5940675A-B579-460E-94D1-54222C63F5DA}</a:tableStyleId>
              </a:tblPr>
              <a:tblGrid>
                <a:gridCol w="3563888">
                  <a:extLst>
                    <a:ext uri="{9D8B030D-6E8A-4147-A177-3AD203B41FA5}">
                      <a16:colId xmlns:a16="http://schemas.microsoft.com/office/drawing/2014/main" val="909949334"/>
                    </a:ext>
                  </a:extLst>
                </a:gridCol>
                <a:gridCol w="5534844">
                  <a:extLst>
                    <a:ext uri="{9D8B030D-6E8A-4147-A177-3AD203B41FA5}">
                      <a16:colId xmlns:a16="http://schemas.microsoft.com/office/drawing/2014/main" val="2417520588"/>
                    </a:ext>
                  </a:extLst>
                </a:gridCol>
              </a:tblGrid>
              <a:tr h="370840">
                <a:tc>
                  <a:txBody>
                    <a:bodyPr/>
                    <a:lstStyle/>
                    <a:p>
                      <a:r>
                        <a:rPr lang="en-US" altLang="zh-CN" sz="2800" dirty="0"/>
                        <a:t>ET</a:t>
                      </a:r>
                      <a:r>
                        <a:rPr lang="en-US" altLang="zh-CN" sz="2800" baseline="-25000" dirty="0"/>
                        <a:t>0</a:t>
                      </a:r>
                      <a:r>
                        <a:rPr lang="zh-CN" altLang="en-US" sz="2800" dirty="0"/>
                        <a:t>：</a:t>
                      </a:r>
                      <a:r>
                        <a:rPr lang="en-US" altLang="zh-CN" sz="2800" dirty="0"/>
                        <a:t>D</a:t>
                      </a:r>
                      <a:r>
                        <a:rPr lang="zh-CN" altLang="en-US" sz="2800" dirty="0"/>
                        <a:t>取补</a:t>
                      </a:r>
                      <a:r>
                        <a:rPr lang="en-US" altLang="zh-CN" sz="2800" dirty="0"/>
                        <a:t>→MDR</a:t>
                      </a:r>
                    </a:p>
                    <a:p>
                      <a:r>
                        <a:rPr lang="en-US" altLang="zh-CN" sz="2800" dirty="0"/>
                        <a:t> </a:t>
                      </a:r>
                    </a:p>
                    <a:p>
                      <a:r>
                        <a:rPr lang="en-US" altLang="zh-CN" sz="2800" dirty="0"/>
                        <a:t>ET</a:t>
                      </a:r>
                      <a:r>
                        <a:rPr lang="en-US" altLang="zh-CN" sz="2800" baseline="-25000" dirty="0"/>
                        <a:t>1</a:t>
                      </a:r>
                      <a:r>
                        <a:rPr lang="zh-CN" altLang="en-US" sz="2800" dirty="0"/>
                        <a:t>：</a:t>
                      </a:r>
                      <a:r>
                        <a:rPr lang="en-US" altLang="zh-CN" sz="2800" dirty="0"/>
                        <a:t>MDR→M</a:t>
                      </a:r>
                    </a:p>
                    <a:p>
                      <a:endParaRPr lang="en-US" altLang="zh-CN" sz="2800" dirty="0"/>
                    </a:p>
                    <a:p>
                      <a:r>
                        <a:rPr lang="en-US" altLang="zh-CN" sz="2800" dirty="0"/>
                        <a:t>ET</a:t>
                      </a:r>
                      <a:r>
                        <a:rPr lang="en-US" altLang="zh-CN" sz="2800" baseline="-25000" dirty="0"/>
                        <a:t>2</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D→A</a:t>
                      </a:r>
                      <a:r>
                        <a:rPr lang="zh-CN" altLang="en-US" sz="2800" dirty="0"/>
                        <a:t>、</a:t>
                      </a:r>
                      <a:r>
                        <a:rPr lang="en-US" altLang="zh-CN" sz="2800" dirty="0"/>
                        <a:t>A</a:t>
                      </a:r>
                      <a:r>
                        <a:rPr lang="zh-CN" altLang="en-US" sz="2800" dirty="0"/>
                        <a:t>取补、</a:t>
                      </a:r>
                      <a:r>
                        <a:rPr lang="en-US" altLang="zh-CN" sz="2800" dirty="0"/>
                        <a:t>DM</a:t>
                      </a:r>
                      <a:r>
                        <a:rPr lang="zh-CN" altLang="en-US" sz="2800" dirty="0"/>
                        <a:t>；</a:t>
                      </a:r>
                      <a:endParaRPr lang="en-US" altLang="zh-CN" sz="2800" dirty="0"/>
                    </a:p>
                    <a:p>
                      <a:r>
                        <a:rPr lang="en-US" altLang="zh-CN" sz="2800" dirty="0"/>
                        <a:t>        </a:t>
                      </a:r>
                      <a:r>
                        <a:rPr lang="en-US" altLang="zh-CN" sz="2800" baseline="0" dirty="0"/>
                        <a:t>  </a:t>
                      </a:r>
                      <a:r>
                        <a:rPr lang="en-US" altLang="zh-CN" sz="2800" dirty="0"/>
                        <a:t>CP MDR</a:t>
                      </a:r>
                      <a:r>
                        <a:rPr lang="zh-CN" altLang="en-US" sz="2800" dirty="0"/>
                        <a:t>。</a:t>
                      </a:r>
                      <a:endParaRPr lang="en-US" altLang="zh-CN" sz="2800" dirty="0"/>
                    </a:p>
                    <a:p>
                      <a:r>
                        <a:rPr lang="en-US" altLang="zh-CN" sz="2800" dirty="0"/>
                        <a:t>ET</a:t>
                      </a:r>
                      <a:r>
                        <a:rPr lang="en-US" altLang="zh-CN" sz="2800" baseline="-25000" dirty="0"/>
                        <a:t>1</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1323786701"/>
                  </a:ext>
                </a:extLst>
              </a:tr>
            </a:tbl>
          </a:graphicData>
        </a:graphic>
      </p:graphicFrame>
      <p:sp>
        <p:nvSpPr>
          <p:cNvPr id="4" name="矩形 3">
            <a:extLst>
              <a:ext uri="{FF2B5EF4-FFF2-40B4-BE49-F238E27FC236}">
                <a16:creationId xmlns:a16="http://schemas.microsoft.com/office/drawing/2014/main" id="{325BC4EF-FDB6-4D67-ADE6-D6FAEF17968B}"/>
              </a:ext>
            </a:extLst>
          </p:cNvPr>
          <p:cNvSpPr/>
          <p:nvPr/>
        </p:nvSpPr>
        <p:spPr>
          <a:xfrm>
            <a:off x="107504" y="0"/>
            <a:ext cx="2803973" cy="631711"/>
          </a:xfrm>
          <a:prstGeom prst="rect">
            <a:avLst/>
          </a:prstGeom>
        </p:spPr>
        <p:txBody>
          <a:bodyPr wrap="none">
            <a:spAutoFit/>
          </a:bodyPr>
          <a:lstStyle/>
          <a:p>
            <a:pPr>
              <a:lnSpc>
                <a:spcPct val="120000"/>
              </a:lnSpc>
            </a:pPr>
            <a:r>
              <a:rPr lang="en-US" altLang="zh-CN" sz="3200" b="1" dirty="0">
                <a:solidFill>
                  <a:srgbClr val="FFFF00"/>
                </a:solidFill>
              </a:rPr>
              <a:t>(13)NEG  -(R</a:t>
            </a:r>
            <a:r>
              <a:rPr lang="en-US" altLang="zh-CN" sz="3200" b="1" baseline="-25000" dirty="0">
                <a:solidFill>
                  <a:srgbClr val="FFFF00"/>
                </a:solidFill>
              </a:rPr>
              <a:t>2</a:t>
            </a:r>
            <a:r>
              <a:rPr lang="en-US" altLang="zh-CN" sz="3200" b="1" dirty="0">
                <a:solidFill>
                  <a:srgbClr val="FFFF00"/>
                </a:solidFill>
              </a:rPr>
              <a:t>)</a:t>
            </a:r>
            <a:endParaRPr lang="zh-CN" altLang="en-US" sz="3200" b="1" dirty="0">
              <a:solidFill>
                <a:srgbClr val="FFFF00"/>
              </a:solidFill>
            </a:endParaRPr>
          </a:p>
        </p:txBody>
      </p:sp>
      <p:sp>
        <p:nvSpPr>
          <p:cNvPr id="5" name="灯片编号占位符 4">
            <a:extLst>
              <a:ext uri="{FF2B5EF4-FFF2-40B4-BE49-F238E27FC236}">
                <a16:creationId xmlns:a16="http://schemas.microsoft.com/office/drawing/2014/main" id="{DE9BF1DA-7552-4BD3-B6A9-5EA3BFC7AB4F}"/>
              </a:ext>
            </a:extLst>
          </p:cNvPr>
          <p:cNvSpPr>
            <a:spLocks noGrp="1"/>
          </p:cNvSpPr>
          <p:nvPr>
            <p:ph type="sldNum" sz="quarter" idx="10"/>
          </p:nvPr>
        </p:nvSpPr>
        <p:spPr/>
        <p:txBody>
          <a:bodyPr/>
          <a:lstStyle/>
          <a:p>
            <a:fld id="{93FEEFE9-7DAE-42BE-8BBC-0AB64D3E44ED}" type="slidenum">
              <a:rPr lang="zh-CN" altLang="en-US" smtClean="0"/>
              <a:pPr/>
              <a:t>75</a:t>
            </a:fld>
            <a:r>
              <a:rPr lang="en-US" altLang="zh-CN"/>
              <a:t>/141</a:t>
            </a:r>
            <a:endParaRPr lang="zh-CN" altLang="en-US" dirty="0"/>
          </a:p>
        </p:txBody>
      </p:sp>
    </p:spTree>
    <p:extLst>
      <p:ext uri="{BB962C8B-B14F-4D97-AF65-F5344CB8AC3E}">
        <p14:creationId xmlns:p14="http://schemas.microsoft.com/office/powerpoint/2010/main" val="2573191620"/>
      </p:ext>
    </p:extLst>
  </p:cSld>
  <p:clrMapOvr>
    <a:masterClrMapping/>
  </p:clrMapOvr>
  <p:transition>
    <p:pull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9717D1D-6379-4A68-8029-F9B2A3EDFDC3}"/>
              </a:ext>
            </a:extLst>
          </p:cNvPr>
          <p:cNvSpPr/>
          <p:nvPr/>
        </p:nvSpPr>
        <p:spPr>
          <a:xfrm>
            <a:off x="16768" y="0"/>
            <a:ext cx="1984646" cy="631711"/>
          </a:xfrm>
          <a:prstGeom prst="rect">
            <a:avLst/>
          </a:prstGeom>
        </p:spPr>
        <p:txBody>
          <a:bodyPr wrap="none">
            <a:spAutoFit/>
          </a:bodyPr>
          <a:lstStyle/>
          <a:p>
            <a:pPr>
              <a:lnSpc>
                <a:spcPct val="120000"/>
              </a:lnSpc>
            </a:pPr>
            <a:r>
              <a:rPr lang="en-US" altLang="zh-CN" sz="3200" b="1" dirty="0">
                <a:solidFill>
                  <a:srgbClr val="FFFF00"/>
                </a:solidFill>
              </a:rPr>
              <a:t>(14)SL  R</a:t>
            </a:r>
            <a:r>
              <a:rPr lang="en-US" altLang="zh-CN" sz="3200" b="1" baseline="-25000" dirty="0">
                <a:solidFill>
                  <a:srgbClr val="FFFF00"/>
                </a:solidFill>
              </a:rPr>
              <a:t>0</a:t>
            </a:r>
            <a:endParaRPr lang="zh-CN" altLang="en-US" sz="3200" b="1" baseline="-25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534EA612-CBEA-47BB-9A5D-4C4062E75871}"/>
                  </a:ext>
                </a:extLst>
              </p:cNvPr>
              <p:cNvGraphicFramePr>
                <a:graphicFrameLocks noGrp="1"/>
              </p:cNvGraphicFramePr>
              <p:nvPr>
                <p:extLst>
                  <p:ext uri="{D42A27DB-BD31-4B8C-83A1-F6EECF244321}">
                    <p14:modId xmlns:p14="http://schemas.microsoft.com/office/powerpoint/2010/main" val="969165591"/>
                  </p:ext>
                </p:extLst>
              </p:nvPr>
            </p:nvGraphicFramePr>
            <p:xfrm>
              <a:off x="0" y="776888"/>
              <a:ext cx="9122688" cy="3646869"/>
            </p:xfrm>
            <a:graphic>
              <a:graphicData uri="http://schemas.openxmlformats.org/drawingml/2006/table">
                <a:tbl>
                  <a:tblPr firstRow="1" bandRow="1">
                    <a:tableStyleId>{5940675A-B579-460E-94D1-54222C63F5DA}</a:tableStyleId>
                  </a:tblPr>
                  <a:tblGrid>
                    <a:gridCol w="3053183">
                      <a:extLst>
                        <a:ext uri="{9D8B030D-6E8A-4147-A177-3AD203B41FA5}">
                          <a16:colId xmlns:a16="http://schemas.microsoft.com/office/drawing/2014/main" val="357491476"/>
                        </a:ext>
                      </a:extLst>
                    </a:gridCol>
                    <a:gridCol w="6069505">
                      <a:extLst>
                        <a:ext uri="{9D8B030D-6E8A-4147-A177-3AD203B41FA5}">
                          <a16:colId xmlns:a16="http://schemas.microsoft.com/office/drawing/2014/main" val="1201310308"/>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291455941"/>
                      </a:ext>
                    </a:extLst>
                  </a:tr>
                  <a:tr h="370840">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→R</a:t>
                          </a:r>
                          <a:r>
                            <a:rPr lang="en-US" altLang="zh-CN" sz="2800" kern="1200" baseline="-25000" dirty="0">
                              <a:solidFill>
                                <a:schemeClr val="tx1"/>
                              </a:solidFill>
                              <a:latin typeface="+mn-lt"/>
                              <a:ea typeface="+mn-ea"/>
                              <a:cs typeface="+mn-cs"/>
                            </a:rPr>
                            <a:t>0</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R</a:t>
                          </a:r>
                          <a:r>
                            <a:rPr lang="en-US" altLang="zh-CN" sz="2800" kern="1200" baseline="-25000" dirty="0">
                              <a:solidFill>
                                <a:schemeClr val="tx1"/>
                              </a:solidFill>
                              <a:latin typeface="+mn-lt"/>
                              <a:ea typeface="+mn-ea"/>
                              <a:cs typeface="+mn-cs"/>
                            </a:rPr>
                            <a:t>0</a:t>
                          </a:r>
                          <a:r>
                            <a:rPr lang="zh-CN" altLang="en-US" sz="2800" kern="1200" baseline="0" dirty="0">
                              <a:solidFill>
                                <a:schemeClr val="tx1"/>
                              </a:solidFill>
                              <a:latin typeface="+mn-lt"/>
                              <a:ea typeface="+mn-ea"/>
                              <a:cs typeface="+mn-cs"/>
                            </a:rPr>
                            <a:t>。</a:t>
                          </a:r>
                          <a:endParaRPr lang="en-US" altLang="zh-CN" sz="2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1</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234663767"/>
                      </a:ext>
                    </a:extLst>
                  </a:tr>
                </a:tbl>
              </a:graphicData>
            </a:graphic>
          </p:graphicFrame>
        </mc:Choice>
        <mc:Fallback xmlns="">
          <p:graphicFrame>
            <p:nvGraphicFramePr>
              <p:cNvPr id="4" name="表格 3">
                <a:extLst>
                  <a:ext uri="{FF2B5EF4-FFF2-40B4-BE49-F238E27FC236}">
                    <a16:creationId xmlns:a16="http://schemas.microsoft.com/office/drawing/2014/main" id="{534EA612-CBEA-47BB-9A5D-4C4062E75871}"/>
                  </a:ext>
                </a:extLst>
              </p:cNvPr>
              <p:cNvGraphicFramePr>
                <a:graphicFrameLocks noGrp="1"/>
              </p:cNvGraphicFramePr>
              <p:nvPr>
                <p:extLst>
                  <p:ext uri="{D42A27DB-BD31-4B8C-83A1-F6EECF244321}">
                    <p14:modId xmlns:p14="http://schemas.microsoft.com/office/powerpoint/2010/main" val="969165591"/>
                  </p:ext>
                </p:extLst>
              </p:nvPr>
            </p:nvGraphicFramePr>
            <p:xfrm>
              <a:off x="0" y="776888"/>
              <a:ext cx="9122688" cy="3646869"/>
            </p:xfrm>
            <a:graphic>
              <a:graphicData uri="http://schemas.openxmlformats.org/drawingml/2006/table">
                <a:tbl>
                  <a:tblPr firstRow="1" bandRow="1">
                    <a:tableStyleId>{5940675A-B579-460E-94D1-54222C63F5DA}</a:tableStyleId>
                  </a:tblPr>
                  <a:tblGrid>
                    <a:gridCol w="3053183">
                      <a:extLst>
                        <a:ext uri="{9D8B030D-6E8A-4147-A177-3AD203B41FA5}">
                          <a16:colId xmlns:a16="http://schemas.microsoft.com/office/drawing/2014/main" val="357491476"/>
                        </a:ext>
                      </a:extLst>
                    </a:gridCol>
                    <a:gridCol w="6069505">
                      <a:extLst>
                        <a:ext uri="{9D8B030D-6E8A-4147-A177-3AD203B41FA5}">
                          <a16:colId xmlns:a16="http://schemas.microsoft.com/office/drawing/2014/main" val="1201310308"/>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0502" t="-4276" r="-201" b="-106579"/>
                          </a:stretch>
                        </a:blipFill>
                      </a:tcPr>
                    </a:tc>
                    <a:extLst>
                      <a:ext uri="{0D108BD9-81ED-4DB2-BD59-A6C34878D82A}">
                        <a16:rowId xmlns:a16="http://schemas.microsoft.com/office/drawing/2014/main" val="1291455941"/>
                      </a:ext>
                    </a:extLst>
                  </a:tr>
                  <a:tr h="1798320">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→R</a:t>
                          </a:r>
                          <a:r>
                            <a:rPr lang="en-US" altLang="zh-CN" sz="2800" kern="1200" baseline="-25000" dirty="0">
                              <a:solidFill>
                                <a:schemeClr val="tx1"/>
                              </a:solidFill>
                              <a:latin typeface="+mn-lt"/>
                              <a:ea typeface="+mn-ea"/>
                              <a:cs typeface="+mn-cs"/>
                            </a:rPr>
                            <a:t>0</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R</a:t>
                          </a:r>
                          <a:r>
                            <a:rPr lang="en-US" altLang="zh-CN" sz="2800" kern="1200" baseline="-25000" dirty="0">
                              <a:solidFill>
                                <a:schemeClr val="tx1"/>
                              </a:solidFill>
                              <a:latin typeface="+mn-lt"/>
                              <a:ea typeface="+mn-ea"/>
                              <a:cs typeface="+mn-cs"/>
                            </a:rPr>
                            <a:t>0</a:t>
                          </a:r>
                          <a:r>
                            <a:rPr lang="zh-CN" altLang="en-US" sz="2800" kern="1200" baseline="0" dirty="0">
                              <a:solidFill>
                                <a:schemeClr val="tx1"/>
                              </a:solidFill>
                              <a:latin typeface="+mn-lt"/>
                              <a:ea typeface="+mn-ea"/>
                              <a:cs typeface="+mn-cs"/>
                            </a:rPr>
                            <a:t>。</a:t>
                          </a:r>
                          <a:endParaRPr lang="en-US" altLang="zh-CN" sz="2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1</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234663767"/>
                      </a:ext>
                    </a:extLst>
                  </a:tr>
                </a:tbl>
              </a:graphicData>
            </a:graphic>
          </p:graphicFrame>
        </mc:Fallback>
      </mc:AlternateContent>
      <p:sp>
        <p:nvSpPr>
          <p:cNvPr id="5" name="灯片编号占位符 4">
            <a:extLst>
              <a:ext uri="{FF2B5EF4-FFF2-40B4-BE49-F238E27FC236}">
                <a16:creationId xmlns:a16="http://schemas.microsoft.com/office/drawing/2014/main" id="{999D9489-ACBA-4AB7-B261-1840D0554C58}"/>
              </a:ext>
            </a:extLst>
          </p:cNvPr>
          <p:cNvSpPr>
            <a:spLocks noGrp="1"/>
          </p:cNvSpPr>
          <p:nvPr>
            <p:ph type="sldNum" sz="quarter" idx="10"/>
          </p:nvPr>
        </p:nvSpPr>
        <p:spPr/>
        <p:txBody>
          <a:bodyPr/>
          <a:lstStyle/>
          <a:p>
            <a:fld id="{93FEEFE9-7DAE-42BE-8BBC-0AB64D3E44ED}" type="slidenum">
              <a:rPr lang="zh-CN" altLang="en-US" smtClean="0"/>
              <a:pPr/>
              <a:t>76</a:t>
            </a:fld>
            <a:r>
              <a:rPr lang="en-US" altLang="zh-CN"/>
              <a:t>/141</a:t>
            </a:r>
            <a:endParaRPr lang="zh-CN" altLang="en-US" dirty="0"/>
          </a:p>
        </p:txBody>
      </p:sp>
      <p:cxnSp>
        <p:nvCxnSpPr>
          <p:cNvPr id="7" name="直接箭头连接符 6">
            <a:extLst>
              <a:ext uri="{FF2B5EF4-FFF2-40B4-BE49-F238E27FC236}">
                <a16:creationId xmlns:a16="http://schemas.microsoft.com/office/drawing/2014/main" id="{9363A984-FAFA-4E6D-88C2-400309F914A5}"/>
              </a:ext>
            </a:extLst>
          </p:cNvPr>
          <p:cNvCxnSpPr/>
          <p:nvPr/>
        </p:nvCxnSpPr>
        <p:spPr bwMode="auto">
          <a:xfrm flipH="1">
            <a:off x="899592" y="2708920"/>
            <a:ext cx="36004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 name="直接箭头连接符 9">
            <a:extLst>
              <a:ext uri="{FF2B5EF4-FFF2-40B4-BE49-F238E27FC236}">
                <a16:creationId xmlns:a16="http://schemas.microsoft.com/office/drawing/2014/main" id="{148180E5-B65D-4433-9DE1-A4EB19A2D1EE}"/>
              </a:ext>
            </a:extLst>
          </p:cNvPr>
          <p:cNvCxnSpPr/>
          <p:nvPr/>
        </p:nvCxnSpPr>
        <p:spPr bwMode="auto">
          <a:xfrm flipH="1">
            <a:off x="3995936" y="2708920"/>
            <a:ext cx="288032"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2515533478"/>
      </p:ext>
    </p:extLst>
  </p:cSld>
  <p:clrMapOvr>
    <a:masterClrMapping/>
  </p:clrMapOvr>
  <p:transition>
    <p:pull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52F6FAD-9BC5-4F45-94BA-D606897D2E06}"/>
              </a:ext>
            </a:extLst>
          </p:cNvPr>
          <p:cNvSpPr/>
          <p:nvPr/>
        </p:nvSpPr>
        <p:spPr>
          <a:xfrm>
            <a:off x="8384" y="-33660"/>
            <a:ext cx="2029723" cy="631711"/>
          </a:xfrm>
          <a:prstGeom prst="rect">
            <a:avLst/>
          </a:prstGeom>
        </p:spPr>
        <p:txBody>
          <a:bodyPr wrap="none">
            <a:spAutoFit/>
          </a:bodyPr>
          <a:lstStyle/>
          <a:p>
            <a:pPr>
              <a:lnSpc>
                <a:spcPct val="120000"/>
              </a:lnSpc>
            </a:pPr>
            <a:r>
              <a:rPr lang="en-US" altLang="zh-CN" sz="3200" b="1" dirty="0">
                <a:solidFill>
                  <a:srgbClr val="FFFF00"/>
                </a:solidFill>
              </a:rPr>
              <a:t>(15)SR  R</a:t>
            </a:r>
            <a:r>
              <a:rPr lang="en-US" altLang="zh-CN" sz="3200" b="1" baseline="-25000" dirty="0">
                <a:solidFill>
                  <a:srgbClr val="FFFF00"/>
                </a:solidFill>
              </a:rPr>
              <a:t>3</a:t>
            </a:r>
            <a:endParaRPr lang="zh-CN" altLang="en-US" sz="3200" b="1" baseline="-25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3DE8ED3D-F791-43E2-971D-486C6D7EA454}"/>
                  </a:ext>
                </a:extLst>
              </p:cNvPr>
              <p:cNvGraphicFramePr>
                <a:graphicFrameLocks noGrp="1"/>
              </p:cNvGraphicFramePr>
              <p:nvPr>
                <p:extLst>
                  <p:ext uri="{D42A27DB-BD31-4B8C-83A1-F6EECF244321}">
                    <p14:modId xmlns:p14="http://schemas.microsoft.com/office/powerpoint/2010/main" val="3266893135"/>
                  </p:ext>
                </p:extLst>
              </p:nvPr>
            </p:nvGraphicFramePr>
            <p:xfrm>
              <a:off x="0" y="598051"/>
              <a:ext cx="9120188" cy="3646869"/>
            </p:xfrm>
            <a:graphic>
              <a:graphicData uri="http://schemas.openxmlformats.org/drawingml/2006/table">
                <a:tbl>
                  <a:tblPr firstRow="1" bandRow="1">
                    <a:tableStyleId>{5940675A-B579-460E-94D1-54222C63F5DA}</a:tableStyleId>
                  </a:tblPr>
                  <a:tblGrid>
                    <a:gridCol w="3351878">
                      <a:extLst>
                        <a:ext uri="{9D8B030D-6E8A-4147-A177-3AD203B41FA5}">
                          <a16:colId xmlns:a16="http://schemas.microsoft.com/office/drawing/2014/main" val="3571528339"/>
                        </a:ext>
                      </a:extLst>
                    </a:gridCol>
                    <a:gridCol w="5768310">
                      <a:extLst>
                        <a:ext uri="{9D8B030D-6E8A-4147-A177-3AD203B41FA5}">
                          <a16:colId xmlns:a16="http://schemas.microsoft.com/office/drawing/2014/main" val="1128217619"/>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424173487"/>
                      </a:ext>
                    </a:extLst>
                  </a:tr>
                  <a:tr h="848360">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3</a:t>
                          </a:r>
                          <a:r>
                            <a:rPr lang="en-US" altLang="zh-CN" sz="2800" dirty="0"/>
                            <a:t>→R</a:t>
                          </a:r>
                          <a:r>
                            <a:rPr lang="en-US" altLang="zh-CN" sz="2800" kern="1200" baseline="-25000" dirty="0">
                              <a:solidFill>
                                <a:schemeClr val="tx1"/>
                              </a:solidFill>
                              <a:latin typeface="+mn-lt"/>
                              <a:ea typeface="+mn-ea"/>
                              <a:cs typeface="+mn-cs"/>
                            </a:rPr>
                            <a:t>3</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3</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R</a:t>
                          </a:r>
                          <a:r>
                            <a:rPr lang="en-US" altLang="zh-CN" sz="2800" kern="1200" baseline="-25000" dirty="0">
                              <a:solidFill>
                                <a:schemeClr val="tx1"/>
                              </a:solidFill>
                              <a:latin typeface="+mn-lt"/>
                              <a:ea typeface="+mn-ea"/>
                              <a:cs typeface="+mn-cs"/>
                            </a:rPr>
                            <a:t>3</a:t>
                          </a:r>
                          <a:r>
                            <a:rPr lang="zh-CN" altLang="en-US" sz="2800" kern="1200" baseline="0" dirty="0">
                              <a:solidFill>
                                <a:schemeClr val="tx1"/>
                              </a:solidFill>
                              <a:latin typeface="+mn-lt"/>
                              <a:ea typeface="+mn-ea"/>
                              <a:cs typeface="+mn-cs"/>
                            </a:rPr>
                            <a:t>。</a:t>
                          </a:r>
                          <a:endParaRPr lang="en-US" altLang="zh-CN" sz="2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1</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2015085103"/>
                      </a:ext>
                    </a:extLst>
                  </a:tr>
                </a:tbl>
              </a:graphicData>
            </a:graphic>
          </p:graphicFrame>
        </mc:Choice>
        <mc:Fallback xmlns="">
          <p:graphicFrame>
            <p:nvGraphicFramePr>
              <p:cNvPr id="4" name="表格 3">
                <a:extLst>
                  <a:ext uri="{FF2B5EF4-FFF2-40B4-BE49-F238E27FC236}">
                    <a16:creationId xmlns:a16="http://schemas.microsoft.com/office/drawing/2014/main" id="{3DE8ED3D-F791-43E2-971D-486C6D7EA454}"/>
                  </a:ext>
                </a:extLst>
              </p:cNvPr>
              <p:cNvGraphicFramePr>
                <a:graphicFrameLocks noGrp="1"/>
              </p:cNvGraphicFramePr>
              <p:nvPr>
                <p:extLst>
                  <p:ext uri="{D42A27DB-BD31-4B8C-83A1-F6EECF244321}">
                    <p14:modId xmlns:p14="http://schemas.microsoft.com/office/powerpoint/2010/main" val="3266893135"/>
                  </p:ext>
                </p:extLst>
              </p:nvPr>
            </p:nvGraphicFramePr>
            <p:xfrm>
              <a:off x="0" y="598051"/>
              <a:ext cx="9120188" cy="3646869"/>
            </p:xfrm>
            <a:graphic>
              <a:graphicData uri="http://schemas.openxmlformats.org/drawingml/2006/table">
                <a:tbl>
                  <a:tblPr firstRow="1" bandRow="1">
                    <a:tableStyleId>{5940675A-B579-460E-94D1-54222C63F5DA}</a:tableStyleId>
                  </a:tblPr>
                  <a:tblGrid>
                    <a:gridCol w="3351878">
                      <a:extLst>
                        <a:ext uri="{9D8B030D-6E8A-4147-A177-3AD203B41FA5}">
                          <a16:colId xmlns:a16="http://schemas.microsoft.com/office/drawing/2014/main" val="3571528339"/>
                        </a:ext>
                      </a:extLst>
                    </a:gridCol>
                    <a:gridCol w="5768310">
                      <a:extLst>
                        <a:ext uri="{9D8B030D-6E8A-4147-A177-3AD203B41FA5}">
                          <a16:colId xmlns:a16="http://schemas.microsoft.com/office/drawing/2014/main" val="1128217619"/>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8289" t="-4276" r="-211" b="-106250"/>
                          </a:stretch>
                        </a:blipFill>
                      </a:tcPr>
                    </a:tc>
                    <a:extLst>
                      <a:ext uri="{0D108BD9-81ED-4DB2-BD59-A6C34878D82A}">
                        <a16:rowId xmlns:a16="http://schemas.microsoft.com/office/drawing/2014/main" val="3424173487"/>
                      </a:ext>
                    </a:extLst>
                  </a:tr>
                  <a:tr h="1798320">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3</a:t>
                          </a:r>
                          <a:r>
                            <a:rPr lang="en-US" altLang="zh-CN" sz="2800" dirty="0"/>
                            <a:t>→R</a:t>
                          </a:r>
                          <a:r>
                            <a:rPr lang="en-US" altLang="zh-CN" sz="2800" kern="1200" baseline="-25000" dirty="0">
                              <a:solidFill>
                                <a:schemeClr val="tx1"/>
                              </a:solidFill>
                              <a:latin typeface="+mn-lt"/>
                              <a:ea typeface="+mn-ea"/>
                              <a:cs typeface="+mn-cs"/>
                            </a:rPr>
                            <a:t>3</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PC→MAR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3</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R</a:t>
                          </a:r>
                          <a:r>
                            <a:rPr lang="en-US" altLang="zh-CN" sz="2800" kern="1200" baseline="-25000" dirty="0">
                              <a:solidFill>
                                <a:schemeClr val="tx1"/>
                              </a:solidFill>
                              <a:latin typeface="+mn-lt"/>
                              <a:ea typeface="+mn-ea"/>
                              <a:cs typeface="+mn-cs"/>
                            </a:rPr>
                            <a:t>3</a:t>
                          </a:r>
                          <a:r>
                            <a:rPr lang="zh-CN" altLang="en-US" sz="2800" kern="1200" baseline="0" dirty="0">
                              <a:solidFill>
                                <a:schemeClr val="tx1"/>
                              </a:solidFill>
                              <a:latin typeface="+mn-lt"/>
                              <a:ea typeface="+mn-ea"/>
                              <a:cs typeface="+mn-cs"/>
                            </a:rPr>
                            <a:t>。</a:t>
                          </a:r>
                          <a:endParaRPr lang="en-US" altLang="zh-CN" sz="2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1</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txBody>
                      <a:tcPr/>
                    </a:tc>
                    <a:extLst>
                      <a:ext uri="{0D108BD9-81ED-4DB2-BD59-A6C34878D82A}">
                        <a16:rowId xmlns:a16="http://schemas.microsoft.com/office/drawing/2014/main" val="2015085103"/>
                      </a:ext>
                    </a:extLst>
                  </a:tr>
                </a:tbl>
              </a:graphicData>
            </a:graphic>
          </p:graphicFrame>
        </mc:Fallback>
      </mc:AlternateContent>
      <p:sp>
        <p:nvSpPr>
          <p:cNvPr id="5" name="灯片编号占位符 4">
            <a:extLst>
              <a:ext uri="{FF2B5EF4-FFF2-40B4-BE49-F238E27FC236}">
                <a16:creationId xmlns:a16="http://schemas.microsoft.com/office/drawing/2014/main" id="{12471CE1-DC02-4329-A465-6265033BE9D1}"/>
              </a:ext>
            </a:extLst>
          </p:cNvPr>
          <p:cNvSpPr>
            <a:spLocks noGrp="1"/>
          </p:cNvSpPr>
          <p:nvPr>
            <p:ph type="sldNum" sz="quarter" idx="10"/>
          </p:nvPr>
        </p:nvSpPr>
        <p:spPr/>
        <p:txBody>
          <a:bodyPr/>
          <a:lstStyle/>
          <a:p>
            <a:fld id="{93FEEFE9-7DAE-42BE-8BBC-0AB64D3E44ED}" type="slidenum">
              <a:rPr lang="zh-CN" altLang="en-US" smtClean="0"/>
              <a:pPr/>
              <a:t>77</a:t>
            </a:fld>
            <a:r>
              <a:rPr lang="en-US" altLang="zh-CN"/>
              <a:t>/141</a:t>
            </a:r>
            <a:endParaRPr lang="zh-CN" altLang="en-US" dirty="0"/>
          </a:p>
        </p:txBody>
      </p:sp>
      <p:cxnSp>
        <p:nvCxnSpPr>
          <p:cNvPr id="7" name="直接箭头连接符 6">
            <a:extLst>
              <a:ext uri="{FF2B5EF4-FFF2-40B4-BE49-F238E27FC236}">
                <a16:creationId xmlns:a16="http://schemas.microsoft.com/office/drawing/2014/main" id="{6459D255-C07E-41B6-814E-E0D0B1920388}"/>
              </a:ext>
            </a:extLst>
          </p:cNvPr>
          <p:cNvCxnSpPr/>
          <p:nvPr/>
        </p:nvCxnSpPr>
        <p:spPr bwMode="auto">
          <a:xfrm>
            <a:off x="1115616" y="2492896"/>
            <a:ext cx="36004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 name="直接箭头连接符 9">
            <a:extLst>
              <a:ext uri="{FF2B5EF4-FFF2-40B4-BE49-F238E27FC236}">
                <a16:creationId xmlns:a16="http://schemas.microsoft.com/office/drawing/2014/main" id="{C38C9CBF-771F-40D7-97B8-6A566EBE5689}"/>
              </a:ext>
            </a:extLst>
          </p:cNvPr>
          <p:cNvCxnSpPr/>
          <p:nvPr/>
        </p:nvCxnSpPr>
        <p:spPr bwMode="auto">
          <a:xfrm>
            <a:off x="4427984" y="2492896"/>
            <a:ext cx="43204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886558291"/>
      </p:ext>
    </p:extLst>
  </p:cSld>
  <p:clrMapOvr>
    <a:masterClrMapping/>
  </p:clrMapOvr>
  <p:transition>
    <p:pull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094E44A-894D-49D9-9738-2089127FB9DE}"/>
              </a:ext>
            </a:extLst>
          </p:cNvPr>
          <p:cNvSpPr/>
          <p:nvPr/>
        </p:nvSpPr>
        <p:spPr>
          <a:xfrm>
            <a:off x="179512" y="4440"/>
            <a:ext cx="2689967" cy="631711"/>
          </a:xfrm>
          <a:prstGeom prst="rect">
            <a:avLst/>
          </a:prstGeom>
        </p:spPr>
        <p:txBody>
          <a:bodyPr wrap="none">
            <a:spAutoFit/>
          </a:bodyPr>
          <a:lstStyle/>
          <a:p>
            <a:pPr>
              <a:lnSpc>
                <a:spcPct val="120000"/>
              </a:lnSpc>
            </a:pPr>
            <a:r>
              <a:rPr lang="en-US" altLang="zh-CN" sz="3200" b="1" dirty="0">
                <a:solidFill>
                  <a:srgbClr val="FFFF00"/>
                </a:solidFill>
              </a:rPr>
              <a:t>(16)JMP  SKP</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2CCAA899-D33A-4269-AAF9-DA29E71C13C9}"/>
                  </a:ext>
                </a:extLst>
              </p:cNvPr>
              <p:cNvGraphicFramePr>
                <a:graphicFrameLocks noGrp="1"/>
              </p:cNvGraphicFramePr>
              <p:nvPr>
                <p:extLst>
                  <p:ext uri="{D42A27DB-BD31-4B8C-83A1-F6EECF244321}">
                    <p14:modId xmlns:p14="http://schemas.microsoft.com/office/powerpoint/2010/main" val="979776766"/>
                  </p:ext>
                </p:extLst>
              </p:nvPr>
            </p:nvGraphicFramePr>
            <p:xfrm>
              <a:off x="9664" y="636151"/>
              <a:ext cx="9120188" cy="3270378"/>
            </p:xfrm>
            <a:graphic>
              <a:graphicData uri="http://schemas.openxmlformats.org/drawingml/2006/table">
                <a:tbl>
                  <a:tblPr firstRow="1" bandRow="1">
                    <a:tableStyleId>{5940675A-B579-460E-94D1-54222C63F5DA}</a:tableStyleId>
                  </a:tblPr>
                  <a:tblGrid>
                    <a:gridCol w="3050168">
                      <a:extLst>
                        <a:ext uri="{9D8B030D-6E8A-4147-A177-3AD203B41FA5}">
                          <a16:colId xmlns:a16="http://schemas.microsoft.com/office/drawing/2014/main" val="1661066830"/>
                        </a:ext>
                      </a:extLst>
                    </a:gridCol>
                    <a:gridCol w="6070020">
                      <a:extLst>
                        <a:ext uri="{9D8B030D-6E8A-4147-A177-3AD203B41FA5}">
                          <a16:colId xmlns:a16="http://schemas.microsoft.com/office/drawing/2014/main" val="2379441758"/>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2116762006"/>
                      </a:ext>
                    </a:extLst>
                  </a:tr>
                  <a:tr h="370840">
                    <a:tc>
                      <a:txBody>
                        <a:bodyPr/>
                        <a:lstStyle/>
                        <a:p>
                          <a:r>
                            <a:rPr lang="en-US" altLang="zh-CN" sz="2800" dirty="0"/>
                            <a:t>ET</a:t>
                          </a:r>
                          <a:r>
                            <a:rPr lang="en-US" altLang="zh-CN" sz="2800" baseline="-25000" dirty="0"/>
                            <a:t>0</a:t>
                          </a:r>
                          <a:r>
                            <a:rPr lang="zh-CN" altLang="en-US" sz="2800" dirty="0"/>
                            <a:t>：</a:t>
                          </a:r>
                          <a:endParaRPr lang="en-US" altLang="zh-CN" sz="2800" dirty="0"/>
                        </a:p>
                        <a:p>
                          <a:r>
                            <a:rPr lang="en-US" altLang="zh-CN" sz="2800" dirty="0"/>
                            <a:t>PC+1→PC</a:t>
                          </a:r>
                          <a:r>
                            <a:rPr lang="zh-CN" altLang="en-US" sz="2800" dirty="0"/>
                            <a:t>、</a:t>
                          </a:r>
                          <a:r>
                            <a:rPr lang="en-US" altLang="zh-CN" sz="2800" dirty="0"/>
                            <a:t>MAR </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ET</a:t>
                          </a:r>
                          <a:r>
                            <a:rPr lang="en-US" altLang="zh-CN" sz="2800" baseline="-25000" dirty="0"/>
                            <a:t>0</a:t>
                          </a:r>
                          <a:r>
                            <a:rPr lang="zh-CN" altLang="en-US" sz="2800" baseline="0" dirty="0"/>
                            <a:t>：</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r>
                            <a:rPr lang="en-US" altLang="zh-CN" sz="2800" dirty="0"/>
                            <a:t>CP MAR</a:t>
                          </a:r>
                          <a:r>
                            <a:rPr lang="zh-CN" altLang="en-US" sz="2800" dirty="0"/>
                            <a:t>。</a:t>
                          </a:r>
                        </a:p>
                      </a:txBody>
                      <a:tcPr/>
                    </a:tc>
                    <a:extLst>
                      <a:ext uri="{0D108BD9-81ED-4DB2-BD59-A6C34878D82A}">
                        <a16:rowId xmlns:a16="http://schemas.microsoft.com/office/drawing/2014/main" val="845245892"/>
                      </a:ext>
                    </a:extLst>
                  </a:tr>
                </a:tbl>
              </a:graphicData>
            </a:graphic>
          </p:graphicFrame>
        </mc:Choice>
        <mc:Fallback xmlns="">
          <p:graphicFrame>
            <p:nvGraphicFramePr>
              <p:cNvPr id="4" name="表格 3">
                <a:extLst>
                  <a:ext uri="{FF2B5EF4-FFF2-40B4-BE49-F238E27FC236}">
                    <a16:creationId xmlns:a16="http://schemas.microsoft.com/office/drawing/2014/main" id="{2CCAA899-D33A-4269-AAF9-DA29E71C13C9}"/>
                  </a:ext>
                </a:extLst>
              </p:cNvPr>
              <p:cNvGraphicFramePr>
                <a:graphicFrameLocks noGrp="1"/>
              </p:cNvGraphicFramePr>
              <p:nvPr>
                <p:extLst>
                  <p:ext uri="{D42A27DB-BD31-4B8C-83A1-F6EECF244321}">
                    <p14:modId xmlns:p14="http://schemas.microsoft.com/office/powerpoint/2010/main" val="979776766"/>
                  </p:ext>
                </p:extLst>
              </p:nvPr>
            </p:nvGraphicFramePr>
            <p:xfrm>
              <a:off x="9664" y="636151"/>
              <a:ext cx="9120188" cy="3270378"/>
            </p:xfrm>
            <a:graphic>
              <a:graphicData uri="http://schemas.openxmlformats.org/drawingml/2006/table">
                <a:tbl>
                  <a:tblPr firstRow="1" bandRow="1">
                    <a:tableStyleId>{5940675A-B579-460E-94D1-54222C63F5DA}</a:tableStyleId>
                  </a:tblPr>
                  <a:tblGrid>
                    <a:gridCol w="3050168">
                      <a:extLst>
                        <a:ext uri="{9D8B030D-6E8A-4147-A177-3AD203B41FA5}">
                          <a16:colId xmlns:a16="http://schemas.microsoft.com/office/drawing/2014/main" val="1661066830"/>
                        </a:ext>
                      </a:extLst>
                    </a:gridCol>
                    <a:gridCol w="6070020">
                      <a:extLst>
                        <a:ext uri="{9D8B030D-6E8A-4147-A177-3AD203B41FA5}">
                          <a16:colId xmlns:a16="http://schemas.microsoft.com/office/drawing/2014/main" val="2379441758"/>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0402" t="-4276" r="-201" b="-86184"/>
                          </a:stretch>
                        </a:blipFill>
                      </a:tcPr>
                    </a:tc>
                    <a:extLst>
                      <a:ext uri="{0D108BD9-81ED-4DB2-BD59-A6C34878D82A}">
                        <a16:rowId xmlns:a16="http://schemas.microsoft.com/office/drawing/2014/main" val="2116762006"/>
                      </a:ext>
                    </a:extLst>
                  </a:tr>
                  <a:tr h="1421829">
                    <a:tc>
                      <a:txBody>
                        <a:bodyPr/>
                        <a:lstStyle/>
                        <a:p>
                          <a:r>
                            <a:rPr lang="en-US" altLang="zh-CN" sz="2800" dirty="0"/>
                            <a:t>ET</a:t>
                          </a:r>
                          <a:r>
                            <a:rPr lang="en-US" altLang="zh-CN" sz="2800" baseline="-25000" dirty="0"/>
                            <a:t>0</a:t>
                          </a:r>
                          <a:r>
                            <a:rPr lang="zh-CN" altLang="en-US" sz="2800" dirty="0"/>
                            <a:t>：</a:t>
                          </a:r>
                          <a:endParaRPr lang="en-US" altLang="zh-CN" sz="2800" dirty="0"/>
                        </a:p>
                        <a:p>
                          <a:r>
                            <a:rPr lang="en-US" altLang="zh-CN" sz="2800" dirty="0"/>
                            <a:t>PC+1→PC</a:t>
                          </a:r>
                          <a:r>
                            <a:rPr lang="zh-CN" altLang="en-US" sz="2800" dirty="0"/>
                            <a:t>、</a:t>
                          </a:r>
                          <a:r>
                            <a:rPr lang="en-US" altLang="zh-CN" sz="2800" dirty="0"/>
                            <a:t>MAR </a:t>
                          </a:r>
                          <a:endParaRPr lang="zh-CN" altLang="en-US" sz="2800" dirty="0"/>
                        </a:p>
                      </a:txBody>
                      <a:tcPr/>
                    </a:tc>
                    <a:tc>
                      <a:txBody>
                        <a:bodyPr/>
                        <a:lstStyle/>
                        <a:p>
                          <a:endParaRPr lang="zh-CN"/>
                        </a:p>
                      </a:txBody>
                      <a:tcPr>
                        <a:blipFill>
                          <a:blip r:embed="rId2"/>
                          <a:stretch>
                            <a:fillRect l="-50402" t="-136052" r="-201" b="-12446"/>
                          </a:stretch>
                        </a:blipFill>
                      </a:tcPr>
                    </a:tc>
                    <a:extLst>
                      <a:ext uri="{0D108BD9-81ED-4DB2-BD59-A6C34878D82A}">
                        <a16:rowId xmlns:a16="http://schemas.microsoft.com/office/drawing/2014/main" val="845245892"/>
                      </a:ext>
                    </a:extLst>
                  </a:tr>
                </a:tbl>
              </a:graphicData>
            </a:graphic>
          </p:graphicFrame>
        </mc:Fallback>
      </mc:AlternateContent>
      <p:sp>
        <p:nvSpPr>
          <p:cNvPr id="5" name="灯片编号占位符 4">
            <a:extLst>
              <a:ext uri="{FF2B5EF4-FFF2-40B4-BE49-F238E27FC236}">
                <a16:creationId xmlns:a16="http://schemas.microsoft.com/office/drawing/2014/main" id="{E7E8626C-5C16-4C05-84D3-1E319C4F26CE}"/>
              </a:ext>
            </a:extLst>
          </p:cNvPr>
          <p:cNvSpPr>
            <a:spLocks noGrp="1"/>
          </p:cNvSpPr>
          <p:nvPr>
            <p:ph type="sldNum" sz="quarter" idx="10"/>
          </p:nvPr>
        </p:nvSpPr>
        <p:spPr/>
        <p:txBody>
          <a:bodyPr/>
          <a:lstStyle/>
          <a:p>
            <a:fld id="{93FEEFE9-7DAE-42BE-8BBC-0AB64D3E44ED}" type="slidenum">
              <a:rPr lang="zh-CN" altLang="en-US" smtClean="0"/>
              <a:pPr/>
              <a:t>78</a:t>
            </a:fld>
            <a:r>
              <a:rPr lang="en-US" altLang="zh-CN"/>
              <a:t>/141</a:t>
            </a:r>
            <a:endParaRPr lang="zh-CN" altLang="en-US" dirty="0"/>
          </a:p>
        </p:txBody>
      </p:sp>
    </p:spTree>
    <p:extLst>
      <p:ext uri="{BB962C8B-B14F-4D97-AF65-F5344CB8AC3E}">
        <p14:creationId xmlns:p14="http://schemas.microsoft.com/office/powerpoint/2010/main" val="3435661916"/>
      </p:ext>
    </p:extLst>
  </p:cSld>
  <p:clrMapOvr>
    <a:masterClrMapping/>
  </p:clrMapOvr>
  <p:transition>
    <p:pull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733A180-A468-49F4-BDF0-7ED81DD13BAA}"/>
              </a:ext>
            </a:extLst>
          </p:cNvPr>
          <p:cNvSpPr/>
          <p:nvPr/>
        </p:nvSpPr>
        <p:spPr>
          <a:xfrm>
            <a:off x="179512" y="-8260"/>
            <a:ext cx="2326086" cy="631711"/>
          </a:xfrm>
          <a:prstGeom prst="rect">
            <a:avLst/>
          </a:prstGeom>
        </p:spPr>
        <p:txBody>
          <a:bodyPr wrap="none">
            <a:spAutoFit/>
          </a:bodyPr>
          <a:lstStyle/>
          <a:p>
            <a:pPr>
              <a:lnSpc>
                <a:spcPct val="120000"/>
              </a:lnSpc>
            </a:pPr>
            <a:r>
              <a:rPr lang="en-US" altLang="zh-CN" sz="3200" b="1" dirty="0">
                <a:solidFill>
                  <a:srgbClr val="FFFF00"/>
                </a:solidFill>
              </a:rPr>
              <a:t>(17)JMP  R</a:t>
            </a:r>
            <a:r>
              <a:rPr lang="en-US" altLang="zh-CN" sz="3200" b="1" baseline="-25000" dirty="0">
                <a:solidFill>
                  <a:srgbClr val="FFFF00"/>
                </a:solidFill>
              </a:rPr>
              <a:t>0</a:t>
            </a:r>
            <a:endParaRPr lang="zh-CN" altLang="en-US" sz="3200" b="1" baseline="-25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C1F9E4C6-ABDE-40B6-9C14-009754991FAE}"/>
                  </a:ext>
                </a:extLst>
              </p:cNvPr>
              <p:cNvGraphicFramePr>
                <a:graphicFrameLocks noGrp="1"/>
              </p:cNvGraphicFramePr>
              <p:nvPr>
                <p:extLst>
                  <p:ext uri="{D42A27DB-BD31-4B8C-83A1-F6EECF244321}">
                    <p14:modId xmlns:p14="http://schemas.microsoft.com/office/powerpoint/2010/main" val="2020055824"/>
                  </p:ext>
                </p:extLst>
              </p:nvPr>
            </p:nvGraphicFramePr>
            <p:xfrm>
              <a:off x="-4812" y="764704"/>
              <a:ext cx="9120188" cy="2793429"/>
            </p:xfrm>
            <a:graphic>
              <a:graphicData uri="http://schemas.openxmlformats.org/drawingml/2006/table">
                <a:tbl>
                  <a:tblPr firstRow="1" bandRow="1">
                    <a:tableStyleId>{5940675A-B579-460E-94D1-54222C63F5DA}</a:tableStyleId>
                  </a:tblPr>
                  <a:tblGrid>
                    <a:gridCol w="3352676">
                      <a:extLst>
                        <a:ext uri="{9D8B030D-6E8A-4147-A177-3AD203B41FA5}">
                          <a16:colId xmlns:a16="http://schemas.microsoft.com/office/drawing/2014/main" val="2808061539"/>
                        </a:ext>
                      </a:extLst>
                    </a:gridCol>
                    <a:gridCol w="5767512">
                      <a:extLst>
                        <a:ext uri="{9D8B030D-6E8A-4147-A177-3AD203B41FA5}">
                          <a16:colId xmlns:a16="http://schemas.microsoft.com/office/drawing/2014/main" val="170565965"/>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125135109"/>
                      </a:ext>
                    </a:extLst>
                  </a:tr>
                  <a:tr h="370840">
                    <a:tc>
                      <a:txBody>
                        <a:bodyPr/>
                        <a:lstStyle/>
                        <a:p>
                          <a:r>
                            <a:rPr lang="en-US" altLang="zh-CN" sz="2800" dirty="0"/>
                            <a:t>ET</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→PC</a:t>
                          </a:r>
                          <a:r>
                            <a:rPr lang="zh-CN" altLang="en-US" sz="2800" dirty="0"/>
                            <a:t>、</a:t>
                          </a:r>
                          <a:r>
                            <a:rPr lang="en-US" altLang="zh-CN" sz="2800" dirty="0"/>
                            <a:t>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PC</a:t>
                          </a:r>
                          <a:r>
                            <a:rPr lang="zh-CN" altLang="en-US" sz="2800" dirty="0"/>
                            <a:t>、</a:t>
                          </a:r>
                          <a:r>
                            <a:rPr lang="en-US" altLang="zh-CN" sz="2800" dirty="0"/>
                            <a:t>CP MAR</a:t>
                          </a:r>
                          <a:r>
                            <a:rPr lang="zh-CN" altLang="en-US" sz="2800" dirty="0"/>
                            <a:t>。</a:t>
                          </a:r>
                        </a:p>
                      </a:txBody>
                      <a:tcPr/>
                    </a:tc>
                    <a:extLst>
                      <a:ext uri="{0D108BD9-81ED-4DB2-BD59-A6C34878D82A}">
                        <a16:rowId xmlns:a16="http://schemas.microsoft.com/office/drawing/2014/main" val="2002045518"/>
                      </a:ext>
                    </a:extLst>
                  </a:tr>
                </a:tbl>
              </a:graphicData>
            </a:graphic>
          </p:graphicFrame>
        </mc:Choice>
        <mc:Fallback xmlns="">
          <p:graphicFrame>
            <p:nvGraphicFramePr>
              <p:cNvPr id="4" name="表格 3">
                <a:extLst>
                  <a:ext uri="{FF2B5EF4-FFF2-40B4-BE49-F238E27FC236}">
                    <a16:creationId xmlns:a16="http://schemas.microsoft.com/office/drawing/2014/main" id="{C1F9E4C6-ABDE-40B6-9C14-009754991FAE}"/>
                  </a:ext>
                </a:extLst>
              </p:cNvPr>
              <p:cNvGraphicFramePr>
                <a:graphicFrameLocks noGrp="1"/>
              </p:cNvGraphicFramePr>
              <p:nvPr>
                <p:extLst>
                  <p:ext uri="{D42A27DB-BD31-4B8C-83A1-F6EECF244321}">
                    <p14:modId xmlns:p14="http://schemas.microsoft.com/office/powerpoint/2010/main" val="2020055824"/>
                  </p:ext>
                </p:extLst>
              </p:nvPr>
            </p:nvGraphicFramePr>
            <p:xfrm>
              <a:off x="-4812" y="764704"/>
              <a:ext cx="9120188" cy="2793429"/>
            </p:xfrm>
            <a:graphic>
              <a:graphicData uri="http://schemas.openxmlformats.org/drawingml/2006/table">
                <a:tbl>
                  <a:tblPr firstRow="1" bandRow="1">
                    <a:tableStyleId>{5940675A-B579-460E-94D1-54222C63F5DA}</a:tableStyleId>
                  </a:tblPr>
                  <a:tblGrid>
                    <a:gridCol w="3352676">
                      <a:extLst>
                        <a:ext uri="{9D8B030D-6E8A-4147-A177-3AD203B41FA5}">
                          <a16:colId xmlns:a16="http://schemas.microsoft.com/office/drawing/2014/main" val="2808061539"/>
                        </a:ext>
                      </a:extLst>
                    </a:gridCol>
                    <a:gridCol w="5767512">
                      <a:extLst>
                        <a:ext uri="{9D8B030D-6E8A-4147-A177-3AD203B41FA5}">
                          <a16:colId xmlns:a16="http://schemas.microsoft.com/office/drawing/2014/main" val="170565965"/>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8184" t="-4276" r="-211" b="-60526"/>
                          </a:stretch>
                        </a:blipFill>
                      </a:tcPr>
                    </a:tc>
                    <a:extLst>
                      <a:ext uri="{0D108BD9-81ED-4DB2-BD59-A6C34878D82A}">
                        <a16:rowId xmlns:a16="http://schemas.microsoft.com/office/drawing/2014/main" val="125135109"/>
                      </a:ext>
                    </a:extLst>
                  </a:tr>
                  <a:tr h="944880">
                    <a:tc>
                      <a:txBody>
                        <a:bodyPr/>
                        <a:lstStyle/>
                        <a:p>
                          <a:r>
                            <a:rPr lang="en-US" altLang="zh-CN" sz="2800" dirty="0"/>
                            <a:t>ET</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→PC</a:t>
                          </a:r>
                          <a:r>
                            <a:rPr lang="zh-CN" altLang="en-US" sz="2800" dirty="0"/>
                            <a:t>、</a:t>
                          </a:r>
                          <a:r>
                            <a:rPr lang="en-US" altLang="zh-CN" sz="2800" dirty="0"/>
                            <a:t>MAR </a:t>
                          </a:r>
                          <a:endParaRPr lang="zh-CN" altLang="en-US" sz="2800" dirty="0"/>
                        </a:p>
                      </a:txBody>
                      <a:tcPr/>
                    </a:tc>
                    <a:tc>
                      <a:txBody>
                        <a:bodyPr/>
                        <a:lstStyle/>
                        <a:p>
                          <a:r>
                            <a:rPr lang="en-US" altLang="zh-CN" sz="2800" dirty="0"/>
                            <a:t>ET</a:t>
                          </a:r>
                          <a:r>
                            <a:rPr lang="en-US" altLang="zh-CN" sz="2800" baseline="-25000" dirty="0"/>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0</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PC</a:t>
                          </a:r>
                          <a:r>
                            <a:rPr lang="zh-CN" altLang="en-US" sz="2800" dirty="0"/>
                            <a:t>、</a:t>
                          </a:r>
                          <a:r>
                            <a:rPr lang="en-US" altLang="zh-CN" sz="2800" dirty="0"/>
                            <a:t>CP MAR</a:t>
                          </a:r>
                          <a:r>
                            <a:rPr lang="zh-CN" altLang="en-US" sz="2800" dirty="0"/>
                            <a:t>。</a:t>
                          </a:r>
                        </a:p>
                      </a:txBody>
                      <a:tcPr/>
                    </a:tc>
                    <a:extLst>
                      <a:ext uri="{0D108BD9-81ED-4DB2-BD59-A6C34878D82A}">
                        <a16:rowId xmlns:a16="http://schemas.microsoft.com/office/drawing/2014/main" val="2002045518"/>
                      </a:ext>
                    </a:extLst>
                  </a:tr>
                </a:tbl>
              </a:graphicData>
            </a:graphic>
          </p:graphicFrame>
        </mc:Fallback>
      </mc:AlternateContent>
      <p:sp>
        <p:nvSpPr>
          <p:cNvPr id="5" name="灯片编号占位符 4">
            <a:extLst>
              <a:ext uri="{FF2B5EF4-FFF2-40B4-BE49-F238E27FC236}">
                <a16:creationId xmlns:a16="http://schemas.microsoft.com/office/drawing/2014/main" id="{AAC16952-EFEC-44C4-BFA1-4311A6B0A797}"/>
              </a:ext>
            </a:extLst>
          </p:cNvPr>
          <p:cNvSpPr>
            <a:spLocks noGrp="1"/>
          </p:cNvSpPr>
          <p:nvPr>
            <p:ph type="sldNum" sz="quarter" idx="10"/>
          </p:nvPr>
        </p:nvSpPr>
        <p:spPr/>
        <p:txBody>
          <a:bodyPr/>
          <a:lstStyle/>
          <a:p>
            <a:fld id="{93FEEFE9-7DAE-42BE-8BBC-0AB64D3E44ED}" type="slidenum">
              <a:rPr lang="zh-CN" altLang="en-US" smtClean="0"/>
              <a:pPr/>
              <a:t>79</a:t>
            </a:fld>
            <a:r>
              <a:rPr lang="en-US" altLang="zh-CN"/>
              <a:t>/141</a:t>
            </a:r>
            <a:endParaRPr lang="zh-CN" altLang="en-US" dirty="0"/>
          </a:p>
        </p:txBody>
      </p:sp>
    </p:spTree>
    <p:extLst>
      <p:ext uri="{BB962C8B-B14F-4D97-AF65-F5344CB8AC3E}">
        <p14:creationId xmlns:p14="http://schemas.microsoft.com/office/powerpoint/2010/main" val="2032136069"/>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A80871-B8A6-4E2A-A9A8-56780C5A9656}"/>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BE388803-5650-4826-9E8D-9BC04C2D4700}"/>
              </a:ext>
            </a:extLst>
          </p:cNvPr>
          <p:cNvSpPr/>
          <p:nvPr/>
        </p:nvSpPr>
        <p:spPr>
          <a:xfrm>
            <a:off x="23812" y="980728"/>
            <a:ext cx="9096376" cy="6514091"/>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微程序控制</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简单地讲，由微指令译码产生微命令的方式称为微程序控制方式。其基本思想如下：将若干微命令编制成一条微指令，控制实现进一步操作；将若干微指令组成一段微程序，解释执行一条机器指令；将微程序事先存放在控制存储器中，执行机器指令时再取出。</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(13)</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地址结构</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：指在指令中明确给出几个地址、给出哪些地址。</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(14)</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显地址</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：如果在指令代码中明显地给出地址，则这种地址称为显地址。</a:t>
            </a:r>
          </a:p>
          <a:p>
            <a:pPr indent="-457200" algn="just">
              <a:lnSpc>
                <a:spcPct val="120000"/>
              </a:lnSpc>
              <a:spcAft>
                <a:spcPts val="0"/>
              </a:spcAft>
            </a:pP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82CF877A-9057-4F94-8A92-457BF0B3E8CE}"/>
              </a:ext>
            </a:extLst>
          </p:cNvPr>
          <p:cNvSpPr>
            <a:spLocks noGrp="1"/>
          </p:cNvSpPr>
          <p:nvPr>
            <p:ph type="sldNum" sz="quarter" idx="10"/>
          </p:nvPr>
        </p:nvSpPr>
        <p:spPr/>
        <p:txBody>
          <a:bodyPr/>
          <a:lstStyle/>
          <a:p>
            <a:fld id="{93FEEFE9-7DAE-42BE-8BBC-0AB64D3E44ED}" type="slidenum">
              <a:rPr lang="zh-CN" altLang="en-US" smtClean="0"/>
              <a:pPr/>
              <a:t>8</a:t>
            </a:fld>
            <a:r>
              <a:rPr lang="en-US" altLang="zh-CN"/>
              <a:t>/141</a:t>
            </a:r>
            <a:endParaRPr lang="zh-CN" altLang="en-US" dirty="0"/>
          </a:p>
        </p:txBody>
      </p:sp>
    </p:spTree>
    <p:extLst>
      <p:ext uri="{BB962C8B-B14F-4D97-AF65-F5344CB8AC3E}">
        <p14:creationId xmlns:p14="http://schemas.microsoft.com/office/powerpoint/2010/main" val="1313836909"/>
      </p:ext>
    </p:extLst>
  </p:cSld>
  <p:clrMapOvr>
    <a:masterClrMapping/>
  </p:clrMapOvr>
  <p:transition>
    <p:pull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81F7795-A7AD-46F1-A717-29738D65577E}"/>
              </a:ext>
            </a:extLst>
          </p:cNvPr>
          <p:cNvSpPr/>
          <p:nvPr/>
        </p:nvSpPr>
        <p:spPr>
          <a:xfrm>
            <a:off x="107504" y="0"/>
            <a:ext cx="3008965" cy="631711"/>
          </a:xfrm>
          <a:prstGeom prst="rect">
            <a:avLst/>
          </a:prstGeom>
        </p:spPr>
        <p:txBody>
          <a:bodyPr wrap="none">
            <a:spAutoFit/>
          </a:bodyPr>
          <a:lstStyle/>
          <a:p>
            <a:pPr>
              <a:lnSpc>
                <a:spcPct val="120000"/>
              </a:lnSpc>
            </a:pPr>
            <a:r>
              <a:rPr lang="en-US" altLang="zh-CN" sz="3200" b="1" dirty="0">
                <a:solidFill>
                  <a:srgbClr val="FFFF00"/>
                </a:solidFill>
              </a:rPr>
              <a:t>(18)JMP  X(PC)</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F25E7E5F-B73C-4D54-B5F9-36D9BC40ECA2}"/>
                  </a:ext>
                </a:extLst>
              </p:cNvPr>
              <p:cNvGraphicFramePr>
                <a:graphicFrameLocks noGrp="1"/>
              </p:cNvGraphicFramePr>
              <p:nvPr>
                <p:extLst>
                  <p:ext uri="{D42A27DB-BD31-4B8C-83A1-F6EECF244321}">
                    <p14:modId xmlns:p14="http://schemas.microsoft.com/office/powerpoint/2010/main" val="3004063668"/>
                  </p:ext>
                </p:extLst>
              </p:nvPr>
            </p:nvGraphicFramePr>
            <p:xfrm>
              <a:off x="23812" y="404664"/>
              <a:ext cx="9096376" cy="6960616"/>
            </p:xfrm>
            <a:graphic>
              <a:graphicData uri="http://schemas.openxmlformats.org/drawingml/2006/table">
                <a:tbl>
                  <a:tblPr firstRow="1" bandRow="1">
                    <a:tableStyleId>{5940675A-B579-460E-94D1-54222C63F5DA}</a:tableStyleId>
                  </a:tblPr>
                  <a:tblGrid>
                    <a:gridCol w="2796184">
                      <a:extLst>
                        <a:ext uri="{9D8B030D-6E8A-4147-A177-3AD203B41FA5}">
                          <a16:colId xmlns:a16="http://schemas.microsoft.com/office/drawing/2014/main" val="3764108750"/>
                        </a:ext>
                      </a:extLst>
                    </a:gridCol>
                    <a:gridCol w="6300192">
                      <a:extLst>
                        <a:ext uri="{9D8B030D-6E8A-4147-A177-3AD203B41FA5}">
                          <a16:colId xmlns:a16="http://schemas.microsoft.com/office/drawing/2014/main" val="2396833270"/>
                        </a:ext>
                      </a:extLst>
                    </a:gridCol>
                  </a:tblGrid>
                  <a:tr h="370840">
                    <a:tc>
                      <a:txBody>
                        <a:bodyPr/>
                        <a:lstStyle/>
                        <a:p>
                          <a:r>
                            <a:rPr lang="en-US" altLang="zh-CN" sz="2700" dirty="0"/>
                            <a:t>FT</a:t>
                          </a:r>
                          <a:r>
                            <a:rPr lang="en-US" altLang="zh-CN" sz="2700" baseline="-25000" dirty="0"/>
                            <a:t>0</a:t>
                          </a:r>
                          <a:r>
                            <a:rPr lang="zh-CN" altLang="en-US" sz="2700" dirty="0"/>
                            <a:t>：</a:t>
                          </a:r>
                          <a:r>
                            <a:rPr lang="en-US" altLang="zh-CN" sz="2700" dirty="0"/>
                            <a:t>M→IR</a:t>
                          </a:r>
                        </a:p>
                        <a:p>
                          <a:r>
                            <a:rPr lang="en-US" altLang="zh-CN" sz="2700" dirty="0"/>
                            <a:t>          PC+1→PC</a:t>
                          </a:r>
                          <a:endParaRPr lang="zh-CN" altLang="en-US" sz="2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FT</a:t>
                          </a:r>
                          <a:r>
                            <a:rPr lang="en-US" altLang="zh-CN" sz="2700" baseline="-25000" dirty="0"/>
                            <a:t>0</a:t>
                          </a:r>
                          <a:r>
                            <a:rPr lang="zh-CN" altLang="en-US" sz="2700" dirty="0"/>
                            <a:t>：</a:t>
                          </a:r>
                          <a:r>
                            <a:rPr lang="en-US" altLang="zh-CN" sz="2700" dirty="0"/>
                            <a:t>EMAR</a:t>
                          </a:r>
                          <a:r>
                            <a:rPr lang="zh-CN" altLang="en-US" sz="2700" dirty="0"/>
                            <a:t>、</a:t>
                          </a:r>
                          <a:r>
                            <a:rPr lang="en-US" altLang="zh-CN" sz="2700" dirty="0"/>
                            <a:t>R</a:t>
                          </a:r>
                          <a:r>
                            <a:rPr lang="zh-CN" altLang="en-US" sz="2700" dirty="0"/>
                            <a:t>、</a:t>
                          </a:r>
                          <a:r>
                            <a:rPr lang="en-US" altLang="zh-CN" sz="2700" dirty="0"/>
                            <a:t>SIR</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baseline="0" dirty="0"/>
                            <a:t>          </a:t>
                          </a:r>
                          <a:r>
                            <a:rPr lang="en-US" altLang="zh-CN" sz="2700" dirty="0"/>
                            <a:t>PC→A</a:t>
                          </a:r>
                          <a:r>
                            <a:rPr lang="zh-CN" altLang="en-US" sz="2700" dirty="0"/>
                            <a:t>、 </a:t>
                          </a:r>
                          <a:r>
                            <a:rPr lang="en-US" altLang="zh-CN" sz="2700" dirty="0"/>
                            <a:t>0→B</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1</m:t>
                                  </m:r>
                                </m:e>
                              </m:bar>
                            </m:oMath>
                          </a14:m>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𝑀</m:t>
                                  </m:r>
                                </m:e>
                              </m:bar>
                            </m:oMath>
                          </a14:m>
                          <a:r>
                            <a:rPr lang="en-US" altLang="zh-CN" sz="2700" baseline="0" dirty="0">
                              <a:latin typeface="Calibri" panose="020F0502020204030204" pitchFamily="34" charset="0"/>
                              <a:cs typeface="Calibri" panose="020F0502020204030204" pitchFamily="34" charset="0"/>
                            </a:rPr>
                            <a:t>C</a:t>
                          </a:r>
                          <a:r>
                            <a:rPr lang="en-US" altLang="zh-CN" sz="2700" baseline="-25000" dirty="0">
                              <a:latin typeface="Calibri" panose="020F0502020204030204" pitchFamily="34" charset="0"/>
                              <a:cs typeface="Calibri" panose="020F0502020204030204" pitchFamily="34" charset="0"/>
                            </a:rPr>
                            <a:t>0</a:t>
                          </a:r>
                          <a:r>
                            <a:rPr lang="zh-CN" altLang="en-US" sz="2700" baseline="-25000" dirty="0">
                              <a:latin typeface="Calibri" panose="020F0502020204030204" pitchFamily="34" charset="0"/>
                              <a:cs typeface="Calibri" panose="020F0502020204030204" pitchFamily="34" charset="0"/>
                            </a:rPr>
                            <a:t>、</a:t>
                          </a:r>
                          <a:endParaRPr lang="en-US" altLang="zh-CN" sz="27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DM</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CP PC</a:t>
                          </a:r>
                          <a:r>
                            <a:rPr lang="zh-CN" altLang="en-US" sz="2700" dirty="0"/>
                            <a:t>。</a:t>
                          </a:r>
                          <a:endParaRPr lang="en-US" altLang="zh-CN" sz="2700" dirty="0"/>
                        </a:p>
                      </a:txBody>
                      <a:tcPr/>
                    </a:tc>
                    <a:extLst>
                      <a:ext uri="{0D108BD9-81ED-4DB2-BD59-A6C34878D82A}">
                        <a16:rowId xmlns:a16="http://schemas.microsoft.com/office/drawing/2014/main" val="349137924"/>
                      </a:ext>
                    </a:extLst>
                  </a:tr>
                  <a:tr h="370840">
                    <a:tc>
                      <a:txBody>
                        <a:bodyPr/>
                        <a:lstStyle/>
                        <a:p>
                          <a:r>
                            <a:rPr lang="en-US" altLang="zh-CN" sz="2700" dirty="0"/>
                            <a:t>ET</a:t>
                          </a:r>
                          <a:r>
                            <a:rPr lang="en-US" altLang="zh-CN" sz="2700" baseline="-25000" dirty="0"/>
                            <a:t>0</a:t>
                          </a:r>
                          <a:r>
                            <a:rPr lang="zh-CN" altLang="en-US" sz="2700" dirty="0"/>
                            <a:t>：</a:t>
                          </a:r>
                          <a:r>
                            <a:rPr lang="en-US" altLang="zh-CN" sz="2700" dirty="0"/>
                            <a:t>PC→MAR</a:t>
                          </a:r>
                        </a:p>
                        <a:p>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1</a:t>
                          </a:r>
                          <a:r>
                            <a:rPr lang="zh-CN" altLang="en-US" sz="2700" dirty="0"/>
                            <a:t>：</a:t>
                          </a:r>
                          <a:r>
                            <a:rPr lang="en-US" altLang="zh-CN" sz="2700" dirty="0"/>
                            <a:t>M→MDR→D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2</a:t>
                          </a:r>
                          <a:r>
                            <a:rPr lang="zh-CN" altLang="en-US" sz="2700" dirty="0"/>
                            <a:t>：</a:t>
                          </a:r>
                          <a:r>
                            <a:rPr lang="en-US" altLang="zh-CN" sz="2700" dirty="0"/>
                            <a:t>PC+1→PC</a:t>
                          </a:r>
                        </a:p>
                        <a:p>
                          <a:endParaRPr lang="en-US" altLang="zh-CN" sz="2700" dirty="0"/>
                        </a:p>
                        <a:p>
                          <a:endParaRPr lang="en-US" altLang="zh-CN" sz="2700" dirty="0"/>
                        </a:p>
                        <a:p>
                          <a:r>
                            <a:rPr lang="en-US" altLang="zh-CN" sz="2700" dirty="0"/>
                            <a:t>ET</a:t>
                          </a:r>
                          <a:r>
                            <a:rPr lang="en-US" altLang="zh-CN" sz="2700" baseline="-25000" dirty="0"/>
                            <a:t>3</a:t>
                          </a:r>
                          <a:r>
                            <a:rPr lang="zh-CN" altLang="en-US" sz="2700" dirty="0"/>
                            <a:t>：</a:t>
                          </a:r>
                          <a:r>
                            <a:rPr lang="en-US" altLang="zh-CN" sz="2700" dirty="0"/>
                            <a:t>PC+D→PC</a:t>
                          </a:r>
                          <a:r>
                            <a:rPr lang="zh-CN" altLang="en-US" sz="2700" dirty="0"/>
                            <a:t>、</a:t>
                          </a:r>
                          <a:r>
                            <a:rPr lang="en-US" altLang="zh-CN" sz="2700" dirty="0"/>
                            <a:t>MAR </a:t>
                          </a:r>
                          <a:endParaRPr lang="zh-CN" altLang="en-US" sz="2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0</a:t>
                          </a:r>
                          <a:r>
                            <a:rPr lang="zh-CN" altLang="en-US" sz="2700" dirty="0"/>
                            <a:t>：</a:t>
                          </a:r>
                          <a:r>
                            <a:rPr lang="en-US" altLang="zh-CN" sz="2700" dirty="0"/>
                            <a:t>PC→A</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2</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1</a:t>
                          </a:r>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r>
                            <a:rPr lang="en-US" altLang="zh-CN" sz="2700" baseline="0" dirty="0">
                              <a:latin typeface="Calibri" panose="020F0502020204030204" pitchFamily="34" charset="0"/>
                              <a:cs typeface="Calibri" panose="020F0502020204030204" pitchFamily="34" charset="0"/>
                            </a:rPr>
                            <a:t>M</a:t>
                          </a:r>
                          <a:r>
                            <a:rPr lang="zh-CN" altLang="en-US" sz="2700" dirty="0"/>
                            <a:t>、</a:t>
                          </a:r>
                          <a:r>
                            <a:rPr lang="en-US" altLang="zh-CN" sz="2700" dirty="0"/>
                            <a:t>DM;</a:t>
                          </a:r>
                        </a:p>
                        <a:p>
                          <a:r>
                            <a:rPr lang="en-US" altLang="zh-CN" sz="2700" dirty="0"/>
                            <a:t>          CP MAR</a:t>
                          </a:r>
                          <a:r>
                            <a:rPr lang="zh-CN" altLang="en-US" sz="27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1</a:t>
                          </a:r>
                          <a:r>
                            <a:rPr lang="zh-CN" altLang="en-US" sz="2700" dirty="0"/>
                            <a:t>：</a:t>
                          </a:r>
                          <a:r>
                            <a:rPr lang="en-US" altLang="zh-CN" sz="2700" dirty="0"/>
                            <a:t>EMAR</a:t>
                          </a:r>
                          <a:r>
                            <a:rPr lang="zh-CN" altLang="en-US" sz="2700" dirty="0"/>
                            <a:t>、</a:t>
                          </a:r>
                          <a:r>
                            <a:rPr lang="en-US" altLang="zh-CN" sz="2700" dirty="0"/>
                            <a:t>R</a:t>
                          </a:r>
                          <a:r>
                            <a:rPr lang="zh-CN" altLang="en-US" sz="2700" dirty="0"/>
                            <a:t>、</a:t>
                          </a:r>
                          <a:r>
                            <a:rPr lang="en-US" altLang="zh-CN" sz="2700" dirty="0"/>
                            <a:t>SMDR</a:t>
                          </a:r>
                          <a:r>
                            <a:rPr lang="zh-CN" altLang="en-US" sz="2700" dirty="0"/>
                            <a:t>、</a:t>
                          </a:r>
                          <a:r>
                            <a:rPr lang="en-US" altLang="zh-CN" sz="2700" dirty="0"/>
                            <a:t>MDR→B</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i="0" baseline="0" dirty="0">
                              <a:latin typeface="Calibri" panose="020F0502020204030204" pitchFamily="34" charset="0"/>
                              <a:cs typeface="Calibri" panose="020F0502020204030204" pitchFamily="34" charset="0"/>
                            </a:rPr>
                            <a:t>            S</a:t>
                          </a:r>
                          <a:r>
                            <a:rPr lang="en-US" altLang="zh-CN" sz="27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oMath>
                          </a14:m>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0</m:t>
                                  </m:r>
                                </m:e>
                              </m:bar>
                            </m:oMath>
                          </a14:m>
                          <a:r>
                            <a:rPr lang="en-US" altLang="zh-CN" sz="2700" baseline="0" dirty="0">
                              <a:latin typeface="Calibri" panose="020F0502020204030204" pitchFamily="34" charset="0"/>
                              <a:cs typeface="Calibri" panose="020F0502020204030204" pitchFamily="34" charset="0"/>
                            </a:rPr>
                            <a:t>M</a:t>
                          </a:r>
                          <a:r>
                            <a:rPr lang="zh-CN" altLang="en-US" sz="2700" dirty="0"/>
                            <a:t>、</a:t>
                          </a:r>
                          <a:r>
                            <a:rPr lang="en-US" altLang="zh-CN" sz="2700" dirty="0"/>
                            <a:t>DM</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CP D</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2</a:t>
                          </a:r>
                          <a:r>
                            <a:rPr lang="zh-CN" altLang="en-US" sz="2700" dirty="0"/>
                            <a:t>：</a:t>
                          </a:r>
                          <a:r>
                            <a:rPr lang="en-US" altLang="zh-CN" sz="2700" dirty="0"/>
                            <a:t>PC→A</a:t>
                          </a:r>
                          <a:r>
                            <a:rPr lang="zh-CN" altLang="en-US" sz="2700" dirty="0"/>
                            <a:t>、 </a:t>
                          </a:r>
                          <a:r>
                            <a:rPr lang="en-US" altLang="zh-CN" sz="2700" dirty="0"/>
                            <a:t>0→B</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1</m:t>
                                  </m:r>
                                </m:e>
                              </m:bar>
                            </m:oMath>
                          </a14:m>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𝑀</m:t>
                                  </m:r>
                                </m:e>
                              </m:bar>
                            </m:oMath>
                          </a14:m>
                          <a:r>
                            <a:rPr lang="en-US" altLang="zh-CN" sz="2700" baseline="0" dirty="0">
                              <a:latin typeface="Calibri" panose="020F0502020204030204" pitchFamily="34" charset="0"/>
                              <a:cs typeface="Calibri" panose="020F0502020204030204" pitchFamily="34" charset="0"/>
                            </a:rPr>
                            <a:t>C</a:t>
                          </a:r>
                          <a:r>
                            <a:rPr lang="en-US" altLang="zh-CN" sz="2700" baseline="-25000" dirty="0">
                              <a:latin typeface="Calibri" panose="020F0502020204030204" pitchFamily="34" charset="0"/>
                              <a:cs typeface="Calibri" panose="020F0502020204030204" pitchFamily="34" charset="0"/>
                            </a:rPr>
                            <a:t>0</a:t>
                          </a:r>
                          <a:r>
                            <a:rPr lang="zh-CN" altLang="en-US" sz="2700" baseline="-25000" dirty="0">
                              <a:latin typeface="Calibri" panose="020F0502020204030204" pitchFamily="34" charset="0"/>
                              <a:cs typeface="Calibri" panose="020F0502020204030204" pitchFamily="34" charset="0"/>
                            </a:rPr>
                            <a:t>、</a:t>
                          </a:r>
                          <a:endParaRPr lang="en-US" altLang="zh-CN" sz="27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DM</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CP PC</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3</a:t>
                          </a:r>
                          <a:r>
                            <a:rPr lang="zh-CN" altLang="en-US" sz="2700" dirty="0"/>
                            <a:t>：</a:t>
                          </a:r>
                          <a:r>
                            <a:rPr lang="en-US" altLang="zh-CN" sz="2700" dirty="0"/>
                            <a:t>PC→A</a:t>
                          </a:r>
                          <a:r>
                            <a:rPr lang="zh-CN" altLang="en-US" sz="2700" dirty="0"/>
                            <a:t>、 </a:t>
                          </a:r>
                          <a:r>
                            <a:rPr lang="en-US" altLang="zh-CN" sz="2700" dirty="0"/>
                            <a:t>D→B</a:t>
                          </a:r>
                          <a:r>
                            <a:rPr lang="zh-CN" altLang="en-US" sz="2700" dirty="0"/>
                            <a:t>、</a:t>
                          </a:r>
                          <a:r>
                            <a:rPr lang="en-US" altLang="zh-CN" sz="2700" i="0" baseline="0" dirty="0">
                              <a:latin typeface="Calibri" panose="020F0502020204030204" pitchFamily="34" charset="0"/>
                              <a:cs typeface="Calibri" panose="020F0502020204030204" pitchFamily="34" charset="0"/>
                            </a:rPr>
                            <a:t>S</a:t>
                          </a:r>
                          <a:r>
                            <a:rPr lang="en-US" altLang="zh-CN" sz="27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2</m:t>
                                  </m:r>
                                </m:e>
                              </m:bar>
                              <m:r>
                                <a:rPr lang="en-US" altLang="zh-CN" sz="2700" b="0" i="1" baseline="0" smtClean="0">
                                  <a:latin typeface="Cambria Math" panose="02040503050406030204" pitchFamily="18" charset="0"/>
                                  <a:cs typeface="Calibri" panose="020F0502020204030204" pitchFamily="34" charset="0"/>
                                </a:rPr>
                                <m:t> </m:t>
                              </m:r>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𝑆</m:t>
                                  </m:r>
                                  <m:r>
                                    <a:rPr lang="en-US" altLang="zh-CN" sz="2700" b="0" i="1" baseline="-25000" smtClean="0">
                                      <a:latin typeface="Cambria Math" panose="02040503050406030204" pitchFamily="18" charset="0"/>
                                      <a:cs typeface="Calibri" panose="020F0502020204030204" pitchFamily="34" charset="0"/>
                                    </a:rPr>
                                    <m:t>1</m:t>
                                  </m:r>
                                </m:e>
                              </m:bar>
                            </m:oMath>
                          </a14:m>
                          <a:r>
                            <a:rPr lang="en-US" altLang="zh-CN" sz="2700" baseline="0" dirty="0">
                              <a:latin typeface="Calibri" panose="020F0502020204030204" pitchFamily="34" charset="0"/>
                              <a:cs typeface="Calibri" panose="020F0502020204030204" pitchFamily="34" charset="0"/>
                            </a:rPr>
                            <a:t>S</a:t>
                          </a:r>
                          <a:r>
                            <a:rPr lang="en-US" altLang="zh-CN" sz="27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700" i="1" baseline="0" smtClean="0">
                                      <a:latin typeface="Cambria Math" panose="02040503050406030204" pitchFamily="18" charset="0"/>
                                      <a:cs typeface="Calibri" panose="020F0502020204030204" pitchFamily="34" charset="0"/>
                                    </a:rPr>
                                  </m:ctrlPr>
                                </m:barPr>
                                <m:e>
                                  <m:r>
                                    <a:rPr lang="en-US" altLang="zh-CN" sz="2700" b="0" i="1" baseline="0" smtClean="0">
                                      <a:latin typeface="Cambria Math" panose="02040503050406030204" pitchFamily="18" charset="0"/>
                                      <a:cs typeface="Calibri" panose="020F0502020204030204" pitchFamily="34" charset="0"/>
                                    </a:rPr>
                                    <m:t>𝑀</m:t>
                                  </m:r>
                                </m:e>
                              </m:bar>
                            </m:oMath>
                          </a14:m>
                          <a:r>
                            <a:rPr lang="zh-CN" altLang="en-US" sz="2700" baseline="-25000" dirty="0">
                              <a:latin typeface="Calibri" panose="020F0502020204030204" pitchFamily="34" charset="0"/>
                              <a:cs typeface="Calibri" panose="020F0502020204030204" pitchFamily="34" charset="0"/>
                            </a:rPr>
                            <a:t>、</a:t>
                          </a:r>
                          <a:endParaRPr lang="en-US" altLang="zh-CN" sz="27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DM</a:t>
                          </a:r>
                          <a:r>
                            <a:rPr lang="zh-CN" altLang="en-US" sz="2700" dirty="0"/>
                            <a:t>；</a:t>
                          </a: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           CP PC</a:t>
                          </a:r>
                          <a:r>
                            <a:rPr lang="zh-CN" altLang="en-US" sz="2700" dirty="0"/>
                            <a:t>，</a:t>
                          </a:r>
                          <a:r>
                            <a:rPr lang="en-US" altLang="zh-CN" sz="2700" dirty="0"/>
                            <a:t>CP MAR</a:t>
                          </a:r>
                          <a:r>
                            <a:rPr lang="zh-CN" altLang="en-US" sz="27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700" dirty="0"/>
                        </a:p>
                      </a:txBody>
                      <a:tcPr/>
                    </a:tc>
                    <a:extLst>
                      <a:ext uri="{0D108BD9-81ED-4DB2-BD59-A6C34878D82A}">
                        <a16:rowId xmlns:a16="http://schemas.microsoft.com/office/drawing/2014/main" val="100463693"/>
                      </a:ext>
                    </a:extLst>
                  </a:tr>
                </a:tbl>
              </a:graphicData>
            </a:graphic>
          </p:graphicFrame>
        </mc:Choice>
        <mc:Fallback xmlns="">
          <p:graphicFrame>
            <p:nvGraphicFramePr>
              <p:cNvPr id="4" name="表格 3">
                <a:extLst>
                  <a:ext uri="{FF2B5EF4-FFF2-40B4-BE49-F238E27FC236}">
                    <a16:creationId xmlns:a16="http://schemas.microsoft.com/office/drawing/2014/main" id="{F25E7E5F-B73C-4D54-B5F9-36D9BC40ECA2}"/>
                  </a:ext>
                </a:extLst>
              </p:cNvPr>
              <p:cNvGraphicFramePr>
                <a:graphicFrameLocks noGrp="1"/>
              </p:cNvGraphicFramePr>
              <p:nvPr>
                <p:extLst>
                  <p:ext uri="{D42A27DB-BD31-4B8C-83A1-F6EECF244321}">
                    <p14:modId xmlns:p14="http://schemas.microsoft.com/office/powerpoint/2010/main" val="3004063668"/>
                  </p:ext>
                </p:extLst>
              </p:nvPr>
            </p:nvGraphicFramePr>
            <p:xfrm>
              <a:off x="23812" y="404664"/>
              <a:ext cx="9096376" cy="6960616"/>
            </p:xfrm>
            <a:graphic>
              <a:graphicData uri="http://schemas.openxmlformats.org/drawingml/2006/table">
                <a:tbl>
                  <a:tblPr firstRow="1" bandRow="1">
                    <a:tableStyleId>{5940675A-B579-460E-94D1-54222C63F5DA}</a:tableStyleId>
                  </a:tblPr>
                  <a:tblGrid>
                    <a:gridCol w="2796184">
                      <a:extLst>
                        <a:ext uri="{9D8B030D-6E8A-4147-A177-3AD203B41FA5}">
                          <a16:colId xmlns:a16="http://schemas.microsoft.com/office/drawing/2014/main" val="3764108750"/>
                        </a:ext>
                      </a:extLst>
                    </a:gridCol>
                    <a:gridCol w="6300192">
                      <a:extLst>
                        <a:ext uri="{9D8B030D-6E8A-4147-A177-3AD203B41FA5}">
                          <a16:colId xmlns:a16="http://schemas.microsoft.com/office/drawing/2014/main" val="2396833270"/>
                        </a:ext>
                      </a:extLst>
                    </a:gridCol>
                  </a:tblGrid>
                  <a:tr h="1785874">
                    <a:tc>
                      <a:txBody>
                        <a:bodyPr/>
                        <a:lstStyle/>
                        <a:p>
                          <a:r>
                            <a:rPr lang="en-US" altLang="zh-CN" sz="2700" dirty="0"/>
                            <a:t>FT</a:t>
                          </a:r>
                          <a:r>
                            <a:rPr lang="en-US" altLang="zh-CN" sz="2700" baseline="-25000" dirty="0"/>
                            <a:t>0</a:t>
                          </a:r>
                          <a:r>
                            <a:rPr lang="zh-CN" altLang="en-US" sz="2700" dirty="0"/>
                            <a:t>：</a:t>
                          </a:r>
                          <a:r>
                            <a:rPr lang="en-US" altLang="zh-CN" sz="2700" dirty="0"/>
                            <a:t>M→IR</a:t>
                          </a:r>
                        </a:p>
                        <a:p>
                          <a:r>
                            <a:rPr lang="en-US" altLang="zh-CN" sz="2700" dirty="0"/>
                            <a:t>          PC+1→PC</a:t>
                          </a:r>
                          <a:endParaRPr lang="zh-CN" altLang="en-US" sz="2700" dirty="0"/>
                        </a:p>
                      </a:txBody>
                      <a:tcPr/>
                    </a:tc>
                    <a:tc>
                      <a:txBody>
                        <a:bodyPr/>
                        <a:lstStyle/>
                        <a:p>
                          <a:endParaRPr lang="zh-CN"/>
                        </a:p>
                      </a:txBody>
                      <a:tcPr>
                        <a:blipFill>
                          <a:blip r:embed="rId2"/>
                          <a:stretch>
                            <a:fillRect l="-44444" t="-3754" r="-193" b="-290785"/>
                          </a:stretch>
                        </a:blipFill>
                      </a:tcPr>
                    </a:tc>
                    <a:extLst>
                      <a:ext uri="{0D108BD9-81ED-4DB2-BD59-A6C34878D82A}">
                        <a16:rowId xmlns:a16="http://schemas.microsoft.com/office/drawing/2014/main" val="349137924"/>
                      </a:ext>
                    </a:extLst>
                  </a:tr>
                  <a:tr h="5174742">
                    <a:tc>
                      <a:txBody>
                        <a:bodyPr/>
                        <a:lstStyle/>
                        <a:p>
                          <a:r>
                            <a:rPr lang="en-US" altLang="zh-CN" sz="2700" dirty="0"/>
                            <a:t>ET</a:t>
                          </a:r>
                          <a:r>
                            <a:rPr lang="en-US" altLang="zh-CN" sz="2700" baseline="-25000" dirty="0"/>
                            <a:t>0</a:t>
                          </a:r>
                          <a:r>
                            <a:rPr lang="zh-CN" altLang="en-US" sz="2700" dirty="0"/>
                            <a:t>：</a:t>
                          </a:r>
                          <a:r>
                            <a:rPr lang="en-US" altLang="zh-CN" sz="2700" dirty="0"/>
                            <a:t>PC→MAR</a:t>
                          </a:r>
                        </a:p>
                        <a:p>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1</a:t>
                          </a:r>
                          <a:r>
                            <a:rPr lang="zh-CN" altLang="en-US" sz="2700" dirty="0"/>
                            <a:t>：</a:t>
                          </a:r>
                          <a:r>
                            <a:rPr lang="en-US" altLang="zh-CN" sz="2700" dirty="0"/>
                            <a:t>M→MDR→D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700" dirty="0"/>
                            <a:t>ET</a:t>
                          </a:r>
                          <a:r>
                            <a:rPr lang="en-US" altLang="zh-CN" sz="2700" baseline="-25000" dirty="0"/>
                            <a:t>2</a:t>
                          </a:r>
                          <a:r>
                            <a:rPr lang="zh-CN" altLang="en-US" sz="2700" dirty="0"/>
                            <a:t>：</a:t>
                          </a:r>
                          <a:r>
                            <a:rPr lang="en-US" altLang="zh-CN" sz="2700" dirty="0"/>
                            <a:t>PC+1→PC</a:t>
                          </a:r>
                        </a:p>
                        <a:p>
                          <a:endParaRPr lang="en-US" altLang="zh-CN" sz="2700" dirty="0"/>
                        </a:p>
                        <a:p>
                          <a:endParaRPr lang="en-US" altLang="zh-CN" sz="2700" dirty="0"/>
                        </a:p>
                        <a:p>
                          <a:r>
                            <a:rPr lang="en-US" altLang="zh-CN" sz="2700" dirty="0"/>
                            <a:t>ET</a:t>
                          </a:r>
                          <a:r>
                            <a:rPr lang="en-US" altLang="zh-CN" sz="2700" baseline="-25000" dirty="0"/>
                            <a:t>3</a:t>
                          </a:r>
                          <a:r>
                            <a:rPr lang="zh-CN" altLang="en-US" sz="2700" dirty="0"/>
                            <a:t>：</a:t>
                          </a:r>
                          <a:r>
                            <a:rPr lang="en-US" altLang="zh-CN" sz="2700" dirty="0"/>
                            <a:t>PC+D→PC</a:t>
                          </a:r>
                          <a:r>
                            <a:rPr lang="zh-CN" altLang="en-US" sz="2700" dirty="0"/>
                            <a:t>、</a:t>
                          </a:r>
                          <a:r>
                            <a:rPr lang="en-US" altLang="zh-CN" sz="2700" dirty="0"/>
                            <a:t>MAR </a:t>
                          </a:r>
                          <a:endParaRPr lang="zh-CN" altLang="en-US" sz="2700" dirty="0"/>
                        </a:p>
                      </a:txBody>
                      <a:tcPr/>
                    </a:tc>
                    <a:tc>
                      <a:txBody>
                        <a:bodyPr/>
                        <a:lstStyle/>
                        <a:p>
                          <a:endParaRPr lang="zh-CN"/>
                        </a:p>
                      </a:txBody>
                      <a:tcPr>
                        <a:blipFill>
                          <a:blip r:embed="rId2"/>
                          <a:stretch>
                            <a:fillRect l="-44444" t="-35765" r="-193" b="-235"/>
                          </a:stretch>
                        </a:blipFill>
                      </a:tcPr>
                    </a:tc>
                    <a:extLst>
                      <a:ext uri="{0D108BD9-81ED-4DB2-BD59-A6C34878D82A}">
                        <a16:rowId xmlns:a16="http://schemas.microsoft.com/office/drawing/2014/main" val="100463693"/>
                      </a:ext>
                    </a:extLst>
                  </a:tr>
                </a:tbl>
              </a:graphicData>
            </a:graphic>
          </p:graphicFrame>
        </mc:Fallback>
      </mc:AlternateContent>
      <p:sp>
        <p:nvSpPr>
          <p:cNvPr id="5" name="灯片编号占位符 4">
            <a:extLst>
              <a:ext uri="{FF2B5EF4-FFF2-40B4-BE49-F238E27FC236}">
                <a16:creationId xmlns:a16="http://schemas.microsoft.com/office/drawing/2014/main" id="{8B47EC80-102F-4689-9724-D05EB43E2AF4}"/>
              </a:ext>
            </a:extLst>
          </p:cNvPr>
          <p:cNvSpPr>
            <a:spLocks noGrp="1"/>
          </p:cNvSpPr>
          <p:nvPr>
            <p:ph type="sldNum" sz="quarter" idx="10"/>
          </p:nvPr>
        </p:nvSpPr>
        <p:spPr/>
        <p:txBody>
          <a:bodyPr/>
          <a:lstStyle/>
          <a:p>
            <a:fld id="{93FEEFE9-7DAE-42BE-8BBC-0AB64D3E44ED}" type="slidenum">
              <a:rPr lang="zh-CN" altLang="en-US" smtClean="0"/>
              <a:pPr/>
              <a:t>80</a:t>
            </a:fld>
            <a:r>
              <a:rPr lang="en-US" altLang="zh-CN"/>
              <a:t>/141</a:t>
            </a:r>
            <a:endParaRPr lang="zh-CN" altLang="en-US" dirty="0"/>
          </a:p>
        </p:txBody>
      </p:sp>
    </p:spTree>
    <p:extLst>
      <p:ext uri="{BB962C8B-B14F-4D97-AF65-F5344CB8AC3E}">
        <p14:creationId xmlns:p14="http://schemas.microsoft.com/office/powerpoint/2010/main" val="2749754941"/>
      </p:ext>
    </p:extLst>
  </p:cSld>
  <p:clrMapOvr>
    <a:masterClrMapping/>
  </p:clrMapOvr>
  <p:transition>
    <p:pull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62BD7C-DDF0-4357-A21A-B5C53E3F4F85}"/>
              </a:ext>
            </a:extLst>
          </p:cNvPr>
          <p:cNvSpPr/>
          <p:nvPr/>
        </p:nvSpPr>
        <p:spPr>
          <a:xfrm>
            <a:off x="8384" y="0"/>
            <a:ext cx="2769284" cy="631711"/>
          </a:xfrm>
          <a:prstGeom prst="rect">
            <a:avLst/>
          </a:prstGeom>
        </p:spPr>
        <p:txBody>
          <a:bodyPr wrap="none">
            <a:spAutoFit/>
          </a:bodyPr>
          <a:lstStyle/>
          <a:p>
            <a:pPr>
              <a:lnSpc>
                <a:spcPct val="120000"/>
              </a:lnSpc>
            </a:pPr>
            <a:r>
              <a:rPr lang="en-US" altLang="zh-CN" sz="3200" b="1" dirty="0">
                <a:solidFill>
                  <a:srgbClr val="FFFF00"/>
                </a:solidFill>
              </a:rPr>
              <a:t>(19)RST  (SP)</a:t>
            </a:r>
            <a:r>
              <a:rPr lang="en-US" altLang="zh-CN" sz="3200" b="1" baseline="30000" dirty="0">
                <a:solidFill>
                  <a:srgbClr val="FFFF00"/>
                </a:solidFill>
              </a:rPr>
              <a:t>+</a:t>
            </a:r>
            <a:endParaRPr lang="zh-CN" altLang="en-US" sz="3200" b="1" baseline="30000"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23AE2A6F-EA0D-4426-8184-9A38D2162654}"/>
                  </a:ext>
                </a:extLst>
              </p:cNvPr>
              <p:cNvGraphicFramePr>
                <a:graphicFrameLocks noGrp="1"/>
              </p:cNvGraphicFramePr>
              <p:nvPr>
                <p:extLst>
                  <p:ext uri="{D42A27DB-BD31-4B8C-83A1-F6EECF244321}">
                    <p14:modId xmlns:p14="http://schemas.microsoft.com/office/powerpoint/2010/main" val="2915052458"/>
                  </p:ext>
                </p:extLst>
              </p:nvPr>
            </p:nvGraphicFramePr>
            <p:xfrm>
              <a:off x="8384" y="603022"/>
              <a:ext cx="9267504" cy="6265212"/>
            </p:xfrm>
            <a:graphic>
              <a:graphicData uri="http://schemas.openxmlformats.org/drawingml/2006/table">
                <a:tbl>
                  <a:tblPr firstRow="1" bandRow="1">
                    <a:tableStyleId>{5940675A-B579-460E-94D1-54222C63F5DA}</a:tableStyleId>
                  </a:tblPr>
                  <a:tblGrid>
                    <a:gridCol w="3339480">
                      <a:extLst>
                        <a:ext uri="{9D8B030D-6E8A-4147-A177-3AD203B41FA5}">
                          <a16:colId xmlns:a16="http://schemas.microsoft.com/office/drawing/2014/main" val="2023576476"/>
                        </a:ext>
                      </a:extLst>
                    </a:gridCol>
                    <a:gridCol w="5928024">
                      <a:extLst>
                        <a:ext uri="{9D8B030D-6E8A-4147-A177-3AD203B41FA5}">
                          <a16:colId xmlns:a16="http://schemas.microsoft.com/office/drawing/2014/main" val="1462379310"/>
                        </a:ext>
                      </a:extLst>
                    </a:gridCol>
                  </a:tblGrid>
                  <a:tr h="1809741">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3156279342"/>
                      </a:ext>
                    </a:extLst>
                  </a:tr>
                  <a:tr h="4416663">
                    <a:tc>
                      <a:txBody>
                        <a:bodyPr/>
                        <a:lstStyle/>
                        <a:p>
                          <a:r>
                            <a:rPr lang="en-US" altLang="zh-CN" sz="2800" dirty="0"/>
                            <a:t>ET</a:t>
                          </a:r>
                          <a:r>
                            <a:rPr lang="en-US" altLang="zh-CN" sz="2800" baseline="-25000" dirty="0"/>
                            <a:t>0</a:t>
                          </a:r>
                          <a:r>
                            <a:rPr lang="zh-CN" altLang="en-US" sz="2800" dirty="0"/>
                            <a:t>：</a:t>
                          </a:r>
                          <a:r>
                            <a:rPr lang="en-US" altLang="zh-CN" sz="2800" dirty="0"/>
                            <a:t>SP→MAR </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SP+1→SP</a:t>
                          </a:r>
                        </a:p>
                        <a:p>
                          <a:endParaRPr lang="en-US" altLang="zh-CN" sz="2800" dirty="0"/>
                        </a:p>
                        <a:p>
                          <a:endParaRPr lang="en-US" altLang="zh-CN" sz="2800" dirty="0"/>
                        </a:p>
                        <a:p>
                          <a:r>
                            <a:rPr lang="en-US" altLang="zh-CN" sz="2800" dirty="0"/>
                            <a:t>ET</a:t>
                          </a:r>
                          <a:r>
                            <a:rPr lang="en-US" altLang="zh-CN" sz="2800" baseline="-25000" dirty="0"/>
                            <a:t>2</a:t>
                          </a:r>
                          <a:r>
                            <a:rPr lang="zh-CN" altLang="en-US" sz="2800" dirty="0"/>
                            <a:t>：</a:t>
                          </a:r>
                          <a:r>
                            <a:rPr lang="en-US" altLang="zh-CN" sz="2800" dirty="0"/>
                            <a:t>M→MDR→PC</a:t>
                          </a:r>
                          <a:r>
                            <a:rPr lang="zh-CN" altLang="en-US" sz="2800" dirty="0"/>
                            <a:t>、</a:t>
                          </a:r>
                          <a:r>
                            <a:rPr lang="en-US" altLang="zh-CN" sz="2800" dirty="0"/>
                            <a:t>MAR</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0</a:t>
                          </a:r>
                          <a:r>
                            <a:rPr lang="zh-CN" altLang="en-US" sz="2800" dirty="0"/>
                            <a:t>：</a:t>
                          </a:r>
                          <a:r>
                            <a:rPr lang="en-US" altLang="zh-CN" sz="2800" dirty="0"/>
                            <a:t>SP→A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MAR</a:t>
                          </a:r>
                          <a:r>
                            <a:rPr lang="zh-CN" altLang="en-US" sz="2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1</a:t>
                          </a:r>
                          <a:r>
                            <a:rPr lang="zh-CN" altLang="en-US" sz="2800" dirty="0"/>
                            <a:t>：</a:t>
                          </a:r>
                          <a:r>
                            <a:rPr lang="en-US" altLang="zh-CN" sz="2800" dirty="0"/>
                            <a:t>SP→A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SP</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ET</a:t>
                          </a:r>
                          <a:r>
                            <a:rPr lang="en-US" altLang="zh-CN" sz="2800" baseline="-25000" dirty="0"/>
                            <a:t>2</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r>
                            <a:rPr lang="en-US" altLang="zh-CN" sz="2800" dirty="0"/>
                            <a:t>MDR→B</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baseline="0" dirty="0">
                              <a:latin typeface="Calibri" panose="020F0502020204030204" pitchFamily="34" charset="0"/>
                              <a:cs typeface="Calibri" panose="020F0502020204030204" pitchFamily="34" charset="0"/>
                            </a:rPr>
                            <a:t>            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r>
                            <a:rPr lang="en-US" altLang="zh-CN" sz="2800" dirty="0"/>
                            <a:t>CP MAR</a:t>
                          </a:r>
                          <a:r>
                            <a:rPr lang="zh-CN" altLang="en-US" sz="2800" dirty="0"/>
                            <a:t>。</a:t>
                          </a:r>
                          <a:endParaRPr lang="en-US" altLang="zh-CN" sz="2800" dirty="0"/>
                        </a:p>
                      </a:txBody>
                      <a:tcPr/>
                    </a:tc>
                    <a:extLst>
                      <a:ext uri="{0D108BD9-81ED-4DB2-BD59-A6C34878D82A}">
                        <a16:rowId xmlns:a16="http://schemas.microsoft.com/office/drawing/2014/main" val="4242938946"/>
                      </a:ext>
                    </a:extLst>
                  </a:tr>
                </a:tbl>
              </a:graphicData>
            </a:graphic>
          </p:graphicFrame>
        </mc:Choice>
        <mc:Fallback xmlns="">
          <p:graphicFrame>
            <p:nvGraphicFramePr>
              <p:cNvPr id="4" name="表格 3">
                <a:extLst>
                  <a:ext uri="{FF2B5EF4-FFF2-40B4-BE49-F238E27FC236}">
                    <a16:creationId xmlns:a16="http://schemas.microsoft.com/office/drawing/2014/main" id="{23AE2A6F-EA0D-4426-8184-9A38D2162654}"/>
                  </a:ext>
                </a:extLst>
              </p:cNvPr>
              <p:cNvGraphicFramePr>
                <a:graphicFrameLocks noGrp="1"/>
              </p:cNvGraphicFramePr>
              <p:nvPr>
                <p:extLst>
                  <p:ext uri="{D42A27DB-BD31-4B8C-83A1-F6EECF244321}">
                    <p14:modId xmlns:p14="http://schemas.microsoft.com/office/powerpoint/2010/main" val="2915052458"/>
                  </p:ext>
                </p:extLst>
              </p:nvPr>
            </p:nvGraphicFramePr>
            <p:xfrm>
              <a:off x="8384" y="603022"/>
              <a:ext cx="9267504" cy="6265212"/>
            </p:xfrm>
            <a:graphic>
              <a:graphicData uri="http://schemas.openxmlformats.org/drawingml/2006/table">
                <a:tbl>
                  <a:tblPr firstRow="1" bandRow="1">
                    <a:tableStyleId>{5940675A-B579-460E-94D1-54222C63F5DA}</a:tableStyleId>
                  </a:tblPr>
                  <a:tblGrid>
                    <a:gridCol w="3339480">
                      <a:extLst>
                        <a:ext uri="{9D8B030D-6E8A-4147-A177-3AD203B41FA5}">
                          <a16:colId xmlns:a16="http://schemas.microsoft.com/office/drawing/2014/main" val="2023576476"/>
                        </a:ext>
                      </a:extLst>
                    </a:gridCol>
                    <a:gridCol w="5928024">
                      <a:extLst>
                        <a:ext uri="{9D8B030D-6E8A-4147-A177-3AD203B41FA5}">
                          <a16:colId xmlns:a16="http://schemas.microsoft.com/office/drawing/2014/main" val="1462379310"/>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6423" t="-4276" r="-206" b="-239145"/>
                          </a:stretch>
                        </a:blipFill>
                      </a:tcPr>
                    </a:tc>
                    <a:extLst>
                      <a:ext uri="{0D108BD9-81ED-4DB2-BD59-A6C34878D82A}">
                        <a16:rowId xmlns:a16="http://schemas.microsoft.com/office/drawing/2014/main" val="3156279342"/>
                      </a:ext>
                    </a:extLst>
                  </a:tr>
                  <a:tr h="4416663">
                    <a:tc>
                      <a:txBody>
                        <a:bodyPr/>
                        <a:lstStyle/>
                        <a:p>
                          <a:r>
                            <a:rPr lang="en-US" altLang="zh-CN" sz="2800" dirty="0"/>
                            <a:t>ET</a:t>
                          </a:r>
                          <a:r>
                            <a:rPr lang="en-US" altLang="zh-CN" sz="2800" baseline="-25000" dirty="0"/>
                            <a:t>0</a:t>
                          </a:r>
                          <a:r>
                            <a:rPr lang="zh-CN" altLang="en-US" sz="2800" dirty="0"/>
                            <a:t>：</a:t>
                          </a:r>
                          <a:r>
                            <a:rPr lang="en-US" altLang="zh-CN" sz="2800" dirty="0"/>
                            <a:t>SP→MAR </a:t>
                          </a:r>
                        </a:p>
                        <a:p>
                          <a:endParaRPr lang="en-US" altLang="zh-CN" sz="2800" dirty="0"/>
                        </a:p>
                        <a:p>
                          <a:r>
                            <a:rPr lang="en-US" altLang="zh-CN" sz="2800" dirty="0"/>
                            <a:t>ET</a:t>
                          </a:r>
                          <a:r>
                            <a:rPr lang="en-US" altLang="zh-CN" sz="2800" baseline="-25000" dirty="0"/>
                            <a:t>1</a:t>
                          </a:r>
                          <a:r>
                            <a:rPr lang="zh-CN" altLang="en-US" sz="2800" dirty="0"/>
                            <a:t>：</a:t>
                          </a:r>
                          <a:r>
                            <a:rPr lang="en-US" altLang="zh-CN" sz="2800" dirty="0"/>
                            <a:t>SP+1→SP</a:t>
                          </a:r>
                        </a:p>
                        <a:p>
                          <a:endParaRPr lang="en-US" altLang="zh-CN" sz="2800" dirty="0"/>
                        </a:p>
                        <a:p>
                          <a:endParaRPr lang="en-US" altLang="zh-CN" sz="2800" dirty="0"/>
                        </a:p>
                        <a:p>
                          <a:r>
                            <a:rPr lang="en-US" altLang="zh-CN" sz="2800" dirty="0"/>
                            <a:t>ET</a:t>
                          </a:r>
                          <a:r>
                            <a:rPr lang="en-US" altLang="zh-CN" sz="2800" baseline="-25000" dirty="0"/>
                            <a:t>2</a:t>
                          </a:r>
                          <a:r>
                            <a:rPr lang="zh-CN" altLang="en-US" sz="2800" dirty="0"/>
                            <a:t>：</a:t>
                          </a:r>
                          <a:r>
                            <a:rPr lang="en-US" altLang="zh-CN" sz="2800" dirty="0"/>
                            <a:t>M→MDR→PC</a:t>
                          </a:r>
                          <a:r>
                            <a:rPr lang="zh-CN" altLang="en-US" sz="2800" dirty="0"/>
                            <a:t>、</a:t>
                          </a:r>
                          <a:r>
                            <a:rPr lang="en-US" altLang="zh-CN" sz="2800" dirty="0"/>
                            <a:t>MAR</a:t>
                          </a:r>
                          <a:endParaRPr lang="zh-CN" altLang="en-US" sz="2800" dirty="0"/>
                        </a:p>
                      </a:txBody>
                      <a:tcPr/>
                    </a:tc>
                    <a:tc>
                      <a:txBody>
                        <a:bodyPr/>
                        <a:lstStyle/>
                        <a:p>
                          <a:endParaRPr lang="zh-CN"/>
                        </a:p>
                      </a:txBody>
                      <a:tcPr>
                        <a:blipFill>
                          <a:blip r:embed="rId2"/>
                          <a:stretch>
                            <a:fillRect l="-56423" t="-43724" r="-206" b="-276"/>
                          </a:stretch>
                        </a:blipFill>
                      </a:tcPr>
                    </a:tc>
                    <a:extLst>
                      <a:ext uri="{0D108BD9-81ED-4DB2-BD59-A6C34878D82A}">
                        <a16:rowId xmlns:a16="http://schemas.microsoft.com/office/drawing/2014/main" val="4242938946"/>
                      </a:ext>
                    </a:extLst>
                  </a:tr>
                </a:tbl>
              </a:graphicData>
            </a:graphic>
          </p:graphicFrame>
        </mc:Fallback>
      </mc:AlternateContent>
      <p:sp>
        <p:nvSpPr>
          <p:cNvPr id="5" name="灯片编号占位符 4">
            <a:extLst>
              <a:ext uri="{FF2B5EF4-FFF2-40B4-BE49-F238E27FC236}">
                <a16:creationId xmlns:a16="http://schemas.microsoft.com/office/drawing/2014/main" id="{489F1F78-8573-4643-A702-E108C6A58B1F}"/>
              </a:ext>
            </a:extLst>
          </p:cNvPr>
          <p:cNvSpPr>
            <a:spLocks noGrp="1"/>
          </p:cNvSpPr>
          <p:nvPr>
            <p:ph type="sldNum" sz="quarter" idx="10"/>
          </p:nvPr>
        </p:nvSpPr>
        <p:spPr/>
        <p:txBody>
          <a:bodyPr/>
          <a:lstStyle/>
          <a:p>
            <a:fld id="{93FEEFE9-7DAE-42BE-8BBC-0AB64D3E44ED}" type="slidenum">
              <a:rPr lang="zh-CN" altLang="en-US" smtClean="0"/>
              <a:pPr/>
              <a:t>81</a:t>
            </a:fld>
            <a:r>
              <a:rPr lang="en-US" altLang="zh-CN"/>
              <a:t>/141</a:t>
            </a:r>
            <a:endParaRPr lang="zh-CN" altLang="en-US" dirty="0"/>
          </a:p>
        </p:txBody>
      </p:sp>
    </p:spTree>
    <p:extLst>
      <p:ext uri="{BB962C8B-B14F-4D97-AF65-F5344CB8AC3E}">
        <p14:creationId xmlns:p14="http://schemas.microsoft.com/office/powerpoint/2010/main" val="537112025"/>
      </p:ext>
    </p:extLst>
  </p:cSld>
  <p:clrMapOvr>
    <a:masterClrMapping/>
  </p:clrMapOvr>
  <p:transition>
    <p:pull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7F380E6-2D1B-4A60-9064-F1F30FDA9FB4}"/>
              </a:ext>
            </a:extLst>
          </p:cNvPr>
          <p:cNvSpPr/>
          <p:nvPr/>
        </p:nvSpPr>
        <p:spPr>
          <a:xfrm>
            <a:off x="29344" y="-8260"/>
            <a:ext cx="2507418" cy="631711"/>
          </a:xfrm>
          <a:prstGeom prst="rect">
            <a:avLst/>
          </a:prstGeom>
        </p:spPr>
        <p:txBody>
          <a:bodyPr wrap="none">
            <a:spAutoFit/>
          </a:bodyPr>
          <a:lstStyle/>
          <a:p>
            <a:pPr>
              <a:lnSpc>
                <a:spcPct val="120000"/>
              </a:lnSpc>
            </a:pPr>
            <a:r>
              <a:rPr lang="en-US" altLang="zh-CN" sz="3200" b="1" dirty="0">
                <a:solidFill>
                  <a:srgbClr val="FFFF00"/>
                </a:solidFill>
              </a:rPr>
              <a:t>(20)JSR  (R</a:t>
            </a:r>
            <a:r>
              <a:rPr lang="en-US" altLang="zh-CN" sz="3200" b="1" baseline="-25000" dirty="0">
                <a:solidFill>
                  <a:srgbClr val="FFFF00"/>
                </a:solidFill>
              </a:rPr>
              <a:t>1</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96E89912-D20E-4CB2-A9C4-9EA5F7E72FDF}"/>
                  </a:ext>
                </a:extLst>
              </p:cNvPr>
              <p:cNvGraphicFramePr>
                <a:graphicFrameLocks noGrp="1"/>
              </p:cNvGraphicFramePr>
              <p:nvPr>
                <p:extLst>
                  <p:ext uri="{D42A27DB-BD31-4B8C-83A1-F6EECF244321}">
                    <p14:modId xmlns:p14="http://schemas.microsoft.com/office/powerpoint/2010/main" val="737556935"/>
                  </p:ext>
                </p:extLst>
              </p:nvPr>
            </p:nvGraphicFramePr>
            <p:xfrm>
              <a:off x="23812" y="661953"/>
              <a:ext cx="9096376" cy="4123818"/>
            </p:xfrm>
            <a:graphic>
              <a:graphicData uri="http://schemas.openxmlformats.org/drawingml/2006/table">
                <a:tbl>
                  <a:tblPr firstRow="1" bandRow="1">
                    <a:tableStyleId>{5940675A-B579-460E-94D1-54222C63F5DA}</a:tableStyleId>
                  </a:tblPr>
                  <a:tblGrid>
                    <a:gridCol w="3396060">
                      <a:extLst>
                        <a:ext uri="{9D8B030D-6E8A-4147-A177-3AD203B41FA5}">
                          <a16:colId xmlns:a16="http://schemas.microsoft.com/office/drawing/2014/main" val="1253599828"/>
                        </a:ext>
                      </a:extLst>
                    </a:gridCol>
                    <a:gridCol w="5700316">
                      <a:extLst>
                        <a:ext uri="{9D8B030D-6E8A-4147-A177-3AD203B41FA5}">
                          <a16:colId xmlns:a16="http://schemas.microsoft.com/office/drawing/2014/main" val="3913120683"/>
                        </a:ext>
                      </a:extLst>
                    </a:gridCol>
                  </a:tblGrid>
                  <a:tr h="370840">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FT</a:t>
                          </a:r>
                          <a:r>
                            <a:rPr lang="en-US" altLang="zh-CN" sz="2800" baseline="-25000" dirty="0"/>
                            <a:t>0</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SIR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aseline="0" dirty="0"/>
                            <a:t>          </a:t>
                          </a:r>
                          <a:r>
                            <a:rPr lang="en-US" altLang="zh-CN" sz="2800" dirty="0"/>
                            <a:t>PC→A</a:t>
                          </a:r>
                          <a:r>
                            <a:rPr lang="zh-CN" altLang="en-US" sz="2800" dirty="0"/>
                            <a:t>、 </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baseline="-25000" dirty="0">
                              <a:latin typeface="Calibri" panose="020F0502020204030204" pitchFamily="34" charset="0"/>
                              <a:cs typeface="Calibri" panose="020F0502020204030204" pitchFamily="34" charset="0"/>
                            </a:rPr>
                            <a:t>、</a:t>
                          </a:r>
                          <a:endParaRPr lang="en-US" altLang="zh-CN" sz="2800" baseline="-25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PC</a:t>
                          </a:r>
                          <a:r>
                            <a:rPr lang="zh-CN" altLang="en-US" sz="2800" dirty="0"/>
                            <a:t>。</a:t>
                          </a:r>
                          <a:endParaRPr lang="en-US" altLang="zh-CN" sz="2800" dirty="0"/>
                        </a:p>
                      </a:txBody>
                      <a:tcPr/>
                    </a:tc>
                    <a:extLst>
                      <a:ext uri="{0D108BD9-81ED-4DB2-BD59-A6C34878D82A}">
                        <a16:rowId xmlns:a16="http://schemas.microsoft.com/office/drawing/2014/main" val="726888541"/>
                      </a:ext>
                    </a:extLst>
                  </a:tr>
                  <a:tr h="370840">
                    <a:tc>
                      <a:txBody>
                        <a:bodyPr/>
                        <a:lstStyle/>
                        <a:p>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→MAR </a:t>
                          </a:r>
                        </a:p>
                        <a:p>
                          <a:r>
                            <a:rPr lang="en-US" altLang="zh-CN" sz="2800" dirty="0"/>
                            <a:t>        </a:t>
                          </a:r>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pPr indent="0">
                            <a:lnSpc>
                              <a:spcPct val="100000"/>
                            </a:lnSpc>
                          </a:pPr>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indent="0">
                            <a:lnSpc>
                              <a:spcPct val="100000"/>
                            </a:lnSpc>
                          </a:pPr>
                          <a:r>
                            <a:rPr lang="en-US" altLang="zh-CN" sz="2800" dirty="0"/>
                            <a:t>          CP MAR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ST</a:t>
                          </a:r>
                          <a:r>
                            <a:rPr lang="en-US" altLang="zh-CN" sz="2800" baseline="-25000" dirty="0"/>
                            <a:t>1</a:t>
                          </a:r>
                          <a:r>
                            <a:rPr lang="zh-CN" altLang="en-US" sz="2800" dirty="0"/>
                            <a:t>：</a:t>
                          </a:r>
                          <a:r>
                            <a:rPr lang="en-US" altLang="zh-CN" sz="2800" dirty="0"/>
                            <a:t>EMAR</a:t>
                          </a:r>
                          <a:r>
                            <a:rPr lang="zh-CN" altLang="en-US" sz="2800" dirty="0"/>
                            <a:t>、</a:t>
                          </a:r>
                          <a:r>
                            <a:rPr lang="en-US" altLang="zh-CN" sz="2800" dirty="0"/>
                            <a:t>R</a:t>
                          </a:r>
                          <a:r>
                            <a:rPr lang="zh-CN" altLang="en-US" sz="2800" dirty="0"/>
                            <a:t>、</a:t>
                          </a:r>
                          <a:r>
                            <a:rPr lang="en-US" altLang="zh-CN" sz="2800" dirty="0"/>
                            <a:t>SMDR</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MDR→B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          CP C</a:t>
                          </a:r>
                          <a:r>
                            <a:rPr lang="zh-CN" altLang="en-US" sz="2800" dirty="0"/>
                            <a:t>。</a:t>
                          </a:r>
                          <a:endParaRPr lang="en-US" altLang="zh-CN" sz="2800" dirty="0"/>
                        </a:p>
                      </a:txBody>
                      <a:tcPr/>
                    </a:tc>
                    <a:extLst>
                      <a:ext uri="{0D108BD9-81ED-4DB2-BD59-A6C34878D82A}">
                        <a16:rowId xmlns:a16="http://schemas.microsoft.com/office/drawing/2014/main" val="1627867146"/>
                      </a:ext>
                    </a:extLst>
                  </a:tr>
                </a:tbl>
              </a:graphicData>
            </a:graphic>
          </p:graphicFrame>
        </mc:Choice>
        <mc:Fallback xmlns="">
          <p:graphicFrame>
            <p:nvGraphicFramePr>
              <p:cNvPr id="4" name="表格 3">
                <a:extLst>
                  <a:ext uri="{FF2B5EF4-FFF2-40B4-BE49-F238E27FC236}">
                    <a16:creationId xmlns:a16="http://schemas.microsoft.com/office/drawing/2014/main" id="{96E89912-D20E-4CB2-A9C4-9EA5F7E72FDF}"/>
                  </a:ext>
                </a:extLst>
              </p:cNvPr>
              <p:cNvGraphicFramePr>
                <a:graphicFrameLocks noGrp="1"/>
              </p:cNvGraphicFramePr>
              <p:nvPr>
                <p:extLst>
                  <p:ext uri="{D42A27DB-BD31-4B8C-83A1-F6EECF244321}">
                    <p14:modId xmlns:p14="http://schemas.microsoft.com/office/powerpoint/2010/main" val="737556935"/>
                  </p:ext>
                </p:extLst>
              </p:nvPr>
            </p:nvGraphicFramePr>
            <p:xfrm>
              <a:off x="23812" y="661953"/>
              <a:ext cx="9096376" cy="4123818"/>
            </p:xfrm>
            <a:graphic>
              <a:graphicData uri="http://schemas.openxmlformats.org/drawingml/2006/table">
                <a:tbl>
                  <a:tblPr firstRow="1" bandRow="1">
                    <a:tableStyleId>{5940675A-B579-460E-94D1-54222C63F5DA}</a:tableStyleId>
                  </a:tblPr>
                  <a:tblGrid>
                    <a:gridCol w="3396060">
                      <a:extLst>
                        <a:ext uri="{9D8B030D-6E8A-4147-A177-3AD203B41FA5}">
                          <a16:colId xmlns:a16="http://schemas.microsoft.com/office/drawing/2014/main" val="1253599828"/>
                        </a:ext>
                      </a:extLst>
                    </a:gridCol>
                    <a:gridCol w="5700316">
                      <a:extLst>
                        <a:ext uri="{9D8B030D-6E8A-4147-A177-3AD203B41FA5}">
                          <a16:colId xmlns:a16="http://schemas.microsoft.com/office/drawing/2014/main" val="3913120683"/>
                        </a:ext>
                      </a:extLst>
                    </a:gridCol>
                  </a:tblGrid>
                  <a:tr h="1848549">
                    <a:tc>
                      <a:txBody>
                        <a:bodyPr/>
                        <a:lstStyle/>
                        <a:p>
                          <a:r>
                            <a:rPr lang="en-US" altLang="zh-CN" sz="2800" dirty="0"/>
                            <a:t>FT</a:t>
                          </a:r>
                          <a:r>
                            <a:rPr lang="en-US" altLang="zh-CN" sz="2800" baseline="-25000" dirty="0"/>
                            <a:t>0</a:t>
                          </a:r>
                          <a:r>
                            <a:rPr lang="zh-CN" altLang="en-US" sz="2800" dirty="0"/>
                            <a:t>：</a:t>
                          </a:r>
                          <a:r>
                            <a:rPr lang="en-US" altLang="zh-CN" sz="2800" dirty="0"/>
                            <a:t>M→IR</a:t>
                          </a:r>
                        </a:p>
                        <a:p>
                          <a:r>
                            <a:rPr lang="en-US" altLang="zh-CN" sz="2800" dirty="0"/>
                            <a:t>          PC+1→PC</a:t>
                          </a:r>
                          <a:endParaRPr lang="zh-CN" altLang="en-US" sz="2800" dirty="0"/>
                        </a:p>
                      </a:txBody>
                      <a:tcPr/>
                    </a:tc>
                    <a:tc>
                      <a:txBody>
                        <a:bodyPr/>
                        <a:lstStyle/>
                        <a:p>
                          <a:endParaRPr lang="zh-CN"/>
                        </a:p>
                      </a:txBody>
                      <a:tcPr>
                        <a:blipFill>
                          <a:blip r:embed="rId2"/>
                          <a:stretch>
                            <a:fillRect l="-59722" t="-4276" r="-214" b="-132237"/>
                          </a:stretch>
                        </a:blipFill>
                      </a:tcPr>
                    </a:tc>
                    <a:extLst>
                      <a:ext uri="{0D108BD9-81ED-4DB2-BD59-A6C34878D82A}">
                        <a16:rowId xmlns:a16="http://schemas.microsoft.com/office/drawing/2014/main" val="726888541"/>
                      </a:ext>
                    </a:extLst>
                  </a:tr>
                  <a:tr h="2275269">
                    <a:tc>
                      <a:txBody>
                        <a:bodyPr/>
                        <a:lstStyle/>
                        <a:p>
                          <a:r>
                            <a:rPr lang="en-US" altLang="zh-CN" sz="2800" dirty="0"/>
                            <a:t>ST</a:t>
                          </a:r>
                          <a:r>
                            <a:rPr lang="en-US" altLang="zh-CN" sz="2800" kern="1200" baseline="-25000" dirty="0">
                              <a:solidFill>
                                <a:schemeClr val="tx1"/>
                              </a:solidFill>
                              <a:latin typeface="+mn-lt"/>
                              <a:ea typeface="+mn-ea"/>
                              <a:cs typeface="+mn-cs"/>
                            </a:rPr>
                            <a:t>0</a:t>
                          </a:r>
                          <a:r>
                            <a:rPr lang="zh-CN" altLang="en-US" sz="2800" dirty="0"/>
                            <a:t>：</a:t>
                          </a:r>
                          <a:r>
                            <a:rPr lang="en-US" altLang="zh-CN" sz="2800" dirty="0"/>
                            <a:t>R</a:t>
                          </a:r>
                          <a:r>
                            <a:rPr lang="en-US" altLang="zh-CN" sz="2800" kern="1200" baseline="-25000" dirty="0">
                              <a:solidFill>
                                <a:schemeClr val="tx1"/>
                              </a:solidFill>
                              <a:latin typeface="+mn-lt"/>
                              <a:ea typeface="+mn-ea"/>
                              <a:cs typeface="+mn-cs"/>
                            </a:rPr>
                            <a:t>1</a:t>
                          </a:r>
                          <a:r>
                            <a:rPr lang="en-US" altLang="zh-CN" sz="2800" dirty="0"/>
                            <a:t>→MAR </a:t>
                          </a:r>
                        </a:p>
                        <a:p>
                          <a:r>
                            <a:rPr lang="en-US" altLang="zh-CN" sz="2800" dirty="0"/>
                            <a:t>        </a:t>
                          </a:r>
                        </a:p>
                        <a:p>
                          <a:r>
                            <a:rPr lang="en-US" altLang="zh-CN" sz="2800" dirty="0"/>
                            <a:t>ST</a:t>
                          </a:r>
                          <a:r>
                            <a:rPr lang="en-US" altLang="zh-CN" sz="2800" baseline="-25000" dirty="0"/>
                            <a:t>1</a:t>
                          </a:r>
                          <a:r>
                            <a:rPr lang="zh-CN" altLang="en-US" sz="2800" dirty="0"/>
                            <a:t>：</a:t>
                          </a:r>
                          <a:r>
                            <a:rPr lang="en-US" altLang="zh-CN" sz="2800" dirty="0"/>
                            <a:t>M→MDR→C</a:t>
                          </a:r>
                          <a:endParaRPr lang="zh-CN" altLang="en-US" sz="2800" dirty="0"/>
                        </a:p>
                      </a:txBody>
                      <a:tcPr/>
                    </a:tc>
                    <a:tc>
                      <a:txBody>
                        <a:bodyPr/>
                        <a:lstStyle/>
                        <a:p>
                          <a:endParaRPr lang="zh-CN"/>
                        </a:p>
                      </a:txBody>
                      <a:tcPr>
                        <a:blipFill>
                          <a:blip r:embed="rId2"/>
                          <a:stretch>
                            <a:fillRect l="-59722" t="-84759" r="-214" b="-7487"/>
                          </a:stretch>
                        </a:blipFill>
                      </a:tcPr>
                    </a:tc>
                    <a:extLst>
                      <a:ext uri="{0D108BD9-81ED-4DB2-BD59-A6C34878D82A}">
                        <a16:rowId xmlns:a16="http://schemas.microsoft.com/office/drawing/2014/main" val="1627867146"/>
                      </a:ext>
                    </a:extLst>
                  </a:tr>
                </a:tbl>
              </a:graphicData>
            </a:graphic>
          </p:graphicFrame>
        </mc:Fallback>
      </mc:AlternateContent>
      <p:sp>
        <p:nvSpPr>
          <p:cNvPr id="5" name="灯片编号占位符 4">
            <a:extLst>
              <a:ext uri="{FF2B5EF4-FFF2-40B4-BE49-F238E27FC236}">
                <a16:creationId xmlns:a16="http://schemas.microsoft.com/office/drawing/2014/main" id="{FFD7AC30-0F2B-4F5B-95EC-4EDCFF964320}"/>
              </a:ext>
            </a:extLst>
          </p:cNvPr>
          <p:cNvSpPr>
            <a:spLocks noGrp="1"/>
          </p:cNvSpPr>
          <p:nvPr>
            <p:ph type="sldNum" sz="quarter" idx="10"/>
          </p:nvPr>
        </p:nvSpPr>
        <p:spPr/>
        <p:txBody>
          <a:bodyPr/>
          <a:lstStyle/>
          <a:p>
            <a:fld id="{93FEEFE9-7DAE-42BE-8BBC-0AB64D3E44ED}" type="slidenum">
              <a:rPr lang="zh-CN" altLang="en-US" smtClean="0"/>
              <a:pPr/>
              <a:t>82</a:t>
            </a:fld>
            <a:r>
              <a:rPr lang="en-US" altLang="zh-CN"/>
              <a:t>/141</a:t>
            </a:r>
            <a:endParaRPr lang="zh-CN" altLang="en-US" dirty="0"/>
          </a:p>
        </p:txBody>
      </p:sp>
    </p:spTree>
    <p:extLst>
      <p:ext uri="{BB962C8B-B14F-4D97-AF65-F5344CB8AC3E}">
        <p14:creationId xmlns:p14="http://schemas.microsoft.com/office/powerpoint/2010/main" val="1308364097"/>
      </p:ext>
    </p:extLst>
  </p:cSld>
  <p:clrMapOvr>
    <a:masterClrMapping/>
  </p:clrMapOvr>
  <p:transition>
    <p:pull dir="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6DD595E-1424-4A1A-AD78-22A2C13CD9BF}"/>
              </a:ext>
            </a:extLst>
          </p:cNvPr>
          <p:cNvSpPr/>
          <p:nvPr/>
        </p:nvSpPr>
        <p:spPr>
          <a:xfrm>
            <a:off x="29344" y="-8260"/>
            <a:ext cx="2507418" cy="631711"/>
          </a:xfrm>
          <a:prstGeom prst="rect">
            <a:avLst/>
          </a:prstGeom>
        </p:spPr>
        <p:txBody>
          <a:bodyPr wrap="none">
            <a:spAutoFit/>
          </a:bodyPr>
          <a:lstStyle/>
          <a:p>
            <a:pPr>
              <a:lnSpc>
                <a:spcPct val="120000"/>
              </a:lnSpc>
            </a:pPr>
            <a:r>
              <a:rPr lang="en-US" altLang="zh-CN" sz="3200" b="1" dirty="0">
                <a:solidFill>
                  <a:srgbClr val="FFFF00"/>
                </a:solidFill>
              </a:rPr>
              <a:t>(20)JSR  (R</a:t>
            </a:r>
            <a:r>
              <a:rPr lang="en-US" altLang="zh-CN" sz="3200" b="1" baseline="-25000" dirty="0">
                <a:solidFill>
                  <a:srgbClr val="FFFF00"/>
                </a:solidFill>
              </a:rPr>
              <a:t>1</a:t>
            </a:r>
            <a:r>
              <a:rPr lang="en-US" altLang="zh-CN" sz="3200" b="1" dirty="0">
                <a:solidFill>
                  <a:srgbClr val="FFFF00"/>
                </a:solidFill>
              </a:rPr>
              <a:t>)</a:t>
            </a:r>
            <a:endParaRPr lang="zh-CN" altLang="en-US" sz="3200" b="1" dirty="0">
              <a:solidFill>
                <a:srgbClr val="FFFF00"/>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7650B0A5-3D96-4856-BE0A-CA497405F544}"/>
                  </a:ext>
                </a:extLst>
              </p:cNvPr>
              <p:cNvGraphicFramePr>
                <a:graphicFrameLocks noGrp="1"/>
              </p:cNvGraphicFramePr>
              <p:nvPr>
                <p:extLst>
                  <p:ext uri="{D42A27DB-BD31-4B8C-83A1-F6EECF244321}">
                    <p14:modId xmlns:p14="http://schemas.microsoft.com/office/powerpoint/2010/main" val="1980808387"/>
                  </p:ext>
                </p:extLst>
              </p:nvPr>
            </p:nvGraphicFramePr>
            <p:xfrm>
              <a:off x="0" y="601127"/>
              <a:ext cx="9096376" cy="3982149"/>
            </p:xfrm>
            <a:graphic>
              <a:graphicData uri="http://schemas.openxmlformats.org/drawingml/2006/table">
                <a:tbl>
                  <a:tblPr firstRow="1" bandRow="1">
                    <a:tableStyleId>{5940675A-B579-460E-94D1-54222C63F5DA}</a:tableStyleId>
                  </a:tblPr>
                  <a:tblGrid>
                    <a:gridCol w="4139952">
                      <a:extLst>
                        <a:ext uri="{9D8B030D-6E8A-4147-A177-3AD203B41FA5}">
                          <a16:colId xmlns:a16="http://schemas.microsoft.com/office/drawing/2014/main" val="2504268363"/>
                        </a:ext>
                      </a:extLst>
                    </a:gridCol>
                    <a:gridCol w="4956424">
                      <a:extLst>
                        <a:ext uri="{9D8B030D-6E8A-4147-A177-3AD203B41FA5}">
                          <a16:colId xmlns:a16="http://schemas.microsoft.com/office/drawing/2014/main" val="2111720871"/>
                        </a:ext>
                      </a:extLst>
                    </a:gridCol>
                  </a:tblGrid>
                  <a:tr h="370840">
                    <a:tc>
                      <a:txBody>
                        <a:bodyPr/>
                        <a:lstStyle/>
                        <a:p>
                          <a:r>
                            <a:rPr lang="en-US" altLang="zh-CN" sz="2800" dirty="0"/>
                            <a:t>ET</a:t>
                          </a:r>
                          <a:r>
                            <a:rPr lang="zh-CN" altLang="en-US" sz="2800" dirty="0"/>
                            <a:t>：</a:t>
                          </a:r>
                          <a:r>
                            <a:rPr lang="en-US" altLang="zh-CN" sz="2800" dirty="0"/>
                            <a:t>SP-1→SP</a:t>
                          </a:r>
                          <a:r>
                            <a:rPr lang="zh-CN" altLang="en-US" sz="2800" dirty="0"/>
                            <a:t>、</a:t>
                          </a:r>
                          <a:r>
                            <a:rPr lang="en-US" altLang="zh-CN" sz="2800" dirty="0"/>
                            <a:t>MAR </a:t>
                          </a:r>
                        </a:p>
                        <a:p>
                          <a:r>
                            <a:rPr lang="en-US" altLang="zh-CN" sz="2800" dirty="0"/>
                            <a:t>        </a:t>
                          </a:r>
                        </a:p>
                        <a:p>
                          <a:r>
                            <a:rPr lang="en-US" altLang="zh-CN" sz="2800" dirty="0"/>
                            <a:t>        </a:t>
                          </a:r>
                        </a:p>
                        <a:p>
                          <a:r>
                            <a:rPr lang="en-US" altLang="zh-CN" sz="2800" dirty="0"/>
                            <a:t>ET</a:t>
                          </a:r>
                          <a:r>
                            <a:rPr lang="en-US" altLang="zh-CN" sz="2800" baseline="-25000" dirty="0"/>
                            <a:t>1</a:t>
                          </a:r>
                          <a:r>
                            <a:rPr lang="zh-CN" altLang="en-US" sz="2800" dirty="0"/>
                            <a:t>：</a:t>
                          </a:r>
                          <a:r>
                            <a:rPr lang="en-US" altLang="zh-CN" sz="2800" dirty="0"/>
                            <a:t>PC→MDR </a:t>
                          </a:r>
                        </a:p>
                        <a:p>
                          <a:r>
                            <a:rPr lang="en-US" altLang="zh-CN" sz="2800" dirty="0"/>
                            <a:t>        </a:t>
                          </a:r>
                        </a:p>
                        <a:p>
                          <a:r>
                            <a:rPr lang="en-US" altLang="zh-CN" sz="2800" dirty="0"/>
                            <a:t>ET</a:t>
                          </a:r>
                          <a:r>
                            <a:rPr lang="en-US" altLang="zh-CN" sz="2800" baseline="-25000" dirty="0"/>
                            <a:t>2</a:t>
                          </a:r>
                          <a:r>
                            <a:rPr lang="zh-CN" altLang="en-US" sz="2800" dirty="0"/>
                            <a:t>：</a:t>
                          </a:r>
                          <a:r>
                            <a:rPr lang="en-US" altLang="zh-CN" sz="2800" dirty="0"/>
                            <a:t>MDR→M</a:t>
                          </a:r>
                        </a:p>
                        <a:p>
                          <a:r>
                            <a:rPr lang="en-US" altLang="zh-CN" sz="2800" dirty="0"/>
                            <a:t>        </a:t>
                          </a:r>
                        </a:p>
                        <a:p>
                          <a:r>
                            <a:rPr lang="en-US" altLang="zh-CN" sz="2800" dirty="0"/>
                            <a:t>ET</a:t>
                          </a:r>
                          <a:r>
                            <a:rPr lang="en-US" altLang="zh-CN" sz="2800" baseline="-25000" dirty="0"/>
                            <a:t>3</a:t>
                          </a:r>
                          <a:r>
                            <a:rPr lang="zh-CN" altLang="en-US" sz="2800" dirty="0"/>
                            <a:t>：</a:t>
                          </a:r>
                          <a:r>
                            <a:rPr lang="en-US" altLang="zh-CN" sz="2800" dirty="0"/>
                            <a:t>C→PC</a:t>
                          </a:r>
                          <a:r>
                            <a:rPr lang="zh-CN" altLang="en-US" sz="2800" dirty="0"/>
                            <a:t>、</a:t>
                          </a:r>
                          <a:r>
                            <a:rPr lang="en-US" altLang="zh-CN" sz="2800" dirty="0"/>
                            <a:t>MAR </a:t>
                          </a:r>
                          <a:endParaRPr lang="zh-CN" altLang="en-US" sz="2800" dirty="0"/>
                        </a:p>
                      </a:txBody>
                      <a:tcPr/>
                    </a:tc>
                    <a:tc>
                      <a:txBody>
                        <a:bodyPr/>
                        <a:lstStyle/>
                        <a:p>
                          <a:pPr indent="0">
                            <a:lnSpc>
                              <a:spcPct val="100000"/>
                            </a:lnSpc>
                          </a:pPr>
                          <a:r>
                            <a:rPr lang="en-US" altLang="zh-CN" sz="2800" dirty="0"/>
                            <a:t>ET</a:t>
                          </a:r>
                          <a:r>
                            <a:rPr lang="en-US" altLang="zh-CN" sz="2800" baseline="-25000" dirty="0"/>
                            <a:t>0</a:t>
                          </a:r>
                          <a:r>
                            <a:rPr lang="zh-CN" altLang="en-US" sz="2800" dirty="0"/>
                            <a:t>：</a:t>
                          </a:r>
                          <a:r>
                            <a:rPr lang="en-US" altLang="zh-CN" sz="2800" dirty="0"/>
                            <a:t>SP→A</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r>
                                <a:rPr lang="en-US" altLang="zh-CN" sz="2800" b="0" i="0" baseline="-2500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  </a:t>
                          </a:r>
                          <a:endParaRPr lang="en-US" altLang="zh-CN" sz="2800" dirty="0"/>
                        </a:p>
                        <a:p>
                          <a:pPr indent="0">
                            <a:lnSpc>
                              <a:spcPct val="100000"/>
                            </a:lnSpc>
                          </a:pPr>
                          <a:r>
                            <a:rPr lang="en-US" altLang="zh-CN" sz="2800" dirty="0"/>
                            <a:t>          DM</a:t>
                          </a:r>
                          <a:r>
                            <a:rPr lang="zh-CN" altLang="en-US" sz="2800" dirty="0"/>
                            <a:t>；</a:t>
                          </a:r>
                          <a:endParaRPr lang="en-US" altLang="zh-CN" sz="2800" dirty="0"/>
                        </a:p>
                        <a:p>
                          <a:pPr indent="0">
                            <a:lnSpc>
                              <a:spcPct val="100000"/>
                            </a:lnSpc>
                          </a:pPr>
                          <a:r>
                            <a:rPr lang="en-US" altLang="zh-CN" sz="2800" baseline="0" dirty="0"/>
                            <a:t>          </a:t>
                          </a:r>
                          <a:r>
                            <a:rPr lang="en-US" altLang="zh-CN" sz="2800" dirty="0"/>
                            <a:t>CP SP</a:t>
                          </a:r>
                          <a:r>
                            <a:rPr lang="zh-CN" altLang="en-US" sz="2800" dirty="0"/>
                            <a:t>、</a:t>
                          </a:r>
                          <a:r>
                            <a:rPr lang="en-US" altLang="zh-CN" sz="2800" dirty="0"/>
                            <a:t>CP MAR</a:t>
                          </a:r>
                          <a:r>
                            <a:rPr lang="zh-CN" altLang="en-US" sz="2800" kern="1200" baseline="0" dirty="0">
                              <a:solidFill>
                                <a:schemeClr val="tx1"/>
                              </a:solidFill>
                              <a:latin typeface="+mn-lt"/>
                              <a:ea typeface="+mn-ea"/>
                              <a:cs typeface="+mn-cs"/>
                            </a:rPr>
                            <a:t>。</a:t>
                          </a:r>
                          <a:endParaRPr lang="zh-CN" altLang="en-US" sz="2800" dirty="0"/>
                        </a:p>
                        <a:p>
                          <a:r>
                            <a:rPr lang="en-US" altLang="zh-CN" sz="2800" dirty="0"/>
                            <a:t>ET</a:t>
                          </a:r>
                          <a:r>
                            <a:rPr lang="en-US" altLang="zh-CN" sz="2800" baseline="-25000" dirty="0"/>
                            <a:t>1</a:t>
                          </a:r>
                          <a:r>
                            <a:rPr lang="zh-CN" altLang="en-US" sz="2800" dirty="0"/>
                            <a:t>：</a:t>
                          </a:r>
                          <a:r>
                            <a:rPr lang="en-US" altLang="zh-CN" sz="2800" dirty="0"/>
                            <a:t>PC→A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MDR</a:t>
                          </a:r>
                        </a:p>
                        <a:p>
                          <a:r>
                            <a:rPr lang="en-US" altLang="zh-CN" sz="2800" dirty="0"/>
                            <a:t>ET</a:t>
                          </a:r>
                          <a:r>
                            <a:rPr lang="en-US" altLang="zh-CN" sz="2800" baseline="-25000" dirty="0"/>
                            <a:t>2</a:t>
                          </a:r>
                          <a:r>
                            <a:rPr lang="zh-CN" altLang="en-US" sz="2800" dirty="0"/>
                            <a:t>：</a:t>
                          </a:r>
                          <a:r>
                            <a:rPr lang="en-US" altLang="zh-CN" sz="2800" dirty="0"/>
                            <a:t>EMAR</a:t>
                          </a:r>
                          <a:r>
                            <a:rPr lang="zh-CN" altLang="en-US" sz="2800" dirty="0"/>
                            <a:t>、</a:t>
                          </a:r>
                          <a:r>
                            <a:rPr lang="en-US" altLang="zh-CN" sz="2800" dirty="0"/>
                            <a:t>W</a:t>
                          </a:r>
                          <a:r>
                            <a:rPr lang="zh-CN" altLang="en-US" sz="2800" dirty="0"/>
                            <a:t>；</a:t>
                          </a:r>
                          <a:endParaRPr lang="en-US" altLang="zh-CN" sz="2800" dirty="0"/>
                        </a:p>
                        <a:p>
                          <a:r>
                            <a:rPr lang="en-US" altLang="zh-CN" sz="2800" dirty="0"/>
                            <a:t>          </a:t>
                          </a:r>
                          <a:r>
                            <a:rPr lang="zh-CN" altLang="en-US" sz="2800" dirty="0"/>
                            <a:t>无。</a:t>
                          </a:r>
                          <a:endParaRPr lang="en-US" altLang="zh-CN" sz="2800" dirty="0"/>
                        </a:p>
                        <a:p>
                          <a:r>
                            <a:rPr lang="en-US" altLang="zh-CN" sz="2800" dirty="0"/>
                            <a:t>ET</a:t>
                          </a:r>
                          <a:r>
                            <a:rPr lang="en-US" altLang="zh-CN" sz="2800" baseline="-25000" dirty="0"/>
                            <a:t>3</a:t>
                          </a:r>
                          <a:r>
                            <a:rPr lang="zh-CN" altLang="en-US" sz="2800" dirty="0"/>
                            <a:t>：</a:t>
                          </a:r>
                          <a:r>
                            <a:rPr lang="en-US" altLang="zh-CN" sz="2800" dirty="0"/>
                            <a:t>C→A</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2</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1</a:t>
                          </a:r>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p>
                        <a:p>
                          <a:r>
                            <a:rPr lang="en-US" altLang="zh-CN" sz="2800" dirty="0"/>
                            <a:t>          CP PC</a:t>
                          </a:r>
                          <a:r>
                            <a:rPr lang="zh-CN" altLang="en-US" sz="2800" dirty="0"/>
                            <a:t>、</a:t>
                          </a:r>
                          <a:r>
                            <a:rPr lang="en-US" altLang="zh-CN" sz="2800" dirty="0"/>
                            <a:t>CP MAR</a:t>
                          </a:r>
                          <a:r>
                            <a:rPr lang="zh-CN" altLang="en-US" sz="2800" dirty="0"/>
                            <a:t>。</a:t>
                          </a:r>
                        </a:p>
                      </a:txBody>
                      <a:tcPr/>
                    </a:tc>
                    <a:extLst>
                      <a:ext uri="{0D108BD9-81ED-4DB2-BD59-A6C34878D82A}">
                        <a16:rowId xmlns:a16="http://schemas.microsoft.com/office/drawing/2014/main" val="3475317864"/>
                      </a:ext>
                    </a:extLst>
                  </a:tr>
                </a:tbl>
              </a:graphicData>
            </a:graphic>
          </p:graphicFrame>
        </mc:Choice>
        <mc:Fallback xmlns="">
          <p:graphicFrame>
            <p:nvGraphicFramePr>
              <p:cNvPr id="4" name="表格 3">
                <a:extLst>
                  <a:ext uri="{FF2B5EF4-FFF2-40B4-BE49-F238E27FC236}">
                    <a16:creationId xmlns:a16="http://schemas.microsoft.com/office/drawing/2014/main" id="{7650B0A5-3D96-4856-BE0A-CA497405F544}"/>
                  </a:ext>
                </a:extLst>
              </p:cNvPr>
              <p:cNvGraphicFramePr>
                <a:graphicFrameLocks noGrp="1"/>
              </p:cNvGraphicFramePr>
              <p:nvPr>
                <p:extLst>
                  <p:ext uri="{D42A27DB-BD31-4B8C-83A1-F6EECF244321}">
                    <p14:modId xmlns:p14="http://schemas.microsoft.com/office/powerpoint/2010/main" val="1980808387"/>
                  </p:ext>
                </p:extLst>
              </p:nvPr>
            </p:nvGraphicFramePr>
            <p:xfrm>
              <a:off x="0" y="601127"/>
              <a:ext cx="9096376" cy="3982149"/>
            </p:xfrm>
            <a:graphic>
              <a:graphicData uri="http://schemas.openxmlformats.org/drawingml/2006/table">
                <a:tbl>
                  <a:tblPr firstRow="1" bandRow="1">
                    <a:tableStyleId>{5940675A-B579-460E-94D1-54222C63F5DA}</a:tableStyleId>
                  </a:tblPr>
                  <a:tblGrid>
                    <a:gridCol w="4139952">
                      <a:extLst>
                        <a:ext uri="{9D8B030D-6E8A-4147-A177-3AD203B41FA5}">
                          <a16:colId xmlns:a16="http://schemas.microsoft.com/office/drawing/2014/main" val="2504268363"/>
                        </a:ext>
                      </a:extLst>
                    </a:gridCol>
                    <a:gridCol w="4956424">
                      <a:extLst>
                        <a:ext uri="{9D8B030D-6E8A-4147-A177-3AD203B41FA5}">
                          <a16:colId xmlns:a16="http://schemas.microsoft.com/office/drawing/2014/main" val="2111720871"/>
                        </a:ext>
                      </a:extLst>
                    </a:gridCol>
                  </a:tblGrid>
                  <a:tr h="3982149">
                    <a:tc>
                      <a:txBody>
                        <a:bodyPr/>
                        <a:lstStyle/>
                        <a:p>
                          <a:r>
                            <a:rPr lang="en-US" altLang="zh-CN" sz="2800" dirty="0"/>
                            <a:t>ET</a:t>
                          </a:r>
                          <a:r>
                            <a:rPr lang="zh-CN" altLang="en-US" sz="2800" dirty="0"/>
                            <a:t>：</a:t>
                          </a:r>
                          <a:r>
                            <a:rPr lang="en-US" altLang="zh-CN" sz="2800" dirty="0"/>
                            <a:t>SP-1→SP</a:t>
                          </a:r>
                          <a:r>
                            <a:rPr lang="zh-CN" altLang="en-US" sz="2800" dirty="0"/>
                            <a:t>、</a:t>
                          </a:r>
                          <a:r>
                            <a:rPr lang="en-US" altLang="zh-CN" sz="2800" dirty="0"/>
                            <a:t>MAR </a:t>
                          </a:r>
                        </a:p>
                        <a:p>
                          <a:r>
                            <a:rPr lang="en-US" altLang="zh-CN" sz="2800" dirty="0"/>
                            <a:t>        </a:t>
                          </a:r>
                        </a:p>
                        <a:p>
                          <a:r>
                            <a:rPr lang="en-US" altLang="zh-CN" sz="2800" dirty="0"/>
                            <a:t>        </a:t>
                          </a:r>
                        </a:p>
                        <a:p>
                          <a:r>
                            <a:rPr lang="en-US" altLang="zh-CN" sz="2800" dirty="0"/>
                            <a:t>ET</a:t>
                          </a:r>
                          <a:r>
                            <a:rPr lang="en-US" altLang="zh-CN" sz="2800" baseline="-25000" dirty="0"/>
                            <a:t>1</a:t>
                          </a:r>
                          <a:r>
                            <a:rPr lang="zh-CN" altLang="en-US" sz="2800" dirty="0"/>
                            <a:t>：</a:t>
                          </a:r>
                          <a:r>
                            <a:rPr lang="en-US" altLang="zh-CN" sz="2800" dirty="0"/>
                            <a:t>PC→MDR </a:t>
                          </a:r>
                        </a:p>
                        <a:p>
                          <a:r>
                            <a:rPr lang="en-US" altLang="zh-CN" sz="2800" dirty="0"/>
                            <a:t>        </a:t>
                          </a:r>
                        </a:p>
                        <a:p>
                          <a:r>
                            <a:rPr lang="en-US" altLang="zh-CN" sz="2800" dirty="0"/>
                            <a:t>ET</a:t>
                          </a:r>
                          <a:r>
                            <a:rPr lang="en-US" altLang="zh-CN" sz="2800" baseline="-25000" dirty="0"/>
                            <a:t>2</a:t>
                          </a:r>
                          <a:r>
                            <a:rPr lang="zh-CN" altLang="en-US" sz="2800" dirty="0"/>
                            <a:t>：</a:t>
                          </a:r>
                          <a:r>
                            <a:rPr lang="en-US" altLang="zh-CN" sz="2800" dirty="0"/>
                            <a:t>MDR→M</a:t>
                          </a:r>
                        </a:p>
                        <a:p>
                          <a:r>
                            <a:rPr lang="en-US" altLang="zh-CN" sz="2800" dirty="0"/>
                            <a:t>        </a:t>
                          </a:r>
                        </a:p>
                        <a:p>
                          <a:r>
                            <a:rPr lang="en-US" altLang="zh-CN" sz="2800" dirty="0"/>
                            <a:t>ET</a:t>
                          </a:r>
                          <a:r>
                            <a:rPr lang="en-US" altLang="zh-CN" sz="2800" baseline="-25000" dirty="0"/>
                            <a:t>3</a:t>
                          </a:r>
                          <a:r>
                            <a:rPr lang="zh-CN" altLang="en-US" sz="2800" dirty="0"/>
                            <a:t>：</a:t>
                          </a:r>
                          <a:r>
                            <a:rPr lang="en-US" altLang="zh-CN" sz="2800" dirty="0"/>
                            <a:t>C→PC</a:t>
                          </a:r>
                          <a:r>
                            <a:rPr lang="zh-CN" altLang="en-US" sz="2800" dirty="0"/>
                            <a:t>、</a:t>
                          </a:r>
                          <a:r>
                            <a:rPr lang="en-US" altLang="zh-CN" sz="2800" dirty="0"/>
                            <a:t>MAR </a:t>
                          </a:r>
                          <a:endParaRPr lang="zh-CN" altLang="en-US" sz="2800" dirty="0"/>
                        </a:p>
                      </a:txBody>
                      <a:tcPr/>
                    </a:tc>
                    <a:tc>
                      <a:txBody>
                        <a:bodyPr/>
                        <a:lstStyle/>
                        <a:p>
                          <a:endParaRPr lang="zh-CN"/>
                        </a:p>
                      </a:txBody>
                      <a:tcPr>
                        <a:blipFill>
                          <a:blip r:embed="rId2"/>
                          <a:stretch>
                            <a:fillRect l="-83661" t="-1988" r="-246" b="-4434"/>
                          </a:stretch>
                        </a:blipFill>
                      </a:tcPr>
                    </a:tc>
                    <a:extLst>
                      <a:ext uri="{0D108BD9-81ED-4DB2-BD59-A6C34878D82A}">
                        <a16:rowId xmlns:a16="http://schemas.microsoft.com/office/drawing/2014/main" val="3475317864"/>
                      </a:ext>
                    </a:extLst>
                  </a:tr>
                </a:tbl>
              </a:graphicData>
            </a:graphic>
          </p:graphicFrame>
        </mc:Fallback>
      </mc:AlternateContent>
      <p:sp>
        <p:nvSpPr>
          <p:cNvPr id="5" name="灯片编号占位符 4">
            <a:extLst>
              <a:ext uri="{FF2B5EF4-FFF2-40B4-BE49-F238E27FC236}">
                <a16:creationId xmlns:a16="http://schemas.microsoft.com/office/drawing/2014/main" id="{A00F66DC-D134-495A-A1F9-CA5E4EAB3622}"/>
              </a:ext>
            </a:extLst>
          </p:cNvPr>
          <p:cNvSpPr>
            <a:spLocks noGrp="1"/>
          </p:cNvSpPr>
          <p:nvPr>
            <p:ph type="sldNum" sz="quarter" idx="10"/>
          </p:nvPr>
        </p:nvSpPr>
        <p:spPr/>
        <p:txBody>
          <a:bodyPr/>
          <a:lstStyle/>
          <a:p>
            <a:fld id="{93FEEFE9-7DAE-42BE-8BBC-0AB64D3E44ED}" type="slidenum">
              <a:rPr lang="zh-CN" altLang="en-US" smtClean="0"/>
              <a:pPr/>
              <a:t>83</a:t>
            </a:fld>
            <a:r>
              <a:rPr lang="en-US" altLang="zh-CN"/>
              <a:t>/141</a:t>
            </a:r>
            <a:endParaRPr lang="zh-CN" altLang="en-US" dirty="0"/>
          </a:p>
        </p:txBody>
      </p:sp>
    </p:spTree>
    <p:extLst>
      <p:ext uri="{BB962C8B-B14F-4D97-AF65-F5344CB8AC3E}">
        <p14:creationId xmlns:p14="http://schemas.microsoft.com/office/powerpoint/2010/main" val="1075394125"/>
      </p:ext>
    </p:extLst>
  </p:cSld>
  <p:clrMapOvr>
    <a:masterClrMapping/>
  </p:clrMapOvr>
  <p:transition>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546BBC-AD95-4EE3-B859-37D6A7E13E19}"/>
              </a:ext>
            </a:extLst>
          </p:cNvPr>
          <p:cNvSpPr/>
          <p:nvPr/>
        </p:nvSpPr>
        <p:spPr>
          <a:xfrm>
            <a:off x="598836" y="3082238"/>
            <a:ext cx="8496944"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拟出中断周期</a:t>
            </a:r>
            <a:r>
              <a:rPr lang="en-US" altLang="zh-CN" sz="3600" b="1" dirty="0">
                <a:solidFill>
                  <a:srgbClr val="FFFF00"/>
                </a:solidFill>
                <a:effectLst>
                  <a:outerShdw blurRad="38100" dist="38100" dir="2700000" algn="tl">
                    <a:srgbClr val="000000"/>
                  </a:outerShdw>
                </a:effectLst>
                <a:ea typeface="黑体" pitchFamily="49" charset="-122"/>
              </a:rPr>
              <a:t>IT</a:t>
            </a:r>
            <a:r>
              <a:rPr lang="zh-CN" altLang="zh-CN" sz="3600" b="1" dirty="0">
                <a:solidFill>
                  <a:srgbClr val="FFFF00"/>
                </a:solidFill>
                <a:effectLst>
                  <a:outerShdw blurRad="38100" dist="38100" dir="2700000" algn="tl">
                    <a:srgbClr val="000000"/>
                  </a:outerShdw>
                </a:effectLst>
                <a:ea typeface="黑体" pitchFamily="49" charset="-122"/>
              </a:rPr>
              <a:t>中各拍的操作时间表。</a:t>
            </a:r>
          </a:p>
        </p:txBody>
      </p:sp>
      <p:sp>
        <p:nvSpPr>
          <p:cNvPr id="3" name="灯片编号占位符 2">
            <a:extLst>
              <a:ext uri="{FF2B5EF4-FFF2-40B4-BE49-F238E27FC236}">
                <a16:creationId xmlns:a16="http://schemas.microsoft.com/office/drawing/2014/main" id="{F2B611FF-AA2F-4E8F-A9B5-402E09670E70}"/>
              </a:ext>
            </a:extLst>
          </p:cNvPr>
          <p:cNvSpPr>
            <a:spLocks noGrp="1"/>
          </p:cNvSpPr>
          <p:nvPr>
            <p:ph type="sldNum" sz="quarter" idx="10"/>
          </p:nvPr>
        </p:nvSpPr>
        <p:spPr/>
        <p:txBody>
          <a:bodyPr/>
          <a:lstStyle/>
          <a:p>
            <a:fld id="{93FEEFE9-7DAE-42BE-8BBC-0AB64D3E44ED}" type="slidenum">
              <a:rPr lang="zh-CN" altLang="en-US" smtClean="0"/>
              <a:pPr/>
              <a:t>84</a:t>
            </a:fld>
            <a:r>
              <a:rPr lang="en-US" altLang="zh-CN"/>
              <a:t>/141</a:t>
            </a:r>
            <a:endParaRPr lang="zh-CN" altLang="en-US" dirty="0"/>
          </a:p>
        </p:txBody>
      </p:sp>
    </p:spTree>
    <p:extLst>
      <p:ext uri="{BB962C8B-B14F-4D97-AF65-F5344CB8AC3E}">
        <p14:creationId xmlns:p14="http://schemas.microsoft.com/office/powerpoint/2010/main" val="4002364485"/>
      </p:ext>
    </p:extLst>
  </p:cSld>
  <p:clrMapOvr>
    <a:masterClrMapping/>
  </p:clrMapOvr>
  <p:transition>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324489-252E-4FB7-9DFC-94C4EDEB98E5}"/>
              </a:ext>
            </a:extLst>
          </p:cNvPr>
          <p:cNvSpPr/>
          <p:nvPr/>
        </p:nvSpPr>
        <p:spPr>
          <a:xfrm>
            <a:off x="48966" y="28823"/>
            <a:ext cx="8496944"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拟出中断周期</a:t>
            </a:r>
            <a:r>
              <a:rPr lang="en-US" altLang="zh-CN" sz="3600" b="1" dirty="0">
                <a:solidFill>
                  <a:srgbClr val="FFFF00"/>
                </a:solidFill>
                <a:effectLst>
                  <a:outerShdw blurRad="38100" dist="38100" dir="2700000" algn="tl">
                    <a:srgbClr val="000000"/>
                  </a:outerShdw>
                </a:effectLst>
                <a:ea typeface="黑体" pitchFamily="49" charset="-122"/>
              </a:rPr>
              <a:t>IT</a:t>
            </a:r>
            <a:r>
              <a:rPr lang="zh-CN" altLang="zh-CN" sz="3600" b="1" dirty="0">
                <a:solidFill>
                  <a:srgbClr val="FFFF00"/>
                </a:solidFill>
                <a:effectLst>
                  <a:outerShdw blurRad="38100" dist="38100" dir="2700000" algn="tl">
                    <a:srgbClr val="000000"/>
                  </a:outerShdw>
                </a:effectLst>
                <a:ea typeface="黑体" pitchFamily="49" charset="-122"/>
              </a:rPr>
              <a:t>中各拍的操作时间表。</a:t>
            </a:r>
          </a:p>
        </p:txBody>
      </p:sp>
      <p:sp>
        <p:nvSpPr>
          <p:cNvPr id="4" name="矩形 3">
            <a:extLst>
              <a:ext uri="{FF2B5EF4-FFF2-40B4-BE49-F238E27FC236}">
                <a16:creationId xmlns:a16="http://schemas.microsoft.com/office/drawing/2014/main" id="{1CE76AC2-83C2-4279-BF00-4AF345A29632}"/>
              </a:ext>
            </a:extLst>
          </p:cNvPr>
          <p:cNvSpPr/>
          <p:nvPr/>
        </p:nvSpPr>
        <p:spPr>
          <a:xfrm>
            <a:off x="66974" y="908720"/>
            <a:ext cx="9095034" cy="2990434"/>
          </a:xfrm>
          <a:prstGeom prst="rect">
            <a:avLst/>
          </a:prstGeom>
        </p:spPr>
        <p:txBody>
          <a:bodyPr wrap="square">
            <a:spAutoFit/>
          </a:bodyPr>
          <a:lstStyle/>
          <a:p>
            <a:pPr indent="457200">
              <a:lnSpc>
                <a:spcPct val="120000"/>
              </a:lnSpc>
            </a:pPr>
            <a:r>
              <a:rPr lang="zh-CN" altLang="en-US" sz="3200" dirty="0"/>
              <a:t>假设采用模型机中断机制。当</a:t>
            </a:r>
            <a:r>
              <a:rPr lang="en-US" altLang="zh-CN" sz="3200" dirty="0"/>
              <a:t>CPU</a:t>
            </a:r>
            <a:r>
              <a:rPr lang="zh-CN" altLang="en-US" sz="3200" dirty="0"/>
              <a:t>响应中断后，向中断控制器发出中断响应信号</a:t>
            </a:r>
            <a:r>
              <a:rPr lang="en-US" altLang="zh-CN" sz="3200" dirty="0"/>
              <a:t>INTA</a:t>
            </a:r>
            <a:r>
              <a:rPr lang="zh-CN" altLang="en-US" sz="3200" dirty="0"/>
              <a:t>，并进入中断周期。中断控制器收到</a:t>
            </a:r>
            <a:r>
              <a:rPr lang="en-US" altLang="zh-CN" sz="3200" dirty="0"/>
              <a:t>INTA</a:t>
            </a:r>
            <a:r>
              <a:rPr lang="zh-CN" altLang="en-US" sz="3200" dirty="0"/>
              <a:t>后，将被批准的中断源的中断号送往数据总线，以便</a:t>
            </a:r>
            <a:r>
              <a:rPr lang="en-US" altLang="zh-CN" sz="3200" dirty="0"/>
              <a:t>CPU</a:t>
            </a:r>
            <a:r>
              <a:rPr lang="zh-CN" altLang="en-US" sz="3200" dirty="0"/>
              <a:t>接收。中断周期流程和操作时间表如下。</a:t>
            </a:r>
            <a:endParaRPr lang="en-US" altLang="zh-CN" sz="3200" dirty="0"/>
          </a:p>
        </p:txBody>
      </p:sp>
      <p:sp>
        <p:nvSpPr>
          <p:cNvPr id="5" name="灯片编号占位符 4">
            <a:extLst>
              <a:ext uri="{FF2B5EF4-FFF2-40B4-BE49-F238E27FC236}">
                <a16:creationId xmlns:a16="http://schemas.microsoft.com/office/drawing/2014/main" id="{857299F5-3B2B-4180-B0D4-0175B9EC9F0E}"/>
              </a:ext>
            </a:extLst>
          </p:cNvPr>
          <p:cNvSpPr>
            <a:spLocks noGrp="1"/>
          </p:cNvSpPr>
          <p:nvPr>
            <p:ph type="sldNum" sz="quarter" idx="10"/>
          </p:nvPr>
        </p:nvSpPr>
        <p:spPr/>
        <p:txBody>
          <a:bodyPr/>
          <a:lstStyle/>
          <a:p>
            <a:fld id="{93FEEFE9-7DAE-42BE-8BBC-0AB64D3E44ED}" type="slidenum">
              <a:rPr lang="zh-CN" altLang="en-US" smtClean="0"/>
              <a:pPr/>
              <a:t>85</a:t>
            </a:fld>
            <a:r>
              <a:rPr lang="en-US" altLang="zh-CN"/>
              <a:t>/141</a:t>
            </a:r>
            <a:endParaRPr lang="zh-CN" altLang="en-US" dirty="0"/>
          </a:p>
        </p:txBody>
      </p:sp>
    </p:spTree>
    <p:extLst>
      <p:ext uri="{BB962C8B-B14F-4D97-AF65-F5344CB8AC3E}">
        <p14:creationId xmlns:p14="http://schemas.microsoft.com/office/powerpoint/2010/main" val="4272698937"/>
      </p:ext>
    </p:extLst>
  </p:cSld>
  <p:clrMapOvr>
    <a:masterClrMapping/>
  </p:clrMapOvr>
  <p:transition>
    <p:pull dir="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D7CC00-D503-41F1-B395-5AC810C054D0}"/>
              </a:ext>
            </a:extLst>
          </p:cNvPr>
          <p:cNvSpPr/>
          <p:nvPr/>
        </p:nvSpPr>
        <p:spPr>
          <a:xfrm>
            <a:off x="48966" y="28823"/>
            <a:ext cx="8496944"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拟出中断周期</a:t>
            </a:r>
            <a:r>
              <a:rPr lang="en-US" altLang="zh-CN" sz="3600" b="1" dirty="0">
                <a:solidFill>
                  <a:srgbClr val="FFFF00"/>
                </a:solidFill>
                <a:effectLst>
                  <a:outerShdw blurRad="38100" dist="38100" dir="2700000" algn="tl">
                    <a:srgbClr val="000000"/>
                  </a:outerShdw>
                </a:effectLst>
                <a:ea typeface="黑体" pitchFamily="49" charset="-122"/>
              </a:rPr>
              <a:t>IT</a:t>
            </a:r>
            <a:r>
              <a:rPr lang="zh-CN" altLang="zh-CN" sz="3600" b="1" dirty="0">
                <a:solidFill>
                  <a:srgbClr val="FFFF00"/>
                </a:solidFill>
                <a:effectLst>
                  <a:outerShdw blurRad="38100" dist="38100" dir="2700000" algn="tl">
                    <a:srgbClr val="000000"/>
                  </a:outerShdw>
                </a:effectLst>
                <a:ea typeface="黑体" pitchFamily="49" charset="-122"/>
              </a:rPr>
              <a:t>中各拍的操作时间表。</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EBB8FEB8-DBEB-47DD-91A8-6D74AF10B3EA}"/>
                  </a:ext>
                </a:extLst>
              </p:cNvPr>
              <p:cNvGraphicFramePr>
                <a:graphicFrameLocks noGrp="1"/>
              </p:cNvGraphicFramePr>
              <p:nvPr>
                <p:extLst>
                  <p:ext uri="{D42A27DB-BD31-4B8C-83A1-F6EECF244321}">
                    <p14:modId xmlns:p14="http://schemas.microsoft.com/office/powerpoint/2010/main" val="4126859056"/>
                  </p:ext>
                </p:extLst>
              </p:nvPr>
            </p:nvGraphicFramePr>
            <p:xfrm>
              <a:off x="0" y="921702"/>
              <a:ext cx="9144472" cy="5907475"/>
            </p:xfrm>
            <a:graphic>
              <a:graphicData uri="http://schemas.openxmlformats.org/drawingml/2006/table">
                <a:tbl>
                  <a:tblPr firstRow="1" bandRow="1">
                    <a:tableStyleId>{5940675A-B579-460E-94D1-54222C63F5DA}</a:tableStyleId>
                  </a:tblPr>
                  <a:tblGrid>
                    <a:gridCol w="4211960">
                      <a:extLst>
                        <a:ext uri="{9D8B030D-6E8A-4147-A177-3AD203B41FA5}">
                          <a16:colId xmlns:a16="http://schemas.microsoft.com/office/drawing/2014/main" val="1072125054"/>
                        </a:ext>
                      </a:extLst>
                    </a:gridCol>
                    <a:gridCol w="4932512">
                      <a:extLst>
                        <a:ext uri="{9D8B030D-6E8A-4147-A177-3AD203B41FA5}">
                          <a16:colId xmlns:a16="http://schemas.microsoft.com/office/drawing/2014/main" val="625184792"/>
                        </a:ext>
                      </a:extLst>
                    </a:gridCol>
                  </a:tblGrid>
                  <a:tr h="616714">
                    <a:tc>
                      <a:txBody>
                        <a:bodyPr/>
                        <a:lstStyle/>
                        <a:p>
                          <a:r>
                            <a:rPr lang="en-US" altLang="zh-CN" sz="3200" dirty="0"/>
                            <a:t>1)IT</a:t>
                          </a:r>
                          <a:r>
                            <a:rPr lang="zh-CN" altLang="en-US" sz="3200" dirty="0"/>
                            <a:t>流程</a:t>
                          </a:r>
                        </a:p>
                      </a:txBody>
                      <a:tcPr/>
                    </a:tc>
                    <a:tc>
                      <a:txBody>
                        <a:bodyPr/>
                        <a:lstStyle/>
                        <a:p>
                          <a:r>
                            <a:rPr lang="en-US" altLang="zh-CN" sz="3200" dirty="0"/>
                            <a:t>2)</a:t>
                          </a:r>
                          <a:r>
                            <a:rPr lang="zh-CN" altLang="en-US" sz="3200" dirty="0"/>
                            <a:t>操作时间表</a:t>
                          </a:r>
                        </a:p>
                      </a:txBody>
                      <a:tcPr/>
                    </a:tc>
                    <a:extLst>
                      <a:ext uri="{0D108BD9-81ED-4DB2-BD59-A6C34878D82A}">
                        <a16:rowId xmlns:a16="http://schemas.microsoft.com/office/drawing/2014/main" val="3350761352"/>
                      </a:ext>
                    </a:extLst>
                  </a:tr>
                  <a:tr h="5290761">
                    <a:tc>
                      <a:txBody>
                        <a:bodyPr/>
                        <a:lstStyle/>
                        <a:p>
                          <a:r>
                            <a:rPr lang="en-US" altLang="zh-CN" sz="3200" dirty="0"/>
                            <a:t>IT</a:t>
                          </a:r>
                          <a:r>
                            <a:rPr lang="en-US" altLang="zh-CN" sz="3200" baseline="-25000" dirty="0"/>
                            <a:t>0</a:t>
                          </a:r>
                          <a:r>
                            <a:rPr lang="zh-CN" altLang="en-US" sz="3200" dirty="0"/>
                            <a:t>：关中断</a:t>
                          </a:r>
                          <a:endParaRPr lang="en-US" altLang="zh-CN" sz="3200" dirty="0"/>
                        </a:p>
                        <a:p>
                          <a:r>
                            <a:rPr lang="en-US" altLang="zh-CN" sz="3200" dirty="0"/>
                            <a:t>         SP-1→SP</a:t>
                          </a:r>
                          <a:r>
                            <a:rPr lang="zh-CN" altLang="en-US" sz="3200" dirty="0"/>
                            <a:t>、</a:t>
                          </a:r>
                          <a:r>
                            <a:rPr lang="en-US" altLang="zh-CN" sz="3200" dirty="0"/>
                            <a:t>MAR</a:t>
                          </a:r>
                        </a:p>
                        <a:p>
                          <a:r>
                            <a:rPr lang="en-US" altLang="zh-CN" sz="3200" dirty="0"/>
                            <a:t>        </a:t>
                          </a:r>
                        </a:p>
                        <a:p>
                          <a:r>
                            <a:rPr lang="en-US" altLang="zh-CN" sz="3200" dirty="0"/>
                            <a:t>         </a:t>
                          </a:r>
                        </a:p>
                        <a:p>
                          <a:r>
                            <a:rPr lang="en-US" altLang="zh-CN" sz="3200" dirty="0"/>
                            <a:t>IT</a:t>
                          </a:r>
                          <a:r>
                            <a:rPr lang="en-US" altLang="zh-CN" sz="3200" kern="1200" baseline="-25000" dirty="0">
                              <a:solidFill>
                                <a:schemeClr val="tx1"/>
                              </a:solidFill>
                              <a:latin typeface="+mn-lt"/>
                              <a:ea typeface="+mn-ea"/>
                              <a:cs typeface="+mn-cs"/>
                            </a:rPr>
                            <a:t>1</a:t>
                          </a:r>
                          <a:r>
                            <a:rPr lang="zh-CN" altLang="en-US" sz="3200" dirty="0"/>
                            <a:t>：</a:t>
                          </a:r>
                          <a:r>
                            <a:rPr lang="en-US" altLang="zh-CN" sz="3200" dirty="0"/>
                            <a:t>PC→MDR</a:t>
                          </a:r>
                        </a:p>
                        <a:p>
                          <a:endParaRPr lang="en-US" altLang="zh-CN" sz="3200" dirty="0"/>
                        </a:p>
                        <a:p>
                          <a:endParaRPr lang="en-US" altLang="zh-CN" sz="3200" dirty="0"/>
                        </a:p>
                        <a:p>
                          <a:r>
                            <a:rPr lang="en-US" altLang="zh-CN" sz="3200" dirty="0"/>
                            <a:t>IT</a:t>
                          </a:r>
                          <a:r>
                            <a:rPr lang="en-US" altLang="zh-CN" sz="3200" kern="1200" baseline="-25000" dirty="0">
                              <a:solidFill>
                                <a:schemeClr val="tx1"/>
                              </a:solidFill>
                              <a:latin typeface="+mn-lt"/>
                              <a:ea typeface="+mn-ea"/>
                              <a:cs typeface="+mn-cs"/>
                            </a:rPr>
                            <a:t>2</a:t>
                          </a:r>
                          <a:r>
                            <a:rPr lang="zh-CN" altLang="en-US" sz="3200" dirty="0"/>
                            <a:t>：</a:t>
                          </a:r>
                          <a:r>
                            <a:rPr lang="en-US" altLang="zh-CN" sz="3200" dirty="0"/>
                            <a:t>MDR→M</a:t>
                          </a:r>
                        </a:p>
                        <a:p>
                          <a:endParaRPr lang="en-US" altLang="zh-CN" sz="3200" dirty="0"/>
                        </a:p>
                        <a:p>
                          <a:endParaRPr lang="en-US" altLang="zh-CN"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kern="1200" baseline="-25000" dirty="0">
                              <a:solidFill>
                                <a:schemeClr val="tx1"/>
                              </a:solidFill>
                              <a:latin typeface="+mn-lt"/>
                              <a:ea typeface="+mn-ea"/>
                              <a:cs typeface="+mn-cs"/>
                            </a:rPr>
                            <a:t>0</a:t>
                          </a:r>
                          <a:r>
                            <a:rPr lang="zh-CN" altLang="en-US" sz="3200" dirty="0"/>
                            <a:t>：</a:t>
                          </a:r>
                          <a:r>
                            <a:rPr lang="en-US" altLang="zh-CN" sz="3200" dirty="0"/>
                            <a:t>0→PSW[4]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          </a:t>
                          </a:r>
                          <a:r>
                            <a:rPr lang="en-US" altLang="zh-CN" sz="3200" dirty="0"/>
                            <a:t>SP→A</a:t>
                          </a:r>
                          <a:r>
                            <a:rPr lang="zh-CN" altLang="en-US" sz="3200" dirty="0"/>
                            <a:t>、</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3</m:t>
                                  </m:r>
                                </m:e>
                              </m:bar>
                              <m:r>
                                <a:rPr lang="en-US" altLang="zh-CN" sz="3200" b="0" i="1" baseline="0" smtClean="0">
                                  <a:latin typeface="Cambria Math" panose="02040503050406030204" pitchFamily="18" charset="0"/>
                                  <a:cs typeface="Calibri" panose="020F0502020204030204" pitchFamily="34" charset="0"/>
                                </a:rPr>
                                <m:t> </m:t>
                              </m: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1</m:t>
                                  </m:r>
                                </m:e>
                              </m:bar>
                              <m:r>
                                <a:rPr lang="en-US" altLang="zh-CN" sz="3200" b="0" i="0" baseline="-25000" smtClean="0">
                                  <a:latin typeface="Cambria Math" panose="02040503050406030204" pitchFamily="18" charset="0"/>
                                  <a:cs typeface="Calibri" panose="020F0502020204030204" pitchFamily="34" charset="0"/>
                                </a:rPr>
                                <m:t> </m:t>
                              </m: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0</m:t>
                                  </m:r>
                                </m:e>
                              </m:bar>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𝑀</m:t>
                                  </m:r>
                                </m:e>
                              </m:bar>
                            </m:oMath>
                          </a14:m>
                          <a:r>
                            <a:rPr lang="zh-CN" altLang="en-US" sz="3200" dirty="0"/>
                            <a:t>、   </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DM</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CP SP</a:t>
                          </a:r>
                          <a:r>
                            <a:rPr lang="zh-CN" altLang="en-US" sz="3200" dirty="0"/>
                            <a:t>、</a:t>
                          </a:r>
                          <a:r>
                            <a:rPr lang="en-US" altLang="zh-CN" sz="3200" dirty="0"/>
                            <a:t>CP MAR</a:t>
                          </a:r>
                          <a:r>
                            <a:rPr lang="zh-CN" altLang="en-US" sz="3200" dirty="0"/>
                            <a:t>。</a:t>
                          </a:r>
                          <a:endParaRPr lang="en-US" altLang="zh-CN" sz="3200" dirty="0"/>
                        </a:p>
                        <a:p>
                          <a:r>
                            <a:rPr lang="en-US" altLang="zh-CN" sz="3200" dirty="0"/>
                            <a:t>IT</a:t>
                          </a:r>
                          <a:r>
                            <a:rPr lang="en-US" altLang="zh-CN" sz="3200" kern="1200" baseline="-25000" dirty="0">
                              <a:solidFill>
                                <a:schemeClr val="tx1"/>
                              </a:solidFill>
                              <a:latin typeface="+mn-lt"/>
                              <a:ea typeface="+mn-ea"/>
                              <a:cs typeface="+mn-cs"/>
                            </a:rPr>
                            <a:t>1</a:t>
                          </a:r>
                          <a:r>
                            <a:rPr lang="zh-CN" altLang="en-US" sz="3200" dirty="0"/>
                            <a:t>：</a:t>
                          </a:r>
                          <a:r>
                            <a:rPr lang="en-US" altLang="zh-CN" sz="3200" dirty="0"/>
                            <a:t>PC→A</a:t>
                          </a:r>
                          <a:r>
                            <a:rPr lang="zh-CN" altLang="en-US" sz="3200" dirty="0"/>
                            <a:t>、</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2</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1</a:t>
                          </a:r>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0</a:t>
                          </a:r>
                          <a:r>
                            <a:rPr lang="en-US" altLang="zh-CN" sz="3200" baseline="0" dirty="0">
                              <a:latin typeface="Calibri" panose="020F0502020204030204" pitchFamily="34" charset="0"/>
                              <a:cs typeface="Calibri" panose="020F0502020204030204" pitchFamily="34" charset="0"/>
                            </a:rPr>
                            <a:t>M</a:t>
                          </a:r>
                          <a:r>
                            <a:rPr lang="zh-CN" altLang="en-US" sz="3200" dirty="0"/>
                            <a:t>、</a:t>
                          </a:r>
                          <a:endParaRPr lang="en-US" altLang="zh-CN" sz="3200" dirty="0"/>
                        </a:p>
                        <a:p>
                          <a:r>
                            <a:rPr lang="en-US" altLang="zh-CN" sz="3200" dirty="0"/>
                            <a:t>          DM</a:t>
                          </a:r>
                          <a:r>
                            <a:rPr lang="zh-CN" altLang="en-US" sz="3200" dirty="0"/>
                            <a:t>；</a:t>
                          </a:r>
                          <a:endParaRPr lang="en-US" altLang="zh-CN" sz="3200" dirty="0"/>
                        </a:p>
                        <a:p>
                          <a:r>
                            <a:rPr lang="en-US" altLang="zh-CN" sz="3200" dirty="0"/>
                            <a:t>          CP MDR</a:t>
                          </a:r>
                          <a:r>
                            <a:rPr lang="zh-CN" altLang="en-US" sz="3200" dirty="0"/>
                            <a:t>。</a:t>
                          </a:r>
                          <a:endParaRPr lang="en-US" altLang="zh-CN" sz="3200" dirty="0"/>
                        </a:p>
                        <a:p>
                          <a:r>
                            <a:rPr lang="en-US" altLang="zh-CN" sz="3200" dirty="0"/>
                            <a:t>IT</a:t>
                          </a:r>
                          <a:r>
                            <a:rPr lang="en-US" altLang="zh-CN" sz="3200" kern="1200" baseline="-25000" dirty="0">
                              <a:solidFill>
                                <a:schemeClr val="tx1"/>
                              </a:solidFill>
                              <a:latin typeface="+mn-lt"/>
                              <a:ea typeface="+mn-ea"/>
                              <a:cs typeface="+mn-cs"/>
                            </a:rPr>
                            <a:t>2</a:t>
                          </a:r>
                          <a:r>
                            <a:rPr lang="zh-CN" altLang="en-US" sz="3200" dirty="0"/>
                            <a:t>：</a:t>
                          </a:r>
                          <a:r>
                            <a:rPr lang="en-US" altLang="zh-CN" sz="3200" dirty="0"/>
                            <a:t>EMAR</a:t>
                          </a:r>
                          <a:r>
                            <a:rPr lang="zh-CN" altLang="en-US" sz="3200" dirty="0"/>
                            <a:t>、</a:t>
                          </a:r>
                          <a:r>
                            <a:rPr lang="en-US" altLang="zh-CN" sz="3200" dirty="0"/>
                            <a:t>W</a:t>
                          </a:r>
                          <a:r>
                            <a:rPr lang="zh-CN" altLang="en-US" sz="3200" dirty="0"/>
                            <a:t>；</a:t>
                          </a:r>
                          <a:endParaRPr lang="en-US" altLang="zh-CN" sz="3200" dirty="0"/>
                        </a:p>
                        <a:p>
                          <a:r>
                            <a:rPr lang="en-US" altLang="zh-CN" sz="3200" dirty="0"/>
                            <a:t>         </a:t>
                          </a:r>
                          <a:r>
                            <a:rPr lang="zh-CN" altLang="en-US" sz="3200" dirty="0"/>
                            <a:t>无。</a:t>
                          </a:r>
                          <a:endParaRPr lang="en-US" altLang="zh-CN" sz="3200" dirty="0"/>
                        </a:p>
                        <a:p>
                          <a:endParaRPr lang="en-US" altLang="zh-CN" sz="3200" dirty="0"/>
                        </a:p>
                      </a:txBody>
                      <a:tcPr/>
                    </a:tc>
                    <a:extLst>
                      <a:ext uri="{0D108BD9-81ED-4DB2-BD59-A6C34878D82A}">
                        <a16:rowId xmlns:a16="http://schemas.microsoft.com/office/drawing/2014/main" val="236069802"/>
                      </a:ext>
                    </a:extLst>
                  </a:tr>
                </a:tbl>
              </a:graphicData>
            </a:graphic>
          </p:graphicFrame>
        </mc:Choice>
        <mc:Fallback xmlns="">
          <p:graphicFrame>
            <p:nvGraphicFramePr>
              <p:cNvPr id="5" name="表格 4">
                <a:extLst>
                  <a:ext uri="{FF2B5EF4-FFF2-40B4-BE49-F238E27FC236}">
                    <a16:creationId xmlns:a16="http://schemas.microsoft.com/office/drawing/2014/main" id="{EBB8FEB8-DBEB-47DD-91A8-6D74AF10B3EA}"/>
                  </a:ext>
                </a:extLst>
              </p:cNvPr>
              <p:cNvGraphicFramePr>
                <a:graphicFrameLocks noGrp="1"/>
              </p:cNvGraphicFramePr>
              <p:nvPr>
                <p:extLst>
                  <p:ext uri="{D42A27DB-BD31-4B8C-83A1-F6EECF244321}">
                    <p14:modId xmlns:p14="http://schemas.microsoft.com/office/powerpoint/2010/main" val="4126859056"/>
                  </p:ext>
                </p:extLst>
              </p:nvPr>
            </p:nvGraphicFramePr>
            <p:xfrm>
              <a:off x="0" y="921702"/>
              <a:ext cx="9144472" cy="5907475"/>
            </p:xfrm>
            <a:graphic>
              <a:graphicData uri="http://schemas.openxmlformats.org/drawingml/2006/table">
                <a:tbl>
                  <a:tblPr firstRow="1" bandRow="1">
                    <a:tableStyleId>{5940675A-B579-460E-94D1-54222C63F5DA}</a:tableStyleId>
                  </a:tblPr>
                  <a:tblGrid>
                    <a:gridCol w="4211960">
                      <a:extLst>
                        <a:ext uri="{9D8B030D-6E8A-4147-A177-3AD203B41FA5}">
                          <a16:colId xmlns:a16="http://schemas.microsoft.com/office/drawing/2014/main" val="1072125054"/>
                        </a:ext>
                      </a:extLst>
                    </a:gridCol>
                    <a:gridCol w="4932512">
                      <a:extLst>
                        <a:ext uri="{9D8B030D-6E8A-4147-A177-3AD203B41FA5}">
                          <a16:colId xmlns:a16="http://schemas.microsoft.com/office/drawing/2014/main" val="625184792"/>
                        </a:ext>
                      </a:extLst>
                    </a:gridCol>
                  </a:tblGrid>
                  <a:tr h="616714">
                    <a:tc>
                      <a:txBody>
                        <a:bodyPr/>
                        <a:lstStyle/>
                        <a:p>
                          <a:r>
                            <a:rPr lang="en-US" altLang="zh-CN" sz="3200" dirty="0"/>
                            <a:t>1)IT</a:t>
                          </a:r>
                          <a:r>
                            <a:rPr lang="zh-CN" altLang="en-US" sz="3200" dirty="0"/>
                            <a:t>流程</a:t>
                          </a:r>
                        </a:p>
                      </a:txBody>
                      <a:tcPr/>
                    </a:tc>
                    <a:tc>
                      <a:txBody>
                        <a:bodyPr/>
                        <a:lstStyle/>
                        <a:p>
                          <a:r>
                            <a:rPr lang="en-US" altLang="zh-CN" sz="3200" dirty="0"/>
                            <a:t>2)</a:t>
                          </a:r>
                          <a:r>
                            <a:rPr lang="zh-CN" altLang="en-US" sz="3200" dirty="0"/>
                            <a:t>操作时间表</a:t>
                          </a:r>
                        </a:p>
                      </a:txBody>
                      <a:tcPr/>
                    </a:tc>
                    <a:extLst>
                      <a:ext uri="{0D108BD9-81ED-4DB2-BD59-A6C34878D82A}">
                        <a16:rowId xmlns:a16="http://schemas.microsoft.com/office/drawing/2014/main" val="3350761352"/>
                      </a:ext>
                    </a:extLst>
                  </a:tr>
                  <a:tr h="5290761">
                    <a:tc>
                      <a:txBody>
                        <a:bodyPr/>
                        <a:lstStyle/>
                        <a:p>
                          <a:r>
                            <a:rPr lang="en-US" altLang="zh-CN" sz="3200" dirty="0"/>
                            <a:t>IT</a:t>
                          </a:r>
                          <a:r>
                            <a:rPr lang="en-US" altLang="zh-CN" sz="3200" baseline="-25000" dirty="0"/>
                            <a:t>0</a:t>
                          </a:r>
                          <a:r>
                            <a:rPr lang="zh-CN" altLang="en-US" sz="3200" dirty="0"/>
                            <a:t>：关中断</a:t>
                          </a:r>
                          <a:endParaRPr lang="en-US" altLang="zh-CN" sz="3200" dirty="0"/>
                        </a:p>
                        <a:p>
                          <a:r>
                            <a:rPr lang="en-US" altLang="zh-CN" sz="3200" dirty="0"/>
                            <a:t>         SP-1→SP</a:t>
                          </a:r>
                          <a:r>
                            <a:rPr lang="zh-CN" altLang="en-US" sz="3200" dirty="0"/>
                            <a:t>、</a:t>
                          </a:r>
                          <a:r>
                            <a:rPr lang="en-US" altLang="zh-CN" sz="3200" dirty="0"/>
                            <a:t>MAR</a:t>
                          </a:r>
                        </a:p>
                        <a:p>
                          <a:r>
                            <a:rPr lang="en-US" altLang="zh-CN" sz="3200" dirty="0"/>
                            <a:t>        </a:t>
                          </a:r>
                        </a:p>
                        <a:p>
                          <a:r>
                            <a:rPr lang="en-US" altLang="zh-CN" sz="3200" dirty="0"/>
                            <a:t>         </a:t>
                          </a:r>
                        </a:p>
                        <a:p>
                          <a:r>
                            <a:rPr lang="en-US" altLang="zh-CN" sz="3200" dirty="0"/>
                            <a:t>IT</a:t>
                          </a:r>
                          <a:r>
                            <a:rPr lang="en-US" altLang="zh-CN" sz="3200" kern="1200" baseline="-25000" dirty="0">
                              <a:solidFill>
                                <a:schemeClr val="tx1"/>
                              </a:solidFill>
                              <a:latin typeface="+mn-lt"/>
                              <a:ea typeface="+mn-ea"/>
                              <a:cs typeface="+mn-cs"/>
                            </a:rPr>
                            <a:t>1</a:t>
                          </a:r>
                          <a:r>
                            <a:rPr lang="zh-CN" altLang="en-US" sz="3200" dirty="0"/>
                            <a:t>：</a:t>
                          </a:r>
                          <a:r>
                            <a:rPr lang="en-US" altLang="zh-CN" sz="3200" dirty="0"/>
                            <a:t>PC→MDR</a:t>
                          </a:r>
                        </a:p>
                        <a:p>
                          <a:endParaRPr lang="en-US" altLang="zh-CN" sz="3200" dirty="0"/>
                        </a:p>
                        <a:p>
                          <a:endParaRPr lang="en-US" altLang="zh-CN" sz="3200" dirty="0"/>
                        </a:p>
                        <a:p>
                          <a:r>
                            <a:rPr lang="en-US" altLang="zh-CN" sz="3200" dirty="0"/>
                            <a:t>IT</a:t>
                          </a:r>
                          <a:r>
                            <a:rPr lang="en-US" altLang="zh-CN" sz="3200" kern="1200" baseline="-25000" dirty="0">
                              <a:solidFill>
                                <a:schemeClr val="tx1"/>
                              </a:solidFill>
                              <a:latin typeface="+mn-lt"/>
                              <a:ea typeface="+mn-ea"/>
                              <a:cs typeface="+mn-cs"/>
                            </a:rPr>
                            <a:t>2</a:t>
                          </a:r>
                          <a:r>
                            <a:rPr lang="zh-CN" altLang="en-US" sz="3200" dirty="0"/>
                            <a:t>：</a:t>
                          </a:r>
                          <a:r>
                            <a:rPr lang="en-US" altLang="zh-CN" sz="3200" dirty="0"/>
                            <a:t>MDR→M</a:t>
                          </a:r>
                        </a:p>
                        <a:p>
                          <a:endParaRPr lang="en-US" altLang="zh-CN" sz="3200" dirty="0"/>
                        </a:p>
                        <a:p>
                          <a:endParaRPr lang="en-US" altLang="zh-CN" sz="3200" dirty="0"/>
                        </a:p>
                      </a:txBody>
                      <a:tcPr/>
                    </a:tc>
                    <a:tc>
                      <a:txBody>
                        <a:bodyPr/>
                        <a:lstStyle/>
                        <a:p>
                          <a:endParaRPr lang="zh-CN"/>
                        </a:p>
                      </a:txBody>
                      <a:tcPr>
                        <a:blipFill>
                          <a:blip r:embed="rId2"/>
                          <a:stretch>
                            <a:fillRect l="-85556" t="-13579" r="-247" b="-230"/>
                          </a:stretch>
                        </a:blipFill>
                      </a:tcPr>
                    </a:tc>
                    <a:extLst>
                      <a:ext uri="{0D108BD9-81ED-4DB2-BD59-A6C34878D82A}">
                        <a16:rowId xmlns:a16="http://schemas.microsoft.com/office/drawing/2014/main" val="236069802"/>
                      </a:ext>
                    </a:extLst>
                  </a:tr>
                </a:tbl>
              </a:graphicData>
            </a:graphic>
          </p:graphicFrame>
        </mc:Fallback>
      </mc:AlternateContent>
      <p:sp>
        <p:nvSpPr>
          <p:cNvPr id="4" name="灯片编号占位符 3">
            <a:extLst>
              <a:ext uri="{FF2B5EF4-FFF2-40B4-BE49-F238E27FC236}">
                <a16:creationId xmlns:a16="http://schemas.microsoft.com/office/drawing/2014/main" id="{CE6CBDCE-A838-4D01-BAA6-4F186FC86B28}"/>
              </a:ext>
            </a:extLst>
          </p:cNvPr>
          <p:cNvSpPr>
            <a:spLocks noGrp="1"/>
          </p:cNvSpPr>
          <p:nvPr>
            <p:ph type="sldNum" sz="quarter" idx="10"/>
          </p:nvPr>
        </p:nvSpPr>
        <p:spPr/>
        <p:txBody>
          <a:bodyPr/>
          <a:lstStyle/>
          <a:p>
            <a:fld id="{93FEEFE9-7DAE-42BE-8BBC-0AB64D3E44ED}" type="slidenum">
              <a:rPr lang="zh-CN" altLang="en-US" smtClean="0"/>
              <a:pPr/>
              <a:t>86</a:t>
            </a:fld>
            <a:r>
              <a:rPr lang="en-US" altLang="zh-CN"/>
              <a:t>/141</a:t>
            </a:r>
            <a:endParaRPr lang="zh-CN" altLang="en-US" dirty="0"/>
          </a:p>
        </p:txBody>
      </p:sp>
    </p:spTree>
    <p:extLst>
      <p:ext uri="{BB962C8B-B14F-4D97-AF65-F5344CB8AC3E}">
        <p14:creationId xmlns:p14="http://schemas.microsoft.com/office/powerpoint/2010/main" val="3698342200"/>
      </p:ext>
    </p:extLst>
  </p:cSld>
  <p:clrMapOvr>
    <a:masterClrMapping/>
  </p:clrMapOvr>
  <p:transition>
    <p:pull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2BAD6B7-C379-4780-8C16-E24CF37FD907}"/>
              </a:ext>
            </a:extLst>
          </p:cNvPr>
          <p:cNvSpPr/>
          <p:nvPr/>
        </p:nvSpPr>
        <p:spPr>
          <a:xfrm>
            <a:off x="48966" y="28823"/>
            <a:ext cx="8496944" cy="69352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拟出中断周期</a:t>
            </a:r>
            <a:r>
              <a:rPr lang="en-US" altLang="zh-CN" sz="3600" b="1" dirty="0">
                <a:solidFill>
                  <a:srgbClr val="FFFF00"/>
                </a:solidFill>
                <a:effectLst>
                  <a:outerShdw blurRad="38100" dist="38100" dir="2700000" algn="tl">
                    <a:srgbClr val="000000"/>
                  </a:outerShdw>
                </a:effectLst>
                <a:ea typeface="黑体" pitchFamily="49" charset="-122"/>
              </a:rPr>
              <a:t>IT</a:t>
            </a:r>
            <a:r>
              <a:rPr lang="zh-CN" altLang="zh-CN" sz="3600" b="1" dirty="0">
                <a:solidFill>
                  <a:srgbClr val="FFFF00"/>
                </a:solidFill>
                <a:effectLst>
                  <a:outerShdw blurRad="38100" dist="38100" dir="2700000" algn="tl">
                    <a:srgbClr val="000000"/>
                  </a:outerShdw>
                </a:effectLst>
                <a:ea typeface="黑体" pitchFamily="49" charset="-122"/>
              </a:rPr>
              <a:t>中各拍的操作时间表。</a:t>
            </a:r>
          </a:p>
        </p:txBody>
      </p: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DB0DEC33-37CF-4DE9-B982-AAF5F83C2CF6}"/>
                  </a:ext>
                </a:extLst>
              </p:cNvPr>
              <p:cNvGraphicFramePr>
                <a:graphicFrameLocks noGrp="1"/>
              </p:cNvGraphicFramePr>
              <p:nvPr>
                <p:extLst>
                  <p:ext uri="{D42A27DB-BD31-4B8C-83A1-F6EECF244321}">
                    <p14:modId xmlns:p14="http://schemas.microsoft.com/office/powerpoint/2010/main" val="1599746080"/>
                  </p:ext>
                </p:extLst>
              </p:nvPr>
            </p:nvGraphicFramePr>
            <p:xfrm>
              <a:off x="-30239" y="714458"/>
              <a:ext cx="9146359" cy="4448395"/>
            </p:xfrm>
            <a:graphic>
              <a:graphicData uri="http://schemas.openxmlformats.org/drawingml/2006/table">
                <a:tbl>
                  <a:tblPr firstRow="1" bandRow="1">
                    <a:tableStyleId>{5940675A-B579-460E-94D1-54222C63F5DA}</a:tableStyleId>
                  </a:tblPr>
                  <a:tblGrid>
                    <a:gridCol w="4170191">
                      <a:extLst>
                        <a:ext uri="{9D8B030D-6E8A-4147-A177-3AD203B41FA5}">
                          <a16:colId xmlns:a16="http://schemas.microsoft.com/office/drawing/2014/main" val="1947501748"/>
                        </a:ext>
                      </a:extLst>
                    </a:gridCol>
                    <a:gridCol w="4976168">
                      <a:extLst>
                        <a:ext uri="{9D8B030D-6E8A-4147-A177-3AD203B41FA5}">
                          <a16:colId xmlns:a16="http://schemas.microsoft.com/office/drawing/2014/main" val="2821027599"/>
                        </a:ext>
                      </a:extLst>
                    </a:gridCol>
                  </a:tblGrid>
                  <a:tr h="698318">
                    <a:tc>
                      <a:txBody>
                        <a:bodyPr/>
                        <a:lstStyle/>
                        <a:p>
                          <a:r>
                            <a:rPr lang="en-US" altLang="zh-CN" sz="3200" dirty="0"/>
                            <a:t>1)IT</a:t>
                          </a:r>
                          <a:r>
                            <a:rPr lang="zh-CN" altLang="en-US" sz="3200" dirty="0"/>
                            <a:t>流程</a:t>
                          </a:r>
                        </a:p>
                      </a:txBody>
                      <a:tcPr/>
                    </a:tc>
                    <a:tc>
                      <a:txBody>
                        <a:bodyPr/>
                        <a:lstStyle/>
                        <a:p>
                          <a:r>
                            <a:rPr lang="en-US" altLang="zh-CN" sz="3200" dirty="0"/>
                            <a:t>2)</a:t>
                          </a:r>
                          <a:r>
                            <a:rPr lang="zh-CN" altLang="en-US" sz="3200" dirty="0"/>
                            <a:t>操作时间表</a:t>
                          </a:r>
                        </a:p>
                      </a:txBody>
                      <a:tcPr/>
                    </a:tc>
                    <a:extLst>
                      <a:ext uri="{0D108BD9-81ED-4DB2-BD59-A6C34878D82A}">
                        <a16:rowId xmlns:a16="http://schemas.microsoft.com/office/drawing/2014/main" val="3750944243"/>
                      </a:ext>
                    </a:extLst>
                  </a:tr>
                  <a:tr h="37500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baseline="-25000" dirty="0"/>
                            <a:t>3</a:t>
                          </a:r>
                          <a:r>
                            <a:rPr lang="zh-CN" altLang="en-US" sz="3200" dirty="0"/>
                            <a:t>：向量地址</a:t>
                          </a:r>
                          <a:r>
                            <a:rPr lang="en-US" altLang="zh-CN" sz="3200" dirty="0"/>
                            <a:t>→MAR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baseline="-25000" dirty="0"/>
                            <a:t>4</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M→MDR→PC</a:t>
                          </a:r>
                          <a:r>
                            <a:rPr lang="zh-CN" altLang="en-US" sz="3200" dirty="0"/>
                            <a:t>、</a:t>
                          </a:r>
                          <a:r>
                            <a:rPr lang="en-US" altLang="zh-CN" sz="3200" dirty="0"/>
                            <a:t>MAR </a:t>
                          </a:r>
                        </a:p>
                        <a:p>
                          <a:endParaRPr lang="zh-CN" alt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baseline="-25000" dirty="0"/>
                            <a:t>3</a:t>
                          </a:r>
                          <a:r>
                            <a:rPr lang="zh-CN" altLang="en-US" sz="3200" dirty="0"/>
                            <a:t>：</a:t>
                          </a:r>
                          <a:r>
                            <a:rPr lang="en-US" altLang="zh-CN" sz="3200" dirty="0"/>
                            <a:t>SMDR</a:t>
                          </a:r>
                          <a:r>
                            <a:rPr lang="zh-CN" altLang="en-US" sz="3200" dirty="0"/>
                            <a:t>、</a:t>
                          </a:r>
                          <a:r>
                            <a:rPr lang="en-US" altLang="zh-CN" sz="3200" dirty="0"/>
                            <a:t>MDR→B</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i="0" baseline="0" dirty="0">
                              <a:latin typeface="Calibri" panose="020F0502020204030204" pitchFamily="34" charset="0"/>
                              <a:cs typeface="Calibri" panose="020F0502020204030204" pitchFamily="34" charset="0"/>
                            </a:rPr>
                            <a:t>          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oMath>
                          </a14:m>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0</m:t>
                                  </m:r>
                                </m:e>
                              </m:bar>
                            </m:oMath>
                          </a14:m>
                          <a:r>
                            <a:rPr lang="en-US" altLang="zh-CN" sz="3200" baseline="0" dirty="0">
                              <a:latin typeface="Calibri" panose="020F0502020204030204" pitchFamily="34" charset="0"/>
                              <a:cs typeface="Calibri" panose="020F0502020204030204" pitchFamily="34" charset="0"/>
                            </a:rPr>
                            <a:t>M</a:t>
                          </a:r>
                          <a:r>
                            <a:rPr lang="zh-CN" altLang="en-US" sz="3200" baseline="0" dirty="0">
                              <a:latin typeface="Calibri" panose="020F0502020204030204" pitchFamily="34" charset="0"/>
                              <a:cs typeface="Calibri" panose="020F0502020204030204" pitchFamily="34" charset="0"/>
                            </a:rPr>
                            <a:t>；</a:t>
                          </a:r>
                          <a:endParaRPr lang="en-US" altLang="zh-CN" sz="3200" baseline="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latin typeface="Calibri" panose="020F0502020204030204" pitchFamily="34" charset="0"/>
                              <a:cs typeface="Calibri" panose="020F0502020204030204" pitchFamily="34" charset="0"/>
                            </a:rPr>
                            <a:t>          </a:t>
                          </a:r>
                          <a:r>
                            <a:rPr lang="en-US" altLang="zh-CN" sz="3200" dirty="0"/>
                            <a:t>CP MAR</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baseline="-25000" dirty="0"/>
                            <a:t>4</a:t>
                          </a:r>
                          <a:r>
                            <a:rPr lang="zh-CN" altLang="en-US" sz="3200" dirty="0"/>
                            <a:t>：</a:t>
                          </a:r>
                          <a:r>
                            <a:rPr lang="en-US" altLang="zh-CN" sz="3200" dirty="0"/>
                            <a:t>EMAR</a:t>
                          </a:r>
                          <a:r>
                            <a:rPr lang="zh-CN" altLang="en-US" sz="3200" dirty="0"/>
                            <a:t>、</a:t>
                          </a:r>
                          <a:r>
                            <a:rPr lang="en-US" altLang="zh-CN" sz="3200" dirty="0"/>
                            <a:t>R</a:t>
                          </a:r>
                          <a:r>
                            <a:rPr lang="zh-CN" altLang="en-US" sz="3200" dirty="0"/>
                            <a:t>、</a:t>
                          </a:r>
                          <a:r>
                            <a:rPr lang="en-US" altLang="zh-CN" sz="3200" dirty="0"/>
                            <a:t>SMDR</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MDR→B</a:t>
                          </a:r>
                          <a:r>
                            <a:rPr lang="zh-CN" altLang="en-US" sz="3200" dirty="0"/>
                            <a:t>、</a:t>
                          </a:r>
                          <a:r>
                            <a:rPr lang="en-US" altLang="zh-CN" sz="3200" i="0" baseline="0" dirty="0">
                              <a:latin typeface="Calibri" panose="020F0502020204030204" pitchFamily="34" charset="0"/>
                              <a:cs typeface="Calibri" panose="020F0502020204030204" pitchFamily="34" charset="0"/>
                            </a:rPr>
                            <a:t>S</a:t>
                          </a:r>
                          <a:r>
                            <a:rPr lang="en-US" altLang="zh-CN" sz="32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2</m:t>
                                  </m:r>
                                </m:e>
                              </m:bar>
                              <m:r>
                                <a:rPr lang="en-US" altLang="zh-CN" sz="3200" b="0" i="1" baseline="0" smtClean="0">
                                  <a:latin typeface="Cambria Math" panose="02040503050406030204" pitchFamily="18" charset="0"/>
                                  <a:cs typeface="Calibri" panose="020F0502020204030204" pitchFamily="34" charset="0"/>
                                </a:rPr>
                                <m:t> </m:t>
                              </m:r>
                            </m:oMath>
                          </a14:m>
                          <a:r>
                            <a:rPr lang="en-US" altLang="zh-CN" sz="3200" baseline="0" dirty="0">
                              <a:latin typeface="Calibri" panose="020F0502020204030204" pitchFamily="34" charset="0"/>
                              <a:cs typeface="Calibri" panose="020F0502020204030204" pitchFamily="34" charset="0"/>
                            </a:rPr>
                            <a:t>S</a:t>
                          </a:r>
                          <a:r>
                            <a:rPr lang="en-US" altLang="zh-CN" sz="32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3200" i="1" baseline="0" smtClean="0">
                                      <a:latin typeface="Cambria Math" panose="02040503050406030204" pitchFamily="18" charset="0"/>
                                      <a:cs typeface="Calibri" panose="020F0502020204030204" pitchFamily="34" charset="0"/>
                                    </a:rPr>
                                  </m:ctrlPr>
                                </m:barPr>
                                <m:e>
                                  <m:r>
                                    <a:rPr lang="en-US" altLang="zh-CN" sz="3200" b="0" i="1" baseline="0" smtClean="0">
                                      <a:latin typeface="Cambria Math" panose="02040503050406030204" pitchFamily="18" charset="0"/>
                                      <a:cs typeface="Calibri" panose="020F0502020204030204" pitchFamily="34" charset="0"/>
                                    </a:rPr>
                                    <m:t>𝑆</m:t>
                                  </m:r>
                                  <m:r>
                                    <a:rPr lang="en-US" altLang="zh-CN" sz="3200" b="0" i="1" baseline="-25000" smtClean="0">
                                      <a:latin typeface="Cambria Math" panose="02040503050406030204" pitchFamily="18" charset="0"/>
                                      <a:cs typeface="Calibri" panose="020F0502020204030204" pitchFamily="34" charset="0"/>
                                    </a:rPr>
                                    <m:t>0</m:t>
                                  </m:r>
                                </m:e>
                              </m:bar>
                            </m:oMath>
                          </a14:m>
                          <a:r>
                            <a:rPr lang="en-US" altLang="zh-CN" sz="3200" baseline="0" dirty="0">
                              <a:latin typeface="Calibri" panose="020F0502020204030204" pitchFamily="34" charset="0"/>
                              <a:cs typeface="Calibri" panose="020F0502020204030204" pitchFamily="34" charset="0"/>
                            </a:rPr>
                            <a:t>M</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DM</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CP PC</a:t>
                          </a:r>
                          <a:r>
                            <a:rPr lang="zh-CN" altLang="en-US" sz="3200" dirty="0"/>
                            <a:t>、</a:t>
                          </a:r>
                          <a:r>
                            <a:rPr lang="en-US" altLang="zh-CN" sz="3200" dirty="0"/>
                            <a:t>CP MAR</a:t>
                          </a:r>
                          <a:r>
                            <a:rPr lang="zh-CN" altLang="en-US" sz="3200" dirty="0"/>
                            <a:t>。</a:t>
                          </a:r>
                        </a:p>
                      </a:txBody>
                      <a:tcPr/>
                    </a:tc>
                    <a:extLst>
                      <a:ext uri="{0D108BD9-81ED-4DB2-BD59-A6C34878D82A}">
                        <a16:rowId xmlns:a16="http://schemas.microsoft.com/office/drawing/2014/main" val="2527563362"/>
                      </a:ext>
                    </a:extLst>
                  </a:tr>
                </a:tbl>
              </a:graphicData>
            </a:graphic>
          </p:graphicFrame>
        </mc:Choice>
        <mc:Fallback xmlns="">
          <p:graphicFrame>
            <p:nvGraphicFramePr>
              <p:cNvPr id="8" name="表格 7">
                <a:extLst>
                  <a:ext uri="{FF2B5EF4-FFF2-40B4-BE49-F238E27FC236}">
                    <a16:creationId xmlns:a16="http://schemas.microsoft.com/office/drawing/2014/main" id="{DB0DEC33-37CF-4DE9-B982-AAF5F83C2CF6}"/>
                  </a:ext>
                </a:extLst>
              </p:cNvPr>
              <p:cNvGraphicFramePr>
                <a:graphicFrameLocks noGrp="1"/>
              </p:cNvGraphicFramePr>
              <p:nvPr>
                <p:extLst>
                  <p:ext uri="{D42A27DB-BD31-4B8C-83A1-F6EECF244321}">
                    <p14:modId xmlns:p14="http://schemas.microsoft.com/office/powerpoint/2010/main" val="1599746080"/>
                  </p:ext>
                </p:extLst>
              </p:nvPr>
            </p:nvGraphicFramePr>
            <p:xfrm>
              <a:off x="-30239" y="714458"/>
              <a:ext cx="9146359" cy="4448395"/>
            </p:xfrm>
            <a:graphic>
              <a:graphicData uri="http://schemas.openxmlformats.org/drawingml/2006/table">
                <a:tbl>
                  <a:tblPr firstRow="1" bandRow="1">
                    <a:tableStyleId>{5940675A-B579-460E-94D1-54222C63F5DA}</a:tableStyleId>
                  </a:tblPr>
                  <a:tblGrid>
                    <a:gridCol w="4170191">
                      <a:extLst>
                        <a:ext uri="{9D8B030D-6E8A-4147-A177-3AD203B41FA5}">
                          <a16:colId xmlns:a16="http://schemas.microsoft.com/office/drawing/2014/main" val="1947501748"/>
                        </a:ext>
                      </a:extLst>
                    </a:gridCol>
                    <a:gridCol w="4976168">
                      <a:extLst>
                        <a:ext uri="{9D8B030D-6E8A-4147-A177-3AD203B41FA5}">
                          <a16:colId xmlns:a16="http://schemas.microsoft.com/office/drawing/2014/main" val="2821027599"/>
                        </a:ext>
                      </a:extLst>
                    </a:gridCol>
                  </a:tblGrid>
                  <a:tr h="698318">
                    <a:tc>
                      <a:txBody>
                        <a:bodyPr/>
                        <a:lstStyle/>
                        <a:p>
                          <a:r>
                            <a:rPr lang="en-US" altLang="zh-CN" sz="3200" dirty="0"/>
                            <a:t>1)IT</a:t>
                          </a:r>
                          <a:r>
                            <a:rPr lang="zh-CN" altLang="en-US" sz="3200" dirty="0"/>
                            <a:t>流程</a:t>
                          </a:r>
                        </a:p>
                      </a:txBody>
                      <a:tcPr/>
                    </a:tc>
                    <a:tc>
                      <a:txBody>
                        <a:bodyPr/>
                        <a:lstStyle/>
                        <a:p>
                          <a:r>
                            <a:rPr lang="en-US" altLang="zh-CN" sz="3200" dirty="0"/>
                            <a:t>2)</a:t>
                          </a:r>
                          <a:r>
                            <a:rPr lang="zh-CN" altLang="en-US" sz="3200" dirty="0"/>
                            <a:t>操作时间表</a:t>
                          </a:r>
                        </a:p>
                      </a:txBody>
                      <a:tcPr/>
                    </a:tc>
                    <a:extLst>
                      <a:ext uri="{0D108BD9-81ED-4DB2-BD59-A6C34878D82A}">
                        <a16:rowId xmlns:a16="http://schemas.microsoft.com/office/drawing/2014/main" val="3750944243"/>
                      </a:ext>
                    </a:extLst>
                  </a:tr>
                  <a:tr h="37500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baseline="-25000" dirty="0"/>
                            <a:t>3</a:t>
                          </a:r>
                          <a:r>
                            <a:rPr lang="zh-CN" altLang="en-US" sz="3200" dirty="0"/>
                            <a:t>：向量地址</a:t>
                          </a:r>
                          <a:r>
                            <a:rPr lang="en-US" altLang="zh-CN" sz="3200" dirty="0"/>
                            <a:t>→MAR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IT</a:t>
                          </a:r>
                          <a:r>
                            <a:rPr lang="en-US" altLang="zh-CN" sz="3200" baseline="-25000" dirty="0"/>
                            <a:t>4</a:t>
                          </a:r>
                          <a:r>
                            <a:rPr lang="zh-CN" altLang="en-US" sz="3200" dirty="0"/>
                            <a:t>：</a:t>
                          </a:r>
                          <a:endParaRPr lang="en-US" altLang="zh-CN"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M→MDR→PC</a:t>
                          </a:r>
                          <a:r>
                            <a:rPr lang="zh-CN" altLang="en-US" sz="3200" dirty="0"/>
                            <a:t>、</a:t>
                          </a:r>
                          <a:r>
                            <a:rPr lang="en-US" altLang="zh-CN" sz="3200" dirty="0"/>
                            <a:t>MAR </a:t>
                          </a:r>
                        </a:p>
                        <a:p>
                          <a:endParaRPr lang="zh-CN" altLang="en-US" sz="3200" dirty="0"/>
                        </a:p>
                      </a:txBody>
                      <a:tcPr/>
                    </a:tc>
                    <a:tc>
                      <a:txBody>
                        <a:bodyPr/>
                        <a:lstStyle/>
                        <a:p>
                          <a:endParaRPr lang="zh-CN"/>
                        </a:p>
                      </a:txBody>
                      <a:tcPr>
                        <a:blipFill>
                          <a:blip r:embed="rId2"/>
                          <a:stretch>
                            <a:fillRect l="-83966" t="-21463" r="-245" b="-1951"/>
                          </a:stretch>
                        </a:blipFill>
                      </a:tcPr>
                    </a:tc>
                    <a:extLst>
                      <a:ext uri="{0D108BD9-81ED-4DB2-BD59-A6C34878D82A}">
                        <a16:rowId xmlns:a16="http://schemas.microsoft.com/office/drawing/2014/main" val="2527563362"/>
                      </a:ext>
                    </a:extLst>
                  </a:tr>
                </a:tbl>
              </a:graphicData>
            </a:graphic>
          </p:graphicFrame>
        </mc:Fallback>
      </mc:AlternateContent>
      <p:sp>
        <p:nvSpPr>
          <p:cNvPr id="3" name="灯片编号占位符 2">
            <a:extLst>
              <a:ext uri="{FF2B5EF4-FFF2-40B4-BE49-F238E27FC236}">
                <a16:creationId xmlns:a16="http://schemas.microsoft.com/office/drawing/2014/main" id="{03F0F683-CA70-4AFC-95BD-6A7BC7833C66}"/>
              </a:ext>
            </a:extLst>
          </p:cNvPr>
          <p:cNvSpPr>
            <a:spLocks noGrp="1"/>
          </p:cNvSpPr>
          <p:nvPr>
            <p:ph type="sldNum" sz="quarter" idx="10"/>
          </p:nvPr>
        </p:nvSpPr>
        <p:spPr/>
        <p:txBody>
          <a:bodyPr/>
          <a:lstStyle/>
          <a:p>
            <a:fld id="{93FEEFE9-7DAE-42BE-8BBC-0AB64D3E44ED}" type="slidenum">
              <a:rPr lang="zh-CN" altLang="en-US" smtClean="0"/>
              <a:pPr/>
              <a:t>87</a:t>
            </a:fld>
            <a:r>
              <a:rPr lang="en-US" altLang="zh-CN"/>
              <a:t>/141</a:t>
            </a:r>
            <a:endParaRPr lang="zh-CN" altLang="en-US" dirty="0"/>
          </a:p>
        </p:txBody>
      </p:sp>
    </p:spTree>
    <p:extLst>
      <p:ext uri="{BB962C8B-B14F-4D97-AF65-F5344CB8AC3E}">
        <p14:creationId xmlns:p14="http://schemas.microsoft.com/office/powerpoint/2010/main" val="3038162049"/>
      </p:ext>
    </p:extLst>
  </p:cSld>
  <p:clrMapOvr>
    <a:masterClrMapping/>
  </p:clrMapOvr>
  <p:transition>
    <p:pull dir="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EF541C-74BE-4B33-B283-5DF2A0883CDC}"/>
              </a:ext>
            </a:extLst>
          </p:cNvPr>
          <p:cNvSpPr/>
          <p:nvPr/>
        </p:nvSpPr>
        <p:spPr>
          <a:xfrm>
            <a:off x="-4718" y="2749839"/>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编写取目的地址微子程序（从</a:t>
            </a:r>
            <a:r>
              <a:rPr lang="en-US" altLang="zh-CN" sz="3600" b="1" dirty="0">
                <a:solidFill>
                  <a:srgbClr val="FFFF00"/>
                </a:solidFill>
                <a:effectLst>
                  <a:outerShdw blurRad="38100" dist="38100" dir="2700000" algn="tl">
                    <a:srgbClr val="000000"/>
                  </a:outerShdw>
                </a:effectLst>
                <a:ea typeface="黑体" pitchFamily="49" charset="-122"/>
              </a:rPr>
              <a:t>60H</a:t>
            </a:r>
            <a:r>
              <a:rPr lang="zh-CN" altLang="zh-CN" sz="3600" b="1" dirty="0">
                <a:solidFill>
                  <a:srgbClr val="FFFF00"/>
                </a:solidFill>
                <a:effectLst>
                  <a:outerShdw blurRad="38100" dist="38100" dir="2700000" algn="tl">
                    <a:srgbClr val="000000"/>
                  </a:outerShdw>
                </a:effectLst>
                <a:ea typeface="黑体" pitchFamily="49" charset="-122"/>
              </a:rPr>
              <a:t>单元开始）。</a:t>
            </a:r>
          </a:p>
        </p:txBody>
      </p:sp>
      <p:sp>
        <p:nvSpPr>
          <p:cNvPr id="3" name="灯片编号占位符 2">
            <a:extLst>
              <a:ext uri="{FF2B5EF4-FFF2-40B4-BE49-F238E27FC236}">
                <a16:creationId xmlns:a16="http://schemas.microsoft.com/office/drawing/2014/main" id="{0AFEB51C-FC9D-44EA-A628-5DCDC754E607}"/>
              </a:ext>
            </a:extLst>
          </p:cNvPr>
          <p:cNvSpPr>
            <a:spLocks noGrp="1"/>
          </p:cNvSpPr>
          <p:nvPr>
            <p:ph type="sldNum" sz="quarter" idx="10"/>
          </p:nvPr>
        </p:nvSpPr>
        <p:spPr/>
        <p:txBody>
          <a:bodyPr/>
          <a:lstStyle/>
          <a:p>
            <a:fld id="{93FEEFE9-7DAE-42BE-8BBC-0AB64D3E44ED}" type="slidenum">
              <a:rPr lang="zh-CN" altLang="en-US" smtClean="0"/>
              <a:pPr/>
              <a:t>88</a:t>
            </a:fld>
            <a:r>
              <a:rPr lang="en-US" altLang="zh-CN"/>
              <a:t>/141</a:t>
            </a:r>
            <a:endParaRPr lang="zh-CN" altLang="en-US" dirty="0"/>
          </a:p>
        </p:txBody>
      </p:sp>
    </p:spTree>
    <p:extLst>
      <p:ext uri="{BB962C8B-B14F-4D97-AF65-F5344CB8AC3E}">
        <p14:creationId xmlns:p14="http://schemas.microsoft.com/office/powerpoint/2010/main" val="4000581204"/>
      </p:ext>
    </p:extLst>
  </p:cSld>
  <p:clrMapOvr>
    <a:masterClrMapping/>
  </p:clrMapOvr>
  <p:transition>
    <p:pull dir="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939AA9C-9AAE-4FA1-AD85-D98BE36DD7AE}"/>
              </a:ext>
            </a:extLst>
          </p:cNvPr>
          <p:cNvSpPr/>
          <p:nvPr/>
        </p:nvSpPr>
        <p:spPr>
          <a:xfrm>
            <a:off x="38021" y="34280"/>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编写取目的地址微子程序（从</a:t>
            </a:r>
            <a:r>
              <a:rPr lang="en-US" altLang="zh-CN" sz="3600" b="1" dirty="0">
                <a:solidFill>
                  <a:srgbClr val="FFFF00"/>
                </a:solidFill>
                <a:effectLst>
                  <a:outerShdw blurRad="38100" dist="38100" dir="2700000" algn="tl">
                    <a:srgbClr val="000000"/>
                  </a:outerShdw>
                </a:effectLst>
                <a:ea typeface="黑体" pitchFamily="49" charset="-122"/>
              </a:rPr>
              <a:t>60H</a:t>
            </a:r>
            <a:r>
              <a:rPr lang="zh-CN" altLang="zh-CN" sz="3600" b="1" dirty="0">
                <a:solidFill>
                  <a:srgbClr val="FFFF00"/>
                </a:solidFill>
                <a:effectLst>
                  <a:outerShdw blurRad="38100" dist="38100" dir="2700000" algn="tl">
                    <a:srgbClr val="000000"/>
                  </a:outerShdw>
                </a:effectLst>
                <a:ea typeface="黑体" pitchFamily="49" charset="-122"/>
              </a:rPr>
              <a:t>单元开始）。</a:t>
            </a:r>
          </a:p>
        </p:txBody>
      </p:sp>
      <p:sp>
        <p:nvSpPr>
          <p:cNvPr id="4" name="矩形 3">
            <a:extLst>
              <a:ext uri="{FF2B5EF4-FFF2-40B4-BE49-F238E27FC236}">
                <a16:creationId xmlns:a16="http://schemas.microsoft.com/office/drawing/2014/main" id="{387CDEB0-AE6F-453A-8DD8-0F8CAA71367F}"/>
              </a:ext>
            </a:extLst>
          </p:cNvPr>
          <p:cNvSpPr/>
          <p:nvPr/>
        </p:nvSpPr>
        <p:spPr>
          <a:xfrm>
            <a:off x="12327" y="1044364"/>
            <a:ext cx="9439682" cy="1808572"/>
          </a:xfrm>
          <a:prstGeom prst="rect">
            <a:avLst/>
          </a:prstGeom>
        </p:spPr>
        <p:txBody>
          <a:bodyPr wrap="square">
            <a:spAutoFit/>
          </a:bodyPr>
          <a:lstStyle/>
          <a:p>
            <a:pPr indent="457200">
              <a:lnSpc>
                <a:spcPct val="120000"/>
              </a:lnSpc>
            </a:pPr>
            <a:r>
              <a:rPr lang="zh-CN" altLang="en-US" sz="3200" dirty="0"/>
              <a:t>取目的地址微子程序与取源操作数微子程序类似，所不同的是，前者</a:t>
            </a:r>
            <a:r>
              <a:rPr lang="zh-CN" altLang="en-US" sz="3200" b="1" dirty="0"/>
              <a:t>只取出目的地址</a:t>
            </a:r>
            <a:r>
              <a:rPr lang="zh-CN" altLang="en-US" sz="3200" dirty="0"/>
              <a:t>，而不取目的操作数。微子程序如表所示</a:t>
            </a:r>
          </a:p>
        </p:txBody>
      </p:sp>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2675857874"/>
              </p:ext>
            </p:extLst>
          </p:nvPr>
        </p:nvGraphicFramePr>
        <p:xfrm>
          <a:off x="-12329" y="2852936"/>
          <a:ext cx="9120189" cy="2834640"/>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434657">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508515">
                <a:tc>
                  <a:txBody>
                    <a:bodyPr/>
                    <a:lstStyle/>
                    <a:p>
                      <a:pPr algn="ctr"/>
                      <a:r>
                        <a:rPr lang="zh-CN" altLang="en-US" sz="2800" dirty="0"/>
                        <a:t>取目的地址</a:t>
                      </a:r>
                    </a:p>
                  </a:txBody>
                  <a:tcPr anchor="ctr"/>
                </a:tc>
                <a:tc>
                  <a:txBody>
                    <a:bodyPr/>
                    <a:lstStyle/>
                    <a:p>
                      <a:pPr algn="ctr"/>
                      <a:r>
                        <a:rPr lang="en-US" altLang="zh-CN" sz="2800" dirty="0"/>
                        <a:t>60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地址</a:t>
                      </a:r>
                      <a:r>
                        <a:rPr lang="en-US" altLang="zh-CN" sz="2800" dirty="0"/>
                        <a:t>→MAR</a:t>
                      </a:r>
                      <a:endParaRPr lang="zh-CN" altLang="en-US" sz="2800" dirty="0"/>
                    </a:p>
                  </a:txBody>
                  <a:tcPr anchor="ctr"/>
                </a:tc>
                <a:tc>
                  <a:txBody>
                    <a:bodyPr/>
                    <a:lstStyle/>
                    <a:p>
                      <a:pPr algn="l"/>
                      <a:r>
                        <a:rPr lang="zh-CN" altLang="en-US" sz="2800" dirty="0"/>
                        <a:t>按机器指令中的“目的寻址方式”</a:t>
                      </a:r>
                      <a:r>
                        <a:rPr lang="en-US" altLang="zh-CN" sz="2800" dirty="0"/>
                        <a:t>DA</a:t>
                      </a:r>
                      <a:r>
                        <a:rPr lang="zh-CN" altLang="en-US" sz="2800" dirty="0"/>
                        <a:t>字段来断定分支，</a:t>
                      </a:r>
                      <a:r>
                        <a:rPr lang="en-US" altLang="zh-CN" sz="2800" dirty="0"/>
                        <a:t>SC=</a:t>
                      </a:r>
                    </a:p>
                    <a:p>
                      <a:pPr algn="l"/>
                      <a:r>
                        <a:rPr lang="en-US" altLang="zh-CN" sz="2800" dirty="0"/>
                        <a:t>0110</a:t>
                      </a:r>
                      <a:r>
                        <a:rPr lang="zh-CN" altLang="en-US" sz="2800" dirty="0"/>
                        <a:t>。</a:t>
                      </a:r>
                    </a:p>
                  </a:txBody>
                  <a:tcPr anchor="ctr"/>
                </a:tc>
                <a:extLst>
                  <a:ext uri="{0D108BD9-81ED-4DB2-BD59-A6C34878D82A}">
                    <a16:rowId xmlns:a16="http://schemas.microsoft.com/office/drawing/2014/main" val="1204628129"/>
                  </a:ext>
                </a:extLst>
              </a:tr>
              <a:tr h="434657">
                <a:tc>
                  <a:txBody>
                    <a:bodyPr/>
                    <a:lstStyle/>
                    <a:p>
                      <a:pPr algn="ctr"/>
                      <a:r>
                        <a:rPr lang="en-US" altLang="zh-CN" sz="2800" dirty="0"/>
                        <a:t>000</a:t>
                      </a:r>
                      <a:r>
                        <a:rPr lang="zh-CN" altLang="en-US" sz="2800" dirty="0"/>
                        <a:t>：</a:t>
                      </a:r>
                      <a:r>
                        <a:rPr lang="en-US" altLang="zh-CN" sz="2800" dirty="0"/>
                        <a:t>R</a:t>
                      </a:r>
                      <a:endParaRPr lang="zh-CN" altLang="en-US" sz="2800" dirty="0"/>
                    </a:p>
                  </a:txBody>
                  <a:tcPr anchor="ctr"/>
                </a:tc>
                <a:tc>
                  <a:txBody>
                    <a:bodyPr/>
                    <a:lstStyle/>
                    <a:p>
                      <a:pPr algn="ctr"/>
                      <a:r>
                        <a:rPr lang="en-US" altLang="zh-CN" sz="2800" dirty="0"/>
                        <a:t>61 H</a:t>
                      </a:r>
                      <a:endParaRPr lang="zh-CN" altLang="en-US" sz="2800" dirty="0"/>
                    </a:p>
                  </a:txBody>
                  <a:tcPr anchor="ctr"/>
                </a:tc>
                <a:tc>
                  <a:txBody>
                    <a:bodyPr/>
                    <a:lstStyle/>
                    <a:p>
                      <a:pPr algn="ctr"/>
                      <a:endParaRPr lang="zh-CN" altLang="en-US" sz="2800" dirty="0"/>
                    </a:p>
                  </a:txBody>
                  <a:tcPr anchor="ctr"/>
                </a:tc>
                <a:tc>
                  <a:txBody>
                    <a:bodyPr/>
                    <a:lstStyle/>
                    <a:p>
                      <a:pPr algn="l"/>
                      <a:r>
                        <a:rPr lang="zh-CN" altLang="en-US" sz="2800" dirty="0"/>
                        <a:t>返回，</a:t>
                      </a:r>
                      <a:r>
                        <a:rPr lang="en-US" altLang="zh-CN" sz="2800" dirty="0"/>
                        <a:t>SC=1000</a:t>
                      </a:r>
                      <a:endParaRPr lang="zh-CN" altLang="en-US" sz="2800" dirty="0"/>
                    </a:p>
                  </a:txBody>
                  <a:tcPr anchor="ctr"/>
                </a:tc>
                <a:extLst>
                  <a:ext uri="{0D108BD9-81ED-4DB2-BD59-A6C34878D82A}">
                    <a16:rowId xmlns:a16="http://schemas.microsoft.com/office/drawing/2014/main" val="1894796732"/>
                  </a:ext>
                </a:extLst>
              </a:tr>
            </a:tbl>
          </a:graphicData>
        </a:graphic>
      </p:graphicFrame>
      <p:sp>
        <p:nvSpPr>
          <p:cNvPr id="6" name="灯片编号占位符 5">
            <a:extLst>
              <a:ext uri="{FF2B5EF4-FFF2-40B4-BE49-F238E27FC236}">
                <a16:creationId xmlns:a16="http://schemas.microsoft.com/office/drawing/2014/main" id="{33C02217-5056-42E3-BDFC-C83DBACB0BFE}"/>
              </a:ext>
            </a:extLst>
          </p:cNvPr>
          <p:cNvSpPr>
            <a:spLocks noGrp="1"/>
          </p:cNvSpPr>
          <p:nvPr>
            <p:ph type="sldNum" sz="quarter" idx="10"/>
          </p:nvPr>
        </p:nvSpPr>
        <p:spPr/>
        <p:txBody>
          <a:bodyPr/>
          <a:lstStyle/>
          <a:p>
            <a:fld id="{93FEEFE9-7DAE-42BE-8BBC-0AB64D3E44ED}" type="slidenum">
              <a:rPr lang="zh-CN" altLang="en-US" smtClean="0"/>
              <a:pPr/>
              <a:t>89</a:t>
            </a:fld>
            <a:r>
              <a:rPr lang="en-US" altLang="zh-CN"/>
              <a:t>/141</a:t>
            </a:r>
            <a:endParaRPr lang="zh-CN" altLang="en-US" dirty="0"/>
          </a:p>
        </p:txBody>
      </p:sp>
    </p:spTree>
    <p:extLst>
      <p:ext uri="{BB962C8B-B14F-4D97-AF65-F5344CB8AC3E}">
        <p14:creationId xmlns:p14="http://schemas.microsoft.com/office/powerpoint/2010/main" val="1843585835"/>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D2814E-E6D5-49E4-B461-184C159D3E96}"/>
              </a:ext>
            </a:extLst>
          </p:cNvPr>
          <p:cNvSpPr txBox="1"/>
          <p:nvPr/>
        </p:nvSpPr>
        <p:spPr>
          <a:xfrm>
            <a:off x="179512" y="16750"/>
            <a:ext cx="5256584" cy="693523"/>
          </a:xfrm>
          <a:prstGeom prst="rect">
            <a:avLst/>
          </a:prstGeom>
          <a:noFill/>
        </p:spPr>
        <p:txBody>
          <a:bodyPr wrap="square" rtlCol="0">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endParaRPr lang="en-US" altLang="zh-CN" sz="36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7CEAE7D6-6640-42E8-8751-2C4EC8F4759D}"/>
              </a:ext>
            </a:extLst>
          </p:cNvPr>
          <p:cNvSpPr/>
          <p:nvPr/>
        </p:nvSpPr>
        <p:spPr>
          <a:xfrm>
            <a:off x="31224" y="1134130"/>
            <a:ext cx="9096376" cy="5332229"/>
          </a:xfrm>
          <a:prstGeom prst="rect">
            <a:avLst/>
          </a:prstGeom>
        </p:spPr>
        <p:txBody>
          <a:bodyPr wrap="square">
            <a:spAutoFit/>
          </a:bodyPr>
          <a:lstStyle/>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(15</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隐地址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：隐地址存在于</a:t>
            </a:r>
            <a:r>
              <a:rPr lang="en-US" altLang="zh-CN" sz="3200" kern="100" dirty="0" err="1">
                <a:latin typeface="黑体" panose="02010609060101010101" pitchFamily="49" charset="-122"/>
                <a:ea typeface="黑体" panose="02010609060101010101" pitchFamily="49" charset="-122"/>
                <a:cs typeface="Times New Roman" panose="02020603050405020304" pitchFamily="18" charset="0"/>
                <a:hlinkClick r:id="rId2">
                  <a:extLst>
                    <a:ext uri="{A12FA001-AC4F-418D-AE19-62706E023703}">
                      <ahyp:hlinkClr xmlns:ahyp="http://schemas.microsoft.com/office/drawing/2018/hyperlinkcolor" val="tx"/>
                    </a:ext>
                  </a:extLst>
                </a:hlinkClick>
              </a:rPr>
              <a:t>计算机指令</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的地址结构中，和</a:t>
            </a:r>
            <a:r>
              <a:rPr lang="en-US" altLang="zh-CN" sz="3200" kern="100" dirty="0" err="1">
                <a:latin typeface="黑体" panose="02010609060101010101" pitchFamily="49" charset="-122"/>
                <a:ea typeface="黑体" panose="02010609060101010101" pitchFamily="49" charset="-122"/>
                <a:cs typeface="Times New Roman" panose="02020603050405020304" pitchFamily="18" charset="0"/>
                <a:hlinkClick r:id="rId3">
                  <a:extLst>
                    <a:ext uri="{A12FA001-AC4F-418D-AE19-62706E023703}">
                      <ahyp:hlinkClr xmlns:ahyp="http://schemas.microsoft.com/office/drawing/2018/hyperlinkcolor" val="tx"/>
                    </a:ext>
                  </a:extLst>
                </a:hlinkClick>
              </a:rPr>
              <a:t>显地址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对应。如果地址是以隐含的方式约定，而指令中并不给出该</a:t>
            </a:r>
            <a:r>
              <a:rPr lang="en-US" altLang="zh-CN" sz="3200" kern="100" dirty="0" err="1">
                <a:latin typeface="黑体" panose="02010609060101010101" pitchFamily="49" charset="-122"/>
                <a:ea typeface="黑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地址码</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，则这种隐含约定的地址就称为隐地址。</a:t>
            </a: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(16)</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寻址方式</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：是处理器根据指令中给出的地址信息来寻找有效地址的方式，是确定本条指令的数据地址以及下一条要执行的指令地址的方法</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spcAft>
                <a:spcPts val="0"/>
              </a:spcAft>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(17)</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立即寻址</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：由指令直接给出操作数，在取出指令的同时也就取出了可以立即使用的操作数。</a:t>
            </a:r>
          </a:p>
        </p:txBody>
      </p:sp>
      <p:sp>
        <p:nvSpPr>
          <p:cNvPr id="4" name="灯片编号占位符 3">
            <a:extLst>
              <a:ext uri="{FF2B5EF4-FFF2-40B4-BE49-F238E27FC236}">
                <a16:creationId xmlns:a16="http://schemas.microsoft.com/office/drawing/2014/main" id="{6E3AF6D1-F63A-4FC1-B7B5-90961408A105}"/>
              </a:ext>
            </a:extLst>
          </p:cNvPr>
          <p:cNvSpPr>
            <a:spLocks noGrp="1"/>
          </p:cNvSpPr>
          <p:nvPr>
            <p:ph type="sldNum" sz="quarter" idx="10"/>
          </p:nvPr>
        </p:nvSpPr>
        <p:spPr/>
        <p:txBody>
          <a:bodyPr/>
          <a:lstStyle/>
          <a:p>
            <a:fld id="{93FEEFE9-7DAE-42BE-8BBC-0AB64D3E44ED}" type="slidenum">
              <a:rPr lang="zh-CN" altLang="en-US" smtClean="0"/>
              <a:pPr/>
              <a:t>9</a:t>
            </a:fld>
            <a:r>
              <a:rPr lang="en-US" altLang="zh-CN"/>
              <a:t>/141</a:t>
            </a:r>
            <a:endParaRPr lang="zh-CN" altLang="en-US" dirty="0"/>
          </a:p>
        </p:txBody>
      </p:sp>
    </p:spTree>
    <p:extLst>
      <p:ext uri="{BB962C8B-B14F-4D97-AF65-F5344CB8AC3E}">
        <p14:creationId xmlns:p14="http://schemas.microsoft.com/office/powerpoint/2010/main" val="1702785714"/>
      </p:ext>
    </p:extLst>
  </p:cSld>
  <p:clrMapOvr>
    <a:masterClrMapping/>
  </p:clrMapOvr>
  <p:transition>
    <p:pull dir="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939AA9C-9AAE-4FA1-AD85-D98BE36DD7AE}"/>
              </a:ext>
            </a:extLst>
          </p:cNvPr>
          <p:cNvSpPr/>
          <p:nvPr/>
        </p:nvSpPr>
        <p:spPr>
          <a:xfrm>
            <a:off x="38021" y="34280"/>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编写取目的地址微子程序（从</a:t>
            </a:r>
            <a:r>
              <a:rPr lang="en-US" altLang="zh-CN" sz="3600" b="1" dirty="0">
                <a:solidFill>
                  <a:srgbClr val="FFFF00"/>
                </a:solidFill>
                <a:effectLst>
                  <a:outerShdw blurRad="38100" dist="38100" dir="2700000" algn="tl">
                    <a:srgbClr val="000000"/>
                  </a:outerShdw>
                </a:effectLst>
                <a:ea typeface="黑体" pitchFamily="49" charset="-122"/>
              </a:rPr>
              <a:t>60H</a:t>
            </a:r>
            <a:r>
              <a:rPr lang="zh-CN" altLang="zh-CN" sz="3600" b="1" dirty="0">
                <a:solidFill>
                  <a:srgbClr val="FFFF00"/>
                </a:solidFill>
                <a:effectLst>
                  <a:outerShdw blurRad="38100" dist="38100" dir="2700000" algn="tl">
                    <a:srgbClr val="000000"/>
                  </a:outerShdw>
                </a:effectLst>
                <a:ea typeface="黑体" pitchFamily="49" charset="-122"/>
              </a:rPr>
              <a:t>单元开始）。</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1640028016"/>
                  </p:ext>
                </p:extLst>
              </p:nvPr>
            </p:nvGraphicFramePr>
            <p:xfrm>
              <a:off x="38021" y="1008487"/>
              <a:ext cx="9120189" cy="5849513"/>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559050">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534031">
                    <a:tc>
                      <a:txBody>
                        <a:bodyPr/>
                        <a:lstStyle/>
                        <a:p>
                          <a:pPr algn="ctr"/>
                          <a:r>
                            <a:rPr lang="en-US" altLang="zh-CN" sz="2800" dirty="0"/>
                            <a:t>001</a:t>
                          </a:r>
                          <a:r>
                            <a:rPr lang="zh-CN" altLang="en-US" sz="2800" dirty="0"/>
                            <a:t>：</a:t>
                          </a:r>
                          <a:r>
                            <a:rPr lang="en-US" altLang="zh-CN" sz="2800" dirty="0"/>
                            <a:t>(R)</a:t>
                          </a:r>
                          <a:endParaRPr lang="zh-CN" altLang="en-US" sz="2800" dirty="0"/>
                        </a:p>
                      </a:txBody>
                      <a:tcPr anchor="ctr"/>
                    </a:tc>
                    <a:tc>
                      <a:txBody>
                        <a:bodyPr/>
                        <a:lstStyle/>
                        <a:p>
                          <a:pPr algn="ctr"/>
                          <a:r>
                            <a:rPr lang="en-US" altLang="zh-CN" sz="2800" dirty="0"/>
                            <a:t>62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pPr algn="l"/>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r>
                            <a:rPr lang="en-US" altLang="zh-CN" sz="2800" dirty="0"/>
                            <a:t>CP MAR</a:t>
                          </a:r>
                          <a:r>
                            <a:rPr lang="zh-CN" altLang="en-US" sz="2800" dirty="0"/>
                            <a:t>，返回：</a:t>
                          </a:r>
                          <a:r>
                            <a:rPr lang="en-US" altLang="zh-CN" sz="2800" dirty="0"/>
                            <a:t>SC=1000 </a:t>
                          </a:r>
                          <a:r>
                            <a:rPr lang="zh-CN" altLang="en-US" sz="2800" dirty="0"/>
                            <a:t>。</a:t>
                          </a:r>
                        </a:p>
                      </a:txBody>
                      <a:tcPr anchor="ctr"/>
                    </a:tc>
                    <a:extLst>
                      <a:ext uri="{0D108BD9-81ED-4DB2-BD59-A6C34878D82A}">
                        <a16:rowId xmlns:a16="http://schemas.microsoft.com/office/drawing/2014/main" val="1810479803"/>
                      </a:ext>
                    </a:extLst>
                  </a:tr>
                  <a:tr h="1260966">
                    <a:tc rowSpan="3">
                      <a:txBody>
                        <a:bodyPr/>
                        <a:lstStyle/>
                        <a:p>
                          <a:pPr algn="ctr"/>
                          <a:r>
                            <a:rPr lang="en-US" altLang="zh-CN" sz="2800" dirty="0"/>
                            <a:t>010</a:t>
                          </a:r>
                          <a:r>
                            <a:rPr lang="zh-CN" altLang="en-US" sz="2800" dirty="0"/>
                            <a:t>：</a:t>
                          </a:r>
                          <a:r>
                            <a:rPr lang="en-US" altLang="zh-CN" sz="2800" dirty="0"/>
                            <a:t>-</a:t>
                          </a:r>
                          <a:r>
                            <a:rPr lang="en-US" altLang="zh-CN" sz="2800" dirty="0">
                              <a:sym typeface="Wingdings" panose="05000000000000000000" pitchFamily="2" charset="2"/>
                            </a:rPr>
                            <a:t>(R)</a:t>
                          </a:r>
                          <a:endParaRPr lang="zh-CN" altLang="en-US" sz="2800" dirty="0"/>
                        </a:p>
                      </a:txBody>
                      <a:tcPr anchor="ctr"/>
                    </a:tc>
                    <a:tc>
                      <a:txBody>
                        <a:bodyPr/>
                        <a:lstStyle/>
                        <a:p>
                          <a:pPr algn="ctr"/>
                          <a:r>
                            <a:rPr lang="en-US" altLang="zh-CN" sz="2800" dirty="0"/>
                            <a:t>63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→D</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r>
                            <a:rPr lang="en-US" altLang="zh-CN" sz="2800" dirty="0"/>
                            <a:t>CP D,SC=0000 </a:t>
                          </a:r>
                          <a:r>
                            <a:rPr lang="zh-CN" altLang="en-US" sz="2800" dirty="0"/>
                            <a:t>。</a:t>
                          </a:r>
                        </a:p>
                      </a:txBody>
                      <a:tcPr anchor="ctr"/>
                    </a:tc>
                    <a:extLst>
                      <a:ext uri="{0D108BD9-81ED-4DB2-BD59-A6C34878D82A}">
                        <a16:rowId xmlns:a16="http://schemas.microsoft.com/office/drawing/2014/main" val="2706432894"/>
                      </a:ext>
                    </a:extLst>
                  </a:tr>
                  <a:tr h="1073637">
                    <a:tc vMerge="1">
                      <a:txBody>
                        <a:bodyPr/>
                        <a:lstStyle/>
                        <a:p>
                          <a:pPr algn="ctr"/>
                          <a:endParaRPr lang="zh-CN" altLang="en-US" sz="2800" dirty="0"/>
                        </a:p>
                      </a:txBody>
                      <a:tcPr anchor="ctr"/>
                    </a:tc>
                    <a:tc>
                      <a:txBody>
                        <a:bodyPr/>
                        <a:lstStyle/>
                        <a:p>
                          <a:pPr algn="ctr"/>
                          <a:r>
                            <a:rPr lang="en-US" altLang="zh-CN" sz="2800" dirty="0"/>
                            <a:t>64 H</a:t>
                          </a:r>
                          <a:endParaRPr lang="zh-CN" altLang="en-US" sz="2800" dirty="0"/>
                        </a:p>
                      </a:txBody>
                      <a:tcPr anchor="ctr"/>
                    </a:tc>
                    <a:tc>
                      <a:txBody>
                        <a:bodyPr/>
                        <a:lstStyle/>
                        <a:p>
                          <a:pPr algn="ctr"/>
                          <a:r>
                            <a:rPr lang="en-US" altLang="zh-CN" sz="2800" dirty="0"/>
                            <a:t>D-1→R</a:t>
                          </a:r>
                          <a:r>
                            <a:rPr lang="en-US" altLang="zh-CN" sz="2800" kern="1200" baseline="-25000" dirty="0">
                              <a:solidFill>
                                <a:schemeClr val="tx1"/>
                              </a:solidFill>
                              <a:latin typeface="+mn-lt"/>
                              <a:ea typeface="+mn-ea"/>
                              <a:cs typeface="+mn-cs"/>
                            </a:rPr>
                            <a:t>j</a:t>
                          </a:r>
                          <a:endParaRPr lang="zh-CN" altLang="en-US" sz="2800" dirty="0"/>
                        </a:p>
                      </a:txBody>
                      <a:tcPr anchor="ctr"/>
                    </a:tc>
                    <a:tc>
                      <a:txBody>
                        <a:bodyPr/>
                        <a:lstStyle/>
                        <a:p>
                          <a:pPr algn="l"/>
                          <a:r>
                            <a:rPr lang="en-US" altLang="zh-CN" sz="2800" dirty="0"/>
                            <a:t>D→A</a:t>
                          </a:r>
                          <a:r>
                            <a:rPr lang="zh-CN" altLang="en-US" sz="2800" dirty="0"/>
                            <a:t>，</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3</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r>
                                <a:rPr lang="en-US" altLang="zh-CN" sz="2800" b="0" i="0" baseline="-2500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a:t>
                          </a:r>
                          <a:r>
                            <a:rPr lang="en-US" altLang="zh-CN" sz="2800" dirty="0"/>
                            <a:t>DM</a:t>
                          </a:r>
                          <a:r>
                            <a:rPr lang="zh-CN" altLang="en-US" sz="2800" dirty="0"/>
                            <a:t>，</a:t>
                          </a:r>
                          <a:r>
                            <a:rPr lang="en-US" altLang="zh-CN" sz="2800" dirty="0"/>
                            <a:t>CP </a:t>
                          </a:r>
                          <a:r>
                            <a:rPr lang="en-US" altLang="zh-CN" sz="2800" dirty="0" err="1"/>
                            <a:t>R</a:t>
                          </a:r>
                          <a:r>
                            <a:rPr lang="en-US" altLang="zh-CN" sz="2800" kern="1200" baseline="-25000" dirty="0" err="1">
                              <a:solidFill>
                                <a:schemeClr val="tx1"/>
                              </a:solidFill>
                              <a:latin typeface="+mn-lt"/>
                              <a:ea typeface="+mn-ea"/>
                              <a:cs typeface="+mn-cs"/>
                            </a:rPr>
                            <a:t>j</a:t>
                          </a:r>
                          <a:r>
                            <a:rPr lang="en-US" altLang="zh-CN" sz="2800" kern="1200" baseline="-25000" dirty="0">
                              <a:solidFill>
                                <a:schemeClr val="tx1"/>
                              </a:solidFill>
                              <a:latin typeface="+mn-lt"/>
                              <a:ea typeface="+mn-ea"/>
                              <a:cs typeface="+mn-cs"/>
                            </a:rPr>
                            <a:t> </a:t>
                          </a:r>
                          <a:r>
                            <a:rPr lang="en-US" altLang="zh-CN" sz="2800" dirty="0"/>
                            <a:t>,SC=0000</a:t>
                          </a:r>
                          <a:r>
                            <a:rPr lang="zh-CN" altLang="en-US" sz="2800" dirty="0"/>
                            <a:t>。</a:t>
                          </a:r>
                          <a:r>
                            <a:rPr lang="en-US" altLang="zh-CN" sz="2800" dirty="0"/>
                            <a:t> </a:t>
                          </a:r>
                          <a:endParaRPr lang="zh-CN" altLang="en-US" sz="2800" dirty="0"/>
                        </a:p>
                      </a:txBody>
                      <a:tcPr anchor="ctr"/>
                    </a:tc>
                    <a:extLst>
                      <a:ext uri="{0D108BD9-81ED-4DB2-BD59-A6C34878D82A}">
                        <a16:rowId xmlns:a16="http://schemas.microsoft.com/office/drawing/2014/main" val="671440191"/>
                      </a:ext>
                    </a:extLst>
                  </a:tr>
                  <a:tr h="888291">
                    <a:tc vMerge="1">
                      <a:txBody>
                        <a:bodyPr/>
                        <a:lstStyle/>
                        <a:p>
                          <a:pPr algn="ctr"/>
                          <a:endParaRPr lang="zh-CN" altLang="en-US" sz="2800" dirty="0"/>
                        </a:p>
                      </a:txBody>
                      <a:tcPr anchor="ctr"/>
                    </a:tc>
                    <a:tc>
                      <a:txBody>
                        <a:bodyPr/>
                        <a:lstStyle/>
                        <a:p>
                          <a:pPr algn="ctr"/>
                          <a:r>
                            <a:rPr lang="en-US" altLang="zh-CN" sz="2800" dirty="0"/>
                            <a:t>65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r>
                            <a:rPr lang="en-US" altLang="zh-CN" sz="2800" dirty="0"/>
                            <a:t>CP MAR</a:t>
                          </a:r>
                          <a:r>
                            <a:rPr lang="zh-CN" altLang="en-US" sz="2800" dirty="0"/>
                            <a:t>，返回：</a:t>
                          </a:r>
                          <a:r>
                            <a:rPr lang="en-US" altLang="zh-CN" sz="2800" dirty="0"/>
                            <a:t>SC=1000 </a:t>
                          </a:r>
                          <a:r>
                            <a:rPr lang="zh-CN" altLang="en-US" sz="2800" dirty="0"/>
                            <a:t>。</a:t>
                          </a:r>
                        </a:p>
                      </a:txBody>
                      <a:tcPr anchor="ctr"/>
                    </a:tc>
                    <a:extLst>
                      <a:ext uri="{0D108BD9-81ED-4DB2-BD59-A6C34878D82A}">
                        <a16:rowId xmlns:a16="http://schemas.microsoft.com/office/drawing/2014/main" val="1763952796"/>
                      </a:ext>
                    </a:extLst>
                  </a:tr>
                </a:tbl>
              </a:graphicData>
            </a:graphic>
          </p:graphicFrame>
        </mc:Choice>
        <mc:Fallback xmlns="">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1640028016"/>
                  </p:ext>
                </p:extLst>
              </p:nvPr>
            </p:nvGraphicFramePr>
            <p:xfrm>
              <a:off x="38021" y="1008487"/>
              <a:ext cx="9120189" cy="5849513"/>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559050">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534031">
                    <a:tc>
                      <a:txBody>
                        <a:bodyPr/>
                        <a:lstStyle/>
                        <a:p>
                          <a:pPr algn="ctr"/>
                          <a:r>
                            <a:rPr lang="en-US" altLang="zh-CN" sz="2800" dirty="0"/>
                            <a:t>001</a:t>
                          </a:r>
                          <a:r>
                            <a:rPr lang="zh-CN" altLang="en-US" sz="2800" dirty="0"/>
                            <a:t>：</a:t>
                          </a:r>
                          <a:r>
                            <a:rPr lang="en-US" altLang="zh-CN" sz="2800" dirty="0"/>
                            <a:t>(R)</a:t>
                          </a:r>
                          <a:endParaRPr lang="zh-CN" altLang="en-US" sz="2800" dirty="0"/>
                        </a:p>
                      </a:txBody>
                      <a:tcPr anchor="ctr"/>
                    </a:tc>
                    <a:tc>
                      <a:txBody>
                        <a:bodyPr/>
                        <a:lstStyle/>
                        <a:p>
                          <a:pPr algn="ctr"/>
                          <a:r>
                            <a:rPr lang="en-US" altLang="zh-CN" sz="2800" dirty="0"/>
                            <a:t>62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endParaRPr lang="zh-CN"/>
                        </a:p>
                      </a:txBody>
                      <a:tcPr anchor="ctr">
                        <a:blipFill>
                          <a:blip r:embed="rId2"/>
                          <a:stretch>
                            <a:fillRect l="-160976" t="-40476" r="-348" b="-255952"/>
                          </a:stretch>
                        </a:blipFill>
                      </a:tcPr>
                    </a:tc>
                    <a:extLst>
                      <a:ext uri="{0D108BD9-81ED-4DB2-BD59-A6C34878D82A}">
                        <a16:rowId xmlns:a16="http://schemas.microsoft.com/office/drawing/2014/main" val="1810479803"/>
                      </a:ext>
                    </a:extLst>
                  </a:tr>
                  <a:tr h="1260966">
                    <a:tc rowSpan="3">
                      <a:txBody>
                        <a:bodyPr/>
                        <a:lstStyle/>
                        <a:p>
                          <a:pPr algn="ctr"/>
                          <a:r>
                            <a:rPr lang="en-US" altLang="zh-CN" sz="2800" dirty="0"/>
                            <a:t>010</a:t>
                          </a:r>
                          <a:r>
                            <a:rPr lang="zh-CN" altLang="en-US" sz="2800" dirty="0"/>
                            <a:t>：</a:t>
                          </a:r>
                          <a:r>
                            <a:rPr lang="en-US" altLang="zh-CN" sz="2800" dirty="0"/>
                            <a:t>-</a:t>
                          </a:r>
                          <a:r>
                            <a:rPr lang="en-US" altLang="zh-CN" sz="2800" dirty="0">
                              <a:sym typeface="Wingdings" panose="05000000000000000000" pitchFamily="2" charset="2"/>
                            </a:rPr>
                            <a:t>(R)</a:t>
                          </a:r>
                          <a:endParaRPr lang="zh-CN" altLang="en-US" sz="2800" dirty="0"/>
                        </a:p>
                      </a:txBody>
                      <a:tcPr anchor="ctr"/>
                    </a:tc>
                    <a:tc>
                      <a:txBody>
                        <a:bodyPr/>
                        <a:lstStyle/>
                        <a:p>
                          <a:pPr algn="ctr"/>
                          <a:r>
                            <a:rPr lang="en-US" altLang="zh-CN" sz="2800" dirty="0"/>
                            <a:t>63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→D</a:t>
                          </a:r>
                          <a:endParaRPr lang="zh-CN" altLang="en-US" sz="2800" dirty="0"/>
                        </a:p>
                      </a:txBody>
                      <a:tcPr anchor="ctr"/>
                    </a:tc>
                    <a:tc>
                      <a:txBody>
                        <a:bodyPr/>
                        <a:lstStyle/>
                        <a:p>
                          <a:endParaRPr lang="zh-CN"/>
                        </a:p>
                      </a:txBody>
                      <a:tcPr anchor="ctr">
                        <a:blipFill>
                          <a:blip r:embed="rId2"/>
                          <a:stretch>
                            <a:fillRect l="-160976" t="-171845" r="-348" b="-213107"/>
                          </a:stretch>
                        </a:blipFill>
                      </a:tcPr>
                    </a:tc>
                    <a:extLst>
                      <a:ext uri="{0D108BD9-81ED-4DB2-BD59-A6C34878D82A}">
                        <a16:rowId xmlns:a16="http://schemas.microsoft.com/office/drawing/2014/main" val="2706432894"/>
                      </a:ext>
                    </a:extLst>
                  </a:tr>
                  <a:tr h="1073637">
                    <a:tc vMerge="1">
                      <a:txBody>
                        <a:bodyPr/>
                        <a:lstStyle/>
                        <a:p>
                          <a:pPr algn="ctr"/>
                          <a:endParaRPr lang="zh-CN" altLang="en-US" sz="2800" dirty="0"/>
                        </a:p>
                      </a:txBody>
                      <a:tcPr anchor="ctr"/>
                    </a:tc>
                    <a:tc>
                      <a:txBody>
                        <a:bodyPr/>
                        <a:lstStyle/>
                        <a:p>
                          <a:pPr algn="ctr"/>
                          <a:r>
                            <a:rPr lang="en-US" altLang="zh-CN" sz="2800" dirty="0"/>
                            <a:t>64 H</a:t>
                          </a:r>
                          <a:endParaRPr lang="zh-CN" altLang="en-US" sz="2800" dirty="0"/>
                        </a:p>
                      </a:txBody>
                      <a:tcPr anchor="ctr"/>
                    </a:tc>
                    <a:tc>
                      <a:txBody>
                        <a:bodyPr/>
                        <a:lstStyle/>
                        <a:p>
                          <a:pPr algn="ctr"/>
                          <a:r>
                            <a:rPr lang="en-US" altLang="zh-CN" sz="2800" dirty="0"/>
                            <a:t>D-1→R</a:t>
                          </a:r>
                          <a:r>
                            <a:rPr lang="en-US" altLang="zh-CN" sz="2800" kern="1200" baseline="-25000" dirty="0">
                              <a:solidFill>
                                <a:schemeClr val="tx1"/>
                              </a:solidFill>
                              <a:latin typeface="+mn-lt"/>
                              <a:ea typeface="+mn-ea"/>
                              <a:cs typeface="+mn-cs"/>
                            </a:rPr>
                            <a:t>j</a:t>
                          </a:r>
                          <a:endParaRPr lang="zh-CN" altLang="en-US" sz="2800" dirty="0"/>
                        </a:p>
                      </a:txBody>
                      <a:tcPr anchor="ctr"/>
                    </a:tc>
                    <a:tc>
                      <a:txBody>
                        <a:bodyPr/>
                        <a:lstStyle/>
                        <a:p>
                          <a:endParaRPr lang="zh-CN"/>
                        </a:p>
                      </a:txBody>
                      <a:tcPr anchor="ctr">
                        <a:blipFill>
                          <a:blip r:embed="rId2"/>
                          <a:stretch>
                            <a:fillRect l="-160976" t="-316384" r="-348" b="-148023"/>
                          </a:stretch>
                        </a:blipFill>
                      </a:tcPr>
                    </a:tc>
                    <a:extLst>
                      <a:ext uri="{0D108BD9-81ED-4DB2-BD59-A6C34878D82A}">
                        <a16:rowId xmlns:a16="http://schemas.microsoft.com/office/drawing/2014/main" val="671440191"/>
                      </a:ext>
                    </a:extLst>
                  </a:tr>
                  <a:tr h="1421829">
                    <a:tc vMerge="1">
                      <a:txBody>
                        <a:bodyPr/>
                        <a:lstStyle/>
                        <a:p>
                          <a:pPr algn="ctr"/>
                          <a:endParaRPr lang="zh-CN" altLang="en-US" sz="2800" dirty="0"/>
                        </a:p>
                      </a:txBody>
                      <a:tcPr anchor="ctr"/>
                    </a:tc>
                    <a:tc>
                      <a:txBody>
                        <a:bodyPr/>
                        <a:lstStyle/>
                        <a:p>
                          <a:pPr algn="ctr"/>
                          <a:r>
                            <a:rPr lang="en-US" altLang="zh-CN" sz="2800" dirty="0"/>
                            <a:t>65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endParaRPr lang="zh-CN"/>
                        </a:p>
                      </a:txBody>
                      <a:tcPr anchor="ctr">
                        <a:blipFill>
                          <a:blip r:embed="rId2"/>
                          <a:stretch>
                            <a:fillRect l="-160976" t="-316309" r="-348" b="-12446"/>
                          </a:stretch>
                        </a:blipFill>
                      </a:tcPr>
                    </a:tc>
                    <a:extLst>
                      <a:ext uri="{0D108BD9-81ED-4DB2-BD59-A6C34878D82A}">
                        <a16:rowId xmlns:a16="http://schemas.microsoft.com/office/drawing/2014/main" val="1763952796"/>
                      </a:ext>
                    </a:extLst>
                  </a:tr>
                </a:tbl>
              </a:graphicData>
            </a:graphic>
          </p:graphicFrame>
        </mc:Fallback>
      </mc:AlternateContent>
      <p:sp>
        <p:nvSpPr>
          <p:cNvPr id="6" name="灯片编号占位符 5">
            <a:extLst>
              <a:ext uri="{FF2B5EF4-FFF2-40B4-BE49-F238E27FC236}">
                <a16:creationId xmlns:a16="http://schemas.microsoft.com/office/drawing/2014/main" id="{33C02217-5056-42E3-BDFC-C83DBACB0BFE}"/>
              </a:ext>
            </a:extLst>
          </p:cNvPr>
          <p:cNvSpPr>
            <a:spLocks noGrp="1"/>
          </p:cNvSpPr>
          <p:nvPr>
            <p:ph type="sldNum" sz="quarter" idx="10"/>
          </p:nvPr>
        </p:nvSpPr>
        <p:spPr/>
        <p:txBody>
          <a:bodyPr/>
          <a:lstStyle/>
          <a:p>
            <a:fld id="{93FEEFE9-7DAE-42BE-8BBC-0AB64D3E44ED}" type="slidenum">
              <a:rPr lang="zh-CN" altLang="en-US" smtClean="0"/>
              <a:pPr/>
              <a:t>90</a:t>
            </a:fld>
            <a:r>
              <a:rPr lang="en-US" altLang="zh-CN"/>
              <a:t>/141</a:t>
            </a:r>
            <a:endParaRPr lang="zh-CN" altLang="en-US" dirty="0"/>
          </a:p>
        </p:txBody>
      </p:sp>
    </p:spTree>
    <p:extLst>
      <p:ext uri="{BB962C8B-B14F-4D97-AF65-F5344CB8AC3E}">
        <p14:creationId xmlns:p14="http://schemas.microsoft.com/office/powerpoint/2010/main" val="3267285541"/>
      </p:ext>
    </p:extLst>
  </p:cSld>
  <p:clrMapOvr>
    <a:masterClrMapping/>
  </p:clrMapOvr>
  <p:transition>
    <p:pull dir="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939AA9C-9AAE-4FA1-AD85-D98BE36DD7AE}"/>
              </a:ext>
            </a:extLst>
          </p:cNvPr>
          <p:cNvSpPr/>
          <p:nvPr/>
        </p:nvSpPr>
        <p:spPr>
          <a:xfrm>
            <a:off x="38021" y="34280"/>
            <a:ext cx="9120188" cy="1358321"/>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编写取目的地址微子程序（从</a:t>
            </a:r>
            <a:r>
              <a:rPr lang="en-US" altLang="zh-CN" sz="3600" b="1" dirty="0">
                <a:solidFill>
                  <a:srgbClr val="FFFF00"/>
                </a:solidFill>
                <a:effectLst>
                  <a:outerShdw blurRad="38100" dist="38100" dir="2700000" algn="tl">
                    <a:srgbClr val="000000"/>
                  </a:outerShdw>
                </a:effectLst>
                <a:ea typeface="黑体" pitchFamily="49" charset="-122"/>
              </a:rPr>
              <a:t>60H</a:t>
            </a:r>
            <a:r>
              <a:rPr lang="zh-CN" altLang="zh-CN" sz="3600" b="1" dirty="0">
                <a:solidFill>
                  <a:srgbClr val="FFFF00"/>
                </a:solidFill>
                <a:effectLst>
                  <a:outerShdw blurRad="38100" dist="38100" dir="2700000" algn="tl">
                    <a:srgbClr val="000000"/>
                  </a:outerShdw>
                </a:effectLst>
                <a:ea typeface="黑体" pitchFamily="49" charset="-122"/>
              </a:rPr>
              <a:t>单元开始）。</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2826839540"/>
                  </p:ext>
                </p:extLst>
              </p:nvPr>
            </p:nvGraphicFramePr>
            <p:xfrm>
              <a:off x="38021" y="676560"/>
              <a:ext cx="9120189" cy="6205476"/>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478698">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313546">
                    <a:tc rowSpan="2">
                      <a:txBody>
                        <a:bodyPr/>
                        <a:lstStyle/>
                        <a:p>
                          <a:pPr algn="ctr"/>
                          <a:r>
                            <a:rPr lang="en-US" altLang="zh-CN" sz="2800" dirty="0"/>
                            <a:t>011</a:t>
                          </a:r>
                          <a:r>
                            <a:rPr lang="zh-CN" altLang="en-US" sz="2800" dirty="0"/>
                            <a:t>：</a:t>
                          </a:r>
                          <a:r>
                            <a:rPr lang="en-US" altLang="zh-CN" sz="2800" dirty="0"/>
                            <a:t>(R)+</a:t>
                          </a:r>
                          <a:endParaRPr lang="zh-CN" altLang="en-US" sz="2800" dirty="0"/>
                        </a:p>
                      </a:txBody>
                      <a:tcPr anchor="ctr"/>
                    </a:tc>
                    <a:tc>
                      <a:txBody>
                        <a:bodyPr/>
                        <a:lstStyle/>
                        <a:p>
                          <a:pPr algn="ctr"/>
                          <a:r>
                            <a:rPr lang="en-US" altLang="zh-CN" sz="2800" dirty="0"/>
                            <a:t>66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pPr algn="l"/>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r>
                            <a:rPr lang="en-US" altLang="zh-CN" sz="2800" dirty="0"/>
                            <a:t>CP MAR</a:t>
                          </a:r>
                          <a:r>
                            <a:rPr lang="zh-CN" altLang="en-US" sz="2800" dirty="0"/>
                            <a:t>，</a:t>
                          </a:r>
                          <a:r>
                            <a:rPr lang="en-US" altLang="zh-CN" sz="2800" dirty="0"/>
                            <a:t>SC=0000 </a:t>
                          </a:r>
                          <a:r>
                            <a:rPr lang="zh-CN" altLang="en-US" sz="2800" dirty="0"/>
                            <a:t>。</a:t>
                          </a:r>
                        </a:p>
                      </a:txBody>
                      <a:tcPr anchor="ctr"/>
                    </a:tc>
                    <a:extLst>
                      <a:ext uri="{0D108BD9-81ED-4DB2-BD59-A6C34878D82A}">
                        <a16:rowId xmlns:a16="http://schemas.microsoft.com/office/drawing/2014/main" val="1810479803"/>
                      </a:ext>
                    </a:extLst>
                  </a:tr>
                  <a:tr h="1313546">
                    <a:tc vMerge="1">
                      <a:txBody>
                        <a:bodyPr/>
                        <a:lstStyle/>
                        <a:p>
                          <a:pPr algn="ctr"/>
                          <a:endParaRPr lang="zh-CN" altLang="en-US" sz="2800" dirty="0"/>
                        </a:p>
                      </a:txBody>
                      <a:tcPr anchor="ctr"/>
                    </a:tc>
                    <a:tc>
                      <a:txBody>
                        <a:bodyPr/>
                        <a:lstStyle/>
                        <a:p>
                          <a:pPr algn="ctr"/>
                          <a:r>
                            <a:rPr lang="en-US" altLang="zh-CN" sz="2800" dirty="0"/>
                            <a:t>67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a:solidFill>
                                <a:schemeClr val="tx1"/>
                              </a:solidFill>
                              <a:latin typeface="+mn-lt"/>
                              <a:ea typeface="+mn-ea"/>
                              <a:cs typeface="+mn-cs"/>
                            </a:rPr>
                            <a:t>j</a:t>
                          </a:r>
                          <a:r>
                            <a:rPr lang="en-US" altLang="zh-CN" sz="2800" dirty="0"/>
                            <a:t>+1→R</a:t>
                          </a:r>
                          <a:r>
                            <a:rPr lang="en-US" altLang="zh-CN" sz="2800" kern="1200" baseline="-25000" dirty="0">
                              <a:solidFill>
                                <a:schemeClr val="tx1"/>
                              </a:solidFill>
                              <a:latin typeface="+mn-lt"/>
                              <a:ea typeface="+mn-ea"/>
                              <a:cs typeface="+mn-cs"/>
                            </a:rPr>
                            <a:t>j</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0→A</a:t>
                          </a:r>
                          <a:r>
                            <a:rPr lang="zh-CN" altLang="en-US" sz="2800" dirty="0"/>
                            <a:t>，</a:t>
                          </a: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r>
                            <a:rPr lang="en-US" altLang="zh-CN" sz="2800" dirty="0"/>
                            <a:t>DM</a:t>
                          </a:r>
                          <a:r>
                            <a:rPr lang="zh-CN" altLang="en-US" sz="2800" dirty="0"/>
                            <a:t>，</a:t>
                          </a:r>
                          <a:r>
                            <a:rPr lang="en-US" altLang="zh-CN" sz="2800" dirty="0"/>
                            <a:t>CP </a:t>
                          </a:r>
                          <a:r>
                            <a:rPr lang="en-US" altLang="zh-CN" sz="2800" dirty="0" err="1"/>
                            <a:t>R</a:t>
                          </a:r>
                          <a:r>
                            <a:rPr lang="en-US" altLang="zh-CN" sz="2800" kern="1200" baseline="-25000" dirty="0" err="1">
                              <a:solidFill>
                                <a:schemeClr val="tx1"/>
                              </a:solidFill>
                              <a:latin typeface="+mn-lt"/>
                              <a:ea typeface="+mn-ea"/>
                              <a:cs typeface="+mn-cs"/>
                            </a:rPr>
                            <a:t>j</a:t>
                          </a:r>
                          <a:r>
                            <a:rPr lang="en-US" altLang="zh-CN" sz="2800" kern="1200" baseline="0" dirty="0">
                              <a:solidFill>
                                <a:schemeClr val="tx1"/>
                              </a:solidFill>
                              <a:latin typeface="+mn-lt"/>
                              <a:ea typeface="+mn-ea"/>
                              <a:cs typeface="+mn-cs"/>
                            </a:rPr>
                            <a:t>,</a:t>
                          </a:r>
                          <a:r>
                            <a:rPr lang="zh-CN" altLang="en-US" sz="2800" dirty="0"/>
                            <a:t>返回</a:t>
                          </a:r>
                          <a:r>
                            <a:rPr lang="en-US" altLang="zh-CN" sz="2800" dirty="0"/>
                            <a:t>:SC=1000 </a:t>
                          </a:r>
                          <a:r>
                            <a:rPr lang="zh-CN" altLang="en-US" sz="2800" dirty="0"/>
                            <a:t>。</a:t>
                          </a:r>
                        </a:p>
                      </a:txBody>
                      <a:tcPr anchor="ctr"/>
                    </a:tc>
                    <a:extLst>
                      <a:ext uri="{0D108BD9-81ED-4DB2-BD59-A6C34878D82A}">
                        <a16:rowId xmlns:a16="http://schemas.microsoft.com/office/drawing/2014/main" val="2706432894"/>
                      </a:ext>
                    </a:extLst>
                  </a:tr>
                  <a:tr h="131354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100:@</a:t>
                          </a:r>
                          <a:r>
                            <a:rPr lang="en-US" altLang="zh-CN" sz="2800" dirty="0">
                              <a:sym typeface="Wingdings" panose="05000000000000000000" pitchFamily="2" charset="2"/>
                            </a:rPr>
                            <a:t>(R)+</a:t>
                          </a:r>
                          <a:endParaRPr lang="zh-CN" altLang="en-US" sz="2800" dirty="0"/>
                        </a:p>
                        <a:p>
                          <a:pPr algn="ctr"/>
                          <a:endParaRPr lang="zh-CN" altLang="en-US" sz="2800" dirty="0"/>
                        </a:p>
                      </a:txBody>
                      <a:tcPr anchor="ctr"/>
                    </a:tc>
                    <a:tc>
                      <a:txBody>
                        <a:bodyPr/>
                        <a:lstStyle/>
                        <a:p>
                          <a:pPr marL="0" algn="ctr" defTabSz="914400" rtl="0" eaLnBrk="1" latinLnBrk="0" hangingPunct="1"/>
                          <a:r>
                            <a:rPr lang="en-US" altLang="zh-CN" sz="2800" kern="1200" dirty="0">
                              <a:solidFill>
                                <a:schemeClr val="tx1"/>
                              </a:solidFill>
                              <a:latin typeface="+mn-lt"/>
                              <a:ea typeface="+mn-ea"/>
                              <a:cs typeface="+mn-cs"/>
                            </a:rPr>
                            <a:t>68 H</a:t>
                          </a:r>
                          <a:endParaRPr lang="zh-CN" altLang="en-US" sz="2800" kern="1200" dirty="0">
                            <a:solidFill>
                              <a:schemeClr val="tx1"/>
                            </a:solidFill>
                            <a:latin typeface="+mn-lt"/>
                            <a:ea typeface="+mn-ea"/>
                            <a:cs typeface="+mn-cs"/>
                          </a:endParaRPr>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r>
                            <a:rPr lang="en-US" altLang="zh-CN" sz="2800" dirty="0"/>
                            <a:t>CP MAR</a:t>
                          </a:r>
                          <a:r>
                            <a:rPr lang="zh-CN" altLang="en-US" sz="2800" dirty="0"/>
                            <a:t>，</a:t>
                          </a:r>
                          <a:r>
                            <a:rPr lang="en-US" altLang="zh-CN" sz="2800" dirty="0"/>
                            <a:t>SC=0000 </a:t>
                          </a:r>
                          <a:r>
                            <a:rPr lang="zh-CN" altLang="en-US" sz="2800" dirty="0"/>
                            <a:t>。</a:t>
                          </a:r>
                          <a:r>
                            <a:rPr lang="en-US" altLang="zh-CN" sz="2800" dirty="0"/>
                            <a:t> </a:t>
                          </a:r>
                          <a:endParaRPr lang="zh-CN" altLang="en-US" dirty="0"/>
                        </a:p>
                      </a:txBody>
                      <a:tcPr anchor="ctr"/>
                    </a:tc>
                    <a:extLst>
                      <a:ext uri="{0D108BD9-81ED-4DB2-BD59-A6C34878D82A}">
                        <a16:rowId xmlns:a16="http://schemas.microsoft.com/office/drawing/2014/main" val="2995802895"/>
                      </a:ext>
                    </a:extLst>
                  </a:tr>
                  <a:tr h="1313546">
                    <a:tc vMerge="1">
                      <a:txBody>
                        <a:bodyPr/>
                        <a:lstStyle/>
                        <a:p>
                          <a:pPr algn="ctr"/>
                          <a:endParaRPr lang="zh-CN" altLang="en-US" sz="2800" dirty="0"/>
                        </a:p>
                      </a:txBody>
                      <a:tcPr anchor="ctr"/>
                    </a:tc>
                    <a:tc>
                      <a:txBody>
                        <a:bodyPr/>
                        <a:lstStyle/>
                        <a:p>
                          <a:pPr algn="ctr"/>
                          <a:r>
                            <a:rPr lang="en-US" altLang="zh-CN" sz="2800" dirty="0"/>
                            <a:t>69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a:solidFill>
                                <a:schemeClr val="tx1"/>
                              </a:solidFill>
                              <a:latin typeface="+mn-lt"/>
                              <a:ea typeface="+mn-ea"/>
                              <a:cs typeface="+mn-cs"/>
                            </a:rPr>
                            <a:t>j</a:t>
                          </a:r>
                          <a:r>
                            <a:rPr lang="en-US" altLang="zh-CN" sz="2800" dirty="0"/>
                            <a:t>+1→R</a:t>
                          </a:r>
                          <a:r>
                            <a:rPr lang="en-US" altLang="zh-CN" sz="2800" kern="1200" baseline="-25000" dirty="0">
                              <a:solidFill>
                                <a:schemeClr val="tx1"/>
                              </a:solidFill>
                              <a:latin typeface="+mn-lt"/>
                              <a:ea typeface="+mn-ea"/>
                              <a:cs typeface="+mn-cs"/>
                            </a:rPr>
                            <a:t>j</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0→A</a:t>
                          </a:r>
                          <a:r>
                            <a:rPr lang="zh-CN" altLang="en-US" sz="2800" dirty="0"/>
                            <a:t>，</a:t>
                          </a: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r>
                            <a:rPr lang="en-US" altLang="zh-CN" sz="2800" dirty="0"/>
                            <a:t>DM</a:t>
                          </a:r>
                          <a:r>
                            <a:rPr lang="zh-CN" altLang="en-US" sz="2800" dirty="0"/>
                            <a:t>，</a:t>
                          </a:r>
                          <a:r>
                            <a:rPr lang="en-US" altLang="zh-CN" sz="2800" dirty="0"/>
                            <a:t>CP </a:t>
                          </a:r>
                          <a:r>
                            <a:rPr lang="en-US" altLang="zh-CN" sz="2800" dirty="0" err="1"/>
                            <a:t>R</a:t>
                          </a:r>
                          <a:r>
                            <a:rPr lang="en-US" altLang="zh-CN" sz="2800" kern="1200" baseline="-25000" dirty="0" err="1">
                              <a:solidFill>
                                <a:schemeClr val="tx1"/>
                              </a:solidFill>
                              <a:latin typeface="+mn-lt"/>
                              <a:ea typeface="+mn-ea"/>
                              <a:cs typeface="+mn-cs"/>
                            </a:rPr>
                            <a:t>j</a:t>
                          </a:r>
                          <a:r>
                            <a:rPr lang="en-US" altLang="zh-CN" sz="2800" kern="1200" baseline="0" dirty="0" err="1">
                              <a:solidFill>
                                <a:schemeClr val="tx1"/>
                              </a:solidFill>
                              <a:latin typeface="+mn-lt"/>
                              <a:ea typeface="+mn-ea"/>
                              <a:cs typeface="+mn-cs"/>
                            </a:rPr>
                            <a:t>,</a:t>
                          </a:r>
                          <a:r>
                            <a:rPr lang="en-US" altLang="zh-CN" sz="2800" dirty="0" err="1"/>
                            <a:t>SC</a:t>
                          </a:r>
                          <a:r>
                            <a:rPr lang="en-US" altLang="zh-CN" sz="2800" dirty="0"/>
                            <a:t>=0000</a:t>
                          </a:r>
                          <a:r>
                            <a:rPr lang="zh-CN" altLang="en-US" sz="2800" dirty="0"/>
                            <a:t>。</a:t>
                          </a:r>
                          <a:r>
                            <a:rPr lang="en-US" altLang="zh-CN" sz="2800" dirty="0"/>
                            <a:t> </a:t>
                          </a:r>
                          <a:endParaRPr lang="zh-CN" altLang="en-US" sz="2800" dirty="0"/>
                        </a:p>
                      </a:txBody>
                      <a:tcPr anchor="ctr"/>
                    </a:tc>
                    <a:extLst>
                      <a:ext uri="{0D108BD9-81ED-4DB2-BD59-A6C34878D82A}">
                        <a16:rowId xmlns:a16="http://schemas.microsoft.com/office/drawing/2014/main" val="1763952796"/>
                      </a:ext>
                    </a:extLst>
                  </a:tr>
                </a:tbl>
              </a:graphicData>
            </a:graphic>
          </p:graphicFrame>
        </mc:Choice>
        <mc:Fallback xmlns="">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2826839540"/>
                  </p:ext>
                </p:extLst>
              </p:nvPr>
            </p:nvGraphicFramePr>
            <p:xfrm>
              <a:off x="38021" y="676560"/>
              <a:ext cx="9120189" cy="6205476"/>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518160">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421829">
                    <a:tc rowSpan="2">
                      <a:txBody>
                        <a:bodyPr/>
                        <a:lstStyle/>
                        <a:p>
                          <a:pPr algn="ctr"/>
                          <a:r>
                            <a:rPr lang="en-US" altLang="zh-CN" sz="2800" dirty="0"/>
                            <a:t>011</a:t>
                          </a:r>
                          <a:r>
                            <a:rPr lang="zh-CN" altLang="en-US" sz="2800" dirty="0"/>
                            <a:t>：</a:t>
                          </a:r>
                          <a:r>
                            <a:rPr lang="en-US" altLang="zh-CN" sz="2800" dirty="0"/>
                            <a:t>(R)+</a:t>
                          </a:r>
                          <a:endParaRPr lang="zh-CN" altLang="en-US" sz="2800" dirty="0"/>
                        </a:p>
                      </a:txBody>
                      <a:tcPr anchor="ctr"/>
                    </a:tc>
                    <a:tc>
                      <a:txBody>
                        <a:bodyPr/>
                        <a:lstStyle/>
                        <a:p>
                          <a:pPr algn="ctr"/>
                          <a:r>
                            <a:rPr lang="en-US" altLang="zh-CN" sz="2800" dirty="0"/>
                            <a:t>66 H</a:t>
                          </a:r>
                          <a:endParaRPr lang="zh-CN" altLang="en-US" sz="2800" dirty="0"/>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endParaRPr lang="zh-CN"/>
                        </a:p>
                      </a:txBody>
                      <a:tcPr anchor="ctr">
                        <a:blipFill>
                          <a:blip r:embed="rId2"/>
                          <a:stretch>
                            <a:fillRect l="-160976" t="-41880" r="-348" b="-311538"/>
                          </a:stretch>
                        </a:blipFill>
                      </a:tcPr>
                    </a:tc>
                    <a:extLst>
                      <a:ext uri="{0D108BD9-81ED-4DB2-BD59-A6C34878D82A}">
                        <a16:rowId xmlns:a16="http://schemas.microsoft.com/office/drawing/2014/main" val="1810479803"/>
                      </a:ext>
                    </a:extLst>
                  </a:tr>
                  <a:tr h="1421829">
                    <a:tc vMerge="1">
                      <a:txBody>
                        <a:bodyPr/>
                        <a:lstStyle/>
                        <a:p>
                          <a:pPr algn="ctr"/>
                          <a:endParaRPr lang="zh-CN" altLang="en-US" sz="2800" dirty="0"/>
                        </a:p>
                      </a:txBody>
                      <a:tcPr anchor="ctr"/>
                    </a:tc>
                    <a:tc>
                      <a:txBody>
                        <a:bodyPr/>
                        <a:lstStyle/>
                        <a:p>
                          <a:pPr algn="ctr"/>
                          <a:r>
                            <a:rPr lang="en-US" altLang="zh-CN" sz="2800" dirty="0"/>
                            <a:t>67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a:solidFill>
                                <a:schemeClr val="tx1"/>
                              </a:solidFill>
                              <a:latin typeface="+mn-lt"/>
                              <a:ea typeface="+mn-ea"/>
                              <a:cs typeface="+mn-cs"/>
                            </a:rPr>
                            <a:t>j</a:t>
                          </a:r>
                          <a:r>
                            <a:rPr lang="en-US" altLang="zh-CN" sz="2800" dirty="0"/>
                            <a:t>+1→R</a:t>
                          </a:r>
                          <a:r>
                            <a:rPr lang="en-US" altLang="zh-CN" sz="2800" kern="1200" baseline="-25000" dirty="0">
                              <a:solidFill>
                                <a:schemeClr val="tx1"/>
                              </a:solidFill>
                              <a:latin typeface="+mn-lt"/>
                              <a:ea typeface="+mn-ea"/>
                              <a:cs typeface="+mn-cs"/>
                            </a:rPr>
                            <a:t>j</a:t>
                          </a:r>
                          <a:endParaRPr lang="zh-CN" altLang="en-US" sz="2800" dirty="0"/>
                        </a:p>
                      </a:txBody>
                      <a:tcPr anchor="ctr"/>
                    </a:tc>
                    <a:tc>
                      <a:txBody>
                        <a:bodyPr/>
                        <a:lstStyle/>
                        <a:p>
                          <a:endParaRPr lang="zh-CN"/>
                        </a:p>
                      </a:txBody>
                      <a:tcPr anchor="ctr">
                        <a:blipFill>
                          <a:blip r:embed="rId2"/>
                          <a:stretch>
                            <a:fillRect l="-160976" t="-142489" r="-348" b="-212876"/>
                          </a:stretch>
                        </a:blipFill>
                      </a:tcPr>
                    </a:tc>
                    <a:extLst>
                      <a:ext uri="{0D108BD9-81ED-4DB2-BD59-A6C34878D82A}">
                        <a16:rowId xmlns:a16="http://schemas.microsoft.com/office/drawing/2014/main" val="2706432894"/>
                      </a:ext>
                    </a:extLst>
                  </a:tr>
                  <a:tr h="142182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100:@</a:t>
                          </a:r>
                          <a:r>
                            <a:rPr lang="en-US" altLang="zh-CN" sz="2800" dirty="0">
                              <a:sym typeface="Wingdings" panose="05000000000000000000" pitchFamily="2" charset="2"/>
                            </a:rPr>
                            <a:t>(R)+</a:t>
                          </a:r>
                          <a:endParaRPr lang="zh-CN" altLang="en-US" sz="2800" dirty="0"/>
                        </a:p>
                        <a:p>
                          <a:pPr algn="ctr"/>
                          <a:endParaRPr lang="zh-CN" altLang="en-US" sz="2800" dirty="0"/>
                        </a:p>
                      </a:txBody>
                      <a:tcPr anchor="ctr"/>
                    </a:tc>
                    <a:tc>
                      <a:txBody>
                        <a:bodyPr/>
                        <a:lstStyle/>
                        <a:p>
                          <a:pPr marL="0" algn="ctr" defTabSz="914400" rtl="0" eaLnBrk="1" latinLnBrk="0" hangingPunct="1"/>
                          <a:r>
                            <a:rPr lang="en-US" altLang="zh-CN" sz="2800" kern="1200" dirty="0">
                              <a:solidFill>
                                <a:schemeClr val="tx1"/>
                              </a:solidFill>
                              <a:latin typeface="+mn-lt"/>
                              <a:ea typeface="+mn-ea"/>
                              <a:cs typeface="+mn-cs"/>
                            </a:rPr>
                            <a:t>68 H</a:t>
                          </a:r>
                          <a:endParaRPr lang="zh-CN" altLang="en-US" sz="2800" kern="1200" dirty="0">
                            <a:solidFill>
                              <a:schemeClr val="tx1"/>
                            </a:solidFill>
                            <a:latin typeface="+mn-lt"/>
                            <a:ea typeface="+mn-ea"/>
                            <a:cs typeface="+mn-cs"/>
                          </a:endParaRPr>
                        </a:p>
                      </a:txBody>
                      <a:tcPr anchor="ctr"/>
                    </a:tc>
                    <a:tc>
                      <a:txBody>
                        <a:bodyPr/>
                        <a:lstStyle/>
                        <a:p>
                          <a:pPr algn="ct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→MAR</a:t>
                          </a:r>
                          <a:endParaRPr lang="zh-CN" altLang="en-US" sz="2800" dirty="0"/>
                        </a:p>
                      </a:txBody>
                      <a:tcPr anchor="ctr"/>
                    </a:tc>
                    <a:tc>
                      <a:txBody>
                        <a:bodyPr/>
                        <a:lstStyle/>
                        <a:p>
                          <a:endParaRPr lang="zh-CN"/>
                        </a:p>
                      </a:txBody>
                      <a:tcPr anchor="ctr">
                        <a:blipFill>
                          <a:blip r:embed="rId2"/>
                          <a:stretch>
                            <a:fillRect l="-160976" t="-241453" r="-348" b="-111966"/>
                          </a:stretch>
                        </a:blipFill>
                      </a:tcPr>
                    </a:tc>
                    <a:extLst>
                      <a:ext uri="{0D108BD9-81ED-4DB2-BD59-A6C34878D82A}">
                        <a16:rowId xmlns:a16="http://schemas.microsoft.com/office/drawing/2014/main" val="2995802895"/>
                      </a:ext>
                    </a:extLst>
                  </a:tr>
                  <a:tr h="1421829">
                    <a:tc vMerge="1">
                      <a:txBody>
                        <a:bodyPr/>
                        <a:lstStyle/>
                        <a:p>
                          <a:pPr algn="ctr"/>
                          <a:endParaRPr lang="zh-CN" altLang="en-US" sz="2800" dirty="0"/>
                        </a:p>
                      </a:txBody>
                      <a:tcPr anchor="ctr"/>
                    </a:tc>
                    <a:tc>
                      <a:txBody>
                        <a:bodyPr/>
                        <a:lstStyle/>
                        <a:p>
                          <a:pPr algn="ctr"/>
                          <a:r>
                            <a:rPr lang="en-US" altLang="zh-CN" sz="2800" dirty="0"/>
                            <a:t>69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a:solidFill>
                                <a:schemeClr val="tx1"/>
                              </a:solidFill>
                              <a:latin typeface="+mn-lt"/>
                              <a:ea typeface="+mn-ea"/>
                              <a:cs typeface="+mn-cs"/>
                            </a:rPr>
                            <a:t>j</a:t>
                          </a:r>
                          <a:r>
                            <a:rPr lang="en-US" altLang="zh-CN" sz="2800" dirty="0"/>
                            <a:t>+1→R</a:t>
                          </a:r>
                          <a:r>
                            <a:rPr lang="en-US" altLang="zh-CN" sz="2800" kern="1200" baseline="-25000" dirty="0">
                              <a:solidFill>
                                <a:schemeClr val="tx1"/>
                              </a:solidFill>
                              <a:latin typeface="+mn-lt"/>
                              <a:ea typeface="+mn-ea"/>
                              <a:cs typeface="+mn-cs"/>
                            </a:rPr>
                            <a:t>j</a:t>
                          </a:r>
                          <a:endParaRPr lang="zh-CN" altLang="en-US" sz="2800" dirty="0"/>
                        </a:p>
                      </a:txBody>
                      <a:tcPr anchor="ctr"/>
                    </a:tc>
                    <a:tc>
                      <a:txBody>
                        <a:bodyPr/>
                        <a:lstStyle/>
                        <a:p>
                          <a:endParaRPr lang="zh-CN"/>
                        </a:p>
                      </a:txBody>
                      <a:tcPr anchor="ctr">
                        <a:blipFill>
                          <a:blip r:embed="rId2"/>
                          <a:stretch>
                            <a:fillRect l="-160976" t="-342918" r="-348" b="-12446"/>
                          </a:stretch>
                        </a:blipFill>
                      </a:tcPr>
                    </a:tc>
                    <a:extLst>
                      <a:ext uri="{0D108BD9-81ED-4DB2-BD59-A6C34878D82A}">
                        <a16:rowId xmlns:a16="http://schemas.microsoft.com/office/drawing/2014/main" val="1763952796"/>
                      </a:ext>
                    </a:extLst>
                  </a:tr>
                </a:tbl>
              </a:graphicData>
            </a:graphic>
          </p:graphicFrame>
        </mc:Fallback>
      </mc:AlternateContent>
      <p:sp>
        <p:nvSpPr>
          <p:cNvPr id="6" name="灯片编号占位符 5">
            <a:extLst>
              <a:ext uri="{FF2B5EF4-FFF2-40B4-BE49-F238E27FC236}">
                <a16:creationId xmlns:a16="http://schemas.microsoft.com/office/drawing/2014/main" id="{33C02217-5056-42E3-BDFC-C83DBACB0BFE}"/>
              </a:ext>
            </a:extLst>
          </p:cNvPr>
          <p:cNvSpPr>
            <a:spLocks noGrp="1"/>
          </p:cNvSpPr>
          <p:nvPr>
            <p:ph type="sldNum" sz="quarter" idx="10"/>
          </p:nvPr>
        </p:nvSpPr>
        <p:spPr/>
        <p:txBody>
          <a:bodyPr/>
          <a:lstStyle/>
          <a:p>
            <a:fld id="{93FEEFE9-7DAE-42BE-8BBC-0AB64D3E44ED}" type="slidenum">
              <a:rPr lang="zh-CN" altLang="en-US" smtClean="0"/>
              <a:pPr/>
              <a:t>91</a:t>
            </a:fld>
            <a:r>
              <a:rPr lang="en-US" altLang="zh-CN" dirty="0"/>
              <a:t>/141</a:t>
            </a:r>
            <a:endParaRPr lang="zh-CN" altLang="en-US" dirty="0"/>
          </a:p>
        </p:txBody>
      </p:sp>
    </p:spTree>
    <p:extLst>
      <p:ext uri="{BB962C8B-B14F-4D97-AF65-F5344CB8AC3E}">
        <p14:creationId xmlns:p14="http://schemas.microsoft.com/office/powerpoint/2010/main" val="3072419415"/>
      </p:ext>
    </p:extLst>
  </p:cSld>
  <p:clrMapOvr>
    <a:masterClrMapping/>
  </p:clrMapOvr>
  <p:transition>
    <p:pull dir="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507774235"/>
                  </p:ext>
                </p:extLst>
              </p:nvPr>
            </p:nvGraphicFramePr>
            <p:xfrm>
              <a:off x="58711" y="247458"/>
              <a:ext cx="9120189" cy="6581967"/>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357876">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982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100:@</a:t>
                          </a:r>
                          <a:r>
                            <a:rPr lang="en-US" altLang="zh-CN" sz="2800" dirty="0">
                              <a:sym typeface="Wingdings" panose="05000000000000000000" pitchFamily="2" charset="2"/>
                            </a:rPr>
                            <a:t>(R)+</a:t>
                          </a:r>
                          <a:endParaRPr lang="zh-CN" altLang="en-US" sz="2800" dirty="0"/>
                        </a:p>
                      </a:txBody>
                      <a:tcPr anchor="ctr"/>
                    </a:tc>
                    <a:tc>
                      <a:txBody>
                        <a:bodyPr/>
                        <a:lstStyle/>
                        <a:p>
                          <a:pPr algn="ctr"/>
                          <a:r>
                            <a:rPr lang="en-US" altLang="zh-CN" sz="2800" dirty="0"/>
                            <a:t>6A H</a:t>
                          </a:r>
                          <a:endParaRPr lang="zh-CN" altLang="en-US" sz="2800" dirty="0"/>
                        </a:p>
                      </a:txBody>
                      <a:tcPr anchor="ctr"/>
                    </a:tc>
                    <a:tc>
                      <a:txBody>
                        <a:bodyPr/>
                        <a:lstStyle/>
                        <a:p>
                          <a:pPr algn="ctr"/>
                          <a:r>
                            <a:rPr lang="en-US" altLang="zh-CN" sz="2800" dirty="0"/>
                            <a:t>M→MDR</a:t>
                          </a:r>
                        </a:p>
                        <a:p>
                          <a:pPr algn="ctr"/>
                          <a:r>
                            <a:rPr lang="en-US" altLang="zh-CN" sz="2800" dirty="0"/>
                            <a:t>→MAR</a:t>
                          </a:r>
                          <a:endParaRPr lang="zh-CN" altLang="en-US" sz="2800" dirty="0"/>
                        </a:p>
                      </a:txBody>
                      <a:tcPr anchor="ctr"/>
                    </a:tc>
                    <a:tc>
                      <a:txBody>
                        <a:bodyPr/>
                        <a:lstStyle/>
                        <a:p>
                          <a:pPr algn="l"/>
                          <a:r>
                            <a:rPr lang="en-US" altLang="zh-CN" sz="2800" dirty="0"/>
                            <a:t>EMAR</a:t>
                          </a:r>
                          <a:r>
                            <a:rPr lang="zh-CN" altLang="en-US" sz="2800" dirty="0"/>
                            <a:t>，</a:t>
                          </a:r>
                          <a:r>
                            <a:rPr lang="en-US" altLang="zh-CN" sz="2800" dirty="0"/>
                            <a:t>R,MDR→B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CP MAR,</a:t>
                          </a:r>
                          <a:r>
                            <a:rPr lang="zh-CN" altLang="en-US" sz="2800" baseline="0" dirty="0">
                              <a:latin typeface="Calibri" panose="020F0502020204030204" pitchFamily="34" charset="0"/>
                              <a:cs typeface="Calibri" panose="020F0502020204030204" pitchFamily="34" charset="0"/>
                            </a:rPr>
                            <a:t>返回：</a:t>
                          </a:r>
                          <a:r>
                            <a:rPr lang="en-US" altLang="zh-CN" sz="2800" baseline="0" dirty="0">
                              <a:latin typeface="Calibri" panose="020F0502020204030204" pitchFamily="34" charset="0"/>
                              <a:cs typeface="Calibri" panose="020F0502020204030204" pitchFamily="34" charset="0"/>
                            </a:rPr>
                            <a:t>SC=1000</a:t>
                          </a:r>
                          <a:r>
                            <a:rPr lang="zh-CN" altLang="en-US" sz="2800" baseline="0" dirty="0">
                              <a:latin typeface="Calibri" panose="020F0502020204030204" pitchFamily="34" charset="0"/>
                              <a:cs typeface="Calibri" panose="020F0502020204030204" pitchFamily="34" charset="0"/>
                            </a:rPr>
                            <a:t>。</a:t>
                          </a:r>
                          <a:endParaRPr lang="zh-CN" altLang="en-US" sz="2800" dirty="0"/>
                        </a:p>
                      </a:txBody>
                      <a:tcPr anchor="ctr"/>
                    </a:tc>
                    <a:extLst>
                      <a:ext uri="{0D108BD9-81ED-4DB2-BD59-A6C34878D82A}">
                        <a16:rowId xmlns:a16="http://schemas.microsoft.com/office/drawing/2014/main" val="1810479803"/>
                      </a:ext>
                    </a:extLst>
                  </a:tr>
                  <a:tr h="947319">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101</a:t>
                          </a:r>
                          <a:r>
                            <a:rPr lang="zh-CN" altLang="en-US" sz="2800" dirty="0"/>
                            <a:t>：</a:t>
                          </a:r>
                          <a:r>
                            <a:rPr lang="en-US" altLang="zh-CN" sz="2800" dirty="0"/>
                            <a:t>X(R)</a:t>
                          </a:r>
                          <a:endParaRPr lang="zh-CN" altLang="en-US" sz="2800" dirty="0"/>
                        </a:p>
                      </a:txBody>
                      <a:tcPr anchor="ctr"/>
                    </a:tc>
                    <a:tc>
                      <a:txBody>
                        <a:bodyPr/>
                        <a:lstStyle/>
                        <a:p>
                          <a:pPr marL="0" algn="ctr" defTabSz="914400" rtl="0" eaLnBrk="1" latinLnBrk="0" hangingPunct="1"/>
                          <a:r>
                            <a:rPr lang="en-US" altLang="zh-CN" sz="2800" kern="1200" dirty="0">
                              <a:solidFill>
                                <a:schemeClr val="tx1"/>
                              </a:solidFill>
                              <a:latin typeface="+mn-lt"/>
                              <a:ea typeface="+mn-ea"/>
                              <a:cs typeface="+mn-cs"/>
                            </a:rPr>
                            <a:t>6B H</a:t>
                          </a:r>
                          <a:endParaRPr lang="zh-CN" altLang="en-US" sz="2800" kern="1200" dirty="0">
                            <a:solidFill>
                              <a:schemeClr val="tx1"/>
                            </a:solidFill>
                            <a:latin typeface="+mn-lt"/>
                            <a:ea typeface="+mn-ea"/>
                            <a:cs typeface="+mn-cs"/>
                          </a:endParaRPr>
                        </a:p>
                      </a:txBody>
                      <a:tcPr anchor="ctr"/>
                    </a:tc>
                    <a:tc>
                      <a:txBody>
                        <a:bodyPr/>
                        <a:lstStyle/>
                        <a:p>
                          <a:pPr algn="ctr"/>
                          <a:r>
                            <a:rPr lang="en-US" altLang="zh-CN" sz="2800" dirty="0"/>
                            <a:t>PC→MAR</a:t>
                          </a:r>
                          <a:endParaRPr lang="zh-CN" altLang="en-US" sz="2800" dirty="0"/>
                        </a:p>
                      </a:txBody>
                      <a:tcPr anchor="ctr"/>
                    </a:tc>
                    <a:tc>
                      <a:txBody>
                        <a:bodyPr/>
                        <a:lstStyle/>
                        <a:p>
                          <a:pPr algn="l"/>
                          <a:r>
                            <a:rPr lang="en-US" altLang="zh-CN" sz="2800" dirty="0"/>
                            <a:t>PC→A</a:t>
                          </a:r>
                          <a:r>
                            <a:rPr lang="zh-CN" altLang="en-US" sz="2800" dirty="0"/>
                            <a:t>，</a:t>
                          </a:r>
                          <a:r>
                            <a:rPr lang="en-US" altLang="zh-CN" sz="2800" dirty="0"/>
                            <a:t>S</a:t>
                          </a:r>
                          <a:r>
                            <a:rPr lang="en-US" altLang="zh-CN" sz="2800" kern="1200" baseline="-25000" dirty="0">
                              <a:solidFill>
                                <a:schemeClr val="tx1"/>
                              </a:solidFill>
                              <a:latin typeface="+mn-lt"/>
                              <a:ea typeface="+mn-ea"/>
                              <a:cs typeface="+mn-cs"/>
                            </a:rPr>
                            <a:t>3</a:t>
                          </a:r>
                          <a:r>
                            <a:rPr lang="en-US" altLang="zh-CN" sz="2800" dirty="0"/>
                            <a:t>S</a:t>
                          </a:r>
                          <a:r>
                            <a:rPr lang="en-US" altLang="zh-CN" sz="2800" kern="1200" baseline="-25000" dirty="0">
                              <a:solidFill>
                                <a:schemeClr val="tx1"/>
                              </a:solidFill>
                              <a:latin typeface="+mn-lt"/>
                              <a:ea typeface="+mn-ea"/>
                              <a:cs typeface="+mn-cs"/>
                            </a:rPr>
                            <a:t>2</a:t>
                          </a:r>
                          <a:r>
                            <a:rPr lang="en-US" altLang="zh-CN" sz="2800" dirty="0"/>
                            <a:t>S</a:t>
                          </a:r>
                          <a:r>
                            <a:rPr lang="en-US" altLang="zh-CN" sz="2800" kern="1200" baseline="-25000" dirty="0">
                              <a:solidFill>
                                <a:schemeClr val="tx1"/>
                              </a:solidFill>
                              <a:latin typeface="+mn-lt"/>
                              <a:ea typeface="+mn-ea"/>
                              <a:cs typeface="+mn-cs"/>
                            </a:rPr>
                            <a:t>1</a:t>
                          </a:r>
                          <a:r>
                            <a:rPr lang="en-US" altLang="zh-CN" sz="2800" dirty="0"/>
                            <a:t>S</a:t>
                          </a:r>
                          <a:r>
                            <a:rPr lang="en-US" altLang="zh-CN" sz="2800" baseline="-25000" dirty="0"/>
                            <a:t>0</a:t>
                          </a:r>
                          <a:r>
                            <a:rPr lang="en-US" altLang="zh-CN" sz="2800" dirty="0"/>
                            <a:t>M</a:t>
                          </a:r>
                          <a:r>
                            <a:rPr lang="zh-CN" altLang="en-US" sz="2800" dirty="0"/>
                            <a:t>，</a:t>
                          </a:r>
                          <a:r>
                            <a:rPr lang="en-US" altLang="zh-CN" sz="2800" dirty="0"/>
                            <a:t>DM</a:t>
                          </a:r>
                          <a:r>
                            <a:rPr lang="zh-CN" altLang="en-US" sz="2800" dirty="0"/>
                            <a:t>，</a:t>
                          </a:r>
                          <a:r>
                            <a:rPr lang="en-US" altLang="zh-CN" sz="2800" dirty="0"/>
                            <a:t>CP MAR</a:t>
                          </a:r>
                        </a:p>
                        <a:p>
                          <a:pPr algn="l"/>
                          <a:r>
                            <a:rPr lang="en-US" altLang="zh-CN" sz="2800" kern="1200" baseline="-25000" dirty="0">
                              <a:solidFill>
                                <a:schemeClr val="tx1"/>
                              </a:solidFill>
                              <a:latin typeface="+mn-lt"/>
                              <a:ea typeface="+mn-ea"/>
                              <a:cs typeface="+mn-cs"/>
                            </a:rPr>
                            <a:t> ,</a:t>
                          </a:r>
                          <a:r>
                            <a:rPr lang="en-US" altLang="zh-CN" sz="2800" dirty="0"/>
                            <a:t>SC=0000</a:t>
                          </a:r>
                          <a:r>
                            <a:rPr lang="zh-CN" altLang="en-US" sz="2800" dirty="0"/>
                            <a:t>。</a:t>
                          </a:r>
                          <a:r>
                            <a:rPr lang="en-US" altLang="zh-CN" sz="2800" dirty="0"/>
                            <a:t> </a:t>
                          </a:r>
                          <a:endParaRPr lang="zh-CN" altLang="en-US" sz="2800" dirty="0"/>
                        </a:p>
                      </a:txBody>
                      <a:tcPr anchor="ctr"/>
                    </a:tc>
                    <a:extLst>
                      <a:ext uri="{0D108BD9-81ED-4DB2-BD59-A6C34878D82A}">
                        <a16:rowId xmlns:a16="http://schemas.microsoft.com/office/drawing/2014/main" val="2995802895"/>
                      </a:ext>
                    </a:extLst>
                  </a:tr>
                  <a:tr h="982011">
                    <a:tc vMerge="1">
                      <a:txBody>
                        <a:bodyPr/>
                        <a:lstStyle/>
                        <a:p>
                          <a:pPr algn="ctr"/>
                          <a:endParaRPr lang="zh-CN" altLang="en-US" sz="2800" dirty="0"/>
                        </a:p>
                      </a:txBody>
                      <a:tcPr anchor="ctr"/>
                    </a:tc>
                    <a:tc>
                      <a:txBody>
                        <a:bodyPr/>
                        <a:lstStyle/>
                        <a:p>
                          <a:pPr algn="ctr"/>
                          <a:r>
                            <a:rPr lang="en-US" altLang="zh-CN" sz="2800" dirty="0"/>
                            <a:t>6C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PC+1→PC</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PC→A</a:t>
                          </a:r>
                          <a:r>
                            <a:rPr lang="zh-CN" altLang="en-US" sz="2800" dirty="0"/>
                            <a:t>，</a:t>
                          </a:r>
                          <a:r>
                            <a:rPr lang="en-US" altLang="zh-CN" sz="2800" dirty="0"/>
                            <a:t>0→B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en-US" altLang="zh-CN" sz="2800" baseline="0" dirty="0">
                              <a:latin typeface="Calibri" panose="020F0502020204030204" pitchFamily="34" charset="0"/>
                              <a:cs typeface="Calibri" panose="020F0502020204030204" pitchFamily="34" charset="0"/>
                            </a:rPr>
                            <a:t>C</a:t>
                          </a:r>
                          <a:r>
                            <a:rPr lang="en-US" altLang="zh-CN" sz="2800" baseline="-25000" dirty="0">
                              <a:latin typeface="Calibri" panose="020F0502020204030204" pitchFamily="34" charset="0"/>
                              <a:cs typeface="Calibri" panose="020F0502020204030204" pitchFamily="34" charset="0"/>
                            </a:rPr>
                            <a:t>0</a:t>
                          </a:r>
                          <a:r>
                            <a:rPr lang="zh-CN" altLang="en-US" sz="2800" dirty="0"/>
                            <a:t>，</a:t>
                          </a:r>
                          <a:r>
                            <a:rPr lang="en-US" altLang="zh-CN" sz="2800" dirty="0"/>
                            <a:t>DM</a:t>
                          </a:r>
                          <a:r>
                            <a:rPr lang="zh-CN" altLang="en-US" sz="2800" dirty="0"/>
                            <a:t>，</a:t>
                          </a:r>
                          <a:r>
                            <a:rPr lang="en-US" altLang="zh-CN" sz="2800" dirty="0"/>
                            <a:t>CP PC</a:t>
                          </a:r>
                          <a:r>
                            <a:rPr lang="en-US" altLang="zh-CN" sz="2800" kern="1200" baseline="0" dirty="0">
                              <a:solidFill>
                                <a:schemeClr val="tx1"/>
                              </a:solidFill>
                              <a:latin typeface="+mn-lt"/>
                              <a:ea typeface="+mn-ea"/>
                              <a:cs typeface="+mn-cs"/>
                            </a:rPr>
                            <a:t>,</a:t>
                          </a:r>
                          <a:r>
                            <a:rPr lang="en-US" altLang="zh-CN" sz="2800" dirty="0"/>
                            <a:t>SC=0000</a:t>
                          </a:r>
                          <a:r>
                            <a:rPr lang="zh-CN" altLang="en-US" sz="2800" dirty="0"/>
                            <a:t>。</a:t>
                          </a:r>
                          <a:r>
                            <a:rPr lang="en-US" altLang="zh-CN" sz="2800" dirty="0"/>
                            <a:t> </a:t>
                          </a:r>
                          <a:endParaRPr lang="zh-CN" altLang="en-US" sz="2800" dirty="0"/>
                        </a:p>
                      </a:txBody>
                      <a:tcPr anchor="ctr"/>
                    </a:tc>
                    <a:extLst>
                      <a:ext uri="{0D108BD9-81ED-4DB2-BD59-A6C34878D82A}">
                        <a16:rowId xmlns:a16="http://schemas.microsoft.com/office/drawing/2014/main" val="1763952796"/>
                      </a:ext>
                    </a:extLst>
                  </a:tr>
                  <a:tr h="1571454">
                    <a:tc vMerge="1">
                      <a:txBody>
                        <a:bodyPr/>
                        <a:lstStyle/>
                        <a:p>
                          <a:pPr algn="ctr"/>
                          <a:endParaRPr lang="zh-CN" altLang="en-US" sz="2800" dirty="0"/>
                        </a:p>
                      </a:txBody>
                      <a:tcPr anchor="ctr"/>
                    </a:tc>
                    <a:tc>
                      <a:txBody>
                        <a:bodyPr/>
                        <a:lstStyle/>
                        <a:p>
                          <a:pPr algn="ctr"/>
                          <a:r>
                            <a:rPr lang="en-US" altLang="zh-CN" sz="2800" dirty="0"/>
                            <a:t>6D H</a:t>
                          </a:r>
                          <a:endParaRPr lang="zh-CN" altLang="en-US" sz="2800" dirty="0"/>
                        </a:p>
                      </a:txBody>
                      <a:tcPr anchor="ctr"/>
                    </a:tc>
                    <a:tc>
                      <a:txBody>
                        <a:bodyPr/>
                        <a:lstStyle/>
                        <a:p>
                          <a:pPr algn="ctr"/>
                          <a:r>
                            <a:rPr lang="en-US" altLang="zh-CN" sz="2800" dirty="0"/>
                            <a:t>M→MDR</a:t>
                          </a:r>
                        </a:p>
                        <a:p>
                          <a:pPr algn="ctr"/>
                          <a:r>
                            <a:rPr lang="en-US" altLang="zh-CN" sz="2800" dirty="0"/>
                            <a:t>→D</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EMAR</a:t>
                          </a:r>
                          <a:r>
                            <a:rPr lang="zh-CN" altLang="en-US" sz="2800" dirty="0"/>
                            <a:t>，</a:t>
                          </a:r>
                          <a:r>
                            <a:rPr lang="en-US" altLang="zh-CN" sz="2800" dirty="0"/>
                            <a:t>R,MDR→B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DM</a:t>
                          </a:r>
                          <a:r>
                            <a:rPr lang="zh-CN" altLang="en-US" sz="2800" baseline="0" dirty="0">
                              <a:latin typeface="Calibri" panose="020F0502020204030204" pitchFamily="34" charset="0"/>
                              <a:cs typeface="Calibri" panose="020F0502020204030204" pitchFamily="34" charset="0"/>
                            </a:rPr>
                            <a:t>，</a:t>
                          </a:r>
                          <a:r>
                            <a:rPr lang="en-US" altLang="zh-CN" sz="2800" baseline="0" dirty="0">
                              <a:latin typeface="Calibri" panose="020F0502020204030204" pitchFamily="34" charset="0"/>
                              <a:cs typeface="Calibri" panose="020F0502020204030204" pitchFamily="34" charset="0"/>
                            </a:rPr>
                            <a:t>CP D,SC=0000</a:t>
                          </a:r>
                          <a:r>
                            <a:rPr lang="zh-CN" altLang="en-US" sz="2800" baseline="0" dirty="0">
                              <a:latin typeface="Calibri" panose="020F0502020204030204" pitchFamily="34" charset="0"/>
                              <a:cs typeface="Calibri" panose="020F0502020204030204" pitchFamily="34" charset="0"/>
                            </a:rPr>
                            <a:t>。</a:t>
                          </a:r>
                          <a:endParaRPr lang="zh-CN" alt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63331188"/>
                      </a:ext>
                    </a:extLst>
                  </a:tr>
                </a:tbl>
              </a:graphicData>
            </a:graphic>
          </p:graphicFrame>
        </mc:Choice>
        <mc:Fallback xmlns="">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507774235"/>
                  </p:ext>
                </p:extLst>
              </p:nvPr>
            </p:nvGraphicFramePr>
            <p:xfrm>
              <a:off x="58711" y="247458"/>
              <a:ext cx="9120189" cy="6581967"/>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518160">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421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100:@</a:t>
                          </a:r>
                          <a:r>
                            <a:rPr lang="en-US" altLang="zh-CN" sz="2800" dirty="0">
                              <a:sym typeface="Wingdings" panose="05000000000000000000" pitchFamily="2" charset="2"/>
                            </a:rPr>
                            <a:t>(R)+</a:t>
                          </a:r>
                          <a:endParaRPr lang="zh-CN" altLang="en-US" sz="2800" dirty="0"/>
                        </a:p>
                      </a:txBody>
                      <a:tcPr anchor="ctr"/>
                    </a:tc>
                    <a:tc>
                      <a:txBody>
                        <a:bodyPr/>
                        <a:lstStyle/>
                        <a:p>
                          <a:pPr algn="ctr"/>
                          <a:r>
                            <a:rPr lang="en-US" altLang="zh-CN" sz="2800" dirty="0"/>
                            <a:t>6A H</a:t>
                          </a:r>
                          <a:endParaRPr lang="zh-CN" altLang="en-US" sz="2800" dirty="0"/>
                        </a:p>
                      </a:txBody>
                      <a:tcPr anchor="ctr"/>
                    </a:tc>
                    <a:tc>
                      <a:txBody>
                        <a:bodyPr/>
                        <a:lstStyle/>
                        <a:p>
                          <a:pPr algn="ctr"/>
                          <a:r>
                            <a:rPr lang="en-US" altLang="zh-CN" sz="2800" dirty="0"/>
                            <a:t>M→MDR</a:t>
                          </a:r>
                        </a:p>
                        <a:p>
                          <a:pPr algn="ctr"/>
                          <a:r>
                            <a:rPr lang="en-US" altLang="zh-CN" sz="2800" dirty="0"/>
                            <a:t>→MAR</a:t>
                          </a:r>
                          <a:endParaRPr lang="zh-CN" altLang="en-US" sz="2800" dirty="0"/>
                        </a:p>
                      </a:txBody>
                      <a:tcPr anchor="ctr"/>
                    </a:tc>
                    <a:tc>
                      <a:txBody>
                        <a:bodyPr/>
                        <a:lstStyle/>
                        <a:p>
                          <a:endParaRPr lang="zh-CN"/>
                        </a:p>
                      </a:txBody>
                      <a:tcPr anchor="ctr">
                        <a:blipFill>
                          <a:blip r:embed="rId2"/>
                          <a:stretch>
                            <a:fillRect l="-160976" t="-41880" r="-348" b="-326496"/>
                          </a:stretch>
                        </a:blipFill>
                      </a:tcPr>
                    </a:tc>
                    <a:extLst>
                      <a:ext uri="{0D108BD9-81ED-4DB2-BD59-A6C34878D82A}">
                        <a16:rowId xmlns:a16="http://schemas.microsoft.com/office/drawing/2014/main" val="1810479803"/>
                      </a:ext>
                    </a:extLst>
                  </a:tr>
                  <a:tr h="13716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101</a:t>
                          </a:r>
                          <a:r>
                            <a:rPr lang="zh-CN" altLang="en-US" sz="2800" dirty="0"/>
                            <a:t>：</a:t>
                          </a:r>
                          <a:r>
                            <a:rPr lang="en-US" altLang="zh-CN" sz="2800" dirty="0"/>
                            <a:t>X(R)</a:t>
                          </a:r>
                          <a:endParaRPr lang="zh-CN" altLang="en-US" sz="2800" dirty="0"/>
                        </a:p>
                      </a:txBody>
                      <a:tcPr anchor="ctr"/>
                    </a:tc>
                    <a:tc>
                      <a:txBody>
                        <a:bodyPr/>
                        <a:lstStyle/>
                        <a:p>
                          <a:pPr marL="0" algn="ctr" defTabSz="914400" rtl="0" eaLnBrk="1" latinLnBrk="0" hangingPunct="1"/>
                          <a:r>
                            <a:rPr lang="en-US" altLang="zh-CN" sz="2800" kern="1200" dirty="0">
                              <a:solidFill>
                                <a:schemeClr val="tx1"/>
                              </a:solidFill>
                              <a:latin typeface="+mn-lt"/>
                              <a:ea typeface="+mn-ea"/>
                              <a:cs typeface="+mn-cs"/>
                            </a:rPr>
                            <a:t>6B H</a:t>
                          </a:r>
                          <a:endParaRPr lang="zh-CN" altLang="en-US" sz="2800" kern="1200" dirty="0">
                            <a:solidFill>
                              <a:schemeClr val="tx1"/>
                            </a:solidFill>
                            <a:latin typeface="+mn-lt"/>
                            <a:ea typeface="+mn-ea"/>
                            <a:cs typeface="+mn-cs"/>
                          </a:endParaRPr>
                        </a:p>
                      </a:txBody>
                      <a:tcPr anchor="ctr"/>
                    </a:tc>
                    <a:tc>
                      <a:txBody>
                        <a:bodyPr/>
                        <a:lstStyle/>
                        <a:p>
                          <a:pPr algn="ctr"/>
                          <a:r>
                            <a:rPr lang="en-US" altLang="zh-CN" sz="2800" dirty="0"/>
                            <a:t>PC→MAR</a:t>
                          </a:r>
                          <a:endParaRPr lang="zh-CN" altLang="en-US" sz="2800" dirty="0"/>
                        </a:p>
                      </a:txBody>
                      <a:tcPr anchor="ctr"/>
                    </a:tc>
                    <a:tc>
                      <a:txBody>
                        <a:bodyPr/>
                        <a:lstStyle/>
                        <a:p>
                          <a:pPr algn="l"/>
                          <a:r>
                            <a:rPr lang="en-US" altLang="zh-CN" sz="2800" dirty="0"/>
                            <a:t>PC→A</a:t>
                          </a:r>
                          <a:r>
                            <a:rPr lang="zh-CN" altLang="en-US" sz="2800" dirty="0"/>
                            <a:t>，</a:t>
                          </a:r>
                          <a:r>
                            <a:rPr lang="en-US" altLang="zh-CN" sz="2800" dirty="0"/>
                            <a:t>S</a:t>
                          </a:r>
                          <a:r>
                            <a:rPr lang="en-US" altLang="zh-CN" sz="2800" kern="1200" baseline="-25000" dirty="0">
                              <a:solidFill>
                                <a:schemeClr val="tx1"/>
                              </a:solidFill>
                              <a:latin typeface="+mn-lt"/>
                              <a:ea typeface="+mn-ea"/>
                              <a:cs typeface="+mn-cs"/>
                            </a:rPr>
                            <a:t>3</a:t>
                          </a:r>
                          <a:r>
                            <a:rPr lang="en-US" altLang="zh-CN" sz="2800" dirty="0"/>
                            <a:t>S</a:t>
                          </a:r>
                          <a:r>
                            <a:rPr lang="en-US" altLang="zh-CN" sz="2800" kern="1200" baseline="-25000" dirty="0">
                              <a:solidFill>
                                <a:schemeClr val="tx1"/>
                              </a:solidFill>
                              <a:latin typeface="+mn-lt"/>
                              <a:ea typeface="+mn-ea"/>
                              <a:cs typeface="+mn-cs"/>
                            </a:rPr>
                            <a:t>2</a:t>
                          </a:r>
                          <a:r>
                            <a:rPr lang="en-US" altLang="zh-CN" sz="2800" dirty="0"/>
                            <a:t>S</a:t>
                          </a:r>
                          <a:r>
                            <a:rPr lang="en-US" altLang="zh-CN" sz="2800" kern="1200" baseline="-25000" dirty="0">
                              <a:solidFill>
                                <a:schemeClr val="tx1"/>
                              </a:solidFill>
                              <a:latin typeface="+mn-lt"/>
                              <a:ea typeface="+mn-ea"/>
                              <a:cs typeface="+mn-cs"/>
                            </a:rPr>
                            <a:t>1</a:t>
                          </a:r>
                          <a:r>
                            <a:rPr lang="en-US" altLang="zh-CN" sz="2800" dirty="0"/>
                            <a:t>S</a:t>
                          </a:r>
                          <a:r>
                            <a:rPr lang="en-US" altLang="zh-CN" sz="2800" baseline="-25000" dirty="0"/>
                            <a:t>0</a:t>
                          </a:r>
                          <a:r>
                            <a:rPr lang="en-US" altLang="zh-CN" sz="2800" dirty="0"/>
                            <a:t>M</a:t>
                          </a:r>
                          <a:r>
                            <a:rPr lang="zh-CN" altLang="en-US" sz="2800" dirty="0"/>
                            <a:t>，</a:t>
                          </a:r>
                          <a:r>
                            <a:rPr lang="en-US" altLang="zh-CN" sz="2800" dirty="0"/>
                            <a:t>DM</a:t>
                          </a:r>
                          <a:r>
                            <a:rPr lang="zh-CN" altLang="en-US" sz="2800" dirty="0"/>
                            <a:t>，</a:t>
                          </a:r>
                          <a:r>
                            <a:rPr lang="en-US" altLang="zh-CN" sz="2800" dirty="0"/>
                            <a:t>CP MAR</a:t>
                          </a:r>
                        </a:p>
                        <a:p>
                          <a:pPr algn="l"/>
                          <a:r>
                            <a:rPr lang="en-US" altLang="zh-CN" sz="2800" kern="1200" baseline="-25000" dirty="0">
                              <a:solidFill>
                                <a:schemeClr val="tx1"/>
                              </a:solidFill>
                              <a:latin typeface="+mn-lt"/>
                              <a:ea typeface="+mn-ea"/>
                              <a:cs typeface="+mn-cs"/>
                            </a:rPr>
                            <a:t> ,</a:t>
                          </a:r>
                          <a:r>
                            <a:rPr lang="en-US" altLang="zh-CN" sz="2800" dirty="0"/>
                            <a:t>SC=0000</a:t>
                          </a:r>
                          <a:r>
                            <a:rPr lang="zh-CN" altLang="en-US" sz="2800" dirty="0"/>
                            <a:t>。</a:t>
                          </a:r>
                          <a:r>
                            <a:rPr lang="en-US" altLang="zh-CN" sz="2800" dirty="0"/>
                            <a:t> </a:t>
                          </a:r>
                          <a:endParaRPr lang="zh-CN" altLang="en-US" sz="2800" dirty="0"/>
                        </a:p>
                      </a:txBody>
                      <a:tcPr anchor="ctr"/>
                    </a:tc>
                    <a:extLst>
                      <a:ext uri="{0D108BD9-81ED-4DB2-BD59-A6C34878D82A}">
                        <a16:rowId xmlns:a16="http://schemas.microsoft.com/office/drawing/2014/main" val="2995802895"/>
                      </a:ext>
                    </a:extLst>
                  </a:tr>
                  <a:tr h="1421829">
                    <a:tc vMerge="1">
                      <a:txBody>
                        <a:bodyPr/>
                        <a:lstStyle/>
                        <a:p>
                          <a:pPr algn="ctr"/>
                          <a:endParaRPr lang="zh-CN" altLang="en-US" sz="2800" dirty="0"/>
                        </a:p>
                      </a:txBody>
                      <a:tcPr anchor="ctr"/>
                    </a:tc>
                    <a:tc>
                      <a:txBody>
                        <a:bodyPr/>
                        <a:lstStyle/>
                        <a:p>
                          <a:pPr algn="ctr"/>
                          <a:r>
                            <a:rPr lang="en-US" altLang="zh-CN" sz="2800" dirty="0"/>
                            <a:t>6C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PC+1→PC</a:t>
                          </a:r>
                          <a:endParaRPr lang="zh-CN" altLang="en-US" sz="2800" dirty="0"/>
                        </a:p>
                      </a:txBody>
                      <a:tcPr anchor="ctr"/>
                    </a:tc>
                    <a:tc>
                      <a:txBody>
                        <a:bodyPr/>
                        <a:lstStyle/>
                        <a:p>
                          <a:endParaRPr lang="zh-CN"/>
                        </a:p>
                      </a:txBody>
                      <a:tcPr anchor="ctr">
                        <a:blipFill>
                          <a:blip r:embed="rId2"/>
                          <a:stretch>
                            <a:fillRect l="-160976" t="-239056" r="-348" b="-131330"/>
                          </a:stretch>
                        </a:blipFill>
                      </a:tcPr>
                    </a:tc>
                    <a:extLst>
                      <a:ext uri="{0D108BD9-81ED-4DB2-BD59-A6C34878D82A}">
                        <a16:rowId xmlns:a16="http://schemas.microsoft.com/office/drawing/2014/main" val="1763952796"/>
                      </a:ext>
                    </a:extLst>
                  </a:tr>
                  <a:tr h="1848549">
                    <a:tc vMerge="1">
                      <a:txBody>
                        <a:bodyPr/>
                        <a:lstStyle/>
                        <a:p>
                          <a:pPr algn="ctr"/>
                          <a:endParaRPr lang="zh-CN" altLang="en-US" sz="2800" dirty="0"/>
                        </a:p>
                      </a:txBody>
                      <a:tcPr anchor="ctr"/>
                    </a:tc>
                    <a:tc>
                      <a:txBody>
                        <a:bodyPr/>
                        <a:lstStyle/>
                        <a:p>
                          <a:pPr algn="ctr"/>
                          <a:r>
                            <a:rPr lang="en-US" altLang="zh-CN" sz="2800" dirty="0"/>
                            <a:t>6D H</a:t>
                          </a:r>
                          <a:endParaRPr lang="zh-CN" altLang="en-US" sz="2800" dirty="0"/>
                        </a:p>
                      </a:txBody>
                      <a:tcPr anchor="ctr"/>
                    </a:tc>
                    <a:tc>
                      <a:txBody>
                        <a:bodyPr/>
                        <a:lstStyle/>
                        <a:p>
                          <a:pPr algn="ctr"/>
                          <a:r>
                            <a:rPr lang="en-US" altLang="zh-CN" sz="2800" dirty="0"/>
                            <a:t>M→MDR</a:t>
                          </a:r>
                        </a:p>
                        <a:p>
                          <a:pPr algn="ctr"/>
                          <a:r>
                            <a:rPr lang="en-US" altLang="zh-CN" sz="2800" dirty="0"/>
                            <a:t>→D</a:t>
                          </a:r>
                          <a:endParaRPr lang="zh-CN" altLang="en-US" sz="2800" dirty="0"/>
                        </a:p>
                      </a:txBody>
                      <a:tcPr anchor="ctr"/>
                    </a:tc>
                    <a:tc>
                      <a:txBody>
                        <a:bodyPr/>
                        <a:lstStyle/>
                        <a:p>
                          <a:endParaRPr lang="zh-CN"/>
                        </a:p>
                      </a:txBody>
                      <a:tcPr anchor="ctr">
                        <a:blipFill>
                          <a:blip r:embed="rId2"/>
                          <a:stretch>
                            <a:fillRect l="-160976" t="-259868" r="-348" b="-658"/>
                          </a:stretch>
                        </a:blipFill>
                      </a:tcPr>
                    </a:tc>
                    <a:extLst>
                      <a:ext uri="{0D108BD9-81ED-4DB2-BD59-A6C34878D82A}">
                        <a16:rowId xmlns:a16="http://schemas.microsoft.com/office/drawing/2014/main" val="963331188"/>
                      </a:ext>
                    </a:extLst>
                  </a:tr>
                </a:tbl>
              </a:graphicData>
            </a:graphic>
          </p:graphicFrame>
        </mc:Fallback>
      </mc:AlternateContent>
      <p:sp>
        <p:nvSpPr>
          <p:cNvPr id="6" name="灯片编号占位符 5">
            <a:extLst>
              <a:ext uri="{FF2B5EF4-FFF2-40B4-BE49-F238E27FC236}">
                <a16:creationId xmlns:a16="http://schemas.microsoft.com/office/drawing/2014/main" id="{33C02217-5056-42E3-BDFC-C83DBACB0BFE}"/>
              </a:ext>
            </a:extLst>
          </p:cNvPr>
          <p:cNvSpPr>
            <a:spLocks noGrp="1"/>
          </p:cNvSpPr>
          <p:nvPr>
            <p:ph type="sldNum" sz="quarter" idx="10"/>
          </p:nvPr>
        </p:nvSpPr>
        <p:spPr/>
        <p:txBody>
          <a:bodyPr/>
          <a:lstStyle/>
          <a:p>
            <a:fld id="{93FEEFE9-7DAE-42BE-8BBC-0AB64D3E44ED}" type="slidenum">
              <a:rPr lang="zh-CN" altLang="en-US" smtClean="0"/>
              <a:pPr/>
              <a:t>92</a:t>
            </a:fld>
            <a:r>
              <a:rPr lang="en-US" altLang="zh-CN" dirty="0"/>
              <a:t>/141</a:t>
            </a:r>
            <a:endParaRPr lang="zh-CN" altLang="en-US" dirty="0"/>
          </a:p>
        </p:txBody>
      </p:sp>
    </p:spTree>
    <p:extLst>
      <p:ext uri="{BB962C8B-B14F-4D97-AF65-F5344CB8AC3E}">
        <p14:creationId xmlns:p14="http://schemas.microsoft.com/office/powerpoint/2010/main" val="4159054274"/>
      </p:ext>
    </p:extLst>
  </p:cSld>
  <p:clrMapOvr>
    <a:masterClrMapping/>
  </p:clrMapOvr>
  <p:transition>
    <p:pull dir="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2319830904"/>
                  </p:ext>
                </p:extLst>
              </p:nvPr>
            </p:nvGraphicFramePr>
            <p:xfrm>
              <a:off x="58711" y="247458"/>
              <a:ext cx="9120189" cy="3788538"/>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357876">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982011">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101</a:t>
                          </a:r>
                          <a:r>
                            <a:rPr lang="zh-CN" altLang="en-US" sz="2800" dirty="0"/>
                            <a:t>：</a:t>
                          </a:r>
                          <a:r>
                            <a:rPr lang="en-US" altLang="zh-CN" sz="2800" dirty="0"/>
                            <a:t>X(R)</a:t>
                          </a:r>
                          <a:endParaRPr lang="zh-CN" altLang="en-US" sz="2800" dirty="0"/>
                        </a:p>
                      </a:txBody>
                      <a:tcPr anchor="ctr"/>
                    </a:tc>
                    <a:tc>
                      <a:txBody>
                        <a:bodyPr/>
                        <a:lstStyle/>
                        <a:p>
                          <a:pPr algn="ctr"/>
                          <a:r>
                            <a:rPr lang="en-US" altLang="zh-CN" sz="2800" dirty="0"/>
                            <a:t>6E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err="1"/>
                            <a:t>D+R</a:t>
                          </a:r>
                          <a:r>
                            <a:rPr lang="en-US" altLang="zh-CN" sz="2800" kern="1200" baseline="-25000" dirty="0" err="1">
                              <a:solidFill>
                                <a:schemeClr val="tx1"/>
                              </a:solidFill>
                              <a:latin typeface="+mn-lt"/>
                              <a:ea typeface="+mn-ea"/>
                              <a:cs typeface="+mn-cs"/>
                            </a:rPr>
                            <a:t>j</a:t>
                          </a:r>
                          <a:r>
                            <a:rPr lang="en-US" altLang="zh-CN" sz="2800" dirty="0" err="1"/>
                            <a:t>→D</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D→A</a:t>
                          </a:r>
                          <a:r>
                            <a:rPr lang="zh-CN" altLang="en-US" sz="2800" dirty="0"/>
                            <a:t>，</a:t>
                          </a:r>
                          <a:r>
                            <a:rPr lang="en-US" altLang="zh-CN" sz="2800" dirty="0" err="1"/>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1</m:t>
                                  </m:r>
                                </m:e>
                              </m:ba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0</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𝑀</m:t>
                                  </m:r>
                                </m:e>
                              </m:bar>
                            </m:oMath>
                          </a14:m>
                          <a:r>
                            <a:rPr lang="zh-CN" altLang="en-US" sz="2800" dirty="0"/>
                            <a:t>，</a:t>
                          </a:r>
                          <a:r>
                            <a:rPr lang="en-US" altLang="zh-CN" sz="2800" dirty="0"/>
                            <a:t>PSW[0] →C</a:t>
                          </a:r>
                          <a:r>
                            <a:rPr lang="en-US" altLang="zh-CN" sz="2800" baseline="-25000" dirty="0"/>
                            <a:t>0</a:t>
                          </a:r>
                          <a:r>
                            <a:rPr lang="zh-CN" altLang="en-US" sz="2800" dirty="0"/>
                            <a:t>，</a:t>
                          </a:r>
                          <a:r>
                            <a:rPr lang="en-US" altLang="zh-CN" sz="2800" dirty="0"/>
                            <a:t>DM</a:t>
                          </a:r>
                          <a:r>
                            <a:rPr lang="zh-CN" altLang="en-US" sz="2800" dirty="0"/>
                            <a:t>，</a:t>
                          </a:r>
                          <a:r>
                            <a:rPr lang="en-US" altLang="zh-CN" sz="2800" dirty="0"/>
                            <a:t>CP D</a:t>
                          </a:r>
                          <a:r>
                            <a:rPr lang="zh-CN" altLang="en-US" sz="2800" kern="1200" baseline="0" dirty="0">
                              <a:solidFill>
                                <a:schemeClr val="tx1"/>
                              </a:solidFill>
                              <a:latin typeface="+mn-lt"/>
                              <a:ea typeface="+mn-ea"/>
                              <a:cs typeface="+mn-cs"/>
                            </a:rPr>
                            <a:t>，</a:t>
                          </a:r>
                          <a:r>
                            <a:rPr lang="en-US" altLang="zh-CN" sz="2800" dirty="0"/>
                            <a:t>SC=0000</a:t>
                          </a:r>
                          <a:r>
                            <a:rPr lang="zh-CN" altLang="en-US" sz="2800" dirty="0"/>
                            <a:t>。</a:t>
                          </a:r>
                          <a:r>
                            <a:rPr lang="en-US" altLang="zh-CN" sz="2800" dirty="0"/>
                            <a:t> </a:t>
                          </a:r>
                          <a:endParaRPr lang="zh-CN" altLang="en-US" sz="2800" dirty="0"/>
                        </a:p>
                      </a:txBody>
                      <a:tcPr anchor="ctr"/>
                    </a:tc>
                    <a:extLst>
                      <a:ext uri="{0D108BD9-81ED-4DB2-BD59-A6C34878D82A}">
                        <a16:rowId xmlns:a16="http://schemas.microsoft.com/office/drawing/2014/main" val="1810479803"/>
                      </a:ext>
                    </a:extLst>
                  </a:tr>
                  <a:tr h="98201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tc>
                      <a:txBody>
                        <a:bodyPr/>
                        <a:lstStyle/>
                        <a:p>
                          <a:pPr algn="ctr"/>
                          <a:r>
                            <a:rPr lang="en-US" altLang="zh-CN" sz="2800" dirty="0"/>
                            <a:t>70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D→MAR</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R</a:t>
                          </a:r>
                          <a:r>
                            <a:rPr lang="en-US" altLang="zh-CN" sz="2800" kern="1200" baseline="-25000" dirty="0" err="1">
                              <a:solidFill>
                                <a:schemeClr val="tx1"/>
                              </a:solidFill>
                              <a:latin typeface="+mn-lt"/>
                              <a:ea typeface="+mn-ea"/>
                              <a:cs typeface="+mn-cs"/>
                            </a:rPr>
                            <a:t>j</a:t>
                          </a:r>
                          <a:r>
                            <a:rPr lang="en-US" altLang="zh-CN" sz="2800" dirty="0" err="1"/>
                            <a:t>→B</a:t>
                          </a:r>
                          <a:r>
                            <a:rPr lang="zh-CN" altLang="en-US" sz="2800" dirty="0"/>
                            <a:t>，</a:t>
                          </a:r>
                          <a:r>
                            <a:rPr lang="en-US" altLang="zh-CN" sz="2800" i="0" baseline="0" dirty="0">
                              <a:latin typeface="Calibri" panose="020F0502020204030204" pitchFamily="34" charset="0"/>
                              <a:cs typeface="Calibri" panose="020F0502020204030204" pitchFamily="34" charset="0"/>
                            </a:rPr>
                            <a:t>S</a:t>
                          </a:r>
                          <a:r>
                            <a:rPr lang="en-US" altLang="zh-CN" sz="2800" i="0" baseline="-25000" dirty="0">
                              <a:latin typeface="Calibri" panose="020F0502020204030204" pitchFamily="34" charset="0"/>
                              <a:cs typeface="Calibri" panose="020F0502020204030204" pitchFamily="34" charset="0"/>
                            </a:rPr>
                            <a:t>3</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2</m:t>
                                  </m:r>
                                </m:e>
                              </m:bar>
                              <m:r>
                                <a:rPr lang="en-US" altLang="zh-CN" sz="2800" b="0" i="1" baseline="0" smtClean="0">
                                  <a:latin typeface="Cambria Math" panose="02040503050406030204" pitchFamily="18" charset="0"/>
                                  <a:cs typeface="Calibri" panose="020F0502020204030204" pitchFamily="34" charset="0"/>
                                </a:rPr>
                                <m:t> </m:t>
                              </m:r>
                            </m:oMath>
                          </a14:m>
                          <a:r>
                            <a:rPr lang="en-US" altLang="zh-CN" sz="2800" baseline="0" dirty="0">
                              <a:latin typeface="Calibri" panose="020F0502020204030204" pitchFamily="34" charset="0"/>
                              <a:cs typeface="Calibri" panose="020F0502020204030204" pitchFamily="34" charset="0"/>
                            </a:rPr>
                            <a:t>S</a:t>
                          </a:r>
                          <a:r>
                            <a:rPr lang="en-US" altLang="zh-CN" sz="2800" baseline="-25000" dirty="0">
                              <a:latin typeface="Calibri" panose="020F0502020204030204" pitchFamily="34" charset="0"/>
                              <a:cs typeface="Calibri" panose="020F0502020204030204" pitchFamily="34" charset="0"/>
                            </a:rPr>
                            <a:t>1</a:t>
                          </a:r>
                          <a14:m>
                            <m:oMath xmlns:m="http://schemas.openxmlformats.org/officeDocument/2006/math">
                              <m:bar>
                                <m:barPr>
                                  <m:pos m:val="top"/>
                                  <m:ctrlPr>
                                    <a:rPr lang="en-US" altLang="zh-CN" sz="2800" i="1" baseline="0" smtClean="0">
                                      <a:latin typeface="Cambria Math" panose="02040503050406030204" pitchFamily="18" charset="0"/>
                                      <a:cs typeface="Calibri" panose="020F0502020204030204" pitchFamily="34" charset="0"/>
                                    </a:rPr>
                                  </m:ctrlPr>
                                </m:barPr>
                                <m:e>
                                  <m:r>
                                    <a:rPr lang="en-US" altLang="zh-CN" sz="2800" b="0" i="1" baseline="0" smtClean="0">
                                      <a:latin typeface="Cambria Math" panose="02040503050406030204" pitchFamily="18" charset="0"/>
                                      <a:cs typeface="Calibri" panose="020F0502020204030204" pitchFamily="34" charset="0"/>
                                    </a:rPr>
                                    <m:t>𝑆</m:t>
                                  </m:r>
                                  <m:r>
                                    <a:rPr lang="en-US" altLang="zh-CN" sz="2800" b="0" i="1" baseline="-25000" smtClean="0">
                                      <a:latin typeface="Cambria Math" panose="02040503050406030204" pitchFamily="18" charset="0"/>
                                      <a:cs typeface="Calibri" panose="020F0502020204030204" pitchFamily="34" charset="0"/>
                                    </a:rPr>
                                    <m:t>0</m:t>
                                  </m:r>
                                </m:e>
                              </m:bar>
                            </m:oMath>
                          </a14:m>
                          <a:r>
                            <a:rPr lang="en-US" altLang="zh-CN" sz="2800" baseline="0" dirty="0">
                              <a:latin typeface="Calibri" panose="020F0502020204030204" pitchFamily="34" charset="0"/>
                              <a:cs typeface="Calibri" panose="020F0502020204030204" pitchFamily="34" charset="0"/>
                            </a:rPr>
                            <a:t>M</a:t>
                          </a:r>
                          <a:r>
                            <a:rPr lang="zh-CN" altLang="en-US" sz="2800" dirty="0"/>
                            <a:t>，</a:t>
                          </a:r>
                          <a:r>
                            <a:rPr lang="en-US" altLang="zh-CN" sz="2800" dirty="0"/>
                            <a:t>DM</a:t>
                          </a:r>
                          <a:r>
                            <a:rPr lang="zh-CN" altLang="en-US" sz="2800" dirty="0"/>
                            <a:t>，</a:t>
                          </a:r>
                          <a:r>
                            <a:rPr lang="en-US" altLang="zh-CN" sz="2800" dirty="0"/>
                            <a:t>CP MAR</a:t>
                          </a:r>
                          <a:r>
                            <a:rPr lang="zh-CN" altLang="en-US" sz="2800" dirty="0"/>
                            <a:t>，返回：</a:t>
                          </a:r>
                          <a:r>
                            <a:rPr lang="en-US" altLang="zh-CN" sz="2800" dirty="0"/>
                            <a:t>SC=1000 </a:t>
                          </a:r>
                          <a:r>
                            <a:rPr lang="zh-CN" altLang="en-US" sz="2800" dirty="0"/>
                            <a:t>。</a:t>
                          </a:r>
                        </a:p>
                      </a:txBody>
                      <a:tcPr anchor="ctr"/>
                    </a:tc>
                    <a:extLst>
                      <a:ext uri="{0D108BD9-81ED-4DB2-BD59-A6C34878D82A}">
                        <a16:rowId xmlns:a16="http://schemas.microsoft.com/office/drawing/2014/main" val="3947444506"/>
                      </a:ext>
                    </a:extLst>
                  </a:tr>
                </a:tbl>
              </a:graphicData>
            </a:graphic>
          </p:graphicFrame>
        </mc:Choice>
        <mc:Fallback xmlns="">
          <p:graphicFrame>
            <p:nvGraphicFramePr>
              <p:cNvPr id="5" name="表格 4">
                <a:extLst>
                  <a:ext uri="{FF2B5EF4-FFF2-40B4-BE49-F238E27FC236}">
                    <a16:creationId xmlns:a16="http://schemas.microsoft.com/office/drawing/2014/main" id="{FF7B91EC-AD87-4C7D-A3AC-3D18A28742BB}"/>
                  </a:ext>
                </a:extLst>
              </p:cNvPr>
              <p:cNvGraphicFramePr>
                <a:graphicFrameLocks noGrp="1"/>
              </p:cNvGraphicFramePr>
              <p:nvPr>
                <p:extLst>
                  <p:ext uri="{D42A27DB-BD31-4B8C-83A1-F6EECF244321}">
                    <p14:modId xmlns:p14="http://schemas.microsoft.com/office/powerpoint/2010/main" val="2319830904"/>
                  </p:ext>
                </p:extLst>
              </p:nvPr>
            </p:nvGraphicFramePr>
            <p:xfrm>
              <a:off x="58711" y="247458"/>
              <a:ext cx="9120189" cy="3788538"/>
            </p:xfrm>
            <a:graphic>
              <a:graphicData uri="http://schemas.openxmlformats.org/drawingml/2006/table">
                <a:tbl>
                  <a:tblPr firstRow="1" bandRow="1">
                    <a:tableStyleId>{5940675A-B579-460E-94D1-54222C63F5DA}</a:tableStyleId>
                  </a:tblPr>
                  <a:tblGrid>
                    <a:gridCol w="1979712">
                      <a:extLst>
                        <a:ext uri="{9D8B030D-6E8A-4147-A177-3AD203B41FA5}">
                          <a16:colId xmlns:a16="http://schemas.microsoft.com/office/drawing/2014/main" val="738899568"/>
                        </a:ext>
                      </a:extLst>
                    </a:gridCol>
                    <a:gridCol w="1296144">
                      <a:extLst>
                        <a:ext uri="{9D8B030D-6E8A-4147-A177-3AD203B41FA5}">
                          <a16:colId xmlns:a16="http://schemas.microsoft.com/office/drawing/2014/main" val="3939550742"/>
                        </a:ext>
                      </a:extLst>
                    </a:gridCol>
                    <a:gridCol w="2345751">
                      <a:extLst>
                        <a:ext uri="{9D8B030D-6E8A-4147-A177-3AD203B41FA5}">
                          <a16:colId xmlns:a16="http://schemas.microsoft.com/office/drawing/2014/main" val="2458650929"/>
                        </a:ext>
                      </a:extLst>
                    </a:gridCol>
                    <a:gridCol w="3498582">
                      <a:extLst>
                        <a:ext uri="{9D8B030D-6E8A-4147-A177-3AD203B41FA5}">
                          <a16:colId xmlns:a16="http://schemas.microsoft.com/office/drawing/2014/main" val="3858464174"/>
                        </a:ext>
                      </a:extLst>
                    </a:gridCol>
                  </a:tblGrid>
                  <a:tr h="518160">
                    <a:tc>
                      <a:txBody>
                        <a:bodyPr/>
                        <a:lstStyle/>
                        <a:p>
                          <a:pPr algn="ctr"/>
                          <a:r>
                            <a:rPr lang="zh-CN" altLang="en-US" sz="2800" dirty="0"/>
                            <a:t>含义标注</a:t>
                          </a:r>
                        </a:p>
                      </a:txBody>
                      <a:tcPr anchor="ctr"/>
                    </a:tc>
                    <a:tc>
                      <a:txBody>
                        <a:bodyPr/>
                        <a:lstStyle/>
                        <a:p>
                          <a:pPr algn="ctr"/>
                          <a:r>
                            <a:rPr lang="zh-CN" altLang="en-US" sz="2800" dirty="0"/>
                            <a:t>微地址</a:t>
                          </a:r>
                        </a:p>
                      </a:txBody>
                      <a:tcPr anchor="ctr"/>
                    </a:tc>
                    <a:tc>
                      <a:txBody>
                        <a:bodyPr/>
                        <a:lstStyle/>
                        <a:p>
                          <a:pPr algn="ctr"/>
                          <a:r>
                            <a:rPr lang="zh-CN" altLang="en-US" sz="2800" dirty="0"/>
                            <a:t>微操作说明</a:t>
                          </a:r>
                        </a:p>
                      </a:txBody>
                      <a:tcPr anchor="ctr"/>
                    </a:tc>
                    <a:tc>
                      <a:txBody>
                        <a:bodyPr/>
                        <a:lstStyle/>
                        <a:p>
                          <a:pPr algn="ctr"/>
                          <a:r>
                            <a:rPr lang="zh-CN" altLang="en-US" sz="2800" dirty="0"/>
                            <a:t>微命令代码解析</a:t>
                          </a:r>
                        </a:p>
                      </a:txBody>
                      <a:tcPr anchor="ctr"/>
                    </a:tc>
                    <a:extLst>
                      <a:ext uri="{0D108BD9-81ED-4DB2-BD59-A6C34878D82A}">
                        <a16:rowId xmlns:a16="http://schemas.microsoft.com/office/drawing/2014/main" val="3887291747"/>
                      </a:ext>
                    </a:extLst>
                  </a:tr>
                  <a:tr h="184854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101</a:t>
                          </a:r>
                          <a:r>
                            <a:rPr lang="zh-CN" altLang="en-US" sz="2800" dirty="0"/>
                            <a:t>：</a:t>
                          </a:r>
                          <a:r>
                            <a:rPr lang="en-US" altLang="zh-CN" sz="2800" dirty="0"/>
                            <a:t>X(R)</a:t>
                          </a:r>
                          <a:endParaRPr lang="zh-CN" altLang="en-US" sz="2800" dirty="0"/>
                        </a:p>
                      </a:txBody>
                      <a:tcPr anchor="ctr"/>
                    </a:tc>
                    <a:tc>
                      <a:txBody>
                        <a:bodyPr/>
                        <a:lstStyle/>
                        <a:p>
                          <a:pPr algn="ctr"/>
                          <a:r>
                            <a:rPr lang="en-US" altLang="zh-CN" sz="2800" dirty="0"/>
                            <a:t>6E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err="1"/>
                            <a:t>D+R</a:t>
                          </a:r>
                          <a:r>
                            <a:rPr lang="en-US" altLang="zh-CN" sz="2800" kern="1200" baseline="-25000" dirty="0" err="1">
                              <a:solidFill>
                                <a:schemeClr val="tx1"/>
                              </a:solidFill>
                              <a:latin typeface="+mn-lt"/>
                              <a:ea typeface="+mn-ea"/>
                              <a:cs typeface="+mn-cs"/>
                            </a:rPr>
                            <a:t>j</a:t>
                          </a:r>
                          <a:r>
                            <a:rPr lang="en-US" altLang="zh-CN" sz="2800" dirty="0" err="1"/>
                            <a:t>→D</a:t>
                          </a:r>
                          <a:endParaRPr lang="zh-CN" altLang="en-US" sz="2800" dirty="0"/>
                        </a:p>
                      </a:txBody>
                      <a:tcPr anchor="ctr"/>
                    </a:tc>
                    <a:tc>
                      <a:txBody>
                        <a:bodyPr/>
                        <a:lstStyle/>
                        <a:p>
                          <a:endParaRPr lang="zh-CN"/>
                        </a:p>
                      </a:txBody>
                      <a:tcPr anchor="ctr">
                        <a:blipFill>
                          <a:blip r:embed="rId2"/>
                          <a:stretch>
                            <a:fillRect l="-160976" t="-32237" r="-348" b="-86184"/>
                          </a:stretch>
                        </a:blipFill>
                      </a:tcPr>
                    </a:tc>
                    <a:extLst>
                      <a:ext uri="{0D108BD9-81ED-4DB2-BD59-A6C34878D82A}">
                        <a16:rowId xmlns:a16="http://schemas.microsoft.com/office/drawing/2014/main" val="1810479803"/>
                      </a:ext>
                    </a:extLst>
                  </a:tr>
                  <a:tr h="1421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tc>
                      <a:txBody>
                        <a:bodyPr/>
                        <a:lstStyle/>
                        <a:p>
                          <a:pPr algn="ctr"/>
                          <a:r>
                            <a:rPr lang="en-US" altLang="zh-CN" sz="2800" dirty="0"/>
                            <a:t>70 H</a:t>
                          </a:r>
                          <a:endParaRPr lang="zh-CN" alt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D→MAR</a:t>
                          </a:r>
                          <a:endParaRPr lang="zh-CN" altLang="en-US" sz="2800" dirty="0"/>
                        </a:p>
                      </a:txBody>
                      <a:tcPr anchor="ctr"/>
                    </a:tc>
                    <a:tc>
                      <a:txBody>
                        <a:bodyPr/>
                        <a:lstStyle/>
                        <a:p>
                          <a:endParaRPr lang="zh-CN"/>
                        </a:p>
                      </a:txBody>
                      <a:tcPr anchor="ctr">
                        <a:blipFill>
                          <a:blip r:embed="rId2"/>
                          <a:stretch>
                            <a:fillRect l="-160976" t="-171795" r="-348" b="-11966"/>
                          </a:stretch>
                        </a:blipFill>
                      </a:tcPr>
                    </a:tc>
                    <a:extLst>
                      <a:ext uri="{0D108BD9-81ED-4DB2-BD59-A6C34878D82A}">
                        <a16:rowId xmlns:a16="http://schemas.microsoft.com/office/drawing/2014/main" val="3947444506"/>
                      </a:ext>
                    </a:extLst>
                  </a:tr>
                </a:tbl>
              </a:graphicData>
            </a:graphic>
          </p:graphicFrame>
        </mc:Fallback>
      </mc:AlternateContent>
      <p:sp>
        <p:nvSpPr>
          <p:cNvPr id="6" name="灯片编号占位符 5">
            <a:extLst>
              <a:ext uri="{FF2B5EF4-FFF2-40B4-BE49-F238E27FC236}">
                <a16:creationId xmlns:a16="http://schemas.microsoft.com/office/drawing/2014/main" id="{33C02217-5056-42E3-BDFC-C83DBACB0BFE}"/>
              </a:ext>
            </a:extLst>
          </p:cNvPr>
          <p:cNvSpPr>
            <a:spLocks noGrp="1"/>
          </p:cNvSpPr>
          <p:nvPr>
            <p:ph type="sldNum" sz="quarter" idx="10"/>
          </p:nvPr>
        </p:nvSpPr>
        <p:spPr/>
        <p:txBody>
          <a:bodyPr/>
          <a:lstStyle/>
          <a:p>
            <a:fld id="{93FEEFE9-7DAE-42BE-8BBC-0AB64D3E44ED}" type="slidenum">
              <a:rPr lang="zh-CN" altLang="en-US" smtClean="0"/>
              <a:pPr/>
              <a:t>93</a:t>
            </a:fld>
            <a:r>
              <a:rPr lang="en-US" altLang="zh-CN" dirty="0"/>
              <a:t>/141</a:t>
            </a:r>
            <a:endParaRPr lang="zh-CN" altLang="en-US" dirty="0"/>
          </a:p>
        </p:txBody>
      </p:sp>
    </p:spTree>
    <p:extLst>
      <p:ext uri="{BB962C8B-B14F-4D97-AF65-F5344CB8AC3E}">
        <p14:creationId xmlns:p14="http://schemas.microsoft.com/office/powerpoint/2010/main" val="4275311563"/>
      </p:ext>
    </p:extLst>
  </p:cSld>
  <p:clrMapOvr>
    <a:masterClrMapping/>
  </p:clrMapOvr>
  <p:transition>
    <p:pull dir="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C91EFE-9343-4819-B5C8-F66E3B1FA758}"/>
              </a:ext>
            </a:extLst>
          </p:cNvPr>
          <p:cNvSpPr/>
          <p:nvPr/>
        </p:nvSpPr>
        <p:spPr>
          <a:xfrm>
            <a:off x="149572" y="1214193"/>
            <a:ext cx="8868668" cy="2404504"/>
          </a:xfrm>
          <a:prstGeom prst="rect">
            <a:avLst/>
          </a:prstGeom>
        </p:spPr>
        <p:txBody>
          <a:bodyPr wrap="square">
            <a:spAutoFit/>
          </a:bodyPr>
          <a:lstStyle/>
          <a:p>
            <a:pPr>
              <a:lnSpc>
                <a:spcPct val="120000"/>
              </a:lnSpc>
              <a:spcBef>
                <a:spcPts val="0"/>
              </a:spcBef>
              <a:defRPr/>
            </a:pPr>
            <a:r>
              <a:rPr lang="en-US" altLang="zh-CN" sz="3200" b="1" dirty="0">
                <a:solidFill>
                  <a:srgbClr val="FFFF00"/>
                </a:solidFill>
                <a:effectLst>
                  <a:outerShdw blurRad="38100" dist="38100" dir="2700000" algn="tl">
                    <a:srgbClr val="000000"/>
                  </a:outerShdw>
                </a:effectLst>
                <a:ea typeface="黑体" pitchFamily="49" charset="-122"/>
              </a:rPr>
              <a:t>(1)MOV  (R0),(SP)+              (2)MOV  (R1)+,X(R0)         (3)ADD  X(R0),R1                 (4)SUB  (R1)+, (R2)       </a:t>
            </a:r>
          </a:p>
          <a:p>
            <a:pPr>
              <a:lnSpc>
                <a:spcPct val="120000"/>
              </a:lnSpc>
              <a:spcBef>
                <a:spcPts val="0"/>
              </a:spcBef>
              <a:defRPr/>
            </a:pPr>
            <a:r>
              <a:rPr lang="en-US" altLang="zh-CN" sz="3200" b="1" dirty="0">
                <a:solidFill>
                  <a:srgbClr val="FFFF00"/>
                </a:solidFill>
                <a:effectLst>
                  <a:outerShdw blurRad="38100" dist="38100" dir="2700000" algn="tl">
                    <a:srgbClr val="000000"/>
                  </a:outerShdw>
                </a:effectLst>
                <a:ea typeface="黑体" pitchFamily="49" charset="-122"/>
              </a:rPr>
              <a:t>(5) NEG  -(R2)                       (6) JMP  (R0)</a:t>
            </a:r>
            <a:endParaRPr lang="zh-CN" altLang="zh-CN" sz="32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en-US" altLang="zh-CN" sz="3200" b="1" dirty="0">
                <a:solidFill>
                  <a:srgbClr val="FFFF00"/>
                </a:solidFill>
                <a:effectLst>
                  <a:outerShdw blurRad="38100" dist="38100" dir="2700000" algn="tl">
                    <a:srgbClr val="000000"/>
                  </a:outerShdw>
                </a:effectLst>
                <a:ea typeface="黑体" pitchFamily="49" charset="-122"/>
              </a:rPr>
              <a:t>(7) JSR  R1</a:t>
            </a:r>
            <a:endParaRPr lang="zh-CN" altLang="zh-CN" sz="3200" b="1" dirty="0">
              <a:solidFill>
                <a:srgbClr val="FFFF00"/>
              </a:solidFill>
              <a:effectLst>
                <a:outerShdw blurRad="38100" dist="38100" dir="2700000" algn="tl">
                  <a:srgbClr val="000000"/>
                </a:outerShdw>
              </a:effectLst>
              <a:ea typeface="黑体" pitchFamily="49" charset="-122"/>
            </a:endParaRPr>
          </a:p>
        </p:txBody>
      </p:sp>
      <p:sp>
        <p:nvSpPr>
          <p:cNvPr id="5" name="矩形 4">
            <a:extLst>
              <a:ext uri="{FF2B5EF4-FFF2-40B4-BE49-F238E27FC236}">
                <a16:creationId xmlns:a16="http://schemas.microsoft.com/office/drawing/2014/main" id="{FEC658C3-6218-4D3A-BE9F-22996251932C}"/>
              </a:ext>
            </a:extLst>
          </p:cNvPr>
          <p:cNvSpPr/>
          <p:nvPr/>
        </p:nvSpPr>
        <p:spPr>
          <a:xfrm>
            <a:off x="23812" y="-3448"/>
            <a:ext cx="9120188" cy="1217641"/>
          </a:xfrm>
          <a:prstGeom prst="rect">
            <a:avLst/>
          </a:prstGeom>
        </p:spPr>
        <p:txBody>
          <a:bodyPr wrap="square">
            <a:spAutoFit/>
          </a:bodyPr>
          <a:lstStyle/>
          <a:p>
            <a:pPr>
              <a:lnSpc>
                <a:spcPct val="120000"/>
              </a:lnSpc>
              <a:spcBef>
                <a:spcPts val="0"/>
              </a:spcBef>
              <a:defRPr/>
            </a:pPr>
            <a:r>
              <a:rPr lang="en-US" altLang="zh-CN" sz="3200" b="1" dirty="0">
                <a:solidFill>
                  <a:srgbClr val="FFFF00"/>
                </a:solidFill>
                <a:effectLst>
                  <a:outerShdw blurRad="38100" dist="38100" dir="2700000" algn="tl">
                    <a:srgbClr val="000000"/>
                  </a:outerShdw>
                </a:effectLst>
                <a:ea typeface="黑体" pitchFamily="49" charset="-122"/>
              </a:rPr>
              <a:t>13.</a:t>
            </a:r>
            <a:r>
              <a:rPr lang="zh-CN" altLang="zh-CN" sz="3200" b="1" dirty="0">
                <a:solidFill>
                  <a:srgbClr val="FFFF00"/>
                </a:solidFill>
                <a:effectLst>
                  <a:outerShdw blurRad="38100" dist="38100" dir="2700000" algn="tl">
                    <a:srgbClr val="000000"/>
                  </a:outerShdw>
                </a:effectLst>
                <a:ea typeface="黑体" pitchFamily="49" charset="-122"/>
              </a:rPr>
              <a:t>根据表</a:t>
            </a:r>
            <a:r>
              <a:rPr lang="en-US" altLang="zh-CN" sz="3200" b="1" dirty="0">
                <a:solidFill>
                  <a:srgbClr val="FFFF00"/>
                </a:solidFill>
                <a:effectLst>
                  <a:outerShdw blurRad="38100" dist="38100" dir="2700000" algn="tl">
                    <a:srgbClr val="000000"/>
                  </a:outerShdw>
                </a:effectLst>
                <a:ea typeface="黑体" pitchFamily="49" charset="-122"/>
              </a:rPr>
              <a:t>3-18</a:t>
            </a:r>
            <a:r>
              <a:rPr lang="zh-CN" altLang="zh-CN" sz="3200" b="1" dirty="0">
                <a:solidFill>
                  <a:srgbClr val="FFFF00"/>
                </a:solidFill>
                <a:effectLst>
                  <a:outerShdw blurRad="38100" dist="38100" dir="2700000" algn="tl">
                    <a:srgbClr val="000000"/>
                  </a:outerShdw>
                </a:effectLst>
                <a:ea typeface="黑体" pitchFamily="49" charset="-122"/>
              </a:rPr>
              <a:t>微程序，以微地址序列形式（如</a:t>
            </a:r>
            <a:r>
              <a:rPr lang="en-US" altLang="zh-CN" sz="3200" b="1" dirty="0">
                <a:solidFill>
                  <a:srgbClr val="FFFF00"/>
                </a:solidFill>
                <a:effectLst>
                  <a:outerShdw blurRad="38100" dist="38100" dir="2700000" algn="tl">
                    <a:srgbClr val="000000"/>
                  </a:outerShdw>
                </a:effectLst>
                <a:ea typeface="黑体" pitchFamily="49" charset="-122"/>
              </a:rPr>
              <a:t>00-01-02-0C...</a:t>
            </a:r>
            <a:r>
              <a:rPr lang="zh-CN" altLang="zh-CN" sz="3200" b="1" dirty="0">
                <a:solidFill>
                  <a:srgbClr val="FFFF00"/>
                </a:solidFill>
                <a:effectLst>
                  <a:outerShdw blurRad="38100" dist="38100" dir="2700000" algn="tl">
                    <a:srgbClr val="000000"/>
                  </a:outerShdw>
                </a:effectLst>
                <a:ea typeface="黑体" pitchFamily="49" charset="-122"/>
              </a:rPr>
              <a:t>），拟出下述指令的读出与执行过程</a:t>
            </a:r>
            <a:r>
              <a:rPr lang="en-US" altLang="zh-CN" sz="3200" b="1" dirty="0">
                <a:solidFill>
                  <a:srgbClr val="FFFF00"/>
                </a:solidFill>
                <a:effectLst>
                  <a:outerShdw blurRad="38100" dist="38100" dir="2700000" algn="tl">
                    <a:srgbClr val="000000"/>
                  </a:outerShdw>
                </a:effectLst>
                <a:ea typeface="黑体" pitchFamily="49" charset="-122"/>
              </a:rPr>
              <a:t>.</a:t>
            </a:r>
            <a:endParaRPr lang="zh-CN" altLang="zh-CN" sz="32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64AD8786-9CDE-4CFE-AD67-4DC066681F1C}"/>
              </a:ext>
            </a:extLst>
          </p:cNvPr>
          <p:cNvSpPr>
            <a:spLocks noGrp="1"/>
          </p:cNvSpPr>
          <p:nvPr>
            <p:ph type="sldNum" sz="quarter" idx="10"/>
          </p:nvPr>
        </p:nvSpPr>
        <p:spPr/>
        <p:txBody>
          <a:bodyPr/>
          <a:lstStyle/>
          <a:p>
            <a:fld id="{93FEEFE9-7DAE-42BE-8BBC-0AB64D3E44ED}" type="slidenum">
              <a:rPr lang="zh-CN" altLang="en-US" smtClean="0"/>
              <a:pPr/>
              <a:t>94</a:t>
            </a:fld>
            <a:r>
              <a:rPr lang="en-US" altLang="zh-CN"/>
              <a:t>/141</a:t>
            </a:r>
            <a:endParaRPr lang="zh-CN" altLang="en-US" dirty="0"/>
          </a:p>
        </p:txBody>
      </p:sp>
    </p:spTree>
    <p:extLst>
      <p:ext uri="{BB962C8B-B14F-4D97-AF65-F5344CB8AC3E}">
        <p14:creationId xmlns:p14="http://schemas.microsoft.com/office/powerpoint/2010/main" val="1019869606"/>
      </p:ext>
    </p:extLst>
  </p:cSld>
  <p:clrMapOvr>
    <a:masterClrMapping/>
  </p:clrMapOvr>
  <p:transition>
    <p:pull dir="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3F7771-5E10-425F-94A5-8649438663BF}"/>
              </a:ext>
            </a:extLst>
          </p:cNvPr>
          <p:cNvSpPr/>
          <p:nvPr/>
        </p:nvSpPr>
        <p:spPr>
          <a:xfrm>
            <a:off x="90936" y="138389"/>
            <a:ext cx="4161845" cy="646331"/>
          </a:xfrm>
          <a:prstGeom prst="rect">
            <a:avLst/>
          </a:prstGeom>
        </p:spPr>
        <p:txBody>
          <a:bodyPr wrap="none">
            <a:spAutoFit/>
          </a:bodyPr>
          <a:lstStyle/>
          <a:p>
            <a:r>
              <a:rPr lang="en-US" altLang="zh-CN" sz="3600" b="1" kern="100" dirty="0">
                <a:solidFill>
                  <a:srgbClr val="FFFF00"/>
                </a:solidFill>
                <a:latin typeface="Calibri" panose="020F0502020204030204" pitchFamily="34" charset="0"/>
                <a:cs typeface="Times New Roman" panose="02020603050405020304" pitchFamily="18" charset="0"/>
              </a:rPr>
              <a:t>13(1)MOV  (R</a:t>
            </a:r>
            <a:r>
              <a:rPr lang="en-US" altLang="zh-CN" sz="3600" b="1" kern="100" baseline="-25000" dirty="0">
                <a:solidFill>
                  <a:srgbClr val="FFFF00"/>
                </a:solidFill>
                <a:latin typeface="Calibri" panose="020F0502020204030204" pitchFamily="34" charset="0"/>
                <a:cs typeface="Times New Roman" panose="02020603050405020304" pitchFamily="18" charset="0"/>
              </a:rPr>
              <a:t>0</a:t>
            </a:r>
            <a:r>
              <a:rPr lang="en-US" altLang="zh-CN" sz="3600" b="1" kern="100" dirty="0">
                <a:solidFill>
                  <a:srgbClr val="FFFF00"/>
                </a:solidFill>
                <a:latin typeface="Calibri" panose="020F0502020204030204" pitchFamily="34" charset="0"/>
                <a:cs typeface="Times New Roman" panose="02020603050405020304" pitchFamily="18" charset="0"/>
              </a:rPr>
              <a:t>),(SP)</a:t>
            </a:r>
            <a:r>
              <a:rPr lang="en-US" altLang="zh-CN" sz="3600" b="1" kern="100" baseline="30000" dirty="0">
                <a:solidFill>
                  <a:srgbClr val="FFFF00"/>
                </a:solidFill>
                <a:latin typeface="Calibri" panose="020F0502020204030204" pitchFamily="34" charset="0"/>
                <a:cs typeface="Times New Roman" panose="02020603050405020304" pitchFamily="18" charset="0"/>
              </a:rPr>
              <a:t>+ </a:t>
            </a:r>
            <a:endParaRPr lang="zh-CN" altLang="en-US" sz="3600" dirty="0"/>
          </a:p>
        </p:txBody>
      </p:sp>
      <p:sp>
        <p:nvSpPr>
          <p:cNvPr id="4" name="矩形 3">
            <a:extLst>
              <a:ext uri="{FF2B5EF4-FFF2-40B4-BE49-F238E27FC236}">
                <a16:creationId xmlns:a16="http://schemas.microsoft.com/office/drawing/2014/main" id="{A6F1394B-EC45-41CC-84E7-47EB40F9D238}"/>
              </a:ext>
            </a:extLst>
          </p:cNvPr>
          <p:cNvSpPr/>
          <p:nvPr/>
        </p:nvSpPr>
        <p:spPr>
          <a:xfrm>
            <a:off x="90936" y="764704"/>
            <a:ext cx="9145016" cy="584775"/>
          </a:xfrm>
          <a:prstGeom prst="rect">
            <a:avLst/>
          </a:prstGeom>
        </p:spPr>
        <p:txBody>
          <a:bodyPr wrap="square">
            <a:spAutoFit/>
          </a:bodyPr>
          <a:lstStyle/>
          <a:p>
            <a:r>
              <a:rPr lang="en-US" altLang="zh-CN" sz="3200" dirty="0"/>
              <a:t>00-01-02-59-5F-60-61-03-6B-6D-04-05-06-07-08-00</a:t>
            </a:r>
            <a:endParaRPr lang="zh-CN" altLang="en-US" sz="3200" dirty="0"/>
          </a:p>
        </p:txBody>
      </p:sp>
      <p:sp>
        <p:nvSpPr>
          <p:cNvPr id="5" name="文本框 4">
            <a:extLst>
              <a:ext uri="{FF2B5EF4-FFF2-40B4-BE49-F238E27FC236}">
                <a16:creationId xmlns:a16="http://schemas.microsoft.com/office/drawing/2014/main" id="{66A3F527-CECC-4B10-8214-BBD2F83B6C57}"/>
              </a:ext>
            </a:extLst>
          </p:cNvPr>
          <p:cNvSpPr txBox="1"/>
          <p:nvPr/>
        </p:nvSpPr>
        <p:spPr>
          <a:xfrm>
            <a:off x="-38998" y="1848691"/>
            <a:ext cx="9295565" cy="3581365"/>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解释微地址序列：先取指（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），再转</a:t>
            </a:r>
            <a:r>
              <a:rPr lang="en-US" altLang="zh-CN" sz="3200" dirty="0">
                <a:latin typeface="黑体" panose="02010609060101010101" pitchFamily="49" charset="-122"/>
                <a:ea typeface="黑体" panose="02010609060101010101" pitchFamily="49" charset="-122"/>
              </a:rPr>
              <a:t>MOV</a:t>
            </a:r>
            <a:r>
              <a:rPr lang="zh-CN" altLang="en-US" sz="3200" dirty="0">
                <a:latin typeface="黑体" panose="02010609060101010101" pitchFamily="49" charset="-122"/>
                <a:ea typeface="黑体" panose="02010609060101010101" pitchFamily="49" charset="-122"/>
              </a:rPr>
              <a:t>指令入口（</a:t>
            </a:r>
            <a:r>
              <a:rPr lang="en-US" altLang="zh-CN" sz="3200" dirty="0">
                <a:latin typeface="黑体" panose="02010609060101010101" pitchFamily="49" charset="-122"/>
                <a:ea typeface="黑体" panose="02010609060101010101" pitchFamily="49" charset="-122"/>
              </a:rPr>
              <a:t>02</a:t>
            </a:r>
            <a:r>
              <a:rPr lang="zh-CN" altLang="en-US" sz="3200" dirty="0">
                <a:latin typeface="黑体" panose="02010609060101010101" pitchFamily="49" charset="-122"/>
                <a:ea typeface="黑体" panose="02010609060101010101" pitchFamily="49" charset="-122"/>
              </a:rPr>
              <a:t>）；然后转“取源操作数”入口（</a:t>
            </a:r>
            <a:r>
              <a:rPr lang="en-US" altLang="zh-CN" sz="3200" dirty="0">
                <a:latin typeface="黑体" panose="02010609060101010101" pitchFamily="49" charset="-122"/>
                <a:ea typeface="黑体" panose="02010609060101010101" pitchFamily="49" charset="-122"/>
              </a:rPr>
              <a:t>59</a:t>
            </a:r>
            <a:r>
              <a:rPr lang="zh-CN" altLang="en-US" sz="3200" dirty="0">
                <a:latin typeface="黑体" panose="02010609060101010101" pitchFamily="49" charset="-122"/>
                <a:ea typeface="黑体" panose="02010609060101010101" pitchFamily="49" charset="-122"/>
              </a:rPr>
              <a:t>），进入自增型寄存器间址（</a:t>
            </a:r>
            <a:r>
              <a:rPr lang="en-US" altLang="zh-CN" sz="3200" dirty="0">
                <a:latin typeface="黑体" panose="02010609060101010101" pitchFamily="49" charset="-122"/>
                <a:ea typeface="黑体" panose="02010609060101010101" pitchFamily="49" charset="-122"/>
              </a:rPr>
              <a:t>5F-60-61</a:t>
            </a:r>
            <a:r>
              <a:rPr lang="zh-CN" altLang="en-US" sz="3200" dirty="0">
                <a:latin typeface="黑体" panose="02010609060101010101" pitchFamily="49" charset="-122"/>
                <a:ea typeface="黑体" panose="02010609060101010101" pitchFamily="49" charset="-122"/>
              </a:rPr>
              <a:t>），返 回（</a:t>
            </a:r>
            <a:r>
              <a:rPr lang="en-US" altLang="zh-CN" sz="3200" dirty="0">
                <a:latin typeface="黑体" panose="02010609060101010101" pitchFamily="49" charset="-122"/>
                <a:ea typeface="黑体" panose="02010609060101010101" pitchFamily="49" charset="-122"/>
              </a:rPr>
              <a:t>03</a:t>
            </a:r>
            <a:r>
              <a:rPr lang="zh-CN" altLang="en-US" sz="3200" dirty="0">
                <a:latin typeface="黑体" panose="02010609060101010101" pitchFamily="49" charset="-122"/>
                <a:ea typeface="黑体" panose="02010609060101010101" pitchFamily="49" charset="-122"/>
              </a:rPr>
              <a:t>）；再转“取目的地址”入口（</a:t>
            </a:r>
            <a:r>
              <a:rPr lang="en-US" altLang="zh-CN" sz="3200" dirty="0">
                <a:latin typeface="黑体" panose="02010609060101010101" pitchFamily="49" charset="-122"/>
                <a:ea typeface="黑体" panose="02010609060101010101" pitchFamily="49" charset="-122"/>
              </a:rPr>
              <a:t>6B</a:t>
            </a:r>
            <a:r>
              <a:rPr lang="zh-CN" altLang="en-US" sz="3200" dirty="0">
                <a:latin typeface="黑体" panose="02010609060101010101" pitchFamily="49" charset="-122"/>
                <a:ea typeface="黑体" panose="02010609060101010101" pitchFamily="49" charset="-122"/>
              </a:rPr>
              <a:t>），进入寄存器间址（</a:t>
            </a:r>
            <a:r>
              <a:rPr lang="en-US" altLang="zh-CN" sz="3200" dirty="0">
                <a:latin typeface="黑体" panose="02010609060101010101" pitchFamily="49" charset="-122"/>
                <a:ea typeface="黑体" panose="02010609060101010101" pitchFamily="49" charset="-122"/>
              </a:rPr>
              <a:t>6D</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04</a:t>
            </a:r>
            <a:r>
              <a:rPr lang="zh-CN" altLang="en-US" sz="3200" dirty="0">
                <a:latin typeface="黑体" panose="02010609060101010101" pitchFamily="49" charset="-122"/>
                <a:ea typeface="黑体" panose="02010609060101010101" pitchFamily="49" charset="-122"/>
              </a:rPr>
              <a:t>）；最后执行传送操作并转取指入口（</a:t>
            </a:r>
            <a:r>
              <a:rPr lang="en-US" altLang="zh-CN" sz="3200" dirty="0">
                <a:latin typeface="黑体" panose="02010609060101010101" pitchFamily="49" charset="-122"/>
                <a:ea typeface="黑体" panose="02010609060101010101" pitchFamily="49" charset="-122"/>
              </a:rPr>
              <a:t>05-06-07-08-00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0F207651-028C-48EC-8CE8-8315E22A2421}"/>
              </a:ext>
            </a:extLst>
          </p:cNvPr>
          <p:cNvSpPr>
            <a:spLocks noGrp="1"/>
          </p:cNvSpPr>
          <p:nvPr>
            <p:ph type="sldNum" sz="quarter" idx="10"/>
          </p:nvPr>
        </p:nvSpPr>
        <p:spPr/>
        <p:txBody>
          <a:bodyPr/>
          <a:lstStyle/>
          <a:p>
            <a:fld id="{93FEEFE9-7DAE-42BE-8BBC-0AB64D3E44ED}" type="slidenum">
              <a:rPr lang="zh-CN" altLang="en-US" smtClean="0"/>
              <a:pPr/>
              <a:t>95</a:t>
            </a:fld>
            <a:r>
              <a:rPr lang="en-US" altLang="zh-CN"/>
              <a:t>/141</a:t>
            </a:r>
            <a:endParaRPr lang="zh-CN" altLang="en-US" dirty="0"/>
          </a:p>
        </p:txBody>
      </p:sp>
    </p:spTree>
    <p:extLst>
      <p:ext uri="{BB962C8B-B14F-4D97-AF65-F5344CB8AC3E}">
        <p14:creationId xmlns:p14="http://schemas.microsoft.com/office/powerpoint/2010/main" val="3328595773"/>
      </p:ext>
    </p:extLst>
  </p:cSld>
  <p:clrMapOvr>
    <a:masterClrMapping/>
  </p:clrMapOvr>
  <p:transition>
    <p:pull dir="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E78DB7-2D28-48B6-9173-0FA25AA1139D}"/>
              </a:ext>
            </a:extLst>
          </p:cNvPr>
          <p:cNvSpPr/>
          <p:nvPr/>
        </p:nvSpPr>
        <p:spPr>
          <a:xfrm>
            <a:off x="24426" y="-25152"/>
            <a:ext cx="4303742" cy="646331"/>
          </a:xfrm>
          <a:prstGeom prst="rect">
            <a:avLst/>
          </a:prstGeom>
        </p:spPr>
        <p:txBody>
          <a:bodyPr wrap="none">
            <a:spAutoFit/>
          </a:bodyPr>
          <a:lstStyle/>
          <a:p>
            <a:r>
              <a:rPr lang="en-US" altLang="zh-CN" sz="3600" b="1" kern="100" dirty="0">
                <a:solidFill>
                  <a:srgbClr val="FFFF00"/>
                </a:solidFill>
                <a:latin typeface="Calibri" panose="020F0502020204030204" pitchFamily="34" charset="0"/>
                <a:cs typeface="Times New Roman" panose="02020603050405020304" pitchFamily="18" charset="0"/>
              </a:rPr>
              <a:t>13(2)MOV  (R</a:t>
            </a:r>
            <a:r>
              <a:rPr lang="en-US" altLang="zh-CN" sz="3600" b="1" kern="100" baseline="-25000" dirty="0">
                <a:solidFill>
                  <a:srgbClr val="FFFF00"/>
                </a:solidFill>
                <a:latin typeface="Calibri" panose="020F0502020204030204" pitchFamily="34" charset="0"/>
                <a:cs typeface="Times New Roman" panose="02020603050405020304" pitchFamily="18" charset="0"/>
              </a:rPr>
              <a:t>1</a:t>
            </a:r>
            <a:r>
              <a:rPr lang="en-US" altLang="zh-CN" sz="3600" b="1" kern="100" dirty="0">
                <a:solidFill>
                  <a:srgbClr val="FFFF00"/>
                </a:solidFill>
                <a:latin typeface="Calibri" panose="020F0502020204030204" pitchFamily="34" charset="0"/>
                <a:cs typeface="Times New Roman" panose="02020603050405020304" pitchFamily="18" charset="0"/>
              </a:rPr>
              <a:t>)</a:t>
            </a:r>
            <a:r>
              <a:rPr lang="en-US" altLang="zh-CN" sz="3600" b="1" kern="100" baseline="30000" dirty="0">
                <a:solidFill>
                  <a:srgbClr val="FFFF00"/>
                </a:solidFill>
                <a:latin typeface="Calibri" panose="020F0502020204030204" pitchFamily="34" charset="0"/>
                <a:cs typeface="Times New Roman" panose="02020603050405020304" pitchFamily="18" charset="0"/>
              </a:rPr>
              <a:t>+</a:t>
            </a:r>
            <a:r>
              <a:rPr lang="en-US" altLang="zh-CN" sz="3600" b="1" kern="100" dirty="0">
                <a:solidFill>
                  <a:srgbClr val="FFFF00"/>
                </a:solidFill>
                <a:latin typeface="Calibri" panose="020F0502020204030204" pitchFamily="34" charset="0"/>
                <a:cs typeface="Times New Roman" panose="02020603050405020304" pitchFamily="18" charset="0"/>
              </a:rPr>
              <a:t>,X(R</a:t>
            </a:r>
            <a:r>
              <a:rPr lang="en-US" altLang="zh-CN" sz="3600" b="1" kern="100" baseline="-25000" dirty="0">
                <a:solidFill>
                  <a:srgbClr val="FFFF00"/>
                </a:solidFill>
                <a:latin typeface="Calibri" panose="020F0502020204030204" pitchFamily="34" charset="0"/>
                <a:cs typeface="Times New Roman" panose="02020603050405020304" pitchFamily="18" charset="0"/>
              </a:rPr>
              <a:t>0</a:t>
            </a:r>
            <a:r>
              <a:rPr lang="en-US" altLang="zh-CN" sz="3600" b="1" kern="100" dirty="0">
                <a:solidFill>
                  <a:srgbClr val="FFFF00"/>
                </a:solidFill>
                <a:latin typeface="Calibri" panose="020F0502020204030204" pitchFamily="34" charset="0"/>
                <a:cs typeface="Times New Roman" panose="02020603050405020304" pitchFamily="18" charset="0"/>
              </a:rPr>
              <a:t>)</a:t>
            </a:r>
            <a:endParaRPr lang="zh-CN" altLang="en-US" sz="3600" dirty="0"/>
          </a:p>
        </p:txBody>
      </p:sp>
      <p:sp>
        <p:nvSpPr>
          <p:cNvPr id="4" name="矩形 3">
            <a:extLst>
              <a:ext uri="{FF2B5EF4-FFF2-40B4-BE49-F238E27FC236}">
                <a16:creationId xmlns:a16="http://schemas.microsoft.com/office/drawing/2014/main" id="{2F223CC2-A971-488F-A8A9-F8A217208716}"/>
              </a:ext>
            </a:extLst>
          </p:cNvPr>
          <p:cNvSpPr/>
          <p:nvPr/>
        </p:nvSpPr>
        <p:spPr>
          <a:xfrm>
            <a:off x="65965" y="987305"/>
            <a:ext cx="9012070" cy="1077218"/>
          </a:xfrm>
          <a:prstGeom prst="rect">
            <a:avLst/>
          </a:prstGeom>
        </p:spPr>
        <p:txBody>
          <a:bodyPr wrap="square">
            <a:spAutoFit/>
          </a:bodyPr>
          <a:lstStyle/>
          <a:p>
            <a:r>
              <a:rPr lang="en-US" altLang="zh-CN" sz="3200" dirty="0"/>
              <a:t>00</a:t>
            </a:r>
            <a:r>
              <a:rPr lang="en-US" altLang="zh-CN" sz="3200" dirty="0">
                <a:latin typeface="黑体" panose="02010609060101010101" pitchFamily="49" charset="-122"/>
                <a:ea typeface="黑体" panose="02010609060101010101" pitchFamily="49" charset="-122"/>
              </a:rPr>
              <a:t>-01-02-59-66-67-68-69-6A-03-6B-71-72-04-05-06-07-08-00</a:t>
            </a:r>
            <a:endParaRPr lang="zh-CN" altLang="en-US" sz="3200" dirty="0"/>
          </a:p>
        </p:txBody>
      </p:sp>
      <p:sp>
        <p:nvSpPr>
          <p:cNvPr id="5" name="矩形 4">
            <a:extLst>
              <a:ext uri="{FF2B5EF4-FFF2-40B4-BE49-F238E27FC236}">
                <a16:creationId xmlns:a16="http://schemas.microsoft.com/office/drawing/2014/main" id="{987A19EC-426D-49CA-8DE7-5446B5AB12ED}"/>
              </a:ext>
            </a:extLst>
          </p:cNvPr>
          <p:cNvSpPr/>
          <p:nvPr/>
        </p:nvSpPr>
        <p:spPr>
          <a:xfrm>
            <a:off x="98859" y="2064523"/>
            <a:ext cx="9120188"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），再转</a:t>
            </a:r>
            <a:r>
              <a:rPr lang="en-US" altLang="zh-CN" sz="3200" dirty="0">
                <a:latin typeface="黑体" panose="02010609060101010101" pitchFamily="49" charset="-122"/>
                <a:ea typeface="黑体" panose="02010609060101010101" pitchFamily="49" charset="-122"/>
              </a:rPr>
              <a:t>MOV</a:t>
            </a:r>
            <a:r>
              <a:rPr lang="zh-CN" altLang="en-US" sz="3200" dirty="0">
                <a:latin typeface="黑体" panose="02010609060101010101" pitchFamily="49" charset="-122"/>
                <a:ea typeface="黑体" panose="02010609060101010101" pitchFamily="49" charset="-122"/>
              </a:rPr>
              <a:t>指令入口（</a:t>
            </a:r>
            <a:r>
              <a:rPr lang="en-US" altLang="zh-CN" sz="3200" dirty="0">
                <a:latin typeface="黑体" panose="02010609060101010101" pitchFamily="49" charset="-122"/>
                <a:ea typeface="黑体" panose="02010609060101010101" pitchFamily="49" charset="-122"/>
              </a:rPr>
              <a:t>02</a:t>
            </a:r>
            <a:r>
              <a:rPr lang="zh-CN" altLang="en-US" sz="3200" dirty="0">
                <a:latin typeface="黑体" panose="02010609060101010101" pitchFamily="49" charset="-122"/>
                <a:ea typeface="黑体" panose="02010609060101010101" pitchFamily="49" charset="-122"/>
              </a:rPr>
              <a:t>）；然后转“取源操作数”入口（</a:t>
            </a:r>
            <a:r>
              <a:rPr lang="en-US" altLang="zh-CN" sz="3200" dirty="0">
                <a:latin typeface="黑体" panose="02010609060101010101" pitchFamily="49" charset="-122"/>
                <a:ea typeface="黑体" panose="02010609060101010101" pitchFamily="49" charset="-122"/>
              </a:rPr>
              <a:t>59</a:t>
            </a:r>
            <a:r>
              <a:rPr lang="zh-CN" altLang="en-US" sz="3200" dirty="0">
                <a:latin typeface="黑体" panose="02010609060101010101" pitchFamily="49" charset="-122"/>
                <a:ea typeface="黑体" panose="02010609060101010101" pitchFamily="49" charset="-122"/>
              </a:rPr>
              <a:t>），进入变址（</a:t>
            </a:r>
            <a:r>
              <a:rPr lang="en-US" altLang="zh-CN" sz="3200" dirty="0">
                <a:latin typeface="黑体" panose="02010609060101010101" pitchFamily="49" charset="-122"/>
                <a:ea typeface="黑体" panose="02010609060101010101" pitchFamily="49" charset="-122"/>
              </a:rPr>
              <a:t>66-67-68-69-6A</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03</a:t>
            </a:r>
            <a:r>
              <a:rPr lang="zh-CN" altLang="en-US" sz="3200" dirty="0">
                <a:latin typeface="黑体" panose="02010609060101010101" pitchFamily="49" charset="-122"/>
                <a:ea typeface="黑体" panose="02010609060101010101" pitchFamily="49" charset="-122"/>
              </a:rPr>
              <a:t>）；再转“取目的地址”入口（</a:t>
            </a:r>
            <a:r>
              <a:rPr lang="en-US" altLang="zh-CN" sz="3200" dirty="0">
                <a:latin typeface="黑体" panose="02010609060101010101" pitchFamily="49" charset="-122"/>
                <a:ea typeface="黑体" panose="02010609060101010101" pitchFamily="49" charset="-122"/>
              </a:rPr>
              <a:t>6B</a:t>
            </a:r>
            <a:r>
              <a:rPr lang="zh-CN" altLang="en-US" sz="3200" dirty="0">
                <a:latin typeface="黑体" panose="02010609060101010101" pitchFamily="49" charset="-122"/>
                <a:ea typeface="黑体" panose="02010609060101010101" pitchFamily="49" charset="-122"/>
              </a:rPr>
              <a:t>），进入自增型寄存器间址（</a:t>
            </a:r>
            <a:r>
              <a:rPr lang="en-US" altLang="zh-CN" sz="3200" dirty="0">
                <a:latin typeface="黑体" panose="02010609060101010101" pitchFamily="49" charset="-122"/>
                <a:ea typeface="黑体" panose="02010609060101010101" pitchFamily="49" charset="-122"/>
              </a:rPr>
              <a:t>71-72</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04</a:t>
            </a:r>
            <a:r>
              <a:rPr lang="zh-CN" altLang="en-US" sz="3200" dirty="0">
                <a:latin typeface="黑体" panose="02010609060101010101" pitchFamily="49" charset="-122"/>
                <a:ea typeface="黑体" panose="02010609060101010101" pitchFamily="49" charset="-122"/>
              </a:rPr>
              <a:t>）；最后执行传送操作并转取指入口（</a:t>
            </a:r>
            <a:r>
              <a:rPr lang="en-US" altLang="zh-CN" sz="3200" dirty="0">
                <a:latin typeface="黑体" panose="02010609060101010101" pitchFamily="49" charset="-122"/>
                <a:ea typeface="黑体" panose="02010609060101010101" pitchFamily="49" charset="-122"/>
              </a:rPr>
              <a:t>05-06-07-08-00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8326F707-1390-4C7D-A45F-509F8F28D549}"/>
              </a:ext>
            </a:extLst>
          </p:cNvPr>
          <p:cNvSpPr>
            <a:spLocks noGrp="1"/>
          </p:cNvSpPr>
          <p:nvPr>
            <p:ph type="sldNum" sz="quarter" idx="10"/>
          </p:nvPr>
        </p:nvSpPr>
        <p:spPr/>
        <p:txBody>
          <a:bodyPr/>
          <a:lstStyle/>
          <a:p>
            <a:fld id="{93FEEFE9-7DAE-42BE-8BBC-0AB64D3E44ED}" type="slidenum">
              <a:rPr lang="zh-CN" altLang="en-US" smtClean="0"/>
              <a:pPr/>
              <a:t>96</a:t>
            </a:fld>
            <a:r>
              <a:rPr lang="en-US" altLang="zh-CN"/>
              <a:t>/141</a:t>
            </a:r>
            <a:endParaRPr lang="zh-CN" altLang="en-US" dirty="0"/>
          </a:p>
        </p:txBody>
      </p:sp>
    </p:spTree>
    <p:extLst>
      <p:ext uri="{BB962C8B-B14F-4D97-AF65-F5344CB8AC3E}">
        <p14:creationId xmlns:p14="http://schemas.microsoft.com/office/powerpoint/2010/main" val="782739163"/>
      </p:ext>
    </p:extLst>
  </p:cSld>
  <p:clrMapOvr>
    <a:masterClrMapping/>
  </p:clrMapOvr>
  <p:transition>
    <p:pull dir="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37364AD-9291-440D-B82B-022FEA7BEE54}"/>
              </a:ext>
            </a:extLst>
          </p:cNvPr>
          <p:cNvSpPr/>
          <p:nvPr/>
        </p:nvSpPr>
        <p:spPr>
          <a:xfrm>
            <a:off x="0" y="0"/>
            <a:ext cx="3809056" cy="646331"/>
          </a:xfrm>
          <a:prstGeom prst="rect">
            <a:avLst/>
          </a:prstGeom>
        </p:spPr>
        <p:txBody>
          <a:bodyPr wrap="none">
            <a:spAutoFit/>
          </a:bodyPr>
          <a:lstStyle/>
          <a:p>
            <a:r>
              <a:rPr lang="en-US" altLang="zh-CN" sz="3600" b="1" kern="100" dirty="0">
                <a:solidFill>
                  <a:srgbClr val="FFFF00"/>
                </a:solidFill>
                <a:latin typeface="Calibri" panose="020F0502020204030204" pitchFamily="34" charset="0"/>
                <a:cs typeface="Times New Roman" panose="02020603050405020304" pitchFamily="18" charset="0"/>
              </a:rPr>
              <a:t>13(3)ADD  X(R</a:t>
            </a:r>
            <a:r>
              <a:rPr lang="en-US" altLang="zh-CN" sz="3600" b="1" kern="100" baseline="-25000" dirty="0">
                <a:solidFill>
                  <a:srgbClr val="FFFF00"/>
                </a:solidFill>
                <a:latin typeface="Calibri" panose="020F0502020204030204" pitchFamily="34" charset="0"/>
                <a:cs typeface="Times New Roman" panose="02020603050405020304" pitchFamily="18" charset="0"/>
              </a:rPr>
              <a:t>0</a:t>
            </a:r>
            <a:r>
              <a:rPr lang="en-US" altLang="zh-CN" sz="3600" b="1" kern="100" dirty="0">
                <a:solidFill>
                  <a:srgbClr val="FFFF00"/>
                </a:solidFill>
                <a:latin typeface="Calibri" panose="020F0502020204030204" pitchFamily="34" charset="0"/>
                <a:cs typeface="Times New Roman" panose="02020603050405020304" pitchFamily="18" charset="0"/>
              </a:rPr>
              <a:t>),R</a:t>
            </a:r>
            <a:r>
              <a:rPr lang="en-US" altLang="zh-CN" sz="3600" b="1" kern="100" baseline="-25000" dirty="0">
                <a:solidFill>
                  <a:srgbClr val="FFFF00"/>
                </a:solidFill>
                <a:latin typeface="Calibri" panose="020F0502020204030204" pitchFamily="34" charset="0"/>
                <a:cs typeface="Times New Roman" panose="02020603050405020304" pitchFamily="18" charset="0"/>
              </a:rPr>
              <a:t>1 </a:t>
            </a:r>
            <a:endParaRPr lang="zh-CN" altLang="en-US" sz="3600" dirty="0"/>
          </a:p>
        </p:txBody>
      </p:sp>
      <p:sp>
        <p:nvSpPr>
          <p:cNvPr id="4" name="矩形 3">
            <a:extLst>
              <a:ext uri="{FF2B5EF4-FFF2-40B4-BE49-F238E27FC236}">
                <a16:creationId xmlns:a16="http://schemas.microsoft.com/office/drawing/2014/main" id="{8AE9522D-1F4B-4183-B139-090D31FF0E38}"/>
              </a:ext>
            </a:extLst>
          </p:cNvPr>
          <p:cNvSpPr/>
          <p:nvPr/>
        </p:nvSpPr>
        <p:spPr>
          <a:xfrm>
            <a:off x="0" y="699107"/>
            <a:ext cx="9120188" cy="1077218"/>
          </a:xfrm>
          <a:prstGeom prst="rect">
            <a:avLst/>
          </a:prstGeom>
        </p:spPr>
        <p:txBody>
          <a:bodyPr wrap="square">
            <a:spAutoFit/>
          </a:bodyPr>
          <a:lstStyle/>
          <a:p>
            <a:r>
              <a:rPr lang="en-US" altLang="zh-CN" sz="3200" dirty="0"/>
              <a:t>00-01-0B-59-5A-0C-6B-76-77-78-79-7A-0D-0E-0F-10-06-07-08-00</a:t>
            </a:r>
            <a:endParaRPr lang="zh-CN" altLang="en-US" sz="3200" dirty="0"/>
          </a:p>
        </p:txBody>
      </p:sp>
      <p:sp>
        <p:nvSpPr>
          <p:cNvPr id="5" name="矩形 4">
            <a:extLst>
              <a:ext uri="{FF2B5EF4-FFF2-40B4-BE49-F238E27FC236}">
                <a16:creationId xmlns:a16="http://schemas.microsoft.com/office/drawing/2014/main" id="{B46B0997-E986-4853-B1B6-EAE1409FEA16}"/>
              </a:ext>
            </a:extLst>
          </p:cNvPr>
          <p:cNvSpPr/>
          <p:nvPr/>
        </p:nvSpPr>
        <p:spPr>
          <a:xfrm>
            <a:off x="0" y="1829101"/>
            <a:ext cx="9096376" cy="4150367"/>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a:t>
            </a:r>
            <a:r>
              <a:rPr lang="en-US" altLang="zh-CN" sz="3200" dirty="0">
                <a:latin typeface="黑体" panose="02010609060101010101" pitchFamily="49" charset="-122"/>
                <a:ea typeface="黑体" panose="02010609060101010101" pitchFamily="49" charset="-122"/>
              </a:rPr>
              <a:t>ADD</a:t>
            </a:r>
            <a:r>
              <a:rPr lang="zh-CN" altLang="en-US" sz="3200" dirty="0">
                <a:latin typeface="黑体" panose="02010609060101010101" pitchFamily="49" charset="-122"/>
                <a:ea typeface="黑体" panose="02010609060101010101" pitchFamily="49" charset="-122"/>
              </a:rPr>
              <a:t>是双操作数指令，因此取指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后进入其入口（</a:t>
            </a:r>
            <a:r>
              <a:rPr lang="en-US" altLang="zh-CN" sz="3200" dirty="0">
                <a:latin typeface="黑体" panose="02010609060101010101" pitchFamily="49" charset="-122"/>
                <a:ea typeface="黑体" panose="02010609060101010101" pitchFamily="49" charset="-122"/>
              </a:rPr>
              <a:t>0B</a:t>
            </a:r>
            <a:r>
              <a:rPr lang="zh-CN" altLang="en-US" sz="3200" dirty="0">
                <a:latin typeface="黑体" panose="02010609060101010101" pitchFamily="49" charset="-122"/>
                <a:ea typeface="黑体" panose="02010609060101010101" pitchFamily="49" charset="-122"/>
              </a:rPr>
              <a:t>）；然后转“取源操作数”入口（</a:t>
            </a:r>
            <a:r>
              <a:rPr lang="en-US" altLang="zh-CN" sz="3200" dirty="0">
                <a:latin typeface="黑体" panose="02010609060101010101" pitchFamily="49" charset="-122"/>
                <a:ea typeface="黑体" panose="02010609060101010101" pitchFamily="49" charset="-122"/>
              </a:rPr>
              <a:t>59</a:t>
            </a:r>
            <a:r>
              <a:rPr lang="zh-CN" altLang="en-US" sz="3200" dirty="0">
                <a:latin typeface="黑体" panose="02010609060101010101" pitchFamily="49" charset="-122"/>
                <a:ea typeface="黑体" panose="02010609060101010101" pitchFamily="49" charset="-122"/>
              </a:rPr>
              <a:t>），进入寄存器寻址（</a:t>
            </a:r>
            <a:r>
              <a:rPr lang="en-US" altLang="zh-CN" sz="3200" dirty="0">
                <a:latin typeface="黑体" panose="02010609060101010101" pitchFamily="49" charset="-122"/>
                <a:ea typeface="黑体" panose="02010609060101010101" pitchFamily="49" charset="-122"/>
              </a:rPr>
              <a:t>5A</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0C</a:t>
            </a:r>
            <a:r>
              <a:rPr lang="zh-CN" altLang="en-US" sz="3200" dirty="0">
                <a:latin typeface="黑体" panose="02010609060101010101" pitchFamily="49" charset="-122"/>
                <a:ea typeface="黑体" panose="02010609060101010101" pitchFamily="49" charset="-122"/>
              </a:rPr>
              <a:t>）；再转“取目的地址”入口（</a:t>
            </a:r>
            <a:r>
              <a:rPr lang="en-US" altLang="zh-CN" sz="3200" dirty="0">
                <a:latin typeface="黑体" panose="02010609060101010101" pitchFamily="49" charset="-122"/>
                <a:ea typeface="黑体" panose="02010609060101010101" pitchFamily="49" charset="-122"/>
              </a:rPr>
              <a:t>6B</a:t>
            </a:r>
            <a:r>
              <a:rPr lang="zh-CN" altLang="en-US" sz="3200" dirty="0">
                <a:latin typeface="黑体" panose="02010609060101010101" pitchFamily="49" charset="-122"/>
                <a:ea typeface="黑体" panose="02010609060101010101" pitchFamily="49" charset="-122"/>
              </a:rPr>
              <a:t>），进入变址（</a:t>
            </a:r>
            <a:r>
              <a:rPr lang="en-US" altLang="zh-CN" sz="3200" dirty="0">
                <a:latin typeface="黑体" panose="02010609060101010101" pitchFamily="49" charset="-122"/>
                <a:ea typeface="黑体" panose="02010609060101010101" pitchFamily="49" charset="-122"/>
              </a:rPr>
              <a:t>76-77-78-79-7A</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0D-0E</a:t>
            </a:r>
            <a:r>
              <a:rPr lang="zh-CN" altLang="en-US" sz="3200" dirty="0">
                <a:latin typeface="黑体" panose="02010609060101010101" pitchFamily="49" charset="-122"/>
                <a:ea typeface="黑体" panose="02010609060101010101" pitchFamily="49" charset="-122"/>
              </a:rPr>
              <a:t>）；最后执行加法操作并转取指入口（</a:t>
            </a:r>
            <a:r>
              <a:rPr lang="en-US" altLang="zh-CN" sz="3200" dirty="0">
                <a:latin typeface="黑体" panose="02010609060101010101" pitchFamily="49" charset="-122"/>
                <a:ea typeface="黑体" panose="02010609060101010101" pitchFamily="49" charset="-122"/>
              </a:rPr>
              <a:t>0F-10-06-07-08-00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424FC1BA-B5A1-4457-8B64-CA887ADC3E77}"/>
              </a:ext>
            </a:extLst>
          </p:cNvPr>
          <p:cNvSpPr>
            <a:spLocks noGrp="1"/>
          </p:cNvSpPr>
          <p:nvPr>
            <p:ph type="sldNum" sz="quarter" idx="10"/>
          </p:nvPr>
        </p:nvSpPr>
        <p:spPr/>
        <p:txBody>
          <a:bodyPr/>
          <a:lstStyle/>
          <a:p>
            <a:fld id="{93FEEFE9-7DAE-42BE-8BBC-0AB64D3E44ED}" type="slidenum">
              <a:rPr lang="zh-CN" altLang="en-US" smtClean="0"/>
              <a:pPr/>
              <a:t>97</a:t>
            </a:fld>
            <a:r>
              <a:rPr lang="en-US" altLang="zh-CN"/>
              <a:t>/141</a:t>
            </a:r>
            <a:endParaRPr lang="zh-CN" altLang="en-US" dirty="0"/>
          </a:p>
        </p:txBody>
      </p:sp>
    </p:spTree>
    <p:extLst>
      <p:ext uri="{BB962C8B-B14F-4D97-AF65-F5344CB8AC3E}">
        <p14:creationId xmlns:p14="http://schemas.microsoft.com/office/powerpoint/2010/main" val="418210966"/>
      </p:ext>
    </p:extLst>
  </p:cSld>
  <p:clrMapOvr>
    <a:masterClrMapping/>
  </p:clrMapOvr>
  <p:transition>
    <p:pull dir="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B54D27D-892A-49B0-AE04-7E9332D0FF69}"/>
              </a:ext>
            </a:extLst>
          </p:cNvPr>
          <p:cNvSpPr/>
          <p:nvPr/>
        </p:nvSpPr>
        <p:spPr>
          <a:xfrm>
            <a:off x="107504" y="10943"/>
            <a:ext cx="4124847" cy="646331"/>
          </a:xfrm>
          <a:prstGeom prst="rect">
            <a:avLst/>
          </a:prstGeom>
        </p:spPr>
        <p:txBody>
          <a:bodyPr wrap="none">
            <a:spAutoFit/>
          </a:bodyPr>
          <a:lstStyle/>
          <a:p>
            <a:r>
              <a:rPr lang="en-US" altLang="zh-CN" sz="3600" b="1" kern="100" dirty="0">
                <a:solidFill>
                  <a:srgbClr val="FFFF00"/>
                </a:solidFill>
                <a:latin typeface="Calibri" panose="020F0502020204030204" pitchFamily="34" charset="0"/>
                <a:cs typeface="Times New Roman" panose="02020603050405020304" pitchFamily="18" charset="0"/>
              </a:rPr>
              <a:t>13(4)SUB  (R</a:t>
            </a:r>
            <a:r>
              <a:rPr lang="en-US" altLang="zh-CN" sz="3600" b="1" kern="100" baseline="-25000" dirty="0">
                <a:solidFill>
                  <a:srgbClr val="FFFF00"/>
                </a:solidFill>
                <a:latin typeface="Calibri" panose="020F0502020204030204" pitchFamily="34" charset="0"/>
                <a:cs typeface="Times New Roman" panose="02020603050405020304" pitchFamily="18" charset="0"/>
              </a:rPr>
              <a:t>1</a:t>
            </a:r>
            <a:r>
              <a:rPr lang="en-US" altLang="zh-CN" sz="3600" b="1" kern="100" dirty="0">
                <a:solidFill>
                  <a:srgbClr val="FFFF00"/>
                </a:solidFill>
                <a:latin typeface="Calibri" panose="020F0502020204030204" pitchFamily="34" charset="0"/>
                <a:cs typeface="Times New Roman" panose="02020603050405020304" pitchFamily="18" charset="0"/>
              </a:rPr>
              <a:t>)+, (R</a:t>
            </a:r>
            <a:r>
              <a:rPr lang="en-US" altLang="zh-CN" sz="3600" b="1" kern="100" baseline="-25000" dirty="0">
                <a:solidFill>
                  <a:srgbClr val="FFFF00"/>
                </a:solidFill>
                <a:latin typeface="Calibri" panose="020F0502020204030204" pitchFamily="34" charset="0"/>
                <a:cs typeface="Times New Roman" panose="02020603050405020304" pitchFamily="18" charset="0"/>
              </a:rPr>
              <a:t>2</a:t>
            </a:r>
            <a:r>
              <a:rPr lang="en-US" altLang="zh-CN" sz="3600" b="1" kern="100" dirty="0">
                <a:solidFill>
                  <a:srgbClr val="FFFF00"/>
                </a:solidFill>
                <a:latin typeface="Calibri" panose="020F0502020204030204" pitchFamily="34" charset="0"/>
                <a:cs typeface="Times New Roman" panose="02020603050405020304" pitchFamily="18" charset="0"/>
              </a:rPr>
              <a:t>) </a:t>
            </a:r>
            <a:endParaRPr lang="zh-CN" altLang="en-US" sz="3600" dirty="0"/>
          </a:p>
        </p:txBody>
      </p:sp>
      <p:sp>
        <p:nvSpPr>
          <p:cNvPr id="4" name="矩形 3">
            <a:extLst>
              <a:ext uri="{FF2B5EF4-FFF2-40B4-BE49-F238E27FC236}">
                <a16:creationId xmlns:a16="http://schemas.microsoft.com/office/drawing/2014/main" id="{ED9241CE-508E-48CF-9A61-FC33D941F0C4}"/>
              </a:ext>
            </a:extLst>
          </p:cNvPr>
          <p:cNvSpPr/>
          <p:nvPr/>
        </p:nvSpPr>
        <p:spPr>
          <a:xfrm>
            <a:off x="29017" y="891733"/>
            <a:ext cx="9091171" cy="1077218"/>
          </a:xfrm>
          <a:prstGeom prst="rect">
            <a:avLst/>
          </a:prstGeom>
        </p:spPr>
        <p:txBody>
          <a:bodyPr wrap="square">
            <a:spAutoFit/>
          </a:bodyPr>
          <a:lstStyle/>
          <a:p>
            <a:r>
              <a:rPr lang="en-US" altLang="zh-CN" sz="3200" dirty="0"/>
              <a:t>00-01-0B-59-5B-5C-0C-6B-71-72-0D-0E-13-14-06-07-08-00</a:t>
            </a:r>
            <a:endParaRPr lang="zh-CN" altLang="en-US" sz="3200" dirty="0"/>
          </a:p>
        </p:txBody>
      </p:sp>
      <p:sp>
        <p:nvSpPr>
          <p:cNvPr id="5" name="矩形 4">
            <a:extLst>
              <a:ext uri="{FF2B5EF4-FFF2-40B4-BE49-F238E27FC236}">
                <a16:creationId xmlns:a16="http://schemas.microsoft.com/office/drawing/2014/main" id="{72B018B2-5A5A-4070-ADEE-667C4CE86771}"/>
              </a:ext>
            </a:extLst>
          </p:cNvPr>
          <p:cNvSpPr/>
          <p:nvPr/>
        </p:nvSpPr>
        <p:spPr>
          <a:xfrm>
            <a:off x="29017" y="1988840"/>
            <a:ext cx="9324527" cy="3559436"/>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），进入双操作数指令入口（</a:t>
            </a:r>
            <a:r>
              <a:rPr lang="en-US" altLang="zh-CN" sz="3200" dirty="0">
                <a:latin typeface="黑体" panose="02010609060101010101" pitchFamily="49" charset="-122"/>
                <a:ea typeface="黑体" panose="02010609060101010101" pitchFamily="49" charset="-122"/>
              </a:rPr>
              <a:t>0B</a:t>
            </a:r>
            <a:r>
              <a:rPr lang="zh-CN" altLang="en-US" sz="3200" dirty="0">
                <a:latin typeface="黑体" panose="02010609060101010101" pitchFamily="49" charset="-122"/>
                <a:ea typeface="黑体" panose="02010609060101010101" pitchFamily="49" charset="-122"/>
              </a:rPr>
              <a:t>）；然后转“取源操作数”入口（</a:t>
            </a:r>
            <a:r>
              <a:rPr lang="en-US" altLang="zh-CN" sz="3200" dirty="0">
                <a:latin typeface="黑体" panose="02010609060101010101" pitchFamily="49" charset="-122"/>
                <a:ea typeface="黑体" panose="02010609060101010101" pitchFamily="49" charset="-122"/>
              </a:rPr>
              <a:t>59</a:t>
            </a:r>
            <a:r>
              <a:rPr lang="zh-CN" altLang="en-US" sz="3200" dirty="0">
                <a:latin typeface="黑体" panose="02010609060101010101" pitchFamily="49" charset="-122"/>
                <a:ea typeface="黑体" panose="02010609060101010101" pitchFamily="49" charset="-122"/>
              </a:rPr>
              <a:t>），进入寄存器间址（</a:t>
            </a:r>
            <a:r>
              <a:rPr lang="en-US" altLang="zh-CN" sz="3200" dirty="0">
                <a:latin typeface="黑体" panose="02010609060101010101" pitchFamily="49" charset="-122"/>
                <a:ea typeface="黑体" panose="02010609060101010101" pitchFamily="49" charset="-122"/>
              </a:rPr>
              <a:t>5B-5C</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0C</a:t>
            </a:r>
            <a:r>
              <a:rPr lang="zh-CN" altLang="en-US" sz="3200" dirty="0">
                <a:latin typeface="黑体" panose="02010609060101010101" pitchFamily="49" charset="-122"/>
                <a:ea typeface="黑体" panose="02010609060101010101" pitchFamily="49" charset="-122"/>
              </a:rPr>
              <a:t>）；再转“取目的地址”入口（</a:t>
            </a:r>
            <a:r>
              <a:rPr lang="en-US" altLang="zh-CN" sz="3200" dirty="0">
                <a:latin typeface="黑体" panose="02010609060101010101" pitchFamily="49" charset="-122"/>
                <a:ea typeface="黑体" panose="02010609060101010101" pitchFamily="49" charset="-122"/>
              </a:rPr>
              <a:t>6B</a:t>
            </a:r>
            <a:r>
              <a:rPr lang="zh-CN" altLang="en-US" sz="3200" dirty="0">
                <a:latin typeface="黑体" panose="02010609060101010101" pitchFamily="49" charset="-122"/>
                <a:ea typeface="黑体" panose="02010609060101010101" pitchFamily="49" charset="-122"/>
              </a:rPr>
              <a:t>），进入自增型寄存器间址（</a:t>
            </a:r>
            <a:r>
              <a:rPr lang="en-US" altLang="zh-CN" sz="3200" dirty="0">
                <a:latin typeface="黑体" panose="02010609060101010101" pitchFamily="49" charset="-122"/>
                <a:ea typeface="黑体" panose="02010609060101010101" pitchFamily="49" charset="-122"/>
              </a:rPr>
              <a:t>71-72</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0D-0E</a:t>
            </a:r>
            <a:r>
              <a:rPr lang="zh-CN" altLang="en-US" sz="3200" dirty="0">
                <a:latin typeface="黑体" panose="02010609060101010101" pitchFamily="49" charset="-122"/>
                <a:ea typeface="黑体" panose="02010609060101010101" pitchFamily="49" charset="-122"/>
              </a:rPr>
              <a:t>）；最后执行减法操作并转取指入口（</a:t>
            </a:r>
            <a:r>
              <a:rPr lang="en-US" altLang="zh-CN" sz="3200" dirty="0">
                <a:latin typeface="黑体" panose="02010609060101010101" pitchFamily="49" charset="-122"/>
                <a:ea typeface="黑体" panose="02010609060101010101" pitchFamily="49" charset="-122"/>
              </a:rPr>
              <a:t>13-14-06-07-08-00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A88DF722-0168-4CFC-8605-AE7A84F28994}"/>
              </a:ext>
            </a:extLst>
          </p:cNvPr>
          <p:cNvSpPr>
            <a:spLocks noGrp="1"/>
          </p:cNvSpPr>
          <p:nvPr>
            <p:ph type="sldNum" sz="quarter" idx="10"/>
          </p:nvPr>
        </p:nvSpPr>
        <p:spPr/>
        <p:txBody>
          <a:bodyPr/>
          <a:lstStyle/>
          <a:p>
            <a:fld id="{93FEEFE9-7DAE-42BE-8BBC-0AB64D3E44ED}" type="slidenum">
              <a:rPr lang="zh-CN" altLang="en-US" smtClean="0"/>
              <a:pPr/>
              <a:t>98</a:t>
            </a:fld>
            <a:r>
              <a:rPr lang="en-US" altLang="zh-CN"/>
              <a:t>/141</a:t>
            </a:r>
            <a:endParaRPr lang="zh-CN" altLang="en-US" dirty="0"/>
          </a:p>
        </p:txBody>
      </p:sp>
    </p:spTree>
    <p:extLst>
      <p:ext uri="{BB962C8B-B14F-4D97-AF65-F5344CB8AC3E}">
        <p14:creationId xmlns:p14="http://schemas.microsoft.com/office/powerpoint/2010/main" val="786597413"/>
      </p:ext>
    </p:extLst>
  </p:cSld>
  <p:clrMapOvr>
    <a:masterClrMapping/>
  </p:clrMapOvr>
  <p:transition>
    <p:pull dir="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604065-4584-42EB-A32F-5B4FDB38B12D}"/>
              </a:ext>
            </a:extLst>
          </p:cNvPr>
          <p:cNvSpPr/>
          <p:nvPr/>
        </p:nvSpPr>
        <p:spPr>
          <a:xfrm>
            <a:off x="107504" y="0"/>
            <a:ext cx="3254096" cy="646331"/>
          </a:xfrm>
          <a:prstGeom prst="rect">
            <a:avLst/>
          </a:prstGeom>
        </p:spPr>
        <p:txBody>
          <a:bodyPr wrap="none">
            <a:spAutoFit/>
          </a:bodyPr>
          <a:lstStyle/>
          <a:p>
            <a:r>
              <a:rPr lang="en-US" altLang="zh-CN" sz="3600" b="1" kern="100" dirty="0">
                <a:solidFill>
                  <a:srgbClr val="FFFF00"/>
                </a:solidFill>
                <a:latin typeface="Calibri" panose="020F0502020204030204" pitchFamily="34" charset="0"/>
                <a:cs typeface="Times New Roman" panose="02020603050405020304" pitchFamily="18" charset="0"/>
              </a:rPr>
              <a:t>13(5) NEG  -(R</a:t>
            </a:r>
            <a:r>
              <a:rPr lang="en-US" altLang="zh-CN" sz="3600" b="1" kern="100" baseline="-25000" dirty="0">
                <a:solidFill>
                  <a:srgbClr val="FFFF00"/>
                </a:solidFill>
                <a:latin typeface="Calibri" panose="020F0502020204030204" pitchFamily="34" charset="0"/>
                <a:cs typeface="Times New Roman" panose="02020603050405020304" pitchFamily="18" charset="0"/>
              </a:rPr>
              <a:t>2</a:t>
            </a:r>
            <a:r>
              <a:rPr lang="en-US" altLang="zh-CN" sz="3600" b="1" kern="100" dirty="0">
                <a:solidFill>
                  <a:srgbClr val="FFFF00"/>
                </a:solidFill>
                <a:latin typeface="Calibri" panose="020F0502020204030204" pitchFamily="34" charset="0"/>
                <a:cs typeface="Times New Roman" panose="02020603050405020304" pitchFamily="18" charset="0"/>
              </a:rPr>
              <a:t>) </a:t>
            </a:r>
            <a:endParaRPr lang="zh-CN" altLang="en-US" sz="3600" dirty="0"/>
          </a:p>
        </p:txBody>
      </p:sp>
      <p:sp>
        <p:nvSpPr>
          <p:cNvPr id="4" name="矩形 3">
            <a:extLst>
              <a:ext uri="{FF2B5EF4-FFF2-40B4-BE49-F238E27FC236}">
                <a16:creationId xmlns:a16="http://schemas.microsoft.com/office/drawing/2014/main" id="{543837A8-68E0-4C2A-9365-E3C919CBCE36}"/>
              </a:ext>
            </a:extLst>
          </p:cNvPr>
          <p:cNvSpPr/>
          <p:nvPr/>
        </p:nvSpPr>
        <p:spPr>
          <a:xfrm>
            <a:off x="107504" y="814223"/>
            <a:ext cx="9120188" cy="584775"/>
          </a:xfrm>
          <a:prstGeom prst="rect">
            <a:avLst/>
          </a:prstGeom>
        </p:spPr>
        <p:txBody>
          <a:bodyPr wrap="square">
            <a:spAutoFit/>
          </a:bodyPr>
          <a:lstStyle/>
          <a:p>
            <a:r>
              <a:rPr lang="en-US" altLang="zh-CN" sz="3200" dirty="0"/>
              <a:t>00-01-23-6B-6E-6F-70-24-25-2A-2B-06-07-08-00</a:t>
            </a:r>
            <a:endParaRPr lang="zh-CN" altLang="en-US" sz="3200" dirty="0"/>
          </a:p>
        </p:txBody>
      </p:sp>
      <p:sp>
        <p:nvSpPr>
          <p:cNvPr id="5" name="矩形 4">
            <a:extLst>
              <a:ext uri="{FF2B5EF4-FFF2-40B4-BE49-F238E27FC236}">
                <a16:creationId xmlns:a16="http://schemas.microsoft.com/office/drawing/2014/main" id="{3866C907-F5C7-45B5-A2B9-7D9EF35EDEC9}"/>
              </a:ext>
            </a:extLst>
          </p:cNvPr>
          <p:cNvSpPr/>
          <p:nvPr/>
        </p:nvSpPr>
        <p:spPr>
          <a:xfrm>
            <a:off x="37295" y="1566890"/>
            <a:ext cx="9120188" cy="2990434"/>
          </a:xfrm>
          <a:prstGeom prst="rect">
            <a:avLst/>
          </a:prstGeom>
        </p:spPr>
        <p:txBody>
          <a:bodyPr wrap="square">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解释微地址序列：</a:t>
            </a:r>
            <a:r>
              <a:rPr lang="en-US" altLang="zh-CN" sz="3200" dirty="0">
                <a:latin typeface="黑体" panose="02010609060101010101" pitchFamily="49" charset="-122"/>
                <a:ea typeface="黑体" panose="02010609060101010101" pitchFamily="49" charset="-122"/>
              </a:rPr>
              <a:t>NEG</a:t>
            </a:r>
            <a:r>
              <a:rPr lang="zh-CN" altLang="en-US" sz="3200" dirty="0">
                <a:latin typeface="黑体" panose="02010609060101010101" pitchFamily="49" charset="-122"/>
                <a:ea typeface="黑体" panose="02010609060101010101" pitchFamily="49" charset="-122"/>
              </a:rPr>
              <a:t>是单操作数指令，取指</a:t>
            </a:r>
            <a:r>
              <a:rPr lang="en-US" altLang="zh-CN" sz="3200" dirty="0">
                <a:latin typeface="黑体" panose="02010609060101010101" pitchFamily="49" charset="-122"/>
                <a:ea typeface="黑体" panose="02010609060101010101" pitchFamily="49" charset="-122"/>
              </a:rPr>
              <a:t>(00-01)</a:t>
            </a:r>
            <a:r>
              <a:rPr lang="zh-CN" altLang="en-US" sz="3200" dirty="0">
                <a:latin typeface="黑体" panose="02010609060101010101" pitchFamily="49" charset="-122"/>
                <a:ea typeface="黑体" panose="02010609060101010101" pitchFamily="49" charset="-122"/>
              </a:rPr>
              <a:t>后进入其入口（</a:t>
            </a:r>
            <a:r>
              <a:rPr lang="en-US" altLang="zh-CN" sz="3200" dirty="0">
                <a:latin typeface="黑体" panose="02010609060101010101" pitchFamily="49" charset="-122"/>
                <a:ea typeface="黑体" panose="02010609060101010101" pitchFamily="49" charset="-122"/>
              </a:rPr>
              <a:t>23</a:t>
            </a:r>
            <a:r>
              <a:rPr lang="zh-CN" altLang="en-US" sz="3200" dirty="0">
                <a:latin typeface="黑体" panose="02010609060101010101" pitchFamily="49" charset="-122"/>
                <a:ea typeface="黑体" panose="02010609060101010101" pitchFamily="49" charset="-122"/>
              </a:rPr>
              <a:t>）；然后转“取目的地址”入口（</a:t>
            </a:r>
            <a:r>
              <a:rPr lang="en-US" altLang="zh-CN" sz="3200" dirty="0">
                <a:latin typeface="黑体" panose="02010609060101010101" pitchFamily="49" charset="-122"/>
                <a:ea typeface="黑体" panose="02010609060101010101" pitchFamily="49" charset="-122"/>
              </a:rPr>
              <a:t>6B</a:t>
            </a:r>
            <a:r>
              <a:rPr lang="zh-CN" altLang="en-US" sz="3200" dirty="0">
                <a:latin typeface="黑体" panose="02010609060101010101" pitchFamily="49" charset="-122"/>
                <a:ea typeface="黑体" panose="02010609060101010101" pitchFamily="49" charset="-122"/>
              </a:rPr>
              <a:t>），进入自减型寄存器间址（</a:t>
            </a:r>
            <a:r>
              <a:rPr lang="en-US" altLang="zh-CN" sz="3200" dirty="0">
                <a:latin typeface="黑体" panose="02010609060101010101" pitchFamily="49" charset="-122"/>
                <a:ea typeface="黑体" panose="02010609060101010101" pitchFamily="49" charset="-122"/>
              </a:rPr>
              <a:t>6E-6F-70</a:t>
            </a:r>
            <a:r>
              <a:rPr lang="zh-CN" altLang="en-US" sz="3200" dirty="0">
                <a:latin typeface="黑体" panose="02010609060101010101" pitchFamily="49" charset="-122"/>
                <a:ea typeface="黑体" panose="02010609060101010101" pitchFamily="49" charset="-122"/>
              </a:rPr>
              <a:t>），返回（</a:t>
            </a:r>
            <a:r>
              <a:rPr lang="en-US" altLang="zh-CN" sz="3200" dirty="0">
                <a:latin typeface="黑体" panose="02010609060101010101" pitchFamily="49" charset="-122"/>
                <a:ea typeface="黑体" panose="02010609060101010101" pitchFamily="49" charset="-122"/>
              </a:rPr>
              <a:t>24-25</a:t>
            </a:r>
            <a:r>
              <a:rPr lang="zh-CN" altLang="en-US" sz="3200" dirty="0">
                <a:latin typeface="黑体" panose="02010609060101010101" pitchFamily="49" charset="-122"/>
                <a:ea typeface="黑体" panose="02010609060101010101" pitchFamily="49" charset="-122"/>
              </a:rPr>
              <a:t>）；最后执行求补操作并转取指入口（</a:t>
            </a:r>
            <a:r>
              <a:rPr lang="en-US" altLang="zh-CN" sz="3200" dirty="0">
                <a:latin typeface="黑体" panose="02010609060101010101" pitchFamily="49" charset="-122"/>
                <a:ea typeface="黑体" panose="02010609060101010101" pitchFamily="49" charset="-122"/>
              </a:rPr>
              <a:t>2A-2B-06-07-08-00</a:t>
            </a:r>
            <a:r>
              <a:rPr lang="zh-CN" altLang="en-US" sz="3200" dirty="0">
                <a:latin typeface="黑体" panose="02010609060101010101" pitchFamily="49" charset="-122"/>
                <a:ea typeface="黑体" panose="02010609060101010101" pitchFamily="49" charset="-122"/>
              </a:rPr>
              <a:t>）。</a:t>
            </a:r>
          </a:p>
        </p:txBody>
      </p:sp>
      <p:sp>
        <p:nvSpPr>
          <p:cNvPr id="6" name="灯片编号占位符 5">
            <a:extLst>
              <a:ext uri="{FF2B5EF4-FFF2-40B4-BE49-F238E27FC236}">
                <a16:creationId xmlns:a16="http://schemas.microsoft.com/office/drawing/2014/main" id="{84BCCA53-6C3F-434F-A6B0-549B5C19D2EE}"/>
              </a:ext>
            </a:extLst>
          </p:cNvPr>
          <p:cNvSpPr>
            <a:spLocks noGrp="1"/>
          </p:cNvSpPr>
          <p:nvPr>
            <p:ph type="sldNum" sz="quarter" idx="10"/>
          </p:nvPr>
        </p:nvSpPr>
        <p:spPr/>
        <p:txBody>
          <a:bodyPr/>
          <a:lstStyle/>
          <a:p>
            <a:fld id="{93FEEFE9-7DAE-42BE-8BBC-0AB64D3E44ED}" type="slidenum">
              <a:rPr lang="zh-CN" altLang="en-US" smtClean="0"/>
              <a:pPr/>
              <a:t>99</a:t>
            </a:fld>
            <a:r>
              <a:rPr lang="en-US" altLang="zh-CN"/>
              <a:t>/141</a:t>
            </a:r>
            <a:endParaRPr lang="zh-CN" altLang="en-US" dirty="0"/>
          </a:p>
        </p:txBody>
      </p:sp>
    </p:spTree>
    <p:extLst>
      <p:ext uri="{BB962C8B-B14F-4D97-AF65-F5344CB8AC3E}">
        <p14:creationId xmlns:p14="http://schemas.microsoft.com/office/powerpoint/2010/main" val="1401875526"/>
      </p:ext>
    </p:extLst>
  </p:cSld>
  <p:clrMapOvr>
    <a:masterClrMapping/>
  </p:clrMapOvr>
  <p:transition>
    <p:pull dir="ru"/>
  </p:transition>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13765</TotalTime>
  <Words>12789</Words>
  <Application>Microsoft Office PowerPoint</Application>
  <PresentationFormat>全屏显示(4:3)</PresentationFormat>
  <Paragraphs>1520</Paragraphs>
  <Slides>141</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141</vt:i4>
      </vt:variant>
    </vt:vector>
  </HeadingPairs>
  <TitlesOfParts>
    <vt:vector size="149" baseType="lpstr">
      <vt:lpstr>黑体</vt:lpstr>
      <vt:lpstr>Arial</vt:lpstr>
      <vt:lpstr>Calibri</vt:lpstr>
      <vt:lpstr>Cambria Math</vt:lpstr>
      <vt:lpstr>Times New Roman</vt:lpstr>
      <vt:lpstr>Wingdings</vt:lpstr>
      <vt:lpstr>Soaring</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PC</cp:lastModifiedBy>
  <cp:revision>1030</cp:revision>
  <dcterms:created xsi:type="dcterms:W3CDTF">2000-11-05T19:40:02Z</dcterms:created>
  <dcterms:modified xsi:type="dcterms:W3CDTF">2022-03-31T03:34:40Z</dcterms:modified>
</cp:coreProperties>
</file>